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0080625" cy="7559675"/>
  <p:notesSz cx="7559675" cy="106918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4598" autoAdjust="0"/>
  </p:normalViewPr>
  <p:slideViewPr>
    <p:cSldViewPr snapToGrid="0">
      <p:cViewPr varScale="1">
        <p:scale>
          <a:sx n="74" d="100"/>
          <a:sy n="74" d="100"/>
        </p:scale>
        <p:origin x="141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DB240-7CB1-4939-A3A0-AC6655092F61}" type="datetimeFigureOut">
              <a:rPr lang="hu-HU" smtClean="0"/>
              <a:t>2022.05.21.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EC3E8-5C8A-4B0A-9B46-18BBF88E50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93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0B3D1-4029-4750-A516-28C7628D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4E8F154-CEB9-46FA-BB25-8B89D774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B139-98A9-4241-9DB8-9CB312155896}" type="datetime1">
              <a:rPr lang="en-US" smtClean="0"/>
              <a:t>5/21/2022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032A944-2984-4B4D-AFB5-BBAB32FC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0781555-073F-45B9-997B-183DD34E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52436-7B75-41D7-825B-E016DB7202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83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219E1F2-5E66-4EF6-B406-C64E1D25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922857-62D9-4F34-A4C9-31430343D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C0CE18B-9724-4285-8467-315F43E5D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CFE43-5C62-4641-A793-ED85288F0689}" type="datetime1">
              <a:rPr lang="en-US" smtClean="0"/>
              <a:t>5/21/2022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933314-E621-4DF7-B5C7-416043D4A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B5D84A-7F6C-4939-851F-28CAB0A69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52436-7B75-41D7-825B-E016DB7202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258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hdr="0" ftr="0" dt="0"/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ukacskuslits/clu-stress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>
            <a:extLst>
              <a:ext uri="{FF2B5EF4-FFF2-40B4-BE49-F238E27FC236}">
                <a16:creationId xmlns:a16="http://schemas.microsoft.com/office/drawing/2014/main" id="{5F81A543-B71F-4150-9354-BF873185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/>
              <a:t>A ‘fully automated’ clustering algorithm for stress inversions (</a:t>
            </a:r>
            <a:r>
              <a:rPr lang="en-US" b="1" dirty="0" err="1"/>
              <a:t>CluStress</a:t>
            </a:r>
            <a:r>
              <a:rPr lang="en-US" b="1" dirty="0"/>
              <a:t>)</a:t>
            </a:r>
            <a:br>
              <a:rPr lang="en-US" dirty="0"/>
            </a:br>
            <a:r>
              <a:rPr lang="en-US" sz="3200" dirty="0"/>
              <a:t>Lukács Kuslits, Lili Czirok, and István </a:t>
            </a:r>
            <a:r>
              <a:rPr lang="en-US" sz="3200" dirty="0" err="1"/>
              <a:t>Bozsó</a:t>
            </a:r>
            <a:endParaRPr lang="en-US" sz="3200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5AEFF846-344C-4D38-BB93-A89401FEF98E}"/>
              </a:ext>
            </a:extLst>
          </p:cNvPr>
          <p:cNvSpPr txBox="1">
            <a:spLocks/>
          </p:cNvSpPr>
          <p:nvPr/>
        </p:nvSpPr>
        <p:spPr>
          <a:xfrm>
            <a:off x="548640" y="2560319"/>
            <a:ext cx="9071640" cy="233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/>
              <a:t>”F</a:t>
            </a:r>
            <a:r>
              <a:rPr lang="en-US" b="1" dirty="0" err="1"/>
              <a:t>ully</a:t>
            </a:r>
            <a:r>
              <a:rPr lang="hu-HU" b="1" dirty="0"/>
              <a:t> </a:t>
            </a:r>
            <a:r>
              <a:rPr lang="en-US" b="1" dirty="0"/>
              <a:t>automated</a:t>
            </a:r>
            <a:r>
              <a:rPr lang="hu-HU" b="1" dirty="0"/>
              <a:t>”</a:t>
            </a:r>
            <a:r>
              <a:rPr lang="en-US" b="1" dirty="0"/>
              <a:t> clustering algorithm for stress inversions (</a:t>
            </a:r>
            <a:r>
              <a:rPr lang="en-US" b="1" dirty="0" err="1"/>
              <a:t>CluStress</a:t>
            </a:r>
            <a:r>
              <a:rPr lang="en-US" b="1" dirty="0"/>
              <a:t>)</a:t>
            </a:r>
            <a:br>
              <a:rPr lang="en-US" dirty="0"/>
            </a:br>
            <a:r>
              <a:rPr lang="en-US" sz="3200" dirty="0"/>
              <a:t>Lukács Kuslits</a:t>
            </a:r>
            <a:r>
              <a:rPr lang="hu-HU" sz="3200" baseline="30000" dirty="0"/>
              <a:t>1</a:t>
            </a:r>
            <a:r>
              <a:rPr lang="en-US" sz="3200" dirty="0"/>
              <a:t>, Lili Czirok</a:t>
            </a:r>
            <a:r>
              <a:rPr lang="hu-HU" sz="3200" baseline="30000" dirty="0"/>
              <a:t>2</a:t>
            </a:r>
            <a:r>
              <a:rPr lang="en-US" sz="3200" dirty="0"/>
              <a:t>, and István </a:t>
            </a:r>
            <a:r>
              <a:rPr lang="en-US" sz="3200" dirty="0" err="1"/>
              <a:t>Bozsó</a:t>
            </a:r>
            <a:r>
              <a:rPr lang="hu-HU" sz="3200" baseline="30000" dirty="0"/>
              <a:t>1</a:t>
            </a:r>
            <a:endParaRPr lang="en-US" sz="3200" baseline="30000" dirty="0"/>
          </a:p>
        </p:txBody>
      </p:sp>
      <p:pic>
        <p:nvPicPr>
          <p:cNvPr id="6" name="Kép 5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2C12D3B6-D219-4996-9AE0-DBC496DDB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55192"/>
            <a:ext cx="1524000" cy="1524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99356BF-7030-42BC-A61E-B4ADC1D91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31" y="18327"/>
            <a:ext cx="2521383" cy="252138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CEF32EA-F8D2-4038-9A18-339DC4946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9" y="83819"/>
            <a:ext cx="2287009" cy="228700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DBFE01C-F5B6-4458-95D2-82A37ECD5B69}"/>
              </a:ext>
            </a:extLst>
          </p:cNvPr>
          <p:cNvSpPr txBox="1"/>
          <p:nvPr/>
        </p:nvSpPr>
        <p:spPr>
          <a:xfrm>
            <a:off x="727364" y="5164282"/>
            <a:ext cx="8790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aseline="30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1</a:t>
            </a:r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ELKH Institute of Earth Physics and Space Science, Sopron, Hungary</a:t>
            </a:r>
            <a:endParaRPr lang="hu-HU" baseline="300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r>
              <a:rPr lang="hu-HU" baseline="30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en-GB" sz="1800" baseline="30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University of Sopron, Roth Gyula Forestry and Wildlife Management Sciences Doctoral School, Sopron, Hungary</a:t>
            </a:r>
            <a:endParaRPr lang="hu-HU" sz="18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001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>
            <a:extLst>
              <a:ext uri="{FF2B5EF4-FFF2-40B4-BE49-F238E27FC236}">
                <a16:creationId xmlns:a16="http://schemas.microsoft.com/office/drawing/2014/main" id="{E7930956-1D5A-4D05-AD50-2D55D03B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Motivation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2D321C89-A7F0-4AEB-AA17-12B883489B98}"/>
              </a:ext>
            </a:extLst>
          </p:cNvPr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Motivation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EE242B0C-2D86-4ED5-91BE-77296A51F841}"/>
              </a:ext>
            </a:extLst>
          </p:cNvPr>
          <p:cNvSpPr txBox="1">
            <a:spLocks/>
          </p:cNvSpPr>
          <p:nvPr/>
        </p:nvSpPr>
        <p:spPr>
          <a:xfrm>
            <a:off x="115741" y="1735759"/>
            <a:ext cx="4300395" cy="4384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StarSymbol"/>
              <a:buChar char="●"/>
            </a:pPr>
            <a:r>
              <a:rPr lang="en-US" sz="2800" dirty="0"/>
              <a:t>Stress field estimation requires the homogeneity of the stress field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T</a:t>
            </a:r>
            <a:r>
              <a:rPr lang="hu-HU" sz="2800" dirty="0"/>
              <a:t>y</a:t>
            </a:r>
            <a:r>
              <a:rPr lang="en-US" sz="2800" dirty="0" err="1"/>
              <a:t>pically</a:t>
            </a:r>
            <a:r>
              <a:rPr lang="en-US" sz="2800" dirty="0"/>
              <a:t> ~100 earthquakes in each region, often still manual clustering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Input data: 3 </a:t>
            </a:r>
            <a:r>
              <a:rPr lang="hu-HU" sz="2800" dirty="0" err="1"/>
              <a:t>spatial</a:t>
            </a:r>
            <a:r>
              <a:rPr lang="en-US" sz="2800" dirty="0"/>
              <a:t> coordinates; rake values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Goal: automated algorithmic clustering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4AF2705-9FD6-4721-8C4D-BE0D1617A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7" t="20357" r="6818" b="7260"/>
          <a:stretch/>
        </p:blipFill>
        <p:spPr>
          <a:xfrm>
            <a:off x="4459143" y="1699218"/>
            <a:ext cx="5621482" cy="410441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C54D4AA-1F11-48AF-8AAE-A5CB42FB9B8B}"/>
              </a:ext>
            </a:extLst>
          </p:cNvPr>
          <p:cNvSpPr txBox="1"/>
          <p:nvPr/>
        </p:nvSpPr>
        <p:spPr>
          <a:xfrm>
            <a:off x="8706769" y="5797033"/>
            <a:ext cx="14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/>
              <a:t>Czirok (2016)</a:t>
            </a:r>
            <a:endParaRPr lang="en-US" sz="1800" dirty="0"/>
          </a:p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49BB450-EDA1-417B-8F90-456F8175DE0D}"/>
              </a:ext>
            </a:extLst>
          </p:cNvPr>
          <p:cNvSpPr txBox="1"/>
          <p:nvPr/>
        </p:nvSpPr>
        <p:spPr>
          <a:xfrm>
            <a:off x="9216736" y="6993082"/>
            <a:ext cx="71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350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>
            <a:extLst>
              <a:ext uri="{FF2B5EF4-FFF2-40B4-BE49-F238E27FC236}">
                <a16:creationId xmlns:a16="http://schemas.microsoft.com/office/drawing/2014/main" id="{EC144BB9-F74D-486D-BDDC-A069866F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Basic principles for a new type of clustering algorithm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9838D9EA-6305-4060-8ECF-9A189C148313}"/>
              </a:ext>
            </a:extLst>
          </p:cNvPr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Basic principles for a new type of clustering algorithm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B980C7EC-2C2F-4711-8C31-04270F4FA171}"/>
              </a:ext>
            </a:extLst>
          </p:cNvPr>
          <p:cNvSpPr txBox="1">
            <a:spLocks/>
          </p:cNvSpPr>
          <p:nvPr/>
        </p:nvSpPr>
        <p:spPr>
          <a:xfrm>
            <a:off x="503999" y="1769040"/>
            <a:ext cx="9071640" cy="4384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Based on existing algorithms (Hierarchical, HDBSCAN)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Preprocessing of point-to-point </a:t>
            </a:r>
            <a:r>
              <a:rPr lang="hu-HU" sz="2800" dirty="0"/>
              <a:t>E</a:t>
            </a:r>
            <a:r>
              <a:rPr lang="en-US" sz="2800" dirty="0" err="1"/>
              <a:t>uclidean</a:t>
            </a:r>
            <a:r>
              <a:rPr lang="en-US" sz="2800" dirty="0"/>
              <a:t> distance values (statistics based)</a:t>
            </a:r>
          </a:p>
          <a:p>
            <a:pPr>
              <a:buSzPct val="45000"/>
              <a:buFont typeface="StarSymbol"/>
              <a:buChar char="●"/>
            </a:pPr>
            <a:r>
              <a:rPr lang="hu-HU" sz="2800" dirty="0" err="1"/>
              <a:t>Find</a:t>
            </a:r>
            <a:r>
              <a:rPr lang="en-US" sz="2800" dirty="0"/>
              <a:t> nearest </a:t>
            </a:r>
            <a:r>
              <a:rPr lang="hu-HU" sz="2800" dirty="0" err="1"/>
              <a:t>point</a:t>
            </a:r>
            <a:r>
              <a:rPr lang="hu-HU" sz="2800" dirty="0"/>
              <a:t> </a:t>
            </a:r>
            <a:r>
              <a:rPr lang="hu-HU" sz="2800" dirty="0" err="1"/>
              <a:t>groups</a:t>
            </a:r>
            <a:endParaRPr lang="en-US" sz="2800" dirty="0"/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Nearest-neighbor-based linkage</a:t>
            </a:r>
          </a:p>
        </p:txBody>
      </p:sp>
      <p:pic>
        <p:nvPicPr>
          <p:cNvPr id="6" name="image15.jpg">
            <a:extLst>
              <a:ext uri="{FF2B5EF4-FFF2-40B4-BE49-F238E27FC236}">
                <a16:creationId xmlns:a16="http://schemas.microsoft.com/office/drawing/2014/main" id="{4AB7D384-041B-45CF-9286-8140E473F24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13957" y="5611091"/>
            <a:ext cx="5974079" cy="1273261"/>
          </a:xfrm>
          <a:prstGeom prst="rect">
            <a:avLst/>
          </a:prstGeom>
          <a:ln/>
        </p:spPr>
      </p:pic>
      <p:sp>
        <p:nvSpPr>
          <p:cNvPr id="7" name="Nyíl: szalag, balra mutató 6">
            <a:extLst>
              <a:ext uri="{FF2B5EF4-FFF2-40B4-BE49-F238E27FC236}">
                <a16:creationId xmlns:a16="http://schemas.microsoft.com/office/drawing/2014/main" id="{D6B871D9-7BAD-4463-B6F1-87D02A957713}"/>
              </a:ext>
            </a:extLst>
          </p:cNvPr>
          <p:cNvSpPr/>
          <p:nvPr/>
        </p:nvSpPr>
        <p:spPr>
          <a:xfrm>
            <a:off x="5467350" y="3714750"/>
            <a:ext cx="482600" cy="7239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Nyíl: szalag, jobbra mutató 7">
            <a:extLst>
              <a:ext uri="{FF2B5EF4-FFF2-40B4-BE49-F238E27FC236}">
                <a16:creationId xmlns:a16="http://schemas.microsoft.com/office/drawing/2014/main" id="{49961A6D-861D-4BA4-937A-745C3FC0F896}"/>
              </a:ext>
            </a:extLst>
          </p:cNvPr>
          <p:cNvSpPr/>
          <p:nvPr/>
        </p:nvSpPr>
        <p:spPr>
          <a:xfrm rot="10800000" flipH="1">
            <a:off x="69850" y="3651250"/>
            <a:ext cx="482600" cy="7239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757C41E-FC86-4799-AAE7-32930F660B15}"/>
              </a:ext>
            </a:extLst>
          </p:cNvPr>
          <p:cNvSpPr txBox="1"/>
          <p:nvPr/>
        </p:nvSpPr>
        <p:spPr>
          <a:xfrm>
            <a:off x="9216736" y="6993082"/>
            <a:ext cx="71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827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>
            <a:extLst>
              <a:ext uri="{FF2B5EF4-FFF2-40B4-BE49-F238E27FC236}">
                <a16:creationId xmlns:a16="http://schemas.microsoft.com/office/drawing/2014/main" id="{D1B9EF5A-45BA-4D6F-B061-8B680BC4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Results for earthquakes in the </a:t>
            </a:r>
            <a:r>
              <a:rPr lang="en-US" dirty="0" err="1"/>
              <a:t>Vrancea</a:t>
            </a:r>
            <a:r>
              <a:rPr lang="en-US" dirty="0"/>
              <a:t> Zone (Carpathian Bend)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EAADC7A4-317A-4936-9633-19B024CD2F85}"/>
              </a:ext>
            </a:extLst>
          </p:cNvPr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Results for earthquakes in the </a:t>
            </a:r>
            <a:r>
              <a:rPr lang="en-US" sz="4000" b="1" dirty="0" err="1"/>
              <a:t>Vrancea</a:t>
            </a:r>
            <a:r>
              <a:rPr lang="en-US" sz="4000" b="1" dirty="0"/>
              <a:t> Zone (Carpathian Bend)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74851C1-311A-4EB3-B43A-B5AD11B1D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374" y="1768680"/>
            <a:ext cx="7296368" cy="51591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7D8A63D-6A12-47E0-8A1E-BE7377421BBA}"/>
              </a:ext>
            </a:extLst>
          </p:cNvPr>
          <p:cNvSpPr txBox="1"/>
          <p:nvPr/>
        </p:nvSpPr>
        <p:spPr>
          <a:xfrm>
            <a:off x="9216736" y="6993082"/>
            <a:ext cx="71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22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>
            <a:extLst>
              <a:ext uri="{FF2B5EF4-FFF2-40B4-BE49-F238E27FC236}">
                <a16:creationId xmlns:a16="http://schemas.microsoft.com/office/drawing/2014/main" id="{D8A46205-5EFD-4526-876E-4FCD0DAC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Results for global lightning data</a:t>
            </a:r>
            <a:endParaRPr lang="en-US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981EA6C3-358B-4715-AE6C-4571E498D5C6}"/>
              </a:ext>
            </a:extLst>
          </p:cNvPr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Results for global lightning data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B3BAD63-F6C3-4B75-8514-BC6B469A3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14201" r="9291" b="11721"/>
          <a:stretch/>
        </p:blipFill>
        <p:spPr>
          <a:xfrm>
            <a:off x="4770" y="1704109"/>
            <a:ext cx="10075855" cy="507076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6D74A1B-8A86-40F1-90B9-1A2DC0F1A102}"/>
              </a:ext>
            </a:extLst>
          </p:cNvPr>
          <p:cNvSpPr txBox="1"/>
          <p:nvPr/>
        </p:nvSpPr>
        <p:spPr>
          <a:xfrm>
            <a:off x="9216736" y="6993082"/>
            <a:ext cx="71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134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>
            <a:extLst>
              <a:ext uri="{FF2B5EF4-FFF2-40B4-BE49-F238E27FC236}">
                <a16:creationId xmlns:a16="http://schemas.microsoft.com/office/drawing/2014/main" id="{FC56144A-71C2-423F-BE95-AC3EF4ED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Documentation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1D70F9FA-A817-4496-8953-6CE02C8C5116}"/>
              </a:ext>
            </a:extLst>
          </p:cNvPr>
          <p:cNvSpPr txBox="1">
            <a:spLocks/>
          </p:cNvSpPr>
          <p:nvPr/>
        </p:nvSpPr>
        <p:spPr>
          <a:xfrm>
            <a:off x="503999" y="301320"/>
            <a:ext cx="9071640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Documentation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D53D66ED-4F4A-4BF5-9A00-58E930B4325D}"/>
              </a:ext>
            </a:extLst>
          </p:cNvPr>
          <p:cNvSpPr txBox="1">
            <a:spLocks/>
          </p:cNvSpPr>
          <p:nvPr/>
        </p:nvSpPr>
        <p:spPr>
          <a:xfrm>
            <a:off x="503999" y="1769040"/>
            <a:ext cx="9071640" cy="4384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StarSymbol"/>
              <a:buChar char="●"/>
            </a:pPr>
            <a:r>
              <a:rPr lang="hu-HU" sz="2800" dirty="0"/>
              <a:t>Lili Czirok </a:t>
            </a:r>
            <a:r>
              <a:rPr lang="en-US" sz="2800" i="1" dirty="0"/>
              <a:t>'Studying the stress field variations in the </a:t>
            </a:r>
            <a:r>
              <a:rPr lang="en-US" sz="2800" i="1" dirty="0" err="1"/>
              <a:t>Vrancea</a:t>
            </a:r>
            <a:r>
              <a:rPr lang="en-US" sz="2800" i="1" dirty="0"/>
              <a:t>-zone using clustering-based stress inversions’</a:t>
            </a:r>
            <a:r>
              <a:rPr lang="hu-HU" sz="2800" i="1" dirty="0"/>
              <a:t> </a:t>
            </a:r>
            <a:r>
              <a:rPr lang="en-US" sz="2800" dirty="0"/>
              <a:t>Pattern recognition and statistical models applied to earthquake occurrence</a:t>
            </a:r>
            <a:r>
              <a:rPr lang="hu-HU" sz="2800" dirty="0"/>
              <a:t>, </a:t>
            </a:r>
            <a:r>
              <a:rPr lang="hu-HU" sz="2800" dirty="0" err="1"/>
              <a:t>Thu</a:t>
            </a:r>
            <a:r>
              <a:rPr lang="hu-HU" sz="2800" dirty="0"/>
              <a:t> 10:21-10:28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Publication in rev.: </a:t>
            </a:r>
            <a:r>
              <a:rPr lang="en-US" sz="2800" i="1" dirty="0"/>
              <a:t>'Cluster analysis for the study of stress patterns in the </a:t>
            </a:r>
            <a:r>
              <a:rPr lang="en-US" sz="2800" i="1" dirty="0" err="1"/>
              <a:t>Vrancea</a:t>
            </a:r>
            <a:r>
              <a:rPr lang="en-US" sz="2800" i="1" dirty="0"/>
              <a:t>-zone (SE-Carpathians)'</a:t>
            </a:r>
            <a:r>
              <a:rPr lang="en-US" sz="2800" dirty="0"/>
              <a:t> Pure and Applied Geophysics</a:t>
            </a:r>
            <a:endParaRPr lang="hu-HU" sz="2800" dirty="0"/>
          </a:p>
          <a:p>
            <a:pPr>
              <a:buSzPct val="45000"/>
              <a:buFont typeface="StarSymbol"/>
              <a:buChar char="●"/>
            </a:pPr>
            <a:r>
              <a:rPr lang="hu-HU" sz="2800" dirty="0"/>
              <a:t>Lili Czirok</a:t>
            </a:r>
            <a:r>
              <a:rPr lang="en-US" sz="2800" dirty="0"/>
              <a:t> (2016). Analysis of stress relations using focal mechanism solutions in the Pannonian Basin. GEOSCIENCES AND ENGINEERING: A PUBLICATION OF THE UNIVERSITY OF MISKOLC, 5(8), 65-84.</a:t>
            </a:r>
            <a:endParaRPr lang="hu-HU" sz="2800" dirty="0"/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Git</a:t>
            </a:r>
            <a:r>
              <a:rPr lang="hu-HU" sz="2800" dirty="0"/>
              <a:t>H</a:t>
            </a:r>
            <a:r>
              <a:rPr lang="en-US" sz="2800" dirty="0" err="1"/>
              <a:t>ub</a:t>
            </a:r>
            <a:r>
              <a:rPr lang="en-US" sz="2800" dirty="0"/>
              <a:t>: </a:t>
            </a:r>
            <a:r>
              <a:rPr lang="en-US" sz="2800" dirty="0">
                <a:hlinkClick r:id="rId2"/>
              </a:rPr>
              <a:t>https://github.com/lukacskuslits/clu-stress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2800" dirty="0"/>
              <a:t>Python library: </a:t>
            </a:r>
            <a:r>
              <a:rPr lang="en-US" sz="2800" i="1" dirty="0"/>
              <a:t>pip install </a:t>
            </a:r>
            <a:r>
              <a:rPr lang="en-US" sz="2800" i="1" dirty="0" err="1"/>
              <a:t>clu</a:t>
            </a:r>
            <a:r>
              <a:rPr lang="en-US" sz="2800" i="1" dirty="0"/>
              <a:t>-stress</a:t>
            </a:r>
            <a:endParaRPr lang="hu-HU" sz="2800" i="1" dirty="0"/>
          </a:p>
          <a:p>
            <a:pPr marL="0" indent="0">
              <a:buSzPct val="45000"/>
              <a:buNone/>
            </a:pPr>
            <a:endParaRPr lang="hu-HU" sz="2800" i="1" dirty="0"/>
          </a:p>
          <a:p>
            <a:pPr marL="0" indent="0">
              <a:buSzPct val="45000"/>
              <a:buNone/>
            </a:pPr>
            <a:r>
              <a:rPr lang="hu-HU" sz="2800" i="1" dirty="0"/>
              <a:t>   kuslits.lukacs@epss.hu</a:t>
            </a:r>
            <a:endParaRPr lang="en-US" sz="2800" i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39CFEEA-17EB-451E-B2C0-C122E1DBFD8E}"/>
              </a:ext>
            </a:extLst>
          </p:cNvPr>
          <p:cNvSpPr txBox="1"/>
          <p:nvPr/>
        </p:nvSpPr>
        <p:spPr>
          <a:xfrm>
            <a:off x="9216736" y="6993082"/>
            <a:ext cx="71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028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9FFC7FBF-D76B-4463-AF1F-36A28DC1E3F5}"/>
              </a:ext>
            </a:extLst>
          </p:cNvPr>
          <p:cNvSpPr txBox="1">
            <a:spLocks/>
          </p:cNvSpPr>
          <p:nvPr/>
        </p:nvSpPr>
        <p:spPr>
          <a:xfrm>
            <a:off x="504492" y="1545920"/>
            <a:ext cx="9071640" cy="126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b="1" dirty="0" err="1"/>
              <a:t>Thank</a:t>
            </a:r>
            <a:r>
              <a:rPr lang="hu-HU" sz="4000" b="1" dirty="0"/>
              <a:t> </a:t>
            </a:r>
            <a:r>
              <a:rPr lang="hu-HU" sz="4000" b="1" dirty="0" err="1"/>
              <a:t>You</a:t>
            </a:r>
            <a:r>
              <a:rPr lang="hu-HU" sz="4000" b="1" dirty="0"/>
              <a:t> </a:t>
            </a:r>
            <a:r>
              <a:rPr lang="hu-HU" sz="4000" b="1" dirty="0" err="1"/>
              <a:t>for</a:t>
            </a:r>
            <a:r>
              <a:rPr lang="hu-HU" sz="4000" b="1" dirty="0"/>
              <a:t> </a:t>
            </a:r>
            <a:r>
              <a:rPr lang="hu-HU" sz="4000" b="1" dirty="0" err="1"/>
              <a:t>Your</a:t>
            </a:r>
            <a:r>
              <a:rPr lang="hu-HU" sz="4000" b="1" dirty="0"/>
              <a:t> </a:t>
            </a:r>
            <a:r>
              <a:rPr lang="hu-HU" sz="4000" b="1" dirty="0" err="1"/>
              <a:t>attention</a:t>
            </a:r>
            <a:r>
              <a:rPr lang="hu-HU" sz="4000" b="1" dirty="0"/>
              <a:t>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92437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323</Words>
  <Application>Microsoft Office PowerPoint</Application>
  <PresentationFormat>Egyéni</PresentationFormat>
  <Paragraphs>37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StarSymbol</vt:lpstr>
      <vt:lpstr>Office-téma</vt:lpstr>
      <vt:lpstr>A ‘fully automated’ clustering algorithm for stress inversions (CluStress) Lukács Kuslits, Lili Czirok, and István Bozsó</vt:lpstr>
      <vt:lpstr>Motivation</vt:lpstr>
      <vt:lpstr>Basic principles for a new type of clustering algorithm</vt:lpstr>
      <vt:lpstr>Results for earthquakes in the Vrancea Zone (Carpathian Bend)</vt:lpstr>
      <vt:lpstr>Results for global lightning data</vt:lpstr>
      <vt:lpstr>Documentation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‘fully automated’ clustering algorithm for stress inversions (CluStress) Lukács Kuslits, Lili Czirok, and István Bozsó</dc:title>
  <dc:creator>Kuslits Lukács Benedek</dc:creator>
  <cp:lastModifiedBy>Kuslits Lukács Benedek</cp:lastModifiedBy>
  <cp:revision>15</cp:revision>
  <dcterms:created xsi:type="dcterms:W3CDTF">2022-05-21T15:46:46Z</dcterms:created>
  <dcterms:modified xsi:type="dcterms:W3CDTF">2022-05-21T19:13:13Z</dcterms:modified>
</cp:coreProperties>
</file>