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524" r:id="rId2"/>
    <p:sldId id="565" r:id="rId3"/>
    <p:sldId id="523" r:id="rId4"/>
    <p:sldId id="257" r:id="rId5"/>
    <p:sldId id="568" r:id="rId6"/>
    <p:sldId id="567" r:id="rId7"/>
    <p:sldId id="514" r:id="rId8"/>
    <p:sldId id="506" r:id="rId9"/>
    <p:sldId id="539" r:id="rId10"/>
    <p:sldId id="540" r:id="rId11"/>
    <p:sldId id="538" r:id="rId12"/>
    <p:sldId id="543" r:id="rId13"/>
    <p:sldId id="557" r:id="rId14"/>
    <p:sldId id="511" r:id="rId15"/>
    <p:sldId id="510" r:id="rId16"/>
    <p:sldId id="562" r:id="rId17"/>
    <p:sldId id="560" r:id="rId18"/>
    <p:sldId id="519" r:id="rId19"/>
    <p:sldId id="520" r:id="rId20"/>
    <p:sldId id="549" r:id="rId21"/>
    <p:sldId id="534" r:id="rId22"/>
    <p:sldId id="559" r:id="rId23"/>
    <p:sldId id="548" r:id="rId24"/>
    <p:sldId id="563" r:id="rId25"/>
    <p:sldId id="571" r:id="rId26"/>
    <p:sldId id="572" r:id="rId27"/>
    <p:sldId id="527" r:id="rId28"/>
    <p:sldId id="55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438" autoAdjust="0"/>
  </p:normalViewPr>
  <p:slideViewPr>
    <p:cSldViewPr snapToGrid="0" snapToObjects="1">
      <p:cViewPr>
        <p:scale>
          <a:sx n="88" d="100"/>
          <a:sy n="88" d="100"/>
        </p:scale>
        <p:origin x="-1157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490D2-57FD-9E44-A433-2ACC23A1F766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BD847-95AC-4F4E-BC29-911C6A2A4E0A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95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10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95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F69B-65BC-41A6-AFA5-D7510A5232C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746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764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10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081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138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553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33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6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04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071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889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84578-9E7D-A448-B287-F61D121AF547}" type="datetimeFigureOut">
              <a:rPr lang="x-none" smtClean="0"/>
              <a:t>22/05/2022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8DF1E-FF4A-1547-A42B-F04BBCBF0626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144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1.jpeg"/><Relationship Id="rId12" Type="http://schemas.openxmlformats.org/officeDocument/2006/relationships/image" Target="../media/image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image" Target="../media/image43.png"/><Relationship Id="rId1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image" Target="../media/image42.jpeg"/><Relationship Id="rId9" Type="http://schemas.openxmlformats.org/officeDocument/2006/relationships/image" Target="../media/image33.jpe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9" y="0"/>
            <a:ext cx="10483703" cy="6989135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 </a:t>
            </a:r>
            <a:endParaRPr lang="es-ES" sz="2400" dirty="0">
              <a:latin typeface="Arial Narrow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387766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 2021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Cumbre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Vieja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eruption: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overview of the geochemical monitoring program 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116959" y="496954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s-ES" sz="2000" b="1" dirty="0" smtClean="0">
                <a:latin typeface="Arial Narrow" pitchFamily="34" charset="0"/>
              </a:rPr>
              <a:t>N. </a:t>
            </a:r>
            <a:r>
              <a:rPr lang="es-ES" sz="2000" b="1" dirty="0">
                <a:latin typeface="Arial Narrow" pitchFamily="34" charset="0"/>
              </a:rPr>
              <a:t>M. Pérez, </a:t>
            </a:r>
            <a:r>
              <a:rPr lang="es-ES" sz="2000" b="1" dirty="0" smtClean="0">
                <a:latin typeface="Arial Narrow" pitchFamily="34" charset="0"/>
              </a:rPr>
              <a:t>P. </a:t>
            </a:r>
            <a:r>
              <a:rPr lang="es-ES" sz="2000" b="1" dirty="0">
                <a:latin typeface="Arial Narrow" pitchFamily="34" charset="0"/>
              </a:rPr>
              <a:t>A. Hernández, </a:t>
            </a:r>
            <a:r>
              <a:rPr lang="es-ES" sz="2000" b="1" dirty="0" smtClean="0">
                <a:latin typeface="Arial Narrow" pitchFamily="34" charset="0"/>
              </a:rPr>
              <a:t>G. </a:t>
            </a:r>
            <a:r>
              <a:rPr lang="es-ES" sz="2000" b="1" dirty="0">
                <a:latin typeface="Arial Narrow" pitchFamily="34" charset="0"/>
              </a:rPr>
              <a:t>V. </a:t>
            </a:r>
            <a:r>
              <a:rPr lang="es-ES" sz="2000" b="1" dirty="0" err="1">
                <a:latin typeface="Arial Narrow" pitchFamily="34" charset="0"/>
              </a:rPr>
              <a:t>Melián</a:t>
            </a:r>
            <a:r>
              <a:rPr lang="es-ES" sz="2000" b="1" dirty="0">
                <a:latin typeface="Arial Narrow" pitchFamily="34" charset="0"/>
              </a:rPr>
              <a:t>, </a:t>
            </a:r>
            <a:r>
              <a:rPr lang="es-ES" sz="2000" b="1" dirty="0" smtClean="0">
                <a:latin typeface="Arial Narrow" pitchFamily="34" charset="0"/>
              </a:rPr>
              <a:t>E. </a:t>
            </a:r>
            <a:r>
              <a:rPr lang="es-ES" sz="2000" b="1" dirty="0">
                <a:latin typeface="Arial Narrow" pitchFamily="34" charset="0"/>
              </a:rPr>
              <a:t>Padrón, </a:t>
            </a:r>
            <a:r>
              <a:rPr lang="es-ES" sz="2000" b="1" dirty="0" smtClean="0">
                <a:latin typeface="Arial Narrow" pitchFamily="34" charset="0"/>
              </a:rPr>
              <a:t>M. </a:t>
            </a:r>
            <a:r>
              <a:rPr lang="es-ES" sz="2000" b="1" dirty="0">
                <a:latin typeface="Arial Narrow" pitchFamily="34" charset="0"/>
              </a:rPr>
              <a:t>Asensio-Ramos, </a:t>
            </a:r>
            <a:r>
              <a:rPr lang="es-ES" sz="2000" b="1" dirty="0" smtClean="0">
                <a:latin typeface="Arial Narrow" pitchFamily="34" charset="0"/>
              </a:rPr>
              <a:t>J. Barrancos,</a:t>
            </a:r>
          </a:p>
          <a:p>
            <a:pPr algn="ctr"/>
            <a:r>
              <a:rPr lang="es-ES" sz="2000" b="1" dirty="0" smtClean="0">
                <a:latin typeface="Arial Narrow" pitchFamily="34" charset="0"/>
              </a:rPr>
              <a:t>G. </a:t>
            </a:r>
            <a:r>
              <a:rPr lang="es-ES" sz="2000" b="1" dirty="0">
                <a:latin typeface="Arial Narrow" pitchFamily="34" charset="0"/>
              </a:rPr>
              <a:t>D. Padilla, </a:t>
            </a:r>
            <a:r>
              <a:rPr lang="es-ES" sz="2000" b="1" dirty="0" smtClean="0">
                <a:latin typeface="Arial Narrow" pitchFamily="34" charset="0"/>
              </a:rPr>
              <a:t>F. </a:t>
            </a:r>
            <a:r>
              <a:rPr lang="es-ES" sz="2000" b="1" dirty="0">
                <a:latin typeface="Arial Narrow" pitchFamily="34" charset="0"/>
              </a:rPr>
              <a:t>Rodríguez, </a:t>
            </a:r>
            <a:r>
              <a:rPr lang="es-ES" sz="2000" b="1" dirty="0" smtClean="0">
                <a:latin typeface="Arial Narrow" pitchFamily="34" charset="0"/>
              </a:rPr>
              <a:t>L. </a:t>
            </a:r>
            <a:r>
              <a:rPr lang="es-ES" sz="2000" b="1" dirty="0" err="1">
                <a:latin typeface="Arial Narrow" pitchFamily="34" charset="0"/>
              </a:rPr>
              <a:t>D'Auria</a:t>
            </a:r>
            <a:r>
              <a:rPr lang="es-ES" sz="2000" b="1" dirty="0">
                <a:latin typeface="Arial Narrow" pitchFamily="34" charset="0"/>
              </a:rPr>
              <a:t>, </a:t>
            </a:r>
            <a:r>
              <a:rPr lang="es-ES" sz="2000" b="1" dirty="0" smtClean="0">
                <a:latin typeface="Arial Narrow" pitchFamily="34" charset="0"/>
              </a:rPr>
              <a:t>C. </a:t>
            </a:r>
            <a:r>
              <a:rPr lang="es-ES" sz="2000" b="1" dirty="0">
                <a:latin typeface="Arial Narrow" pitchFamily="34" charset="0"/>
              </a:rPr>
              <a:t>Amonte, </a:t>
            </a:r>
            <a:r>
              <a:rPr lang="es-ES" sz="2000" b="1" dirty="0" smtClean="0">
                <a:latin typeface="Arial Narrow" pitchFamily="34" charset="0"/>
              </a:rPr>
              <a:t>M. Alonso</a:t>
            </a:r>
            <a:r>
              <a:rPr lang="es-ES" sz="2000" b="1" dirty="0">
                <a:latin typeface="Arial Narrow" pitchFamily="34" charset="0"/>
              </a:rPr>
              <a:t>, </a:t>
            </a:r>
            <a:r>
              <a:rPr lang="es-ES" sz="2000" b="1" dirty="0" smtClean="0">
                <a:latin typeface="Arial Narrow" pitchFamily="34" charset="0"/>
              </a:rPr>
              <a:t>A. </a:t>
            </a:r>
            <a:r>
              <a:rPr lang="es-ES" sz="2000" b="1" dirty="0">
                <a:latin typeface="Arial Narrow" pitchFamily="34" charset="0"/>
              </a:rPr>
              <a:t>Martín-Lorenzo, </a:t>
            </a:r>
            <a:r>
              <a:rPr lang="es-ES" sz="2000" b="1" dirty="0" smtClean="0">
                <a:latin typeface="Arial Narrow" pitchFamily="34" charset="0"/>
              </a:rPr>
              <a:t>D. </a:t>
            </a:r>
            <a:r>
              <a:rPr lang="es-ES" sz="2000" b="1" dirty="0">
                <a:latin typeface="Arial Narrow" pitchFamily="34" charset="0"/>
              </a:rPr>
              <a:t>Calvo, </a:t>
            </a:r>
            <a:r>
              <a:rPr lang="es-ES" sz="2000" b="1" dirty="0" smtClean="0">
                <a:latin typeface="Arial Narrow" pitchFamily="34" charset="0"/>
              </a:rPr>
              <a:t>C. </a:t>
            </a:r>
            <a:r>
              <a:rPr lang="es-ES" sz="2000" b="1" dirty="0">
                <a:latin typeface="Arial Narrow" pitchFamily="34" charset="0"/>
              </a:rPr>
              <a:t>Rodríguez, </a:t>
            </a:r>
            <a:r>
              <a:rPr lang="es-ES" sz="2000" b="1" dirty="0" smtClean="0">
                <a:latin typeface="Arial Narrow" pitchFamily="34" charset="0"/>
              </a:rPr>
              <a:t>W. </a:t>
            </a:r>
            <a:r>
              <a:rPr lang="es-ES" sz="2000" b="1" dirty="0">
                <a:latin typeface="Arial Narrow" pitchFamily="34" charset="0"/>
              </a:rPr>
              <a:t>Hernández, </a:t>
            </a:r>
            <a:r>
              <a:rPr lang="es-ES" sz="2000" b="1" dirty="0" smtClean="0">
                <a:latin typeface="Arial Narrow" pitchFamily="34" charset="0"/>
              </a:rPr>
              <a:t>B. </a:t>
            </a:r>
            <a:r>
              <a:rPr lang="es-ES" sz="2000" b="1" dirty="0" err="1">
                <a:latin typeface="Arial Narrow" pitchFamily="34" charset="0"/>
              </a:rPr>
              <a:t>Coldwell</a:t>
            </a:r>
            <a:r>
              <a:rPr lang="es-ES" sz="2000" b="1" dirty="0">
                <a:latin typeface="Arial Narrow" pitchFamily="34" charset="0"/>
              </a:rPr>
              <a:t>, </a:t>
            </a:r>
            <a:r>
              <a:rPr lang="es-ES" sz="2000" b="1" dirty="0" smtClean="0">
                <a:latin typeface="Arial Narrow" pitchFamily="34" charset="0"/>
              </a:rPr>
              <a:t>M. </a:t>
            </a:r>
            <a:r>
              <a:rPr lang="es-ES" sz="2000" b="1" dirty="0">
                <a:latin typeface="Arial Narrow" pitchFamily="34" charset="0"/>
              </a:rPr>
              <a:t>J. </a:t>
            </a:r>
            <a:r>
              <a:rPr lang="es-ES" sz="2000" b="1" dirty="0" err="1">
                <a:latin typeface="Arial Narrow" pitchFamily="34" charset="0"/>
              </a:rPr>
              <a:t>Pankhurst</a:t>
            </a:r>
            <a:r>
              <a:rPr lang="es-ES" sz="2000" b="1" dirty="0">
                <a:latin typeface="Arial Narrow" pitchFamily="34" charset="0"/>
              </a:rPr>
              <a:t> </a:t>
            </a:r>
            <a:r>
              <a:rPr lang="es-ES" sz="2000" b="1" dirty="0" smtClean="0">
                <a:latin typeface="Arial Narrow" pitchFamily="34" charset="0"/>
              </a:rPr>
              <a:t> (INVOLCAN) </a:t>
            </a:r>
          </a:p>
          <a:p>
            <a:pPr algn="ctr"/>
            <a:r>
              <a:rPr lang="es-ES" sz="2000" b="1" dirty="0" smtClean="0">
                <a:latin typeface="Arial Narrow" pitchFamily="34" charset="0"/>
              </a:rPr>
              <a:t>and </a:t>
            </a:r>
            <a:r>
              <a:rPr lang="es-ES" sz="2000" b="1" dirty="0">
                <a:latin typeface="Arial Narrow" pitchFamily="34" charset="0"/>
              </a:rPr>
              <a:t>International </a:t>
            </a:r>
            <a:r>
              <a:rPr lang="es-ES" sz="2000" b="1" dirty="0" err="1">
                <a:latin typeface="Arial Narrow" pitchFamily="34" charset="0"/>
              </a:rPr>
              <a:t>Collaborative</a:t>
            </a:r>
            <a:r>
              <a:rPr lang="es-ES" sz="2000" b="1" dirty="0">
                <a:latin typeface="Arial Narrow" pitchFamily="34" charset="0"/>
              </a:rPr>
              <a:t> </a:t>
            </a:r>
            <a:r>
              <a:rPr lang="es-ES" sz="2000" b="1" dirty="0" err="1">
                <a:latin typeface="Arial Narrow" pitchFamily="34" charset="0"/>
              </a:rPr>
              <a:t>Research</a:t>
            </a:r>
            <a:r>
              <a:rPr lang="es-ES" sz="2000" b="1" dirty="0">
                <a:latin typeface="Arial Narrow" pitchFamily="34" charset="0"/>
              </a:rPr>
              <a:t> </a:t>
            </a:r>
            <a:r>
              <a:rPr lang="es-ES" sz="2000" b="1" dirty="0" smtClean="0">
                <a:latin typeface="Arial Narrow" pitchFamily="34" charset="0"/>
              </a:rPr>
              <a:t>TEAM </a:t>
            </a:r>
          </a:p>
          <a:p>
            <a:pPr algn="ctr"/>
            <a:r>
              <a:rPr lang="es-ES" sz="2000" b="1" dirty="0" smtClean="0">
                <a:latin typeface="Arial Narrow" pitchFamily="34" charset="0"/>
              </a:rPr>
              <a:t>(</a:t>
            </a:r>
            <a:r>
              <a:rPr lang="es-ES" sz="2000" b="1" dirty="0">
                <a:latin typeface="Arial Narrow" pitchFamily="34" charset="0"/>
              </a:rPr>
              <a:t>Manchester </a:t>
            </a:r>
            <a:r>
              <a:rPr lang="es-ES" sz="2000" b="1" dirty="0" err="1">
                <a:latin typeface="Arial Narrow" pitchFamily="34" charset="0"/>
              </a:rPr>
              <a:t>Univ</a:t>
            </a:r>
            <a:r>
              <a:rPr lang="es-ES" sz="2000" b="1" dirty="0">
                <a:latin typeface="Arial Narrow" pitchFamily="34" charset="0"/>
              </a:rPr>
              <a:t>, Palermo Univ., UCL, INGV, IPGP, Azores Univ., </a:t>
            </a:r>
            <a:r>
              <a:rPr lang="es-ES" sz="2000" b="1" dirty="0" smtClean="0">
                <a:latin typeface="Arial Narrow" pitchFamily="34" charset="0"/>
              </a:rPr>
              <a:t>New </a:t>
            </a:r>
            <a:r>
              <a:rPr lang="es-ES" sz="2000" b="1" dirty="0" err="1">
                <a:latin typeface="Arial Narrow" pitchFamily="34" charset="0"/>
              </a:rPr>
              <a:t>Mexico</a:t>
            </a:r>
            <a:r>
              <a:rPr lang="es-ES" sz="2000" b="1" dirty="0">
                <a:latin typeface="Arial Narrow" pitchFamily="34" charset="0"/>
              </a:rPr>
              <a:t> Univ., </a:t>
            </a:r>
            <a:endParaRPr lang="es-ES" sz="2000" b="1" dirty="0" smtClean="0">
              <a:latin typeface="Arial Narrow" pitchFamily="34" charset="0"/>
            </a:endParaRPr>
          </a:p>
          <a:p>
            <a:pPr algn="ctr"/>
            <a:r>
              <a:rPr lang="es-ES" sz="2000" b="1" dirty="0" smtClean="0">
                <a:latin typeface="Arial Narrow" pitchFamily="34" charset="0"/>
              </a:rPr>
              <a:t>Durham </a:t>
            </a:r>
            <a:r>
              <a:rPr lang="es-ES" sz="2000" b="1" dirty="0">
                <a:latin typeface="Arial Narrow" pitchFamily="34" charset="0"/>
              </a:rPr>
              <a:t>Univ., </a:t>
            </a:r>
            <a:r>
              <a:rPr lang="es-ES" sz="2000" b="1" dirty="0" err="1">
                <a:latin typeface="Arial Narrow" pitchFamily="34" charset="0"/>
              </a:rPr>
              <a:t>Tokyo</a:t>
            </a:r>
            <a:r>
              <a:rPr lang="es-ES" sz="2000" b="1" dirty="0">
                <a:latin typeface="Arial Narrow" pitchFamily="34" charset="0"/>
              </a:rPr>
              <a:t> Univ., </a:t>
            </a:r>
            <a:r>
              <a:rPr lang="es-ES" sz="2000" b="1" dirty="0" err="1">
                <a:latin typeface="Arial Narrow" pitchFamily="34" charset="0"/>
              </a:rPr>
              <a:t>Tokyo</a:t>
            </a:r>
            <a:r>
              <a:rPr lang="es-ES" sz="2000" b="1" dirty="0">
                <a:latin typeface="Arial Narrow" pitchFamily="34" charset="0"/>
              </a:rPr>
              <a:t> </a:t>
            </a:r>
            <a:r>
              <a:rPr lang="es-ES" sz="2000" b="1" dirty="0" err="1">
                <a:latin typeface="Arial Narrow" pitchFamily="34" charset="0"/>
              </a:rPr>
              <a:t>Institute</a:t>
            </a:r>
            <a:r>
              <a:rPr lang="es-ES" sz="2000" b="1" dirty="0">
                <a:latin typeface="Arial Narrow" pitchFamily="34" charset="0"/>
              </a:rPr>
              <a:t> of </a:t>
            </a:r>
            <a:r>
              <a:rPr lang="es-ES" sz="2000" b="1" dirty="0" err="1" smtClean="0">
                <a:latin typeface="Arial Narrow" pitchFamily="34" charset="0"/>
              </a:rPr>
              <a:t>Technology</a:t>
            </a:r>
            <a:r>
              <a:rPr lang="es-ES" sz="2000" b="1" dirty="0" smtClean="0">
                <a:latin typeface="Arial Narrow" pitchFamily="34" charset="0"/>
              </a:rPr>
              <a:t>) </a:t>
            </a:r>
            <a:endParaRPr lang="es-ES" sz="2000" b="1" dirty="0">
              <a:latin typeface="Arial Narrow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463475" y="4961058"/>
            <a:ext cx="11068493" cy="216131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utoShape 6" descr="University College London | tranScripto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University College London | tranScripto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128730"/>
            <a:ext cx="9060795" cy="5278061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</a:t>
            </a:r>
            <a:r>
              <a:rPr lang="es-ES" sz="1400" dirty="0" err="1" smtClean="0">
                <a:latin typeface="Arial Narrow" pitchFamily="34" charset="0"/>
              </a:rPr>
              <a:t>Melián</a:t>
            </a:r>
            <a:r>
              <a:rPr lang="es-ES" sz="1400" dirty="0" smtClean="0">
                <a:latin typeface="Arial Narrow" pitchFamily="34" charset="0"/>
              </a:rPr>
              <a:t> G. V.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before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2021 Cumbre Vieja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baseline="30000" dirty="0" smtClean="0">
                <a:solidFill>
                  <a:srgbClr val="0000FF"/>
                </a:solidFill>
                <a:latin typeface="Arial Narrow" pitchFamily="34" charset="0"/>
              </a:rPr>
              <a:t>4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>
            <a:extLst>
              <a:ext uri="{FF2B5EF4-FFF2-40B4-BE49-F238E27FC236}">
                <a16:creationId xmlns="" xmlns:a16="http://schemas.microsoft.com/office/drawing/2014/main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050756"/>
            <a:ext cx="1152128" cy="1487489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526"/>
            <a:ext cx="9144000" cy="5241877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</a:t>
            </a:r>
            <a:r>
              <a:rPr lang="es-ES" sz="1400" dirty="0" err="1" smtClean="0">
                <a:latin typeface="Arial Narrow" pitchFamily="34" charset="0"/>
              </a:rPr>
              <a:t>Melián</a:t>
            </a:r>
            <a:r>
              <a:rPr lang="es-ES" sz="1400" dirty="0" smtClean="0">
                <a:latin typeface="Arial Narrow" pitchFamily="34" charset="0"/>
              </a:rPr>
              <a:t> G. V.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before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2021 Cumbre Vieja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baseline="30000" dirty="0" smtClean="0">
                <a:solidFill>
                  <a:srgbClr val="0000FF"/>
                </a:solidFill>
                <a:latin typeface="Arial Narrow" pitchFamily="34" charset="0"/>
              </a:rPr>
              <a:t>4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He/CO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ratio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" y="999831"/>
            <a:ext cx="9014460" cy="558546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(Santana de León et al., 2022 ; </a:t>
            </a:r>
            <a:r>
              <a:rPr lang="es-ES" sz="1400" dirty="0" err="1" smtClean="0">
                <a:latin typeface="Arial Narrow" pitchFamily="34" charset="0"/>
              </a:rPr>
              <a:t>Melián</a:t>
            </a:r>
            <a:r>
              <a:rPr lang="es-ES" sz="1400" dirty="0" smtClean="0">
                <a:latin typeface="Arial Narrow" pitchFamily="34" charset="0"/>
              </a:rPr>
              <a:t> G. V. et al.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latin typeface="Arial Narrow" pitchFamily="34" charset="0"/>
              </a:rPr>
              <a:t>during</a:t>
            </a:r>
            <a:r>
              <a:rPr lang="es-ES" sz="2400" b="1" dirty="0" smtClean="0">
                <a:latin typeface="Arial Narrow" pitchFamily="34" charset="0"/>
              </a:rPr>
              <a:t> and </a:t>
            </a:r>
            <a:r>
              <a:rPr lang="es-ES" sz="2400" b="1" dirty="0" err="1" smtClean="0">
                <a:latin typeface="Arial Narrow" pitchFamily="34" charset="0"/>
              </a:rPr>
              <a:t>after</a:t>
            </a:r>
            <a:r>
              <a:rPr lang="es-ES" sz="2400" b="1" dirty="0" smtClean="0">
                <a:latin typeface="Arial Narrow" pitchFamily="34" charset="0"/>
              </a:rPr>
              <a:t> </a:t>
            </a:r>
            <a:r>
              <a:rPr lang="es-ES" sz="2400" b="1" dirty="0" err="1" smtClean="0">
                <a:latin typeface="Arial Narrow" pitchFamily="34" charset="0"/>
              </a:rPr>
              <a:t>the</a:t>
            </a:r>
            <a:r>
              <a:rPr lang="es-ES" sz="2400" b="1" dirty="0" smtClean="0">
                <a:latin typeface="Arial Narrow" pitchFamily="34" charset="0"/>
              </a:rPr>
              <a:t> 2021 </a:t>
            </a:r>
            <a:r>
              <a:rPr lang="es-ES" sz="2400" b="1" dirty="0" err="1" smtClean="0">
                <a:latin typeface="Arial Narrow" pitchFamily="34" charset="0"/>
              </a:rPr>
              <a:t>eruption</a:t>
            </a:r>
            <a:endParaRPr lang="es-ES" sz="2400" b="1" dirty="0" smtClean="0">
              <a:latin typeface="Arial Narrow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and </a:t>
            </a:r>
            <a:r>
              <a:rPr lang="es-ES" sz="3000" b="1" baseline="30000" dirty="0" smtClean="0">
                <a:solidFill>
                  <a:srgbClr val="0000FF"/>
                </a:solidFill>
                <a:latin typeface="Arial Narrow" pitchFamily="34" charset="0"/>
              </a:rPr>
              <a:t>4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" y="1370171"/>
            <a:ext cx="8916200" cy="4920180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(Santana de León et al., 2022 ; </a:t>
            </a:r>
            <a:r>
              <a:rPr lang="es-ES" sz="1400" dirty="0" err="1" smtClean="0">
                <a:latin typeface="Arial Narrow" pitchFamily="34" charset="0"/>
              </a:rPr>
              <a:t>Melián</a:t>
            </a:r>
            <a:r>
              <a:rPr lang="es-ES" sz="1400" dirty="0" smtClean="0">
                <a:latin typeface="Arial Narrow" pitchFamily="34" charset="0"/>
              </a:rPr>
              <a:t> G. V. et al.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during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and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after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2021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baseline="30000" dirty="0" smtClean="0">
                <a:solidFill>
                  <a:srgbClr val="0000FF"/>
                </a:solidFill>
                <a:latin typeface="Arial Narrow" pitchFamily="34" charset="0"/>
              </a:rPr>
              <a:t>4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He/CO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ratio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650665"/>
            <a:ext cx="9144000" cy="6377940"/>
          </a:xfrm>
          <a:prstGeom prst="rect">
            <a:avLst/>
          </a:prstGeom>
        </p:spPr>
      </p:pic>
      <p:sp>
        <p:nvSpPr>
          <p:cNvPr id="25" name="24 Flecha derecha"/>
          <p:cNvSpPr/>
          <p:nvPr/>
        </p:nvSpPr>
        <p:spPr>
          <a:xfrm rot="20109065">
            <a:off x="6111029" y="4764492"/>
            <a:ext cx="1634704" cy="4320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(Rodríguez-Pérez C. et al.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Soil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CO</a:t>
            </a:r>
            <a:r>
              <a:rPr lang="es-ES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efflux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measurements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at LPA04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Continous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4729" y="887637"/>
            <a:ext cx="1699895" cy="10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644012" y="2166569"/>
            <a:ext cx="85164" cy="9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" y="435436"/>
            <a:ext cx="9144000" cy="6377940"/>
          </a:xfrm>
          <a:prstGeom prst="rect">
            <a:avLst/>
          </a:prstGeom>
        </p:spPr>
      </p:pic>
      <p:sp>
        <p:nvSpPr>
          <p:cNvPr id="23" name="22 Flecha derecha"/>
          <p:cNvSpPr/>
          <p:nvPr/>
        </p:nvSpPr>
        <p:spPr>
          <a:xfrm rot="19513879">
            <a:off x="2031775" y="4090843"/>
            <a:ext cx="3258835" cy="82465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derecha"/>
          <p:cNvSpPr/>
          <p:nvPr/>
        </p:nvSpPr>
        <p:spPr>
          <a:xfrm rot="3792062">
            <a:off x="4816625" y="4257894"/>
            <a:ext cx="2693584" cy="7200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0" y="6517623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(Di Nardo </a:t>
            </a:r>
            <a:r>
              <a:rPr lang="es-ES" sz="1400" dirty="0">
                <a:latin typeface="Arial Narrow" pitchFamily="34" charset="0"/>
              </a:rPr>
              <a:t>D</a:t>
            </a:r>
            <a:r>
              <a:rPr lang="es-ES" sz="1400" dirty="0" smtClean="0">
                <a:latin typeface="Arial Narrow" pitchFamily="34" charset="0"/>
              </a:rPr>
              <a:t>. et al.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Soil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gas </a:t>
            </a:r>
            <a:r>
              <a:rPr lang="es-ES" sz="2400" b="1" baseline="30000" dirty="0" smtClean="0">
                <a:solidFill>
                  <a:srgbClr val="FF0000"/>
                </a:solidFill>
                <a:latin typeface="Arial Narrow" pitchFamily="34" charset="0"/>
              </a:rPr>
              <a:t>222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Rn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activity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measurements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at LPA01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Continous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4729" y="887637"/>
            <a:ext cx="1699895" cy="10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Elipse"/>
          <p:cNvSpPr/>
          <p:nvPr/>
        </p:nvSpPr>
        <p:spPr>
          <a:xfrm>
            <a:off x="862452" y="1546809"/>
            <a:ext cx="85164" cy="9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4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5" y="1279864"/>
            <a:ext cx="7434349" cy="544508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Soil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gas </a:t>
            </a:r>
            <a:r>
              <a:rPr lang="es-ES" sz="2400" b="1" baseline="300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He/CO</a:t>
            </a:r>
            <a:r>
              <a:rPr lang="es-ES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ratio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measurements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at LPA10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Continous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4729" y="887637"/>
            <a:ext cx="1699895" cy="10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Elipse"/>
          <p:cNvSpPr/>
          <p:nvPr/>
        </p:nvSpPr>
        <p:spPr>
          <a:xfrm>
            <a:off x="522092" y="1470609"/>
            <a:ext cx="85164" cy="9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71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CuadroTexto"/>
          <p:cNvSpPr txBox="1"/>
          <p:nvPr/>
        </p:nvSpPr>
        <p:spPr>
          <a:xfrm rot="16200000">
            <a:off x="-1609933" y="3539697"/>
            <a:ext cx="468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latin typeface="Arial Narrow" pitchFamily="34" charset="0"/>
              </a:rPr>
              <a:t>Monthly</a:t>
            </a:r>
            <a:r>
              <a:rPr lang="es-ES" sz="2400" b="1" dirty="0" smtClean="0">
                <a:latin typeface="Arial Narrow" pitchFamily="34" charset="0"/>
              </a:rPr>
              <a:t> ave.  </a:t>
            </a:r>
            <a:r>
              <a:rPr lang="es-ES" sz="2400" b="1" dirty="0" smtClean="0">
                <a:latin typeface="Symbol" pitchFamily="18" charset="2"/>
              </a:rPr>
              <a:t>d</a:t>
            </a:r>
            <a:r>
              <a:rPr lang="es-ES" sz="2400" b="1" baseline="30000" dirty="0" smtClean="0">
                <a:latin typeface="Arial Narrow" pitchFamily="34" charset="0"/>
              </a:rPr>
              <a:t>13</a:t>
            </a:r>
            <a:r>
              <a:rPr lang="es-ES" sz="2400" b="1" dirty="0" smtClean="0">
                <a:latin typeface="Arial Narrow" pitchFamily="34" charset="0"/>
              </a:rPr>
              <a:t>C-CO</a:t>
            </a:r>
            <a:r>
              <a:rPr lang="es-ES" sz="2400" b="1" baseline="-25000" dirty="0" smtClean="0">
                <a:latin typeface="Arial Narrow" pitchFamily="34" charset="0"/>
              </a:rPr>
              <a:t>2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8480" y="7001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Symbol" pitchFamily="18" charset="2"/>
              </a:rPr>
              <a:t>d</a:t>
            </a:r>
            <a:r>
              <a:rPr lang="es-ES" sz="2400" b="1" baseline="30000" dirty="0" smtClean="0">
                <a:latin typeface="Arial Narrow" pitchFamily="34" charset="0"/>
              </a:rPr>
              <a:t>13</a:t>
            </a:r>
            <a:r>
              <a:rPr lang="es-ES" sz="2400" b="1" dirty="0" smtClean="0">
                <a:latin typeface="Arial Narrow" pitchFamily="34" charset="0"/>
              </a:rPr>
              <a:t>C-CO</a:t>
            </a:r>
            <a:r>
              <a:rPr lang="es-ES" sz="2400" b="1" baseline="-25000" dirty="0" smtClean="0">
                <a:latin typeface="Arial Narrow" pitchFamily="34" charset="0"/>
              </a:rPr>
              <a:t>2</a:t>
            </a:r>
            <a:r>
              <a:rPr lang="es-ES" sz="2400" b="1" dirty="0" smtClean="0">
                <a:latin typeface="Arial Narrow" pitchFamily="34" charset="0"/>
              </a:rPr>
              <a:t> of </a:t>
            </a:r>
            <a:r>
              <a:rPr lang="es-ES" sz="2400" b="1" dirty="0" err="1" smtClean="0">
                <a:latin typeface="Arial Narrow" pitchFamily="34" charset="0"/>
              </a:rPr>
              <a:t>soil</a:t>
            </a:r>
            <a:r>
              <a:rPr lang="es-ES" sz="2400" b="1" dirty="0" smtClean="0">
                <a:latin typeface="Arial Narrow" pitchFamily="34" charset="0"/>
              </a:rPr>
              <a:t> gas </a:t>
            </a:r>
            <a:r>
              <a:rPr lang="es-ES" sz="2400" b="1" dirty="0" err="1" smtClean="0">
                <a:latin typeface="Arial Narrow" pitchFamily="34" charset="0"/>
              </a:rPr>
              <a:t>atmosphere</a:t>
            </a:r>
            <a:r>
              <a:rPr lang="es-ES" sz="2400" b="1" dirty="0" smtClean="0">
                <a:latin typeface="Arial Narrow" pitchFamily="34" charset="0"/>
              </a:rPr>
              <a:t> at LP08 y LP10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4070694" y="6550223"/>
            <a:ext cx="5052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(Asensio-Ramos M. et al. 2022)</a:t>
            </a:r>
            <a:endParaRPr lang="es-ES" sz="1400" dirty="0">
              <a:latin typeface="Arial Narrow" pitchFamily="34" charset="0"/>
            </a:endParaRPr>
          </a:p>
        </p:txBody>
      </p:sp>
      <p:pic>
        <p:nvPicPr>
          <p:cNvPr id="56" name="Imagen 5" descr="Gráfico, Gráfico de líneas&#10;&#10;Descripción generada automáticamente">
            <a:extLst>
              <a:ext uri="{FF2B5EF4-FFF2-40B4-BE49-F238E27FC236}">
                <a16:creationId xmlns="" xmlns:a16="http://schemas.microsoft.com/office/drawing/2014/main" id="{326FEFE4-ED2E-5535-43B2-7BAE10F0F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2" y="1199501"/>
            <a:ext cx="7184130" cy="537185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978862" y="2290194"/>
            <a:ext cx="422099" cy="2315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Continous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60" name="41 Conector recto de flecha">
            <a:extLst>
              <a:ext uri="{FF2B5EF4-FFF2-40B4-BE49-F238E27FC236}">
                <a16:creationId xmlns="" xmlns:a16="http://schemas.microsoft.com/office/drawing/2014/main" id="{1FAC0F57-2A51-3A4F-E2D4-2EB513869733}"/>
              </a:ext>
            </a:extLst>
          </p:cNvPr>
          <p:cNvCxnSpPr>
            <a:cxnSpLocks/>
          </p:cNvCxnSpPr>
          <p:nvPr/>
        </p:nvCxnSpPr>
        <p:spPr>
          <a:xfrm>
            <a:off x="5004048" y="4149080"/>
            <a:ext cx="0" cy="105209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44 Conector recto de flecha">
            <a:extLst>
              <a:ext uri="{FF2B5EF4-FFF2-40B4-BE49-F238E27FC236}">
                <a16:creationId xmlns="" xmlns:a16="http://schemas.microsoft.com/office/drawing/2014/main" id="{1C4A10E1-4E41-D3D7-A764-B3F99175C198}"/>
              </a:ext>
            </a:extLst>
          </p:cNvPr>
          <p:cNvCxnSpPr>
            <a:cxnSpLocks/>
          </p:cNvCxnSpPr>
          <p:nvPr/>
        </p:nvCxnSpPr>
        <p:spPr>
          <a:xfrm flipH="1" flipV="1">
            <a:off x="5019609" y="2263568"/>
            <a:ext cx="0" cy="152547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45 CuadroTexto">
            <a:extLst>
              <a:ext uri="{FF2B5EF4-FFF2-40B4-BE49-F238E27FC236}">
                <a16:creationId xmlns="" xmlns:a16="http://schemas.microsoft.com/office/drawing/2014/main" id="{F7F0A057-DD2A-36AF-7A10-92B8AFC4EB29}"/>
              </a:ext>
            </a:extLst>
          </p:cNvPr>
          <p:cNvSpPr txBox="1"/>
          <p:nvPr/>
        </p:nvSpPr>
        <p:spPr>
          <a:xfrm>
            <a:off x="4572000" y="3789040"/>
            <a:ext cx="8306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Trebuchet MS" panose="020B0603020202020204" pitchFamily="34" charset="0"/>
              </a:rPr>
              <a:t>~ 6 ‰</a:t>
            </a:r>
          </a:p>
        </p:txBody>
      </p:sp>
      <p:cxnSp>
        <p:nvCxnSpPr>
          <p:cNvPr id="63" name="46 Conector recto de flecha">
            <a:extLst>
              <a:ext uri="{FF2B5EF4-FFF2-40B4-BE49-F238E27FC236}">
                <a16:creationId xmlns="" xmlns:a16="http://schemas.microsoft.com/office/drawing/2014/main" id="{6D10659B-D11A-9476-B371-F1A2E3DBB09B}"/>
              </a:ext>
            </a:extLst>
          </p:cNvPr>
          <p:cNvCxnSpPr>
            <a:cxnSpLocks/>
          </p:cNvCxnSpPr>
          <p:nvPr/>
        </p:nvCxnSpPr>
        <p:spPr>
          <a:xfrm>
            <a:off x="3972173" y="4387652"/>
            <a:ext cx="0" cy="7259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47 Conector recto de flecha">
            <a:extLst>
              <a:ext uri="{FF2B5EF4-FFF2-40B4-BE49-F238E27FC236}">
                <a16:creationId xmlns="" xmlns:a16="http://schemas.microsoft.com/office/drawing/2014/main" id="{29373C7E-F984-1E6A-5C79-394A8ACFB5B3}"/>
              </a:ext>
            </a:extLst>
          </p:cNvPr>
          <p:cNvCxnSpPr>
            <a:cxnSpLocks/>
          </p:cNvCxnSpPr>
          <p:nvPr/>
        </p:nvCxnSpPr>
        <p:spPr>
          <a:xfrm flipV="1">
            <a:off x="3970083" y="1845040"/>
            <a:ext cx="0" cy="1944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49 CuadroTexto">
            <a:extLst>
              <a:ext uri="{FF2B5EF4-FFF2-40B4-BE49-F238E27FC236}">
                <a16:creationId xmlns="" xmlns:a16="http://schemas.microsoft.com/office/drawing/2014/main" id="{7D427BC7-015C-9104-C6AC-9F67632787D2}"/>
              </a:ext>
            </a:extLst>
          </p:cNvPr>
          <p:cNvSpPr txBox="1"/>
          <p:nvPr/>
        </p:nvSpPr>
        <p:spPr>
          <a:xfrm>
            <a:off x="3444939" y="3890346"/>
            <a:ext cx="1050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Trebuchet MS" panose="020B0603020202020204" pitchFamily="34" charset="0"/>
              </a:rPr>
              <a:t>~ 3.5 ‰</a:t>
            </a:r>
          </a:p>
        </p:txBody>
      </p:sp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4729" y="887637"/>
            <a:ext cx="1699895" cy="10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Elipse"/>
          <p:cNvSpPr/>
          <p:nvPr/>
        </p:nvSpPr>
        <p:spPr>
          <a:xfrm>
            <a:off x="522092" y="1493965"/>
            <a:ext cx="85164" cy="9281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Elipse"/>
          <p:cNvSpPr/>
          <p:nvPr/>
        </p:nvSpPr>
        <p:spPr>
          <a:xfrm>
            <a:off x="666808" y="2084049"/>
            <a:ext cx="85164" cy="9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" y="1384041"/>
            <a:ext cx="8952381" cy="5076190"/>
          </a:xfrm>
          <a:prstGeom prst="rect">
            <a:avLst/>
          </a:prstGeom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xmlns="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2276872"/>
            <a:ext cx="957719" cy="123649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0" y="6528640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(Rodríguez F.. et al.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Ash-lechates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analysis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3" y="1190186"/>
            <a:ext cx="8398593" cy="5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440497" y="1386755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Arial Narrow" pitchFamily="34" charset="0"/>
              </a:rPr>
              <a:t>ash-rich</a:t>
            </a:r>
            <a:r>
              <a:rPr lang="es-ES" sz="2000" dirty="0" smtClean="0">
                <a:latin typeface="Arial Narrow" pitchFamily="34" charset="0"/>
              </a:rPr>
              <a:t> </a:t>
            </a:r>
            <a:r>
              <a:rPr lang="es-ES" sz="2000" dirty="0" err="1" smtClean="0">
                <a:latin typeface="Arial Narrow" pitchFamily="34" charset="0"/>
              </a:rPr>
              <a:t>phase</a:t>
            </a:r>
            <a:endParaRPr lang="es-ES" sz="2000" dirty="0">
              <a:latin typeface="Arial Narrow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6736448" y="3350605"/>
            <a:ext cx="584481" cy="612069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5100736" y="1767357"/>
            <a:ext cx="584481" cy="612069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3223724" y="1856690"/>
            <a:ext cx="3364500" cy="16545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3223724" y="1857367"/>
            <a:ext cx="170831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Elipse"/>
          <p:cNvSpPr/>
          <p:nvPr/>
        </p:nvSpPr>
        <p:spPr>
          <a:xfrm>
            <a:off x="3347864" y="2890936"/>
            <a:ext cx="656489" cy="126836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3219696" y="1863430"/>
            <a:ext cx="416200" cy="927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3563888" y="1262627"/>
            <a:ext cx="216024" cy="4824536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5284964" y="1262627"/>
            <a:ext cx="216024" cy="4824536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6920676" y="1266918"/>
            <a:ext cx="216024" cy="4824536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Ash-lechates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analysis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" y="1426414"/>
            <a:ext cx="8928339" cy="49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 </a:t>
            </a:r>
            <a:endParaRPr lang="es-ES" sz="2400" dirty="0">
              <a:latin typeface="Arial Narrow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0040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solidFill>
                  <a:srgbClr val="FF0000"/>
                </a:solidFill>
                <a:latin typeface="Arial Narrow" pitchFamily="34" charset="0"/>
              </a:rPr>
              <a:t>2021 Cumbre Vieja </a:t>
            </a:r>
            <a:r>
              <a:rPr lang="es-ES" sz="30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r>
              <a:rPr lang="es-ES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es-ES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8480" y="775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The most important eruption of Europe during the last 75 years!</a:t>
            </a:r>
            <a:endParaRPr lang="es-ES" sz="2200" b="1" dirty="0">
              <a:latin typeface="Arial Narrow" pitchFamily="34" charset="0"/>
            </a:endParaRPr>
          </a:p>
        </p:txBody>
      </p:sp>
      <p:sp>
        <p:nvSpPr>
          <p:cNvPr id="3" name="2 Estrella de 5 puntas"/>
          <p:cNvSpPr/>
          <p:nvPr/>
        </p:nvSpPr>
        <p:spPr>
          <a:xfrm>
            <a:off x="2516287" y="337262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Estrella de 5 puntas"/>
          <p:cNvSpPr/>
          <p:nvPr/>
        </p:nvSpPr>
        <p:spPr>
          <a:xfrm>
            <a:off x="4761462" y="4077074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strella de 5 puntas"/>
          <p:cNvSpPr/>
          <p:nvPr/>
        </p:nvSpPr>
        <p:spPr>
          <a:xfrm>
            <a:off x="3449401" y="3699905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strella de 5 puntas"/>
          <p:cNvSpPr/>
          <p:nvPr/>
        </p:nvSpPr>
        <p:spPr>
          <a:xfrm>
            <a:off x="3280625" y="368982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strella de 5 puntas"/>
          <p:cNvSpPr/>
          <p:nvPr/>
        </p:nvSpPr>
        <p:spPr>
          <a:xfrm>
            <a:off x="8496558" y="5048093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0" y="6273339"/>
            <a:ext cx="912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s-ES" b="1" dirty="0" smtClean="0">
                <a:solidFill>
                  <a:srgbClr val="FF0000"/>
                </a:solidFill>
                <a:latin typeface="Arial Narrow" pitchFamily="34" charset="0"/>
              </a:rPr>
              <a:t>misiones de SO</a:t>
            </a:r>
            <a:r>
              <a:rPr lang="es-ES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b="1" dirty="0" smtClean="0">
                <a:solidFill>
                  <a:srgbClr val="FF0000"/>
                </a:solidFill>
                <a:latin typeface="Arial Narrow" pitchFamily="34" charset="0"/>
              </a:rPr>
              <a:t> (&gt;10 </a:t>
            </a:r>
            <a:r>
              <a:rPr lang="es-ES" b="1" dirty="0" err="1">
                <a:solidFill>
                  <a:srgbClr val="FF0000"/>
                </a:solidFill>
                <a:latin typeface="Arial Narrow" pitchFamily="34" charset="0"/>
              </a:rPr>
              <a:t>kt</a:t>
            </a:r>
            <a:r>
              <a:rPr lang="es-ES" b="1" dirty="0" smtClean="0">
                <a:solidFill>
                  <a:srgbClr val="FF0000"/>
                </a:solidFill>
                <a:latin typeface="Arial Narrow" pitchFamily="34" charset="0"/>
              </a:rPr>
              <a:t>) de erupciones volcánicas ocurridas durante el periodo 1978-2014</a:t>
            </a:r>
            <a:endParaRPr lang="es-E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14 Estrella de 5 puntas"/>
          <p:cNvSpPr/>
          <p:nvPr/>
        </p:nvSpPr>
        <p:spPr>
          <a:xfrm>
            <a:off x="1203720" y="241954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878" y="6528640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</a:t>
            </a:r>
            <a:r>
              <a:rPr lang="es-ES" sz="1400" dirty="0" err="1" smtClean="0">
                <a:latin typeface="Arial Narrow" pitchFamily="34" charset="0"/>
              </a:rPr>
              <a:t>Hayer</a:t>
            </a:r>
            <a:r>
              <a:rPr lang="es-ES" sz="1400" dirty="0" smtClean="0">
                <a:latin typeface="Arial Narrow" pitchFamily="34" charset="0"/>
              </a:rPr>
              <a:t> C. et </a:t>
            </a:r>
            <a:r>
              <a:rPr lang="es-ES" sz="1400" dirty="0" err="1" smtClean="0">
                <a:latin typeface="Arial Narrow" pitchFamily="34" charset="0"/>
              </a:rPr>
              <a:t>al.,EGU</a:t>
            </a:r>
            <a:r>
              <a:rPr lang="es-ES" sz="1400" dirty="0" smtClean="0">
                <a:latin typeface="Arial Narrow" pitchFamily="34" charset="0"/>
              </a:rPr>
              <a:t> 2022)</a:t>
            </a:r>
            <a:endParaRPr lang="es-ES" sz="1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2" y="1791689"/>
            <a:ext cx="7272104" cy="464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27111"/>
            <a:ext cx="1090237" cy="918854"/>
          </a:xfrm>
          <a:prstGeom prst="rect">
            <a:avLst/>
          </a:prstGeom>
        </p:spPr>
      </p:pic>
      <p:pic>
        <p:nvPicPr>
          <p:cNvPr id="19" name="Imagen 1">
            <a:extLst>
              <a:ext uri="{FF2B5EF4-FFF2-40B4-BE49-F238E27FC236}">
                <a16:creationId xmlns:a16="http://schemas.microsoft.com/office/drawing/2014/main" xmlns="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485" y="2475946"/>
            <a:ext cx="828092" cy="1069133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832418"/>
            <a:ext cx="1280373" cy="542331"/>
          </a:xfrm>
          <a:prstGeom prst="rect">
            <a:avLst/>
          </a:prstGeom>
        </p:spPr>
      </p:pic>
      <p:cxnSp>
        <p:nvCxnSpPr>
          <p:cNvPr id="34" name="33 Conector recto de flecha"/>
          <p:cNvCxnSpPr/>
          <p:nvPr/>
        </p:nvCxnSpPr>
        <p:spPr>
          <a:xfrm>
            <a:off x="1380913" y="2592159"/>
            <a:ext cx="3191087" cy="1240259"/>
          </a:xfrm>
          <a:prstGeom prst="straightConnector1">
            <a:avLst/>
          </a:prstGeom>
          <a:ln w="571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0" y="6528640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</a:t>
            </a:r>
            <a:r>
              <a:rPr lang="es-ES" sz="1400" dirty="0" err="1" smtClean="0">
                <a:latin typeface="Arial Narrow" pitchFamily="34" charset="0"/>
              </a:rPr>
              <a:t>Hayer</a:t>
            </a:r>
            <a:r>
              <a:rPr lang="es-ES" sz="1400" dirty="0" smtClean="0">
                <a:latin typeface="Arial Narrow" pitchFamily="34" charset="0"/>
              </a:rPr>
              <a:t> C. et al., 2022; Albertos V. T..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7741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Temporal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evolution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of SO</a:t>
            </a:r>
            <a:r>
              <a:rPr lang="es-ES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emission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r>
              <a:rPr lang="es-ES" sz="2400" dirty="0" err="1">
                <a:latin typeface="Arial Narrow" pitchFamily="34" charset="0"/>
              </a:rPr>
              <a:t>e</a:t>
            </a:r>
            <a:r>
              <a:rPr lang="es-ES" sz="2400" dirty="0" err="1" smtClean="0">
                <a:latin typeface="Arial Narrow" pitchFamily="34" charset="0"/>
              </a:rPr>
              <a:t>stimated</a:t>
            </a:r>
            <a:r>
              <a:rPr lang="es-ES" sz="2400" dirty="0" smtClean="0">
                <a:latin typeface="Arial Narrow" pitchFamily="34" charset="0"/>
              </a:rPr>
              <a:t> </a:t>
            </a:r>
            <a:r>
              <a:rPr lang="es-ES" sz="2400" dirty="0" err="1" smtClean="0">
                <a:latin typeface="Arial Narrow" pitchFamily="34" charset="0"/>
              </a:rPr>
              <a:t>from</a:t>
            </a:r>
            <a:r>
              <a:rPr lang="es-ES" sz="2400" dirty="0" smtClean="0">
                <a:latin typeface="Arial Narrow" pitchFamily="34" charset="0"/>
              </a:rPr>
              <a:t> TROPOMI and </a:t>
            </a:r>
            <a:r>
              <a:rPr lang="es-ES" sz="2400" dirty="0" err="1" smtClean="0">
                <a:latin typeface="Arial Narrow" pitchFamily="34" charset="0"/>
              </a:rPr>
              <a:t>miniDOAS</a:t>
            </a:r>
            <a:r>
              <a:rPr lang="es-ES" sz="2400" dirty="0" smtClean="0">
                <a:latin typeface="Arial Narrow" pitchFamily="34" charset="0"/>
              </a:rPr>
              <a:t> </a:t>
            </a:r>
            <a:r>
              <a:rPr lang="es-ES" sz="2400" dirty="0" err="1" smtClean="0">
                <a:latin typeface="Arial Narrow" pitchFamily="34" charset="0"/>
              </a:rPr>
              <a:t>measurements</a:t>
            </a:r>
            <a:endParaRPr lang="es-ES" sz="2400" dirty="0" smtClean="0">
              <a:latin typeface="Arial Narrow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579"/>
            <a:ext cx="9072500" cy="4224079"/>
          </a:xfrm>
          <a:prstGeom prst="rect">
            <a:avLst/>
          </a:prstGeom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xmlns="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725" y="1870379"/>
            <a:ext cx="774964" cy="100054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50499"/>
            <a:ext cx="1530015" cy="648072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0" y="57036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</a:rPr>
              <a:t>December 2 - 20, 2021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</a:rPr>
              <a:t>(90% of probability)</a:t>
            </a:r>
            <a:endParaRPr lang="es-E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0" y="7741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Forecasting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end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of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2021 Cumbre Vieja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r>
              <a:rPr lang="es-ES" sz="2400" dirty="0" err="1" smtClean="0">
                <a:latin typeface="Arial Narrow" pitchFamily="34" charset="0"/>
              </a:rPr>
              <a:t>using</a:t>
            </a:r>
            <a:r>
              <a:rPr lang="es-ES" sz="2400" dirty="0" smtClean="0">
                <a:latin typeface="Arial Narrow" pitchFamily="34" charset="0"/>
              </a:rPr>
              <a:t> TROPOMI and </a:t>
            </a:r>
            <a:r>
              <a:rPr lang="es-ES" sz="2400" dirty="0" err="1" smtClean="0">
                <a:latin typeface="Arial Narrow" pitchFamily="34" charset="0"/>
              </a:rPr>
              <a:t>miniDOAS</a:t>
            </a:r>
            <a:r>
              <a:rPr lang="es-ES" sz="2400" dirty="0" smtClean="0">
                <a:latin typeface="Arial Narrow" pitchFamily="34" charset="0"/>
              </a:rPr>
              <a:t> </a:t>
            </a:r>
            <a:r>
              <a:rPr lang="es-ES" sz="2400" dirty="0" err="1" smtClean="0">
                <a:latin typeface="Arial Narrow" pitchFamily="34" charset="0"/>
              </a:rPr>
              <a:t>measurements</a:t>
            </a:r>
            <a:endParaRPr lang="es-ES" sz="2400" dirty="0" smtClean="0">
              <a:latin typeface="Arial Narrow" pitchFamily="34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6992471" y="3935506"/>
            <a:ext cx="8964" cy="13805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968188" y="1838818"/>
            <a:ext cx="3666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Arial Narrow" pitchFamily="34" charset="0"/>
              </a:rPr>
              <a:t>Realized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on</a:t>
            </a:r>
            <a:r>
              <a:rPr lang="es-ES" sz="2000" b="1" dirty="0" smtClean="0">
                <a:latin typeface="Arial Narrow" pitchFamily="34" charset="0"/>
              </a:rPr>
              <a:t> 30/11/2021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749725" y="4225678"/>
            <a:ext cx="183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 Narrow" pitchFamily="34" charset="0"/>
              </a:rPr>
              <a:t>13/12/2021</a:t>
            </a:r>
          </a:p>
        </p:txBody>
      </p:sp>
    </p:spTree>
    <p:extLst>
      <p:ext uri="{BB962C8B-B14F-4D97-AF65-F5344CB8AC3E}">
        <p14:creationId xmlns:p14="http://schemas.microsoft.com/office/powerpoint/2010/main" val="24990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278201"/>
            <a:ext cx="6918593" cy="5455631"/>
          </a:xfrm>
          <a:prstGeom prst="rect">
            <a:avLst/>
          </a:prstGeom>
        </p:spPr>
      </p:pic>
      <p:pic>
        <p:nvPicPr>
          <p:cNvPr id="64" name="6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32" y="2500762"/>
            <a:ext cx="1253254" cy="530844"/>
          </a:xfrm>
          <a:prstGeom prst="rect">
            <a:avLst/>
          </a:prstGeom>
        </p:spPr>
      </p:pic>
      <p:pic>
        <p:nvPicPr>
          <p:cNvPr id="65" name="6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41" y="3167124"/>
            <a:ext cx="992616" cy="796255"/>
          </a:xfrm>
          <a:prstGeom prst="rect">
            <a:avLst/>
          </a:prstGeom>
        </p:spPr>
      </p:pic>
      <p:pic>
        <p:nvPicPr>
          <p:cNvPr id="66" name="Imagen 1">
            <a:extLst>
              <a:ext uri="{FF2B5EF4-FFF2-40B4-BE49-F238E27FC236}">
                <a16:creationId xmlns="" xmlns:a16="http://schemas.microsoft.com/office/drawing/2014/main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972" y="1294765"/>
            <a:ext cx="683664" cy="882665"/>
          </a:xfrm>
          <a:prstGeom prst="rect">
            <a:avLst/>
          </a:prstGeom>
        </p:spPr>
      </p:pic>
      <p:pic>
        <p:nvPicPr>
          <p:cNvPr id="67" name="Picture 4" descr="Università degli Studi di Paler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46" y="4244942"/>
            <a:ext cx="880226" cy="8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48" y="5356221"/>
            <a:ext cx="709288" cy="7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76260" y="1505264"/>
            <a:ext cx="242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Ave. CO</a:t>
            </a:r>
            <a:r>
              <a:rPr lang="es-ES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/SO</a:t>
            </a:r>
            <a:r>
              <a:rPr lang="es-ES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= 25</a:t>
            </a:r>
            <a:endParaRPr lang="es-E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0" y="6528640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(Pardo Cofrades A.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480" y="8241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CO</a:t>
            </a:r>
            <a:r>
              <a:rPr lang="en-US" sz="2400" b="1" baseline="-25000" dirty="0" smtClean="0">
                <a:latin typeface="Arial Narrow" pitchFamily="34" charset="0"/>
              </a:rPr>
              <a:t>2</a:t>
            </a:r>
            <a:r>
              <a:rPr lang="en-US" sz="2400" b="1" dirty="0" smtClean="0">
                <a:latin typeface="Arial Narrow" pitchFamily="34" charset="0"/>
              </a:rPr>
              <a:t>/SO</a:t>
            </a:r>
            <a:r>
              <a:rPr lang="en-US" sz="2400" b="1" baseline="-25000" dirty="0" smtClean="0">
                <a:latin typeface="Arial Narrow" pitchFamily="34" charset="0"/>
              </a:rPr>
              <a:t>2</a:t>
            </a:r>
            <a:r>
              <a:rPr lang="en-US" sz="2400" b="1" dirty="0" smtClean="0">
                <a:latin typeface="Arial Narrow" pitchFamily="34" charset="0"/>
              </a:rPr>
              <a:t> ratio FTIR measurements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8" y="1196752"/>
            <a:ext cx="8766404" cy="56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n 1">
            <a:extLst>
              <a:ext uri="{FF2B5EF4-FFF2-40B4-BE49-F238E27FC236}">
                <a16:creationId xmlns:a16="http://schemas.microsoft.com/office/drawing/2014/main" xmlns="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435" y="1464951"/>
            <a:ext cx="916377" cy="1183116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22" y="1678291"/>
            <a:ext cx="1159506" cy="756437"/>
          </a:xfrm>
          <a:prstGeom prst="rect">
            <a:avLst/>
          </a:prstGeom>
        </p:spPr>
      </p:pic>
      <p:cxnSp>
        <p:nvCxnSpPr>
          <p:cNvPr id="21" name="20 Conector recto de flecha"/>
          <p:cNvCxnSpPr/>
          <p:nvPr/>
        </p:nvCxnSpPr>
        <p:spPr>
          <a:xfrm>
            <a:off x="2146803" y="1894277"/>
            <a:ext cx="4492821" cy="214598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Forma libre"/>
          <p:cNvSpPr/>
          <p:nvPr/>
        </p:nvSpPr>
        <p:spPr>
          <a:xfrm>
            <a:off x="1383040" y="2564904"/>
            <a:ext cx="1800200" cy="2016224"/>
          </a:xfrm>
          <a:custGeom>
            <a:avLst/>
            <a:gdLst>
              <a:gd name="connsiteX0" fmla="*/ 13196 w 2639863"/>
              <a:gd name="connsiteY0" fmla="*/ 1931773 h 2564672"/>
              <a:gd name="connsiteX1" fmla="*/ 165596 w 2639863"/>
              <a:gd name="connsiteY1" fmla="*/ 1465609 h 2564672"/>
              <a:gd name="connsiteX2" fmla="*/ 183525 w 2639863"/>
              <a:gd name="connsiteY2" fmla="*/ 1465609 h 2564672"/>
              <a:gd name="connsiteX3" fmla="*/ 775196 w 2639863"/>
              <a:gd name="connsiteY3" fmla="*/ 1447679 h 2564672"/>
              <a:gd name="connsiteX4" fmla="*/ 1259290 w 2639863"/>
              <a:gd name="connsiteY4" fmla="*/ 1107020 h 2564672"/>
              <a:gd name="connsiteX5" fmla="*/ 1474443 w 2639863"/>
              <a:gd name="connsiteY5" fmla="*/ 560173 h 2564672"/>
              <a:gd name="connsiteX6" fmla="*/ 1707525 w 2639863"/>
              <a:gd name="connsiteY6" fmla="*/ 102973 h 2564672"/>
              <a:gd name="connsiteX7" fmla="*/ 2101972 w 2639863"/>
              <a:gd name="connsiteY7" fmla="*/ 13326 h 2564672"/>
              <a:gd name="connsiteX8" fmla="*/ 2514349 w 2639863"/>
              <a:gd name="connsiteY8" fmla="*/ 309162 h 2564672"/>
              <a:gd name="connsiteX9" fmla="*/ 2460561 w 2639863"/>
              <a:gd name="connsiteY9" fmla="*/ 802220 h 2564672"/>
              <a:gd name="connsiteX10" fmla="*/ 2263337 w 2639863"/>
              <a:gd name="connsiteY10" fmla="*/ 1124950 h 2564672"/>
              <a:gd name="connsiteX11" fmla="*/ 2379878 w 2639863"/>
              <a:gd name="connsiteY11" fmla="*/ 1635938 h 2564672"/>
              <a:gd name="connsiteX12" fmla="*/ 2639855 w 2639863"/>
              <a:gd name="connsiteY12" fmla="*/ 2209679 h 2564672"/>
              <a:gd name="connsiteX13" fmla="*/ 2370914 w 2639863"/>
              <a:gd name="connsiteY13" fmla="*/ 2496550 h 2564672"/>
              <a:gd name="connsiteX14" fmla="*/ 1707525 w 2639863"/>
              <a:gd name="connsiteY14" fmla="*/ 2532409 h 2564672"/>
              <a:gd name="connsiteX15" fmla="*/ 604867 w 2639863"/>
              <a:gd name="connsiteY15" fmla="*/ 2532409 h 2564672"/>
              <a:gd name="connsiteX16" fmla="*/ 75949 w 2639863"/>
              <a:gd name="connsiteY16" fmla="*/ 2514479 h 2564672"/>
              <a:gd name="connsiteX17" fmla="*/ 13196 w 2639863"/>
              <a:gd name="connsiteY17" fmla="*/ 1931773 h 256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39863" h="2564672">
                <a:moveTo>
                  <a:pt x="13196" y="1931773"/>
                </a:moveTo>
                <a:cubicBezTo>
                  <a:pt x="28137" y="1756961"/>
                  <a:pt x="137208" y="1543303"/>
                  <a:pt x="165596" y="1465609"/>
                </a:cubicBezTo>
                <a:cubicBezTo>
                  <a:pt x="193984" y="1387915"/>
                  <a:pt x="183525" y="1465609"/>
                  <a:pt x="183525" y="1465609"/>
                </a:cubicBezTo>
                <a:cubicBezTo>
                  <a:pt x="285125" y="1462621"/>
                  <a:pt x="595902" y="1507444"/>
                  <a:pt x="775196" y="1447679"/>
                </a:cubicBezTo>
                <a:cubicBezTo>
                  <a:pt x="954490" y="1387914"/>
                  <a:pt x="1142749" y="1254938"/>
                  <a:pt x="1259290" y="1107020"/>
                </a:cubicBezTo>
                <a:cubicBezTo>
                  <a:pt x="1375831" y="959102"/>
                  <a:pt x="1399737" y="727514"/>
                  <a:pt x="1474443" y="560173"/>
                </a:cubicBezTo>
                <a:cubicBezTo>
                  <a:pt x="1549149" y="392832"/>
                  <a:pt x="1602937" y="194114"/>
                  <a:pt x="1707525" y="102973"/>
                </a:cubicBezTo>
                <a:cubicBezTo>
                  <a:pt x="1812113" y="11832"/>
                  <a:pt x="1967501" y="-21039"/>
                  <a:pt x="2101972" y="13326"/>
                </a:cubicBezTo>
                <a:cubicBezTo>
                  <a:pt x="2236443" y="47691"/>
                  <a:pt x="2454584" y="177680"/>
                  <a:pt x="2514349" y="309162"/>
                </a:cubicBezTo>
                <a:cubicBezTo>
                  <a:pt x="2574114" y="440644"/>
                  <a:pt x="2502396" y="666255"/>
                  <a:pt x="2460561" y="802220"/>
                </a:cubicBezTo>
                <a:cubicBezTo>
                  <a:pt x="2418726" y="938185"/>
                  <a:pt x="2276784" y="985997"/>
                  <a:pt x="2263337" y="1124950"/>
                </a:cubicBezTo>
                <a:cubicBezTo>
                  <a:pt x="2249890" y="1263903"/>
                  <a:pt x="2317125" y="1455150"/>
                  <a:pt x="2379878" y="1635938"/>
                </a:cubicBezTo>
                <a:cubicBezTo>
                  <a:pt x="2442631" y="1816726"/>
                  <a:pt x="2641349" y="2066244"/>
                  <a:pt x="2639855" y="2209679"/>
                </a:cubicBezTo>
                <a:cubicBezTo>
                  <a:pt x="2638361" y="2353114"/>
                  <a:pt x="2526302" y="2442762"/>
                  <a:pt x="2370914" y="2496550"/>
                </a:cubicBezTo>
                <a:cubicBezTo>
                  <a:pt x="2215526" y="2550338"/>
                  <a:pt x="2001866" y="2526433"/>
                  <a:pt x="1707525" y="2532409"/>
                </a:cubicBezTo>
                <a:cubicBezTo>
                  <a:pt x="1413184" y="2538385"/>
                  <a:pt x="876796" y="2535397"/>
                  <a:pt x="604867" y="2532409"/>
                </a:cubicBezTo>
                <a:cubicBezTo>
                  <a:pt x="332938" y="2529421"/>
                  <a:pt x="176055" y="2617573"/>
                  <a:pt x="75949" y="2514479"/>
                </a:cubicBezTo>
                <a:cubicBezTo>
                  <a:pt x="-24157" y="2411385"/>
                  <a:pt x="-1745" y="2106585"/>
                  <a:pt x="13196" y="1931773"/>
                </a:cubicBezTo>
                <a:close/>
              </a:path>
            </a:pathLst>
          </a:custGeom>
          <a:solidFill>
            <a:srgbClr val="0070C0">
              <a:alpha val="3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CuadroTexto"/>
          <p:cNvSpPr txBox="1"/>
          <p:nvPr/>
        </p:nvSpPr>
        <p:spPr>
          <a:xfrm>
            <a:off x="1726194" y="3574757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Arial Narrow" pitchFamily="34" charset="0"/>
                <a:sym typeface="Symbol"/>
              </a:rPr>
              <a:t>CO</a:t>
            </a:r>
            <a:r>
              <a:rPr lang="es-ES" b="1" baseline="-25000" dirty="0" smtClean="0">
                <a:latin typeface="Arial Narrow" pitchFamily="34" charset="0"/>
                <a:sym typeface="Symbol"/>
              </a:rPr>
              <a:t>2</a:t>
            </a:r>
            <a:r>
              <a:rPr lang="es-ES" b="1" dirty="0" smtClean="0">
                <a:latin typeface="Arial Narrow" pitchFamily="34" charset="0"/>
                <a:sym typeface="Symbol"/>
              </a:rPr>
              <a:t> </a:t>
            </a:r>
          </a:p>
          <a:p>
            <a:pPr algn="ctr"/>
            <a:r>
              <a:rPr lang="es-ES" b="1" dirty="0" smtClean="0">
                <a:latin typeface="Arial Narrow" pitchFamily="34" charset="0"/>
              </a:rPr>
              <a:t>&lt; 600 ppm</a:t>
            </a:r>
            <a:endParaRPr lang="es-ES" b="1" dirty="0">
              <a:latin typeface="Arial Narrow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012160" y="5075200"/>
            <a:ext cx="129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atin typeface="Arial Narrow" pitchFamily="34" charset="0"/>
                <a:sym typeface="Symbol"/>
              </a:rPr>
              <a:t>Mixing</a:t>
            </a:r>
            <a:r>
              <a:rPr lang="es-ES" dirty="0" smtClean="0">
                <a:latin typeface="Arial Narrow" pitchFamily="34" charset="0"/>
                <a:sym typeface="Symbol"/>
              </a:rPr>
              <a:t> </a:t>
            </a:r>
            <a:r>
              <a:rPr lang="es-ES" dirty="0" err="1" smtClean="0">
                <a:latin typeface="Arial Narrow" pitchFamily="34" charset="0"/>
                <a:sym typeface="Symbol"/>
              </a:rPr>
              <a:t>with</a:t>
            </a:r>
            <a:r>
              <a:rPr lang="es-ES" dirty="0" smtClean="0">
                <a:latin typeface="Arial Narrow" pitchFamily="34" charset="0"/>
                <a:sym typeface="Symbol"/>
              </a:rPr>
              <a:t> </a:t>
            </a:r>
          </a:p>
          <a:p>
            <a:pPr algn="ctr"/>
            <a:r>
              <a:rPr lang="es-ES" dirty="0" err="1" smtClean="0">
                <a:latin typeface="Arial Narrow" pitchFamily="34" charset="0"/>
                <a:sym typeface="Symbol"/>
              </a:rPr>
              <a:t>biogenic</a:t>
            </a:r>
            <a:r>
              <a:rPr lang="es-ES" dirty="0" smtClean="0">
                <a:latin typeface="Arial Narrow" pitchFamily="34" charset="0"/>
                <a:sym typeface="Symbol"/>
              </a:rPr>
              <a:t> CO</a:t>
            </a:r>
            <a:r>
              <a:rPr lang="es-ES" baseline="-25000" dirty="0" smtClean="0">
                <a:latin typeface="Arial Narrow" pitchFamily="34" charset="0"/>
                <a:sym typeface="Symbol"/>
              </a:rPr>
              <a:t>2</a:t>
            </a:r>
            <a:endParaRPr lang="es-ES" dirty="0" smtClean="0">
              <a:latin typeface="Arial Narrow" pitchFamily="34" charset="0"/>
              <a:sym typeface="Symbol"/>
            </a:endParaRPr>
          </a:p>
        </p:txBody>
      </p:sp>
      <p:sp>
        <p:nvSpPr>
          <p:cNvPr id="30" name="29 CuadroTexto"/>
          <p:cNvSpPr txBox="1"/>
          <p:nvPr/>
        </p:nvSpPr>
        <p:spPr>
          <a:xfrm rot="1527659">
            <a:off x="3228522" y="3294229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Arial Narrow" pitchFamily="34" charset="0"/>
              </a:rPr>
              <a:t>Mixing</a:t>
            </a:r>
            <a:r>
              <a:rPr lang="es-ES" dirty="0" smtClean="0">
                <a:latin typeface="Arial Narrow" pitchFamily="34" charset="0"/>
              </a:rPr>
              <a:t> </a:t>
            </a:r>
            <a:r>
              <a:rPr lang="es-ES" dirty="0" err="1" smtClean="0">
                <a:latin typeface="Arial Narrow" pitchFamily="34" charset="0"/>
              </a:rPr>
              <a:t>with</a:t>
            </a:r>
            <a:r>
              <a:rPr lang="es-ES" dirty="0" smtClean="0">
                <a:latin typeface="Arial Narrow" pitchFamily="34" charset="0"/>
              </a:rPr>
              <a:t> </a:t>
            </a:r>
            <a:r>
              <a:rPr lang="es-ES" dirty="0" err="1" smtClean="0">
                <a:latin typeface="Arial Narrow" pitchFamily="34" charset="0"/>
              </a:rPr>
              <a:t>hydrothermal</a:t>
            </a:r>
            <a:r>
              <a:rPr lang="es-ES" dirty="0" smtClean="0">
                <a:latin typeface="Arial Narrow" pitchFamily="34" charset="0"/>
              </a:rPr>
              <a:t> CO</a:t>
            </a:r>
            <a:r>
              <a:rPr lang="es-ES" baseline="-25000" dirty="0" smtClean="0">
                <a:latin typeface="Arial Narrow" pitchFamily="34" charset="0"/>
              </a:rPr>
              <a:t>2</a:t>
            </a:r>
            <a:endParaRPr lang="es-ES" baseline="-25000" dirty="0">
              <a:latin typeface="Arial Narrow" pitchFamily="34" charset="0"/>
            </a:endParaRPr>
          </a:p>
        </p:txBody>
      </p:sp>
      <p:sp>
        <p:nvSpPr>
          <p:cNvPr id="36" name="35 Forma libre"/>
          <p:cNvSpPr/>
          <p:nvPr/>
        </p:nvSpPr>
        <p:spPr>
          <a:xfrm>
            <a:off x="6661536" y="4040256"/>
            <a:ext cx="1993421" cy="1681275"/>
          </a:xfrm>
          <a:custGeom>
            <a:avLst/>
            <a:gdLst>
              <a:gd name="connsiteX0" fmla="*/ 5446 w 1513704"/>
              <a:gd name="connsiteY0" fmla="*/ 423035 h 1812673"/>
              <a:gd name="connsiteX1" fmla="*/ 292828 w 1513704"/>
              <a:gd name="connsiteY1" fmla="*/ 5023 h 1812673"/>
              <a:gd name="connsiteX2" fmla="*/ 580211 w 1513704"/>
              <a:gd name="connsiteY2" fmla="*/ 214029 h 1812673"/>
              <a:gd name="connsiteX3" fmla="*/ 867594 w 1513704"/>
              <a:gd name="connsiteY3" fmla="*/ 540600 h 1812673"/>
              <a:gd name="connsiteX4" fmla="*/ 1324794 w 1513704"/>
              <a:gd name="connsiteY4" fmla="*/ 932486 h 1812673"/>
              <a:gd name="connsiteX5" fmla="*/ 1507674 w 1513704"/>
              <a:gd name="connsiteY5" fmla="*/ 1311309 h 1812673"/>
              <a:gd name="connsiteX6" fmla="*/ 1403171 w 1513704"/>
              <a:gd name="connsiteY6" fmla="*/ 1794635 h 1812673"/>
              <a:gd name="connsiteX7" fmla="*/ 789217 w 1513704"/>
              <a:gd name="connsiteY7" fmla="*/ 1664006 h 1812673"/>
              <a:gd name="connsiteX8" fmla="*/ 541023 w 1513704"/>
              <a:gd name="connsiteY8" fmla="*/ 1232932 h 1812673"/>
              <a:gd name="connsiteX9" fmla="*/ 136074 w 1513704"/>
              <a:gd name="connsiteY9" fmla="*/ 1010863 h 1812673"/>
              <a:gd name="connsiteX10" fmla="*/ 5446 w 1513704"/>
              <a:gd name="connsiteY10" fmla="*/ 423035 h 181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704" h="1812673">
                <a:moveTo>
                  <a:pt x="5446" y="423035"/>
                </a:moveTo>
                <a:cubicBezTo>
                  <a:pt x="31572" y="255395"/>
                  <a:pt x="197034" y="39857"/>
                  <a:pt x="292828" y="5023"/>
                </a:cubicBezTo>
                <a:cubicBezTo>
                  <a:pt x="388622" y="-29811"/>
                  <a:pt x="484417" y="124766"/>
                  <a:pt x="580211" y="214029"/>
                </a:cubicBezTo>
                <a:cubicBezTo>
                  <a:pt x="676005" y="303292"/>
                  <a:pt x="743497" y="420857"/>
                  <a:pt x="867594" y="540600"/>
                </a:cubicBezTo>
                <a:cubicBezTo>
                  <a:pt x="991691" y="660343"/>
                  <a:pt x="1218114" y="804035"/>
                  <a:pt x="1324794" y="932486"/>
                </a:cubicBezTo>
                <a:cubicBezTo>
                  <a:pt x="1431474" y="1060937"/>
                  <a:pt x="1494611" y="1167618"/>
                  <a:pt x="1507674" y="1311309"/>
                </a:cubicBezTo>
                <a:cubicBezTo>
                  <a:pt x="1520737" y="1455001"/>
                  <a:pt x="1522914" y="1735852"/>
                  <a:pt x="1403171" y="1794635"/>
                </a:cubicBezTo>
                <a:cubicBezTo>
                  <a:pt x="1283428" y="1853418"/>
                  <a:pt x="932908" y="1757623"/>
                  <a:pt x="789217" y="1664006"/>
                </a:cubicBezTo>
                <a:cubicBezTo>
                  <a:pt x="645526" y="1570389"/>
                  <a:pt x="649880" y="1341789"/>
                  <a:pt x="541023" y="1232932"/>
                </a:cubicBezTo>
                <a:cubicBezTo>
                  <a:pt x="432166" y="1124075"/>
                  <a:pt x="220983" y="1150200"/>
                  <a:pt x="136074" y="1010863"/>
                </a:cubicBezTo>
                <a:cubicBezTo>
                  <a:pt x="51165" y="871526"/>
                  <a:pt x="-20680" y="590675"/>
                  <a:pt x="5446" y="423035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36 Conector recto de flecha"/>
          <p:cNvCxnSpPr/>
          <p:nvPr/>
        </p:nvCxnSpPr>
        <p:spPr>
          <a:xfrm>
            <a:off x="6945520" y="4223182"/>
            <a:ext cx="1586920" cy="129405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Plume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and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fumarole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8480" y="8292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Symbol" pitchFamily="18" charset="2"/>
              </a:rPr>
              <a:t>d</a:t>
            </a:r>
            <a:r>
              <a:rPr lang="es-ES" sz="2400" b="1" baseline="30000" dirty="0" smtClean="0">
                <a:latin typeface="Arial Narrow" pitchFamily="34" charset="0"/>
              </a:rPr>
              <a:t>13</a:t>
            </a:r>
            <a:r>
              <a:rPr lang="es-ES" sz="2400" b="1" dirty="0" smtClean="0">
                <a:latin typeface="Arial Narrow" pitchFamily="34" charset="0"/>
              </a:rPr>
              <a:t>C-CO</a:t>
            </a:r>
            <a:r>
              <a:rPr lang="es-ES" sz="2400" b="1" baseline="-25000" dirty="0" smtClean="0">
                <a:latin typeface="Arial Narrow" pitchFamily="34" charset="0"/>
              </a:rPr>
              <a:t>2</a:t>
            </a:r>
            <a:r>
              <a:rPr lang="es-ES" sz="2400" b="1" dirty="0" smtClean="0">
                <a:latin typeface="Arial Narrow" pitchFamily="34" charset="0"/>
              </a:rPr>
              <a:t> </a:t>
            </a:r>
            <a:r>
              <a:rPr lang="es-ES" sz="2400" b="1" dirty="0" err="1" smtClean="0">
                <a:latin typeface="Arial Narrow" pitchFamily="34" charset="0"/>
              </a:rPr>
              <a:t>measurements</a:t>
            </a:r>
            <a:endParaRPr lang="es-ES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3" y="1403513"/>
            <a:ext cx="3447245" cy="48724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67" y="1563008"/>
            <a:ext cx="5540207" cy="37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0" y="8241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Temporal evolution of SO</a:t>
            </a:r>
            <a:r>
              <a:rPr lang="en-US" sz="2400" b="1" baseline="-25000" dirty="0" smtClean="0">
                <a:latin typeface="Arial Narrow" pitchFamily="34" charset="0"/>
              </a:rPr>
              <a:t>4</a:t>
            </a:r>
            <a:r>
              <a:rPr lang="en-US" sz="2400" b="1" baseline="30000" dirty="0" smtClean="0">
                <a:latin typeface="Arial Narrow" pitchFamily="34" charset="0"/>
              </a:rPr>
              <a:t>2-</a:t>
            </a:r>
            <a:r>
              <a:rPr lang="en-US" sz="2400" b="1" dirty="0" smtClean="0">
                <a:latin typeface="Arial Narrow" pitchFamily="34" charset="0"/>
              </a:rPr>
              <a:t>/</a:t>
            </a:r>
            <a:r>
              <a:rPr lang="en-US" sz="2400" b="1" dirty="0" err="1" smtClean="0">
                <a:latin typeface="Arial Narrow" pitchFamily="34" charset="0"/>
              </a:rPr>
              <a:t>Cl</a:t>
            </a:r>
            <a:r>
              <a:rPr lang="en-US" sz="2400" b="1" baseline="30000" dirty="0" smtClean="0">
                <a:latin typeface="Arial Narrow" pitchFamily="34" charset="0"/>
              </a:rPr>
              <a:t>-</a:t>
            </a:r>
            <a:r>
              <a:rPr lang="en-US" sz="2400" b="1" dirty="0" smtClean="0">
                <a:latin typeface="Arial Narrow" pitchFamily="34" charset="0"/>
              </a:rPr>
              <a:t> molar ratio</a:t>
            </a:r>
            <a:endParaRPr lang="es-ES" sz="2400" b="1" baseline="300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639803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 Narrow" pitchFamily="34" charset="0"/>
              </a:rPr>
              <a:t>(Fernández J.  et al., 2021)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76397" y="5593505"/>
            <a:ext cx="454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(Leal V.  et al., 2021)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Groundwater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0" y="624193"/>
            <a:ext cx="8424042" cy="595474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597022" y="6522748"/>
            <a:ext cx="454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latin typeface="Arial Narrow" pitchFamily="34" charset="0"/>
              </a:rPr>
              <a:t>(Leal V.  et al., 2021)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Groundwater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geochemical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66036" y="845100"/>
            <a:ext cx="1699895" cy="10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Elipse"/>
          <p:cNvSpPr/>
          <p:nvPr/>
        </p:nvSpPr>
        <p:spPr>
          <a:xfrm>
            <a:off x="8322950" y="1612284"/>
            <a:ext cx="85164" cy="9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4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Conclusions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64234" y="846329"/>
            <a:ext cx="778102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100" b="1" dirty="0" err="1" smtClean="0">
                <a:latin typeface="Arial Narrow" pitchFamily="34" charset="0"/>
              </a:rPr>
              <a:t>Soil</a:t>
            </a:r>
            <a:r>
              <a:rPr lang="es-ES" sz="2100" b="1" dirty="0" smtClean="0">
                <a:latin typeface="Arial Narrow" pitchFamily="34" charset="0"/>
              </a:rPr>
              <a:t> gas </a:t>
            </a:r>
            <a:r>
              <a:rPr lang="es-ES" sz="2100" b="1" dirty="0" err="1" smtClean="0">
                <a:latin typeface="Arial Narrow" pitchFamily="34" charset="0"/>
              </a:rPr>
              <a:t>geochemistry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b="1" dirty="0" err="1" smtClean="0">
                <a:latin typeface="Arial Narrow" pitchFamily="34" charset="0"/>
              </a:rPr>
              <a:t>monitoring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dirty="0" smtClean="0">
                <a:latin typeface="Arial Narrow" pitchFamily="34" charset="0"/>
              </a:rPr>
              <a:t>of </a:t>
            </a:r>
            <a:r>
              <a:rPr lang="es-ES" sz="2100" dirty="0" err="1" smtClean="0">
                <a:latin typeface="Arial Narrow" pitchFamily="34" charset="0"/>
              </a:rPr>
              <a:t>the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entire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building</a:t>
            </a:r>
            <a:r>
              <a:rPr lang="es-ES" sz="2100" dirty="0" smtClean="0">
                <a:latin typeface="Arial Narrow" pitchFamily="34" charset="0"/>
              </a:rPr>
              <a:t> of Cumbre Vieja </a:t>
            </a:r>
            <a:r>
              <a:rPr lang="es-ES" sz="2100" dirty="0" err="1" smtClean="0">
                <a:latin typeface="Arial Narrow" pitchFamily="34" charset="0"/>
              </a:rPr>
              <a:t>volcano</a:t>
            </a:r>
            <a:r>
              <a:rPr lang="es-ES" sz="2100" dirty="0" smtClean="0">
                <a:latin typeface="Arial Narrow" pitchFamily="34" charset="0"/>
              </a:rPr>
              <a:t> (220 km</a:t>
            </a:r>
            <a:r>
              <a:rPr lang="es-ES" sz="2100" baseline="30000" dirty="0" smtClean="0">
                <a:latin typeface="Arial Narrow" pitchFamily="34" charset="0"/>
              </a:rPr>
              <a:t>2</a:t>
            </a:r>
            <a:r>
              <a:rPr lang="es-ES" sz="2100" dirty="0" smtClean="0">
                <a:latin typeface="Arial Narrow" pitchFamily="34" charset="0"/>
              </a:rPr>
              <a:t>) has </a:t>
            </a:r>
            <a:r>
              <a:rPr lang="es-ES" sz="2100" dirty="0" err="1" smtClean="0">
                <a:latin typeface="Arial Narrow" pitchFamily="34" charset="0"/>
              </a:rPr>
              <a:t>proven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to</a:t>
            </a:r>
            <a:r>
              <a:rPr lang="es-ES" sz="2100" dirty="0" smtClean="0">
                <a:latin typeface="Arial Narrow" pitchFamily="34" charset="0"/>
              </a:rPr>
              <a:t> be </a:t>
            </a:r>
            <a:r>
              <a:rPr lang="es-ES" sz="2100" dirty="0" err="1" smtClean="0">
                <a:latin typeface="Arial Narrow" pitchFamily="34" charset="0"/>
              </a:rPr>
              <a:t>useful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for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volcanic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surveillance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during</a:t>
            </a:r>
            <a:r>
              <a:rPr lang="es-ES" sz="2100" dirty="0" smtClean="0">
                <a:latin typeface="Arial Narrow" pitchFamily="34" charset="0"/>
              </a:rPr>
              <a:t> inter-</a:t>
            </a:r>
            <a:r>
              <a:rPr lang="es-ES" sz="2100" dirty="0" err="1" smtClean="0">
                <a:latin typeface="Arial Narrow" pitchFamily="34" charset="0"/>
              </a:rPr>
              <a:t>eruptive</a:t>
            </a:r>
            <a:r>
              <a:rPr lang="es-ES" sz="2100" dirty="0" smtClean="0">
                <a:latin typeface="Arial Narrow" pitchFamily="34" charset="0"/>
              </a:rPr>
              <a:t>, pre-</a:t>
            </a:r>
            <a:r>
              <a:rPr lang="es-ES" sz="2100" dirty="0" err="1" smtClean="0">
                <a:latin typeface="Arial Narrow" pitchFamily="34" charset="0"/>
              </a:rPr>
              <a:t>eruptive</a:t>
            </a:r>
            <a:r>
              <a:rPr lang="es-ES" sz="2100" dirty="0" smtClean="0">
                <a:latin typeface="Arial Narrow" pitchFamily="34" charset="0"/>
              </a:rPr>
              <a:t>, </a:t>
            </a:r>
            <a:r>
              <a:rPr lang="es-ES" sz="2100" dirty="0" err="1" smtClean="0">
                <a:latin typeface="Arial Narrow" pitchFamily="34" charset="0"/>
              </a:rPr>
              <a:t>eruptive</a:t>
            </a:r>
            <a:r>
              <a:rPr lang="es-ES" sz="2100" dirty="0" smtClean="0">
                <a:latin typeface="Arial Narrow" pitchFamily="34" charset="0"/>
              </a:rPr>
              <a:t> and post-</a:t>
            </a:r>
            <a:r>
              <a:rPr lang="es-ES" sz="2100" dirty="0" err="1" smtClean="0">
                <a:latin typeface="Arial Narrow" pitchFamily="34" charset="0"/>
              </a:rPr>
              <a:t>eruptive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phases</a:t>
            </a:r>
            <a:r>
              <a:rPr lang="es-ES" sz="2100" dirty="0" smtClean="0">
                <a:latin typeface="Arial Narrow" pitchFamily="34" charset="0"/>
              </a:rPr>
              <a:t>, and </a:t>
            </a:r>
            <a:r>
              <a:rPr lang="es-ES" sz="2100" dirty="0" err="1" smtClean="0">
                <a:latin typeface="Arial Narrow" pitchFamily="34" charset="0"/>
              </a:rPr>
              <a:t>its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application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is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tremendously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helpful</a:t>
            </a:r>
            <a:r>
              <a:rPr lang="es-ES" sz="2100" dirty="0" smtClean="0">
                <a:latin typeface="Arial Narrow" pitchFamily="34" charset="0"/>
              </a:rPr>
              <a:t> at </a:t>
            </a:r>
            <a:r>
              <a:rPr lang="es-ES" sz="2100" dirty="0" err="1" smtClean="0">
                <a:latin typeface="Arial Narrow" pitchFamily="34" charset="0"/>
              </a:rPr>
              <a:t>volcanic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systems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with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not</a:t>
            </a:r>
            <a:r>
              <a:rPr lang="es-ES" sz="2100" dirty="0" smtClean="0">
                <a:latin typeface="Arial Narrow" pitchFamily="34" charset="0"/>
              </a:rPr>
              <a:t> visible </a:t>
            </a:r>
            <a:r>
              <a:rPr lang="es-ES" sz="2100" dirty="0" err="1" smtClean="0">
                <a:latin typeface="Arial Narrow" pitchFamily="34" charset="0"/>
              </a:rPr>
              <a:t>geothermal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features</a:t>
            </a:r>
            <a:r>
              <a:rPr lang="es-ES" sz="2100" dirty="0" smtClean="0">
                <a:latin typeface="Arial Narrow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s-ES" sz="21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100" b="1" dirty="0" err="1" smtClean="0">
                <a:latin typeface="Arial Narrow" pitchFamily="34" charset="0"/>
              </a:rPr>
              <a:t>Groundwater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b="1" dirty="0" err="1" smtClean="0">
                <a:latin typeface="Arial Narrow" pitchFamily="34" charset="0"/>
              </a:rPr>
              <a:t>geochemical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b="1" dirty="0" err="1" smtClean="0">
                <a:latin typeface="Arial Narrow" pitchFamily="34" charset="0"/>
              </a:rPr>
              <a:t>monitoring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dirty="0" smtClean="0">
                <a:latin typeface="Arial Narrow" pitchFamily="34" charset="0"/>
              </a:rPr>
              <a:t>at La Palma has </a:t>
            </a:r>
            <a:r>
              <a:rPr lang="es-ES" sz="2100" dirty="0" err="1" smtClean="0">
                <a:latin typeface="Arial Narrow" pitchFamily="34" charset="0"/>
              </a:rPr>
              <a:t>also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provided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good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indicators</a:t>
            </a:r>
            <a:r>
              <a:rPr lang="es-ES" sz="2100" dirty="0" smtClean="0">
                <a:latin typeface="Arial Narrow" pitchFamily="34" charset="0"/>
              </a:rPr>
              <a:t> of </a:t>
            </a:r>
            <a:r>
              <a:rPr lang="es-ES" sz="2100" dirty="0" err="1" smtClean="0">
                <a:latin typeface="Arial Narrow" pitchFamily="34" charset="0"/>
              </a:rPr>
              <a:t>volcanic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activity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changes</a:t>
            </a:r>
            <a:r>
              <a:rPr lang="es-ES" sz="2100" dirty="0" smtClean="0">
                <a:latin typeface="Arial Narrow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s-ES" sz="21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100" b="1" dirty="0" err="1" smtClean="0">
                <a:latin typeface="Arial Narrow" pitchFamily="34" charset="0"/>
              </a:rPr>
              <a:t>Plume</a:t>
            </a:r>
            <a:r>
              <a:rPr lang="es-ES" sz="2100" b="1" dirty="0" smtClean="0">
                <a:latin typeface="Arial Narrow" pitchFamily="34" charset="0"/>
              </a:rPr>
              <a:t> SO</a:t>
            </a:r>
            <a:r>
              <a:rPr lang="es-ES" sz="2100" b="1" baseline="-25000" dirty="0" smtClean="0">
                <a:latin typeface="Arial Narrow" pitchFamily="34" charset="0"/>
              </a:rPr>
              <a:t>2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b="1" dirty="0" err="1" smtClean="0">
                <a:latin typeface="Arial Narrow" pitchFamily="34" charset="0"/>
              </a:rPr>
              <a:t>monitoring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dirty="0" smtClean="0">
                <a:latin typeface="Arial Narrow" pitchFamily="34" charset="0"/>
              </a:rPr>
              <a:t>has </a:t>
            </a:r>
            <a:r>
              <a:rPr lang="es-ES" sz="2100" dirty="0" err="1" smtClean="0">
                <a:latin typeface="Arial Narrow" pitchFamily="34" charset="0"/>
              </a:rPr>
              <a:t>been</a:t>
            </a:r>
            <a:r>
              <a:rPr lang="es-ES" sz="2100" dirty="0" smtClean="0">
                <a:latin typeface="Arial Narrow" pitchFamily="34" charset="0"/>
              </a:rPr>
              <a:t> fundamental </a:t>
            </a:r>
            <a:r>
              <a:rPr lang="es-ES" sz="2100" dirty="0" err="1" smtClean="0">
                <a:latin typeface="Arial Narrow" pitchFamily="34" charset="0"/>
              </a:rPr>
              <a:t>to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forecast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the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end</a:t>
            </a:r>
            <a:r>
              <a:rPr lang="es-ES" sz="2100" dirty="0" smtClean="0">
                <a:latin typeface="Arial Narrow" pitchFamily="34" charset="0"/>
              </a:rPr>
              <a:t> of </a:t>
            </a:r>
            <a:r>
              <a:rPr lang="es-ES" sz="2100" dirty="0" err="1" smtClean="0">
                <a:latin typeface="Arial Narrow" pitchFamily="34" charset="0"/>
              </a:rPr>
              <a:t>the</a:t>
            </a:r>
            <a:r>
              <a:rPr lang="es-ES" sz="2100" dirty="0" smtClean="0">
                <a:latin typeface="Arial Narrow" pitchFamily="34" charset="0"/>
              </a:rPr>
              <a:t> 2021 Cumbre Vieja </a:t>
            </a:r>
            <a:r>
              <a:rPr lang="es-ES" sz="2100" dirty="0" err="1" smtClean="0">
                <a:latin typeface="Arial Narrow" pitchFamily="34" charset="0"/>
              </a:rPr>
              <a:t>eruption</a:t>
            </a:r>
            <a:r>
              <a:rPr lang="es-ES" sz="2100" dirty="0" smtClean="0">
                <a:latin typeface="Arial Narrow" pitchFamily="34" charset="0"/>
              </a:rPr>
              <a:t> and </a:t>
            </a:r>
            <a:r>
              <a:rPr lang="es-ES" sz="2100" b="1" dirty="0" err="1" smtClean="0">
                <a:latin typeface="Arial Narrow" pitchFamily="34" charset="0"/>
              </a:rPr>
              <a:t>plume</a:t>
            </a:r>
            <a:r>
              <a:rPr lang="es-ES" sz="2100" b="1" dirty="0" smtClean="0">
                <a:latin typeface="Arial Narrow" pitchFamily="34" charset="0"/>
              </a:rPr>
              <a:t> gas </a:t>
            </a:r>
            <a:r>
              <a:rPr lang="es-ES" sz="2100" b="1" dirty="0" err="1" smtClean="0">
                <a:latin typeface="Arial Narrow" pitchFamily="34" charset="0"/>
              </a:rPr>
              <a:t>geochemistry</a:t>
            </a:r>
            <a:r>
              <a:rPr lang="es-ES" sz="2100" b="1" dirty="0" smtClean="0">
                <a:latin typeface="Arial Narrow" pitchFamily="34" charset="0"/>
              </a:rPr>
              <a:t> </a:t>
            </a:r>
            <a:r>
              <a:rPr lang="es-ES" sz="2100" dirty="0" err="1" smtClean="0">
                <a:latin typeface="Arial Narrow" pitchFamily="34" charset="0"/>
              </a:rPr>
              <a:t>was</a:t>
            </a:r>
            <a:r>
              <a:rPr lang="es-ES" sz="2100" dirty="0" smtClean="0">
                <a:latin typeface="Arial Narrow" pitchFamily="34" charset="0"/>
              </a:rPr>
              <a:t> </a:t>
            </a:r>
            <a:r>
              <a:rPr lang="en-US" sz="2100" dirty="0" smtClean="0">
                <a:latin typeface="Arial Narrow" pitchFamily="34" charset="0"/>
              </a:rPr>
              <a:t>consistent with high volatile contents predicted from </a:t>
            </a:r>
            <a:r>
              <a:rPr lang="en-US" sz="2100" dirty="0" err="1" smtClean="0">
                <a:latin typeface="Arial Narrow" pitchFamily="34" charset="0"/>
              </a:rPr>
              <a:t>petrological</a:t>
            </a:r>
            <a:r>
              <a:rPr lang="en-US" sz="2100" dirty="0" smtClean="0">
                <a:latin typeface="Arial Narrow" pitchFamily="34" charset="0"/>
              </a:rPr>
              <a:t> analyses.</a:t>
            </a:r>
            <a:r>
              <a:rPr lang="es-ES" sz="2100" dirty="0" smtClean="0">
                <a:latin typeface="Arial Narrow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s-ES" sz="21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b="1" dirty="0" smtClean="0">
                <a:latin typeface="Arial Narrow" pitchFamily="34" charset="0"/>
              </a:rPr>
              <a:t>The analysis of pristine ash leachates </a:t>
            </a:r>
            <a:r>
              <a:rPr lang="en-US" sz="2100" dirty="0" smtClean="0">
                <a:latin typeface="Arial Narrow" pitchFamily="34" charset="0"/>
              </a:rPr>
              <a:t>did provide important information on the eruption processes; therefore, it is a suitable complement for monitoring the chemical composition of volcanic gases discharged from this eruption.</a:t>
            </a:r>
            <a:endParaRPr lang="es-ES" sz="21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 smtClean="0">
              <a:latin typeface="Arial Narrow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0" y="3893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INVOLCAN · Cumbre Vieja 2021 · </a:t>
            </a:r>
            <a:r>
              <a:rPr lang="es-ES" sz="3000" b="1" dirty="0" err="1" smtClean="0">
                <a:solidFill>
                  <a:srgbClr val="FF0000"/>
                </a:solidFill>
                <a:latin typeface="Arial Narrow" pitchFamily="34" charset="0"/>
              </a:rPr>
              <a:t>Internacionalization</a:t>
            </a:r>
            <a:r>
              <a:rPr lang="es-ES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es-ES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4238" y="1000625"/>
            <a:ext cx="85953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latin typeface="Arial Narrow" pitchFamily="34" charset="0"/>
              </a:rPr>
              <a:t>179 </a:t>
            </a:r>
            <a:r>
              <a:rPr lang="es-ES" sz="2400" b="1" dirty="0" err="1" smtClean="0">
                <a:latin typeface="Arial Narrow" pitchFamily="34" charset="0"/>
              </a:rPr>
              <a:t>researchers</a:t>
            </a:r>
            <a:r>
              <a:rPr lang="es-ES" sz="2400" b="1" dirty="0" smtClean="0">
                <a:latin typeface="Arial Narrow" pitchFamily="34" charset="0"/>
              </a:rPr>
              <a:t> of 70 </a:t>
            </a:r>
            <a:r>
              <a:rPr lang="es-ES" sz="2400" b="1" dirty="0" err="1" smtClean="0">
                <a:latin typeface="Arial Narrow" pitchFamily="34" charset="0"/>
              </a:rPr>
              <a:t>overseas</a:t>
            </a:r>
            <a:r>
              <a:rPr lang="es-ES" sz="2400" b="1" dirty="0" smtClean="0">
                <a:latin typeface="Arial Narrow" pitchFamily="34" charset="0"/>
              </a:rPr>
              <a:t> </a:t>
            </a:r>
            <a:r>
              <a:rPr lang="es-ES" sz="2400" b="1" dirty="0" err="1" smtClean="0">
                <a:latin typeface="Arial Narrow" pitchFamily="34" charset="0"/>
              </a:rPr>
              <a:t>universities</a:t>
            </a:r>
            <a:r>
              <a:rPr lang="es-ES" sz="2400" b="1" dirty="0" smtClean="0">
                <a:latin typeface="Arial Narrow" pitchFamily="34" charset="0"/>
              </a:rPr>
              <a:t> and </a:t>
            </a:r>
            <a:r>
              <a:rPr lang="es-ES" sz="2400" b="1" dirty="0" err="1" smtClean="0">
                <a:latin typeface="Arial Narrow" pitchFamily="34" charset="0"/>
              </a:rPr>
              <a:t>scientific</a:t>
            </a:r>
            <a:r>
              <a:rPr lang="es-ES" sz="2400" b="1" dirty="0" smtClean="0">
                <a:latin typeface="Arial Narrow" pitchFamily="34" charset="0"/>
              </a:rPr>
              <a:t> </a:t>
            </a:r>
            <a:r>
              <a:rPr lang="es-ES" sz="2400" b="1" dirty="0" err="1" smtClean="0">
                <a:latin typeface="Arial Narrow" pitchFamily="34" charset="0"/>
              </a:rPr>
              <a:t>institutions</a:t>
            </a:r>
            <a:r>
              <a:rPr lang="es-ES" sz="2400" b="1" dirty="0">
                <a:latin typeface="Arial Narrow" pitchFamily="34" charset="0"/>
              </a:rPr>
              <a:t> </a:t>
            </a:r>
            <a:r>
              <a:rPr lang="es-ES" sz="2400" b="1" dirty="0" err="1" smtClean="0">
                <a:latin typeface="Arial Narrow" pitchFamily="34" charset="0"/>
              </a:rPr>
              <a:t>from</a:t>
            </a:r>
            <a:r>
              <a:rPr lang="es-ES" sz="2400" b="1" dirty="0" smtClean="0">
                <a:latin typeface="Arial Narrow" pitchFamily="34" charset="0"/>
              </a:rPr>
              <a:t> 20 </a:t>
            </a:r>
            <a:r>
              <a:rPr lang="es-ES" sz="2400" b="1" dirty="0" err="1" smtClean="0">
                <a:latin typeface="Arial Narrow" pitchFamily="34" charset="0"/>
              </a:rPr>
              <a:t>countries</a:t>
            </a:r>
            <a:endParaRPr lang="es-ES" sz="2000" dirty="0" smtClean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1.	Australia</a:t>
            </a:r>
          </a:p>
          <a:p>
            <a:r>
              <a:rPr lang="es-ES" sz="1600" dirty="0">
                <a:latin typeface="Arial Narrow" pitchFamily="34" charset="0"/>
              </a:rPr>
              <a:t>2.	Austria</a:t>
            </a:r>
          </a:p>
          <a:p>
            <a:r>
              <a:rPr lang="es-ES" sz="1600" dirty="0">
                <a:latin typeface="Arial Narrow" pitchFamily="34" charset="0"/>
              </a:rPr>
              <a:t>3.	</a:t>
            </a:r>
            <a:r>
              <a:rPr lang="es-ES" sz="1600" dirty="0" err="1">
                <a:latin typeface="Arial Narrow" pitchFamily="34" charset="0"/>
              </a:rPr>
              <a:t>Belgium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4.	</a:t>
            </a:r>
            <a:r>
              <a:rPr lang="es-ES" sz="1600" dirty="0" err="1">
                <a:latin typeface="Arial Narrow" pitchFamily="34" charset="0"/>
              </a:rPr>
              <a:t>Canada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5.	Cape Verde</a:t>
            </a:r>
          </a:p>
          <a:p>
            <a:r>
              <a:rPr lang="es-ES" sz="1600" dirty="0">
                <a:latin typeface="Arial Narrow" pitchFamily="34" charset="0"/>
              </a:rPr>
              <a:t>6.	</a:t>
            </a:r>
            <a:r>
              <a:rPr lang="es-ES" sz="1600" dirty="0" err="1">
                <a:latin typeface="Arial Narrow" pitchFamily="34" charset="0"/>
              </a:rPr>
              <a:t>Denmark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7.	</a:t>
            </a:r>
            <a:r>
              <a:rPr lang="es-ES" sz="1600" dirty="0" err="1">
                <a:latin typeface="Arial Narrow" pitchFamily="34" charset="0"/>
              </a:rPr>
              <a:t>Finland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8.	France</a:t>
            </a:r>
          </a:p>
          <a:p>
            <a:r>
              <a:rPr lang="es-ES" sz="1600" dirty="0">
                <a:latin typeface="Arial Narrow" pitchFamily="34" charset="0"/>
              </a:rPr>
              <a:t>9.	</a:t>
            </a:r>
            <a:r>
              <a:rPr lang="es-ES" sz="1600" dirty="0" err="1">
                <a:latin typeface="Arial Narrow" pitchFamily="34" charset="0"/>
              </a:rPr>
              <a:t>Germany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10.	</a:t>
            </a:r>
            <a:r>
              <a:rPr lang="es-ES" sz="1600" dirty="0" err="1">
                <a:latin typeface="Arial Narrow" pitchFamily="34" charset="0"/>
              </a:rPr>
              <a:t>Iceland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11.	</a:t>
            </a:r>
            <a:r>
              <a:rPr lang="es-ES" sz="1600" dirty="0" err="1">
                <a:latin typeface="Arial Narrow" pitchFamily="34" charset="0"/>
              </a:rPr>
              <a:t>Italy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12.	</a:t>
            </a:r>
            <a:r>
              <a:rPr lang="es-ES" sz="1600" dirty="0" err="1">
                <a:latin typeface="Arial Narrow" pitchFamily="34" charset="0"/>
              </a:rPr>
              <a:t>Japan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13.	New </a:t>
            </a:r>
            <a:r>
              <a:rPr lang="es-ES" sz="1600" dirty="0" err="1">
                <a:latin typeface="Arial Narrow" pitchFamily="34" charset="0"/>
              </a:rPr>
              <a:t>Zeland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14.	</a:t>
            </a:r>
            <a:r>
              <a:rPr lang="es-ES" sz="1600" dirty="0" err="1">
                <a:latin typeface="Arial Narrow" pitchFamily="34" charset="0"/>
              </a:rPr>
              <a:t>Norway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15.	Portugal</a:t>
            </a:r>
          </a:p>
          <a:p>
            <a:r>
              <a:rPr lang="es-ES" sz="1600" dirty="0">
                <a:latin typeface="Arial Narrow" pitchFamily="34" charset="0"/>
              </a:rPr>
              <a:t>16.	</a:t>
            </a:r>
            <a:r>
              <a:rPr lang="es-ES" sz="1600" dirty="0" err="1">
                <a:latin typeface="Arial Narrow" pitchFamily="34" charset="0"/>
              </a:rPr>
              <a:t>Russia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17.	</a:t>
            </a:r>
            <a:r>
              <a:rPr lang="es-ES" sz="1600" dirty="0" err="1">
                <a:latin typeface="Arial Narrow" pitchFamily="34" charset="0"/>
              </a:rPr>
              <a:t>Singapore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18.	</a:t>
            </a:r>
            <a:r>
              <a:rPr lang="es-ES" sz="1600" dirty="0" err="1">
                <a:latin typeface="Arial Narrow" pitchFamily="34" charset="0"/>
              </a:rPr>
              <a:t>Switzerland</a:t>
            </a:r>
            <a:endParaRPr lang="es-ES" sz="1600" dirty="0">
              <a:latin typeface="Arial Narrow" pitchFamily="34" charset="0"/>
            </a:endParaRPr>
          </a:p>
          <a:p>
            <a:r>
              <a:rPr lang="es-ES" sz="1600" dirty="0">
                <a:latin typeface="Arial Narrow" pitchFamily="34" charset="0"/>
              </a:rPr>
              <a:t>19.	UK</a:t>
            </a:r>
          </a:p>
          <a:p>
            <a:r>
              <a:rPr lang="es-ES" sz="1600" dirty="0">
                <a:latin typeface="Arial Narrow" pitchFamily="34" charset="0"/>
              </a:rPr>
              <a:t>20.	USA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1" y="1902041"/>
            <a:ext cx="6241002" cy="4680752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073" y="4115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 smtClean="0">
                <a:latin typeface="Arial Narrow" pitchFamily="34" charset="0"/>
              </a:rPr>
              <a:t>Thank</a:t>
            </a:r>
            <a:r>
              <a:rPr lang="es-ES" sz="3600" b="1" dirty="0" smtClean="0">
                <a:latin typeface="Arial Narrow" pitchFamily="34" charset="0"/>
              </a:rPr>
              <a:t> </a:t>
            </a:r>
            <a:r>
              <a:rPr lang="es-ES" sz="3600" b="1" dirty="0" err="1" smtClean="0">
                <a:latin typeface="Arial Narrow" pitchFamily="34" charset="0"/>
              </a:rPr>
              <a:t>you</a:t>
            </a:r>
            <a:r>
              <a:rPr lang="es-ES" sz="3600" b="1" dirty="0" smtClean="0">
                <a:latin typeface="Arial Narrow" pitchFamily="34" charset="0"/>
              </a:rPr>
              <a:t> </a:t>
            </a:r>
            <a:r>
              <a:rPr lang="es-ES" sz="3600" b="1" dirty="0" err="1" smtClean="0">
                <a:latin typeface="Arial Narrow" pitchFamily="34" charset="0"/>
              </a:rPr>
              <a:t>for</a:t>
            </a:r>
            <a:r>
              <a:rPr lang="es-ES" sz="3600" b="1" dirty="0" smtClean="0">
                <a:latin typeface="Arial Narrow" pitchFamily="34" charset="0"/>
              </a:rPr>
              <a:t> </a:t>
            </a:r>
            <a:r>
              <a:rPr lang="es-ES" sz="3600" b="1" dirty="0" err="1" smtClean="0">
                <a:latin typeface="Arial Narrow" pitchFamily="34" charset="0"/>
              </a:rPr>
              <a:t>your</a:t>
            </a:r>
            <a:r>
              <a:rPr lang="es-ES" sz="3600" b="1" dirty="0" smtClean="0">
                <a:latin typeface="Arial Narrow" pitchFamily="34" charset="0"/>
              </a:rPr>
              <a:t> </a:t>
            </a:r>
            <a:r>
              <a:rPr lang="es-ES" sz="3600" b="1" dirty="0" err="1" smtClean="0">
                <a:latin typeface="Arial Narrow" pitchFamily="34" charset="0"/>
              </a:rPr>
              <a:t>attention</a:t>
            </a:r>
            <a:r>
              <a:rPr lang="es-ES" sz="3600" b="1" dirty="0" smtClean="0">
                <a:latin typeface="Arial Narrow" pitchFamily="34" charset="0"/>
              </a:rPr>
              <a:t>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Proyecto VOLRISKMAC-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9" y="6098905"/>
            <a:ext cx="7807464" cy="6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Personal\Escritorio\LOGOS\CA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52" y="5139112"/>
            <a:ext cx="1671777" cy="8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Personal\Escritorio\LOGOS\involcan-235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86" y="1036577"/>
            <a:ext cx="1005351" cy="12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93" y="5189739"/>
            <a:ext cx="2421030" cy="74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78" y="1375659"/>
            <a:ext cx="2028434" cy="859189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68" y="1092134"/>
            <a:ext cx="1467026" cy="1176816"/>
          </a:xfrm>
          <a:prstGeom prst="rect">
            <a:avLst/>
          </a:prstGeom>
        </p:spPr>
      </p:pic>
      <p:pic>
        <p:nvPicPr>
          <p:cNvPr id="18" name="Picture 4" descr="Università degli Studi di Paler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6" y="2508298"/>
            <a:ext cx="1164670" cy="11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17" y="2401245"/>
            <a:ext cx="1180965" cy="12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41" y="4062685"/>
            <a:ext cx="1159506" cy="756437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6" y="4122461"/>
            <a:ext cx="2459011" cy="63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05" y="2151950"/>
            <a:ext cx="1117405" cy="163327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91" y="4045200"/>
            <a:ext cx="1467026" cy="633168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39" y="871912"/>
            <a:ext cx="1674135" cy="1674135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89" y="3517618"/>
            <a:ext cx="1404405" cy="1385762"/>
          </a:xfrm>
          <a:prstGeom prst="rect">
            <a:avLst/>
          </a:prstGeom>
        </p:spPr>
      </p:pic>
      <p:pic>
        <p:nvPicPr>
          <p:cNvPr id="4098" name="Picture 2" descr="University of the Azore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32" y="2501832"/>
            <a:ext cx="2367153" cy="10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26 Conector recto"/>
          <p:cNvCxnSpPr/>
          <p:nvPr/>
        </p:nvCxnSpPr>
        <p:spPr>
          <a:xfrm flipV="1">
            <a:off x="-1073" y="4993030"/>
            <a:ext cx="9216791" cy="63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9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 </a:t>
            </a:r>
            <a:endParaRPr lang="es-ES" sz="2400" dirty="0">
              <a:latin typeface="Arial Narrow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03385" y="5929067"/>
            <a:ext cx="7482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 Narrow" pitchFamily="34" charset="0"/>
              </a:rPr>
              <a:t>7.000 </a:t>
            </a:r>
            <a:r>
              <a:rPr lang="es-ES" sz="2000" b="1" dirty="0" err="1" smtClean="0">
                <a:latin typeface="Arial Narrow" pitchFamily="34" charset="0"/>
              </a:rPr>
              <a:t>persons</a:t>
            </a:r>
            <a:r>
              <a:rPr lang="es-ES" sz="2000" b="1" dirty="0" smtClean="0">
                <a:latin typeface="Arial Narrow" pitchFamily="34" charset="0"/>
              </a:rPr>
              <a:t> displaced		</a:t>
            </a:r>
            <a:r>
              <a:rPr lang="es-ES" sz="2000" b="1" dirty="0" smtClean="0">
                <a:solidFill>
                  <a:srgbClr val="FF0000"/>
                </a:solidFill>
                <a:latin typeface="Arial Narrow" pitchFamily="34" charset="0"/>
              </a:rPr>
              <a:t>1.548 </a:t>
            </a:r>
            <a:r>
              <a:rPr lang="es-ES" sz="2000" b="1" dirty="0" err="1">
                <a:latin typeface="Arial Narrow" pitchFamily="34" charset="0"/>
              </a:rPr>
              <a:t>buildings</a:t>
            </a:r>
            <a:r>
              <a:rPr lang="es-ES" sz="2000" b="1" dirty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demolished</a:t>
            </a:r>
            <a:endParaRPr lang="es-ES" sz="2000" b="1" dirty="0" smtClean="0">
              <a:latin typeface="Arial Narrow" pitchFamily="34" charset="0"/>
            </a:endParaRPr>
          </a:p>
          <a:p>
            <a:r>
              <a:rPr lang="es-ES" sz="2000" b="1" dirty="0" smtClean="0">
                <a:solidFill>
                  <a:srgbClr val="FF0000"/>
                </a:solidFill>
                <a:latin typeface="Arial Narrow" pitchFamily="34" charset="0"/>
              </a:rPr>
              <a:t>69,867 km </a:t>
            </a:r>
            <a:r>
              <a:rPr lang="es-ES" sz="2000" b="1" dirty="0" err="1" smtClean="0">
                <a:latin typeface="Arial Narrow" pitchFamily="34" charset="0"/>
              </a:rPr>
              <a:t>roads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destroyed</a:t>
            </a:r>
            <a:r>
              <a:rPr lang="es-ES" sz="2000" b="1" dirty="0" smtClean="0">
                <a:latin typeface="Arial Narrow" pitchFamily="34" charset="0"/>
              </a:rPr>
              <a:t>		</a:t>
            </a:r>
            <a:r>
              <a:rPr lang="es-ES" sz="2000" b="1" dirty="0" smtClean="0">
                <a:solidFill>
                  <a:srgbClr val="FF0000"/>
                </a:solidFill>
                <a:latin typeface="Arial Narrow" pitchFamily="34" charset="0"/>
              </a:rPr>
              <a:t>348,86 ha </a:t>
            </a:r>
            <a:r>
              <a:rPr lang="es-ES" sz="2000" b="1" dirty="0" smtClean="0">
                <a:latin typeface="Arial Narrow" pitchFamily="34" charset="0"/>
              </a:rPr>
              <a:t>of </a:t>
            </a:r>
            <a:r>
              <a:rPr lang="es-ES" sz="2000" b="1" dirty="0" err="1" smtClean="0">
                <a:latin typeface="Arial Narrow" pitchFamily="34" charset="0"/>
              </a:rPr>
              <a:t>agriculture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land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lost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endParaRPr lang="es-ES" sz="2000" b="1" dirty="0">
              <a:latin typeface="Arial Narrow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29274" y="6581001"/>
            <a:ext cx="3031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Fuente: </a:t>
            </a:r>
            <a:r>
              <a:rPr lang="es-ES" sz="1200" dirty="0" err="1" smtClean="0">
                <a:latin typeface="Arial Narrow" pitchFamily="34" charset="0"/>
              </a:rPr>
              <a:t>Copernicus</a:t>
            </a:r>
            <a:r>
              <a:rPr lang="es-ES" sz="1200" dirty="0" smtClean="0">
                <a:latin typeface="Arial Narrow" pitchFamily="34" charset="0"/>
              </a:rPr>
              <a:t> &amp; Cabildo Insular de La Palma</a:t>
            </a:r>
            <a:endParaRPr lang="es-ES" sz="1200" dirty="0">
              <a:latin typeface="Arial Narrow" pitchFamily="34" charset="0"/>
            </a:endParaRPr>
          </a:p>
        </p:txBody>
      </p:sp>
      <p:pic>
        <p:nvPicPr>
          <p:cNvPr id="14" name="Picture 2" descr="MAPA | El recorrido de la lava del volcán de La Palma, desde el satélite  Copernicus">
            <a:extLst>
              <a:ext uri="{FF2B5EF4-FFF2-40B4-BE49-F238E27FC236}">
                <a16:creationId xmlns:a16="http://schemas.microsoft.com/office/drawing/2014/main" xmlns="" id="{9AB83853-751F-CB44-9FB6-96E9871C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" y="805929"/>
            <a:ext cx="9099933" cy="51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480" y="32233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The most important eruption of Europe during the last 75 years!</a:t>
            </a:r>
            <a:endParaRPr lang="es-ES" sz="2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2">
            <a:extLst>
              <a:ext uri="{FF2B5EF4-FFF2-40B4-BE49-F238E27FC236}">
                <a16:creationId xmlns="" xmlns:a16="http://schemas.microsoft.com/office/drawing/2014/main" id="{8BBDDE24-FCA1-824B-95BD-D2E0EB443356}"/>
              </a:ext>
            </a:extLst>
          </p:cNvPr>
          <p:cNvSpPr/>
          <p:nvPr/>
        </p:nvSpPr>
        <p:spPr>
          <a:xfrm>
            <a:off x="3253566" y="2855109"/>
            <a:ext cx="2615132" cy="198238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V</a:t>
            </a:r>
            <a:r>
              <a:rPr lang="es-ES" dirty="0" err="1" smtClean="0">
                <a:solidFill>
                  <a:schemeClr val="tx1"/>
                </a:solidFill>
              </a:rPr>
              <a:t>olcano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Surveillance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="" xmlns:a16="http://schemas.microsoft.com/office/drawing/2014/main" id="{BC63CE1B-0027-1B4D-BADA-CC5B55FA5A5B}"/>
              </a:ext>
            </a:extLst>
          </p:cNvPr>
          <p:cNvSpPr/>
          <p:nvPr/>
        </p:nvSpPr>
        <p:spPr>
          <a:xfrm>
            <a:off x="1609132" y="3608190"/>
            <a:ext cx="1742029" cy="6780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Geo</a:t>
            </a:r>
            <a:r>
              <a:rPr lang="es-ES" dirty="0" err="1" smtClean="0">
                <a:solidFill>
                  <a:schemeClr val="tx1"/>
                </a:solidFill>
              </a:rPr>
              <a:t>physics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67837D00-96D6-024C-8BEE-1FF7224BE0DB}"/>
              </a:ext>
            </a:extLst>
          </p:cNvPr>
          <p:cNvSpPr/>
          <p:nvPr/>
        </p:nvSpPr>
        <p:spPr>
          <a:xfrm>
            <a:off x="3660895" y="1574733"/>
            <a:ext cx="1849348" cy="6780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Geochemistry</a:t>
            </a: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="" xmlns:a16="http://schemas.microsoft.com/office/drawing/2014/main" id="{93A3AC92-9445-F54C-A8E8-9A9F89740522}"/>
              </a:ext>
            </a:extLst>
          </p:cNvPr>
          <p:cNvSpPr/>
          <p:nvPr/>
        </p:nvSpPr>
        <p:spPr>
          <a:xfrm>
            <a:off x="5722394" y="3614010"/>
            <a:ext cx="1537698" cy="6780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Pe</a:t>
            </a:r>
            <a:r>
              <a:rPr lang="es-ES" dirty="0" err="1" smtClean="0">
                <a:solidFill>
                  <a:schemeClr val="tx1"/>
                </a:solidFill>
              </a:rPr>
              <a:t>trology</a:t>
            </a:r>
            <a:r>
              <a:rPr lang="es-ES" dirty="0" smtClean="0">
                <a:solidFill>
                  <a:schemeClr val="tx1"/>
                </a:solidFill>
              </a:rPr>
              <a:t> &amp; </a:t>
            </a:r>
            <a:r>
              <a:rPr lang="es-ES" dirty="0" err="1" smtClean="0">
                <a:solidFill>
                  <a:schemeClr val="tx1"/>
                </a:solidFill>
              </a:rPr>
              <a:t>Volcanology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="" xmlns:a16="http://schemas.microsoft.com/office/drawing/2014/main" id="{DA73FDEA-55A4-D746-B6C2-6828F1447CBC}"/>
              </a:ext>
            </a:extLst>
          </p:cNvPr>
          <p:cNvSpPr/>
          <p:nvPr/>
        </p:nvSpPr>
        <p:spPr>
          <a:xfrm>
            <a:off x="263476" y="2792675"/>
            <a:ext cx="1354475" cy="6780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S</a:t>
            </a:r>
            <a:r>
              <a:rPr lang="es-ES" dirty="0" err="1" smtClean="0">
                <a:solidFill>
                  <a:schemeClr val="tx1"/>
                </a:solidFill>
              </a:rPr>
              <a:t>eismology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="" xmlns:a16="http://schemas.microsoft.com/office/drawing/2014/main" id="{2C26EDF6-56CC-E34A-9B86-1D7221F77231}"/>
              </a:ext>
            </a:extLst>
          </p:cNvPr>
          <p:cNvSpPr/>
          <p:nvPr/>
        </p:nvSpPr>
        <p:spPr>
          <a:xfrm>
            <a:off x="279812" y="3682817"/>
            <a:ext cx="1131870" cy="6780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Geod</a:t>
            </a:r>
            <a:r>
              <a:rPr lang="es-ES" dirty="0" err="1" smtClean="0">
                <a:solidFill>
                  <a:schemeClr val="tx1"/>
                </a:solidFill>
              </a:rPr>
              <a:t>esy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FC3AF2DB-7EDC-A14F-BA2B-35C7B87987C8}"/>
              </a:ext>
            </a:extLst>
          </p:cNvPr>
          <p:cNvSpPr/>
          <p:nvPr/>
        </p:nvSpPr>
        <p:spPr>
          <a:xfrm>
            <a:off x="253423" y="4541754"/>
            <a:ext cx="1743815" cy="6780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mtClean="0">
                <a:solidFill>
                  <a:schemeClr val="tx1"/>
                </a:solidFill>
              </a:rPr>
              <a:t>T</a:t>
            </a:r>
            <a:r>
              <a:rPr lang="es-ES" dirty="0" err="1" smtClean="0">
                <a:solidFill>
                  <a:schemeClr val="tx1"/>
                </a:solidFill>
              </a:rPr>
              <a:t>hermography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D215278B-B1D4-B140-A970-1583280B47EB}"/>
              </a:ext>
            </a:extLst>
          </p:cNvPr>
          <p:cNvSpPr/>
          <p:nvPr/>
        </p:nvSpPr>
        <p:spPr>
          <a:xfrm>
            <a:off x="1360504" y="521330"/>
            <a:ext cx="1354475" cy="678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Volcanic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plume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="" xmlns:a16="http://schemas.microsoft.com/office/drawing/2014/main" id="{8F42B1B7-AA1D-8141-93D1-98157F0224B7}"/>
              </a:ext>
            </a:extLst>
          </p:cNvPr>
          <p:cNvSpPr/>
          <p:nvPr/>
        </p:nvSpPr>
        <p:spPr>
          <a:xfrm>
            <a:off x="2902484" y="521330"/>
            <a:ext cx="1354475" cy="678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Soil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degassing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88423FF0-D413-B14F-AEA5-B8442E588BD5}"/>
              </a:ext>
            </a:extLst>
          </p:cNvPr>
          <p:cNvSpPr/>
          <p:nvPr/>
        </p:nvSpPr>
        <p:spPr>
          <a:xfrm>
            <a:off x="4494121" y="521330"/>
            <a:ext cx="1510304" cy="678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Groundwater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BFA2198D-29CD-C145-9370-1D9410159941}"/>
              </a:ext>
            </a:extLst>
          </p:cNvPr>
          <p:cNvSpPr/>
          <p:nvPr/>
        </p:nvSpPr>
        <p:spPr>
          <a:xfrm>
            <a:off x="6241587" y="521330"/>
            <a:ext cx="1669887" cy="678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Ash-Leachates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="" xmlns:a16="http://schemas.microsoft.com/office/drawing/2014/main" id="{6E8A9843-0043-3D41-9E99-41B41C27808E}"/>
              </a:ext>
            </a:extLst>
          </p:cNvPr>
          <p:cNvSpPr/>
          <p:nvPr/>
        </p:nvSpPr>
        <p:spPr>
          <a:xfrm>
            <a:off x="7581813" y="2842830"/>
            <a:ext cx="1354475" cy="678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Lavas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="" xmlns:a16="http://schemas.microsoft.com/office/drawing/2014/main" id="{20A4CEC8-B577-B24D-BC0C-9B392500D8B8}"/>
              </a:ext>
            </a:extLst>
          </p:cNvPr>
          <p:cNvSpPr/>
          <p:nvPr/>
        </p:nvSpPr>
        <p:spPr>
          <a:xfrm>
            <a:off x="7581813" y="3707571"/>
            <a:ext cx="1354475" cy="678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Tephra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="" xmlns:a16="http://schemas.microsoft.com/office/drawing/2014/main" id="{B15133BE-370B-8840-843F-9771F6F878CD}"/>
              </a:ext>
            </a:extLst>
          </p:cNvPr>
          <p:cNvSpPr/>
          <p:nvPr/>
        </p:nvSpPr>
        <p:spPr>
          <a:xfrm>
            <a:off x="7539861" y="4646373"/>
            <a:ext cx="1438378" cy="678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Stratigraphy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="" xmlns:a16="http://schemas.microsoft.com/office/drawing/2014/main" id="{ACC4F621-C9EB-254D-B82C-D33A06979A80}"/>
              </a:ext>
            </a:extLst>
          </p:cNvPr>
          <p:cNvSpPr txBox="1"/>
          <p:nvPr/>
        </p:nvSpPr>
        <p:spPr>
          <a:xfrm>
            <a:off x="449928" y="5807260"/>
            <a:ext cx="84269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mtClean="0"/>
              <a:t>INVOLCAN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able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cover</a:t>
            </a:r>
            <a:r>
              <a:rPr lang="es-ES" dirty="0" smtClean="0"/>
              <a:t> </a:t>
            </a:r>
            <a:r>
              <a:rPr lang="es-ES" dirty="0" err="1" smtClean="0"/>
              <a:t>most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volcano</a:t>
            </a:r>
            <a:r>
              <a:rPr lang="es-ES" dirty="0" smtClean="0"/>
              <a:t> </a:t>
            </a:r>
            <a:r>
              <a:rPr lang="es-ES" dirty="0" err="1" smtClean="0"/>
              <a:t>monitoring</a:t>
            </a:r>
            <a:r>
              <a:rPr lang="es-ES" dirty="0" smtClean="0"/>
              <a:t> </a:t>
            </a:r>
            <a:r>
              <a:rPr lang="es-ES" dirty="0" err="1" smtClean="0"/>
              <a:t>activities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2021 Cumbre Vieja </a:t>
            </a:r>
            <a:r>
              <a:rPr lang="es-ES" dirty="0" err="1" smtClean="0"/>
              <a:t>eruption</a:t>
            </a:r>
            <a:r>
              <a:rPr lang="es-ES" dirty="0" smtClean="0"/>
              <a:t> </a:t>
            </a:r>
            <a:r>
              <a:rPr lang="es-ES" dirty="0" err="1" smtClean="0"/>
              <a:t>thanks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its</a:t>
            </a:r>
            <a:r>
              <a:rPr lang="es-ES" dirty="0" smtClean="0"/>
              <a:t> </a:t>
            </a:r>
            <a:r>
              <a:rPr lang="es-ES" dirty="0" err="1" smtClean="0"/>
              <a:t>own</a:t>
            </a:r>
            <a:r>
              <a:rPr lang="es-ES" dirty="0" smtClean="0"/>
              <a:t> </a:t>
            </a:r>
            <a:r>
              <a:rPr lang="es-ES" dirty="0" err="1" smtClean="0"/>
              <a:t>resources</a:t>
            </a:r>
            <a:r>
              <a:rPr lang="es-ES" dirty="0" smtClean="0"/>
              <a:t> + a </a:t>
            </a:r>
            <a:r>
              <a:rPr lang="es-ES" dirty="0" err="1" smtClean="0"/>
              <a:t>marvelous</a:t>
            </a:r>
            <a:r>
              <a:rPr lang="es-ES" dirty="0" smtClean="0"/>
              <a:t>  </a:t>
            </a:r>
            <a:r>
              <a:rPr lang="es-ES" dirty="0" err="1" smtClean="0"/>
              <a:t>collaborative</a:t>
            </a:r>
            <a:r>
              <a:rPr lang="es-ES" dirty="0" smtClean="0"/>
              <a:t> </a:t>
            </a:r>
            <a:r>
              <a:rPr lang="es-ES" dirty="0" err="1" smtClean="0"/>
              <a:t>research</a:t>
            </a:r>
            <a:r>
              <a:rPr lang="es-ES" dirty="0" smtClean="0"/>
              <a:t> </a:t>
            </a:r>
            <a:r>
              <a:rPr lang="es-ES" dirty="0" err="1" smtClean="0"/>
              <a:t>program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national</a:t>
            </a:r>
            <a:r>
              <a:rPr lang="es-ES" dirty="0" smtClean="0"/>
              <a:t> and </a:t>
            </a:r>
            <a:r>
              <a:rPr lang="es-ES" dirty="0" err="1" smtClean="0"/>
              <a:t>overseas</a:t>
            </a:r>
            <a:r>
              <a:rPr lang="es-ES" dirty="0" smtClean="0"/>
              <a:t> </a:t>
            </a:r>
            <a:r>
              <a:rPr lang="es-ES" dirty="0" err="1" smtClean="0"/>
              <a:t>scientists</a:t>
            </a:r>
            <a:r>
              <a:rPr lang="es-ES" dirty="0"/>
              <a:t>.</a:t>
            </a:r>
            <a:endParaRPr lang="x-none" dirty="0"/>
          </a:p>
        </p:txBody>
      </p:sp>
      <p:sp>
        <p:nvSpPr>
          <p:cNvPr id="34" name="33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015110" y="379776"/>
            <a:ext cx="7111633" cy="201595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1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1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Helium-3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emission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r>
              <a:rPr lang="es-ES" sz="3000" b="1" dirty="0" smtClean="0">
                <a:solidFill>
                  <a:srgbClr val="FF0000"/>
                </a:solidFill>
                <a:latin typeface="Arial Narrow" pitchFamily="34" charset="0"/>
              </a:rPr>
              <a:t> (Dos Aguas)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0" y="846328"/>
            <a:ext cx="5552150" cy="311961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0" y="3621758"/>
            <a:ext cx="5552150" cy="3123084"/>
          </a:xfrm>
          <a:prstGeom prst="rect">
            <a:avLst/>
          </a:prstGeom>
        </p:spPr>
      </p:pic>
      <p:pic>
        <p:nvPicPr>
          <p:cNvPr id="16" name="Picture 14" descr="mapa geológico de La Pal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6" y="846329"/>
            <a:ext cx="3682960" cy="58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582553" y="6308725"/>
            <a:ext cx="1065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ES" sz="1200" b="1">
                <a:latin typeface="Arial Narrow" pitchFamily="34" charset="0"/>
              </a:rPr>
              <a:t>(Navarro 1993)</a:t>
            </a:r>
          </a:p>
        </p:txBody>
      </p:sp>
      <p:sp>
        <p:nvSpPr>
          <p:cNvPr id="18" name="17 Elipse"/>
          <p:cNvSpPr/>
          <p:nvPr/>
        </p:nvSpPr>
        <p:spPr>
          <a:xfrm>
            <a:off x="1721451" y="2959068"/>
            <a:ext cx="71438" cy="7143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19 CuadroTexto"/>
          <p:cNvSpPr txBox="1">
            <a:spLocks noChangeArrowheads="1"/>
          </p:cNvSpPr>
          <p:nvPr/>
        </p:nvSpPr>
        <p:spPr bwMode="auto">
          <a:xfrm>
            <a:off x="1254911" y="2571867"/>
            <a:ext cx="11775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ES" sz="1800" b="1" dirty="0" smtClean="0">
                <a:latin typeface="Arial Narrow" pitchFamily="34" charset="0"/>
                <a:cs typeface="Times New Roman" pitchFamily="18" charset="0"/>
              </a:rPr>
              <a:t>Dos Aguas</a:t>
            </a:r>
            <a:endParaRPr lang="es-ES" altLang="es-ES" sz="1800" b="1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" y="664444"/>
            <a:ext cx="7856220" cy="5958840"/>
          </a:xfrm>
          <a:prstGeom prst="rect">
            <a:avLst/>
          </a:prstGeom>
        </p:spPr>
      </p:pic>
      <p:cxnSp>
        <p:nvCxnSpPr>
          <p:cNvPr id="9" name="8 Conector recto"/>
          <p:cNvCxnSpPr/>
          <p:nvPr/>
        </p:nvCxnSpPr>
        <p:spPr>
          <a:xfrm flipV="1">
            <a:off x="1559476" y="5062512"/>
            <a:ext cx="6552728" cy="1800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359676" y="5249032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 Narrow" pitchFamily="34" charset="0"/>
              </a:rPr>
              <a:t>MORB </a:t>
            </a:r>
            <a:r>
              <a:rPr lang="es-ES" sz="2400" b="1" dirty="0" err="1" smtClean="0">
                <a:latin typeface="Arial Narrow" pitchFamily="34" charset="0"/>
              </a:rPr>
              <a:t>value</a:t>
            </a:r>
            <a:r>
              <a:rPr lang="es-ES" sz="2400" b="1" dirty="0" smtClean="0">
                <a:latin typeface="Arial Narrow" pitchFamily="34" charset="0"/>
              </a:rPr>
              <a:t> = 8 ± 1 Ra</a:t>
            </a:r>
            <a:endParaRPr lang="es-ES" sz="2400" b="1" dirty="0">
              <a:latin typeface="Arial Narrow" pitchFamily="34" charset="0"/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1559476" y="3398376"/>
            <a:ext cx="6552728" cy="1800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2999636" y="285796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 Narrow" pitchFamily="34" charset="0"/>
              </a:rPr>
              <a:t>&gt;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10 Ra</a:t>
            </a:r>
            <a:endParaRPr lang="es-E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 flipV="1">
            <a:off x="1586787" y="3905675"/>
            <a:ext cx="6552728" cy="18002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2910719" y="3941545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smtClean="0">
                <a:solidFill>
                  <a:srgbClr val="0000FF"/>
                </a:solidFill>
                <a:latin typeface="Arial Narrow" pitchFamily="34" charset="0"/>
                <a:sym typeface="Symbol"/>
              </a:rPr>
              <a:t> </a:t>
            </a:r>
            <a:r>
              <a:rPr lang="es-ES" sz="2400" b="1" dirty="0" smtClean="0">
                <a:solidFill>
                  <a:srgbClr val="0000FF"/>
                </a:solidFill>
                <a:latin typeface="Arial Narrow" pitchFamily="34" charset="0"/>
              </a:rPr>
              <a:t>9,7 Ra</a:t>
            </a:r>
            <a:endParaRPr lang="es-ES" sz="24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359676" y="1087377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latin typeface="Arial Narrow" pitchFamily="34" charset="0"/>
              </a:rPr>
              <a:t>Lower</a:t>
            </a:r>
            <a:r>
              <a:rPr lang="es-ES" sz="2400" b="1" dirty="0" smtClean="0">
                <a:latin typeface="Arial Narrow" pitchFamily="34" charset="0"/>
              </a:rPr>
              <a:t> MANTLE </a:t>
            </a:r>
            <a:r>
              <a:rPr lang="es-ES" sz="2400" b="1" dirty="0">
                <a:latin typeface="Arial Narrow" pitchFamily="34" charset="0"/>
              </a:rPr>
              <a:t>&gt;</a:t>
            </a:r>
            <a:r>
              <a:rPr lang="es-ES" sz="2400" b="1" dirty="0" smtClean="0">
                <a:latin typeface="Arial Narrow" pitchFamily="34" charset="0"/>
              </a:rPr>
              <a:t> 9 Ra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15202" y="898009"/>
            <a:ext cx="6525417" cy="4173504"/>
          </a:xfrm>
          <a:prstGeom prst="rect">
            <a:avLst/>
          </a:prstGeom>
          <a:solidFill>
            <a:srgbClr val="FF00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1600442" y="5080515"/>
            <a:ext cx="6525417" cy="823972"/>
          </a:xfrm>
          <a:prstGeom prst="rect">
            <a:avLst/>
          </a:prstGeom>
          <a:solidFill>
            <a:srgbClr val="00B0F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31" y="1770105"/>
            <a:ext cx="1859379" cy="48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n 1">
            <a:extLst>
              <a:ext uri="{FF2B5EF4-FFF2-40B4-BE49-F238E27FC236}">
                <a16:creationId xmlns="" xmlns:a16="http://schemas.microsoft.com/office/drawing/2014/main" id="{E81B06BD-8C88-2447-A23F-47BE92A2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693" y="1583983"/>
            <a:ext cx="661325" cy="8538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(Pérez N. M. et al., 1994; Padrón E. et al., 2015</a:t>
            </a:r>
            <a:r>
              <a:rPr lang="es-ES" sz="1400" dirty="0">
                <a:latin typeface="Arial Narrow" pitchFamily="34" charset="0"/>
              </a:rPr>
              <a:t>; </a:t>
            </a:r>
            <a:r>
              <a:rPr lang="es-ES" sz="1400" dirty="0" smtClean="0">
                <a:latin typeface="Arial Narrow" pitchFamily="34" charset="0"/>
              </a:rPr>
              <a:t>Day J. &amp; Hilton D., 2020; Torres-González P. et al., 2020; Padrón E.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1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Helium-3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emission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r>
              <a:rPr lang="es-ES" sz="3000" b="1" dirty="0" smtClean="0">
                <a:solidFill>
                  <a:srgbClr val="FF0000"/>
                </a:solidFill>
                <a:latin typeface="Arial Narrow" pitchFamily="34" charset="0"/>
              </a:rPr>
              <a:t> (Dos Aguas)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79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7" y="7937"/>
            <a:ext cx="6310292" cy="6858000"/>
          </a:xfrm>
          <a:prstGeom prst="rect">
            <a:avLst/>
          </a:prstGeom>
        </p:spPr>
      </p:pic>
      <p:sp>
        <p:nvSpPr>
          <p:cNvPr id="2" name="AutoShape 6" descr="University College London | tranScripto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6" descr="University College London | tranScripto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981125" y="70690"/>
            <a:ext cx="3251010" cy="865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1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1210450"/>
            <a:ext cx="8740140" cy="5410200"/>
          </a:xfrm>
          <a:prstGeom prst="rect">
            <a:avLst/>
          </a:prstGeom>
        </p:spPr>
      </p:pic>
      <p:sp>
        <p:nvSpPr>
          <p:cNvPr id="5" name="4 Flecha abajo"/>
          <p:cNvSpPr/>
          <p:nvPr/>
        </p:nvSpPr>
        <p:spPr>
          <a:xfrm rot="13509296">
            <a:off x="6850476" y="2666060"/>
            <a:ext cx="1152128" cy="295232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(Padrón E. et al., 2015</a:t>
            </a:r>
            <a:r>
              <a:rPr lang="es-ES" sz="1400" dirty="0">
                <a:latin typeface="Arial Narrow" pitchFamily="34" charset="0"/>
              </a:rPr>
              <a:t>; </a:t>
            </a:r>
            <a:r>
              <a:rPr lang="es-ES" sz="1400" dirty="0" smtClean="0">
                <a:latin typeface="Arial Narrow" pitchFamily="34" charset="0"/>
              </a:rPr>
              <a:t>Santana de León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5376231" y="1946732"/>
            <a:ext cx="1112704" cy="100960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0" y="7741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before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Arial Narrow" pitchFamily="34" charset="0"/>
              </a:rPr>
              <a:t> 2021 Cumbre Vieja </a:t>
            </a:r>
            <a:r>
              <a:rPr lang="es-ES" sz="24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4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" y="1203957"/>
            <a:ext cx="8823960" cy="5577840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0" y="6506606"/>
            <a:ext cx="913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Narrow" pitchFamily="34" charset="0"/>
              </a:rPr>
              <a:t>(Padrón E. et al., 2015</a:t>
            </a:r>
            <a:r>
              <a:rPr lang="es-ES" sz="1400" dirty="0">
                <a:latin typeface="Arial Narrow" pitchFamily="34" charset="0"/>
              </a:rPr>
              <a:t>; </a:t>
            </a:r>
            <a:r>
              <a:rPr lang="es-ES" sz="1400" dirty="0" smtClean="0">
                <a:latin typeface="Arial Narrow" pitchFamily="34" charset="0"/>
              </a:rPr>
              <a:t>Santana de León et al., 2022)</a:t>
            </a:r>
            <a:endParaRPr lang="es-ES" sz="1400" dirty="0">
              <a:latin typeface="Arial Narrow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595" y="85284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s-ES" sz="2200" baseline="30000" dirty="0" smtClean="0">
                <a:solidFill>
                  <a:srgbClr val="FF0000"/>
                </a:solidFill>
                <a:latin typeface="Arial Narrow" pitchFamily="34" charset="0"/>
              </a:rPr>
              <a:t>13</a:t>
            </a:r>
            <a:r>
              <a:rPr lang="es-ES" sz="2200" dirty="0" smtClean="0">
                <a:solidFill>
                  <a:srgbClr val="FF0000"/>
                </a:solidFill>
                <a:latin typeface="Arial Narrow" pitchFamily="34" charset="0"/>
              </a:rPr>
              <a:t>C-CO</a:t>
            </a:r>
            <a:r>
              <a:rPr lang="es-ES" sz="2200" baseline="-250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s-ES" sz="2200" dirty="0" smtClean="0">
                <a:solidFill>
                  <a:srgbClr val="FF0000"/>
                </a:solidFill>
                <a:latin typeface="Arial Narrow" pitchFamily="34" charset="0"/>
              </a:rPr>
              <a:t> of </a:t>
            </a:r>
            <a:r>
              <a:rPr lang="es-ES" sz="2200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2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200" dirty="0" err="1" smtClean="0">
                <a:solidFill>
                  <a:srgbClr val="FF0000"/>
                </a:solidFill>
                <a:latin typeface="Arial Narrow" pitchFamily="34" charset="0"/>
              </a:rPr>
              <a:t>soil</a:t>
            </a:r>
            <a:r>
              <a:rPr lang="es-ES" sz="22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200" dirty="0" err="1" smtClean="0">
                <a:solidFill>
                  <a:srgbClr val="FF0000"/>
                </a:solidFill>
                <a:latin typeface="Arial Narrow" pitchFamily="34" charset="0"/>
              </a:rPr>
              <a:t>atmosphere</a:t>
            </a:r>
            <a:r>
              <a:rPr lang="es-ES" sz="22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200" b="1" dirty="0" err="1" smtClean="0">
                <a:solidFill>
                  <a:srgbClr val="FF0000"/>
                </a:solidFill>
                <a:latin typeface="Arial Narrow" pitchFamily="34" charset="0"/>
              </a:rPr>
              <a:t>before</a:t>
            </a:r>
            <a:r>
              <a:rPr lang="es-ES" sz="2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" sz="2200" b="1" dirty="0" err="1" smtClean="0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es-ES" sz="2200" b="1" dirty="0" smtClean="0">
                <a:solidFill>
                  <a:srgbClr val="FF0000"/>
                </a:solidFill>
                <a:latin typeface="Arial Narrow" pitchFamily="34" charset="0"/>
              </a:rPr>
              <a:t> 2021 Cumbre Vieja </a:t>
            </a:r>
            <a:r>
              <a:rPr lang="es-ES" sz="2200" b="1" dirty="0" err="1" smtClean="0">
                <a:solidFill>
                  <a:srgbClr val="FF0000"/>
                </a:solidFill>
                <a:latin typeface="Arial Narrow" pitchFamily="34" charset="0"/>
              </a:rPr>
              <a:t>eruption</a:t>
            </a:r>
            <a:endParaRPr lang="es-ES" sz="22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0"/>
            <a:ext cx="9144000" cy="30040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18480" y="0"/>
            <a:ext cx="910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/>
                </a:solidFill>
              </a:rPr>
              <a:t>EGU General </a:t>
            </a:r>
            <a:r>
              <a:rPr lang="es-ES" sz="1400" b="1" dirty="0" err="1" smtClean="0">
                <a:solidFill>
                  <a:schemeClr val="bg1"/>
                </a:solidFill>
              </a:rPr>
              <a:t>Assembly</a:t>
            </a:r>
            <a:r>
              <a:rPr lang="es-ES" sz="1400" b="1" dirty="0" smtClean="0">
                <a:solidFill>
                  <a:schemeClr val="bg1"/>
                </a:solidFill>
              </a:rPr>
              <a:t> 2022 | </a:t>
            </a:r>
            <a:r>
              <a:rPr lang="es-ES" sz="1400" b="1" dirty="0" err="1" smtClean="0">
                <a:solidFill>
                  <a:schemeClr val="bg1"/>
                </a:solidFill>
              </a:rPr>
              <a:t>Vienna</a:t>
            </a:r>
            <a:r>
              <a:rPr lang="es-ES" sz="1400" b="1" dirty="0" smtClean="0">
                <a:solidFill>
                  <a:schemeClr val="bg1"/>
                </a:solidFill>
              </a:rPr>
              <a:t>, Austria &amp; Online | 23–27 </a:t>
            </a:r>
            <a:r>
              <a:rPr lang="es-ES" sz="1400" b="1" dirty="0" err="1" smtClean="0">
                <a:solidFill>
                  <a:schemeClr val="bg1"/>
                </a:solidFill>
              </a:rPr>
              <a:t>May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A66984B7-B785-4845-8AE9-E8B4F4E04881}"/>
              </a:ext>
            </a:extLst>
          </p:cNvPr>
          <p:cNvSpPr txBox="1">
            <a:spLocks/>
          </p:cNvSpPr>
          <p:nvPr/>
        </p:nvSpPr>
        <p:spPr>
          <a:xfrm>
            <a:off x="-11832" y="314308"/>
            <a:ext cx="9135206" cy="53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Diffuse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CO</a:t>
            </a:r>
            <a:r>
              <a:rPr lang="es-ES" sz="3000" b="1" baseline="-25000" dirty="0" smtClean="0">
                <a:solidFill>
                  <a:srgbClr val="0000FF"/>
                </a:solidFill>
                <a:latin typeface="Arial Narrow" pitchFamily="34" charset="0"/>
              </a:rPr>
              <a:t>2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degassing</a:t>
            </a:r>
            <a:r>
              <a:rPr lang="es-ES" sz="30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s-ES" sz="3000" b="1" dirty="0" err="1" smtClean="0">
                <a:solidFill>
                  <a:srgbClr val="0000FF"/>
                </a:solidFill>
                <a:latin typeface="Arial Narrow" pitchFamily="34" charset="0"/>
              </a:rPr>
              <a:t>monitoring</a:t>
            </a:r>
            <a:endParaRPr lang="x-none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11922</TotalTime>
  <Words>1303</Words>
  <Application>Microsoft Office PowerPoint</Application>
  <PresentationFormat>Presentación en pantalla (4:3)</PresentationFormat>
  <Paragraphs>194</Paragraphs>
  <Slides>28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 D'Auria</dc:creator>
  <cp:lastModifiedBy>nperez</cp:lastModifiedBy>
  <cp:revision>149</cp:revision>
  <dcterms:created xsi:type="dcterms:W3CDTF">2021-11-29T13:32:32Z</dcterms:created>
  <dcterms:modified xsi:type="dcterms:W3CDTF">2022-05-22T21:03:37Z</dcterms:modified>
</cp:coreProperties>
</file>