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4"/>
    <p:sldMasterId id="2147483683" r:id="rId5"/>
    <p:sldMasterId id="2147483688" r:id="rId6"/>
  </p:sldMasterIdLst>
  <p:notesMasterIdLst>
    <p:notesMasterId r:id="rId13"/>
  </p:notesMasterIdLst>
  <p:handoutMasterIdLst>
    <p:handoutMasterId r:id="rId14"/>
  </p:handoutMasterIdLst>
  <p:sldIdLst>
    <p:sldId id="305" r:id="rId7"/>
    <p:sldId id="306" r:id="rId8"/>
    <p:sldId id="310" r:id="rId9"/>
    <p:sldId id="311" r:id="rId10"/>
    <p:sldId id="312" r:id="rId11"/>
    <p:sldId id="313" r:id="rId12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305"/>
            <p14:sldId id="306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pos="7377">
          <p15:clr>
            <a:srgbClr val="A4A3A4"/>
          </p15:clr>
        </p15:guide>
        <p15:guide id="5" pos="301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E5D6"/>
    <a:srgbClr val="F7C7A7"/>
    <a:srgbClr val="FFC000"/>
    <a:srgbClr val="FFC100"/>
    <a:srgbClr val="FFCE37"/>
    <a:srgbClr val="FFE699"/>
    <a:srgbClr val="FFD594"/>
    <a:srgbClr val="00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96" autoAdjust="0"/>
  </p:normalViewPr>
  <p:slideViewPr>
    <p:cSldViewPr snapToGrid="0">
      <p:cViewPr>
        <p:scale>
          <a:sx n="100" d="100"/>
          <a:sy n="100" d="100"/>
        </p:scale>
        <p:origin x="990" y="78"/>
      </p:cViewPr>
      <p:guideLst>
        <p:guide orient="horz" pos="3793"/>
        <p:guide orient="horz" pos="255"/>
        <p:guide orient="horz" pos="1117"/>
        <p:guide pos="7377"/>
        <p:guide pos="301"/>
        <p:guide pos="383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</a:t>
            </a:r>
            <a:r>
              <a:rPr lang="de-DE" dirty="0" err="1"/>
              <a:t>everyone</a:t>
            </a:r>
            <a:r>
              <a:rPr lang="de-DE" dirty="0"/>
              <a:t>, I am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present, in </a:t>
            </a:r>
            <a:r>
              <a:rPr lang="de-DE" dirty="0" err="1"/>
              <a:t>representation</a:t>
            </a:r>
            <a:r>
              <a:rPr lang="de-DE" dirty="0"/>
              <a:t> of Olga Knaub,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a </a:t>
            </a:r>
            <a:r>
              <a:rPr lang="de-DE" dirty="0" err="1"/>
              <a:t>painful</a:t>
            </a:r>
            <a:r>
              <a:rPr lang="de-DE" dirty="0"/>
              <a:t> </a:t>
            </a:r>
            <a:r>
              <a:rPr lang="de-DE" dirty="0" err="1"/>
              <a:t>appointment</a:t>
            </a:r>
            <a:r>
              <a:rPr lang="de-DE" dirty="0"/>
              <a:t> with a </a:t>
            </a:r>
            <a:r>
              <a:rPr lang="de-DE" dirty="0" err="1"/>
              <a:t>dentist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days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of her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geothermal potential in </a:t>
            </a:r>
            <a:r>
              <a:rPr lang="de-DE" dirty="0" err="1"/>
              <a:t>the</a:t>
            </a:r>
            <a:r>
              <a:rPr lang="de-DE" dirty="0"/>
              <a:t> Minden </a:t>
            </a:r>
            <a:r>
              <a:rPr lang="de-DE" dirty="0" err="1"/>
              <a:t>area</a:t>
            </a:r>
            <a:r>
              <a:rPr lang="de-DE" dirty="0"/>
              <a:t>, </a:t>
            </a:r>
            <a:r>
              <a:rPr lang="de-DE" dirty="0" err="1"/>
              <a:t>located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North German Basin. The </a:t>
            </a:r>
            <a:r>
              <a:rPr lang="de-DE" dirty="0" err="1"/>
              <a:t>thesis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at RWTH Aachen University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supervision</a:t>
            </a:r>
            <a:r>
              <a:rPr lang="de-DE" dirty="0"/>
              <a:t> of Prof. Peter Kukla and Prof. Florian Wellmann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beautiful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of Minden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intersection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river</a:t>
            </a:r>
            <a:r>
              <a:rPr lang="de-DE" dirty="0"/>
              <a:t> Weser and </a:t>
            </a:r>
            <a:r>
              <a:rPr lang="de-DE" dirty="0" err="1"/>
              <a:t>the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Mittelland Channel in </a:t>
            </a:r>
            <a:r>
              <a:rPr lang="de-DE" dirty="0" err="1"/>
              <a:t>the</a:t>
            </a:r>
            <a:r>
              <a:rPr lang="de-DE" dirty="0"/>
              <a:t> northern </a:t>
            </a:r>
            <a:r>
              <a:rPr lang="de-DE" dirty="0" err="1"/>
              <a:t>part</a:t>
            </a:r>
            <a:r>
              <a:rPr lang="de-DE" dirty="0"/>
              <a:t> of </a:t>
            </a:r>
            <a:r>
              <a:rPr lang="de-DE" dirty="0" err="1"/>
              <a:t>Northrhine</a:t>
            </a:r>
            <a:r>
              <a:rPr lang="de-DE" dirty="0"/>
              <a:t> </a:t>
            </a:r>
            <a:r>
              <a:rPr lang="de-DE" dirty="0" err="1"/>
              <a:t>Westfalia</a:t>
            </a:r>
            <a:r>
              <a:rPr lang="de-DE" dirty="0"/>
              <a:t> </a:t>
            </a:r>
            <a:r>
              <a:rPr lang="de-DE" dirty="0" err="1"/>
              <a:t>virtually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metropolitan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Ruhrgebiet and </a:t>
            </a:r>
            <a:r>
              <a:rPr lang="de-DE" dirty="0" err="1"/>
              <a:t>the</a:t>
            </a:r>
            <a:r>
              <a:rPr lang="de-DE" dirty="0"/>
              <a:t> Hannover/Bremen </a:t>
            </a:r>
            <a:r>
              <a:rPr lang="de-DE" dirty="0" err="1"/>
              <a:t>area</a:t>
            </a:r>
            <a:r>
              <a:rPr lang="de-DE" dirty="0"/>
              <a:t>. This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kinds</a:t>
            </a:r>
            <a:r>
              <a:rPr lang="de-DE" dirty="0"/>
              <a:t> of </a:t>
            </a:r>
            <a:r>
              <a:rPr lang="de-DE" dirty="0" err="1"/>
              <a:t>industries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settle</a:t>
            </a:r>
            <a:r>
              <a:rPr lang="de-DE" dirty="0"/>
              <a:t> down. Within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in Germany,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at </a:t>
            </a:r>
            <a:r>
              <a:rPr lang="de-DE" dirty="0" err="1"/>
              <a:t>switching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alternative </a:t>
            </a:r>
            <a:r>
              <a:rPr lang="de-DE" dirty="0" err="1"/>
              <a:t>resources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geothermal </a:t>
            </a:r>
            <a:r>
              <a:rPr lang="de-DE" dirty="0" err="1"/>
              <a:t>energy</a:t>
            </a:r>
            <a:r>
              <a:rPr lang="de-DE" dirty="0"/>
              <a:t>. In </a:t>
            </a:r>
            <a:r>
              <a:rPr lang="de-DE" dirty="0" err="1"/>
              <a:t>addition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compensated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geothermal </a:t>
            </a:r>
            <a:r>
              <a:rPr lang="de-DE" dirty="0" err="1"/>
              <a:t>energy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aim</a:t>
            </a:r>
            <a:r>
              <a:rPr lang="de-DE" dirty="0"/>
              <a:t> of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characterize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subsurface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of Minden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characterize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potential </a:t>
            </a:r>
            <a:r>
              <a:rPr lang="de-DE" dirty="0" err="1"/>
              <a:t>Mesozoic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22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area</a:t>
            </a:r>
            <a:r>
              <a:rPr lang="de-DE" dirty="0"/>
              <a:t> of Minden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southern </a:t>
            </a:r>
            <a:r>
              <a:rPr lang="de-DE" dirty="0" err="1"/>
              <a:t>margin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North German Basin within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inverted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Lower </a:t>
            </a:r>
            <a:r>
              <a:rPr lang="de-DE" dirty="0" err="1"/>
              <a:t>Saxony</a:t>
            </a:r>
            <a:r>
              <a:rPr lang="de-DE" dirty="0"/>
              <a:t> Basin.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Geotectonic</a:t>
            </a:r>
            <a:r>
              <a:rPr lang="de-DE" dirty="0"/>
              <a:t> Atlas </a:t>
            </a:r>
            <a:r>
              <a:rPr lang="de-DE" dirty="0" err="1"/>
              <a:t>for</a:t>
            </a:r>
            <a:r>
              <a:rPr lang="de-DE" dirty="0"/>
              <a:t> Northern Germany, </a:t>
            </a:r>
            <a:r>
              <a:rPr lang="de-DE" dirty="0" err="1"/>
              <a:t>Synclinal</a:t>
            </a:r>
            <a:r>
              <a:rPr lang="de-DE" dirty="0"/>
              <a:t> </a:t>
            </a:r>
            <a:r>
              <a:rPr lang="de-DE" dirty="0" err="1"/>
              <a:t>Structur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Wiehen</a:t>
            </a:r>
            <a:r>
              <a:rPr lang="de-DE" dirty="0"/>
              <a:t>- and Weser Mountains Marginal </a:t>
            </a:r>
            <a:r>
              <a:rPr lang="de-DE" dirty="0" err="1"/>
              <a:t>Syncline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present in </a:t>
            </a:r>
            <a:r>
              <a:rPr lang="de-DE" dirty="0" err="1"/>
              <a:t>the</a:t>
            </a:r>
            <a:r>
              <a:rPr lang="de-DE" dirty="0"/>
              <a:t> subsurface.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monocline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flattens</a:t>
            </a:r>
            <a:r>
              <a:rPr lang="de-DE" dirty="0"/>
              <a:t> out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south</a:t>
            </a:r>
            <a:r>
              <a:rPr lang="de-DE" dirty="0"/>
              <a:t>. Lower Cretaceous </a:t>
            </a:r>
            <a:r>
              <a:rPr lang="de-DE" dirty="0" err="1"/>
              <a:t>rocks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outcropping</a:t>
            </a:r>
            <a:r>
              <a:rPr lang="de-DE" dirty="0"/>
              <a:t> in </a:t>
            </a:r>
            <a:r>
              <a:rPr lang="de-DE" dirty="0" err="1"/>
              <a:t>center</a:t>
            </a:r>
            <a:r>
              <a:rPr lang="de-DE" dirty="0"/>
              <a:t> of Minden </a:t>
            </a:r>
            <a:r>
              <a:rPr lang="de-DE" dirty="0" err="1"/>
              <a:t>while</a:t>
            </a:r>
            <a:r>
              <a:rPr lang="de-DE" dirty="0"/>
              <a:t> Jurassic </a:t>
            </a:r>
            <a:r>
              <a:rPr lang="de-DE" dirty="0" err="1"/>
              <a:t>rocks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aforementioned</a:t>
            </a:r>
            <a:r>
              <a:rPr lang="de-DE" dirty="0"/>
              <a:t> </a:t>
            </a:r>
            <a:r>
              <a:rPr lang="de-DE" dirty="0" err="1"/>
              <a:t>mountain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</a:t>
            </a:r>
            <a:r>
              <a:rPr lang="de-DE" dirty="0" err="1"/>
              <a:t>crop</a:t>
            </a:r>
            <a:r>
              <a:rPr lang="de-DE" dirty="0"/>
              <a:t> out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have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. The </a:t>
            </a:r>
            <a:r>
              <a:rPr lang="de-DE" dirty="0" err="1"/>
              <a:t>Triassic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Upper and Middle Bunter </a:t>
            </a:r>
            <a:r>
              <a:rPr lang="de-DE" dirty="0" err="1"/>
              <a:t>Sandstone</a:t>
            </a:r>
            <a:r>
              <a:rPr lang="de-DE" dirty="0"/>
              <a:t> with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thick</a:t>
            </a:r>
            <a:r>
              <a:rPr lang="de-DE" dirty="0"/>
              <a:t> Solling, Hardegsen, </a:t>
            </a:r>
            <a:r>
              <a:rPr lang="de-DE" dirty="0" err="1"/>
              <a:t>Detfurht</a:t>
            </a:r>
            <a:r>
              <a:rPr lang="de-DE" dirty="0"/>
              <a:t> and </a:t>
            </a:r>
            <a:r>
              <a:rPr lang="de-DE" dirty="0" err="1"/>
              <a:t>Volpriehausen</a:t>
            </a:r>
            <a:r>
              <a:rPr lang="de-DE" dirty="0"/>
              <a:t> </a:t>
            </a:r>
            <a:r>
              <a:rPr lang="de-DE" dirty="0" err="1"/>
              <a:t>Sandstones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62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evaluate </a:t>
            </a:r>
            <a:r>
              <a:rPr lang="de-DE" dirty="0" err="1"/>
              <a:t>the</a:t>
            </a:r>
            <a:r>
              <a:rPr lang="de-DE" dirty="0"/>
              <a:t> geothermal potential,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was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Minden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Mesozoic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 In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southern </a:t>
            </a:r>
            <a:r>
              <a:rPr lang="de-DE" dirty="0" err="1"/>
              <a:t>part</a:t>
            </a:r>
            <a:r>
              <a:rPr lang="de-DE" dirty="0"/>
              <a:t> of NRW </a:t>
            </a:r>
            <a:r>
              <a:rPr lang="de-DE" dirty="0" err="1"/>
              <a:t>where</a:t>
            </a:r>
            <a:r>
              <a:rPr lang="de-DE" dirty="0"/>
              <a:t> Lower Carboniferous and Upper/Middle Devonian Carbonates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</a:t>
            </a:r>
            <a:r>
              <a:rPr lang="de-DE" dirty="0" err="1"/>
              <a:t>sandstone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have been </a:t>
            </a:r>
            <a:r>
              <a:rPr lang="de-DE" dirty="0" err="1"/>
              <a:t>extensively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 within </a:t>
            </a:r>
            <a:r>
              <a:rPr lang="de-DE" dirty="0" err="1"/>
              <a:t>the</a:t>
            </a:r>
            <a:r>
              <a:rPr lang="de-DE" dirty="0"/>
              <a:t> North German Basin. The </a:t>
            </a:r>
            <a:r>
              <a:rPr lang="de-DE" dirty="0" err="1"/>
              <a:t>reservoirs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Lower Cretaceous </a:t>
            </a:r>
            <a:r>
              <a:rPr lang="de-DE" dirty="0" err="1"/>
              <a:t>Sandstones</a:t>
            </a:r>
            <a:r>
              <a:rPr lang="de-DE" dirty="0"/>
              <a:t>, </a:t>
            </a:r>
            <a:r>
              <a:rPr lang="de-DE" dirty="0" err="1"/>
              <a:t>Sandstones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Jurassic, </a:t>
            </a:r>
            <a:r>
              <a:rPr lang="de-DE" dirty="0" err="1"/>
              <a:t>the</a:t>
            </a:r>
            <a:r>
              <a:rPr lang="de-DE" dirty="0"/>
              <a:t> Keuper with ist Rhät </a:t>
            </a:r>
            <a:r>
              <a:rPr lang="de-DE" dirty="0" err="1"/>
              <a:t>Sandstone</a:t>
            </a:r>
            <a:r>
              <a:rPr lang="de-DE" dirty="0"/>
              <a:t> </a:t>
            </a:r>
            <a:r>
              <a:rPr lang="de-DE" dirty="0" err="1"/>
              <a:t>intersected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in Hamburg Wilhelmsburg and </a:t>
            </a:r>
            <a:r>
              <a:rPr lang="de-DE" dirty="0" err="1"/>
              <a:t>the</a:t>
            </a:r>
            <a:r>
              <a:rPr lang="de-DE" dirty="0"/>
              <a:t> Middle Bunter </a:t>
            </a:r>
            <a:r>
              <a:rPr lang="de-DE" dirty="0" err="1"/>
              <a:t>Sandstone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. The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displays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top Middle Bunter </a:t>
            </a:r>
            <a:r>
              <a:rPr lang="de-DE" dirty="0" err="1"/>
              <a:t>Sandstone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with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4000 m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syncline</a:t>
            </a:r>
            <a:r>
              <a:rPr lang="de-DE" dirty="0"/>
              <a:t>. </a:t>
            </a:r>
            <a:r>
              <a:rPr lang="de-DE" dirty="0" err="1"/>
              <a:t>Translating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 with a geothermal </a:t>
            </a:r>
            <a:r>
              <a:rPr lang="de-DE" dirty="0" err="1"/>
              <a:t>gradient</a:t>
            </a:r>
            <a:r>
              <a:rPr lang="de-DE" dirty="0"/>
              <a:t> of 35°C/km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temperatures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150°C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Syncline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3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a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, </a:t>
            </a:r>
            <a:r>
              <a:rPr lang="de-DE" dirty="0" err="1"/>
              <a:t>seismic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passing</a:t>
            </a:r>
            <a:r>
              <a:rPr lang="de-DE" dirty="0"/>
              <a:t> SW-NE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of Minden </a:t>
            </a:r>
            <a:r>
              <a:rPr lang="de-DE" dirty="0" err="1"/>
              <a:t>intersecting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synclinal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was </a:t>
            </a:r>
            <a:r>
              <a:rPr lang="de-DE" dirty="0" err="1"/>
              <a:t>obtained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LBEG in Hannover. This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Kockel Atlas and a </a:t>
            </a:r>
            <a:r>
              <a:rPr lang="de-DE" dirty="0" err="1"/>
              <a:t>characterization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seismic</a:t>
            </a:r>
            <a:r>
              <a:rPr lang="de-DE" dirty="0"/>
              <a:t> </a:t>
            </a:r>
            <a:r>
              <a:rPr lang="de-DE" dirty="0" err="1"/>
              <a:t>facies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subsurface. In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reservoir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, </a:t>
            </a:r>
            <a:r>
              <a:rPr lang="de-DE" dirty="0" err="1"/>
              <a:t>geophysical</a:t>
            </a:r>
            <a:r>
              <a:rPr lang="de-DE" dirty="0"/>
              <a:t> logs from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and gas </a:t>
            </a:r>
            <a:r>
              <a:rPr lang="de-DE" dirty="0" err="1"/>
              <a:t>fields</a:t>
            </a:r>
            <a:r>
              <a:rPr lang="de-DE" dirty="0"/>
              <a:t> were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LBEG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characterization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reservoir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97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final </a:t>
            </a:r>
            <a:r>
              <a:rPr lang="de-DE" dirty="0" err="1"/>
              <a:t>step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of Olga will </a:t>
            </a:r>
            <a:r>
              <a:rPr lang="de-DE" dirty="0" err="1"/>
              <a:t>be</a:t>
            </a:r>
            <a:r>
              <a:rPr lang="de-DE" dirty="0"/>
              <a:t> TH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FEFLOW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that there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considerable</a:t>
            </a:r>
            <a:r>
              <a:rPr lang="de-DE" dirty="0"/>
              <a:t> potential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of geothermal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Mesozoic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in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150°C. The </a:t>
            </a:r>
            <a:r>
              <a:rPr lang="de-DE" dirty="0" err="1"/>
              <a:t>evaluation</a:t>
            </a:r>
            <a:r>
              <a:rPr lang="de-DE" dirty="0"/>
              <a:t> of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nearby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and gas </a:t>
            </a:r>
            <a:r>
              <a:rPr lang="de-DE" dirty="0" err="1"/>
              <a:t>wells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that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sandstone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considerable</a:t>
            </a:r>
            <a:r>
              <a:rPr lang="de-DE" dirty="0"/>
              <a:t> </a:t>
            </a:r>
            <a:r>
              <a:rPr lang="de-DE" dirty="0" err="1"/>
              <a:t>porosity</a:t>
            </a:r>
            <a:r>
              <a:rPr lang="de-DE" dirty="0"/>
              <a:t>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conclusive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permeability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also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noted</a:t>
            </a:r>
            <a:r>
              <a:rPr lang="de-DE" dirty="0"/>
              <a:t> that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wells</a:t>
            </a:r>
            <a:r>
              <a:rPr lang="de-DE" dirty="0"/>
              <a:t> </a:t>
            </a:r>
            <a:r>
              <a:rPr lang="de-DE" dirty="0" err="1"/>
              <a:t>targeted</a:t>
            </a:r>
            <a:r>
              <a:rPr lang="de-DE" dirty="0"/>
              <a:t> different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Well, </a:t>
            </a:r>
            <a:r>
              <a:rPr lang="de-DE" dirty="0" err="1"/>
              <a:t>we</a:t>
            </a:r>
            <a:r>
              <a:rPr lang="de-DE" dirty="0"/>
              <a:t> have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and </a:t>
            </a:r>
            <a:r>
              <a:rPr lang="de-DE" dirty="0" err="1"/>
              <a:t>hope</a:t>
            </a:r>
            <a:r>
              <a:rPr lang="de-DE" dirty="0"/>
              <a:t> that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initiate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geothermal </a:t>
            </a:r>
            <a:r>
              <a:rPr lang="de-DE" dirty="0" err="1"/>
              <a:t>activity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North German Basin with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03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ConfidentialISE" hidden="1"/>
          <p:cNvSpPr txBox="1"/>
          <p:nvPr userDrawn="1"/>
        </p:nvSpPr>
        <p:spPr>
          <a:xfrm>
            <a:off x="1342938" y="6176336"/>
            <a:ext cx="126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Clr>
                <a:schemeClr val="tx2"/>
              </a:buClr>
              <a:buFontTx/>
              <a:buNone/>
            </a:pPr>
            <a:r>
              <a:rPr lang="en-US" sz="1200"/>
              <a:t>CONFIDENTIAL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3C8F959E-B548-4785-9CA2-850610889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3950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11233149" cy="4248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3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Seite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8" name="Rechteck 7" descr="valid_FHG_layout"/>
          <p:cNvSpPr/>
          <p:nvPr userDrawn="1"/>
        </p:nvSpPr>
        <p:spPr bwMode="auto">
          <a:xfrm>
            <a:off x="6383247" y="6957492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47D40305-DA25-4EBE-81BA-ACBCF2CBF82A}"/>
              </a:ext>
            </a:extLst>
          </p:cNvPr>
          <p:cNvSpPr txBox="1">
            <a:spLocks/>
          </p:cNvSpPr>
          <p:nvPr userDrawn="1"/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Alexander Jüstel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2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383246" y="2708920"/>
            <a:ext cx="5327742" cy="3312468"/>
          </a:xfrm>
        </p:spPr>
        <p:txBody>
          <a:bodyPr/>
          <a:lstStyle>
            <a:lvl1pPr marL="0" indent="0">
              <a:buNone/>
              <a:defRPr/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Line 7"/>
          <p:cNvSpPr>
            <a:spLocks noChangeShapeType="1"/>
          </p:cNvSpPr>
          <p:nvPr userDrawn="1"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ConfidentialISE" hidden="1"/>
          <p:cNvSpPr txBox="1"/>
          <p:nvPr userDrawn="1"/>
        </p:nvSpPr>
        <p:spPr>
          <a:xfrm>
            <a:off x="1342938" y="6176336"/>
            <a:ext cx="126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Clr>
                <a:schemeClr val="tx2"/>
              </a:buClr>
              <a:buFontTx/>
              <a:buNone/>
            </a:pPr>
            <a:r>
              <a:rPr lang="en-US" sz="1200"/>
              <a:t>CONFIDENTIAL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098ABB61-F5AC-44BA-8269-A0F4E6A81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63452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2000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05605" y="1772816"/>
            <a:ext cx="11232000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477839" y="155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77CCB32E-6754-4B24-B2EF-987D3D59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1773238"/>
            <a:ext cx="11233149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C2A9DD8-53DA-40B8-95EC-B4E8829CB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630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9" y="1773238"/>
            <a:ext cx="5329336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/>
          </p:nvPr>
        </p:nvSpPr>
        <p:spPr>
          <a:xfrm>
            <a:off x="6382494" y="1773138"/>
            <a:ext cx="5329336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52DA62A6-882C-46D0-BA57-EC87D780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59235" y="6237390"/>
            <a:ext cx="2496022" cy="54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821" y="3429000"/>
            <a:ext cx="4040773" cy="1182989"/>
          </a:xfrm>
          <a:prstGeom prst="rect">
            <a:avLst/>
          </a:prstGeom>
        </p:spPr>
      </p:pic>
      <p:sp>
        <p:nvSpPr>
          <p:cNvPr id="5" name="Rechteck 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18518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7838" y="2636890"/>
            <a:ext cx="11233149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Rechteck 1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5FCDA473-AA9E-4DC8-9C89-A2769B061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255344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086956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838" y="1773238"/>
            <a:ext cx="11088657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477839" y="155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03FF5693-3856-4135-A279-C423C6C1A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32682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1773238"/>
            <a:ext cx="11233149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53CF7094-C0A6-45AD-AA04-CDF0AC09E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107441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rgbClr val="F29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rgbClr val="1F82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rgbClr val="E2001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rgbClr val="B1C8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rgbClr val="FEEF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227</a:t>
              </a:r>
            </a:p>
          </p:txBody>
        </p:sp>
      </p:grpSp>
      <p:sp>
        <p:nvSpPr>
          <p:cNvPr id="5" name="SeitenzahlPPT"/>
          <p:cNvSpPr txBox="1"/>
          <p:nvPr/>
        </p:nvSpPr>
        <p:spPr>
          <a:xfrm>
            <a:off x="471768" y="6440961"/>
            <a:ext cx="470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99084B6-FA3C-4EF1-90D3-2B9C4D2AA201}" type="slidenum">
              <a:rPr lang="en-US" sz="1200" smtClean="0"/>
              <a:t>‹Nr.›</a:t>
            </a:fld>
            <a:endParaRPr lang="en-US" sz="1200" dirty="0"/>
          </a:p>
        </p:txBody>
      </p:sp>
      <p:sp>
        <p:nvSpPr>
          <p:cNvPr id="16" name="ConfidentialISE" hidden="1"/>
          <p:cNvSpPr txBox="1"/>
          <p:nvPr/>
        </p:nvSpPr>
        <p:spPr>
          <a:xfrm>
            <a:off x="1342938" y="6176336"/>
            <a:ext cx="126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Clr>
                <a:schemeClr val="tx2"/>
              </a:buClr>
              <a:buFontTx/>
              <a:buNone/>
            </a:pPr>
            <a:r>
              <a:rPr lang="en-US" sz="1200"/>
              <a:t>CONFIDENTIAL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670" y="6293801"/>
            <a:ext cx="1440160" cy="4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ußzeilenplatzhalter 1">
            <a:extLst>
              <a:ext uri="{FF2B5EF4-FFF2-40B4-BE49-F238E27FC236}">
                <a16:creationId xmlns:a16="http://schemas.microsoft.com/office/drawing/2014/main" id="{79637915-09D9-4741-91CC-9E6920E01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9" r:id="rId3"/>
    <p:sldLayoutId id="2147483681" r:id="rId4"/>
    <p:sldLayoutId id="2147483674" r:id="rId5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>
                  <a:solidFill>
                    <a:schemeClr val="tx1"/>
                  </a:solidFill>
                </a:rPr>
                <a:t>B 227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258" y="6300000"/>
            <a:ext cx="1325823" cy="388152"/>
          </a:xfrm>
          <a:prstGeom prst="rect">
            <a:avLst/>
          </a:prstGeom>
        </p:spPr>
      </p:pic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3521A488-9752-48E5-8F42-DFB3B803C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2664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9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3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/>
          </a:p>
        </p:txBody>
      </p:sp>
      <p:pic>
        <p:nvPicPr>
          <p:cNvPr id="17" name="Grafik 16" descr="Logo_ausgetausch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1" y="6300000"/>
            <a:ext cx="1417637" cy="233846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rgbClr val="F29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rgbClr val="1F82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rgbClr val="E2001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rgbClr val="B1C8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95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rgbClr val="FEEF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227</a:t>
              </a:r>
            </a:p>
          </p:txBody>
        </p:sp>
      </p:grp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C0C99D77-1C41-473F-8A68-5102D2A3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Alexander Jüstel</a:t>
            </a:r>
          </a:p>
        </p:txBody>
      </p:sp>
    </p:spTree>
    <p:extLst>
      <p:ext uri="{BB962C8B-B14F-4D97-AF65-F5344CB8AC3E}">
        <p14:creationId xmlns:p14="http://schemas.microsoft.com/office/powerpoint/2010/main" val="7575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marL="0" indent="0" algn="l" defTabSz="503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46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6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59964" indent="-359964" algn="l" defTabSz="359964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9928" indent="-359964" algn="l" defTabSz="359964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79892" indent="-359964" algn="l" defTabSz="359964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39856" indent="-359964" algn="l" defTabSz="359964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799820" indent="-359964" algn="l" defTabSz="359964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349" indent="-358739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504" indent="-358739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658" indent="-358739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8812" indent="-358739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at1nrw.de/wpcontent/uploads/2018/08/minden-800x450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upload.wikimedia.org/wikipedia/commons/a/ac/Alte_Kanalbr%C3%BCcke_Minden_Mittellandkanal_%2851022243452%2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2138333"/>
          </a:xfrm>
        </p:spPr>
        <p:txBody>
          <a:bodyPr/>
          <a:lstStyle/>
          <a:p>
            <a:r>
              <a:rPr lang="en-US" dirty="0"/>
              <a:t>Geothermal exploitation in the inverted part of the Lower Saxony Basin: A case study from the Minden area</a:t>
            </a:r>
            <a:endParaRPr lang="de-DE" dirty="0"/>
          </a:p>
        </p:txBody>
      </p:sp>
      <p:pic>
        <p:nvPicPr>
          <p:cNvPr id="1026" name="Picture 2" descr="EGU General Assembly 2022 – International GNSS Service">
            <a:extLst>
              <a:ext uri="{FF2B5EF4-FFF2-40B4-BE49-F238E27FC236}">
                <a16:creationId xmlns:a16="http://schemas.microsoft.com/office/drawing/2014/main" id="{4EB76412-F109-4F83-AEEB-F8173192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914900"/>
            <a:ext cx="36766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BE5087-7B62-42F3-B5C6-178A3AF4F3CB}"/>
              </a:ext>
            </a:extLst>
          </p:cNvPr>
          <p:cNvSpPr txBox="1"/>
          <p:nvPr/>
        </p:nvSpPr>
        <p:spPr>
          <a:xfrm>
            <a:off x="477838" y="2645933"/>
            <a:ext cx="966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Olga Knaub</a:t>
            </a:r>
            <a:r>
              <a:rPr lang="de-DE" baseline="30000" dirty="0"/>
              <a:t>1,2</a:t>
            </a:r>
            <a:r>
              <a:rPr lang="de-DE" dirty="0"/>
              <a:t>,Alexander Jüstel</a:t>
            </a:r>
            <a:r>
              <a:rPr lang="de-DE" baseline="30000" dirty="0"/>
              <a:t>1,2</a:t>
            </a:r>
            <a:r>
              <a:rPr lang="de-DE" dirty="0"/>
              <a:t>, Gregor Bussmann</a:t>
            </a:r>
            <a:r>
              <a:rPr lang="de-DE" baseline="30000" dirty="0"/>
              <a:t>1</a:t>
            </a:r>
            <a:r>
              <a:rPr lang="de-DE" dirty="0"/>
              <a:t>, Florian Wellmann</a:t>
            </a:r>
            <a:r>
              <a:rPr lang="de-DE" baseline="30000" dirty="0"/>
              <a:t>1,3</a:t>
            </a:r>
            <a:r>
              <a:rPr lang="de-DE" dirty="0"/>
              <a:t>, Peter Kukla</a:t>
            </a:r>
            <a:r>
              <a:rPr lang="de-DE" baseline="30000" dirty="0"/>
              <a:t>1,2</a:t>
            </a:r>
            <a:endParaRPr lang="en-US" baseline="300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863FC02-5BDD-431B-8651-AA2A238F0942}"/>
              </a:ext>
            </a:extLst>
          </p:cNvPr>
          <p:cNvSpPr/>
          <p:nvPr/>
        </p:nvSpPr>
        <p:spPr>
          <a:xfrm>
            <a:off x="1181100" y="6159863"/>
            <a:ext cx="110093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1: Fraunhofer IEG, Fraunhofer Research Institution for Energy Infrastructures and Geothermal Systems IEG, Am </a:t>
            </a:r>
            <a:r>
              <a:rPr lang="en-US" sz="1000" dirty="0" err="1"/>
              <a:t>Hochschulcampus</a:t>
            </a:r>
            <a:r>
              <a:rPr lang="en-US" sz="1000" dirty="0"/>
              <a:t> 1, 44801 Bochum, Germany; </a:t>
            </a:r>
          </a:p>
          <a:p>
            <a:r>
              <a:rPr lang="en-US" sz="1000" dirty="0"/>
              <a:t>2: RWTH Aachen University, Geological Institute, </a:t>
            </a:r>
            <a:r>
              <a:rPr lang="en-US" sz="1000" dirty="0" err="1"/>
              <a:t>Wüllnerstraße</a:t>
            </a:r>
            <a:r>
              <a:rPr lang="en-US" sz="1000" dirty="0"/>
              <a:t> 2, 52062 Aachen, Germany;</a:t>
            </a:r>
          </a:p>
          <a:p>
            <a:r>
              <a:rPr lang="de-DE" sz="1000" dirty="0"/>
              <a:t>3</a:t>
            </a:r>
            <a:r>
              <a:rPr lang="en-US" sz="1000" dirty="0"/>
              <a:t>: RWTH Aachen University, Department for Applied Geophysics 1: Computational Geoscience, </a:t>
            </a:r>
            <a:r>
              <a:rPr lang="en-US" sz="1000" dirty="0" err="1"/>
              <a:t>Geothermie</a:t>
            </a:r>
            <a:r>
              <a:rPr lang="en-US" sz="1000" dirty="0"/>
              <a:t> und </a:t>
            </a:r>
            <a:r>
              <a:rPr lang="en-US" sz="1000" dirty="0" err="1"/>
              <a:t>Reservoirgeophysik</a:t>
            </a:r>
            <a:r>
              <a:rPr lang="en-US" sz="1000" dirty="0"/>
              <a:t> (CGGR), </a:t>
            </a:r>
            <a:r>
              <a:rPr lang="en-US" sz="1000" dirty="0" err="1"/>
              <a:t>Mathieustr</a:t>
            </a:r>
            <a:r>
              <a:rPr lang="en-US" sz="1000" dirty="0"/>
              <a:t>. 30, 52074 Aachen, Germany;</a:t>
            </a:r>
          </a:p>
        </p:txBody>
      </p:sp>
      <p:pic>
        <p:nvPicPr>
          <p:cNvPr id="11" name="Picture 2" descr="Heimatserie: Minden | SAT.1 NRW - Die Infopage zur Sendung">
            <a:extLst>
              <a:ext uri="{FF2B5EF4-FFF2-40B4-BE49-F238E27FC236}">
                <a16:creationId xmlns:a16="http://schemas.microsoft.com/office/drawing/2014/main" id="{9BB27091-3B1B-4F95-BF53-D11DDE15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19" y="3278644"/>
            <a:ext cx="3801481" cy="21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A972BCA-7758-4D8B-81EC-7775DC6B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7C62F2-6F66-4FBD-85FC-1E479A5A5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9" y="870357"/>
            <a:ext cx="6727634" cy="5151031"/>
          </a:xfrm>
        </p:spPr>
        <p:txBody>
          <a:bodyPr/>
          <a:lstStyle/>
          <a:p>
            <a:r>
              <a:rPr lang="de-DE" dirty="0"/>
              <a:t>Industry in Minden </a:t>
            </a:r>
            <a:r>
              <a:rPr lang="de-DE" dirty="0" err="1"/>
              <a:t>requires</a:t>
            </a:r>
            <a:r>
              <a:rPr lang="de-DE" dirty="0"/>
              <a:t> alternatives </a:t>
            </a:r>
            <a:r>
              <a:rPr lang="de-DE" dirty="0" err="1"/>
              <a:t>to</a:t>
            </a:r>
            <a:r>
              <a:rPr lang="de-DE" dirty="0"/>
              <a:t> fossil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r>
              <a:rPr lang="de-DE" dirty="0" err="1"/>
              <a:t>Domestic</a:t>
            </a:r>
            <a:r>
              <a:rPr lang="de-DE" dirty="0"/>
              <a:t> and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compensated</a:t>
            </a:r>
            <a:r>
              <a:rPr lang="de-DE" dirty="0"/>
              <a:t> with geothermal </a:t>
            </a:r>
            <a:r>
              <a:rPr lang="de-DE" dirty="0" err="1"/>
              <a:t>energy</a:t>
            </a:r>
            <a:endParaRPr lang="de-DE" dirty="0"/>
          </a:p>
          <a:p>
            <a:r>
              <a:rPr lang="de-DE" dirty="0" err="1"/>
              <a:t>Characterizing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of Minden and </a:t>
            </a:r>
            <a:r>
              <a:rPr lang="de-DE" dirty="0" err="1"/>
              <a:t>the</a:t>
            </a:r>
            <a:r>
              <a:rPr lang="de-DE" dirty="0"/>
              <a:t> potential </a:t>
            </a:r>
            <a:r>
              <a:rPr lang="de-DE" dirty="0" err="1"/>
              <a:t>Mesozoic</a:t>
            </a:r>
            <a:r>
              <a:rPr lang="de-DE" dirty="0"/>
              <a:t> </a:t>
            </a:r>
            <a:r>
              <a:rPr lang="de-DE" dirty="0" err="1"/>
              <a:t>reservoirs</a:t>
            </a:r>
            <a:endParaRPr lang="de-DE" dirty="0"/>
          </a:p>
          <a:p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CDC61F-1D2B-4960-85E0-52D7FBB18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Olga Knaub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E90B9EC-8CC7-4DF1-A791-C503720AD20B}"/>
              </a:ext>
            </a:extLst>
          </p:cNvPr>
          <p:cNvGrpSpPr/>
          <p:nvPr/>
        </p:nvGrpSpPr>
        <p:grpSpPr>
          <a:xfrm>
            <a:off x="1765173" y="2901486"/>
            <a:ext cx="4329241" cy="3172560"/>
            <a:chOff x="7381745" y="2967335"/>
            <a:chExt cx="4329241" cy="3172560"/>
          </a:xfrm>
        </p:grpSpPr>
        <p:pic>
          <p:nvPicPr>
            <p:cNvPr id="2052" name="Picture 4" descr="File:Alte Kanalbrücke Minden Mittellandkanal (51022243452).jpg - Wikimedia  Commons">
              <a:extLst>
                <a:ext uri="{FF2B5EF4-FFF2-40B4-BE49-F238E27FC236}">
                  <a16:creationId xmlns:a16="http://schemas.microsoft.com/office/drawing/2014/main" id="{40C231D2-67CD-4FCA-8481-89518CB9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745" y="2967335"/>
              <a:ext cx="4329241" cy="288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B65213F-BEA1-41F5-B7EB-5870D40A9398}"/>
                </a:ext>
              </a:extLst>
            </p:cNvPr>
            <p:cNvSpPr/>
            <p:nvPr/>
          </p:nvSpPr>
          <p:spPr>
            <a:xfrm>
              <a:off x="7381745" y="5862896"/>
              <a:ext cx="43292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hlinkClick r:id="rId4"/>
                </a:rPr>
                <a:t>https://upload.wikimedia.org/wikipedia/commons/a/ac/Alte_Kanalbr%C3%BCcke_Minden_Mittellandkanal_%2851022243452%29.jpg</a:t>
              </a:r>
              <a:r>
                <a:rPr lang="en-US" sz="600" dirty="0"/>
                <a:t> 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9D2F5A5-12D3-473E-A2EC-38AE8AB880D8}"/>
              </a:ext>
            </a:extLst>
          </p:cNvPr>
          <p:cNvGrpSpPr/>
          <p:nvPr/>
        </p:nvGrpSpPr>
        <p:grpSpPr>
          <a:xfrm>
            <a:off x="6855198" y="2901486"/>
            <a:ext cx="5128576" cy="3094696"/>
            <a:chOff x="7377713" y="168575"/>
            <a:chExt cx="5128576" cy="3094696"/>
          </a:xfrm>
        </p:grpSpPr>
        <p:pic>
          <p:nvPicPr>
            <p:cNvPr id="2050" name="Picture 2" descr="Heimatserie: Minden | SAT.1 NRW - Die Infopage zur Sendung">
              <a:extLst>
                <a:ext uri="{FF2B5EF4-FFF2-40B4-BE49-F238E27FC236}">
                  <a16:creationId xmlns:a16="http://schemas.microsoft.com/office/drawing/2014/main" id="{EB203A9C-DDC4-4CB6-9A85-077E21C25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713" y="168575"/>
              <a:ext cx="5128576" cy="288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356E3AE-719B-4D33-9FCA-3A32D4F80CC5}"/>
                </a:ext>
              </a:extLst>
            </p:cNvPr>
            <p:cNvSpPr/>
            <p:nvPr/>
          </p:nvSpPr>
          <p:spPr>
            <a:xfrm>
              <a:off x="7377713" y="3078605"/>
              <a:ext cx="313788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hlinkClick r:id="rId6"/>
                </a:rPr>
                <a:t>https://www.sat1nrw.de/wpcontent/uploads/2018/08/minden-800x450.jpg</a:t>
              </a:r>
              <a:r>
                <a:rPr lang="en-US" sz="600" dirty="0"/>
                <a:t> 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3114378-4678-4DF3-B51F-8E6B6AC98953}"/>
              </a:ext>
            </a:extLst>
          </p:cNvPr>
          <p:cNvGrpSpPr/>
          <p:nvPr/>
        </p:nvGrpSpPr>
        <p:grpSpPr>
          <a:xfrm>
            <a:off x="8516419" y="110051"/>
            <a:ext cx="2159498" cy="2625210"/>
            <a:chOff x="8516419" y="110051"/>
            <a:chExt cx="2159498" cy="262521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A442CB0-6520-46B0-8489-7C7AEA84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6419" y="110051"/>
              <a:ext cx="2159498" cy="2625210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717DBFD-47EA-4E18-87E3-5B49DA85407D}"/>
                </a:ext>
              </a:extLst>
            </p:cNvPr>
            <p:cNvSpPr/>
            <p:nvPr/>
          </p:nvSpPr>
          <p:spPr bwMode="auto">
            <a:xfrm>
              <a:off x="9251156" y="1000125"/>
              <a:ext cx="92869" cy="715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en-US" dirty="0"/>
            </a:p>
          </p:txBody>
        </p: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645839B-7132-48C4-A624-3DF1D246DB8E}"/>
              </a:ext>
            </a:extLst>
          </p:cNvPr>
          <p:cNvCxnSpPr/>
          <p:nvPr/>
        </p:nvCxnSpPr>
        <p:spPr bwMode="auto">
          <a:xfrm>
            <a:off x="8221980" y="762000"/>
            <a:ext cx="960120" cy="238125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D894DB9-AC90-4B72-8DB8-05476CCFE944}"/>
              </a:ext>
            </a:extLst>
          </p:cNvPr>
          <p:cNvSpPr txBox="1"/>
          <p:nvPr/>
        </p:nvSpPr>
        <p:spPr>
          <a:xfrm>
            <a:off x="7259715" y="4301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Minden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D70730D1-3952-46B8-8BE7-75E0A25C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de-DE" dirty="0"/>
              <a:t>Geological Setting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290B7-DFCF-4B69-B309-B8CE92100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DE0C75-CE62-4F51-AF4D-307502664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59" y="1448834"/>
            <a:ext cx="5204983" cy="25178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F2701F-6ED7-4EB9-80F0-197A9F5D6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22" y="3428999"/>
            <a:ext cx="5132707" cy="259196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46CCFD3-4DBE-4FD6-97D2-059DAE133D49}"/>
              </a:ext>
            </a:extLst>
          </p:cNvPr>
          <p:cNvSpPr/>
          <p:nvPr/>
        </p:nvSpPr>
        <p:spPr bwMode="auto">
          <a:xfrm>
            <a:off x="10152185" y="2924994"/>
            <a:ext cx="1418491" cy="50400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4A6F7CC-39C6-4C72-95E9-B07637D98DC0}"/>
              </a:ext>
            </a:extLst>
          </p:cNvPr>
          <p:cNvSpPr txBox="1"/>
          <p:nvPr/>
        </p:nvSpPr>
        <p:spPr>
          <a:xfrm>
            <a:off x="6893170" y="100171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Profil 110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D07303-9F43-4E3E-9685-55BA914015CE}"/>
              </a:ext>
            </a:extLst>
          </p:cNvPr>
          <p:cNvSpPr txBox="1"/>
          <p:nvPr/>
        </p:nvSpPr>
        <p:spPr>
          <a:xfrm>
            <a:off x="6893170" y="567161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Profil 113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E26EADE-6C26-49BD-ACC1-3051C53FAD0D}"/>
              </a:ext>
            </a:extLst>
          </p:cNvPr>
          <p:cNvSpPr txBox="1"/>
          <p:nvPr/>
        </p:nvSpPr>
        <p:spPr>
          <a:xfrm>
            <a:off x="402556" y="5424941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Geotectonic</a:t>
            </a:r>
            <a:r>
              <a:rPr lang="de-DE" sz="1100" dirty="0"/>
              <a:t> Atlas of Northern Germany</a:t>
            </a:r>
            <a:endParaRPr lang="en-US" sz="11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766B4BA-55C2-4520-BF99-8FD911065646}"/>
              </a:ext>
            </a:extLst>
          </p:cNvPr>
          <p:cNvGrpSpPr/>
          <p:nvPr/>
        </p:nvGrpSpPr>
        <p:grpSpPr>
          <a:xfrm>
            <a:off x="246185" y="979003"/>
            <a:ext cx="6213985" cy="4394263"/>
            <a:chOff x="246185" y="979003"/>
            <a:chExt cx="6213985" cy="439426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B490ADF-5BA5-4C93-9A8B-9A969F7C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5" y="979003"/>
              <a:ext cx="6213985" cy="4394263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D296D5D8-07DD-4F9C-9436-7268B170EA47}"/>
                </a:ext>
              </a:extLst>
            </p:cNvPr>
            <p:cNvSpPr/>
            <p:nvPr/>
          </p:nvSpPr>
          <p:spPr bwMode="auto">
            <a:xfrm>
              <a:off x="402556" y="5005076"/>
              <a:ext cx="1822450" cy="3333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716B0E68-F95C-4919-B8AD-9AC47DD4E13E}"/>
              </a:ext>
            </a:extLst>
          </p:cNvPr>
          <p:cNvSpPr txBox="1"/>
          <p:nvPr/>
        </p:nvSpPr>
        <p:spPr>
          <a:xfrm>
            <a:off x="6893170" y="6190635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Geotectonic</a:t>
            </a:r>
            <a:r>
              <a:rPr lang="de-DE" sz="1100" dirty="0"/>
              <a:t> Atlas of Northern Germany</a:t>
            </a:r>
            <a:endParaRPr lang="en-US" sz="11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665A28D-D3DB-4A05-9EFF-FC1878B62018}"/>
              </a:ext>
            </a:extLst>
          </p:cNvPr>
          <p:cNvGrpSpPr/>
          <p:nvPr/>
        </p:nvGrpSpPr>
        <p:grpSpPr>
          <a:xfrm>
            <a:off x="10816512" y="-8499"/>
            <a:ext cx="1103745" cy="1471660"/>
            <a:chOff x="8569841" y="1263601"/>
            <a:chExt cx="1103745" cy="147166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376B86B-5606-444D-8807-BDC0A878C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41" y="1263601"/>
              <a:ext cx="1103745" cy="1471660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84FBF47-CD13-48B3-9D97-0D1204EC26A5}"/>
                </a:ext>
              </a:extLst>
            </p:cNvPr>
            <p:cNvSpPr/>
            <p:nvPr/>
          </p:nvSpPr>
          <p:spPr bwMode="auto">
            <a:xfrm>
              <a:off x="8911590" y="1754447"/>
              <a:ext cx="92869" cy="715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41358D54-3871-43C1-A74B-DFBED1ABD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838" y="6213788"/>
            <a:ext cx="3240000" cy="153888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Olga Knaub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DA6B35-1311-4F23-ABDB-0F5E6D69D9F7}"/>
              </a:ext>
            </a:extLst>
          </p:cNvPr>
          <p:cNvSpPr txBox="1"/>
          <p:nvPr/>
        </p:nvSpPr>
        <p:spPr>
          <a:xfrm>
            <a:off x="11432153" y="1380608"/>
            <a:ext cx="7857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/>
              <a:t>Suchi</a:t>
            </a:r>
            <a:r>
              <a:rPr lang="de-DE" sz="600" dirty="0"/>
              <a:t> et al., 2014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852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6D63F-EA2F-42D3-9AE9-BF6080EA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of </a:t>
            </a:r>
            <a:r>
              <a:rPr lang="de-DE" dirty="0" err="1"/>
              <a:t>the</a:t>
            </a:r>
            <a:r>
              <a:rPr lang="de-DE" dirty="0"/>
              <a:t> geothermal potential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AE8CFD-F34C-413B-9354-BA391512B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Olga Knaub</a:t>
            </a:r>
          </a:p>
        </p:txBody>
      </p:sp>
      <p:pic>
        <p:nvPicPr>
          <p:cNvPr id="3074" name="Picture 2" descr="FuE-Verbundvorhaben Sandsteinfazies - sandsteinfazies.de">
            <a:extLst>
              <a:ext uri="{FF2B5EF4-FFF2-40B4-BE49-F238E27FC236}">
                <a16:creationId xmlns:a16="http://schemas.microsoft.com/office/drawing/2014/main" id="{7014E8C0-5F22-46B4-B6C6-0A6B6B293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78"/>
          <a:stretch/>
        </p:blipFill>
        <p:spPr bwMode="auto">
          <a:xfrm>
            <a:off x="273430" y="769061"/>
            <a:ext cx="3444408" cy="52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510ADC-7F71-424D-8C39-49E1B76D9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83" y="374081"/>
            <a:ext cx="4320000" cy="30549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05AD78-9FBE-4EBC-9C61-D16F12F90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71" y="2384747"/>
            <a:ext cx="4320000" cy="30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C88C9-A5C2-4CCC-8904-E3E6FF34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of </a:t>
            </a:r>
            <a:r>
              <a:rPr lang="de-DE" dirty="0" err="1"/>
              <a:t>the</a:t>
            </a:r>
            <a:r>
              <a:rPr lang="de-DE" dirty="0"/>
              <a:t> geothermal potential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74A9D9-8511-4954-8704-598FC9881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E45FEF-737F-440F-AA3D-14FB76519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Olga Knaub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078451-2DB2-3AA4-BF25-D5431080D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3"/>
          <a:stretch/>
        </p:blipFill>
        <p:spPr bwMode="auto">
          <a:xfrm>
            <a:off x="0" y="775096"/>
            <a:ext cx="6647437" cy="5173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A1221BD-44CC-4DE5-A404-1BC23F04190D}"/>
              </a:ext>
            </a:extLst>
          </p:cNvPr>
          <p:cNvGrpSpPr/>
          <p:nvPr/>
        </p:nvGrpSpPr>
        <p:grpSpPr>
          <a:xfrm>
            <a:off x="6624462" y="2525210"/>
            <a:ext cx="5398109" cy="3423067"/>
            <a:chOff x="6312878" y="704132"/>
            <a:chExt cx="5398109" cy="342306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C37B803-E9D7-4A70-B6E6-D7F4124A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2878" y="704132"/>
              <a:ext cx="5398109" cy="3423067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01AF19E-8BA0-4588-844B-A5DE623C6C47}"/>
                </a:ext>
              </a:extLst>
            </p:cNvPr>
            <p:cNvSpPr/>
            <p:nvPr/>
          </p:nvSpPr>
          <p:spPr bwMode="auto">
            <a:xfrm>
              <a:off x="8570119" y="731043"/>
              <a:ext cx="859631" cy="8810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9F613C75-FDFD-4451-A5C9-AE3BD2C51A1A}"/>
              </a:ext>
            </a:extLst>
          </p:cNvPr>
          <p:cNvSpPr txBox="1"/>
          <p:nvPr/>
        </p:nvSpPr>
        <p:spPr>
          <a:xfrm>
            <a:off x="4694960" y="3741443"/>
            <a:ext cx="167706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Data </a:t>
            </a:r>
            <a:r>
              <a:rPr lang="de-DE" sz="1400" dirty="0" err="1"/>
              <a:t>provided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:</a:t>
            </a:r>
          </a:p>
          <a:p>
            <a:endParaRPr lang="en-US" sz="1400" dirty="0"/>
          </a:p>
        </p:txBody>
      </p:sp>
      <p:sp>
        <p:nvSpPr>
          <p:cNvPr id="11" name="AutoShape 2" descr="Landesamt für Bergbau, Energie und Geologie – Wikipedia">
            <a:extLst>
              <a:ext uri="{FF2B5EF4-FFF2-40B4-BE49-F238E27FC236}">
                <a16:creationId xmlns:a16="http://schemas.microsoft.com/office/drawing/2014/main" id="{167C40B2-7928-4B0B-82FD-7C1E082A9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Landesamt für Bergbau, Energie und Geologie – Wikipedia">
            <a:extLst>
              <a:ext uri="{FF2B5EF4-FFF2-40B4-BE49-F238E27FC236}">
                <a16:creationId xmlns:a16="http://schemas.microsoft.com/office/drawing/2014/main" id="{68D8F952-DF5A-4D3B-9F7C-DA5417A98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7C2544-B84C-4D33-BE0B-27AEF63C3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047" y="4141743"/>
            <a:ext cx="1677062" cy="84264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81F648A-14D3-4A98-8DE2-6E6D38921801}"/>
              </a:ext>
            </a:extLst>
          </p:cNvPr>
          <p:cNvSpPr txBox="1"/>
          <p:nvPr/>
        </p:nvSpPr>
        <p:spPr>
          <a:xfrm>
            <a:off x="5287021" y="8641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 A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7AF1491-703B-42F9-9A4F-173710D1FDF3}"/>
              </a:ext>
            </a:extLst>
          </p:cNvPr>
          <p:cNvSpPr txBox="1"/>
          <p:nvPr/>
        </p:nvSpPr>
        <p:spPr>
          <a:xfrm>
            <a:off x="6624462" y="2148144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Well A</a:t>
            </a:r>
            <a:endParaRPr lang="en-US" dirty="0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DC916E2-2905-4974-8AB0-89766670A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8721"/>
              </p:ext>
            </p:extLst>
          </p:nvPr>
        </p:nvGraphicFramePr>
        <p:xfrm>
          <a:off x="6610289" y="146280"/>
          <a:ext cx="5253098" cy="199691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005449">
                  <a:extLst>
                    <a:ext uri="{9D8B030D-6E8A-4147-A177-3AD203B41FA5}">
                      <a16:colId xmlns:a16="http://schemas.microsoft.com/office/drawing/2014/main" val="3610946278"/>
                    </a:ext>
                  </a:extLst>
                </a:gridCol>
                <a:gridCol w="486325">
                  <a:extLst>
                    <a:ext uri="{9D8B030D-6E8A-4147-A177-3AD203B41FA5}">
                      <a16:colId xmlns:a16="http://schemas.microsoft.com/office/drawing/2014/main" val="2337947042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3852715899"/>
                    </a:ext>
                  </a:extLst>
                </a:gridCol>
                <a:gridCol w="431130">
                  <a:extLst>
                    <a:ext uri="{9D8B030D-6E8A-4147-A177-3AD203B41FA5}">
                      <a16:colId xmlns:a16="http://schemas.microsoft.com/office/drawing/2014/main" val="195601732"/>
                    </a:ext>
                  </a:extLst>
                </a:gridCol>
                <a:gridCol w="449389">
                  <a:extLst>
                    <a:ext uri="{9D8B030D-6E8A-4147-A177-3AD203B41FA5}">
                      <a16:colId xmlns:a16="http://schemas.microsoft.com/office/drawing/2014/main" val="662409252"/>
                    </a:ext>
                  </a:extLst>
                </a:gridCol>
                <a:gridCol w="449389">
                  <a:extLst>
                    <a:ext uri="{9D8B030D-6E8A-4147-A177-3AD203B41FA5}">
                      <a16:colId xmlns:a16="http://schemas.microsoft.com/office/drawing/2014/main" val="2613551916"/>
                    </a:ext>
                  </a:extLst>
                </a:gridCol>
                <a:gridCol w="467857">
                  <a:extLst>
                    <a:ext uri="{9D8B030D-6E8A-4147-A177-3AD203B41FA5}">
                      <a16:colId xmlns:a16="http://schemas.microsoft.com/office/drawing/2014/main" val="3707350021"/>
                    </a:ext>
                  </a:extLst>
                </a:gridCol>
                <a:gridCol w="412453">
                  <a:extLst>
                    <a:ext uri="{9D8B030D-6E8A-4147-A177-3AD203B41FA5}">
                      <a16:colId xmlns:a16="http://schemas.microsoft.com/office/drawing/2014/main" val="255319083"/>
                    </a:ext>
                  </a:extLst>
                </a:gridCol>
                <a:gridCol w="554041">
                  <a:extLst>
                    <a:ext uri="{9D8B030D-6E8A-4147-A177-3AD203B41FA5}">
                      <a16:colId xmlns:a16="http://schemas.microsoft.com/office/drawing/2014/main" val="261424231"/>
                    </a:ext>
                  </a:extLst>
                </a:gridCol>
                <a:gridCol w="535573">
                  <a:extLst>
                    <a:ext uri="{9D8B030D-6E8A-4147-A177-3AD203B41FA5}">
                      <a16:colId xmlns:a16="http://schemas.microsoft.com/office/drawing/2014/main" val="2357972649"/>
                    </a:ext>
                  </a:extLst>
                </a:gridCol>
              </a:tblGrid>
              <a:tr h="70971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500" dirty="0" err="1">
                          <a:effectLst/>
                        </a:rPr>
                        <a:t>Thickness</a:t>
                      </a:r>
                      <a:r>
                        <a:rPr lang="de-DE" sz="500" dirty="0">
                          <a:effectLst/>
                        </a:rPr>
                        <a:t> [m]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500" dirty="0" err="1">
                          <a:effectLst/>
                        </a:rPr>
                        <a:t>Porosity</a:t>
                      </a:r>
                      <a:r>
                        <a:rPr lang="de-DE" sz="500" dirty="0">
                          <a:effectLst/>
                        </a:rPr>
                        <a:t> [%]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500" dirty="0" err="1">
                          <a:effectLst/>
                        </a:rPr>
                        <a:t>Permeability</a:t>
                      </a:r>
                      <a:r>
                        <a:rPr lang="de-DE" sz="500" dirty="0">
                          <a:effectLst/>
                        </a:rPr>
                        <a:t> [</a:t>
                      </a:r>
                      <a:r>
                        <a:rPr lang="de-DE" sz="500" dirty="0" err="1">
                          <a:effectLst/>
                        </a:rPr>
                        <a:t>mD</a:t>
                      </a:r>
                      <a:r>
                        <a:rPr lang="de-DE" sz="500" dirty="0">
                          <a:effectLst/>
                        </a:rPr>
                        <a:t>]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52093"/>
                  </a:ext>
                </a:extLst>
              </a:tr>
              <a:tr h="161412">
                <a:tc>
                  <a:txBody>
                    <a:bodyPr/>
                    <a:lstStyle/>
                    <a:p>
                      <a:r>
                        <a:rPr lang="de-DE" sz="500">
                          <a:effectLst/>
                        </a:rPr>
                        <a:t> </a:t>
                      </a:r>
                      <a:endParaRPr lang="de-DE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min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max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mean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min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max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mean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min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max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mean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833290"/>
                  </a:ext>
                </a:extLst>
              </a:tr>
              <a:tr h="99359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</a:rPr>
                        <a:t>Callovium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8916091"/>
                  </a:ext>
                </a:extLst>
              </a:tr>
              <a:tr h="149980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</a:rPr>
                        <a:t>-Porta-</a:t>
                      </a:r>
                      <a:r>
                        <a:rPr lang="de-DE" sz="500" dirty="0" err="1">
                          <a:effectLst/>
                        </a:rPr>
                        <a:t>sandstone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20</a:t>
                      </a:r>
                      <a:r>
                        <a:rPr lang="de-DE" sz="700" baseline="30000" dirty="0">
                          <a:effectLst/>
                        </a:rPr>
                        <a:t>(II)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</a:t>
                      </a:r>
                      <a:r>
                        <a:rPr lang="de-DE" sz="700" baseline="30000" dirty="0">
                          <a:effectLst/>
                        </a:rPr>
                        <a:t>(II)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30</a:t>
                      </a:r>
                      <a:r>
                        <a:rPr lang="de-DE" sz="700" baseline="30000" dirty="0">
                          <a:effectLst/>
                        </a:rPr>
                        <a:t>(II)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23.37</a:t>
                      </a:r>
                      <a:r>
                        <a:rPr lang="de-DE" sz="700" baseline="30000" dirty="0">
                          <a:effectLst/>
                        </a:rPr>
                        <a:t>(II)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aseline="0" dirty="0">
                          <a:effectLst/>
                        </a:rPr>
                        <a:t>? </a:t>
                      </a:r>
                      <a:endParaRPr lang="de-DE" sz="7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0042703"/>
                  </a:ext>
                </a:extLst>
              </a:tr>
              <a:tr h="140938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</a:rPr>
                        <a:t>Bathonium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79C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7244388"/>
                  </a:ext>
                </a:extLst>
              </a:tr>
              <a:tr h="99359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</a:rPr>
                        <a:t>-</a:t>
                      </a:r>
                      <a:r>
                        <a:rPr lang="de-DE" sz="500" dirty="0" err="1">
                          <a:effectLst/>
                        </a:rPr>
                        <a:t>Aspidoides</a:t>
                      </a:r>
                      <a:r>
                        <a:rPr lang="de-DE" sz="500" dirty="0">
                          <a:effectLst/>
                        </a:rPr>
                        <a:t> </a:t>
                      </a:r>
                      <a:r>
                        <a:rPr lang="de-DE" sz="500" dirty="0" err="1">
                          <a:effectLst/>
                        </a:rPr>
                        <a:t>facies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56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28.76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10.18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21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14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100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1000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846.2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0850807"/>
                  </a:ext>
                </a:extLst>
              </a:tr>
              <a:tr h="141941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</a:rPr>
                        <a:t>-Upper </a:t>
                      </a:r>
                      <a:r>
                        <a:rPr lang="de-DE" sz="500" dirty="0" err="1">
                          <a:effectLst/>
                        </a:rPr>
                        <a:t>Württembergica</a:t>
                      </a:r>
                      <a:r>
                        <a:rPr lang="de-DE" sz="500" dirty="0">
                          <a:effectLst/>
                        </a:rPr>
                        <a:t> </a:t>
                      </a:r>
                      <a:r>
                        <a:rPr lang="de-DE" sz="500" dirty="0" err="1">
                          <a:effectLst/>
                        </a:rPr>
                        <a:t>facies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5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25</a:t>
                      </a:r>
                      <a:r>
                        <a:rPr lang="de-DE" sz="700" baseline="30000" dirty="0">
                          <a:effectLst/>
                        </a:rPr>
                        <a:t>(V)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13.78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5.13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20.98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14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100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1000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846.2</a:t>
                      </a:r>
                      <a:r>
                        <a:rPr lang="de-DE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237826"/>
                  </a:ext>
                </a:extLst>
              </a:tr>
              <a:tr h="99359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</a:rPr>
                        <a:t>Bajocium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245023"/>
                  </a:ext>
                </a:extLst>
              </a:tr>
              <a:tr h="137830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</a:rPr>
                        <a:t>-</a:t>
                      </a:r>
                      <a:r>
                        <a:rPr lang="de-DE" sz="500" dirty="0" err="1">
                          <a:effectLst/>
                        </a:rPr>
                        <a:t>Garantianen</a:t>
                      </a:r>
                      <a:r>
                        <a:rPr lang="de-DE" sz="500" dirty="0">
                          <a:effectLst/>
                        </a:rPr>
                        <a:t> </a:t>
                      </a:r>
                      <a:r>
                        <a:rPr lang="de-DE" sz="500" dirty="0" err="1">
                          <a:effectLst/>
                        </a:rPr>
                        <a:t>facies</a:t>
                      </a:r>
                      <a:endParaRPr lang="de-DE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8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43</a:t>
                      </a:r>
                      <a:r>
                        <a:rPr lang="de-DE" sz="700" baseline="30000" dirty="0">
                          <a:effectLst/>
                        </a:rPr>
                        <a:t>(VI)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29.81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6.25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22.23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15.53</a:t>
                      </a:r>
                      <a:r>
                        <a:rPr lang="de-DE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effectLst/>
                        </a:rPr>
                        <a:t> 500</a:t>
                      </a:r>
                      <a:r>
                        <a:rPr lang="de-DE" sz="700" baseline="30000" dirty="0">
                          <a:effectLst/>
                        </a:rPr>
                        <a:t>(IV)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?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0907217"/>
                  </a:ext>
                </a:extLst>
              </a:tr>
              <a:tr h="137830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Karnium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043837"/>
                  </a:ext>
                </a:extLst>
              </a:tr>
              <a:tr h="137830">
                <a:tc>
                  <a:txBody>
                    <a:bodyPr/>
                    <a:lstStyle/>
                    <a:p>
                      <a:r>
                        <a:rPr lang="de-DE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Stuttgart-Formation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11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33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20.5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0.87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38.5</a:t>
                      </a:r>
                      <a:r>
                        <a:rPr lang="en-GB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30</a:t>
                      </a:r>
                      <a:r>
                        <a:rPr lang="en-GB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40</a:t>
                      </a:r>
                      <a:r>
                        <a:rPr lang="en-GB" sz="700" baseline="30000" dirty="0">
                          <a:effectLst/>
                        </a:rPr>
                        <a:t>(XI)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4659.2</a:t>
                      </a:r>
                      <a:r>
                        <a:rPr lang="en-GB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1279.6</a:t>
                      </a:r>
                      <a:r>
                        <a:rPr lang="en-GB" sz="700" baseline="30000" dirty="0">
                          <a:effectLst/>
                        </a:rPr>
                        <a:t>(I)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9260433"/>
                  </a:ext>
                </a:extLst>
              </a:tr>
              <a:tr h="207057">
                <a:tc>
                  <a:txBody>
                    <a:bodyPr/>
                    <a:lstStyle/>
                    <a:p>
                      <a:r>
                        <a:rPr lang="de-DE" sz="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Solling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2*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20*</a:t>
                      </a:r>
                      <a:r>
                        <a:rPr lang="en-GB" sz="700" baseline="30000" dirty="0">
                          <a:effectLst/>
                        </a:rPr>
                        <a:t>,(VIII)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7</a:t>
                      </a:r>
                      <a:r>
                        <a:rPr lang="en-GB" sz="700" baseline="30000" dirty="0">
                          <a:effectLst/>
                        </a:rPr>
                        <a:t>(VI)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30</a:t>
                      </a:r>
                      <a:r>
                        <a:rPr lang="en-GB" sz="700" baseline="30000" dirty="0">
                          <a:effectLst/>
                        </a:rPr>
                        <a:t>(VII)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effectLst/>
                        </a:rPr>
                        <a:t>20</a:t>
                      </a:r>
                      <a:r>
                        <a:rPr lang="en-GB" sz="700" baseline="30000" dirty="0">
                          <a:effectLst/>
                        </a:rPr>
                        <a:t>(IV)</a:t>
                      </a:r>
                      <a:endParaRPr lang="de-DE" sz="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0.02 </a:t>
                      </a:r>
                      <a:r>
                        <a:rPr lang="en-GB" sz="700" baseline="30000" dirty="0">
                          <a:effectLst/>
                        </a:rPr>
                        <a:t>(IX)</a:t>
                      </a:r>
                      <a:endParaRPr lang="de-DE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1000</a:t>
                      </a:r>
                      <a:r>
                        <a:rPr lang="en-GB" sz="700" baseline="30000" dirty="0">
                          <a:effectLst/>
                        </a:rPr>
                        <a:t>(X)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577</a:t>
                      </a:r>
                      <a:r>
                        <a:rPr lang="en-GB" sz="700" baseline="30000" dirty="0">
                          <a:effectLst/>
                        </a:rPr>
                        <a:t>(VIII)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549673"/>
                  </a:ext>
                </a:extLst>
              </a:tr>
              <a:tr h="207057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Detfurth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5*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39</a:t>
                      </a:r>
                      <a:r>
                        <a:rPr lang="en-GB" sz="700" baseline="30000" dirty="0">
                          <a:effectLst/>
                        </a:rPr>
                        <a:t>(VI)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1.02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30</a:t>
                      </a:r>
                      <a:r>
                        <a:rPr lang="en-GB" sz="700" baseline="30000" dirty="0">
                          <a:effectLst/>
                        </a:rPr>
                        <a:t>(VII)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21</a:t>
                      </a:r>
                      <a:r>
                        <a:rPr lang="en-GB" sz="700" baseline="30000" dirty="0">
                          <a:effectLst/>
                        </a:rPr>
                        <a:t>(VI)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3.04 </a:t>
                      </a:r>
                      <a:r>
                        <a:rPr lang="en-GB" sz="700" baseline="30000" dirty="0">
                          <a:effectLst/>
                        </a:rPr>
                        <a:t>(IX)</a:t>
                      </a:r>
                      <a:endParaRPr lang="de-DE" sz="7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577</a:t>
                      </a:r>
                      <a:r>
                        <a:rPr lang="en-GB" sz="700" baseline="30000" dirty="0">
                          <a:effectLst/>
                        </a:rPr>
                        <a:t>(VIII)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535916"/>
                  </a:ext>
                </a:extLst>
              </a:tr>
              <a:tr h="137830">
                <a:tc>
                  <a:txBody>
                    <a:bodyPr/>
                    <a:lstStyle/>
                    <a:p>
                      <a:r>
                        <a:rPr lang="de-DE" sz="5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Volpriehausen</a:t>
                      </a:r>
                      <a:endParaRPr lang="de-DE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3.5*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23.5*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4.77</a:t>
                      </a:r>
                      <a:r>
                        <a:rPr lang="en-GB" sz="700" baseline="30000" dirty="0">
                          <a:effectLst/>
                        </a:rPr>
                        <a:t>*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30</a:t>
                      </a:r>
                      <a:r>
                        <a:rPr lang="en-GB" sz="700" baseline="30000" dirty="0">
                          <a:effectLst/>
                        </a:rPr>
                        <a:t>(I),(VII)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577</a:t>
                      </a:r>
                      <a:r>
                        <a:rPr lang="en-GB" sz="700" baseline="30000" dirty="0">
                          <a:effectLst/>
                        </a:rPr>
                        <a:t>(VIII)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097229"/>
                  </a:ext>
                </a:extLst>
              </a:tr>
            </a:tbl>
          </a:graphicData>
        </a:graphic>
      </p:graphicFrame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19D1178-038C-4BBA-937E-9358E7115572}"/>
              </a:ext>
            </a:extLst>
          </p:cNvPr>
          <p:cNvSpPr txBox="1">
            <a:spLocks/>
          </p:cNvSpPr>
          <p:nvPr/>
        </p:nvSpPr>
        <p:spPr bwMode="auto">
          <a:xfrm>
            <a:off x="1405768" y="6348577"/>
            <a:ext cx="9491183" cy="7560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(I)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Franz et al. (2015), </a:t>
            </a: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(II)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Ebel, R. &amp; </a:t>
            </a:r>
            <a:r>
              <a:rPr lang="de-DE" sz="11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Ehling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(2012), </a:t>
            </a: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(III)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Kunkel &amp; </a:t>
            </a:r>
            <a:r>
              <a:rPr lang="de-DE" sz="11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Agemar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(2019), </a:t>
            </a: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(IV)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Franz et al. (2018), </a:t>
            </a: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(V)</a:t>
            </a:r>
            <a:r>
              <a:rPr lang="de-DE" sz="11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Bininda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(1986), </a:t>
            </a: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(VI)</a:t>
            </a:r>
            <a:r>
              <a:rPr lang="de-DE" sz="1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Reinhold et al. (2011), </a:t>
            </a:r>
          </a:p>
          <a:p>
            <a:pPr marL="0" indent="0">
              <a:buNone/>
            </a:pPr>
            <a:r>
              <a:rPr lang="de-DE" sz="1100" kern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(VII</a:t>
            </a:r>
            <a:r>
              <a:rPr lang="de-DE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Franz et al. (2012), </a:t>
            </a:r>
            <a:r>
              <a:rPr lang="de-DE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(VIII)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et al. (2004), </a:t>
            </a:r>
            <a:r>
              <a:rPr lang="de-DE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(IX)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Tischner, T. &amp; </a:t>
            </a:r>
            <a:r>
              <a:rPr lang="de-DE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Hesshaus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(2015), </a:t>
            </a:r>
            <a:r>
              <a:rPr lang="de-DE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(X)</a:t>
            </a:r>
            <a:r>
              <a:rPr lang="de-DE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Putnis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&amp; Mauthe, G. (2001), </a:t>
            </a:r>
            <a:r>
              <a:rPr lang="de-DE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(XI) </a:t>
            </a:r>
            <a:r>
              <a:rPr lang="de-DE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Agemar</a:t>
            </a:r>
            <a:r>
              <a:rPr lang="de-DE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(2009)</a:t>
            </a:r>
            <a:endParaRPr lang="de-DE" sz="11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kern="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91BCF4-683F-4A9B-BD97-F29E964FDFB3}"/>
              </a:ext>
            </a:extLst>
          </p:cNvPr>
          <p:cNvSpPr txBox="1"/>
          <p:nvPr/>
        </p:nvSpPr>
        <p:spPr>
          <a:xfrm>
            <a:off x="2850453" y="5350847"/>
            <a:ext cx="1734770" cy="535531"/>
          </a:xfrm>
          <a:prstGeom prst="rect">
            <a:avLst/>
          </a:prstGeom>
          <a:solidFill>
            <a:srgbClr val="FFFFFF">
              <a:alpha val="3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Zechstein, Rotliegend</a:t>
            </a:r>
          </a:p>
          <a:p>
            <a:pPr algn="ctr"/>
            <a:r>
              <a:rPr lang="de-DE" sz="1200" dirty="0"/>
              <a:t>Carboniferous</a:t>
            </a:r>
            <a:endParaRPr lang="en-US" sz="12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90A9597-164B-47D2-AF55-E40E4C42C24D}"/>
              </a:ext>
            </a:extLst>
          </p:cNvPr>
          <p:cNvSpPr/>
          <p:nvPr/>
        </p:nvSpPr>
        <p:spPr bwMode="auto">
          <a:xfrm>
            <a:off x="6647437" y="2905125"/>
            <a:ext cx="152400" cy="30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l"/>
            <a:endParaRPr lang="en-US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D361CAE-DDC0-4240-B144-57BD9F768C31}"/>
              </a:ext>
            </a:extLst>
          </p:cNvPr>
          <p:cNvSpPr/>
          <p:nvPr/>
        </p:nvSpPr>
        <p:spPr bwMode="auto">
          <a:xfrm>
            <a:off x="6853564" y="2675792"/>
            <a:ext cx="5142813" cy="191233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CD58B-1C3B-4F20-866F-21218E56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5094F-1392-4737-97B3-BA3ACF54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9" y="944563"/>
            <a:ext cx="5122862" cy="5076825"/>
          </a:xfrm>
        </p:spPr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: TH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FEFLOW</a:t>
            </a:r>
          </a:p>
          <a:p>
            <a:endParaRPr lang="de-DE" dirty="0"/>
          </a:p>
          <a:p>
            <a:r>
              <a:rPr lang="de-DE" dirty="0" err="1"/>
              <a:t>Mesozoic</a:t>
            </a:r>
            <a:r>
              <a:rPr lang="de-DE" dirty="0"/>
              <a:t> </a:t>
            </a:r>
            <a:r>
              <a:rPr lang="de-DE" dirty="0" err="1"/>
              <a:t>reservoirs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present at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150°C</a:t>
            </a:r>
          </a:p>
          <a:p>
            <a:r>
              <a:rPr lang="de-DE" dirty="0"/>
              <a:t>Reservoir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that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possible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1AF211-714E-4182-9D92-84A496D82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7C0FF0-B319-499C-A991-5E9795F1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dirty="0"/>
              <a:t>Olga Knaub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0D8E67-436B-495E-A654-6C3E15832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34" y="944563"/>
            <a:ext cx="6327470" cy="40638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34EAA7-E7D3-420F-8EAD-60423FFE1CB4}"/>
              </a:ext>
            </a:extLst>
          </p:cNvPr>
          <p:cNvSpPr txBox="1"/>
          <p:nvPr/>
        </p:nvSpPr>
        <p:spPr>
          <a:xfrm>
            <a:off x="7858125" y="139065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Wiehengebirgs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Syncline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Heimatserie: Minden | SAT.1 NRW - Die Infopage zur Sendung">
            <a:extLst>
              <a:ext uri="{FF2B5EF4-FFF2-40B4-BE49-F238E27FC236}">
                <a16:creationId xmlns:a16="http://schemas.microsoft.com/office/drawing/2014/main" id="{F8F5DDC8-52E5-4580-83DF-EB6A93A2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700192"/>
            <a:ext cx="4126571" cy="23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87903"/>
      </p:ext>
    </p:extLst>
  </p:cSld>
  <p:clrMapOvr>
    <a:masterClrMapping/>
  </p:clrMapOvr>
</p:sld>
</file>

<file path=ppt/theme/theme1.xml><?xml version="1.0" encoding="utf-8"?>
<a:theme xmlns:a="http://schemas.openxmlformats.org/drawingml/2006/main" name="Fh-ISE Master FHG-SK intern D 16to9 2019_V2-1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706DC198-BC9F-48B3-B8E6-12DEE4361B03}" vid="{2A7E1792-A981-4877-A17A-AA658A4C062C}"/>
    </a:ext>
  </a:extLst>
</a:theme>
</file>

<file path=ppt/theme/theme2.xml><?xml version="1.0" encoding="utf-8"?>
<a:theme xmlns:a="http://schemas.openxmlformats.org/drawingml/2006/main" name="Fraunhofer Mast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dirty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706DC198-BC9F-48B3-B8E6-12DEE4361B03}" vid="{9DC7D030-770A-4A4D-81B4-03C45A9EE3D3}"/>
    </a:ext>
  </a:extLst>
</a:theme>
</file>

<file path=ppt/theme/theme3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706DC198-BC9F-48B3-B8E6-12DEE4361B03}" vid="{51A118E0-8352-4BBD-9AF2-B946C060DA04}"/>
    </a:ext>
  </a:extLst>
</a:theme>
</file>

<file path=ppt/theme/theme4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2DC7029CA4D24CB447811B281946A7" ma:contentTypeVersion="5" ma:contentTypeDescription="Ein neues Dokument erstellen." ma:contentTypeScope="" ma:versionID="1fc77052cc7f255242d7b7283f26d203">
  <xsd:schema xmlns:xsd="http://www.w3.org/2001/XMLSchema" xmlns:xs="http://www.w3.org/2001/XMLSchema" xmlns:p="http://schemas.microsoft.com/office/2006/metadata/properties" xmlns:ns2="7702bc75-2169-468d-886c-805a755e01ef" targetNamespace="http://schemas.microsoft.com/office/2006/metadata/properties" ma:root="true" ma:fieldsID="b4d946f4d6a9e5a9d2f85004c26e7ddb" ns2:_="">
    <xsd:import namespace="7702bc75-2169-468d-886c-805a755e0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2bc75-2169-468d-886c-805a755e0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1A52D-B686-44FA-A2B0-A26D79A27C17}">
  <ds:schemaRefs>
    <ds:schemaRef ds:uri="7702bc75-2169-468d-886c-805a755e01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8E45D5-1744-4B05-AD5C-34DA33F1792D}">
  <ds:schemaRefs>
    <ds:schemaRef ds:uri="http://purl.org/dc/dcmitype/"/>
    <ds:schemaRef ds:uri="http://schemas.microsoft.com/office/2006/metadata/properties"/>
    <ds:schemaRef ds:uri="7702bc75-2169-468d-886c-805a755e01ef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03BF362-3063-4D0A-9A6F-922A8DB26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Einrichtungen für Energieinfrastrukturen und Geothermie</Template>
  <TotalTime>0</TotalTime>
  <Words>1339</Words>
  <Application>Microsoft Office PowerPoint</Application>
  <PresentationFormat>Benutzerdefiniert</PresentationFormat>
  <Paragraphs>161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Frutiger LT Com 45 Light</vt:lpstr>
      <vt:lpstr>Frutiger LT Com 55 Roman</vt:lpstr>
      <vt:lpstr>Times New Roman</vt:lpstr>
      <vt:lpstr>Wingdings</vt:lpstr>
      <vt:lpstr>Fh-ISE Master FHG-SK intern D 16to9 2019_V2-1</vt:lpstr>
      <vt:lpstr>Fraunhofer Master</vt:lpstr>
      <vt:lpstr>P10_170509_ppt_Master_Ges_de_16zu9</vt:lpstr>
      <vt:lpstr>Geothermal exploitation in the inverted part of the Lower Saxony Basin: A case study from the Minden area</vt:lpstr>
      <vt:lpstr>Motivation</vt:lpstr>
      <vt:lpstr>Geological Setting</vt:lpstr>
      <vt:lpstr>Evaluation of the geothermal potential</vt:lpstr>
      <vt:lpstr>Evaluation of the geothermal potential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2022-05-16T06:09:58Z</dcterms:created>
  <dcterms:modified xsi:type="dcterms:W3CDTF">2022-05-25T06:02:10Z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0x010100832DC7029CA4D24CB447811B281946A7</vt:lpwstr>
  </property>
</Properties>
</file>