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6"/>
  </p:notesMasterIdLst>
  <p:sldIdLst>
    <p:sldId id="256" r:id="rId2"/>
    <p:sldId id="257" r:id="rId3"/>
    <p:sldId id="280" r:id="rId4"/>
    <p:sldId id="258" r:id="rId5"/>
    <p:sldId id="288" r:id="rId6"/>
    <p:sldId id="274" r:id="rId7"/>
    <p:sldId id="286" r:id="rId8"/>
    <p:sldId id="260" r:id="rId9"/>
    <p:sldId id="287" r:id="rId10"/>
    <p:sldId id="261" r:id="rId11"/>
    <p:sldId id="268" r:id="rId12"/>
    <p:sldId id="263" r:id="rId13"/>
    <p:sldId id="285" r:id="rId14"/>
    <p:sldId id="29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BA0050-E5DB-4CC5-8FC1-7F01A102A4A2}">
          <p14:sldIdLst>
            <p14:sldId id="256"/>
            <p14:sldId id="257"/>
            <p14:sldId id="280"/>
            <p14:sldId id="258"/>
            <p14:sldId id="288"/>
            <p14:sldId id="274"/>
            <p14:sldId id="286"/>
            <p14:sldId id="260"/>
            <p14:sldId id="287"/>
            <p14:sldId id="261"/>
            <p14:sldId id="268"/>
            <p14:sldId id="263"/>
            <p14:sldId id="285"/>
          </p14:sldIdLst>
        </p14:section>
        <p14:section name="olds" id="{853598EE-50E4-4FFE-A2EA-D596C36A4D89}">
          <p14:sldIdLst>
            <p14:sldId id="29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E2CC54-7D5D-9F47-D9BA-38AD2B3C2C1B}" name="Alper Unal" initials="AU" userId="9aa50c82bb78b9ec" providerId="Windows Live"/>
  <p188:author id="{B3D06C9C-B348-E662-3BD9-441DA728E770}" name="Ezgi Akyüz" initials="EA" userId="6e1d0836867c604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zgi Akyüz" initials="EA" lastIdx="2" clrIdx="0">
    <p:extLst>
      <p:ext uri="{19B8F6BF-5375-455C-9EA6-DF929625EA0E}">
        <p15:presenceInfo xmlns:p15="http://schemas.microsoft.com/office/powerpoint/2012/main" userId="6e1d0836867c60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DC1"/>
    <a:srgbClr val="FAD9D5"/>
    <a:srgbClr val="B0E3E6"/>
    <a:srgbClr val="FAD7AC"/>
    <a:srgbClr val="9AC7BF"/>
    <a:srgbClr val="D0CEE2"/>
    <a:srgbClr val="9C4744"/>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43" autoAdjust="0"/>
    <p:restoredTop sz="89610" autoAdjust="0"/>
  </p:normalViewPr>
  <p:slideViewPr>
    <p:cSldViewPr snapToGrid="0">
      <p:cViewPr varScale="1">
        <p:scale>
          <a:sx n="102" d="100"/>
          <a:sy n="102" d="100"/>
        </p:scale>
        <p:origin x="7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A57A2F-5906-45A8-83C6-7DB72CA7F006}" type="datetimeFigureOut">
              <a:rPr lang="en-US" smtClean="0"/>
              <a:t>5/26/2022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B00F7-CAB7-4BBB-B656-6169AC82A82D}" type="slidenum">
              <a:rPr lang="en-US" smtClean="0"/>
              <a:t>‹#›</a:t>
            </a:fld>
            <a:endParaRPr lang="en-US"/>
          </a:p>
        </p:txBody>
      </p:sp>
    </p:spTree>
    <p:extLst>
      <p:ext uri="{BB962C8B-B14F-4D97-AF65-F5344CB8AC3E}">
        <p14:creationId xmlns:p14="http://schemas.microsoft.com/office/powerpoint/2010/main" val="132087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B00F7-CAB7-4BBB-B656-6169AC82A82D}" type="slidenum">
              <a:rPr lang="en-US" smtClean="0"/>
              <a:t>1</a:t>
            </a:fld>
            <a:endParaRPr lang="en-US" dirty="0"/>
          </a:p>
        </p:txBody>
      </p:sp>
    </p:spTree>
    <p:extLst>
      <p:ext uri="{BB962C8B-B14F-4D97-AF65-F5344CB8AC3E}">
        <p14:creationId xmlns:p14="http://schemas.microsoft.com/office/powerpoint/2010/main" val="3767368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B00F7-CAB7-4BBB-B656-6169AC82A82D}" type="slidenum">
              <a:rPr lang="en-US" smtClean="0"/>
              <a:t>10</a:t>
            </a:fld>
            <a:endParaRPr lang="en-US"/>
          </a:p>
        </p:txBody>
      </p:sp>
    </p:spTree>
    <p:extLst>
      <p:ext uri="{BB962C8B-B14F-4D97-AF65-F5344CB8AC3E}">
        <p14:creationId xmlns:p14="http://schemas.microsoft.com/office/powerpoint/2010/main" val="1936870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B00F7-CAB7-4BBB-B656-6169AC82A82D}" type="slidenum">
              <a:rPr lang="en-US" smtClean="0"/>
              <a:t>11</a:t>
            </a:fld>
            <a:endParaRPr lang="en-US"/>
          </a:p>
        </p:txBody>
      </p:sp>
    </p:spTree>
    <p:extLst>
      <p:ext uri="{BB962C8B-B14F-4D97-AF65-F5344CB8AC3E}">
        <p14:creationId xmlns:p14="http://schemas.microsoft.com/office/powerpoint/2010/main" val="3483951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 be drawn for Med Reg</a:t>
            </a:r>
            <a:endParaRPr lang="en-US" dirty="0"/>
          </a:p>
        </p:txBody>
      </p:sp>
      <p:sp>
        <p:nvSpPr>
          <p:cNvPr id="4" name="Slide Number Placeholder 3"/>
          <p:cNvSpPr>
            <a:spLocks noGrp="1"/>
          </p:cNvSpPr>
          <p:nvPr>
            <p:ph type="sldNum" sz="quarter" idx="5"/>
          </p:nvPr>
        </p:nvSpPr>
        <p:spPr/>
        <p:txBody>
          <a:bodyPr/>
          <a:lstStyle/>
          <a:p>
            <a:fld id="{BE0B00F7-CAB7-4BBB-B656-6169AC82A82D}" type="slidenum">
              <a:rPr lang="en-US" smtClean="0"/>
              <a:t>14</a:t>
            </a:fld>
            <a:endParaRPr lang="en-US"/>
          </a:p>
        </p:txBody>
      </p:sp>
    </p:spTree>
    <p:extLst>
      <p:ext uri="{BB962C8B-B14F-4D97-AF65-F5344CB8AC3E}">
        <p14:creationId xmlns:p14="http://schemas.microsoft.com/office/powerpoint/2010/main" val="2934348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B00F7-CAB7-4BBB-B656-6169AC82A82D}" type="slidenum">
              <a:rPr lang="en-US" smtClean="0"/>
              <a:t>2</a:t>
            </a:fld>
            <a:endParaRPr lang="en-US"/>
          </a:p>
        </p:txBody>
      </p:sp>
    </p:spTree>
    <p:extLst>
      <p:ext uri="{BB962C8B-B14F-4D97-AF65-F5344CB8AC3E}">
        <p14:creationId xmlns:p14="http://schemas.microsoft.com/office/powerpoint/2010/main" val="1629899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B00F7-CAB7-4BBB-B656-6169AC82A82D}" type="slidenum">
              <a:rPr lang="en-US" smtClean="0"/>
              <a:t>3</a:t>
            </a:fld>
            <a:endParaRPr lang="en-US"/>
          </a:p>
        </p:txBody>
      </p:sp>
    </p:spTree>
    <p:extLst>
      <p:ext uri="{BB962C8B-B14F-4D97-AF65-F5344CB8AC3E}">
        <p14:creationId xmlns:p14="http://schemas.microsoft.com/office/powerpoint/2010/main" val="719233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B00F7-CAB7-4BBB-B656-6169AC82A82D}" type="slidenum">
              <a:rPr lang="en-US" smtClean="0"/>
              <a:t>4</a:t>
            </a:fld>
            <a:endParaRPr lang="en-US"/>
          </a:p>
        </p:txBody>
      </p:sp>
    </p:spTree>
    <p:extLst>
      <p:ext uri="{BB962C8B-B14F-4D97-AF65-F5344CB8AC3E}">
        <p14:creationId xmlns:p14="http://schemas.microsoft.com/office/powerpoint/2010/main" val="193681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0B00F7-CAB7-4BBB-B656-6169AC82A82D}" type="slidenum">
              <a:rPr lang="en-US" smtClean="0"/>
              <a:t>5</a:t>
            </a:fld>
            <a:endParaRPr lang="en-US"/>
          </a:p>
        </p:txBody>
      </p:sp>
    </p:spTree>
    <p:extLst>
      <p:ext uri="{BB962C8B-B14F-4D97-AF65-F5344CB8AC3E}">
        <p14:creationId xmlns:p14="http://schemas.microsoft.com/office/powerpoint/2010/main" val="289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B00F7-CAB7-4BBB-B656-6169AC82A82D}" type="slidenum">
              <a:rPr lang="en-US" smtClean="0"/>
              <a:t>6</a:t>
            </a:fld>
            <a:endParaRPr lang="en-US"/>
          </a:p>
        </p:txBody>
      </p:sp>
    </p:spTree>
    <p:extLst>
      <p:ext uri="{BB962C8B-B14F-4D97-AF65-F5344CB8AC3E}">
        <p14:creationId xmlns:p14="http://schemas.microsoft.com/office/powerpoint/2010/main" val="285803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0B00F7-CAB7-4BBB-B656-6169AC82A82D}" type="slidenum">
              <a:rPr lang="en-US" smtClean="0"/>
              <a:t>7</a:t>
            </a:fld>
            <a:endParaRPr lang="en-US"/>
          </a:p>
        </p:txBody>
      </p:sp>
    </p:spTree>
    <p:extLst>
      <p:ext uri="{BB962C8B-B14F-4D97-AF65-F5344CB8AC3E}">
        <p14:creationId xmlns:p14="http://schemas.microsoft.com/office/powerpoint/2010/main" val="3312804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spcBef>
                <a:spcPts val="0"/>
              </a:spcBef>
              <a:spcAft>
                <a:spcPts val="0"/>
              </a:spcAft>
            </a:pPr>
            <a:endParaRPr lang="en-GB" dirty="0"/>
          </a:p>
        </p:txBody>
      </p:sp>
      <p:sp>
        <p:nvSpPr>
          <p:cNvPr id="4" name="Slide Number Placeholder 3"/>
          <p:cNvSpPr>
            <a:spLocks noGrp="1"/>
          </p:cNvSpPr>
          <p:nvPr>
            <p:ph type="sldNum" sz="quarter" idx="5"/>
          </p:nvPr>
        </p:nvSpPr>
        <p:spPr/>
        <p:txBody>
          <a:bodyPr/>
          <a:lstStyle/>
          <a:p>
            <a:fld id="{BE0B00F7-CAB7-4BBB-B656-6169AC82A82D}" type="slidenum">
              <a:rPr lang="en-US" smtClean="0"/>
              <a:t>8</a:t>
            </a:fld>
            <a:endParaRPr lang="en-US"/>
          </a:p>
        </p:txBody>
      </p:sp>
    </p:spTree>
    <p:extLst>
      <p:ext uri="{BB962C8B-B14F-4D97-AF65-F5344CB8AC3E}">
        <p14:creationId xmlns:p14="http://schemas.microsoft.com/office/powerpoint/2010/main" val="210799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B00F7-CAB7-4BBB-B656-6169AC82A82D}" type="slidenum">
              <a:rPr lang="en-US" smtClean="0"/>
              <a:t>9</a:t>
            </a:fld>
            <a:endParaRPr lang="en-US"/>
          </a:p>
        </p:txBody>
      </p:sp>
    </p:spTree>
    <p:extLst>
      <p:ext uri="{BB962C8B-B14F-4D97-AF65-F5344CB8AC3E}">
        <p14:creationId xmlns:p14="http://schemas.microsoft.com/office/powerpoint/2010/main" val="242932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87842"/>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47B2C7-8600-4083-96CA-89ABC2C34C36}" type="datetime1">
              <a:rPr lang="en-US" smtClean="0"/>
              <a:t>5/26/2022</a:t>
            </a:fld>
            <a:endParaRPr lang="en-US" dirty="0"/>
          </a:p>
        </p:txBody>
      </p:sp>
      <p:sp>
        <p:nvSpPr>
          <p:cNvPr id="5" name="Footer Placeholder 4"/>
          <p:cNvSpPr>
            <a:spLocks noGrp="1"/>
          </p:cNvSpPr>
          <p:nvPr>
            <p:ph type="ftr" sz="quarter" idx="11"/>
          </p:nvPr>
        </p:nvSpPr>
        <p:spPr/>
        <p:txBody>
          <a:bodyPr/>
          <a:lstStyle/>
          <a:p>
            <a:r>
              <a:rPr lang="en-GB" dirty="0"/>
              <a:t>The EGU General Assembly 2022, 23-27 May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9D6B03-358E-4A7D-B48A-E8C7B3D4EC22}" type="datetime1">
              <a:rPr lang="en-US" smtClean="0"/>
              <a:t>5/26/2022</a:t>
            </a:fld>
            <a:endParaRPr lang="en-US" dirty="0"/>
          </a:p>
        </p:txBody>
      </p:sp>
      <p:sp>
        <p:nvSpPr>
          <p:cNvPr id="6" name="Footer Placeholder 5"/>
          <p:cNvSpPr>
            <a:spLocks noGrp="1"/>
          </p:cNvSpPr>
          <p:nvPr>
            <p:ph type="ftr" sz="quarter" idx="11"/>
          </p:nvPr>
        </p:nvSpPr>
        <p:spPr/>
        <p:txBody>
          <a:bodyPr/>
          <a:lstStyle/>
          <a:p>
            <a:r>
              <a:rPr lang="en-GB" dirty="0"/>
              <a:t>The EGU General Assembly 2022, 23-27 May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Freeform 6">
            <a:extLst>
              <a:ext uri="{FF2B5EF4-FFF2-40B4-BE49-F238E27FC236}">
                <a16:creationId xmlns:a16="http://schemas.microsoft.com/office/drawing/2014/main" id="{A82D368B-22B1-4286-8D3E-0C5E9906E50E}"/>
              </a:ext>
            </a:extLst>
          </p:cNvPr>
          <p:cNvSpPr/>
          <p:nvPr userDrawn="1"/>
        </p:nvSpPr>
        <p:spPr bwMode="auto">
          <a:xfrm>
            <a:off x="0" y="2"/>
            <a:ext cx="9144000" cy="97045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39893" y="4443681"/>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66377AAB-F8B8-4F55-8DFC-77EA600595BE}" type="datetime1">
              <a:rPr lang="en-US" smtClean="0"/>
              <a:t>5/26/2022</a:t>
            </a:fld>
            <a:endParaRPr lang="en-US" dirty="0"/>
          </a:p>
        </p:txBody>
      </p:sp>
      <p:sp>
        <p:nvSpPr>
          <p:cNvPr id="5" name="Footer Placeholder 4"/>
          <p:cNvSpPr>
            <a:spLocks noGrp="1"/>
          </p:cNvSpPr>
          <p:nvPr>
            <p:ph type="ftr" sz="quarter" idx="11"/>
          </p:nvPr>
        </p:nvSpPr>
        <p:spPr/>
        <p:txBody>
          <a:bodyPr/>
          <a:lstStyle/>
          <a:p>
            <a:r>
              <a:rPr lang="en-GB" dirty="0"/>
              <a:t>The EGU General Assembly 2022, 23-27 May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0" name="Picture 9">
            <a:extLst>
              <a:ext uri="{FF2B5EF4-FFF2-40B4-BE49-F238E27FC236}">
                <a16:creationId xmlns:a16="http://schemas.microsoft.com/office/drawing/2014/main" id="{04724600-9523-4C02-B510-9911DB213C55}"/>
              </a:ext>
            </a:extLst>
          </p:cNvPr>
          <p:cNvPicPr>
            <a:picLocks noChangeAspect="1"/>
          </p:cNvPicPr>
          <p:nvPr userDrawn="1"/>
        </p:nvPicPr>
        <p:blipFill>
          <a:blip r:embed="rId2"/>
          <a:stretch>
            <a:fillRect/>
          </a:stretch>
        </p:blipFill>
        <p:spPr>
          <a:xfrm>
            <a:off x="1163437" y="5438825"/>
            <a:ext cx="601699" cy="477064"/>
          </a:xfrm>
          <a:prstGeom prst="rect">
            <a:avLst/>
          </a:prstGeom>
        </p:spPr>
      </p:pic>
      <p:pic>
        <p:nvPicPr>
          <p:cNvPr id="11" name="Picture 10">
            <a:extLst>
              <a:ext uri="{FF2B5EF4-FFF2-40B4-BE49-F238E27FC236}">
                <a16:creationId xmlns:a16="http://schemas.microsoft.com/office/drawing/2014/main" id="{05FF8D5C-4130-415B-8041-EA59426926B8}"/>
              </a:ext>
            </a:extLst>
          </p:cNvPr>
          <p:cNvPicPr>
            <a:picLocks noChangeAspect="1"/>
          </p:cNvPicPr>
          <p:nvPr userDrawn="1"/>
        </p:nvPicPr>
        <p:blipFill>
          <a:blip r:embed="rId3"/>
          <a:stretch>
            <a:fillRect/>
          </a:stretch>
        </p:blipFill>
        <p:spPr>
          <a:xfrm>
            <a:off x="338635" y="5476873"/>
            <a:ext cx="712578" cy="40096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5AACD74-8FE8-41E0-A640-765FF4D3E5A8}" type="datetime1">
              <a:rPr lang="en-US" smtClean="0"/>
              <a:t>5/26/2022</a:t>
            </a:fld>
            <a:endParaRPr lang="en-US" dirty="0"/>
          </a:p>
        </p:txBody>
      </p:sp>
      <p:sp>
        <p:nvSpPr>
          <p:cNvPr id="3" name="Footer Placeholder 2"/>
          <p:cNvSpPr>
            <a:spLocks noGrp="1"/>
          </p:cNvSpPr>
          <p:nvPr>
            <p:ph type="ftr" sz="quarter" idx="11"/>
          </p:nvPr>
        </p:nvSpPr>
        <p:spPr/>
        <p:txBody>
          <a:bodyPr/>
          <a:lstStyle/>
          <a:p>
            <a:r>
              <a:rPr lang="en-GB" dirty="0"/>
              <a:t>The EGU General Assembly 2022, 23-27 May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D7CA84-71FA-471A-96B0-4ED636960254}" type="datetime1">
              <a:rPr lang="en-US" smtClean="0"/>
              <a:t>5/26/2022</a:t>
            </a:fld>
            <a:endParaRPr lang="en-US" dirty="0"/>
          </a:p>
        </p:txBody>
      </p:sp>
      <p:sp>
        <p:nvSpPr>
          <p:cNvPr id="5" name="Footer Placeholder 4"/>
          <p:cNvSpPr>
            <a:spLocks noGrp="1"/>
          </p:cNvSpPr>
          <p:nvPr>
            <p:ph type="ftr" sz="quarter" idx="11"/>
          </p:nvPr>
        </p:nvSpPr>
        <p:spPr/>
        <p:txBody>
          <a:bodyPr/>
          <a:lstStyle/>
          <a:p>
            <a:r>
              <a:rPr lang="en-GB" dirty="0"/>
              <a:t>The EGU General Assembly 2022, 23-27 May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0BC0F-A0B8-43D1-9C59-124BCD79C726}" type="datetime1">
              <a:rPr lang="en-US" smtClean="0"/>
              <a:t>5/26/2022</a:t>
            </a:fld>
            <a:endParaRPr lang="en-US" dirty="0"/>
          </a:p>
        </p:txBody>
      </p:sp>
      <p:sp>
        <p:nvSpPr>
          <p:cNvPr id="5" name="Footer Placeholder 4"/>
          <p:cNvSpPr>
            <a:spLocks noGrp="1"/>
          </p:cNvSpPr>
          <p:nvPr>
            <p:ph type="ftr" sz="quarter" idx="11"/>
          </p:nvPr>
        </p:nvSpPr>
        <p:spPr/>
        <p:txBody>
          <a:bodyPr/>
          <a:lstStyle/>
          <a:p>
            <a:r>
              <a:rPr lang="en-GB" dirty="0"/>
              <a:t>The EGU General Assembly 2022, 23-27 May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2"/>
            <a:ext cx="9144000" cy="97045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179594"/>
            <a:ext cx="7928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1768234"/>
            <a:ext cx="7915931" cy="4007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3844" y="6346023"/>
            <a:ext cx="1007780" cy="365125"/>
          </a:xfrm>
        </p:spPr>
        <p:txBody>
          <a:bodyPr/>
          <a:lstStyle/>
          <a:p>
            <a:fld id="{E3D6FF83-3E38-4C56-B98B-5462B3351088}" type="datetime1">
              <a:rPr lang="en-US" smtClean="0"/>
              <a:t>5/26/2022</a:t>
            </a:fld>
            <a:endParaRPr lang="en-US" dirty="0"/>
          </a:p>
        </p:txBody>
      </p:sp>
      <p:sp>
        <p:nvSpPr>
          <p:cNvPr id="5" name="Footer Placeholder 4"/>
          <p:cNvSpPr>
            <a:spLocks noGrp="1"/>
          </p:cNvSpPr>
          <p:nvPr>
            <p:ph type="ftr" sz="quarter" idx="11"/>
          </p:nvPr>
        </p:nvSpPr>
        <p:spPr>
          <a:xfrm>
            <a:off x="1647825" y="6346024"/>
            <a:ext cx="4611675" cy="365125"/>
          </a:xfrm>
        </p:spPr>
        <p:txBody>
          <a:bodyPr/>
          <a:lstStyle/>
          <a:p>
            <a:r>
              <a:rPr lang="en-GB" dirty="0"/>
              <a:t>The EGU General Assembly 2022, 23-27 May</a:t>
            </a:r>
            <a:endParaRPr lang="en-US" dirty="0"/>
          </a:p>
        </p:txBody>
      </p:sp>
      <p:sp>
        <p:nvSpPr>
          <p:cNvPr id="6" name="Slide Number Placeholder 5"/>
          <p:cNvSpPr>
            <a:spLocks noGrp="1"/>
          </p:cNvSpPr>
          <p:nvPr>
            <p:ph type="sldNum" sz="quarter" idx="12"/>
          </p:nvPr>
        </p:nvSpPr>
        <p:spPr>
          <a:xfrm>
            <a:off x="8138191" y="6220549"/>
            <a:ext cx="796616" cy="490599"/>
          </a:xfrm>
        </p:spPr>
        <p:txBody>
          <a:bodyPr/>
          <a:lstStyle>
            <a:lvl1pPr>
              <a:defRPr sz="1600"/>
            </a:lvl1pPr>
          </a:lstStyle>
          <a:p>
            <a:fld id="{D57F1E4F-1CFF-5643-939E-217C01CDF565}" type="slidenum">
              <a:rPr lang="en-US" smtClean="0"/>
              <a:pPr/>
              <a:t>‹#›</a:t>
            </a:fld>
            <a:endParaRPr lang="en-US" dirty="0"/>
          </a:p>
        </p:txBody>
      </p:sp>
      <p:pic>
        <p:nvPicPr>
          <p:cNvPr id="13" name="Picture 12">
            <a:extLst>
              <a:ext uri="{FF2B5EF4-FFF2-40B4-BE49-F238E27FC236}">
                <a16:creationId xmlns:a16="http://schemas.microsoft.com/office/drawing/2014/main" id="{B6B3571C-5568-4BBB-AC5D-9C5D579E7D37}"/>
              </a:ext>
            </a:extLst>
          </p:cNvPr>
          <p:cNvPicPr>
            <a:picLocks noChangeAspect="1"/>
          </p:cNvPicPr>
          <p:nvPr userDrawn="1"/>
        </p:nvPicPr>
        <p:blipFill>
          <a:blip r:embed="rId2"/>
          <a:stretch>
            <a:fillRect/>
          </a:stretch>
        </p:blipFill>
        <p:spPr>
          <a:xfrm>
            <a:off x="933902" y="6294139"/>
            <a:ext cx="601699" cy="477064"/>
          </a:xfrm>
          <a:prstGeom prst="rect">
            <a:avLst/>
          </a:prstGeom>
        </p:spPr>
      </p:pic>
      <p:pic>
        <p:nvPicPr>
          <p:cNvPr id="9" name="Picture 8">
            <a:extLst>
              <a:ext uri="{FF2B5EF4-FFF2-40B4-BE49-F238E27FC236}">
                <a16:creationId xmlns:a16="http://schemas.microsoft.com/office/drawing/2014/main" id="{E6BD0816-CDBB-4026-8620-7E5D3FA3E8E1}"/>
              </a:ext>
            </a:extLst>
          </p:cNvPr>
          <p:cNvPicPr>
            <a:picLocks noChangeAspect="1"/>
          </p:cNvPicPr>
          <p:nvPr userDrawn="1"/>
        </p:nvPicPr>
        <p:blipFill>
          <a:blip r:embed="rId3"/>
          <a:stretch>
            <a:fillRect/>
          </a:stretch>
        </p:blipFill>
        <p:spPr>
          <a:xfrm>
            <a:off x="109100" y="6332187"/>
            <a:ext cx="712578" cy="40096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1FC4F6-8A6D-47C8-9716-820286277EA0}" type="datetime1">
              <a:rPr lang="en-US" smtClean="0"/>
              <a:t>5/26/2022</a:t>
            </a:fld>
            <a:endParaRPr lang="en-US" dirty="0"/>
          </a:p>
        </p:txBody>
      </p:sp>
      <p:sp>
        <p:nvSpPr>
          <p:cNvPr id="5" name="Footer Placeholder 4"/>
          <p:cNvSpPr>
            <a:spLocks noGrp="1"/>
          </p:cNvSpPr>
          <p:nvPr>
            <p:ph type="ftr" sz="quarter" idx="11"/>
          </p:nvPr>
        </p:nvSpPr>
        <p:spPr/>
        <p:txBody>
          <a:bodyPr/>
          <a:lstStyle/>
          <a:p>
            <a:r>
              <a:rPr lang="en-GB"/>
              <a:t>The EGU General Assembly 2022, 23-27 May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E13AA4-F0A7-49CE-B0E6-4FFD6075AABE}" type="datetime1">
              <a:rPr lang="en-US" smtClean="0"/>
              <a:t>5/26/2022</a:t>
            </a:fld>
            <a:endParaRPr lang="en-US" dirty="0"/>
          </a:p>
        </p:txBody>
      </p:sp>
      <p:sp>
        <p:nvSpPr>
          <p:cNvPr id="6" name="Footer Placeholder 5"/>
          <p:cNvSpPr>
            <a:spLocks noGrp="1"/>
          </p:cNvSpPr>
          <p:nvPr>
            <p:ph type="ftr" sz="quarter" idx="11"/>
          </p:nvPr>
        </p:nvSpPr>
        <p:spPr/>
        <p:txBody>
          <a:bodyPr/>
          <a:lstStyle/>
          <a:p>
            <a:r>
              <a:rPr lang="en-GB" dirty="0"/>
              <a:t>The EGU General Assembly 2022, 23-27 May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9" name="Freeform 6">
            <a:extLst>
              <a:ext uri="{FF2B5EF4-FFF2-40B4-BE49-F238E27FC236}">
                <a16:creationId xmlns:a16="http://schemas.microsoft.com/office/drawing/2014/main" id="{000DB2F6-9291-4A95-BF79-1C104E5BB4C7}"/>
              </a:ext>
            </a:extLst>
          </p:cNvPr>
          <p:cNvSpPr/>
          <p:nvPr userDrawn="1"/>
        </p:nvSpPr>
        <p:spPr bwMode="auto">
          <a:xfrm>
            <a:off x="0" y="2"/>
            <a:ext cx="9144000" cy="97045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BB7750-6BBB-426F-A482-2A6B95593C25}" type="datetime1">
              <a:rPr lang="en-US" smtClean="0"/>
              <a:t>5/26/2022</a:t>
            </a:fld>
            <a:endParaRPr lang="en-US" dirty="0"/>
          </a:p>
        </p:txBody>
      </p:sp>
      <p:sp>
        <p:nvSpPr>
          <p:cNvPr id="8" name="Footer Placeholder 7"/>
          <p:cNvSpPr>
            <a:spLocks noGrp="1"/>
          </p:cNvSpPr>
          <p:nvPr>
            <p:ph type="ftr" sz="quarter" idx="11"/>
          </p:nvPr>
        </p:nvSpPr>
        <p:spPr/>
        <p:txBody>
          <a:bodyPr/>
          <a:lstStyle/>
          <a:p>
            <a:r>
              <a:rPr lang="en-GB" dirty="0"/>
              <a:t>The EGU General Assembly 2022, 23-27 May</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Freeform 6">
            <a:extLst>
              <a:ext uri="{FF2B5EF4-FFF2-40B4-BE49-F238E27FC236}">
                <a16:creationId xmlns:a16="http://schemas.microsoft.com/office/drawing/2014/main" id="{7408CF36-3055-4153-9F78-F42942B3319A}"/>
              </a:ext>
            </a:extLst>
          </p:cNvPr>
          <p:cNvSpPr/>
          <p:nvPr userDrawn="1"/>
        </p:nvSpPr>
        <p:spPr bwMode="auto">
          <a:xfrm>
            <a:off x="0" y="2"/>
            <a:ext cx="9144000" cy="97045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B81A2F-32E3-4FFB-BA18-C2F80F64787A}" type="datetime1">
              <a:rPr lang="en-US" smtClean="0"/>
              <a:t>5/26/2022</a:t>
            </a:fld>
            <a:endParaRPr lang="en-US" dirty="0"/>
          </a:p>
        </p:txBody>
      </p:sp>
      <p:sp>
        <p:nvSpPr>
          <p:cNvPr id="4" name="Footer Placeholder 3"/>
          <p:cNvSpPr>
            <a:spLocks noGrp="1"/>
          </p:cNvSpPr>
          <p:nvPr>
            <p:ph type="ftr" sz="quarter" idx="11"/>
          </p:nvPr>
        </p:nvSpPr>
        <p:spPr/>
        <p:txBody>
          <a:bodyPr/>
          <a:lstStyle/>
          <a:p>
            <a:r>
              <a:rPr lang="en-GB" dirty="0"/>
              <a:t>The EGU General Assembly 2022, 23-27 May</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6387D-3265-4F94-A005-5C90A847B8DB}" type="datetime1">
              <a:rPr lang="en-US" smtClean="0"/>
              <a:t>5/26/2022</a:t>
            </a:fld>
            <a:endParaRPr lang="en-US" dirty="0"/>
          </a:p>
        </p:txBody>
      </p:sp>
      <p:sp>
        <p:nvSpPr>
          <p:cNvPr id="3" name="Footer Placeholder 2"/>
          <p:cNvSpPr>
            <a:spLocks noGrp="1"/>
          </p:cNvSpPr>
          <p:nvPr>
            <p:ph type="ftr" sz="quarter" idx="11"/>
          </p:nvPr>
        </p:nvSpPr>
        <p:spPr/>
        <p:txBody>
          <a:bodyPr/>
          <a:lstStyle/>
          <a:p>
            <a:r>
              <a:rPr lang="en-GB" dirty="0"/>
              <a:t>The EGU General Assembly 2022, 23-27 May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Freeform 6">
            <a:extLst>
              <a:ext uri="{FF2B5EF4-FFF2-40B4-BE49-F238E27FC236}">
                <a16:creationId xmlns:a16="http://schemas.microsoft.com/office/drawing/2014/main" id="{2A0AB5D7-5653-4996-B612-3F37E178EDA0}"/>
              </a:ext>
            </a:extLst>
          </p:cNvPr>
          <p:cNvSpPr/>
          <p:nvPr userDrawn="1"/>
        </p:nvSpPr>
        <p:spPr bwMode="auto">
          <a:xfrm>
            <a:off x="0" y="2"/>
            <a:ext cx="9144000" cy="970450"/>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6B3ADB-543B-4BE4-9358-A15ABD7B9E67}" type="datetime1">
              <a:rPr lang="en-US" smtClean="0"/>
              <a:t>5/26/2022</a:t>
            </a:fld>
            <a:endParaRPr lang="en-US" dirty="0"/>
          </a:p>
        </p:txBody>
      </p:sp>
      <p:sp>
        <p:nvSpPr>
          <p:cNvPr id="6" name="Footer Placeholder 5"/>
          <p:cNvSpPr>
            <a:spLocks noGrp="1"/>
          </p:cNvSpPr>
          <p:nvPr>
            <p:ph type="ftr" sz="quarter" idx="11"/>
          </p:nvPr>
        </p:nvSpPr>
        <p:spPr/>
        <p:txBody>
          <a:bodyPr/>
          <a:lstStyle/>
          <a:p>
            <a:r>
              <a:rPr lang="en-GB" dirty="0"/>
              <a:t>The EGU General Assembly 2022, 23-27 May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8" y="6041363"/>
            <a:ext cx="732659" cy="365125"/>
          </a:xfrm>
        </p:spPr>
        <p:txBody>
          <a:bodyPr/>
          <a:lstStyle/>
          <a:p>
            <a:fld id="{326F2E10-5AD0-48ED-A849-CF0F4C307E42}" type="datetime1">
              <a:rPr lang="en-US" smtClean="0"/>
              <a:t>5/26/2022</a:t>
            </a:fld>
            <a:endParaRPr lang="en-US" dirty="0"/>
          </a:p>
        </p:txBody>
      </p:sp>
      <p:sp>
        <p:nvSpPr>
          <p:cNvPr id="6" name="Footer Placeholder 5"/>
          <p:cNvSpPr>
            <a:spLocks noGrp="1"/>
          </p:cNvSpPr>
          <p:nvPr>
            <p:ph type="ftr" sz="quarter" idx="11"/>
          </p:nvPr>
        </p:nvSpPr>
        <p:spPr>
          <a:xfrm>
            <a:off x="442797" y="6041363"/>
            <a:ext cx="2471560" cy="365125"/>
          </a:xfrm>
        </p:spPr>
        <p:txBody>
          <a:bodyPr/>
          <a:lstStyle/>
          <a:p>
            <a:r>
              <a:rPr lang="en-GB" dirty="0"/>
              <a:t>The EGU General Assembly 2022, 23-27 May</a:t>
            </a:r>
            <a:endParaRPr lang="en-US" dirty="0"/>
          </a:p>
        </p:txBody>
      </p:sp>
      <p:sp>
        <p:nvSpPr>
          <p:cNvPr id="7" name="Slide Number Placeholder 6"/>
          <p:cNvSpPr>
            <a:spLocks noGrp="1"/>
          </p:cNvSpPr>
          <p:nvPr>
            <p:ph type="sldNum" sz="quarter" idx="12"/>
          </p:nvPr>
        </p:nvSpPr>
        <p:spPr>
          <a:xfrm>
            <a:off x="3647017" y="5915889"/>
            <a:ext cx="796616"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38636" y="6041363"/>
            <a:ext cx="6483240" cy="365125"/>
          </a:xfrm>
          <a:prstGeom prst="rect">
            <a:avLst/>
          </a:prstGeom>
        </p:spPr>
        <p:txBody>
          <a:bodyPr vert="horz" lIns="91440" tIns="45720" rIns="91440" bIns="45720" rtlCol="0" anchor="b"/>
          <a:lstStyle>
            <a:lvl1pPr algn="l">
              <a:defRPr sz="900">
                <a:solidFill>
                  <a:schemeClr val="tx1"/>
                </a:solidFill>
              </a:defRPr>
            </a:lvl1pPr>
          </a:lstStyle>
          <a:p>
            <a:r>
              <a:rPr lang="en-GB" dirty="0"/>
              <a:t>The EGU General Assembly 2022, 23-27 May</a:t>
            </a:r>
            <a:endParaRPr lang="en-US" dirty="0"/>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900">
                <a:solidFill>
                  <a:schemeClr val="tx1"/>
                </a:solidFill>
              </a:defRPr>
            </a:lvl1pPr>
          </a:lstStyle>
          <a:p>
            <a:fld id="{CE309319-5AB9-49D2-939C-8A1317B7F108}" type="datetime1">
              <a:rPr lang="en-US" smtClean="0"/>
              <a:t>5/26/2022</a:t>
            </a:fld>
            <a:endParaRPr lang="en-US" dirty="0"/>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hd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kyuzezg@itu.edu.t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lper.unal@itu.edu.tr" TargetMode="External"/><Relationship Id="rId4" Type="http://schemas.openxmlformats.org/officeDocument/2006/relationships/hyperlink" Target="mailto:kaynakbu@itu.edu.t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38/s41597-021-01079-3" TargetMode="External"/><Relationship Id="rId2" Type="http://schemas.openxmlformats.org/officeDocument/2006/relationships/hyperlink" Target="https://www.ipcc-data.org/guidelines/pages/gcm_guide.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0.png"/><Relationship Id="rId4" Type="http://schemas.openxmlformats.org/officeDocument/2006/relationships/image" Target="../media/image3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380F-0330-4893-821C-A746665EA97E}"/>
              </a:ext>
            </a:extLst>
          </p:cNvPr>
          <p:cNvSpPr>
            <a:spLocks noGrp="1"/>
          </p:cNvSpPr>
          <p:nvPr>
            <p:ph type="ctrTitle"/>
          </p:nvPr>
        </p:nvSpPr>
        <p:spPr/>
        <p:txBody>
          <a:bodyPr/>
          <a:lstStyle/>
          <a:p>
            <a:r>
              <a:rPr lang="en-GB" sz="3200" dirty="0"/>
              <a:t>Downscaling GCM data using a bias-correction method for the</a:t>
            </a:r>
            <a:br>
              <a:rPr lang="en-GB" sz="3200" dirty="0"/>
            </a:br>
            <a:r>
              <a:rPr lang="en-GB" sz="3200" dirty="0"/>
              <a:t>Eastern Mediterranean.</a:t>
            </a:r>
            <a:endParaRPr lang="en-US" sz="3200" dirty="0"/>
          </a:p>
        </p:txBody>
      </p:sp>
      <p:sp>
        <p:nvSpPr>
          <p:cNvPr id="3" name="Subtitle 2">
            <a:extLst>
              <a:ext uri="{FF2B5EF4-FFF2-40B4-BE49-F238E27FC236}">
                <a16:creationId xmlns:a16="http://schemas.microsoft.com/office/drawing/2014/main" id="{719C1550-5821-4E09-A629-E09C83C91DF3}"/>
              </a:ext>
            </a:extLst>
          </p:cNvPr>
          <p:cNvSpPr>
            <a:spLocks noGrp="1"/>
          </p:cNvSpPr>
          <p:nvPr>
            <p:ph type="subTitle" idx="1"/>
          </p:nvPr>
        </p:nvSpPr>
        <p:spPr>
          <a:xfrm>
            <a:off x="607501" y="5280846"/>
            <a:ext cx="7929000" cy="1071827"/>
          </a:xfrm>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l"/>
            <a:r>
              <a:rPr lang="en-US" sz="1400" b="1" i="0" u="none" strike="noStrike" baseline="0" dirty="0">
                <a:solidFill>
                  <a:schemeClr val="bg2">
                    <a:lumMod val="50000"/>
                  </a:schemeClr>
                </a:solidFill>
                <a:latin typeface="Arial" panose="020B0604020202020204" pitchFamily="34" charset="0"/>
                <a:cs typeface="Arial" panose="020B0604020202020204" pitchFamily="34" charset="0"/>
              </a:rPr>
              <a:t>Ezgi Akyuz</a:t>
            </a:r>
            <a:r>
              <a:rPr lang="en-US" sz="1400" b="1" i="0" u="none" strike="noStrike" baseline="30000" dirty="0">
                <a:solidFill>
                  <a:schemeClr val="bg2">
                    <a:lumMod val="50000"/>
                  </a:schemeClr>
                </a:solidFill>
                <a:latin typeface="Arial" panose="020B0604020202020204" pitchFamily="34" charset="0"/>
                <a:cs typeface="Arial" panose="020B0604020202020204" pitchFamily="34" charset="0"/>
              </a:rPr>
              <a:t>1</a:t>
            </a:r>
            <a:r>
              <a:rPr lang="en-US" sz="1400" b="1" i="0" u="none" strike="noStrike" baseline="0" dirty="0">
                <a:solidFill>
                  <a:schemeClr val="bg2">
                    <a:lumMod val="50000"/>
                  </a:schemeClr>
                </a:solidFill>
                <a:latin typeface="Arial" panose="020B0604020202020204" pitchFamily="34" charset="0"/>
                <a:cs typeface="Arial" panose="020B0604020202020204" pitchFamily="34" charset="0"/>
              </a:rPr>
              <a:t>, Burcak Kaynak</a:t>
            </a:r>
            <a:r>
              <a:rPr lang="en-US" sz="1400" b="1" i="0" u="none" strike="noStrike" baseline="30000" dirty="0">
                <a:solidFill>
                  <a:schemeClr val="bg2">
                    <a:lumMod val="50000"/>
                  </a:schemeClr>
                </a:solidFill>
                <a:latin typeface="Arial" panose="020B0604020202020204" pitchFamily="34" charset="0"/>
                <a:cs typeface="Arial" panose="020B0604020202020204" pitchFamily="34" charset="0"/>
              </a:rPr>
              <a:t>2</a:t>
            </a:r>
            <a:r>
              <a:rPr lang="en-US" sz="1400" b="1" i="0" u="none" strike="noStrike" baseline="0" dirty="0">
                <a:solidFill>
                  <a:schemeClr val="bg2">
                    <a:lumMod val="50000"/>
                  </a:schemeClr>
                </a:solidFill>
                <a:latin typeface="Arial" panose="020B0604020202020204" pitchFamily="34" charset="0"/>
                <a:cs typeface="Arial" panose="020B0604020202020204" pitchFamily="34" charset="0"/>
              </a:rPr>
              <a:t>, and Alper Unal</a:t>
            </a:r>
            <a:r>
              <a:rPr lang="en-US" sz="1400" b="1" i="0" u="none" strike="noStrike" baseline="30000" dirty="0">
                <a:solidFill>
                  <a:schemeClr val="bg2">
                    <a:lumMod val="50000"/>
                  </a:schemeClr>
                </a:solidFill>
                <a:latin typeface="Arial" panose="020B0604020202020204" pitchFamily="34" charset="0"/>
                <a:cs typeface="Arial" panose="020B0604020202020204" pitchFamily="34" charset="0"/>
              </a:rPr>
              <a:t>1</a:t>
            </a:r>
            <a:endParaRPr lang="en-US" sz="1400" b="1" i="0" u="none" strike="noStrike" baseline="0" dirty="0">
              <a:solidFill>
                <a:schemeClr val="bg2">
                  <a:lumMod val="50000"/>
                </a:schemeClr>
              </a:solidFill>
              <a:latin typeface="Arial" panose="020B0604020202020204" pitchFamily="34" charset="0"/>
              <a:cs typeface="Arial" panose="020B0604020202020204" pitchFamily="34" charset="0"/>
            </a:endParaRPr>
          </a:p>
          <a:p>
            <a:r>
              <a:rPr lang="en-US" sz="900" b="1" i="0" u="none" strike="noStrike" baseline="0" dirty="0">
                <a:solidFill>
                  <a:schemeClr val="bg2">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akyuzezg@itu.edu.tr</a:t>
            </a:r>
            <a:r>
              <a:rPr lang="en-US" sz="900" b="1" i="0" u="none" strike="noStrike" baseline="0" dirty="0">
                <a:solidFill>
                  <a:schemeClr val="bg2">
                    <a:lumMod val="50000"/>
                  </a:schemeClr>
                </a:solidFill>
                <a:latin typeface="Arial" panose="020B0604020202020204" pitchFamily="34" charset="0"/>
                <a:cs typeface="Arial" panose="020B0604020202020204" pitchFamily="34" charset="0"/>
              </a:rPr>
              <a:t>, </a:t>
            </a:r>
            <a:r>
              <a:rPr lang="en-US" sz="900" b="1" i="0" u="none" strike="noStrike" baseline="0" dirty="0">
                <a:solidFill>
                  <a:schemeClr val="bg2">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kaynakbu@itu.edu.tr</a:t>
            </a:r>
            <a:r>
              <a:rPr lang="en-US" sz="900" b="1" dirty="0">
                <a:solidFill>
                  <a:schemeClr val="bg2">
                    <a:lumMod val="50000"/>
                  </a:schemeClr>
                </a:solidFill>
                <a:latin typeface="Arial" panose="020B0604020202020204" pitchFamily="34" charset="0"/>
                <a:cs typeface="Arial" panose="020B0604020202020204" pitchFamily="34" charset="0"/>
              </a:rPr>
              <a:t>, </a:t>
            </a:r>
            <a:r>
              <a:rPr lang="en-US" sz="900" b="1" dirty="0">
                <a:solidFill>
                  <a:schemeClr val="bg2">
                    <a:lumMod val="50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alper.unal@itu.edu.tr</a:t>
            </a:r>
            <a:endParaRPr lang="en-US" sz="900" b="1" dirty="0">
              <a:solidFill>
                <a:schemeClr val="bg2">
                  <a:lumMod val="50000"/>
                </a:schemeClr>
              </a:solidFill>
              <a:latin typeface="Arial" panose="020B0604020202020204" pitchFamily="34" charset="0"/>
              <a:cs typeface="Arial" panose="020B0604020202020204" pitchFamily="34" charset="0"/>
            </a:endParaRPr>
          </a:p>
          <a:p>
            <a:r>
              <a:rPr lang="en-US" sz="800" b="1" i="0" u="none" strike="noStrike" baseline="0" dirty="0">
                <a:solidFill>
                  <a:schemeClr val="bg2">
                    <a:lumMod val="50000"/>
                  </a:schemeClr>
                </a:solidFill>
                <a:latin typeface="Arial" panose="020B0604020202020204" pitchFamily="34" charset="0"/>
                <a:cs typeface="Arial" panose="020B0604020202020204" pitchFamily="34" charset="0"/>
              </a:rPr>
              <a:t>Eurasia Institute of Earth Sciences, Climate and Marine Sciences, Istanbul Technical University, Istanbul, Turkey</a:t>
            </a:r>
          </a:p>
          <a:p>
            <a:pPr algn="l"/>
            <a:r>
              <a:rPr lang="en-US" sz="800" b="1" i="0" u="none" strike="noStrike" baseline="0" dirty="0">
                <a:solidFill>
                  <a:schemeClr val="bg2">
                    <a:lumMod val="50000"/>
                  </a:schemeClr>
                </a:solidFill>
                <a:latin typeface="Arial" panose="020B0604020202020204" pitchFamily="34" charset="0"/>
                <a:cs typeface="Arial" panose="020B0604020202020204" pitchFamily="34" charset="0"/>
              </a:rPr>
              <a:t>School of Civil Engineering, Department of Environmental Engineering, Istanbul Technical University, Istanbul, Turkey</a:t>
            </a:r>
          </a:p>
        </p:txBody>
      </p:sp>
    </p:spTree>
    <p:extLst>
      <p:ext uri="{BB962C8B-B14F-4D97-AF65-F5344CB8AC3E}">
        <p14:creationId xmlns:p14="http://schemas.microsoft.com/office/powerpoint/2010/main" val="2108864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175481C-CA27-4CCE-A201-1B1C222926FC}"/>
              </a:ext>
            </a:extLst>
          </p:cNvPr>
          <p:cNvSpPr>
            <a:spLocks noGrp="1"/>
          </p:cNvSpPr>
          <p:nvPr>
            <p:ph type="ftr" sz="quarter" idx="11"/>
          </p:nvPr>
        </p:nvSpPr>
        <p:spPr/>
        <p:txBody>
          <a:bodyPr/>
          <a:lstStyle/>
          <a:p>
            <a:r>
              <a:rPr lang="en-GB"/>
              <a:t>The EGU General Assembly 2022, 23-27 May</a:t>
            </a:r>
            <a:endParaRPr lang="en-US" dirty="0"/>
          </a:p>
        </p:txBody>
      </p:sp>
      <p:sp>
        <p:nvSpPr>
          <p:cNvPr id="6" name="Slide Number Placeholder 5">
            <a:extLst>
              <a:ext uri="{FF2B5EF4-FFF2-40B4-BE49-F238E27FC236}">
                <a16:creationId xmlns:a16="http://schemas.microsoft.com/office/drawing/2014/main" id="{463A2828-326E-4E28-BECB-DC9EE52D525E}"/>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9" name="Title 1">
            <a:extLst>
              <a:ext uri="{FF2B5EF4-FFF2-40B4-BE49-F238E27FC236}">
                <a16:creationId xmlns:a16="http://schemas.microsoft.com/office/drawing/2014/main" id="{5F70A3CA-6CBA-4EFD-BEB4-3930814C51A2}"/>
              </a:ext>
            </a:extLst>
          </p:cNvPr>
          <p:cNvSpPr txBox="1">
            <a:spLocks/>
          </p:cNvSpPr>
          <p:nvPr/>
        </p:nvSpPr>
        <p:spPr>
          <a:xfrm>
            <a:off x="345452" y="0"/>
            <a:ext cx="8589355" cy="76200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Results – </a:t>
            </a:r>
            <a:r>
              <a:rPr lang="en-GB" sz="3200" dirty="0"/>
              <a:t>WRF results  </a:t>
            </a:r>
            <a:r>
              <a:rPr lang="en-GB" sz="2400" dirty="0"/>
              <a:t>Med. Reg. Average </a:t>
            </a:r>
            <a:endParaRPr lang="en-US" dirty="0"/>
          </a:p>
        </p:txBody>
      </p:sp>
      <p:pic>
        <p:nvPicPr>
          <p:cNvPr id="10" name="Picture 9">
            <a:extLst>
              <a:ext uri="{FF2B5EF4-FFF2-40B4-BE49-F238E27FC236}">
                <a16:creationId xmlns:a16="http://schemas.microsoft.com/office/drawing/2014/main" id="{A4FE55DF-0728-440E-9843-6F793E30D7AF}"/>
              </a:ext>
            </a:extLst>
          </p:cNvPr>
          <p:cNvPicPr>
            <a:picLocks noChangeAspect="1"/>
          </p:cNvPicPr>
          <p:nvPr/>
        </p:nvPicPr>
        <p:blipFill rotWithShape="1">
          <a:blip r:embed="rId3"/>
          <a:srcRect l="7500" t="11578" r="9584"/>
          <a:stretch/>
        </p:blipFill>
        <p:spPr>
          <a:xfrm>
            <a:off x="9427" y="3900610"/>
            <a:ext cx="5212080" cy="2953502"/>
          </a:xfrm>
          <a:prstGeom prst="rect">
            <a:avLst/>
          </a:prstGeom>
        </p:spPr>
      </p:pic>
      <p:pic>
        <p:nvPicPr>
          <p:cNvPr id="12" name="Picture 11">
            <a:extLst>
              <a:ext uri="{FF2B5EF4-FFF2-40B4-BE49-F238E27FC236}">
                <a16:creationId xmlns:a16="http://schemas.microsoft.com/office/drawing/2014/main" id="{9F4B1719-0734-42C6-95A8-4584CE067089}"/>
              </a:ext>
            </a:extLst>
          </p:cNvPr>
          <p:cNvPicPr>
            <a:picLocks noChangeAspect="1"/>
          </p:cNvPicPr>
          <p:nvPr/>
        </p:nvPicPr>
        <p:blipFill rotWithShape="1">
          <a:blip r:embed="rId4"/>
          <a:srcRect l="6666" t="7657" r="9584"/>
          <a:stretch/>
        </p:blipFill>
        <p:spPr>
          <a:xfrm>
            <a:off x="9427" y="846843"/>
            <a:ext cx="5212080" cy="3053767"/>
          </a:xfrm>
          <a:prstGeom prst="rect">
            <a:avLst/>
          </a:prstGeom>
        </p:spPr>
      </p:pic>
      <p:sp>
        <p:nvSpPr>
          <p:cNvPr id="24" name="Content Placeholder 2">
            <a:extLst>
              <a:ext uri="{FF2B5EF4-FFF2-40B4-BE49-F238E27FC236}">
                <a16:creationId xmlns:a16="http://schemas.microsoft.com/office/drawing/2014/main" id="{E468430A-E976-47F4-BD07-3B24F1FCF5DC}"/>
              </a:ext>
            </a:extLst>
          </p:cNvPr>
          <p:cNvSpPr>
            <a:spLocks noGrp="1"/>
          </p:cNvSpPr>
          <p:nvPr>
            <p:ph idx="1"/>
          </p:nvPr>
        </p:nvSpPr>
        <p:spPr>
          <a:xfrm>
            <a:off x="5351548" y="989815"/>
            <a:ext cx="3583259" cy="5517200"/>
          </a:xfrm>
          <a:noFill/>
          <a:ln>
            <a:noFill/>
          </a:ln>
        </p:spPr>
        <p:style>
          <a:lnRef idx="0">
            <a:scrgbClr r="0" g="0" b="0"/>
          </a:lnRef>
          <a:fillRef idx="0">
            <a:scrgbClr r="0" g="0" b="0"/>
          </a:fillRef>
          <a:effectRef idx="0">
            <a:scrgbClr r="0" g="0" b="0"/>
          </a:effectRef>
          <a:fontRef idx="minor">
            <a:schemeClr val="dk1"/>
          </a:fontRef>
        </p:style>
        <p:txBody>
          <a:bodyPr>
            <a:normAutofit/>
          </a:bodyPr>
          <a:lstStyle/>
          <a:p>
            <a:pPr marL="114300" indent="0">
              <a:spcBef>
                <a:spcPts val="300"/>
              </a:spcBef>
              <a:spcAft>
                <a:spcPts val="300"/>
              </a:spcAft>
              <a:buNone/>
            </a:pPr>
            <a:r>
              <a:rPr lang="en-GB" sz="1600" dirty="0">
                <a:solidFill>
                  <a:schemeClr val="bg2">
                    <a:lumMod val="75000"/>
                  </a:schemeClr>
                </a:solidFill>
                <a:sym typeface="Wingdings" panose="05000000000000000000" pitchFamily="2" charset="2"/>
              </a:rPr>
              <a:t>Daily domain averages  small differences between two datasets (18MME and 30MME).</a:t>
            </a:r>
          </a:p>
          <a:p>
            <a:pPr marL="114300" indent="0">
              <a:spcBef>
                <a:spcPts val="300"/>
              </a:spcBef>
              <a:spcAft>
                <a:spcPts val="300"/>
              </a:spcAft>
              <a:buNone/>
            </a:pPr>
            <a:endParaRPr lang="en-GB" sz="1600" dirty="0">
              <a:solidFill>
                <a:schemeClr val="bg2">
                  <a:lumMod val="75000"/>
                </a:schemeClr>
              </a:solidFill>
              <a:sym typeface="Wingdings" panose="05000000000000000000" pitchFamily="2" charset="2"/>
            </a:endParaRPr>
          </a:p>
          <a:p>
            <a:pPr marL="114300" indent="0">
              <a:spcBef>
                <a:spcPts val="300"/>
              </a:spcBef>
              <a:spcAft>
                <a:spcPts val="300"/>
              </a:spcAft>
              <a:buNone/>
            </a:pPr>
            <a:endParaRPr lang="en-GB" sz="1600" dirty="0">
              <a:solidFill>
                <a:schemeClr val="bg2">
                  <a:lumMod val="75000"/>
                </a:schemeClr>
              </a:solidFill>
              <a:sym typeface="Wingdings" panose="05000000000000000000" pitchFamily="2" charset="2"/>
            </a:endParaRPr>
          </a:p>
          <a:p>
            <a:pPr marL="114300" indent="0">
              <a:spcBef>
                <a:spcPts val="300"/>
              </a:spcBef>
              <a:spcAft>
                <a:spcPts val="300"/>
              </a:spcAft>
              <a:buNone/>
            </a:pPr>
            <a:r>
              <a:rPr lang="en-GB" sz="1600" dirty="0">
                <a:solidFill>
                  <a:schemeClr val="bg2">
                    <a:lumMod val="75000"/>
                  </a:schemeClr>
                </a:solidFill>
                <a:sym typeface="Wingdings" panose="05000000000000000000" pitchFamily="2" charset="2"/>
              </a:rPr>
              <a:t>Maximum temperature difference between the datasets and ERA5 are observed in June 7, 2014 (for both). </a:t>
            </a:r>
          </a:p>
          <a:p>
            <a:pPr marL="114300" indent="0">
              <a:spcBef>
                <a:spcPts val="300"/>
              </a:spcBef>
              <a:spcAft>
                <a:spcPts val="300"/>
              </a:spcAft>
              <a:buNone/>
            </a:pPr>
            <a:endParaRPr lang="en-GB" sz="1600" dirty="0">
              <a:solidFill>
                <a:schemeClr val="bg2">
                  <a:lumMod val="75000"/>
                </a:schemeClr>
              </a:solidFill>
              <a:sym typeface="Wingdings" panose="05000000000000000000" pitchFamily="2" charset="2"/>
            </a:endParaRPr>
          </a:p>
          <a:p>
            <a:pPr marL="114300" indent="0">
              <a:spcBef>
                <a:spcPts val="300"/>
              </a:spcBef>
              <a:spcAft>
                <a:spcPts val="300"/>
              </a:spcAft>
              <a:buNone/>
            </a:pPr>
            <a:endParaRPr lang="en-GB" sz="1600" dirty="0">
              <a:solidFill>
                <a:schemeClr val="bg2">
                  <a:lumMod val="75000"/>
                </a:schemeClr>
              </a:solidFill>
              <a:sym typeface="Wingdings" panose="05000000000000000000" pitchFamily="2" charset="2"/>
            </a:endParaRPr>
          </a:p>
          <a:p>
            <a:pPr marL="114300" indent="0">
              <a:spcBef>
                <a:spcPts val="300"/>
              </a:spcBef>
              <a:spcAft>
                <a:spcPts val="300"/>
              </a:spcAft>
              <a:buNone/>
            </a:pPr>
            <a:endParaRPr lang="en-GB" sz="1600" dirty="0">
              <a:solidFill>
                <a:schemeClr val="bg2">
                  <a:lumMod val="75000"/>
                </a:schemeClr>
              </a:solidFill>
              <a:sym typeface="Wingdings" panose="05000000000000000000" pitchFamily="2" charset="2"/>
            </a:endParaRPr>
          </a:p>
          <a:p>
            <a:pPr marL="114300" indent="0">
              <a:spcBef>
                <a:spcPts val="300"/>
              </a:spcBef>
              <a:spcAft>
                <a:spcPts val="300"/>
              </a:spcAft>
              <a:buNone/>
            </a:pPr>
            <a:endParaRPr lang="en-GB" sz="1600" dirty="0">
              <a:solidFill>
                <a:schemeClr val="bg2">
                  <a:lumMod val="75000"/>
                </a:schemeClr>
              </a:solidFill>
              <a:sym typeface="Wingdings" panose="05000000000000000000" pitchFamily="2" charset="2"/>
            </a:endParaRPr>
          </a:p>
          <a:p>
            <a:pPr marL="114300" indent="0">
              <a:spcBef>
                <a:spcPts val="300"/>
              </a:spcBef>
              <a:spcAft>
                <a:spcPts val="300"/>
              </a:spcAft>
              <a:buNone/>
            </a:pPr>
            <a:endParaRPr lang="en-GB" sz="1600" dirty="0">
              <a:solidFill>
                <a:schemeClr val="bg2">
                  <a:lumMod val="75000"/>
                </a:schemeClr>
              </a:solidFill>
              <a:sym typeface="Wingdings" panose="05000000000000000000" pitchFamily="2" charset="2"/>
            </a:endParaRPr>
          </a:p>
        </p:txBody>
      </p:sp>
    </p:spTree>
    <p:extLst>
      <p:ext uri="{BB962C8B-B14F-4D97-AF65-F5344CB8AC3E}">
        <p14:creationId xmlns:p14="http://schemas.microsoft.com/office/powerpoint/2010/main" val="3599593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013B55-6F8A-4589-B442-2CD5E398BC57}"/>
              </a:ext>
            </a:extLst>
          </p:cNvPr>
          <p:cNvSpPr>
            <a:spLocks noGrp="1"/>
          </p:cNvSpPr>
          <p:nvPr>
            <p:ph idx="1"/>
          </p:nvPr>
        </p:nvSpPr>
        <p:spPr>
          <a:xfrm>
            <a:off x="231687" y="995916"/>
            <a:ext cx="8706013" cy="4627119"/>
          </a:xfrm>
          <a:ln>
            <a:noFill/>
          </a:ln>
          <a:effectLst/>
          <a:scene3d>
            <a:camera prst="orthographicFront">
              <a:rot lat="0" lon="0" rev="0"/>
            </a:camera>
            <a:lightRig rig="contrasting" dir="t">
              <a:rot lat="0" lon="0" rev="7800000"/>
            </a:lightRig>
          </a:scene3d>
          <a:sp3d>
            <a:bevelT w="139700" h="139700"/>
          </a:sp3d>
        </p:spPr>
        <p:txBody>
          <a:bodyPr>
            <a:normAutofit/>
          </a:bodyPr>
          <a:lstStyle/>
          <a:p>
            <a:pPr marL="400050" indent="-285750"/>
            <a:r>
              <a:rPr lang="en-GB" sz="1400" dirty="0">
                <a:solidFill>
                  <a:schemeClr val="tx1">
                    <a:lumMod val="75000"/>
                    <a:lumOff val="25000"/>
                  </a:schemeClr>
                </a:solidFill>
              </a:rPr>
              <a:t>The methodology of Xu et al. was replicated with a focus on Eastern Mediterranean using 30 GCMs in this study in order to minimize uncertainty in future scenarios. Both 18MME (Xu et al., 2021) and 30MME (this study) datasets were downscaled for the focus region.</a:t>
            </a:r>
            <a:endParaRPr lang="en-US" sz="1400" dirty="0">
              <a:solidFill>
                <a:schemeClr val="tx1">
                  <a:lumMod val="75000"/>
                  <a:lumOff val="25000"/>
                </a:schemeClr>
              </a:solidFill>
            </a:endParaRPr>
          </a:p>
          <a:p>
            <a:pPr marL="400050" indent="-285750"/>
            <a:r>
              <a:rPr lang="en-GB" sz="1400" dirty="0">
                <a:solidFill>
                  <a:schemeClr val="tx1">
                    <a:lumMod val="75000"/>
                    <a:lumOff val="25000"/>
                  </a:schemeClr>
                </a:solidFill>
              </a:rPr>
              <a:t>For June, 2014</a:t>
            </a:r>
          </a:p>
          <a:p>
            <a:pPr lvl="1"/>
            <a:r>
              <a:rPr lang="en-GB" sz="1400" dirty="0">
                <a:solidFill>
                  <a:schemeClr val="tx1">
                    <a:lumMod val="75000"/>
                    <a:lumOff val="25000"/>
                  </a:schemeClr>
                </a:solidFill>
              </a:rPr>
              <a:t>Bias corrected datasets have differences </a:t>
            </a:r>
            <a:r>
              <a:rPr lang="en-GB" sz="1400" b="1" dirty="0">
                <a:solidFill>
                  <a:schemeClr val="tx1">
                    <a:lumMod val="75000"/>
                    <a:lumOff val="25000"/>
                  </a:schemeClr>
                </a:solidFill>
              </a:rPr>
              <a:t>(1.25</a:t>
            </a:r>
            <a:r>
              <a:rPr lang="en-GB" sz="1400" b="1" baseline="30000" dirty="0">
                <a:solidFill>
                  <a:schemeClr val="tx1">
                    <a:lumMod val="75000"/>
                    <a:lumOff val="25000"/>
                  </a:schemeClr>
                </a:solidFill>
              </a:rPr>
              <a:t>o</a:t>
            </a:r>
            <a:r>
              <a:rPr lang="en-GB" sz="1400" b="1" dirty="0">
                <a:solidFill>
                  <a:schemeClr val="tx1">
                    <a:lumMod val="75000"/>
                    <a:lumOff val="25000"/>
                  </a:schemeClr>
                </a:solidFill>
              </a:rPr>
              <a:t>×1.25</a:t>
            </a:r>
            <a:r>
              <a:rPr lang="en-GB" sz="1400" b="1" baseline="30000" dirty="0">
                <a:solidFill>
                  <a:schemeClr val="tx1">
                    <a:lumMod val="75000"/>
                    <a:lumOff val="25000"/>
                  </a:schemeClr>
                </a:solidFill>
              </a:rPr>
              <a:t>o</a:t>
            </a:r>
            <a:r>
              <a:rPr lang="en-GB" sz="1400" b="1" dirty="0">
                <a:solidFill>
                  <a:schemeClr val="tx1">
                    <a:lumMod val="75000"/>
                    <a:lumOff val="25000"/>
                  </a:schemeClr>
                </a:solidFill>
              </a:rPr>
              <a:t>);</a:t>
            </a:r>
          </a:p>
          <a:p>
            <a:pPr marL="914400" lvl="2" indent="0">
              <a:spcBef>
                <a:spcPts val="300"/>
              </a:spcBef>
              <a:spcAft>
                <a:spcPts val="0"/>
              </a:spcAft>
              <a:buNone/>
            </a:pPr>
            <a:r>
              <a:rPr lang="en-US" sz="1300" dirty="0">
                <a:solidFill>
                  <a:schemeClr val="tx1">
                    <a:lumMod val="75000"/>
                    <a:lumOff val="25000"/>
                  </a:schemeClr>
                </a:solidFill>
              </a:rPr>
              <a:t>Global:</a:t>
            </a:r>
          </a:p>
          <a:p>
            <a:pPr lvl="3">
              <a:spcBef>
                <a:spcPts val="300"/>
              </a:spcBef>
              <a:spcAft>
                <a:spcPts val="0"/>
              </a:spcAft>
            </a:pPr>
            <a:r>
              <a:rPr lang="en-US" dirty="0">
                <a:solidFill>
                  <a:schemeClr val="tx1">
                    <a:lumMod val="75000"/>
                    <a:lumOff val="25000"/>
                  </a:schemeClr>
                </a:solidFill>
              </a:rPr>
              <a:t>(- 9.1) – 8.3</a:t>
            </a:r>
            <a:r>
              <a:rPr lang="en-US" baseline="30000" dirty="0">
                <a:solidFill>
                  <a:schemeClr val="tx1">
                    <a:lumMod val="75000"/>
                    <a:lumOff val="25000"/>
                  </a:schemeClr>
                </a:solidFill>
              </a:rPr>
              <a:t>o</a:t>
            </a:r>
            <a:r>
              <a:rPr lang="en-US" dirty="0">
                <a:solidFill>
                  <a:schemeClr val="tx1">
                    <a:lumMod val="75000"/>
                    <a:lumOff val="25000"/>
                  </a:schemeClr>
                </a:solidFill>
              </a:rPr>
              <a:t>C between 18MME and ERA5</a:t>
            </a:r>
          </a:p>
          <a:p>
            <a:pPr lvl="3">
              <a:spcBef>
                <a:spcPts val="300"/>
              </a:spcBef>
              <a:spcAft>
                <a:spcPts val="0"/>
              </a:spcAft>
            </a:pPr>
            <a:r>
              <a:rPr lang="en-US" dirty="0">
                <a:solidFill>
                  <a:schemeClr val="tx1">
                    <a:lumMod val="75000"/>
                    <a:lumOff val="25000"/>
                  </a:schemeClr>
                </a:solidFill>
              </a:rPr>
              <a:t>(-10.2) – 7.9</a:t>
            </a:r>
            <a:r>
              <a:rPr lang="en-US" baseline="30000" dirty="0">
                <a:solidFill>
                  <a:schemeClr val="tx1">
                    <a:lumMod val="75000"/>
                    <a:lumOff val="25000"/>
                  </a:schemeClr>
                </a:solidFill>
              </a:rPr>
              <a:t>o</a:t>
            </a:r>
            <a:r>
              <a:rPr lang="en-US" dirty="0">
                <a:solidFill>
                  <a:schemeClr val="tx1">
                    <a:lumMod val="75000"/>
                    <a:lumOff val="25000"/>
                  </a:schemeClr>
                </a:solidFill>
              </a:rPr>
              <a:t>C between 30MME and ERA5</a:t>
            </a:r>
          </a:p>
          <a:p>
            <a:pPr marL="1371600" lvl="3" indent="0">
              <a:spcBef>
                <a:spcPts val="300"/>
              </a:spcBef>
              <a:spcAft>
                <a:spcPts val="0"/>
              </a:spcAft>
              <a:buNone/>
            </a:pPr>
            <a:endParaRPr lang="en-US" sz="1100" dirty="0">
              <a:solidFill>
                <a:schemeClr val="tx1">
                  <a:lumMod val="75000"/>
                  <a:lumOff val="25000"/>
                </a:schemeClr>
              </a:solidFill>
            </a:endParaRPr>
          </a:p>
          <a:p>
            <a:pPr marL="914400" lvl="2" indent="0">
              <a:spcBef>
                <a:spcPts val="300"/>
              </a:spcBef>
              <a:spcAft>
                <a:spcPts val="0"/>
              </a:spcAft>
              <a:buNone/>
            </a:pPr>
            <a:r>
              <a:rPr lang="en-US" sz="1300" dirty="0">
                <a:solidFill>
                  <a:schemeClr val="tx1">
                    <a:lumMod val="75000"/>
                    <a:lumOff val="25000"/>
                  </a:schemeClr>
                </a:solidFill>
              </a:rPr>
              <a:t>Mediterranean Region:</a:t>
            </a:r>
          </a:p>
          <a:p>
            <a:pPr lvl="3">
              <a:spcBef>
                <a:spcPts val="300"/>
              </a:spcBef>
              <a:spcAft>
                <a:spcPts val="0"/>
              </a:spcAft>
            </a:pPr>
            <a:r>
              <a:rPr lang="en-US" dirty="0">
                <a:solidFill>
                  <a:schemeClr val="tx1">
                    <a:lumMod val="75000"/>
                    <a:lumOff val="25000"/>
                  </a:schemeClr>
                </a:solidFill>
              </a:rPr>
              <a:t>Higher differences are mainly observed over Turkey, Italy, and Algeria</a:t>
            </a:r>
          </a:p>
          <a:p>
            <a:pPr lvl="3">
              <a:spcBef>
                <a:spcPts val="0"/>
              </a:spcBef>
              <a:spcAft>
                <a:spcPts val="0"/>
              </a:spcAft>
            </a:pPr>
            <a:endParaRPr lang="en-US" sz="1100" dirty="0">
              <a:solidFill>
                <a:schemeClr val="tx1">
                  <a:lumMod val="75000"/>
                  <a:lumOff val="25000"/>
                </a:schemeClr>
              </a:solidFill>
            </a:endParaRPr>
          </a:p>
          <a:p>
            <a:r>
              <a:rPr lang="en-US" sz="1400" dirty="0">
                <a:solidFill>
                  <a:schemeClr val="tx1">
                    <a:lumMod val="75000"/>
                    <a:lumOff val="25000"/>
                  </a:schemeClr>
                </a:solidFill>
              </a:rPr>
              <a:t>Using different GCMs has mostly decreased the difference between ERA5 over lands while it has increased the difference over sea </a:t>
            </a:r>
            <a:r>
              <a:rPr lang="en-GB" sz="1400" b="1" dirty="0">
                <a:solidFill>
                  <a:schemeClr val="tx1">
                    <a:lumMod val="75000"/>
                    <a:lumOff val="25000"/>
                  </a:schemeClr>
                </a:solidFill>
              </a:rPr>
              <a:t>(36×36km).</a:t>
            </a:r>
          </a:p>
          <a:p>
            <a:r>
              <a:rPr lang="en-GB" sz="1400" dirty="0">
                <a:solidFill>
                  <a:schemeClr val="tx1">
                    <a:lumMod val="75000"/>
                    <a:lumOff val="25000"/>
                  </a:schemeClr>
                </a:solidFill>
              </a:rPr>
              <a:t>Smaller differences have been found in the domain averages of both datasets for Mediterranean Region with a maximum difference (3 </a:t>
            </a:r>
            <a:r>
              <a:rPr lang="en-GB" sz="1400" baseline="30000" dirty="0" err="1">
                <a:solidFill>
                  <a:schemeClr val="tx1">
                    <a:lumMod val="75000"/>
                    <a:lumOff val="25000"/>
                  </a:schemeClr>
                </a:solidFill>
              </a:rPr>
              <a:t>o</a:t>
            </a:r>
            <a:r>
              <a:rPr lang="en-GB" sz="1400" dirty="0" err="1">
                <a:solidFill>
                  <a:schemeClr val="tx1">
                    <a:lumMod val="75000"/>
                    <a:lumOff val="25000"/>
                  </a:schemeClr>
                </a:solidFill>
              </a:rPr>
              <a:t>C</a:t>
            </a:r>
            <a:r>
              <a:rPr lang="en-GB" sz="1400" dirty="0">
                <a:solidFill>
                  <a:schemeClr val="tx1">
                    <a:lumMod val="75000"/>
                    <a:lumOff val="25000"/>
                  </a:schemeClr>
                </a:solidFill>
              </a:rPr>
              <a:t>) between ERA5 on June 7, 2014. The difference between the datasets and the reanalysis data changes between (-1) – 1</a:t>
            </a:r>
            <a:r>
              <a:rPr lang="en-GB" sz="1400" baseline="30000" dirty="0">
                <a:solidFill>
                  <a:schemeClr val="tx1">
                    <a:lumMod val="75000"/>
                    <a:lumOff val="25000"/>
                  </a:schemeClr>
                </a:solidFill>
              </a:rPr>
              <a:t>o</a:t>
            </a:r>
            <a:r>
              <a:rPr lang="en-GB" sz="1400" dirty="0">
                <a:solidFill>
                  <a:schemeClr val="tx1">
                    <a:lumMod val="75000"/>
                    <a:lumOff val="25000"/>
                  </a:schemeClr>
                </a:solidFill>
              </a:rPr>
              <a:t>C for the rest of the days of June.</a:t>
            </a:r>
          </a:p>
        </p:txBody>
      </p:sp>
      <p:sp>
        <p:nvSpPr>
          <p:cNvPr id="4" name="Footer Placeholder 3">
            <a:extLst>
              <a:ext uri="{FF2B5EF4-FFF2-40B4-BE49-F238E27FC236}">
                <a16:creationId xmlns:a16="http://schemas.microsoft.com/office/drawing/2014/main" id="{5168E1F7-CE3F-4CA8-A9AD-55610E0A9276}"/>
              </a:ext>
            </a:extLst>
          </p:cNvPr>
          <p:cNvSpPr>
            <a:spLocks noGrp="1"/>
          </p:cNvSpPr>
          <p:nvPr>
            <p:ph type="ftr" sz="quarter" idx="11"/>
          </p:nvPr>
        </p:nvSpPr>
        <p:spPr/>
        <p:txBody>
          <a:bodyPr/>
          <a:lstStyle/>
          <a:p>
            <a:r>
              <a:rPr lang="en-GB"/>
              <a:t>The EGU General Assembly 2022, 23-27 May</a:t>
            </a:r>
            <a:endParaRPr lang="en-US" dirty="0"/>
          </a:p>
        </p:txBody>
      </p:sp>
      <p:sp>
        <p:nvSpPr>
          <p:cNvPr id="6" name="Slide Number Placeholder 5">
            <a:extLst>
              <a:ext uri="{FF2B5EF4-FFF2-40B4-BE49-F238E27FC236}">
                <a16:creationId xmlns:a16="http://schemas.microsoft.com/office/drawing/2014/main" id="{B7DD46C8-4FA7-4BC5-B79F-2D108FE54778}"/>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8" name="Title 1">
            <a:extLst>
              <a:ext uri="{FF2B5EF4-FFF2-40B4-BE49-F238E27FC236}">
                <a16:creationId xmlns:a16="http://schemas.microsoft.com/office/drawing/2014/main" id="{FF35CE5D-DE8A-48FE-9A8D-7452D4612F5C}"/>
              </a:ext>
            </a:extLst>
          </p:cNvPr>
          <p:cNvSpPr txBox="1">
            <a:spLocks/>
          </p:cNvSpPr>
          <p:nvPr/>
        </p:nvSpPr>
        <p:spPr>
          <a:xfrm>
            <a:off x="345452" y="0"/>
            <a:ext cx="8582821" cy="76200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a:t>Conclusions / Ongoing works</a:t>
            </a:r>
            <a:endParaRPr lang="en-US" sz="3200" dirty="0"/>
          </a:p>
        </p:txBody>
      </p:sp>
      <p:sp>
        <p:nvSpPr>
          <p:cNvPr id="10" name="TextBox 9">
            <a:extLst>
              <a:ext uri="{FF2B5EF4-FFF2-40B4-BE49-F238E27FC236}">
                <a16:creationId xmlns:a16="http://schemas.microsoft.com/office/drawing/2014/main" id="{57296BA6-3863-484A-B2EB-4FACCC5DD6AF}"/>
              </a:ext>
            </a:extLst>
          </p:cNvPr>
          <p:cNvSpPr txBox="1"/>
          <p:nvPr/>
        </p:nvSpPr>
        <p:spPr>
          <a:xfrm>
            <a:off x="2755130" y="5573561"/>
            <a:ext cx="5551748" cy="954107"/>
          </a:xfrm>
          <a:prstGeom prst="rect">
            <a:avLst/>
          </a:prstGeom>
          <a:noFill/>
        </p:spPr>
        <p:txBody>
          <a:bodyPr wrap="square">
            <a:spAutoFit/>
          </a:bodyPr>
          <a:lstStyle/>
          <a:p>
            <a:pPr marL="0" indent="0">
              <a:buNone/>
            </a:pPr>
            <a:r>
              <a:rPr lang="en-GB" sz="1400" u="sng" dirty="0">
                <a:solidFill>
                  <a:schemeClr val="tx1">
                    <a:lumMod val="75000"/>
                    <a:lumOff val="25000"/>
                  </a:schemeClr>
                </a:solidFill>
              </a:rPr>
              <a:t>Ongoing works</a:t>
            </a:r>
          </a:p>
          <a:p>
            <a:pPr marL="285750" indent="-285750">
              <a:buFont typeface="Courier New" panose="02070309020205020404" pitchFamily="49" charset="0"/>
              <a:buChar char="o"/>
            </a:pPr>
            <a:r>
              <a:rPr lang="en-US" sz="1400" dirty="0">
                <a:solidFill>
                  <a:schemeClr val="tx1">
                    <a:lumMod val="75000"/>
                    <a:lumOff val="25000"/>
                  </a:schemeClr>
                </a:solidFill>
              </a:rPr>
              <a:t>Observations vs GCMBC comparison after WRF</a:t>
            </a:r>
          </a:p>
          <a:p>
            <a:pPr marL="285750" indent="-285750">
              <a:buFont typeface="Courier New" panose="02070309020205020404" pitchFamily="49" charset="0"/>
              <a:buChar char="o"/>
            </a:pPr>
            <a:r>
              <a:rPr lang="en-GB" sz="1400" dirty="0">
                <a:solidFill>
                  <a:schemeClr val="tx1">
                    <a:lumMod val="75000"/>
                    <a:lumOff val="25000"/>
                  </a:schemeClr>
                </a:solidFill>
              </a:rPr>
              <a:t>Future scenario SSP245 and SSP585</a:t>
            </a:r>
          </a:p>
          <a:p>
            <a:pPr marL="285750" indent="-285750">
              <a:buFont typeface="Courier New" panose="02070309020205020404" pitchFamily="49" charset="0"/>
              <a:buChar char="o"/>
            </a:pPr>
            <a:r>
              <a:rPr lang="en-GB" sz="1400" dirty="0">
                <a:solidFill>
                  <a:schemeClr val="tx1">
                    <a:lumMod val="75000"/>
                    <a:lumOff val="25000"/>
                  </a:schemeClr>
                </a:solidFill>
              </a:rPr>
              <a:t>Smaller domain investigation with 4×4km grid size resolution</a:t>
            </a:r>
          </a:p>
        </p:txBody>
      </p:sp>
    </p:spTree>
    <p:extLst>
      <p:ext uri="{BB962C8B-B14F-4D97-AF65-F5344CB8AC3E}">
        <p14:creationId xmlns:p14="http://schemas.microsoft.com/office/powerpoint/2010/main" val="25650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B496BD-922A-4339-9367-BE85D3631E43}"/>
              </a:ext>
            </a:extLst>
          </p:cNvPr>
          <p:cNvSpPr>
            <a:spLocks noGrp="1"/>
          </p:cNvSpPr>
          <p:nvPr>
            <p:ph idx="1"/>
          </p:nvPr>
        </p:nvSpPr>
        <p:spPr>
          <a:effectLst/>
        </p:spPr>
        <p:txBody>
          <a:bodyPr>
            <a:normAutofit/>
          </a:bodyPr>
          <a:lstStyle/>
          <a:p>
            <a:r>
              <a:rPr lang="en-GB" dirty="0"/>
              <a:t>IPCC, n.d. What is a GCM? </a:t>
            </a:r>
            <a:r>
              <a:rPr lang="en-GB" dirty="0">
                <a:hlinkClick r:id="rId2"/>
              </a:rPr>
              <a:t>https://www.ipcc-data.org/guidelines/pages/gcm_guide.html</a:t>
            </a:r>
            <a:r>
              <a:rPr lang="en-GB" dirty="0"/>
              <a:t>, Accessed date: 22 April 2022. </a:t>
            </a:r>
          </a:p>
          <a:p>
            <a:r>
              <a:rPr lang="en-GB" dirty="0"/>
              <a:t>Xu, Z., Han, Y., Tam, CY. et al.  (2021). Bias-corrected CMIP6 global dataset for dynamical downscaling of the historical and future climate (1979–2100). Sci Data 8, 293. </a:t>
            </a:r>
            <a:r>
              <a:rPr lang="en-GB" dirty="0">
                <a:hlinkClick r:id="rId3"/>
              </a:rPr>
              <a:t>https://doi.org/10.1038/s41597-021-01079-3</a:t>
            </a:r>
            <a:endParaRPr lang="en-GB" dirty="0"/>
          </a:p>
          <a:p>
            <a:r>
              <a:rPr lang="en-GB" dirty="0">
                <a:solidFill>
                  <a:schemeClr val="bg2">
                    <a:lumMod val="50000"/>
                  </a:schemeClr>
                </a:solidFill>
              </a:rPr>
              <a:t>CORINE, 2018. Corine Land Cover Raster Data [WWW Document]. URL. https://land.copernicus.eu/pan-european/corine-land-cover/clc2018?tab=download, Accessed date: 18 April 2022.</a:t>
            </a:r>
          </a:p>
          <a:p>
            <a:endParaRPr lang="en-US" dirty="0"/>
          </a:p>
        </p:txBody>
      </p:sp>
      <p:sp>
        <p:nvSpPr>
          <p:cNvPr id="4" name="Footer Placeholder 3">
            <a:extLst>
              <a:ext uri="{FF2B5EF4-FFF2-40B4-BE49-F238E27FC236}">
                <a16:creationId xmlns:a16="http://schemas.microsoft.com/office/drawing/2014/main" id="{C1EB9270-758A-4615-866D-FE3E67B1F83B}"/>
              </a:ext>
            </a:extLst>
          </p:cNvPr>
          <p:cNvSpPr>
            <a:spLocks noGrp="1"/>
          </p:cNvSpPr>
          <p:nvPr>
            <p:ph type="ftr" sz="quarter" idx="11"/>
          </p:nvPr>
        </p:nvSpPr>
        <p:spPr/>
        <p:txBody>
          <a:bodyPr/>
          <a:lstStyle/>
          <a:p>
            <a:r>
              <a:rPr lang="en-GB"/>
              <a:t>The EGU General Assembly 2022, 23-27 May</a:t>
            </a:r>
            <a:endParaRPr lang="en-US" dirty="0"/>
          </a:p>
        </p:txBody>
      </p:sp>
      <p:sp>
        <p:nvSpPr>
          <p:cNvPr id="6" name="Slide Number Placeholder 5">
            <a:extLst>
              <a:ext uri="{FF2B5EF4-FFF2-40B4-BE49-F238E27FC236}">
                <a16:creationId xmlns:a16="http://schemas.microsoft.com/office/drawing/2014/main" id="{35FB3F9A-24AD-481F-BA78-67D13B6A17E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9" name="Title 1">
            <a:extLst>
              <a:ext uri="{FF2B5EF4-FFF2-40B4-BE49-F238E27FC236}">
                <a16:creationId xmlns:a16="http://schemas.microsoft.com/office/drawing/2014/main" id="{535805AA-E38D-436D-9C25-45624C60080E}"/>
              </a:ext>
            </a:extLst>
          </p:cNvPr>
          <p:cNvSpPr txBox="1">
            <a:spLocks/>
          </p:cNvSpPr>
          <p:nvPr/>
        </p:nvSpPr>
        <p:spPr>
          <a:xfrm>
            <a:off x="345452" y="0"/>
            <a:ext cx="7928999" cy="76200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References</a:t>
            </a:r>
            <a:endParaRPr lang="en-US" dirty="0"/>
          </a:p>
        </p:txBody>
      </p:sp>
    </p:spTree>
    <p:extLst>
      <p:ext uri="{BB962C8B-B14F-4D97-AF65-F5344CB8AC3E}">
        <p14:creationId xmlns:p14="http://schemas.microsoft.com/office/powerpoint/2010/main" val="313673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8E95C-AF18-46B2-947F-192F8E7AE5DE}"/>
              </a:ext>
            </a:extLst>
          </p:cNvPr>
          <p:cNvSpPr>
            <a:spLocks noGrp="1"/>
          </p:cNvSpPr>
          <p:nvPr>
            <p:ph type="title"/>
          </p:nvPr>
        </p:nvSpPr>
        <p:spPr/>
        <p:txBody>
          <a:bodyPr/>
          <a:lstStyle/>
          <a:p>
            <a:r>
              <a:rPr lang="en-GB" dirty="0"/>
              <a:t>Thank you!</a:t>
            </a:r>
            <a:endParaRPr lang="en-US" dirty="0"/>
          </a:p>
        </p:txBody>
      </p:sp>
      <p:sp>
        <p:nvSpPr>
          <p:cNvPr id="3" name="Text Placeholder 2">
            <a:extLst>
              <a:ext uri="{FF2B5EF4-FFF2-40B4-BE49-F238E27FC236}">
                <a16:creationId xmlns:a16="http://schemas.microsoft.com/office/drawing/2014/main" id="{B21FC183-656A-4334-86A7-EF836E377F16}"/>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218AF368-D668-4A87-A13F-6877BB81BFEE}"/>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0350F23C-BAAE-4762-9347-CB19A420144A}"/>
              </a:ext>
            </a:extLst>
          </p:cNvPr>
          <p:cNvSpPr>
            <a:spLocks noGrp="1"/>
          </p:cNvSpPr>
          <p:nvPr>
            <p:ph type="ftr" sz="quarter" idx="11"/>
          </p:nvPr>
        </p:nvSpPr>
        <p:spPr>
          <a:xfrm>
            <a:off x="1923817" y="5436935"/>
            <a:ext cx="6483240" cy="365125"/>
          </a:xfrm>
        </p:spPr>
        <p:txBody>
          <a:bodyPr/>
          <a:lstStyle/>
          <a:p>
            <a:r>
              <a:rPr lang="en-GB" dirty="0"/>
              <a:t>The EGU General Assembly 2022, 23-27 May</a:t>
            </a:r>
            <a:endParaRPr lang="en-US" dirty="0"/>
          </a:p>
        </p:txBody>
      </p:sp>
      <p:sp>
        <p:nvSpPr>
          <p:cNvPr id="6" name="Slide Number Placeholder 5">
            <a:extLst>
              <a:ext uri="{FF2B5EF4-FFF2-40B4-BE49-F238E27FC236}">
                <a16:creationId xmlns:a16="http://schemas.microsoft.com/office/drawing/2014/main" id="{E27D4DBD-D27F-4AF9-BC3D-BDFB4E1C1CFA}"/>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276144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A078D8-BD3D-4BC0-9A45-79018CC0609C}"/>
              </a:ext>
            </a:extLst>
          </p:cNvPr>
          <p:cNvSpPr>
            <a:spLocks noGrp="1"/>
          </p:cNvSpPr>
          <p:nvPr>
            <p:ph type="ftr" sz="quarter" idx="11"/>
          </p:nvPr>
        </p:nvSpPr>
        <p:spPr/>
        <p:txBody>
          <a:bodyPr/>
          <a:lstStyle/>
          <a:p>
            <a:r>
              <a:rPr lang="en-GB"/>
              <a:t>The EGU General Assembly 2022, 23-27 May</a:t>
            </a:r>
            <a:endParaRPr lang="en-US" dirty="0"/>
          </a:p>
        </p:txBody>
      </p:sp>
      <p:sp>
        <p:nvSpPr>
          <p:cNvPr id="6" name="Slide Number Placeholder 5">
            <a:extLst>
              <a:ext uri="{FF2B5EF4-FFF2-40B4-BE49-F238E27FC236}">
                <a16:creationId xmlns:a16="http://schemas.microsoft.com/office/drawing/2014/main" id="{304B10A6-F6DC-4D1B-A3AA-C4998F09DED4}"/>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9" name="Title 1">
            <a:extLst>
              <a:ext uri="{FF2B5EF4-FFF2-40B4-BE49-F238E27FC236}">
                <a16:creationId xmlns:a16="http://schemas.microsoft.com/office/drawing/2014/main" id="{E0AF3A1B-7D3F-4D96-A0B4-90EAAC0D5CF5}"/>
              </a:ext>
            </a:extLst>
          </p:cNvPr>
          <p:cNvSpPr txBox="1">
            <a:spLocks/>
          </p:cNvSpPr>
          <p:nvPr/>
        </p:nvSpPr>
        <p:spPr>
          <a:xfrm>
            <a:off x="345451" y="0"/>
            <a:ext cx="8926139" cy="76200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Results – </a:t>
            </a:r>
            <a:r>
              <a:rPr lang="en-GB" sz="2000" dirty="0"/>
              <a:t>After Bias Correction – Med. Reg. Average 30MME</a:t>
            </a:r>
            <a:endParaRPr lang="en-US" sz="2800" dirty="0"/>
          </a:p>
        </p:txBody>
      </p:sp>
      <p:pic>
        <p:nvPicPr>
          <p:cNvPr id="7" name="Picture 6">
            <a:extLst>
              <a:ext uri="{FF2B5EF4-FFF2-40B4-BE49-F238E27FC236}">
                <a16:creationId xmlns:a16="http://schemas.microsoft.com/office/drawing/2014/main" id="{0008D423-41C0-4CB6-AE4E-C6A07385A618}"/>
              </a:ext>
            </a:extLst>
          </p:cNvPr>
          <p:cNvPicPr>
            <a:picLocks noChangeAspect="1"/>
          </p:cNvPicPr>
          <p:nvPr/>
        </p:nvPicPr>
        <p:blipFill rotWithShape="1">
          <a:blip r:embed="rId3"/>
          <a:srcRect l="3264" t="7866" r="9450" b="7037"/>
          <a:stretch/>
        </p:blipFill>
        <p:spPr>
          <a:xfrm>
            <a:off x="171837" y="858646"/>
            <a:ext cx="2709070" cy="2641108"/>
          </a:xfrm>
          <a:prstGeom prst="rect">
            <a:avLst/>
          </a:prstGeom>
        </p:spPr>
      </p:pic>
      <p:pic>
        <p:nvPicPr>
          <p:cNvPr id="12" name="Picture 11">
            <a:extLst>
              <a:ext uri="{FF2B5EF4-FFF2-40B4-BE49-F238E27FC236}">
                <a16:creationId xmlns:a16="http://schemas.microsoft.com/office/drawing/2014/main" id="{C9720BCF-AFDF-4ECF-9307-831B3EE82720}"/>
              </a:ext>
            </a:extLst>
          </p:cNvPr>
          <p:cNvPicPr>
            <a:picLocks noChangeAspect="1"/>
          </p:cNvPicPr>
          <p:nvPr/>
        </p:nvPicPr>
        <p:blipFill rotWithShape="1">
          <a:blip r:embed="rId4"/>
          <a:srcRect l="6421" t="7835" r="9450" b="6862"/>
          <a:stretch/>
        </p:blipFill>
        <p:spPr>
          <a:xfrm>
            <a:off x="2880907" y="852223"/>
            <a:ext cx="2611107" cy="2647531"/>
          </a:xfrm>
          <a:prstGeom prst="rect">
            <a:avLst/>
          </a:prstGeom>
        </p:spPr>
      </p:pic>
      <p:pic>
        <p:nvPicPr>
          <p:cNvPr id="15" name="Picture 14">
            <a:extLst>
              <a:ext uri="{FF2B5EF4-FFF2-40B4-BE49-F238E27FC236}">
                <a16:creationId xmlns:a16="http://schemas.microsoft.com/office/drawing/2014/main" id="{4DAC39B5-5BA8-494D-8BE0-76C2CC0A40CA}"/>
              </a:ext>
            </a:extLst>
          </p:cNvPr>
          <p:cNvPicPr>
            <a:picLocks noChangeAspect="1"/>
          </p:cNvPicPr>
          <p:nvPr/>
        </p:nvPicPr>
        <p:blipFill rotWithShape="1">
          <a:blip r:embed="rId5"/>
          <a:srcRect l="3264" t="7835" r="9450" b="3780"/>
          <a:stretch/>
        </p:blipFill>
        <p:spPr>
          <a:xfrm>
            <a:off x="171837" y="3608270"/>
            <a:ext cx="2709070" cy="2743200"/>
          </a:xfrm>
          <a:prstGeom prst="rect">
            <a:avLst/>
          </a:prstGeom>
        </p:spPr>
      </p:pic>
      <p:pic>
        <p:nvPicPr>
          <p:cNvPr id="20" name="Picture 19">
            <a:extLst>
              <a:ext uri="{FF2B5EF4-FFF2-40B4-BE49-F238E27FC236}">
                <a16:creationId xmlns:a16="http://schemas.microsoft.com/office/drawing/2014/main" id="{96E1AE73-8881-4613-A6DE-640BDAA6E93C}"/>
              </a:ext>
            </a:extLst>
          </p:cNvPr>
          <p:cNvPicPr>
            <a:picLocks noChangeAspect="1"/>
          </p:cNvPicPr>
          <p:nvPr/>
        </p:nvPicPr>
        <p:blipFill rotWithShape="1">
          <a:blip r:embed="rId6"/>
          <a:srcRect l="6420" t="7835" r="9450" b="3780"/>
          <a:stretch/>
        </p:blipFill>
        <p:spPr>
          <a:xfrm>
            <a:off x="2880906" y="3602822"/>
            <a:ext cx="2611107" cy="2743200"/>
          </a:xfrm>
          <a:prstGeom prst="rect">
            <a:avLst/>
          </a:prstGeom>
        </p:spPr>
      </p:pic>
    </p:spTree>
    <p:extLst>
      <p:ext uri="{BB962C8B-B14F-4D97-AF65-F5344CB8AC3E}">
        <p14:creationId xmlns:p14="http://schemas.microsoft.com/office/powerpoint/2010/main" val="272573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613DC-A5A0-4B63-808C-B9F3138B5751}"/>
              </a:ext>
            </a:extLst>
          </p:cNvPr>
          <p:cNvSpPr>
            <a:spLocks noGrp="1"/>
          </p:cNvSpPr>
          <p:nvPr>
            <p:ph type="title"/>
          </p:nvPr>
        </p:nvSpPr>
        <p:spPr>
          <a:xfrm>
            <a:off x="338636" y="1"/>
            <a:ext cx="7928999" cy="762000"/>
          </a:xfrm>
        </p:spPr>
        <p:txBody>
          <a:bodyPr/>
          <a:lstStyle/>
          <a:p>
            <a:r>
              <a:rPr lang="en-GB" dirty="0"/>
              <a:t>Motivation</a:t>
            </a:r>
            <a:endParaRPr lang="en-US" dirty="0"/>
          </a:p>
        </p:txBody>
      </p:sp>
      <p:sp>
        <p:nvSpPr>
          <p:cNvPr id="11" name="Footer Placeholder 10">
            <a:extLst>
              <a:ext uri="{FF2B5EF4-FFF2-40B4-BE49-F238E27FC236}">
                <a16:creationId xmlns:a16="http://schemas.microsoft.com/office/drawing/2014/main" id="{B027C0D0-381C-44BC-9863-61449AEE20DD}"/>
              </a:ext>
            </a:extLst>
          </p:cNvPr>
          <p:cNvSpPr>
            <a:spLocks noGrp="1"/>
          </p:cNvSpPr>
          <p:nvPr>
            <p:ph type="ftr" sz="quarter" idx="11"/>
          </p:nvPr>
        </p:nvSpPr>
        <p:spPr>
          <a:xfrm>
            <a:off x="1647825" y="6346024"/>
            <a:ext cx="2600325" cy="365125"/>
          </a:xfrm>
        </p:spPr>
        <p:txBody>
          <a:bodyPr/>
          <a:lstStyle/>
          <a:p>
            <a:r>
              <a:rPr lang="en-GB" dirty="0"/>
              <a:t>The EGU General Assembly 2022, 23-27 May</a:t>
            </a:r>
            <a:endParaRPr lang="en-US" dirty="0"/>
          </a:p>
        </p:txBody>
      </p:sp>
      <p:sp>
        <p:nvSpPr>
          <p:cNvPr id="13" name="Slide Number Placeholder 12">
            <a:extLst>
              <a:ext uri="{FF2B5EF4-FFF2-40B4-BE49-F238E27FC236}">
                <a16:creationId xmlns:a16="http://schemas.microsoft.com/office/drawing/2014/main" id="{A0BA7F8C-6C4F-40BB-A5E3-3C23E424004C}"/>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7" name="Picture 6">
            <a:extLst>
              <a:ext uri="{FF2B5EF4-FFF2-40B4-BE49-F238E27FC236}">
                <a16:creationId xmlns:a16="http://schemas.microsoft.com/office/drawing/2014/main" id="{44811696-E9ED-4464-A0A3-A19DB9AE5F83}"/>
              </a:ext>
            </a:extLst>
          </p:cNvPr>
          <p:cNvPicPr>
            <a:picLocks noChangeAspect="1"/>
          </p:cNvPicPr>
          <p:nvPr/>
        </p:nvPicPr>
        <p:blipFill rotWithShape="1">
          <a:blip r:embed="rId3">
            <a:extLst>
              <a:ext uri="{28A0092B-C50C-407E-A947-70E740481C1C}">
                <a14:useLocalDpi xmlns:a14="http://schemas.microsoft.com/office/drawing/2010/main" val="0"/>
              </a:ext>
            </a:extLst>
          </a:blip>
          <a:srcRect l="9862" t="9317" r="9249" b="3961"/>
          <a:stretch/>
        </p:blipFill>
        <p:spPr>
          <a:xfrm>
            <a:off x="5667016" y="3139482"/>
            <a:ext cx="3314864" cy="1888475"/>
          </a:xfrm>
          <a:prstGeom prst="rect">
            <a:avLst/>
          </a:prstGeom>
        </p:spPr>
      </p:pic>
      <p:pic>
        <p:nvPicPr>
          <p:cNvPr id="4" name="Picture 3">
            <a:extLst>
              <a:ext uri="{FF2B5EF4-FFF2-40B4-BE49-F238E27FC236}">
                <a16:creationId xmlns:a16="http://schemas.microsoft.com/office/drawing/2014/main" id="{C7A0BBB0-AD1D-4BCA-A182-CF493F844A09}"/>
              </a:ext>
            </a:extLst>
          </p:cNvPr>
          <p:cNvPicPr>
            <a:picLocks noChangeAspect="1"/>
          </p:cNvPicPr>
          <p:nvPr/>
        </p:nvPicPr>
        <p:blipFill>
          <a:blip r:embed="rId4"/>
          <a:stretch>
            <a:fillRect/>
          </a:stretch>
        </p:blipFill>
        <p:spPr>
          <a:xfrm>
            <a:off x="5765306" y="1954593"/>
            <a:ext cx="1395811" cy="1118760"/>
          </a:xfrm>
          <a:prstGeom prst="rect">
            <a:avLst/>
          </a:prstGeom>
        </p:spPr>
      </p:pic>
      <p:pic>
        <p:nvPicPr>
          <p:cNvPr id="12" name="Picture 11">
            <a:extLst>
              <a:ext uri="{FF2B5EF4-FFF2-40B4-BE49-F238E27FC236}">
                <a16:creationId xmlns:a16="http://schemas.microsoft.com/office/drawing/2014/main" id="{A91F60CD-2FCF-46C0-B961-0AD4C0D992E1}"/>
              </a:ext>
            </a:extLst>
          </p:cNvPr>
          <p:cNvPicPr>
            <a:picLocks noChangeAspect="1"/>
          </p:cNvPicPr>
          <p:nvPr/>
        </p:nvPicPr>
        <p:blipFill>
          <a:blip r:embed="rId5"/>
          <a:stretch>
            <a:fillRect/>
          </a:stretch>
        </p:blipFill>
        <p:spPr>
          <a:xfrm>
            <a:off x="7553392" y="1954593"/>
            <a:ext cx="1428488" cy="1118760"/>
          </a:xfrm>
          <a:prstGeom prst="rect">
            <a:avLst/>
          </a:prstGeom>
        </p:spPr>
      </p:pic>
      <p:cxnSp>
        <p:nvCxnSpPr>
          <p:cNvPr id="15" name="Straight Arrow Connector 14">
            <a:extLst>
              <a:ext uri="{FF2B5EF4-FFF2-40B4-BE49-F238E27FC236}">
                <a16:creationId xmlns:a16="http://schemas.microsoft.com/office/drawing/2014/main" id="{25C4D3B8-23C4-419E-A59C-C45742055FD1}"/>
              </a:ext>
            </a:extLst>
          </p:cNvPr>
          <p:cNvCxnSpPr>
            <a:stCxn id="4" idx="3"/>
            <a:endCxn id="12" idx="1"/>
          </p:cNvCxnSpPr>
          <p:nvPr/>
        </p:nvCxnSpPr>
        <p:spPr>
          <a:xfrm>
            <a:off x="7161117" y="2513973"/>
            <a:ext cx="392275" cy="0"/>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9" name="Footer Placeholder 10">
            <a:extLst>
              <a:ext uri="{FF2B5EF4-FFF2-40B4-BE49-F238E27FC236}">
                <a16:creationId xmlns:a16="http://schemas.microsoft.com/office/drawing/2014/main" id="{48090BC6-286B-4AA6-8E2B-0AD747EEDE06}"/>
              </a:ext>
            </a:extLst>
          </p:cNvPr>
          <p:cNvSpPr txBox="1">
            <a:spLocks/>
          </p:cNvSpPr>
          <p:nvPr/>
        </p:nvSpPr>
        <p:spPr>
          <a:xfrm>
            <a:off x="5355299" y="6346023"/>
            <a:ext cx="2678090" cy="365125"/>
          </a:xfrm>
          <a:prstGeom prst="rect">
            <a:avLst/>
          </a:prstGeom>
        </p:spPr>
        <p:txBody>
          <a:bodyPr vert="horz" lIns="91440" tIns="45720" rIns="91440" bIns="45720" rtlCol="0" anchor="b"/>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baseline="30000" dirty="0"/>
              <a:t>1 </a:t>
            </a:r>
            <a:r>
              <a:rPr lang="en-GB" dirty="0"/>
              <a:t>IPCC, n.d.</a:t>
            </a:r>
          </a:p>
          <a:p>
            <a:r>
              <a:rPr lang="en-GB" baseline="30000" dirty="0"/>
              <a:t>2 </a:t>
            </a:r>
            <a:r>
              <a:rPr lang="en-GB" dirty="0"/>
              <a:t>WCRP CMIP6, n.d.</a:t>
            </a:r>
          </a:p>
        </p:txBody>
      </p:sp>
      <p:sp>
        <p:nvSpPr>
          <p:cNvPr id="16" name="Content Placeholder 2">
            <a:extLst>
              <a:ext uri="{FF2B5EF4-FFF2-40B4-BE49-F238E27FC236}">
                <a16:creationId xmlns:a16="http://schemas.microsoft.com/office/drawing/2014/main" id="{736B628F-C1AD-4D2A-B4DF-3752147D57F7}"/>
              </a:ext>
            </a:extLst>
          </p:cNvPr>
          <p:cNvSpPr>
            <a:spLocks noGrp="1"/>
          </p:cNvSpPr>
          <p:nvPr>
            <p:ph idx="1"/>
          </p:nvPr>
        </p:nvSpPr>
        <p:spPr>
          <a:xfrm>
            <a:off x="215728" y="1109184"/>
            <a:ext cx="5451288" cy="5170710"/>
          </a:xfrm>
          <a:noFill/>
          <a:ln>
            <a:noFill/>
          </a:ln>
        </p:spPr>
        <p:style>
          <a:lnRef idx="0">
            <a:scrgbClr r="0" g="0" b="0"/>
          </a:lnRef>
          <a:fillRef idx="0">
            <a:scrgbClr r="0" g="0" b="0"/>
          </a:fillRef>
          <a:effectRef idx="0">
            <a:scrgbClr r="0" g="0" b="0"/>
          </a:effectRef>
          <a:fontRef idx="minor">
            <a:schemeClr val="dk1"/>
          </a:fontRef>
        </p:style>
        <p:txBody>
          <a:bodyPr>
            <a:normAutofit/>
          </a:bodyPr>
          <a:lstStyle/>
          <a:p>
            <a:r>
              <a:rPr lang="en-GB" sz="1600" dirty="0">
                <a:solidFill>
                  <a:schemeClr val="bg2">
                    <a:lumMod val="75000"/>
                  </a:schemeClr>
                </a:solidFill>
              </a:rPr>
              <a:t>Future climate scenarios from GCMs have wide application areas such as air pollution, health, agriculture, water management.</a:t>
            </a:r>
          </a:p>
          <a:p>
            <a:r>
              <a:rPr lang="en-GB" sz="1600" dirty="0">
                <a:solidFill>
                  <a:schemeClr val="bg2">
                    <a:lumMod val="75000"/>
                  </a:schemeClr>
                </a:solidFill>
              </a:rPr>
              <a:t>GCMs have coarse resolution (mostly 250-500 km)</a:t>
            </a:r>
            <a:r>
              <a:rPr lang="en-GB" sz="1600" baseline="30000" dirty="0">
                <a:solidFill>
                  <a:schemeClr val="bg2">
                    <a:lumMod val="75000"/>
                  </a:schemeClr>
                </a:solidFill>
              </a:rPr>
              <a:t>1,2</a:t>
            </a:r>
            <a:r>
              <a:rPr lang="en-GB" sz="1600" dirty="0">
                <a:solidFill>
                  <a:schemeClr val="bg2">
                    <a:lumMod val="75000"/>
                  </a:schemeClr>
                </a:solidFill>
              </a:rPr>
              <a:t> </a:t>
            </a:r>
          </a:p>
          <a:p>
            <a:pPr marL="347472" indent="-347472" algn="l" rtl="0" eaLnBrk="1" latinLnBrk="0" hangingPunct="1">
              <a:spcBef>
                <a:spcPts val="384"/>
              </a:spcBef>
              <a:spcAft>
                <a:spcPts val="600"/>
              </a:spcAft>
            </a:pPr>
            <a:r>
              <a:rPr lang="en-US" sz="1600" dirty="0">
                <a:solidFill>
                  <a:schemeClr val="bg2">
                    <a:lumMod val="75000"/>
                  </a:schemeClr>
                </a:solidFill>
              </a:rPr>
              <a:t>For these application areas (air pollution for our focus): </a:t>
            </a:r>
            <a:endParaRPr lang="en-US" sz="1400" dirty="0">
              <a:solidFill>
                <a:schemeClr val="bg2">
                  <a:lumMod val="75000"/>
                </a:schemeClr>
              </a:solidFill>
            </a:endParaRPr>
          </a:p>
          <a:p>
            <a:pPr marL="740664" indent="-283464" algn="l" rtl="0" eaLnBrk="1" latinLnBrk="0" hangingPunct="1">
              <a:spcBef>
                <a:spcPts val="336"/>
              </a:spcBef>
              <a:spcAft>
                <a:spcPts val="600"/>
              </a:spcAft>
            </a:pPr>
            <a:r>
              <a:rPr lang="en-US" sz="1400" dirty="0">
                <a:solidFill>
                  <a:schemeClr val="bg2">
                    <a:lumMod val="75000"/>
                  </a:schemeClr>
                </a:solidFill>
              </a:rPr>
              <a:t>Bias corrected and downscaled high-resolution dataset are needed</a:t>
            </a:r>
          </a:p>
          <a:p>
            <a:pPr marL="740664" indent="-283464" algn="l" rtl="0" eaLnBrk="1" latinLnBrk="0" hangingPunct="1">
              <a:spcBef>
                <a:spcPts val="336"/>
              </a:spcBef>
              <a:spcAft>
                <a:spcPts val="600"/>
              </a:spcAft>
            </a:pPr>
            <a:r>
              <a:rPr lang="en-US" sz="1400" dirty="0">
                <a:solidFill>
                  <a:schemeClr val="bg2">
                    <a:lumMod val="75000"/>
                  </a:schemeClr>
                </a:solidFill>
              </a:rPr>
              <a:t>Existing biases pass from low resolution to higher resolution model results (biases should be corrected) </a:t>
            </a:r>
          </a:p>
          <a:p>
            <a:pPr marL="457200" indent="0" algn="l" rtl="0" eaLnBrk="1" latinLnBrk="0" hangingPunct="1">
              <a:spcBef>
                <a:spcPts val="336"/>
              </a:spcBef>
              <a:spcAft>
                <a:spcPts val="600"/>
              </a:spcAft>
              <a:buNone/>
            </a:pPr>
            <a:endParaRPr lang="en-US" sz="1400" dirty="0">
              <a:solidFill>
                <a:schemeClr val="bg2">
                  <a:lumMod val="75000"/>
                </a:schemeClr>
              </a:solidFill>
            </a:endParaRPr>
          </a:p>
          <a:p>
            <a:pPr marL="457200" indent="0" algn="l" rtl="0" eaLnBrk="1" latinLnBrk="0" hangingPunct="1">
              <a:spcBef>
                <a:spcPts val="336"/>
              </a:spcBef>
              <a:spcAft>
                <a:spcPts val="600"/>
              </a:spcAft>
              <a:buNone/>
            </a:pPr>
            <a:r>
              <a:rPr lang="en-US" sz="1400" dirty="0">
                <a:solidFill>
                  <a:schemeClr val="bg2">
                    <a:lumMod val="75000"/>
                  </a:schemeClr>
                </a:solidFill>
              </a:rPr>
              <a:t>The impact of biases may lead to higher uncertainties in the results if they are not corrected (i.e. air pollutant concentration levels)</a:t>
            </a:r>
          </a:p>
          <a:p>
            <a:pPr marL="740664" indent="-283464" algn="l" rtl="0" eaLnBrk="1" latinLnBrk="0" hangingPunct="1">
              <a:spcBef>
                <a:spcPts val="336"/>
              </a:spcBef>
              <a:spcAft>
                <a:spcPts val="600"/>
              </a:spcAft>
            </a:pPr>
            <a:endParaRPr lang="en-US" sz="1400" dirty="0">
              <a:solidFill>
                <a:schemeClr val="bg2">
                  <a:lumMod val="75000"/>
                </a:schemeClr>
              </a:solidFill>
            </a:endParaRPr>
          </a:p>
        </p:txBody>
      </p:sp>
    </p:spTree>
    <p:extLst>
      <p:ext uri="{BB962C8B-B14F-4D97-AF65-F5344CB8AC3E}">
        <p14:creationId xmlns:p14="http://schemas.microsoft.com/office/powerpoint/2010/main" val="65462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613DC-A5A0-4B63-808C-B9F3138B5751}"/>
              </a:ext>
            </a:extLst>
          </p:cNvPr>
          <p:cNvSpPr>
            <a:spLocks noGrp="1"/>
          </p:cNvSpPr>
          <p:nvPr>
            <p:ph type="title"/>
          </p:nvPr>
        </p:nvSpPr>
        <p:spPr>
          <a:xfrm>
            <a:off x="338636" y="1"/>
            <a:ext cx="7928999" cy="762000"/>
          </a:xfrm>
        </p:spPr>
        <p:txBody>
          <a:bodyPr/>
          <a:lstStyle/>
          <a:p>
            <a:r>
              <a:rPr lang="en-GB" dirty="0"/>
              <a:t>Aim and Scope</a:t>
            </a:r>
            <a:endParaRPr lang="en-US" dirty="0"/>
          </a:p>
        </p:txBody>
      </p:sp>
      <p:sp>
        <p:nvSpPr>
          <p:cNvPr id="11" name="Footer Placeholder 10">
            <a:extLst>
              <a:ext uri="{FF2B5EF4-FFF2-40B4-BE49-F238E27FC236}">
                <a16:creationId xmlns:a16="http://schemas.microsoft.com/office/drawing/2014/main" id="{B027C0D0-381C-44BC-9863-61449AEE20DD}"/>
              </a:ext>
            </a:extLst>
          </p:cNvPr>
          <p:cNvSpPr>
            <a:spLocks noGrp="1"/>
          </p:cNvSpPr>
          <p:nvPr>
            <p:ph type="ftr" sz="quarter" idx="11"/>
          </p:nvPr>
        </p:nvSpPr>
        <p:spPr/>
        <p:txBody>
          <a:bodyPr/>
          <a:lstStyle/>
          <a:p>
            <a:r>
              <a:rPr lang="en-GB" dirty="0"/>
              <a:t>The EGU General Assembly 2022, 23-27 May</a:t>
            </a:r>
            <a:endParaRPr lang="en-US" dirty="0"/>
          </a:p>
        </p:txBody>
      </p:sp>
      <p:sp>
        <p:nvSpPr>
          <p:cNvPr id="13" name="Slide Number Placeholder 12">
            <a:extLst>
              <a:ext uri="{FF2B5EF4-FFF2-40B4-BE49-F238E27FC236}">
                <a16:creationId xmlns:a16="http://schemas.microsoft.com/office/drawing/2014/main" id="{A0BA7F8C-6C4F-40BB-A5E3-3C23E424004C}"/>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8" name="Content Placeholder 2">
            <a:extLst>
              <a:ext uri="{FF2B5EF4-FFF2-40B4-BE49-F238E27FC236}">
                <a16:creationId xmlns:a16="http://schemas.microsoft.com/office/drawing/2014/main" id="{EC1B8DDE-52CA-4756-BE09-22734CB34186}"/>
              </a:ext>
            </a:extLst>
          </p:cNvPr>
          <p:cNvSpPr>
            <a:spLocks noGrp="1"/>
          </p:cNvSpPr>
          <p:nvPr>
            <p:ph idx="1"/>
          </p:nvPr>
        </p:nvSpPr>
        <p:spPr>
          <a:xfrm>
            <a:off x="215727" y="1109184"/>
            <a:ext cx="8630561" cy="5170710"/>
          </a:xfrm>
          <a:noFill/>
          <a:ln>
            <a:noFill/>
          </a:ln>
        </p:spPr>
        <p:style>
          <a:lnRef idx="0">
            <a:scrgbClr r="0" g="0" b="0"/>
          </a:lnRef>
          <a:fillRef idx="0">
            <a:scrgbClr r="0" g="0" b="0"/>
          </a:fillRef>
          <a:effectRef idx="0">
            <a:scrgbClr r="0" g="0" b="0"/>
          </a:effectRef>
          <a:fontRef idx="minor">
            <a:schemeClr val="dk1"/>
          </a:fontRef>
        </p:style>
        <p:txBody>
          <a:bodyPr>
            <a:normAutofit fontScale="85000" lnSpcReduction="10000"/>
          </a:bodyPr>
          <a:lstStyle/>
          <a:p>
            <a:pPr marL="0" indent="0">
              <a:buNone/>
            </a:pPr>
            <a:endParaRPr lang="en-GB" dirty="0">
              <a:solidFill>
                <a:schemeClr val="bg2">
                  <a:lumMod val="75000"/>
                </a:schemeClr>
              </a:solidFill>
              <a:latin typeface="+mj-lt"/>
              <a:sym typeface="Wingdings" panose="05000000000000000000" pitchFamily="2" charset="2"/>
            </a:endParaRPr>
          </a:p>
          <a:p>
            <a:pPr>
              <a:buFont typeface="Arial" panose="020B0604020202020204" pitchFamily="34" charset="0"/>
              <a:buChar char="•"/>
            </a:pPr>
            <a:r>
              <a:rPr lang="en-GB" dirty="0">
                <a:solidFill>
                  <a:schemeClr val="bg2">
                    <a:lumMod val="75000"/>
                  </a:schemeClr>
                </a:solidFill>
                <a:latin typeface="+mj-lt"/>
                <a:sym typeface="Wingdings" panose="05000000000000000000" pitchFamily="2" charset="2"/>
              </a:rPr>
              <a:t>to determine the impact of climate change on agricultural emissions and agriculture-related pollutant concentrations in future.</a:t>
            </a:r>
          </a:p>
          <a:p>
            <a:pPr lvl="1"/>
            <a:r>
              <a:rPr lang="en-GB" i="1" dirty="0">
                <a:solidFill>
                  <a:schemeClr val="bg2">
                    <a:lumMod val="75000"/>
                  </a:schemeClr>
                </a:solidFill>
                <a:latin typeface="+mj-lt"/>
                <a:sym typeface="Wingdings" panose="05000000000000000000" pitchFamily="2" charset="2"/>
              </a:rPr>
              <a:t>Ammonia (NH</a:t>
            </a:r>
            <a:r>
              <a:rPr lang="en-GB" i="1" baseline="-25000" dirty="0">
                <a:solidFill>
                  <a:schemeClr val="bg2">
                    <a:lumMod val="75000"/>
                  </a:schemeClr>
                </a:solidFill>
                <a:latin typeface="+mj-lt"/>
                <a:sym typeface="Wingdings" panose="05000000000000000000" pitchFamily="2" charset="2"/>
              </a:rPr>
              <a:t>3</a:t>
            </a:r>
            <a:r>
              <a:rPr lang="en-GB" i="1" dirty="0">
                <a:solidFill>
                  <a:schemeClr val="bg2">
                    <a:lumMod val="75000"/>
                  </a:schemeClr>
                </a:solidFill>
                <a:latin typeface="+mj-lt"/>
                <a:sym typeface="Wingdings" panose="05000000000000000000" pitchFamily="2" charset="2"/>
              </a:rPr>
              <a:t>) emissions mostly originated from agricultural activities are directly related to the temperature changes.</a:t>
            </a:r>
          </a:p>
          <a:p>
            <a:pPr lvl="1"/>
            <a:r>
              <a:rPr lang="en-GB" i="1" dirty="0">
                <a:solidFill>
                  <a:schemeClr val="bg2">
                    <a:lumMod val="75000"/>
                  </a:schemeClr>
                </a:solidFill>
                <a:latin typeface="+mj-lt"/>
                <a:sym typeface="Wingdings" panose="05000000000000000000" pitchFamily="2" charset="2"/>
              </a:rPr>
              <a:t>Other changes are expected in secondary organic and inorganic aerosol formation from agricultural emissions and ozone concentrations.</a:t>
            </a:r>
          </a:p>
          <a:p>
            <a:pPr marL="457200" lvl="1" indent="0">
              <a:buNone/>
            </a:pPr>
            <a:endParaRPr lang="en-GB" dirty="0">
              <a:solidFill>
                <a:schemeClr val="bg2">
                  <a:lumMod val="75000"/>
                </a:schemeClr>
              </a:solidFill>
              <a:latin typeface="+mj-lt"/>
              <a:sym typeface="Wingdings" panose="05000000000000000000" pitchFamily="2" charset="2"/>
            </a:endParaRPr>
          </a:p>
          <a:p>
            <a:pPr>
              <a:buFont typeface="Arial" panose="020B0604020202020204" pitchFamily="34" charset="0"/>
              <a:buChar char="•"/>
            </a:pPr>
            <a:r>
              <a:rPr lang="en-GB" dirty="0">
                <a:solidFill>
                  <a:schemeClr val="bg2">
                    <a:lumMod val="75000"/>
                  </a:schemeClr>
                </a:solidFill>
                <a:latin typeface="+mj-lt"/>
                <a:sym typeface="Wingdings" panose="05000000000000000000" pitchFamily="2" charset="2"/>
              </a:rPr>
              <a:t>High-resolution meteorology data downscaled from GCMs is required for the air quality modelling for future scenarios (</a:t>
            </a:r>
            <a:r>
              <a:rPr lang="en-GB" b="1" dirty="0">
                <a:solidFill>
                  <a:schemeClr val="bg2">
                    <a:lumMod val="75000"/>
                  </a:schemeClr>
                </a:solidFill>
                <a:latin typeface="+mj-lt"/>
                <a:sym typeface="Wingdings" panose="05000000000000000000" pitchFamily="2" charset="2"/>
              </a:rPr>
              <a:t>future work</a:t>
            </a:r>
            <a:r>
              <a:rPr lang="en-GB" dirty="0">
                <a:solidFill>
                  <a:schemeClr val="bg2">
                    <a:lumMod val="75000"/>
                  </a:schemeClr>
                </a:solidFill>
                <a:latin typeface="+mj-lt"/>
                <a:sym typeface="Wingdings" panose="05000000000000000000" pitchFamily="2" charset="2"/>
              </a:rPr>
              <a:t>).</a:t>
            </a:r>
          </a:p>
          <a:p>
            <a:pPr>
              <a:buFont typeface="Arial" panose="020B0604020202020204" pitchFamily="34" charset="0"/>
              <a:buChar char="•"/>
            </a:pPr>
            <a:r>
              <a:rPr lang="en-GB" dirty="0">
                <a:solidFill>
                  <a:schemeClr val="bg2">
                    <a:lumMod val="75000"/>
                  </a:schemeClr>
                </a:solidFill>
                <a:latin typeface="+mj-lt"/>
                <a:sym typeface="Wingdings" panose="05000000000000000000" pitchFamily="2" charset="2"/>
              </a:rPr>
              <a:t>to minimize the uncertainty, the biases in the GCMs have been corrected using Multi-Model Ensemble (MME) instead of using individual GCM results (</a:t>
            </a:r>
            <a:r>
              <a:rPr lang="en-GB" b="1" dirty="0">
                <a:solidFill>
                  <a:schemeClr val="bg2">
                    <a:lumMod val="75000"/>
                  </a:schemeClr>
                </a:solidFill>
                <a:latin typeface="+mj-lt"/>
                <a:sym typeface="Wingdings" panose="05000000000000000000" pitchFamily="2" charset="2"/>
              </a:rPr>
              <a:t>this study</a:t>
            </a:r>
            <a:r>
              <a:rPr lang="en-GB" dirty="0">
                <a:solidFill>
                  <a:schemeClr val="bg2">
                    <a:lumMod val="75000"/>
                  </a:schemeClr>
                </a:solidFill>
                <a:latin typeface="+mj-lt"/>
                <a:sym typeface="Wingdings" panose="05000000000000000000" pitchFamily="2" charset="2"/>
              </a:rPr>
              <a:t>).</a:t>
            </a:r>
          </a:p>
          <a:p>
            <a:pPr marL="0" indent="0">
              <a:buNone/>
            </a:pPr>
            <a:endParaRPr lang="en-GB" dirty="0">
              <a:solidFill>
                <a:schemeClr val="bg2">
                  <a:lumMod val="75000"/>
                </a:schemeClr>
              </a:solidFill>
              <a:latin typeface="+mj-lt"/>
              <a:sym typeface="Wingdings" panose="05000000000000000000" pitchFamily="2" charset="2"/>
            </a:endParaRPr>
          </a:p>
          <a:p>
            <a:pPr marL="0" indent="0">
              <a:buNone/>
            </a:pPr>
            <a:r>
              <a:rPr lang="en-GB" dirty="0">
                <a:solidFill>
                  <a:schemeClr val="bg2">
                    <a:lumMod val="75000"/>
                  </a:schemeClr>
                </a:solidFill>
                <a:latin typeface="+mj-lt"/>
                <a:sym typeface="Wingdings" panose="05000000000000000000" pitchFamily="2" charset="2"/>
              </a:rPr>
              <a:t>In this scope, </a:t>
            </a:r>
          </a:p>
          <a:p>
            <a:pPr>
              <a:buFont typeface="Arial" panose="020B0604020202020204" pitchFamily="34" charset="0"/>
              <a:buChar char="•"/>
            </a:pPr>
            <a:r>
              <a:rPr lang="en-GB" dirty="0">
                <a:solidFill>
                  <a:schemeClr val="bg2">
                    <a:lumMod val="75000"/>
                  </a:schemeClr>
                </a:solidFill>
                <a:latin typeface="+mj-lt"/>
                <a:sym typeface="Wingdings" panose="05000000000000000000" pitchFamily="2" charset="2"/>
              </a:rPr>
              <a:t>A new bias-corrected dataset has been created and downscaled for the Mediterranean region using an RCM to obtain a high-resolution meteorology dataset.</a:t>
            </a:r>
          </a:p>
          <a:p>
            <a:pPr lvl="1"/>
            <a:r>
              <a:rPr lang="en-GB" i="1" dirty="0">
                <a:solidFill>
                  <a:schemeClr val="bg2">
                    <a:lumMod val="75000"/>
                  </a:schemeClr>
                </a:solidFill>
                <a:latin typeface="+mj-lt"/>
                <a:sym typeface="Wingdings" panose="05000000000000000000" pitchFamily="2" charset="2"/>
              </a:rPr>
              <a:t>The temperature change in this region has been evaluated for the past (this study) and will be evaluated for the future periods.</a:t>
            </a:r>
          </a:p>
          <a:p>
            <a:pPr lvl="2"/>
            <a:endParaRPr lang="en-GB" i="1" dirty="0">
              <a:solidFill>
                <a:schemeClr val="bg2">
                  <a:lumMod val="75000"/>
                </a:schemeClr>
              </a:solidFill>
              <a:latin typeface="+mj-lt"/>
              <a:sym typeface="Wingdings" panose="05000000000000000000" pitchFamily="2" charset="2"/>
            </a:endParaRPr>
          </a:p>
          <a:p>
            <a:pPr marL="457200" lvl="1" indent="0">
              <a:buNone/>
            </a:pPr>
            <a:endParaRPr lang="en-GB" sz="1400" dirty="0">
              <a:solidFill>
                <a:schemeClr val="bg2">
                  <a:lumMod val="75000"/>
                </a:schemeClr>
              </a:solidFill>
              <a:latin typeface="+mj-lt"/>
              <a:sym typeface="Wingdings" panose="05000000000000000000" pitchFamily="2" charset="2"/>
            </a:endParaRPr>
          </a:p>
        </p:txBody>
      </p:sp>
    </p:spTree>
    <p:extLst>
      <p:ext uri="{BB962C8B-B14F-4D97-AF65-F5344CB8AC3E}">
        <p14:creationId xmlns:p14="http://schemas.microsoft.com/office/powerpoint/2010/main" val="274236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D0962543-E5D7-4132-8ECC-94ED8E850C49}"/>
              </a:ext>
            </a:extLst>
          </p:cNvPr>
          <p:cNvSpPr/>
          <p:nvPr/>
        </p:nvSpPr>
        <p:spPr>
          <a:xfrm>
            <a:off x="1744617" y="1929151"/>
            <a:ext cx="1440682" cy="1425548"/>
          </a:xfrm>
          <a:prstGeom prst="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4852631-6E91-4BB0-8728-17A9030A58F8}"/>
              </a:ext>
            </a:extLst>
          </p:cNvPr>
          <p:cNvSpPr txBox="1"/>
          <p:nvPr/>
        </p:nvSpPr>
        <p:spPr>
          <a:xfrm flipH="1">
            <a:off x="1744617" y="2760282"/>
            <a:ext cx="1440682" cy="584775"/>
          </a:xfrm>
          <a:prstGeom prst="rect">
            <a:avLst/>
          </a:prstGeom>
          <a:noFill/>
        </p:spPr>
        <p:txBody>
          <a:bodyPr wrap="square" rtlCol="0">
            <a:spAutoFit/>
          </a:bodyPr>
          <a:lstStyle/>
          <a:p>
            <a:r>
              <a:rPr lang="en-GB" sz="1600" dirty="0">
                <a:solidFill>
                  <a:schemeClr val="accent1"/>
                </a:solidFill>
                <a:latin typeface="Bahnschrift SemiBold SemiConden" panose="020B0502040204020203" pitchFamily="34" charset="0"/>
              </a:rPr>
              <a:t>Original model simulation</a:t>
            </a:r>
            <a:endParaRPr lang="en-US" sz="1600" dirty="0">
              <a:solidFill>
                <a:schemeClr val="accent1"/>
              </a:solidFill>
              <a:latin typeface="Bahnschrift SemiBold SemiConden" panose="020B0502040204020203" pitchFamily="34" charset="0"/>
            </a:endParaRPr>
          </a:p>
        </p:txBody>
      </p:sp>
      <p:sp>
        <p:nvSpPr>
          <p:cNvPr id="48" name="Rectangle 47">
            <a:extLst>
              <a:ext uri="{FF2B5EF4-FFF2-40B4-BE49-F238E27FC236}">
                <a16:creationId xmlns:a16="http://schemas.microsoft.com/office/drawing/2014/main" id="{4213E52C-2377-4E1F-ADA6-24925A3D7CB6}"/>
              </a:ext>
            </a:extLst>
          </p:cNvPr>
          <p:cNvSpPr/>
          <p:nvPr/>
        </p:nvSpPr>
        <p:spPr>
          <a:xfrm>
            <a:off x="5031150" y="1931914"/>
            <a:ext cx="1440682" cy="1425548"/>
          </a:xfrm>
          <a:prstGeom prst="rect">
            <a:avLst/>
          </a:prstGeom>
          <a:noFill/>
          <a:ln w="19050">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81F4D91A-8C29-40D8-9BF9-DBD719B8E01C}"/>
              </a:ext>
            </a:extLst>
          </p:cNvPr>
          <p:cNvSpPr txBox="1"/>
          <p:nvPr/>
        </p:nvSpPr>
        <p:spPr>
          <a:xfrm flipH="1">
            <a:off x="4993369" y="2773230"/>
            <a:ext cx="1516244" cy="584775"/>
          </a:xfrm>
          <a:prstGeom prst="rect">
            <a:avLst/>
          </a:prstGeom>
          <a:noFill/>
        </p:spPr>
        <p:txBody>
          <a:bodyPr wrap="square" rtlCol="0">
            <a:spAutoFit/>
          </a:bodyPr>
          <a:lstStyle/>
          <a:p>
            <a:r>
              <a:rPr lang="en-GB" sz="1600" dirty="0">
                <a:solidFill>
                  <a:schemeClr val="accent6"/>
                </a:solidFill>
                <a:latin typeface="Bahnschrift SemiBold SemiConden" panose="020B0502040204020203" pitchFamily="34" charset="0"/>
              </a:rPr>
              <a:t>Interannual</a:t>
            </a:r>
          </a:p>
          <a:p>
            <a:r>
              <a:rPr lang="en-GB" sz="1600" dirty="0">
                <a:solidFill>
                  <a:schemeClr val="accent6"/>
                </a:solidFill>
                <a:latin typeface="Bahnschrift SemiBold SemiConden" panose="020B0502040204020203" pitchFamily="34" charset="0"/>
              </a:rPr>
              <a:t>variability</a:t>
            </a:r>
            <a:endParaRPr lang="en-US" sz="1600" dirty="0">
              <a:solidFill>
                <a:schemeClr val="accent6"/>
              </a:solidFill>
              <a:latin typeface="Bahnschrift SemiBold SemiConden" panose="020B0502040204020203" pitchFamily="34" charset="0"/>
            </a:endParaRPr>
          </a:p>
        </p:txBody>
      </p:sp>
      <p:sp>
        <p:nvSpPr>
          <p:cNvPr id="50" name="Rectangle 49">
            <a:extLst>
              <a:ext uri="{FF2B5EF4-FFF2-40B4-BE49-F238E27FC236}">
                <a16:creationId xmlns:a16="http://schemas.microsoft.com/office/drawing/2014/main" id="{E0E883CD-549E-45EF-B5D0-527D6A819209}"/>
              </a:ext>
            </a:extLst>
          </p:cNvPr>
          <p:cNvSpPr/>
          <p:nvPr/>
        </p:nvSpPr>
        <p:spPr>
          <a:xfrm>
            <a:off x="295469" y="4354414"/>
            <a:ext cx="1440682" cy="1425548"/>
          </a:xfrm>
          <a:prstGeom prst="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B7351ED-DE69-427F-922F-C46AC05C7D40}"/>
              </a:ext>
            </a:extLst>
          </p:cNvPr>
          <p:cNvSpPr txBox="1"/>
          <p:nvPr/>
        </p:nvSpPr>
        <p:spPr>
          <a:xfrm flipH="1">
            <a:off x="225801" y="5177052"/>
            <a:ext cx="1580019" cy="584775"/>
          </a:xfrm>
          <a:prstGeom prst="rect">
            <a:avLst/>
          </a:prstGeom>
          <a:noFill/>
        </p:spPr>
        <p:txBody>
          <a:bodyPr wrap="square" rtlCol="0">
            <a:spAutoFit/>
          </a:bodyPr>
          <a:lstStyle/>
          <a:p>
            <a:r>
              <a:rPr lang="en-GB" sz="1600" dirty="0">
                <a:solidFill>
                  <a:schemeClr val="accent1"/>
                </a:solidFill>
                <a:latin typeface="Bahnschrift SemiBold SemiConden" panose="020B0502040204020203" pitchFamily="34" charset="0"/>
              </a:rPr>
              <a:t>Bias corrected model simulation</a:t>
            </a:r>
            <a:endParaRPr lang="en-US" sz="1600" dirty="0">
              <a:solidFill>
                <a:schemeClr val="accent1"/>
              </a:solidFill>
              <a:latin typeface="Bahnschrift SemiBold SemiConden" panose="020B0502040204020203" pitchFamily="34" charset="0"/>
            </a:endParaRPr>
          </a:p>
        </p:txBody>
      </p:sp>
      <p:sp>
        <p:nvSpPr>
          <p:cNvPr id="52" name="Rectangle 51">
            <a:extLst>
              <a:ext uri="{FF2B5EF4-FFF2-40B4-BE49-F238E27FC236}">
                <a16:creationId xmlns:a16="http://schemas.microsoft.com/office/drawing/2014/main" id="{60CD884E-7956-4B67-AA1D-43CB7BFAD668}"/>
              </a:ext>
            </a:extLst>
          </p:cNvPr>
          <p:cNvSpPr/>
          <p:nvPr/>
        </p:nvSpPr>
        <p:spPr>
          <a:xfrm>
            <a:off x="6834892" y="4336278"/>
            <a:ext cx="1862796" cy="1425548"/>
          </a:xfrm>
          <a:prstGeom prst="rect">
            <a:avLst/>
          </a:prstGeom>
          <a:noFill/>
          <a:ln w="19050">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8E6B2B35-2CF1-482A-928C-55D14D6BE8E5}"/>
              </a:ext>
            </a:extLst>
          </p:cNvPr>
          <p:cNvSpPr txBox="1"/>
          <p:nvPr/>
        </p:nvSpPr>
        <p:spPr>
          <a:xfrm flipH="1">
            <a:off x="6819721" y="5188790"/>
            <a:ext cx="2008848" cy="584775"/>
          </a:xfrm>
          <a:prstGeom prst="rect">
            <a:avLst/>
          </a:prstGeom>
          <a:noFill/>
        </p:spPr>
        <p:txBody>
          <a:bodyPr wrap="square" rtlCol="0">
            <a:spAutoFit/>
          </a:bodyPr>
          <a:lstStyle/>
          <a:p>
            <a:r>
              <a:rPr lang="en-GB" sz="1600" dirty="0">
                <a:solidFill>
                  <a:schemeClr val="accent6"/>
                </a:solidFill>
                <a:latin typeface="Bahnschrift SemiBold SemiConden" panose="020B0502040204020203" pitchFamily="34" charset="0"/>
              </a:rPr>
              <a:t>Corrected </a:t>
            </a:r>
          </a:p>
          <a:p>
            <a:r>
              <a:rPr lang="en-GB" sz="1600" dirty="0">
                <a:solidFill>
                  <a:schemeClr val="accent6"/>
                </a:solidFill>
                <a:latin typeface="Bahnschrift SemiBold SemiConden" panose="020B0502040204020203" pitchFamily="34" charset="0"/>
              </a:rPr>
              <a:t>Interannual variability</a:t>
            </a:r>
            <a:endParaRPr lang="en-US" sz="1600" dirty="0">
              <a:solidFill>
                <a:schemeClr val="accent6"/>
              </a:solidFill>
              <a:latin typeface="Bahnschrift SemiBold SemiConden" panose="020B0502040204020203" pitchFamily="34" charset="0"/>
            </a:endParaRPr>
          </a:p>
        </p:txBody>
      </p:sp>
      <p:sp>
        <p:nvSpPr>
          <p:cNvPr id="54" name="Rectangle 53">
            <a:extLst>
              <a:ext uri="{FF2B5EF4-FFF2-40B4-BE49-F238E27FC236}">
                <a16:creationId xmlns:a16="http://schemas.microsoft.com/office/drawing/2014/main" id="{4339A299-3909-4918-8A49-46FF083BF22D}"/>
              </a:ext>
            </a:extLst>
          </p:cNvPr>
          <p:cNvSpPr/>
          <p:nvPr/>
        </p:nvSpPr>
        <p:spPr>
          <a:xfrm>
            <a:off x="3409819" y="1929151"/>
            <a:ext cx="1440682" cy="1425548"/>
          </a:xfrm>
          <a:prstGeom prst="rect">
            <a:avLst/>
          </a:prstGeom>
          <a:noFill/>
          <a:ln w="19050">
            <a:solidFill>
              <a:schemeClr val="accent4">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55" name="Rectangle 54">
            <a:extLst>
              <a:ext uri="{FF2B5EF4-FFF2-40B4-BE49-F238E27FC236}">
                <a16:creationId xmlns:a16="http://schemas.microsoft.com/office/drawing/2014/main" id="{C3D7B59E-0615-419C-BC63-88391FB30750}"/>
              </a:ext>
            </a:extLst>
          </p:cNvPr>
          <p:cNvSpPr/>
          <p:nvPr/>
        </p:nvSpPr>
        <p:spPr>
          <a:xfrm>
            <a:off x="1928505" y="4348016"/>
            <a:ext cx="1580019" cy="1425548"/>
          </a:xfrm>
          <a:prstGeom prst="rect">
            <a:avLst/>
          </a:prstGeom>
          <a:noFill/>
          <a:ln w="19050">
            <a:solidFill>
              <a:schemeClr val="accent4">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A370D508-AEA3-44F5-A773-D893D575BC49}"/>
              </a:ext>
            </a:extLst>
          </p:cNvPr>
          <p:cNvSpPr txBox="1"/>
          <p:nvPr/>
        </p:nvSpPr>
        <p:spPr>
          <a:xfrm flipH="1">
            <a:off x="1856418" y="5188790"/>
            <a:ext cx="1699846" cy="584775"/>
          </a:xfrm>
          <a:prstGeom prst="rect">
            <a:avLst/>
          </a:prstGeom>
          <a:noFill/>
        </p:spPr>
        <p:txBody>
          <a:bodyPr wrap="square" rtlCol="0">
            <a:spAutoFit/>
          </a:bodyPr>
          <a:lstStyle/>
          <a:p>
            <a:r>
              <a:rPr lang="en-GB" sz="1600" dirty="0">
                <a:solidFill>
                  <a:schemeClr val="accent4"/>
                </a:solidFill>
                <a:latin typeface="Bahnschrift SemiBold SemiConden" panose="020B0502040204020203" pitchFamily="34" charset="0"/>
              </a:rPr>
              <a:t>Non-linear long-term trend of MME</a:t>
            </a:r>
            <a:endParaRPr lang="en-US" sz="1600" dirty="0">
              <a:solidFill>
                <a:schemeClr val="accent4"/>
              </a:solidFill>
              <a:latin typeface="Bahnschrift SemiBold SemiConden" panose="020B0502040204020203" pitchFamily="34" charset="0"/>
            </a:endParaRPr>
          </a:p>
        </p:txBody>
      </p:sp>
      <p:sp>
        <p:nvSpPr>
          <p:cNvPr id="57" name="Rectangle 56">
            <a:extLst>
              <a:ext uri="{FF2B5EF4-FFF2-40B4-BE49-F238E27FC236}">
                <a16:creationId xmlns:a16="http://schemas.microsoft.com/office/drawing/2014/main" id="{F1E25615-7919-4870-91E0-470ACAC9491F}"/>
              </a:ext>
            </a:extLst>
          </p:cNvPr>
          <p:cNvSpPr/>
          <p:nvPr/>
        </p:nvSpPr>
        <p:spPr>
          <a:xfrm>
            <a:off x="3604005" y="4336278"/>
            <a:ext cx="3110450" cy="1425548"/>
          </a:xfrm>
          <a:prstGeom prst="rect">
            <a:avLst/>
          </a:prstGeom>
          <a:noFill/>
          <a:ln w="1905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F889DEE-C95E-4979-8C4E-61B2A0E3B2B7}"/>
              </a:ext>
            </a:extLst>
          </p:cNvPr>
          <p:cNvSpPr txBox="1"/>
          <p:nvPr/>
        </p:nvSpPr>
        <p:spPr>
          <a:xfrm flipH="1">
            <a:off x="4655840" y="5397785"/>
            <a:ext cx="658125" cy="338554"/>
          </a:xfrm>
          <a:prstGeom prst="rect">
            <a:avLst/>
          </a:prstGeom>
          <a:noFill/>
        </p:spPr>
        <p:txBody>
          <a:bodyPr wrap="square" rtlCol="0">
            <a:spAutoFit/>
          </a:bodyPr>
          <a:lstStyle/>
          <a:p>
            <a:r>
              <a:rPr lang="en-GB" sz="1600" dirty="0">
                <a:solidFill>
                  <a:srgbClr val="FF0000"/>
                </a:solidFill>
                <a:latin typeface="Bahnschrift SemiBold SemiConden" panose="020B0502040204020203" pitchFamily="34" charset="0"/>
              </a:rPr>
              <a:t>Bias</a:t>
            </a:r>
            <a:endParaRPr lang="en-US" sz="1600" dirty="0">
              <a:solidFill>
                <a:srgbClr val="FF0000"/>
              </a:solidFill>
              <a:latin typeface="Bahnschrift SemiBold SemiConden" panose="020B0502040204020203" pitchFamily="34" charset="0"/>
            </a:endParaRPr>
          </a:p>
        </p:txBody>
      </p:sp>
      <p:sp>
        <p:nvSpPr>
          <p:cNvPr id="59" name="TextBox 58">
            <a:extLst>
              <a:ext uri="{FF2B5EF4-FFF2-40B4-BE49-F238E27FC236}">
                <a16:creationId xmlns:a16="http://schemas.microsoft.com/office/drawing/2014/main" id="{5CD98FA2-B9BF-48E3-8872-2893A20D0DD6}"/>
              </a:ext>
            </a:extLst>
          </p:cNvPr>
          <p:cNvSpPr txBox="1"/>
          <p:nvPr/>
        </p:nvSpPr>
        <p:spPr>
          <a:xfrm flipH="1">
            <a:off x="3412764" y="2789851"/>
            <a:ext cx="1516244" cy="584775"/>
          </a:xfrm>
          <a:prstGeom prst="rect">
            <a:avLst/>
          </a:prstGeom>
          <a:noFill/>
        </p:spPr>
        <p:txBody>
          <a:bodyPr wrap="square" rtlCol="0">
            <a:spAutoFit/>
          </a:bodyPr>
          <a:lstStyle/>
          <a:p>
            <a:r>
              <a:rPr lang="en-GB" sz="1600" dirty="0">
                <a:solidFill>
                  <a:schemeClr val="accent4"/>
                </a:solidFill>
                <a:latin typeface="Bahnschrift SemiBold SemiConden" panose="020B0502040204020203" pitchFamily="34" charset="0"/>
              </a:rPr>
              <a:t>Non-linear long-term trend</a:t>
            </a:r>
            <a:endParaRPr lang="en-US" sz="1600" dirty="0">
              <a:solidFill>
                <a:schemeClr val="accent4"/>
              </a:solidFill>
              <a:latin typeface="Bahnschrift SemiBold SemiConden" panose="020B0502040204020203" pitchFamily="34" charset="0"/>
            </a:endParaRPr>
          </a:p>
        </p:txBody>
      </p:sp>
      <p:cxnSp>
        <p:nvCxnSpPr>
          <p:cNvPr id="60" name="Straight Arrow Connector 59">
            <a:extLst>
              <a:ext uri="{FF2B5EF4-FFF2-40B4-BE49-F238E27FC236}">
                <a16:creationId xmlns:a16="http://schemas.microsoft.com/office/drawing/2014/main" id="{7933A2A6-7485-4950-A707-A560D8B10B5F}"/>
              </a:ext>
            </a:extLst>
          </p:cNvPr>
          <p:cNvCxnSpPr>
            <a:stCxn id="59" idx="2"/>
            <a:endCxn id="55" idx="0"/>
          </p:cNvCxnSpPr>
          <p:nvPr/>
        </p:nvCxnSpPr>
        <p:spPr>
          <a:xfrm flipH="1">
            <a:off x="2718515" y="3374626"/>
            <a:ext cx="1452371" cy="97339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61" name="Straight Arrow Connector 60">
            <a:extLst>
              <a:ext uri="{FF2B5EF4-FFF2-40B4-BE49-F238E27FC236}">
                <a16:creationId xmlns:a16="http://schemas.microsoft.com/office/drawing/2014/main" id="{68D1B725-FDBC-450F-B540-A312357409F0}"/>
              </a:ext>
            </a:extLst>
          </p:cNvPr>
          <p:cNvCxnSpPr>
            <a:cxnSpLocks/>
            <a:stCxn id="49" idx="2"/>
            <a:endCxn id="52" idx="0"/>
          </p:cNvCxnSpPr>
          <p:nvPr/>
        </p:nvCxnSpPr>
        <p:spPr>
          <a:xfrm>
            <a:off x="5751491" y="3358005"/>
            <a:ext cx="2014799" cy="97827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9B4BFDC-1904-4B38-BFA2-E4F20748857D}"/>
                  </a:ext>
                </a:extLst>
              </p:cNvPr>
              <p:cNvSpPr txBox="1"/>
              <p:nvPr/>
            </p:nvSpPr>
            <p:spPr>
              <a:xfrm>
                <a:off x="1122886" y="1413241"/>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GB">
                          <a:solidFill>
                            <a:schemeClr val="accent4"/>
                          </a:solidFill>
                          <a:latin typeface="Cambria Math" panose="02040503050406030204" pitchFamily="18" charset="0"/>
                        </a:rPr>
                        <m:t>MPI</m:t>
                      </m:r>
                      <m:r>
                        <a:rPr lang="en-GB">
                          <a:solidFill>
                            <a:schemeClr val="accent4"/>
                          </a:solidFill>
                          <a:latin typeface="Cambria Math" panose="02040503050406030204" pitchFamily="18" charset="0"/>
                        </a:rPr>
                        <m:t>−</m:t>
                      </m:r>
                      <m:r>
                        <m:rPr>
                          <m:sty m:val="p"/>
                        </m:rPr>
                        <a:rPr lang="en-GB">
                          <a:solidFill>
                            <a:schemeClr val="accent4"/>
                          </a:solidFill>
                          <a:latin typeface="Cambria Math" panose="02040503050406030204" pitchFamily="18" charset="0"/>
                        </a:rPr>
                        <m:t>ESM</m:t>
                      </m:r>
                      <m:r>
                        <a:rPr lang="en-GB">
                          <a:solidFill>
                            <a:schemeClr val="accent4"/>
                          </a:solidFill>
                          <a:latin typeface="Cambria Math" panose="02040503050406030204" pitchFamily="18" charset="0"/>
                        </a:rPr>
                        <m:t>1−2−</m:t>
                      </m:r>
                      <m:r>
                        <m:rPr>
                          <m:sty m:val="p"/>
                        </m:rPr>
                        <a:rPr lang="en-GB">
                          <a:solidFill>
                            <a:schemeClr val="accent4"/>
                          </a:solidFill>
                          <a:latin typeface="Cambria Math" panose="02040503050406030204" pitchFamily="18" charset="0"/>
                        </a:rPr>
                        <m:t>HR</m:t>
                      </m:r>
                    </m:oMath>
                  </m:oMathPara>
                </a14:m>
                <a:endParaRPr lang="en-US" dirty="0"/>
              </a:p>
            </p:txBody>
          </p:sp>
        </mc:Choice>
        <mc:Fallback xmlns="">
          <p:sp>
            <p:nvSpPr>
              <p:cNvPr id="62" name="TextBox 61">
                <a:extLst>
                  <a:ext uri="{FF2B5EF4-FFF2-40B4-BE49-F238E27FC236}">
                    <a16:creationId xmlns:a16="http://schemas.microsoft.com/office/drawing/2014/main" id="{39B4BFDC-1904-4B38-BFA2-E4F20748857D}"/>
                  </a:ext>
                </a:extLst>
              </p:cNvPr>
              <p:cNvSpPr txBox="1">
                <a:spLocks noRot="1" noChangeAspect="1" noMove="1" noResize="1" noEditPoints="1" noAdjustHandles="1" noChangeArrowheads="1" noChangeShapeType="1" noTextEdit="1"/>
              </p:cNvSpPr>
              <p:nvPr/>
            </p:nvSpPr>
            <p:spPr>
              <a:xfrm>
                <a:off x="1122886" y="1413241"/>
                <a:ext cx="6096000" cy="369332"/>
              </a:xfrm>
              <a:prstGeom prst="rect">
                <a:avLst/>
              </a:prstGeom>
              <a:blipFill>
                <a:blip r:embed="rId4"/>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3662A917-C78B-48DA-9644-BDE5DBCB5A19}"/>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25" name="Title 1">
            <a:extLst>
              <a:ext uri="{FF2B5EF4-FFF2-40B4-BE49-F238E27FC236}">
                <a16:creationId xmlns:a16="http://schemas.microsoft.com/office/drawing/2014/main" id="{3BA7F6DC-B892-40F7-A739-0357F958518A}"/>
              </a:ext>
            </a:extLst>
          </p:cNvPr>
          <p:cNvSpPr txBox="1">
            <a:spLocks/>
          </p:cNvSpPr>
          <p:nvPr/>
        </p:nvSpPr>
        <p:spPr>
          <a:xfrm>
            <a:off x="338636" y="1"/>
            <a:ext cx="7928999" cy="76200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Methodology to Previous Work</a:t>
            </a:r>
            <a:endParaRPr lang="en-US"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6D16B3D-BE47-4DC8-B2CF-20AC08E91BD8}"/>
                  </a:ext>
                </a:extLst>
              </p:cNvPr>
              <p:cNvSpPr txBox="1"/>
              <p:nvPr/>
            </p:nvSpPr>
            <p:spPr>
              <a:xfrm>
                <a:off x="1917670" y="1967721"/>
                <a:ext cx="4424979"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200" smtClean="0">
                          <a:solidFill>
                            <a:schemeClr val="tx1"/>
                          </a:solidFill>
                          <a:latin typeface="Cambria Math" panose="02040503050406030204" pitchFamily="18" charset="0"/>
                        </a:rPr>
                        <m:t>GCM</m:t>
                      </m:r>
                      <m:r>
                        <a:rPr lang="en-US" sz="3200" smtClean="0">
                          <a:solidFill>
                            <a:schemeClr val="tx1"/>
                          </a:solidFill>
                          <a:latin typeface="Cambria Math" panose="02040503050406030204" pitchFamily="18" charset="0"/>
                        </a:rPr>
                        <m:t>=</m:t>
                      </m:r>
                      <m:sSub>
                        <m:sSubPr>
                          <m:ctrlPr>
                            <a:rPr lang="en-US" sz="3200" i="1" smtClean="0">
                              <a:solidFill>
                                <a:schemeClr val="tx1"/>
                              </a:solidFill>
                              <a:latin typeface="Cambria Math" panose="02040503050406030204" pitchFamily="18" charset="0"/>
                            </a:rPr>
                          </m:ctrlPr>
                        </m:sSubPr>
                        <m:e>
                          <m:r>
                            <a:rPr lang="en-US" sz="3200" b="1">
                              <a:solidFill>
                                <a:schemeClr val="tx1"/>
                              </a:solidFill>
                              <a:latin typeface="Cambria Math" panose="02040503050406030204" pitchFamily="18" charset="0"/>
                            </a:rPr>
                            <m:t>𝐆𝐂𝐌</m:t>
                          </m:r>
                        </m:e>
                        <m:sub>
                          <m:r>
                            <a:rPr lang="en-US" sz="3200" b="1">
                              <a:solidFill>
                                <a:schemeClr val="tx1"/>
                              </a:solidFill>
                              <a:latin typeface="Cambria Math" panose="02040503050406030204" pitchFamily="18" charset="0"/>
                            </a:rPr>
                            <m:t>𝐋𝐓</m:t>
                          </m:r>
                        </m:sub>
                      </m:sSub>
                      <m:r>
                        <a:rPr lang="en-US" sz="3200" smtClean="0">
                          <a:solidFill>
                            <a:schemeClr val="tx1"/>
                          </a:solidFill>
                          <a:latin typeface="Cambria Math" panose="02040503050406030204" pitchFamily="18" charset="0"/>
                        </a:rPr>
                        <m:t>+</m:t>
                      </m:r>
                      <m:r>
                        <m:rPr>
                          <m:sty m:val="p"/>
                        </m:rPr>
                        <a:rPr lang="en-US" sz="3200" smtClean="0">
                          <a:solidFill>
                            <a:schemeClr val="tx1"/>
                          </a:solidFill>
                          <a:latin typeface="Cambria Math" panose="02040503050406030204" pitchFamily="18" charset="0"/>
                        </a:rPr>
                        <m:t>GC</m:t>
                      </m:r>
                      <m:sSup>
                        <m:sSupPr>
                          <m:ctrlPr>
                            <a:rPr lang="en-US" sz="3200" i="1">
                              <a:solidFill>
                                <a:schemeClr val="tx1"/>
                              </a:solidFill>
                              <a:latin typeface="Cambria Math" panose="02040503050406030204" pitchFamily="18" charset="0"/>
                            </a:rPr>
                          </m:ctrlPr>
                        </m:sSupPr>
                        <m:e>
                          <m:r>
                            <m:rPr>
                              <m:sty m:val="p"/>
                            </m:rPr>
                            <a:rPr lang="en-US" sz="3200">
                              <a:solidFill>
                                <a:schemeClr val="tx1"/>
                              </a:solidFill>
                              <a:latin typeface="Cambria Math" panose="02040503050406030204" pitchFamily="18" charset="0"/>
                            </a:rPr>
                            <m:t>M</m:t>
                          </m:r>
                        </m:e>
                        <m:sup>
                          <m:r>
                            <a:rPr lang="en-US" sz="3200">
                              <a:solidFill>
                                <a:schemeClr val="tx1"/>
                              </a:solidFill>
                              <a:latin typeface="Cambria Math" panose="02040503050406030204" pitchFamily="18" charset="0"/>
                            </a:rPr>
                            <m:t>′</m:t>
                          </m:r>
                        </m:sup>
                      </m:sSup>
                    </m:oMath>
                  </m:oMathPara>
                </a14:m>
                <a:endParaRPr lang="en-GB" sz="3200" dirty="0">
                  <a:solidFill>
                    <a:schemeClr val="tx1"/>
                  </a:solidFill>
                  <a:latin typeface="Verdana" panose="020B0604030504040204" pitchFamily="34" charset="0"/>
                  <a:ea typeface="Verdana" panose="020B0604030504040204" pitchFamily="34" charset="0"/>
                </a:endParaRPr>
              </a:p>
            </p:txBody>
          </p:sp>
        </mc:Choice>
        <mc:Fallback xmlns="">
          <p:sp>
            <p:nvSpPr>
              <p:cNvPr id="26" name="TextBox 25">
                <a:extLst>
                  <a:ext uri="{FF2B5EF4-FFF2-40B4-BE49-F238E27FC236}">
                    <a16:creationId xmlns:a16="http://schemas.microsoft.com/office/drawing/2014/main" id="{86D16B3D-BE47-4DC8-B2CF-20AC08E91BD8}"/>
                  </a:ext>
                </a:extLst>
              </p:cNvPr>
              <p:cNvSpPr txBox="1">
                <a:spLocks noRot="1" noChangeAspect="1" noMove="1" noResize="1" noEditPoints="1" noAdjustHandles="1" noChangeArrowheads="1" noChangeShapeType="1" noTextEdit="1"/>
              </p:cNvSpPr>
              <p:nvPr/>
            </p:nvSpPr>
            <p:spPr>
              <a:xfrm>
                <a:off x="1917670" y="1967721"/>
                <a:ext cx="4424979"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4CDA2F4-CAA9-4F34-BD5C-1AC298F8AAC6}"/>
                  </a:ext>
                </a:extLst>
              </p:cNvPr>
              <p:cNvSpPr txBox="1"/>
              <p:nvPr/>
            </p:nvSpPr>
            <p:spPr>
              <a:xfrm>
                <a:off x="-16932" y="4547363"/>
                <a:ext cx="9160932" cy="512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300" i="1" smtClean="0">
                              <a:solidFill>
                                <a:schemeClr val="tx1"/>
                              </a:solidFill>
                              <a:latin typeface="Cambria Math" panose="02040503050406030204" pitchFamily="18" charset="0"/>
                            </a:rPr>
                          </m:ctrlPr>
                        </m:sSubPr>
                        <m:e>
                          <m:r>
                            <m:rPr>
                              <m:sty m:val="p"/>
                            </m:rPr>
                            <a:rPr lang="en-US" sz="2300">
                              <a:solidFill>
                                <a:schemeClr val="tx1"/>
                              </a:solidFill>
                              <a:latin typeface="Cambria Math" panose="02040503050406030204" pitchFamily="18" charset="0"/>
                            </a:rPr>
                            <m:t>GCM</m:t>
                          </m:r>
                        </m:e>
                        <m:sub>
                          <m:r>
                            <m:rPr>
                              <m:sty m:val="p"/>
                            </m:rPr>
                            <a:rPr lang="en-GB" sz="2300">
                              <a:solidFill>
                                <a:schemeClr val="tx1"/>
                              </a:solidFill>
                              <a:latin typeface="Cambria Math" panose="02040503050406030204" pitchFamily="18" charset="0"/>
                            </a:rPr>
                            <m:t>m</m:t>
                          </m:r>
                          <m:r>
                            <m:rPr>
                              <m:sty m:val="p"/>
                            </m:rPr>
                            <a:rPr lang="en-US" sz="2300">
                              <a:solidFill>
                                <a:schemeClr val="tx1"/>
                              </a:solidFill>
                              <a:latin typeface="Cambria Math" panose="02040503050406030204" pitchFamily="18" charset="0"/>
                            </a:rPr>
                            <m:t>vt</m:t>
                          </m:r>
                        </m:sub>
                      </m:sSub>
                      <m:r>
                        <a:rPr lang="en-GB" sz="2300" b="0" i="1" smtClean="0">
                          <a:solidFill>
                            <a:schemeClr val="tx1"/>
                          </a:solidFill>
                          <a:latin typeface="Cambria Math" panose="02040503050406030204" pitchFamily="18" charset="0"/>
                        </a:rPr>
                        <m:t>   </m:t>
                      </m:r>
                      <m:r>
                        <a:rPr lang="en-US" sz="2300" smtClean="0">
                          <a:solidFill>
                            <a:schemeClr val="tx1"/>
                          </a:solidFill>
                          <a:latin typeface="Cambria Math" panose="02040503050406030204" pitchFamily="18" charset="0"/>
                        </a:rPr>
                        <m:t>=</m:t>
                      </m:r>
                      <m:r>
                        <a:rPr lang="en-GB" sz="2300" b="0" i="1" smtClean="0">
                          <a:solidFill>
                            <a:schemeClr val="tx1"/>
                          </a:solidFill>
                          <a:latin typeface="Cambria Math" panose="02040503050406030204" pitchFamily="18" charset="0"/>
                        </a:rPr>
                        <m:t> </m:t>
                      </m:r>
                      <m:sSub>
                        <m:sSubPr>
                          <m:ctrlPr>
                            <a:rPr lang="en-US" sz="2300" i="1">
                              <a:solidFill>
                                <a:schemeClr val="tx1"/>
                              </a:solidFill>
                              <a:latin typeface="Cambria Math" panose="02040503050406030204" pitchFamily="18" charset="0"/>
                            </a:rPr>
                          </m:ctrlPr>
                        </m:sSubPr>
                        <m:e>
                          <m:r>
                            <m:rPr>
                              <m:sty m:val="p"/>
                            </m:rPr>
                            <a:rPr lang="en-US" sz="2300">
                              <a:solidFill>
                                <a:schemeClr val="tx1"/>
                              </a:solidFill>
                              <a:latin typeface="Cambria Math" panose="02040503050406030204" pitchFamily="18" charset="0"/>
                            </a:rPr>
                            <m:t>MME</m:t>
                          </m:r>
                        </m:e>
                        <m:sub>
                          <m:r>
                            <m:rPr>
                              <m:sty m:val="p"/>
                            </m:rPr>
                            <a:rPr lang="en-US" sz="2300">
                              <a:solidFill>
                                <a:schemeClr val="tx1"/>
                              </a:solidFill>
                              <a:latin typeface="Cambria Math" panose="02040503050406030204" pitchFamily="18" charset="0"/>
                            </a:rPr>
                            <m:t>LT</m:t>
                          </m:r>
                        </m:sub>
                      </m:sSub>
                      <m:r>
                        <a:rPr lang="en-US" sz="2300">
                          <a:solidFill>
                            <a:schemeClr val="tx1"/>
                          </a:solidFill>
                          <a:latin typeface="Cambria Math" panose="02040503050406030204" pitchFamily="18" charset="0"/>
                        </a:rPr>
                        <m:t>−</m:t>
                      </m:r>
                      <m:r>
                        <a:rPr lang="en-GB" sz="2300" b="0" i="0" smtClean="0">
                          <a:solidFill>
                            <a:schemeClr val="tx1"/>
                          </a:solidFill>
                          <a:latin typeface="Cambria Math" panose="02040503050406030204" pitchFamily="18" charset="0"/>
                        </a:rPr>
                        <m:t>  </m:t>
                      </m:r>
                      <m:d>
                        <m:dPr>
                          <m:ctrlPr>
                            <a:rPr lang="en-US" sz="2300" i="1">
                              <a:solidFill>
                                <a:schemeClr val="tx1"/>
                              </a:solidFill>
                              <a:latin typeface="Cambria Math" panose="02040503050406030204" pitchFamily="18" charset="0"/>
                            </a:rPr>
                          </m:ctrlPr>
                        </m:dPr>
                        <m:e>
                          <m:acc>
                            <m:accPr>
                              <m:chr m:val="̅"/>
                              <m:ctrlPr>
                                <a:rPr lang="en-US" sz="2300" i="1">
                                  <a:solidFill>
                                    <a:schemeClr val="tx1"/>
                                  </a:solidFill>
                                  <a:latin typeface="Cambria Math" panose="02040503050406030204" pitchFamily="18" charset="0"/>
                                </a:rPr>
                              </m:ctrlPr>
                            </m:accPr>
                            <m:e>
                              <m:sSub>
                                <m:sSubPr>
                                  <m:ctrlPr>
                                    <a:rPr lang="en-US" sz="2300" i="1">
                                      <a:solidFill>
                                        <a:schemeClr val="tx1"/>
                                      </a:solidFill>
                                      <a:latin typeface="Cambria Math" panose="02040503050406030204" pitchFamily="18" charset="0"/>
                                    </a:rPr>
                                  </m:ctrlPr>
                                </m:sSubPr>
                                <m:e>
                                  <m:r>
                                    <m:rPr>
                                      <m:sty m:val="p"/>
                                    </m:rPr>
                                    <a:rPr lang="en-US" sz="2300">
                                      <a:solidFill>
                                        <a:schemeClr val="tx1"/>
                                      </a:solidFill>
                                      <a:latin typeface="Cambria Math" panose="02040503050406030204" pitchFamily="18" charset="0"/>
                                    </a:rPr>
                                    <m:t>MME</m:t>
                                  </m:r>
                                </m:e>
                                <m:sub>
                                  <m:r>
                                    <m:rPr>
                                      <m:sty m:val="p"/>
                                    </m:rPr>
                                    <a:rPr lang="en-US" sz="2300">
                                      <a:solidFill>
                                        <a:schemeClr val="tx1"/>
                                      </a:solidFill>
                                      <a:latin typeface="Cambria Math" panose="02040503050406030204" pitchFamily="18" charset="0"/>
                                    </a:rPr>
                                    <m:t>LT</m:t>
                                  </m:r>
                                  <m:d>
                                    <m:dPr>
                                      <m:begChr m:val="|"/>
                                      <m:endChr m:val=""/>
                                      <m:ctrlPr>
                                        <a:rPr lang="en-US" sz="2300" i="1">
                                          <a:solidFill>
                                            <a:schemeClr val="tx1"/>
                                          </a:solidFill>
                                          <a:latin typeface="Cambria Math" panose="02040503050406030204" pitchFamily="18" charset="0"/>
                                        </a:rPr>
                                      </m:ctrlPr>
                                    </m:dPr>
                                    <m:e>
                                      <m:r>
                                        <m:rPr>
                                          <m:sty m:val="p"/>
                                        </m:rPr>
                                        <a:rPr lang="en-US" sz="2300">
                                          <a:solidFill>
                                            <a:schemeClr val="tx1"/>
                                          </a:solidFill>
                                          <a:latin typeface="Cambria Math" panose="02040503050406030204" pitchFamily="18" charset="0"/>
                                        </a:rPr>
                                        <m:t>H</m:t>
                                      </m:r>
                                    </m:e>
                                  </m:d>
                                </m:sub>
                              </m:sSub>
                            </m:e>
                          </m:acc>
                          <m:r>
                            <a:rPr lang="en-GB" sz="2300">
                              <a:solidFill>
                                <a:schemeClr val="tx1"/>
                              </a:solidFill>
                              <a:latin typeface="Cambria Math" panose="02040503050406030204" pitchFamily="18" charset="0"/>
                            </a:rPr>
                            <m:t>−</m:t>
                          </m:r>
                          <m:r>
                            <a:rPr lang="en-US" sz="2300">
                              <a:solidFill>
                                <a:schemeClr val="tx1"/>
                              </a:solidFill>
                              <a:latin typeface="Cambria Math" panose="02040503050406030204" pitchFamily="18" charset="0"/>
                            </a:rPr>
                            <m:t> </m:t>
                          </m:r>
                          <m:acc>
                            <m:accPr>
                              <m:chr m:val="̅"/>
                              <m:ctrlPr>
                                <a:rPr lang="en-US" sz="2300" i="1">
                                  <a:solidFill>
                                    <a:schemeClr val="tx1"/>
                                  </a:solidFill>
                                  <a:latin typeface="Cambria Math" panose="02040503050406030204" pitchFamily="18" charset="0"/>
                                </a:rPr>
                              </m:ctrlPr>
                            </m:accPr>
                            <m:e>
                              <m:sSub>
                                <m:sSubPr>
                                  <m:ctrlPr>
                                    <a:rPr lang="en-US" sz="2300" i="1">
                                      <a:solidFill>
                                        <a:schemeClr val="tx1"/>
                                      </a:solidFill>
                                      <a:latin typeface="Cambria Math" panose="02040503050406030204" pitchFamily="18" charset="0"/>
                                    </a:rPr>
                                  </m:ctrlPr>
                                </m:sSubPr>
                                <m:e>
                                  <m:r>
                                    <m:rPr>
                                      <m:sty m:val="p"/>
                                    </m:rPr>
                                    <a:rPr lang="en-US" sz="2300">
                                      <a:solidFill>
                                        <a:schemeClr val="tx1"/>
                                      </a:solidFill>
                                      <a:latin typeface="Cambria Math" panose="02040503050406030204" pitchFamily="18" charset="0"/>
                                    </a:rPr>
                                    <m:t>ERA</m:t>
                                  </m:r>
                                  <m:r>
                                    <a:rPr lang="en-US" sz="2300">
                                      <a:solidFill>
                                        <a:schemeClr val="tx1"/>
                                      </a:solidFill>
                                      <a:latin typeface="Cambria Math" panose="02040503050406030204" pitchFamily="18" charset="0"/>
                                    </a:rPr>
                                    <m:t>5</m:t>
                                  </m:r>
                                </m:e>
                                <m:sub>
                                  <m:r>
                                    <m:rPr>
                                      <m:sty m:val="p"/>
                                    </m:rPr>
                                    <a:rPr lang="en-US" sz="2300">
                                      <a:solidFill>
                                        <a:schemeClr val="tx1"/>
                                      </a:solidFill>
                                      <a:latin typeface="Cambria Math" panose="02040503050406030204" pitchFamily="18" charset="0"/>
                                    </a:rPr>
                                    <m:t>LT</m:t>
                                  </m:r>
                                  <m:d>
                                    <m:dPr>
                                      <m:begChr m:val="|"/>
                                      <m:endChr m:val=""/>
                                      <m:ctrlPr>
                                        <a:rPr lang="en-US" sz="2300" i="1">
                                          <a:solidFill>
                                            <a:schemeClr val="tx1"/>
                                          </a:solidFill>
                                          <a:latin typeface="Cambria Math" panose="02040503050406030204" pitchFamily="18" charset="0"/>
                                        </a:rPr>
                                      </m:ctrlPr>
                                    </m:dPr>
                                    <m:e>
                                      <m:r>
                                        <m:rPr>
                                          <m:sty m:val="p"/>
                                        </m:rPr>
                                        <a:rPr lang="en-US" sz="2300">
                                          <a:solidFill>
                                            <a:schemeClr val="tx1"/>
                                          </a:solidFill>
                                          <a:latin typeface="Cambria Math" panose="02040503050406030204" pitchFamily="18" charset="0"/>
                                        </a:rPr>
                                        <m:t>H</m:t>
                                      </m:r>
                                    </m:e>
                                  </m:d>
                                </m:sub>
                              </m:sSub>
                            </m:e>
                          </m:acc>
                        </m:e>
                      </m:d>
                      <m:r>
                        <a:rPr lang="en-US" sz="2300">
                          <a:solidFill>
                            <a:schemeClr val="tx1"/>
                          </a:solidFill>
                          <a:latin typeface="Cambria Math" panose="02040503050406030204" pitchFamily="18" charset="0"/>
                        </a:rPr>
                        <m:t>+ </m:t>
                      </m:r>
                      <m:r>
                        <m:rPr>
                          <m:sty m:val="p"/>
                        </m:rPr>
                        <a:rPr lang="en-US" sz="2300">
                          <a:solidFill>
                            <a:schemeClr val="tx1"/>
                          </a:solidFill>
                          <a:latin typeface="Cambria Math" panose="02040503050406030204" pitchFamily="18" charset="0"/>
                        </a:rPr>
                        <m:t>GC</m:t>
                      </m:r>
                      <m:sSup>
                        <m:sSupPr>
                          <m:ctrlPr>
                            <a:rPr lang="en-US" sz="2300" i="1">
                              <a:solidFill>
                                <a:schemeClr val="tx1"/>
                              </a:solidFill>
                              <a:latin typeface="Cambria Math" panose="02040503050406030204" pitchFamily="18" charset="0"/>
                            </a:rPr>
                          </m:ctrlPr>
                        </m:sSupPr>
                        <m:e>
                          <m:r>
                            <m:rPr>
                              <m:sty m:val="p"/>
                            </m:rPr>
                            <a:rPr lang="en-US" sz="2300">
                              <a:solidFill>
                                <a:schemeClr val="tx1"/>
                              </a:solidFill>
                              <a:latin typeface="Cambria Math" panose="02040503050406030204" pitchFamily="18" charset="0"/>
                            </a:rPr>
                            <m:t>M</m:t>
                          </m:r>
                        </m:e>
                        <m:sup>
                          <m:r>
                            <a:rPr lang="en-US" sz="2300">
                              <a:solidFill>
                                <a:schemeClr val="tx1"/>
                              </a:solidFill>
                              <a:latin typeface="Cambria Math" panose="02040503050406030204" pitchFamily="18" charset="0"/>
                            </a:rPr>
                            <m:t>′</m:t>
                          </m:r>
                        </m:sup>
                      </m:sSup>
                      <m:r>
                        <a:rPr lang="en-US" sz="2300">
                          <a:solidFill>
                            <a:schemeClr val="tx1"/>
                          </a:solidFill>
                          <a:latin typeface="Cambria Math" panose="02040503050406030204" pitchFamily="18" charset="0"/>
                        </a:rPr>
                        <m:t>×</m:t>
                      </m:r>
                      <m:sSub>
                        <m:sSubPr>
                          <m:ctrlPr>
                            <a:rPr lang="en-US" sz="2300" i="1">
                              <a:solidFill>
                                <a:schemeClr val="tx1"/>
                              </a:solidFill>
                              <a:latin typeface="Cambria Math" panose="02040503050406030204" pitchFamily="18" charset="0"/>
                            </a:rPr>
                          </m:ctrlPr>
                        </m:sSubPr>
                        <m:e>
                          <m:r>
                            <m:rPr>
                              <m:sty m:val="p"/>
                            </m:rPr>
                            <a:rPr lang="en-US" sz="2300">
                              <a:solidFill>
                                <a:schemeClr val="tx1"/>
                              </a:solidFill>
                              <a:latin typeface="Cambria Math" panose="02040503050406030204" pitchFamily="18" charset="0"/>
                            </a:rPr>
                            <m:t>r</m:t>
                          </m:r>
                        </m:e>
                        <m:sub>
                          <m:r>
                            <m:rPr>
                              <m:sty m:val="p"/>
                            </m:rPr>
                            <a:rPr lang="en-US" sz="2300">
                              <a:solidFill>
                                <a:schemeClr val="tx1"/>
                              </a:solidFill>
                              <a:latin typeface="Cambria Math" panose="02040503050406030204" pitchFamily="18" charset="0"/>
                            </a:rPr>
                            <m:t>s</m:t>
                          </m:r>
                        </m:sub>
                      </m:sSub>
                    </m:oMath>
                  </m:oMathPara>
                </a14:m>
                <a:endParaRPr lang="en-GB" sz="2300" dirty="0">
                  <a:solidFill>
                    <a:schemeClr val="tx1"/>
                  </a:solidFill>
                </a:endParaRPr>
              </a:p>
            </p:txBody>
          </p:sp>
        </mc:Choice>
        <mc:Fallback xmlns="">
          <p:sp>
            <p:nvSpPr>
              <p:cNvPr id="27" name="TextBox 26">
                <a:extLst>
                  <a:ext uri="{FF2B5EF4-FFF2-40B4-BE49-F238E27FC236}">
                    <a16:creationId xmlns:a16="http://schemas.microsoft.com/office/drawing/2014/main" id="{A4CDA2F4-CAA9-4F34-BD5C-1AC298F8AAC6}"/>
                  </a:ext>
                </a:extLst>
              </p:cNvPr>
              <p:cNvSpPr txBox="1">
                <a:spLocks noRot="1" noChangeAspect="1" noMove="1" noResize="1" noEditPoints="1" noAdjustHandles="1" noChangeArrowheads="1" noChangeShapeType="1" noTextEdit="1"/>
              </p:cNvSpPr>
              <p:nvPr/>
            </p:nvSpPr>
            <p:spPr>
              <a:xfrm>
                <a:off x="-16932" y="4547363"/>
                <a:ext cx="9160932" cy="512000"/>
              </a:xfrm>
              <a:prstGeom prst="rect">
                <a:avLst/>
              </a:prstGeom>
              <a:blipFill>
                <a:blip r:embed="rId6"/>
                <a:stretch>
                  <a:fillRect t="-46429" b="-121429"/>
                </a:stretch>
              </a:blipFill>
            </p:spPr>
            <p:txBody>
              <a:bodyPr/>
              <a:lstStyle/>
              <a:p>
                <a:r>
                  <a:rPr lang="en-US">
                    <a:noFill/>
                  </a:rPr>
                  <a:t> </a:t>
                </a:r>
              </a:p>
            </p:txBody>
          </p:sp>
        </mc:Fallback>
      </mc:AlternateContent>
      <p:sp>
        <p:nvSpPr>
          <p:cNvPr id="28" name="Footer Placeholder 10">
            <a:extLst>
              <a:ext uri="{FF2B5EF4-FFF2-40B4-BE49-F238E27FC236}">
                <a16:creationId xmlns:a16="http://schemas.microsoft.com/office/drawing/2014/main" id="{B04FD33C-94B4-4F36-B977-62F0C969507D}"/>
              </a:ext>
            </a:extLst>
          </p:cNvPr>
          <p:cNvSpPr txBox="1">
            <a:spLocks/>
          </p:cNvSpPr>
          <p:nvPr/>
        </p:nvSpPr>
        <p:spPr>
          <a:xfrm>
            <a:off x="473008" y="857925"/>
            <a:ext cx="2349633" cy="427895"/>
          </a:xfrm>
          <a:prstGeom prst="rect">
            <a:avLst/>
          </a:prstGeom>
        </p:spPr>
        <p:txBody>
          <a:bodyPr vert="horz" lIns="91440" tIns="45720" rIns="91440" bIns="45720" rtlCol="0" anchor="b"/>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400" dirty="0"/>
              <a:t>Xu et al., 2021</a:t>
            </a:r>
          </a:p>
        </p:txBody>
      </p:sp>
      <p:sp>
        <p:nvSpPr>
          <p:cNvPr id="29" name="Footer Placeholder 10">
            <a:extLst>
              <a:ext uri="{FF2B5EF4-FFF2-40B4-BE49-F238E27FC236}">
                <a16:creationId xmlns:a16="http://schemas.microsoft.com/office/drawing/2014/main" id="{1C15AA59-7923-4578-8B48-69D52DE5E2DC}"/>
              </a:ext>
            </a:extLst>
          </p:cNvPr>
          <p:cNvSpPr>
            <a:spLocks noGrp="1"/>
          </p:cNvSpPr>
          <p:nvPr>
            <p:ph type="ftr" sz="quarter" idx="11"/>
          </p:nvPr>
        </p:nvSpPr>
        <p:spPr>
          <a:xfrm>
            <a:off x="1647825" y="6346024"/>
            <a:ext cx="2600325" cy="365125"/>
          </a:xfrm>
        </p:spPr>
        <p:txBody>
          <a:bodyPr/>
          <a:lstStyle/>
          <a:p>
            <a:r>
              <a:rPr lang="en-GB" dirty="0"/>
              <a:t>The EGU General Assembly 2022, 23-27 May</a:t>
            </a:r>
            <a:endParaRPr lang="en-US" dirty="0"/>
          </a:p>
        </p:txBody>
      </p:sp>
    </p:spTree>
    <p:extLst>
      <p:ext uri="{BB962C8B-B14F-4D97-AF65-F5344CB8AC3E}">
        <p14:creationId xmlns:p14="http://schemas.microsoft.com/office/powerpoint/2010/main" val="329041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F4BE01-4E55-4C26-A519-5F9DF4C69A65}"/>
              </a:ext>
            </a:extLst>
          </p:cNvPr>
          <p:cNvSpPr>
            <a:spLocks noGrp="1"/>
          </p:cNvSpPr>
          <p:nvPr>
            <p:ph idx="1"/>
          </p:nvPr>
        </p:nvSpPr>
        <p:spPr>
          <a:xfrm>
            <a:off x="196432" y="1305645"/>
            <a:ext cx="4249947" cy="4780177"/>
          </a:xfrm>
          <a:noFill/>
          <a:ln>
            <a:noFill/>
          </a:ln>
        </p:spPr>
        <p:style>
          <a:lnRef idx="0">
            <a:scrgbClr r="0" g="0" b="0"/>
          </a:lnRef>
          <a:fillRef idx="0">
            <a:scrgbClr r="0" g="0" b="0"/>
          </a:fillRef>
          <a:effectRef idx="0">
            <a:scrgbClr r="0" g="0" b="0"/>
          </a:effectRef>
          <a:fontRef idx="minor">
            <a:schemeClr val="dk1"/>
          </a:fontRef>
        </p:style>
        <p:txBody>
          <a:bodyPr>
            <a:normAutofit/>
          </a:bodyPr>
          <a:lstStyle/>
          <a:p>
            <a:r>
              <a:rPr lang="en-GB" sz="1600" dirty="0">
                <a:solidFill>
                  <a:schemeClr val="bg2">
                    <a:lumMod val="75000"/>
                  </a:schemeClr>
                </a:solidFill>
              </a:rPr>
              <a:t>Xu et al. 2021 methodology was used with </a:t>
            </a:r>
            <a:r>
              <a:rPr lang="en-GB" sz="1600" i="1" u="sng" dirty="0">
                <a:solidFill>
                  <a:schemeClr val="bg2">
                    <a:lumMod val="75000"/>
                  </a:schemeClr>
                </a:solidFill>
              </a:rPr>
              <a:t>different number</a:t>
            </a:r>
            <a:r>
              <a:rPr lang="en-GB" sz="1600" dirty="0">
                <a:solidFill>
                  <a:schemeClr val="bg2">
                    <a:lumMod val="75000"/>
                  </a:schemeClr>
                </a:solidFill>
              </a:rPr>
              <a:t> of the GCMs and both datasets</a:t>
            </a:r>
            <a:r>
              <a:rPr lang="en-GB" sz="1600" baseline="30000" dirty="0">
                <a:solidFill>
                  <a:schemeClr val="bg2">
                    <a:lumMod val="75000"/>
                  </a:schemeClr>
                </a:solidFill>
              </a:rPr>
              <a:t>1,2</a:t>
            </a:r>
            <a:r>
              <a:rPr lang="en-GB" sz="1600" dirty="0">
                <a:solidFill>
                  <a:schemeClr val="bg2">
                    <a:lumMod val="75000"/>
                  </a:schemeClr>
                </a:solidFill>
              </a:rPr>
              <a:t> were </a:t>
            </a:r>
            <a:r>
              <a:rPr lang="en-GB" sz="1600" i="1" u="sng" dirty="0">
                <a:solidFill>
                  <a:schemeClr val="bg2">
                    <a:lumMod val="75000"/>
                  </a:schemeClr>
                </a:solidFill>
              </a:rPr>
              <a:t>downscaled for the Mediterranean Region.</a:t>
            </a:r>
          </a:p>
          <a:p>
            <a:pPr>
              <a:spcBef>
                <a:spcPts val="0"/>
              </a:spcBef>
              <a:spcAft>
                <a:spcPts val="0"/>
              </a:spcAft>
            </a:pPr>
            <a:endParaRPr lang="en-GB" sz="1400" dirty="0">
              <a:solidFill>
                <a:schemeClr val="bg2">
                  <a:lumMod val="75000"/>
                </a:schemeClr>
              </a:solidFill>
            </a:endParaRPr>
          </a:p>
          <a:p>
            <a:pPr>
              <a:spcBef>
                <a:spcPts val="0"/>
              </a:spcBef>
              <a:spcAft>
                <a:spcPts val="0"/>
              </a:spcAft>
            </a:pPr>
            <a:r>
              <a:rPr lang="en-GB" sz="1400" dirty="0">
                <a:solidFill>
                  <a:schemeClr val="bg2">
                    <a:lumMod val="75000"/>
                  </a:schemeClr>
                </a:solidFill>
              </a:rPr>
              <a:t>1985-2014</a:t>
            </a:r>
            <a:r>
              <a:rPr lang="en-US" sz="1400" dirty="0">
                <a:solidFill>
                  <a:schemeClr val="bg2">
                    <a:lumMod val="75000"/>
                  </a:schemeClr>
                </a:solidFill>
              </a:rPr>
              <a:t> interval is evaluated as </a:t>
            </a:r>
            <a:r>
              <a:rPr lang="en-US" sz="1400" dirty="0">
                <a:solidFill>
                  <a:schemeClr val="bg2">
                    <a:lumMod val="75000"/>
                  </a:schemeClr>
                </a:solidFill>
                <a:sym typeface="Wingdings" panose="05000000000000000000" pitchFamily="2" charset="2"/>
              </a:rPr>
              <a:t>historical</a:t>
            </a:r>
          </a:p>
          <a:p>
            <a:pPr>
              <a:spcBef>
                <a:spcPts val="0"/>
              </a:spcBef>
              <a:spcAft>
                <a:spcPts val="0"/>
              </a:spcAft>
            </a:pPr>
            <a:r>
              <a:rPr lang="en-US" sz="1400" dirty="0">
                <a:solidFill>
                  <a:schemeClr val="bg2">
                    <a:lumMod val="75000"/>
                  </a:schemeClr>
                </a:solidFill>
                <a:sym typeface="Wingdings" panose="05000000000000000000" pitchFamily="2" charset="2"/>
              </a:rPr>
              <a:t>MPI-ESM1-2-HR Model</a:t>
            </a:r>
            <a:r>
              <a:rPr lang="en-US" sz="1400" baseline="30000" dirty="0">
                <a:solidFill>
                  <a:schemeClr val="bg2">
                    <a:lumMod val="75000"/>
                  </a:schemeClr>
                </a:solidFill>
                <a:sym typeface="Wingdings" panose="05000000000000000000" pitchFamily="2" charset="2"/>
              </a:rPr>
              <a:t>1</a:t>
            </a:r>
            <a:r>
              <a:rPr lang="en-US" sz="1400" dirty="0">
                <a:solidFill>
                  <a:schemeClr val="bg2">
                    <a:lumMod val="75000"/>
                  </a:schemeClr>
                </a:solidFill>
                <a:sym typeface="Wingdings" panose="05000000000000000000" pitchFamily="2" charset="2"/>
              </a:rPr>
              <a:t> is selected for interannual variability</a:t>
            </a:r>
          </a:p>
          <a:p>
            <a:pPr>
              <a:spcBef>
                <a:spcPts val="0"/>
              </a:spcBef>
              <a:spcAft>
                <a:spcPts val="0"/>
              </a:spcAft>
            </a:pPr>
            <a:r>
              <a:rPr lang="en-US" sz="1400" dirty="0">
                <a:solidFill>
                  <a:schemeClr val="bg2">
                    <a:lumMod val="75000"/>
                  </a:schemeClr>
                </a:solidFill>
                <a:sym typeface="Wingdings" panose="05000000000000000000" pitchFamily="2" charset="2"/>
              </a:rPr>
              <a:t>Corrected parameters</a:t>
            </a:r>
          </a:p>
          <a:p>
            <a:pPr lvl="3">
              <a:spcBef>
                <a:spcPts val="0"/>
              </a:spcBef>
              <a:spcAft>
                <a:spcPts val="0"/>
              </a:spcAft>
            </a:pPr>
            <a:r>
              <a:rPr lang="en-US" sz="1050" dirty="0">
                <a:solidFill>
                  <a:schemeClr val="bg2">
                    <a:lumMod val="75000"/>
                  </a:schemeClr>
                </a:solidFill>
                <a:sym typeface="Wingdings" panose="05000000000000000000" pitchFamily="2" charset="2"/>
              </a:rPr>
              <a:t>Air temperature (ta)</a:t>
            </a:r>
          </a:p>
          <a:p>
            <a:pPr lvl="3">
              <a:spcBef>
                <a:spcPts val="0"/>
              </a:spcBef>
              <a:spcAft>
                <a:spcPts val="0"/>
              </a:spcAft>
            </a:pPr>
            <a:r>
              <a:rPr lang="en-US" sz="1050" dirty="0">
                <a:solidFill>
                  <a:schemeClr val="bg2">
                    <a:lumMod val="75000"/>
                  </a:schemeClr>
                </a:solidFill>
                <a:sym typeface="Wingdings" panose="05000000000000000000" pitchFamily="2" charset="2"/>
              </a:rPr>
              <a:t>Zonal wind (</a:t>
            </a:r>
            <a:r>
              <a:rPr lang="en-US" sz="1050" dirty="0" err="1">
                <a:solidFill>
                  <a:schemeClr val="bg2">
                    <a:lumMod val="75000"/>
                  </a:schemeClr>
                </a:solidFill>
                <a:sym typeface="Wingdings" panose="05000000000000000000" pitchFamily="2" charset="2"/>
              </a:rPr>
              <a:t>ua</a:t>
            </a:r>
            <a:r>
              <a:rPr lang="en-US" sz="1050" dirty="0">
                <a:solidFill>
                  <a:schemeClr val="bg2">
                    <a:lumMod val="75000"/>
                  </a:schemeClr>
                </a:solidFill>
                <a:sym typeface="Wingdings" panose="05000000000000000000" pitchFamily="2" charset="2"/>
              </a:rPr>
              <a:t>)</a:t>
            </a:r>
          </a:p>
          <a:p>
            <a:pPr lvl="3">
              <a:spcBef>
                <a:spcPts val="0"/>
              </a:spcBef>
              <a:spcAft>
                <a:spcPts val="0"/>
              </a:spcAft>
            </a:pPr>
            <a:r>
              <a:rPr lang="en-US" sz="1050" dirty="0">
                <a:solidFill>
                  <a:schemeClr val="bg2">
                    <a:lumMod val="75000"/>
                  </a:schemeClr>
                </a:solidFill>
                <a:sym typeface="Wingdings" panose="05000000000000000000" pitchFamily="2" charset="2"/>
              </a:rPr>
              <a:t>Meridional wind (</a:t>
            </a:r>
            <a:r>
              <a:rPr lang="en-US" sz="1050" dirty="0" err="1">
                <a:solidFill>
                  <a:schemeClr val="bg2">
                    <a:lumMod val="75000"/>
                  </a:schemeClr>
                </a:solidFill>
                <a:sym typeface="Wingdings" panose="05000000000000000000" pitchFamily="2" charset="2"/>
              </a:rPr>
              <a:t>va</a:t>
            </a:r>
            <a:r>
              <a:rPr lang="en-US" sz="1050" dirty="0">
                <a:solidFill>
                  <a:schemeClr val="bg2">
                    <a:lumMod val="75000"/>
                  </a:schemeClr>
                </a:solidFill>
                <a:sym typeface="Wingdings" panose="05000000000000000000" pitchFamily="2" charset="2"/>
              </a:rPr>
              <a:t>)</a:t>
            </a:r>
          </a:p>
          <a:p>
            <a:pPr lvl="3">
              <a:spcBef>
                <a:spcPts val="0"/>
              </a:spcBef>
              <a:spcAft>
                <a:spcPts val="0"/>
              </a:spcAft>
            </a:pPr>
            <a:r>
              <a:rPr lang="en-US" sz="1050" dirty="0">
                <a:solidFill>
                  <a:schemeClr val="bg2">
                    <a:lumMod val="75000"/>
                  </a:schemeClr>
                </a:solidFill>
                <a:sym typeface="Wingdings" panose="05000000000000000000" pitchFamily="2" charset="2"/>
              </a:rPr>
              <a:t>Relative humidity (</a:t>
            </a:r>
            <a:r>
              <a:rPr lang="en-US" sz="1050" dirty="0" err="1">
                <a:solidFill>
                  <a:schemeClr val="bg2">
                    <a:lumMod val="75000"/>
                  </a:schemeClr>
                </a:solidFill>
                <a:sym typeface="Wingdings" panose="05000000000000000000" pitchFamily="2" charset="2"/>
              </a:rPr>
              <a:t>hur</a:t>
            </a:r>
            <a:r>
              <a:rPr lang="en-US" sz="1050" dirty="0">
                <a:solidFill>
                  <a:schemeClr val="bg2">
                    <a:lumMod val="75000"/>
                  </a:schemeClr>
                </a:solidFill>
                <a:sym typeface="Wingdings" panose="05000000000000000000" pitchFamily="2" charset="2"/>
              </a:rPr>
              <a:t>)</a:t>
            </a:r>
          </a:p>
          <a:p>
            <a:pPr lvl="3">
              <a:spcBef>
                <a:spcPts val="0"/>
              </a:spcBef>
              <a:spcAft>
                <a:spcPts val="0"/>
              </a:spcAft>
            </a:pPr>
            <a:r>
              <a:rPr lang="en-US" sz="1050" dirty="0">
                <a:solidFill>
                  <a:schemeClr val="bg2">
                    <a:lumMod val="75000"/>
                  </a:schemeClr>
                </a:solidFill>
                <a:sym typeface="Wingdings" panose="05000000000000000000" pitchFamily="2" charset="2"/>
              </a:rPr>
              <a:t>Geopotential height (</a:t>
            </a:r>
            <a:r>
              <a:rPr lang="en-US" sz="1050" dirty="0" err="1">
                <a:solidFill>
                  <a:schemeClr val="bg2">
                    <a:lumMod val="75000"/>
                  </a:schemeClr>
                </a:solidFill>
                <a:sym typeface="Wingdings" panose="05000000000000000000" pitchFamily="2" charset="2"/>
              </a:rPr>
              <a:t>zg</a:t>
            </a:r>
            <a:r>
              <a:rPr lang="en-US" sz="1050" dirty="0">
                <a:solidFill>
                  <a:schemeClr val="bg2">
                    <a:lumMod val="75000"/>
                  </a:schemeClr>
                </a:solidFill>
                <a:sym typeface="Wingdings" panose="05000000000000000000" pitchFamily="2" charset="2"/>
              </a:rPr>
              <a:t>)</a:t>
            </a:r>
          </a:p>
          <a:p>
            <a:pPr lvl="3">
              <a:spcBef>
                <a:spcPts val="0"/>
              </a:spcBef>
              <a:spcAft>
                <a:spcPts val="0"/>
              </a:spcAft>
            </a:pPr>
            <a:r>
              <a:rPr lang="en-US" sz="1050" dirty="0">
                <a:solidFill>
                  <a:schemeClr val="bg2">
                    <a:lumMod val="75000"/>
                  </a:schemeClr>
                </a:solidFill>
                <a:sym typeface="Wingdings" panose="05000000000000000000" pitchFamily="2" charset="2"/>
              </a:rPr>
              <a:t>Sea surface temperature (</a:t>
            </a:r>
            <a:r>
              <a:rPr lang="en-US" sz="1050" dirty="0" err="1">
                <a:solidFill>
                  <a:schemeClr val="bg2">
                    <a:lumMod val="75000"/>
                  </a:schemeClr>
                </a:solidFill>
                <a:sym typeface="Wingdings" panose="05000000000000000000" pitchFamily="2" charset="2"/>
              </a:rPr>
              <a:t>tos</a:t>
            </a:r>
            <a:r>
              <a:rPr lang="en-US" sz="1050" dirty="0">
                <a:solidFill>
                  <a:schemeClr val="bg2">
                    <a:lumMod val="75000"/>
                  </a:schemeClr>
                </a:solidFill>
                <a:sym typeface="Wingdings" panose="05000000000000000000" pitchFamily="2" charset="2"/>
              </a:rPr>
              <a:t>)	</a:t>
            </a:r>
          </a:p>
          <a:p>
            <a:pPr lvl="3">
              <a:spcBef>
                <a:spcPts val="0"/>
              </a:spcBef>
              <a:spcAft>
                <a:spcPts val="0"/>
              </a:spcAft>
            </a:pPr>
            <a:r>
              <a:rPr lang="en-US" sz="1050" dirty="0">
                <a:solidFill>
                  <a:schemeClr val="bg2">
                    <a:lumMod val="75000"/>
                  </a:schemeClr>
                </a:solidFill>
                <a:sym typeface="Wingdings" panose="05000000000000000000" pitchFamily="2" charset="2"/>
              </a:rPr>
              <a:t>Sea-level pressure (</a:t>
            </a:r>
            <a:r>
              <a:rPr lang="en-US" sz="1050" dirty="0" err="1">
                <a:solidFill>
                  <a:schemeClr val="bg2">
                    <a:lumMod val="75000"/>
                  </a:schemeClr>
                </a:solidFill>
                <a:sym typeface="Wingdings" panose="05000000000000000000" pitchFamily="2" charset="2"/>
              </a:rPr>
              <a:t>psl</a:t>
            </a:r>
            <a:r>
              <a:rPr lang="en-US" sz="1050" dirty="0">
                <a:solidFill>
                  <a:schemeClr val="bg2">
                    <a:lumMod val="75000"/>
                  </a:schemeClr>
                </a:solidFill>
                <a:sym typeface="Wingdings" panose="05000000000000000000" pitchFamily="2" charset="2"/>
              </a:rPr>
              <a:t>)</a:t>
            </a:r>
          </a:p>
          <a:p>
            <a:pPr lvl="3">
              <a:spcBef>
                <a:spcPts val="0"/>
              </a:spcBef>
              <a:spcAft>
                <a:spcPts val="0"/>
              </a:spcAft>
            </a:pPr>
            <a:r>
              <a:rPr lang="en-US" sz="1050" dirty="0">
                <a:solidFill>
                  <a:schemeClr val="bg2">
                    <a:lumMod val="75000"/>
                  </a:schemeClr>
                </a:solidFill>
                <a:sym typeface="Wingdings" panose="05000000000000000000" pitchFamily="2" charset="2"/>
              </a:rPr>
              <a:t>Surface pressure (</a:t>
            </a:r>
            <a:r>
              <a:rPr lang="en-US" sz="1050" dirty="0" err="1">
                <a:solidFill>
                  <a:schemeClr val="bg2">
                    <a:lumMod val="75000"/>
                  </a:schemeClr>
                </a:solidFill>
                <a:sym typeface="Wingdings" panose="05000000000000000000" pitchFamily="2" charset="2"/>
              </a:rPr>
              <a:t>ps</a:t>
            </a:r>
            <a:r>
              <a:rPr lang="en-US" sz="1050" dirty="0">
                <a:solidFill>
                  <a:schemeClr val="bg2">
                    <a:lumMod val="75000"/>
                  </a:schemeClr>
                </a:solidFill>
                <a:sym typeface="Wingdings" panose="05000000000000000000" pitchFamily="2" charset="2"/>
              </a:rPr>
              <a:t>)	</a:t>
            </a:r>
          </a:p>
          <a:p>
            <a:pPr marL="400050" indent="-285750">
              <a:spcBef>
                <a:spcPts val="0"/>
              </a:spcBef>
              <a:spcAft>
                <a:spcPts val="0"/>
              </a:spcAft>
            </a:pPr>
            <a:r>
              <a:rPr lang="en-US" sz="1400" dirty="0">
                <a:solidFill>
                  <a:schemeClr val="bg2">
                    <a:lumMod val="75000"/>
                  </a:schemeClr>
                </a:solidFill>
                <a:sym typeface="Wingdings" panose="05000000000000000000" pitchFamily="2" charset="2"/>
              </a:rPr>
              <a:t>Monthly data for long-term trends</a:t>
            </a:r>
          </a:p>
          <a:p>
            <a:pPr marL="400050" indent="-285750">
              <a:spcBef>
                <a:spcPts val="0"/>
              </a:spcBef>
              <a:spcAft>
                <a:spcPts val="0"/>
              </a:spcAft>
            </a:pPr>
            <a:r>
              <a:rPr lang="en-US" sz="1400" dirty="0">
                <a:solidFill>
                  <a:schemeClr val="bg2">
                    <a:lumMod val="75000"/>
                  </a:schemeClr>
                </a:solidFill>
                <a:sym typeface="Wingdings" panose="05000000000000000000" pitchFamily="2" charset="2"/>
              </a:rPr>
              <a:t>6-hr/daily data for other calculations</a:t>
            </a:r>
          </a:p>
        </p:txBody>
      </p:sp>
      <p:sp>
        <p:nvSpPr>
          <p:cNvPr id="4" name="Footer Placeholder 3">
            <a:extLst>
              <a:ext uri="{FF2B5EF4-FFF2-40B4-BE49-F238E27FC236}">
                <a16:creationId xmlns:a16="http://schemas.microsoft.com/office/drawing/2014/main" id="{25A078D8-BD3D-4BC0-9A45-79018CC0609C}"/>
              </a:ext>
            </a:extLst>
          </p:cNvPr>
          <p:cNvSpPr>
            <a:spLocks noGrp="1"/>
          </p:cNvSpPr>
          <p:nvPr>
            <p:ph type="ftr" sz="quarter" idx="11"/>
          </p:nvPr>
        </p:nvSpPr>
        <p:spPr/>
        <p:txBody>
          <a:bodyPr/>
          <a:lstStyle/>
          <a:p>
            <a:r>
              <a:rPr lang="en-GB" dirty="0"/>
              <a:t>The EGU General Assembly 2022, 23-27 May</a:t>
            </a:r>
            <a:endParaRPr lang="en-US" dirty="0"/>
          </a:p>
        </p:txBody>
      </p:sp>
      <p:sp>
        <p:nvSpPr>
          <p:cNvPr id="6" name="Slide Number Placeholder 5">
            <a:extLst>
              <a:ext uri="{FF2B5EF4-FFF2-40B4-BE49-F238E27FC236}">
                <a16:creationId xmlns:a16="http://schemas.microsoft.com/office/drawing/2014/main" id="{304B10A6-F6DC-4D1B-A3AA-C4998F09DED4}"/>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9" name="Title 1">
            <a:extLst>
              <a:ext uri="{FF2B5EF4-FFF2-40B4-BE49-F238E27FC236}">
                <a16:creationId xmlns:a16="http://schemas.microsoft.com/office/drawing/2014/main" id="{E0AF3A1B-7D3F-4D96-A0B4-90EAAC0D5CF5}"/>
              </a:ext>
            </a:extLst>
          </p:cNvPr>
          <p:cNvSpPr txBox="1">
            <a:spLocks/>
          </p:cNvSpPr>
          <p:nvPr/>
        </p:nvSpPr>
        <p:spPr>
          <a:xfrm>
            <a:off x="345452" y="0"/>
            <a:ext cx="7928999" cy="76200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Methodology – </a:t>
            </a:r>
            <a:r>
              <a:rPr lang="en-GB" sz="2800" dirty="0"/>
              <a:t>Inputs</a:t>
            </a:r>
            <a:endParaRPr lang="en-US" sz="2800" dirty="0"/>
          </a:p>
        </p:txBody>
      </p:sp>
      <p:graphicFrame>
        <p:nvGraphicFramePr>
          <p:cNvPr id="5" name="Table 4">
            <a:extLst>
              <a:ext uri="{FF2B5EF4-FFF2-40B4-BE49-F238E27FC236}">
                <a16:creationId xmlns:a16="http://schemas.microsoft.com/office/drawing/2014/main" id="{6471D69D-4032-430F-A5C0-102427BC3852}"/>
              </a:ext>
            </a:extLst>
          </p:cNvPr>
          <p:cNvGraphicFramePr>
            <a:graphicFrameLocks noGrp="1"/>
          </p:cNvGraphicFramePr>
          <p:nvPr>
            <p:extLst>
              <p:ext uri="{D42A27DB-BD31-4B8C-83A1-F6EECF244321}">
                <p14:modId xmlns:p14="http://schemas.microsoft.com/office/powerpoint/2010/main" val="2091440652"/>
              </p:ext>
            </p:extLst>
          </p:nvPr>
        </p:nvGraphicFramePr>
        <p:xfrm>
          <a:off x="4628088" y="973412"/>
          <a:ext cx="4395335" cy="5665701"/>
        </p:xfrm>
        <a:graphic>
          <a:graphicData uri="http://schemas.openxmlformats.org/drawingml/2006/table">
            <a:tbl>
              <a:tblPr>
                <a:tableStyleId>{3B4B98B0-60AC-42C2-AFA5-B58CD77FA1E5}</a:tableStyleId>
              </a:tblPr>
              <a:tblGrid>
                <a:gridCol w="356378">
                  <a:extLst>
                    <a:ext uri="{9D8B030D-6E8A-4147-A177-3AD203B41FA5}">
                      <a16:colId xmlns:a16="http://schemas.microsoft.com/office/drawing/2014/main" val="837613566"/>
                    </a:ext>
                  </a:extLst>
                </a:gridCol>
                <a:gridCol w="1325901">
                  <a:extLst>
                    <a:ext uri="{9D8B030D-6E8A-4147-A177-3AD203B41FA5}">
                      <a16:colId xmlns:a16="http://schemas.microsoft.com/office/drawing/2014/main" val="2751434676"/>
                    </a:ext>
                  </a:extLst>
                </a:gridCol>
                <a:gridCol w="1386672">
                  <a:extLst>
                    <a:ext uri="{9D8B030D-6E8A-4147-A177-3AD203B41FA5}">
                      <a16:colId xmlns:a16="http://schemas.microsoft.com/office/drawing/2014/main" val="3453570083"/>
                    </a:ext>
                  </a:extLst>
                </a:gridCol>
                <a:gridCol w="1326384">
                  <a:extLst>
                    <a:ext uri="{9D8B030D-6E8A-4147-A177-3AD203B41FA5}">
                      <a16:colId xmlns:a16="http://schemas.microsoft.com/office/drawing/2014/main" val="774630149"/>
                    </a:ext>
                  </a:extLst>
                </a:gridCol>
              </a:tblGrid>
              <a:tr h="138959">
                <a:tc>
                  <a:txBody>
                    <a:bodyPr/>
                    <a:lstStyle/>
                    <a:p>
                      <a:pPr algn="ctr" fontAlgn="b"/>
                      <a:r>
                        <a:rPr lang="en-US" sz="1200" b="1" u="none" strike="noStrike" dirty="0">
                          <a:solidFill>
                            <a:schemeClr val="bg2">
                              <a:lumMod val="75000"/>
                            </a:schemeClr>
                          </a:solidFill>
                          <a:effectLst/>
                        </a:rPr>
                        <a:t>No</a:t>
                      </a:r>
                      <a:endParaRPr lang="en-US" sz="1200" b="1" i="0" u="none" strike="noStrike" dirty="0">
                        <a:solidFill>
                          <a:schemeClr val="bg2">
                            <a:lumMod val="75000"/>
                          </a:schemeClr>
                        </a:solidFill>
                        <a:effectLst/>
                        <a:latin typeface="Calibri" panose="020F0502020204030204" pitchFamily="34" charset="0"/>
                      </a:endParaRPr>
                    </a:p>
                  </a:txBody>
                  <a:tcPr marL="4773" marR="4773" marT="4773" marB="0" anchor="b">
                    <a:lnB w="12700" cap="flat" cmpd="sng" algn="ctr">
                      <a:solidFill>
                        <a:schemeClr val="accent1"/>
                      </a:solidFill>
                      <a:prstDash val="solid"/>
                      <a:round/>
                      <a:headEnd type="none" w="med" len="med"/>
                      <a:tailEnd type="none" w="med" len="med"/>
                    </a:lnB>
                  </a:tcPr>
                </a:tc>
                <a:tc>
                  <a:txBody>
                    <a:bodyPr/>
                    <a:lstStyle/>
                    <a:p>
                      <a:pPr algn="l" fontAlgn="b"/>
                      <a:r>
                        <a:rPr lang="en-US" sz="1200" b="1" u="none" strike="noStrike" dirty="0">
                          <a:solidFill>
                            <a:schemeClr val="bg2">
                              <a:lumMod val="75000"/>
                            </a:schemeClr>
                          </a:solidFill>
                          <a:effectLst/>
                        </a:rPr>
                        <a:t>Models</a:t>
                      </a:r>
                      <a:endParaRPr lang="en-US" sz="1200" b="1" i="0" u="none" strike="noStrike" dirty="0">
                        <a:solidFill>
                          <a:schemeClr val="bg2">
                            <a:lumMod val="75000"/>
                          </a:schemeClr>
                        </a:solidFill>
                        <a:effectLst/>
                        <a:latin typeface="Calibri" panose="020F0502020204030204" pitchFamily="34" charset="0"/>
                      </a:endParaRPr>
                    </a:p>
                  </a:txBody>
                  <a:tcPr marL="4773" marR="4773" marT="4773" marB="0" anchor="b">
                    <a:lnB w="12700" cap="flat" cmpd="sng" algn="ctr">
                      <a:solidFill>
                        <a:schemeClr val="accent1"/>
                      </a:solidFill>
                      <a:prstDash val="solid"/>
                      <a:round/>
                      <a:headEnd type="none" w="med" len="med"/>
                      <a:tailEnd type="none" w="med" len="med"/>
                    </a:lnB>
                  </a:tcPr>
                </a:tc>
                <a:tc>
                  <a:txBody>
                    <a:bodyPr/>
                    <a:lstStyle/>
                    <a:p>
                      <a:pPr algn="ctr" fontAlgn="b"/>
                      <a:r>
                        <a:rPr lang="en-GB" sz="1200" b="1" i="0" u="none" strike="noStrike" dirty="0">
                          <a:solidFill>
                            <a:schemeClr val="bg2">
                              <a:lumMod val="75000"/>
                            </a:schemeClr>
                          </a:solidFill>
                          <a:effectLst/>
                          <a:latin typeface="Calibri" panose="020F0502020204030204" pitchFamily="34" charset="0"/>
                        </a:rPr>
                        <a:t>18MME</a:t>
                      </a:r>
                      <a:r>
                        <a:rPr lang="en-GB" sz="1200" b="1" i="0" u="none" strike="noStrike" baseline="30000" dirty="0">
                          <a:solidFill>
                            <a:schemeClr val="bg2">
                              <a:lumMod val="75000"/>
                            </a:schemeClr>
                          </a:solidFill>
                          <a:effectLst/>
                          <a:latin typeface="Calibri" panose="020F0502020204030204" pitchFamily="34" charset="0"/>
                        </a:rPr>
                        <a:t>1</a:t>
                      </a:r>
                      <a:r>
                        <a:rPr lang="en-GB" sz="1200" b="1" i="0" u="none" strike="noStrike" dirty="0">
                          <a:solidFill>
                            <a:schemeClr val="bg2">
                              <a:lumMod val="75000"/>
                            </a:schemeClr>
                          </a:solidFill>
                          <a:effectLst/>
                          <a:latin typeface="Calibri" panose="020F0502020204030204" pitchFamily="34" charset="0"/>
                        </a:rPr>
                        <a:t> (Xu,2021)</a:t>
                      </a:r>
                      <a:endParaRPr lang="en-US" sz="1200" b="1" i="0" u="none" strike="noStrike" dirty="0">
                        <a:solidFill>
                          <a:schemeClr val="bg2">
                            <a:lumMod val="75000"/>
                          </a:schemeClr>
                        </a:solidFill>
                        <a:effectLst/>
                        <a:latin typeface="Calibri" panose="020F0502020204030204" pitchFamily="34" charset="0"/>
                      </a:endParaRPr>
                    </a:p>
                  </a:txBody>
                  <a:tcPr marL="4773" marR="4773" marT="4773" marB="0" anchor="b">
                    <a:lnB w="12700" cap="flat" cmpd="sng" algn="ctr">
                      <a:solidFill>
                        <a:schemeClr val="accent1"/>
                      </a:solidFill>
                      <a:prstDash val="solid"/>
                      <a:round/>
                      <a:headEnd type="none" w="med" len="med"/>
                      <a:tailEnd type="none" w="med" len="med"/>
                    </a:lnB>
                  </a:tcPr>
                </a:tc>
                <a:tc>
                  <a:txBody>
                    <a:bodyPr/>
                    <a:lstStyle/>
                    <a:p>
                      <a:pPr algn="ctr" fontAlgn="b"/>
                      <a:r>
                        <a:rPr lang="en-GB" sz="1200" b="1" i="0" u="none" strike="noStrike" dirty="0">
                          <a:solidFill>
                            <a:schemeClr val="bg2">
                              <a:lumMod val="75000"/>
                            </a:schemeClr>
                          </a:solidFill>
                          <a:effectLst/>
                          <a:latin typeface="Calibri" panose="020F0502020204030204" pitchFamily="34" charset="0"/>
                        </a:rPr>
                        <a:t>30MME</a:t>
                      </a:r>
                      <a:r>
                        <a:rPr lang="en-GB" sz="1200" b="1" i="0" u="none" strike="noStrike" baseline="30000" dirty="0">
                          <a:solidFill>
                            <a:schemeClr val="bg2">
                              <a:lumMod val="75000"/>
                            </a:schemeClr>
                          </a:solidFill>
                          <a:effectLst/>
                          <a:latin typeface="Calibri" panose="020F0502020204030204" pitchFamily="34" charset="0"/>
                        </a:rPr>
                        <a:t>2</a:t>
                      </a:r>
                      <a:r>
                        <a:rPr lang="en-GB" sz="1200" b="1" i="0" u="none" strike="noStrike" baseline="0" dirty="0">
                          <a:solidFill>
                            <a:schemeClr val="bg2">
                              <a:lumMod val="75000"/>
                            </a:schemeClr>
                          </a:solidFill>
                          <a:effectLst/>
                          <a:latin typeface="Calibri" panose="020F0502020204030204" pitchFamily="34" charset="0"/>
                        </a:rPr>
                        <a:t> (this study)</a:t>
                      </a:r>
                      <a:endParaRPr lang="en-US" sz="1200" b="1" i="0" u="none" strike="noStrike" baseline="0" dirty="0">
                        <a:solidFill>
                          <a:schemeClr val="bg2">
                            <a:lumMod val="75000"/>
                          </a:schemeClr>
                        </a:solidFill>
                        <a:effectLst/>
                        <a:latin typeface="Calibri" panose="020F0502020204030204" pitchFamily="34" charset="0"/>
                      </a:endParaRPr>
                    </a:p>
                  </a:txBody>
                  <a:tcPr marL="4773" marR="4773" marT="4773" marB="0" anchor="b">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40734612"/>
                  </a:ext>
                </a:extLst>
              </a:tr>
              <a:tr h="138959">
                <a:tc>
                  <a:txBody>
                    <a:bodyPr/>
                    <a:lstStyle/>
                    <a:p>
                      <a:pPr algn="ctr" fontAlgn="ctr"/>
                      <a:r>
                        <a:rPr lang="en-US" sz="1050" u="none" strike="noStrike" dirty="0">
                          <a:solidFill>
                            <a:schemeClr val="bg2">
                              <a:lumMod val="75000"/>
                            </a:schemeClr>
                          </a:solidFill>
                          <a:effectLst/>
                        </a:rPr>
                        <a:t>1</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lnT w="12700" cap="flat" cmpd="sng" algn="ctr">
                      <a:solidFill>
                        <a:schemeClr val="accent1"/>
                      </a:solidFill>
                      <a:prstDash val="solid"/>
                      <a:round/>
                      <a:headEnd type="none" w="med" len="med"/>
                      <a:tailEnd type="none" w="med" len="med"/>
                    </a:lnT>
                  </a:tcPr>
                </a:tc>
                <a:tc>
                  <a:txBody>
                    <a:bodyPr/>
                    <a:lstStyle/>
                    <a:p>
                      <a:pPr algn="l" fontAlgn="ctr"/>
                      <a:r>
                        <a:rPr lang="en-US" sz="1050" b="0" i="0" u="none" strike="noStrike" dirty="0">
                          <a:solidFill>
                            <a:schemeClr val="bg2">
                              <a:lumMod val="75000"/>
                            </a:schemeClr>
                          </a:solidFill>
                          <a:effectLst/>
                        </a:rPr>
                        <a:t>ACCESS-CM2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lnT w="12700" cap="flat" cmpd="sng" algn="ctr">
                      <a:solidFill>
                        <a:schemeClr val="accent1"/>
                      </a:solidFill>
                      <a:prstDash val="solid"/>
                      <a:round/>
                      <a:headEnd type="none" w="med" len="med"/>
                      <a:tailEnd type="none" w="med" len="med"/>
                    </a:lnT>
                  </a:tcP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lnT w="12700" cap="flat" cmpd="sng" algn="ctr">
                      <a:solidFill>
                        <a:schemeClr val="accent1"/>
                      </a:solidFill>
                      <a:prstDash val="solid"/>
                      <a:round/>
                      <a:headEnd type="none" w="med" len="med"/>
                      <a:tailEnd type="none" w="med" len="med"/>
                    </a:lnT>
                  </a:tcP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1046256"/>
                  </a:ext>
                </a:extLst>
              </a:tr>
              <a:tr h="138959">
                <a:tc>
                  <a:txBody>
                    <a:bodyPr/>
                    <a:lstStyle/>
                    <a:p>
                      <a:pPr algn="ctr" fontAlgn="ctr"/>
                      <a:r>
                        <a:rPr lang="en-US" sz="1050" u="none" strike="noStrike" dirty="0">
                          <a:solidFill>
                            <a:schemeClr val="bg2">
                              <a:lumMod val="75000"/>
                            </a:schemeClr>
                          </a:solidFill>
                          <a:effectLst/>
                        </a:rPr>
                        <a:t>2</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ACCESS-ESM1-5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3673798119"/>
                  </a:ext>
                </a:extLst>
              </a:tr>
              <a:tr h="138959">
                <a:tc>
                  <a:txBody>
                    <a:bodyPr/>
                    <a:lstStyle/>
                    <a:p>
                      <a:pPr algn="ctr" fontAlgn="ctr"/>
                      <a:r>
                        <a:rPr lang="en-US" sz="1050" u="none" strike="noStrike" dirty="0">
                          <a:solidFill>
                            <a:schemeClr val="bg2">
                              <a:lumMod val="75000"/>
                            </a:schemeClr>
                          </a:solidFill>
                          <a:effectLst/>
                        </a:rPr>
                        <a:t>3</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AWI-CM-1-1-MR</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1769027108"/>
                  </a:ext>
                </a:extLst>
              </a:tr>
              <a:tr h="138959">
                <a:tc>
                  <a:txBody>
                    <a:bodyPr/>
                    <a:lstStyle/>
                    <a:p>
                      <a:pPr algn="ctr" fontAlgn="ctr"/>
                      <a:r>
                        <a:rPr lang="en-US" sz="1050" u="none" strike="noStrike" dirty="0">
                          <a:solidFill>
                            <a:schemeClr val="bg2">
                              <a:lumMod val="75000"/>
                            </a:schemeClr>
                          </a:solidFill>
                          <a:effectLst/>
                        </a:rPr>
                        <a:t>4</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BCC-CSM2-MR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291435321"/>
                  </a:ext>
                </a:extLst>
              </a:tr>
              <a:tr h="138959">
                <a:tc>
                  <a:txBody>
                    <a:bodyPr/>
                    <a:lstStyle/>
                    <a:p>
                      <a:pPr algn="ctr" fontAlgn="ctr"/>
                      <a:r>
                        <a:rPr lang="en-US" sz="1050" u="none" strike="noStrike" dirty="0">
                          <a:solidFill>
                            <a:schemeClr val="bg2">
                              <a:lumMod val="75000"/>
                            </a:schemeClr>
                          </a:solidFill>
                          <a:effectLst/>
                        </a:rPr>
                        <a:t>5</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CAMS-CSM1-0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972035998"/>
                  </a:ext>
                </a:extLst>
              </a:tr>
              <a:tr h="138959">
                <a:tc>
                  <a:txBody>
                    <a:bodyPr/>
                    <a:lstStyle/>
                    <a:p>
                      <a:pPr algn="ctr" fontAlgn="ctr"/>
                      <a:r>
                        <a:rPr lang="en-US" sz="1050" u="none" strike="noStrike" dirty="0">
                          <a:solidFill>
                            <a:schemeClr val="bg2">
                              <a:lumMod val="75000"/>
                            </a:schemeClr>
                          </a:solidFill>
                          <a:effectLst/>
                        </a:rPr>
                        <a:t>6</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CanESM5</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4081565197"/>
                  </a:ext>
                </a:extLst>
              </a:tr>
              <a:tr h="138959">
                <a:tc>
                  <a:txBody>
                    <a:bodyPr/>
                    <a:lstStyle/>
                    <a:p>
                      <a:pPr algn="ctr" fontAlgn="ctr"/>
                      <a:r>
                        <a:rPr lang="en-US" sz="1050" u="none" strike="noStrike" dirty="0">
                          <a:solidFill>
                            <a:schemeClr val="bg2">
                              <a:lumMod val="75000"/>
                            </a:schemeClr>
                          </a:solidFill>
                          <a:effectLst/>
                        </a:rPr>
                        <a:t>7</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CAS-ESM2-0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2056178550"/>
                  </a:ext>
                </a:extLst>
              </a:tr>
              <a:tr h="138959">
                <a:tc>
                  <a:txBody>
                    <a:bodyPr/>
                    <a:lstStyle/>
                    <a:p>
                      <a:pPr algn="ctr" fontAlgn="ctr"/>
                      <a:r>
                        <a:rPr lang="en-US" sz="1050" u="none" strike="noStrike" dirty="0">
                          <a:solidFill>
                            <a:schemeClr val="bg2">
                              <a:lumMod val="75000"/>
                            </a:schemeClr>
                          </a:solidFill>
                          <a:effectLst/>
                        </a:rPr>
                        <a:t>8</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CESM2</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2782152235"/>
                  </a:ext>
                </a:extLst>
              </a:tr>
              <a:tr h="138959">
                <a:tc>
                  <a:txBody>
                    <a:bodyPr/>
                    <a:lstStyle/>
                    <a:p>
                      <a:pPr algn="ctr" fontAlgn="ctr"/>
                      <a:r>
                        <a:rPr lang="en-US" sz="1050" u="none" strike="noStrike" dirty="0">
                          <a:solidFill>
                            <a:schemeClr val="bg2">
                              <a:lumMod val="75000"/>
                            </a:schemeClr>
                          </a:solidFill>
                          <a:effectLst/>
                        </a:rPr>
                        <a:t>9</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CESM2-WACCM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1340808864"/>
                  </a:ext>
                </a:extLst>
              </a:tr>
              <a:tr h="138959">
                <a:tc>
                  <a:txBody>
                    <a:bodyPr/>
                    <a:lstStyle/>
                    <a:p>
                      <a:pPr algn="ctr" fontAlgn="ctr"/>
                      <a:r>
                        <a:rPr lang="en-US" sz="1050" u="none" strike="noStrike" dirty="0">
                          <a:solidFill>
                            <a:schemeClr val="bg2">
                              <a:lumMod val="75000"/>
                            </a:schemeClr>
                          </a:solidFill>
                          <a:effectLst/>
                        </a:rPr>
                        <a:t>10</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CIESM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1982467716"/>
                  </a:ext>
                </a:extLst>
              </a:tr>
              <a:tr h="138959">
                <a:tc>
                  <a:txBody>
                    <a:bodyPr/>
                    <a:lstStyle/>
                    <a:p>
                      <a:pPr algn="ctr" fontAlgn="ctr"/>
                      <a:r>
                        <a:rPr lang="en-US" sz="1050" u="none" strike="noStrike" dirty="0">
                          <a:solidFill>
                            <a:schemeClr val="bg2">
                              <a:lumMod val="75000"/>
                            </a:schemeClr>
                          </a:solidFill>
                          <a:effectLst/>
                        </a:rPr>
                        <a:t>11</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CMCC-CM2-SR5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4184851095"/>
                  </a:ext>
                </a:extLst>
              </a:tr>
              <a:tr h="138959">
                <a:tc>
                  <a:txBody>
                    <a:bodyPr/>
                    <a:lstStyle/>
                    <a:p>
                      <a:pPr algn="ctr" fontAlgn="ctr"/>
                      <a:r>
                        <a:rPr lang="en-US" sz="1050" u="none" strike="noStrike" dirty="0">
                          <a:solidFill>
                            <a:schemeClr val="bg2">
                              <a:lumMod val="75000"/>
                            </a:schemeClr>
                          </a:solidFill>
                          <a:effectLst/>
                        </a:rPr>
                        <a:t>12</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CMCC-ESM2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581392737"/>
                  </a:ext>
                </a:extLst>
              </a:tr>
              <a:tr h="138959">
                <a:tc>
                  <a:txBody>
                    <a:bodyPr/>
                    <a:lstStyle/>
                    <a:p>
                      <a:pPr algn="ctr" fontAlgn="ctr"/>
                      <a:r>
                        <a:rPr lang="en-US" sz="1050" u="none" strike="noStrike" dirty="0">
                          <a:solidFill>
                            <a:schemeClr val="bg2">
                              <a:lumMod val="75000"/>
                            </a:schemeClr>
                          </a:solidFill>
                          <a:effectLst/>
                        </a:rPr>
                        <a:t>13</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EC-Earth3</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3927294345"/>
                  </a:ext>
                </a:extLst>
              </a:tr>
              <a:tr h="204672">
                <a:tc>
                  <a:txBody>
                    <a:bodyPr/>
                    <a:lstStyle/>
                    <a:p>
                      <a:pPr algn="ctr" fontAlgn="ctr"/>
                      <a:r>
                        <a:rPr lang="en-US" sz="1050" u="none" strike="noStrike" dirty="0">
                          <a:solidFill>
                            <a:schemeClr val="bg2">
                              <a:lumMod val="75000"/>
                            </a:schemeClr>
                          </a:solidFill>
                          <a:effectLst/>
                        </a:rPr>
                        <a:t>14</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EC-Earth3-Aerchem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1795241088"/>
                  </a:ext>
                </a:extLst>
              </a:tr>
              <a:tr h="138959">
                <a:tc>
                  <a:txBody>
                    <a:bodyPr/>
                    <a:lstStyle/>
                    <a:p>
                      <a:pPr algn="ctr" fontAlgn="ctr"/>
                      <a:r>
                        <a:rPr lang="en-US" sz="1050" u="none" strike="noStrike" dirty="0">
                          <a:solidFill>
                            <a:schemeClr val="bg2">
                              <a:lumMod val="75000"/>
                            </a:schemeClr>
                          </a:solidFill>
                          <a:effectLst/>
                        </a:rPr>
                        <a:t>15</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EC-Earth3-CC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1558267403"/>
                  </a:ext>
                </a:extLst>
              </a:tr>
              <a:tr h="138959">
                <a:tc>
                  <a:txBody>
                    <a:bodyPr/>
                    <a:lstStyle/>
                    <a:p>
                      <a:pPr algn="ctr" fontAlgn="ctr"/>
                      <a:r>
                        <a:rPr lang="en-US" sz="1050" u="none" strike="noStrike" dirty="0">
                          <a:solidFill>
                            <a:schemeClr val="bg2">
                              <a:lumMod val="75000"/>
                            </a:schemeClr>
                          </a:solidFill>
                          <a:effectLst/>
                        </a:rPr>
                        <a:t>16</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EC-Earth3-Veg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2051279909"/>
                  </a:ext>
                </a:extLst>
              </a:tr>
              <a:tr h="138959">
                <a:tc>
                  <a:txBody>
                    <a:bodyPr/>
                    <a:lstStyle/>
                    <a:p>
                      <a:pPr algn="ctr" fontAlgn="ctr"/>
                      <a:r>
                        <a:rPr lang="en-US" sz="1050" u="none" strike="noStrike" dirty="0">
                          <a:solidFill>
                            <a:schemeClr val="bg2">
                              <a:lumMod val="75000"/>
                            </a:schemeClr>
                          </a:solidFill>
                          <a:effectLst/>
                        </a:rPr>
                        <a:t>17</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FGOALS-F3-L</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3576941301"/>
                  </a:ext>
                </a:extLst>
              </a:tr>
              <a:tr h="138959">
                <a:tc>
                  <a:txBody>
                    <a:bodyPr/>
                    <a:lstStyle/>
                    <a:p>
                      <a:pPr algn="ctr" fontAlgn="ctr"/>
                      <a:r>
                        <a:rPr lang="en-US" sz="1050" u="none" strike="noStrike" dirty="0">
                          <a:solidFill>
                            <a:schemeClr val="bg2">
                              <a:lumMod val="75000"/>
                            </a:schemeClr>
                          </a:solidFill>
                          <a:effectLst/>
                        </a:rPr>
                        <a:t>18</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FGOALS-G3</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1457721557"/>
                  </a:ext>
                </a:extLst>
              </a:tr>
              <a:tr h="138959">
                <a:tc>
                  <a:txBody>
                    <a:bodyPr/>
                    <a:lstStyle/>
                    <a:p>
                      <a:pPr algn="ctr" fontAlgn="ctr"/>
                      <a:r>
                        <a:rPr lang="en-US" sz="1050" u="none" strike="noStrike" dirty="0">
                          <a:solidFill>
                            <a:schemeClr val="bg2">
                              <a:lumMod val="75000"/>
                            </a:schemeClr>
                          </a:solidFill>
                          <a:effectLst/>
                        </a:rPr>
                        <a:t>19</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FIO-ESM-2-0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622020865"/>
                  </a:ext>
                </a:extLst>
              </a:tr>
              <a:tr h="138959">
                <a:tc>
                  <a:txBody>
                    <a:bodyPr/>
                    <a:lstStyle/>
                    <a:p>
                      <a:pPr algn="ctr" fontAlgn="ctr"/>
                      <a:r>
                        <a:rPr lang="en-US" sz="1050" u="none" strike="noStrike" dirty="0">
                          <a:solidFill>
                            <a:schemeClr val="bg2">
                              <a:lumMod val="75000"/>
                            </a:schemeClr>
                          </a:solidFill>
                          <a:effectLst/>
                        </a:rPr>
                        <a:t>20</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GFDL-ESM4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2215961646"/>
                  </a:ext>
                </a:extLst>
              </a:tr>
              <a:tr h="138959">
                <a:tc>
                  <a:txBody>
                    <a:bodyPr/>
                    <a:lstStyle/>
                    <a:p>
                      <a:pPr algn="ctr" fontAlgn="ctr"/>
                      <a:r>
                        <a:rPr lang="en-US" sz="1050" u="none" strike="noStrike" dirty="0">
                          <a:solidFill>
                            <a:schemeClr val="bg2">
                              <a:lumMod val="75000"/>
                            </a:schemeClr>
                          </a:solidFill>
                          <a:effectLst/>
                        </a:rPr>
                        <a:t>21</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IITM.IITM-ESM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2127269849"/>
                  </a:ext>
                </a:extLst>
              </a:tr>
              <a:tr h="138959">
                <a:tc>
                  <a:txBody>
                    <a:bodyPr/>
                    <a:lstStyle/>
                    <a:p>
                      <a:pPr algn="ctr" fontAlgn="ctr"/>
                      <a:r>
                        <a:rPr lang="en-US" sz="1050" u="none" strike="noStrike" dirty="0">
                          <a:solidFill>
                            <a:schemeClr val="bg2">
                              <a:lumMod val="75000"/>
                            </a:schemeClr>
                          </a:solidFill>
                          <a:effectLst/>
                        </a:rPr>
                        <a:t>22</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INM-CM4-8</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3276096029"/>
                  </a:ext>
                </a:extLst>
              </a:tr>
              <a:tr h="138959">
                <a:tc>
                  <a:txBody>
                    <a:bodyPr/>
                    <a:lstStyle/>
                    <a:p>
                      <a:pPr algn="ctr" fontAlgn="ctr"/>
                      <a:r>
                        <a:rPr lang="en-US" sz="1050" u="none" strike="noStrike" dirty="0">
                          <a:solidFill>
                            <a:schemeClr val="bg2">
                              <a:lumMod val="75000"/>
                            </a:schemeClr>
                          </a:solidFill>
                          <a:effectLst/>
                        </a:rPr>
                        <a:t>23</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IPSL-CM6A-LR</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3630246302"/>
                  </a:ext>
                </a:extLst>
              </a:tr>
              <a:tr h="138959">
                <a:tc>
                  <a:txBody>
                    <a:bodyPr/>
                    <a:lstStyle/>
                    <a:p>
                      <a:pPr algn="ctr" fontAlgn="ctr"/>
                      <a:r>
                        <a:rPr lang="en-US" sz="1050" u="none" strike="noStrike" dirty="0">
                          <a:solidFill>
                            <a:schemeClr val="bg2">
                              <a:lumMod val="75000"/>
                            </a:schemeClr>
                          </a:solidFill>
                          <a:effectLst/>
                        </a:rPr>
                        <a:t>24</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KACE-1-0-G</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3685799694"/>
                  </a:ext>
                </a:extLst>
              </a:tr>
              <a:tr h="138959">
                <a:tc>
                  <a:txBody>
                    <a:bodyPr/>
                    <a:lstStyle/>
                    <a:p>
                      <a:pPr algn="ctr" fontAlgn="ctr"/>
                      <a:r>
                        <a:rPr lang="en-US" sz="1050" u="none" strike="noStrike" dirty="0">
                          <a:solidFill>
                            <a:schemeClr val="bg2">
                              <a:lumMod val="75000"/>
                            </a:schemeClr>
                          </a:solidFill>
                          <a:effectLst/>
                        </a:rPr>
                        <a:t>25</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KIOST-ESM</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3279386039"/>
                  </a:ext>
                </a:extLst>
              </a:tr>
              <a:tr h="138959">
                <a:tc>
                  <a:txBody>
                    <a:bodyPr/>
                    <a:lstStyle/>
                    <a:p>
                      <a:pPr algn="ctr" fontAlgn="ctr"/>
                      <a:r>
                        <a:rPr lang="en-US" sz="1050" u="none" strike="noStrike" dirty="0">
                          <a:solidFill>
                            <a:schemeClr val="bg2">
                              <a:lumMod val="75000"/>
                            </a:schemeClr>
                          </a:solidFill>
                          <a:effectLst/>
                        </a:rPr>
                        <a:t>26</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MIROC6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598791601"/>
                  </a:ext>
                </a:extLst>
              </a:tr>
              <a:tr h="138959">
                <a:tc>
                  <a:txBody>
                    <a:bodyPr/>
                    <a:lstStyle/>
                    <a:p>
                      <a:pPr algn="ctr" fontAlgn="ctr"/>
                      <a:r>
                        <a:rPr lang="en-US" sz="1050" u="none" strike="noStrike" dirty="0">
                          <a:solidFill>
                            <a:schemeClr val="accent6">
                              <a:lumMod val="75000"/>
                            </a:schemeClr>
                          </a:solidFill>
                          <a:effectLst/>
                        </a:rPr>
                        <a:t>27</a:t>
                      </a:r>
                      <a:endParaRPr lang="en-US" sz="1050" b="0" i="0" u="none" strike="noStrike" dirty="0">
                        <a:solidFill>
                          <a:schemeClr val="accent6">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accent6">
                              <a:lumMod val="75000"/>
                            </a:schemeClr>
                          </a:solidFill>
                          <a:effectLst/>
                        </a:rPr>
                        <a:t>MPI-ESM1-2-HR</a:t>
                      </a:r>
                      <a:endParaRPr lang="en-US" sz="1050" b="0" i="0" u="none" strike="noStrike" dirty="0">
                        <a:solidFill>
                          <a:schemeClr val="accent6">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accent6">
                              <a:lumMod val="75000"/>
                            </a:schemeClr>
                          </a:solidFill>
                          <a:effectLst/>
                          <a:latin typeface="Calibri" panose="020F0502020204030204" pitchFamily="34" charset="0"/>
                        </a:rPr>
                        <a:t>X</a:t>
                      </a:r>
                      <a:endParaRPr lang="en-US" sz="1050" b="0" i="0" u="none" strike="noStrike" dirty="0">
                        <a:solidFill>
                          <a:schemeClr val="accent6">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accent6">
                              <a:lumMod val="75000"/>
                            </a:schemeClr>
                          </a:solidFill>
                          <a:effectLst/>
                          <a:latin typeface="Calibri" panose="020F0502020204030204" pitchFamily="34" charset="0"/>
                        </a:rPr>
                        <a:t>X</a:t>
                      </a:r>
                      <a:endParaRPr lang="en-US" sz="1050" b="0" i="0" u="none" strike="noStrike" dirty="0">
                        <a:solidFill>
                          <a:schemeClr val="accent6">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1236334715"/>
                  </a:ext>
                </a:extLst>
              </a:tr>
              <a:tr h="138959">
                <a:tc>
                  <a:txBody>
                    <a:bodyPr/>
                    <a:lstStyle/>
                    <a:p>
                      <a:pPr algn="ctr" fontAlgn="ctr"/>
                      <a:r>
                        <a:rPr lang="en-US" sz="1050" u="none" strike="noStrike">
                          <a:solidFill>
                            <a:schemeClr val="bg2">
                              <a:lumMod val="75000"/>
                            </a:schemeClr>
                          </a:solidFill>
                          <a:effectLst/>
                        </a:rPr>
                        <a:t>28</a:t>
                      </a:r>
                      <a:endParaRPr lang="en-US" sz="1050" b="0" i="0" u="none" strike="noStrike">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MPI-ESM1-2-LR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2261474394"/>
                  </a:ext>
                </a:extLst>
              </a:tr>
              <a:tr h="138959">
                <a:tc>
                  <a:txBody>
                    <a:bodyPr/>
                    <a:lstStyle/>
                    <a:p>
                      <a:pPr algn="ctr" fontAlgn="ctr"/>
                      <a:r>
                        <a:rPr lang="en-US" sz="1050" u="none" strike="noStrike">
                          <a:solidFill>
                            <a:schemeClr val="bg2">
                              <a:lumMod val="75000"/>
                            </a:schemeClr>
                          </a:solidFill>
                          <a:effectLst/>
                        </a:rPr>
                        <a:t>29</a:t>
                      </a:r>
                      <a:endParaRPr lang="en-US" sz="1050" b="0" i="0" u="none" strike="noStrike">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MRI-ESM2-0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1582094196"/>
                  </a:ext>
                </a:extLst>
              </a:tr>
              <a:tr h="138959">
                <a:tc>
                  <a:txBody>
                    <a:bodyPr/>
                    <a:lstStyle/>
                    <a:p>
                      <a:pPr algn="ctr" fontAlgn="ctr"/>
                      <a:r>
                        <a:rPr lang="en-US" sz="1050" u="none" strike="noStrike">
                          <a:solidFill>
                            <a:schemeClr val="bg2">
                              <a:lumMod val="75000"/>
                            </a:schemeClr>
                          </a:solidFill>
                          <a:effectLst/>
                        </a:rPr>
                        <a:t>30</a:t>
                      </a:r>
                      <a:endParaRPr lang="en-US" sz="1050" b="0" i="0" u="none" strike="noStrike">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NESM3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2424769373"/>
                  </a:ext>
                </a:extLst>
              </a:tr>
              <a:tr h="138959">
                <a:tc>
                  <a:txBody>
                    <a:bodyPr/>
                    <a:lstStyle/>
                    <a:p>
                      <a:pPr algn="ctr" fontAlgn="ctr"/>
                      <a:r>
                        <a:rPr lang="en-US" sz="1050" u="none" strike="noStrike">
                          <a:solidFill>
                            <a:schemeClr val="bg2">
                              <a:lumMod val="75000"/>
                            </a:schemeClr>
                          </a:solidFill>
                          <a:effectLst/>
                        </a:rPr>
                        <a:t>31</a:t>
                      </a:r>
                      <a:endParaRPr lang="en-US" sz="1050" b="0" i="0" u="none" strike="noStrike">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NorESM2-LM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1897431160"/>
                  </a:ext>
                </a:extLst>
              </a:tr>
              <a:tr h="138959">
                <a:tc>
                  <a:txBody>
                    <a:bodyPr/>
                    <a:lstStyle/>
                    <a:p>
                      <a:pPr algn="ctr" fontAlgn="ctr"/>
                      <a:r>
                        <a:rPr lang="en-US" sz="1050" u="none" strike="noStrike">
                          <a:solidFill>
                            <a:schemeClr val="bg2">
                              <a:lumMod val="75000"/>
                            </a:schemeClr>
                          </a:solidFill>
                          <a:effectLst/>
                        </a:rPr>
                        <a:t>32</a:t>
                      </a:r>
                      <a:endParaRPr lang="en-US" sz="1050" b="0" i="0" u="none" strike="noStrike">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NorESM2-MM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3741023670"/>
                  </a:ext>
                </a:extLst>
              </a:tr>
              <a:tr h="138959">
                <a:tc>
                  <a:txBody>
                    <a:bodyPr/>
                    <a:lstStyle/>
                    <a:p>
                      <a:pPr algn="ctr" fontAlgn="ctr"/>
                      <a:r>
                        <a:rPr lang="en-US" sz="1050" u="none" strike="noStrike">
                          <a:solidFill>
                            <a:schemeClr val="bg2">
                              <a:lumMod val="75000"/>
                            </a:schemeClr>
                          </a:solidFill>
                          <a:effectLst/>
                        </a:rPr>
                        <a:t>33</a:t>
                      </a:r>
                      <a:endParaRPr lang="en-US" sz="1050" b="0" i="0" u="none" strike="noStrike">
                        <a:solidFill>
                          <a:schemeClr val="bg2">
                            <a:lumMod val="75000"/>
                          </a:schemeClr>
                        </a:solidFill>
                        <a:effectLst/>
                        <a:latin typeface="Calibri" panose="020F0502020204030204" pitchFamily="34" charset="0"/>
                      </a:endParaRPr>
                    </a:p>
                  </a:txBody>
                  <a:tcPr marL="4773" marR="4773" marT="4773" marB="0" anchor="ctr"/>
                </a:tc>
                <a:tc>
                  <a:txBody>
                    <a:bodyPr/>
                    <a:lstStyle/>
                    <a:p>
                      <a:pPr algn="l" fontAlgn="ctr"/>
                      <a:r>
                        <a:rPr lang="en-US" sz="1050" b="0" i="0" u="none" strike="noStrike" dirty="0">
                          <a:solidFill>
                            <a:schemeClr val="bg2">
                              <a:lumMod val="75000"/>
                            </a:schemeClr>
                          </a:solidFill>
                          <a:effectLst/>
                        </a:rPr>
                        <a:t>TaiESM1 </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tc>
                  <a:txBody>
                    <a:bodyPr/>
                    <a:lstStyle/>
                    <a:p>
                      <a:pPr algn="ctr" fontAlgn="ctr"/>
                      <a:r>
                        <a:rPr lang="en-GB" sz="1050" b="0" i="0" u="none" strike="noStrike" dirty="0">
                          <a:solidFill>
                            <a:schemeClr val="bg2">
                              <a:lumMod val="75000"/>
                            </a:schemeClr>
                          </a:solidFill>
                          <a:effectLst/>
                          <a:latin typeface="Calibri" panose="020F0502020204030204" pitchFamily="34" charset="0"/>
                        </a:rPr>
                        <a:t>X</a:t>
                      </a:r>
                      <a:endParaRPr lang="en-US" sz="1050" b="0" i="0" u="none" strike="noStrike" dirty="0">
                        <a:solidFill>
                          <a:schemeClr val="bg2">
                            <a:lumMod val="75000"/>
                          </a:schemeClr>
                        </a:solidFill>
                        <a:effectLst/>
                        <a:latin typeface="Calibri" panose="020F0502020204030204" pitchFamily="34" charset="0"/>
                      </a:endParaRPr>
                    </a:p>
                  </a:txBody>
                  <a:tcPr marL="4773" marR="4773" marT="4773" marB="0" anchor="ctr"/>
                </a:tc>
                <a:extLst>
                  <a:ext uri="{0D108BD9-81ED-4DB2-BD59-A6C34878D82A}">
                    <a16:rowId xmlns:a16="http://schemas.microsoft.com/office/drawing/2014/main" val="3662837963"/>
                  </a:ext>
                </a:extLst>
              </a:tr>
            </a:tbl>
          </a:graphicData>
        </a:graphic>
      </p:graphicFrame>
    </p:spTree>
    <p:extLst>
      <p:ext uri="{BB962C8B-B14F-4D97-AF65-F5344CB8AC3E}">
        <p14:creationId xmlns:p14="http://schemas.microsoft.com/office/powerpoint/2010/main" val="221446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A078D8-BD3D-4BC0-9A45-79018CC0609C}"/>
              </a:ext>
            </a:extLst>
          </p:cNvPr>
          <p:cNvSpPr>
            <a:spLocks noGrp="1"/>
          </p:cNvSpPr>
          <p:nvPr>
            <p:ph type="ftr" sz="quarter" idx="11"/>
          </p:nvPr>
        </p:nvSpPr>
        <p:spPr/>
        <p:txBody>
          <a:bodyPr/>
          <a:lstStyle/>
          <a:p>
            <a:r>
              <a:rPr lang="en-GB"/>
              <a:t>The EGU General Assembly 2022, 23-27 May</a:t>
            </a:r>
            <a:endParaRPr lang="en-US" dirty="0"/>
          </a:p>
        </p:txBody>
      </p:sp>
      <p:sp>
        <p:nvSpPr>
          <p:cNvPr id="6" name="Slide Number Placeholder 5">
            <a:extLst>
              <a:ext uri="{FF2B5EF4-FFF2-40B4-BE49-F238E27FC236}">
                <a16:creationId xmlns:a16="http://schemas.microsoft.com/office/drawing/2014/main" id="{304B10A6-F6DC-4D1B-A3AA-C4998F09DED4}"/>
              </a:ext>
            </a:extLst>
          </p:cNvPr>
          <p:cNvSpPr>
            <a:spLocks noGrp="1"/>
          </p:cNvSpPr>
          <p:nvPr>
            <p:ph type="sldNum" sz="quarter" idx="12"/>
          </p:nvPr>
        </p:nvSpPr>
        <p:spPr>
          <a:xfrm>
            <a:off x="8138191" y="6220550"/>
            <a:ext cx="796616" cy="490599"/>
          </a:xfrm>
        </p:spPr>
        <p:txBody>
          <a:bodyPr/>
          <a:lstStyle/>
          <a:p>
            <a:fld id="{D57F1E4F-1CFF-5643-939E-217C01CDF565}" type="slidenum">
              <a:rPr lang="en-US" smtClean="0"/>
              <a:pPr/>
              <a:t>6</a:t>
            </a:fld>
            <a:endParaRPr lang="en-US" dirty="0"/>
          </a:p>
        </p:txBody>
      </p:sp>
      <p:sp>
        <p:nvSpPr>
          <p:cNvPr id="9" name="Title 1">
            <a:extLst>
              <a:ext uri="{FF2B5EF4-FFF2-40B4-BE49-F238E27FC236}">
                <a16:creationId xmlns:a16="http://schemas.microsoft.com/office/drawing/2014/main" id="{E0AF3A1B-7D3F-4D96-A0B4-90EAAC0D5CF5}"/>
              </a:ext>
            </a:extLst>
          </p:cNvPr>
          <p:cNvSpPr txBox="1">
            <a:spLocks/>
          </p:cNvSpPr>
          <p:nvPr/>
        </p:nvSpPr>
        <p:spPr>
          <a:xfrm>
            <a:off x="345451" y="0"/>
            <a:ext cx="8926139" cy="76200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Results – </a:t>
            </a:r>
            <a:r>
              <a:rPr lang="en-GB" sz="2000" dirty="0"/>
              <a:t>After Bias Correction – Med. Reg. Average for 30MME</a:t>
            </a:r>
            <a:endParaRPr lang="en-US" sz="2800" dirty="0"/>
          </a:p>
        </p:txBody>
      </p:sp>
      <p:pic>
        <p:nvPicPr>
          <p:cNvPr id="63" name="Picture 62">
            <a:extLst>
              <a:ext uri="{FF2B5EF4-FFF2-40B4-BE49-F238E27FC236}">
                <a16:creationId xmlns:a16="http://schemas.microsoft.com/office/drawing/2014/main" id="{E0AB6625-00F8-41BC-B5AA-B7E9DC87CBEF}"/>
              </a:ext>
            </a:extLst>
          </p:cNvPr>
          <p:cNvPicPr>
            <a:picLocks noChangeAspect="1"/>
          </p:cNvPicPr>
          <p:nvPr/>
        </p:nvPicPr>
        <p:blipFill>
          <a:blip r:embed="rId3"/>
          <a:stretch>
            <a:fillRect/>
          </a:stretch>
        </p:blipFill>
        <p:spPr>
          <a:xfrm>
            <a:off x="5670049" y="971649"/>
            <a:ext cx="3179917" cy="1277709"/>
          </a:xfrm>
          <a:prstGeom prst="rect">
            <a:avLst/>
          </a:prstGeom>
        </p:spPr>
      </p:pic>
      <p:pic>
        <p:nvPicPr>
          <p:cNvPr id="14" name="Picture 13">
            <a:extLst>
              <a:ext uri="{FF2B5EF4-FFF2-40B4-BE49-F238E27FC236}">
                <a16:creationId xmlns:a16="http://schemas.microsoft.com/office/drawing/2014/main" id="{946A0439-A5E7-405B-B81A-0A8911C2383C}"/>
              </a:ext>
            </a:extLst>
          </p:cNvPr>
          <p:cNvPicPr>
            <a:picLocks noChangeAspect="1"/>
          </p:cNvPicPr>
          <p:nvPr/>
        </p:nvPicPr>
        <p:blipFill rotWithShape="1">
          <a:blip r:embed="rId4"/>
          <a:srcRect l="3264" t="7465" r="9588" b="3643"/>
          <a:stretch/>
        </p:blipFill>
        <p:spPr>
          <a:xfrm>
            <a:off x="2854202" y="3429000"/>
            <a:ext cx="2645008" cy="2697948"/>
          </a:xfrm>
          <a:prstGeom prst="rect">
            <a:avLst/>
          </a:prstGeom>
        </p:spPr>
      </p:pic>
      <p:pic>
        <p:nvPicPr>
          <p:cNvPr id="16" name="Picture 15">
            <a:extLst>
              <a:ext uri="{FF2B5EF4-FFF2-40B4-BE49-F238E27FC236}">
                <a16:creationId xmlns:a16="http://schemas.microsoft.com/office/drawing/2014/main" id="{01520E55-B363-4814-AB14-3AF9E7843B3C}"/>
              </a:ext>
            </a:extLst>
          </p:cNvPr>
          <p:cNvPicPr>
            <a:picLocks noChangeAspect="1"/>
          </p:cNvPicPr>
          <p:nvPr/>
        </p:nvPicPr>
        <p:blipFill rotWithShape="1">
          <a:blip r:embed="rId5"/>
          <a:srcRect l="3264" t="7973" r="9588" b="7466"/>
          <a:stretch/>
        </p:blipFill>
        <p:spPr>
          <a:xfrm>
            <a:off x="209193" y="862468"/>
            <a:ext cx="2645009" cy="2566532"/>
          </a:xfrm>
          <a:prstGeom prst="rect">
            <a:avLst/>
          </a:prstGeom>
        </p:spPr>
      </p:pic>
      <p:pic>
        <p:nvPicPr>
          <p:cNvPr id="19" name="Picture 18">
            <a:extLst>
              <a:ext uri="{FF2B5EF4-FFF2-40B4-BE49-F238E27FC236}">
                <a16:creationId xmlns:a16="http://schemas.microsoft.com/office/drawing/2014/main" id="{F34AFCC6-6B52-4944-A531-35A0C5C05BEB}"/>
              </a:ext>
            </a:extLst>
          </p:cNvPr>
          <p:cNvPicPr>
            <a:picLocks noChangeAspect="1"/>
          </p:cNvPicPr>
          <p:nvPr/>
        </p:nvPicPr>
        <p:blipFill rotWithShape="1">
          <a:blip r:embed="rId6"/>
          <a:srcRect l="3264" t="7973" r="9588" b="7466"/>
          <a:stretch/>
        </p:blipFill>
        <p:spPr>
          <a:xfrm>
            <a:off x="2854202" y="844697"/>
            <a:ext cx="2645009" cy="2566532"/>
          </a:xfrm>
          <a:prstGeom prst="rect">
            <a:avLst/>
          </a:prstGeom>
        </p:spPr>
      </p:pic>
      <p:pic>
        <p:nvPicPr>
          <p:cNvPr id="21" name="Picture 20">
            <a:extLst>
              <a:ext uri="{FF2B5EF4-FFF2-40B4-BE49-F238E27FC236}">
                <a16:creationId xmlns:a16="http://schemas.microsoft.com/office/drawing/2014/main" id="{CCA13139-06D2-4745-AA90-7968ACF9E625}"/>
              </a:ext>
            </a:extLst>
          </p:cNvPr>
          <p:cNvPicPr>
            <a:picLocks noChangeAspect="1"/>
          </p:cNvPicPr>
          <p:nvPr/>
        </p:nvPicPr>
        <p:blipFill rotWithShape="1">
          <a:blip r:embed="rId7"/>
          <a:srcRect l="3264" t="7973" r="9588"/>
          <a:stretch/>
        </p:blipFill>
        <p:spPr>
          <a:xfrm>
            <a:off x="209194" y="3446771"/>
            <a:ext cx="2645008" cy="2793112"/>
          </a:xfrm>
          <a:prstGeom prst="rect">
            <a:avLst/>
          </a:prstGeom>
        </p:spPr>
      </p:pic>
      <p:sp>
        <p:nvSpPr>
          <p:cNvPr id="30" name="Content Placeholder 2">
            <a:extLst>
              <a:ext uri="{FF2B5EF4-FFF2-40B4-BE49-F238E27FC236}">
                <a16:creationId xmlns:a16="http://schemas.microsoft.com/office/drawing/2014/main" id="{7CF5C575-0C01-423D-97FB-C45C351D2552}"/>
              </a:ext>
            </a:extLst>
          </p:cNvPr>
          <p:cNvSpPr>
            <a:spLocks noGrp="1"/>
          </p:cNvSpPr>
          <p:nvPr>
            <p:ph idx="1"/>
          </p:nvPr>
        </p:nvSpPr>
        <p:spPr>
          <a:xfrm>
            <a:off x="5670048" y="2264816"/>
            <a:ext cx="3179917" cy="3621535"/>
          </a:xfrm>
          <a:noFill/>
          <a:ln>
            <a:noFill/>
          </a:ln>
        </p:spPr>
        <p:style>
          <a:lnRef idx="0">
            <a:scrgbClr r="0" g="0" b="0"/>
          </a:lnRef>
          <a:fillRef idx="0">
            <a:scrgbClr r="0" g="0" b="0"/>
          </a:fillRef>
          <a:effectRef idx="0">
            <a:scrgbClr r="0" g="0" b="0"/>
          </a:effectRef>
          <a:fontRef idx="minor">
            <a:schemeClr val="dk1"/>
          </a:fontRef>
        </p:style>
        <p:txBody>
          <a:bodyPr>
            <a:normAutofit/>
          </a:bodyPr>
          <a:lstStyle/>
          <a:p>
            <a:pPr marL="0" indent="0">
              <a:buNone/>
            </a:pPr>
            <a:r>
              <a:rPr lang="en-GB" sz="1400" dirty="0">
                <a:solidFill>
                  <a:schemeClr val="bg2">
                    <a:lumMod val="75000"/>
                  </a:schemeClr>
                </a:solidFill>
                <a:latin typeface="+mj-lt"/>
                <a:sym typeface="Wingdings" panose="05000000000000000000" pitchFamily="2" charset="2"/>
              </a:rPr>
              <a:t>Due to the higher agricultural activities, increased temperatures, and higher ammonia emissions in the summer months  June has been selected for the downscaling for this study. </a:t>
            </a:r>
          </a:p>
          <a:p>
            <a:pPr marL="0" indent="0">
              <a:buNone/>
            </a:pPr>
            <a:endParaRPr lang="en-GB" sz="1400" dirty="0">
              <a:solidFill>
                <a:schemeClr val="bg2">
                  <a:lumMod val="75000"/>
                </a:schemeClr>
              </a:solidFill>
              <a:latin typeface="+mj-lt"/>
              <a:sym typeface="Wingdings" panose="05000000000000000000" pitchFamily="2" charset="2"/>
            </a:endParaRPr>
          </a:p>
          <a:p>
            <a:pPr marL="0" indent="0">
              <a:buNone/>
            </a:pPr>
            <a:r>
              <a:rPr lang="en-GB" sz="1400" dirty="0">
                <a:solidFill>
                  <a:schemeClr val="bg2">
                    <a:lumMod val="75000"/>
                  </a:schemeClr>
                </a:solidFill>
                <a:latin typeface="+mj-lt"/>
                <a:sym typeface="Wingdings" panose="05000000000000000000" pitchFamily="2" charset="2"/>
              </a:rPr>
              <a:t>Other summer months will be included and evaluated for future scenarios in the further stages of the research.</a:t>
            </a:r>
          </a:p>
        </p:txBody>
      </p:sp>
    </p:spTree>
    <p:extLst>
      <p:ext uri="{BB962C8B-B14F-4D97-AF65-F5344CB8AC3E}">
        <p14:creationId xmlns:p14="http://schemas.microsoft.com/office/powerpoint/2010/main" val="150679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5E3ACEB3-36E6-4DD3-972C-BD403D10EC22}"/>
              </a:ext>
            </a:extLst>
          </p:cNvPr>
          <p:cNvPicPr>
            <a:picLocks noChangeAspect="1"/>
          </p:cNvPicPr>
          <p:nvPr/>
        </p:nvPicPr>
        <p:blipFill rotWithShape="1">
          <a:blip r:embed="rId3"/>
          <a:srcRect l="10794" t="7387" r="14679" b="5819"/>
          <a:stretch/>
        </p:blipFill>
        <p:spPr>
          <a:xfrm>
            <a:off x="4405711" y="3631969"/>
            <a:ext cx="4352544" cy="2816037"/>
          </a:xfrm>
          <a:prstGeom prst="rect">
            <a:avLst/>
          </a:prstGeom>
        </p:spPr>
      </p:pic>
      <p:pic>
        <p:nvPicPr>
          <p:cNvPr id="81" name="Picture 80">
            <a:extLst>
              <a:ext uri="{FF2B5EF4-FFF2-40B4-BE49-F238E27FC236}">
                <a16:creationId xmlns:a16="http://schemas.microsoft.com/office/drawing/2014/main" id="{2FF3EF76-F1C9-4519-85CE-AE7608D3404D}"/>
              </a:ext>
            </a:extLst>
          </p:cNvPr>
          <p:cNvPicPr>
            <a:picLocks noChangeAspect="1"/>
          </p:cNvPicPr>
          <p:nvPr/>
        </p:nvPicPr>
        <p:blipFill rotWithShape="1">
          <a:blip r:embed="rId4"/>
          <a:srcRect l="10794" t="7249" r="14679" b="5820"/>
          <a:stretch/>
        </p:blipFill>
        <p:spPr>
          <a:xfrm>
            <a:off x="23727" y="3629725"/>
            <a:ext cx="4352544" cy="2820523"/>
          </a:xfrm>
          <a:prstGeom prst="rect">
            <a:avLst/>
          </a:prstGeom>
        </p:spPr>
      </p:pic>
      <p:sp>
        <p:nvSpPr>
          <p:cNvPr id="4" name="Footer Placeholder 3">
            <a:extLst>
              <a:ext uri="{FF2B5EF4-FFF2-40B4-BE49-F238E27FC236}">
                <a16:creationId xmlns:a16="http://schemas.microsoft.com/office/drawing/2014/main" id="{25A078D8-BD3D-4BC0-9A45-79018CC0609C}"/>
              </a:ext>
            </a:extLst>
          </p:cNvPr>
          <p:cNvSpPr>
            <a:spLocks noGrp="1"/>
          </p:cNvSpPr>
          <p:nvPr>
            <p:ph type="ftr" sz="quarter" idx="11"/>
          </p:nvPr>
        </p:nvSpPr>
        <p:spPr/>
        <p:txBody>
          <a:bodyPr/>
          <a:lstStyle/>
          <a:p>
            <a:r>
              <a:rPr lang="en-GB"/>
              <a:t>The EGU General Assembly 2022, 23-27 May</a:t>
            </a:r>
            <a:endParaRPr lang="en-US" dirty="0"/>
          </a:p>
        </p:txBody>
      </p:sp>
      <p:sp>
        <p:nvSpPr>
          <p:cNvPr id="6" name="Slide Number Placeholder 5">
            <a:extLst>
              <a:ext uri="{FF2B5EF4-FFF2-40B4-BE49-F238E27FC236}">
                <a16:creationId xmlns:a16="http://schemas.microsoft.com/office/drawing/2014/main" id="{304B10A6-F6DC-4D1B-A3AA-C4998F09DED4}"/>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9" name="Title 1">
            <a:extLst>
              <a:ext uri="{FF2B5EF4-FFF2-40B4-BE49-F238E27FC236}">
                <a16:creationId xmlns:a16="http://schemas.microsoft.com/office/drawing/2014/main" id="{E0AF3A1B-7D3F-4D96-A0B4-90EAAC0D5CF5}"/>
              </a:ext>
            </a:extLst>
          </p:cNvPr>
          <p:cNvSpPr txBox="1">
            <a:spLocks/>
          </p:cNvSpPr>
          <p:nvPr/>
        </p:nvSpPr>
        <p:spPr>
          <a:xfrm>
            <a:off x="345452" y="0"/>
            <a:ext cx="8979523" cy="76200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Methodology – </a:t>
            </a:r>
            <a:r>
              <a:rPr lang="en-GB" sz="2800" dirty="0"/>
              <a:t>After Bias Correction</a:t>
            </a:r>
            <a:endParaRPr lang="en-US" dirty="0"/>
          </a:p>
        </p:txBody>
      </p:sp>
      <p:sp>
        <p:nvSpPr>
          <p:cNvPr id="12" name="Footer Placeholder 10">
            <a:extLst>
              <a:ext uri="{FF2B5EF4-FFF2-40B4-BE49-F238E27FC236}">
                <a16:creationId xmlns:a16="http://schemas.microsoft.com/office/drawing/2014/main" id="{83AE1797-F2F4-4DB9-BF46-9B0EEAB6DE4D}"/>
              </a:ext>
            </a:extLst>
          </p:cNvPr>
          <p:cNvSpPr txBox="1">
            <a:spLocks/>
          </p:cNvSpPr>
          <p:nvPr/>
        </p:nvSpPr>
        <p:spPr>
          <a:xfrm>
            <a:off x="5355299" y="6346023"/>
            <a:ext cx="2678090" cy="365125"/>
          </a:xfrm>
          <a:prstGeom prst="rect">
            <a:avLst/>
          </a:prstGeom>
        </p:spPr>
        <p:txBody>
          <a:bodyPr vert="horz" lIns="91440" tIns="45720" rIns="91440" bIns="45720" rtlCol="0" anchor="b"/>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baseline="30000" dirty="0"/>
              <a:t>1</a:t>
            </a:r>
            <a:r>
              <a:rPr lang="en-GB" dirty="0"/>
              <a:t> Xu et al., 2021</a:t>
            </a:r>
          </a:p>
        </p:txBody>
      </p:sp>
      <p:pic>
        <p:nvPicPr>
          <p:cNvPr id="21" name="Picture 20">
            <a:extLst>
              <a:ext uri="{FF2B5EF4-FFF2-40B4-BE49-F238E27FC236}">
                <a16:creationId xmlns:a16="http://schemas.microsoft.com/office/drawing/2014/main" id="{96BD63A0-8618-42A9-A2E3-B24C43A692D0}"/>
              </a:ext>
            </a:extLst>
          </p:cNvPr>
          <p:cNvPicPr>
            <a:picLocks noChangeAspect="1"/>
          </p:cNvPicPr>
          <p:nvPr/>
        </p:nvPicPr>
        <p:blipFill rotWithShape="1">
          <a:blip r:embed="rId5"/>
          <a:srcRect l="12634" t="18916" r="13000" b="22000"/>
          <a:stretch/>
        </p:blipFill>
        <p:spPr>
          <a:xfrm>
            <a:off x="55244" y="1630399"/>
            <a:ext cx="4350467" cy="1920240"/>
          </a:xfrm>
          <a:prstGeom prst="rect">
            <a:avLst/>
          </a:prstGeom>
        </p:spPr>
      </p:pic>
      <p:pic>
        <p:nvPicPr>
          <p:cNvPr id="25" name="Picture 24">
            <a:extLst>
              <a:ext uri="{FF2B5EF4-FFF2-40B4-BE49-F238E27FC236}">
                <a16:creationId xmlns:a16="http://schemas.microsoft.com/office/drawing/2014/main" id="{9D3B2F95-732E-4F12-858F-76FBC7A5F3E3}"/>
              </a:ext>
            </a:extLst>
          </p:cNvPr>
          <p:cNvPicPr>
            <a:picLocks noChangeAspect="1"/>
          </p:cNvPicPr>
          <p:nvPr/>
        </p:nvPicPr>
        <p:blipFill rotWithShape="1">
          <a:blip r:embed="rId6"/>
          <a:srcRect l="12634" t="18916" r="13000" b="22130"/>
          <a:stretch/>
        </p:blipFill>
        <p:spPr>
          <a:xfrm>
            <a:off x="4438389" y="1630399"/>
            <a:ext cx="4359926" cy="1920240"/>
          </a:xfrm>
          <a:prstGeom prst="rect">
            <a:avLst/>
          </a:prstGeom>
        </p:spPr>
      </p:pic>
      <p:sp>
        <p:nvSpPr>
          <p:cNvPr id="51" name="TextBox 50">
            <a:extLst>
              <a:ext uri="{FF2B5EF4-FFF2-40B4-BE49-F238E27FC236}">
                <a16:creationId xmlns:a16="http://schemas.microsoft.com/office/drawing/2014/main" id="{3B38E826-9113-46DF-8E80-46E29562C58A}"/>
              </a:ext>
            </a:extLst>
          </p:cNvPr>
          <p:cNvSpPr txBox="1"/>
          <p:nvPr/>
        </p:nvSpPr>
        <p:spPr>
          <a:xfrm>
            <a:off x="1685345" y="1490301"/>
            <a:ext cx="338767" cy="369332"/>
          </a:xfrm>
          <a:prstGeom prst="rect">
            <a:avLst/>
          </a:prstGeom>
          <a:noFill/>
        </p:spPr>
        <p:txBody>
          <a:bodyPr wrap="square">
            <a:spAutoFit/>
          </a:bodyPr>
          <a:lstStyle/>
          <a:p>
            <a:r>
              <a:rPr lang="en-GB" dirty="0"/>
              <a:t>*</a:t>
            </a:r>
            <a:endParaRPr lang="en-US" dirty="0"/>
          </a:p>
        </p:txBody>
      </p:sp>
      <p:grpSp>
        <p:nvGrpSpPr>
          <p:cNvPr id="42" name="Group 41">
            <a:extLst>
              <a:ext uri="{FF2B5EF4-FFF2-40B4-BE49-F238E27FC236}">
                <a16:creationId xmlns:a16="http://schemas.microsoft.com/office/drawing/2014/main" id="{71798D46-6604-4B36-B261-B545A478F64D}"/>
              </a:ext>
            </a:extLst>
          </p:cNvPr>
          <p:cNvGrpSpPr/>
          <p:nvPr/>
        </p:nvGrpSpPr>
        <p:grpSpPr>
          <a:xfrm>
            <a:off x="2530911" y="1919441"/>
            <a:ext cx="5820195" cy="365126"/>
            <a:chOff x="2502535" y="3971292"/>
            <a:chExt cx="5820195" cy="365126"/>
          </a:xfrm>
        </p:grpSpPr>
        <p:sp>
          <p:nvSpPr>
            <p:cNvPr id="60" name="Rectangle 59">
              <a:extLst>
                <a:ext uri="{FF2B5EF4-FFF2-40B4-BE49-F238E27FC236}">
                  <a16:creationId xmlns:a16="http://schemas.microsoft.com/office/drawing/2014/main" id="{ECAFE111-263A-4218-A549-D513479ECD8C}"/>
                </a:ext>
              </a:extLst>
            </p:cNvPr>
            <p:cNvSpPr/>
            <p:nvPr/>
          </p:nvSpPr>
          <p:spPr>
            <a:xfrm>
              <a:off x="2502535" y="3971293"/>
              <a:ext cx="524976" cy="3651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B89C6B7-751D-488E-8A34-0198C5797322}"/>
                </a:ext>
              </a:extLst>
            </p:cNvPr>
            <p:cNvSpPr/>
            <p:nvPr/>
          </p:nvSpPr>
          <p:spPr>
            <a:xfrm>
              <a:off x="6853002" y="3971293"/>
              <a:ext cx="524976" cy="3651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9131160B-4454-4CED-B14B-AB98BC1A68AE}"/>
                </a:ext>
              </a:extLst>
            </p:cNvPr>
            <p:cNvGrpSpPr/>
            <p:nvPr/>
          </p:nvGrpSpPr>
          <p:grpSpPr>
            <a:xfrm>
              <a:off x="3522516" y="3971292"/>
              <a:ext cx="4800214" cy="365125"/>
              <a:chOff x="3994236" y="4442371"/>
              <a:chExt cx="4800214" cy="365125"/>
            </a:xfrm>
          </p:grpSpPr>
          <p:sp>
            <p:nvSpPr>
              <p:cNvPr id="53" name="Rectangle 52">
                <a:extLst>
                  <a:ext uri="{FF2B5EF4-FFF2-40B4-BE49-F238E27FC236}">
                    <a16:creationId xmlns:a16="http://schemas.microsoft.com/office/drawing/2014/main" id="{EB779E5E-42F3-456D-BD9B-336BE3C2609A}"/>
                  </a:ext>
                </a:extLst>
              </p:cNvPr>
              <p:cNvSpPr/>
              <p:nvPr/>
            </p:nvSpPr>
            <p:spPr>
              <a:xfrm>
                <a:off x="3994236" y="4442371"/>
                <a:ext cx="449747" cy="3651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366470C-6B10-42E0-A249-D25F5CDE5BF9}"/>
                  </a:ext>
                </a:extLst>
              </p:cNvPr>
              <p:cNvSpPr/>
              <p:nvPr/>
            </p:nvSpPr>
            <p:spPr>
              <a:xfrm>
                <a:off x="8344703" y="4442371"/>
                <a:ext cx="449747" cy="3651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1" name="Group 40">
            <a:extLst>
              <a:ext uri="{FF2B5EF4-FFF2-40B4-BE49-F238E27FC236}">
                <a16:creationId xmlns:a16="http://schemas.microsoft.com/office/drawing/2014/main" id="{3EFD2E65-D6BC-4EA1-9B0D-98904049A1FF}"/>
              </a:ext>
            </a:extLst>
          </p:cNvPr>
          <p:cNvGrpSpPr/>
          <p:nvPr/>
        </p:nvGrpSpPr>
        <p:grpSpPr>
          <a:xfrm>
            <a:off x="3464056" y="2938735"/>
            <a:ext cx="5054555" cy="365125"/>
            <a:chOff x="3435680" y="4990586"/>
            <a:chExt cx="5054555" cy="365125"/>
          </a:xfrm>
        </p:grpSpPr>
        <p:sp>
          <p:nvSpPr>
            <p:cNvPr id="58" name="Rectangle 57">
              <a:extLst>
                <a:ext uri="{FF2B5EF4-FFF2-40B4-BE49-F238E27FC236}">
                  <a16:creationId xmlns:a16="http://schemas.microsoft.com/office/drawing/2014/main" id="{A9B19148-B820-4FE2-BE6D-E789E71B7C35}"/>
                </a:ext>
              </a:extLst>
            </p:cNvPr>
            <p:cNvSpPr/>
            <p:nvPr/>
          </p:nvSpPr>
          <p:spPr>
            <a:xfrm>
              <a:off x="3435680" y="4990586"/>
              <a:ext cx="704088" cy="36512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D1FA9D8C-2A1C-4B53-AEA6-4D6667B2C9D3}"/>
                </a:ext>
              </a:extLst>
            </p:cNvPr>
            <p:cNvSpPr/>
            <p:nvPr/>
          </p:nvSpPr>
          <p:spPr>
            <a:xfrm>
              <a:off x="7786147" y="4990586"/>
              <a:ext cx="704088" cy="36512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a:extLst>
              <a:ext uri="{FF2B5EF4-FFF2-40B4-BE49-F238E27FC236}">
                <a16:creationId xmlns:a16="http://schemas.microsoft.com/office/drawing/2014/main" id="{FFABC66E-41FF-4CAE-822D-773E3E48E2F8}"/>
              </a:ext>
            </a:extLst>
          </p:cNvPr>
          <p:cNvPicPr>
            <a:picLocks noChangeAspect="1"/>
          </p:cNvPicPr>
          <p:nvPr/>
        </p:nvPicPr>
        <p:blipFill rotWithShape="1">
          <a:blip r:embed="rId7"/>
          <a:srcRect l="85894" t="7400" r="8061" b="10200"/>
          <a:stretch/>
        </p:blipFill>
        <p:spPr>
          <a:xfrm>
            <a:off x="8817136" y="2716956"/>
            <a:ext cx="320040" cy="2423825"/>
          </a:xfrm>
          <a:prstGeom prst="rect">
            <a:avLst/>
          </a:prstGeom>
        </p:spPr>
      </p:pic>
      <p:grpSp>
        <p:nvGrpSpPr>
          <p:cNvPr id="73" name="Group 72">
            <a:extLst>
              <a:ext uri="{FF2B5EF4-FFF2-40B4-BE49-F238E27FC236}">
                <a16:creationId xmlns:a16="http://schemas.microsoft.com/office/drawing/2014/main" id="{9B01789C-BAA2-47A6-BE0C-3F79AD1E2B79}"/>
              </a:ext>
            </a:extLst>
          </p:cNvPr>
          <p:cNvGrpSpPr/>
          <p:nvPr/>
        </p:nvGrpSpPr>
        <p:grpSpPr>
          <a:xfrm>
            <a:off x="608719" y="3392395"/>
            <a:ext cx="6987523" cy="2350630"/>
            <a:chOff x="596784" y="3151068"/>
            <a:chExt cx="6987523" cy="2350630"/>
          </a:xfrm>
        </p:grpSpPr>
        <p:sp>
          <p:nvSpPr>
            <p:cNvPr id="67" name="TextBox 66">
              <a:extLst>
                <a:ext uri="{FF2B5EF4-FFF2-40B4-BE49-F238E27FC236}">
                  <a16:creationId xmlns:a16="http://schemas.microsoft.com/office/drawing/2014/main" id="{22FD6C18-8EB2-43B1-88C5-22592C4D34B5}"/>
                </a:ext>
              </a:extLst>
            </p:cNvPr>
            <p:cNvSpPr txBox="1"/>
            <p:nvPr/>
          </p:nvSpPr>
          <p:spPr>
            <a:xfrm>
              <a:off x="1748789" y="3151068"/>
              <a:ext cx="338767" cy="369332"/>
            </a:xfrm>
            <a:prstGeom prst="rect">
              <a:avLst/>
            </a:prstGeom>
            <a:noFill/>
          </p:spPr>
          <p:txBody>
            <a:bodyPr wrap="square">
              <a:spAutoFit/>
            </a:bodyPr>
            <a:lstStyle/>
            <a:p>
              <a:r>
                <a:rPr lang="en-GB" dirty="0"/>
                <a:t>*</a:t>
              </a:r>
              <a:endParaRPr lang="en-US" dirty="0"/>
            </a:p>
          </p:txBody>
        </p:sp>
        <p:sp>
          <p:nvSpPr>
            <p:cNvPr id="68" name="Rectangle 67">
              <a:extLst>
                <a:ext uri="{FF2B5EF4-FFF2-40B4-BE49-F238E27FC236}">
                  <a16:creationId xmlns:a16="http://schemas.microsoft.com/office/drawing/2014/main" id="{35493FEB-6F7A-4132-8E93-9178F8417D30}"/>
                </a:ext>
              </a:extLst>
            </p:cNvPr>
            <p:cNvSpPr/>
            <p:nvPr/>
          </p:nvSpPr>
          <p:spPr>
            <a:xfrm>
              <a:off x="596784" y="4602412"/>
              <a:ext cx="704088" cy="36512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2D1B8873-0DFE-4329-933C-A63E012608BF}"/>
                </a:ext>
              </a:extLst>
            </p:cNvPr>
            <p:cNvSpPr/>
            <p:nvPr/>
          </p:nvSpPr>
          <p:spPr>
            <a:xfrm>
              <a:off x="4898015" y="4648325"/>
              <a:ext cx="704088" cy="36512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55EBC65B-11A0-47B3-8528-48DD1F824223}"/>
                </a:ext>
              </a:extLst>
            </p:cNvPr>
            <p:cNvGrpSpPr/>
            <p:nvPr/>
          </p:nvGrpSpPr>
          <p:grpSpPr>
            <a:xfrm>
              <a:off x="2578988" y="5090660"/>
              <a:ext cx="5005319" cy="411038"/>
              <a:chOff x="2523744" y="5459479"/>
              <a:chExt cx="5005319" cy="411038"/>
            </a:xfrm>
          </p:grpSpPr>
          <p:sp>
            <p:nvSpPr>
              <p:cNvPr id="71" name="Rectangle 70">
                <a:extLst>
                  <a:ext uri="{FF2B5EF4-FFF2-40B4-BE49-F238E27FC236}">
                    <a16:creationId xmlns:a16="http://schemas.microsoft.com/office/drawing/2014/main" id="{F89A62F2-AFFB-4254-A63E-E933BAD5C895}"/>
                  </a:ext>
                </a:extLst>
              </p:cNvPr>
              <p:cNvSpPr/>
              <p:nvPr/>
            </p:nvSpPr>
            <p:spPr>
              <a:xfrm>
                <a:off x="2523744" y="5459479"/>
                <a:ext cx="704088" cy="3651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A8F36BF-09F0-4564-ADFA-167B5A23353B}"/>
                  </a:ext>
                </a:extLst>
              </p:cNvPr>
              <p:cNvSpPr/>
              <p:nvPr/>
            </p:nvSpPr>
            <p:spPr>
              <a:xfrm>
                <a:off x="6824975" y="5505392"/>
                <a:ext cx="704088" cy="3651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 name="TextBox 74">
            <a:extLst>
              <a:ext uri="{FF2B5EF4-FFF2-40B4-BE49-F238E27FC236}">
                <a16:creationId xmlns:a16="http://schemas.microsoft.com/office/drawing/2014/main" id="{1812BA1E-71BD-4B90-92D3-BD0A38D5A436}"/>
              </a:ext>
            </a:extLst>
          </p:cNvPr>
          <p:cNvSpPr txBox="1"/>
          <p:nvPr/>
        </p:nvSpPr>
        <p:spPr>
          <a:xfrm>
            <a:off x="-68747" y="1227406"/>
            <a:ext cx="2383321" cy="369332"/>
          </a:xfrm>
          <a:prstGeom prst="rect">
            <a:avLst/>
          </a:prstGeom>
          <a:noFill/>
        </p:spPr>
        <p:txBody>
          <a:bodyPr wrap="square">
            <a:spAutoFit/>
          </a:bodyPr>
          <a:lstStyle/>
          <a:p>
            <a:r>
              <a:rPr lang="en-US" dirty="0"/>
              <a:t>(</a:t>
            </a:r>
            <a:r>
              <a:rPr lang="en-US" dirty="0">
                <a:solidFill>
                  <a:srgbClr val="0070C0"/>
                </a:solidFill>
              </a:rPr>
              <a:t>- 9.05 </a:t>
            </a:r>
            <a:r>
              <a:rPr lang="en-US" baseline="30000" dirty="0" err="1">
                <a:solidFill>
                  <a:srgbClr val="0070C0"/>
                </a:solidFill>
              </a:rPr>
              <a:t>o</a:t>
            </a:r>
            <a:r>
              <a:rPr lang="en-US" dirty="0" err="1">
                <a:solidFill>
                  <a:srgbClr val="0070C0"/>
                </a:solidFill>
              </a:rPr>
              <a:t>C</a:t>
            </a:r>
            <a:r>
              <a:rPr lang="en-US" dirty="0"/>
              <a:t>) – </a:t>
            </a:r>
            <a:r>
              <a:rPr lang="en-US" dirty="0">
                <a:solidFill>
                  <a:srgbClr val="C00000"/>
                </a:solidFill>
              </a:rPr>
              <a:t>8.3 </a:t>
            </a:r>
            <a:r>
              <a:rPr lang="en-US" baseline="30000" dirty="0" err="1">
                <a:solidFill>
                  <a:srgbClr val="C00000"/>
                </a:solidFill>
              </a:rPr>
              <a:t>o</a:t>
            </a:r>
            <a:r>
              <a:rPr lang="en-US" dirty="0" err="1">
                <a:solidFill>
                  <a:srgbClr val="C00000"/>
                </a:solidFill>
              </a:rPr>
              <a:t>C</a:t>
            </a:r>
            <a:endParaRPr lang="en-US" dirty="0">
              <a:solidFill>
                <a:srgbClr val="C00000"/>
              </a:solidFill>
            </a:endParaRPr>
          </a:p>
        </p:txBody>
      </p:sp>
      <p:sp>
        <p:nvSpPr>
          <p:cNvPr id="77" name="TextBox 76">
            <a:extLst>
              <a:ext uri="{FF2B5EF4-FFF2-40B4-BE49-F238E27FC236}">
                <a16:creationId xmlns:a16="http://schemas.microsoft.com/office/drawing/2014/main" id="{DB9BCED7-0E87-4A1D-AA1E-1B9C579287A6}"/>
              </a:ext>
            </a:extLst>
          </p:cNvPr>
          <p:cNvSpPr txBox="1"/>
          <p:nvPr/>
        </p:nvSpPr>
        <p:spPr>
          <a:xfrm>
            <a:off x="4328833" y="1228629"/>
            <a:ext cx="2190023" cy="369332"/>
          </a:xfrm>
          <a:prstGeom prst="rect">
            <a:avLst/>
          </a:prstGeom>
          <a:noFill/>
        </p:spPr>
        <p:txBody>
          <a:bodyPr wrap="square">
            <a:spAutoFit/>
          </a:bodyPr>
          <a:lstStyle/>
          <a:p>
            <a:r>
              <a:rPr lang="en-US" dirty="0"/>
              <a:t>(</a:t>
            </a:r>
            <a:r>
              <a:rPr lang="en-US" dirty="0">
                <a:solidFill>
                  <a:srgbClr val="0070C0"/>
                </a:solidFill>
              </a:rPr>
              <a:t>-10.2 </a:t>
            </a:r>
            <a:r>
              <a:rPr lang="en-US" baseline="30000" dirty="0" err="1">
                <a:solidFill>
                  <a:srgbClr val="0070C0"/>
                </a:solidFill>
              </a:rPr>
              <a:t>o</a:t>
            </a:r>
            <a:r>
              <a:rPr lang="en-US" dirty="0" err="1">
                <a:solidFill>
                  <a:srgbClr val="0070C0"/>
                </a:solidFill>
              </a:rPr>
              <a:t>C</a:t>
            </a:r>
            <a:r>
              <a:rPr lang="en-US" dirty="0">
                <a:solidFill>
                  <a:srgbClr val="0070C0"/>
                </a:solidFill>
              </a:rPr>
              <a:t>) </a:t>
            </a:r>
            <a:r>
              <a:rPr lang="en-US" dirty="0"/>
              <a:t>– </a:t>
            </a:r>
            <a:r>
              <a:rPr lang="en-US" dirty="0">
                <a:solidFill>
                  <a:srgbClr val="C00000"/>
                </a:solidFill>
              </a:rPr>
              <a:t>7.9</a:t>
            </a:r>
            <a:r>
              <a:rPr lang="en-US" baseline="30000" dirty="0">
                <a:solidFill>
                  <a:srgbClr val="C00000"/>
                </a:solidFill>
              </a:rPr>
              <a:t> </a:t>
            </a:r>
            <a:r>
              <a:rPr lang="en-US" baseline="30000" dirty="0" err="1">
                <a:solidFill>
                  <a:srgbClr val="C00000"/>
                </a:solidFill>
              </a:rPr>
              <a:t>o</a:t>
            </a:r>
            <a:r>
              <a:rPr lang="en-US" dirty="0" err="1">
                <a:solidFill>
                  <a:srgbClr val="C00000"/>
                </a:solidFill>
              </a:rPr>
              <a:t>C</a:t>
            </a:r>
            <a:endParaRPr lang="en-US" dirty="0">
              <a:solidFill>
                <a:srgbClr val="C00000"/>
              </a:solidFill>
            </a:endParaRPr>
          </a:p>
        </p:txBody>
      </p:sp>
      <p:sp>
        <p:nvSpPr>
          <p:cNvPr id="30" name="TextBox 29">
            <a:extLst>
              <a:ext uri="{FF2B5EF4-FFF2-40B4-BE49-F238E27FC236}">
                <a16:creationId xmlns:a16="http://schemas.microsoft.com/office/drawing/2014/main" id="{1D91812E-58EA-41A0-B186-76967448467D}"/>
              </a:ext>
            </a:extLst>
          </p:cNvPr>
          <p:cNvSpPr txBox="1"/>
          <p:nvPr/>
        </p:nvSpPr>
        <p:spPr>
          <a:xfrm>
            <a:off x="-68747" y="954282"/>
            <a:ext cx="4236891" cy="276999"/>
          </a:xfrm>
          <a:prstGeom prst="rect">
            <a:avLst/>
          </a:prstGeom>
          <a:noFill/>
        </p:spPr>
        <p:txBody>
          <a:bodyPr wrap="square">
            <a:spAutoFit/>
          </a:bodyPr>
          <a:lstStyle/>
          <a:p>
            <a:r>
              <a:rPr lang="en-US" sz="1200" b="1" dirty="0"/>
              <a:t>18MME: </a:t>
            </a:r>
            <a:r>
              <a:rPr lang="en-US" sz="1200" dirty="0"/>
              <a:t>Bias corrected dataset </a:t>
            </a:r>
            <a:r>
              <a:rPr lang="en-US" sz="1200" b="1" dirty="0"/>
              <a:t>(Xu, 2021)</a:t>
            </a:r>
            <a:endParaRPr lang="en-US" sz="1200" b="1" dirty="0">
              <a:solidFill>
                <a:srgbClr val="C00000"/>
              </a:solidFill>
            </a:endParaRPr>
          </a:p>
        </p:txBody>
      </p:sp>
      <p:sp>
        <p:nvSpPr>
          <p:cNvPr id="31" name="TextBox 30">
            <a:extLst>
              <a:ext uri="{FF2B5EF4-FFF2-40B4-BE49-F238E27FC236}">
                <a16:creationId xmlns:a16="http://schemas.microsoft.com/office/drawing/2014/main" id="{A720220B-D68D-47A8-875A-3FFE2DDF4116}"/>
              </a:ext>
            </a:extLst>
          </p:cNvPr>
          <p:cNvSpPr txBox="1"/>
          <p:nvPr/>
        </p:nvSpPr>
        <p:spPr>
          <a:xfrm>
            <a:off x="4328833" y="956875"/>
            <a:ext cx="4236891" cy="276999"/>
          </a:xfrm>
          <a:prstGeom prst="rect">
            <a:avLst/>
          </a:prstGeom>
          <a:noFill/>
        </p:spPr>
        <p:txBody>
          <a:bodyPr wrap="square">
            <a:spAutoFit/>
          </a:bodyPr>
          <a:lstStyle/>
          <a:p>
            <a:r>
              <a:rPr lang="en-US" sz="1200" b="1" dirty="0"/>
              <a:t>30MME:</a:t>
            </a:r>
            <a:r>
              <a:rPr lang="en-US" sz="1200" dirty="0"/>
              <a:t> Bias corrected dataset created </a:t>
            </a:r>
            <a:r>
              <a:rPr lang="en-US" sz="1200" b="1" dirty="0"/>
              <a:t>(this study)</a:t>
            </a:r>
            <a:endParaRPr lang="en-US" sz="1200" b="1" dirty="0">
              <a:solidFill>
                <a:srgbClr val="C00000"/>
              </a:solidFill>
            </a:endParaRPr>
          </a:p>
        </p:txBody>
      </p:sp>
    </p:spTree>
    <p:extLst>
      <p:ext uri="{BB962C8B-B14F-4D97-AF65-F5344CB8AC3E}">
        <p14:creationId xmlns:p14="http://schemas.microsoft.com/office/powerpoint/2010/main" val="160747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118">
            <a:extLst>
              <a:ext uri="{FF2B5EF4-FFF2-40B4-BE49-F238E27FC236}">
                <a16:creationId xmlns:a16="http://schemas.microsoft.com/office/drawing/2014/main" id="{B070ADB5-8821-4310-967B-0857D8569527}"/>
              </a:ext>
            </a:extLst>
          </p:cNvPr>
          <p:cNvPicPr>
            <a:picLocks noChangeAspect="1"/>
          </p:cNvPicPr>
          <p:nvPr/>
        </p:nvPicPr>
        <p:blipFill rotWithShape="1">
          <a:blip r:embed="rId3"/>
          <a:srcRect l="4917" t="7282" r="9511"/>
          <a:stretch/>
        </p:blipFill>
        <p:spPr>
          <a:xfrm>
            <a:off x="4668433" y="3796307"/>
            <a:ext cx="4434840" cy="2553390"/>
          </a:xfrm>
          <a:prstGeom prst="rect">
            <a:avLst/>
          </a:prstGeom>
        </p:spPr>
      </p:pic>
      <p:sp>
        <p:nvSpPr>
          <p:cNvPr id="4" name="Footer Placeholder 3">
            <a:extLst>
              <a:ext uri="{FF2B5EF4-FFF2-40B4-BE49-F238E27FC236}">
                <a16:creationId xmlns:a16="http://schemas.microsoft.com/office/drawing/2014/main" id="{1027C975-630E-4188-835A-9E48A11E6B48}"/>
              </a:ext>
            </a:extLst>
          </p:cNvPr>
          <p:cNvSpPr>
            <a:spLocks noGrp="1"/>
          </p:cNvSpPr>
          <p:nvPr>
            <p:ph type="ftr" sz="quarter" idx="11"/>
          </p:nvPr>
        </p:nvSpPr>
        <p:spPr/>
        <p:txBody>
          <a:bodyPr/>
          <a:lstStyle/>
          <a:p>
            <a:r>
              <a:rPr lang="en-GB" dirty="0"/>
              <a:t>The EGU General Assembly 2022, 23-27 May</a:t>
            </a:r>
            <a:endParaRPr lang="en-US" dirty="0"/>
          </a:p>
        </p:txBody>
      </p:sp>
      <p:sp>
        <p:nvSpPr>
          <p:cNvPr id="6" name="Slide Number Placeholder 5">
            <a:extLst>
              <a:ext uri="{FF2B5EF4-FFF2-40B4-BE49-F238E27FC236}">
                <a16:creationId xmlns:a16="http://schemas.microsoft.com/office/drawing/2014/main" id="{1BDE0370-98D2-4BEC-A3BE-DD4F33F0403F}"/>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9" name="Title 1">
            <a:extLst>
              <a:ext uri="{FF2B5EF4-FFF2-40B4-BE49-F238E27FC236}">
                <a16:creationId xmlns:a16="http://schemas.microsoft.com/office/drawing/2014/main" id="{22A48141-9545-4D38-8882-2BD9154376BB}"/>
              </a:ext>
            </a:extLst>
          </p:cNvPr>
          <p:cNvSpPr txBox="1">
            <a:spLocks/>
          </p:cNvSpPr>
          <p:nvPr/>
        </p:nvSpPr>
        <p:spPr>
          <a:xfrm>
            <a:off x="345452" y="0"/>
            <a:ext cx="7928999" cy="76200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Results – </a:t>
            </a:r>
            <a:r>
              <a:rPr lang="en-GB" sz="2800" dirty="0"/>
              <a:t>Bias Corrected Data</a:t>
            </a:r>
            <a:endParaRPr lang="en-US" sz="2800" dirty="0"/>
          </a:p>
        </p:txBody>
      </p:sp>
      <p:sp>
        <p:nvSpPr>
          <p:cNvPr id="24" name="TextBox 23">
            <a:extLst>
              <a:ext uri="{FF2B5EF4-FFF2-40B4-BE49-F238E27FC236}">
                <a16:creationId xmlns:a16="http://schemas.microsoft.com/office/drawing/2014/main" id="{C459A27D-83C3-4F24-82DD-F1E562F8A31B}"/>
              </a:ext>
            </a:extLst>
          </p:cNvPr>
          <p:cNvSpPr txBox="1"/>
          <p:nvPr/>
        </p:nvSpPr>
        <p:spPr>
          <a:xfrm>
            <a:off x="7708152" y="471969"/>
            <a:ext cx="1426378" cy="307777"/>
          </a:xfrm>
          <a:prstGeom prst="rect">
            <a:avLst/>
          </a:prstGeom>
          <a:noFill/>
        </p:spPr>
        <p:txBody>
          <a:bodyPr wrap="square">
            <a:spAutoFit/>
          </a:bodyPr>
          <a:lstStyle/>
          <a:p>
            <a:r>
              <a:rPr lang="en-GB" sz="1400" b="1" dirty="0">
                <a:solidFill>
                  <a:schemeClr val="bg1"/>
                </a:solidFill>
              </a:rPr>
              <a:t>ta @ 1000 </a:t>
            </a:r>
            <a:r>
              <a:rPr lang="en-GB" sz="1400" b="1" dirty="0" err="1">
                <a:solidFill>
                  <a:schemeClr val="bg1"/>
                </a:solidFill>
              </a:rPr>
              <a:t>hPa</a:t>
            </a:r>
            <a:endParaRPr lang="en-US" sz="1400" b="1" dirty="0">
              <a:solidFill>
                <a:schemeClr val="bg1"/>
              </a:solidFill>
            </a:endParaRPr>
          </a:p>
        </p:txBody>
      </p:sp>
      <p:sp>
        <p:nvSpPr>
          <p:cNvPr id="12" name="TextBox 11">
            <a:extLst>
              <a:ext uri="{FF2B5EF4-FFF2-40B4-BE49-F238E27FC236}">
                <a16:creationId xmlns:a16="http://schemas.microsoft.com/office/drawing/2014/main" id="{80536AAC-C363-45AB-B93F-3B26F20BFDF8}"/>
              </a:ext>
            </a:extLst>
          </p:cNvPr>
          <p:cNvSpPr txBox="1"/>
          <p:nvPr/>
        </p:nvSpPr>
        <p:spPr>
          <a:xfrm>
            <a:off x="0" y="5408303"/>
            <a:ext cx="4827176" cy="900246"/>
          </a:xfrm>
          <a:prstGeom prst="rect">
            <a:avLst/>
          </a:prstGeom>
          <a:noFill/>
        </p:spPr>
        <p:txBody>
          <a:bodyPr wrap="square">
            <a:spAutoFit/>
          </a:bodyPr>
          <a:lstStyle/>
          <a:p>
            <a:r>
              <a:rPr lang="en-GB" sz="1050" dirty="0">
                <a:solidFill>
                  <a:schemeClr val="bg2">
                    <a:lumMod val="75000"/>
                  </a:schemeClr>
                </a:solidFill>
              </a:rPr>
              <a:t>The impact of the climate change on agricultural area will be determined in the future. Selected grids are the examples for large agricultural areas. Agricultural ammonia emissions are directly related to the temperature changes. Thus, the impact of the bias correction over these grids have been evaluated. </a:t>
            </a:r>
          </a:p>
        </p:txBody>
      </p:sp>
      <p:sp>
        <p:nvSpPr>
          <p:cNvPr id="31" name="Rectangle 30">
            <a:extLst>
              <a:ext uri="{FF2B5EF4-FFF2-40B4-BE49-F238E27FC236}">
                <a16:creationId xmlns:a16="http://schemas.microsoft.com/office/drawing/2014/main" id="{60DEFE48-B1D7-4153-8657-8396E6CDD6A8}"/>
              </a:ext>
            </a:extLst>
          </p:cNvPr>
          <p:cNvSpPr/>
          <p:nvPr/>
        </p:nvSpPr>
        <p:spPr>
          <a:xfrm>
            <a:off x="-1" y="845532"/>
            <a:ext cx="4477640" cy="2722973"/>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ooter Placeholder 10">
            <a:extLst>
              <a:ext uri="{FF2B5EF4-FFF2-40B4-BE49-F238E27FC236}">
                <a16:creationId xmlns:a16="http://schemas.microsoft.com/office/drawing/2014/main" id="{CEDDE8D5-1BF5-468B-BF61-CC253FEE3538}"/>
              </a:ext>
            </a:extLst>
          </p:cNvPr>
          <p:cNvSpPr txBox="1">
            <a:spLocks/>
          </p:cNvSpPr>
          <p:nvPr/>
        </p:nvSpPr>
        <p:spPr>
          <a:xfrm>
            <a:off x="6546481" y="6327964"/>
            <a:ext cx="2678090" cy="365125"/>
          </a:xfrm>
          <a:prstGeom prst="rect">
            <a:avLst/>
          </a:prstGeom>
        </p:spPr>
        <p:txBody>
          <a:bodyPr vert="horz" lIns="91440" tIns="45720" rIns="91440" bIns="45720" rtlCol="0" anchor="b"/>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a:t>
            </a:r>
            <a:r>
              <a:rPr lang="en-GB" sz="900" dirty="0"/>
              <a:t>CORINE </a:t>
            </a:r>
            <a:r>
              <a:rPr lang="en-GB" sz="900" dirty="0" err="1"/>
              <a:t>landuse</a:t>
            </a:r>
            <a:r>
              <a:rPr lang="en-GB" sz="900" dirty="0"/>
              <a:t> dataset, 2018</a:t>
            </a:r>
            <a:r>
              <a:rPr lang="en-GB" dirty="0"/>
              <a:t>)</a:t>
            </a:r>
          </a:p>
        </p:txBody>
      </p:sp>
      <p:grpSp>
        <p:nvGrpSpPr>
          <p:cNvPr id="60" name="Group 59">
            <a:extLst>
              <a:ext uri="{FF2B5EF4-FFF2-40B4-BE49-F238E27FC236}">
                <a16:creationId xmlns:a16="http://schemas.microsoft.com/office/drawing/2014/main" id="{233BD3B4-FAC0-4DED-8F1C-7F898A6C4886}"/>
              </a:ext>
            </a:extLst>
          </p:cNvPr>
          <p:cNvGrpSpPr/>
          <p:nvPr/>
        </p:nvGrpSpPr>
        <p:grpSpPr>
          <a:xfrm>
            <a:off x="45025" y="2200164"/>
            <a:ext cx="4634694" cy="3184411"/>
            <a:chOff x="2133979" y="1061260"/>
            <a:chExt cx="5027083" cy="3370142"/>
          </a:xfrm>
        </p:grpSpPr>
        <p:grpSp>
          <p:nvGrpSpPr>
            <p:cNvPr id="58" name="Group 57">
              <a:extLst>
                <a:ext uri="{FF2B5EF4-FFF2-40B4-BE49-F238E27FC236}">
                  <a16:creationId xmlns:a16="http://schemas.microsoft.com/office/drawing/2014/main" id="{2B8B36C4-DD45-4883-83E9-B9257640A9CC}"/>
                </a:ext>
              </a:extLst>
            </p:cNvPr>
            <p:cNvGrpSpPr>
              <a:grpSpLocks noChangeAspect="1"/>
            </p:cNvGrpSpPr>
            <p:nvPr/>
          </p:nvGrpSpPr>
          <p:grpSpPr>
            <a:xfrm>
              <a:off x="2133979" y="2635653"/>
              <a:ext cx="5014842" cy="1795749"/>
              <a:chOff x="3391798" y="2306169"/>
              <a:chExt cx="5589602" cy="2001559"/>
            </a:xfrm>
          </p:grpSpPr>
          <p:grpSp>
            <p:nvGrpSpPr>
              <p:cNvPr id="57" name="Group 56">
                <a:extLst>
                  <a:ext uri="{FF2B5EF4-FFF2-40B4-BE49-F238E27FC236}">
                    <a16:creationId xmlns:a16="http://schemas.microsoft.com/office/drawing/2014/main" id="{5109244D-DCDC-4566-84D8-79B10D3C6778}"/>
                  </a:ext>
                </a:extLst>
              </p:cNvPr>
              <p:cNvGrpSpPr/>
              <p:nvPr/>
            </p:nvGrpSpPr>
            <p:grpSpPr>
              <a:xfrm>
                <a:off x="3391798" y="2306169"/>
                <a:ext cx="5571907" cy="2001559"/>
                <a:chOff x="3391798" y="2306169"/>
                <a:chExt cx="5571907" cy="2001559"/>
              </a:xfrm>
            </p:grpSpPr>
            <p:pic>
              <p:nvPicPr>
                <p:cNvPr id="3" name="Picture 2">
                  <a:extLst>
                    <a:ext uri="{FF2B5EF4-FFF2-40B4-BE49-F238E27FC236}">
                      <a16:creationId xmlns:a16="http://schemas.microsoft.com/office/drawing/2014/main" id="{4E283369-F31A-4D7F-B284-FB254A6ABC8C}"/>
                    </a:ext>
                  </a:extLst>
                </p:cNvPr>
                <p:cNvPicPr>
                  <a:picLocks noChangeAspect="1"/>
                </p:cNvPicPr>
                <p:nvPr/>
              </p:nvPicPr>
              <p:blipFill rotWithShape="1">
                <a:blip r:embed="rId4"/>
                <a:srcRect t="19185" b="8325"/>
                <a:stretch/>
              </p:blipFill>
              <p:spPr>
                <a:xfrm>
                  <a:off x="3391798" y="2306169"/>
                  <a:ext cx="5571907" cy="2001559"/>
                </a:xfrm>
                <a:prstGeom prst="rect">
                  <a:avLst/>
                </a:prstGeom>
              </p:spPr>
            </p:pic>
            <p:sp>
              <p:nvSpPr>
                <p:cNvPr id="32" name="Rectangle 31">
                  <a:extLst>
                    <a:ext uri="{FF2B5EF4-FFF2-40B4-BE49-F238E27FC236}">
                      <a16:creationId xmlns:a16="http://schemas.microsoft.com/office/drawing/2014/main" id="{D004C5CC-AFC0-4E6C-9C3D-440AE1E3D4FB}"/>
                    </a:ext>
                  </a:extLst>
                </p:cNvPr>
                <p:cNvSpPr/>
                <p:nvPr/>
              </p:nvSpPr>
              <p:spPr>
                <a:xfrm>
                  <a:off x="4389210" y="2813050"/>
                  <a:ext cx="339725" cy="355600"/>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88A0D71-EC0C-4DF9-9DFE-C42C7F4EAF38}"/>
                    </a:ext>
                  </a:extLst>
                </p:cNvPr>
                <p:cNvSpPr/>
                <p:nvPr/>
              </p:nvSpPr>
              <p:spPr>
                <a:xfrm>
                  <a:off x="5074979" y="3145659"/>
                  <a:ext cx="339725" cy="3556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Connector: Curved 39">
                <a:extLst>
                  <a:ext uri="{FF2B5EF4-FFF2-40B4-BE49-F238E27FC236}">
                    <a16:creationId xmlns:a16="http://schemas.microsoft.com/office/drawing/2014/main" id="{E6D593BF-A301-4372-9173-50D2B4E45AE6}"/>
                  </a:ext>
                </a:extLst>
              </p:cNvPr>
              <p:cNvCxnSpPr>
                <a:cxnSpLocks/>
                <a:stCxn id="39" idx="2"/>
                <a:endCxn id="119" idx="1"/>
              </p:cNvCxnSpPr>
              <p:nvPr/>
            </p:nvCxnSpPr>
            <p:spPr>
              <a:xfrm rot="16200000" flipH="1">
                <a:off x="6893655" y="1852445"/>
                <a:ext cx="438932" cy="3736558"/>
              </a:xfrm>
              <a:prstGeom prst="curvedConnector2">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C7631CD6-1661-4F65-8610-3FCFD6EAE10C}"/>
                </a:ext>
              </a:extLst>
            </p:cNvPr>
            <p:cNvSpPr/>
            <p:nvPr/>
          </p:nvSpPr>
          <p:spPr>
            <a:xfrm>
              <a:off x="4588601" y="3090413"/>
              <a:ext cx="304792" cy="31903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Connector: Curved 34">
              <a:extLst>
                <a:ext uri="{FF2B5EF4-FFF2-40B4-BE49-F238E27FC236}">
                  <a16:creationId xmlns:a16="http://schemas.microsoft.com/office/drawing/2014/main" id="{5287EEC7-1368-403D-B3A2-45EFB0668430}"/>
                </a:ext>
              </a:extLst>
            </p:cNvPr>
            <p:cNvCxnSpPr>
              <a:cxnSpLocks/>
              <a:endCxn id="79" idx="1"/>
            </p:cNvCxnSpPr>
            <p:nvPr/>
          </p:nvCxnSpPr>
          <p:spPr>
            <a:xfrm flipV="1">
              <a:off x="4896547" y="1061260"/>
              <a:ext cx="2264515" cy="2120943"/>
            </a:xfrm>
            <a:prstGeom prst="curvedConnector3">
              <a:avLst>
                <a:gd name="adj1" fmla="val 50000"/>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4" name="Connector: Curved 33">
            <a:extLst>
              <a:ext uri="{FF2B5EF4-FFF2-40B4-BE49-F238E27FC236}">
                <a16:creationId xmlns:a16="http://schemas.microsoft.com/office/drawing/2014/main" id="{FEDCC0C8-F766-45DF-B44D-B14E303CA95A}"/>
              </a:ext>
            </a:extLst>
          </p:cNvPr>
          <p:cNvCxnSpPr>
            <a:cxnSpLocks/>
            <a:stCxn id="32" idx="0"/>
            <a:endCxn id="31" idx="2"/>
          </p:cNvCxnSpPr>
          <p:nvPr/>
        </p:nvCxnSpPr>
        <p:spPr>
          <a:xfrm rot="5400000" flipH="1" flipV="1">
            <a:off x="1350182" y="3228854"/>
            <a:ext cx="548985" cy="1228289"/>
          </a:xfrm>
          <a:prstGeom prst="curvedConnector3">
            <a:avLst>
              <a:gd name="adj1" fmla="val 50000"/>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F54E7A1-E100-430C-97BF-05E4E10F1042}"/>
              </a:ext>
            </a:extLst>
          </p:cNvPr>
          <p:cNvSpPr/>
          <p:nvPr/>
        </p:nvSpPr>
        <p:spPr>
          <a:xfrm>
            <a:off x="4666362" y="859988"/>
            <a:ext cx="4468168" cy="2722973"/>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F7D71C79-B317-4016-8781-9DAA2B81D6EB}"/>
              </a:ext>
            </a:extLst>
          </p:cNvPr>
          <p:cNvGrpSpPr>
            <a:grpSpLocks noChangeAspect="1"/>
          </p:cNvGrpSpPr>
          <p:nvPr/>
        </p:nvGrpSpPr>
        <p:grpSpPr>
          <a:xfrm>
            <a:off x="4679720" y="920003"/>
            <a:ext cx="4436004" cy="2560320"/>
            <a:chOff x="6089135" y="2615673"/>
            <a:chExt cx="3010146" cy="1737360"/>
          </a:xfrm>
        </p:grpSpPr>
        <p:pic>
          <p:nvPicPr>
            <p:cNvPr id="79" name="Picture 78">
              <a:extLst>
                <a:ext uri="{FF2B5EF4-FFF2-40B4-BE49-F238E27FC236}">
                  <a16:creationId xmlns:a16="http://schemas.microsoft.com/office/drawing/2014/main" id="{F33AF824-10CA-45EE-AFB3-83BCBDE3B70A}"/>
                </a:ext>
              </a:extLst>
            </p:cNvPr>
            <p:cNvPicPr>
              <a:picLocks noChangeAspect="1"/>
            </p:cNvPicPr>
            <p:nvPr/>
          </p:nvPicPr>
          <p:blipFill rotWithShape="1">
            <a:blip r:embed="rId5"/>
            <a:srcRect l="5300" t="7469" r="9510"/>
            <a:stretch/>
          </p:blipFill>
          <p:spPr>
            <a:xfrm>
              <a:off x="6089135" y="2615673"/>
              <a:ext cx="3010146" cy="1737360"/>
            </a:xfrm>
            <a:prstGeom prst="rect">
              <a:avLst/>
            </a:prstGeom>
          </p:spPr>
        </p:pic>
        <p:sp>
          <p:nvSpPr>
            <p:cNvPr id="87" name="Oval 86">
              <a:extLst>
                <a:ext uri="{FF2B5EF4-FFF2-40B4-BE49-F238E27FC236}">
                  <a16:creationId xmlns:a16="http://schemas.microsoft.com/office/drawing/2014/main" id="{99D55234-2CEF-4E7E-91E7-563B093DA2FF}"/>
                </a:ext>
              </a:extLst>
            </p:cNvPr>
            <p:cNvSpPr/>
            <p:nvPr/>
          </p:nvSpPr>
          <p:spPr>
            <a:xfrm>
              <a:off x="7558318" y="2887794"/>
              <a:ext cx="1033272" cy="7132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EFC5C4F8-4512-4BF4-9204-D61C1D96C7C0}"/>
              </a:ext>
            </a:extLst>
          </p:cNvPr>
          <p:cNvGrpSpPr>
            <a:grpSpLocks noChangeAspect="1"/>
          </p:cNvGrpSpPr>
          <p:nvPr/>
        </p:nvGrpSpPr>
        <p:grpSpPr>
          <a:xfrm>
            <a:off x="17507" y="894411"/>
            <a:ext cx="4434839" cy="2569996"/>
            <a:chOff x="2972925" y="940326"/>
            <a:chExt cx="2994298" cy="1735200"/>
          </a:xfrm>
        </p:grpSpPr>
        <p:pic>
          <p:nvPicPr>
            <p:cNvPr id="84" name="Picture 83">
              <a:extLst>
                <a:ext uri="{FF2B5EF4-FFF2-40B4-BE49-F238E27FC236}">
                  <a16:creationId xmlns:a16="http://schemas.microsoft.com/office/drawing/2014/main" id="{E3200B9C-539B-4CAC-B486-6561F8932BA9}"/>
                </a:ext>
              </a:extLst>
            </p:cNvPr>
            <p:cNvPicPr>
              <a:picLocks noChangeAspect="1"/>
            </p:cNvPicPr>
            <p:nvPr/>
          </p:nvPicPr>
          <p:blipFill rotWithShape="1">
            <a:blip r:embed="rId6"/>
            <a:srcRect l="5585" t="7469" r="9566"/>
            <a:stretch/>
          </p:blipFill>
          <p:spPr>
            <a:xfrm>
              <a:off x="2972925" y="940326"/>
              <a:ext cx="2994298" cy="1735200"/>
            </a:xfrm>
            <a:prstGeom prst="rect">
              <a:avLst/>
            </a:prstGeom>
          </p:spPr>
        </p:pic>
        <p:sp>
          <p:nvSpPr>
            <p:cNvPr id="90" name="Oval 89">
              <a:extLst>
                <a:ext uri="{FF2B5EF4-FFF2-40B4-BE49-F238E27FC236}">
                  <a16:creationId xmlns:a16="http://schemas.microsoft.com/office/drawing/2014/main" id="{6B6640A8-A8BE-4844-9FF7-B7A88189BFFF}"/>
                </a:ext>
              </a:extLst>
            </p:cNvPr>
            <p:cNvSpPr/>
            <p:nvPr/>
          </p:nvSpPr>
          <p:spPr>
            <a:xfrm>
              <a:off x="3524631" y="1383863"/>
              <a:ext cx="409184" cy="489892"/>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a:extLst>
              <a:ext uri="{FF2B5EF4-FFF2-40B4-BE49-F238E27FC236}">
                <a16:creationId xmlns:a16="http://schemas.microsoft.com/office/drawing/2014/main" id="{6CAA3737-2987-4BD0-BE7B-09632CA271CB}"/>
              </a:ext>
            </a:extLst>
          </p:cNvPr>
          <p:cNvSpPr/>
          <p:nvPr/>
        </p:nvSpPr>
        <p:spPr>
          <a:xfrm>
            <a:off x="4665934" y="3775590"/>
            <a:ext cx="4478066" cy="2631653"/>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id="{3E419EB2-0C13-43FE-B2D3-D52573407B84}"/>
              </a:ext>
            </a:extLst>
          </p:cNvPr>
          <p:cNvSpPr/>
          <p:nvPr/>
        </p:nvSpPr>
        <p:spPr>
          <a:xfrm>
            <a:off x="5253791" y="4591795"/>
            <a:ext cx="820624" cy="81650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id="{8FA3B817-40FD-43FB-B8D3-111F686A688E}"/>
              </a:ext>
            </a:extLst>
          </p:cNvPr>
          <p:cNvPicPr>
            <a:picLocks noChangeAspect="1"/>
          </p:cNvPicPr>
          <p:nvPr/>
        </p:nvPicPr>
        <p:blipFill>
          <a:blip r:embed="rId7"/>
          <a:stretch>
            <a:fillRect/>
          </a:stretch>
        </p:blipFill>
        <p:spPr>
          <a:xfrm>
            <a:off x="9470" y="4967925"/>
            <a:ext cx="1747452" cy="439700"/>
          </a:xfrm>
          <a:prstGeom prst="rect">
            <a:avLst/>
          </a:prstGeom>
        </p:spPr>
      </p:pic>
    </p:spTree>
    <p:extLst>
      <p:ext uri="{BB962C8B-B14F-4D97-AF65-F5344CB8AC3E}">
        <p14:creationId xmlns:p14="http://schemas.microsoft.com/office/powerpoint/2010/main" val="361648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175481C-CA27-4CCE-A201-1B1C222926FC}"/>
              </a:ext>
            </a:extLst>
          </p:cNvPr>
          <p:cNvSpPr>
            <a:spLocks noGrp="1"/>
          </p:cNvSpPr>
          <p:nvPr>
            <p:ph type="ftr" sz="quarter" idx="11"/>
          </p:nvPr>
        </p:nvSpPr>
        <p:spPr/>
        <p:txBody>
          <a:bodyPr/>
          <a:lstStyle/>
          <a:p>
            <a:r>
              <a:rPr lang="en-GB"/>
              <a:t>The EGU General Assembly 2022, 23-27 May</a:t>
            </a:r>
            <a:endParaRPr lang="en-US" dirty="0"/>
          </a:p>
        </p:txBody>
      </p:sp>
      <p:sp>
        <p:nvSpPr>
          <p:cNvPr id="6" name="Slide Number Placeholder 5">
            <a:extLst>
              <a:ext uri="{FF2B5EF4-FFF2-40B4-BE49-F238E27FC236}">
                <a16:creationId xmlns:a16="http://schemas.microsoft.com/office/drawing/2014/main" id="{463A2828-326E-4E28-BECB-DC9EE52D525E}"/>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9" name="Title 1">
            <a:extLst>
              <a:ext uri="{FF2B5EF4-FFF2-40B4-BE49-F238E27FC236}">
                <a16:creationId xmlns:a16="http://schemas.microsoft.com/office/drawing/2014/main" id="{5F70A3CA-6CBA-4EFD-BEB4-3930814C51A2}"/>
              </a:ext>
            </a:extLst>
          </p:cNvPr>
          <p:cNvSpPr txBox="1">
            <a:spLocks/>
          </p:cNvSpPr>
          <p:nvPr/>
        </p:nvSpPr>
        <p:spPr>
          <a:xfrm>
            <a:off x="345451" y="0"/>
            <a:ext cx="9000679" cy="76200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Results – </a:t>
            </a:r>
            <a:r>
              <a:rPr lang="en-GB" sz="3200" dirty="0"/>
              <a:t>WRF results  </a:t>
            </a:r>
            <a:r>
              <a:rPr lang="en-GB" sz="2400" dirty="0"/>
              <a:t>GCMBC vs ERA5 </a:t>
            </a:r>
            <a:r>
              <a:rPr lang="en-GB" sz="2000" dirty="0"/>
              <a:t>(36×36km)</a:t>
            </a:r>
            <a:endParaRPr lang="en-US" dirty="0"/>
          </a:p>
        </p:txBody>
      </p:sp>
      <p:sp>
        <p:nvSpPr>
          <p:cNvPr id="15" name="TextBox 14">
            <a:extLst>
              <a:ext uri="{FF2B5EF4-FFF2-40B4-BE49-F238E27FC236}">
                <a16:creationId xmlns:a16="http://schemas.microsoft.com/office/drawing/2014/main" id="{CBDD392B-F23E-41B3-9BB9-625408EF1FFF}"/>
              </a:ext>
            </a:extLst>
          </p:cNvPr>
          <p:cNvSpPr txBox="1"/>
          <p:nvPr/>
        </p:nvSpPr>
        <p:spPr>
          <a:xfrm>
            <a:off x="8033389" y="0"/>
            <a:ext cx="1148302" cy="307777"/>
          </a:xfrm>
          <a:prstGeom prst="rect">
            <a:avLst/>
          </a:prstGeom>
          <a:noFill/>
        </p:spPr>
        <p:txBody>
          <a:bodyPr wrap="square">
            <a:spAutoFit/>
          </a:bodyPr>
          <a:lstStyle/>
          <a:p>
            <a:r>
              <a:rPr lang="en-GB" sz="1400" b="1" dirty="0">
                <a:solidFill>
                  <a:srgbClr val="FEFEFE"/>
                </a:solidFill>
                <a:latin typeface="+mj-lt"/>
                <a:ea typeface="+mj-ea"/>
                <a:cs typeface="+mj-cs"/>
              </a:rPr>
              <a:t>2014</a:t>
            </a:r>
            <a:r>
              <a:rPr lang="en-GB" sz="1400" dirty="0"/>
              <a:t> </a:t>
            </a:r>
            <a:r>
              <a:rPr lang="en-GB" sz="1400" b="1" dirty="0">
                <a:solidFill>
                  <a:srgbClr val="FEFEFE"/>
                </a:solidFill>
                <a:latin typeface="+mj-lt"/>
                <a:ea typeface="+mj-ea"/>
                <a:cs typeface="+mj-cs"/>
              </a:rPr>
              <a:t>June</a:t>
            </a:r>
            <a:endParaRPr lang="en-US" sz="1400" b="1" dirty="0">
              <a:solidFill>
                <a:srgbClr val="FEFEFE"/>
              </a:solidFill>
              <a:latin typeface="+mj-lt"/>
              <a:ea typeface="+mj-ea"/>
              <a:cs typeface="+mj-cs"/>
            </a:endParaRPr>
          </a:p>
        </p:txBody>
      </p:sp>
      <p:sp>
        <p:nvSpPr>
          <p:cNvPr id="25" name="Footer Placeholder 10">
            <a:extLst>
              <a:ext uri="{FF2B5EF4-FFF2-40B4-BE49-F238E27FC236}">
                <a16:creationId xmlns:a16="http://schemas.microsoft.com/office/drawing/2014/main" id="{FB36C67C-3E4D-47DE-BA72-CCDA7953BA88}"/>
              </a:ext>
            </a:extLst>
          </p:cNvPr>
          <p:cNvSpPr txBox="1">
            <a:spLocks/>
          </p:cNvSpPr>
          <p:nvPr/>
        </p:nvSpPr>
        <p:spPr>
          <a:xfrm>
            <a:off x="5355299" y="6346023"/>
            <a:ext cx="2678090" cy="365125"/>
          </a:xfrm>
          <a:prstGeom prst="rect">
            <a:avLst/>
          </a:prstGeom>
        </p:spPr>
        <p:txBody>
          <a:bodyPr vert="horz" lIns="91440" tIns="45720" rIns="91440" bIns="45720" rtlCol="0" anchor="b"/>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 Xu et al., 2021)</a:t>
            </a:r>
          </a:p>
        </p:txBody>
      </p:sp>
      <p:pic>
        <p:nvPicPr>
          <p:cNvPr id="8" name="Picture 7">
            <a:extLst>
              <a:ext uri="{FF2B5EF4-FFF2-40B4-BE49-F238E27FC236}">
                <a16:creationId xmlns:a16="http://schemas.microsoft.com/office/drawing/2014/main" id="{CB121BA7-25F3-4117-A326-A7E4E5504DF7}"/>
              </a:ext>
            </a:extLst>
          </p:cNvPr>
          <p:cNvPicPr>
            <a:picLocks noChangeAspect="1"/>
          </p:cNvPicPr>
          <p:nvPr/>
        </p:nvPicPr>
        <p:blipFill rotWithShape="1">
          <a:blip r:embed="rId3"/>
          <a:srcRect l="8149" t="21000" r="12839" b="18778"/>
          <a:stretch/>
        </p:blipFill>
        <p:spPr>
          <a:xfrm>
            <a:off x="0" y="1125205"/>
            <a:ext cx="4534885" cy="1920240"/>
          </a:xfrm>
          <a:prstGeom prst="rect">
            <a:avLst/>
          </a:prstGeom>
        </p:spPr>
      </p:pic>
      <p:pic>
        <p:nvPicPr>
          <p:cNvPr id="12" name="Picture 11">
            <a:extLst>
              <a:ext uri="{FF2B5EF4-FFF2-40B4-BE49-F238E27FC236}">
                <a16:creationId xmlns:a16="http://schemas.microsoft.com/office/drawing/2014/main" id="{EFA60382-9C60-40E7-BEAF-7D003C851747}"/>
              </a:ext>
            </a:extLst>
          </p:cNvPr>
          <p:cNvPicPr>
            <a:picLocks noChangeAspect="1"/>
          </p:cNvPicPr>
          <p:nvPr/>
        </p:nvPicPr>
        <p:blipFill rotWithShape="1">
          <a:blip r:embed="rId4"/>
          <a:srcRect l="12686" t="21425" r="6667" b="18353"/>
          <a:stretch/>
        </p:blipFill>
        <p:spPr>
          <a:xfrm>
            <a:off x="4527234" y="1141253"/>
            <a:ext cx="4628741" cy="1920240"/>
          </a:xfrm>
          <a:prstGeom prst="rect">
            <a:avLst/>
          </a:prstGeom>
        </p:spPr>
      </p:pic>
      <p:grpSp>
        <p:nvGrpSpPr>
          <p:cNvPr id="2" name="Group 1">
            <a:extLst>
              <a:ext uri="{FF2B5EF4-FFF2-40B4-BE49-F238E27FC236}">
                <a16:creationId xmlns:a16="http://schemas.microsoft.com/office/drawing/2014/main" id="{B6A42BCB-7F6F-481E-9287-CA3937530853}"/>
              </a:ext>
            </a:extLst>
          </p:cNvPr>
          <p:cNvGrpSpPr/>
          <p:nvPr/>
        </p:nvGrpSpPr>
        <p:grpSpPr>
          <a:xfrm>
            <a:off x="1767992" y="3077541"/>
            <a:ext cx="5463331" cy="2104851"/>
            <a:chOff x="1767992" y="3077541"/>
            <a:chExt cx="5463331" cy="2104851"/>
          </a:xfrm>
        </p:grpSpPr>
        <p:pic>
          <p:nvPicPr>
            <p:cNvPr id="3" name="Picture 2">
              <a:extLst>
                <a:ext uri="{FF2B5EF4-FFF2-40B4-BE49-F238E27FC236}">
                  <a16:creationId xmlns:a16="http://schemas.microsoft.com/office/drawing/2014/main" id="{CFD38140-A31C-45B6-9B01-4F70425FD319}"/>
                </a:ext>
              </a:extLst>
            </p:cNvPr>
            <p:cNvPicPr>
              <a:picLocks noChangeAspect="1"/>
            </p:cNvPicPr>
            <p:nvPr/>
          </p:nvPicPr>
          <p:blipFill rotWithShape="1">
            <a:blip r:embed="rId5"/>
            <a:srcRect l="8149" t="21000" r="5011" b="18778"/>
            <a:stretch/>
          </p:blipFill>
          <p:spPr>
            <a:xfrm>
              <a:off x="1767992" y="3077541"/>
              <a:ext cx="5463331" cy="2104851"/>
            </a:xfrm>
            <a:prstGeom prst="rect">
              <a:avLst/>
            </a:prstGeom>
          </p:spPr>
        </p:pic>
        <p:sp>
          <p:nvSpPr>
            <p:cNvPr id="18" name="Rectangle 17">
              <a:extLst>
                <a:ext uri="{FF2B5EF4-FFF2-40B4-BE49-F238E27FC236}">
                  <a16:creationId xmlns:a16="http://schemas.microsoft.com/office/drawing/2014/main" id="{1DBFE574-CF3A-4921-BAE0-F798C0149BBB}"/>
                </a:ext>
              </a:extLst>
            </p:cNvPr>
            <p:cNvSpPr/>
            <p:nvPr/>
          </p:nvSpPr>
          <p:spPr>
            <a:xfrm>
              <a:off x="2063509" y="4591266"/>
              <a:ext cx="466229" cy="2540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5719323-772D-4AF6-B988-AA57B7744BD1}"/>
                </a:ext>
              </a:extLst>
            </p:cNvPr>
            <p:cNvSpPr/>
            <p:nvPr/>
          </p:nvSpPr>
          <p:spPr>
            <a:xfrm>
              <a:off x="5818994" y="4681680"/>
              <a:ext cx="466229" cy="2540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F2FDC4A-2081-4952-A3C6-71E1F4953415}"/>
                </a:ext>
              </a:extLst>
            </p:cNvPr>
            <p:cNvSpPr/>
            <p:nvPr/>
          </p:nvSpPr>
          <p:spPr>
            <a:xfrm>
              <a:off x="5908964" y="4092738"/>
              <a:ext cx="466229" cy="2540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ontent Placeholder 2">
            <a:extLst>
              <a:ext uri="{FF2B5EF4-FFF2-40B4-BE49-F238E27FC236}">
                <a16:creationId xmlns:a16="http://schemas.microsoft.com/office/drawing/2014/main" id="{4B09D1B4-8FDB-4950-B480-FD9ED4D33B09}"/>
              </a:ext>
            </a:extLst>
          </p:cNvPr>
          <p:cNvSpPr>
            <a:spLocks noGrp="1"/>
          </p:cNvSpPr>
          <p:nvPr>
            <p:ph idx="1"/>
          </p:nvPr>
        </p:nvSpPr>
        <p:spPr>
          <a:xfrm>
            <a:off x="862678" y="5191500"/>
            <a:ext cx="7344414" cy="1154524"/>
          </a:xfrm>
          <a:noFill/>
          <a:ln>
            <a:noFill/>
          </a:ln>
        </p:spPr>
        <p:style>
          <a:lnRef idx="0">
            <a:scrgbClr r="0" g="0" b="0"/>
          </a:lnRef>
          <a:fillRef idx="0">
            <a:scrgbClr r="0" g="0" b="0"/>
          </a:fillRef>
          <a:effectRef idx="0">
            <a:scrgbClr r="0" g="0" b="0"/>
          </a:effectRef>
          <a:fontRef idx="minor">
            <a:schemeClr val="dk1"/>
          </a:fontRef>
        </p:style>
        <p:txBody>
          <a:bodyPr>
            <a:normAutofit fontScale="62500" lnSpcReduction="20000"/>
          </a:bodyPr>
          <a:lstStyle/>
          <a:p>
            <a:pPr marL="400050" indent="-285750">
              <a:spcBef>
                <a:spcPts val="300"/>
              </a:spcBef>
              <a:spcAft>
                <a:spcPts val="300"/>
              </a:spcAft>
            </a:pPr>
            <a:r>
              <a:rPr lang="en-GB" dirty="0">
                <a:solidFill>
                  <a:schemeClr val="bg2">
                    <a:lumMod val="75000"/>
                  </a:schemeClr>
                </a:solidFill>
                <a:sym typeface="Wingdings" panose="05000000000000000000" pitchFamily="2" charset="2"/>
              </a:rPr>
              <a:t>18MME overestimates over lands while 30MME overestimates over the sea.</a:t>
            </a:r>
          </a:p>
          <a:p>
            <a:pPr marL="400050" indent="-285750">
              <a:spcBef>
                <a:spcPts val="300"/>
              </a:spcBef>
              <a:spcAft>
                <a:spcPts val="300"/>
              </a:spcAft>
            </a:pPr>
            <a:r>
              <a:rPr lang="en-GB" dirty="0">
                <a:solidFill>
                  <a:schemeClr val="bg2">
                    <a:lumMod val="75000"/>
                  </a:schemeClr>
                </a:solidFill>
                <a:sym typeface="Wingdings" panose="05000000000000000000" pitchFamily="2" charset="2"/>
              </a:rPr>
              <a:t>Over western and northern parts of Turkey and Algeria, south-west of Italy, southern part of Greece, higher values (up to 0.5</a:t>
            </a:r>
            <a:r>
              <a:rPr lang="en-GB" baseline="30000" dirty="0">
                <a:solidFill>
                  <a:schemeClr val="bg2">
                    <a:lumMod val="75000"/>
                  </a:schemeClr>
                </a:solidFill>
                <a:sym typeface="Wingdings" panose="05000000000000000000" pitchFamily="2" charset="2"/>
              </a:rPr>
              <a:t>o</a:t>
            </a:r>
            <a:r>
              <a:rPr lang="en-GB" dirty="0">
                <a:solidFill>
                  <a:schemeClr val="bg2">
                    <a:lumMod val="75000"/>
                  </a:schemeClr>
                </a:solidFill>
                <a:sym typeface="Wingdings" panose="05000000000000000000" pitchFamily="2" charset="2"/>
              </a:rPr>
              <a:t>C) are estimated with 18MME, underestimations are mainly observed over France. Over the north-eastern part of Turkey and north part of Algeria, temperature differences are up to 1</a:t>
            </a:r>
            <a:r>
              <a:rPr lang="en-GB" baseline="30000" dirty="0">
                <a:solidFill>
                  <a:schemeClr val="bg2">
                    <a:lumMod val="75000"/>
                  </a:schemeClr>
                </a:solidFill>
                <a:sym typeface="Wingdings" panose="05000000000000000000" pitchFamily="2" charset="2"/>
              </a:rPr>
              <a:t>o</a:t>
            </a:r>
            <a:r>
              <a:rPr lang="en-GB" dirty="0">
                <a:solidFill>
                  <a:schemeClr val="bg2">
                    <a:lumMod val="75000"/>
                  </a:schemeClr>
                </a:solidFill>
                <a:sym typeface="Wingdings" panose="05000000000000000000" pitchFamily="2" charset="2"/>
              </a:rPr>
              <a:t>C.</a:t>
            </a:r>
          </a:p>
          <a:p>
            <a:pPr marL="400050" indent="-285750">
              <a:spcBef>
                <a:spcPts val="300"/>
              </a:spcBef>
              <a:spcAft>
                <a:spcPts val="300"/>
              </a:spcAft>
            </a:pPr>
            <a:r>
              <a:rPr lang="en-GB" dirty="0">
                <a:solidFill>
                  <a:schemeClr val="bg2">
                    <a:lumMod val="75000"/>
                  </a:schemeClr>
                </a:solidFill>
                <a:sym typeface="Wingdings" panose="05000000000000000000" pitchFamily="2" charset="2"/>
              </a:rPr>
              <a:t>Over lands, WRF results with 30MME are closer to ERA5 compared to 18MME results.</a:t>
            </a:r>
          </a:p>
        </p:txBody>
      </p:sp>
    </p:spTree>
    <p:extLst>
      <p:ext uri="{BB962C8B-B14F-4D97-AF65-F5344CB8AC3E}">
        <p14:creationId xmlns:p14="http://schemas.microsoft.com/office/powerpoint/2010/main" val="3661745466"/>
      </p:ext>
    </p:extLst>
  </p:cSld>
  <p:clrMapOvr>
    <a:masterClrMapping/>
  </p:clrMapOvr>
</p:sld>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23354</TotalTime>
  <Words>1431</Words>
  <Application>Microsoft Office PowerPoint</Application>
  <PresentationFormat>On-screen Show (4:3)</PresentationFormat>
  <Paragraphs>266</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Bahnschrift SemiBold SemiConden</vt:lpstr>
      <vt:lpstr>Calibri</vt:lpstr>
      <vt:lpstr>Cambria Math</vt:lpstr>
      <vt:lpstr>Century Gothic</vt:lpstr>
      <vt:lpstr>Courier New</vt:lpstr>
      <vt:lpstr>Verdana</vt:lpstr>
      <vt:lpstr>Wingdings 2</vt:lpstr>
      <vt:lpstr>Quotable</vt:lpstr>
      <vt:lpstr>Downscaling GCM data using a bias-correction method for the Eastern Mediterranean.</vt:lpstr>
      <vt:lpstr>Motivation</vt:lpstr>
      <vt:lpstr>Aim and Scope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Ezgi Akyüz</dc:creator>
  <cp:lastModifiedBy>Ezgi Akyüz</cp:lastModifiedBy>
  <cp:revision>284</cp:revision>
  <dcterms:created xsi:type="dcterms:W3CDTF">2022-04-24T18:08:48Z</dcterms:created>
  <dcterms:modified xsi:type="dcterms:W3CDTF">2022-05-26T11:59:34Z</dcterms:modified>
</cp:coreProperties>
</file>