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avi" ContentType="video/avi"/>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7"/>
  </p:notesMasterIdLst>
  <p:sldIdLst>
    <p:sldId id="256" r:id="rId4"/>
    <p:sldId id="294" r:id="rId5"/>
    <p:sldId id="289" r:id="rId6"/>
    <p:sldId id="290" r:id="rId7"/>
    <p:sldId id="283" r:id="rId8"/>
    <p:sldId id="295" r:id="rId9"/>
    <p:sldId id="284" r:id="rId10"/>
    <p:sldId id="291" r:id="rId11"/>
    <p:sldId id="292" r:id="rId12"/>
    <p:sldId id="293" r:id="rId13"/>
    <p:sldId id="288" r:id="rId14"/>
    <p:sldId id="281" r:id="rId15"/>
    <p:sldId id="297" r:id="rId1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57" y="-201"/>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0F8DE3-B400-4E46-80AF-608440ED33CB}" type="datetimeFigureOut">
              <a:rPr lang="it-IT" smtClean="0"/>
              <a:t>24/05/2022</a:t>
            </a:fld>
            <a:endParaRPr lang="it-IT"/>
          </a:p>
        </p:txBody>
      </p:sp>
      <p:sp>
        <p:nvSpPr>
          <p:cNvPr id="4" name="Segnaposto immagin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44D7AB-59E1-4E91-81F9-1523C06B9C14}" type="slidenum">
              <a:rPr lang="it-IT" smtClean="0"/>
              <a:t>‹N›</a:t>
            </a:fld>
            <a:endParaRPr lang="it-IT"/>
          </a:p>
        </p:txBody>
      </p:sp>
    </p:spTree>
    <p:extLst>
      <p:ext uri="{BB962C8B-B14F-4D97-AF65-F5344CB8AC3E}">
        <p14:creationId xmlns:p14="http://schemas.microsoft.com/office/powerpoint/2010/main" val="3402703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144D7AB-59E1-4E91-81F9-1523C06B9C14}" type="slidenum">
              <a:rPr lang="it-IT" smtClean="0">
                <a:solidFill>
                  <a:prstClr val="black"/>
                </a:solidFill>
              </a:rPr>
              <a:pPr/>
              <a:t>9</a:t>
            </a:fld>
            <a:endParaRPr lang="it-IT">
              <a:solidFill>
                <a:prstClr val="black"/>
              </a:solidFill>
            </a:endParaRPr>
          </a:p>
        </p:txBody>
      </p:sp>
    </p:spTree>
    <p:extLst>
      <p:ext uri="{BB962C8B-B14F-4D97-AF65-F5344CB8AC3E}">
        <p14:creationId xmlns:p14="http://schemas.microsoft.com/office/powerpoint/2010/main" val="2061089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7"/>
            <a:ext cx="10363200" cy="1470025"/>
          </a:xfrm>
        </p:spPr>
        <p:txBody>
          <a:bodyPr/>
          <a:lstStyle/>
          <a:p>
            <a:r>
              <a:rPr lang="it-IT"/>
              <a:t>Fare clic per modificare lo stile del titolo</a:t>
            </a:r>
          </a:p>
        </p:txBody>
      </p:sp>
      <p:sp>
        <p:nvSpPr>
          <p:cNvPr id="3" name="Sottotito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7F49D355-16BD-4E45-BD9A-5EA878CF7CBD}" type="datetimeFigureOut">
              <a:rPr lang="it-IT" smtClean="0"/>
              <a:t>24/05/2022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7F49D355-16BD-4E45-BD9A-5EA878CF7CBD}" type="datetimeFigureOut">
              <a:rPr lang="it-IT" smtClean="0"/>
              <a:t>24/05/2022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40"/>
            <a:ext cx="27432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09600" y="274640"/>
            <a:ext cx="80264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7F49D355-16BD-4E45-BD9A-5EA878CF7CBD}" type="datetimeFigureOut">
              <a:rPr lang="it-IT" smtClean="0"/>
              <a:t>24/05/2022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7"/>
            <a:ext cx="10363200" cy="1470025"/>
          </a:xfrm>
        </p:spPr>
        <p:txBody>
          <a:bodyPr/>
          <a:lstStyle/>
          <a:p>
            <a:r>
              <a:rPr lang="it-IT"/>
              <a:t>Fare clic per modificare lo stile del titolo</a:t>
            </a:r>
          </a:p>
        </p:txBody>
      </p:sp>
      <p:sp>
        <p:nvSpPr>
          <p:cNvPr id="3" name="Sottotito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7F49D355-16BD-4E45-BD9A-5EA878CF7CBD}" type="datetimeFigureOut">
              <a:rPr lang="it-IT" smtClean="0">
                <a:solidFill>
                  <a:prstClr val="black">
                    <a:tint val="75000"/>
                  </a:prstClr>
                </a:solidFill>
              </a:rPr>
              <a:pPr/>
              <a:t>24/05/2022</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E7A41E1B-4F70-4964-A407-84C68BE8251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7973822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7F49D355-16BD-4E45-BD9A-5EA878CF7CBD}" type="datetimeFigureOut">
              <a:rPr lang="it-IT" smtClean="0">
                <a:solidFill>
                  <a:prstClr val="black">
                    <a:tint val="75000"/>
                  </a:prstClr>
                </a:solidFill>
              </a:rPr>
              <a:pPr/>
              <a:t>24/05/2022</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E7A41E1B-4F70-4964-A407-84C68BE8251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919018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2"/>
            <a:ext cx="103632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7F49D355-16BD-4E45-BD9A-5EA878CF7CBD}" type="datetimeFigureOut">
              <a:rPr lang="it-IT" smtClean="0">
                <a:solidFill>
                  <a:prstClr val="black">
                    <a:tint val="75000"/>
                  </a:prstClr>
                </a:solidFill>
              </a:rPr>
              <a:pPr/>
              <a:t>24/05/2022</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E7A41E1B-4F70-4964-A407-84C68BE8251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9228911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7F49D355-16BD-4E45-BD9A-5EA878CF7CBD}" type="datetimeFigureOut">
              <a:rPr lang="it-IT" smtClean="0">
                <a:solidFill>
                  <a:prstClr val="black">
                    <a:tint val="75000"/>
                  </a:prstClr>
                </a:solidFill>
              </a:rPr>
              <a:pPr/>
              <a:t>24/05/2022</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E7A41E1B-4F70-4964-A407-84C68BE8251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9097348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7F49D355-16BD-4E45-BD9A-5EA878CF7CBD}" type="datetimeFigureOut">
              <a:rPr lang="it-IT" smtClean="0">
                <a:solidFill>
                  <a:prstClr val="black">
                    <a:tint val="75000"/>
                  </a:prstClr>
                </a:solidFill>
              </a:rPr>
              <a:pPr/>
              <a:t>24/05/2022</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E7A41E1B-4F70-4964-A407-84C68BE8251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5258261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7F49D355-16BD-4E45-BD9A-5EA878CF7CBD}" type="datetimeFigureOut">
              <a:rPr lang="it-IT" smtClean="0">
                <a:solidFill>
                  <a:prstClr val="black">
                    <a:tint val="75000"/>
                  </a:prstClr>
                </a:solidFill>
              </a:rPr>
              <a:pPr/>
              <a:t>24/05/2022</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E7A41E1B-4F70-4964-A407-84C68BE8251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8763942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F49D355-16BD-4E45-BD9A-5EA878CF7CBD}" type="datetimeFigureOut">
              <a:rPr lang="it-IT" smtClean="0">
                <a:solidFill>
                  <a:prstClr val="black">
                    <a:tint val="75000"/>
                  </a:prstClr>
                </a:solidFill>
              </a:rPr>
              <a:pPr/>
              <a:t>24/05/2022</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E7A41E1B-4F70-4964-A407-84C68BE8251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1709325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3" y="273050"/>
            <a:ext cx="4011084" cy="1162051"/>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7F49D355-16BD-4E45-BD9A-5EA878CF7CBD}" type="datetimeFigureOut">
              <a:rPr lang="it-IT" smtClean="0">
                <a:solidFill>
                  <a:prstClr val="black">
                    <a:tint val="75000"/>
                  </a:prstClr>
                </a:solidFill>
              </a:rPr>
              <a:pPr/>
              <a:t>24/05/2022</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E7A41E1B-4F70-4964-A407-84C68BE8251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643490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7F49D355-16BD-4E45-BD9A-5EA878CF7CBD}" type="datetimeFigureOut">
              <a:rPr lang="it-IT" smtClean="0"/>
              <a:t>24/05/2022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1"/>
            <a:ext cx="7315200" cy="566739"/>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7F49D355-16BD-4E45-BD9A-5EA878CF7CBD}" type="datetimeFigureOut">
              <a:rPr lang="it-IT" smtClean="0">
                <a:solidFill>
                  <a:prstClr val="black">
                    <a:tint val="75000"/>
                  </a:prstClr>
                </a:solidFill>
              </a:rPr>
              <a:pPr/>
              <a:t>24/05/2022</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E7A41E1B-4F70-4964-A407-84C68BE8251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8728459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7F49D355-16BD-4E45-BD9A-5EA878CF7CBD}" type="datetimeFigureOut">
              <a:rPr lang="it-IT" smtClean="0">
                <a:solidFill>
                  <a:prstClr val="black">
                    <a:tint val="75000"/>
                  </a:prstClr>
                </a:solidFill>
              </a:rPr>
              <a:pPr/>
              <a:t>24/05/2022</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E7A41E1B-4F70-4964-A407-84C68BE8251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1934174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40"/>
            <a:ext cx="27432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09600" y="274640"/>
            <a:ext cx="80264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7F49D355-16BD-4E45-BD9A-5EA878CF7CBD}" type="datetimeFigureOut">
              <a:rPr lang="it-IT" smtClean="0">
                <a:solidFill>
                  <a:prstClr val="black">
                    <a:tint val="75000"/>
                  </a:prstClr>
                </a:solidFill>
              </a:rPr>
              <a:pPr/>
              <a:t>24/05/2022</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E7A41E1B-4F70-4964-A407-84C68BE8251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6788194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7"/>
            <a:ext cx="10363200" cy="1470025"/>
          </a:xfrm>
        </p:spPr>
        <p:txBody>
          <a:bodyPr/>
          <a:lstStyle/>
          <a:p>
            <a:r>
              <a:rPr lang="it-IT"/>
              <a:t>Fare clic per modificare lo stile del titolo</a:t>
            </a:r>
          </a:p>
        </p:txBody>
      </p:sp>
      <p:sp>
        <p:nvSpPr>
          <p:cNvPr id="3" name="Sottotito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7F49D355-16BD-4E45-BD9A-5EA878CF7CBD}" type="datetimeFigureOut">
              <a:rPr lang="it-IT" smtClean="0">
                <a:solidFill>
                  <a:prstClr val="black">
                    <a:tint val="75000"/>
                  </a:prstClr>
                </a:solidFill>
              </a:rPr>
              <a:pPr/>
              <a:t>24/05/2022</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E7A41E1B-4F70-4964-A407-84C68BE8251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2705871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7F49D355-16BD-4E45-BD9A-5EA878CF7CBD}" type="datetimeFigureOut">
              <a:rPr lang="it-IT" smtClean="0">
                <a:solidFill>
                  <a:prstClr val="black">
                    <a:tint val="75000"/>
                  </a:prstClr>
                </a:solidFill>
              </a:rPr>
              <a:pPr/>
              <a:t>24/05/2022</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E7A41E1B-4F70-4964-A407-84C68BE8251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0214787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2"/>
            <a:ext cx="103632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7F49D355-16BD-4E45-BD9A-5EA878CF7CBD}" type="datetimeFigureOut">
              <a:rPr lang="it-IT" smtClean="0">
                <a:solidFill>
                  <a:prstClr val="black">
                    <a:tint val="75000"/>
                  </a:prstClr>
                </a:solidFill>
              </a:rPr>
              <a:pPr/>
              <a:t>24/05/2022</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E7A41E1B-4F70-4964-A407-84C68BE8251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1057144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7F49D355-16BD-4E45-BD9A-5EA878CF7CBD}" type="datetimeFigureOut">
              <a:rPr lang="it-IT" smtClean="0">
                <a:solidFill>
                  <a:prstClr val="black">
                    <a:tint val="75000"/>
                  </a:prstClr>
                </a:solidFill>
              </a:rPr>
              <a:pPr/>
              <a:t>24/05/2022</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E7A41E1B-4F70-4964-A407-84C68BE8251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553523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7F49D355-16BD-4E45-BD9A-5EA878CF7CBD}" type="datetimeFigureOut">
              <a:rPr lang="it-IT" smtClean="0">
                <a:solidFill>
                  <a:prstClr val="black">
                    <a:tint val="75000"/>
                  </a:prstClr>
                </a:solidFill>
              </a:rPr>
              <a:pPr/>
              <a:t>24/05/2022</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E7A41E1B-4F70-4964-A407-84C68BE8251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0699736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7F49D355-16BD-4E45-BD9A-5EA878CF7CBD}" type="datetimeFigureOut">
              <a:rPr lang="it-IT" smtClean="0">
                <a:solidFill>
                  <a:prstClr val="black">
                    <a:tint val="75000"/>
                  </a:prstClr>
                </a:solidFill>
              </a:rPr>
              <a:pPr/>
              <a:t>24/05/2022</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E7A41E1B-4F70-4964-A407-84C68BE8251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8406520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F49D355-16BD-4E45-BD9A-5EA878CF7CBD}" type="datetimeFigureOut">
              <a:rPr lang="it-IT" smtClean="0">
                <a:solidFill>
                  <a:prstClr val="black">
                    <a:tint val="75000"/>
                  </a:prstClr>
                </a:solidFill>
              </a:rPr>
              <a:pPr/>
              <a:t>24/05/2022</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E7A41E1B-4F70-4964-A407-84C68BE8251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824979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2"/>
            <a:ext cx="103632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7F49D355-16BD-4E45-BD9A-5EA878CF7CBD}" type="datetimeFigureOut">
              <a:rPr lang="it-IT" smtClean="0"/>
              <a:t>24/05/2022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3" y="273050"/>
            <a:ext cx="4011084" cy="1162051"/>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7F49D355-16BD-4E45-BD9A-5EA878CF7CBD}" type="datetimeFigureOut">
              <a:rPr lang="it-IT" smtClean="0">
                <a:solidFill>
                  <a:prstClr val="black">
                    <a:tint val="75000"/>
                  </a:prstClr>
                </a:solidFill>
              </a:rPr>
              <a:pPr/>
              <a:t>24/05/2022</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E7A41E1B-4F70-4964-A407-84C68BE8251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2615511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1"/>
            <a:ext cx="7315200" cy="566739"/>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7F49D355-16BD-4E45-BD9A-5EA878CF7CBD}" type="datetimeFigureOut">
              <a:rPr lang="it-IT" smtClean="0">
                <a:solidFill>
                  <a:prstClr val="black">
                    <a:tint val="75000"/>
                  </a:prstClr>
                </a:solidFill>
              </a:rPr>
              <a:pPr/>
              <a:t>24/05/2022</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E7A41E1B-4F70-4964-A407-84C68BE8251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2763069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7F49D355-16BD-4E45-BD9A-5EA878CF7CBD}" type="datetimeFigureOut">
              <a:rPr lang="it-IT" smtClean="0">
                <a:solidFill>
                  <a:prstClr val="black">
                    <a:tint val="75000"/>
                  </a:prstClr>
                </a:solidFill>
              </a:rPr>
              <a:pPr/>
              <a:t>24/05/2022</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E7A41E1B-4F70-4964-A407-84C68BE8251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1473552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40"/>
            <a:ext cx="27432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09600" y="274640"/>
            <a:ext cx="80264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7F49D355-16BD-4E45-BD9A-5EA878CF7CBD}" type="datetimeFigureOut">
              <a:rPr lang="it-IT" smtClean="0">
                <a:solidFill>
                  <a:prstClr val="black">
                    <a:tint val="75000"/>
                  </a:prstClr>
                </a:solidFill>
              </a:rPr>
              <a:pPr/>
              <a:t>24/05/2022</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E7A41E1B-4F70-4964-A407-84C68BE8251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933361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7F49D355-16BD-4E45-BD9A-5EA878CF7CBD}" type="datetimeFigureOut">
              <a:rPr lang="it-IT" smtClean="0"/>
              <a:t>24/05/2022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7F49D355-16BD-4E45-BD9A-5EA878CF7CBD}" type="datetimeFigureOut">
              <a:rPr lang="it-IT" smtClean="0"/>
              <a:t>24/05/2022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7F49D355-16BD-4E45-BD9A-5EA878CF7CBD}" type="datetimeFigureOut">
              <a:rPr lang="it-IT" smtClean="0"/>
              <a:t>24/05/2022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F49D355-16BD-4E45-BD9A-5EA878CF7CBD}" type="datetimeFigureOut">
              <a:rPr lang="it-IT" smtClean="0"/>
              <a:t>24/05/2022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3" y="273050"/>
            <a:ext cx="4011084" cy="1162051"/>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7F49D355-16BD-4E45-BD9A-5EA878CF7CBD}" type="datetimeFigureOut">
              <a:rPr lang="it-IT" smtClean="0"/>
              <a:t>24/05/2022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1"/>
            <a:ext cx="7315200" cy="566739"/>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7F49D355-16BD-4E45-BD9A-5EA878CF7CBD}" type="datetimeFigureOut">
              <a:rPr lang="it-IT" smtClean="0"/>
              <a:t>24/05/2022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49D355-16BD-4E45-BD9A-5EA878CF7CBD}" type="datetimeFigureOut">
              <a:rPr lang="it-IT" smtClean="0"/>
              <a:t>24/05/2022</a:t>
            </a:fld>
            <a:endParaRPr lang="it-IT"/>
          </a:p>
        </p:txBody>
      </p:sp>
      <p:sp>
        <p:nvSpPr>
          <p:cNvPr id="5" name="Segnaposto piè di pagina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A41E1B-4F70-4964-A407-84C68BE8251C}" type="slidenum">
              <a:rPr lang="it-IT" smtClean="0"/>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49D355-16BD-4E45-BD9A-5EA878CF7CBD}" type="datetimeFigureOut">
              <a:rPr lang="it-IT" smtClean="0">
                <a:solidFill>
                  <a:prstClr val="black">
                    <a:tint val="75000"/>
                  </a:prstClr>
                </a:solidFill>
              </a:rPr>
              <a:pPr/>
              <a:t>24/05/2022</a:t>
            </a:fld>
            <a:endParaRPr lang="it-IT">
              <a:solidFill>
                <a:prstClr val="black">
                  <a:tint val="75000"/>
                </a:prstClr>
              </a:solidFill>
            </a:endParaRPr>
          </a:p>
        </p:txBody>
      </p:sp>
      <p:sp>
        <p:nvSpPr>
          <p:cNvPr id="5" name="Segnaposto piè di pagina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black">
                  <a:tint val="75000"/>
                </a:prstClr>
              </a:solidFill>
            </a:endParaRPr>
          </a:p>
        </p:txBody>
      </p:sp>
      <p:sp>
        <p:nvSpPr>
          <p:cNvPr id="6" name="Segnaposto numero diapositiva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A41E1B-4F70-4964-A407-84C68BE8251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2497048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49D355-16BD-4E45-BD9A-5EA878CF7CBD}" type="datetimeFigureOut">
              <a:rPr lang="it-IT" smtClean="0">
                <a:solidFill>
                  <a:prstClr val="black">
                    <a:tint val="75000"/>
                  </a:prstClr>
                </a:solidFill>
              </a:rPr>
              <a:pPr/>
              <a:t>24/05/2022</a:t>
            </a:fld>
            <a:endParaRPr lang="it-IT">
              <a:solidFill>
                <a:prstClr val="black">
                  <a:tint val="75000"/>
                </a:prstClr>
              </a:solidFill>
            </a:endParaRPr>
          </a:p>
        </p:txBody>
      </p:sp>
      <p:sp>
        <p:nvSpPr>
          <p:cNvPr id="5" name="Segnaposto piè di pagina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black">
                  <a:tint val="75000"/>
                </a:prstClr>
              </a:solidFill>
            </a:endParaRPr>
          </a:p>
        </p:txBody>
      </p:sp>
      <p:sp>
        <p:nvSpPr>
          <p:cNvPr id="6" name="Segnaposto numero diapositiva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A41E1B-4F70-4964-A407-84C68BE8251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123287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video" Target="../media/media2.avi"/><Relationship Id="rId1" Type="http://schemas.microsoft.com/office/2007/relationships/media" Target="../media/media2.avi"/><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video" Target="../media/media1.avi"/><Relationship Id="rId1" Type="http://schemas.microsoft.com/office/2007/relationships/media" Target="../media/media1.avi"/><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7000"/>
            <a:lum/>
          </a:blip>
          <a:srcRect/>
          <a:stretch>
            <a:fillRect l="-6000" r="-6000"/>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31508" y="1916832"/>
            <a:ext cx="11681116" cy="2262113"/>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pPr>
              <a:spcBef>
                <a:spcPct val="20000"/>
              </a:spcBef>
              <a:buClr>
                <a:schemeClr val="accent1"/>
              </a:buClr>
              <a:buSzPct val="80000"/>
            </a:pPr>
            <a:r>
              <a:rPr lang="en-US" sz="3600" b="1" dirty="0">
                <a:ln/>
                <a:solidFill>
                  <a:srgbClr val="FF0000"/>
                </a:solidFill>
                <a:latin typeface="Century Schoolbook" pitchFamily="18" charset="0"/>
                <a:ea typeface="+mn-ea"/>
                <a:cs typeface="+mn-cs"/>
              </a:rPr>
              <a:t>On the possible magnetospheric and ionospheric sources of the geoelectric field variations during the May 2021 Geomagnetic storm.</a:t>
            </a:r>
            <a:endParaRPr lang="it-IT" sz="3600" b="1" dirty="0">
              <a:ln/>
              <a:solidFill>
                <a:srgbClr val="FF0000"/>
              </a:solidFill>
              <a:latin typeface="Century Schoolbook" pitchFamily="18" charset="0"/>
              <a:ea typeface="+mn-ea"/>
              <a:cs typeface="+mn-cs"/>
            </a:endParaRPr>
          </a:p>
        </p:txBody>
      </p:sp>
      <p:sp>
        <p:nvSpPr>
          <p:cNvPr id="3" name="Sottotitolo 2"/>
          <p:cNvSpPr>
            <a:spLocks noGrp="1"/>
          </p:cNvSpPr>
          <p:nvPr>
            <p:ph type="subTitle" idx="1"/>
          </p:nvPr>
        </p:nvSpPr>
        <p:spPr>
          <a:xfrm>
            <a:off x="2895600" y="4509118"/>
            <a:ext cx="6400800" cy="1728192"/>
          </a:xfrm>
        </p:spPr>
        <p:txBody>
          <a:bodyPr>
            <a:normAutofit/>
          </a:bodyPr>
          <a:lstStyle/>
          <a:p>
            <a:r>
              <a:rPr lang="it-IT" sz="1600" i="1" u="sng" dirty="0">
                <a:solidFill>
                  <a:schemeClr val="bg1"/>
                </a:solidFill>
                <a:effectLst>
                  <a:outerShdw blurRad="38100" dist="38100" dir="2700000" algn="tl">
                    <a:srgbClr val="000000">
                      <a:alpha val="43137"/>
                    </a:srgbClr>
                  </a:outerShdw>
                </a:effectLst>
                <a:latin typeface="Garamond" panose="02020404030301010803" pitchFamily="18" charset="0"/>
              </a:rPr>
              <a:t>Piersanti M.</a:t>
            </a:r>
            <a:r>
              <a:rPr lang="it-IT" sz="1600" i="1" u="sng" baseline="30000" dirty="0">
                <a:solidFill>
                  <a:schemeClr val="bg1"/>
                </a:solidFill>
                <a:effectLst>
                  <a:outerShdw blurRad="38100" dist="38100" dir="2700000" algn="tl">
                    <a:srgbClr val="000000">
                      <a:alpha val="43137"/>
                    </a:srgbClr>
                  </a:outerShdw>
                </a:effectLst>
                <a:latin typeface="Garamond" panose="02020404030301010803" pitchFamily="18" charset="0"/>
              </a:rPr>
              <a:t>1</a:t>
            </a:r>
            <a:r>
              <a:rPr lang="it-IT" sz="1600" i="1" dirty="0">
                <a:solidFill>
                  <a:schemeClr val="bg1"/>
                </a:solidFill>
                <a:effectLst>
                  <a:outerShdw blurRad="38100" dist="38100" dir="2700000" algn="tl">
                    <a:srgbClr val="000000">
                      <a:alpha val="43137"/>
                    </a:srgbClr>
                  </a:outerShdw>
                </a:effectLst>
                <a:latin typeface="Garamond" panose="02020404030301010803" pitchFamily="18" charset="0"/>
              </a:rPr>
              <a:t>, G. D’Angelo</a:t>
            </a:r>
            <a:r>
              <a:rPr lang="it-IT" sz="1600" i="1" baseline="30000" dirty="0">
                <a:solidFill>
                  <a:schemeClr val="bg1"/>
                </a:solidFill>
                <a:effectLst>
                  <a:outerShdw blurRad="38100" dist="38100" dir="2700000" algn="tl">
                    <a:srgbClr val="000000">
                      <a:alpha val="43137"/>
                    </a:srgbClr>
                  </a:outerShdw>
                </a:effectLst>
                <a:latin typeface="Garamond" panose="02020404030301010803" pitchFamily="18" charset="0"/>
              </a:rPr>
              <a:t>2</a:t>
            </a:r>
            <a:r>
              <a:rPr lang="it-IT" sz="1600" i="1" dirty="0">
                <a:solidFill>
                  <a:schemeClr val="bg1"/>
                </a:solidFill>
                <a:effectLst>
                  <a:outerShdw blurRad="38100" dist="38100" dir="2700000" algn="tl">
                    <a:srgbClr val="000000">
                      <a:alpha val="43137"/>
                    </a:srgbClr>
                  </a:outerShdw>
                </a:effectLst>
                <a:latin typeface="Garamond" panose="02020404030301010803" pitchFamily="18" charset="0"/>
              </a:rPr>
              <a:t> and D. Recchiuti</a:t>
            </a:r>
            <a:r>
              <a:rPr lang="it-IT" sz="1600" i="1" baseline="30000" dirty="0">
                <a:solidFill>
                  <a:schemeClr val="bg1"/>
                </a:solidFill>
                <a:effectLst>
                  <a:outerShdw blurRad="38100" dist="38100" dir="2700000" algn="tl">
                    <a:srgbClr val="000000">
                      <a:alpha val="43137"/>
                    </a:srgbClr>
                  </a:outerShdw>
                </a:effectLst>
                <a:latin typeface="Garamond" panose="02020404030301010803" pitchFamily="18" charset="0"/>
              </a:rPr>
              <a:t>3,2</a:t>
            </a:r>
          </a:p>
          <a:p>
            <a:r>
              <a:rPr lang="it-IT" sz="1400" i="1" dirty="0">
                <a:solidFill>
                  <a:schemeClr val="bg1"/>
                </a:solidFill>
                <a:effectLst>
                  <a:outerShdw blurRad="38100" dist="38100" dir="2700000" algn="tl">
                    <a:srgbClr val="000000">
                      <a:alpha val="43137"/>
                    </a:srgbClr>
                  </a:outerShdw>
                </a:effectLst>
                <a:latin typeface="Garamond" panose="02020404030301010803" pitchFamily="18" charset="0"/>
              </a:rPr>
              <a:t>1. University of L’Aquila, L’Aquila, </a:t>
            </a:r>
            <a:r>
              <a:rPr lang="it-IT" sz="1400" i="1" dirty="0" err="1">
                <a:solidFill>
                  <a:schemeClr val="bg1"/>
                </a:solidFill>
                <a:effectLst>
                  <a:outerShdw blurRad="38100" dist="38100" dir="2700000" algn="tl">
                    <a:srgbClr val="000000">
                      <a:alpha val="43137"/>
                    </a:srgbClr>
                  </a:outerShdw>
                </a:effectLst>
                <a:latin typeface="Garamond" panose="02020404030301010803" pitchFamily="18" charset="0"/>
              </a:rPr>
              <a:t>Italy</a:t>
            </a:r>
            <a:r>
              <a:rPr lang="it-IT" sz="1400" i="1" dirty="0">
                <a:solidFill>
                  <a:schemeClr val="bg1"/>
                </a:solidFill>
                <a:effectLst>
                  <a:outerShdw blurRad="38100" dist="38100" dir="2700000" algn="tl">
                    <a:srgbClr val="000000">
                      <a:alpha val="43137"/>
                    </a:srgbClr>
                  </a:outerShdw>
                </a:effectLst>
                <a:latin typeface="Garamond" panose="02020404030301010803" pitchFamily="18" charset="0"/>
              </a:rPr>
              <a:t>. </a:t>
            </a:r>
          </a:p>
          <a:p>
            <a:r>
              <a:rPr lang="it-IT" sz="1400" i="1" dirty="0">
                <a:solidFill>
                  <a:schemeClr val="bg1"/>
                </a:solidFill>
                <a:effectLst>
                  <a:outerShdw blurRad="38100" dist="38100" dir="2700000" algn="tl">
                    <a:srgbClr val="000000">
                      <a:alpha val="43137"/>
                    </a:srgbClr>
                  </a:outerShdw>
                </a:effectLst>
                <a:latin typeface="Garamond" panose="02020404030301010803" pitchFamily="18" charset="0"/>
              </a:rPr>
              <a:t>2. National Institute of </a:t>
            </a:r>
            <a:r>
              <a:rPr lang="it-IT" sz="1400" i="1" dirty="0" err="1">
                <a:solidFill>
                  <a:schemeClr val="bg1"/>
                </a:solidFill>
                <a:effectLst>
                  <a:outerShdw blurRad="38100" dist="38100" dir="2700000" algn="tl">
                    <a:srgbClr val="000000">
                      <a:alpha val="43137"/>
                    </a:srgbClr>
                  </a:outerShdw>
                </a:effectLst>
                <a:latin typeface="Garamond" panose="02020404030301010803" pitchFamily="18" charset="0"/>
              </a:rPr>
              <a:t>Astrophysics</a:t>
            </a:r>
            <a:r>
              <a:rPr lang="it-IT" sz="1400" i="1" dirty="0">
                <a:solidFill>
                  <a:schemeClr val="bg1"/>
                </a:solidFill>
                <a:effectLst>
                  <a:outerShdw blurRad="38100" dist="38100" dir="2700000" algn="tl">
                    <a:srgbClr val="000000">
                      <a:alpha val="43137"/>
                    </a:srgbClr>
                  </a:outerShdw>
                </a:effectLst>
                <a:latin typeface="Garamond" panose="02020404030301010803" pitchFamily="18" charset="0"/>
              </a:rPr>
              <a:t> - IAPS, Rome, </a:t>
            </a:r>
            <a:r>
              <a:rPr lang="it-IT" sz="1400" i="1" dirty="0" err="1">
                <a:solidFill>
                  <a:schemeClr val="bg1"/>
                </a:solidFill>
                <a:effectLst>
                  <a:outerShdw blurRad="38100" dist="38100" dir="2700000" algn="tl">
                    <a:srgbClr val="000000">
                      <a:alpha val="43137"/>
                    </a:srgbClr>
                  </a:outerShdw>
                </a:effectLst>
                <a:latin typeface="Garamond" panose="02020404030301010803" pitchFamily="18" charset="0"/>
              </a:rPr>
              <a:t>Italy</a:t>
            </a:r>
            <a:endParaRPr lang="it-IT" sz="1400" i="1" dirty="0">
              <a:solidFill>
                <a:schemeClr val="bg1"/>
              </a:solidFill>
              <a:effectLst>
                <a:outerShdw blurRad="38100" dist="38100" dir="2700000" algn="tl">
                  <a:srgbClr val="000000">
                    <a:alpha val="43137"/>
                  </a:srgbClr>
                </a:outerShdw>
              </a:effectLst>
              <a:latin typeface="Garamond" panose="02020404030301010803" pitchFamily="18" charset="0"/>
            </a:endParaRPr>
          </a:p>
          <a:p>
            <a:r>
              <a:rPr lang="it-IT" sz="1400" i="1" dirty="0">
                <a:solidFill>
                  <a:schemeClr val="bg1"/>
                </a:solidFill>
                <a:effectLst>
                  <a:outerShdw blurRad="38100" dist="38100" dir="2700000" algn="tl">
                    <a:srgbClr val="000000">
                      <a:alpha val="43137"/>
                    </a:srgbClr>
                  </a:outerShdw>
                </a:effectLst>
                <a:latin typeface="Garamond" panose="02020404030301010803" pitchFamily="18" charset="0"/>
              </a:rPr>
              <a:t>3. University of Trento, Trento, </a:t>
            </a:r>
            <a:r>
              <a:rPr lang="it-IT" sz="1400" i="1" dirty="0" err="1">
                <a:solidFill>
                  <a:schemeClr val="bg1"/>
                </a:solidFill>
                <a:effectLst>
                  <a:outerShdw blurRad="38100" dist="38100" dir="2700000" algn="tl">
                    <a:srgbClr val="000000">
                      <a:alpha val="43137"/>
                    </a:srgbClr>
                  </a:outerShdw>
                </a:effectLst>
                <a:latin typeface="Garamond" panose="02020404030301010803" pitchFamily="18" charset="0"/>
              </a:rPr>
              <a:t>Italy</a:t>
            </a:r>
            <a:r>
              <a:rPr lang="it-IT" sz="1400" i="1" dirty="0">
                <a:solidFill>
                  <a:schemeClr val="bg1"/>
                </a:solidFill>
                <a:effectLst>
                  <a:outerShdw blurRad="38100" dist="38100" dir="2700000" algn="tl">
                    <a:srgbClr val="000000">
                      <a:alpha val="43137"/>
                    </a:srgbClr>
                  </a:outerShdw>
                </a:effectLst>
                <a:latin typeface="Garamond" panose="02020404030301010803" pitchFamily="18" charset="0"/>
              </a:rPr>
              <a:t>.</a:t>
            </a:r>
          </a:p>
          <a:p>
            <a:endParaRPr lang="it-IT" sz="1400" i="1" dirty="0">
              <a:solidFill>
                <a:schemeClr val="bg1"/>
              </a:solidFill>
              <a:effectLst>
                <a:outerShdw blurRad="38100" dist="38100" dir="2700000" algn="tl">
                  <a:srgbClr val="000000">
                    <a:alpha val="43137"/>
                  </a:srgbClr>
                </a:outerShdw>
              </a:effectLst>
              <a:latin typeface="Garamond" panose="02020404030301010803" pitchFamily="18" charset="0"/>
            </a:endParaRPr>
          </a:p>
          <a:p>
            <a:r>
              <a:rPr lang="it-IT" sz="1400" b="1" u="sng" dirty="0">
                <a:solidFill>
                  <a:schemeClr val="bg1"/>
                </a:solidFill>
                <a:effectLst>
                  <a:outerShdw blurRad="38100" dist="38100" dir="2700000" algn="tl">
                    <a:srgbClr val="000000">
                      <a:alpha val="43137"/>
                    </a:srgbClr>
                  </a:outerShdw>
                </a:effectLst>
                <a:latin typeface="Garamond" panose="02020404030301010803" pitchFamily="18" charset="0"/>
              </a:rPr>
              <a:t>mirko.piersanti@univaq.it</a:t>
            </a:r>
          </a:p>
          <a:p>
            <a:endParaRPr lang="it-IT" sz="3000" i="1" dirty="0">
              <a:solidFill>
                <a:srgbClr val="002060"/>
              </a:solidFill>
            </a:endParaRPr>
          </a:p>
        </p:txBody>
      </p:sp>
      <p:pic>
        <p:nvPicPr>
          <p:cNvPr id="1027" name="Picture 3" descr="aquil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76520" y="116632"/>
            <a:ext cx="1259629" cy="1568903"/>
          </a:xfrm>
          <a:prstGeom prst="roundRect">
            <a:avLst>
              <a:gd name="adj" fmla="val 16667"/>
            </a:avLst>
          </a:prstGeom>
          <a:noFill/>
          <a:ln w="63500" algn="in">
            <a:solidFill>
              <a:srgbClr val="F2F2F2"/>
            </a:solidFill>
            <a:round/>
            <a:headEnd/>
            <a:tailEnd/>
          </a:ln>
          <a:effectLst>
            <a:outerShdw dist="99190" dir="3011666" algn="ctr" rotWithShape="0">
              <a:srgbClr val="B2B2B2">
                <a:alpha val="50000"/>
              </a:srgbClr>
            </a:outerShdw>
          </a:effectLst>
          <a:extLst>
            <a:ext uri="{909E8E84-426E-40DD-AFC4-6F175D3DCCD1}">
              <a14:hiddenFill xmlns:a14="http://schemas.microsoft.com/office/drawing/2010/main">
                <a:solidFill>
                  <a:srgbClr val="FFFFFF"/>
                </a:solidFill>
              </a14:hiddenFill>
            </a:ext>
          </a:extLst>
        </p:spPr>
      </p:pic>
      <p:pic>
        <p:nvPicPr>
          <p:cNvPr id="4" name="Immagine 3"/>
          <p:cNvPicPr>
            <a:picLocks noChangeAspect="1"/>
          </p:cNvPicPr>
          <p:nvPr/>
        </p:nvPicPr>
        <p:blipFill rotWithShape="1">
          <a:blip r:embed="rId4" cstate="print">
            <a:extLst>
              <a:ext uri="{28A0092B-C50C-407E-A947-70E740481C1C}">
                <a14:useLocalDpi xmlns:a14="http://schemas.microsoft.com/office/drawing/2010/main" val="0"/>
              </a:ext>
            </a:extLst>
          </a:blip>
          <a:srcRect r="66111"/>
          <a:stretch/>
        </p:blipFill>
        <p:spPr>
          <a:xfrm>
            <a:off x="10352070" y="5373214"/>
            <a:ext cx="1808422" cy="1484786"/>
          </a:xfrm>
          <a:prstGeom prst="rect">
            <a:avLst/>
          </a:prstGeom>
        </p:spPr>
      </p:pic>
      <p:pic>
        <p:nvPicPr>
          <p:cNvPr id="11" name="Picture 2" descr="inaf-circ-colore">
            <a:extLst>
              <a:ext uri="{FF2B5EF4-FFF2-40B4-BE49-F238E27FC236}">
                <a16:creationId xmlns:a16="http://schemas.microsoft.com/office/drawing/2014/main" xmlns="" id="{1362E190-001C-903D-B2DF-44DAF274EC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4999" t="12000" r="15999" b="17999"/>
          <a:stretch>
            <a:fillRect/>
          </a:stretch>
        </p:blipFill>
        <p:spPr bwMode="auto">
          <a:xfrm>
            <a:off x="15399" y="24832"/>
            <a:ext cx="1546444" cy="15689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2" name="Picture 4" descr="Risultato immagini per università di trento">
            <a:extLst>
              <a:ext uri="{FF2B5EF4-FFF2-40B4-BE49-F238E27FC236}">
                <a16:creationId xmlns:a16="http://schemas.microsoft.com/office/drawing/2014/main" xmlns="" id="{A56A34E9-4E99-BCCC-2C34-BFF0E965443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508" y="5254958"/>
            <a:ext cx="1546444" cy="1574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9359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t="-34000" b="-34000"/>
          </a:stretch>
        </a:blip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1981200" y="1556795"/>
            <a:ext cx="8229600" cy="3168351"/>
          </a:xfrm>
        </p:spPr>
        <p:txBody>
          <a:bodyPr>
            <a:noAutofit/>
            <a:scene3d>
              <a:camera prst="orthographicFront"/>
              <a:lightRig rig="threePt" dir="t"/>
            </a:scene3d>
            <a:sp3d extrusionH="57150">
              <a:bevelT w="38100" h="38100"/>
            </a:sp3d>
          </a:bodyPr>
          <a:lstStyle/>
          <a:p>
            <a:pPr marL="0" indent="0" algn="ctr">
              <a:buNone/>
            </a:pPr>
            <a:r>
              <a:rPr lang="it-IT" sz="6000" b="1" dirty="0" err="1">
                <a:ln w="12700">
                  <a:solidFill>
                    <a:schemeClr val="tx2">
                      <a:satMod val="155000"/>
                    </a:schemeClr>
                  </a:solidFill>
                  <a:prstDash val="solid"/>
                </a:ln>
                <a:solidFill>
                  <a:schemeClr val="accent5">
                    <a:lumMod val="60000"/>
                    <a:lumOff val="40000"/>
                  </a:schemeClr>
                </a:solidFill>
                <a:effectLst>
                  <a:outerShdw blurRad="50800" dist="38100" dir="10800000" algn="r" rotWithShape="0">
                    <a:prstClr val="black">
                      <a:alpha val="40000"/>
                    </a:prstClr>
                  </a:outerShdw>
                </a:effectLst>
              </a:rPr>
              <a:t>Thank</a:t>
            </a:r>
            <a:r>
              <a:rPr lang="it-IT" sz="6000" b="1" dirty="0">
                <a:ln w="12700">
                  <a:solidFill>
                    <a:schemeClr val="tx2">
                      <a:satMod val="155000"/>
                    </a:schemeClr>
                  </a:solidFill>
                  <a:prstDash val="solid"/>
                </a:ln>
                <a:solidFill>
                  <a:schemeClr val="accent5">
                    <a:lumMod val="60000"/>
                    <a:lumOff val="40000"/>
                  </a:schemeClr>
                </a:solidFill>
                <a:effectLst>
                  <a:outerShdw blurRad="50800" dist="38100" dir="10800000" algn="r" rotWithShape="0">
                    <a:prstClr val="black">
                      <a:alpha val="40000"/>
                    </a:prstClr>
                  </a:outerShdw>
                </a:effectLst>
              </a:rPr>
              <a:t> </a:t>
            </a:r>
            <a:r>
              <a:rPr lang="it-IT" sz="6000" b="1" dirty="0" err="1">
                <a:ln w="12700">
                  <a:solidFill>
                    <a:schemeClr val="tx2">
                      <a:satMod val="155000"/>
                    </a:schemeClr>
                  </a:solidFill>
                  <a:prstDash val="solid"/>
                </a:ln>
                <a:solidFill>
                  <a:schemeClr val="accent5">
                    <a:lumMod val="60000"/>
                    <a:lumOff val="40000"/>
                  </a:schemeClr>
                </a:solidFill>
                <a:effectLst>
                  <a:outerShdw blurRad="50800" dist="38100" dir="10800000" algn="r" rotWithShape="0">
                    <a:prstClr val="black">
                      <a:alpha val="40000"/>
                    </a:prstClr>
                  </a:outerShdw>
                </a:effectLst>
              </a:rPr>
              <a:t>you</a:t>
            </a:r>
            <a:r>
              <a:rPr lang="it-IT" sz="6000" b="1" dirty="0">
                <a:ln w="12700">
                  <a:solidFill>
                    <a:schemeClr val="tx2">
                      <a:satMod val="155000"/>
                    </a:schemeClr>
                  </a:solidFill>
                  <a:prstDash val="solid"/>
                </a:ln>
                <a:solidFill>
                  <a:schemeClr val="accent5">
                    <a:lumMod val="60000"/>
                    <a:lumOff val="40000"/>
                  </a:schemeClr>
                </a:solidFill>
                <a:effectLst>
                  <a:outerShdw blurRad="50800" dist="38100" dir="10800000" algn="r" rotWithShape="0">
                    <a:prstClr val="black">
                      <a:alpha val="40000"/>
                    </a:prstClr>
                  </a:outerShdw>
                </a:effectLst>
              </a:rPr>
              <a:t> </a:t>
            </a:r>
          </a:p>
          <a:p>
            <a:pPr marL="0" indent="0" algn="ctr">
              <a:buNone/>
            </a:pPr>
            <a:r>
              <a:rPr lang="it-IT" sz="6000" b="1" dirty="0">
                <a:ln w="12700">
                  <a:solidFill>
                    <a:schemeClr val="tx2">
                      <a:satMod val="155000"/>
                    </a:schemeClr>
                  </a:solidFill>
                  <a:prstDash val="solid"/>
                </a:ln>
                <a:solidFill>
                  <a:schemeClr val="accent5">
                    <a:lumMod val="60000"/>
                    <a:lumOff val="40000"/>
                  </a:schemeClr>
                </a:solidFill>
                <a:effectLst>
                  <a:outerShdw blurRad="50800" dist="38100" dir="10800000" algn="r" rotWithShape="0">
                    <a:prstClr val="black">
                      <a:alpha val="40000"/>
                    </a:prstClr>
                  </a:outerShdw>
                </a:effectLst>
              </a:rPr>
              <a:t>for </a:t>
            </a:r>
          </a:p>
          <a:p>
            <a:pPr marL="0" indent="0" algn="ctr">
              <a:buNone/>
            </a:pPr>
            <a:r>
              <a:rPr lang="it-IT" sz="6000" b="1" dirty="0" err="1">
                <a:ln w="12700">
                  <a:solidFill>
                    <a:schemeClr val="tx2">
                      <a:satMod val="155000"/>
                    </a:schemeClr>
                  </a:solidFill>
                  <a:prstDash val="solid"/>
                </a:ln>
                <a:solidFill>
                  <a:schemeClr val="accent5">
                    <a:lumMod val="60000"/>
                    <a:lumOff val="40000"/>
                  </a:schemeClr>
                </a:solidFill>
                <a:effectLst>
                  <a:outerShdw blurRad="50800" dist="38100" dir="10800000" algn="r" rotWithShape="0">
                    <a:prstClr val="black">
                      <a:alpha val="40000"/>
                    </a:prstClr>
                  </a:outerShdw>
                </a:effectLst>
              </a:rPr>
              <a:t>your</a:t>
            </a:r>
            <a:r>
              <a:rPr lang="it-IT" sz="6000" b="1" dirty="0">
                <a:ln w="12700">
                  <a:solidFill>
                    <a:schemeClr val="tx2">
                      <a:satMod val="155000"/>
                    </a:schemeClr>
                  </a:solidFill>
                  <a:prstDash val="solid"/>
                </a:ln>
                <a:solidFill>
                  <a:schemeClr val="accent5">
                    <a:lumMod val="60000"/>
                    <a:lumOff val="40000"/>
                  </a:schemeClr>
                </a:solidFill>
                <a:effectLst>
                  <a:outerShdw blurRad="50800" dist="38100" dir="10800000" algn="r" rotWithShape="0">
                    <a:prstClr val="black">
                      <a:alpha val="40000"/>
                    </a:prstClr>
                  </a:outerShdw>
                </a:effectLst>
              </a:rPr>
              <a:t> </a:t>
            </a:r>
            <a:r>
              <a:rPr lang="it-IT" sz="6000" b="1" dirty="0" err="1">
                <a:ln w="12700">
                  <a:solidFill>
                    <a:schemeClr val="tx2">
                      <a:satMod val="155000"/>
                    </a:schemeClr>
                  </a:solidFill>
                  <a:prstDash val="solid"/>
                </a:ln>
                <a:solidFill>
                  <a:schemeClr val="accent5">
                    <a:lumMod val="60000"/>
                    <a:lumOff val="40000"/>
                  </a:schemeClr>
                </a:solidFill>
                <a:effectLst>
                  <a:outerShdw blurRad="50800" dist="38100" dir="10800000" algn="r" rotWithShape="0">
                    <a:prstClr val="black">
                      <a:alpha val="40000"/>
                    </a:prstClr>
                  </a:outerShdw>
                </a:effectLst>
              </a:rPr>
              <a:t>attention</a:t>
            </a:r>
            <a:endParaRPr lang="it-IT" sz="6000" b="1" dirty="0">
              <a:ln w="12700">
                <a:solidFill>
                  <a:schemeClr val="tx2">
                    <a:satMod val="155000"/>
                  </a:schemeClr>
                </a:solidFill>
                <a:prstDash val="solid"/>
              </a:ln>
              <a:solidFill>
                <a:schemeClr val="accent5">
                  <a:lumMod val="60000"/>
                  <a:lumOff val="40000"/>
                </a:schemeClr>
              </a:solidFill>
              <a:effectLst>
                <a:outerShdw blurRad="50800" dist="38100" dir="10800000" algn="r" rotWithShape="0">
                  <a:prstClr val="black">
                    <a:alpha val="40000"/>
                  </a:prstClr>
                </a:outerShdw>
              </a:effectLst>
            </a:endParaRPr>
          </a:p>
        </p:txBody>
      </p:sp>
    </p:spTree>
    <p:extLst>
      <p:ext uri="{BB962C8B-B14F-4D97-AF65-F5344CB8AC3E}">
        <p14:creationId xmlns:p14="http://schemas.microsoft.com/office/powerpoint/2010/main" val="3595948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3000"/>
            <a:lum/>
          </a:blip>
          <a:srcRect/>
          <a:stretch>
            <a:fillRect l="-13000" r="-13000"/>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1415480" y="1988840"/>
            <a:ext cx="8753324" cy="2262113"/>
          </a:xfrm>
        </p:spPr>
        <p:txBody>
          <a:bodyPr>
            <a:noAutofit/>
            <a:scene3d>
              <a:camera prst="orthographicFront"/>
              <a:lightRig rig="threePt" dir="t"/>
            </a:scene3d>
            <a:sp3d extrusionH="57150">
              <a:bevelT w="38100" h="38100"/>
            </a:sp3d>
          </a:bodyPr>
          <a:lstStyle/>
          <a:p>
            <a:pPr>
              <a:spcBef>
                <a:spcPct val="20000"/>
              </a:spcBef>
              <a:buClr>
                <a:schemeClr val="accent1"/>
              </a:buClr>
              <a:buSzPct val="80000"/>
            </a:pPr>
            <a:r>
              <a:rPr lang="en-US" sz="6000" dirty="0">
                <a:ln>
                  <a:solidFill>
                    <a:srgbClr val="00B0F0"/>
                  </a:solidFill>
                </a:ln>
                <a:solidFill>
                  <a:srgbClr val="7030A0"/>
                </a:solidFill>
                <a:effectLst>
                  <a:outerShdw blurRad="50800" dist="38100" dir="18900000" algn="bl" rotWithShape="0">
                    <a:prstClr val="black">
                      <a:alpha val="40000"/>
                    </a:prstClr>
                  </a:outerShdw>
                </a:effectLst>
                <a:latin typeface="Garamond" panose="02020404030301010803" pitchFamily="18" charset="0"/>
                <a:ea typeface="+mn-ea"/>
                <a:cs typeface="+mn-cs"/>
              </a:rPr>
              <a:t>Back up slides</a:t>
            </a:r>
            <a:endParaRPr lang="it-IT" sz="6000" dirty="0">
              <a:ln>
                <a:solidFill>
                  <a:srgbClr val="00B0F0"/>
                </a:solidFill>
              </a:ln>
              <a:solidFill>
                <a:srgbClr val="7030A0"/>
              </a:solidFill>
              <a:effectLst>
                <a:outerShdw blurRad="50800" dist="38100" dir="18900000" algn="bl" rotWithShape="0">
                  <a:prstClr val="black">
                    <a:alpha val="40000"/>
                  </a:prstClr>
                </a:outerShdw>
              </a:effectLst>
              <a:latin typeface="Garamond" panose="02020404030301010803" pitchFamily="18" charset="0"/>
              <a:ea typeface="+mn-ea"/>
              <a:cs typeface="+mn-cs"/>
            </a:endParaRPr>
          </a:p>
        </p:txBody>
      </p:sp>
    </p:spTree>
    <p:extLst>
      <p:ext uri="{BB962C8B-B14F-4D97-AF65-F5344CB8AC3E}">
        <p14:creationId xmlns:p14="http://schemas.microsoft.com/office/powerpoint/2010/main" val="2358818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223570" y="-243408"/>
            <a:ext cx="7772400" cy="1143000"/>
          </a:xfrm>
        </p:spPr>
        <p:txBody>
          <a:bodyPr/>
          <a:lstStyle/>
          <a:p>
            <a:r>
              <a:rPr lang="it-IT" altLang="it-IT" b="1" i="1" dirty="0">
                <a:ln w="10541" cmpd="sng">
                  <a:solidFill>
                    <a:srgbClr val="7D7D7D">
                      <a:tint val="100000"/>
                      <a:shade val="100000"/>
                      <a:satMod val="110000"/>
                    </a:srgbClr>
                  </a:solidFill>
                  <a:prstDash val="solid"/>
                </a:ln>
                <a:solidFill>
                  <a:srgbClr val="FF0000"/>
                </a:solidFill>
                <a:effectLst>
                  <a:reflection blurRad="6350" stA="55000" endA="300" endPos="45500" dir="5400000" sy="-100000" algn="bl" rotWithShape="0"/>
                </a:effectLst>
                <a:latin typeface="Century Schoolbook" panose="02040604050505020304" pitchFamily="18" charset="0"/>
              </a:rPr>
              <a:t>MA.I.GIC. model</a:t>
            </a:r>
            <a:endParaRPr lang="it-IT" b="1" i="1" dirty="0">
              <a:ln w="10541" cmpd="sng">
                <a:solidFill>
                  <a:srgbClr val="7D7D7D">
                    <a:tint val="100000"/>
                    <a:shade val="100000"/>
                    <a:satMod val="110000"/>
                  </a:srgbClr>
                </a:solidFill>
                <a:prstDash val="solid"/>
              </a:ln>
              <a:solidFill>
                <a:srgbClr val="FF0000"/>
              </a:solidFill>
              <a:effectLst>
                <a:reflection blurRad="6350" stA="55000" endA="300" endPos="45500" dir="5400000" sy="-100000" algn="bl" rotWithShape="0"/>
              </a:effectLst>
              <a:latin typeface="Century Schoolbook" panose="02040604050505020304" pitchFamily="18" charset="0"/>
            </a:endParaRPr>
          </a:p>
        </p:txBody>
      </p:sp>
      <p:sp>
        <p:nvSpPr>
          <p:cNvPr id="5" name="CasellaDiTesto 4"/>
          <p:cNvSpPr txBox="1"/>
          <p:nvPr/>
        </p:nvSpPr>
        <p:spPr>
          <a:xfrm>
            <a:off x="3439709" y="5301209"/>
            <a:ext cx="184731" cy="369332"/>
          </a:xfrm>
          <a:prstGeom prst="rect">
            <a:avLst/>
          </a:prstGeom>
          <a:noFill/>
        </p:spPr>
        <p:txBody>
          <a:bodyPr wrap="none" rtlCol="0">
            <a:spAutoFit/>
          </a:bodyPr>
          <a:lstStyle/>
          <a:p>
            <a:endParaRPr lang="it-IT" dirty="0"/>
          </a:p>
        </p:txBody>
      </p:sp>
      <p:sp>
        <p:nvSpPr>
          <p:cNvPr id="6" name="CasellaDiTesto 5"/>
          <p:cNvSpPr txBox="1"/>
          <p:nvPr/>
        </p:nvSpPr>
        <p:spPr>
          <a:xfrm>
            <a:off x="1584257" y="800708"/>
            <a:ext cx="9084501" cy="1938992"/>
          </a:xfrm>
          <a:prstGeom prst="rect">
            <a:avLst/>
          </a:prstGeom>
          <a:noFill/>
        </p:spPr>
        <p:txBody>
          <a:bodyPr wrap="square" rtlCol="0">
            <a:spAutoFit/>
          </a:bodyPr>
          <a:lstStyle/>
          <a:p>
            <a:pPr algn="just"/>
            <a:r>
              <a:rPr lang="it-IT" sz="2400" dirty="0">
                <a:latin typeface="Century Schoolbook" panose="02040604050505020304" pitchFamily="18" charset="0"/>
              </a:rPr>
              <a:t>MAIGIC model </a:t>
            </a:r>
            <a:r>
              <a:rPr lang="it-IT" sz="2400" dirty="0" err="1">
                <a:latin typeface="Century Schoolbook" panose="02040604050505020304" pitchFamily="18" charset="0"/>
              </a:rPr>
              <a:t>evaluates</a:t>
            </a:r>
            <a:r>
              <a:rPr lang="it-IT" sz="2400" dirty="0">
                <a:latin typeface="Century Schoolbook" panose="02040604050505020304" pitchFamily="18" charset="0"/>
              </a:rPr>
              <a:t> the GIC in a </a:t>
            </a:r>
            <a:r>
              <a:rPr lang="it-IT" sz="2400" dirty="0" err="1">
                <a:latin typeface="Century Schoolbook" panose="02040604050505020304" pitchFamily="18" charset="0"/>
              </a:rPr>
              <a:t>completely</a:t>
            </a:r>
            <a:r>
              <a:rPr lang="it-IT" sz="2400" dirty="0">
                <a:latin typeface="Century Schoolbook" panose="02040604050505020304" pitchFamily="18" charset="0"/>
              </a:rPr>
              <a:t> new way, </a:t>
            </a:r>
            <a:r>
              <a:rPr lang="it-IT" sz="2400" dirty="0" err="1">
                <a:latin typeface="Century Schoolbook" panose="02040604050505020304" pitchFamily="18" charset="0"/>
              </a:rPr>
              <a:t>using</a:t>
            </a:r>
            <a:r>
              <a:rPr lang="it-IT" sz="2400" dirty="0">
                <a:latin typeface="Century Schoolbook" panose="02040604050505020304" pitchFamily="18" charset="0"/>
              </a:rPr>
              <a:t>: </a:t>
            </a:r>
            <a:r>
              <a:rPr lang="it-IT" sz="2400" dirty="0" err="1">
                <a:latin typeface="Century Schoolbook" panose="02040604050505020304" pitchFamily="18" charset="0"/>
              </a:rPr>
              <a:t>magnetometer</a:t>
            </a:r>
            <a:r>
              <a:rPr lang="it-IT" sz="2400" dirty="0">
                <a:latin typeface="Century Schoolbook" panose="02040604050505020304" pitchFamily="18" charset="0"/>
              </a:rPr>
              <a:t> </a:t>
            </a:r>
            <a:r>
              <a:rPr lang="it-IT" sz="2400" dirty="0" err="1">
                <a:latin typeface="Century Schoolbook" panose="02040604050505020304" pitchFamily="18" charset="0"/>
              </a:rPr>
              <a:t>observations</a:t>
            </a:r>
            <a:r>
              <a:rPr lang="it-IT" sz="2400" dirty="0">
                <a:latin typeface="Century Schoolbook" panose="02040604050505020304" pitchFamily="18" charset="0"/>
              </a:rPr>
              <a:t>, a new non linear data </a:t>
            </a:r>
            <a:r>
              <a:rPr lang="it-IT" sz="2400" dirty="0" err="1">
                <a:latin typeface="Century Schoolbook" panose="02040604050505020304" pitchFamily="18" charset="0"/>
              </a:rPr>
              <a:t>analysis</a:t>
            </a:r>
            <a:r>
              <a:rPr lang="it-IT" sz="2400" dirty="0">
                <a:latin typeface="Century Schoolbook" panose="02040604050505020304" pitchFamily="18" charset="0"/>
              </a:rPr>
              <a:t> </a:t>
            </a:r>
            <a:r>
              <a:rPr lang="it-IT" sz="2400" dirty="0" err="1">
                <a:latin typeface="Century Schoolbook" panose="02040604050505020304" pitchFamily="18" charset="0"/>
              </a:rPr>
              <a:t>technique</a:t>
            </a:r>
            <a:r>
              <a:rPr lang="it-IT" sz="2400" dirty="0">
                <a:latin typeface="Century Schoolbook" panose="02040604050505020304" pitchFamily="18" charset="0"/>
              </a:rPr>
              <a:t> (ALIF – Piersanti et al., 2017) and a global </a:t>
            </a:r>
            <a:r>
              <a:rPr lang="it-IT" sz="2400" dirty="0" err="1">
                <a:latin typeface="Century Schoolbook" panose="02040604050505020304" pitchFamily="18" charset="0"/>
              </a:rPr>
              <a:t>ground</a:t>
            </a:r>
            <a:r>
              <a:rPr lang="it-IT" sz="2400" dirty="0">
                <a:latin typeface="Century Schoolbook" panose="02040604050505020304" pitchFamily="18" charset="0"/>
              </a:rPr>
              <a:t> </a:t>
            </a:r>
            <a:r>
              <a:rPr lang="it-IT" sz="2400" dirty="0" err="1">
                <a:latin typeface="Century Schoolbook" panose="02040604050505020304" pitchFamily="18" charset="0"/>
              </a:rPr>
              <a:t>conductivity</a:t>
            </a:r>
            <a:r>
              <a:rPr lang="it-IT" sz="2400" dirty="0">
                <a:latin typeface="Century Schoolbook" panose="02040604050505020304" pitchFamily="18" charset="0"/>
              </a:rPr>
              <a:t> model (</a:t>
            </a:r>
            <a:r>
              <a:rPr lang="en-US" sz="2400" dirty="0">
                <a:latin typeface="Century Schoolbook" panose="02040604050505020304" pitchFamily="18" charset="0"/>
              </a:rPr>
              <a:t>Alekseev et al. 2015</a:t>
            </a:r>
            <a:r>
              <a:rPr lang="it-IT" sz="2400" dirty="0">
                <a:latin typeface="Century Schoolbook" panose="02040604050505020304" pitchFamily="18" charset="0"/>
              </a:rPr>
              <a:t>). </a:t>
            </a:r>
            <a:r>
              <a:rPr lang="it-IT" sz="2400" dirty="0" err="1">
                <a:latin typeface="Century Schoolbook" panose="02040604050505020304" pitchFamily="18" charset="0"/>
              </a:rPr>
              <a:t>It</a:t>
            </a:r>
            <a:r>
              <a:rPr lang="it-IT" sz="2400" dirty="0">
                <a:latin typeface="Century Schoolbook" panose="02040604050505020304" pitchFamily="18" charset="0"/>
              </a:rPr>
              <a:t> </a:t>
            </a:r>
            <a:r>
              <a:rPr lang="it-IT" sz="2400" dirty="0" err="1">
                <a:latin typeface="Century Schoolbook" panose="02040604050505020304" pitchFamily="18" charset="0"/>
              </a:rPr>
              <a:t>is</a:t>
            </a:r>
            <a:r>
              <a:rPr lang="it-IT" sz="2400" dirty="0">
                <a:latin typeface="Century Schoolbook" panose="02040604050505020304" pitchFamily="18" charset="0"/>
              </a:rPr>
              <a:t> </a:t>
            </a:r>
            <a:r>
              <a:rPr lang="it-IT" sz="2400" dirty="0" err="1">
                <a:latin typeface="Century Schoolbook" panose="02040604050505020304" pitchFamily="18" charset="0"/>
              </a:rPr>
              <a:t>based</a:t>
            </a:r>
            <a:r>
              <a:rPr lang="it-IT" sz="2400" dirty="0">
                <a:latin typeface="Century Schoolbook" panose="02040604050505020304" pitchFamily="18" charset="0"/>
              </a:rPr>
              <a:t> on </a:t>
            </a:r>
            <a:r>
              <a:rPr lang="it-IT" sz="2400" dirty="0" err="1">
                <a:latin typeface="Century Schoolbook" panose="02040604050505020304" pitchFamily="18" charset="0"/>
              </a:rPr>
              <a:t>this</a:t>
            </a:r>
            <a:r>
              <a:rPr lang="it-IT" sz="2400" dirty="0">
                <a:latin typeface="Century Schoolbook" panose="02040604050505020304" pitchFamily="18" charset="0"/>
              </a:rPr>
              <a:t> </a:t>
            </a:r>
            <a:r>
              <a:rPr lang="it-IT" sz="2400" dirty="0" err="1">
                <a:latin typeface="Century Schoolbook" panose="02040604050505020304" pitchFamily="18" charset="0"/>
              </a:rPr>
              <a:t>simple</a:t>
            </a:r>
            <a:r>
              <a:rPr lang="it-IT" sz="2400" dirty="0">
                <a:latin typeface="Century Schoolbook" panose="02040604050505020304" pitchFamily="18" charset="0"/>
              </a:rPr>
              <a:t> </a:t>
            </a:r>
            <a:r>
              <a:rPr lang="it-IT" sz="2400" dirty="0" err="1">
                <a:latin typeface="Century Schoolbook" panose="02040604050505020304" pitchFamily="18" charset="0"/>
              </a:rPr>
              <a:t>equation</a:t>
            </a:r>
            <a:r>
              <a:rPr lang="it-IT" sz="2400" dirty="0">
                <a:latin typeface="Century Schoolbook" panose="02040604050505020304" pitchFamily="18" charset="0"/>
              </a:rPr>
              <a:t>:  </a:t>
            </a:r>
          </a:p>
        </p:txBody>
      </p:sp>
      <mc:AlternateContent xmlns:mc="http://schemas.openxmlformats.org/markup-compatibility/2006" xmlns:a14="http://schemas.microsoft.com/office/drawing/2010/main">
        <mc:Choice Requires="a14">
          <p:sp>
            <p:nvSpPr>
              <p:cNvPr id="9" name="CasellaDiTesto 8"/>
              <p:cNvSpPr txBox="1"/>
              <p:nvPr/>
            </p:nvSpPr>
            <p:spPr>
              <a:xfrm>
                <a:off x="3215680" y="2636914"/>
                <a:ext cx="4928548" cy="4162743"/>
              </a:xfrm>
              <a:prstGeom prst="rect">
                <a:avLst/>
              </a:prstGeom>
              <a:noFill/>
            </p:spPr>
            <p:txBody>
              <a:bodyPr wrap="square" rtlCol="0">
                <a:spAutoFit/>
              </a:bodyPr>
              <a:lstStyle/>
              <a:p>
                <a:endParaRPr lang="en-GB" sz="2000" i="1" dirty="0">
                  <a:latin typeface="Cambria Math"/>
                </a:endParaRPr>
              </a:p>
              <a:p>
                <a:pPr/>
                <a14:m>
                  <m:oMathPara xmlns:m="http://schemas.openxmlformats.org/officeDocument/2006/math">
                    <m:oMathParaPr>
                      <m:jc m:val="centerGroup"/>
                    </m:oMathParaPr>
                    <m:oMath xmlns:m="http://schemas.openxmlformats.org/officeDocument/2006/math">
                      <m:sSub>
                        <m:sSubPr>
                          <m:ctrlPr>
                            <a:rPr lang="en-GB" sz="2200" i="1">
                              <a:latin typeface="Cambria Math"/>
                            </a:rPr>
                          </m:ctrlPr>
                        </m:sSubPr>
                        <m:e>
                          <m:r>
                            <a:rPr lang="en-GB" sz="2200" i="1">
                              <a:latin typeface="Cambria Math"/>
                            </a:rPr>
                            <m:t>𝐸</m:t>
                          </m:r>
                        </m:e>
                        <m:sub>
                          <m:r>
                            <a:rPr lang="en-GB" sz="2200" i="1">
                              <a:latin typeface="Cambria Math"/>
                            </a:rPr>
                            <m:t>𝑦</m:t>
                          </m:r>
                          <m:r>
                            <a:rPr lang="en-GB" sz="2200" i="1">
                              <a:latin typeface="Cambria Math"/>
                            </a:rPr>
                            <m:t>,</m:t>
                          </m:r>
                          <m:r>
                            <a:rPr lang="en-GB" sz="2200" i="1">
                              <a:latin typeface="Cambria Math"/>
                            </a:rPr>
                            <m:t>𝑥</m:t>
                          </m:r>
                        </m:sub>
                      </m:sSub>
                      <m:r>
                        <a:rPr lang="en-GB" sz="2200" i="1">
                          <a:latin typeface="Cambria Math"/>
                        </a:rPr>
                        <m:t>(</m:t>
                      </m:r>
                      <m:r>
                        <a:rPr lang="en-GB" sz="2200" i="1">
                          <a:latin typeface="Cambria Math"/>
                          <a:ea typeface="Cambria Math"/>
                        </a:rPr>
                        <m:t>𝜔</m:t>
                      </m:r>
                      <m:r>
                        <a:rPr lang="en-GB" sz="2200" i="1">
                          <a:latin typeface="Cambria Math"/>
                          <a:ea typeface="Cambria Math"/>
                        </a:rPr>
                        <m:t>)=∓</m:t>
                      </m:r>
                      <m:sSub>
                        <m:sSubPr>
                          <m:ctrlPr>
                            <a:rPr lang="en-GB" sz="2200" i="1">
                              <a:latin typeface="Cambria Math"/>
                              <a:ea typeface="Cambria Math"/>
                            </a:rPr>
                          </m:ctrlPr>
                        </m:sSubPr>
                        <m:e>
                          <m:r>
                            <a:rPr lang="en-GB" sz="2200" i="1">
                              <a:latin typeface="Cambria Math"/>
                              <a:ea typeface="Cambria Math"/>
                            </a:rPr>
                            <m:t>𝑍</m:t>
                          </m:r>
                        </m:e>
                        <m:sub>
                          <m:r>
                            <a:rPr lang="en-GB" sz="2200" i="1">
                              <a:latin typeface="Cambria Math"/>
                              <a:ea typeface="Cambria Math"/>
                            </a:rPr>
                            <m:t>𝑠</m:t>
                          </m:r>
                        </m:sub>
                      </m:sSub>
                      <m:r>
                        <a:rPr lang="en-GB" sz="2200" i="1">
                          <a:latin typeface="Cambria Math"/>
                          <a:ea typeface="Cambria Math"/>
                        </a:rPr>
                        <m:t>(</m:t>
                      </m:r>
                      <m:r>
                        <a:rPr lang="en-GB" sz="2200" i="1">
                          <a:latin typeface="Cambria Math"/>
                          <a:ea typeface="Cambria Math"/>
                        </a:rPr>
                        <m:t>𝜔</m:t>
                      </m:r>
                      <m:r>
                        <a:rPr lang="en-GB" sz="2200" i="1">
                          <a:latin typeface="Cambria Math"/>
                          <a:ea typeface="Cambria Math"/>
                        </a:rPr>
                        <m:t>)∙</m:t>
                      </m:r>
                      <m:sSub>
                        <m:sSubPr>
                          <m:ctrlPr>
                            <a:rPr lang="en-GB" sz="2200" i="1">
                              <a:latin typeface="Cambria Math"/>
                              <a:ea typeface="Cambria Math"/>
                            </a:rPr>
                          </m:ctrlPr>
                        </m:sSubPr>
                        <m:e>
                          <m:r>
                            <a:rPr lang="en-GB" sz="2200" i="1">
                              <a:latin typeface="Cambria Math"/>
                              <a:ea typeface="Cambria Math"/>
                            </a:rPr>
                            <m:t>𝐻</m:t>
                          </m:r>
                        </m:e>
                        <m:sub>
                          <m:r>
                            <a:rPr lang="en-GB" sz="2200" i="1">
                              <a:latin typeface="Cambria Math"/>
                              <a:ea typeface="Cambria Math"/>
                            </a:rPr>
                            <m:t>𝑥</m:t>
                          </m:r>
                          <m:r>
                            <a:rPr lang="en-GB" sz="2200" i="1">
                              <a:latin typeface="Cambria Math"/>
                              <a:ea typeface="Cambria Math"/>
                            </a:rPr>
                            <m:t>,</m:t>
                          </m:r>
                          <m:r>
                            <a:rPr lang="en-GB" sz="2200" i="1">
                              <a:latin typeface="Cambria Math"/>
                              <a:ea typeface="Cambria Math"/>
                            </a:rPr>
                            <m:t>𝑦</m:t>
                          </m:r>
                        </m:sub>
                      </m:sSub>
                      <m:r>
                        <a:rPr lang="en-GB" sz="2200" i="1">
                          <a:latin typeface="Cambria Math"/>
                          <a:ea typeface="Cambria Math"/>
                        </a:rPr>
                        <m:t>(</m:t>
                      </m:r>
                      <m:r>
                        <a:rPr lang="en-GB" sz="2200" i="1">
                          <a:latin typeface="Cambria Math"/>
                          <a:ea typeface="Cambria Math"/>
                        </a:rPr>
                        <m:t>𝜔</m:t>
                      </m:r>
                      <m:r>
                        <a:rPr lang="en-GB" sz="2200" i="1">
                          <a:latin typeface="Cambria Math"/>
                          <a:ea typeface="Cambria Math"/>
                        </a:rPr>
                        <m:t>)</m:t>
                      </m:r>
                    </m:oMath>
                  </m:oMathPara>
                </a14:m>
                <a:endParaRPr lang="en-GB" sz="2200" dirty="0">
                  <a:latin typeface="Century Schoolbook" panose="02040604050505020304" pitchFamily="18" charset="0"/>
                </a:endParaRPr>
              </a:p>
              <a:p>
                <a:endParaRPr lang="en-GB" sz="2200" dirty="0">
                  <a:latin typeface="Century Schoolbook" panose="02040604050505020304" pitchFamily="18" charset="0"/>
                </a:endParaRPr>
              </a:p>
              <a:p>
                <a:endParaRPr lang="en-GB" sz="2200" dirty="0">
                  <a:latin typeface="Century Schoolbook" panose="02040604050505020304" pitchFamily="18" charset="0"/>
                </a:endParaRPr>
              </a:p>
              <a:p>
                <a:pPr marL="457200" indent="-457200">
                  <a:buFont typeface="+mj-lt"/>
                  <a:buAutoNum type="arabicPeriod"/>
                </a:pPr>
                <a14:m>
                  <m:oMath xmlns:m="http://schemas.openxmlformats.org/officeDocument/2006/math">
                    <m:r>
                      <a:rPr lang="en-GB" sz="2200" i="1">
                        <a:latin typeface="Cambria Math"/>
                      </a:rPr>
                      <m:t>𝐵</m:t>
                    </m:r>
                    <m:r>
                      <a:rPr lang="en-GB" sz="2200" i="1">
                        <a:latin typeface="Cambria Math"/>
                      </a:rPr>
                      <m:t>=</m:t>
                    </m:r>
                    <m:sSub>
                      <m:sSubPr>
                        <m:ctrlPr>
                          <a:rPr lang="en-GB" sz="2200" i="1">
                            <a:latin typeface="Cambria Math"/>
                          </a:rPr>
                        </m:ctrlPr>
                      </m:sSubPr>
                      <m:e>
                        <m:r>
                          <a:rPr lang="en-GB" sz="2200" i="1">
                            <a:latin typeface="Cambria Math"/>
                            <a:ea typeface="Cambria Math"/>
                          </a:rPr>
                          <m:t>𝜇</m:t>
                        </m:r>
                      </m:e>
                      <m:sub>
                        <m:r>
                          <a:rPr lang="en-GB" sz="2200" i="1">
                            <a:latin typeface="Cambria Math"/>
                          </a:rPr>
                          <m:t>0</m:t>
                        </m:r>
                      </m:sub>
                    </m:sSub>
                    <m:r>
                      <a:rPr lang="en-GB" sz="2200" i="1">
                        <a:latin typeface="Cambria Math"/>
                        <a:ea typeface="Cambria Math"/>
                      </a:rPr>
                      <m:t>∙</m:t>
                    </m:r>
                    <m:r>
                      <a:rPr lang="en-GB" sz="2200" i="1">
                        <a:latin typeface="Cambria Math"/>
                        <a:ea typeface="Cambria Math"/>
                      </a:rPr>
                      <m:t>𝐻</m:t>
                    </m:r>
                    <m:r>
                      <a:rPr lang="it-IT" sz="2200">
                        <a:latin typeface="Cambria Math"/>
                        <a:ea typeface="Cambria Math"/>
                      </a:rPr>
                      <m:t>;</m:t>
                    </m:r>
                  </m:oMath>
                </a14:m>
                <a:r>
                  <a:rPr lang="en-GB" sz="2200" dirty="0">
                    <a:latin typeface="Century Schoolbook" panose="02040604050505020304" pitchFamily="18" charset="0"/>
                  </a:rPr>
                  <a:t> </a:t>
                </a:r>
              </a:p>
              <a:p>
                <a:pPr marL="457200" indent="-457200">
                  <a:buFont typeface="+mj-lt"/>
                  <a:buAutoNum type="arabicPeriod"/>
                </a:pPr>
                <a:r>
                  <a:rPr lang="en-GB" sz="2200" dirty="0">
                    <a:latin typeface="Century Schoolbook" panose="02040604050505020304" pitchFamily="18" charset="0"/>
                  </a:rPr>
                  <a:t>x and y are the North and East directions; </a:t>
                </a:r>
              </a:p>
              <a:p>
                <a:pPr marL="457200" indent="-457200">
                  <a:buFont typeface="+mj-lt"/>
                  <a:buAutoNum type="arabicPeriod"/>
                </a:pPr>
                <a14:m>
                  <m:oMath xmlns:m="http://schemas.openxmlformats.org/officeDocument/2006/math">
                    <m:sSub>
                      <m:sSubPr>
                        <m:ctrlPr>
                          <a:rPr lang="en-GB" sz="2200" i="1">
                            <a:latin typeface="Cambria Math"/>
                            <a:ea typeface="Cambria Math"/>
                          </a:rPr>
                        </m:ctrlPr>
                      </m:sSubPr>
                      <m:e>
                        <m:r>
                          <a:rPr lang="en-GB" sz="2200" i="1">
                            <a:latin typeface="Cambria Math"/>
                            <a:ea typeface="Cambria Math"/>
                          </a:rPr>
                          <m:t>𝑍</m:t>
                        </m:r>
                      </m:e>
                      <m:sub>
                        <m:r>
                          <a:rPr lang="en-GB" sz="2200" i="1">
                            <a:latin typeface="Cambria Math"/>
                            <a:ea typeface="Cambria Math"/>
                          </a:rPr>
                          <m:t>𝑠</m:t>
                        </m:r>
                      </m:sub>
                    </m:sSub>
                    <m:d>
                      <m:dPr>
                        <m:ctrlPr>
                          <a:rPr lang="en-GB" sz="2200" i="1">
                            <a:latin typeface="Cambria Math"/>
                            <a:ea typeface="Cambria Math"/>
                          </a:rPr>
                        </m:ctrlPr>
                      </m:dPr>
                      <m:e>
                        <m:r>
                          <a:rPr lang="en-GB" sz="2200" i="1">
                            <a:latin typeface="Cambria Math"/>
                            <a:ea typeface="Cambria Math"/>
                          </a:rPr>
                          <m:t>𝜔</m:t>
                        </m:r>
                      </m:e>
                    </m:d>
                    <m:r>
                      <a:rPr lang="it-IT" sz="2200" i="1">
                        <a:latin typeface="Cambria Math"/>
                        <a:ea typeface="Cambria Math"/>
                      </a:rPr>
                      <m:t>=</m:t>
                    </m:r>
                    <m:rad>
                      <m:radPr>
                        <m:degHide m:val="on"/>
                        <m:ctrlPr>
                          <a:rPr lang="it-IT" sz="2200" i="1">
                            <a:latin typeface="Cambria Math"/>
                            <a:ea typeface="Cambria Math"/>
                          </a:rPr>
                        </m:ctrlPr>
                      </m:radPr>
                      <m:deg/>
                      <m:e>
                        <m:box>
                          <m:boxPr>
                            <m:ctrlPr>
                              <a:rPr lang="it-IT" sz="2200" i="1">
                                <a:latin typeface="Cambria Math"/>
                                <a:ea typeface="Cambria Math"/>
                              </a:rPr>
                            </m:ctrlPr>
                          </m:boxPr>
                          <m:e>
                            <m:argPr>
                              <m:argSz m:val="-1"/>
                            </m:argPr>
                            <m:f>
                              <m:fPr>
                                <m:ctrlPr>
                                  <a:rPr lang="it-IT" sz="2200" i="1">
                                    <a:latin typeface="Cambria Math"/>
                                    <a:ea typeface="Cambria Math"/>
                                  </a:rPr>
                                </m:ctrlPr>
                              </m:fPr>
                              <m:num>
                                <m:sSub>
                                  <m:sSubPr>
                                    <m:ctrlPr>
                                      <a:rPr lang="it-IT" sz="2200" i="1">
                                        <a:latin typeface="Cambria Math"/>
                                        <a:ea typeface="Cambria Math"/>
                                      </a:rPr>
                                    </m:ctrlPr>
                                  </m:sSubPr>
                                  <m:e>
                                    <m:r>
                                      <a:rPr lang="it-IT" sz="2200" i="1">
                                        <a:latin typeface="Cambria Math"/>
                                        <a:ea typeface="Cambria Math"/>
                                      </a:rPr>
                                      <m:t>𝜇</m:t>
                                    </m:r>
                                  </m:e>
                                  <m:sub>
                                    <m:r>
                                      <a:rPr lang="it-IT" sz="2200" i="1">
                                        <a:latin typeface="Cambria Math"/>
                                        <a:ea typeface="Cambria Math"/>
                                      </a:rPr>
                                      <m:t>0∙</m:t>
                                    </m:r>
                                    <m:r>
                                      <a:rPr lang="it-IT" sz="2200" i="1">
                                        <a:latin typeface="Cambria Math"/>
                                        <a:ea typeface="Cambria Math"/>
                                      </a:rPr>
                                      <m:t>𝜔</m:t>
                                    </m:r>
                                  </m:sub>
                                </m:sSub>
                              </m:num>
                              <m:den>
                                <m:r>
                                  <a:rPr lang="it-IT" sz="2200" i="1">
                                    <a:latin typeface="Cambria Math"/>
                                    <a:ea typeface="Cambria Math"/>
                                  </a:rPr>
                                  <m:t>𝜎</m:t>
                                </m:r>
                              </m:den>
                            </m:f>
                          </m:e>
                        </m:box>
                      </m:e>
                    </m:rad>
                    <m:r>
                      <a:rPr lang="it-IT" sz="2200" i="1">
                        <a:latin typeface="Cambria Math"/>
                        <a:ea typeface="Cambria Math"/>
                      </a:rPr>
                      <m:t>∙</m:t>
                    </m:r>
                    <m:sSup>
                      <m:sSupPr>
                        <m:ctrlPr>
                          <a:rPr lang="it-IT" sz="2200" i="1">
                            <a:latin typeface="Cambria Math"/>
                            <a:ea typeface="Cambria Math"/>
                          </a:rPr>
                        </m:ctrlPr>
                      </m:sSupPr>
                      <m:e>
                        <m:r>
                          <a:rPr lang="it-IT" sz="2200" i="1">
                            <a:latin typeface="Cambria Math"/>
                            <a:ea typeface="Cambria Math"/>
                          </a:rPr>
                          <m:t>𝑒</m:t>
                        </m:r>
                      </m:e>
                      <m:sup>
                        <m:r>
                          <a:rPr lang="it-IT" sz="2200" i="1">
                            <a:latin typeface="Cambria Math"/>
                            <a:ea typeface="Cambria Math"/>
                          </a:rPr>
                          <m:t>𝑖</m:t>
                        </m:r>
                        <m:r>
                          <a:rPr lang="it-IT" sz="2200" i="1">
                            <a:latin typeface="Cambria Math"/>
                            <a:ea typeface="Cambria Math"/>
                          </a:rPr>
                          <m:t>∙</m:t>
                        </m:r>
                        <m:box>
                          <m:boxPr>
                            <m:ctrlPr>
                              <a:rPr lang="it-IT" sz="2200" i="1">
                                <a:latin typeface="Cambria Math"/>
                                <a:ea typeface="Cambria Math"/>
                              </a:rPr>
                            </m:ctrlPr>
                          </m:boxPr>
                          <m:e>
                            <m:argPr>
                              <m:argSz m:val="-1"/>
                            </m:argPr>
                            <m:f>
                              <m:fPr>
                                <m:ctrlPr>
                                  <a:rPr lang="it-IT" sz="2200" i="1">
                                    <a:latin typeface="Cambria Math"/>
                                    <a:ea typeface="Cambria Math"/>
                                  </a:rPr>
                                </m:ctrlPr>
                              </m:fPr>
                              <m:num>
                                <m:r>
                                  <a:rPr lang="it-IT" sz="2200" i="1">
                                    <a:latin typeface="Cambria Math"/>
                                    <a:ea typeface="Cambria Math"/>
                                  </a:rPr>
                                  <m:t>𝜋</m:t>
                                </m:r>
                              </m:num>
                              <m:den>
                                <m:r>
                                  <a:rPr lang="it-IT" sz="2200" i="1">
                                    <a:latin typeface="Cambria Math"/>
                                    <a:ea typeface="Cambria Math"/>
                                  </a:rPr>
                                  <m:t>4</m:t>
                                </m:r>
                              </m:den>
                            </m:f>
                          </m:e>
                        </m:box>
                      </m:sup>
                    </m:sSup>
                  </m:oMath>
                </a14:m>
                <a:r>
                  <a:rPr lang="en-GB" sz="2200" dirty="0">
                    <a:latin typeface="Century Schoolbook" panose="02040604050505020304" pitchFamily="18" charset="0"/>
                  </a:rPr>
                  <a:t> is the impedance for a uniform conducting Earth; </a:t>
                </a:r>
              </a:p>
              <a:p>
                <a:pPr marL="457200" indent="-457200">
                  <a:buFont typeface="+mj-lt"/>
                  <a:buAutoNum type="arabicPeriod"/>
                </a:pPr>
                <a14:m>
                  <m:oMath xmlns:m="http://schemas.openxmlformats.org/officeDocument/2006/math">
                    <m:r>
                      <a:rPr lang="en-GB" sz="2200" i="1">
                        <a:latin typeface="Cambria Math"/>
                        <a:ea typeface="Cambria Math"/>
                      </a:rPr>
                      <m:t>𝜔</m:t>
                    </m:r>
                    <m:r>
                      <a:rPr lang="en-GB" sz="2200">
                        <a:latin typeface="Cambria Math"/>
                        <a:ea typeface="Cambria Math"/>
                      </a:rPr>
                      <m:t> </m:t>
                    </m:r>
                  </m:oMath>
                </a14:m>
                <a:r>
                  <a:rPr lang="en-GB" sz="2200" dirty="0">
                    <a:latin typeface="Century Schoolbook" panose="02040604050505020304" pitchFamily="18" charset="0"/>
                  </a:rPr>
                  <a:t>is the frequency.</a:t>
                </a:r>
              </a:p>
            </p:txBody>
          </p:sp>
        </mc:Choice>
        <mc:Fallback xmlns="">
          <p:sp>
            <p:nvSpPr>
              <p:cNvPr id="9" name="CasellaDiTesto 8"/>
              <p:cNvSpPr txBox="1">
                <a:spLocks noRot="1" noChangeAspect="1" noMove="1" noResize="1" noEditPoints="1" noAdjustHandles="1" noChangeArrowheads="1" noChangeShapeType="1" noTextEdit="1"/>
              </p:cNvSpPr>
              <p:nvPr/>
            </p:nvSpPr>
            <p:spPr>
              <a:xfrm>
                <a:off x="3215680" y="2636914"/>
                <a:ext cx="4928548" cy="4162743"/>
              </a:xfrm>
              <a:prstGeom prst="rect">
                <a:avLst/>
              </a:prstGeom>
              <a:blipFill>
                <a:blip r:embed="rId2"/>
                <a:stretch>
                  <a:fillRect l="-1609" b="-2053"/>
                </a:stretch>
              </a:blipFill>
            </p:spPr>
            <p:txBody>
              <a:bodyPr/>
              <a:lstStyle/>
              <a:p>
                <a:r>
                  <a:rPr lang="it-IT">
                    <a:noFill/>
                  </a:rPr>
                  <a:t> </a:t>
                </a:r>
              </a:p>
            </p:txBody>
          </p:sp>
        </mc:Fallback>
      </mc:AlternateContent>
    </p:spTree>
    <p:extLst>
      <p:ext uri="{BB962C8B-B14F-4D97-AF65-F5344CB8AC3E}">
        <p14:creationId xmlns:p14="http://schemas.microsoft.com/office/powerpoint/2010/main" val="400097470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6"/>
                                        </p:tgtEl>
                                      </p:cBhvr>
                                    </p:animEffect>
                                    <p:anim calcmode="lin" valueType="num">
                                      <p:cBhvr>
                                        <p:cTn id="7" dur="1000"/>
                                        <p:tgtEl>
                                          <p:spTgt spid="6"/>
                                        </p:tgtEl>
                                        <p:attrNameLst>
                                          <p:attrName>ppt_x</p:attrName>
                                        </p:attrNameLst>
                                      </p:cBhvr>
                                      <p:tavLst>
                                        <p:tav tm="0">
                                          <p:val>
                                            <p:strVal val="ppt_x"/>
                                          </p:val>
                                        </p:tav>
                                        <p:tav tm="100000">
                                          <p:val>
                                            <p:strVal val="ppt_x"/>
                                          </p:val>
                                        </p:tav>
                                      </p:tavLst>
                                    </p:anim>
                                    <p:anim calcmode="lin" valueType="num">
                                      <p:cBhvr>
                                        <p:cTn id="8" dur="1000"/>
                                        <p:tgtEl>
                                          <p:spTgt spid="6"/>
                                        </p:tgtEl>
                                        <p:attrNameLst>
                                          <p:attrName>ppt_y</p:attrName>
                                        </p:attrNameLst>
                                      </p:cBhvr>
                                      <p:tavLst>
                                        <p:tav tm="0">
                                          <p:val>
                                            <p:strVal val="ppt_y"/>
                                          </p:val>
                                        </p:tav>
                                        <p:tav tm="100000">
                                          <p:val>
                                            <p:strVal val="ppt_y+.1"/>
                                          </p:val>
                                        </p:tav>
                                      </p:tavLst>
                                    </p:anim>
                                    <p:set>
                                      <p:cBhvr>
                                        <p:cTn id="9" dur="1" fill="hold">
                                          <p:stCondLst>
                                            <p:cond delay="999"/>
                                          </p:stCondLst>
                                        </p:cTn>
                                        <p:tgtEl>
                                          <p:spTgt spid="6"/>
                                        </p:tgtEl>
                                        <p:attrNameLst>
                                          <p:attrName>style.visibility</p:attrName>
                                        </p:attrNameLst>
                                      </p:cBhvr>
                                      <p:to>
                                        <p:strVal val="hidden"/>
                                      </p:to>
                                    </p:set>
                                  </p:childTnLst>
                                </p:cTn>
                              </p:par>
                              <p:par>
                                <p:cTn id="10" presetID="42" presetClass="exit" presetSubtype="0" fill="hold" grpId="0" nodeType="withEffect">
                                  <p:stCondLst>
                                    <p:cond delay="0"/>
                                  </p:stCondLst>
                                  <p:childTnLst>
                                    <p:animEffect transition="out" filter="fade">
                                      <p:cBhvr>
                                        <p:cTn id="11" dur="1000"/>
                                        <p:tgtEl>
                                          <p:spTgt spid="9"/>
                                        </p:tgtEl>
                                      </p:cBhvr>
                                    </p:animEffect>
                                    <p:anim calcmode="lin" valueType="num">
                                      <p:cBhvr>
                                        <p:cTn id="12" dur="1000"/>
                                        <p:tgtEl>
                                          <p:spTgt spid="9"/>
                                        </p:tgtEl>
                                        <p:attrNameLst>
                                          <p:attrName>ppt_x</p:attrName>
                                        </p:attrNameLst>
                                      </p:cBhvr>
                                      <p:tavLst>
                                        <p:tav tm="0">
                                          <p:val>
                                            <p:strVal val="ppt_x"/>
                                          </p:val>
                                        </p:tav>
                                        <p:tav tm="100000">
                                          <p:val>
                                            <p:strVal val="ppt_x"/>
                                          </p:val>
                                        </p:tav>
                                      </p:tavLst>
                                    </p:anim>
                                    <p:anim calcmode="lin" valueType="num">
                                      <p:cBhvr>
                                        <p:cTn id="13" dur="1000"/>
                                        <p:tgtEl>
                                          <p:spTgt spid="9"/>
                                        </p:tgtEl>
                                        <p:attrNameLst>
                                          <p:attrName>ppt_y</p:attrName>
                                        </p:attrNameLst>
                                      </p:cBhvr>
                                      <p:tavLst>
                                        <p:tav tm="0">
                                          <p:val>
                                            <p:strVal val="ppt_y"/>
                                          </p:val>
                                        </p:tav>
                                        <p:tav tm="100000">
                                          <p:val>
                                            <p:strVal val="ppt_y+.1"/>
                                          </p:val>
                                        </p:tav>
                                      </p:tavLst>
                                    </p:anim>
                                    <p:set>
                                      <p:cBhvr>
                                        <p:cTn id="14"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a:extLst>
              <a:ext uri="{FF2B5EF4-FFF2-40B4-BE49-F238E27FC236}">
                <a16:creationId xmlns:a16="http://schemas.microsoft.com/office/drawing/2014/main" xmlns="" id="{4C406425-E0C4-581C-F06B-F934BA190337}"/>
              </a:ext>
            </a:extLst>
          </p:cNvPr>
          <p:cNvSpPr txBox="1">
            <a:spLocks/>
          </p:cNvSpPr>
          <p:nvPr/>
        </p:nvSpPr>
        <p:spPr>
          <a:xfrm>
            <a:off x="2491598" y="212446"/>
            <a:ext cx="7208803" cy="9793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it-IT" sz="4000" b="1" dirty="0" err="1">
                <a:ln w="10541" cmpd="sng">
                  <a:solidFill>
                    <a:srgbClr val="7D7D7D">
                      <a:tint val="100000"/>
                      <a:shade val="100000"/>
                      <a:satMod val="110000"/>
                    </a:srgbClr>
                  </a:solidFill>
                  <a:prstDash val="solid"/>
                </a:ln>
                <a:solidFill>
                  <a:srgbClr val="FF0000"/>
                </a:solidFill>
                <a:effectLst>
                  <a:reflection blurRad="6350" stA="55000" endA="300" endPos="45500" dir="5400000" sy="-100000" algn="bl" rotWithShape="0"/>
                </a:effectLst>
                <a:latin typeface="Garamond" panose="02020404030301010803" pitchFamily="18" charset="0"/>
              </a:rPr>
              <a:t>May</a:t>
            </a:r>
            <a:r>
              <a:rPr lang="it-IT" altLang="it-IT" sz="4000" b="1" dirty="0">
                <a:ln w="10541" cmpd="sng">
                  <a:solidFill>
                    <a:srgbClr val="7D7D7D">
                      <a:tint val="100000"/>
                      <a:shade val="100000"/>
                      <a:satMod val="110000"/>
                    </a:srgbClr>
                  </a:solidFill>
                  <a:prstDash val="solid"/>
                </a:ln>
                <a:solidFill>
                  <a:srgbClr val="FF0000"/>
                </a:solidFill>
                <a:effectLst>
                  <a:reflection blurRad="6350" stA="55000" endA="300" endPos="45500" dir="5400000" sy="-100000" algn="bl" rotWithShape="0"/>
                </a:effectLst>
                <a:latin typeface="Garamond" panose="02020404030301010803" pitchFamily="18" charset="0"/>
              </a:rPr>
              <a:t> 12, 2021 GS: GIC </a:t>
            </a:r>
            <a:r>
              <a:rPr lang="it-IT" altLang="it-IT" sz="4000" b="1" dirty="0" err="1">
                <a:ln w="10541" cmpd="sng">
                  <a:solidFill>
                    <a:srgbClr val="7D7D7D">
                      <a:tint val="100000"/>
                      <a:shade val="100000"/>
                      <a:satMod val="110000"/>
                    </a:srgbClr>
                  </a:solidFill>
                  <a:prstDash val="solid"/>
                </a:ln>
                <a:solidFill>
                  <a:srgbClr val="FF0000"/>
                </a:solidFill>
                <a:effectLst>
                  <a:reflection blurRad="6350" stA="55000" endA="300" endPos="45500" dir="5400000" sy="-100000" algn="bl" rotWithShape="0"/>
                </a:effectLst>
                <a:latin typeface="Garamond" panose="02020404030301010803" pitchFamily="18" charset="0"/>
              </a:rPr>
              <a:t>at</a:t>
            </a:r>
            <a:r>
              <a:rPr lang="it-IT" altLang="it-IT" sz="4000" b="1" dirty="0">
                <a:ln w="10541" cmpd="sng">
                  <a:solidFill>
                    <a:srgbClr val="7D7D7D">
                      <a:tint val="100000"/>
                      <a:shade val="100000"/>
                      <a:satMod val="110000"/>
                    </a:srgbClr>
                  </a:solidFill>
                  <a:prstDash val="solid"/>
                </a:ln>
                <a:solidFill>
                  <a:srgbClr val="FF0000"/>
                </a:solidFill>
                <a:effectLst>
                  <a:reflection blurRad="6350" stA="55000" endA="300" endPos="45500" dir="5400000" sy="-100000" algn="bl" rotWithShape="0"/>
                </a:effectLst>
                <a:latin typeface="Garamond" panose="02020404030301010803" pitchFamily="18" charset="0"/>
              </a:rPr>
              <a:t> MF</a:t>
            </a:r>
            <a:r>
              <a:rPr lang="it-IT" altLang="it-IT" sz="4000" b="1" dirty="0">
                <a:ln w="10541" cmpd="sng">
                  <a:solidFill>
                    <a:srgbClr val="7D7D7D">
                      <a:tint val="100000"/>
                      <a:shade val="100000"/>
                      <a:satMod val="110000"/>
                    </a:srgbClr>
                  </a:solidFill>
                  <a:prstDash val="solid"/>
                </a:ln>
                <a:solidFill>
                  <a:srgbClr val="FF0000"/>
                </a:solidFill>
                <a:effectLst>
                  <a:reflection blurRad="6350" stA="55000" endA="300" endPos="45500" dir="5400000" sy="-100000" algn="bl" rotWithShape="0"/>
                </a:effectLst>
                <a:latin typeface="Century Schoolbook" panose="02040604050505020304" pitchFamily="18" charset="0"/>
              </a:rPr>
              <a:t/>
            </a:r>
            <a:br>
              <a:rPr lang="it-IT" altLang="it-IT" sz="4000" b="1" dirty="0">
                <a:ln w="10541" cmpd="sng">
                  <a:solidFill>
                    <a:srgbClr val="7D7D7D">
                      <a:tint val="100000"/>
                      <a:shade val="100000"/>
                      <a:satMod val="110000"/>
                    </a:srgbClr>
                  </a:solidFill>
                  <a:prstDash val="solid"/>
                </a:ln>
                <a:solidFill>
                  <a:srgbClr val="FF0000"/>
                </a:solidFill>
                <a:effectLst>
                  <a:reflection blurRad="6350" stA="55000" endA="300" endPos="45500" dir="5400000" sy="-100000" algn="bl" rotWithShape="0"/>
                </a:effectLst>
                <a:latin typeface="Century Schoolbook" panose="02040604050505020304" pitchFamily="18" charset="0"/>
              </a:rPr>
            </a:br>
            <a:endParaRPr lang="it-IT" sz="4000" b="1" dirty="0">
              <a:ln w="10541" cmpd="sng">
                <a:solidFill>
                  <a:srgbClr val="7D7D7D">
                    <a:tint val="100000"/>
                    <a:shade val="100000"/>
                    <a:satMod val="110000"/>
                  </a:srgbClr>
                </a:solidFill>
                <a:prstDash val="solid"/>
              </a:ln>
              <a:solidFill>
                <a:srgbClr val="FF0000"/>
              </a:solidFill>
              <a:effectLst>
                <a:reflection blurRad="6350" stA="55000" endA="300" endPos="45500" dir="5400000" sy="-100000" algn="bl" rotWithShape="0"/>
              </a:effectLst>
              <a:latin typeface="Century Schoolbook" panose="02040604050505020304" pitchFamily="18" charset="0"/>
            </a:endParaRPr>
          </a:p>
        </p:txBody>
      </p:sp>
      <p:sp>
        <p:nvSpPr>
          <p:cNvPr id="11" name="CasellaDiTesto 10">
            <a:extLst>
              <a:ext uri="{FF2B5EF4-FFF2-40B4-BE49-F238E27FC236}">
                <a16:creationId xmlns:a16="http://schemas.microsoft.com/office/drawing/2014/main" xmlns="" id="{FEA1FFDD-31C8-4B84-9035-9D472A0DD690}"/>
              </a:ext>
            </a:extLst>
          </p:cNvPr>
          <p:cNvSpPr txBox="1"/>
          <p:nvPr/>
        </p:nvSpPr>
        <p:spPr>
          <a:xfrm>
            <a:off x="209147" y="5615814"/>
            <a:ext cx="11773704" cy="1077218"/>
          </a:xfrm>
          <a:prstGeom prst="rect">
            <a:avLst/>
          </a:prstGeom>
          <a:noFill/>
        </p:spPr>
        <p:txBody>
          <a:bodyPr wrap="square" rtlCol="0">
            <a:spAutoFit/>
          </a:bodyPr>
          <a:lstStyle/>
          <a:p>
            <a:pPr marL="285750" indent="-285750" algn="ctr">
              <a:buFont typeface="Arial" panose="020B0604020202020204" pitchFamily="34" charset="0"/>
              <a:buChar char="•"/>
            </a:pPr>
            <a:r>
              <a:rPr lang="en-GB" sz="3200" dirty="0">
                <a:effectLst>
                  <a:outerShdw blurRad="38100" dist="38100" dir="2700000" algn="tl">
                    <a:srgbClr val="000000">
                      <a:alpha val="43137"/>
                    </a:srgbClr>
                  </a:outerShdw>
                </a:effectLst>
                <a:latin typeface="Garamond" panose="02020404030301010803" pitchFamily="18" charset="0"/>
              </a:rPr>
              <a:t>Clear enhancement of the geoelectric field at the moment of the peak of the main phase</a:t>
            </a:r>
          </a:p>
        </p:txBody>
      </p:sp>
      <p:pic>
        <p:nvPicPr>
          <p:cNvPr id="4" name="GIC_MF_video">
            <a:hlinkClick r:id="" action="ppaction://media"/>
            <a:extLst>
              <a:ext uri="{FF2B5EF4-FFF2-40B4-BE49-F238E27FC236}">
                <a16:creationId xmlns:a16="http://schemas.microsoft.com/office/drawing/2014/main" xmlns="" id="{E06AE66D-F7C9-897E-EB8F-184A6B9FC167}"/>
              </a:ext>
            </a:extLst>
          </p:cNvPr>
          <p:cNvPicPr>
            <a:picLocks noGrp="1" noChangeAspect="1"/>
          </p:cNvPicPr>
          <p:nvPr>
            <p:ph idx="1"/>
            <a:videoFile r:link="rId2"/>
            <p:extLst>
              <p:ext uri="{DAA4B4D4-6D71-4841-9C94-3DE7FCFB9230}">
                <p14:media xmlns:p14="http://schemas.microsoft.com/office/powerpoint/2010/main" r:embed="rId1"/>
              </p:ext>
            </p:extLst>
          </p:nvPr>
        </p:nvPicPr>
        <p:blipFill rotWithShape="1">
          <a:blip r:embed="rId4"/>
          <a:srcRect l="7585" t="27679" r="6230" b="29364"/>
          <a:stretch/>
        </p:blipFill>
        <p:spPr>
          <a:xfrm>
            <a:off x="209147" y="746657"/>
            <a:ext cx="11751269" cy="4881295"/>
          </a:xfrm>
        </p:spPr>
      </p:pic>
    </p:spTree>
    <p:extLst>
      <p:ext uri="{BB962C8B-B14F-4D97-AF65-F5344CB8AC3E}">
        <p14:creationId xmlns:p14="http://schemas.microsoft.com/office/powerpoint/2010/main" val="28429538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8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DFD593F-981D-D474-09C3-2E475292B49C}"/>
              </a:ext>
            </a:extLst>
          </p:cNvPr>
          <p:cNvSpPr>
            <a:spLocks noGrp="1"/>
          </p:cNvSpPr>
          <p:nvPr>
            <p:ph type="ctrTitle"/>
          </p:nvPr>
        </p:nvSpPr>
        <p:spPr>
          <a:xfrm>
            <a:off x="3071664" y="-99392"/>
            <a:ext cx="5616624" cy="936104"/>
          </a:xfrm>
        </p:spPr>
        <p:txBody>
          <a:bodyPr/>
          <a:lstStyle/>
          <a:p>
            <a:r>
              <a:rPr lang="it-IT" b="1" dirty="0" err="1">
                <a:solidFill>
                  <a:srgbClr val="FF0000"/>
                </a:solidFill>
                <a:effectLst>
                  <a:outerShdw blurRad="38100" dist="38100" dir="2700000" algn="tl">
                    <a:srgbClr val="000000">
                      <a:alpha val="43137"/>
                    </a:srgbClr>
                  </a:outerShdw>
                </a:effectLst>
                <a:latin typeface="Garamond" panose="02020404030301010803" pitchFamily="18" charset="0"/>
              </a:rPr>
              <a:t>Introduction</a:t>
            </a:r>
            <a:endParaRPr lang="it-IT" b="1" dirty="0">
              <a:solidFill>
                <a:srgbClr val="FF0000"/>
              </a:solidFill>
              <a:effectLst>
                <a:outerShdw blurRad="38100" dist="38100" dir="2700000" algn="tl">
                  <a:srgbClr val="000000">
                    <a:alpha val="43137"/>
                  </a:srgbClr>
                </a:outerShdw>
              </a:effectLst>
              <a:latin typeface="Garamond" panose="02020404030301010803" pitchFamily="18" charset="0"/>
            </a:endParaRPr>
          </a:p>
        </p:txBody>
      </p:sp>
      <p:sp>
        <p:nvSpPr>
          <p:cNvPr id="3" name="Sottotitolo 2">
            <a:extLst>
              <a:ext uri="{FF2B5EF4-FFF2-40B4-BE49-F238E27FC236}">
                <a16:creationId xmlns:a16="http://schemas.microsoft.com/office/drawing/2014/main" xmlns="" id="{5647897D-3FBF-9AF9-4463-908FA89A14C0}"/>
              </a:ext>
            </a:extLst>
          </p:cNvPr>
          <p:cNvSpPr>
            <a:spLocks noGrp="1"/>
          </p:cNvSpPr>
          <p:nvPr>
            <p:ph type="subTitle" idx="1"/>
          </p:nvPr>
        </p:nvSpPr>
        <p:spPr>
          <a:xfrm>
            <a:off x="191344" y="836712"/>
            <a:ext cx="11809312" cy="5904656"/>
          </a:xfrm>
        </p:spPr>
        <p:txBody>
          <a:bodyPr>
            <a:noAutofit/>
          </a:bodyPr>
          <a:lstStyle/>
          <a:p>
            <a:pPr marL="457200" indent="-457200" algn="just">
              <a:buFont typeface="Arial" panose="020B0604020202020204" pitchFamily="34" charset="0"/>
              <a:buChar char="•"/>
            </a:pPr>
            <a:r>
              <a:rPr lang="en-GB" sz="2200"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rPr>
              <a:t>The circumterrestrial environment is constantly subjected to changes in the solar wind flow generated at the Sun, especially during coronal mass ejections (CMEs) occurrence. </a:t>
            </a:r>
          </a:p>
          <a:p>
            <a:pPr marL="457200" indent="-457200" algn="just">
              <a:buFont typeface="Arial" panose="020B0604020202020204" pitchFamily="34" charset="0"/>
              <a:buChar char="•"/>
            </a:pPr>
            <a:r>
              <a:rPr lang="en-US" sz="2200" dirty="0">
                <a:solidFill>
                  <a:schemeClr val="tx1"/>
                </a:solidFill>
                <a:latin typeface="Garamond" panose="02020404030301010803" pitchFamily="18" charset="0"/>
                <a:cs typeface="Times New Roman" panose="02020603050405020304" pitchFamily="18" charset="0"/>
              </a:rPr>
              <a:t>The impact of CMEs on the Earth's magnetosphere perturbs the geomagnetic field causing the occurrence of geomagnetic storms (GSs).</a:t>
            </a:r>
          </a:p>
          <a:p>
            <a:pPr marL="457200" indent="-457200" algn="just">
              <a:buFont typeface="Arial" panose="020B0604020202020204" pitchFamily="34" charset="0"/>
              <a:buChar char="•"/>
            </a:pPr>
            <a:r>
              <a:rPr lang="en-US" sz="2200" dirty="0">
                <a:solidFill>
                  <a:schemeClr val="tx1"/>
                </a:solidFill>
                <a:latin typeface="Garamond" panose="02020404030301010803" pitchFamily="18" charset="0"/>
                <a:cs typeface="Times New Roman" panose="02020603050405020304" pitchFamily="18" charset="0"/>
              </a:rPr>
              <a:t>GSs trigger geomagnetic effects measurable not only in the geospace but also in the magnetosphere, ionosphere, upper atmosphere, and on the ground. </a:t>
            </a:r>
          </a:p>
          <a:p>
            <a:pPr marL="457200" indent="-457200" algn="just">
              <a:buFont typeface="Arial" panose="020B0604020202020204" pitchFamily="34" charset="0"/>
              <a:buChar char="•"/>
            </a:pPr>
            <a:r>
              <a:rPr lang="en-US" sz="2200" dirty="0">
                <a:solidFill>
                  <a:schemeClr val="tx1"/>
                </a:solidFill>
                <a:latin typeface="Garamond" panose="02020404030301010803" pitchFamily="18" charset="0"/>
                <a:cs typeface="Times New Roman" panose="02020603050405020304" pitchFamily="18" charset="0"/>
              </a:rPr>
              <a:t>During extreme events, rapidly changing in geomagnetic fields causes geomagnetically induced currents (GICs), representing one of the most dangerous hazard </a:t>
            </a:r>
            <a:r>
              <a:rPr lang="en-US" sz="2200" dirty="0" smtClean="0">
                <a:solidFill>
                  <a:schemeClr val="tx1"/>
                </a:solidFill>
                <a:latin typeface="Garamond" panose="02020404030301010803" pitchFamily="18" charset="0"/>
                <a:cs typeface="Times New Roman" panose="02020603050405020304" pitchFamily="18" charset="0"/>
              </a:rPr>
              <a:t>for</a:t>
            </a:r>
            <a:r>
              <a:rPr lang="en-US" sz="2200" dirty="0" smtClean="0">
                <a:solidFill>
                  <a:schemeClr val="tx1"/>
                </a:solidFill>
                <a:latin typeface="Garamond" panose="02020404030301010803" pitchFamily="18" charset="0"/>
                <a:cs typeface="Times New Roman" panose="02020603050405020304" pitchFamily="18" charset="0"/>
              </a:rPr>
              <a:t> </a:t>
            </a:r>
            <a:r>
              <a:rPr lang="en-US" sz="2200" dirty="0">
                <a:solidFill>
                  <a:schemeClr val="tx1"/>
                </a:solidFill>
                <a:latin typeface="Garamond" panose="02020404030301010803" pitchFamily="18" charset="0"/>
                <a:cs typeface="Times New Roman" panose="02020603050405020304" pitchFamily="18" charset="0"/>
              </a:rPr>
              <a:t>our technological systems.</a:t>
            </a:r>
          </a:p>
          <a:p>
            <a:pPr marL="457200" indent="-457200" algn="just">
              <a:buFont typeface="Arial" panose="020B0604020202020204" pitchFamily="34" charset="0"/>
              <a:buChar char="•"/>
            </a:pPr>
            <a:r>
              <a:rPr lang="en-US" sz="2200" dirty="0">
                <a:solidFill>
                  <a:schemeClr val="tx1"/>
                </a:solidFill>
                <a:latin typeface="Garamond" panose="02020404030301010803" pitchFamily="18" charset="0"/>
                <a:cs typeface="Times New Roman" panose="02020603050405020304" pitchFamily="18" charset="0"/>
              </a:rPr>
              <a:t>The correct understanding of the physical mechanisms behind the generation and amplification of GIC in terms of both ionospheric and magnetospheric current system can help in a better modelling (forecasting) and mitigation of GIC effects.</a:t>
            </a:r>
          </a:p>
          <a:p>
            <a:pPr marL="457200" indent="-457200" algn="just">
              <a:buFont typeface="Arial" panose="020B0604020202020204" pitchFamily="34" charset="0"/>
              <a:buChar char="•"/>
            </a:pPr>
            <a:r>
              <a:rPr lang="en-US" sz="2200" dirty="0">
                <a:solidFill>
                  <a:schemeClr val="tx1"/>
                </a:solidFill>
                <a:latin typeface="Garamond" panose="02020404030301010803" pitchFamily="18" charset="0"/>
                <a:cs typeface="Times New Roman" panose="02020603050405020304" pitchFamily="18" charset="0"/>
              </a:rPr>
              <a:t>This work presents the analysis of the GIC determined by the use of the MA.I.GIC. (Magnetosphere - Ionosphere - Ground Induced Current) model (Piersanti et al., 2019), on May 12, 2021 Geomagnetic Storm over the northern hemisphere. In addition, we discriminate between the ionospheric and magnetospheric origin contribution on the geoelectric field in Europe and Northern America in order to evaluate their relative contribution to the GIC amplitude.</a:t>
            </a:r>
            <a:endParaRPr lang="it-IT" sz="2200" dirty="0">
              <a:solidFill>
                <a:schemeClr val="tx1"/>
              </a:solidFill>
              <a:latin typeface="Garamond" panose="02020404030301010803" pitchFamily="18" charset="0"/>
              <a:cs typeface="Times New Roman" panose="02020603050405020304" pitchFamily="18" charset="0"/>
            </a:endParaRPr>
          </a:p>
        </p:txBody>
      </p:sp>
    </p:spTree>
    <p:extLst>
      <p:ext uri="{BB962C8B-B14F-4D97-AF65-F5344CB8AC3E}">
        <p14:creationId xmlns:p14="http://schemas.microsoft.com/office/powerpoint/2010/main" val="1084893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223570" y="-270284"/>
            <a:ext cx="7772400" cy="1143000"/>
          </a:xfrm>
        </p:spPr>
        <p:txBody>
          <a:bodyPr/>
          <a:lstStyle/>
          <a:p>
            <a:r>
              <a:rPr lang="it-IT" sz="4800" b="1" dirty="0">
                <a:ln w="10541" cmpd="sng">
                  <a:solidFill>
                    <a:srgbClr val="7D7D7D">
                      <a:tint val="100000"/>
                      <a:shade val="100000"/>
                      <a:satMod val="110000"/>
                    </a:srgbClr>
                  </a:solidFill>
                  <a:prstDash val="solid"/>
                </a:ln>
                <a:solidFill>
                  <a:srgbClr val="FF0000"/>
                </a:solidFill>
                <a:effectLst>
                  <a:reflection blurRad="6350" stA="55000" endA="300" endPos="45500" dir="5400000" sy="-100000" algn="bl" rotWithShape="0"/>
                </a:effectLst>
                <a:latin typeface="Garamond" panose="02020404030301010803" pitchFamily="18" charset="0"/>
              </a:rPr>
              <a:t>MA.I.G.I.C. Model</a:t>
            </a:r>
          </a:p>
        </p:txBody>
      </p:sp>
      <p:sp>
        <p:nvSpPr>
          <p:cNvPr id="3" name="Segnaposto contenuto 2"/>
          <p:cNvSpPr>
            <a:spLocks noGrp="1"/>
          </p:cNvSpPr>
          <p:nvPr>
            <p:ph idx="1"/>
          </p:nvPr>
        </p:nvSpPr>
        <p:spPr>
          <a:xfrm>
            <a:off x="1554461" y="1484784"/>
            <a:ext cx="9025003" cy="4392488"/>
          </a:xfrm>
        </p:spPr>
        <p:txBody>
          <a:bodyPr>
            <a:normAutofit/>
          </a:bodyPr>
          <a:lstStyle/>
          <a:p>
            <a:pPr algn="just"/>
            <a:r>
              <a:rPr lang="it-IT" sz="2600" dirty="0">
                <a:latin typeface="Garamond" panose="02020404030301010803" pitchFamily="18" charset="0"/>
              </a:rPr>
              <a:t>A new global </a:t>
            </a:r>
            <a:r>
              <a:rPr lang="it-IT" sz="2600" dirty="0" err="1">
                <a:solidFill>
                  <a:srgbClr val="FF0000"/>
                </a:solidFill>
                <a:latin typeface="Garamond" panose="02020404030301010803" pitchFamily="18" charset="0"/>
              </a:rPr>
              <a:t>MA</a:t>
            </a:r>
            <a:r>
              <a:rPr lang="it-IT" sz="2600" dirty="0" err="1">
                <a:latin typeface="Garamond" panose="02020404030301010803" pitchFamily="18" charset="0"/>
              </a:rPr>
              <a:t>gnetospheric</a:t>
            </a:r>
            <a:r>
              <a:rPr lang="it-IT" sz="2600" dirty="0">
                <a:latin typeface="Garamond" panose="02020404030301010803" pitchFamily="18" charset="0"/>
              </a:rPr>
              <a:t> – </a:t>
            </a:r>
            <a:r>
              <a:rPr lang="it-IT" sz="2600" dirty="0">
                <a:solidFill>
                  <a:srgbClr val="FF0000"/>
                </a:solidFill>
                <a:latin typeface="Garamond" panose="02020404030301010803" pitchFamily="18" charset="0"/>
              </a:rPr>
              <a:t>I</a:t>
            </a:r>
            <a:r>
              <a:rPr lang="it-IT" sz="2600" dirty="0">
                <a:latin typeface="Garamond" panose="02020404030301010803" pitchFamily="18" charset="0"/>
              </a:rPr>
              <a:t>onospheric and </a:t>
            </a:r>
            <a:r>
              <a:rPr lang="it-IT" sz="2600" dirty="0" err="1">
                <a:solidFill>
                  <a:srgbClr val="FF0000"/>
                </a:solidFill>
                <a:latin typeface="Garamond" panose="02020404030301010803" pitchFamily="18" charset="0"/>
              </a:rPr>
              <a:t>G</a:t>
            </a:r>
            <a:r>
              <a:rPr lang="it-IT" sz="2600" dirty="0" err="1">
                <a:latin typeface="Garamond" panose="02020404030301010803" pitchFamily="18" charset="0"/>
              </a:rPr>
              <a:t>eomagnetically</a:t>
            </a:r>
            <a:r>
              <a:rPr lang="it-IT" sz="2600" dirty="0">
                <a:latin typeface="Garamond" panose="02020404030301010803" pitchFamily="18" charset="0"/>
              </a:rPr>
              <a:t> </a:t>
            </a:r>
            <a:r>
              <a:rPr lang="it-IT" sz="2600" dirty="0" err="1">
                <a:solidFill>
                  <a:srgbClr val="FF0000"/>
                </a:solidFill>
                <a:latin typeface="Garamond" panose="02020404030301010803" pitchFamily="18" charset="0"/>
              </a:rPr>
              <a:t>I</a:t>
            </a:r>
            <a:r>
              <a:rPr lang="it-IT" sz="2600" dirty="0" err="1">
                <a:latin typeface="Garamond" panose="02020404030301010803" pitchFamily="18" charset="0"/>
              </a:rPr>
              <a:t>nduced</a:t>
            </a:r>
            <a:r>
              <a:rPr lang="it-IT" sz="2600" dirty="0">
                <a:latin typeface="Garamond" panose="02020404030301010803" pitchFamily="18" charset="0"/>
              </a:rPr>
              <a:t> </a:t>
            </a:r>
            <a:r>
              <a:rPr lang="it-IT" sz="2600" dirty="0" err="1">
                <a:solidFill>
                  <a:srgbClr val="FF0000"/>
                </a:solidFill>
                <a:latin typeface="Garamond" panose="02020404030301010803" pitchFamily="18" charset="0"/>
              </a:rPr>
              <a:t>C</a:t>
            </a:r>
            <a:r>
              <a:rPr lang="it-IT" sz="2600" dirty="0" err="1">
                <a:latin typeface="Garamond" panose="02020404030301010803" pitchFamily="18" charset="0"/>
              </a:rPr>
              <a:t>urrents</a:t>
            </a:r>
            <a:r>
              <a:rPr lang="it-IT" sz="2600" dirty="0">
                <a:latin typeface="Garamond" panose="02020404030301010803" pitchFamily="18" charset="0"/>
              </a:rPr>
              <a:t> (</a:t>
            </a:r>
            <a:r>
              <a:rPr lang="it-IT" sz="2600" dirty="0">
                <a:solidFill>
                  <a:srgbClr val="FF0000"/>
                </a:solidFill>
                <a:latin typeface="Garamond" panose="02020404030301010803" pitchFamily="18" charset="0"/>
              </a:rPr>
              <a:t>MA.I.GIC.</a:t>
            </a:r>
            <a:r>
              <a:rPr lang="it-IT" sz="2600" dirty="0">
                <a:latin typeface="Garamond" panose="02020404030301010803" pitchFamily="18" charset="0"/>
              </a:rPr>
              <a:t> – Piersanti et al. 2018) model </a:t>
            </a:r>
            <a:r>
              <a:rPr lang="it-IT" sz="2600" dirty="0" err="1">
                <a:latin typeface="Garamond" panose="02020404030301010803" pitchFamily="18" charset="0"/>
              </a:rPr>
              <a:t>has</a:t>
            </a:r>
            <a:r>
              <a:rPr lang="it-IT" sz="2600" dirty="0">
                <a:latin typeface="Garamond" panose="02020404030301010803" pitchFamily="18" charset="0"/>
              </a:rPr>
              <a:t> </a:t>
            </a:r>
            <a:r>
              <a:rPr lang="it-IT" sz="2600" dirty="0" err="1">
                <a:latin typeface="Garamond" panose="02020404030301010803" pitchFamily="18" charset="0"/>
              </a:rPr>
              <a:t>been</a:t>
            </a:r>
            <a:r>
              <a:rPr lang="it-IT" sz="2600" dirty="0">
                <a:latin typeface="Garamond" panose="02020404030301010803" pitchFamily="18" charset="0"/>
              </a:rPr>
              <a:t> </a:t>
            </a:r>
            <a:r>
              <a:rPr lang="it-IT" sz="2600" dirty="0" err="1">
                <a:latin typeface="Garamond" panose="02020404030301010803" pitchFamily="18" charset="0"/>
              </a:rPr>
              <a:t>developed</a:t>
            </a:r>
            <a:r>
              <a:rPr lang="it-IT" sz="2600" dirty="0">
                <a:latin typeface="Garamond" panose="02020404030301010803" pitchFamily="18" charset="0"/>
              </a:rPr>
              <a:t>.</a:t>
            </a:r>
            <a:endParaRPr lang="en-US" sz="2600" dirty="0">
              <a:latin typeface="Garamond" panose="02020404030301010803" pitchFamily="18" charset="0"/>
            </a:endParaRPr>
          </a:p>
          <a:p>
            <a:pPr algn="just"/>
            <a:r>
              <a:rPr lang="en-US" sz="2600" dirty="0">
                <a:latin typeface="Garamond" panose="02020404030301010803" pitchFamily="18" charset="0"/>
              </a:rPr>
              <a:t>Starting from the Solar Wind observations, it is able to:</a:t>
            </a:r>
          </a:p>
          <a:p>
            <a:pPr marL="514350" indent="-514350" algn="just">
              <a:buFont typeface="+mj-lt"/>
              <a:buAutoNum type="arabicPeriod"/>
            </a:pPr>
            <a:r>
              <a:rPr lang="en-US" sz="2600" dirty="0">
                <a:latin typeface="Garamond" panose="02020404030301010803" pitchFamily="18" charset="0"/>
              </a:rPr>
              <a:t>Evaluate the </a:t>
            </a:r>
            <a:r>
              <a:rPr lang="en-US" sz="2600" dirty="0" err="1">
                <a:latin typeface="Garamond" panose="02020404030301010803" pitchFamily="18" charset="0"/>
              </a:rPr>
              <a:t>geomagnetically</a:t>
            </a:r>
            <a:r>
              <a:rPr lang="en-US" sz="2600" dirty="0">
                <a:latin typeface="Garamond" panose="02020404030301010803" pitchFamily="18" charset="0"/>
              </a:rPr>
              <a:t> induced currents (GIC) at ground from magnetic observations.</a:t>
            </a:r>
          </a:p>
          <a:p>
            <a:pPr marL="514350" indent="-514350" algn="just">
              <a:buFont typeface="+mj-lt"/>
              <a:buAutoNum type="arabicPeriod"/>
            </a:pPr>
            <a:r>
              <a:rPr lang="en-US" sz="2600" dirty="0">
                <a:latin typeface="Garamond" panose="02020404030301010803" pitchFamily="18" charset="0"/>
              </a:rPr>
              <a:t>Discriminate between, and evaluate, the magnetospheric and ionospheric origin contribution from ground magnetic observations;</a:t>
            </a:r>
          </a:p>
          <a:p>
            <a:endParaRPr lang="it-IT" dirty="0">
              <a:solidFill>
                <a:schemeClr val="bg1"/>
              </a:solidFill>
            </a:endParaRPr>
          </a:p>
        </p:txBody>
      </p:sp>
    </p:spTree>
    <p:extLst>
      <p:ext uri="{BB962C8B-B14F-4D97-AF65-F5344CB8AC3E}">
        <p14:creationId xmlns:p14="http://schemas.microsoft.com/office/powerpoint/2010/main" val="83922099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841718" y="332656"/>
            <a:ext cx="5976664" cy="551148"/>
          </a:xfrm>
        </p:spPr>
        <p:txBody>
          <a:bodyPr>
            <a:normAutofit fontScale="90000"/>
          </a:bodyPr>
          <a:lstStyle/>
          <a:p>
            <a:r>
              <a:rPr lang="it-IT" altLang="it-IT" sz="3200" b="1" dirty="0" err="1">
                <a:ln w="10541" cmpd="sng">
                  <a:solidFill>
                    <a:srgbClr val="7D7D7D">
                      <a:tint val="100000"/>
                      <a:shade val="100000"/>
                      <a:satMod val="110000"/>
                    </a:srgbClr>
                  </a:solidFill>
                  <a:prstDash val="solid"/>
                </a:ln>
                <a:solidFill>
                  <a:srgbClr val="FF0000"/>
                </a:solidFill>
                <a:effectLst>
                  <a:reflection blurRad="6350" stA="55000" endA="300" endPos="45500" dir="5400000" sy="-100000" algn="bl" rotWithShape="0"/>
                </a:effectLst>
                <a:latin typeface="Century Schoolbook" panose="02040604050505020304" pitchFamily="18" charset="0"/>
              </a:rPr>
              <a:t>May</a:t>
            </a:r>
            <a:r>
              <a:rPr lang="it-IT" altLang="it-IT" sz="3200" b="1" dirty="0">
                <a:ln w="10541" cmpd="sng">
                  <a:solidFill>
                    <a:srgbClr val="7D7D7D">
                      <a:tint val="100000"/>
                      <a:shade val="100000"/>
                      <a:satMod val="110000"/>
                    </a:srgbClr>
                  </a:solidFill>
                  <a:prstDash val="solid"/>
                </a:ln>
                <a:solidFill>
                  <a:srgbClr val="FF0000"/>
                </a:solidFill>
                <a:effectLst>
                  <a:reflection blurRad="6350" stA="55000" endA="300" endPos="45500" dir="5400000" sy="-100000" algn="bl" rotWithShape="0"/>
                </a:effectLst>
                <a:latin typeface="Century Schoolbook" panose="02040604050505020304" pitchFamily="18" charset="0"/>
              </a:rPr>
              <a:t> 2021 GS: SW </a:t>
            </a:r>
            <a:r>
              <a:rPr lang="it-IT" altLang="it-IT" sz="3200" b="1" dirty="0" err="1">
                <a:ln w="10541" cmpd="sng">
                  <a:solidFill>
                    <a:srgbClr val="7D7D7D">
                      <a:tint val="100000"/>
                      <a:shade val="100000"/>
                      <a:satMod val="110000"/>
                    </a:srgbClr>
                  </a:solidFill>
                  <a:prstDash val="solid"/>
                </a:ln>
                <a:solidFill>
                  <a:srgbClr val="FF0000"/>
                </a:solidFill>
                <a:effectLst>
                  <a:reflection blurRad="6350" stA="55000" endA="300" endPos="45500" dir="5400000" sy="-100000" algn="bl" rotWithShape="0"/>
                </a:effectLst>
                <a:latin typeface="Century Schoolbook" panose="02040604050505020304" pitchFamily="18" charset="0"/>
              </a:rPr>
              <a:t>overview</a:t>
            </a:r>
            <a:r>
              <a:rPr lang="it-IT" altLang="it-IT" sz="3200" b="1" dirty="0">
                <a:ln w="10541" cmpd="sng">
                  <a:solidFill>
                    <a:srgbClr val="7D7D7D">
                      <a:tint val="100000"/>
                      <a:shade val="100000"/>
                      <a:satMod val="110000"/>
                    </a:srgbClr>
                  </a:solidFill>
                  <a:prstDash val="solid"/>
                </a:ln>
                <a:solidFill>
                  <a:srgbClr val="FF0000"/>
                </a:solidFill>
                <a:effectLst>
                  <a:reflection blurRad="6350" stA="55000" endA="300" endPos="45500" dir="5400000" sy="-100000" algn="bl" rotWithShape="0"/>
                </a:effectLst>
                <a:latin typeface="Century Schoolbook" panose="02040604050505020304" pitchFamily="18" charset="0"/>
              </a:rPr>
              <a:t/>
            </a:r>
            <a:br>
              <a:rPr lang="it-IT" altLang="it-IT" sz="3200" b="1" dirty="0">
                <a:ln w="10541" cmpd="sng">
                  <a:solidFill>
                    <a:srgbClr val="7D7D7D">
                      <a:tint val="100000"/>
                      <a:shade val="100000"/>
                      <a:satMod val="110000"/>
                    </a:srgbClr>
                  </a:solidFill>
                  <a:prstDash val="solid"/>
                </a:ln>
                <a:solidFill>
                  <a:srgbClr val="FF0000"/>
                </a:solidFill>
                <a:effectLst>
                  <a:reflection blurRad="6350" stA="55000" endA="300" endPos="45500" dir="5400000" sy="-100000" algn="bl" rotWithShape="0"/>
                </a:effectLst>
                <a:latin typeface="Century Schoolbook" panose="02040604050505020304" pitchFamily="18" charset="0"/>
              </a:rPr>
            </a:br>
            <a:endParaRPr lang="it-IT" sz="3200" b="1" dirty="0">
              <a:ln w="10541" cmpd="sng">
                <a:solidFill>
                  <a:srgbClr val="7D7D7D">
                    <a:tint val="100000"/>
                    <a:shade val="100000"/>
                    <a:satMod val="110000"/>
                  </a:srgbClr>
                </a:solidFill>
                <a:prstDash val="solid"/>
              </a:ln>
              <a:solidFill>
                <a:srgbClr val="FF0000"/>
              </a:solidFill>
              <a:effectLst>
                <a:reflection blurRad="6350" stA="55000" endA="300" endPos="45500" dir="5400000" sy="-100000" algn="bl" rotWithShape="0"/>
              </a:effectLst>
              <a:latin typeface="Century Schoolbook" panose="02040604050505020304" pitchFamily="18" charset="0"/>
            </a:endParaRPr>
          </a:p>
        </p:txBody>
      </p:sp>
      <p:pic>
        <p:nvPicPr>
          <p:cNvPr id="10" name="Immagine 9">
            <a:extLst>
              <a:ext uri="{FF2B5EF4-FFF2-40B4-BE49-F238E27FC236}">
                <a16:creationId xmlns:a16="http://schemas.microsoft.com/office/drawing/2014/main" xmlns="" id="{C59EC2D0-B3BE-F553-38B9-00F0092EB457}"/>
              </a:ext>
            </a:extLst>
          </p:cNvPr>
          <p:cNvPicPr>
            <a:picLocks noChangeAspect="1"/>
          </p:cNvPicPr>
          <p:nvPr/>
        </p:nvPicPr>
        <p:blipFill rotWithShape="1">
          <a:blip r:embed="rId2">
            <a:extLst>
              <a:ext uri="{28A0092B-C50C-407E-A947-70E740481C1C}">
                <a14:useLocalDpi xmlns:a14="http://schemas.microsoft.com/office/drawing/2010/main" val="0"/>
              </a:ext>
            </a:extLst>
          </a:blip>
          <a:srcRect l="4881" t="5619" r="5696" b="7850"/>
          <a:stretch/>
        </p:blipFill>
        <p:spPr>
          <a:xfrm>
            <a:off x="47328" y="44624"/>
            <a:ext cx="5256584" cy="6813376"/>
          </a:xfrm>
          <a:prstGeom prst="rect">
            <a:avLst/>
          </a:prstGeom>
        </p:spPr>
      </p:pic>
      <p:sp>
        <p:nvSpPr>
          <p:cNvPr id="11" name="CasellaDiTesto 10">
            <a:extLst>
              <a:ext uri="{FF2B5EF4-FFF2-40B4-BE49-F238E27FC236}">
                <a16:creationId xmlns:a16="http://schemas.microsoft.com/office/drawing/2014/main" xmlns="" id="{5EDC39BD-2A83-5356-C8A9-D28C5F7A84CE}"/>
              </a:ext>
            </a:extLst>
          </p:cNvPr>
          <p:cNvSpPr txBox="1"/>
          <p:nvPr/>
        </p:nvSpPr>
        <p:spPr>
          <a:xfrm>
            <a:off x="6201758" y="1052736"/>
            <a:ext cx="5150826" cy="5262979"/>
          </a:xfrm>
          <a:prstGeom prst="rect">
            <a:avLst/>
          </a:prstGeom>
          <a:noFill/>
        </p:spPr>
        <p:txBody>
          <a:bodyPr wrap="square" rtlCol="0">
            <a:spAutoFit/>
          </a:bodyPr>
          <a:lstStyle/>
          <a:p>
            <a:pPr marL="342900" indent="-342900">
              <a:buAutoNum type="arabicParenR"/>
            </a:pPr>
            <a:r>
              <a:rPr lang="en-US" sz="2400" dirty="0">
                <a:latin typeface="Garamond" panose="02020404030301010803" pitchFamily="18" charset="0"/>
              </a:rPr>
              <a:t>Interplanetary Shock (IS-red dashed line), identified by the clear jump in all the SW parameters at∼06:34 UT on May 12. </a:t>
            </a:r>
          </a:p>
          <a:p>
            <a:pPr marL="342900" indent="-342900">
              <a:buAutoNum type="arabicParenR"/>
            </a:pPr>
            <a:r>
              <a:rPr lang="en-US" sz="2400" dirty="0">
                <a:latin typeface="Garamond" panose="02020404030301010803" pitchFamily="18" charset="0"/>
              </a:rPr>
              <a:t>A magnetic cloud (MC - blue region): enhancement of the IMF strength + smooth rotation of B</a:t>
            </a:r>
            <a:r>
              <a:rPr lang="en-US" sz="2400" baseline="-25000" dirty="0">
                <a:latin typeface="Garamond" panose="02020404030301010803" pitchFamily="18" charset="0"/>
              </a:rPr>
              <a:t>Z,IMF</a:t>
            </a:r>
            <a:r>
              <a:rPr lang="en-US" sz="2400" dirty="0">
                <a:latin typeface="Garamond" panose="02020404030301010803" pitchFamily="18" charset="0"/>
              </a:rPr>
              <a:t> (08:00&lt;UT&lt;16:40).</a:t>
            </a:r>
          </a:p>
          <a:p>
            <a:pPr marL="342900" indent="-342900">
              <a:buAutoNum type="arabicParenR"/>
            </a:pPr>
            <a:r>
              <a:rPr lang="en-US" sz="2400" dirty="0">
                <a:latin typeface="Garamond" panose="02020404030301010803" pitchFamily="18" charset="0"/>
              </a:rPr>
              <a:t>The shock normal orientation for </a:t>
            </a:r>
            <a:r>
              <a:rPr lang="en-US" sz="2400" dirty="0" smtClean="0">
                <a:latin typeface="Garamond" panose="02020404030301010803" pitchFamily="18" charset="0"/>
              </a:rPr>
              <a:t>IPs</a:t>
            </a:r>
            <a:r>
              <a:rPr lang="en-US" sz="2400" dirty="0">
                <a:latin typeface="Garamond" panose="02020404030301010803" pitchFamily="18" charset="0"/>
              </a:rPr>
              <a:t>: </a:t>
            </a:r>
            <a:r>
              <a:rPr lang="el-GR" sz="2400" dirty="0">
                <a:latin typeface="Garamond" panose="02020404030301010803" pitchFamily="18" charset="0"/>
              </a:rPr>
              <a:t>Φ</a:t>
            </a:r>
            <a:r>
              <a:rPr lang="en-US" sz="2400" baseline="-25000" dirty="0">
                <a:latin typeface="Garamond" panose="02020404030301010803" pitchFamily="18" charset="0"/>
              </a:rPr>
              <a:t>GSE</a:t>
            </a:r>
            <a:r>
              <a:rPr lang="en-US" sz="2400" dirty="0">
                <a:latin typeface="Garamond" panose="02020404030301010803" pitchFamily="18" charset="0"/>
              </a:rPr>
              <a:t> ∼ 111°, </a:t>
            </a:r>
            <a:r>
              <a:rPr lang="el-GR" sz="2400" dirty="0">
                <a:latin typeface="Garamond" panose="02020404030301010803" pitchFamily="18" charset="0"/>
              </a:rPr>
              <a:t>Θ</a:t>
            </a:r>
            <a:r>
              <a:rPr lang="en-US" sz="2400" baseline="-25000" dirty="0">
                <a:latin typeface="Garamond" panose="02020404030301010803" pitchFamily="18" charset="0"/>
              </a:rPr>
              <a:t>GSE</a:t>
            </a:r>
            <a:r>
              <a:rPr lang="en-US" sz="2400" dirty="0">
                <a:latin typeface="Garamond" panose="02020404030301010803" pitchFamily="18" charset="0"/>
              </a:rPr>
              <a:t> ∼177°, </a:t>
            </a:r>
            <a:r>
              <a:rPr lang="en-US" sz="2400" dirty="0" err="1">
                <a:latin typeface="Garamond" panose="02020404030301010803" pitchFamily="18" charset="0"/>
              </a:rPr>
              <a:t>V</a:t>
            </a:r>
            <a:r>
              <a:rPr lang="en-US" sz="2400" baseline="-25000" dirty="0" err="1">
                <a:latin typeface="Garamond" panose="02020404030301010803" pitchFamily="18" charset="0"/>
              </a:rPr>
              <a:t>sh</a:t>
            </a:r>
            <a:r>
              <a:rPr lang="en-US" sz="2400" dirty="0">
                <a:latin typeface="Garamond" panose="02020404030301010803" pitchFamily="18" charset="0"/>
              </a:rPr>
              <a:t> ∼ 538 km/s (Piersanti et al., 2022). </a:t>
            </a:r>
          </a:p>
          <a:p>
            <a:pPr marL="342900" indent="-342900">
              <a:buAutoNum type="arabicParenR"/>
            </a:pPr>
            <a:r>
              <a:rPr lang="en-US" sz="2400" dirty="0">
                <a:latin typeface="Garamond" panose="02020404030301010803" pitchFamily="18" charset="0"/>
              </a:rPr>
              <a:t>The </a:t>
            </a:r>
            <a:r>
              <a:rPr lang="en-US" sz="2400" dirty="0" err="1">
                <a:latin typeface="Garamond" panose="02020404030301010803" pitchFamily="18" charset="0"/>
              </a:rPr>
              <a:t>Sym</a:t>
            </a:r>
            <a:r>
              <a:rPr lang="en-US" sz="2400" dirty="0">
                <a:latin typeface="Garamond" panose="02020404030301010803" pitchFamily="18" charset="0"/>
              </a:rPr>
              <a:t>-H shows a sudden Impulse at 06:34 UT and a main phase whose peak </a:t>
            </a:r>
            <a:r>
              <a:rPr lang="en-US" sz="2400" dirty="0" smtClean="0">
                <a:latin typeface="Garamond" panose="02020404030301010803" pitchFamily="18" charset="0"/>
              </a:rPr>
              <a:t>occurs (-84 </a:t>
            </a:r>
            <a:r>
              <a:rPr lang="en-US" sz="2400" dirty="0" err="1" smtClean="0">
                <a:latin typeface="Garamond" panose="02020404030301010803" pitchFamily="18" charset="0"/>
              </a:rPr>
              <a:t>nT</a:t>
            </a:r>
            <a:r>
              <a:rPr lang="en-US" sz="2400" dirty="0">
                <a:latin typeface="Garamond" panose="02020404030301010803" pitchFamily="18" charset="0"/>
              </a:rPr>
              <a:t>)</a:t>
            </a:r>
            <a:r>
              <a:rPr lang="en-US" sz="2400" dirty="0" smtClean="0">
                <a:latin typeface="Garamond" panose="02020404030301010803" pitchFamily="18" charset="0"/>
              </a:rPr>
              <a:t> </a:t>
            </a:r>
            <a:r>
              <a:rPr lang="en-US" sz="2400" dirty="0">
                <a:latin typeface="Garamond" panose="02020404030301010803" pitchFamily="18" charset="0"/>
              </a:rPr>
              <a:t>at 15:05 UT</a:t>
            </a:r>
          </a:p>
        </p:txBody>
      </p:sp>
    </p:spTree>
    <p:extLst>
      <p:ext uri="{BB962C8B-B14F-4D97-AF65-F5344CB8AC3E}">
        <p14:creationId xmlns:p14="http://schemas.microsoft.com/office/powerpoint/2010/main" val="409288906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 calcmode="lin" valueType="num">
                                      <p:cBhvr additive="base">
                                        <p:cTn id="7"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1" end="1"/>
                                            </p:txEl>
                                          </p:spTgt>
                                        </p:tgtEl>
                                        <p:attrNameLst>
                                          <p:attrName>ppt_y</p:attrName>
                                        </p:attrNameLst>
                                      </p:cBhvr>
                                      <p:tavLst>
                                        <p:tav tm="0">
                                          <p:val>
                                            <p:strVal val="1+#ppt_h/2"/>
                                          </p:val>
                                        </p:tav>
                                        <p:tav tm="100000">
                                          <p:val>
                                            <p:strVal val="#ppt_y"/>
                                          </p:val>
                                        </p:tav>
                                      </p:tavLst>
                                    </p:anim>
                                  </p:childTnLst>
                                </p:cTn>
                              </p:par>
                              <p:par>
                                <p:cTn id="9" presetID="1" presetClass="exit" presetSubtype="0" fill="hold" nodeType="withEffect">
                                  <p:stCondLst>
                                    <p:cond delay="0"/>
                                  </p:stCondLst>
                                  <p:childTnLst>
                                    <p:set>
                                      <p:cBhvr>
                                        <p:cTn id="10" dur="1" fill="hold">
                                          <p:stCondLst>
                                            <p:cond delay="0"/>
                                          </p:stCondLst>
                                        </p:cTn>
                                        <p:tgtEl>
                                          <p:spTgt spid="11">
                                            <p:txEl>
                                              <p:pRg st="0" end="0"/>
                                            </p:txEl>
                                          </p:spTgt>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11">
                                            <p:txEl>
                                              <p:pRg st="1" end="1"/>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 calcmode="lin" valueType="num">
                                      <p:cBhvr additive="base">
                                        <p:cTn id="17"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1">
                                            <p:txEl>
                                              <p:pRg st="3" end="3"/>
                                            </p:txEl>
                                          </p:spTgt>
                                        </p:tgtEl>
                                        <p:attrNameLst>
                                          <p:attrName>style.visibility</p:attrName>
                                        </p:attrNameLst>
                                      </p:cBhvr>
                                      <p:to>
                                        <p:strVal val="visible"/>
                                      </p:to>
                                    </p:set>
                                    <p:anim calcmode="lin" valueType="num">
                                      <p:cBhvr additive="base">
                                        <p:cTn id="23"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
                                            <p:txEl>
                                              <p:pRg st="3" end="3"/>
                                            </p:txEl>
                                          </p:spTgt>
                                        </p:tgtEl>
                                        <p:attrNameLst>
                                          <p:attrName>ppt_y</p:attrName>
                                        </p:attrNameLst>
                                      </p:cBhvr>
                                      <p:tavLst>
                                        <p:tav tm="0">
                                          <p:val>
                                            <p:strVal val="1+#ppt_h/2"/>
                                          </p:val>
                                        </p:tav>
                                        <p:tav tm="100000">
                                          <p:val>
                                            <p:strVal val="#ppt_y"/>
                                          </p:val>
                                        </p:tav>
                                      </p:tavLst>
                                    </p:anim>
                                  </p:childTnLst>
                                </p:cTn>
                              </p:par>
                              <p:par>
                                <p:cTn id="25" presetID="1" presetClass="exit" presetSubtype="0" fill="hold" nodeType="withEffect">
                                  <p:stCondLst>
                                    <p:cond delay="0"/>
                                  </p:stCondLst>
                                  <p:childTnLst>
                                    <p:set>
                                      <p:cBhvr>
                                        <p:cTn id="26" dur="1" fill="hold">
                                          <p:stCondLst>
                                            <p:cond delay="0"/>
                                          </p:stCondLst>
                                        </p:cTn>
                                        <p:tgtEl>
                                          <p:spTgt spid="11">
                                            <p:txEl>
                                              <p:pRg st="2" end="2"/>
                                            </p:txEl>
                                          </p:spTgt>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1">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447928" y="172261"/>
            <a:ext cx="6535696" cy="1065247"/>
          </a:xfrm>
        </p:spPr>
        <p:txBody>
          <a:bodyPr>
            <a:normAutofit fontScale="90000"/>
          </a:bodyPr>
          <a:lstStyle/>
          <a:p>
            <a:r>
              <a:rPr lang="it-IT" altLang="it-IT" b="1" dirty="0">
                <a:ln w="10541" cmpd="sng">
                  <a:solidFill>
                    <a:srgbClr val="7D7D7D">
                      <a:tint val="100000"/>
                      <a:shade val="100000"/>
                      <a:satMod val="110000"/>
                    </a:srgbClr>
                  </a:solidFill>
                  <a:prstDash val="solid"/>
                </a:ln>
                <a:solidFill>
                  <a:srgbClr val="FF0000"/>
                </a:solidFill>
                <a:effectLst>
                  <a:reflection blurRad="6350" stA="55000" endA="300" endPos="45500" dir="5400000" sy="-100000" algn="bl" rotWithShape="0"/>
                </a:effectLst>
                <a:latin typeface="Garamond" panose="02020404030301010803" pitchFamily="18" charset="0"/>
              </a:rPr>
              <a:t>Magnetospheric Ionospheric </a:t>
            </a:r>
            <a:br>
              <a:rPr lang="it-IT" altLang="it-IT" b="1" dirty="0">
                <a:ln w="10541" cmpd="sng">
                  <a:solidFill>
                    <a:srgbClr val="7D7D7D">
                      <a:tint val="100000"/>
                      <a:shade val="100000"/>
                      <a:satMod val="110000"/>
                    </a:srgbClr>
                  </a:solidFill>
                  <a:prstDash val="solid"/>
                </a:ln>
                <a:solidFill>
                  <a:srgbClr val="FF0000"/>
                </a:solidFill>
                <a:effectLst>
                  <a:reflection blurRad="6350" stA="55000" endA="300" endPos="45500" dir="5400000" sy="-100000" algn="bl" rotWithShape="0"/>
                </a:effectLst>
                <a:latin typeface="Garamond" panose="02020404030301010803" pitchFamily="18" charset="0"/>
              </a:rPr>
            </a:br>
            <a:r>
              <a:rPr lang="it-IT" altLang="it-IT" b="1" dirty="0" err="1">
                <a:ln w="10541" cmpd="sng">
                  <a:solidFill>
                    <a:srgbClr val="7D7D7D">
                      <a:tint val="100000"/>
                      <a:shade val="100000"/>
                      <a:satMod val="110000"/>
                    </a:srgbClr>
                  </a:solidFill>
                  <a:prstDash val="solid"/>
                </a:ln>
                <a:solidFill>
                  <a:srgbClr val="FF0000"/>
                </a:solidFill>
                <a:effectLst>
                  <a:reflection blurRad="6350" stA="55000" endA="300" endPos="45500" dir="5400000" sy="-100000" algn="bl" rotWithShape="0"/>
                </a:effectLst>
                <a:latin typeface="Garamond" panose="02020404030301010803" pitchFamily="18" charset="0"/>
              </a:rPr>
              <a:t>discrimination</a:t>
            </a:r>
            <a:r>
              <a:rPr lang="it-IT" altLang="it-IT" sz="3200" b="1" dirty="0">
                <a:ln w="10541" cmpd="sng">
                  <a:solidFill>
                    <a:srgbClr val="7D7D7D">
                      <a:tint val="100000"/>
                      <a:shade val="100000"/>
                      <a:satMod val="110000"/>
                    </a:srgbClr>
                  </a:solidFill>
                  <a:prstDash val="solid"/>
                </a:ln>
                <a:solidFill>
                  <a:srgbClr val="FF0000"/>
                </a:solidFill>
                <a:effectLst>
                  <a:reflection blurRad="6350" stA="55000" endA="300" endPos="45500" dir="5400000" sy="-100000" algn="bl" rotWithShape="0"/>
                </a:effectLst>
                <a:latin typeface="Century Schoolbook" panose="02040604050505020304" pitchFamily="18" charset="0"/>
              </a:rPr>
              <a:t/>
            </a:r>
            <a:br>
              <a:rPr lang="it-IT" altLang="it-IT" sz="3200" b="1" dirty="0">
                <a:ln w="10541" cmpd="sng">
                  <a:solidFill>
                    <a:srgbClr val="7D7D7D">
                      <a:tint val="100000"/>
                      <a:shade val="100000"/>
                      <a:satMod val="110000"/>
                    </a:srgbClr>
                  </a:solidFill>
                  <a:prstDash val="solid"/>
                </a:ln>
                <a:solidFill>
                  <a:srgbClr val="FF0000"/>
                </a:solidFill>
                <a:effectLst>
                  <a:reflection blurRad="6350" stA="55000" endA="300" endPos="45500" dir="5400000" sy="-100000" algn="bl" rotWithShape="0"/>
                </a:effectLst>
                <a:latin typeface="Century Schoolbook" panose="02040604050505020304" pitchFamily="18" charset="0"/>
              </a:rPr>
            </a:br>
            <a:endParaRPr lang="it-IT" sz="3200" b="1" dirty="0">
              <a:ln w="10541" cmpd="sng">
                <a:solidFill>
                  <a:srgbClr val="7D7D7D">
                    <a:tint val="100000"/>
                    <a:shade val="100000"/>
                    <a:satMod val="110000"/>
                  </a:srgbClr>
                </a:solidFill>
                <a:prstDash val="solid"/>
              </a:ln>
              <a:solidFill>
                <a:srgbClr val="FF0000"/>
              </a:solidFill>
              <a:effectLst>
                <a:reflection blurRad="6350" stA="55000" endA="300" endPos="45500" dir="5400000" sy="-100000" algn="bl" rotWithShape="0"/>
              </a:effectLst>
              <a:latin typeface="Century Schoolbook" panose="02040604050505020304" pitchFamily="18" charset="0"/>
            </a:endParaRPr>
          </a:p>
        </p:txBody>
      </p:sp>
      <p:sp>
        <p:nvSpPr>
          <p:cNvPr id="7" name="CasellaDiTesto 6"/>
          <p:cNvSpPr txBox="1"/>
          <p:nvPr/>
        </p:nvSpPr>
        <p:spPr>
          <a:xfrm>
            <a:off x="6572963" y="1628800"/>
            <a:ext cx="4680520" cy="5016758"/>
          </a:xfrm>
          <a:prstGeom prst="rect">
            <a:avLst/>
          </a:prstGeom>
          <a:noFill/>
        </p:spPr>
        <p:txBody>
          <a:bodyPr wrap="square" rtlCol="0">
            <a:spAutoFit/>
          </a:bodyPr>
          <a:lstStyle/>
          <a:p>
            <a:pPr marL="285750" indent="-285750">
              <a:buFont typeface="Arial" panose="020B0604020202020204" pitchFamily="34" charset="0"/>
              <a:buChar char="•"/>
            </a:pPr>
            <a:r>
              <a:rPr lang="en-GB" sz="3200" dirty="0">
                <a:latin typeface="Garamond" panose="02020404030301010803" pitchFamily="18" charset="0"/>
              </a:rPr>
              <a:t>We applied MA.I.GIC. to obtain the ionospheric and the magnetospheric origin contribution to the magnetic </a:t>
            </a:r>
            <a:r>
              <a:rPr lang="en-GB" sz="3200" dirty="0" smtClean="0">
                <a:latin typeface="Garamond" panose="02020404030301010803" pitchFamily="18" charset="0"/>
              </a:rPr>
              <a:t>observations (80 observatories)</a:t>
            </a:r>
            <a:endParaRPr lang="en-GB" sz="3200" dirty="0">
              <a:latin typeface="Garamond" panose="02020404030301010803" pitchFamily="18" charset="0"/>
            </a:endParaRPr>
          </a:p>
          <a:p>
            <a:pPr marL="285750" indent="-285750">
              <a:buFont typeface="Arial" panose="020B0604020202020204" pitchFamily="34" charset="0"/>
              <a:buChar char="•"/>
            </a:pPr>
            <a:r>
              <a:rPr lang="en-GB" sz="3200" dirty="0">
                <a:latin typeface="Garamond" panose="02020404030301010803" pitchFamily="18" charset="0"/>
              </a:rPr>
              <a:t>As expected the magnetospheric contribution is dominant at low/middle latitudes</a:t>
            </a:r>
          </a:p>
        </p:txBody>
      </p:sp>
      <p:pic>
        <p:nvPicPr>
          <p:cNvPr id="8" name="Segnaposto contenuto 7">
            <a:extLst>
              <a:ext uri="{FF2B5EF4-FFF2-40B4-BE49-F238E27FC236}">
                <a16:creationId xmlns:a16="http://schemas.microsoft.com/office/drawing/2014/main" xmlns="" id="{1700480C-4BFB-2ED1-3221-27E59E689AF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4054" r="5405" b="4682"/>
          <a:stretch/>
        </p:blipFill>
        <p:spPr>
          <a:xfrm>
            <a:off x="119335" y="0"/>
            <a:ext cx="5328593" cy="6752566"/>
          </a:xfrm>
        </p:spPr>
      </p:pic>
    </p:spTree>
    <p:extLst>
      <p:ext uri="{BB962C8B-B14F-4D97-AF65-F5344CB8AC3E}">
        <p14:creationId xmlns:p14="http://schemas.microsoft.com/office/powerpoint/2010/main" val="397472293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5997276" y="1657045"/>
            <a:ext cx="5076960" cy="4031873"/>
          </a:xfrm>
          <a:prstGeom prst="rect">
            <a:avLst/>
          </a:prstGeom>
          <a:noFill/>
        </p:spPr>
        <p:txBody>
          <a:bodyPr wrap="square" rtlCol="0">
            <a:spAutoFit/>
          </a:bodyPr>
          <a:lstStyle/>
          <a:p>
            <a:pPr marL="285750" indent="-285750">
              <a:buFont typeface="Arial" panose="020B0604020202020204" pitchFamily="34" charset="0"/>
              <a:buChar char="•"/>
            </a:pPr>
            <a:r>
              <a:rPr lang="en-GB" sz="3200" dirty="0">
                <a:latin typeface="Garamond" panose="02020404030301010803" pitchFamily="18" charset="0"/>
              </a:rPr>
              <a:t>We applied MA.I.GIC. to obtain the ionospheric and the magnetospheric origin contribution to the magnetic observations</a:t>
            </a:r>
          </a:p>
          <a:p>
            <a:pPr marL="285750" indent="-285750">
              <a:buFont typeface="Arial" panose="020B0604020202020204" pitchFamily="34" charset="0"/>
              <a:buChar char="•"/>
            </a:pPr>
            <a:r>
              <a:rPr lang="en-GB" sz="3200" dirty="0">
                <a:latin typeface="Garamond" panose="02020404030301010803" pitchFamily="18" charset="0"/>
              </a:rPr>
              <a:t>As expected the Ionospheric contribution is dominant at higher latitudes</a:t>
            </a:r>
          </a:p>
        </p:txBody>
      </p:sp>
      <p:pic>
        <p:nvPicPr>
          <p:cNvPr id="6" name="Segnaposto contenuto 5">
            <a:extLst>
              <a:ext uri="{FF2B5EF4-FFF2-40B4-BE49-F238E27FC236}">
                <a16:creationId xmlns:a16="http://schemas.microsoft.com/office/drawing/2014/main" xmlns="" id="{6303129B-A983-8181-4CA2-AEDD1030417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924" r="5795" b="3831"/>
          <a:stretch/>
        </p:blipFill>
        <p:spPr>
          <a:xfrm>
            <a:off x="10928" y="0"/>
            <a:ext cx="5076960" cy="6784854"/>
          </a:xfrm>
        </p:spPr>
      </p:pic>
      <p:sp>
        <p:nvSpPr>
          <p:cNvPr id="11" name="Titolo 1">
            <a:extLst>
              <a:ext uri="{FF2B5EF4-FFF2-40B4-BE49-F238E27FC236}">
                <a16:creationId xmlns:a16="http://schemas.microsoft.com/office/drawing/2014/main" xmlns="" id="{FF84ACB2-A1F2-B6F8-F2D6-B935078D7B1B}"/>
              </a:ext>
            </a:extLst>
          </p:cNvPr>
          <p:cNvSpPr txBox="1">
            <a:spLocks/>
          </p:cNvSpPr>
          <p:nvPr/>
        </p:nvSpPr>
        <p:spPr>
          <a:xfrm>
            <a:off x="5087888" y="172261"/>
            <a:ext cx="6895736" cy="1312523"/>
          </a:xfrm>
          <a:prstGeom prst="rect">
            <a:avLst/>
          </a:prstGeom>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it-IT" sz="6700" b="1" dirty="0">
                <a:ln w="10541" cmpd="sng">
                  <a:solidFill>
                    <a:srgbClr val="7D7D7D">
                      <a:tint val="100000"/>
                      <a:shade val="100000"/>
                      <a:satMod val="110000"/>
                    </a:srgbClr>
                  </a:solidFill>
                  <a:prstDash val="solid"/>
                </a:ln>
                <a:solidFill>
                  <a:srgbClr val="FF0000"/>
                </a:solidFill>
                <a:effectLst>
                  <a:reflection blurRad="6350" stA="55000" endA="300" endPos="45500" dir="5400000" sy="-100000" algn="bl" rotWithShape="0"/>
                </a:effectLst>
                <a:latin typeface="Garamond" panose="02020404030301010803" pitchFamily="18" charset="0"/>
              </a:rPr>
              <a:t>Magnetospheric Ionospheric </a:t>
            </a:r>
            <a:br>
              <a:rPr lang="it-IT" altLang="it-IT" sz="6700" b="1" dirty="0">
                <a:ln w="10541" cmpd="sng">
                  <a:solidFill>
                    <a:srgbClr val="7D7D7D">
                      <a:tint val="100000"/>
                      <a:shade val="100000"/>
                      <a:satMod val="110000"/>
                    </a:srgbClr>
                  </a:solidFill>
                  <a:prstDash val="solid"/>
                </a:ln>
                <a:solidFill>
                  <a:srgbClr val="FF0000"/>
                </a:solidFill>
                <a:effectLst>
                  <a:reflection blurRad="6350" stA="55000" endA="300" endPos="45500" dir="5400000" sy="-100000" algn="bl" rotWithShape="0"/>
                </a:effectLst>
                <a:latin typeface="Garamond" panose="02020404030301010803" pitchFamily="18" charset="0"/>
              </a:rPr>
            </a:br>
            <a:r>
              <a:rPr lang="it-IT" altLang="it-IT" sz="6700" b="1" dirty="0" err="1">
                <a:ln w="10541" cmpd="sng">
                  <a:solidFill>
                    <a:srgbClr val="7D7D7D">
                      <a:tint val="100000"/>
                      <a:shade val="100000"/>
                      <a:satMod val="110000"/>
                    </a:srgbClr>
                  </a:solidFill>
                  <a:prstDash val="solid"/>
                </a:ln>
                <a:solidFill>
                  <a:srgbClr val="FF0000"/>
                </a:solidFill>
                <a:effectLst>
                  <a:reflection blurRad="6350" stA="55000" endA="300" endPos="45500" dir="5400000" sy="-100000" algn="bl" rotWithShape="0"/>
                </a:effectLst>
                <a:latin typeface="Garamond" panose="02020404030301010803" pitchFamily="18" charset="0"/>
              </a:rPr>
              <a:t>discrimination</a:t>
            </a:r>
            <a:r>
              <a:rPr lang="it-IT" altLang="it-IT" sz="3200" b="1" dirty="0">
                <a:ln w="10541" cmpd="sng">
                  <a:solidFill>
                    <a:srgbClr val="7D7D7D">
                      <a:tint val="100000"/>
                      <a:shade val="100000"/>
                      <a:satMod val="110000"/>
                    </a:srgbClr>
                  </a:solidFill>
                  <a:prstDash val="solid"/>
                </a:ln>
                <a:solidFill>
                  <a:srgbClr val="FF0000"/>
                </a:solidFill>
                <a:effectLst>
                  <a:reflection blurRad="6350" stA="55000" endA="300" endPos="45500" dir="5400000" sy="-100000" algn="bl" rotWithShape="0"/>
                </a:effectLst>
                <a:latin typeface="Century Schoolbook" panose="02040604050505020304" pitchFamily="18" charset="0"/>
              </a:rPr>
              <a:t/>
            </a:r>
            <a:br>
              <a:rPr lang="it-IT" altLang="it-IT" sz="3200" b="1" dirty="0">
                <a:ln w="10541" cmpd="sng">
                  <a:solidFill>
                    <a:srgbClr val="7D7D7D">
                      <a:tint val="100000"/>
                      <a:shade val="100000"/>
                      <a:satMod val="110000"/>
                    </a:srgbClr>
                  </a:solidFill>
                  <a:prstDash val="solid"/>
                </a:ln>
                <a:solidFill>
                  <a:srgbClr val="FF0000"/>
                </a:solidFill>
                <a:effectLst>
                  <a:reflection blurRad="6350" stA="55000" endA="300" endPos="45500" dir="5400000" sy="-100000" algn="bl" rotWithShape="0"/>
                </a:effectLst>
                <a:latin typeface="Century Schoolbook" panose="02040604050505020304" pitchFamily="18" charset="0"/>
              </a:rPr>
            </a:br>
            <a:endParaRPr lang="it-IT" sz="3200" b="1" dirty="0">
              <a:ln w="10541" cmpd="sng">
                <a:solidFill>
                  <a:srgbClr val="7D7D7D">
                    <a:tint val="100000"/>
                    <a:shade val="100000"/>
                    <a:satMod val="110000"/>
                  </a:srgbClr>
                </a:solidFill>
                <a:prstDash val="solid"/>
              </a:ln>
              <a:solidFill>
                <a:srgbClr val="FF0000"/>
              </a:solidFill>
              <a:effectLst>
                <a:reflection blurRad="6350" stA="55000" endA="300" endPos="45500" dir="5400000" sy="-100000" algn="bl" rotWithShape="0"/>
              </a:effectLst>
              <a:latin typeface="Century Schoolbook" panose="02040604050505020304" pitchFamily="18" charset="0"/>
            </a:endParaRPr>
          </a:p>
        </p:txBody>
      </p:sp>
    </p:spTree>
    <p:extLst>
      <p:ext uri="{BB962C8B-B14F-4D97-AF65-F5344CB8AC3E}">
        <p14:creationId xmlns:p14="http://schemas.microsoft.com/office/powerpoint/2010/main" val="348171654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67609" y="188640"/>
            <a:ext cx="7208803" cy="551148"/>
          </a:xfrm>
        </p:spPr>
        <p:txBody>
          <a:bodyPr>
            <a:normAutofit fontScale="90000"/>
          </a:bodyPr>
          <a:lstStyle/>
          <a:p>
            <a:r>
              <a:rPr lang="it-IT" altLang="it-IT" b="1" dirty="0" err="1">
                <a:ln w="10541" cmpd="sng">
                  <a:solidFill>
                    <a:srgbClr val="7D7D7D">
                      <a:tint val="100000"/>
                      <a:shade val="100000"/>
                      <a:satMod val="110000"/>
                    </a:srgbClr>
                  </a:solidFill>
                  <a:prstDash val="solid"/>
                </a:ln>
                <a:solidFill>
                  <a:srgbClr val="FF0000"/>
                </a:solidFill>
                <a:effectLst>
                  <a:reflection blurRad="6350" stA="55000" endA="300" endPos="45500" dir="5400000" sy="-100000" algn="bl" rotWithShape="0"/>
                </a:effectLst>
                <a:latin typeface="Garamond" panose="02020404030301010803" pitchFamily="18" charset="0"/>
              </a:rPr>
              <a:t>May</a:t>
            </a:r>
            <a:r>
              <a:rPr lang="it-IT" altLang="it-IT" b="1" dirty="0">
                <a:ln w="10541" cmpd="sng">
                  <a:solidFill>
                    <a:srgbClr val="7D7D7D">
                      <a:tint val="100000"/>
                      <a:shade val="100000"/>
                      <a:satMod val="110000"/>
                    </a:srgbClr>
                  </a:solidFill>
                  <a:prstDash val="solid"/>
                </a:ln>
                <a:solidFill>
                  <a:srgbClr val="FF0000"/>
                </a:solidFill>
                <a:effectLst>
                  <a:reflection blurRad="6350" stA="55000" endA="300" endPos="45500" dir="5400000" sy="-100000" algn="bl" rotWithShape="0"/>
                </a:effectLst>
                <a:latin typeface="Garamond" panose="02020404030301010803" pitchFamily="18" charset="0"/>
              </a:rPr>
              <a:t> 12, 2021 GS: GIC</a:t>
            </a:r>
            <a:r>
              <a:rPr lang="it-IT" altLang="it-IT" sz="3200" b="1" dirty="0">
                <a:ln w="10541" cmpd="sng">
                  <a:solidFill>
                    <a:srgbClr val="7D7D7D">
                      <a:tint val="100000"/>
                      <a:shade val="100000"/>
                      <a:satMod val="110000"/>
                    </a:srgbClr>
                  </a:solidFill>
                  <a:prstDash val="solid"/>
                </a:ln>
                <a:solidFill>
                  <a:srgbClr val="FF0000"/>
                </a:solidFill>
                <a:effectLst>
                  <a:reflection blurRad="6350" stA="55000" endA="300" endPos="45500" dir="5400000" sy="-100000" algn="bl" rotWithShape="0"/>
                </a:effectLst>
                <a:latin typeface="Century Schoolbook" panose="02040604050505020304" pitchFamily="18" charset="0"/>
              </a:rPr>
              <a:t/>
            </a:r>
            <a:br>
              <a:rPr lang="it-IT" altLang="it-IT" sz="3200" b="1" dirty="0">
                <a:ln w="10541" cmpd="sng">
                  <a:solidFill>
                    <a:srgbClr val="7D7D7D">
                      <a:tint val="100000"/>
                      <a:shade val="100000"/>
                      <a:satMod val="110000"/>
                    </a:srgbClr>
                  </a:solidFill>
                  <a:prstDash val="solid"/>
                </a:ln>
                <a:solidFill>
                  <a:srgbClr val="FF0000"/>
                </a:solidFill>
                <a:effectLst>
                  <a:reflection blurRad="6350" stA="55000" endA="300" endPos="45500" dir="5400000" sy="-100000" algn="bl" rotWithShape="0"/>
                </a:effectLst>
                <a:latin typeface="Century Schoolbook" panose="02040604050505020304" pitchFamily="18" charset="0"/>
              </a:rPr>
            </a:br>
            <a:endParaRPr lang="it-IT" sz="3200" b="1" dirty="0">
              <a:ln w="10541" cmpd="sng">
                <a:solidFill>
                  <a:srgbClr val="7D7D7D">
                    <a:tint val="100000"/>
                    <a:shade val="100000"/>
                    <a:satMod val="110000"/>
                  </a:srgbClr>
                </a:solidFill>
                <a:prstDash val="solid"/>
              </a:ln>
              <a:solidFill>
                <a:srgbClr val="FF0000"/>
              </a:solidFill>
              <a:effectLst>
                <a:reflection blurRad="6350" stA="55000" endA="300" endPos="45500" dir="5400000" sy="-100000" algn="bl" rotWithShape="0"/>
              </a:effectLst>
              <a:latin typeface="Century Schoolbook" panose="02040604050505020304" pitchFamily="18" charset="0"/>
            </a:endParaRPr>
          </a:p>
        </p:txBody>
      </p:sp>
      <p:pic>
        <p:nvPicPr>
          <p:cNvPr id="8" name="Segnaposto contenuto 7">
            <a:extLst>
              <a:ext uri="{FF2B5EF4-FFF2-40B4-BE49-F238E27FC236}">
                <a16:creationId xmlns:a16="http://schemas.microsoft.com/office/drawing/2014/main" xmlns="" id="{D8604623-6E67-BD3D-77AD-C5C7C929759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4778" r="5255" b="3861"/>
          <a:stretch/>
        </p:blipFill>
        <p:spPr>
          <a:xfrm>
            <a:off x="34413" y="739788"/>
            <a:ext cx="7920880" cy="5982919"/>
          </a:xfrm>
        </p:spPr>
      </p:pic>
      <p:sp>
        <p:nvSpPr>
          <p:cNvPr id="9" name="CasellaDiTesto 8">
            <a:extLst>
              <a:ext uri="{FF2B5EF4-FFF2-40B4-BE49-F238E27FC236}">
                <a16:creationId xmlns:a16="http://schemas.microsoft.com/office/drawing/2014/main" xmlns="" id="{937B52B7-C3F1-E601-04DF-5A80E66ADBFB}"/>
              </a:ext>
            </a:extLst>
          </p:cNvPr>
          <p:cNvSpPr txBox="1"/>
          <p:nvPr/>
        </p:nvSpPr>
        <p:spPr>
          <a:xfrm>
            <a:off x="7752184" y="1166842"/>
            <a:ext cx="4284872" cy="5509200"/>
          </a:xfrm>
          <a:prstGeom prst="rect">
            <a:avLst/>
          </a:prstGeom>
          <a:noFill/>
        </p:spPr>
        <p:txBody>
          <a:bodyPr wrap="square" rtlCol="0">
            <a:spAutoFit/>
          </a:bodyPr>
          <a:lstStyle/>
          <a:p>
            <a:pPr marL="285750" indent="-285750">
              <a:buFont typeface="Arial" panose="020B0604020202020204" pitchFamily="34" charset="0"/>
              <a:buChar char="•"/>
            </a:pPr>
            <a:r>
              <a:rPr lang="en-GB" sz="3200" dirty="0">
                <a:latin typeface="Garamond" panose="02020404030301010803" pitchFamily="18" charset="0"/>
              </a:rPr>
              <a:t>We applied MA.I.GIC. to evaluate the geoelectric field at 80 ground stations in the Northern Hemisphere.</a:t>
            </a:r>
          </a:p>
          <a:p>
            <a:pPr marL="285750" indent="-285750">
              <a:buFont typeface="Arial" panose="020B0604020202020204" pitchFamily="34" charset="0"/>
              <a:buChar char="•"/>
            </a:pPr>
            <a:r>
              <a:rPr lang="en-GB" sz="3200" dirty="0">
                <a:latin typeface="Garamond" panose="02020404030301010803" pitchFamily="18" charset="0"/>
              </a:rPr>
              <a:t>Clear evidence that higher amplitude GIC are at higher latitudes as expected.</a:t>
            </a:r>
          </a:p>
          <a:p>
            <a:pPr marL="285750" indent="-285750">
              <a:buFont typeface="Arial" panose="020B0604020202020204" pitchFamily="34" charset="0"/>
              <a:buChar char="•"/>
            </a:pPr>
            <a:r>
              <a:rPr lang="en-GB" sz="3200" dirty="0">
                <a:latin typeface="Garamond" panose="02020404030301010803" pitchFamily="18" charset="0"/>
              </a:rPr>
              <a:t>The global GIC behaviour is….</a:t>
            </a:r>
          </a:p>
        </p:txBody>
      </p:sp>
    </p:spTree>
    <p:extLst>
      <p:ext uri="{BB962C8B-B14F-4D97-AF65-F5344CB8AC3E}">
        <p14:creationId xmlns:p14="http://schemas.microsoft.com/office/powerpoint/2010/main" val="18910692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a:extLst>
              <a:ext uri="{FF2B5EF4-FFF2-40B4-BE49-F238E27FC236}">
                <a16:creationId xmlns:a16="http://schemas.microsoft.com/office/drawing/2014/main" xmlns="" id="{4C406425-E0C4-581C-F06B-F934BA190337}"/>
              </a:ext>
            </a:extLst>
          </p:cNvPr>
          <p:cNvSpPr txBox="1">
            <a:spLocks/>
          </p:cNvSpPr>
          <p:nvPr/>
        </p:nvSpPr>
        <p:spPr>
          <a:xfrm>
            <a:off x="2491598" y="212446"/>
            <a:ext cx="7208803" cy="9793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it-IT" sz="4000" b="1" dirty="0" err="1">
                <a:ln w="10541" cmpd="sng">
                  <a:solidFill>
                    <a:srgbClr val="7D7D7D">
                      <a:tint val="100000"/>
                      <a:shade val="100000"/>
                      <a:satMod val="110000"/>
                    </a:srgbClr>
                  </a:solidFill>
                  <a:prstDash val="solid"/>
                </a:ln>
                <a:solidFill>
                  <a:srgbClr val="FF0000"/>
                </a:solidFill>
                <a:effectLst>
                  <a:reflection blurRad="6350" stA="55000" endA="300" endPos="45500" dir="5400000" sy="-100000" algn="bl" rotWithShape="0"/>
                </a:effectLst>
                <a:latin typeface="Garamond" panose="02020404030301010803" pitchFamily="18" charset="0"/>
              </a:rPr>
              <a:t>May</a:t>
            </a:r>
            <a:r>
              <a:rPr lang="it-IT" altLang="it-IT" sz="4000" b="1" dirty="0">
                <a:ln w="10541" cmpd="sng">
                  <a:solidFill>
                    <a:srgbClr val="7D7D7D">
                      <a:tint val="100000"/>
                      <a:shade val="100000"/>
                      <a:satMod val="110000"/>
                    </a:srgbClr>
                  </a:solidFill>
                  <a:prstDash val="solid"/>
                </a:ln>
                <a:solidFill>
                  <a:srgbClr val="FF0000"/>
                </a:solidFill>
                <a:effectLst>
                  <a:reflection blurRad="6350" stA="55000" endA="300" endPos="45500" dir="5400000" sy="-100000" algn="bl" rotWithShape="0"/>
                </a:effectLst>
                <a:latin typeface="Garamond" panose="02020404030301010803" pitchFamily="18" charset="0"/>
              </a:rPr>
              <a:t> 12, 2021 GS: GIC </a:t>
            </a:r>
            <a:r>
              <a:rPr lang="it-IT" altLang="it-IT" sz="4000" b="1" dirty="0" err="1">
                <a:ln w="10541" cmpd="sng">
                  <a:solidFill>
                    <a:srgbClr val="7D7D7D">
                      <a:tint val="100000"/>
                      <a:shade val="100000"/>
                      <a:satMod val="110000"/>
                    </a:srgbClr>
                  </a:solidFill>
                  <a:prstDash val="solid"/>
                </a:ln>
                <a:solidFill>
                  <a:srgbClr val="FF0000"/>
                </a:solidFill>
                <a:effectLst>
                  <a:reflection blurRad="6350" stA="55000" endA="300" endPos="45500" dir="5400000" sy="-100000" algn="bl" rotWithShape="0"/>
                </a:effectLst>
                <a:latin typeface="Garamond" panose="02020404030301010803" pitchFamily="18" charset="0"/>
              </a:rPr>
              <a:t>at</a:t>
            </a:r>
            <a:r>
              <a:rPr lang="it-IT" altLang="it-IT" sz="4000" b="1" dirty="0">
                <a:ln w="10541" cmpd="sng">
                  <a:solidFill>
                    <a:srgbClr val="7D7D7D">
                      <a:tint val="100000"/>
                      <a:shade val="100000"/>
                      <a:satMod val="110000"/>
                    </a:srgbClr>
                  </a:solidFill>
                  <a:prstDash val="solid"/>
                </a:ln>
                <a:solidFill>
                  <a:srgbClr val="FF0000"/>
                </a:solidFill>
                <a:effectLst>
                  <a:reflection blurRad="6350" stA="55000" endA="300" endPos="45500" dir="5400000" sy="-100000" algn="bl" rotWithShape="0"/>
                </a:effectLst>
                <a:latin typeface="Garamond" panose="02020404030301010803" pitchFamily="18" charset="0"/>
              </a:rPr>
              <a:t> SI</a:t>
            </a:r>
            <a:r>
              <a:rPr lang="it-IT" altLang="it-IT" sz="4000" b="1" dirty="0">
                <a:ln w="10541" cmpd="sng">
                  <a:solidFill>
                    <a:srgbClr val="7D7D7D">
                      <a:tint val="100000"/>
                      <a:shade val="100000"/>
                      <a:satMod val="110000"/>
                    </a:srgbClr>
                  </a:solidFill>
                  <a:prstDash val="solid"/>
                </a:ln>
                <a:solidFill>
                  <a:srgbClr val="FF0000"/>
                </a:solidFill>
                <a:effectLst>
                  <a:reflection blurRad="6350" stA="55000" endA="300" endPos="45500" dir="5400000" sy="-100000" algn="bl" rotWithShape="0"/>
                </a:effectLst>
                <a:latin typeface="Century Schoolbook" panose="02040604050505020304" pitchFamily="18" charset="0"/>
              </a:rPr>
              <a:t/>
            </a:r>
            <a:br>
              <a:rPr lang="it-IT" altLang="it-IT" sz="4000" b="1" dirty="0">
                <a:ln w="10541" cmpd="sng">
                  <a:solidFill>
                    <a:srgbClr val="7D7D7D">
                      <a:tint val="100000"/>
                      <a:shade val="100000"/>
                      <a:satMod val="110000"/>
                    </a:srgbClr>
                  </a:solidFill>
                  <a:prstDash val="solid"/>
                </a:ln>
                <a:solidFill>
                  <a:srgbClr val="FF0000"/>
                </a:solidFill>
                <a:effectLst>
                  <a:reflection blurRad="6350" stA="55000" endA="300" endPos="45500" dir="5400000" sy="-100000" algn="bl" rotWithShape="0"/>
                </a:effectLst>
                <a:latin typeface="Century Schoolbook" panose="02040604050505020304" pitchFamily="18" charset="0"/>
              </a:rPr>
            </a:br>
            <a:endParaRPr lang="it-IT" sz="4000" b="1" dirty="0">
              <a:ln w="10541" cmpd="sng">
                <a:solidFill>
                  <a:srgbClr val="7D7D7D">
                    <a:tint val="100000"/>
                    <a:shade val="100000"/>
                    <a:satMod val="110000"/>
                  </a:srgbClr>
                </a:solidFill>
                <a:prstDash val="solid"/>
              </a:ln>
              <a:solidFill>
                <a:srgbClr val="FF0000"/>
              </a:solidFill>
              <a:effectLst>
                <a:reflection blurRad="6350" stA="55000" endA="300" endPos="45500" dir="5400000" sy="-100000" algn="bl" rotWithShape="0"/>
              </a:effectLst>
              <a:latin typeface="Century Schoolbook" panose="02040604050505020304" pitchFamily="18" charset="0"/>
            </a:endParaRPr>
          </a:p>
        </p:txBody>
      </p:sp>
      <p:pic>
        <p:nvPicPr>
          <p:cNvPr id="10" name="GIC_MF_video">
            <a:hlinkClick r:id="" action="ppaction://media"/>
            <a:extLst>
              <a:ext uri="{FF2B5EF4-FFF2-40B4-BE49-F238E27FC236}">
                <a16:creationId xmlns:a16="http://schemas.microsoft.com/office/drawing/2014/main" xmlns="" id="{633034D9-8933-DB82-32BD-48396C1E3BA4}"/>
              </a:ext>
            </a:extLst>
          </p:cNvPr>
          <p:cNvPicPr>
            <a:picLocks noGrp="1" noChangeAspect="1"/>
          </p:cNvPicPr>
          <p:nvPr>
            <p:ph idx="1"/>
            <a:videoFile r:link="rId2"/>
            <p:extLst>
              <p:ext uri="{DAA4B4D4-6D71-4841-9C94-3DE7FCFB9230}">
                <p14:media xmlns:p14="http://schemas.microsoft.com/office/powerpoint/2010/main" r:embed="rId1"/>
              </p:ext>
            </p:extLst>
          </p:nvPr>
        </p:nvPicPr>
        <p:blipFill rotWithShape="1">
          <a:blip r:embed="rId4"/>
          <a:srcRect l="6259" t="27679" r="4905" b="29364"/>
          <a:stretch/>
        </p:blipFill>
        <p:spPr>
          <a:xfrm>
            <a:off x="263352" y="836712"/>
            <a:ext cx="11435939" cy="4608512"/>
          </a:xfrm>
        </p:spPr>
      </p:pic>
      <p:sp>
        <p:nvSpPr>
          <p:cNvPr id="11" name="CasellaDiTesto 10">
            <a:extLst>
              <a:ext uri="{FF2B5EF4-FFF2-40B4-BE49-F238E27FC236}">
                <a16:creationId xmlns:a16="http://schemas.microsoft.com/office/drawing/2014/main" xmlns="" id="{FEA1FFDD-31C8-4B84-9035-9D472A0DD690}"/>
              </a:ext>
            </a:extLst>
          </p:cNvPr>
          <p:cNvSpPr txBox="1"/>
          <p:nvPr/>
        </p:nvSpPr>
        <p:spPr>
          <a:xfrm>
            <a:off x="209147" y="5615814"/>
            <a:ext cx="11773704" cy="1077218"/>
          </a:xfrm>
          <a:prstGeom prst="rect">
            <a:avLst/>
          </a:prstGeom>
          <a:noFill/>
        </p:spPr>
        <p:txBody>
          <a:bodyPr wrap="square" rtlCol="0">
            <a:spAutoFit/>
          </a:bodyPr>
          <a:lstStyle/>
          <a:p>
            <a:pPr marL="285750" indent="-285750" algn="ctr">
              <a:buFont typeface="Arial" panose="020B0604020202020204" pitchFamily="34" charset="0"/>
              <a:buChar char="•"/>
            </a:pPr>
            <a:r>
              <a:rPr lang="en-GB" sz="3200" dirty="0">
                <a:effectLst>
                  <a:outerShdw blurRad="38100" dist="38100" dir="2700000" algn="tl">
                    <a:srgbClr val="000000">
                      <a:alpha val="43137"/>
                    </a:srgbClr>
                  </a:outerShdw>
                </a:effectLst>
                <a:latin typeface="Garamond" panose="02020404030301010803" pitchFamily="18" charset="0"/>
              </a:rPr>
              <a:t>Clear enhancement of the geoelectric field at the moment of the IPs arrival…it is directly driven by the SI current system</a:t>
            </a:r>
          </a:p>
        </p:txBody>
      </p:sp>
    </p:spTree>
    <p:extLst>
      <p:ext uri="{BB962C8B-B14F-4D97-AF65-F5344CB8AC3E}">
        <p14:creationId xmlns:p14="http://schemas.microsoft.com/office/powerpoint/2010/main" val="372886704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500"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23491" y="-26128"/>
            <a:ext cx="9217024" cy="1124744"/>
          </a:xfrm>
        </p:spPr>
        <p:txBody>
          <a:bodyPr>
            <a:normAutofit/>
          </a:bodyPr>
          <a:lstStyle/>
          <a:p>
            <a:r>
              <a:rPr lang="it-IT" sz="4800" b="1" dirty="0" err="1">
                <a:solidFill>
                  <a:srgbClr val="FF0000"/>
                </a:solidFill>
                <a:effectLst>
                  <a:outerShdw blurRad="38100" dist="38100" dir="2700000" algn="tl">
                    <a:srgbClr val="000000">
                      <a:alpha val="43137"/>
                    </a:srgbClr>
                  </a:outerShdw>
                </a:effectLst>
                <a:latin typeface="Garamond" panose="02020404030301010803" pitchFamily="18" charset="0"/>
              </a:rPr>
              <a:t>Conclusions</a:t>
            </a:r>
            <a:endParaRPr lang="it-IT" sz="4800" b="1" dirty="0">
              <a:solidFill>
                <a:srgbClr val="FF0000"/>
              </a:solidFill>
              <a:effectLst>
                <a:outerShdw blurRad="38100" dist="38100" dir="2700000" algn="tl">
                  <a:srgbClr val="000000">
                    <a:alpha val="43137"/>
                  </a:srgbClr>
                </a:outerShdw>
              </a:effectLst>
              <a:latin typeface="Garamond" panose="02020404030301010803" pitchFamily="18" charset="0"/>
            </a:endParaRPr>
          </a:p>
        </p:txBody>
      </p:sp>
      <p:sp>
        <p:nvSpPr>
          <p:cNvPr id="3" name="Segnaposto contenuto 2"/>
          <p:cNvSpPr>
            <a:spLocks noGrp="1"/>
          </p:cNvSpPr>
          <p:nvPr>
            <p:ph idx="1"/>
          </p:nvPr>
        </p:nvSpPr>
        <p:spPr>
          <a:xfrm>
            <a:off x="263352" y="1196752"/>
            <a:ext cx="11737303" cy="5472608"/>
          </a:xfrm>
        </p:spPr>
        <p:txBody>
          <a:bodyPr>
            <a:normAutofit/>
          </a:bodyPr>
          <a:lstStyle/>
          <a:p>
            <a:pPr algn="just"/>
            <a:r>
              <a:rPr lang="en-GB" dirty="0">
                <a:latin typeface="Garamond" panose="02020404030301010803" pitchFamily="18" charset="0"/>
              </a:rPr>
              <a:t>Our model was able to efficiently discriminate between the ionospheric and the magnetospheric field contribution involved into the GIC calculation.</a:t>
            </a:r>
          </a:p>
          <a:p>
            <a:pPr algn="just"/>
            <a:r>
              <a:rPr lang="en-GB" dirty="0">
                <a:latin typeface="Garamond" panose="02020404030301010803" pitchFamily="18" charset="0"/>
              </a:rPr>
              <a:t>We found a direct relation between the highest value of GIC and the ionospheric induction process.</a:t>
            </a:r>
          </a:p>
          <a:p>
            <a:pPr algn="just"/>
            <a:r>
              <a:rPr lang="en-GB" dirty="0">
                <a:latin typeface="Garamond" panose="02020404030301010803" pitchFamily="18" charset="0"/>
              </a:rPr>
              <a:t>The GIC calculous has been conducted for both the May 2021 Sudden Impulse and for the entire main phase of the relative geomagnetic storm.</a:t>
            </a:r>
          </a:p>
          <a:p>
            <a:pPr algn="just"/>
            <a:r>
              <a:rPr lang="en-US" dirty="0">
                <a:latin typeface="Garamond" panose="02020404030301010803" pitchFamily="18" charset="0"/>
              </a:rPr>
              <a:t>Using the MA.I.GIC. model </a:t>
            </a:r>
            <a:r>
              <a:rPr lang="en-US" dirty="0" smtClean="0">
                <a:latin typeface="Garamond" panose="02020404030301010803" pitchFamily="18" charset="0"/>
              </a:rPr>
              <a:t>we tried </a:t>
            </a:r>
            <a:r>
              <a:rPr lang="en-US" dirty="0">
                <a:latin typeface="Garamond" panose="02020404030301010803" pitchFamily="18" charset="0"/>
              </a:rPr>
              <a:t>to produce a global view of the magnetosphere-ionosphere coupling in causing GIC.</a:t>
            </a:r>
          </a:p>
          <a:p>
            <a:pPr marL="0" indent="0">
              <a:buNone/>
            </a:pPr>
            <a:endParaRPr lang="it-IT" sz="2800" dirty="0">
              <a:latin typeface="Garamond" panose="02020404030301010803" pitchFamily="18" charset="0"/>
            </a:endParaRPr>
          </a:p>
          <a:p>
            <a:pPr marL="0" indent="0">
              <a:buNone/>
            </a:pPr>
            <a:endParaRPr lang="it-IT" sz="2400" dirty="0"/>
          </a:p>
        </p:txBody>
      </p:sp>
    </p:spTree>
    <p:extLst>
      <p:ext uri="{BB962C8B-B14F-4D97-AF65-F5344CB8AC3E}">
        <p14:creationId xmlns:p14="http://schemas.microsoft.com/office/powerpoint/2010/main" val="549262556"/>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854</Words>
  <Application>Microsoft Office PowerPoint</Application>
  <PresentationFormat>Personalizzato</PresentationFormat>
  <Paragraphs>58</Paragraphs>
  <Slides>13</Slides>
  <Notes>1</Notes>
  <HiddenSlides>0</HiddenSlides>
  <MMClips>2</MMClips>
  <ScaleCrop>false</ScaleCrop>
  <HeadingPairs>
    <vt:vector size="4" baseType="variant">
      <vt:variant>
        <vt:lpstr>Tema</vt:lpstr>
      </vt:variant>
      <vt:variant>
        <vt:i4>3</vt:i4>
      </vt:variant>
      <vt:variant>
        <vt:lpstr>Titoli diapositive</vt:lpstr>
      </vt:variant>
      <vt:variant>
        <vt:i4>13</vt:i4>
      </vt:variant>
    </vt:vector>
  </HeadingPairs>
  <TitlesOfParts>
    <vt:vector size="16" baseType="lpstr">
      <vt:lpstr>Tema di Office</vt:lpstr>
      <vt:lpstr>1_Tema di Office</vt:lpstr>
      <vt:lpstr>2_Tema di Office</vt:lpstr>
      <vt:lpstr>On the possible magnetospheric and ionospheric sources of the geoelectric field variations during the May 2021 Geomagnetic storm.</vt:lpstr>
      <vt:lpstr>Introduction</vt:lpstr>
      <vt:lpstr>MA.I.G.I.C. Model</vt:lpstr>
      <vt:lpstr>May 2021 GS: SW overview </vt:lpstr>
      <vt:lpstr>Magnetospheric Ionospheric  discrimination </vt:lpstr>
      <vt:lpstr>Presentazione standard di PowerPoint</vt:lpstr>
      <vt:lpstr>May 12, 2021 GS: GIC </vt:lpstr>
      <vt:lpstr>Presentazione standard di PowerPoint</vt:lpstr>
      <vt:lpstr>Conclusions</vt:lpstr>
      <vt:lpstr>Presentazione standard di PowerPoint</vt:lpstr>
      <vt:lpstr>Back up slides</vt:lpstr>
      <vt:lpstr>MA.I.GIC. model</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Geomagnetically induced currents during the September 6, 2017 Storm Sudden Commencements.</dc:title>
  <dc:creator>Piersanti mirko</dc:creator>
  <cp:lastModifiedBy>Piersanti mirko</cp:lastModifiedBy>
  <cp:revision>75</cp:revision>
  <dcterms:created xsi:type="dcterms:W3CDTF">2018-04-04T12:54:33Z</dcterms:created>
  <dcterms:modified xsi:type="dcterms:W3CDTF">2022-05-24T12:15:21Z</dcterms:modified>
</cp:coreProperties>
</file>