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0" r:id="rId1"/>
  </p:sldMasterIdLst>
  <p:notesMasterIdLst>
    <p:notesMasterId r:id="rId11"/>
  </p:notesMasterIdLst>
  <p:sldIdLst>
    <p:sldId id="277" r:id="rId2"/>
    <p:sldId id="276" r:id="rId3"/>
    <p:sldId id="278" r:id="rId4"/>
    <p:sldId id="279" r:id="rId5"/>
    <p:sldId id="280" r:id="rId6"/>
    <p:sldId id="281" r:id="rId7"/>
    <p:sldId id="282" r:id="rId8"/>
    <p:sldId id="284" r:id="rId9"/>
    <p:sldId id="28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8ObkAY+0hBJMWPzlyiCeizuZZ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634" autoAdjust="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8292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05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540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23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8989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219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54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44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36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2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7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9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2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9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4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9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3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97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752A-E1D2-449C-94CE-216514714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35"/>
            <a:ext cx="12073467" cy="2057562"/>
          </a:xfrm>
        </p:spPr>
        <p:txBody>
          <a:bodyPr>
            <a:normAutofit/>
          </a:bodyPr>
          <a:lstStyle/>
          <a:p>
            <a:b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Site Characterization of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Mohand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Region along Himalayan Frontal Thrust (HFT) using passive HVSR method</a:t>
            </a:r>
            <a:endParaRPr lang="en-I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D498D-3444-43E4-B9E9-535302072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4132" y="2841382"/>
            <a:ext cx="6637867" cy="1175235"/>
          </a:xfrm>
        </p:spPr>
        <p:txBody>
          <a:bodyPr>
            <a:normAutofit/>
          </a:bodyPr>
          <a:lstStyle/>
          <a:p>
            <a:r>
              <a:rPr lang="en-IN" dirty="0"/>
              <a:t>                                                            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AFB72-9E69-54DF-4F51-C3B912A3120C}"/>
              </a:ext>
            </a:extLst>
          </p:cNvPr>
          <p:cNvSpPr txBox="1"/>
          <p:nvPr/>
        </p:nvSpPr>
        <p:spPr>
          <a:xfrm>
            <a:off x="4739950" y="3097763"/>
            <a:ext cx="7268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Authors: </a:t>
            </a:r>
            <a:r>
              <a:rPr lang="en-I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Kethavath Bhopya Naik</a:t>
            </a:r>
            <a:r>
              <a:rPr lang="en-IN" sz="24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Ghosal D., Verma S., Srivastav H., Vikas</a:t>
            </a:r>
            <a:endParaRPr lang="en-IN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 id: ketha@iitk.ac.in*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765F3-03DC-72F9-B896-D5B73986BD6D}"/>
              </a:ext>
            </a:extLst>
          </p:cNvPr>
          <p:cNvSpPr txBox="1"/>
          <p:nvPr/>
        </p:nvSpPr>
        <p:spPr>
          <a:xfrm>
            <a:off x="0" y="3047121"/>
            <a:ext cx="3842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EGU22-12520</a:t>
            </a:r>
          </a:p>
          <a:p>
            <a:pPr algn="l"/>
            <a:r>
              <a:rPr lang="en-IN" sz="2400" b="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https://doi.org/10.5194/egusphere-egu22-12520</a:t>
            </a:r>
          </a:p>
          <a:p>
            <a:pPr algn="l"/>
            <a:r>
              <a:rPr lang="en-IN" sz="2400" b="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EGU General Assembly 2022</a:t>
            </a:r>
          </a:p>
          <a:p>
            <a:endParaRPr lang="en-IN" sz="24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0F04CE-6415-1597-AC3D-5DD411053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562"/>
            <a:ext cx="3429136" cy="1438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E5C84-2219-249E-BE19-FBA6234D5B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54" y="13834"/>
            <a:ext cx="741256" cy="7058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C1EEF-F5E7-4E95-8892-16304C7AF5AB}"/>
              </a:ext>
            </a:extLst>
          </p:cNvPr>
          <p:cNvSpPr txBox="1"/>
          <p:nvPr/>
        </p:nvSpPr>
        <p:spPr>
          <a:xfrm>
            <a:off x="10366310" y="13834"/>
            <a:ext cx="1903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Impact" panose="020B0806030902050204" pitchFamily="34" charset="0"/>
              </a:rPr>
              <a:t>IIT Kanpur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996727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e 12"/>
          <p:cNvSpPr/>
          <p:nvPr/>
        </p:nvSpPr>
        <p:spPr>
          <a:xfrm>
            <a:off x="8132898" y="2297892"/>
            <a:ext cx="4063262" cy="4515752"/>
          </a:xfrm>
          <a:custGeom>
            <a:avLst/>
            <a:gdLst>
              <a:gd name="connsiteX0" fmla="*/ 895 w 7048500"/>
              <a:gd name="connsiteY0" fmla="*/ 4363359 h 8534401"/>
              <a:gd name="connsiteX1" fmla="*/ 779714 w 7048500"/>
              <a:gd name="connsiteY1" fmla="*/ 1590278 h 8534401"/>
              <a:gd name="connsiteX2" fmla="*/ 3534249 w 7048500"/>
              <a:gd name="connsiteY2" fmla="*/ 16 h 8534401"/>
              <a:gd name="connsiteX3" fmla="*/ 3524250 w 7048500"/>
              <a:gd name="connsiteY3" fmla="*/ 4267201 h 8534401"/>
              <a:gd name="connsiteX4" fmla="*/ 895 w 7048500"/>
              <a:gd name="connsiteY4" fmla="*/ 4363359 h 8534401"/>
              <a:gd name="connsiteX0" fmla="*/ 170753 w 3704107"/>
              <a:gd name="connsiteY0" fmla="*/ 4363355 h 4363355"/>
              <a:gd name="connsiteX1" fmla="*/ 263772 w 3704107"/>
              <a:gd name="connsiteY1" fmla="*/ 1856974 h 4363355"/>
              <a:gd name="connsiteX2" fmla="*/ 3704107 w 3704107"/>
              <a:gd name="connsiteY2" fmla="*/ 12 h 4363355"/>
              <a:gd name="connsiteX3" fmla="*/ 3694108 w 3704107"/>
              <a:gd name="connsiteY3" fmla="*/ 4267197 h 4363355"/>
              <a:gd name="connsiteX4" fmla="*/ 170753 w 3704107"/>
              <a:gd name="connsiteY4" fmla="*/ 4363355 h 4363355"/>
              <a:gd name="connsiteX0" fmla="*/ 208523 w 3856177"/>
              <a:gd name="connsiteY0" fmla="*/ 4439551 h 4439551"/>
              <a:gd name="connsiteX1" fmla="*/ 301542 w 3856177"/>
              <a:gd name="connsiteY1" fmla="*/ 1933170 h 4439551"/>
              <a:gd name="connsiteX2" fmla="*/ 3856177 w 3856177"/>
              <a:gd name="connsiteY2" fmla="*/ 8 h 4439551"/>
              <a:gd name="connsiteX3" fmla="*/ 3731878 w 3856177"/>
              <a:gd name="connsiteY3" fmla="*/ 4343393 h 4439551"/>
              <a:gd name="connsiteX4" fmla="*/ 208523 w 3856177"/>
              <a:gd name="connsiteY4" fmla="*/ 4439551 h 4439551"/>
              <a:gd name="connsiteX0" fmla="*/ 123896 w 3923950"/>
              <a:gd name="connsiteY0" fmla="*/ 4439551 h 4439551"/>
              <a:gd name="connsiteX1" fmla="*/ 369315 w 3923950"/>
              <a:gd name="connsiteY1" fmla="*/ 1933170 h 4439551"/>
              <a:gd name="connsiteX2" fmla="*/ 3923950 w 3923950"/>
              <a:gd name="connsiteY2" fmla="*/ 8 h 4439551"/>
              <a:gd name="connsiteX3" fmla="*/ 3799651 w 3923950"/>
              <a:gd name="connsiteY3" fmla="*/ 4343393 h 4439551"/>
              <a:gd name="connsiteX4" fmla="*/ 123896 w 3923950"/>
              <a:gd name="connsiteY4" fmla="*/ 4439551 h 4439551"/>
              <a:gd name="connsiteX0" fmla="*/ 223952 w 4024006"/>
              <a:gd name="connsiteY0" fmla="*/ 4439551 h 4439551"/>
              <a:gd name="connsiteX1" fmla="*/ 469371 w 4024006"/>
              <a:gd name="connsiteY1" fmla="*/ 1933170 h 4439551"/>
              <a:gd name="connsiteX2" fmla="*/ 4024006 w 4024006"/>
              <a:gd name="connsiteY2" fmla="*/ 8 h 4439551"/>
              <a:gd name="connsiteX3" fmla="*/ 3899707 w 4024006"/>
              <a:gd name="connsiteY3" fmla="*/ 4343393 h 4439551"/>
              <a:gd name="connsiteX4" fmla="*/ 223952 w 4024006"/>
              <a:gd name="connsiteY4" fmla="*/ 4439551 h 4439551"/>
              <a:gd name="connsiteX0" fmla="*/ 178003 w 3978057"/>
              <a:gd name="connsiteY0" fmla="*/ 4439552 h 4439552"/>
              <a:gd name="connsiteX1" fmla="*/ 423422 w 3978057"/>
              <a:gd name="connsiteY1" fmla="*/ 1933171 h 4439552"/>
              <a:gd name="connsiteX2" fmla="*/ 3978057 w 3978057"/>
              <a:gd name="connsiteY2" fmla="*/ 9 h 4439552"/>
              <a:gd name="connsiteX3" fmla="*/ 3853758 w 3978057"/>
              <a:gd name="connsiteY3" fmla="*/ 4343394 h 4439552"/>
              <a:gd name="connsiteX4" fmla="*/ 178003 w 3978057"/>
              <a:gd name="connsiteY4" fmla="*/ 4439552 h 4439552"/>
              <a:gd name="connsiteX0" fmla="*/ 214017 w 4014071"/>
              <a:gd name="connsiteY0" fmla="*/ 4439552 h 4439552"/>
              <a:gd name="connsiteX1" fmla="*/ 459436 w 4014071"/>
              <a:gd name="connsiteY1" fmla="*/ 1933171 h 4439552"/>
              <a:gd name="connsiteX2" fmla="*/ 4014071 w 4014071"/>
              <a:gd name="connsiteY2" fmla="*/ 9 h 4439552"/>
              <a:gd name="connsiteX3" fmla="*/ 3889772 w 4014071"/>
              <a:gd name="connsiteY3" fmla="*/ 4343394 h 4439552"/>
              <a:gd name="connsiteX4" fmla="*/ 214017 w 4014071"/>
              <a:gd name="connsiteY4" fmla="*/ 4439552 h 4439552"/>
              <a:gd name="connsiteX0" fmla="*/ 228329 w 4104583"/>
              <a:gd name="connsiteY0" fmla="*/ 4515751 h 4515751"/>
              <a:gd name="connsiteX1" fmla="*/ 473748 w 4104583"/>
              <a:gd name="connsiteY1" fmla="*/ 2009370 h 4515751"/>
              <a:gd name="connsiteX2" fmla="*/ 4104583 w 4104583"/>
              <a:gd name="connsiteY2" fmla="*/ 8 h 4515751"/>
              <a:gd name="connsiteX3" fmla="*/ 3904084 w 4104583"/>
              <a:gd name="connsiteY3" fmla="*/ 4419593 h 4515751"/>
              <a:gd name="connsiteX4" fmla="*/ 228329 w 4104583"/>
              <a:gd name="connsiteY4" fmla="*/ 4515751 h 4515751"/>
              <a:gd name="connsiteX0" fmla="*/ 217472 w 3903226"/>
              <a:gd name="connsiteY0" fmla="*/ 4515751 h 4515751"/>
              <a:gd name="connsiteX1" fmla="*/ 462891 w 3903226"/>
              <a:gd name="connsiteY1" fmla="*/ 2009370 h 4515751"/>
              <a:gd name="connsiteX2" fmla="*/ 3903226 w 3903226"/>
              <a:gd name="connsiteY2" fmla="*/ 8 h 4515751"/>
              <a:gd name="connsiteX3" fmla="*/ 3893227 w 3903226"/>
              <a:gd name="connsiteY3" fmla="*/ 4419593 h 4515751"/>
              <a:gd name="connsiteX4" fmla="*/ 217472 w 3903226"/>
              <a:gd name="connsiteY4" fmla="*/ 4515751 h 4515751"/>
              <a:gd name="connsiteX0" fmla="*/ 201680 w 3887434"/>
              <a:gd name="connsiteY0" fmla="*/ 4515752 h 4515752"/>
              <a:gd name="connsiteX1" fmla="*/ 485199 w 3887434"/>
              <a:gd name="connsiteY1" fmla="*/ 1856971 h 4515752"/>
              <a:gd name="connsiteX2" fmla="*/ 3887434 w 3887434"/>
              <a:gd name="connsiteY2" fmla="*/ 9 h 4515752"/>
              <a:gd name="connsiteX3" fmla="*/ 3877435 w 3887434"/>
              <a:gd name="connsiteY3" fmla="*/ 4419594 h 4515752"/>
              <a:gd name="connsiteX4" fmla="*/ 201680 w 3887434"/>
              <a:gd name="connsiteY4" fmla="*/ 4515752 h 4515752"/>
              <a:gd name="connsiteX0" fmla="*/ 266353 w 3952107"/>
              <a:gd name="connsiteY0" fmla="*/ 4515752 h 4515752"/>
              <a:gd name="connsiteX1" fmla="*/ 549872 w 3952107"/>
              <a:gd name="connsiteY1" fmla="*/ 1856971 h 4515752"/>
              <a:gd name="connsiteX2" fmla="*/ 3952107 w 3952107"/>
              <a:gd name="connsiteY2" fmla="*/ 9 h 4515752"/>
              <a:gd name="connsiteX3" fmla="*/ 3942108 w 3952107"/>
              <a:gd name="connsiteY3" fmla="*/ 4419594 h 4515752"/>
              <a:gd name="connsiteX4" fmla="*/ 266353 w 3952107"/>
              <a:gd name="connsiteY4" fmla="*/ 4515752 h 4515752"/>
              <a:gd name="connsiteX0" fmla="*/ 280663 w 3966417"/>
              <a:gd name="connsiteY0" fmla="*/ 4515752 h 4515752"/>
              <a:gd name="connsiteX1" fmla="*/ 526082 w 3966417"/>
              <a:gd name="connsiteY1" fmla="*/ 1856971 h 4515752"/>
              <a:gd name="connsiteX2" fmla="*/ 3966417 w 3966417"/>
              <a:gd name="connsiteY2" fmla="*/ 9 h 4515752"/>
              <a:gd name="connsiteX3" fmla="*/ 3956418 w 3966417"/>
              <a:gd name="connsiteY3" fmla="*/ 4419594 h 4515752"/>
              <a:gd name="connsiteX4" fmla="*/ 280663 w 3966417"/>
              <a:gd name="connsiteY4" fmla="*/ 4515752 h 45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6417" h="4515752">
                <a:moveTo>
                  <a:pt x="280663" y="4515752"/>
                </a:moveTo>
                <a:cubicBezTo>
                  <a:pt x="-157177" y="3623384"/>
                  <a:pt x="-88210" y="2609595"/>
                  <a:pt x="526082" y="1856971"/>
                </a:cubicBezTo>
                <a:cubicBezTo>
                  <a:pt x="1140374" y="1104347"/>
                  <a:pt x="2896473" y="-3666"/>
                  <a:pt x="3966417" y="9"/>
                </a:cubicBezTo>
                <a:lnTo>
                  <a:pt x="3956418" y="4419594"/>
                </a:lnTo>
                <a:lnTo>
                  <a:pt x="280663" y="451575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601" y="125915"/>
            <a:ext cx="267038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03864"/>
                </a:solidFill>
                <a:latin typeface="Impact" panose="020B0806030902050204" pitchFamily="34" charset="0"/>
              </a:rPr>
              <a:t>Outline </a:t>
            </a:r>
            <a:endParaRPr lang="en-US" sz="3600" dirty="0"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6477" y="8567"/>
            <a:ext cx="88945" cy="7522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7167" y="196926"/>
            <a:ext cx="91434" cy="55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1451168" y="5870667"/>
            <a:ext cx="723900" cy="723900"/>
            <a:chOff x="628650" y="1638300"/>
            <a:chExt cx="723900" cy="723900"/>
          </a:xfrm>
        </p:grpSpPr>
        <p:sp>
          <p:nvSpPr>
            <p:cNvPr id="20" name="Oval 19"/>
            <p:cNvSpPr/>
            <p:nvPr/>
          </p:nvSpPr>
          <p:spPr>
            <a:xfrm>
              <a:off x="628650" y="1638300"/>
              <a:ext cx="723900" cy="72390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4101" y="1707862"/>
              <a:ext cx="5212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en-I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Flowchart: Stored Data 10"/>
          <p:cNvSpPr/>
          <p:nvPr/>
        </p:nvSpPr>
        <p:spPr>
          <a:xfrm>
            <a:off x="4448819" y="152629"/>
            <a:ext cx="8238591" cy="696674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3968 w 12301"/>
              <a:gd name="connsiteY0" fmla="*/ 0 h 10000"/>
              <a:gd name="connsiteX1" fmla="*/ 12301 w 12301"/>
              <a:gd name="connsiteY1" fmla="*/ 0 h 10000"/>
              <a:gd name="connsiteX2" fmla="*/ 10634 w 12301"/>
              <a:gd name="connsiteY2" fmla="*/ 5000 h 10000"/>
              <a:gd name="connsiteX3" fmla="*/ 12301 w 12301"/>
              <a:gd name="connsiteY3" fmla="*/ 10000 h 10000"/>
              <a:gd name="connsiteX4" fmla="*/ 3968 w 12301"/>
              <a:gd name="connsiteY4" fmla="*/ 10000 h 10000"/>
              <a:gd name="connsiteX5" fmla="*/ 0 w 12301"/>
              <a:gd name="connsiteY5" fmla="*/ 4994 h 10000"/>
              <a:gd name="connsiteX6" fmla="*/ 3968 w 12301"/>
              <a:gd name="connsiteY6" fmla="*/ 0 h 10000"/>
              <a:gd name="connsiteX0" fmla="*/ 3968 w 12301"/>
              <a:gd name="connsiteY0" fmla="*/ 0 h 10000"/>
              <a:gd name="connsiteX1" fmla="*/ 12301 w 12301"/>
              <a:gd name="connsiteY1" fmla="*/ 0 h 10000"/>
              <a:gd name="connsiteX2" fmla="*/ 7079 w 12301"/>
              <a:gd name="connsiteY2" fmla="*/ 5026 h 10000"/>
              <a:gd name="connsiteX3" fmla="*/ 12301 w 12301"/>
              <a:gd name="connsiteY3" fmla="*/ 10000 h 10000"/>
              <a:gd name="connsiteX4" fmla="*/ 3968 w 12301"/>
              <a:gd name="connsiteY4" fmla="*/ 10000 h 10000"/>
              <a:gd name="connsiteX5" fmla="*/ 0 w 12301"/>
              <a:gd name="connsiteY5" fmla="*/ 4994 h 10000"/>
              <a:gd name="connsiteX6" fmla="*/ 3968 w 12301"/>
              <a:gd name="connsiteY6" fmla="*/ 0 h 10000"/>
              <a:gd name="connsiteX0" fmla="*/ 5197 w 12310"/>
              <a:gd name="connsiteY0" fmla="*/ 192 h 10000"/>
              <a:gd name="connsiteX1" fmla="*/ 12310 w 12310"/>
              <a:gd name="connsiteY1" fmla="*/ 0 h 10000"/>
              <a:gd name="connsiteX2" fmla="*/ 7088 w 12310"/>
              <a:gd name="connsiteY2" fmla="*/ 5026 h 10000"/>
              <a:gd name="connsiteX3" fmla="*/ 12310 w 12310"/>
              <a:gd name="connsiteY3" fmla="*/ 10000 h 10000"/>
              <a:gd name="connsiteX4" fmla="*/ 3977 w 12310"/>
              <a:gd name="connsiteY4" fmla="*/ 10000 h 10000"/>
              <a:gd name="connsiteX5" fmla="*/ 9 w 12310"/>
              <a:gd name="connsiteY5" fmla="*/ 4994 h 10000"/>
              <a:gd name="connsiteX6" fmla="*/ 5197 w 12310"/>
              <a:gd name="connsiteY6" fmla="*/ 192 h 10000"/>
              <a:gd name="connsiteX0" fmla="*/ 5197 w 12310"/>
              <a:gd name="connsiteY0" fmla="*/ 128 h 9936"/>
              <a:gd name="connsiteX1" fmla="*/ 11090 w 12310"/>
              <a:gd name="connsiteY1" fmla="*/ 0 h 9936"/>
              <a:gd name="connsiteX2" fmla="*/ 7088 w 12310"/>
              <a:gd name="connsiteY2" fmla="*/ 4962 h 9936"/>
              <a:gd name="connsiteX3" fmla="*/ 12310 w 12310"/>
              <a:gd name="connsiteY3" fmla="*/ 9936 h 9936"/>
              <a:gd name="connsiteX4" fmla="*/ 3977 w 12310"/>
              <a:gd name="connsiteY4" fmla="*/ 9936 h 9936"/>
              <a:gd name="connsiteX5" fmla="*/ 9 w 12310"/>
              <a:gd name="connsiteY5" fmla="*/ 4930 h 9936"/>
              <a:gd name="connsiteX6" fmla="*/ 5197 w 12310"/>
              <a:gd name="connsiteY6" fmla="*/ 128 h 9936"/>
              <a:gd name="connsiteX0" fmla="*/ 4222 w 10000"/>
              <a:gd name="connsiteY0" fmla="*/ 0 h 9871"/>
              <a:gd name="connsiteX1" fmla="*/ 8216 w 10000"/>
              <a:gd name="connsiteY1" fmla="*/ 65 h 9871"/>
              <a:gd name="connsiteX2" fmla="*/ 5758 w 10000"/>
              <a:gd name="connsiteY2" fmla="*/ 4865 h 9871"/>
              <a:gd name="connsiteX3" fmla="*/ 10000 w 10000"/>
              <a:gd name="connsiteY3" fmla="*/ 9871 h 9871"/>
              <a:gd name="connsiteX4" fmla="*/ 3231 w 10000"/>
              <a:gd name="connsiteY4" fmla="*/ 9871 h 9871"/>
              <a:gd name="connsiteX5" fmla="*/ 7 w 10000"/>
              <a:gd name="connsiteY5" fmla="*/ 4833 h 9871"/>
              <a:gd name="connsiteX6" fmla="*/ 4222 w 10000"/>
              <a:gd name="connsiteY6" fmla="*/ 0 h 9871"/>
              <a:gd name="connsiteX0" fmla="*/ 4309 w 10087"/>
              <a:gd name="connsiteY0" fmla="*/ 0 h 10065"/>
              <a:gd name="connsiteX1" fmla="*/ 8303 w 10087"/>
              <a:gd name="connsiteY1" fmla="*/ 66 h 10065"/>
              <a:gd name="connsiteX2" fmla="*/ 5845 w 10087"/>
              <a:gd name="connsiteY2" fmla="*/ 4929 h 10065"/>
              <a:gd name="connsiteX3" fmla="*/ 10087 w 10087"/>
              <a:gd name="connsiteY3" fmla="*/ 10000 h 10065"/>
              <a:gd name="connsiteX4" fmla="*/ 1634 w 10087"/>
              <a:gd name="connsiteY4" fmla="*/ 10065 h 10065"/>
              <a:gd name="connsiteX5" fmla="*/ 94 w 10087"/>
              <a:gd name="connsiteY5" fmla="*/ 4896 h 10065"/>
              <a:gd name="connsiteX6" fmla="*/ 4309 w 10087"/>
              <a:gd name="connsiteY6" fmla="*/ 0 h 10065"/>
              <a:gd name="connsiteX0" fmla="*/ 4450 w 10228"/>
              <a:gd name="connsiteY0" fmla="*/ 0 h 10065"/>
              <a:gd name="connsiteX1" fmla="*/ 8444 w 10228"/>
              <a:gd name="connsiteY1" fmla="*/ 66 h 10065"/>
              <a:gd name="connsiteX2" fmla="*/ 5986 w 10228"/>
              <a:gd name="connsiteY2" fmla="*/ 4929 h 10065"/>
              <a:gd name="connsiteX3" fmla="*/ 10228 w 10228"/>
              <a:gd name="connsiteY3" fmla="*/ 10000 h 10065"/>
              <a:gd name="connsiteX4" fmla="*/ 982 w 10228"/>
              <a:gd name="connsiteY4" fmla="*/ 10065 h 10065"/>
              <a:gd name="connsiteX5" fmla="*/ 235 w 10228"/>
              <a:gd name="connsiteY5" fmla="*/ 4896 h 10065"/>
              <a:gd name="connsiteX6" fmla="*/ 4450 w 10228"/>
              <a:gd name="connsiteY6" fmla="*/ 0 h 10065"/>
              <a:gd name="connsiteX0" fmla="*/ 4450 w 10228"/>
              <a:gd name="connsiteY0" fmla="*/ 0 h 10065"/>
              <a:gd name="connsiteX1" fmla="*/ 8444 w 10228"/>
              <a:gd name="connsiteY1" fmla="*/ 66 h 10065"/>
              <a:gd name="connsiteX2" fmla="*/ 6580 w 10228"/>
              <a:gd name="connsiteY2" fmla="*/ 4929 h 10065"/>
              <a:gd name="connsiteX3" fmla="*/ 10228 w 10228"/>
              <a:gd name="connsiteY3" fmla="*/ 10000 h 10065"/>
              <a:gd name="connsiteX4" fmla="*/ 982 w 10228"/>
              <a:gd name="connsiteY4" fmla="*/ 10065 h 10065"/>
              <a:gd name="connsiteX5" fmla="*/ 235 w 10228"/>
              <a:gd name="connsiteY5" fmla="*/ 4896 h 10065"/>
              <a:gd name="connsiteX6" fmla="*/ 4450 w 10228"/>
              <a:gd name="connsiteY6" fmla="*/ 0 h 10065"/>
              <a:gd name="connsiteX0" fmla="*/ 4450 w 10228"/>
              <a:gd name="connsiteY0" fmla="*/ 0 h 10065"/>
              <a:gd name="connsiteX1" fmla="*/ 8444 w 10228"/>
              <a:gd name="connsiteY1" fmla="*/ 66 h 10065"/>
              <a:gd name="connsiteX2" fmla="*/ 5688 w 10228"/>
              <a:gd name="connsiteY2" fmla="*/ 4929 h 10065"/>
              <a:gd name="connsiteX3" fmla="*/ 10228 w 10228"/>
              <a:gd name="connsiteY3" fmla="*/ 10000 h 10065"/>
              <a:gd name="connsiteX4" fmla="*/ 982 w 10228"/>
              <a:gd name="connsiteY4" fmla="*/ 10065 h 10065"/>
              <a:gd name="connsiteX5" fmla="*/ 235 w 10228"/>
              <a:gd name="connsiteY5" fmla="*/ 4896 h 10065"/>
              <a:gd name="connsiteX6" fmla="*/ 4450 w 10228"/>
              <a:gd name="connsiteY6" fmla="*/ 0 h 10065"/>
              <a:gd name="connsiteX0" fmla="*/ 4875 w 10257"/>
              <a:gd name="connsiteY0" fmla="*/ 0 h 10065"/>
              <a:gd name="connsiteX1" fmla="*/ 8473 w 10257"/>
              <a:gd name="connsiteY1" fmla="*/ 66 h 10065"/>
              <a:gd name="connsiteX2" fmla="*/ 5717 w 10257"/>
              <a:gd name="connsiteY2" fmla="*/ 4929 h 10065"/>
              <a:gd name="connsiteX3" fmla="*/ 10257 w 10257"/>
              <a:gd name="connsiteY3" fmla="*/ 10000 h 10065"/>
              <a:gd name="connsiteX4" fmla="*/ 1011 w 10257"/>
              <a:gd name="connsiteY4" fmla="*/ 10065 h 10065"/>
              <a:gd name="connsiteX5" fmla="*/ 264 w 10257"/>
              <a:gd name="connsiteY5" fmla="*/ 4896 h 10065"/>
              <a:gd name="connsiteX6" fmla="*/ 4875 w 10257"/>
              <a:gd name="connsiteY6" fmla="*/ 0 h 10065"/>
              <a:gd name="connsiteX0" fmla="*/ 5407 w 10789"/>
              <a:gd name="connsiteY0" fmla="*/ 0 h 10000"/>
              <a:gd name="connsiteX1" fmla="*/ 9005 w 10789"/>
              <a:gd name="connsiteY1" fmla="*/ 66 h 10000"/>
              <a:gd name="connsiteX2" fmla="*/ 6249 w 10789"/>
              <a:gd name="connsiteY2" fmla="*/ 4929 h 10000"/>
              <a:gd name="connsiteX3" fmla="*/ 10789 w 10789"/>
              <a:gd name="connsiteY3" fmla="*/ 10000 h 10000"/>
              <a:gd name="connsiteX4" fmla="*/ 434 w 10789"/>
              <a:gd name="connsiteY4" fmla="*/ 9844 h 10000"/>
              <a:gd name="connsiteX5" fmla="*/ 796 w 10789"/>
              <a:gd name="connsiteY5" fmla="*/ 4896 h 10000"/>
              <a:gd name="connsiteX6" fmla="*/ 5407 w 10789"/>
              <a:gd name="connsiteY6" fmla="*/ 0 h 10000"/>
              <a:gd name="connsiteX0" fmla="*/ 5407 w 10992"/>
              <a:gd name="connsiteY0" fmla="*/ 0 h 10000"/>
              <a:gd name="connsiteX1" fmla="*/ 10992 w 10992"/>
              <a:gd name="connsiteY1" fmla="*/ 876 h 10000"/>
              <a:gd name="connsiteX2" fmla="*/ 6249 w 10992"/>
              <a:gd name="connsiteY2" fmla="*/ 4929 h 10000"/>
              <a:gd name="connsiteX3" fmla="*/ 10789 w 10992"/>
              <a:gd name="connsiteY3" fmla="*/ 10000 h 10000"/>
              <a:gd name="connsiteX4" fmla="*/ 434 w 10992"/>
              <a:gd name="connsiteY4" fmla="*/ 9844 h 10000"/>
              <a:gd name="connsiteX5" fmla="*/ 796 w 10992"/>
              <a:gd name="connsiteY5" fmla="*/ 4896 h 10000"/>
              <a:gd name="connsiteX6" fmla="*/ 5407 w 10992"/>
              <a:gd name="connsiteY6" fmla="*/ 0 h 10000"/>
              <a:gd name="connsiteX0" fmla="*/ 11080 w 11305"/>
              <a:gd name="connsiteY0" fmla="*/ 0 h 11987"/>
              <a:gd name="connsiteX1" fmla="*/ 11305 w 11305"/>
              <a:gd name="connsiteY1" fmla="*/ 2863 h 11987"/>
              <a:gd name="connsiteX2" fmla="*/ 6562 w 11305"/>
              <a:gd name="connsiteY2" fmla="*/ 6916 h 11987"/>
              <a:gd name="connsiteX3" fmla="*/ 11102 w 11305"/>
              <a:gd name="connsiteY3" fmla="*/ 11987 h 11987"/>
              <a:gd name="connsiteX4" fmla="*/ 747 w 11305"/>
              <a:gd name="connsiteY4" fmla="*/ 11831 h 11987"/>
              <a:gd name="connsiteX5" fmla="*/ 1109 w 11305"/>
              <a:gd name="connsiteY5" fmla="*/ 6883 h 11987"/>
              <a:gd name="connsiteX6" fmla="*/ 11080 w 11305"/>
              <a:gd name="connsiteY6" fmla="*/ 0 h 11987"/>
              <a:gd name="connsiteX0" fmla="*/ 11080 w 11102"/>
              <a:gd name="connsiteY0" fmla="*/ 0 h 11987"/>
              <a:gd name="connsiteX1" fmla="*/ 10935 w 11102"/>
              <a:gd name="connsiteY1" fmla="*/ 3452 h 11987"/>
              <a:gd name="connsiteX2" fmla="*/ 6562 w 11102"/>
              <a:gd name="connsiteY2" fmla="*/ 6916 h 11987"/>
              <a:gd name="connsiteX3" fmla="*/ 11102 w 11102"/>
              <a:gd name="connsiteY3" fmla="*/ 11987 h 11987"/>
              <a:gd name="connsiteX4" fmla="*/ 747 w 11102"/>
              <a:gd name="connsiteY4" fmla="*/ 11831 h 11987"/>
              <a:gd name="connsiteX5" fmla="*/ 1109 w 11102"/>
              <a:gd name="connsiteY5" fmla="*/ 6883 h 11987"/>
              <a:gd name="connsiteX6" fmla="*/ 11080 w 11102"/>
              <a:gd name="connsiteY6" fmla="*/ 0 h 11987"/>
              <a:gd name="connsiteX0" fmla="*/ 11475 w 11497"/>
              <a:gd name="connsiteY0" fmla="*/ 0 h 11987"/>
              <a:gd name="connsiteX1" fmla="*/ 11330 w 11497"/>
              <a:gd name="connsiteY1" fmla="*/ 3452 h 11987"/>
              <a:gd name="connsiteX2" fmla="*/ 6957 w 11497"/>
              <a:gd name="connsiteY2" fmla="*/ 6916 h 11987"/>
              <a:gd name="connsiteX3" fmla="*/ 11497 w 11497"/>
              <a:gd name="connsiteY3" fmla="*/ 11987 h 11987"/>
              <a:gd name="connsiteX4" fmla="*/ 495 w 11497"/>
              <a:gd name="connsiteY4" fmla="*/ 11831 h 11987"/>
              <a:gd name="connsiteX5" fmla="*/ 1504 w 11497"/>
              <a:gd name="connsiteY5" fmla="*/ 6883 h 11987"/>
              <a:gd name="connsiteX6" fmla="*/ 11475 w 11497"/>
              <a:gd name="connsiteY6" fmla="*/ 0 h 11987"/>
              <a:gd name="connsiteX0" fmla="*/ 11720 w 11742"/>
              <a:gd name="connsiteY0" fmla="*/ 0 h 11987"/>
              <a:gd name="connsiteX1" fmla="*/ 11575 w 11742"/>
              <a:gd name="connsiteY1" fmla="*/ 3452 h 11987"/>
              <a:gd name="connsiteX2" fmla="*/ 7202 w 11742"/>
              <a:gd name="connsiteY2" fmla="*/ 6916 h 11987"/>
              <a:gd name="connsiteX3" fmla="*/ 11742 w 11742"/>
              <a:gd name="connsiteY3" fmla="*/ 11987 h 11987"/>
              <a:gd name="connsiteX4" fmla="*/ 740 w 11742"/>
              <a:gd name="connsiteY4" fmla="*/ 11831 h 11987"/>
              <a:gd name="connsiteX5" fmla="*/ 1195 w 11742"/>
              <a:gd name="connsiteY5" fmla="*/ 6515 h 11987"/>
              <a:gd name="connsiteX6" fmla="*/ 11720 w 11742"/>
              <a:gd name="connsiteY6" fmla="*/ 0 h 11987"/>
              <a:gd name="connsiteX0" fmla="*/ 11720 w 11720"/>
              <a:gd name="connsiteY0" fmla="*/ 0 h 11831"/>
              <a:gd name="connsiteX1" fmla="*/ 11575 w 11720"/>
              <a:gd name="connsiteY1" fmla="*/ 3452 h 11831"/>
              <a:gd name="connsiteX2" fmla="*/ 7202 w 11720"/>
              <a:gd name="connsiteY2" fmla="*/ 6916 h 11831"/>
              <a:gd name="connsiteX3" fmla="*/ 7214 w 11720"/>
              <a:gd name="connsiteY3" fmla="*/ 11398 h 11831"/>
              <a:gd name="connsiteX4" fmla="*/ 740 w 11720"/>
              <a:gd name="connsiteY4" fmla="*/ 11831 h 11831"/>
              <a:gd name="connsiteX5" fmla="*/ 1195 w 11720"/>
              <a:gd name="connsiteY5" fmla="*/ 6515 h 11831"/>
              <a:gd name="connsiteX6" fmla="*/ 11720 w 11720"/>
              <a:gd name="connsiteY6" fmla="*/ 0 h 11831"/>
              <a:gd name="connsiteX0" fmla="*/ 12458 w 12458"/>
              <a:gd name="connsiteY0" fmla="*/ 0 h 11831"/>
              <a:gd name="connsiteX1" fmla="*/ 11620 w 12458"/>
              <a:gd name="connsiteY1" fmla="*/ 3452 h 11831"/>
              <a:gd name="connsiteX2" fmla="*/ 7247 w 12458"/>
              <a:gd name="connsiteY2" fmla="*/ 6916 h 11831"/>
              <a:gd name="connsiteX3" fmla="*/ 7259 w 12458"/>
              <a:gd name="connsiteY3" fmla="*/ 11398 h 11831"/>
              <a:gd name="connsiteX4" fmla="*/ 785 w 12458"/>
              <a:gd name="connsiteY4" fmla="*/ 11831 h 11831"/>
              <a:gd name="connsiteX5" fmla="*/ 1240 w 12458"/>
              <a:gd name="connsiteY5" fmla="*/ 6515 h 11831"/>
              <a:gd name="connsiteX6" fmla="*/ 12458 w 12458"/>
              <a:gd name="connsiteY6" fmla="*/ 0 h 11831"/>
              <a:gd name="connsiteX0" fmla="*/ 12115 w 12115"/>
              <a:gd name="connsiteY0" fmla="*/ 0 h 11831"/>
              <a:gd name="connsiteX1" fmla="*/ 11600 w 12115"/>
              <a:gd name="connsiteY1" fmla="*/ 3452 h 11831"/>
              <a:gd name="connsiteX2" fmla="*/ 7227 w 12115"/>
              <a:gd name="connsiteY2" fmla="*/ 6916 h 11831"/>
              <a:gd name="connsiteX3" fmla="*/ 7239 w 12115"/>
              <a:gd name="connsiteY3" fmla="*/ 11398 h 11831"/>
              <a:gd name="connsiteX4" fmla="*/ 765 w 12115"/>
              <a:gd name="connsiteY4" fmla="*/ 11831 h 11831"/>
              <a:gd name="connsiteX5" fmla="*/ 1220 w 12115"/>
              <a:gd name="connsiteY5" fmla="*/ 6515 h 11831"/>
              <a:gd name="connsiteX6" fmla="*/ 12115 w 12115"/>
              <a:gd name="connsiteY6" fmla="*/ 0 h 11831"/>
              <a:gd name="connsiteX0" fmla="*/ 12115 w 12115"/>
              <a:gd name="connsiteY0" fmla="*/ 0 h 11831"/>
              <a:gd name="connsiteX1" fmla="*/ 11831 w 12115"/>
              <a:gd name="connsiteY1" fmla="*/ 3378 h 11831"/>
              <a:gd name="connsiteX2" fmla="*/ 7227 w 12115"/>
              <a:gd name="connsiteY2" fmla="*/ 6916 h 11831"/>
              <a:gd name="connsiteX3" fmla="*/ 7239 w 12115"/>
              <a:gd name="connsiteY3" fmla="*/ 11398 h 11831"/>
              <a:gd name="connsiteX4" fmla="*/ 765 w 12115"/>
              <a:gd name="connsiteY4" fmla="*/ 11831 h 11831"/>
              <a:gd name="connsiteX5" fmla="*/ 1220 w 12115"/>
              <a:gd name="connsiteY5" fmla="*/ 6515 h 11831"/>
              <a:gd name="connsiteX6" fmla="*/ 12115 w 12115"/>
              <a:gd name="connsiteY6" fmla="*/ 0 h 11831"/>
              <a:gd name="connsiteX0" fmla="*/ 12115 w 12115"/>
              <a:gd name="connsiteY0" fmla="*/ 0 h 11840"/>
              <a:gd name="connsiteX1" fmla="*/ 11831 w 12115"/>
              <a:gd name="connsiteY1" fmla="*/ 3378 h 11840"/>
              <a:gd name="connsiteX2" fmla="*/ 7227 w 12115"/>
              <a:gd name="connsiteY2" fmla="*/ 6916 h 11840"/>
              <a:gd name="connsiteX3" fmla="*/ 7239 w 12115"/>
              <a:gd name="connsiteY3" fmla="*/ 11840 h 11840"/>
              <a:gd name="connsiteX4" fmla="*/ 765 w 12115"/>
              <a:gd name="connsiteY4" fmla="*/ 11831 h 11840"/>
              <a:gd name="connsiteX5" fmla="*/ 1220 w 12115"/>
              <a:gd name="connsiteY5" fmla="*/ 6515 h 11840"/>
              <a:gd name="connsiteX6" fmla="*/ 12115 w 12115"/>
              <a:gd name="connsiteY6" fmla="*/ 0 h 11840"/>
              <a:gd name="connsiteX0" fmla="*/ 12115 w 12115"/>
              <a:gd name="connsiteY0" fmla="*/ 0 h 11831"/>
              <a:gd name="connsiteX1" fmla="*/ 11831 w 12115"/>
              <a:gd name="connsiteY1" fmla="*/ 3378 h 11831"/>
              <a:gd name="connsiteX2" fmla="*/ 7227 w 12115"/>
              <a:gd name="connsiteY2" fmla="*/ 6916 h 11831"/>
              <a:gd name="connsiteX3" fmla="*/ 6176 w 12115"/>
              <a:gd name="connsiteY3" fmla="*/ 11472 h 11831"/>
              <a:gd name="connsiteX4" fmla="*/ 765 w 12115"/>
              <a:gd name="connsiteY4" fmla="*/ 11831 h 11831"/>
              <a:gd name="connsiteX5" fmla="*/ 1220 w 12115"/>
              <a:gd name="connsiteY5" fmla="*/ 6515 h 11831"/>
              <a:gd name="connsiteX6" fmla="*/ 12115 w 12115"/>
              <a:gd name="connsiteY6" fmla="*/ 0 h 11831"/>
              <a:gd name="connsiteX0" fmla="*/ 12115 w 12115"/>
              <a:gd name="connsiteY0" fmla="*/ 0 h 11831"/>
              <a:gd name="connsiteX1" fmla="*/ 11831 w 12115"/>
              <a:gd name="connsiteY1" fmla="*/ 3378 h 11831"/>
              <a:gd name="connsiteX2" fmla="*/ 6026 w 12115"/>
              <a:gd name="connsiteY2" fmla="*/ 6106 h 11831"/>
              <a:gd name="connsiteX3" fmla="*/ 6176 w 12115"/>
              <a:gd name="connsiteY3" fmla="*/ 11472 h 11831"/>
              <a:gd name="connsiteX4" fmla="*/ 765 w 12115"/>
              <a:gd name="connsiteY4" fmla="*/ 11831 h 11831"/>
              <a:gd name="connsiteX5" fmla="*/ 1220 w 12115"/>
              <a:gd name="connsiteY5" fmla="*/ 6515 h 11831"/>
              <a:gd name="connsiteX6" fmla="*/ 12115 w 12115"/>
              <a:gd name="connsiteY6" fmla="*/ 0 h 11831"/>
              <a:gd name="connsiteX0" fmla="*/ 11978 w 11978"/>
              <a:gd name="connsiteY0" fmla="*/ 0 h 11831"/>
              <a:gd name="connsiteX1" fmla="*/ 11694 w 11978"/>
              <a:gd name="connsiteY1" fmla="*/ 3378 h 11831"/>
              <a:gd name="connsiteX2" fmla="*/ 5889 w 11978"/>
              <a:gd name="connsiteY2" fmla="*/ 6106 h 11831"/>
              <a:gd name="connsiteX3" fmla="*/ 6039 w 11978"/>
              <a:gd name="connsiteY3" fmla="*/ 11472 h 11831"/>
              <a:gd name="connsiteX4" fmla="*/ 628 w 11978"/>
              <a:gd name="connsiteY4" fmla="*/ 11831 h 11831"/>
              <a:gd name="connsiteX5" fmla="*/ 1360 w 11978"/>
              <a:gd name="connsiteY5" fmla="*/ 6441 h 11831"/>
              <a:gd name="connsiteX6" fmla="*/ 11978 w 11978"/>
              <a:gd name="connsiteY6" fmla="*/ 0 h 11831"/>
              <a:gd name="connsiteX0" fmla="*/ 11729 w 11729"/>
              <a:gd name="connsiteY0" fmla="*/ 0 h 11831"/>
              <a:gd name="connsiteX1" fmla="*/ 11445 w 11729"/>
              <a:gd name="connsiteY1" fmla="*/ 3378 h 11831"/>
              <a:gd name="connsiteX2" fmla="*/ 5640 w 11729"/>
              <a:gd name="connsiteY2" fmla="*/ 6106 h 11831"/>
              <a:gd name="connsiteX3" fmla="*/ 5790 w 11729"/>
              <a:gd name="connsiteY3" fmla="*/ 11472 h 11831"/>
              <a:gd name="connsiteX4" fmla="*/ 379 w 11729"/>
              <a:gd name="connsiteY4" fmla="*/ 11831 h 11831"/>
              <a:gd name="connsiteX5" fmla="*/ 1111 w 11729"/>
              <a:gd name="connsiteY5" fmla="*/ 6441 h 11831"/>
              <a:gd name="connsiteX6" fmla="*/ 11729 w 11729"/>
              <a:gd name="connsiteY6" fmla="*/ 0 h 11831"/>
              <a:gd name="connsiteX0" fmla="*/ 11662 w 11662"/>
              <a:gd name="connsiteY0" fmla="*/ 0 h 11831"/>
              <a:gd name="connsiteX1" fmla="*/ 11378 w 11662"/>
              <a:gd name="connsiteY1" fmla="*/ 3378 h 11831"/>
              <a:gd name="connsiteX2" fmla="*/ 5573 w 11662"/>
              <a:gd name="connsiteY2" fmla="*/ 6106 h 11831"/>
              <a:gd name="connsiteX3" fmla="*/ 5723 w 11662"/>
              <a:gd name="connsiteY3" fmla="*/ 11472 h 11831"/>
              <a:gd name="connsiteX4" fmla="*/ 312 w 11662"/>
              <a:gd name="connsiteY4" fmla="*/ 11831 h 11831"/>
              <a:gd name="connsiteX5" fmla="*/ 1044 w 11662"/>
              <a:gd name="connsiteY5" fmla="*/ 6441 h 11831"/>
              <a:gd name="connsiteX6" fmla="*/ 11662 w 11662"/>
              <a:gd name="connsiteY6" fmla="*/ 0 h 11831"/>
              <a:gd name="connsiteX0" fmla="*/ 11612 w 11612"/>
              <a:gd name="connsiteY0" fmla="*/ 0 h 11831"/>
              <a:gd name="connsiteX1" fmla="*/ 11328 w 11612"/>
              <a:gd name="connsiteY1" fmla="*/ 3378 h 11831"/>
              <a:gd name="connsiteX2" fmla="*/ 5523 w 11612"/>
              <a:gd name="connsiteY2" fmla="*/ 6106 h 11831"/>
              <a:gd name="connsiteX3" fmla="*/ 5673 w 11612"/>
              <a:gd name="connsiteY3" fmla="*/ 11472 h 11831"/>
              <a:gd name="connsiteX4" fmla="*/ 262 w 11612"/>
              <a:gd name="connsiteY4" fmla="*/ 11831 h 11831"/>
              <a:gd name="connsiteX5" fmla="*/ 1271 w 11612"/>
              <a:gd name="connsiteY5" fmla="*/ 6662 h 11831"/>
              <a:gd name="connsiteX6" fmla="*/ 11612 w 11612"/>
              <a:gd name="connsiteY6" fmla="*/ 0 h 11831"/>
              <a:gd name="connsiteX0" fmla="*/ 11698 w 11698"/>
              <a:gd name="connsiteY0" fmla="*/ 0 h 11831"/>
              <a:gd name="connsiteX1" fmla="*/ 11414 w 11698"/>
              <a:gd name="connsiteY1" fmla="*/ 3378 h 11831"/>
              <a:gd name="connsiteX2" fmla="*/ 5609 w 11698"/>
              <a:gd name="connsiteY2" fmla="*/ 6106 h 11831"/>
              <a:gd name="connsiteX3" fmla="*/ 5759 w 11698"/>
              <a:gd name="connsiteY3" fmla="*/ 11472 h 11831"/>
              <a:gd name="connsiteX4" fmla="*/ 348 w 11698"/>
              <a:gd name="connsiteY4" fmla="*/ 11831 h 11831"/>
              <a:gd name="connsiteX5" fmla="*/ 1357 w 11698"/>
              <a:gd name="connsiteY5" fmla="*/ 6662 h 11831"/>
              <a:gd name="connsiteX6" fmla="*/ 11698 w 11698"/>
              <a:gd name="connsiteY6" fmla="*/ 0 h 11831"/>
              <a:gd name="connsiteX0" fmla="*/ 11698 w 11698"/>
              <a:gd name="connsiteY0" fmla="*/ 0 h 11831"/>
              <a:gd name="connsiteX1" fmla="*/ 11414 w 11698"/>
              <a:gd name="connsiteY1" fmla="*/ 3378 h 11831"/>
              <a:gd name="connsiteX2" fmla="*/ 6071 w 11698"/>
              <a:gd name="connsiteY2" fmla="*/ 6400 h 11831"/>
              <a:gd name="connsiteX3" fmla="*/ 5759 w 11698"/>
              <a:gd name="connsiteY3" fmla="*/ 11472 h 11831"/>
              <a:gd name="connsiteX4" fmla="*/ 348 w 11698"/>
              <a:gd name="connsiteY4" fmla="*/ 11831 h 11831"/>
              <a:gd name="connsiteX5" fmla="*/ 1357 w 11698"/>
              <a:gd name="connsiteY5" fmla="*/ 6662 h 11831"/>
              <a:gd name="connsiteX6" fmla="*/ 11698 w 11698"/>
              <a:gd name="connsiteY6" fmla="*/ 0 h 11831"/>
              <a:gd name="connsiteX0" fmla="*/ 11572 w 11579"/>
              <a:gd name="connsiteY0" fmla="*/ 0 h 11831"/>
              <a:gd name="connsiteX1" fmla="*/ 11565 w 11579"/>
              <a:gd name="connsiteY1" fmla="*/ 3378 h 11831"/>
              <a:gd name="connsiteX2" fmla="*/ 6222 w 11579"/>
              <a:gd name="connsiteY2" fmla="*/ 6400 h 11831"/>
              <a:gd name="connsiteX3" fmla="*/ 5910 w 11579"/>
              <a:gd name="connsiteY3" fmla="*/ 11472 h 11831"/>
              <a:gd name="connsiteX4" fmla="*/ 499 w 11579"/>
              <a:gd name="connsiteY4" fmla="*/ 11831 h 11831"/>
              <a:gd name="connsiteX5" fmla="*/ 1508 w 11579"/>
              <a:gd name="connsiteY5" fmla="*/ 6662 h 11831"/>
              <a:gd name="connsiteX6" fmla="*/ 11572 w 11579"/>
              <a:gd name="connsiteY6" fmla="*/ 0 h 11831"/>
              <a:gd name="connsiteX0" fmla="*/ 11863 w 11863"/>
              <a:gd name="connsiteY0" fmla="*/ 0 h 11831"/>
              <a:gd name="connsiteX1" fmla="*/ 11579 w 11863"/>
              <a:gd name="connsiteY1" fmla="*/ 3378 h 11831"/>
              <a:gd name="connsiteX2" fmla="*/ 6236 w 11863"/>
              <a:gd name="connsiteY2" fmla="*/ 6400 h 11831"/>
              <a:gd name="connsiteX3" fmla="*/ 5924 w 11863"/>
              <a:gd name="connsiteY3" fmla="*/ 11472 h 11831"/>
              <a:gd name="connsiteX4" fmla="*/ 513 w 11863"/>
              <a:gd name="connsiteY4" fmla="*/ 11831 h 11831"/>
              <a:gd name="connsiteX5" fmla="*/ 1522 w 11863"/>
              <a:gd name="connsiteY5" fmla="*/ 6662 h 11831"/>
              <a:gd name="connsiteX6" fmla="*/ 11863 w 11863"/>
              <a:gd name="connsiteY6" fmla="*/ 0 h 11831"/>
              <a:gd name="connsiteX0" fmla="*/ 11767 w 11767"/>
              <a:gd name="connsiteY0" fmla="*/ 0 h 13229"/>
              <a:gd name="connsiteX1" fmla="*/ 11575 w 11767"/>
              <a:gd name="connsiteY1" fmla="*/ 4776 h 13229"/>
              <a:gd name="connsiteX2" fmla="*/ 6232 w 11767"/>
              <a:gd name="connsiteY2" fmla="*/ 7798 h 13229"/>
              <a:gd name="connsiteX3" fmla="*/ 5920 w 11767"/>
              <a:gd name="connsiteY3" fmla="*/ 12870 h 13229"/>
              <a:gd name="connsiteX4" fmla="*/ 509 w 11767"/>
              <a:gd name="connsiteY4" fmla="*/ 13229 h 13229"/>
              <a:gd name="connsiteX5" fmla="*/ 1518 w 11767"/>
              <a:gd name="connsiteY5" fmla="*/ 8060 h 13229"/>
              <a:gd name="connsiteX6" fmla="*/ 11767 w 11767"/>
              <a:gd name="connsiteY6" fmla="*/ 0 h 13229"/>
              <a:gd name="connsiteX0" fmla="*/ 11767 w 11767"/>
              <a:gd name="connsiteY0" fmla="*/ 0 h 13229"/>
              <a:gd name="connsiteX1" fmla="*/ 11714 w 11767"/>
              <a:gd name="connsiteY1" fmla="*/ 3304 h 13229"/>
              <a:gd name="connsiteX2" fmla="*/ 6232 w 11767"/>
              <a:gd name="connsiteY2" fmla="*/ 7798 h 13229"/>
              <a:gd name="connsiteX3" fmla="*/ 5920 w 11767"/>
              <a:gd name="connsiteY3" fmla="*/ 12870 h 13229"/>
              <a:gd name="connsiteX4" fmla="*/ 509 w 11767"/>
              <a:gd name="connsiteY4" fmla="*/ 13229 h 13229"/>
              <a:gd name="connsiteX5" fmla="*/ 1518 w 11767"/>
              <a:gd name="connsiteY5" fmla="*/ 8060 h 13229"/>
              <a:gd name="connsiteX6" fmla="*/ 11767 w 11767"/>
              <a:gd name="connsiteY6" fmla="*/ 0 h 13229"/>
              <a:gd name="connsiteX0" fmla="*/ 11767 w 11767"/>
              <a:gd name="connsiteY0" fmla="*/ 0 h 13385"/>
              <a:gd name="connsiteX1" fmla="*/ 11714 w 11767"/>
              <a:gd name="connsiteY1" fmla="*/ 3304 h 13385"/>
              <a:gd name="connsiteX2" fmla="*/ 6232 w 11767"/>
              <a:gd name="connsiteY2" fmla="*/ 7798 h 13385"/>
              <a:gd name="connsiteX3" fmla="*/ 6143 w 11767"/>
              <a:gd name="connsiteY3" fmla="*/ 13385 h 13385"/>
              <a:gd name="connsiteX4" fmla="*/ 509 w 11767"/>
              <a:gd name="connsiteY4" fmla="*/ 13229 h 13385"/>
              <a:gd name="connsiteX5" fmla="*/ 1518 w 11767"/>
              <a:gd name="connsiteY5" fmla="*/ 8060 h 13385"/>
              <a:gd name="connsiteX6" fmla="*/ 11767 w 11767"/>
              <a:gd name="connsiteY6" fmla="*/ 0 h 13385"/>
              <a:gd name="connsiteX0" fmla="*/ 12059 w 12059"/>
              <a:gd name="connsiteY0" fmla="*/ 0 h 13459"/>
              <a:gd name="connsiteX1" fmla="*/ 11727 w 12059"/>
              <a:gd name="connsiteY1" fmla="*/ 3378 h 13459"/>
              <a:gd name="connsiteX2" fmla="*/ 6245 w 12059"/>
              <a:gd name="connsiteY2" fmla="*/ 7872 h 13459"/>
              <a:gd name="connsiteX3" fmla="*/ 6156 w 12059"/>
              <a:gd name="connsiteY3" fmla="*/ 13459 h 13459"/>
              <a:gd name="connsiteX4" fmla="*/ 522 w 12059"/>
              <a:gd name="connsiteY4" fmla="*/ 13303 h 13459"/>
              <a:gd name="connsiteX5" fmla="*/ 1531 w 12059"/>
              <a:gd name="connsiteY5" fmla="*/ 8134 h 13459"/>
              <a:gd name="connsiteX6" fmla="*/ 12059 w 12059"/>
              <a:gd name="connsiteY6" fmla="*/ 0 h 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59" h="13459">
                <a:moveTo>
                  <a:pt x="12059" y="0"/>
                </a:moveTo>
                <a:cubicBezTo>
                  <a:pt x="12011" y="1151"/>
                  <a:pt x="11775" y="2227"/>
                  <a:pt x="11727" y="3378"/>
                </a:cubicBezTo>
                <a:cubicBezTo>
                  <a:pt x="10979" y="3378"/>
                  <a:pt x="7173" y="6192"/>
                  <a:pt x="6245" y="7872"/>
                </a:cubicBezTo>
                <a:cubicBezTo>
                  <a:pt x="5317" y="9552"/>
                  <a:pt x="5408" y="13459"/>
                  <a:pt x="6156" y="13459"/>
                </a:cubicBezTo>
                <a:lnTo>
                  <a:pt x="522" y="13303"/>
                </a:lnTo>
                <a:cubicBezTo>
                  <a:pt x="-226" y="13303"/>
                  <a:pt x="-392" y="10351"/>
                  <a:pt x="1531" y="8134"/>
                </a:cubicBezTo>
                <a:cubicBezTo>
                  <a:pt x="3454" y="5917"/>
                  <a:pt x="11311" y="0"/>
                  <a:pt x="1205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scene3d>
            <a:camera prst="perspectiveRelaxedModerately"/>
            <a:lightRig rig="sof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6674034"/>
            <a:ext cx="12175069" cy="172329"/>
            <a:chOff x="0" y="6685670"/>
            <a:chExt cx="12192000" cy="172329"/>
          </a:xfrm>
        </p:grpSpPr>
        <p:sp>
          <p:nvSpPr>
            <p:cNvPr id="13" name="Rectangle 12"/>
            <p:cNvSpPr/>
            <p:nvPr/>
          </p:nvSpPr>
          <p:spPr>
            <a:xfrm>
              <a:off x="0" y="6685670"/>
              <a:ext cx="2032000" cy="17232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32000" y="6685670"/>
              <a:ext cx="2032000" cy="172329"/>
            </a:xfrm>
            <a:prstGeom prst="rect">
              <a:avLst/>
            </a:prstGeom>
            <a:solidFill>
              <a:srgbClr val="70D7D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64000" y="6685670"/>
              <a:ext cx="2032000" cy="172329"/>
            </a:xfrm>
            <a:prstGeom prst="rect">
              <a:avLst/>
            </a:prstGeom>
            <a:solidFill>
              <a:srgbClr val="DF25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96000" y="6685670"/>
              <a:ext cx="2032000" cy="17232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28000" y="6685670"/>
              <a:ext cx="2032000" cy="172329"/>
            </a:xfrm>
            <a:prstGeom prst="rect">
              <a:avLst/>
            </a:prstGeom>
            <a:solidFill>
              <a:srgbClr val="E1192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60000" y="6685670"/>
              <a:ext cx="2032000" cy="172329"/>
            </a:xfrm>
            <a:prstGeom prst="rect">
              <a:avLst/>
            </a:prstGeom>
            <a:solidFill>
              <a:srgbClr val="23CB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564844" y="1928147"/>
            <a:ext cx="1585096" cy="1594778"/>
            <a:chOff x="8633998" y="1194431"/>
            <a:chExt cx="1728710" cy="1739269"/>
          </a:xfrm>
        </p:grpSpPr>
        <p:sp>
          <p:nvSpPr>
            <p:cNvPr id="27" name="Oval 26"/>
            <p:cNvSpPr/>
            <p:nvPr/>
          </p:nvSpPr>
          <p:spPr>
            <a:xfrm>
              <a:off x="8633998" y="1194431"/>
              <a:ext cx="1728710" cy="1739269"/>
            </a:xfrm>
            <a:prstGeom prst="ellipse">
              <a:avLst/>
            </a:prstGeom>
            <a:solidFill>
              <a:srgbClr val="B07BD7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932180" h="932180"/>
              <a:bevelB w="932180" h="9321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964571" y="1745778"/>
              <a:ext cx="115939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mpact" panose="020B0806030902050204" pitchFamily="34" charset="0"/>
                </a:rPr>
                <a:t>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49940" y="1250445"/>
            <a:ext cx="1255614" cy="1263283"/>
            <a:chOff x="10547799" y="724810"/>
            <a:chExt cx="1504270" cy="1513458"/>
          </a:xfrm>
        </p:grpSpPr>
        <p:sp>
          <p:nvSpPr>
            <p:cNvPr id="26" name="Oval 25"/>
            <p:cNvSpPr/>
            <p:nvPr/>
          </p:nvSpPr>
          <p:spPr>
            <a:xfrm>
              <a:off x="10547799" y="724810"/>
              <a:ext cx="1504270" cy="151345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754380" h="754380"/>
              <a:bevelB w="754380" h="7543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745600" y="1209229"/>
              <a:ext cx="1159397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mpact" panose="020B0806030902050204" pitchFamily="34" charset="0"/>
                </a:rPr>
                <a:t>4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8828" y="4709328"/>
            <a:ext cx="3327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Introduction to the problem statement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19200" y="2245789"/>
            <a:ext cx="590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Acquisition and Methodology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034326" y="2951439"/>
            <a:ext cx="1877772" cy="1889241"/>
            <a:chOff x="6804300" y="2291353"/>
            <a:chExt cx="1941925" cy="1953786"/>
          </a:xfrm>
        </p:grpSpPr>
        <p:sp>
          <p:nvSpPr>
            <p:cNvPr id="25" name="Oval 24"/>
            <p:cNvSpPr/>
            <p:nvPr/>
          </p:nvSpPr>
          <p:spPr>
            <a:xfrm>
              <a:off x="6804300" y="2291353"/>
              <a:ext cx="1941925" cy="19537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977900" h="977900"/>
              <a:bevelB w="977900" h="977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17377" y="2909466"/>
              <a:ext cx="1159397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mpact" panose="020B0806030902050204" pitchFamily="34" charset="0"/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9625AA-A954-2644-837D-154251BE99F0}"/>
              </a:ext>
            </a:extLst>
          </p:cNvPr>
          <p:cNvGrpSpPr/>
          <p:nvPr/>
        </p:nvGrpSpPr>
        <p:grpSpPr>
          <a:xfrm>
            <a:off x="10440159" y="812497"/>
            <a:ext cx="1011009" cy="1017185"/>
            <a:chOff x="10837895" y="434643"/>
            <a:chExt cx="1504270" cy="151345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1710B5-6F39-624E-AF4E-8FED45346129}"/>
                </a:ext>
              </a:extLst>
            </p:cNvPr>
            <p:cNvSpPr/>
            <p:nvPr/>
          </p:nvSpPr>
          <p:spPr>
            <a:xfrm>
              <a:off x="10837895" y="434643"/>
              <a:ext cx="1504270" cy="151345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754380" h="754380"/>
              <a:bevelB w="754380" h="75438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AB318EF-A069-C347-9831-A5538C650BC0}"/>
                </a:ext>
              </a:extLst>
            </p:cNvPr>
            <p:cNvSpPr/>
            <p:nvPr/>
          </p:nvSpPr>
          <p:spPr>
            <a:xfrm>
              <a:off x="11015387" y="915591"/>
              <a:ext cx="1159397" cy="5515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mpact" panose="020B0806030902050204" pitchFamily="34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CAB467-6FFB-AB40-A19E-674B26A5883F}"/>
              </a:ext>
            </a:extLst>
          </p:cNvPr>
          <p:cNvSpPr txBox="1"/>
          <p:nvPr/>
        </p:nvSpPr>
        <p:spPr>
          <a:xfrm>
            <a:off x="3699726" y="3372839"/>
            <a:ext cx="1905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Study Area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15176E-1ABD-4A4B-A419-AFFB8BBA486B}"/>
              </a:ext>
            </a:extLst>
          </p:cNvPr>
          <p:cNvSpPr/>
          <p:nvPr/>
        </p:nvSpPr>
        <p:spPr>
          <a:xfrm>
            <a:off x="4733633" y="1074090"/>
            <a:ext cx="4322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HVSR Calculation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B54702-F00E-3745-A652-315725AAA184}"/>
              </a:ext>
            </a:extLst>
          </p:cNvPr>
          <p:cNvSpPr/>
          <p:nvPr/>
        </p:nvSpPr>
        <p:spPr>
          <a:xfrm>
            <a:off x="7255538" y="705569"/>
            <a:ext cx="377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Results and Conclusion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187694" y="4385546"/>
            <a:ext cx="2246063" cy="2246063"/>
            <a:chOff x="5040451" y="3957728"/>
            <a:chExt cx="2400300" cy="2400300"/>
          </a:xfrm>
        </p:grpSpPr>
        <p:sp>
          <p:nvSpPr>
            <p:cNvPr id="24" name="Oval 23"/>
            <p:cNvSpPr/>
            <p:nvPr/>
          </p:nvSpPr>
          <p:spPr>
            <a:xfrm>
              <a:off x="5040451" y="3957728"/>
              <a:ext cx="2400300" cy="2400300"/>
            </a:xfrm>
            <a:prstGeom prst="ellipse">
              <a:avLst/>
            </a:prstGeom>
            <a:solidFill>
              <a:srgbClr val="F4A6BC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1202690" h="1202690"/>
              <a:bevelB w="1202690" h="120269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80990" y="4511175"/>
              <a:ext cx="1159397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Impact" panose="020B0806030902050204" pitchFamily="34" charset="0"/>
                </a:rPr>
                <a:t>1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FA07B34-E322-0A40-B88F-268FD1B650F7}"/>
              </a:ext>
            </a:extLst>
          </p:cNvPr>
          <p:cNvSpPr txBox="1"/>
          <p:nvPr/>
        </p:nvSpPr>
        <p:spPr>
          <a:xfrm>
            <a:off x="10310140" y="129540"/>
            <a:ext cx="2076450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IIT Kanpur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1FED12F-0D17-024C-8D7F-946D77D73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16" y="76431"/>
            <a:ext cx="741256" cy="7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2" grpId="0"/>
      <p:bldP spid="3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4"/>
          <p:cNvGrpSpPr/>
          <p:nvPr/>
        </p:nvGrpSpPr>
        <p:grpSpPr>
          <a:xfrm>
            <a:off x="-1" y="6674034"/>
            <a:ext cx="12175069" cy="172329"/>
            <a:chOff x="0" y="6685670"/>
            <a:chExt cx="12192000" cy="172329"/>
          </a:xfrm>
        </p:grpSpPr>
        <p:sp>
          <p:nvSpPr>
            <p:cNvPr id="184" name="Google Shape;184;p4"/>
            <p:cNvSpPr/>
            <p:nvPr/>
          </p:nvSpPr>
          <p:spPr>
            <a:xfrm>
              <a:off x="0" y="6685670"/>
              <a:ext cx="2032000" cy="17232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032000" y="6685670"/>
              <a:ext cx="2032000" cy="172329"/>
            </a:xfrm>
            <a:prstGeom prst="rect">
              <a:avLst/>
            </a:prstGeom>
            <a:solidFill>
              <a:srgbClr val="70D7DA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064000" y="6685670"/>
              <a:ext cx="2032000" cy="172329"/>
            </a:xfrm>
            <a:prstGeom prst="rect">
              <a:avLst/>
            </a:prstGeom>
            <a:solidFill>
              <a:srgbClr val="DF25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6096000" y="6685670"/>
              <a:ext cx="2032000" cy="17232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28000" y="6685670"/>
              <a:ext cx="2032000" cy="172329"/>
            </a:xfrm>
            <a:prstGeom prst="rect">
              <a:avLst/>
            </a:prstGeom>
            <a:solidFill>
              <a:srgbClr val="E1192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0160000" y="6685670"/>
              <a:ext cx="2032000" cy="172329"/>
            </a:xfrm>
            <a:prstGeom prst="rect">
              <a:avLst/>
            </a:prstGeom>
            <a:solidFill>
              <a:srgbClr val="23CB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4"/>
          <p:cNvSpPr/>
          <p:nvPr/>
        </p:nvSpPr>
        <p:spPr>
          <a:xfrm>
            <a:off x="448599" y="125915"/>
            <a:ext cx="8466801" cy="6462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IN" sz="3600" b="1" dirty="0">
                <a:solidFill>
                  <a:srgbClr val="00206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Introduction to the Problem Statement</a:t>
            </a:r>
          </a:p>
        </p:txBody>
      </p:sp>
      <p:sp>
        <p:nvSpPr>
          <p:cNvPr id="191" name="Google Shape;191;p4"/>
          <p:cNvSpPr/>
          <p:nvPr/>
        </p:nvSpPr>
        <p:spPr>
          <a:xfrm>
            <a:off x="206477" y="8567"/>
            <a:ext cx="88945" cy="752211"/>
          </a:xfrm>
          <a:prstGeom prst="rect">
            <a:avLst/>
          </a:prstGeom>
          <a:solidFill>
            <a:srgbClr val="9444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357167" y="196926"/>
            <a:ext cx="91434" cy="55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11675618" y="6145726"/>
            <a:ext cx="496733" cy="469144"/>
            <a:chOff x="628650" y="1638300"/>
            <a:chExt cx="766470" cy="723900"/>
          </a:xfrm>
        </p:grpSpPr>
        <p:sp>
          <p:nvSpPr>
            <p:cNvPr id="194" name="Google Shape;194;p4"/>
            <p:cNvSpPr/>
            <p:nvPr/>
          </p:nvSpPr>
          <p:spPr>
            <a:xfrm>
              <a:off x="628650" y="1638300"/>
              <a:ext cx="723900" cy="723900"/>
            </a:xfrm>
            <a:prstGeom prst="ellipse">
              <a:avLst/>
            </a:prstGeom>
            <a:noFill/>
            <a:ln w="762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71220" y="1707863"/>
              <a:ext cx="723900" cy="569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2</a:t>
              </a:r>
              <a:endParaRPr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10927296" y="114021"/>
            <a:ext cx="12450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4E79"/>
                </a:solidFill>
                <a:latin typeface="Impact"/>
                <a:ea typeface="Impact"/>
                <a:cs typeface="Impact"/>
                <a:sym typeface="Impact"/>
              </a:rPr>
              <a:t>IIT Kanpur</a:t>
            </a:r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4595" y="23081"/>
            <a:ext cx="586800" cy="5934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FAD130-5DA4-4861-8C2A-1699807A4405}"/>
              </a:ext>
            </a:extLst>
          </p:cNvPr>
          <p:cNvSpPr txBox="1"/>
          <p:nvPr/>
        </p:nvSpPr>
        <p:spPr>
          <a:xfrm>
            <a:off x="5640355" y="300445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21" name="Google Shape;469;p13" descr="Chart&#10;&#10;Description automatically generated">
            <a:extLst>
              <a:ext uri="{FF2B5EF4-FFF2-40B4-BE49-F238E27FC236}">
                <a16:creationId xmlns:a16="http://schemas.microsoft.com/office/drawing/2014/main" id="{93F8925B-BD70-51DE-2418-60D2E406AA8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37" y="978396"/>
            <a:ext cx="7245732" cy="48718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3EC78-D1D0-408F-1624-CC732B693F18}"/>
              </a:ext>
            </a:extLst>
          </p:cNvPr>
          <p:cNvSpPr txBox="1"/>
          <p:nvPr/>
        </p:nvSpPr>
        <p:spPr>
          <a:xfrm>
            <a:off x="1920865" y="6076278"/>
            <a:ext cx="331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Bilham et al.,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49042-6246-AF2E-4B6B-836358E519D0}"/>
              </a:ext>
            </a:extLst>
          </p:cNvPr>
          <p:cNvSpPr txBox="1"/>
          <p:nvPr/>
        </p:nvSpPr>
        <p:spPr>
          <a:xfrm>
            <a:off x="7333458" y="982559"/>
            <a:ext cx="44786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great and medium-sized earthquakes have struck and were causing substantial damage to lives and property in the densely populated foothills and alluvial plains of the Indo-Gangetic Plains</a:t>
            </a:r>
            <a:endParaRPr lang="en-I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Earthquakes?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areas with violet shading could host Mw &gt; 8.7 earthquakes.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 areas with brown shading could rupture in Mw 8.4 earthquakes.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areas shaded yellow, could presently slip in Mw ≥ 7.7 earthquakes similar to the recent Gorkha earthquake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study, we estimate resonance frequency and subsurface shear wave velocity, P wave velocity, and density.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14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4"/>
          <p:cNvGrpSpPr/>
          <p:nvPr/>
        </p:nvGrpSpPr>
        <p:grpSpPr>
          <a:xfrm>
            <a:off x="-1" y="6674034"/>
            <a:ext cx="12175069" cy="172329"/>
            <a:chOff x="0" y="6685670"/>
            <a:chExt cx="12192000" cy="172329"/>
          </a:xfrm>
        </p:grpSpPr>
        <p:sp>
          <p:nvSpPr>
            <p:cNvPr id="184" name="Google Shape;184;p4"/>
            <p:cNvSpPr/>
            <p:nvPr/>
          </p:nvSpPr>
          <p:spPr>
            <a:xfrm>
              <a:off x="0" y="6685670"/>
              <a:ext cx="2032000" cy="17232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032000" y="6685670"/>
              <a:ext cx="2032000" cy="172329"/>
            </a:xfrm>
            <a:prstGeom prst="rect">
              <a:avLst/>
            </a:prstGeom>
            <a:solidFill>
              <a:srgbClr val="70D7DA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064000" y="6685670"/>
              <a:ext cx="2032000" cy="172329"/>
            </a:xfrm>
            <a:prstGeom prst="rect">
              <a:avLst/>
            </a:prstGeom>
            <a:solidFill>
              <a:srgbClr val="DF25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6096000" y="6685670"/>
              <a:ext cx="2032000" cy="17232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28000" y="6685670"/>
              <a:ext cx="2032000" cy="172329"/>
            </a:xfrm>
            <a:prstGeom prst="rect">
              <a:avLst/>
            </a:prstGeom>
            <a:solidFill>
              <a:srgbClr val="E1192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0160000" y="6685670"/>
              <a:ext cx="2032000" cy="172329"/>
            </a:xfrm>
            <a:prstGeom prst="rect">
              <a:avLst/>
            </a:prstGeom>
            <a:solidFill>
              <a:srgbClr val="23CB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4"/>
          <p:cNvSpPr/>
          <p:nvPr/>
        </p:nvSpPr>
        <p:spPr>
          <a:xfrm>
            <a:off x="448600" y="125915"/>
            <a:ext cx="8658078" cy="6462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03864"/>
                </a:solidFill>
                <a:latin typeface="Impact"/>
                <a:ea typeface="Impact"/>
                <a:cs typeface="Impact"/>
                <a:sym typeface="Impact"/>
              </a:rPr>
              <a:t>Study Area</a:t>
            </a:r>
            <a:endParaRPr lang="en-US" sz="3600" dirty="0">
              <a:solidFill>
                <a:srgbClr val="00B05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206477" y="8567"/>
            <a:ext cx="88945" cy="752211"/>
          </a:xfrm>
          <a:prstGeom prst="rect">
            <a:avLst/>
          </a:prstGeom>
          <a:solidFill>
            <a:srgbClr val="9444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357167" y="196926"/>
            <a:ext cx="91434" cy="55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11675618" y="6145726"/>
            <a:ext cx="496733" cy="469144"/>
            <a:chOff x="628650" y="1638300"/>
            <a:chExt cx="766470" cy="723900"/>
          </a:xfrm>
        </p:grpSpPr>
        <p:sp>
          <p:nvSpPr>
            <p:cNvPr id="194" name="Google Shape;194;p4"/>
            <p:cNvSpPr/>
            <p:nvPr/>
          </p:nvSpPr>
          <p:spPr>
            <a:xfrm>
              <a:off x="628650" y="1638300"/>
              <a:ext cx="723900" cy="723900"/>
            </a:xfrm>
            <a:prstGeom prst="ellipse">
              <a:avLst/>
            </a:prstGeom>
            <a:noFill/>
            <a:ln w="762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71220" y="1707863"/>
              <a:ext cx="723900" cy="569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3</a:t>
              </a:r>
              <a:endParaRPr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10927296" y="114021"/>
            <a:ext cx="12450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4E79"/>
                </a:solidFill>
                <a:latin typeface="Impact"/>
                <a:ea typeface="Impact"/>
                <a:cs typeface="Impact"/>
                <a:sym typeface="Impact"/>
              </a:rPr>
              <a:t>IIT Kanpur</a:t>
            </a:r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4595" y="23081"/>
            <a:ext cx="586800" cy="59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23070C-7876-1C95-F728-E89450707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3216"/>
            <a:ext cx="6587413" cy="4867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41B3DB-7B7D-7ECE-B5A0-BA961E6B8AEB}"/>
              </a:ext>
            </a:extLst>
          </p:cNvPr>
          <p:cNvSpPr txBox="1"/>
          <p:nvPr/>
        </p:nvSpPr>
        <p:spPr>
          <a:xfrm>
            <a:off x="6311421" y="1354440"/>
            <a:ext cx="56263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bordered to the east and west by the Ganga and Yamuna tear faults and rivers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eastern half of the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Mohand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range is bisected by the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Bhimgoda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thrust, a south-dipping back thrust inside the MFT sheet that adds substantial complication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0C0"/>
                </a:solidFill>
              </a:rPr>
              <a:t>The Dehradun recess geomorphology was dominated by alluvial fan deposits which are derived from the proximal Lesser Himalaya and two large fluvial systems (Sinha and Sinha, 2016).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I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2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4"/>
          <p:cNvGrpSpPr/>
          <p:nvPr/>
        </p:nvGrpSpPr>
        <p:grpSpPr>
          <a:xfrm>
            <a:off x="-1" y="6674034"/>
            <a:ext cx="12175069" cy="172329"/>
            <a:chOff x="0" y="6685670"/>
            <a:chExt cx="12192000" cy="172329"/>
          </a:xfrm>
        </p:grpSpPr>
        <p:sp>
          <p:nvSpPr>
            <p:cNvPr id="184" name="Google Shape;184;p4"/>
            <p:cNvSpPr/>
            <p:nvPr/>
          </p:nvSpPr>
          <p:spPr>
            <a:xfrm>
              <a:off x="0" y="6685670"/>
              <a:ext cx="2032000" cy="17232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032000" y="6685670"/>
              <a:ext cx="2032000" cy="172329"/>
            </a:xfrm>
            <a:prstGeom prst="rect">
              <a:avLst/>
            </a:prstGeom>
            <a:solidFill>
              <a:srgbClr val="70D7DA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064000" y="6685670"/>
              <a:ext cx="2032000" cy="172329"/>
            </a:xfrm>
            <a:prstGeom prst="rect">
              <a:avLst/>
            </a:prstGeom>
            <a:solidFill>
              <a:srgbClr val="DF25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6096000" y="6685670"/>
              <a:ext cx="2032000" cy="17232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28000" y="6685670"/>
              <a:ext cx="2032000" cy="172329"/>
            </a:xfrm>
            <a:prstGeom prst="rect">
              <a:avLst/>
            </a:prstGeom>
            <a:solidFill>
              <a:srgbClr val="E1192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0160000" y="6685670"/>
              <a:ext cx="2032000" cy="172329"/>
            </a:xfrm>
            <a:prstGeom prst="rect">
              <a:avLst/>
            </a:prstGeom>
            <a:solidFill>
              <a:srgbClr val="23CB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4"/>
          <p:cNvSpPr/>
          <p:nvPr/>
        </p:nvSpPr>
        <p:spPr>
          <a:xfrm>
            <a:off x="448600" y="125915"/>
            <a:ext cx="8114375" cy="6462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dirty="0">
                <a:solidFill>
                  <a:srgbClr val="002060"/>
                </a:solidFill>
                <a:latin typeface="Impact" panose="020B0806030902050204" pitchFamily="34" charset="0"/>
              </a:rPr>
              <a:t>Data Acquisition and Methodology</a:t>
            </a:r>
            <a:r>
              <a:rPr lang="en-US" sz="3600" dirty="0">
                <a:solidFill>
                  <a:srgbClr val="002060"/>
                </a:solidFill>
                <a:latin typeface="Impact" panose="020B0806030902050204" pitchFamily="34" charset="0"/>
                <a:ea typeface="Impact"/>
                <a:cs typeface="Impact"/>
                <a:sym typeface="Impact"/>
              </a:rPr>
              <a:t> </a:t>
            </a:r>
            <a:endParaRPr sz="3600" dirty="0">
              <a:solidFill>
                <a:srgbClr val="002060"/>
              </a:solidFill>
              <a:latin typeface="Impact" panose="020B0806030902050204" pitchFamily="34" charset="0"/>
              <a:ea typeface="Impact"/>
              <a:cs typeface="Impact"/>
              <a:sym typeface="Impact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206477" y="8567"/>
            <a:ext cx="88945" cy="752211"/>
          </a:xfrm>
          <a:prstGeom prst="rect">
            <a:avLst/>
          </a:prstGeom>
          <a:solidFill>
            <a:srgbClr val="9444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357167" y="196926"/>
            <a:ext cx="91434" cy="55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11675618" y="6145726"/>
            <a:ext cx="496733" cy="469144"/>
            <a:chOff x="628650" y="1638300"/>
            <a:chExt cx="766470" cy="723900"/>
          </a:xfrm>
        </p:grpSpPr>
        <p:sp>
          <p:nvSpPr>
            <p:cNvPr id="194" name="Google Shape;194;p4"/>
            <p:cNvSpPr/>
            <p:nvPr/>
          </p:nvSpPr>
          <p:spPr>
            <a:xfrm>
              <a:off x="628650" y="1638300"/>
              <a:ext cx="723900" cy="723900"/>
            </a:xfrm>
            <a:prstGeom prst="ellipse">
              <a:avLst/>
            </a:prstGeom>
            <a:noFill/>
            <a:ln w="762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71220" y="1707863"/>
              <a:ext cx="723900" cy="569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4</a:t>
              </a:r>
              <a:endParaRPr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10927296" y="114021"/>
            <a:ext cx="12450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4E79"/>
                </a:solidFill>
                <a:latin typeface="Impact"/>
                <a:ea typeface="Impact"/>
                <a:cs typeface="Impact"/>
                <a:sym typeface="Impact"/>
              </a:rPr>
              <a:t>IIT Kanpur</a:t>
            </a:r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4595" y="23081"/>
            <a:ext cx="586800" cy="593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2E6A04-5CEF-7E58-0252-E04BBF26493F}"/>
              </a:ext>
            </a:extLst>
          </p:cNvPr>
          <p:cNvGrpSpPr/>
          <p:nvPr/>
        </p:nvGrpSpPr>
        <p:grpSpPr>
          <a:xfrm>
            <a:off x="7768182" y="997967"/>
            <a:ext cx="4153523" cy="4640833"/>
            <a:chOff x="7717861" y="1063021"/>
            <a:chExt cx="4153523" cy="332671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04A11B-D70B-72CB-56C8-9589C41C7D00}"/>
                </a:ext>
              </a:extLst>
            </p:cNvPr>
            <p:cNvGrpSpPr/>
            <p:nvPr/>
          </p:nvGrpSpPr>
          <p:grpSpPr>
            <a:xfrm>
              <a:off x="7717861" y="1657749"/>
              <a:ext cx="4153523" cy="2731983"/>
              <a:chOff x="7768182" y="1102709"/>
              <a:chExt cx="4153523" cy="273198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BFD02E-B484-30A6-A3AB-0520F0297907}"/>
                  </a:ext>
                </a:extLst>
              </p:cNvPr>
              <p:cNvSpPr/>
              <p:nvPr/>
            </p:nvSpPr>
            <p:spPr>
              <a:xfrm>
                <a:off x="7768182" y="1102709"/>
                <a:ext cx="4153523" cy="43132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Raw Data </a:t>
                </a:r>
              </a:p>
            </p:txBody>
          </p:sp>
          <p:sp>
            <p:nvSpPr>
              <p:cNvPr id="21" name="Down Arrow 31">
                <a:extLst>
                  <a:ext uri="{FF2B5EF4-FFF2-40B4-BE49-F238E27FC236}">
                    <a16:creationId xmlns:a16="http://schemas.microsoft.com/office/drawing/2014/main" id="{A8D353B6-6FEB-69DE-F9E4-F060BA4D0E4B}"/>
                  </a:ext>
                </a:extLst>
              </p:cNvPr>
              <p:cNvSpPr/>
              <p:nvPr/>
            </p:nvSpPr>
            <p:spPr>
              <a:xfrm>
                <a:off x="9713343" y="1544128"/>
                <a:ext cx="268857" cy="31917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6460A8-AAD1-21C5-FF32-A2DE16EA9BB1}"/>
                  </a:ext>
                </a:extLst>
              </p:cNvPr>
              <p:cNvSpPr/>
              <p:nvPr/>
            </p:nvSpPr>
            <p:spPr>
              <a:xfrm>
                <a:off x="7768182" y="1870383"/>
                <a:ext cx="4153523" cy="43132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Pre-processing</a:t>
                </a:r>
              </a:p>
            </p:txBody>
          </p:sp>
          <p:sp>
            <p:nvSpPr>
              <p:cNvPr id="23" name="Down Arrow 33">
                <a:extLst>
                  <a:ext uri="{FF2B5EF4-FFF2-40B4-BE49-F238E27FC236}">
                    <a16:creationId xmlns:a16="http://schemas.microsoft.com/office/drawing/2014/main" id="{D7245C89-157D-2231-E17F-F93CFF9E019E}"/>
                  </a:ext>
                </a:extLst>
              </p:cNvPr>
              <p:cNvSpPr/>
              <p:nvPr/>
            </p:nvSpPr>
            <p:spPr>
              <a:xfrm>
                <a:off x="9713343" y="2311802"/>
                <a:ext cx="268857" cy="31917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39A522C-CA66-9649-C5E7-3BF14003E034}"/>
                  </a:ext>
                </a:extLst>
              </p:cNvPr>
              <p:cNvSpPr/>
              <p:nvPr/>
            </p:nvSpPr>
            <p:spPr>
              <a:xfrm>
                <a:off x="7768182" y="2638057"/>
                <a:ext cx="4153523" cy="43132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HVSR calculation</a:t>
                </a:r>
              </a:p>
            </p:txBody>
          </p:sp>
          <p:sp>
            <p:nvSpPr>
              <p:cNvPr id="25" name="Down Arrow 35">
                <a:extLst>
                  <a:ext uri="{FF2B5EF4-FFF2-40B4-BE49-F238E27FC236}">
                    <a16:creationId xmlns:a16="http://schemas.microsoft.com/office/drawing/2014/main" id="{F75754BD-39D9-6777-1241-F10653FCFE48}"/>
                  </a:ext>
                </a:extLst>
              </p:cNvPr>
              <p:cNvSpPr/>
              <p:nvPr/>
            </p:nvSpPr>
            <p:spPr>
              <a:xfrm>
                <a:off x="9713343" y="3079476"/>
                <a:ext cx="268857" cy="31917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0F49ED0-835A-C6DA-476D-A6218D6FF21E}"/>
                  </a:ext>
                </a:extLst>
              </p:cNvPr>
              <p:cNvSpPr/>
              <p:nvPr/>
            </p:nvSpPr>
            <p:spPr>
              <a:xfrm>
                <a:off x="7768182" y="3403372"/>
                <a:ext cx="4153523" cy="43132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Inversion 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B9246-AAB9-0A11-107C-CF5FE0B0490A}"/>
                </a:ext>
              </a:extLst>
            </p:cNvPr>
            <p:cNvSpPr/>
            <p:nvPr/>
          </p:nvSpPr>
          <p:spPr>
            <a:xfrm>
              <a:off x="9043935" y="1063021"/>
              <a:ext cx="150137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Workflow</a:t>
              </a:r>
              <a:endPara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D134454-FCCB-B622-1E4F-C0177B883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75" y="1045439"/>
            <a:ext cx="5318825" cy="2592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5C2E1-5005-47D4-6619-F27C9BDA9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588" y="3638397"/>
            <a:ext cx="5534462" cy="26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9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4"/>
          <p:cNvGrpSpPr/>
          <p:nvPr/>
        </p:nvGrpSpPr>
        <p:grpSpPr>
          <a:xfrm>
            <a:off x="-1" y="6674034"/>
            <a:ext cx="12175069" cy="172329"/>
            <a:chOff x="0" y="6685670"/>
            <a:chExt cx="12192000" cy="172329"/>
          </a:xfrm>
        </p:grpSpPr>
        <p:sp>
          <p:nvSpPr>
            <p:cNvPr id="184" name="Google Shape;184;p4"/>
            <p:cNvSpPr/>
            <p:nvPr/>
          </p:nvSpPr>
          <p:spPr>
            <a:xfrm>
              <a:off x="0" y="6685670"/>
              <a:ext cx="2032000" cy="17232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032000" y="6685670"/>
              <a:ext cx="2032000" cy="172329"/>
            </a:xfrm>
            <a:prstGeom prst="rect">
              <a:avLst/>
            </a:prstGeom>
            <a:solidFill>
              <a:srgbClr val="70D7DA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064000" y="6685670"/>
              <a:ext cx="2032000" cy="172329"/>
            </a:xfrm>
            <a:prstGeom prst="rect">
              <a:avLst/>
            </a:prstGeom>
            <a:solidFill>
              <a:srgbClr val="DF25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6096000" y="6685670"/>
              <a:ext cx="2032000" cy="17232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28000" y="6685670"/>
              <a:ext cx="2032000" cy="172329"/>
            </a:xfrm>
            <a:prstGeom prst="rect">
              <a:avLst/>
            </a:prstGeom>
            <a:solidFill>
              <a:srgbClr val="E1192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0160000" y="6685670"/>
              <a:ext cx="2032000" cy="172329"/>
            </a:xfrm>
            <a:prstGeom prst="rect">
              <a:avLst/>
            </a:prstGeom>
            <a:solidFill>
              <a:srgbClr val="23CB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4"/>
          <p:cNvSpPr/>
          <p:nvPr/>
        </p:nvSpPr>
        <p:spPr>
          <a:xfrm>
            <a:off x="448599" y="125915"/>
            <a:ext cx="4456775" cy="6462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03864"/>
                </a:solidFill>
                <a:latin typeface="Impact"/>
                <a:ea typeface="Impact"/>
                <a:cs typeface="Impact"/>
                <a:sym typeface="Impact"/>
              </a:rPr>
              <a:t>HVSR Calculation </a:t>
            </a:r>
            <a:endParaRPr sz="3600" dirty="0">
              <a:solidFill>
                <a:srgbClr val="00B05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206477" y="8567"/>
            <a:ext cx="88945" cy="752211"/>
          </a:xfrm>
          <a:prstGeom prst="rect">
            <a:avLst/>
          </a:prstGeom>
          <a:solidFill>
            <a:srgbClr val="9444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357167" y="196926"/>
            <a:ext cx="91434" cy="55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11675618" y="6145726"/>
            <a:ext cx="496733" cy="469144"/>
            <a:chOff x="628650" y="1638300"/>
            <a:chExt cx="766470" cy="723900"/>
          </a:xfrm>
        </p:grpSpPr>
        <p:sp>
          <p:nvSpPr>
            <p:cNvPr id="194" name="Google Shape;194;p4"/>
            <p:cNvSpPr/>
            <p:nvPr/>
          </p:nvSpPr>
          <p:spPr>
            <a:xfrm>
              <a:off x="628650" y="1638300"/>
              <a:ext cx="723900" cy="723900"/>
            </a:xfrm>
            <a:prstGeom prst="ellipse">
              <a:avLst/>
            </a:prstGeom>
            <a:noFill/>
            <a:ln w="762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71220" y="1707863"/>
              <a:ext cx="723900" cy="569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5</a:t>
              </a:r>
              <a:endParaRPr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10927296" y="114021"/>
            <a:ext cx="12450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4E79"/>
                </a:solidFill>
                <a:latin typeface="Impact"/>
                <a:ea typeface="Impact"/>
                <a:cs typeface="Impact"/>
                <a:sym typeface="Impact"/>
              </a:rPr>
              <a:t>IIT Kanpur</a:t>
            </a:r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4595" y="23081"/>
            <a:ext cx="586800" cy="59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52CBB0-E9F6-1300-0EF4-A5B468948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22" y="3748770"/>
            <a:ext cx="5462609" cy="2663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992016-21B2-52D7-B502-3E3A26C9A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77" y="874673"/>
            <a:ext cx="5551554" cy="26630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E0FC5E-B52A-7554-5F06-358AB9C183CF}"/>
              </a:ext>
            </a:extLst>
          </p:cNvPr>
          <p:cNvSpPr txBox="1"/>
          <p:nvPr/>
        </p:nvSpPr>
        <p:spPr>
          <a:xfrm>
            <a:off x="6172200" y="1292156"/>
            <a:ext cx="55310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>
                <a:solidFill>
                  <a:srgbClr val="0070C0"/>
                </a:solidFill>
              </a:rPr>
              <a:t>Parameters used for HVSR calculation  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recording: 20 min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Sampling frequency: 128 Hz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bandpass filtered: 0.4 – 4.8 Hz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 length: 80 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Tapering: 5%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Konno and </a:t>
            </a:r>
            <a:r>
              <a:rPr lang="en-I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ohmachi</a:t>
            </a: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smoothing : 24%</a:t>
            </a:r>
          </a:p>
          <a:p>
            <a:pPr algn="just"/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04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4"/>
          <p:cNvGrpSpPr/>
          <p:nvPr/>
        </p:nvGrpSpPr>
        <p:grpSpPr>
          <a:xfrm>
            <a:off x="-1" y="6674034"/>
            <a:ext cx="12175069" cy="172329"/>
            <a:chOff x="0" y="6685670"/>
            <a:chExt cx="12192000" cy="172329"/>
          </a:xfrm>
        </p:grpSpPr>
        <p:sp>
          <p:nvSpPr>
            <p:cNvPr id="184" name="Google Shape;184;p4"/>
            <p:cNvSpPr/>
            <p:nvPr/>
          </p:nvSpPr>
          <p:spPr>
            <a:xfrm>
              <a:off x="0" y="6685670"/>
              <a:ext cx="2032000" cy="17232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032000" y="6685670"/>
              <a:ext cx="2032000" cy="172329"/>
            </a:xfrm>
            <a:prstGeom prst="rect">
              <a:avLst/>
            </a:prstGeom>
            <a:solidFill>
              <a:srgbClr val="70D7DA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064000" y="6685670"/>
              <a:ext cx="2032000" cy="172329"/>
            </a:xfrm>
            <a:prstGeom prst="rect">
              <a:avLst/>
            </a:prstGeom>
            <a:solidFill>
              <a:srgbClr val="DF25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6096000" y="6685670"/>
              <a:ext cx="2032000" cy="17232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28000" y="6685670"/>
              <a:ext cx="2032000" cy="172329"/>
            </a:xfrm>
            <a:prstGeom prst="rect">
              <a:avLst/>
            </a:prstGeom>
            <a:solidFill>
              <a:srgbClr val="E1192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0160000" y="6685670"/>
              <a:ext cx="2032000" cy="172329"/>
            </a:xfrm>
            <a:prstGeom prst="rect">
              <a:avLst/>
            </a:prstGeom>
            <a:solidFill>
              <a:srgbClr val="23CB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4"/>
          <p:cNvSpPr/>
          <p:nvPr/>
        </p:nvSpPr>
        <p:spPr>
          <a:xfrm>
            <a:off x="448599" y="125915"/>
            <a:ext cx="4628226" cy="6462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03864"/>
                </a:solidFill>
                <a:latin typeface="Impact"/>
                <a:ea typeface="Impact"/>
                <a:cs typeface="Impact"/>
                <a:sym typeface="Impact"/>
              </a:rPr>
              <a:t>Result and Conclusion</a:t>
            </a:r>
            <a:endParaRPr sz="3600" dirty="0">
              <a:solidFill>
                <a:srgbClr val="00B05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206477" y="8567"/>
            <a:ext cx="88945" cy="752211"/>
          </a:xfrm>
          <a:prstGeom prst="rect">
            <a:avLst/>
          </a:prstGeom>
          <a:solidFill>
            <a:srgbClr val="9444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357167" y="196926"/>
            <a:ext cx="91434" cy="55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11675618" y="6145726"/>
            <a:ext cx="496733" cy="469144"/>
            <a:chOff x="628650" y="1638300"/>
            <a:chExt cx="766470" cy="723900"/>
          </a:xfrm>
        </p:grpSpPr>
        <p:sp>
          <p:nvSpPr>
            <p:cNvPr id="194" name="Google Shape;194;p4"/>
            <p:cNvSpPr/>
            <p:nvPr/>
          </p:nvSpPr>
          <p:spPr>
            <a:xfrm>
              <a:off x="628650" y="1638300"/>
              <a:ext cx="723900" cy="723900"/>
            </a:xfrm>
            <a:prstGeom prst="ellipse">
              <a:avLst/>
            </a:prstGeom>
            <a:noFill/>
            <a:ln w="762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71220" y="1707863"/>
              <a:ext cx="723900" cy="569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6</a:t>
              </a:r>
              <a:endParaRPr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10927296" y="114021"/>
            <a:ext cx="12450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4E79"/>
                </a:solidFill>
                <a:latin typeface="Impact"/>
                <a:ea typeface="Impact"/>
                <a:cs typeface="Impact"/>
                <a:sym typeface="Impact"/>
              </a:rPr>
              <a:t>IIT Kanpur</a:t>
            </a:r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4595" y="23081"/>
            <a:ext cx="586800" cy="59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8C5261-167F-0CAE-ECDF-829D5C6B0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7" y="770770"/>
            <a:ext cx="6309417" cy="47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36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4"/>
          <p:cNvGrpSpPr/>
          <p:nvPr/>
        </p:nvGrpSpPr>
        <p:grpSpPr>
          <a:xfrm>
            <a:off x="-1" y="6674034"/>
            <a:ext cx="12175069" cy="172329"/>
            <a:chOff x="0" y="6685670"/>
            <a:chExt cx="12192000" cy="172329"/>
          </a:xfrm>
        </p:grpSpPr>
        <p:sp>
          <p:nvSpPr>
            <p:cNvPr id="184" name="Google Shape;184;p4"/>
            <p:cNvSpPr/>
            <p:nvPr/>
          </p:nvSpPr>
          <p:spPr>
            <a:xfrm>
              <a:off x="0" y="6685670"/>
              <a:ext cx="2032000" cy="17232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032000" y="6685670"/>
              <a:ext cx="2032000" cy="172329"/>
            </a:xfrm>
            <a:prstGeom prst="rect">
              <a:avLst/>
            </a:prstGeom>
            <a:solidFill>
              <a:srgbClr val="70D7DA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064000" y="6685670"/>
              <a:ext cx="2032000" cy="172329"/>
            </a:xfrm>
            <a:prstGeom prst="rect">
              <a:avLst/>
            </a:prstGeom>
            <a:solidFill>
              <a:srgbClr val="DF25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6096000" y="6685670"/>
              <a:ext cx="2032000" cy="17232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28000" y="6685670"/>
              <a:ext cx="2032000" cy="172329"/>
            </a:xfrm>
            <a:prstGeom prst="rect">
              <a:avLst/>
            </a:prstGeom>
            <a:solidFill>
              <a:srgbClr val="E1192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0160000" y="6685670"/>
              <a:ext cx="2032000" cy="172329"/>
            </a:xfrm>
            <a:prstGeom prst="rect">
              <a:avLst/>
            </a:prstGeom>
            <a:solidFill>
              <a:srgbClr val="23CB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4"/>
          <p:cNvSpPr/>
          <p:nvPr/>
        </p:nvSpPr>
        <p:spPr>
          <a:xfrm>
            <a:off x="448599" y="125915"/>
            <a:ext cx="4628226" cy="6462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03864"/>
                </a:solidFill>
                <a:latin typeface="Impact"/>
                <a:ea typeface="Impact"/>
                <a:cs typeface="Impact"/>
                <a:sym typeface="Impact"/>
              </a:rPr>
              <a:t>Result and Conclusion</a:t>
            </a:r>
            <a:endParaRPr sz="3600" dirty="0">
              <a:solidFill>
                <a:srgbClr val="00B05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206477" y="8567"/>
            <a:ext cx="88945" cy="752211"/>
          </a:xfrm>
          <a:prstGeom prst="rect">
            <a:avLst/>
          </a:prstGeom>
          <a:solidFill>
            <a:srgbClr val="9444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357167" y="196926"/>
            <a:ext cx="91434" cy="55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11675618" y="6145726"/>
            <a:ext cx="496733" cy="469144"/>
            <a:chOff x="628650" y="1638300"/>
            <a:chExt cx="766470" cy="723900"/>
          </a:xfrm>
        </p:grpSpPr>
        <p:sp>
          <p:nvSpPr>
            <p:cNvPr id="194" name="Google Shape;194;p4"/>
            <p:cNvSpPr/>
            <p:nvPr/>
          </p:nvSpPr>
          <p:spPr>
            <a:xfrm>
              <a:off x="628650" y="1638300"/>
              <a:ext cx="723900" cy="723900"/>
            </a:xfrm>
            <a:prstGeom prst="ellipse">
              <a:avLst/>
            </a:prstGeom>
            <a:noFill/>
            <a:ln w="762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71220" y="1707863"/>
              <a:ext cx="723900" cy="569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10927296" y="114021"/>
            <a:ext cx="12450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4E79"/>
                </a:solidFill>
                <a:latin typeface="Impact"/>
                <a:ea typeface="Impact"/>
                <a:cs typeface="Impact"/>
                <a:sym typeface="Impact"/>
              </a:rPr>
              <a:t>IIT Kanpur</a:t>
            </a:r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4595" y="23081"/>
            <a:ext cx="586800" cy="59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3DA4B-27AC-E858-E4BF-048A3FE4A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65272"/>
            <a:ext cx="8814929" cy="429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727805-A3AC-4D71-BDBB-18321803ABE1}"/>
              </a:ext>
            </a:extLst>
          </p:cNvPr>
          <p:cNvSpPr txBox="1"/>
          <p:nvPr/>
        </p:nvSpPr>
        <p:spPr>
          <a:xfrm>
            <a:off x="8220075" y="1019727"/>
            <a:ext cx="3057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identified three layers.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top is 3 meters thick, with mean Vs,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𝜌 of 218 m/s, 385 m/s, and 1.17 g/cm^3, respectively.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second layer is 6 meters thick and has mean Vs,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𝜌 of 406 m/s, 725 m/s, and 1.7 g/cm^3, respectively.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mean bedrock depth in this region is 127 meters, and the mean Vs,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𝜌 are 582 m/s, 1238 m/s, and 1.8 g/cm^3 accordingly</a:t>
            </a:r>
          </a:p>
          <a:p>
            <a:pPr algn="just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2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4"/>
          <p:cNvGrpSpPr/>
          <p:nvPr/>
        </p:nvGrpSpPr>
        <p:grpSpPr>
          <a:xfrm>
            <a:off x="-1" y="6674034"/>
            <a:ext cx="12175069" cy="172329"/>
            <a:chOff x="0" y="6685670"/>
            <a:chExt cx="12192000" cy="172329"/>
          </a:xfrm>
        </p:grpSpPr>
        <p:sp>
          <p:nvSpPr>
            <p:cNvPr id="184" name="Google Shape;184;p4"/>
            <p:cNvSpPr/>
            <p:nvPr/>
          </p:nvSpPr>
          <p:spPr>
            <a:xfrm>
              <a:off x="0" y="6685670"/>
              <a:ext cx="2032000" cy="17232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032000" y="6685670"/>
              <a:ext cx="2032000" cy="172329"/>
            </a:xfrm>
            <a:prstGeom prst="rect">
              <a:avLst/>
            </a:prstGeom>
            <a:solidFill>
              <a:srgbClr val="70D7DA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064000" y="6685670"/>
              <a:ext cx="2032000" cy="172329"/>
            </a:xfrm>
            <a:prstGeom prst="rect">
              <a:avLst/>
            </a:prstGeom>
            <a:solidFill>
              <a:srgbClr val="DF259D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6096000" y="6685670"/>
              <a:ext cx="2032000" cy="17232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128000" y="6685670"/>
              <a:ext cx="2032000" cy="172329"/>
            </a:xfrm>
            <a:prstGeom prst="rect">
              <a:avLst/>
            </a:prstGeom>
            <a:solidFill>
              <a:srgbClr val="E1192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10160000" y="6685670"/>
              <a:ext cx="2032000" cy="172329"/>
            </a:xfrm>
            <a:prstGeom prst="rect">
              <a:avLst/>
            </a:prstGeom>
            <a:solidFill>
              <a:srgbClr val="23CB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4"/>
          <p:cNvSpPr/>
          <p:nvPr/>
        </p:nvSpPr>
        <p:spPr>
          <a:xfrm>
            <a:off x="206477" y="8567"/>
            <a:ext cx="88945" cy="752211"/>
          </a:xfrm>
          <a:prstGeom prst="rect">
            <a:avLst/>
          </a:prstGeom>
          <a:solidFill>
            <a:srgbClr val="9444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357167" y="196926"/>
            <a:ext cx="91434" cy="55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11675618" y="6145726"/>
            <a:ext cx="496733" cy="469144"/>
            <a:chOff x="628650" y="1638300"/>
            <a:chExt cx="766470" cy="723900"/>
          </a:xfrm>
        </p:grpSpPr>
        <p:sp>
          <p:nvSpPr>
            <p:cNvPr id="194" name="Google Shape;194;p4"/>
            <p:cNvSpPr/>
            <p:nvPr/>
          </p:nvSpPr>
          <p:spPr>
            <a:xfrm>
              <a:off x="628650" y="1638300"/>
              <a:ext cx="723900" cy="723900"/>
            </a:xfrm>
            <a:prstGeom prst="ellipse">
              <a:avLst/>
            </a:prstGeom>
            <a:noFill/>
            <a:ln w="762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71220" y="1707863"/>
              <a:ext cx="723900" cy="569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6</a:t>
              </a:r>
              <a:endParaRPr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10927296" y="114021"/>
            <a:ext cx="12450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E4E79"/>
                </a:solidFill>
                <a:latin typeface="Impact"/>
                <a:ea typeface="Impact"/>
                <a:cs typeface="Impact"/>
                <a:sym typeface="Impact"/>
              </a:rPr>
              <a:t>IIT Kanpur</a:t>
            </a:r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4595" y="23081"/>
            <a:ext cx="586800" cy="5934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71523A-D37C-333D-BA1D-A6A27CB682B9}"/>
              </a:ext>
            </a:extLst>
          </p:cNvPr>
          <p:cNvSpPr txBox="1"/>
          <p:nvPr/>
        </p:nvSpPr>
        <p:spPr>
          <a:xfrm>
            <a:off x="2752725" y="2028825"/>
            <a:ext cx="7393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54293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3036</TotalTime>
  <Words>474</Words>
  <Application>Microsoft Office PowerPoint</Application>
  <PresentationFormat>Widescreen</PresentationFormat>
  <Paragraphs>72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Impact</vt:lpstr>
      <vt:lpstr>Times New Roman</vt:lpstr>
      <vt:lpstr>Wingdings</vt:lpstr>
      <vt:lpstr>Office Theme</vt:lpstr>
      <vt:lpstr> Site Characterization of Mohand Region along Himalayan Frontal Thrust (HFT) using passive HVSR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Nayan Sharma</dc:creator>
  <cp:lastModifiedBy>Kethavath Bhopya Naik</cp:lastModifiedBy>
  <cp:revision>32</cp:revision>
  <dcterms:created xsi:type="dcterms:W3CDTF">2020-11-25T13:46:58Z</dcterms:created>
  <dcterms:modified xsi:type="dcterms:W3CDTF">2022-05-23T04:10:55Z</dcterms:modified>
</cp:coreProperties>
</file>