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7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6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4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4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9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0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7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0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6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F3EE3-2982-4881-8B64-9E794B4BED8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2971-A185-42D1-9896-5460FCAD7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5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 txBox="1">
            <a:spLocks noGrp="1"/>
          </p:cNvSpPr>
          <p:nvPr>
            <p:ph type="ctrTitle"/>
          </p:nvPr>
        </p:nvSpPr>
        <p:spPr>
          <a:xfrm>
            <a:off x="685800" y="457201"/>
            <a:ext cx="7772400" cy="213359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Rockwell" pitchFamily="18" charset="0"/>
              </a:rPr>
              <a:t>Groundwater Movement Within Playa Environments on Mars: Subsurface Imaging of the </a:t>
            </a:r>
            <a:r>
              <a:rPr lang="en-US" sz="2800" b="1" dirty="0" err="1" smtClean="0">
                <a:latin typeface="Rockwell" pitchFamily="18" charset="0"/>
              </a:rPr>
              <a:t>Makgadikgadi</a:t>
            </a:r>
            <a:r>
              <a:rPr lang="en-US" sz="2800" b="1" dirty="0" smtClean="0">
                <a:latin typeface="Rockwell" pitchFamily="18" charset="0"/>
              </a:rPr>
              <a:t> Salt Pans of Botswana</a:t>
            </a:r>
            <a:endParaRPr lang="en-US" sz="2800" dirty="0">
              <a:latin typeface="Rockwell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38021"/>
            <a:ext cx="6400800" cy="8382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 charset="0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en-C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 Schmidt, PhD</a:t>
            </a:r>
          </a:p>
          <a:p>
            <a:pPr eaLnBrk="1" fontAlgn="auto" hangingPunct="1"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lang="en-CA" dirty="0" smtClean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1831576" cy="9990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38200" y="5486400"/>
            <a:ext cx="2743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99"/>
              </a:spcBef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endParaRPr lang="en-CA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267199" y="4172364"/>
            <a:ext cx="3859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799"/>
              </a:spcBef>
              <a:buClr>
                <a:srgbClr val="000000"/>
              </a:buClr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en-CA" sz="16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Assegnista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CA" sz="16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Ricerca</a:t>
            </a:r>
            <a:r>
              <a:rPr lang="en-CA" sz="1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CA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199" y="4826991"/>
            <a:ext cx="3886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Clr>
                <a:srgbClr val="000000"/>
              </a:buClr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 Geology, Western Michigan University, USA</a:t>
            </a:r>
          </a:p>
          <a:p>
            <a:pPr algn="r">
              <a:buClr>
                <a:srgbClr val="000000"/>
              </a:buClr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 Planetary Science, Brock University, CA</a:t>
            </a:r>
          </a:p>
          <a:p>
            <a:pPr algn="r">
              <a:buClr>
                <a:srgbClr val="000000"/>
              </a:buClr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PhD  Planetary Science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IRSPS 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CA" sz="105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Università</a:t>
            </a:r>
            <a:r>
              <a:rPr lang="en-CA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CA" sz="105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G.D'Annunzio</a:t>
            </a: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“, IT</a:t>
            </a:r>
            <a:endParaRPr lang="en-CA" sz="105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Clr>
                <a:srgbClr val="000000"/>
              </a:buClr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/>
            </a:pPr>
            <a:r>
              <a:rPr lang="en-CA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CA" sz="105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3200400"/>
            <a:ext cx="7391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057401"/>
            <a:ext cx="1752600" cy="100293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4164844" y="4488437"/>
            <a:ext cx="4064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Dipartimento</a:t>
            </a:r>
            <a:r>
              <a:rPr lang="en-CA" sz="1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CA" sz="16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Scienza</a:t>
            </a:r>
            <a:r>
              <a:rPr lang="en-CA" sz="1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CA" sz="1600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Università</a:t>
            </a:r>
            <a:r>
              <a:rPr lang="en-CA" sz="16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Roma Tre </a:t>
            </a:r>
            <a:endParaRPr lang="it-IT" sz="1600" dirty="0"/>
          </a:p>
        </p:txBody>
      </p:sp>
      <p:sp>
        <p:nvSpPr>
          <p:cNvPr id="10" name="Rectangle 9"/>
          <p:cNvSpPr/>
          <p:nvPr/>
        </p:nvSpPr>
        <p:spPr>
          <a:xfrm>
            <a:off x="735845" y="5148156"/>
            <a:ext cx="34289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(Laboratorio di Geodinamica Quantitativa e Telerilevamento) 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768" y="4656224"/>
            <a:ext cx="18315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GeoQuTe</a:t>
            </a:r>
            <a:endParaRPr lang="en-U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599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Results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149" y="1600200"/>
            <a:ext cx="5415702" cy="4525963"/>
          </a:xfrm>
        </p:spPr>
      </p:pic>
    </p:spTree>
    <p:extLst>
      <p:ext uri="{BB962C8B-B14F-4D97-AF65-F5344CB8AC3E}">
        <p14:creationId xmlns:p14="http://schemas.microsoft.com/office/powerpoint/2010/main" val="34669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Results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84544"/>
            <a:ext cx="4572000" cy="5157278"/>
          </a:xfrm>
        </p:spPr>
      </p:pic>
    </p:spTree>
    <p:extLst>
      <p:ext uri="{BB962C8B-B14F-4D97-AF65-F5344CB8AC3E}">
        <p14:creationId xmlns:p14="http://schemas.microsoft.com/office/powerpoint/2010/main" val="31603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Lacustrine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Evaporite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 Environments on Mars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01624"/>
            <a:ext cx="5334000" cy="5123116"/>
          </a:xfrm>
        </p:spPr>
      </p:pic>
    </p:spTree>
    <p:extLst>
      <p:ext uri="{BB962C8B-B14F-4D97-AF65-F5344CB8AC3E}">
        <p14:creationId xmlns:p14="http://schemas.microsoft.com/office/powerpoint/2010/main" val="40323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Lacustrine and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Evaporite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 Environments on Mars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228" y="1600200"/>
            <a:ext cx="4925543" cy="4525963"/>
          </a:xfrm>
        </p:spPr>
      </p:pic>
    </p:spTree>
    <p:extLst>
      <p:ext uri="{BB962C8B-B14F-4D97-AF65-F5344CB8AC3E}">
        <p14:creationId xmlns:p14="http://schemas.microsoft.com/office/powerpoint/2010/main" val="37428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Makgadikgadi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 Salt Pans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75" y="1600200"/>
            <a:ext cx="3271049" cy="4525963"/>
          </a:xfrm>
        </p:spPr>
      </p:pic>
    </p:spTree>
    <p:extLst>
      <p:ext uri="{BB962C8B-B14F-4D97-AF65-F5344CB8AC3E}">
        <p14:creationId xmlns:p14="http://schemas.microsoft.com/office/powerpoint/2010/main" val="8513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Makgadikgadi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 Salt Pans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91" y="1600200"/>
            <a:ext cx="3958218" cy="4525963"/>
          </a:xfrm>
        </p:spPr>
      </p:pic>
    </p:spTree>
    <p:extLst>
      <p:ext uri="{BB962C8B-B14F-4D97-AF65-F5344CB8AC3E}">
        <p14:creationId xmlns:p14="http://schemas.microsoft.com/office/powerpoint/2010/main" val="7957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Subsurface Imaging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8" name="image6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61971" y="1600200"/>
            <a:ext cx="6420057" cy="452596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4277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Results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40131"/>
            <a:ext cx="5486400" cy="5104315"/>
          </a:xfrm>
        </p:spPr>
      </p:pic>
    </p:spTree>
    <p:extLst>
      <p:ext uri="{BB962C8B-B14F-4D97-AF65-F5344CB8AC3E}">
        <p14:creationId xmlns:p14="http://schemas.microsoft.com/office/powerpoint/2010/main" val="1586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Results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55817"/>
            <a:ext cx="7010400" cy="2014727"/>
          </a:xfrm>
        </p:spPr>
      </p:pic>
    </p:spTree>
    <p:extLst>
      <p:ext uri="{BB962C8B-B14F-4D97-AF65-F5344CB8AC3E}">
        <p14:creationId xmlns:p14="http://schemas.microsoft.com/office/powerpoint/2010/main" val="15460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39534"/>
            <a:ext cx="8763000" cy="698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ckwell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60266"/>
            <a:ext cx="8305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</a:rPr>
              <a:t>Results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Rockwell" pitchFamily="18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838" y="1600200"/>
            <a:ext cx="5990323" cy="4525963"/>
          </a:xfrm>
        </p:spPr>
      </p:pic>
    </p:spTree>
    <p:extLst>
      <p:ext uri="{BB962C8B-B14F-4D97-AF65-F5344CB8AC3E}">
        <p14:creationId xmlns:p14="http://schemas.microsoft.com/office/powerpoint/2010/main" val="25520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94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Groundwater Movement Within Playa Environments on Mars: Subsurface Imaging of the Makgadikgadi Salt Pans of Botswana</vt:lpstr>
      <vt:lpstr>Lacustrine and Evaporite Environments on Mars</vt:lpstr>
      <vt:lpstr>Lacustrine and Evaporite Environments on Mars</vt:lpstr>
      <vt:lpstr>Makgadikgadi Salt Pans</vt:lpstr>
      <vt:lpstr>Makgadikgadi Salt Pans</vt:lpstr>
      <vt:lpstr>Subsurface Imaging</vt:lpstr>
      <vt:lpstr>Results</vt:lpstr>
      <vt:lpstr>Results</vt:lpstr>
      <vt:lpstr>Results</vt:lpstr>
      <vt:lpstr>Results</vt:lpstr>
      <vt:lpstr>Results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Groundwater Movement Within Playa Environments on Mars: Subsurface Imaging of the Makgadikgadi Salt Pans of Botswana</dc:title>
  <dc:creator>Gene Schmidt</dc:creator>
  <cp:lastModifiedBy>Gene Schmidt</cp:lastModifiedBy>
  <cp:revision>5</cp:revision>
  <dcterms:created xsi:type="dcterms:W3CDTF">2022-05-23T09:44:14Z</dcterms:created>
  <dcterms:modified xsi:type="dcterms:W3CDTF">2022-05-23T10:38:07Z</dcterms:modified>
</cp:coreProperties>
</file>