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8" r:id="rId10"/>
    <p:sldId id="263" r:id="rId11"/>
    <p:sldId id="264" r:id="rId12"/>
    <p:sldId id="265" r:id="rId13"/>
    <p:sldId id="266" r:id="rId14"/>
  </p:sldIdLst>
  <p:sldSz cx="9144000" cy="5143500" type="screen16x9"/>
  <p:notesSz cx="6858000" cy="9144000"/>
  <p:embeddedFontLst>
    <p:embeddedFont>
      <p:font typeface="Lato Light" panose="020B0604020202020204" charset="0"/>
      <p:regular r:id="rId16"/>
      <p:bold r:id="rId17"/>
      <p:italic r:id="rId18"/>
      <p:boldItalic r:id="rId19"/>
    </p:embeddedFont>
    <p:embeddedFont>
      <p:font typeface="Lato" panose="020B0604020202020204" charset="0"/>
      <p:regular r:id="rId20"/>
      <p:bold r:id="rId21"/>
      <p:italic r:id="rId22"/>
      <p:boldItalic r:id="rId23"/>
    </p:embeddedFont>
    <p:embeddedFont>
      <p:font typeface="Roboto" panose="020B0604020202020204" charset="0"/>
      <p:regular r:id="rId24"/>
      <p:bold r:id="rId25"/>
      <p:italic r:id="rId26"/>
      <p:boldItalic r:id="rId27"/>
    </p:embeddedFont>
    <p:embeddedFont>
      <p:font typeface="Raleway" panose="020B0604020202020204" charset="0"/>
      <p:regular r:id="rId28"/>
      <p:bold r:id="rId29"/>
      <p:italic r:id="rId30"/>
      <p:boldItalic r:id="rId31"/>
    </p:embeddedFont>
    <p:embeddedFont>
      <p:font typeface="Caveat" panose="020B0604020202020204" charset="0"/>
      <p:regular r:id="rId32"/>
      <p:bold r:id="rId33"/>
    </p:embeddedFont>
    <p:embeddedFont>
      <p:font typeface="Georgia" panose="02040502050405020303" pitchFamily="18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023" y="2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clim.2020.576740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i.org/10.1126/sciadv.abc7447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clim.2020.57674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i.org/10.1126/sciadv.abc7447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4161f580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4161f580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Today I want to talk about how we can improve landslide data using satellite images.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2c92384043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2c92384043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shows vegetation indexes over time - using cloud-filtered Landsat data and Sentinel 2.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kNDVI values over 6 years at the large Vassenden landslide. For the chosen point in the landslide, it is possible to extract the VI values at that point from </a:t>
            </a:r>
            <a:r>
              <a:rPr lang="en" b="1">
                <a:solidFill>
                  <a:schemeClr val="dk1"/>
                </a:solidFill>
              </a:rPr>
              <a:t>every single</a:t>
            </a:r>
            <a:r>
              <a:rPr lang="en">
                <a:solidFill>
                  <a:schemeClr val="dk1"/>
                </a:solidFill>
              </a:rPr>
              <a:t> image, and filter out clouds. Making these plot took just seconds with Google Earth Engine.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kNDVI – a shiny new ML-based version of NDVI.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Similar to NDVI, higher values represent healthy green vegetation, while low values are non-vegetated. So prior to the landslide this location had forest, and we see seasonal cycles in the kNVI values. We see a really clear and abrupt change at the time when the landslide occurred. After which, the kNDVI stays low.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this method we could narrow down the date range of when the landslide occurred to within 5 days.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D54449"/>
                </a:solidFill>
                <a:highlight>
                  <a:srgbClr val="FFFFFF"/>
                </a:highlight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https://doi.org/10.3389/fclim.2020.576740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595959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DOI: 10.1126/sciadv.abc7447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d5fc71af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2d5fc71af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did a similar thing with Sentinel-1 SAR data, which for most of Europe - you can get as both VV or VH polaralised.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Here we show just 1 month before and after the landslide occurred, and dashed lines show the mean for each period.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shows the back scatter intensity which is a measure of the strength of the signal that gets reflected off the ground surface and makes it way back to the satellites sensor.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To put it simply, bare soil is a more reflective surface than trees – therefore we expect a higher intensity for bare soil than for vegetation.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the Tindefjellet example, we see an abrupt change in the signal, when the landslide occurred.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However, for Vassenden it is not as clear, although you can still see this trend in the VV data.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likely reason for this is probably the orientation of the landslide relative to the sensor.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case we could narrow down the date to one day. 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2c9238404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2c9238404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2c9238404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2c9238404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study is set in Norway – a country with beautiful fjords and mountains.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2c923840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2c923840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people are living at risk of landslides.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2c92384043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2c92384043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b-NO" dirty="0" smtClean="0">
                <a:solidFill>
                  <a:schemeClr val="dk1"/>
                </a:solidFill>
              </a:rPr>
              <a:t>The</a:t>
            </a:r>
            <a:r>
              <a:rPr lang="nb-NO" baseline="0" dirty="0" smtClean="0">
                <a:solidFill>
                  <a:schemeClr val="dk1"/>
                </a:solidFill>
              </a:rPr>
              <a:t> landslide database </a:t>
            </a:r>
            <a:r>
              <a:rPr lang="nb-NO" baseline="0" dirty="0" err="1" smtClean="0">
                <a:solidFill>
                  <a:schemeClr val="dk1"/>
                </a:solidFill>
              </a:rPr>
              <a:t>gives</a:t>
            </a:r>
            <a:r>
              <a:rPr lang="nb-NO" baseline="0" dirty="0" smtClean="0">
                <a:solidFill>
                  <a:schemeClr val="dk1"/>
                </a:solidFill>
              </a:rPr>
              <a:t> </a:t>
            </a:r>
            <a:r>
              <a:rPr lang="nb-NO" baseline="0" dirty="0" err="1" smtClean="0">
                <a:solidFill>
                  <a:schemeClr val="dk1"/>
                </a:solidFill>
              </a:rPr>
              <a:t>some</a:t>
            </a:r>
            <a:r>
              <a:rPr lang="nb-NO" baseline="0" dirty="0" smtClean="0">
                <a:solidFill>
                  <a:schemeClr val="dk1"/>
                </a:solidFill>
              </a:rPr>
              <a:t> </a:t>
            </a:r>
            <a:r>
              <a:rPr lang="nb-NO" baseline="0" dirty="0" err="1" smtClean="0">
                <a:solidFill>
                  <a:schemeClr val="dk1"/>
                </a:solidFill>
              </a:rPr>
              <a:t>information</a:t>
            </a:r>
            <a:r>
              <a:rPr lang="nb-NO" baseline="0" dirty="0" smtClean="0">
                <a:solidFill>
                  <a:schemeClr val="dk1"/>
                </a:solidFill>
              </a:rPr>
              <a:t> </a:t>
            </a:r>
            <a:r>
              <a:rPr lang="nb-NO" baseline="0" dirty="0" err="1" smtClean="0">
                <a:solidFill>
                  <a:schemeClr val="dk1"/>
                </a:solidFill>
              </a:rPr>
              <a:t>about</a:t>
            </a:r>
            <a:r>
              <a:rPr lang="nb-NO" baseline="0" dirty="0" smtClean="0">
                <a:solidFill>
                  <a:schemeClr val="dk1"/>
                </a:solidFill>
              </a:rPr>
              <a:t> </a:t>
            </a:r>
            <a:r>
              <a:rPr lang="nb-NO" baseline="0" dirty="0" err="1" smtClean="0">
                <a:solidFill>
                  <a:schemeClr val="dk1"/>
                </a:solidFill>
              </a:rPr>
              <a:t>where</a:t>
            </a:r>
            <a:r>
              <a:rPr lang="nb-NO" baseline="0" dirty="0" smtClean="0">
                <a:solidFill>
                  <a:schemeClr val="dk1"/>
                </a:solidFill>
              </a:rPr>
              <a:t> </a:t>
            </a:r>
            <a:r>
              <a:rPr lang="nb-NO" baseline="0" dirty="0" err="1" smtClean="0">
                <a:solidFill>
                  <a:schemeClr val="dk1"/>
                </a:solidFill>
              </a:rPr>
              <a:t>landslides</a:t>
            </a:r>
            <a:r>
              <a:rPr lang="nb-NO" baseline="0" dirty="0" smtClean="0">
                <a:solidFill>
                  <a:schemeClr val="dk1"/>
                </a:solidFill>
              </a:rPr>
              <a:t> </a:t>
            </a:r>
            <a:r>
              <a:rPr lang="nb-NO" baseline="0" dirty="0" err="1" smtClean="0">
                <a:solidFill>
                  <a:schemeClr val="dk1"/>
                </a:solidFill>
              </a:rPr>
              <a:t>occur</a:t>
            </a:r>
            <a:r>
              <a:rPr lang="nb-NO" baseline="0" dirty="0" smtClean="0">
                <a:solidFill>
                  <a:schemeClr val="dk1"/>
                </a:solidFill>
              </a:rPr>
              <a:t>, and </a:t>
            </a:r>
            <a:r>
              <a:rPr lang="nb-NO" baseline="0" dirty="0" err="1" smtClean="0">
                <a:solidFill>
                  <a:schemeClr val="dk1"/>
                </a:solidFill>
              </a:rPr>
              <a:t>how</a:t>
            </a:r>
            <a:r>
              <a:rPr lang="nb-NO" baseline="0" dirty="0" smtClean="0">
                <a:solidFill>
                  <a:schemeClr val="dk1"/>
                </a:solidFill>
              </a:rPr>
              <a:t> </a:t>
            </a:r>
            <a:r>
              <a:rPr lang="nb-NO" baseline="0" dirty="0" err="1" smtClean="0">
                <a:solidFill>
                  <a:schemeClr val="dk1"/>
                </a:solidFill>
              </a:rPr>
              <a:t>often</a:t>
            </a:r>
            <a:r>
              <a:rPr lang="nb-NO" baseline="0" dirty="0" smtClean="0">
                <a:solidFill>
                  <a:schemeClr val="dk1"/>
                </a:solidFill>
              </a:rPr>
              <a:t>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you can see here, there is a strong spatial bias in the data towards roads, because that is where most of the data is reported from. </a:t>
            </a:r>
            <a:r>
              <a:rPr lang="en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Additionally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we often lack information such as the size, and trigger information. 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5810e5bc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5810e5bc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To demonstrate how we can use satellite images to extract more information on the location and date of landslides, I am showing some recent results from Jølster.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was one of the worst multiple landslide events in Norway. On the 30th of July 2019, the area received a 200 year magnitude rainfall, and this resulted in several landslides that blocked every road out of the town, and caused a lot of damage.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 out the Vassenden Landslide.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2e362bf7c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2e362bf7c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2e362bf7c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2e362bf7c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2c92384043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2c92384043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shows vegetation indexes over time - using cloud-filtered Landsat data and Sentinel 2.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kNDVI values over 6 years at the large Vassenden landslide. For the chosen point in the landslide, it is possible to extract the VI values at that point from </a:t>
            </a:r>
            <a:r>
              <a:rPr lang="en" b="1">
                <a:solidFill>
                  <a:schemeClr val="dk1"/>
                </a:solidFill>
              </a:rPr>
              <a:t>every single</a:t>
            </a:r>
            <a:r>
              <a:rPr lang="en">
                <a:solidFill>
                  <a:schemeClr val="dk1"/>
                </a:solidFill>
              </a:rPr>
              <a:t> image, and filter out clouds. Making these plot took just seconds with Google Earth Engine.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kNDVI – a shiny new ML-based version of NDVI.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Similar to NDVI, higher values represent healthy green vegetation, while low values are non-vegetated. So prior to the landslide this location had forest, and we see seasonal cycles in the kNVI values. We see a really clear and abrupt change at the time when the landslide occurred. After which, the kNDVI stays low.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this method we could narrow down the date range of when the landslide occurred to within 5 days.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D54449"/>
                </a:solidFill>
                <a:highlight>
                  <a:srgbClr val="FFFFFF"/>
                </a:highlight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https://doi.org/10.3389/fclim.2020.576740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595959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DOI: 10.1126/sciadv.abc7447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182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2c92384043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2c92384043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4" name="Google Shape;84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3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9" name="Google Shape;89;p13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3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3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5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9" name="Google Shape;109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16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16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5" name="Google Shape;115;p16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116;p16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6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0" name="Google Shape;120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17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5" name="Google Shape;125;p17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" name="Google Shape;126;p17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" name="Google Shape;127;p17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" name="Google Shape;130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1" name="Google Shape;131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" name="Google Shape;136;p18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7" name="Google Shape;137;p18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8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" name="Google Shape;139;p18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TITLE_AND_BODY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19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4" name="Google Shape;144;p19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" name="Google Shape;145;p19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" name="Google Shape;146;p19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p19"/>
          <p:cNvSpPr txBox="1">
            <a:spLocks noGrp="1"/>
          </p:cNvSpPr>
          <p:nvPr>
            <p:ph type="body" idx="1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20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3" name="Google Shape;153;p20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20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155;p20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" name="Google Shape;159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0" name="Google Shape;160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21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7" name="Google Shape;167;p21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8" name="Google Shape;168;p21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" name="Google Shape;169;p21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" name="Google Shape;172;p2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73" name="Google Shape;173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22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8" name="Google Shape;178;p22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9" name="Google Shape;179;p22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22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" name="Google Shape;183;p2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84" name="Google Shape;184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9" name="Google Shape;189;p23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0" name="Google Shape;190;p23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23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Google Shape;192;p23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2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95" name="Google Shape;195;p2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" name="Google Shape;199;p24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0" name="Google Shape;200;p24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Google Shape;201;p24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" name="Google Shape;202;p24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6" name="Google Shape;206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2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5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25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3" name="Google Shape;213;p25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" name="Google Shape;214;p25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" name="Google Shape;215;p25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218" name="Google Shape;218;p2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26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0" name="Google Shape;220;p26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" name="Google Shape;221;p26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" name="Google Shape;222;p26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27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25" name="Google Shape;225;p2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27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27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2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27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1" name="Google Shape;231;p27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27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27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6" name="Google Shape;236;p28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7" name="Google Shape;237;p28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" name="Google Shape;238;p28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28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bg>
      <p:bgPr>
        <a:solidFill>
          <a:schemeClr val="dk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29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Cover image from NGI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46" name="Google Shape;246;p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0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0" name="Google Shape;250;p30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1" name="Google Shape;251;p30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30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30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38/s41598-021-89015-8" TargetMode="External"/><Relationship Id="rId5" Type="http://schemas.openxmlformats.org/officeDocument/2006/relationships/hyperlink" Target="https://doi.org/10.1080/19475705.2021.1912196" TargetMode="Externa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/>
          <p:nvPr/>
        </p:nvSpPr>
        <p:spPr>
          <a:xfrm>
            <a:off x="13600" y="6575"/>
            <a:ext cx="9144000" cy="109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1"/>
          <p:cNvSpPr/>
          <p:nvPr/>
        </p:nvSpPr>
        <p:spPr>
          <a:xfrm>
            <a:off x="0" y="4047875"/>
            <a:ext cx="9144000" cy="109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Google Shape;260;p31"/>
          <p:cNvPicPr preferRelativeResize="0"/>
          <p:nvPr/>
        </p:nvPicPr>
        <p:blipFill rotWithShape="1">
          <a:blip r:embed="rId4">
            <a:alphaModFix/>
          </a:blip>
          <a:srcRect l="13159" r="17979" b="27933"/>
          <a:stretch/>
        </p:blipFill>
        <p:spPr>
          <a:xfrm>
            <a:off x="0" y="6575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1"/>
          <p:cNvSpPr txBox="1">
            <a:spLocks noGrp="1"/>
          </p:cNvSpPr>
          <p:nvPr>
            <p:ph type="ctrTitle"/>
          </p:nvPr>
        </p:nvSpPr>
        <p:spPr>
          <a:xfrm>
            <a:off x="-1" y="3460750"/>
            <a:ext cx="9143997" cy="1702511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" sz="3300" b="0" dirty="0">
                <a:solidFill>
                  <a:schemeClr val="lt1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Improving landslide </a:t>
            </a:r>
            <a:r>
              <a:rPr lang="en" sz="3300" b="0" dirty="0" smtClean="0">
                <a:solidFill>
                  <a:schemeClr val="lt1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data </a:t>
            </a:r>
            <a:br>
              <a:rPr lang="en" sz="3300" b="0" dirty="0" smtClean="0">
                <a:solidFill>
                  <a:schemeClr val="lt1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</a:br>
            <a:r>
              <a:rPr lang="en" sz="3300" b="0" dirty="0" smtClean="0">
                <a:solidFill>
                  <a:schemeClr val="lt1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with </a:t>
            </a:r>
            <a:r>
              <a:rPr lang="en" sz="3300" b="0" dirty="0">
                <a:solidFill>
                  <a:schemeClr val="lt1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satellite images </a:t>
            </a:r>
            <a:endParaRPr sz="3300" dirty="0">
              <a:solidFill>
                <a:schemeClr val="lt1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5300" dirty="0">
              <a:solidFill>
                <a:srgbClr val="FFFFFF"/>
              </a:solidFill>
            </a:endParaRPr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1"/>
          </p:nvPr>
        </p:nvSpPr>
        <p:spPr>
          <a:xfrm>
            <a:off x="3565938" y="88234"/>
            <a:ext cx="3248811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  <a:highlight>
                  <a:schemeClr val="dk1"/>
                </a:highlight>
                <a:sym typeface="Raleway"/>
              </a:rPr>
              <a:t>Erin Lindsay, PhD candidate </a:t>
            </a:r>
            <a:endParaRPr sz="2400" dirty="0">
              <a:solidFill>
                <a:schemeClr val="lt1"/>
              </a:solidFill>
              <a:highlight>
                <a:schemeClr val="dk1"/>
              </a:highlight>
              <a:sym typeface="Raleway"/>
            </a:endParaRPr>
          </a:p>
        </p:txBody>
      </p:sp>
      <p:pic>
        <p:nvPicPr>
          <p:cNvPr id="263" name="Google Shape;263;p31"/>
          <p:cNvPicPr preferRelativeResize="0"/>
          <p:nvPr/>
        </p:nvPicPr>
        <p:blipFill rotWithShape="1">
          <a:blip r:embed="rId5">
            <a:alphaModFix/>
          </a:blip>
          <a:srcRect r="49109"/>
          <a:stretch/>
        </p:blipFill>
        <p:spPr>
          <a:xfrm>
            <a:off x="0" y="-6613"/>
            <a:ext cx="963999" cy="1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2623" y="88234"/>
            <a:ext cx="2386652" cy="8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cdn.egu.eu/static/78d73b37/awards/egu_ospp_label_yello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412" y="-8525"/>
            <a:ext cx="2212185" cy="294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"/>
          <p:cNvSpPr/>
          <p:nvPr/>
        </p:nvSpPr>
        <p:spPr>
          <a:xfrm>
            <a:off x="6546400" y="3629950"/>
            <a:ext cx="2516100" cy="1302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0" name="Google Shape;340;p39"/>
          <p:cNvPicPr preferRelativeResize="0"/>
          <p:nvPr/>
        </p:nvPicPr>
        <p:blipFill rotWithShape="1">
          <a:blip r:embed="rId3">
            <a:alphaModFix/>
          </a:blip>
          <a:srcRect r="773" b="13897"/>
          <a:stretch/>
        </p:blipFill>
        <p:spPr>
          <a:xfrm>
            <a:off x="220900" y="1450725"/>
            <a:ext cx="8770649" cy="199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9"/>
          <p:cNvSpPr txBox="1"/>
          <p:nvPr/>
        </p:nvSpPr>
        <p:spPr>
          <a:xfrm>
            <a:off x="939624" y="171036"/>
            <a:ext cx="7333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Sentinel-2  - vegetation indices</a:t>
            </a:r>
            <a:endParaRPr sz="2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2" name="Google Shape;342;p39"/>
          <p:cNvSpPr txBox="1"/>
          <p:nvPr/>
        </p:nvSpPr>
        <p:spPr>
          <a:xfrm>
            <a:off x="6683600" y="3569075"/>
            <a:ext cx="2307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343" name="Google Shape;343;p39"/>
          <p:cNvSpPr/>
          <p:nvPr/>
        </p:nvSpPr>
        <p:spPr>
          <a:xfrm>
            <a:off x="981600" y="2037208"/>
            <a:ext cx="4587150" cy="1042850"/>
          </a:xfrm>
          <a:custGeom>
            <a:avLst/>
            <a:gdLst/>
            <a:ahLst/>
            <a:cxnLst/>
            <a:rect l="l" t="t" r="r" b="b"/>
            <a:pathLst>
              <a:path w="183486" h="41714" extrusionOk="0">
                <a:moveTo>
                  <a:pt x="183486" y="5185"/>
                </a:moveTo>
                <a:cubicBezTo>
                  <a:pt x="174560" y="7418"/>
                  <a:pt x="177816" y="23452"/>
                  <a:pt x="171310" y="29958"/>
                </a:cubicBezTo>
                <a:cubicBezTo>
                  <a:pt x="165801" y="35467"/>
                  <a:pt x="156446" y="39560"/>
                  <a:pt x="149056" y="37096"/>
                </a:cubicBezTo>
                <a:cubicBezTo>
                  <a:pt x="136211" y="32813"/>
                  <a:pt x="142038" y="-1458"/>
                  <a:pt x="128902" y="1826"/>
                </a:cubicBezTo>
                <a:cubicBezTo>
                  <a:pt x="124035" y="3043"/>
                  <a:pt x="123833" y="10486"/>
                  <a:pt x="121344" y="14842"/>
                </a:cubicBezTo>
                <a:cubicBezTo>
                  <a:pt x="115642" y="24823"/>
                  <a:pt x="109523" y="38201"/>
                  <a:pt x="98251" y="40455"/>
                </a:cubicBezTo>
                <a:cubicBezTo>
                  <a:pt x="86712" y="42763"/>
                  <a:pt x="88350" y="19054"/>
                  <a:pt x="82296" y="8964"/>
                </a:cubicBezTo>
                <a:cubicBezTo>
                  <a:pt x="80562" y="6074"/>
                  <a:pt x="77122" y="-137"/>
                  <a:pt x="74738" y="2246"/>
                </a:cubicBezTo>
                <a:cubicBezTo>
                  <a:pt x="65220" y="11759"/>
                  <a:pt x="69740" y="41612"/>
                  <a:pt x="56683" y="38355"/>
                </a:cubicBezTo>
                <a:cubicBezTo>
                  <a:pt x="54308" y="37763"/>
                  <a:pt x="53678" y="34380"/>
                  <a:pt x="52904" y="32057"/>
                </a:cubicBezTo>
                <a:cubicBezTo>
                  <a:pt x="50608" y="25171"/>
                  <a:pt x="47931" y="18412"/>
                  <a:pt x="45766" y="11483"/>
                </a:cubicBezTo>
                <a:cubicBezTo>
                  <a:pt x="44497" y="7420"/>
                  <a:pt x="44062" y="980"/>
                  <a:pt x="39888" y="147"/>
                </a:cubicBezTo>
                <a:cubicBezTo>
                  <a:pt x="34052" y="-1017"/>
                  <a:pt x="29911" y="7060"/>
                  <a:pt x="26452" y="11903"/>
                </a:cubicBezTo>
                <a:cubicBezTo>
                  <a:pt x="18730" y="22713"/>
                  <a:pt x="13285" y="41714"/>
                  <a:pt x="0" y="41714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344" name="Google Shape;34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4690" y="4258102"/>
            <a:ext cx="2392750" cy="52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9"/>
          <p:cNvSpPr/>
          <p:nvPr/>
        </p:nvSpPr>
        <p:spPr>
          <a:xfrm>
            <a:off x="5621000" y="2576384"/>
            <a:ext cx="2980775" cy="292025"/>
          </a:xfrm>
          <a:custGeom>
            <a:avLst/>
            <a:gdLst/>
            <a:ahLst/>
            <a:cxnLst/>
            <a:rect l="l" t="t" r="r" b="b"/>
            <a:pathLst>
              <a:path w="119231" h="11681" extrusionOk="0">
                <a:moveTo>
                  <a:pt x="0" y="8344"/>
                </a:moveTo>
                <a:cubicBezTo>
                  <a:pt x="2891" y="7381"/>
                  <a:pt x="5977" y="10734"/>
                  <a:pt x="8965" y="10137"/>
                </a:cubicBezTo>
                <a:cubicBezTo>
                  <a:pt x="15162" y="8899"/>
                  <a:pt x="21594" y="6657"/>
                  <a:pt x="27791" y="7896"/>
                </a:cubicBezTo>
                <a:cubicBezTo>
                  <a:pt x="31777" y="8693"/>
                  <a:pt x="35459" y="12279"/>
                  <a:pt x="39445" y="11482"/>
                </a:cubicBezTo>
                <a:cubicBezTo>
                  <a:pt x="44298" y="10512"/>
                  <a:pt x="47643" y="5512"/>
                  <a:pt x="52444" y="4310"/>
                </a:cubicBezTo>
                <a:cubicBezTo>
                  <a:pt x="56944" y="3183"/>
                  <a:pt x="61390" y="9021"/>
                  <a:pt x="65891" y="7896"/>
                </a:cubicBezTo>
                <a:cubicBezTo>
                  <a:pt x="70042" y="6859"/>
                  <a:pt x="73985" y="143"/>
                  <a:pt x="77545" y="2517"/>
                </a:cubicBezTo>
                <a:cubicBezTo>
                  <a:pt x="81448" y="5120"/>
                  <a:pt x="84123" y="11805"/>
                  <a:pt x="88751" y="11034"/>
                </a:cubicBezTo>
                <a:cubicBezTo>
                  <a:pt x="94646" y="10052"/>
                  <a:pt x="97234" y="1448"/>
                  <a:pt x="103094" y="276"/>
                </a:cubicBezTo>
                <a:cubicBezTo>
                  <a:pt x="108609" y="-827"/>
                  <a:pt x="113606" y="5207"/>
                  <a:pt x="119231" y="5207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46" name="Google Shape;346;p39"/>
          <p:cNvSpPr txBox="1"/>
          <p:nvPr/>
        </p:nvSpPr>
        <p:spPr>
          <a:xfrm rot="-5400000">
            <a:off x="-633850" y="2233875"/>
            <a:ext cx="2003700" cy="43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kNDVI (Sentinel-2)</a:t>
            </a:r>
            <a:endParaRPr sz="1600" b="1" dirty="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7" name="Google Shape;34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7512" y="3731199"/>
            <a:ext cx="1907113" cy="400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8" name="Google Shape;348;p39"/>
          <p:cNvCxnSpPr/>
          <p:nvPr/>
        </p:nvCxnSpPr>
        <p:spPr>
          <a:xfrm flipH="1">
            <a:off x="5621000" y="1441738"/>
            <a:ext cx="22200" cy="20040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981600" y="3731199"/>
            <a:ext cx="4055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 i="1" dirty="0" smtClean="0">
                <a:solidFill>
                  <a:schemeClr val="bg1"/>
                </a:solidFill>
              </a:rPr>
              <a:t>Abrupt change in </a:t>
            </a:r>
            <a:r>
              <a:rPr lang="nb-NO" sz="1800" i="1" dirty="0" err="1" smtClean="0">
                <a:solidFill>
                  <a:schemeClr val="bg1"/>
                </a:solidFill>
              </a:rPr>
              <a:t>kNDVI</a:t>
            </a:r>
            <a:r>
              <a:rPr lang="nb-NO" sz="1800" i="1" dirty="0" smtClean="0">
                <a:solidFill>
                  <a:schemeClr val="bg1"/>
                </a:solidFill>
              </a:rPr>
              <a:t> </a:t>
            </a:r>
            <a:r>
              <a:rPr lang="nb-NO" sz="1800" i="1" dirty="0" err="1" smtClean="0">
                <a:solidFill>
                  <a:schemeClr val="bg1"/>
                </a:solidFill>
              </a:rPr>
              <a:t>values</a:t>
            </a:r>
            <a:r>
              <a:rPr lang="nb-NO" sz="1800" i="1" dirty="0" smtClean="0">
                <a:solidFill>
                  <a:schemeClr val="bg1"/>
                </a:solidFill>
              </a:rPr>
              <a:t> after landslide occurs</a:t>
            </a:r>
          </a:p>
          <a:p>
            <a:pPr algn="ctr"/>
            <a:endParaRPr lang="nb-NO" sz="1800" i="1" dirty="0">
              <a:solidFill>
                <a:schemeClr val="bg1"/>
              </a:solidFill>
            </a:endParaRPr>
          </a:p>
          <a:p>
            <a:pPr algn="ctr"/>
            <a:r>
              <a:rPr lang="nb-NO" sz="1800" i="1" dirty="0" smtClean="0">
                <a:solidFill>
                  <a:schemeClr val="bg1"/>
                </a:solidFill>
              </a:rPr>
              <a:t>5 </a:t>
            </a:r>
            <a:r>
              <a:rPr lang="nb-NO" sz="1800" i="1" dirty="0" err="1" smtClean="0">
                <a:solidFill>
                  <a:schemeClr val="bg1"/>
                </a:solidFill>
              </a:rPr>
              <a:t>day</a:t>
            </a:r>
            <a:r>
              <a:rPr lang="nb-NO" sz="1800" i="1" dirty="0" smtClean="0">
                <a:solidFill>
                  <a:schemeClr val="bg1"/>
                </a:solidFill>
              </a:rPr>
              <a:t> </a:t>
            </a:r>
            <a:r>
              <a:rPr lang="nb-NO" sz="1800" i="1" dirty="0" err="1" smtClean="0">
                <a:solidFill>
                  <a:schemeClr val="bg1"/>
                </a:solidFill>
              </a:rPr>
              <a:t>window</a:t>
            </a:r>
            <a:r>
              <a:rPr lang="nb-NO" sz="1800" i="1" dirty="0" smtClean="0">
                <a:solidFill>
                  <a:schemeClr val="bg1"/>
                </a:solidFill>
              </a:rPr>
              <a:t> (</a:t>
            </a:r>
            <a:r>
              <a:rPr lang="nb-NO" sz="1800" i="1" dirty="0" err="1" smtClean="0">
                <a:solidFill>
                  <a:schemeClr val="bg1"/>
                </a:solidFill>
              </a:rPr>
              <a:t>July</a:t>
            </a:r>
            <a:r>
              <a:rPr lang="nb-NO" sz="1800" i="1" dirty="0" smtClean="0">
                <a:solidFill>
                  <a:schemeClr val="bg1"/>
                </a:solidFill>
              </a:rPr>
              <a:t> 27 to </a:t>
            </a:r>
            <a:r>
              <a:rPr lang="nb-NO" sz="1800" i="1" dirty="0" err="1" smtClean="0">
                <a:solidFill>
                  <a:schemeClr val="bg1"/>
                </a:solidFill>
              </a:rPr>
              <a:t>Aug</a:t>
            </a:r>
            <a:r>
              <a:rPr lang="nb-NO" sz="1800" i="1" dirty="0" smtClean="0">
                <a:solidFill>
                  <a:schemeClr val="bg1"/>
                </a:solidFill>
              </a:rPr>
              <a:t> 2) </a:t>
            </a:r>
            <a:endParaRPr lang="en-GB" sz="1800" i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50" y="823778"/>
            <a:ext cx="2553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000" dirty="0">
                <a:solidFill>
                  <a:schemeClr val="bg1"/>
                </a:solidFill>
              </a:rPr>
              <a:t>Vassenden </a:t>
            </a:r>
            <a:r>
              <a:rPr lang="nb-NO" sz="2000" dirty="0" smtClean="0">
                <a:solidFill>
                  <a:schemeClr val="bg1"/>
                </a:solidFill>
              </a:rPr>
              <a:t>landslide</a:t>
            </a:r>
            <a:endParaRPr lang="nb-NO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9777" y="1413498"/>
            <a:ext cx="405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 i="1" dirty="0" smtClean="0">
                <a:solidFill>
                  <a:schemeClr val="bg2"/>
                </a:solidFill>
              </a:rPr>
              <a:t>vegetation</a:t>
            </a:r>
            <a:endParaRPr lang="en-GB" sz="1800" i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49777" y="1413498"/>
            <a:ext cx="405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 i="1" dirty="0">
                <a:solidFill>
                  <a:schemeClr val="bg2"/>
                </a:solidFill>
              </a:rPr>
              <a:t>b</a:t>
            </a:r>
            <a:r>
              <a:rPr lang="nb-NO" sz="1800" i="1" dirty="0" smtClean="0">
                <a:solidFill>
                  <a:schemeClr val="bg2"/>
                </a:solidFill>
              </a:rPr>
              <a:t>are soil</a:t>
            </a:r>
            <a:endParaRPr lang="en-GB" sz="18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688" y="814850"/>
            <a:ext cx="8068614" cy="388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40"/>
          <p:cNvCxnSpPr/>
          <p:nvPr/>
        </p:nvCxnSpPr>
        <p:spPr>
          <a:xfrm flipH="1">
            <a:off x="6530938" y="1274375"/>
            <a:ext cx="11100" cy="25116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5" name="Google Shape;355;p40"/>
          <p:cNvCxnSpPr/>
          <p:nvPr/>
        </p:nvCxnSpPr>
        <p:spPr>
          <a:xfrm>
            <a:off x="2655013" y="1261025"/>
            <a:ext cx="0" cy="25383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7" name="Google Shape;357;p40"/>
          <p:cNvSpPr txBox="1"/>
          <p:nvPr/>
        </p:nvSpPr>
        <p:spPr>
          <a:xfrm>
            <a:off x="808033" y="125538"/>
            <a:ext cx="7333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Sentinel-1: backscatter intensity</a:t>
            </a: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54222" y="4798812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LIA = local incidence angle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-111223" y="1202212"/>
            <a:ext cx="4055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i="1" dirty="0" smtClean="0">
                <a:solidFill>
                  <a:schemeClr val="bg2"/>
                </a:solidFill>
              </a:rPr>
              <a:t>vegetation</a:t>
            </a:r>
            <a:endParaRPr lang="en-GB" sz="1600" i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9201" y="1187734"/>
            <a:ext cx="4055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i="1" dirty="0">
                <a:solidFill>
                  <a:schemeClr val="bg2"/>
                </a:solidFill>
              </a:rPr>
              <a:t>b</a:t>
            </a:r>
            <a:r>
              <a:rPr lang="nb-NO" sz="1600" i="1" dirty="0" smtClean="0">
                <a:solidFill>
                  <a:schemeClr val="bg2"/>
                </a:solidFill>
              </a:rPr>
              <a:t>are soil</a:t>
            </a:r>
            <a:endParaRPr lang="en-GB" sz="1600" i="1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65250" y="1202212"/>
            <a:ext cx="1673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i="1" dirty="0">
                <a:solidFill>
                  <a:schemeClr val="bg2"/>
                </a:solidFill>
              </a:rPr>
              <a:t>b</a:t>
            </a:r>
            <a:r>
              <a:rPr lang="nb-NO" sz="1600" i="1" dirty="0" smtClean="0">
                <a:solidFill>
                  <a:schemeClr val="bg2"/>
                </a:solidFill>
              </a:rPr>
              <a:t>are soil</a:t>
            </a:r>
            <a:endParaRPr lang="en-GB" sz="1600" i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2682" y="1187734"/>
            <a:ext cx="2111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i="1" dirty="0" smtClean="0">
                <a:solidFill>
                  <a:schemeClr val="bg2"/>
                </a:solidFill>
              </a:rPr>
              <a:t>vegetation</a:t>
            </a:r>
            <a:endParaRPr lang="en-GB" sz="1600" i="1" dirty="0">
              <a:solidFill>
                <a:schemeClr val="bg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5556" y="4773392"/>
            <a:ext cx="2313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i="1" dirty="0" smtClean="0">
                <a:solidFill>
                  <a:schemeClr val="bg1"/>
                </a:solidFill>
              </a:rPr>
              <a:t>1 </a:t>
            </a:r>
            <a:r>
              <a:rPr lang="nb-NO" i="1" dirty="0" err="1" smtClean="0">
                <a:solidFill>
                  <a:schemeClr val="bg1"/>
                </a:solidFill>
              </a:rPr>
              <a:t>day</a:t>
            </a:r>
            <a:r>
              <a:rPr lang="nb-NO" i="1" dirty="0" smtClean="0">
                <a:solidFill>
                  <a:schemeClr val="bg1"/>
                </a:solidFill>
              </a:rPr>
              <a:t> </a:t>
            </a:r>
            <a:r>
              <a:rPr lang="nb-NO" i="1" dirty="0" err="1">
                <a:solidFill>
                  <a:schemeClr val="bg1"/>
                </a:solidFill>
              </a:rPr>
              <a:t>window</a:t>
            </a:r>
            <a:r>
              <a:rPr lang="nb-NO" i="1" dirty="0">
                <a:solidFill>
                  <a:schemeClr val="bg1"/>
                </a:solidFill>
              </a:rPr>
              <a:t> (</a:t>
            </a:r>
            <a:r>
              <a:rPr lang="nb-NO" i="1" dirty="0" err="1">
                <a:solidFill>
                  <a:schemeClr val="bg1"/>
                </a:solidFill>
              </a:rPr>
              <a:t>July</a:t>
            </a:r>
            <a:r>
              <a:rPr lang="nb-NO" i="1" dirty="0">
                <a:solidFill>
                  <a:schemeClr val="bg1"/>
                </a:solidFill>
              </a:rPr>
              <a:t> </a:t>
            </a:r>
            <a:r>
              <a:rPr lang="nb-NO" i="1" dirty="0" smtClean="0">
                <a:solidFill>
                  <a:schemeClr val="bg1"/>
                </a:solidFill>
              </a:rPr>
              <a:t>29-30) </a:t>
            </a:r>
            <a:endParaRPr lang="en-GB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1"/>
          <p:cNvPicPr preferRelativeResize="0"/>
          <p:nvPr/>
        </p:nvPicPr>
        <p:blipFill rotWithShape="1">
          <a:blip r:embed="rId3">
            <a:alphaModFix/>
          </a:blip>
          <a:srcRect l="13159" r="17979" b="27933"/>
          <a:stretch/>
        </p:blipFill>
        <p:spPr>
          <a:xfrm>
            <a:off x="0" y="6575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1"/>
          <p:cNvSpPr/>
          <p:nvPr/>
        </p:nvSpPr>
        <p:spPr>
          <a:xfrm>
            <a:off x="5288375" y="946150"/>
            <a:ext cx="3716400" cy="3962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41"/>
          <p:cNvSpPr txBox="1">
            <a:spLocks noGrp="1"/>
          </p:cNvSpPr>
          <p:nvPr>
            <p:ph type="title"/>
          </p:nvPr>
        </p:nvSpPr>
        <p:spPr>
          <a:xfrm>
            <a:off x="33575" y="145275"/>
            <a:ext cx="9017700" cy="154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0" dirty="0">
                <a:solidFill>
                  <a:srgbClr val="FFFFFF"/>
                </a:solidFill>
                <a:highlight>
                  <a:schemeClr val="dk1"/>
                </a:highlight>
              </a:rPr>
              <a:t>Conclusions from the Jølster case study</a:t>
            </a:r>
            <a:endParaRPr sz="3100" b="0" dirty="0">
              <a:solidFill>
                <a:srgbClr val="FFFFFF"/>
              </a:solidFill>
              <a:highlight>
                <a:schemeClr val="dk1"/>
              </a:highlight>
            </a:endParaRPr>
          </a:p>
        </p:txBody>
      </p:sp>
      <p:sp>
        <p:nvSpPr>
          <p:cNvPr id="365" name="Google Shape;365;p41"/>
          <p:cNvSpPr txBox="1">
            <a:spLocks noGrp="1"/>
          </p:cNvSpPr>
          <p:nvPr>
            <p:ph type="body" idx="2"/>
          </p:nvPr>
        </p:nvSpPr>
        <p:spPr>
          <a:xfrm>
            <a:off x="5348525" y="1047712"/>
            <a:ext cx="3596100" cy="3752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dirty="0">
                <a:solidFill>
                  <a:srgbClr val="FFFFFF"/>
                </a:solidFill>
                <a:highlight>
                  <a:schemeClr val="dk1"/>
                </a:highlight>
              </a:rPr>
              <a:t>Spatial bias</a:t>
            </a:r>
            <a:r>
              <a:rPr lang="en" sz="1900" dirty="0"/>
              <a:t> reduced significantly with dNDVI </a:t>
            </a:r>
            <a:r>
              <a:rPr lang="en" sz="1900" dirty="0" smtClean="0"/>
              <a:t>mapping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dirty="0">
                <a:solidFill>
                  <a:srgbClr val="FFFFFF"/>
                </a:solidFill>
                <a:highlight>
                  <a:schemeClr val="dk1"/>
                </a:highlight>
              </a:rPr>
              <a:t>Globally-trained ML models </a:t>
            </a:r>
            <a:r>
              <a:rPr lang="en" sz="1900" dirty="0" smtClean="0"/>
              <a:t>did not perform well</a:t>
            </a:r>
            <a:endParaRPr sz="1900" dirty="0"/>
          </a:p>
          <a:p>
            <a:pPr lvl="0" indent="-349250">
              <a:buSzPts val="1900"/>
            </a:pPr>
            <a:r>
              <a:rPr lang="en" sz="1900" dirty="0" smtClean="0"/>
              <a:t>Sentinel </a:t>
            </a:r>
            <a:r>
              <a:rPr lang="en" sz="1900" dirty="0"/>
              <a:t>1 and 2 time-series </a:t>
            </a:r>
            <a:r>
              <a:rPr lang="en" sz="1900" dirty="0" smtClean="0"/>
              <a:t>data: </a:t>
            </a:r>
            <a:r>
              <a:rPr lang="en" sz="1900" dirty="0" smtClean="0">
                <a:solidFill>
                  <a:srgbClr val="FFFFFF"/>
                </a:solidFill>
                <a:highlight>
                  <a:schemeClr val="dk1"/>
                </a:highlight>
              </a:rPr>
              <a:t>1-5 </a:t>
            </a:r>
            <a:r>
              <a:rPr lang="en" sz="1900" dirty="0">
                <a:solidFill>
                  <a:srgbClr val="FFFFFF"/>
                </a:solidFill>
                <a:highlight>
                  <a:schemeClr val="dk1"/>
                </a:highlight>
              </a:rPr>
              <a:t>day date </a:t>
            </a:r>
            <a:r>
              <a:rPr lang="en" sz="1900" dirty="0" smtClean="0">
                <a:solidFill>
                  <a:srgbClr val="FFFFFF"/>
                </a:solidFill>
                <a:highlight>
                  <a:schemeClr val="dk1"/>
                </a:highlight>
              </a:rPr>
              <a:t>window</a:t>
            </a:r>
            <a:endParaRPr lang="en" sz="1900" dirty="0" smtClean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dirty="0" smtClean="0"/>
              <a:t>Results of SAR data affected by orientation of landslide relative to the sensor</a:t>
            </a:r>
            <a:endParaRPr sz="1900" dirty="0"/>
          </a:p>
        </p:txBody>
      </p:sp>
      <p:sp>
        <p:nvSpPr>
          <p:cNvPr id="6" name="Google Shape;261;p31"/>
          <p:cNvSpPr txBox="1">
            <a:spLocks/>
          </p:cNvSpPr>
          <p:nvPr/>
        </p:nvSpPr>
        <p:spPr>
          <a:xfrm>
            <a:off x="-59147" y="1143000"/>
            <a:ext cx="5010225" cy="2787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>
              <a:lnSpc>
                <a:spcPct val="115000"/>
              </a:lnSpc>
              <a:spcBef>
                <a:spcPts val="2400"/>
              </a:spcBef>
            </a:pPr>
            <a:r>
              <a:rPr lang="en-US" sz="3300" b="0" dirty="0" smtClean="0">
                <a:solidFill>
                  <a:schemeClr val="lt1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How can we improve landslide data with satellite images? </a:t>
            </a:r>
            <a:endParaRPr lang="en-US" sz="3300" dirty="0" smtClean="0">
              <a:solidFill>
                <a:schemeClr val="lt1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600"/>
              </a:spcBef>
            </a:pPr>
            <a:endParaRPr lang="en-US" sz="5300" dirty="0">
              <a:solidFill>
                <a:srgbClr val="FFFFFF"/>
              </a:solidFill>
            </a:endParaRPr>
          </a:p>
        </p:txBody>
      </p:sp>
      <p:sp>
        <p:nvSpPr>
          <p:cNvPr id="7" name="Google Shape;291;p34"/>
          <p:cNvSpPr/>
          <p:nvPr/>
        </p:nvSpPr>
        <p:spPr>
          <a:xfrm rot="-201854">
            <a:off x="2670567" y="3378218"/>
            <a:ext cx="2775307" cy="1784915"/>
          </a:xfrm>
          <a:prstGeom prst="cloud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92;p34"/>
          <p:cNvSpPr txBox="1"/>
          <p:nvPr/>
        </p:nvSpPr>
        <p:spPr>
          <a:xfrm rot="-472544">
            <a:off x="2847955" y="3720323"/>
            <a:ext cx="2226602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 smtClean="0">
                <a:latin typeface="Caveat"/>
                <a:ea typeface="Caveat"/>
                <a:cs typeface="Caveat"/>
                <a:sym typeface="Caveat"/>
              </a:rPr>
              <a:t>Thanks</a:t>
            </a:r>
            <a:r>
              <a:rPr lang="en" sz="3100" b="1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" sz="3100" b="1" smtClean="0">
                <a:latin typeface="Caveat"/>
                <a:ea typeface="Caveat"/>
                <a:cs typeface="Caveat"/>
                <a:sym typeface="Caveat"/>
              </a:rPr>
              <a:t>for listening!</a:t>
            </a:r>
            <a:endParaRPr lang="en" sz="3100" b="1" dirty="0" smtClean="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2"/>
          <p:cNvPicPr preferRelativeResize="0"/>
          <p:nvPr/>
        </p:nvPicPr>
        <p:blipFill rotWithShape="1">
          <a:blip r:embed="rId3">
            <a:alphaModFix/>
          </a:blip>
          <a:srcRect t="14515"/>
          <a:stretch/>
        </p:blipFill>
        <p:spPr>
          <a:xfrm>
            <a:off x="0" y="0"/>
            <a:ext cx="9144000" cy="586247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 txBox="1"/>
          <p:nvPr/>
        </p:nvSpPr>
        <p:spPr>
          <a:xfrm>
            <a:off x="1622200" y="1543600"/>
            <a:ext cx="575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NORWAY</a:t>
            </a:r>
            <a:endParaRPr sz="6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1" name="Google Shape;271;p32"/>
          <p:cNvSpPr txBox="1"/>
          <p:nvPr/>
        </p:nvSpPr>
        <p:spPr>
          <a:xfrm>
            <a:off x="1528925" y="2571750"/>
            <a:ext cx="6826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A land of beautiful fjords and mountains</a:t>
            </a:r>
            <a:endParaRPr sz="23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3"/>
          <p:cNvPicPr preferRelativeResize="0"/>
          <p:nvPr/>
        </p:nvPicPr>
        <p:blipFill rotWithShape="1">
          <a:blip r:embed="rId3">
            <a:alphaModFix/>
          </a:blip>
          <a:srcRect t="4942" b="17956"/>
          <a:stretch/>
        </p:blipFill>
        <p:spPr>
          <a:xfrm>
            <a:off x="-23200" y="3049200"/>
            <a:ext cx="4589998" cy="211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7205" y="0"/>
            <a:ext cx="4566796" cy="30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3"/>
          <p:cNvSpPr txBox="1"/>
          <p:nvPr/>
        </p:nvSpPr>
        <p:spPr>
          <a:xfrm>
            <a:off x="5771625" y="3397550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 Where people live with the risk of landslides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279" name="Google Shape;279;p33"/>
          <p:cNvPicPr preferRelativeResize="0"/>
          <p:nvPr/>
        </p:nvPicPr>
        <p:blipFill rotWithShape="1">
          <a:blip r:embed="rId5">
            <a:alphaModFix/>
          </a:blip>
          <a:srcRect l="3025"/>
          <a:stretch/>
        </p:blipFill>
        <p:spPr>
          <a:xfrm>
            <a:off x="-11600" y="0"/>
            <a:ext cx="4566801" cy="3025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33"/>
          <p:cNvCxnSpPr/>
          <p:nvPr/>
        </p:nvCxnSpPr>
        <p:spPr>
          <a:xfrm>
            <a:off x="-79650" y="3025500"/>
            <a:ext cx="9303300" cy="23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1" name="Google Shape;28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1821" y="2571742"/>
            <a:ext cx="2060350" cy="1808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4"/>
          <p:cNvPicPr preferRelativeResize="0"/>
          <p:nvPr/>
        </p:nvPicPr>
        <p:blipFill rotWithShape="1">
          <a:blip r:embed="rId3">
            <a:alphaModFix amt="78000"/>
          </a:blip>
          <a:srcRect r="33172" b="34636"/>
          <a:stretch/>
        </p:blipFill>
        <p:spPr>
          <a:xfrm>
            <a:off x="0" y="0"/>
            <a:ext cx="9388452" cy="489612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4"/>
          <p:cNvSpPr txBox="1"/>
          <p:nvPr/>
        </p:nvSpPr>
        <p:spPr>
          <a:xfrm>
            <a:off x="-12" y="919300"/>
            <a:ext cx="24186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Spatial bias </a:t>
            </a:r>
            <a:endParaRPr sz="2400">
              <a:solidFill>
                <a:srgbClr val="FFFFFF"/>
              </a:solidFill>
              <a:highlight>
                <a:schemeClr val="dk1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-"/>
            </a:pPr>
            <a:r>
              <a:rPr lang="en" sz="1800">
                <a:solidFill>
                  <a:srgbClr val="FFFFFF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90% within 100m of a road</a:t>
            </a:r>
            <a:endParaRPr sz="2400">
              <a:solidFill>
                <a:srgbClr val="FFFFFF"/>
              </a:solidFill>
              <a:highlight>
                <a:schemeClr val="dk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8" name="Google Shape;288;p34"/>
          <p:cNvSpPr txBox="1"/>
          <p:nvPr/>
        </p:nvSpPr>
        <p:spPr>
          <a:xfrm>
            <a:off x="0" y="121675"/>
            <a:ext cx="38871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Landslide database</a:t>
            </a:r>
            <a:r>
              <a:rPr lang="en"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34"/>
          <p:cNvSpPr txBox="1"/>
          <p:nvPr/>
        </p:nvSpPr>
        <p:spPr>
          <a:xfrm>
            <a:off x="0" y="2080625"/>
            <a:ext cx="2650800" cy="1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Missing info</a:t>
            </a:r>
            <a:endParaRPr sz="2400">
              <a:solidFill>
                <a:srgbClr val="FFFFFF"/>
              </a:solidFill>
              <a:highlight>
                <a:schemeClr val="dk1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-"/>
            </a:pPr>
            <a:r>
              <a:rPr lang="en" sz="1800">
                <a:solidFill>
                  <a:srgbClr val="FFFFFF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Size</a:t>
            </a:r>
            <a:endParaRPr sz="1800">
              <a:solidFill>
                <a:srgbClr val="FFFFFF"/>
              </a:solidFill>
              <a:highlight>
                <a:schemeClr val="dk1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-"/>
            </a:pPr>
            <a:r>
              <a:rPr lang="en" sz="1800">
                <a:solidFill>
                  <a:srgbClr val="FFFFFF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Trigger </a:t>
            </a:r>
            <a:endParaRPr sz="1800">
              <a:solidFill>
                <a:srgbClr val="FFFFFF"/>
              </a:solidFill>
              <a:highlight>
                <a:schemeClr val="dk1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-"/>
            </a:pPr>
            <a:r>
              <a:rPr lang="en" sz="1800">
                <a:solidFill>
                  <a:srgbClr val="FFFFFF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Date </a:t>
            </a:r>
            <a:endParaRPr sz="1800">
              <a:solidFill>
                <a:srgbClr val="FFFFFF"/>
              </a:solidFill>
              <a:highlight>
                <a:schemeClr val="dk1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2"/>
              </a:solidFill>
              <a:highlight>
                <a:schemeClr val="dk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p34"/>
          <p:cNvSpPr txBox="1"/>
          <p:nvPr/>
        </p:nvSpPr>
        <p:spPr>
          <a:xfrm>
            <a:off x="115475" y="3763225"/>
            <a:ext cx="5416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Representative of the true spatial distribution of landslides ??</a:t>
            </a:r>
            <a:endParaRPr sz="2800" i="1">
              <a:solidFill>
                <a:schemeClr val="dk2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1" name="Google Shape;291;p34"/>
          <p:cNvSpPr/>
          <p:nvPr/>
        </p:nvSpPr>
        <p:spPr>
          <a:xfrm rot="-201854">
            <a:off x="6569892" y="2329817"/>
            <a:ext cx="2775307" cy="1553994"/>
          </a:xfrm>
          <a:prstGeom prst="cloud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4"/>
          <p:cNvSpPr txBox="1"/>
          <p:nvPr/>
        </p:nvSpPr>
        <p:spPr>
          <a:xfrm rot="-472544">
            <a:off x="6844249" y="2477033"/>
            <a:ext cx="2226602" cy="11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latin typeface="Caveat"/>
                <a:ea typeface="Caveat"/>
                <a:cs typeface="Caveat"/>
                <a:sym typeface="Caveat"/>
              </a:rPr>
              <a:t>Room for improvement</a:t>
            </a:r>
            <a:endParaRPr sz="3100" b="1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5"/>
          <p:cNvSpPr txBox="1">
            <a:spLocks noGrp="1"/>
          </p:cNvSpPr>
          <p:nvPr>
            <p:ph type="title"/>
          </p:nvPr>
        </p:nvSpPr>
        <p:spPr>
          <a:xfrm>
            <a:off x="-35875" y="43781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Consequences</a:t>
            </a:r>
            <a:endParaRPr/>
          </a:p>
        </p:txBody>
      </p:sp>
      <p:pic>
        <p:nvPicPr>
          <p:cNvPr id="298" name="Google Shape;29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50009">
            <a:off x="96600" y="752975"/>
            <a:ext cx="2807452" cy="276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7850" y="654625"/>
            <a:ext cx="3141350" cy="258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5715">
            <a:off x="5763149" y="2514174"/>
            <a:ext cx="3141350" cy="277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59406">
            <a:off x="6275050" y="218738"/>
            <a:ext cx="2514635" cy="214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77" y="3079404"/>
            <a:ext cx="2981276" cy="281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71610">
            <a:off x="2830093" y="3229124"/>
            <a:ext cx="2903515" cy="236129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5"/>
          <p:cNvSpPr txBox="1"/>
          <p:nvPr/>
        </p:nvSpPr>
        <p:spPr>
          <a:xfrm>
            <a:off x="9675" y="0"/>
            <a:ext cx="5997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Case study: Jølster, July 30, 2019</a:t>
            </a:r>
            <a:endParaRPr sz="2600">
              <a:solidFill>
                <a:schemeClr val="lt1"/>
              </a:solidFill>
              <a:highlight>
                <a:schemeClr val="dk1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6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6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2" name="Google Shape;3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73465"/>
            <a:ext cx="9144001" cy="608216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6"/>
          <p:cNvSpPr txBox="1"/>
          <p:nvPr/>
        </p:nvSpPr>
        <p:spPr>
          <a:xfrm>
            <a:off x="5658000" y="3568175"/>
            <a:ext cx="3486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22222"/>
                </a:solidFill>
                <a:highlight>
                  <a:srgbClr val="FFFFFF"/>
                </a:highlight>
              </a:rPr>
              <a:t>Lindsay et. al (2022). Multi-Temporal Satellite Image Composites in Google Earth Engine for Improved Landslide Visibility: A Case Study of a Glacial Landscape. </a:t>
            </a:r>
            <a:endParaRPr sz="1800"/>
          </a:p>
        </p:txBody>
      </p:sp>
      <p:sp>
        <p:nvSpPr>
          <p:cNvPr id="314" name="Google Shape;314;p36"/>
          <p:cNvSpPr txBox="1"/>
          <p:nvPr/>
        </p:nvSpPr>
        <p:spPr>
          <a:xfrm>
            <a:off x="784500" y="125625"/>
            <a:ext cx="7575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First - an event inventory of 120 landslides was created based on Sentinel-2 images, verified by field observations</a:t>
            </a:r>
            <a:endParaRPr sz="2300">
              <a:solidFill>
                <a:schemeClr val="lt1"/>
              </a:solidFill>
              <a:highlight>
                <a:schemeClr val="dk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261;p31"/>
          <p:cNvSpPr txBox="1">
            <a:spLocks/>
          </p:cNvSpPr>
          <p:nvPr/>
        </p:nvSpPr>
        <p:spPr>
          <a:xfrm>
            <a:off x="-35972" y="865312"/>
            <a:ext cx="3665947" cy="24493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>
              <a:lnSpc>
                <a:spcPct val="115000"/>
              </a:lnSpc>
              <a:spcBef>
                <a:spcPts val="2400"/>
              </a:spcBef>
            </a:pPr>
            <a:r>
              <a:rPr lang="en-US" sz="3300" b="0" dirty="0" smtClean="0">
                <a:solidFill>
                  <a:schemeClr val="lt1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Where did the landslides occur? </a:t>
            </a:r>
            <a:endParaRPr lang="en-US" sz="3300" dirty="0" smtClean="0">
              <a:solidFill>
                <a:schemeClr val="lt1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600"/>
              </a:spcBef>
            </a:pPr>
            <a:endParaRPr lang="en-US" sz="5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7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22" name="Google Shape;322;p37"/>
          <p:cNvSpPr txBox="1"/>
          <p:nvPr/>
        </p:nvSpPr>
        <p:spPr>
          <a:xfrm>
            <a:off x="507850" y="241075"/>
            <a:ext cx="7575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First - an event inventory of 120 landslides was created based on Sentinel-2 images, verified by field observations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37"/>
          <p:cNvSpPr txBox="1"/>
          <p:nvPr/>
        </p:nvSpPr>
        <p:spPr>
          <a:xfrm>
            <a:off x="126300" y="4596875"/>
            <a:ext cx="8891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22222"/>
                </a:solidFill>
                <a:highlight>
                  <a:srgbClr val="FFFFFF"/>
                </a:highlight>
              </a:rPr>
              <a:t>Lindsay et. al (2022). Multi-Temporal Satellite Image Composites in Google Earth Engine for Improved Landslide Visibility: A Case Study of a Glacial Landscape. </a:t>
            </a:r>
            <a:endParaRPr sz="1800"/>
          </a:p>
        </p:txBody>
      </p:sp>
      <p:pic>
        <p:nvPicPr>
          <p:cNvPr id="324" name="Google Shape;3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3998" cy="586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7"/>
          <p:cNvSpPr txBox="1"/>
          <p:nvPr/>
        </p:nvSpPr>
        <p:spPr>
          <a:xfrm>
            <a:off x="784500" y="125625"/>
            <a:ext cx="7575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First - an event inventory of 120 landslides was created based on Sentinel-2 images, verified by field observations</a:t>
            </a:r>
            <a:endParaRPr sz="2300">
              <a:solidFill>
                <a:schemeClr val="lt1"/>
              </a:solidFill>
              <a:highlight>
                <a:schemeClr val="dk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326;p37"/>
          <p:cNvSpPr txBox="1"/>
          <p:nvPr/>
        </p:nvSpPr>
        <p:spPr>
          <a:xfrm>
            <a:off x="5658000" y="3568175"/>
            <a:ext cx="3486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22222"/>
                </a:solidFill>
                <a:highlight>
                  <a:srgbClr val="FFFFFF"/>
                </a:highlight>
              </a:rPr>
              <a:t>Lindsay et. al (2022). Multi-Temporal Satellite Image Composites in Google Earth Engine for Improved Landslide Visibility: A Case Study of a Glacial Landscape. </a:t>
            </a:r>
            <a:endParaRPr sz="1800"/>
          </a:p>
        </p:txBody>
      </p:sp>
      <p:sp>
        <p:nvSpPr>
          <p:cNvPr id="327" name="Google Shape;327;p37"/>
          <p:cNvSpPr txBox="1"/>
          <p:nvPr/>
        </p:nvSpPr>
        <p:spPr>
          <a:xfrm>
            <a:off x="189375" y="1318650"/>
            <a:ext cx="36738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FFFFFF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Increased no. of landslides from 14 to 120</a:t>
            </a:r>
            <a:endParaRPr sz="2000">
              <a:solidFill>
                <a:srgbClr val="FFFFFF"/>
              </a:solidFill>
              <a:highlight>
                <a:schemeClr val="dk1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FFFFFF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Significantly reduced spatial bias (30% within 100m of road)</a:t>
            </a:r>
            <a:endParaRPr sz="2000">
              <a:solidFill>
                <a:srgbClr val="FFFFFF"/>
              </a:solidFill>
              <a:highlight>
                <a:schemeClr val="dk1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9"/>
          <p:cNvSpPr txBox="1"/>
          <p:nvPr/>
        </p:nvSpPr>
        <p:spPr>
          <a:xfrm>
            <a:off x="939624" y="80918"/>
            <a:ext cx="7333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 smtClean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Globally-trained ML models for landslide detection</a:t>
            </a:r>
            <a:endParaRPr sz="25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2849" y="4408051"/>
            <a:ext cx="574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 i="1" dirty="0" err="1" smtClean="0">
                <a:solidFill>
                  <a:schemeClr val="bg1"/>
                </a:solidFill>
              </a:rPr>
              <a:t>Neither</a:t>
            </a:r>
            <a:r>
              <a:rPr lang="nb-NO" sz="1800" i="1" dirty="0" smtClean="0">
                <a:solidFill>
                  <a:schemeClr val="bg1"/>
                </a:solidFill>
              </a:rPr>
              <a:t> </a:t>
            </a:r>
            <a:r>
              <a:rPr lang="nb-NO" sz="1800" i="1" dirty="0" err="1" smtClean="0">
                <a:solidFill>
                  <a:schemeClr val="bg1"/>
                </a:solidFill>
              </a:rPr>
              <a:t>performed</a:t>
            </a:r>
            <a:r>
              <a:rPr lang="nb-NO" sz="1800" i="1" dirty="0" smtClean="0">
                <a:solidFill>
                  <a:schemeClr val="bg1"/>
                </a:solidFill>
              </a:rPr>
              <a:t> </a:t>
            </a:r>
            <a:r>
              <a:rPr lang="nb-NO" sz="1800" i="1" dirty="0" err="1" smtClean="0">
                <a:solidFill>
                  <a:schemeClr val="bg1"/>
                </a:solidFill>
              </a:rPr>
              <a:t>well</a:t>
            </a:r>
            <a:r>
              <a:rPr lang="nb-NO" sz="1800" i="1" dirty="0" smtClean="0">
                <a:solidFill>
                  <a:schemeClr val="bg1"/>
                </a:solidFill>
              </a:rPr>
              <a:t> in a </a:t>
            </a:r>
            <a:r>
              <a:rPr lang="nb-NO" sz="1800" i="1" dirty="0" err="1" smtClean="0">
                <a:solidFill>
                  <a:schemeClr val="bg1"/>
                </a:solidFill>
              </a:rPr>
              <a:t>glacial</a:t>
            </a:r>
            <a:r>
              <a:rPr lang="nb-NO" sz="1800" i="1" dirty="0" smtClean="0">
                <a:solidFill>
                  <a:schemeClr val="bg1"/>
                </a:solidFill>
              </a:rPr>
              <a:t> landscape. </a:t>
            </a:r>
          </a:p>
          <a:p>
            <a:pPr algn="ctr"/>
            <a:r>
              <a:rPr lang="nb-NO" sz="1800" i="1" dirty="0" err="1" smtClean="0">
                <a:solidFill>
                  <a:schemeClr val="bg1"/>
                </a:solidFill>
              </a:rPr>
              <a:t>Much</a:t>
            </a:r>
            <a:r>
              <a:rPr lang="nb-NO" sz="1800" i="1" dirty="0" smtClean="0">
                <a:solidFill>
                  <a:schemeClr val="bg1"/>
                </a:solidFill>
              </a:rPr>
              <a:t> </a:t>
            </a:r>
            <a:r>
              <a:rPr lang="nb-NO" sz="1800" i="1" dirty="0" err="1" smtClean="0">
                <a:solidFill>
                  <a:schemeClr val="bg1"/>
                </a:solidFill>
              </a:rPr>
              <a:t>better</a:t>
            </a:r>
            <a:r>
              <a:rPr lang="nb-NO" sz="1800" i="1" dirty="0" smtClean="0">
                <a:solidFill>
                  <a:schemeClr val="bg1"/>
                </a:solidFill>
              </a:rPr>
              <a:t> </a:t>
            </a:r>
            <a:r>
              <a:rPr lang="nb-NO" sz="1800" i="1" dirty="0" err="1" smtClean="0">
                <a:solidFill>
                  <a:schemeClr val="bg1"/>
                </a:solidFill>
              </a:rPr>
              <a:t>results</a:t>
            </a:r>
            <a:r>
              <a:rPr lang="nb-NO" sz="1800" i="1" dirty="0" smtClean="0">
                <a:solidFill>
                  <a:schemeClr val="bg1"/>
                </a:solidFill>
              </a:rPr>
              <a:t> </a:t>
            </a:r>
            <a:r>
              <a:rPr lang="nb-NO" sz="1800" i="1" dirty="0" err="1" smtClean="0">
                <a:solidFill>
                  <a:schemeClr val="bg1"/>
                </a:solidFill>
              </a:rPr>
              <a:t>with</a:t>
            </a:r>
            <a:r>
              <a:rPr lang="nb-NO" sz="1800" i="1" dirty="0" smtClean="0">
                <a:solidFill>
                  <a:schemeClr val="bg1"/>
                </a:solidFill>
              </a:rPr>
              <a:t> a </a:t>
            </a:r>
            <a:r>
              <a:rPr lang="nb-NO" sz="1800" i="1" dirty="0" err="1" smtClean="0">
                <a:solidFill>
                  <a:schemeClr val="bg1"/>
                </a:solidFill>
              </a:rPr>
              <a:t>locally</a:t>
            </a:r>
            <a:r>
              <a:rPr lang="nb-NO" sz="1800" i="1" dirty="0" err="1">
                <a:solidFill>
                  <a:schemeClr val="bg1"/>
                </a:solidFill>
              </a:rPr>
              <a:t>-</a:t>
            </a:r>
            <a:r>
              <a:rPr lang="nb-NO" sz="1800" i="1" dirty="0" err="1" smtClean="0">
                <a:solidFill>
                  <a:schemeClr val="bg1"/>
                </a:solidFill>
              </a:rPr>
              <a:t>trained</a:t>
            </a:r>
            <a:r>
              <a:rPr lang="nb-NO" sz="1800" i="1" dirty="0" smtClean="0">
                <a:solidFill>
                  <a:schemeClr val="bg1"/>
                </a:solidFill>
              </a:rPr>
              <a:t> </a:t>
            </a:r>
            <a:r>
              <a:rPr lang="nb-NO" sz="1800" i="1" dirty="0" err="1" smtClean="0">
                <a:solidFill>
                  <a:schemeClr val="bg1"/>
                </a:solidFill>
              </a:rPr>
              <a:t>model</a:t>
            </a:r>
            <a:r>
              <a:rPr lang="nb-NO" sz="1800" i="1" dirty="0" smtClean="0">
                <a:solidFill>
                  <a:schemeClr val="bg1"/>
                </a:solidFill>
              </a:rPr>
              <a:t>.</a:t>
            </a:r>
            <a:endParaRPr lang="en-GB" sz="1800" i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/>
          <a:srcRect l="62141" t="34118" b="37500"/>
          <a:stretch/>
        </p:blipFill>
        <p:spPr>
          <a:xfrm>
            <a:off x="5248886" y="679324"/>
            <a:ext cx="3023938" cy="3101314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4"/>
          <a:srcRect l="4340" r="8105"/>
          <a:stretch/>
        </p:blipFill>
        <p:spPr bwMode="auto">
          <a:xfrm>
            <a:off x="781050" y="791253"/>
            <a:ext cx="2642938" cy="2515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-770856" y="3307113"/>
            <a:ext cx="574675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 i="1" dirty="0" smtClean="0">
                <a:solidFill>
                  <a:schemeClr val="bg1"/>
                </a:solidFill>
              </a:rPr>
              <a:t>Tehrani (2021): No </a:t>
            </a:r>
            <a:r>
              <a:rPr lang="nb-NO" sz="1800" i="1" dirty="0" err="1" smtClean="0">
                <a:solidFill>
                  <a:schemeClr val="bg1"/>
                </a:solidFill>
              </a:rPr>
              <a:t>landslides</a:t>
            </a:r>
            <a:r>
              <a:rPr lang="nb-NO" sz="1800" i="1" dirty="0" smtClean="0">
                <a:solidFill>
                  <a:schemeClr val="bg1"/>
                </a:solidFill>
              </a:rPr>
              <a:t> </a:t>
            </a:r>
            <a:r>
              <a:rPr lang="nb-NO" sz="1800" i="1" dirty="0" err="1" smtClean="0">
                <a:solidFill>
                  <a:schemeClr val="bg1"/>
                </a:solidFill>
              </a:rPr>
              <a:t>detected</a:t>
            </a:r>
            <a:endParaRPr lang="nb-NO" sz="1800" i="1" dirty="0" smtClean="0">
              <a:solidFill>
                <a:schemeClr val="bg1"/>
              </a:solidFill>
            </a:endParaRPr>
          </a:p>
          <a:p>
            <a:pPr algn="ctr"/>
            <a:r>
              <a:rPr lang="en-GB" sz="1100" dirty="0">
                <a:hlinkClick r:id="rId5"/>
              </a:rPr>
              <a:t>https://doi.org/10.1080/19475705.2021.1912196</a:t>
            </a:r>
            <a:endParaRPr lang="en-GB" sz="1100" dirty="0"/>
          </a:p>
          <a:p>
            <a:pPr algn="ctr"/>
            <a:endParaRPr lang="en-GB" sz="1800" i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4855" y="3780638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sz="1800" i="1" dirty="0" err="1" smtClean="0">
                <a:solidFill>
                  <a:schemeClr val="bg1"/>
                </a:solidFill>
              </a:rPr>
              <a:t>Prakash</a:t>
            </a:r>
            <a:r>
              <a:rPr lang="nb-NO" sz="1800" i="1" dirty="0" smtClean="0">
                <a:solidFill>
                  <a:schemeClr val="bg1"/>
                </a:solidFill>
              </a:rPr>
              <a:t> </a:t>
            </a:r>
            <a:r>
              <a:rPr lang="nb-NO" sz="1800" i="1" dirty="0">
                <a:solidFill>
                  <a:schemeClr val="bg1"/>
                </a:solidFill>
              </a:rPr>
              <a:t>(2021): </a:t>
            </a:r>
            <a:r>
              <a:rPr lang="nb-NO" sz="1800" i="1" dirty="0" err="1" smtClean="0">
                <a:solidFill>
                  <a:schemeClr val="bg1"/>
                </a:solidFill>
              </a:rPr>
              <a:t>better</a:t>
            </a:r>
            <a:r>
              <a:rPr lang="nb-NO" sz="1800" i="1" dirty="0" smtClean="0">
                <a:solidFill>
                  <a:schemeClr val="bg1"/>
                </a:solidFill>
              </a:rPr>
              <a:t>, </a:t>
            </a:r>
            <a:r>
              <a:rPr lang="nb-NO" sz="1800" i="1" dirty="0" err="1" smtClean="0">
                <a:solidFill>
                  <a:schemeClr val="bg1"/>
                </a:solidFill>
              </a:rPr>
              <a:t>but</a:t>
            </a:r>
            <a:r>
              <a:rPr lang="nb-NO" sz="1800" i="1" dirty="0" smtClean="0">
                <a:solidFill>
                  <a:schemeClr val="bg1"/>
                </a:solidFill>
              </a:rPr>
              <a:t> not </a:t>
            </a:r>
            <a:r>
              <a:rPr lang="nb-NO" sz="1800" i="1" dirty="0" err="1" smtClean="0">
                <a:solidFill>
                  <a:schemeClr val="bg1"/>
                </a:solidFill>
              </a:rPr>
              <a:t>great</a:t>
            </a:r>
            <a:r>
              <a:rPr lang="nb-NO" sz="1800" i="1" dirty="0" smtClean="0">
                <a:solidFill>
                  <a:schemeClr val="bg1"/>
                </a:solidFill>
              </a:rPr>
              <a:t>.</a:t>
            </a:r>
            <a:endParaRPr lang="nb-NO" sz="1800" i="1" dirty="0">
              <a:solidFill>
                <a:schemeClr val="bg1"/>
              </a:solidFill>
            </a:endParaRPr>
          </a:p>
          <a:p>
            <a:pPr algn="ctr"/>
            <a:r>
              <a:rPr lang="en-GB" sz="1100" dirty="0" smtClean="0">
                <a:hlinkClick r:id="rId6"/>
              </a:rPr>
              <a:t>https://doi.org/10.1038/s41598-021-89015-8</a:t>
            </a:r>
            <a:r>
              <a:rPr lang="en-GB" sz="1100" dirty="0" smtClean="0"/>
              <a:t> </a:t>
            </a:r>
            <a:endParaRPr lang="en-GB" sz="1100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10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8"/>
          <p:cNvPicPr preferRelativeResize="0"/>
          <p:nvPr/>
        </p:nvPicPr>
        <p:blipFill rotWithShape="1">
          <a:blip r:embed="rId4">
            <a:alphaModFix/>
          </a:blip>
          <a:srcRect b="52448"/>
          <a:stretch/>
        </p:blipFill>
        <p:spPr>
          <a:xfrm>
            <a:off x="64575" y="92275"/>
            <a:ext cx="1494800" cy="2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34" name="Google Shape;334;p38"/>
          <p:cNvSpPr txBox="1"/>
          <p:nvPr/>
        </p:nvSpPr>
        <p:spPr>
          <a:xfrm>
            <a:off x="4524250" y="983675"/>
            <a:ext cx="4442100" cy="369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 dirty="0">
                <a:solidFill>
                  <a:schemeClr val="lt1"/>
                </a:solidFill>
                <a:highlight>
                  <a:schemeClr val="dk1"/>
                </a:highlight>
              </a:rPr>
              <a:t>Part 2. </a:t>
            </a:r>
            <a:endParaRPr sz="3600" i="1" dirty="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 dirty="0" smtClean="0">
                <a:solidFill>
                  <a:schemeClr val="lt1"/>
                </a:solidFill>
                <a:highlight>
                  <a:schemeClr val="dk1"/>
                </a:highlight>
              </a:rPr>
              <a:t>When did the landslides occur?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3600" i="1" dirty="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 dirty="0" smtClean="0">
                <a:solidFill>
                  <a:schemeClr val="lt1"/>
                </a:solidFill>
                <a:highlight>
                  <a:schemeClr val="dk1"/>
                </a:highlight>
              </a:rPr>
              <a:t>Back-analysis of time-series data using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 dirty="0" smtClean="0">
                <a:solidFill>
                  <a:schemeClr val="lt1"/>
                </a:solidFill>
                <a:highlight>
                  <a:schemeClr val="dk1"/>
                </a:highlight>
              </a:rPr>
              <a:t>Google </a:t>
            </a:r>
            <a:r>
              <a:rPr lang="en" sz="2800" i="1" dirty="0">
                <a:solidFill>
                  <a:schemeClr val="lt1"/>
                </a:solidFill>
                <a:highlight>
                  <a:schemeClr val="dk1"/>
                </a:highlight>
              </a:rPr>
              <a:t>Earth Engine</a:t>
            </a:r>
            <a:endParaRPr sz="2800" i="1" dirty="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1105</Words>
  <Application>Microsoft Office PowerPoint</Application>
  <PresentationFormat>On-screen Show (16:9)</PresentationFormat>
  <Paragraphs>92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Lato Light</vt:lpstr>
      <vt:lpstr>Lato</vt:lpstr>
      <vt:lpstr>Roboto</vt:lpstr>
      <vt:lpstr>Raleway</vt:lpstr>
      <vt:lpstr>Caveat</vt:lpstr>
      <vt:lpstr>Georgia</vt:lpstr>
      <vt:lpstr>Arial</vt:lpstr>
      <vt:lpstr>Calibri</vt:lpstr>
      <vt:lpstr>Streamline</vt:lpstr>
      <vt:lpstr>Streamline</vt:lpstr>
      <vt:lpstr>Improving landslide data  with satellite images  </vt:lpstr>
      <vt:lpstr>PowerPoint Presentation</vt:lpstr>
      <vt:lpstr>PowerPoint Presentation</vt:lpstr>
      <vt:lpstr>PowerPoint Presentation</vt:lpstr>
      <vt:lpstr>Consequences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from the Jølster case study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landslide data with satellite images  </dc:title>
  <dc:creator>Erin Lindsay</dc:creator>
  <cp:lastModifiedBy>Erin Lindsay</cp:lastModifiedBy>
  <cp:revision>8</cp:revision>
  <dcterms:modified xsi:type="dcterms:W3CDTF">2022-05-24T08:13:42Z</dcterms:modified>
</cp:coreProperties>
</file>