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8" r:id="rId2"/>
    <p:sldId id="300" r:id="rId3"/>
    <p:sldId id="301" r:id="rId4"/>
    <p:sldId id="298" r:id="rId5"/>
    <p:sldId id="303" r:id="rId6"/>
    <p:sldId id="295" r:id="rId7"/>
    <p:sldId id="294" r:id="rId8"/>
    <p:sldId id="307" r:id="rId9"/>
    <p:sldId id="308" r:id="rId10"/>
    <p:sldId id="299" r:id="rId11"/>
    <p:sldId id="297" r:id="rId12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0A3"/>
    <a:srgbClr val="596779"/>
    <a:srgbClr val="ADDBE1"/>
    <a:srgbClr val="008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39600" autoAdjust="0"/>
  </p:normalViewPr>
  <p:slideViewPr>
    <p:cSldViewPr>
      <p:cViewPr varScale="1">
        <p:scale>
          <a:sx n="45" d="100"/>
          <a:sy n="45" d="100"/>
        </p:scale>
        <p:origin x="3054" y="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0A49C-00DB-41F1-BF4A-61AAFBFF1309}" type="datetimeFigureOut">
              <a:rPr lang="nb-NO" smtClean="0"/>
              <a:t>26.05.2022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00A4-313E-4D49-A9E4-86A320AA66E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3988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735E604-AD1A-4EDC-BC8A-1F8901700DDE}" type="datetimeFigureOut">
              <a:rPr lang="nb-NO" smtClean="0"/>
              <a:pPr/>
              <a:t>26.05.2022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5A03FB49-401E-4E2A-8C7B-A751320B1A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89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868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361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</a:pPr>
            <a:endParaRPr lang="nb-NO" sz="1800" dirty="0">
              <a:effectLst/>
              <a:latin typeface="Times" panose="02020603050405020304" pitchFamily="18" charset="0"/>
              <a:ea typeface="Times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901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</a:pPr>
            <a:endParaRPr lang="nb-NO" sz="1800" dirty="0">
              <a:effectLst/>
              <a:latin typeface="Times" panose="02020603050405020304" pitchFamily="18" charset="0"/>
              <a:ea typeface="Times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8970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</a:pPr>
            <a:endParaRPr lang="nb-NO" sz="1800" dirty="0">
              <a:effectLst/>
              <a:latin typeface="Times" panose="02020603050405020304" pitchFamily="18" charset="0"/>
              <a:ea typeface="Times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0310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6125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3FB49-401E-4E2A-8C7B-A751320B1ACA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566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5967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512168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7DC3A1-C8BC-4980-BAC6-1B3DED27D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76" y="5085184"/>
            <a:ext cx="2212852" cy="13606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6BFFF7-A053-46F2-B09C-AA57896ACFC2}"/>
              </a:ext>
            </a:extLst>
          </p:cNvPr>
          <p:cNvSpPr txBox="1"/>
          <p:nvPr userDrawn="1"/>
        </p:nvSpPr>
        <p:spPr>
          <a:xfrm>
            <a:off x="527381" y="6464370"/>
            <a:ext cx="2112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0" baseline="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www.nina.no</a:t>
            </a:r>
            <a:endParaRPr lang="nb-NO" sz="1200" b="1" spc="0" baseline="0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55C0D-17D2-41F7-8EC5-93FC984508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3169" y="6165304"/>
            <a:ext cx="1014202" cy="5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9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800200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292E30-7631-4EEA-AD7C-76AB2F75C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5581" y="5131248"/>
            <a:ext cx="2142855" cy="13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9409045" cy="1584176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334173" y="1268760"/>
            <a:ext cx="153316" cy="14401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FB4739-9731-417E-B798-607318E48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5581" y="5131248"/>
            <a:ext cx="2142855" cy="13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28801"/>
            <a:ext cx="10972800" cy="4497363"/>
          </a:xfrm>
        </p:spPr>
        <p:txBody>
          <a:bodyPr/>
          <a:lstStyle>
            <a:lvl1pPr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lnSpc>
                <a:spcPct val="100000"/>
              </a:lnSpc>
              <a:spcAft>
                <a:spcPts val="0"/>
              </a:spcAft>
              <a:defRPr/>
            </a:lvl2pPr>
            <a:lvl3pPr>
              <a:lnSpc>
                <a:spcPct val="100000"/>
              </a:lnSpc>
              <a:spcAft>
                <a:spcPts val="0"/>
              </a:spcAft>
              <a:defRPr sz="2200"/>
            </a:lvl3pPr>
            <a:lvl4pPr marL="1254125" indent="-266700">
              <a:lnSpc>
                <a:spcPct val="100000"/>
              </a:lnSpc>
              <a:spcAft>
                <a:spcPts val="600"/>
              </a:spcAft>
              <a:defRPr/>
            </a:lvl4pPr>
            <a:lvl5pPr marL="1519238" indent="-177800"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28801"/>
            <a:ext cx="5384800" cy="4392489"/>
          </a:xfrm>
        </p:spPr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spcBef>
                <a:spcPts val="0"/>
              </a:spcBef>
              <a:spcAft>
                <a:spcPts val="0"/>
              </a:spcAft>
              <a:defRPr sz="2300"/>
            </a:lvl2pPr>
            <a:lvl3pPr>
              <a:spcBef>
                <a:spcPts val="0"/>
              </a:spcBef>
              <a:spcAft>
                <a:spcPts val="0"/>
              </a:spcAft>
              <a:defRPr sz="20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28801"/>
            <a:ext cx="5384800" cy="4392489"/>
          </a:xfrm>
        </p:spPr>
        <p:txBody>
          <a:bodyPr/>
          <a:lstStyle>
            <a:lvl1pPr>
              <a:spcBef>
                <a:spcPts val="1400"/>
              </a:spcBef>
              <a:spcAft>
                <a:spcPts val="0"/>
              </a:spcAft>
              <a:defRPr sz="2600"/>
            </a:lvl1pPr>
            <a:lvl2pPr>
              <a:spcBef>
                <a:spcPts val="0"/>
              </a:spcBef>
              <a:spcAft>
                <a:spcPts val="0"/>
              </a:spcAft>
              <a:defRPr sz="2300"/>
            </a:lvl2pPr>
            <a:lvl3pPr>
              <a:spcBef>
                <a:spcPts val="0"/>
              </a:spcBef>
              <a:spcAft>
                <a:spcPts val="0"/>
              </a:spcAft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084" y="1664804"/>
            <a:ext cx="11055019" cy="504056"/>
          </a:xfrm>
        </p:spPr>
        <p:txBody>
          <a:bodyPr anchor="t" anchorCtr="0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276873"/>
            <a:ext cx="11055019" cy="3600401"/>
          </a:xfrm>
        </p:spPr>
        <p:txBody>
          <a:bodyPr/>
          <a:lstStyle>
            <a:lvl1pPr>
              <a:spcAft>
                <a:spcPts val="0"/>
              </a:spcAft>
              <a:defRPr sz="2600"/>
            </a:lvl1pPr>
            <a:lvl2pPr>
              <a:spcAft>
                <a:spcPts val="0"/>
              </a:spcAft>
              <a:defRPr sz="2300"/>
            </a:lvl2pPr>
            <a:lvl3pPr>
              <a:spcAft>
                <a:spcPts val="0"/>
              </a:spcAft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00808"/>
            <a:ext cx="5386917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586583"/>
            <a:ext cx="5386917" cy="3528392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100"/>
            </a:lvl2pPr>
            <a:lvl3pPr>
              <a:spcAft>
                <a:spcPts val="0"/>
              </a:spcAft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00808"/>
            <a:ext cx="5389033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586583"/>
            <a:ext cx="5389033" cy="3528392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>
              <a:spcAft>
                <a:spcPts val="0"/>
              </a:spcAft>
              <a:defRPr sz="2100"/>
            </a:lvl2pPr>
            <a:lvl3pPr>
              <a:spcAft>
                <a:spcPts val="0"/>
              </a:spcAft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37693"/>
            <a:ext cx="10972800" cy="10414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14200"/>
            <a:ext cx="10972800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19403" y="1446684"/>
            <a:ext cx="10753195" cy="0"/>
          </a:xfrm>
          <a:prstGeom prst="line">
            <a:avLst/>
          </a:prstGeom>
          <a:ln w="190500" cap="sq" cmpd="sng">
            <a:solidFill>
              <a:schemeClr val="bg2">
                <a:lumMod val="20000"/>
                <a:lumOff val="80000"/>
              </a:schemeClr>
            </a:solidFill>
            <a:prstDash val="solid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527381" y="6464370"/>
            <a:ext cx="2112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0" baseline="0" dirty="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www.nina.no</a:t>
            </a:r>
            <a:endParaRPr lang="nb-NO" sz="1200" b="1" spc="0" baseline="0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3169" y="6165304"/>
            <a:ext cx="1014202" cy="5341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0" r:id="rId4"/>
    <p:sldLayoutId id="2147483652" r:id="rId5"/>
    <p:sldLayoutId id="2147483653" r:id="rId6"/>
    <p:sldLayoutId id="2147483658" r:id="rId7"/>
    <p:sldLayoutId id="2147483654" r:id="rId8"/>
    <p:sldLayoutId id="2147483655" r:id="rId9"/>
    <p:sldLayoutId id="2147483664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ts val="1400"/>
        </a:spcBef>
        <a:spcAft>
          <a:spcPts val="0"/>
        </a:spcAft>
        <a:buClr>
          <a:schemeClr val="accent5">
            <a:lumMod val="75000"/>
          </a:schemeClr>
        </a:buClr>
        <a:buSzPct val="90000"/>
        <a:buFont typeface="Arial" pitchFamily="34" charset="0"/>
        <a:buChar char="•"/>
        <a:defRPr sz="26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538163" indent="-177800" algn="l" defTabSz="914400" rtl="0" eaLnBrk="1" latinLnBrk="0" hangingPunct="1">
        <a:spcBef>
          <a:spcPts val="0"/>
        </a:spcBef>
        <a:buClr>
          <a:srgbClr val="49AFC5"/>
        </a:buClr>
        <a:buSzPct val="70000"/>
        <a:buFont typeface="Wingdings 3" pitchFamily="18" charset="2"/>
        <a:buChar char=""/>
        <a:defRPr sz="23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809625" indent="-184150" algn="l" defTabSz="914400" rtl="0" eaLnBrk="1" latinLnBrk="0" hangingPunct="1"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87488" y="1196752"/>
            <a:ext cx="10297144" cy="1584176"/>
          </a:xfrm>
        </p:spPr>
        <p:txBody>
          <a:bodyPr/>
          <a:lstStyle/>
          <a:p>
            <a:r>
              <a:rPr lang="en-US" sz="4000" dirty="0"/>
              <a:t>Effects of winter warming events on vegetation ecophysiology on a low-alpine ridge</a:t>
            </a:r>
            <a:endParaRPr lang="nb-NO" sz="40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87488" y="3645024"/>
            <a:ext cx="9409045" cy="13887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600" b="1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Eirik Aasmo Finne</a:t>
            </a:r>
            <a:r>
              <a:rPr kumimoji="0" lang="nb-NO" altLang="nb-NO" sz="1600" b="0" i="0" u="none" strike="noStrike" cap="none" normalizeH="0" baseline="3000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1,2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, Lena M. Tallaksen</a:t>
            </a:r>
            <a:r>
              <a:rPr kumimoji="0" lang="nb-NO" altLang="nb-NO" sz="1600" b="0" i="0" u="none" strike="noStrike" cap="none" normalizeH="0" baseline="3000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1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, Frode Stordal</a:t>
            </a:r>
            <a:r>
              <a:rPr kumimoji="0" lang="nb-NO" altLang="nb-NO" sz="1600" b="0" i="0" u="none" strike="noStrike" cap="none" normalizeH="0" baseline="3000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1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, and Jarle W. Bjerke</a:t>
            </a:r>
            <a:r>
              <a:rPr kumimoji="0" lang="nb-NO" altLang="nb-NO" sz="1600" b="0" i="0" u="none" strike="noStrike" cap="none" normalizeH="0" baseline="3000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600" b="0" i="0" u="none" strike="noStrike" cap="none" normalizeH="0" baseline="0" dirty="0">
              <a:ln>
                <a:noFill/>
              </a:ln>
              <a:effectLst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600" b="0" i="0" u="none" strike="noStrike" cap="none" normalizeH="0" baseline="3000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1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University </a:t>
            </a:r>
            <a:r>
              <a:rPr kumimoji="0" lang="nb-NO" altLang="nb-NO" sz="1600" b="0" i="0" u="none" strike="noStrike" cap="none" normalizeH="0" baseline="0" dirty="0" err="1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of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 Oslo, Department </a:t>
            </a:r>
            <a:r>
              <a:rPr kumimoji="0" lang="nb-NO" altLang="nb-NO" sz="1600" b="0" i="0" u="none" strike="noStrike" cap="none" normalizeH="0" baseline="0" dirty="0" err="1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of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 </a:t>
            </a:r>
            <a:r>
              <a:rPr kumimoji="0" lang="nb-NO" altLang="nb-NO" sz="1600" b="0" i="0" u="none" strike="noStrike" cap="none" normalizeH="0" baseline="0" dirty="0" err="1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Geosciences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, Oslo, Norway (e.a.finne@geo.uio.no)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600" b="0" i="0" u="none" strike="noStrike" cap="none" normalizeH="0" baseline="3000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2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Norwegian </a:t>
            </a:r>
            <a:r>
              <a:rPr kumimoji="0" lang="nb-NO" altLang="nb-NO" sz="1600" b="0" i="0" u="none" strike="noStrike" cap="none" normalizeH="0" baseline="0" dirty="0" err="1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Institute</a:t>
            </a:r>
            <a:r>
              <a:rPr kumimoji="0" lang="nb-NO" altLang="nb-NO" sz="1600" b="0" i="0" u="none" strike="noStrike" cap="none" normalizeH="0" baseline="0" dirty="0">
                <a:ln>
                  <a:noFill/>
                </a:ln>
                <a:effectLst/>
                <a:ea typeface="Verdana" panose="020B0604030504040204" pitchFamily="34" charset="0"/>
                <a:cs typeface="Open Sans" panose="020B0606030504020204" pitchFamily="34" charset="0"/>
              </a:rPr>
              <a:t> for Nature Research, Tromsø, Norway (eirik.finne@nina.no)</a:t>
            </a:r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B976B00C-6EBC-498D-B3F2-5829F1701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6" y="4599120"/>
            <a:ext cx="3892259" cy="225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157AFF-5678-43EA-9C73-888830A5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84" y="5032071"/>
            <a:ext cx="1344149" cy="12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0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Chart&#10;&#10;Description automatically generated with medium confidence">
            <a:extLst>
              <a:ext uri="{FF2B5EF4-FFF2-40B4-BE49-F238E27FC236}">
                <a16:creationId xmlns:a16="http://schemas.microsoft.com/office/drawing/2014/main" id="{00B8C8DE-117A-40F2-B722-69EFC1215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59" y="-45299"/>
            <a:ext cx="7824192" cy="694859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BE7512-5A88-4D1E-BF8E-F9C1C29086DC}"/>
              </a:ext>
            </a:extLst>
          </p:cNvPr>
          <p:cNvSpPr/>
          <p:nvPr/>
        </p:nvSpPr>
        <p:spPr>
          <a:xfrm>
            <a:off x="263352" y="5949280"/>
            <a:ext cx="1711173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50E442-7E6C-4A25-9DEB-4C3410D8D57F}"/>
              </a:ext>
            </a:extLst>
          </p:cNvPr>
          <p:cNvSpPr/>
          <p:nvPr/>
        </p:nvSpPr>
        <p:spPr>
          <a:xfrm>
            <a:off x="350183" y="988200"/>
            <a:ext cx="4377666" cy="78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4E3ECC5F-F4E0-47F5-8F3D-AB945A494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4"/>
          <a:stretch/>
        </p:blipFill>
        <p:spPr>
          <a:xfrm>
            <a:off x="10401657" y="3973180"/>
            <a:ext cx="1440160" cy="1443804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67B01337-E88B-4E10-AFD7-9184A92BC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21866" r="53186" b="42996"/>
          <a:stretch/>
        </p:blipFill>
        <p:spPr>
          <a:xfrm>
            <a:off x="10401657" y="5429881"/>
            <a:ext cx="1440160" cy="142811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9E5B41E-7301-4416-AFB7-FC377FA338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3" t="45349" r="51977" b="24913"/>
          <a:stretch/>
        </p:blipFill>
        <p:spPr>
          <a:xfrm>
            <a:off x="10416480" y="78924"/>
            <a:ext cx="1425337" cy="1428943"/>
          </a:xfrm>
          <a:prstGeom prst="rect">
            <a:avLst/>
          </a:prstGeom>
        </p:spPr>
      </p:pic>
      <p:pic>
        <p:nvPicPr>
          <p:cNvPr id="12" name="Picture 11" descr="A picture containing text, outdoor, shovel&#10;&#10;Description automatically generated">
            <a:extLst>
              <a:ext uri="{FF2B5EF4-FFF2-40B4-BE49-F238E27FC236}">
                <a16:creationId xmlns:a16="http://schemas.microsoft.com/office/drawing/2014/main" id="{72CEE808-A0C3-4849-B8E9-171E82A9E7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 t="17457" r="35595" b="45612"/>
          <a:stretch/>
        </p:blipFill>
        <p:spPr>
          <a:xfrm>
            <a:off x="5591944" y="78924"/>
            <a:ext cx="1643285" cy="14289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AF9B86-68C7-4263-AE87-0076F98C214D}"/>
              </a:ext>
            </a:extLst>
          </p:cNvPr>
          <p:cNvSpPr txBox="1">
            <a:spLocks/>
          </p:cNvSpPr>
          <p:nvPr/>
        </p:nvSpPr>
        <p:spPr>
          <a:xfrm>
            <a:off x="443979" y="1768720"/>
            <a:ext cx="4190074" cy="22044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nb-NO" sz="3200" dirty="0" err="1"/>
              <a:t>Ordination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summer </a:t>
            </a:r>
            <a:r>
              <a:rPr lang="nb-NO" sz="3200" dirty="0" err="1"/>
              <a:t>ecophysiological</a:t>
            </a:r>
            <a:r>
              <a:rPr lang="nb-NO" sz="3200" dirty="0"/>
              <a:t> </a:t>
            </a:r>
            <a:r>
              <a:rPr lang="nb-NO" sz="3200" dirty="0" err="1"/>
              <a:t>activity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678893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0927-C1D3-4791-8951-A395DFEB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693"/>
            <a:ext cx="10972800" cy="1041477"/>
          </a:xfrm>
        </p:spPr>
        <p:txBody>
          <a:bodyPr anchor="b">
            <a:normAutofit/>
          </a:bodyPr>
          <a:lstStyle/>
          <a:p>
            <a:r>
              <a:rPr lang="nb-NO" dirty="0" err="1"/>
              <a:t>Take-home</a:t>
            </a:r>
            <a:r>
              <a:rPr lang="nb-NO" dirty="0"/>
              <a:t> </a:t>
            </a:r>
            <a:r>
              <a:rPr lang="nb-NO" dirty="0" err="1"/>
              <a:t>messages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6D586-EEA1-47B1-9CA9-4A2FFB9AA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28801"/>
            <a:ext cx="5384800" cy="43924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Even short duration of extreme events can have a profound impact on vegetation.</a:t>
            </a:r>
          </a:p>
          <a:p>
            <a:pPr>
              <a:lnSpc>
                <a:spcPct val="90000"/>
              </a:lnSpc>
            </a:pPr>
            <a:r>
              <a:rPr lang="en-GB" dirty="0"/>
              <a:t>Lichens resistant against winter warming?</a:t>
            </a:r>
          </a:p>
          <a:p>
            <a:pPr>
              <a:lnSpc>
                <a:spcPct val="90000"/>
              </a:lnSpc>
            </a:pPr>
            <a:r>
              <a:rPr lang="en-GB" dirty="0"/>
              <a:t>Winter climate change can offset vegetation change promoted by summer warming</a:t>
            </a:r>
          </a:p>
        </p:txBody>
      </p:sp>
      <p:pic>
        <p:nvPicPr>
          <p:cNvPr id="4" name="Picture 3" descr="A picture containing grass, outdoor, nature, mountain&#10;&#10;Description automatically generated">
            <a:extLst>
              <a:ext uri="{FF2B5EF4-FFF2-40B4-BE49-F238E27FC236}">
                <a16:creationId xmlns:a16="http://schemas.microsoft.com/office/drawing/2014/main" id="{30AC6326-6268-4AEC-B464-30C83F02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9" b="3"/>
          <a:stretch/>
        </p:blipFill>
        <p:spPr>
          <a:xfrm>
            <a:off x="5807968" y="1628801"/>
            <a:ext cx="5384800" cy="4392489"/>
          </a:xfrm>
          <a:prstGeom prst="rect">
            <a:avLst/>
          </a:prstGeom>
          <a:noFill/>
        </p:spPr>
      </p:pic>
      <p:pic>
        <p:nvPicPr>
          <p:cNvPr id="5" name="Content Placeholder 4" descr="Logo&#10;&#10;Description automatically generated with medium confidence">
            <a:extLst>
              <a:ext uri="{FF2B5EF4-FFF2-40B4-BE49-F238E27FC236}">
                <a16:creationId xmlns:a16="http://schemas.microsoft.com/office/drawing/2014/main" id="{8D40EA0D-0C97-48F2-9B60-63C00D28E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04" y="2780928"/>
            <a:ext cx="1746544" cy="2326569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F23E3E0-0AA6-4064-B615-FBC530C02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84" y="5107497"/>
            <a:ext cx="1772816" cy="17728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C4DCC2-B3A2-457E-BF02-26086DE2B32E}"/>
              </a:ext>
            </a:extLst>
          </p:cNvPr>
          <p:cNvSpPr/>
          <p:nvPr/>
        </p:nvSpPr>
        <p:spPr>
          <a:xfrm>
            <a:off x="263352" y="5949280"/>
            <a:ext cx="1711173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165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0499CB-04F0-4A13-958D-2677EEFCAB45}"/>
              </a:ext>
            </a:extLst>
          </p:cNvPr>
          <p:cNvSpPr/>
          <p:nvPr/>
        </p:nvSpPr>
        <p:spPr>
          <a:xfrm>
            <a:off x="263352" y="5949280"/>
            <a:ext cx="11737304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C673D-83AE-4793-8091-7C043611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Winter </a:t>
            </a:r>
            <a:r>
              <a:rPr lang="nb-NO" dirty="0" err="1"/>
              <a:t>warming</a:t>
            </a:r>
            <a:r>
              <a:rPr lang="nb-NO" dirty="0"/>
              <a:t> </a:t>
            </a:r>
            <a:r>
              <a:rPr lang="nb-NO" dirty="0" err="1"/>
              <a:t>affects</a:t>
            </a:r>
            <a:r>
              <a:rPr lang="nb-NO" dirty="0"/>
              <a:t> </a:t>
            </a:r>
            <a:r>
              <a:rPr lang="nb-NO" dirty="0" err="1"/>
              <a:t>snow-adapted</a:t>
            </a:r>
            <a:r>
              <a:rPr lang="nb-NO" dirty="0"/>
              <a:t> </a:t>
            </a:r>
            <a:r>
              <a:rPr lang="nb-NO" dirty="0" err="1"/>
              <a:t>vegetation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AD128-368C-4CCD-81D7-ED41C8D1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1"/>
            <a:ext cx="5721074" cy="4569373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839D575B-2913-4862-B4AB-4D17CA3947E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888088" y="1299130"/>
            <a:ext cx="5056920" cy="380988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F8D06-02FA-46B1-BD7C-4ECD79BAD2AE}"/>
              </a:ext>
            </a:extLst>
          </p:cNvPr>
          <p:cNvSpPr txBox="1"/>
          <p:nvPr/>
        </p:nvSpPr>
        <p:spPr>
          <a:xfrm>
            <a:off x="7104112" y="5317758"/>
            <a:ext cx="516371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strike="noStrike" spc="-1" dirty="0">
                <a:solidFill>
                  <a:srgbClr val="0054A6"/>
                </a:solidFill>
                <a:latin typeface="Arial"/>
              </a:rPr>
              <a:t>Journal of Ecology, Volume: 97, Issue: 6, Pages: 1408-1415, First published: 13 October 2009, DOI: (10.1111/j.1365-2745.2009.01554.x) </a:t>
            </a:r>
            <a:endParaRPr lang="en-US" sz="105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44F01-7493-475D-B148-9DF90E3DB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7" y="2348880"/>
            <a:ext cx="5016630" cy="3427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10EA11-795E-462E-A46C-F175A26C32B9}"/>
              </a:ext>
            </a:extLst>
          </p:cNvPr>
          <p:cNvSpPr txBox="1"/>
          <p:nvPr/>
        </p:nvSpPr>
        <p:spPr>
          <a:xfrm>
            <a:off x="697617" y="5803058"/>
            <a:ext cx="35981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strike="noStrike" spc="-1" dirty="0">
                <a:solidFill>
                  <a:srgbClr val="000000"/>
                </a:solidFill>
                <a:latin typeface="Arial"/>
              </a:rPr>
              <a:t>1.Milner, J. M., Varpe, O., Wal, R. van der &amp; Hansen, B. B. Experimental icing affects growth, mortality, and flowering in a high Arctic dwarf shrub. Ecology and Evolution 6, 2139–2148 (2016).</a:t>
            </a:r>
          </a:p>
        </p:txBody>
      </p:sp>
    </p:spTree>
    <p:extLst>
      <p:ext uri="{BB962C8B-B14F-4D97-AF65-F5344CB8AC3E}">
        <p14:creationId xmlns:p14="http://schemas.microsoft.com/office/powerpoint/2010/main" val="365814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2021-2C6F-478B-8D92-3E4298E6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8329"/>
            <a:ext cx="10972800" cy="1041477"/>
          </a:xfrm>
        </p:spPr>
        <p:txBody>
          <a:bodyPr/>
          <a:lstStyle/>
          <a:p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</a:t>
            </a:r>
            <a:r>
              <a:rPr lang="nb-NO" dirty="0" err="1"/>
              <a:t>lichens</a:t>
            </a:r>
            <a:r>
              <a:rPr lang="nb-NO" dirty="0"/>
              <a:t> </a:t>
            </a:r>
            <a:r>
              <a:rPr lang="nb-NO" dirty="0" err="1"/>
              <a:t>respond</a:t>
            </a:r>
            <a:r>
              <a:rPr lang="nb-NO" dirty="0"/>
              <a:t> to </a:t>
            </a:r>
            <a:r>
              <a:rPr lang="nb-NO" dirty="0" err="1"/>
              <a:t>extreme</a:t>
            </a:r>
            <a:r>
              <a:rPr lang="nb-NO" dirty="0"/>
              <a:t> </a:t>
            </a:r>
            <a:r>
              <a:rPr lang="nb-NO" dirty="0" err="1"/>
              <a:t>winter</a:t>
            </a:r>
            <a:r>
              <a:rPr lang="nb-NO" dirty="0"/>
              <a:t> </a:t>
            </a:r>
            <a:r>
              <a:rPr lang="nb-NO" dirty="0" err="1"/>
              <a:t>warming</a:t>
            </a:r>
            <a:r>
              <a:rPr lang="nb-NO" dirty="0"/>
              <a:t>?</a:t>
            </a:r>
          </a:p>
        </p:txBody>
      </p:sp>
      <p:pic>
        <p:nvPicPr>
          <p:cNvPr id="5" name="Picture 4" descr="A rocky area with a body of wat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D6B2890-2C2A-43D0-9BF8-5563EA58B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52453" r="17314" b="4997"/>
          <a:stretch/>
        </p:blipFill>
        <p:spPr>
          <a:xfrm>
            <a:off x="0" y="4037764"/>
            <a:ext cx="6912768" cy="2918133"/>
          </a:xfrm>
          <a:prstGeom prst="rect">
            <a:avLst/>
          </a:prstGeom>
        </p:spPr>
      </p:pic>
      <p:pic>
        <p:nvPicPr>
          <p:cNvPr id="9" name="Picture 8" descr="A picture containing sky, outdoor, hill&#10;&#10;Description automatically generated">
            <a:extLst>
              <a:ext uri="{FF2B5EF4-FFF2-40B4-BE49-F238E27FC236}">
                <a16:creationId xmlns:a16="http://schemas.microsoft.com/office/drawing/2014/main" id="{F2FA8B50-179F-400F-9205-981DA4DFD0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2" r="50000"/>
          <a:stretch/>
        </p:blipFill>
        <p:spPr>
          <a:xfrm>
            <a:off x="6096000" y="4040036"/>
            <a:ext cx="6096000" cy="2832834"/>
          </a:xfrm>
          <a:prstGeom prst="rect">
            <a:avLst/>
          </a:prstGeom>
        </p:spPr>
      </p:pic>
      <p:pic>
        <p:nvPicPr>
          <p:cNvPr id="6" name="Content Placeholder 5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8BE7EFAB-94A2-4547-9D88-C5FD794F4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7" y="1620621"/>
            <a:ext cx="4822344" cy="36167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CB8D6-B0A6-48E0-8DE4-B8708292D62E}"/>
              </a:ext>
            </a:extLst>
          </p:cNvPr>
          <p:cNvSpPr txBox="1"/>
          <p:nvPr/>
        </p:nvSpPr>
        <p:spPr>
          <a:xfrm>
            <a:off x="4766902" y="484532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© ET</a:t>
            </a:r>
            <a:endParaRPr lang="en-GB" dirty="0"/>
          </a:p>
        </p:txBody>
      </p:sp>
      <p:pic>
        <p:nvPicPr>
          <p:cNvPr id="10" name="Picture 9" descr="Close up of grass&#10;&#10;Description automatically generated with low confidence">
            <a:extLst>
              <a:ext uri="{FF2B5EF4-FFF2-40B4-BE49-F238E27FC236}">
                <a16:creationId xmlns:a16="http://schemas.microsoft.com/office/drawing/2014/main" id="{33374244-F21F-475F-BAE4-79D319B8C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71" y="1620621"/>
            <a:ext cx="4792052" cy="3594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21A671-705E-41AA-9D02-1641FA74A976}"/>
              </a:ext>
            </a:extLst>
          </p:cNvPr>
          <p:cNvSpPr txBox="1"/>
          <p:nvPr/>
        </p:nvSpPr>
        <p:spPr>
          <a:xfrm>
            <a:off x="10480481" y="484532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FFFF00"/>
                </a:solidFill>
                <a:effectLst/>
                <a:latin typeface="Verdana" panose="020B0604030504040204" pitchFamily="34" charset="0"/>
              </a:rPr>
              <a:t>© 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58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FD315-5AA1-4EF3-8BC6-5E8259B1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Finse, Norway, 1200 </a:t>
            </a:r>
            <a:r>
              <a:rPr lang="nb-NO" dirty="0" err="1"/>
              <a:t>m.a.s.l</a:t>
            </a:r>
            <a:r>
              <a:rPr lang="nb-NO" dirty="0"/>
              <a:t>.</a:t>
            </a:r>
          </a:p>
        </p:txBody>
      </p:sp>
      <p:pic>
        <p:nvPicPr>
          <p:cNvPr id="6" name="Content Placeholder 5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852A6585-8666-4C7C-AC20-41268B0AA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" y="1628800"/>
            <a:ext cx="6972267" cy="5229200"/>
          </a:xfrm>
        </p:spPr>
      </p:pic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D3DE475-FC4F-444D-9A27-2639B6AE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t="20815" r="20795"/>
          <a:stretch/>
        </p:blipFill>
        <p:spPr>
          <a:xfrm>
            <a:off x="6981825" y="1628800"/>
            <a:ext cx="5392369" cy="5229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1327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150D8C98-4A3A-4D6B-B1F9-78057B47E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r="4649"/>
          <a:stretch/>
        </p:blipFill>
        <p:spPr>
          <a:xfrm>
            <a:off x="-1" y="0"/>
            <a:ext cx="12192001" cy="68590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973F7-C569-48EF-814F-DE529DDD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517"/>
            <a:ext cx="10972800" cy="1041477"/>
          </a:xfrm>
        </p:spPr>
        <p:txBody>
          <a:bodyPr/>
          <a:lstStyle/>
          <a:p>
            <a:r>
              <a:rPr lang="nb-NO" dirty="0" err="1"/>
              <a:t>Experimental</a:t>
            </a:r>
            <a:r>
              <a:rPr lang="nb-NO" dirty="0"/>
              <a:t> </a:t>
            </a:r>
            <a:r>
              <a:rPr lang="nb-NO" dirty="0" err="1"/>
              <a:t>setup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63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C4A0F-E6AD-4D1F-B968-C81E9245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Experimental</a:t>
            </a:r>
            <a:r>
              <a:rPr lang="nb-NO" dirty="0"/>
              <a:t> </a:t>
            </a:r>
            <a:r>
              <a:rPr lang="nb-NO" dirty="0" err="1"/>
              <a:t>setup</a:t>
            </a:r>
            <a:endParaRPr lang="nb-NO" dirty="0"/>
          </a:p>
        </p:txBody>
      </p:sp>
      <p:pic>
        <p:nvPicPr>
          <p:cNvPr id="5" name="Content Placeholder 4" descr="A picture containing snow, outdoor, nature, mountain&#10;&#10;Description automatically generated">
            <a:extLst>
              <a:ext uri="{FF2B5EF4-FFF2-40B4-BE49-F238E27FC236}">
                <a16:creationId xmlns:a16="http://schemas.microsoft.com/office/drawing/2014/main" id="{29DAED39-8486-425B-8770-A7F6A81B0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04" y="1835401"/>
            <a:ext cx="6696798" cy="5022599"/>
          </a:xfrm>
          <a:effectLst>
            <a:softEdge rad="76200"/>
          </a:effectLst>
        </p:spPr>
      </p:pic>
      <p:pic>
        <p:nvPicPr>
          <p:cNvPr id="7" name="Picture 6" descr="A picture containing snow, outdoor&#10;&#10;Description automatically generated">
            <a:extLst>
              <a:ext uri="{FF2B5EF4-FFF2-40B4-BE49-F238E27FC236}">
                <a16:creationId xmlns:a16="http://schemas.microsoft.com/office/drawing/2014/main" id="{2BBECC57-EDA2-45F4-807F-976EE6394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45275" b="4851"/>
          <a:stretch/>
        </p:blipFill>
        <p:spPr>
          <a:xfrm>
            <a:off x="630925" y="1328777"/>
            <a:ext cx="4685878" cy="552922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CEAE17-BC29-48C2-AA8F-963295AF6D5F}"/>
              </a:ext>
            </a:extLst>
          </p:cNvPr>
          <p:cNvSpPr/>
          <p:nvPr/>
        </p:nvSpPr>
        <p:spPr>
          <a:xfrm>
            <a:off x="10315808" y="5511447"/>
            <a:ext cx="1340166" cy="2074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 err="1">
                <a:solidFill>
                  <a:schemeClr val="tx1"/>
                </a:solidFill>
              </a:rPr>
              <a:t>Heating</a:t>
            </a:r>
            <a:endParaRPr lang="nb-NO" sz="14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471B8E-D3FF-45FB-A316-083C4962DEF7}"/>
              </a:ext>
            </a:extLst>
          </p:cNvPr>
          <p:cNvSpPr/>
          <p:nvPr/>
        </p:nvSpPr>
        <p:spPr>
          <a:xfrm>
            <a:off x="8096619" y="5511447"/>
            <a:ext cx="1123905" cy="20707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Icing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CB09B2-5B8B-4DBF-983D-CC072BE92F1A}"/>
              </a:ext>
            </a:extLst>
          </p:cNvPr>
          <p:cNvSpPr/>
          <p:nvPr/>
        </p:nvSpPr>
        <p:spPr>
          <a:xfrm>
            <a:off x="6384032" y="5445694"/>
            <a:ext cx="1167319" cy="20565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6B7B68-354E-40D6-AC28-8E67450B0F08}"/>
              </a:ext>
            </a:extLst>
          </p:cNvPr>
          <p:cNvSpPr/>
          <p:nvPr/>
        </p:nvSpPr>
        <p:spPr>
          <a:xfrm>
            <a:off x="8537967" y="6478692"/>
            <a:ext cx="1101510" cy="2832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6 </a:t>
            </a:r>
            <a:r>
              <a:rPr lang="nb-NO" sz="1400" dirty="0" err="1"/>
              <a:t>Replicates</a:t>
            </a:r>
            <a:endParaRPr lang="nb-NO" sz="1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EF326E7-9779-482A-A84E-4BFF15A555AA}"/>
              </a:ext>
            </a:extLst>
          </p:cNvPr>
          <p:cNvCxnSpPr>
            <a:cxnSpLocks/>
            <a:stCxn id="20" idx="0"/>
            <a:endCxn id="19" idx="2"/>
          </p:cNvCxnSpPr>
          <p:nvPr/>
        </p:nvCxnSpPr>
        <p:spPr>
          <a:xfrm flipH="1" flipV="1">
            <a:off x="6967692" y="5651351"/>
            <a:ext cx="2121030" cy="827341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9D34BD-AB8E-4E07-8123-49B315A45F98}"/>
              </a:ext>
            </a:extLst>
          </p:cNvPr>
          <p:cNvCxnSpPr>
            <a:cxnSpLocks/>
            <a:stCxn id="20" idx="0"/>
            <a:endCxn id="18" idx="2"/>
          </p:cNvCxnSpPr>
          <p:nvPr/>
        </p:nvCxnSpPr>
        <p:spPr>
          <a:xfrm flipH="1" flipV="1">
            <a:off x="8658572" y="5718517"/>
            <a:ext cx="430150" cy="760175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7EDA94-D473-4601-806D-894CA8390B74}"/>
              </a:ext>
            </a:extLst>
          </p:cNvPr>
          <p:cNvCxnSpPr>
            <a:cxnSpLocks/>
            <a:stCxn id="20" idx="0"/>
            <a:endCxn id="17" idx="2"/>
          </p:cNvCxnSpPr>
          <p:nvPr/>
        </p:nvCxnSpPr>
        <p:spPr>
          <a:xfrm flipV="1">
            <a:off x="9088722" y="5718871"/>
            <a:ext cx="1897169" cy="759821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50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82E657-6021-4319-B420-275574855165}"/>
              </a:ext>
            </a:extLst>
          </p:cNvPr>
          <p:cNvSpPr/>
          <p:nvPr/>
        </p:nvSpPr>
        <p:spPr>
          <a:xfrm>
            <a:off x="263352" y="5949280"/>
            <a:ext cx="11737304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5F2EEE15-478B-4767-9972-AFE110FDF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2340" r="19403"/>
          <a:stretch/>
        </p:blipFill>
        <p:spPr>
          <a:xfrm>
            <a:off x="1631504" y="1622859"/>
            <a:ext cx="7704856" cy="523514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B9760B-4F55-4F34-BF8D-61AE0903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Lichens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during </a:t>
            </a:r>
            <a:r>
              <a:rPr lang="nb-NO" dirty="0" err="1"/>
              <a:t>winter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5C268-61D2-4413-BE7E-E202CA87F577}"/>
              </a:ext>
            </a:extLst>
          </p:cNvPr>
          <p:cNvSpPr txBox="1"/>
          <p:nvPr/>
        </p:nvSpPr>
        <p:spPr>
          <a:xfrm>
            <a:off x="2495600" y="162285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 err="1"/>
              <a:t>Cladonia</a:t>
            </a:r>
            <a:r>
              <a:rPr lang="nb-NO" i="1" dirty="0"/>
              <a:t> </a:t>
            </a:r>
            <a:r>
              <a:rPr lang="nb-NO" i="1" dirty="0" err="1"/>
              <a:t>arbuscula</a:t>
            </a:r>
            <a:endParaRPr lang="nb-NO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A9D3B-21F1-4CCE-BED9-526023D2FC33}"/>
              </a:ext>
            </a:extLst>
          </p:cNvPr>
          <p:cNvSpPr txBox="1"/>
          <p:nvPr/>
        </p:nvSpPr>
        <p:spPr>
          <a:xfrm>
            <a:off x="4871864" y="162285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 err="1"/>
              <a:t>Cetraria</a:t>
            </a:r>
            <a:r>
              <a:rPr lang="nb-NO" i="1" dirty="0"/>
              <a:t> </a:t>
            </a:r>
            <a:r>
              <a:rPr lang="nb-NO" i="1" dirty="0" err="1"/>
              <a:t>islandica</a:t>
            </a:r>
            <a:endParaRPr lang="nb-NO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520A9-C338-4A60-8AC6-9ACFB49DAF0D}"/>
              </a:ext>
            </a:extLst>
          </p:cNvPr>
          <p:cNvSpPr txBox="1"/>
          <p:nvPr/>
        </p:nvSpPr>
        <p:spPr>
          <a:xfrm>
            <a:off x="7104112" y="162285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 err="1"/>
              <a:t>Nephromopsis</a:t>
            </a:r>
            <a:r>
              <a:rPr lang="nb-NO" i="1" dirty="0"/>
              <a:t> </a:t>
            </a:r>
            <a:r>
              <a:rPr lang="nb-NO" i="1" dirty="0" err="1"/>
              <a:t>nivalis</a:t>
            </a:r>
            <a:endParaRPr lang="nb-NO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C2CAD-281A-48A1-A7E1-C21367E56E33}"/>
              </a:ext>
            </a:extLst>
          </p:cNvPr>
          <p:cNvSpPr txBox="1"/>
          <p:nvPr/>
        </p:nvSpPr>
        <p:spPr>
          <a:xfrm rot="16200000">
            <a:off x="66785" y="3203973"/>
            <a:ext cx="2808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Dark </a:t>
            </a:r>
            <a:r>
              <a:rPr lang="nb-NO" sz="2800" dirty="0" err="1"/>
              <a:t>respiration</a:t>
            </a:r>
            <a:endParaRPr lang="nb-NO" sz="2800" dirty="0"/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66458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8DC2-AEE4-43E8-BDCE-EB5E7139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4D4D-13E0-410C-8005-0B4CA8C89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4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FBEBD4DC-2408-4F8C-B624-C95FD1DC4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r="4649"/>
          <a:stretch/>
        </p:blipFill>
        <p:spPr>
          <a:xfrm>
            <a:off x="-1" y="0"/>
            <a:ext cx="12192001" cy="68590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E88D44-A994-415B-8E4C-5C5F997C852D}"/>
              </a:ext>
            </a:extLst>
          </p:cNvPr>
          <p:cNvSpPr txBox="1">
            <a:spLocks/>
          </p:cNvSpPr>
          <p:nvPr/>
        </p:nvSpPr>
        <p:spPr>
          <a:xfrm>
            <a:off x="585042" y="109235"/>
            <a:ext cx="10972800" cy="10414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Preliminary</a:t>
            </a:r>
            <a:r>
              <a:rPr lang="nb-NO" dirty="0"/>
              <a:t> </a:t>
            </a:r>
            <a:r>
              <a:rPr lang="nb-NO" dirty="0" err="1"/>
              <a:t>results</a:t>
            </a:r>
            <a:r>
              <a:rPr lang="nb-NO" dirty="0"/>
              <a:t> from last summer</a:t>
            </a:r>
          </a:p>
        </p:txBody>
      </p:sp>
    </p:spTree>
    <p:extLst>
      <p:ext uri="{BB962C8B-B14F-4D97-AF65-F5344CB8AC3E}">
        <p14:creationId xmlns:p14="http://schemas.microsoft.com/office/powerpoint/2010/main" val="83771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F7F4D-3BAF-4247-9868-06385EC8A3F3}"/>
              </a:ext>
            </a:extLst>
          </p:cNvPr>
          <p:cNvSpPr/>
          <p:nvPr/>
        </p:nvSpPr>
        <p:spPr>
          <a:xfrm>
            <a:off x="350183" y="988200"/>
            <a:ext cx="4377666" cy="78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 descr="Chart, diagram&#10;&#10;Description automatically generated">
            <a:extLst>
              <a:ext uri="{FF2B5EF4-FFF2-40B4-BE49-F238E27FC236}">
                <a16:creationId xmlns:a16="http://schemas.microsoft.com/office/drawing/2014/main" id="{8B58DB48-8C35-4E64-97F9-1EF52174D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80" y="-45000"/>
            <a:ext cx="7823520" cy="694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E8B2FF-7B18-49CF-85AF-9BDC572DE472}"/>
              </a:ext>
            </a:extLst>
          </p:cNvPr>
          <p:cNvSpPr txBox="1">
            <a:spLocks/>
          </p:cNvSpPr>
          <p:nvPr/>
        </p:nvSpPr>
        <p:spPr>
          <a:xfrm>
            <a:off x="443979" y="1768720"/>
            <a:ext cx="4190074" cy="22044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Ordination of summer </a:t>
            </a:r>
            <a:r>
              <a:rPr lang="en-US" sz="3200" dirty="0" err="1"/>
              <a:t>ecophysiological</a:t>
            </a:r>
            <a:r>
              <a:rPr lang="en-US" sz="3200" dirty="0"/>
              <a:t> activity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A73F2-D58F-4DEA-966F-3185F5D4C0D0}"/>
              </a:ext>
            </a:extLst>
          </p:cNvPr>
          <p:cNvSpPr/>
          <p:nvPr/>
        </p:nvSpPr>
        <p:spPr>
          <a:xfrm>
            <a:off x="300207" y="6073384"/>
            <a:ext cx="4377666" cy="78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ED711E-2391-4116-AC8A-EDEE78347F27}"/>
              </a:ext>
            </a:extLst>
          </p:cNvPr>
          <p:cNvSpPr/>
          <p:nvPr/>
        </p:nvSpPr>
        <p:spPr>
          <a:xfrm>
            <a:off x="6207616" y="1932908"/>
            <a:ext cx="432048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8EEAC4-8F5D-4FCB-A5E9-A48A8664BC12}"/>
              </a:ext>
            </a:extLst>
          </p:cNvPr>
          <p:cNvSpPr/>
          <p:nvPr/>
        </p:nvSpPr>
        <p:spPr>
          <a:xfrm>
            <a:off x="6816080" y="5280887"/>
            <a:ext cx="432048" cy="5040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FC890B-F620-443C-B6CB-22188493EE5C}"/>
              </a:ext>
            </a:extLst>
          </p:cNvPr>
          <p:cNvCxnSpPr>
            <a:cxnSpLocks/>
            <a:stCxn id="11" idx="3"/>
            <a:endCxn id="9" idx="3"/>
          </p:cNvCxnSpPr>
          <p:nvPr/>
        </p:nvCxnSpPr>
        <p:spPr>
          <a:xfrm flipV="1">
            <a:off x="3144680" y="2424609"/>
            <a:ext cx="3126208" cy="29969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25D67D-2B81-40CC-A742-0800BD166032}"/>
              </a:ext>
            </a:extLst>
          </p:cNvPr>
          <p:cNvCxnSpPr>
            <a:cxnSpLocks/>
            <a:stCxn id="11" idx="3"/>
            <a:endCxn id="10" idx="2"/>
          </p:cNvCxnSpPr>
          <p:nvPr/>
        </p:nvCxnSpPr>
        <p:spPr>
          <a:xfrm>
            <a:off x="3144680" y="5421590"/>
            <a:ext cx="3671400" cy="1113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9971D7-E646-4354-990C-C9EABC8E0686}"/>
              </a:ext>
            </a:extLst>
          </p:cNvPr>
          <p:cNvSpPr txBox="1"/>
          <p:nvPr/>
        </p:nvSpPr>
        <p:spPr>
          <a:xfrm>
            <a:off x="984440" y="4513649"/>
            <a:ext cx="2160240" cy="1815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800" dirty="0"/>
              <a:t>Plots 1, 5 and 6 </a:t>
            </a:r>
            <a:r>
              <a:rPr lang="nb-NO" sz="2800" dirty="0" err="1"/>
              <a:t>are</a:t>
            </a:r>
            <a:r>
              <a:rPr lang="nb-NO" sz="2800" dirty="0"/>
              <a:t> </a:t>
            </a:r>
            <a:r>
              <a:rPr lang="nb-NO" sz="2800" dirty="0" err="1"/>
              <a:t>the</a:t>
            </a:r>
            <a:r>
              <a:rPr lang="nb-NO" sz="2800" dirty="0"/>
              <a:t> most </a:t>
            </a:r>
            <a:r>
              <a:rPr lang="nb-NO" sz="2800" dirty="0" err="1"/>
              <a:t>wind</a:t>
            </a:r>
            <a:r>
              <a:rPr lang="nb-NO" sz="2800" dirty="0"/>
              <a:t>- </a:t>
            </a:r>
            <a:r>
              <a:rPr lang="nb-NO" sz="2800" dirty="0" err="1"/>
              <a:t>exposed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2891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nina">
      <a:dk1>
        <a:srgbClr val="425563"/>
      </a:dk1>
      <a:lt1>
        <a:srgbClr val="FFFFFF"/>
      </a:lt1>
      <a:dk2>
        <a:srgbClr val="425563"/>
      </a:dk2>
      <a:lt2>
        <a:srgbClr val="4D6373"/>
      </a:lt2>
      <a:accent1>
        <a:srgbClr val="E57200"/>
      </a:accent1>
      <a:accent2>
        <a:srgbClr val="008C95"/>
      </a:accent2>
      <a:accent3>
        <a:srgbClr val="7A9A01"/>
      </a:accent3>
      <a:accent4>
        <a:srgbClr val="4D6373"/>
      </a:accent4>
      <a:accent5>
        <a:srgbClr val="FFB25B"/>
      </a:accent5>
      <a:accent6>
        <a:srgbClr val="CA62C5"/>
      </a:accent6>
      <a:hlink>
        <a:srgbClr val="008C95"/>
      </a:hlink>
      <a:folHlink>
        <a:srgbClr val="9A53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_engelsk_widescreen.potx" id="{A16BCE9E-AC4D-486C-9C38-FC38AE37D06D}" vid="{C2FF3F0D-5F9C-4656-B92C-1AE9ACFA12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Powerpointmal_engelsk_widescreen</Template>
  <TotalTime>3691</TotalTime>
  <Words>275</Words>
  <Application>Microsoft Office PowerPoint</Application>
  <PresentationFormat>Widescreen</PresentationFormat>
  <Paragraphs>39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</vt:lpstr>
      <vt:lpstr>Verdana</vt:lpstr>
      <vt:lpstr>Wingdings 3</vt:lpstr>
      <vt:lpstr>Office Theme</vt:lpstr>
      <vt:lpstr>Effects of winter warming events on vegetation ecophysiology on a low-alpine ridge</vt:lpstr>
      <vt:lpstr>Winter warming affects snow-adapted vegetation</vt:lpstr>
      <vt:lpstr>But how does lichens respond to extreme winter warming?</vt:lpstr>
      <vt:lpstr>Finse, Norway, 1200 m.a.s.l.</vt:lpstr>
      <vt:lpstr>Experimental setup</vt:lpstr>
      <vt:lpstr>Experimental setup</vt:lpstr>
      <vt:lpstr>Lichens active during winter</vt:lpstr>
      <vt:lpstr>PowerPoint Presentation</vt:lpstr>
      <vt:lpstr>PowerPoint Presentation</vt:lpstr>
      <vt:lpstr>PowerPoint Presentation</vt:lpstr>
      <vt:lpstr>Take-home messages</vt:lpstr>
    </vt:vector>
  </TitlesOfParts>
  <Company>NINA</Company>
  <LinksUpToDate>false</LinksUpToDate>
  <SharedDoc>false</SharedDoc>
  <HyperlinkBase>slide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winter warming events on vegetation ecophysiology on a low-alpine ridge</dc:title>
  <dc:subject>slide</dc:subject>
  <dc:creator>Eirik Aasmo Finne</dc:creator>
  <cp:lastModifiedBy>Eirik Aasmo Finne</cp:lastModifiedBy>
  <cp:revision>85</cp:revision>
  <cp:lastPrinted>2017-09-20T10:53:32Z</cp:lastPrinted>
  <dcterms:created xsi:type="dcterms:W3CDTF">2022-04-22T10:21:08Z</dcterms:created>
  <dcterms:modified xsi:type="dcterms:W3CDTF">2022-05-26T07:56:46Z</dcterms:modified>
  <cp:category>slide</cp:category>
</cp:coreProperties>
</file>