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4"/>
  </p:notesMasterIdLst>
  <p:sldIdLst>
    <p:sldId id="288" r:id="rId2"/>
    <p:sldId id="285" r:id="rId3"/>
    <p:sldId id="282" r:id="rId4"/>
    <p:sldId id="287" r:id="rId5"/>
    <p:sldId id="256" r:id="rId6"/>
    <p:sldId id="262" r:id="rId7"/>
    <p:sldId id="259" r:id="rId8"/>
    <p:sldId id="258" r:id="rId9"/>
    <p:sldId id="271" r:id="rId10"/>
    <p:sldId id="281" r:id="rId11"/>
    <p:sldId id="284" r:id="rId12"/>
    <p:sldId id="273" r:id="rId13"/>
    <p:sldId id="263" r:id="rId14"/>
    <p:sldId id="268" r:id="rId15"/>
    <p:sldId id="270" r:id="rId16"/>
    <p:sldId id="280" r:id="rId17"/>
    <p:sldId id="260" r:id="rId18"/>
    <p:sldId id="283" r:id="rId19"/>
    <p:sldId id="274" r:id="rId20"/>
    <p:sldId id="276" r:id="rId21"/>
    <p:sldId id="277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BF3"/>
    <a:srgbClr val="FF0000"/>
    <a:srgbClr val="A50021"/>
    <a:srgbClr val="FF0066"/>
    <a:srgbClr val="FF66FF"/>
    <a:srgbClr val="FF99FF"/>
    <a:srgbClr val="FF505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1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3:58:38.9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3:58:38.9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20:55:48.4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D5427-3CE2-441D-BE5C-B8A9264E6EFE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7A87-1AA4-4628-BAEC-AFE77C769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4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9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98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3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55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1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8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7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0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3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7A87-1AA4-4628-BAEC-AFE77C7693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7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8806-2991-4961-BAE0-01BB8B980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524AE-BB35-405A-A4C0-640353538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BD2C0-50CF-4E03-8585-4B29474B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CDFD-BA3E-40B6-BCB5-6248024B200E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8D1D0-0BDF-40D2-A28E-75F3F140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A2B5-DABE-4219-9B3E-B04FFCC1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4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AA4D2-FF00-4F96-B088-9F60C4D6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9FA91-23EF-46A7-935F-39B433071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9F8D1-F763-4961-BF8D-DC859489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243A-6E5C-48A4-A3D6-9CDABD2192EA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66AB1-A33B-4561-A20A-A5A4D08B0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6440-AFC1-4530-A94C-2C5A3F10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5CBD9-FB00-47ED-8549-D12A64B19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A8D53-8D31-4A5A-872D-BEE989DF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505B5-8D4B-4D49-8167-A6D4A657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E505-4754-4766-9CC1-FCB4EF5513F4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7068-957A-4953-9ED3-E5D0E8E3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CFBF-62E8-448F-851C-4CA820EA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8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7EC5-E699-42C8-8739-C56D6708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28067-FD6E-40AD-89B6-204AA5F7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1EA79-B644-4A2E-85B4-2BD0A592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BF7B-0A34-4E6A-811D-18284A5363D5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0B495-7225-4D15-BC25-E67C17AB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3400" y="63103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D7AF7-7A74-49FC-A8FA-7A0B4CFF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471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1117A305-C2E1-499E-9F52-C5536D2ED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00448-0D74-46A1-8E6F-7A6E7AF5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2B697-AC5B-4861-9A26-F5CA11BA5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65EE8-4AC5-4B77-9024-9B0B5D06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C4BF-E3AF-48F3-ACFD-74F3191EB388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FD18-0513-45D8-ACA1-0A3D365D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CACC-5583-4BBF-B352-396D8745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2367-C55C-4E8D-86C3-8427CF0D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4889D-E4F5-4C6F-B834-8EE3EBBDF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01A4-B96D-4782-8CC2-F8462E17E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D6C47-150D-48C2-BE4F-9C5D7BDA7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7DE1-A8B1-42D6-AC39-E227544A8F77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C67B4-F3AB-40BC-BB80-E9E4D015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D2934-F34E-4F05-A461-2976D15D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1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7DB2-EC33-47A3-97DA-A174B46D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02364-1275-466F-8B88-74538F86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74726-A264-4FAD-A4FD-CB10555D7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6E31C-4497-438C-9DDC-1B84B245C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71756-2386-48E2-BC77-9E03742AE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7CFA8-3A1C-42B8-8D59-CF99031D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20E9-1C59-48A3-89A0-66CFA4544B72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8D5F4-69A3-494F-8035-55EDAEF7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C0EFE7-6734-4C54-A477-78FD298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DF4A-DA2E-40EA-9E27-5B3012EE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3FEAB-5F60-47A1-B61E-989B3444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2A31-EDEF-4A31-B594-BE49E5BDA144}" type="datetime1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FAB3B-9C4C-45D2-A66A-11022E6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5F87C-464A-4FEF-8899-2AA06DA0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CF66BA-CE96-4B66-82AA-8AE7E8F1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9701-B3E5-4CB5-89D8-4759093B3634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E6C33-7EA9-4DFB-9711-F1A89C39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A5448-D237-4B30-BE7E-80213F5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548C-E895-497B-A295-434B3D82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1119C-3A5C-4D61-99B8-47830B67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55DCE-48EE-43D1-A19F-99E3343B9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46C7C-FCDA-4804-A851-AEE1E530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B06-069D-4DEE-866E-4A8D7B5F2A54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96FFE-0DE5-4D4F-971C-D39B7E14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49F5C-F26B-4C95-9DC6-41A80F9B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0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7424-9A18-4FFD-AB9C-CBD52371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909C5-438D-4DD3-B5F7-29ACB8CD9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FC1BD-B135-4981-99F8-4D5CADBD0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83A3B-3CE2-4CDF-8EA2-CF4B96FD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BD65-B51A-498E-A699-147C7C97E18A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C163A-5556-4B00-BA10-79A67936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3D6FD-72CF-4923-97B6-8239773F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5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802BD-6B7C-475D-86C2-C7E46616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0D4E0-FDA0-4900-9486-A59D9D8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AFC2F-2726-4A3A-B5C4-EE0E160CB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5424-F21A-4F4F-8A12-B68BBA43989B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E521-D84F-4A06-BDFA-A24BA450E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85F18-D636-49A8-B27C-DC104BAC3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A305-C2E1-499E-9F52-C5536D2ED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svg"/><Relationship Id="rId18" Type="http://schemas.openxmlformats.org/officeDocument/2006/relationships/image" Target="../media/image2.png"/><Relationship Id="rId3" Type="http://schemas.openxmlformats.org/officeDocument/2006/relationships/image" Target="../media/image22.jp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image" Target="../media/image4.png"/><Relationship Id="rId2" Type="http://schemas.openxmlformats.org/officeDocument/2006/relationships/image" Target="../media/image4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21.png"/><Relationship Id="rId15" Type="http://schemas.openxmlformats.org/officeDocument/2006/relationships/image" Target="../media/image7.png"/><Relationship Id="rId10" Type="http://schemas.openxmlformats.org/officeDocument/2006/relationships/image" Target="../media/image360.png"/><Relationship Id="rId4" Type="http://schemas.openxmlformats.org/officeDocument/2006/relationships/image" Target="../media/image44.png"/><Relationship Id="rId9" Type="http://schemas.openxmlformats.org/officeDocument/2006/relationships/customXml" Target="../ink/ink1.xml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22.jpg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21.png"/><Relationship Id="rId15" Type="http://schemas.openxmlformats.org/officeDocument/2006/relationships/image" Target="../media/image4.png"/><Relationship Id="rId10" Type="http://schemas.openxmlformats.org/officeDocument/2006/relationships/image" Target="../media/image360.png"/><Relationship Id="rId4" Type="http://schemas.openxmlformats.org/officeDocument/2006/relationships/image" Target="../media/image44.png"/><Relationship Id="rId9" Type="http://schemas.openxmlformats.org/officeDocument/2006/relationships/customXml" Target="../ink/ink2.xml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svg"/><Relationship Id="rId18" Type="http://schemas.openxmlformats.org/officeDocument/2006/relationships/image" Target="../media/image7.png"/><Relationship Id="rId3" Type="http://schemas.openxmlformats.org/officeDocument/2006/relationships/image" Target="../media/image47.png"/><Relationship Id="rId21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6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customXml" Target="../ink/ink3.xml"/><Relationship Id="rId19" Type="http://schemas.openxmlformats.org/officeDocument/2006/relationships/image" Target="../media/image9.png"/><Relationship Id="rId4" Type="http://schemas.openxmlformats.org/officeDocument/2006/relationships/image" Target="../media/image22.jpg"/><Relationship Id="rId9" Type="http://schemas.microsoft.com/office/2007/relationships/hdphoto" Target="../media/hdphoto7.wdp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74.jpeg"/><Relationship Id="rId9" Type="http://schemas.openxmlformats.org/officeDocument/2006/relationships/hyperlink" Target="https://www.kaggle.com/moienrangzan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76.jpg"/><Relationship Id="rId9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4.png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9.jp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24.jp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0CDAAB-406A-44C5-957A-3717BB33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03EE0-828D-4F91-B548-C607BB98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888"/>
            <a:ext cx="12191999" cy="2917074"/>
          </a:xfrm>
        </p:spPr>
        <p:txBody>
          <a:bodyPr>
            <a:no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942CC-631D-49BD-805C-C1F414453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       </a:t>
            </a:r>
            <a:r>
              <a:rPr lang="en-US" sz="2800" b="1" dirty="0">
                <a:solidFill>
                  <a:srgbClr val="FFC000"/>
                </a:solidFill>
              </a:rPr>
              <a:t>Moien </a:t>
            </a:r>
            <a:r>
              <a:rPr lang="en-US" sz="2800" b="1" dirty="0" err="1">
                <a:solidFill>
                  <a:srgbClr val="FFC000"/>
                </a:solidFill>
              </a:rPr>
              <a:t>Rangzan</a:t>
            </a:r>
            <a:r>
              <a:rPr lang="en-US" sz="3600" b="1" baseline="30000" dirty="0">
                <a:solidFill>
                  <a:srgbClr val="00B050"/>
                </a:solidFill>
              </a:rPr>
              <a:t>₁  </a:t>
            </a:r>
            <a:r>
              <a:rPr lang="en-US" sz="2800" dirty="0">
                <a:solidFill>
                  <a:srgbClr val="FFFF00"/>
                </a:solidFill>
              </a:rPr>
              <a:t>– </a:t>
            </a:r>
            <a:r>
              <a:rPr lang="en-US" sz="2800" i="1" dirty="0">
                <a:solidFill>
                  <a:srgbClr val="FFFF00"/>
                </a:solidFill>
              </a:rPr>
              <a:t>moienrangzan@ut.ac.ir</a:t>
            </a:r>
          </a:p>
          <a:p>
            <a:pPr algn="l"/>
            <a:r>
              <a:rPr lang="en-US" sz="2800" b="1" dirty="0">
                <a:solidFill>
                  <a:srgbClr val="FFC000"/>
                </a:solidFill>
              </a:rPr>
              <a:t>                 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Supervisor: </a:t>
            </a:r>
            <a:r>
              <a:rPr lang="en-US" sz="2800" b="1" dirty="0">
                <a:solidFill>
                  <a:srgbClr val="FFC000"/>
                </a:solidFill>
              </a:rPr>
              <a:t>Dr. Sara </a:t>
            </a:r>
            <a:r>
              <a:rPr lang="en-US" sz="2800" b="1" dirty="0" err="1">
                <a:solidFill>
                  <a:srgbClr val="FFC000"/>
                </a:solidFill>
              </a:rPr>
              <a:t>Attarchi</a:t>
            </a:r>
            <a:r>
              <a:rPr lang="en-US" sz="3600" b="1" baseline="30000" dirty="0">
                <a:solidFill>
                  <a:srgbClr val="00B050"/>
                </a:solidFill>
              </a:rPr>
              <a:t>₁ </a:t>
            </a:r>
            <a:r>
              <a:rPr lang="en-US" sz="2800" dirty="0">
                <a:solidFill>
                  <a:srgbClr val="FFFF00"/>
                </a:solidFill>
              </a:rPr>
              <a:t>– </a:t>
            </a:r>
            <a:r>
              <a:rPr lang="en-US" sz="2800" i="1" dirty="0">
                <a:solidFill>
                  <a:srgbClr val="FFFF00"/>
                </a:solidFill>
              </a:rPr>
              <a:t>satarchi@ut.ac.ir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</a:t>
            </a:r>
            <a:endParaRPr lang="en-US" sz="2800" i="1" dirty="0">
              <a:solidFill>
                <a:srgbClr val="FFFF00"/>
              </a:solidFill>
            </a:endParaRPr>
          </a:p>
          <a:p>
            <a:endParaRPr lang="en-US" sz="2800" i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5B40A-7BDF-4BB6-8D4D-80F9B011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877078" cy="116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9B1F5-EF32-4E6A-B816-E1F6D53AF6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3"/>
            <a:ext cx="1057049" cy="1057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1CAC0E-2043-44C7-AF99-C33929F9F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1" y="65313"/>
            <a:ext cx="875685" cy="11683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28EDF-1CCA-46A0-8E59-EF3EF5F5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0772" y="6171584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t>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0AF75-551E-4247-85EA-C6AFC62DF54F}"/>
              </a:ext>
            </a:extLst>
          </p:cNvPr>
          <p:cNvSpPr txBox="1"/>
          <p:nvPr/>
        </p:nvSpPr>
        <p:spPr>
          <a:xfrm>
            <a:off x="-488602" y="5142211"/>
            <a:ext cx="10621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baseline="30000" dirty="0">
                <a:solidFill>
                  <a:srgbClr val="FFFF00"/>
                </a:solidFill>
              </a:rPr>
              <a:t>        </a:t>
            </a:r>
            <a:r>
              <a:rPr lang="en-US" sz="3200" i="1" baseline="30000" dirty="0">
                <a:solidFill>
                  <a:srgbClr val="00B050"/>
                </a:solidFill>
              </a:rPr>
              <a:t>₁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000" i="1" dirty="0">
                <a:solidFill>
                  <a:srgbClr val="FFFF00"/>
                </a:solidFill>
                <a:effectLst/>
                <a:latin typeface="Helvetica Neue"/>
              </a:rPr>
              <a:t>Department of Remote Sensing and GIS,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Helvetica Neue"/>
              </a:rPr>
              <a:t>University of Tehran</a:t>
            </a:r>
            <a:r>
              <a:rPr lang="en-US" sz="2000" i="1" dirty="0">
                <a:solidFill>
                  <a:srgbClr val="FFFF00"/>
                </a:solidFill>
                <a:effectLst/>
                <a:latin typeface="Helvetica Neue"/>
              </a:rPr>
              <a:t>, Tehran, Iran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41D75F0-F45F-453F-8A25-B54C6A681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1672" y="4081942"/>
            <a:ext cx="233680" cy="233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4D6120-55C5-6BF0-4C19-04152650E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quency mixer - Wikipedia">
            <a:extLst>
              <a:ext uri="{FF2B5EF4-FFF2-40B4-BE49-F238E27FC236}">
                <a16:creationId xmlns:a16="http://schemas.microsoft.com/office/drawing/2014/main" id="{7758DF2C-3FD3-4699-8343-DE9F3F285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7982" r="16657" b="17980"/>
          <a:stretch/>
        </p:blipFill>
        <p:spPr bwMode="auto">
          <a:xfrm>
            <a:off x="4216400" y="1435100"/>
            <a:ext cx="37592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DBE8AB-1172-4FEF-850C-A4F997CFA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4" y="1435100"/>
            <a:ext cx="1778000" cy="177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14979C-344C-4FEF-9D67-1DF244CB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2" y="1435100"/>
            <a:ext cx="1778000" cy="177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F8E48-2494-49A0-BC09-B3180D720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4152900"/>
            <a:ext cx="1778000" cy="17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10AE1E-D06E-49F9-8CB6-262E6BC41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178B1-2F19-4E94-9C0A-E1AF135F9D1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547AE7-BF7E-4799-8BD7-BECA05208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675FA-6BD9-4ABA-9F80-99071DE4D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DE36A6-83F6-45E2-A5A6-6E227855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Mixing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CCAD1-6876-4136-8A54-4DC4B945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4A41EC-2328-45FA-A2DC-05ACB58F3F91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4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C10AE1E-D06E-49F9-8CB6-262E6BC41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178B1-2F19-4E94-9C0A-E1AF135F9D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547AE7-BF7E-4799-8BD7-BECA05208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675FA-6BD9-4ABA-9F80-99071DE4D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43EDE237-48C7-4189-89B5-D3BBBB7AD3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B522640D-7295-4F44-8CE4-820F3607C5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112283-F389-4F20-A16C-FDD46FB30977}"/>
              </a:ext>
            </a:extLst>
          </p:cNvPr>
          <p:cNvSpPr txBox="1"/>
          <p:nvPr/>
        </p:nvSpPr>
        <p:spPr>
          <a:xfrm>
            <a:off x="5382927" y="1182470"/>
            <a:ext cx="14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Noisy Images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236BAE-3892-4C6A-8AFA-EC07B2F08B10}"/>
              </a:ext>
            </a:extLst>
          </p:cNvPr>
          <p:cNvSpPr txBox="1"/>
          <p:nvPr/>
        </p:nvSpPr>
        <p:spPr>
          <a:xfrm>
            <a:off x="5161457" y="2571045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Fourier Transform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06593-1854-45B0-8534-9D6F133F6FC2}"/>
              </a:ext>
            </a:extLst>
          </p:cNvPr>
          <p:cNvSpPr txBox="1"/>
          <p:nvPr/>
        </p:nvSpPr>
        <p:spPr>
          <a:xfrm>
            <a:off x="5456826" y="4037757"/>
            <a:ext cx="126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Noise Mask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0B7BE6-C200-4F80-8928-BEB50245083B}"/>
              </a:ext>
            </a:extLst>
          </p:cNvPr>
          <p:cNvGrpSpPr/>
          <p:nvPr/>
        </p:nvGrpSpPr>
        <p:grpSpPr>
          <a:xfrm>
            <a:off x="-5024" y="1182470"/>
            <a:ext cx="24648439" cy="4242498"/>
            <a:chOff x="-5024" y="1182470"/>
            <a:chExt cx="24648439" cy="42424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AC8766-7D90-4E64-B5B6-13E5901F6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03" b="60139"/>
            <a:stretch/>
          </p:blipFill>
          <p:spPr>
            <a:xfrm>
              <a:off x="-5024" y="1502729"/>
              <a:ext cx="12192000" cy="10570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466306-489D-4620-A277-5D7E508D5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79" b="30118"/>
            <a:stretch/>
          </p:blipFill>
          <p:spPr>
            <a:xfrm>
              <a:off x="-5024" y="2918189"/>
              <a:ext cx="12192000" cy="10550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32780E-672B-4283-9D97-F58AD3F17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28"/>
            <a:stretch/>
          </p:blipFill>
          <p:spPr>
            <a:xfrm>
              <a:off x="0" y="4331677"/>
              <a:ext cx="12192000" cy="10932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46219D-13A7-484B-A844-C28B27C5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992"/>
            <a:stretch/>
          </p:blipFill>
          <p:spPr>
            <a:xfrm>
              <a:off x="12408443" y="1182470"/>
              <a:ext cx="12192000" cy="1451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86CD20-951A-49DF-88C0-9A10DB21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80" b="28118"/>
            <a:stretch/>
          </p:blipFill>
          <p:spPr>
            <a:xfrm>
              <a:off x="12443930" y="2879128"/>
              <a:ext cx="12192000" cy="110197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40FD75-131C-42F2-964B-005EBF2F4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58"/>
            <a:stretch/>
          </p:blipFill>
          <p:spPr>
            <a:xfrm>
              <a:off x="12451415" y="4293614"/>
              <a:ext cx="12192000" cy="102389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B115CF-5B06-4FB3-9888-E107F7035AF2}"/>
              </a:ext>
            </a:extLst>
          </p:cNvPr>
          <p:cNvSpPr txBox="1"/>
          <p:nvPr/>
        </p:nvSpPr>
        <p:spPr>
          <a:xfrm>
            <a:off x="74646" y="5505699"/>
            <a:ext cx="1262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https://www.kaggle.com/datasets/sandeshbhat/satellite-images-to-predict-povertyafrica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DDF114B-D0C8-44C4-AE57-8F89F2E59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Dataset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874F3-D9A6-4828-9CB2-15F91713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9DCD7D-EF71-49D6-A06A-51204E1351EE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1.02292 0.0030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4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602E4C-A022-4569-88D0-7B122891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0121E-FBA9-457F-82F8-A8203393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CAE20-4AC3-41D3-A43C-772A7D0E3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7E25D-77F5-42E9-9194-64143FDFA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8296A-291D-4C18-A5A4-49737FEDE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82" y="1417743"/>
            <a:ext cx="8513235" cy="44978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C3686D-3507-4DF5-B54C-C5E09BC15493}"/>
              </a:ext>
            </a:extLst>
          </p:cNvPr>
          <p:cNvSpPr/>
          <p:nvPr/>
        </p:nvSpPr>
        <p:spPr>
          <a:xfrm>
            <a:off x="10090651" y="5338264"/>
            <a:ext cx="2232113" cy="18010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4DCD8D-D1AD-4014-BA63-0C36731F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DomainTransformNet</a:t>
            </a:r>
            <a:endParaRPr lang="en-US" sz="4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25537-7B85-45E9-B5B2-ECF22704822C}"/>
              </a:ext>
            </a:extLst>
          </p:cNvPr>
          <p:cNvSpPr txBox="1"/>
          <p:nvPr/>
        </p:nvSpPr>
        <p:spPr>
          <a:xfrm>
            <a:off x="0" y="4311476"/>
            <a:ext cx="29173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Note: if you are using a platform that, it's conv2d has the same weights for every layer, you need to consider using a 3d convolutions.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D3E3B-C435-4916-BB1A-6803C449C3AC}"/>
              </a:ext>
            </a:extLst>
          </p:cNvPr>
          <p:cNvSpPr txBox="1"/>
          <p:nvPr/>
        </p:nvSpPr>
        <p:spPr>
          <a:xfrm>
            <a:off x="1787387" y="6238796"/>
            <a:ext cx="746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Original U-Net paper: arxiv.org/abs/1505.04597</a:t>
            </a:r>
          </a:p>
          <a:p>
            <a:r>
              <a:rPr lang="en-US" dirty="0"/>
              <a:t>Original YOLO paper: arxiv.org/abs/1506.02640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91B54-D26E-4D4B-9E2D-3850FC58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1804" y="6520002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BE180-A1AF-4EAF-8CB9-0EC2FF17F63D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71445 0.57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6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949E186E-E9FA-454C-B691-73EF15533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13" y="5338264"/>
            <a:ext cx="8513235" cy="4497865"/>
          </a:xfrm>
          <a:prstGeom prst="rect">
            <a:avLst/>
          </a:prstGeom>
        </p:spPr>
      </p:pic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52E00E5-DD71-408A-81F4-E7501AC19727}"/>
              </a:ext>
            </a:extLst>
          </p:cNvPr>
          <p:cNvGrpSpPr/>
          <p:nvPr/>
        </p:nvGrpSpPr>
        <p:grpSpPr>
          <a:xfrm>
            <a:off x="0" y="-70483"/>
            <a:ext cx="12192000" cy="6928483"/>
            <a:chOff x="0" y="-70483"/>
            <a:chExt cx="12192000" cy="6928483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C42D88E-EB51-449A-970A-49A013434A40}"/>
                </a:ext>
              </a:extLst>
            </p:cNvPr>
            <p:cNvSpPr/>
            <p:nvPr/>
          </p:nvSpPr>
          <p:spPr>
            <a:xfrm>
              <a:off x="0" y="-70483"/>
              <a:ext cx="10149338" cy="6928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409BA93-739E-4B1E-BE44-82D4FE25ABEF}"/>
                </a:ext>
              </a:extLst>
            </p:cNvPr>
            <p:cNvSpPr/>
            <p:nvPr/>
          </p:nvSpPr>
          <p:spPr>
            <a:xfrm>
              <a:off x="2042662" y="-70483"/>
              <a:ext cx="10149338" cy="5408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699E1BA-8EF8-4776-98D3-AEAF7CE42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4" y="1930851"/>
            <a:ext cx="3266025" cy="326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46C515-A51C-4EBA-A4B2-191ABCB51159}"/>
              </a:ext>
            </a:extLst>
          </p:cNvPr>
          <p:cNvSpPr/>
          <p:nvPr/>
        </p:nvSpPr>
        <p:spPr>
          <a:xfrm>
            <a:off x="12970059" y="1930851"/>
            <a:ext cx="662782" cy="6627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A3DC0-3532-4381-BB13-6C6A231D1FBE}"/>
              </a:ext>
            </a:extLst>
          </p:cNvPr>
          <p:cNvSpPr/>
          <p:nvPr/>
        </p:nvSpPr>
        <p:spPr>
          <a:xfrm>
            <a:off x="12970059" y="1027906"/>
            <a:ext cx="662782" cy="6627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4C894B-0F83-45B9-B9D0-41325E865C29}"/>
              </a:ext>
            </a:extLst>
          </p:cNvPr>
          <p:cNvCxnSpPr/>
          <p:nvPr/>
        </p:nvCxnSpPr>
        <p:spPr>
          <a:xfrm flipV="1">
            <a:off x="-1097898" y="-344169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B70769-65BE-41A0-A526-98E9AB2BA634}"/>
              </a:ext>
            </a:extLst>
          </p:cNvPr>
          <p:cNvCxnSpPr/>
          <p:nvPr/>
        </p:nvCxnSpPr>
        <p:spPr>
          <a:xfrm flipV="1">
            <a:off x="-1640286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BA8D8B-EFF6-4672-9E19-4BE38D6C3572}"/>
              </a:ext>
            </a:extLst>
          </p:cNvPr>
          <p:cNvCxnSpPr/>
          <p:nvPr/>
        </p:nvCxnSpPr>
        <p:spPr>
          <a:xfrm flipV="1">
            <a:off x="-1097898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BB0684-CC7B-4CF0-853E-5B5F9F49DA06}"/>
              </a:ext>
            </a:extLst>
          </p:cNvPr>
          <p:cNvCxnSpPr/>
          <p:nvPr/>
        </p:nvCxnSpPr>
        <p:spPr>
          <a:xfrm flipV="1">
            <a:off x="-1364014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807932-87D3-404A-AA33-D57DBFF2A9C0}"/>
              </a:ext>
            </a:extLst>
          </p:cNvPr>
          <p:cNvCxnSpPr/>
          <p:nvPr/>
        </p:nvCxnSpPr>
        <p:spPr>
          <a:xfrm flipV="1">
            <a:off x="-1095695" y="-70483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5A3B7D-E010-41FE-8BDE-3B4B80C12FF9}"/>
              </a:ext>
            </a:extLst>
          </p:cNvPr>
          <p:cNvCxnSpPr/>
          <p:nvPr/>
        </p:nvCxnSpPr>
        <p:spPr>
          <a:xfrm flipV="1">
            <a:off x="-1104209" y="191622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20C232-9FAA-47BA-8C08-47EDBB930C61}"/>
              </a:ext>
            </a:extLst>
          </p:cNvPr>
          <p:cNvCxnSpPr/>
          <p:nvPr/>
        </p:nvCxnSpPr>
        <p:spPr>
          <a:xfrm flipV="1">
            <a:off x="-1906029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CBBBE7A-67AA-4D0C-8304-7A8142CB4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7960" r="6790" b="9712"/>
          <a:stretch/>
        </p:blipFill>
        <p:spPr>
          <a:xfrm>
            <a:off x="1632230" y="1937963"/>
            <a:ext cx="828675" cy="83820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58AD622-D58A-4FEB-9272-3194A87681A0}"/>
              </a:ext>
            </a:extLst>
          </p:cNvPr>
          <p:cNvGrpSpPr/>
          <p:nvPr/>
        </p:nvGrpSpPr>
        <p:grpSpPr>
          <a:xfrm>
            <a:off x="1504553" y="1930851"/>
            <a:ext cx="951936" cy="881150"/>
            <a:chOff x="5528244" y="4549119"/>
            <a:chExt cx="951936" cy="88115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A1D761-D1F5-40A4-9DEF-FE3BB2064C1D}"/>
                </a:ext>
              </a:extLst>
            </p:cNvPr>
            <p:cNvCxnSpPr/>
            <p:nvPr/>
          </p:nvCxnSpPr>
          <p:spPr>
            <a:xfrm flipV="1">
              <a:off x="6336375" y="4822805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DB55BA-E45E-45DE-A5C9-9936897F7A9A}"/>
                </a:ext>
              </a:extLst>
            </p:cNvPr>
            <p:cNvCxnSpPr/>
            <p:nvPr/>
          </p:nvCxnSpPr>
          <p:spPr>
            <a:xfrm flipV="1">
              <a:off x="5793987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150600-FCBE-4A9F-817B-F2FB36F6F6DC}"/>
                </a:ext>
              </a:extLst>
            </p:cNvPr>
            <p:cNvCxnSpPr/>
            <p:nvPr/>
          </p:nvCxnSpPr>
          <p:spPr>
            <a:xfrm flipV="1">
              <a:off x="6336375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F3B0E7-AB1E-4021-8C30-1CDA35FECD3E}"/>
                </a:ext>
              </a:extLst>
            </p:cNvPr>
            <p:cNvCxnSpPr/>
            <p:nvPr/>
          </p:nvCxnSpPr>
          <p:spPr>
            <a:xfrm flipV="1">
              <a:off x="6070259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E20966-B938-4634-A7B6-1B72E4A8EC13}"/>
                </a:ext>
              </a:extLst>
            </p:cNvPr>
            <p:cNvCxnSpPr/>
            <p:nvPr/>
          </p:nvCxnSpPr>
          <p:spPr>
            <a:xfrm flipV="1">
              <a:off x="6338578" y="5096491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1D92C2F-8742-4ECF-8FED-D6AE9E0CE9B3}"/>
                </a:ext>
              </a:extLst>
            </p:cNvPr>
            <p:cNvCxnSpPr/>
            <p:nvPr/>
          </p:nvCxnSpPr>
          <p:spPr>
            <a:xfrm flipV="1">
              <a:off x="6330064" y="5358596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97DA616-9EDF-4865-861E-37EC58A505BC}"/>
                </a:ext>
              </a:extLst>
            </p:cNvPr>
            <p:cNvCxnSpPr/>
            <p:nvPr/>
          </p:nvCxnSpPr>
          <p:spPr>
            <a:xfrm flipV="1">
              <a:off x="5528244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D49F087-6E1C-4E1C-B7BD-1BB69CDC1DFA}"/>
              </a:ext>
            </a:extLst>
          </p:cNvPr>
          <p:cNvGrpSpPr/>
          <p:nvPr/>
        </p:nvGrpSpPr>
        <p:grpSpPr>
          <a:xfrm>
            <a:off x="1366925" y="2000565"/>
            <a:ext cx="951936" cy="881150"/>
            <a:chOff x="5528244" y="4549119"/>
            <a:chExt cx="951936" cy="88115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7CEF079-3B45-40E2-9B3E-AD22ADC10BE9}"/>
                </a:ext>
              </a:extLst>
            </p:cNvPr>
            <p:cNvCxnSpPr/>
            <p:nvPr/>
          </p:nvCxnSpPr>
          <p:spPr>
            <a:xfrm flipV="1">
              <a:off x="6336375" y="4822805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478196A-1CEC-4941-BEA3-3E0D0B9DE560}"/>
                </a:ext>
              </a:extLst>
            </p:cNvPr>
            <p:cNvCxnSpPr/>
            <p:nvPr/>
          </p:nvCxnSpPr>
          <p:spPr>
            <a:xfrm flipV="1">
              <a:off x="5793987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F40CFC-03A3-4BA9-A52D-6EC9E65FFEF2}"/>
                </a:ext>
              </a:extLst>
            </p:cNvPr>
            <p:cNvCxnSpPr/>
            <p:nvPr/>
          </p:nvCxnSpPr>
          <p:spPr>
            <a:xfrm flipV="1">
              <a:off x="6336375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2FE375E-B330-49E8-8456-06C4CE8B5992}"/>
                </a:ext>
              </a:extLst>
            </p:cNvPr>
            <p:cNvCxnSpPr/>
            <p:nvPr/>
          </p:nvCxnSpPr>
          <p:spPr>
            <a:xfrm flipV="1">
              <a:off x="6070259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77C0E3-64A1-44AC-B5AB-AA951ABCAB4A}"/>
                </a:ext>
              </a:extLst>
            </p:cNvPr>
            <p:cNvCxnSpPr/>
            <p:nvPr/>
          </p:nvCxnSpPr>
          <p:spPr>
            <a:xfrm flipV="1">
              <a:off x="6338578" y="5096491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B705CBA-90DA-49FC-BF06-7A9A0D758121}"/>
                </a:ext>
              </a:extLst>
            </p:cNvPr>
            <p:cNvCxnSpPr/>
            <p:nvPr/>
          </p:nvCxnSpPr>
          <p:spPr>
            <a:xfrm flipV="1">
              <a:off x="6330064" y="5358596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FFEDFB2-E073-4B12-886E-FDE13AE38E76}"/>
                </a:ext>
              </a:extLst>
            </p:cNvPr>
            <p:cNvCxnSpPr/>
            <p:nvPr/>
          </p:nvCxnSpPr>
          <p:spPr>
            <a:xfrm flipV="1">
              <a:off x="5528244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4F209C8-657F-482D-835F-C0D1AB6CB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10" y="2072238"/>
            <a:ext cx="3266026" cy="326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68071A5-1394-4FF6-BDE1-B3C95EA0611A}"/>
              </a:ext>
            </a:extLst>
          </p:cNvPr>
          <p:cNvGrpSpPr/>
          <p:nvPr/>
        </p:nvGrpSpPr>
        <p:grpSpPr>
          <a:xfrm>
            <a:off x="1240842" y="2063303"/>
            <a:ext cx="951936" cy="881150"/>
            <a:chOff x="5528244" y="4549119"/>
            <a:chExt cx="951936" cy="88115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0515E02-6819-4295-AAFC-9BF19EF02BC4}"/>
                </a:ext>
              </a:extLst>
            </p:cNvPr>
            <p:cNvCxnSpPr/>
            <p:nvPr/>
          </p:nvCxnSpPr>
          <p:spPr>
            <a:xfrm flipV="1">
              <a:off x="6336375" y="4822805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866A3AB-98CF-4A6C-8CBB-3C699A517F7A}"/>
                </a:ext>
              </a:extLst>
            </p:cNvPr>
            <p:cNvCxnSpPr/>
            <p:nvPr/>
          </p:nvCxnSpPr>
          <p:spPr>
            <a:xfrm flipV="1">
              <a:off x="5793987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661DE3A-F1E3-4E51-A23F-7FAE39B83EC7}"/>
                </a:ext>
              </a:extLst>
            </p:cNvPr>
            <p:cNvCxnSpPr/>
            <p:nvPr/>
          </p:nvCxnSpPr>
          <p:spPr>
            <a:xfrm flipV="1">
              <a:off x="6336375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BF6808-F487-445D-ACC9-9F2DC905BD37}"/>
                </a:ext>
              </a:extLst>
            </p:cNvPr>
            <p:cNvCxnSpPr/>
            <p:nvPr/>
          </p:nvCxnSpPr>
          <p:spPr>
            <a:xfrm flipV="1">
              <a:off x="6070259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6B4E79B-4659-4844-823D-61A6A8E81CEB}"/>
                </a:ext>
              </a:extLst>
            </p:cNvPr>
            <p:cNvCxnSpPr/>
            <p:nvPr/>
          </p:nvCxnSpPr>
          <p:spPr>
            <a:xfrm flipV="1">
              <a:off x="6338578" y="5096491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17F7CFC-B46D-40ED-ADC5-E8C3B68CA375}"/>
                </a:ext>
              </a:extLst>
            </p:cNvPr>
            <p:cNvCxnSpPr/>
            <p:nvPr/>
          </p:nvCxnSpPr>
          <p:spPr>
            <a:xfrm flipV="1">
              <a:off x="6330064" y="5358596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EAB92AB-5D36-40E8-9A6B-334D2B882C02}"/>
                </a:ext>
              </a:extLst>
            </p:cNvPr>
            <p:cNvCxnSpPr/>
            <p:nvPr/>
          </p:nvCxnSpPr>
          <p:spPr>
            <a:xfrm flipV="1">
              <a:off x="5528244" y="4549119"/>
              <a:ext cx="141602" cy="716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BBF712D-B562-4D2F-860A-13FBCDE2EC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8409" r="6738" b="11738"/>
          <a:stretch/>
        </p:blipFill>
        <p:spPr>
          <a:xfrm>
            <a:off x="1228190" y="2130009"/>
            <a:ext cx="828675" cy="82760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1F09EFD-BE2F-4DB3-AC05-3E78FD4FE14E}"/>
              </a:ext>
            </a:extLst>
          </p:cNvPr>
          <p:cNvGrpSpPr/>
          <p:nvPr/>
        </p:nvGrpSpPr>
        <p:grpSpPr>
          <a:xfrm>
            <a:off x="4568036" y="2168095"/>
            <a:ext cx="2088428" cy="2684517"/>
            <a:chOff x="4568036" y="2168095"/>
            <a:chExt cx="2088428" cy="2684517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8D0CE677-66E7-45A2-9E09-F549AD1BA44E}"/>
                </a:ext>
              </a:extLst>
            </p:cNvPr>
            <p:cNvSpPr/>
            <p:nvPr/>
          </p:nvSpPr>
          <p:spPr>
            <a:xfrm>
              <a:off x="5745085" y="2168095"/>
              <a:ext cx="911379" cy="956832"/>
            </a:xfrm>
            <a:prstGeom prst="cube">
              <a:avLst>
                <a:gd name="adj" fmla="val 12112"/>
              </a:avLst>
            </a:prstGeom>
            <a:solidFill>
              <a:srgbClr val="FF0000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Freq.</a:t>
              </a:r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DBC38BC4-F0A2-4160-9215-C448A009D116}"/>
                </a:ext>
              </a:extLst>
            </p:cNvPr>
            <p:cNvSpPr/>
            <p:nvPr/>
          </p:nvSpPr>
          <p:spPr>
            <a:xfrm>
              <a:off x="5745085" y="3895780"/>
              <a:ext cx="911379" cy="956832"/>
            </a:xfrm>
            <a:prstGeom prst="cube">
              <a:avLst>
                <a:gd name="adj" fmla="val 12112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Spatial</a:t>
              </a:r>
            </a:p>
          </p:txBody>
        </p:sp>
        <p:cxnSp>
          <p:nvCxnSpPr>
            <p:cNvPr id="76" name="Connector: Curved 75">
              <a:extLst>
                <a:ext uri="{FF2B5EF4-FFF2-40B4-BE49-F238E27FC236}">
                  <a16:creationId xmlns:a16="http://schemas.microsoft.com/office/drawing/2014/main" id="{E2DC7A6F-10AB-4B44-9D90-090897504EA2}"/>
                </a:ext>
              </a:extLst>
            </p:cNvPr>
            <p:cNvCxnSpPr>
              <a:cxnSpLocks/>
              <a:stCxn id="6" idx="3"/>
              <a:endCxn id="71" idx="2"/>
            </p:cNvCxnSpPr>
            <p:nvPr/>
          </p:nvCxnSpPr>
          <p:spPr>
            <a:xfrm>
              <a:off x="4568036" y="3705251"/>
              <a:ext cx="1177049" cy="72413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or: Curved 77">
              <a:extLst>
                <a:ext uri="{FF2B5EF4-FFF2-40B4-BE49-F238E27FC236}">
                  <a16:creationId xmlns:a16="http://schemas.microsoft.com/office/drawing/2014/main" id="{BB2D67B2-E0BF-4BCE-8E48-E5718E9B6A34}"/>
                </a:ext>
              </a:extLst>
            </p:cNvPr>
            <p:cNvCxnSpPr>
              <a:stCxn id="5" idx="3"/>
              <a:endCxn id="10" idx="2"/>
            </p:cNvCxnSpPr>
            <p:nvPr/>
          </p:nvCxnSpPr>
          <p:spPr>
            <a:xfrm flipV="1">
              <a:off x="4893839" y="2701704"/>
              <a:ext cx="851246" cy="86216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F8744EE8-89DE-4EAA-B9C5-80A87B482F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450" b="67450"/>
          <a:stretch/>
        </p:blipFill>
        <p:spPr>
          <a:xfrm>
            <a:off x="7895112" y="3705251"/>
            <a:ext cx="1801064" cy="180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4E75FF-01AA-448A-9908-F81EED06B8BD}"/>
                  </a:ext>
                </a:extLst>
              </p14:cNvPr>
              <p14:cNvContentPartPr/>
              <p14:nvPr/>
            </p14:nvContentPartPr>
            <p14:xfrm>
              <a:off x="9143560" y="4978240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4E75FF-01AA-448A-9908-F81EED06B8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25560" y="496024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C2124E7-5B3E-4808-99E4-CF735B8AE04A}"/>
              </a:ext>
            </a:extLst>
          </p:cNvPr>
          <p:cNvGrpSpPr/>
          <p:nvPr/>
        </p:nvGrpSpPr>
        <p:grpSpPr>
          <a:xfrm>
            <a:off x="7895112" y="1295664"/>
            <a:ext cx="1801064" cy="1801064"/>
            <a:chOff x="6731888" y="-2419150"/>
            <a:chExt cx="5544077" cy="5544077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8ABDBE0-A8E5-4743-902E-734D2932B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888" y="-2419150"/>
              <a:ext cx="5544077" cy="55440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3AFAD2C-31A3-4303-8D4C-2FA39D98E46C}"/>
                </a:ext>
              </a:extLst>
            </p:cNvPr>
            <p:cNvSpPr/>
            <p:nvPr/>
          </p:nvSpPr>
          <p:spPr>
            <a:xfrm>
              <a:off x="8524240" y="490220"/>
              <a:ext cx="718820" cy="756920"/>
            </a:xfrm>
            <a:custGeom>
              <a:avLst/>
              <a:gdLst>
                <a:gd name="connsiteX0" fmla="*/ 718820 w 718820"/>
                <a:gd name="connsiteY0" fmla="*/ 424180 h 756920"/>
                <a:gd name="connsiteX1" fmla="*/ 459740 w 718820"/>
                <a:gd name="connsiteY1" fmla="*/ 365760 h 756920"/>
                <a:gd name="connsiteX2" fmla="*/ 414020 w 718820"/>
                <a:gd name="connsiteY2" fmla="*/ 0 h 756920"/>
                <a:gd name="connsiteX3" fmla="*/ 350520 w 718820"/>
                <a:gd name="connsiteY3" fmla="*/ 398780 h 756920"/>
                <a:gd name="connsiteX4" fmla="*/ 0 w 718820"/>
                <a:gd name="connsiteY4" fmla="*/ 444500 h 756920"/>
                <a:gd name="connsiteX5" fmla="*/ 337820 w 718820"/>
                <a:gd name="connsiteY5" fmla="*/ 480060 h 756920"/>
                <a:gd name="connsiteX6" fmla="*/ 401320 w 718820"/>
                <a:gd name="connsiteY6" fmla="*/ 756920 h 756920"/>
                <a:gd name="connsiteX7" fmla="*/ 459740 w 718820"/>
                <a:gd name="connsiteY7" fmla="*/ 502920 h 756920"/>
                <a:gd name="connsiteX8" fmla="*/ 718820 w 718820"/>
                <a:gd name="connsiteY8" fmla="*/ 424180 h 7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8820" h="756920">
                  <a:moveTo>
                    <a:pt x="718820" y="424180"/>
                  </a:moveTo>
                  <a:lnTo>
                    <a:pt x="459740" y="365760"/>
                  </a:lnTo>
                  <a:lnTo>
                    <a:pt x="414020" y="0"/>
                  </a:lnTo>
                  <a:lnTo>
                    <a:pt x="350520" y="398780"/>
                  </a:lnTo>
                  <a:lnTo>
                    <a:pt x="0" y="444500"/>
                  </a:lnTo>
                  <a:lnTo>
                    <a:pt x="337820" y="480060"/>
                  </a:lnTo>
                  <a:lnTo>
                    <a:pt x="401320" y="756920"/>
                  </a:lnTo>
                  <a:lnTo>
                    <a:pt x="459740" y="502920"/>
                  </a:lnTo>
                  <a:lnTo>
                    <a:pt x="718820" y="4241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8516FD9-973D-495B-BC60-333AFE4F3AC0}"/>
                </a:ext>
              </a:extLst>
            </p:cNvPr>
            <p:cNvSpPr/>
            <p:nvPr/>
          </p:nvSpPr>
          <p:spPr>
            <a:xfrm>
              <a:off x="9696176" y="-645891"/>
              <a:ext cx="718820" cy="756920"/>
            </a:xfrm>
            <a:custGeom>
              <a:avLst/>
              <a:gdLst>
                <a:gd name="connsiteX0" fmla="*/ 718820 w 718820"/>
                <a:gd name="connsiteY0" fmla="*/ 424180 h 756920"/>
                <a:gd name="connsiteX1" fmla="*/ 459740 w 718820"/>
                <a:gd name="connsiteY1" fmla="*/ 365760 h 756920"/>
                <a:gd name="connsiteX2" fmla="*/ 414020 w 718820"/>
                <a:gd name="connsiteY2" fmla="*/ 0 h 756920"/>
                <a:gd name="connsiteX3" fmla="*/ 350520 w 718820"/>
                <a:gd name="connsiteY3" fmla="*/ 398780 h 756920"/>
                <a:gd name="connsiteX4" fmla="*/ 0 w 718820"/>
                <a:gd name="connsiteY4" fmla="*/ 444500 h 756920"/>
                <a:gd name="connsiteX5" fmla="*/ 337820 w 718820"/>
                <a:gd name="connsiteY5" fmla="*/ 480060 h 756920"/>
                <a:gd name="connsiteX6" fmla="*/ 401320 w 718820"/>
                <a:gd name="connsiteY6" fmla="*/ 756920 h 756920"/>
                <a:gd name="connsiteX7" fmla="*/ 459740 w 718820"/>
                <a:gd name="connsiteY7" fmla="*/ 502920 h 756920"/>
                <a:gd name="connsiteX8" fmla="*/ 718820 w 718820"/>
                <a:gd name="connsiteY8" fmla="*/ 424180 h 7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8820" h="756920">
                  <a:moveTo>
                    <a:pt x="718820" y="424180"/>
                  </a:moveTo>
                  <a:lnTo>
                    <a:pt x="459740" y="365760"/>
                  </a:lnTo>
                  <a:lnTo>
                    <a:pt x="414020" y="0"/>
                  </a:lnTo>
                  <a:lnTo>
                    <a:pt x="350520" y="398780"/>
                  </a:lnTo>
                  <a:lnTo>
                    <a:pt x="0" y="444500"/>
                  </a:lnTo>
                  <a:lnTo>
                    <a:pt x="337820" y="480060"/>
                  </a:lnTo>
                  <a:lnTo>
                    <a:pt x="401320" y="756920"/>
                  </a:lnTo>
                  <a:lnTo>
                    <a:pt x="459740" y="502920"/>
                  </a:lnTo>
                  <a:lnTo>
                    <a:pt x="718820" y="4241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D252077-FC0D-46AD-84FA-63ADCC35D37D}"/>
                </a:ext>
              </a:extLst>
            </p:cNvPr>
            <p:cNvSpPr/>
            <p:nvPr/>
          </p:nvSpPr>
          <p:spPr>
            <a:xfrm>
              <a:off x="9456420" y="-2419150"/>
              <a:ext cx="152400" cy="27233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D928EEA-CEB5-49D6-8A2E-ADA9E9308F3E}"/>
                </a:ext>
              </a:extLst>
            </p:cNvPr>
            <p:cNvSpPr/>
            <p:nvPr/>
          </p:nvSpPr>
          <p:spPr>
            <a:xfrm>
              <a:off x="9456420" y="436798"/>
              <a:ext cx="152400" cy="2651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cxnSp>
        <p:nvCxnSpPr>
          <p:cNvPr id="125" name="Connector: Curved 124">
            <a:extLst>
              <a:ext uri="{FF2B5EF4-FFF2-40B4-BE49-F238E27FC236}">
                <a16:creationId xmlns:a16="http://schemas.microsoft.com/office/drawing/2014/main" id="{4256BDDD-3677-4FE6-B13B-7CC86C117F5D}"/>
              </a:ext>
            </a:extLst>
          </p:cNvPr>
          <p:cNvCxnSpPr>
            <a:cxnSpLocks/>
            <a:stCxn id="10" idx="5"/>
            <a:endCxn id="93" idx="1"/>
          </p:cNvCxnSpPr>
          <p:nvPr/>
        </p:nvCxnSpPr>
        <p:spPr>
          <a:xfrm flipV="1">
            <a:off x="6656464" y="2196196"/>
            <a:ext cx="1238648" cy="39512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Curved 129">
            <a:extLst>
              <a:ext uri="{FF2B5EF4-FFF2-40B4-BE49-F238E27FC236}">
                <a16:creationId xmlns:a16="http://schemas.microsoft.com/office/drawing/2014/main" id="{FA4CABB3-43C3-4767-ADA8-8A308FC3BBD7}"/>
              </a:ext>
            </a:extLst>
          </p:cNvPr>
          <p:cNvCxnSpPr>
            <a:cxnSpLocks/>
            <a:stCxn id="71" idx="4"/>
            <a:endCxn id="90" idx="1"/>
          </p:cNvCxnSpPr>
          <p:nvPr/>
        </p:nvCxnSpPr>
        <p:spPr>
          <a:xfrm>
            <a:off x="6546078" y="4429389"/>
            <a:ext cx="1349034" cy="17639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5" name="Content Placeholder 4">
            <a:extLst>
              <a:ext uri="{FF2B5EF4-FFF2-40B4-BE49-F238E27FC236}">
                <a16:creationId xmlns:a16="http://schemas.microsoft.com/office/drawing/2014/main" id="{E0E3BE40-6CF3-4513-8C30-442234064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656204" y="-5563286"/>
            <a:ext cx="9493828" cy="4351338"/>
          </a:xfr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D8EAAB3-8B91-43B6-B135-01F79BF10151}"/>
              </a:ext>
            </a:extLst>
          </p:cNvPr>
          <p:cNvGrpSpPr/>
          <p:nvPr/>
        </p:nvGrpSpPr>
        <p:grpSpPr>
          <a:xfrm>
            <a:off x="-6916900" y="-6626024"/>
            <a:ext cx="2971538" cy="3026324"/>
            <a:chOff x="4705688" y="6529537"/>
            <a:chExt cx="2971538" cy="3026324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F5F57423-3199-47A3-BDBC-874EC5F3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688" y="7233170"/>
              <a:ext cx="1766550" cy="23226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RightUp">
                <a:rot lat="2100000" lon="17955111" rev="0"/>
              </a:camera>
              <a:lightRig rig="threePt" dir="t"/>
            </a:scene3d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C57BE82-8988-45AD-985B-B7905EA4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850" y="7136066"/>
              <a:ext cx="1766550" cy="2322692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RightUp">
                <a:rot lat="2100000" lon="17958000" rev="0"/>
              </a:camera>
              <a:lightRig rig="threePt" dir="t"/>
            </a:scene3d>
          </p:spPr>
        </p:pic>
        <p:sp>
          <p:nvSpPr>
            <p:cNvPr id="154" name="Arrow: Right 153">
              <a:extLst>
                <a:ext uri="{FF2B5EF4-FFF2-40B4-BE49-F238E27FC236}">
                  <a16:creationId xmlns:a16="http://schemas.microsoft.com/office/drawing/2014/main" id="{97A9FC05-1D67-4E39-BA16-929CD534A5FB}"/>
                </a:ext>
              </a:extLst>
            </p:cNvPr>
            <p:cNvSpPr/>
            <p:nvPr/>
          </p:nvSpPr>
          <p:spPr>
            <a:xfrm>
              <a:off x="6268076" y="8007870"/>
              <a:ext cx="418704" cy="268966"/>
            </a:xfrm>
            <a:prstGeom prst="rightArrow">
              <a:avLst>
                <a:gd name="adj1" fmla="val 50000"/>
                <a:gd name="adj2" fmla="val 110562"/>
              </a:avLst>
            </a:prstGeom>
            <a:solidFill>
              <a:srgbClr val="FF66FF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Arrow: Right 154">
              <a:extLst>
                <a:ext uri="{FF2B5EF4-FFF2-40B4-BE49-F238E27FC236}">
                  <a16:creationId xmlns:a16="http://schemas.microsoft.com/office/drawing/2014/main" id="{A1B62850-946A-41E4-9D95-111209B5563E}"/>
                </a:ext>
              </a:extLst>
            </p:cNvPr>
            <p:cNvSpPr/>
            <p:nvPr/>
          </p:nvSpPr>
          <p:spPr>
            <a:xfrm>
              <a:off x="7015729" y="8007870"/>
              <a:ext cx="418704" cy="268966"/>
            </a:xfrm>
            <a:prstGeom prst="rightArrow">
              <a:avLst>
                <a:gd name="adj1" fmla="val 50000"/>
                <a:gd name="adj2" fmla="val 110562"/>
              </a:avLst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8E33C95-F767-41B0-85C6-3F2731F7D237}"/>
                </a:ext>
              </a:extLst>
            </p:cNvPr>
            <p:cNvGrpSpPr/>
            <p:nvPr/>
          </p:nvGrpSpPr>
          <p:grpSpPr>
            <a:xfrm>
              <a:off x="7214351" y="6799347"/>
              <a:ext cx="462875" cy="2756514"/>
              <a:chOff x="1556425" y="-89958"/>
              <a:chExt cx="462875" cy="2756514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C333B5B2-A94A-4459-A755-3A7F1FFB20E2}"/>
                  </a:ext>
                </a:extLst>
              </p:cNvPr>
              <p:cNvSpPr/>
              <p:nvPr/>
            </p:nvSpPr>
            <p:spPr>
              <a:xfrm>
                <a:off x="1871037" y="233095"/>
                <a:ext cx="148263" cy="2419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252C6F1D-9E16-4FD4-AA56-52A459944AC4}"/>
                  </a:ext>
                </a:extLst>
              </p:cNvPr>
              <p:cNvSpPr txBox="1"/>
              <p:nvPr/>
            </p:nvSpPr>
            <p:spPr>
              <a:xfrm>
                <a:off x="1556425" y="-8995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358178B4-E576-428D-BB19-85F3A624D57C}"/>
                  </a:ext>
                </a:extLst>
              </p:cNvPr>
              <p:cNvSpPr txBox="1"/>
              <p:nvPr/>
            </p:nvSpPr>
            <p:spPr>
              <a:xfrm rot="16200000">
                <a:off x="1325063" y="2077292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128x128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D104462-50A4-4347-8E60-E6A220F11C73}"/>
                </a:ext>
              </a:extLst>
            </p:cNvPr>
            <p:cNvGrpSpPr/>
            <p:nvPr/>
          </p:nvGrpSpPr>
          <p:grpSpPr>
            <a:xfrm>
              <a:off x="6510541" y="6787705"/>
              <a:ext cx="539354" cy="2768156"/>
              <a:chOff x="1606550" y="-101600"/>
              <a:chExt cx="539354" cy="2768156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CAEBDCF-383B-4A44-A4BC-2796403C3DC2}"/>
                  </a:ext>
                </a:extLst>
              </p:cNvPr>
              <p:cNvSpPr/>
              <p:nvPr/>
            </p:nvSpPr>
            <p:spPr>
              <a:xfrm>
                <a:off x="1871037" y="233095"/>
                <a:ext cx="148263" cy="2419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055155C6-EC93-4EFA-A863-D7712A097A3B}"/>
                  </a:ext>
                </a:extLst>
              </p:cNvPr>
              <p:cNvSpPr txBox="1"/>
              <p:nvPr/>
            </p:nvSpPr>
            <p:spPr>
              <a:xfrm>
                <a:off x="1727200" y="-1016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B26D2A0-0B84-40DF-8716-BD68B0F526D0}"/>
                  </a:ext>
                </a:extLst>
              </p:cNvPr>
              <p:cNvSpPr txBox="1"/>
              <p:nvPr/>
            </p:nvSpPr>
            <p:spPr>
              <a:xfrm rot="16200000">
                <a:off x="1325063" y="2077292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128x128</a:t>
                </a:r>
              </a:p>
            </p:txBody>
          </p: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5E55514E-8E46-4824-9A3F-09F8A887EB87}"/>
                </a:ext>
              </a:extLst>
            </p:cNvPr>
            <p:cNvSpPr txBox="1"/>
            <p:nvPr/>
          </p:nvSpPr>
          <p:spPr>
            <a:xfrm flipH="1">
              <a:off x="5960951" y="6529537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2</a:t>
              </a:r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060BDBC2-562F-4D27-8B3A-3B2AAEE378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306" y="-6171548"/>
            <a:ext cx="1016155" cy="1434849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5AD55919-F780-4E23-AB95-ABC2F872E0FD}"/>
              </a:ext>
            </a:extLst>
          </p:cNvPr>
          <p:cNvSpPr/>
          <p:nvPr/>
        </p:nvSpPr>
        <p:spPr>
          <a:xfrm>
            <a:off x="10090651" y="5338264"/>
            <a:ext cx="2232113" cy="18010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F26F7D2-F54F-4B00-9E6E-D00A855B07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99A16C-2DE2-47F3-9AB9-F259793B6A82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AF51545-EBD3-4E9D-AB97-532449EB5A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C8A0F7A-2544-43D9-A9D4-8A5753CB96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8B39F046-18FE-4814-9EB5-F5805693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DomainTransform</a:t>
            </a:r>
            <a:r>
              <a:rPr lang="en-US" sz="4800" b="1" dirty="0"/>
              <a:t> U-Net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7D33A-7F8B-4D1D-A4B0-688A7B8E06EA}"/>
              </a:ext>
            </a:extLst>
          </p:cNvPr>
          <p:cNvSpPr txBox="1"/>
          <p:nvPr/>
        </p:nvSpPr>
        <p:spPr>
          <a:xfrm>
            <a:off x="760733" y="1469932"/>
            <a:ext cx="142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Keras</a:t>
            </a:r>
            <a:r>
              <a:rPr lang="en-US" dirty="0"/>
              <a:t> conv2d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1499CB6-519A-49AA-870C-7A9ECF8D6810}"/>
              </a:ext>
            </a:extLst>
          </p:cNvPr>
          <p:cNvSpPr txBox="1"/>
          <p:nvPr/>
        </p:nvSpPr>
        <p:spPr>
          <a:xfrm>
            <a:off x="1308697" y="5384568"/>
            <a:ext cx="29173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Note: if you are using a platform that, it's conv2d has the same weights for every layer, you need to consider using a 3d convolutions.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666C6-B462-4488-9026-E2997F1A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A633EF-66DC-4199-A0FB-1B825C5F4B43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0.20039 -0.002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19805 0.00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19623 0.00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1957 0.0025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19752 -3.33333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C72B997B-A836-41CE-A6A0-3136077B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13" y="5338264"/>
            <a:ext cx="8513235" cy="449786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CAC2B3A1-4BBD-4258-9D61-6D6BDADC5159}"/>
              </a:ext>
            </a:extLst>
          </p:cNvPr>
          <p:cNvGrpSpPr/>
          <p:nvPr/>
        </p:nvGrpSpPr>
        <p:grpSpPr>
          <a:xfrm>
            <a:off x="0" y="-70483"/>
            <a:ext cx="12192000" cy="6928483"/>
            <a:chOff x="0" y="-70483"/>
            <a:chExt cx="12192000" cy="692848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E87898C-E411-4FBD-AE89-430525899963}"/>
                </a:ext>
              </a:extLst>
            </p:cNvPr>
            <p:cNvSpPr/>
            <p:nvPr/>
          </p:nvSpPr>
          <p:spPr>
            <a:xfrm>
              <a:off x="0" y="-70483"/>
              <a:ext cx="10149338" cy="6928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10E3B28-AAA3-48FC-B5F6-18F6755E4D08}"/>
                </a:ext>
              </a:extLst>
            </p:cNvPr>
            <p:cNvSpPr/>
            <p:nvPr/>
          </p:nvSpPr>
          <p:spPr>
            <a:xfrm>
              <a:off x="2042662" y="-70483"/>
              <a:ext cx="10149338" cy="5408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246C515-A51C-4EBA-A4B2-191ABCB51159}"/>
              </a:ext>
            </a:extLst>
          </p:cNvPr>
          <p:cNvSpPr/>
          <p:nvPr/>
        </p:nvSpPr>
        <p:spPr>
          <a:xfrm>
            <a:off x="12970059" y="1930851"/>
            <a:ext cx="662782" cy="6627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A3DC0-3532-4381-BB13-6C6A231D1FBE}"/>
              </a:ext>
            </a:extLst>
          </p:cNvPr>
          <p:cNvSpPr/>
          <p:nvPr/>
        </p:nvSpPr>
        <p:spPr>
          <a:xfrm>
            <a:off x="12307277" y="-2724944"/>
            <a:ext cx="662782" cy="6627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4C894B-0F83-45B9-B9D0-41325E865C29}"/>
              </a:ext>
            </a:extLst>
          </p:cNvPr>
          <p:cNvCxnSpPr/>
          <p:nvPr/>
        </p:nvCxnSpPr>
        <p:spPr>
          <a:xfrm flipV="1">
            <a:off x="-1097898" y="-344169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B70769-65BE-41A0-A526-98E9AB2BA634}"/>
              </a:ext>
            </a:extLst>
          </p:cNvPr>
          <p:cNvCxnSpPr/>
          <p:nvPr/>
        </p:nvCxnSpPr>
        <p:spPr>
          <a:xfrm flipV="1">
            <a:off x="-1640286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BA8D8B-EFF6-4672-9E19-4BE38D6C3572}"/>
              </a:ext>
            </a:extLst>
          </p:cNvPr>
          <p:cNvCxnSpPr/>
          <p:nvPr/>
        </p:nvCxnSpPr>
        <p:spPr>
          <a:xfrm flipV="1">
            <a:off x="-1097898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BB0684-CC7B-4CF0-853E-5B5F9F49DA06}"/>
              </a:ext>
            </a:extLst>
          </p:cNvPr>
          <p:cNvCxnSpPr/>
          <p:nvPr/>
        </p:nvCxnSpPr>
        <p:spPr>
          <a:xfrm flipV="1">
            <a:off x="-1364014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807932-87D3-404A-AA33-D57DBFF2A9C0}"/>
              </a:ext>
            </a:extLst>
          </p:cNvPr>
          <p:cNvCxnSpPr/>
          <p:nvPr/>
        </p:nvCxnSpPr>
        <p:spPr>
          <a:xfrm flipV="1">
            <a:off x="-1095695" y="-70483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5A3B7D-E010-41FE-8BDE-3B4B80C12FF9}"/>
              </a:ext>
            </a:extLst>
          </p:cNvPr>
          <p:cNvCxnSpPr/>
          <p:nvPr/>
        </p:nvCxnSpPr>
        <p:spPr>
          <a:xfrm flipV="1">
            <a:off x="-1104209" y="191622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20C232-9FAA-47BA-8C08-47EDBB930C61}"/>
              </a:ext>
            </a:extLst>
          </p:cNvPr>
          <p:cNvCxnSpPr/>
          <p:nvPr/>
        </p:nvCxnSpPr>
        <p:spPr>
          <a:xfrm flipV="1">
            <a:off x="-1906029" y="-617855"/>
            <a:ext cx="141602" cy="71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96A82E3-C8ED-4F4F-AC5C-32FD662BD962}"/>
              </a:ext>
            </a:extLst>
          </p:cNvPr>
          <p:cNvGrpSpPr/>
          <p:nvPr/>
        </p:nvGrpSpPr>
        <p:grpSpPr>
          <a:xfrm>
            <a:off x="1302010" y="1295664"/>
            <a:ext cx="8394166" cy="4210651"/>
            <a:chOff x="1302010" y="1295664"/>
            <a:chExt cx="8394166" cy="42106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99E1BA-8EF8-4776-98D3-AEAF7CE4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814" y="1930851"/>
              <a:ext cx="3266025" cy="3266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BBBE7A-67AA-4D0C-8304-7A8142CB4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7960" r="6790" b="9712"/>
            <a:stretch/>
          </p:blipFill>
          <p:spPr>
            <a:xfrm>
              <a:off x="4070630" y="1937963"/>
              <a:ext cx="828675" cy="83820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58AD622-D58A-4FEB-9272-3194A87681A0}"/>
                </a:ext>
              </a:extLst>
            </p:cNvPr>
            <p:cNvGrpSpPr/>
            <p:nvPr/>
          </p:nvGrpSpPr>
          <p:grpSpPr>
            <a:xfrm>
              <a:off x="3942953" y="1930851"/>
              <a:ext cx="951936" cy="881150"/>
              <a:chOff x="5528244" y="4549119"/>
              <a:chExt cx="951936" cy="88115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BA1D761-D1F5-40A4-9DEF-FE3BB2064C1D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7DB55BA-E45E-45DE-A5C9-9936897F7A9A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1150600-FCBE-4A9F-817B-F2FB36F6F6DC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6F3B0E7-AB1E-4021-8C30-1CDA35FECD3E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FE20966-B938-4634-A7B6-1B72E4A8EC13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1D92C2F-8742-4ECF-8FED-D6AE9E0CE9B3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97DA616-9EDF-4865-861E-37EC58A505BC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D49F087-6E1C-4E1C-B7BD-1BB69CDC1DFA}"/>
                </a:ext>
              </a:extLst>
            </p:cNvPr>
            <p:cNvGrpSpPr/>
            <p:nvPr/>
          </p:nvGrpSpPr>
          <p:grpSpPr>
            <a:xfrm>
              <a:off x="3805325" y="2000565"/>
              <a:ext cx="951936" cy="881150"/>
              <a:chOff x="5528244" y="4549119"/>
              <a:chExt cx="951936" cy="88115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7CEF079-3B45-40E2-9B3E-AD22ADC10BE9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478196A-1CEC-4941-BEA3-3E0D0B9DE560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5F40CFC-03A3-4BA9-A52D-6EC9E65FFEF2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2FE375E-B330-49E8-8456-06C4CE8B5992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877C0E3-64A1-44AC-B5AB-AA951ABCAB4A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B705CBA-90DA-49FC-BF06-7A9A0D758121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FFEDFB2-E073-4B12-886E-FDE13AE38E76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F209C8-657F-482D-835F-C0D1AB6C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10" y="2072238"/>
              <a:ext cx="3266026" cy="3266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68071A5-1394-4FF6-BDE1-B3C95EA0611A}"/>
                </a:ext>
              </a:extLst>
            </p:cNvPr>
            <p:cNvGrpSpPr/>
            <p:nvPr/>
          </p:nvGrpSpPr>
          <p:grpSpPr>
            <a:xfrm>
              <a:off x="3679242" y="2063303"/>
              <a:ext cx="951936" cy="881150"/>
              <a:chOff x="5528244" y="4549119"/>
              <a:chExt cx="951936" cy="88115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0515E02-6819-4295-AAFC-9BF19EF02BC4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866A3AB-98CF-4A6C-8CBB-3C699A517F7A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661DE3A-F1E3-4E51-A23F-7FAE39B83EC7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BBF6808-F487-445D-ACC9-9F2DC905BD37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6B4E79B-4659-4844-823D-61A6A8E81CEB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17F7CFC-B46D-40ED-ADC5-E8C3B68CA375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EAB92AB-5D36-40E8-9A6B-334D2B882C02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BBF712D-B562-4D2F-860A-13FBCDE2E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8409" r="6738" b="11738"/>
            <a:stretch/>
          </p:blipFill>
          <p:spPr>
            <a:xfrm>
              <a:off x="3666590" y="2130009"/>
              <a:ext cx="828675" cy="827603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1F09EFD-BE2F-4DB3-AC05-3E78FD4FE14E}"/>
                </a:ext>
              </a:extLst>
            </p:cNvPr>
            <p:cNvGrpSpPr/>
            <p:nvPr/>
          </p:nvGrpSpPr>
          <p:grpSpPr>
            <a:xfrm>
              <a:off x="4568036" y="2168095"/>
              <a:ext cx="2088428" cy="2684517"/>
              <a:chOff x="4568036" y="2168095"/>
              <a:chExt cx="2088428" cy="2684517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8D0CE677-66E7-45A2-9E09-F549AD1BA44E}"/>
                  </a:ext>
                </a:extLst>
              </p:cNvPr>
              <p:cNvSpPr/>
              <p:nvPr/>
            </p:nvSpPr>
            <p:spPr>
              <a:xfrm>
                <a:off x="5745085" y="2168095"/>
                <a:ext cx="911379" cy="956832"/>
              </a:xfrm>
              <a:prstGeom prst="cube">
                <a:avLst>
                  <a:gd name="adj" fmla="val 12112"/>
                </a:avLst>
              </a:prstGeom>
              <a:solidFill>
                <a:srgbClr val="FF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DBC38BC4-F0A2-4160-9215-C448A009D116}"/>
                  </a:ext>
                </a:extLst>
              </p:cNvPr>
              <p:cNvSpPr/>
              <p:nvPr/>
            </p:nvSpPr>
            <p:spPr>
              <a:xfrm>
                <a:off x="5745085" y="3895780"/>
                <a:ext cx="911379" cy="956832"/>
              </a:xfrm>
              <a:prstGeom prst="cube">
                <a:avLst>
                  <a:gd name="adj" fmla="val 12112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6" name="Connector: Curved 75">
                <a:extLst>
                  <a:ext uri="{FF2B5EF4-FFF2-40B4-BE49-F238E27FC236}">
                    <a16:creationId xmlns:a16="http://schemas.microsoft.com/office/drawing/2014/main" id="{E2DC7A6F-10AB-4B44-9D90-090897504EA2}"/>
                  </a:ext>
                </a:extLst>
              </p:cNvPr>
              <p:cNvCxnSpPr>
                <a:cxnSpLocks/>
                <a:stCxn id="6" idx="3"/>
                <a:endCxn id="71" idx="2"/>
              </p:cNvCxnSpPr>
              <p:nvPr/>
            </p:nvCxnSpPr>
            <p:spPr>
              <a:xfrm>
                <a:off x="4568036" y="3705251"/>
                <a:ext cx="1177049" cy="724138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or: Curved 77">
                <a:extLst>
                  <a:ext uri="{FF2B5EF4-FFF2-40B4-BE49-F238E27FC236}">
                    <a16:creationId xmlns:a16="http://schemas.microsoft.com/office/drawing/2014/main" id="{BB2D67B2-E0BF-4BCE-8E48-E5718E9B6A34}"/>
                  </a:ext>
                </a:extLst>
              </p:cNvPr>
              <p:cNvCxnSpPr>
                <a:stCxn id="5" idx="3"/>
                <a:endCxn id="10" idx="2"/>
              </p:cNvCxnSpPr>
              <p:nvPr/>
            </p:nvCxnSpPr>
            <p:spPr>
              <a:xfrm flipV="1">
                <a:off x="4893839" y="2701704"/>
                <a:ext cx="851246" cy="86216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8744EE8-89DE-4EAA-B9C5-80A87B482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50" b="67450"/>
            <a:stretch/>
          </p:blipFill>
          <p:spPr>
            <a:xfrm>
              <a:off x="7895112" y="3705251"/>
              <a:ext cx="1801064" cy="1801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64E75FF-01AA-448A-9908-F81EED06B8BD}"/>
                    </a:ext>
                  </a:extLst>
                </p14:cNvPr>
                <p14:cNvContentPartPr/>
                <p14:nvPr/>
              </p14:nvContentPartPr>
              <p14:xfrm>
                <a:off x="9143560" y="4978240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64E75FF-01AA-448A-9908-F81EED06B8B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25560" y="49602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C2124E7-5B3E-4808-99E4-CF735B8AE04A}"/>
                </a:ext>
              </a:extLst>
            </p:cNvPr>
            <p:cNvGrpSpPr/>
            <p:nvPr/>
          </p:nvGrpSpPr>
          <p:grpSpPr>
            <a:xfrm>
              <a:off x="7895112" y="1295664"/>
              <a:ext cx="1801064" cy="1801064"/>
              <a:chOff x="6731888" y="-2419150"/>
              <a:chExt cx="5544077" cy="5544077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B8ABDBE0-A8E5-4743-902E-734D2932B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1888" y="-2419150"/>
                <a:ext cx="5544077" cy="55440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3AFAD2C-31A3-4303-8D4C-2FA39D98E46C}"/>
                  </a:ext>
                </a:extLst>
              </p:cNvPr>
              <p:cNvSpPr/>
              <p:nvPr/>
            </p:nvSpPr>
            <p:spPr>
              <a:xfrm>
                <a:off x="8524240" y="490220"/>
                <a:ext cx="718820" cy="756920"/>
              </a:xfrm>
              <a:custGeom>
                <a:avLst/>
                <a:gdLst>
                  <a:gd name="connsiteX0" fmla="*/ 718820 w 718820"/>
                  <a:gd name="connsiteY0" fmla="*/ 424180 h 756920"/>
                  <a:gd name="connsiteX1" fmla="*/ 459740 w 718820"/>
                  <a:gd name="connsiteY1" fmla="*/ 365760 h 756920"/>
                  <a:gd name="connsiteX2" fmla="*/ 414020 w 718820"/>
                  <a:gd name="connsiteY2" fmla="*/ 0 h 756920"/>
                  <a:gd name="connsiteX3" fmla="*/ 350520 w 718820"/>
                  <a:gd name="connsiteY3" fmla="*/ 398780 h 756920"/>
                  <a:gd name="connsiteX4" fmla="*/ 0 w 718820"/>
                  <a:gd name="connsiteY4" fmla="*/ 444500 h 756920"/>
                  <a:gd name="connsiteX5" fmla="*/ 337820 w 718820"/>
                  <a:gd name="connsiteY5" fmla="*/ 480060 h 756920"/>
                  <a:gd name="connsiteX6" fmla="*/ 401320 w 718820"/>
                  <a:gd name="connsiteY6" fmla="*/ 756920 h 756920"/>
                  <a:gd name="connsiteX7" fmla="*/ 459740 w 718820"/>
                  <a:gd name="connsiteY7" fmla="*/ 502920 h 756920"/>
                  <a:gd name="connsiteX8" fmla="*/ 718820 w 718820"/>
                  <a:gd name="connsiteY8" fmla="*/ 424180 h 75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820" h="756920">
                    <a:moveTo>
                      <a:pt x="718820" y="424180"/>
                    </a:moveTo>
                    <a:lnTo>
                      <a:pt x="459740" y="365760"/>
                    </a:lnTo>
                    <a:lnTo>
                      <a:pt x="414020" y="0"/>
                    </a:lnTo>
                    <a:lnTo>
                      <a:pt x="350520" y="398780"/>
                    </a:lnTo>
                    <a:lnTo>
                      <a:pt x="0" y="444500"/>
                    </a:lnTo>
                    <a:lnTo>
                      <a:pt x="337820" y="480060"/>
                    </a:lnTo>
                    <a:lnTo>
                      <a:pt x="401320" y="756920"/>
                    </a:lnTo>
                    <a:lnTo>
                      <a:pt x="459740" y="502920"/>
                    </a:lnTo>
                    <a:lnTo>
                      <a:pt x="718820" y="4241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8516FD9-973D-495B-BC60-333AFE4F3AC0}"/>
                  </a:ext>
                </a:extLst>
              </p:cNvPr>
              <p:cNvSpPr/>
              <p:nvPr/>
            </p:nvSpPr>
            <p:spPr>
              <a:xfrm>
                <a:off x="9696176" y="-645891"/>
                <a:ext cx="718820" cy="756920"/>
              </a:xfrm>
              <a:custGeom>
                <a:avLst/>
                <a:gdLst>
                  <a:gd name="connsiteX0" fmla="*/ 718820 w 718820"/>
                  <a:gd name="connsiteY0" fmla="*/ 424180 h 756920"/>
                  <a:gd name="connsiteX1" fmla="*/ 459740 w 718820"/>
                  <a:gd name="connsiteY1" fmla="*/ 365760 h 756920"/>
                  <a:gd name="connsiteX2" fmla="*/ 414020 w 718820"/>
                  <a:gd name="connsiteY2" fmla="*/ 0 h 756920"/>
                  <a:gd name="connsiteX3" fmla="*/ 350520 w 718820"/>
                  <a:gd name="connsiteY3" fmla="*/ 398780 h 756920"/>
                  <a:gd name="connsiteX4" fmla="*/ 0 w 718820"/>
                  <a:gd name="connsiteY4" fmla="*/ 444500 h 756920"/>
                  <a:gd name="connsiteX5" fmla="*/ 337820 w 718820"/>
                  <a:gd name="connsiteY5" fmla="*/ 480060 h 756920"/>
                  <a:gd name="connsiteX6" fmla="*/ 401320 w 718820"/>
                  <a:gd name="connsiteY6" fmla="*/ 756920 h 756920"/>
                  <a:gd name="connsiteX7" fmla="*/ 459740 w 718820"/>
                  <a:gd name="connsiteY7" fmla="*/ 502920 h 756920"/>
                  <a:gd name="connsiteX8" fmla="*/ 718820 w 718820"/>
                  <a:gd name="connsiteY8" fmla="*/ 424180 h 75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820" h="756920">
                    <a:moveTo>
                      <a:pt x="718820" y="424180"/>
                    </a:moveTo>
                    <a:lnTo>
                      <a:pt x="459740" y="365760"/>
                    </a:lnTo>
                    <a:lnTo>
                      <a:pt x="414020" y="0"/>
                    </a:lnTo>
                    <a:lnTo>
                      <a:pt x="350520" y="398780"/>
                    </a:lnTo>
                    <a:lnTo>
                      <a:pt x="0" y="444500"/>
                    </a:lnTo>
                    <a:lnTo>
                      <a:pt x="337820" y="480060"/>
                    </a:lnTo>
                    <a:lnTo>
                      <a:pt x="401320" y="756920"/>
                    </a:lnTo>
                    <a:lnTo>
                      <a:pt x="459740" y="502920"/>
                    </a:lnTo>
                    <a:lnTo>
                      <a:pt x="718820" y="4241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D252077-FC0D-46AD-84FA-63ADCC35D37D}"/>
                  </a:ext>
                </a:extLst>
              </p:cNvPr>
              <p:cNvSpPr/>
              <p:nvPr/>
            </p:nvSpPr>
            <p:spPr>
              <a:xfrm>
                <a:off x="9456420" y="-2419150"/>
                <a:ext cx="152400" cy="27233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D928EEA-CEB5-49D6-8A2E-ADA9E9308F3E}"/>
                  </a:ext>
                </a:extLst>
              </p:cNvPr>
              <p:cNvSpPr/>
              <p:nvPr/>
            </p:nvSpPr>
            <p:spPr>
              <a:xfrm>
                <a:off x="9456420" y="436798"/>
                <a:ext cx="152400" cy="2651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5" name="Connector: Curved 124">
              <a:extLst>
                <a:ext uri="{FF2B5EF4-FFF2-40B4-BE49-F238E27FC236}">
                  <a16:creationId xmlns:a16="http://schemas.microsoft.com/office/drawing/2014/main" id="{4256BDDD-3677-4FE6-B13B-7CC86C117F5D}"/>
                </a:ext>
              </a:extLst>
            </p:cNvPr>
            <p:cNvCxnSpPr>
              <a:cxnSpLocks/>
              <a:stCxn id="10" idx="5"/>
              <a:endCxn id="93" idx="1"/>
            </p:cNvCxnSpPr>
            <p:nvPr/>
          </p:nvCxnSpPr>
          <p:spPr>
            <a:xfrm flipV="1">
              <a:off x="6656464" y="2196196"/>
              <a:ext cx="1238648" cy="39512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or: Curved 129">
              <a:extLst>
                <a:ext uri="{FF2B5EF4-FFF2-40B4-BE49-F238E27FC236}">
                  <a16:creationId xmlns:a16="http://schemas.microsoft.com/office/drawing/2014/main" id="{FA4CABB3-43C3-4767-ADA8-8A308FC3BBD7}"/>
                </a:ext>
              </a:extLst>
            </p:cNvPr>
            <p:cNvCxnSpPr>
              <a:cxnSpLocks/>
              <a:stCxn id="71" idx="4"/>
              <a:endCxn id="90" idx="1"/>
            </p:cNvCxnSpPr>
            <p:nvPr/>
          </p:nvCxnSpPr>
          <p:spPr>
            <a:xfrm>
              <a:off x="6546078" y="4429389"/>
              <a:ext cx="1349034" cy="17639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Frequency mixer - Wikipedia">
            <a:extLst>
              <a:ext uri="{FF2B5EF4-FFF2-40B4-BE49-F238E27FC236}">
                <a16:creationId xmlns:a16="http://schemas.microsoft.com/office/drawing/2014/main" id="{80A7D276-84A1-41AA-B99D-4AEF7C472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18755" r="34999" b="38967"/>
          <a:stretch/>
        </p:blipFill>
        <p:spPr bwMode="auto">
          <a:xfrm>
            <a:off x="7905830" y="-2062162"/>
            <a:ext cx="114724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5B41B9B-F693-4554-9CD7-DB57D5A3C3CF}"/>
              </a:ext>
            </a:extLst>
          </p:cNvPr>
          <p:cNvSpPr/>
          <p:nvPr/>
        </p:nvSpPr>
        <p:spPr>
          <a:xfrm>
            <a:off x="10090651" y="5338264"/>
            <a:ext cx="2232113" cy="18010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A0FF1AD-677C-49E3-B452-03684688E8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1F908EA-4117-413E-B08C-52F448F7125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8B26981-5586-49C4-83D0-B4E3592B8F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D1F0CF5-5829-4491-9240-99A3153B2F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066101AC-36A5-4323-BED8-3869B0AB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DomainTransform</a:t>
            </a:r>
            <a:r>
              <a:rPr lang="en-US" sz="4800" b="1" dirty="0"/>
              <a:t> U-Net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B52D1-EF65-4295-AFB2-43BB58C7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DD4A556-239F-431A-8E78-967234F350EC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62917 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00208 L -0.00377 -0.04375 L -0.01393 -0.10347 L -0.03112 -0.15069 C -0.03698 -0.16458 -0.03437 -0.1581 -0.03893 -0.17014 L -0.04674 -0.18819 L -0.05299 -0.20347 L -0.06159 -0.22292 L -0.07174 -0.24514 C -0.07357 -0.24838 -0.07539 -0.25185 -0.07721 -0.25486 C -0.08216 -0.26296 -0.08034 -0.25741 -0.0819 -0.26319 L -0.09752 -0.29236 C -0.09987 -0.29606 -0.10234 -0.29977 -0.10455 -0.30347 C -0.10794 -0.30903 -0.10573 -0.30671 -0.10846 -0.30903 L -0.11393 -0.31875 L -0.12018 -0.32708 L -0.12409 -0.33403 C -0.12591 -0.33634 -0.12786 -0.33866 -0.12955 -0.34097 C -0.13099 -0.34282 -0.13346 -0.34653 -0.13346 -0.34653 L -0.14284 -0.35625 C -0.15065 -0.36412 -0.14739 -0.36181 -0.15221 -0.36458 L -0.16549 -0.37847 C -0.17708 -0.38958 -0.17239 -0.38472 -0.17955 -0.39236 L -0.19205 -0.39792 C -0.1944 -0.39838 -0.19687 -0.39838 -0.19909 -0.39931 C -0.20026 -0.4 -0.20117 -0.40162 -0.20221 -0.40208 C -0.20573 -0.4037 -0.20742 -0.40347 -0.21002 -0.40347 L -0.21002 -0.40347 L -0.2444 -0.41597 L -0.25143 -0.41736 L -0.26627 -0.42014 L -0.29596 -0.42986 L -0.30534 -0.43403 " pathEditMode="relative" ptsTypes="AAAAAAAAAAAAAAAAAAAAAAAAAAAAAAAAA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010FA166-3C14-4677-965E-D05535AA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68" y="2355334"/>
            <a:ext cx="8513235" cy="4497865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89B8338-2D69-4167-A3D8-1BB6AA4797CB}"/>
              </a:ext>
            </a:extLst>
          </p:cNvPr>
          <p:cNvGrpSpPr/>
          <p:nvPr/>
        </p:nvGrpSpPr>
        <p:grpSpPr>
          <a:xfrm>
            <a:off x="0" y="-70483"/>
            <a:ext cx="12192000" cy="6928483"/>
            <a:chOff x="0" y="-70483"/>
            <a:chExt cx="12192000" cy="692848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163799-4588-42B6-AE08-6DDA5EEE0BC9}"/>
                </a:ext>
              </a:extLst>
            </p:cNvPr>
            <p:cNvSpPr/>
            <p:nvPr/>
          </p:nvSpPr>
          <p:spPr>
            <a:xfrm>
              <a:off x="0" y="-70483"/>
              <a:ext cx="10149338" cy="6928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710D912-E70B-4550-8F15-CF0D336F8D0F}"/>
                </a:ext>
              </a:extLst>
            </p:cNvPr>
            <p:cNvSpPr/>
            <p:nvPr/>
          </p:nvSpPr>
          <p:spPr>
            <a:xfrm>
              <a:off x="2042662" y="-70483"/>
              <a:ext cx="10149338" cy="5408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224CEE5-3B65-4B4D-9BDF-BF8D26D0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67" y="2306426"/>
            <a:ext cx="1801064" cy="180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7343C2-EC25-426B-9A5E-E7FF33FBF821}"/>
              </a:ext>
            </a:extLst>
          </p:cNvPr>
          <p:cNvGrpSpPr/>
          <p:nvPr/>
        </p:nvGrpSpPr>
        <p:grpSpPr>
          <a:xfrm>
            <a:off x="-6376501" y="1319138"/>
            <a:ext cx="8394166" cy="4210651"/>
            <a:chOff x="1302010" y="1295664"/>
            <a:chExt cx="8394166" cy="42106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4DE11E-AFC6-4B74-9751-6CD24388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814" y="1930851"/>
              <a:ext cx="3266025" cy="3266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AEF378-F2F2-4210-90A2-8BFEDDB94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7960" r="6790" b="9712"/>
            <a:stretch/>
          </p:blipFill>
          <p:spPr>
            <a:xfrm>
              <a:off x="4070630" y="1937963"/>
              <a:ext cx="828675" cy="83820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AE19F4-B18B-4460-B478-48C9D2F5CA79}"/>
                </a:ext>
              </a:extLst>
            </p:cNvPr>
            <p:cNvGrpSpPr/>
            <p:nvPr/>
          </p:nvGrpSpPr>
          <p:grpSpPr>
            <a:xfrm>
              <a:off x="3942953" y="1930851"/>
              <a:ext cx="951936" cy="881150"/>
              <a:chOff x="5528244" y="4549119"/>
              <a:chExt cx="951936" cy="88115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2F68DBF-A1A9-43C4-81A8-793721B49B3E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3069464-BB92-4C74-B378-5E0FE1C5DE09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9E824F2-7795-44EC-8C48-0BA64910F20D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ED6D562-AA03-4A75-B90B-40A6E04780B8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F1DA606-4005-4162-BD09-9BEEE080E5BF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7C33FB8-87BC-4801-9AD2-4CD0532FE663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C18ADBD-1358-47EA-9815-21D6314A9170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C397B1-BFBC-4390-9508-0F2F8A246775}"/>
                </a:ext>
              </a:extLst>
            </p:cNvPr>
            <p:cNvGrpSpPr/>
            <p:nvPr/>
          </p:nvGrpSpPr>
          <p:grpSpPr>
            <a:xfrm>
              <a:off x="3805325" y="2000565"/>
              <a:ext cx="951936" cy="881150"/>
              <a:chOff x="5528244" y="4549119"/>
              <a:chExt cx="951936" cy="88115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773DB1-B080-41B4-AD76-1E0F7BF470FD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7559B09-FB16-4647-B34E-AECCB0EF4F50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2BA234D-E9DF-4C08-9DA6-1B0E957DB7B5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A99368-35A1-43F5-868B-166F9FF43358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5D3BF9-E8F6-455F-B3A9-BE642EF24DBA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787454A-6617-4449-A5D2-2FCE6614D08A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6B5EB15-22EA-49BE-A0EC-2A2BB07A5171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8032E3-6ED4-401C-8EE9-E6F8DE8C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10" y="2072238"/>
              <a:ext cx="3266026" cy="3266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769A67-0311-4EE1-B103-E85FADFC3E8A}"/>
                </a:ext>
              </a:extLst>
            </p:cNvPr>
            <p:cNvGrpSpPr/>
            <p:nvPr/>
          </p:nvGrpSpPr>
          <p:grpSpPr>
            <a:xfrm>
              <a:off x="3679242" y="2063303"/>
              <a:ext cx="951936" cy="881150"/>
              <a:chOff x="5528244" y="4549119"/>
              <a:chExt cx="951936" cy="88115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5D28C9A-9BF8-4CB1-8F06-1034603EDE31}"/>
                  </a:ext>
                </a:extLst>
              </p:cNvPr>
              <p:cNvCxnSpPr/>
              <p:nvPr/>
            </p:nvCxnSpPr>
            <p:spPr>
              <a:xfrm flipV="1">
                <a:off x="6336375" y="4822805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4BABBBE-972B-48E1-9123-29E70E75E7E7}"/>
                  </a:ext>
                </a:extLst>
              </p:cNvPr>
              <p:cNvCxnSpPr/>
              <p:nvPr/>
            </p:nvCxnSpPr>
            <p:spPr>
              <a:xfrm flipV="1">
                <a:off x="5793987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071EF42-364D-4A1F-8338-442203901A1A}"/>
                  </a:ext>
                </a:extLst>
              </p:cNvPr>
              <p:cNvCxnSpPr/>
              <p:nvPr/>
            </p:nvCxnSpPr>
            <p:spPr>
              <a:xfrm flipV="1">
                <a:off x="6336375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4B2F385-F62B-4BB4-A45D-1CF7821CEF2B}"/>
                  </a:ext>
                </a:extLst>
              </p:cNvPr>
              <p:cNvCxnSpPr/>
              <p:nvPr/>
            </p:nvCxnSpPr>
            <p:spPr>
              <a:xfrm flipV="1">
                <a:off x="6070259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3ABB788-1434-43A2-8484-B0FAB6C5C71C}"/>
                  </a:ext>
                </a:extLst>
              </p:cNvPr>
              <p:cNvCxnSpPr/>
              <p:nvPr/>
            </p:nvCxnSpPr>
            <p:spPr>
              <a:xfrm flipV="1">
                <a:off x="6338578" y="5096491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8E478FA-DC54-46ED-B786-9EE5241E6F07}"/>
                  </a:ext>
                </a:extLst>
              </p:cNvPr>
              <p:cNvCxnSpPr/>
              <p:nvPr/>
            </p:nvCxnSpPr>
            <p:spPr>
              <a:xfrm flipV="1">
                <a:off x="6330064" y="5358596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EF47CE-357C-4F13-9EA9-470D87CD115F}"/>
                  </a:ext>
                </a:extLst>
              </p:cNvPr>
              <p:cNvCxnSpPr/>
              <p:nvPr/>
            </p:nvCxnSpPr>
            <p:spPr>
              <a:xfrm flipV="1">
                <a:off x="5528244" y="4549119"/>
                <a:ext cx="141602" cy="7167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7987EE-9B6E-4CDC-A62E-4AD0F7C5A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8409" r="6738" b="11738"/>
            <a:stretch/>
          </p:blipFill>
          <p:spPr>
            <a:xfrm>
              <a:off x="3666590" y="2130009"/>
              <a:ext cx="828675" cy="82760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C26C69-979D-44FD-8C7B-3A8FF228AF77}"/>
                </a:ext>
              </a:extLst>
            </p:cNvPr>
            <p:cNvGrpSpPr/>
            <p:nvPr/>
          </p:nvGrpSpPr>
          <p:grpSpPr>
            <a:xfrm>
              <a:off x="4568036" y="2168095"/>
              <a:ext cx="2088428" cy="2684517"/>
              <a:chOff x="4568036" y="2168095"/>
              <a:chExt cx="2088428" cy="2684517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8BA47ADE-BDBE-4BD2-B864-F6F8A9611DC4}"/>
                  </a:ext>
                </a:extLst>
              </p:cNvPr>
              <p:cNvSpPr/>
              <p:nvPr/>
            </p:nvSpPr>
            <p:spPr>
              <a:xfrm>
                <a:off x="5745085" y="2168095"/>
                <a:ext cx="911379" cy="956832"/>
              </a:xfrm>
              <a:prstGeom prst="cube">
                <a:avLst>
                  <a:gd name="adj" fmla="val 12112"/>
                </a:avLst>
              </a:prstGeom>
              <a:solidFill>
                <a:srgbClr val="FF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45D9676B-228E-4C2F-9B95-8FA9A10CBFFB}"/>
                  </a:ext>
                </a:extLst>
              </p:cNvPr>
              <p:cNvSpPr/>
              <p:nvPr/>
            </p:nvSpPr>
            <p:spPr>
              <a:xfrm>
                <a:off x="5745085" y="3895780"/>
                <a:ext cx="911379" cy="956832"/>
              </a:xfrm>
              <a:prstGeom prst="cube">
                <a:avLst>
                  <a:gd name="adj" fmla="val 12112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Connector: Curved 24">
                <a:extLst>
                  <a:ext uri="{FF2B5EF4-FFF2-40B4-BE49-F238E27FC236}">
                    <a16:creationId xmlns:a16="http://schemas.microsoft.com/office/drawing/2014/main" id="{836E9B89-5E89-496F-A115-0EAD8D87B91B}"/>
                  </a:ext>
                </a:extLst>
              </p:cNvPr>
              <p:cNvCxnSpPr>
                <a:cxnSpLocks/>
                <a:stCxn id="9" idx="3"/>
                <a:endCxn id="24" idx="2"/>
              </p:cNvCxnSpPr>
              <p:nvPr/>
            </p:nvCxnSpPr>
            <p:spPr>
              <a:xfrm>
                <a:off x="4568036" y="3705251"/>
                <a:ext cx="1177049" cy="724138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or: Curved 25">
                <a:extLst>
                  <a:ext uri="{FF2B5EF4-FFF2-40B4-BE49-F238E27FC236}">
                    <a16:creationId xmlns:a16="http://schemas.microsoft.com/office/drawing/2014/main" id="{B862E36F-89F7-4362-98E8-58048073A867}"/>
                  </a:ext>
                </a:extLst>
              </p:cNvPr>
              <p:cNvCxnSpPr>
                <a:stCxn id="5" idx="3"/>
                <a:endCxn id="23" idx="2"/>
              </p:cNvCxnSpPr>
              <p:nvPr/>
            </p:nvCxnSpPr>
            <p:spPr>
              <a:xfrm flipV="1">
                <a:off x="4893839" y="2701704"/>
                <a:ext cx="851246" cy="86216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AC8FF5-96C3-4DBA-AEAE-7F7C08C00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50" b="67450"/>
            <a:stretch/>
          </p:blipFill>
          <p:spPr>
            <a:xfrm>
              <a:off x="7895112" y="3705251"/>
              <a:ext cx="1801064" cy="1801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E844322-E6CC-42CD-8417-DC18AC71304F}"/>
                    </a:ext>
                  </a:extLst>
                </p14:cNvPr>
                <p14:cNvContentPartPr/>
                <p14:nvPr/>
              </p14:nvContentPartPr>
              <p14:xfrm>
                <a:off x="9143560" y="4978240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E844322-E6CC-42CD-8417-DC18AC71304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25560" y="49602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EAEE08F-A448-48CF-A741-BDC9C4BA33FD}"/>
                </a:ext>
              </a:extLst>
            </p:cNvPr>
            <p:cNvGrpSpPr/>
            <p:nvPr/>
          </p:nvGrpSpPr>
          <p:grpSpPr>
            <a:xfrm>
              <a:off x="7895112" y="1295664"/>
              <a:ext cx="1801063" cy="1801064"/>
              <a:chOff x="6731889" y="-2419151"/>
              <a:chExt cx="5544076" cy="554407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05E810B-5A5A-4FC8-8DA0-8666630CD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1889" y="-2419151"/>
                <a:ext cx="5544076" cy="55440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D218277-490F-41DE-8F37-4DFD24C991A4}"/>
                  </a:ext>
                </a:extLst>
              </p:cNvPr>
              <p:cNvSpPr/>
              <p:nvPr/>
            </p:nvSpPr>
            <p:spPr>
              <a:xfrm>
                <a:off x="8524240" y="490220"/>
                <a:ext cx="718820" cy="756920"/>
              </a:xfrm>
              <a:custGeom>
                <a:avLst/>
                <a:gdLst>
                  <a:gd name="connsiteX0" fmla="*/ 718820 w 718820"/>
                  <a:gd name="connsiteY0" fmla="*/ 424180 h 756920"/>
                  <a:gd name="connsiteX1" fmla="*/ 459740 w 718820"/>
                  <a:gd name="connsiteY1" fmla="*/ 365760 h 756920"/>
                  <a:gd name="connsiteX2" fmla="*/ 414020 w 718820"/>
                  <a:gd name="connsiteY2" fmla="*/ 0 h 756920"/>
                  <a:gd name="connsiteX3" fmla="*/ 350520 w 718820"/>
                  <a:gd name="connsiteY3" fmla="*/ 398780 h 756920"/>
                  <a:gd name="connsiteX4" fmla="*/ 0 w 718820"/>
                  <a:gd name="connsiteY4" fmla="*/ 444500 h 756920"/>
                  <a:gd name="connsiteX5" fmla="*/ 337820 w 718820"/>
                  <a:gd name="connsiteY5" fmla="*/ 480060 h 756920"/>
                  <a:gd name="connsiteX6" fmla="*/ 401320 w 718820"/>
                  <a:gd name="connsiteY6" fmla="*/ 756920 h 756920"/>
                  <a:gd name="connsiteX7" fmla="*/ 459740 w 718820"/>
                  <a:gd name="connsiteY7" fmla="*/ 502920 h 756920"/>
                  <a:gd name="connsiteX8" fmla="*/ 718820 w 718820"/>
                  <a:gd name="connsiteY8" fmla="*/ 424180 h 75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820" h="756920">
                    <a:moveTo>
                      <a:pt x="718820" y="424180"/>
                    </a:moveTo>
                    <a:lnTo>
                      <a:pt x="459740" y="365760"/>
                    </a:lnTo>
                    <a:lnTo>
                      <a:pt x="414020" y="0"/>
                    </a:lnTo>
                    <a:lnTo>
                      <a:pt x="350520" y="398780"/>
                    </a:lnTo>
                    <a:lnTo>
                      <a:pt x="0" y="444500"/>
                    </a:lnTo>
                    <a:lnTo>
                      <a:pt x="337820" y="480060"/>
                    </a:lnTo>
                    <a:lnTo>
                      <a:pt x="401320" y="756920"/>
                    </a:lnTo>
                    <a:lnTo>
                      <a:pt x="459740" y="502920"/>
                    </a:lnTo>
                    <a:lnTo>
                      <a:pt x="718820" y="4241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2A9D920-1FEC-4CC0-9AB9-6259BE797007}"/>
                  </a:ext>
                </a:extLst>
              </p:cNvPr>
              <p:cNvSpPr/>
              <p:nvPr/>
            </p:nvSpPr>
            <p:spPr>
              <a:xfrm>
                <a:off x="9696176" y="-645891"/>
                <a:ext cx="718820" cy="756920"/>
              </a:xfrm>
              <a:custGeom>
                <a:avLst/>
                <a:gdLst>
                  <a:gd name="connsiteX0" fmla="*/ 718820 w 718820"/>
                  <a:gd name="connsiteY0" fmla="*/ 424180 h 756920"/>
                  <a:gd name="connsiteX1" fmla="*/ 459740 w 718820"/>
                  <a:gd name="connsiteY1" fmla="*/ 365760 h 756920"/>
                  <a:gd name="connsiteX2" fmla="*/ 414020 w 718820"/>
                  <a:gd name="connsiteY2" fmla="*/ 0 h 756920"/>
                  <a:gd name="connsiteX3" fmla="*/ 350520 w 718820"/>
                  <a:gd name="connsiteY3" fmla="*/ 398780 h 756920"/>
                  <a:gd name="connsiteX4" fmla="*/ 0 w 718820"/>
                  <a:gd name="connsiteY4" fmla="*/ 444500 h 756920"/>
                  <a:gd name="connsiteX5" fmla="*/ 337820 w 718820"/>
                  <a:gd name="connsiteY5" fmla="*/ 480060 h 756920"/>
                  <a:gd name="connsiteX6" fmla="*/ 401320 w 718820"/>
                  <a:gd name="connsiteY6" fmla="*/ 756920 h 756920"/>
                  <a:gd name="connsiteX7" fmla="*/ 459740 w 718820"/>
                  <a:gd name="connsiteY7" fmla="*/ 502920 h 756920"/>
                  <a:gd name="connsiteX8" fmla="*/ 718820 w 718820"/>
                  <a:gd name="connsiteY8" fmla="*/ 424180 h 75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820" h="756920">
                    <a:moveTo>
                      <a:pt x="718820" y="424180"/>
                    </a:moveTo>
                    <a:lnTo>
                      <a:pt x="459740" y="365760"/>
                    </a:lnTo>
                    <a:lnTo>
                      <a:pt x="414020" y="0"/>
                    </a:lnTo>
                    <a:lnTo>
                      <a:pt x="350520" y="398780"/>
                    </a:lnTo>
                    <a:lnTo>
                      <a:pt x="0" y="444500"/>
                    </a:lnTo>
                    <a:lnTo>
                      <a:pt x="337820" y="480060"/>
                    </a:lnTo>
                    <a:lnTo>
                      <a:pt x="401320" y="756920"/>
                    </a:lnTo>
                    <a:lnTo>
                      <a:pt x="459740" y="502920"/>
                    </a:lnTo>
                    <a:lnTo>
                      <a:pt x="718820" y="4241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2E3398-B405-4151-92B3-39ECE02FC34C}"/>
                  </a:ext>
                </a:extLst>
              </p:cNvPr>
              <p:cNvSpPr/>
              <p:nvPr/>
            </p:nvSpPr>
            <p:spPr>
              <a:xfrm>
                <a:off x="9456420" y="-2419150"/>
                <a:ext cx="152400" cy="27233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5085CCC-AD86-4E87-9E40-72A4ACA52002}"/>
                  </a:ext>
                </a:extLst>
              </p:cNvPr>
              <p:cNvSpPr/>
              <p:nvPr/>
            </p:nvSpPr>
            <p:spPr>
              <a:xfrm>
                <a:off x="9456420" y="436798"/>
                <a:ext cx="152400" cy="2651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D90FA3EB-CB40-4022-A7CE-8E7976535B88}"/>
                </a:ext>
              </a:extLst>
            </p:cNvPr>
            <p:cNvCxnSpPr>
              <a:cxnSpLocks/>
              <a:stCxn id="23" idx="5"/>
              <a:endCxn id="18" idx="1"/>
            </p:cNvCxnSpPr>
            <p:nvPr/>
          </p:nvCxnSpPr>
          <p:spPr>
            <a:xfrm flipV="1">
              <a:off x="6656464" y="2196196"/>
              <a:ext cx="1238648" cy="39512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DDE2A8C8-03A5-43BA-B16B-28F2F9157D6A}"/>
                </a:ext>
              </a:extLst>
            </p:cNvPr>
            <p:cNvCxnSpPr>
              <a:cxnSpLocks/>
              <a:stCxn id="24" idx="4"/>
              <a:endCxn id="13" idx="1"/>
            </p:cNvCxnSpPr>
            <p:nvPr/>
          </p:nvCxnSpPr>
          <p:spPr>
            <a:xfrm>
              <a:off x="6546078" y="4429389"/>
              <a:ext cx="1349034" cy="17639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41A739-7581-413F-8130-1051E4FC083B}"/>
              </a:ext>
            </a:extLst>
          </p:cNvPr>
          <p:cNvGrpSpPr/>
          <p:nvPr/>
        </p:nvGrpSpPr>
        <p:grpSpPr>
          <a:xfrm>
            <a:off x="3457408" y="750587"/>
            <a:ext cx="1828799" cy="5586413"/>
            <a:chOff x="3390453" y="795813"/>
            <a:chExt cx="1828799" cy="5586413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857AAC49-2E7F-46BC-943E-0602C58B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4062" t="47136" r="69563"/>
            <a:stretch/>
          </p:blipFill>
          <p:spPr>
            <a:xfrm>
              <a:off x="3390453" y="3429000"/>
              <a:ext cx="777239" cy="2953226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EF2B6FD-FB33-422B-9FC2-CD4288AC9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4062" r="69563" b="52864"/>
            <a:stretch/>
          </p:blipFill>
          <p:spPr>
            <a:xfrm>
              <a:off x="3390453" y="795813"/>
              <a:ext cx="777239" cy="2633187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8CCD1600-5BD5-43AF-BD73-B0F0AEC8A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30437" r="60938"/>
            <a:stretch/>
          </p:blipFill>
          <p:spPr>
            <a:xfrm>
              <a:off x="4167693" y="795813"/>
              <a:ext cx="1051559" cy="5586413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99679AE-3B49-4A1C-BEC9-2075EB7C8AC7}"/>
              </a:ext>
            </a:extLst>
          </p:cNvPr>
          <p:cNvCxnSpPr>
            <a:cxnSpLocks/>
            <a:stCxn id="18" idx="3"/>
            <a:endCxn id="50" idx="1"/>
          </p:cNvCxnSpPr>
          <p:nvPr/>
        </p:nvCxnSpPr>
        <p:spPr>
          <a:xfrm flipV="1">
            <a:off x="2017665" y="2067181"/>
            <a:ext cx="1439743" cy="152489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D5DDA99-5082-4062-8EBE-2FBAC19875DE}"/>
              </a:ext>
            </a:extLst>
          </p:cNvPr>
          <p:cNvCxnSpPr>
            <a:cxnSpLocks/>
            <a:stCxn id="13" idx="3"/>
            <a:endCxn id="49" idx="1"/>
          </p:cNvCxnSpPr>
          <p:nvPr/>
        </p:nvCxnSpPr>
        <p:spPr>
          <a:xfrm>
            <a:off x="2017665" y="4629257"/>
            <a:ext cx="1439743" cy="231130"/>
          </a:xfrm>
          <a:prstGeom prst="straightConnector1">
            <a:avLst/>
          </a:prstGeom>
          <a:ln w="57150">
            <a:solidFill>
              <a:srgbClr val="0070C0"/>
            </a:solidFill>
            <a:prstDash val="dashDot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40CA430-4ACA-4F53-892F-060AFA5AF89E}"/>
              </a:ext>
            </a:extLst>
          </p:cNvPr>
          <p:cNvSpPr/>
          <p:nvPr/>
        </p:nvSpPr>
        <p:spPr>
          <a:xfrm>
            <a:off x="7274467" y="2306426"/>
            <a:ext cx="1798491" cy="1789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34F0CC1-B747-444D-893C-5FF24E201BB9}"/>
              </a:ext>
            </a:extLst>
          </p:cNvPr>
          <p:cNvCxnSpPr>
            <a:cxnSpLocks/>
          </p:cNvCxnSpPr>
          <p:nvPr/>
        </p:nvCxnSpPr>
        <p:spPr>
          <a:xfrm>
            <a:off x="5505450" y="3180953"/>
            <a:ext cx="1459451" cy="0"/>
          </a:xfrm>
          <a:prstGeom prst="straightConnector1">
            <a:avLst/>
          </a:prstGeom>
          <a:ln w="57150">
            <a:solidFill>
              <a:srgbClr val="7030A0"/>
            </a:solidFill>
            <a:prstDash val="dashDot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E4BDEA0B-9EB1-4031-932C-F52F6CB79687}"/>
              </a:ext>
            </a:extLst>
          </p:cNvPr>
          <p:cNvSpPr/>
          <p:nvPr/>
        </p:nvSpPr>
        <p:spPr>
          <a:xfrm>
            <a:off x="10090651" y="5338264"/>
            <a:ext cx="2232113" cy="18010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AC489DF-1E4D-4F91-9E37-0EB225AF22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0FE0F77-50FE-48A5-B152-E279C1B6292C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41E11B-4E50-42D9-8C60-9484206F04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3BD12C2-B9E1-4C05-AE35-A873CFEAAD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FC4C4577-F5CA-4FE6-B671-4DD1967E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DomainTransform</a:t>
            </a:r>
            <a:r>
              <a:rPr lang="en-US" sz="4800" b="1" dirty="0"/>
              <a:t> U-Net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FD73E64-39A7-4461-8673-B02BE9A8AE02}"/>
              </a:ext>
            </a:extLst>
          </p:cNvPr>
          <p:cNvSpPr/>
          <p:nvPr/>
        </p:nvSpPr>
        <p:spPr>
          <a:xfrm>
            <a:off x="8159566" y="2306426"/>
            <a:ext cx="49509" cy="8847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D9E1325-333A-4B48-8D89-3F6896E2FF6F}"/>
              </a:ext>
            </a:extLst>
          </p:cNvPr>
          <p:cNvSpPr/>
          <p:nvPr/>
        </p:nvSpPr>
        <p:spPr>
          <a:xfrm>
            <a:off x="8159566" y="3234217"/>
            <a:ext cx="49509" cy="86142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63A09B7-59BC-4451-90A7-5B74CA11A44F}"/>
              </a:ext>
            </a:extLst>
          </p:cNvPr>
          <p:cNvSpPr/>
          <p:nvPr/>
        </p:nvSpPr>
        <p:spPr>
          <a:xfrm>
            <a:off x="8237454" y="2882492"/>
            <a:ext cx="233518" cy="245895"/>
          </a:xfrm>
          <a:custGeom>
            <a:avLst/>
            <a:gdLst>
              <a:gd name="connsiteX0" fmla="*/ 718820 w 718820"/>
              <a:gd name="connsiteY0" fmla="*/ 424180 h 756920"/>
              <a:gd name="connsiteX1" fmla="*/ 459740 w 718820"/>
              <a:gd name="connsiteY1" fmla="*/ 365760 h 756920"/>
              <a:gd name="connsiteX2" fmla="*/ 414020 w 718820"/>
              <a:gd name="connsiteY2" fmla="*/ 0 h 756920"/>
              <a:gd name="connsiteX3" fmla="*/ 350520 w 718820"/>
              <a:gd name="connsiteY3" fmla="*/ 398780 h 756920"/>
              <a:gd name="connsiteX4" fmla="*/ 0 w 718820"/>
              <a:gd name="connsiteY4" fmla="*/ 444500 h 756920"/>
              <a:gd name="connsiteX5" fmla="*/ 337820 w 718820"/>
              <a:gd name="connsiteY5" fmla="*/ 480060 h 756920"/>
              <a:gd name="connsiteX6" fmla="*/ 401320 w 718820"/>
              <a:gd name="connsiteY6" fmla="*/ 756920 h 756920"/>
              <a:gd name="connsiteX7" fmla="*/ 459740 w 718820"/>
              <a:gd name="connsiteY7" fmla="*/ 502920 h 756920"/>
              <a:gd name="connsiteX8" fmla="*/ 718820 w 718820"/>
              <a:gd name="connsiteY8" fmla="*/ 424180 h 7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820" h="756920">
                <a:moveTo>
                  <a:pt x="718820" y="424180"/>
                </a:moveTo>
                <a:lnTo>
                  <a:pt x="459740" y="365760"/>
                </a:lnTo>
                <a:lnTo>
                  <a:pt x="414020" y="0"/>
                </a:lnTo>
                <a:lnTo>
                  <a:pt x="350520" y="398780"/>
                </a:lnTo>
                <a:lnTo>
                  <a:pt x="0" y="444500"/>
                </a:lnTo>
                <a:lnTo>
                  <a:pt x="337820" y="480060"/>
                </a:lnTo>
                <a:lnTo>
                  <a:pt x="401320" y="756920"/>
                </a:lnTo>
                <a:lnTo>
                  <a:pt x="459740" y="502920"/>
                </a:lnTo>
                <a:lnTo>
                  <a:pt x="718820" y="42418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DF6371C-D561-4889-A9B4-2C941D6AEA87}"/>
              </a:ext>
            </a:extLst>
          </p:cNvPr>
          <p:cNvSpPr/>
          <p:nvPr/>
        </p:nvSpPr>
        <p:spPr>
          <a:xfrm>
            <a:off x="7856735" y="3251572"/>
            <a:ext cx="233518" cy="245895"/>
          </a:xfrm>
          <a:custGeom>
            <a:avLst/>
            <a:gdLst>
              <a:gd name="connsiteX0" fmla="*/ 718820 w 718820"/>
              <a:gd name="connsiteY0" fmla="*/ 424180 h 756920"/>
              <a:gd name="connsiteX1" fmla="*/ 459740 w 718820"/>
              <a:gd name="connsiteY1" fmla="*/ 365760 h 756920"/>
              <a:gd name="connsiteX2" fmla="*/ 414020 w 718820"/>
              <a:gd name="connsiteY2" fmla="*/ 0 h 756920"/>
              <a:gd name="connsiteX3" fmla="*/ 350520 w 718820"/>
              <a:gd name="connsiteY3" fmla="*/ 398780 h 756920"/>
              <a:gd name="connsiteX4" fmla="*/ 0 w 718820"/>
              <a:gd name="connsiteY4" fmla="*/ 444500 h 756920"/>
              <a:gd name="connsiteX5" fmla="*/ 337820 w 718820"/>
              <a:gd name="connsiteY5" fmla="*/ 480060 h 756920"/>
              <a:gd name="connsiteX6" fmla="*/ 401320 w 718820"/>
              <a:gd name="connsiteY6" fmla="*/ 756920 h 756920"/>
              <a:gd name="connsiteX7" fmla="*/ 459740 w 718820"/>
              <a:gd name="connsiteY7" fmla="*/ 502920 h 756920"/>
              <a:gd name="connsiteX8" fmla="*/ 718820 w 718820"/>
              <a:gd name="connsiteY8" fmla="*/ 424180 h 7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820" h="756920">
                <a:moveTo>
                  <a:pt x="718820" y="424180"/>
                </a:moveTo>
                <a:lnTo>
                  <a:pt x="459740" y="365760"/>
                </a:lnTo>
                <a:lnTo>
                  <a:pt x="414020" y="0"/>
                </a:lnTo>
                <a:lnTo>
                  <a:pt x="350520" y="398780"/>
                </a:lnTo>
                <a:lnTo>
                  <a:pt x="0" y="444500"/>
                </a:lnTo>
                <a:lnTo>
                  <a:pt x="337820" y="480060"/>
                </a:lnTo>
                <a:lnTo>
                  <a:pt x="401320" y="756920"/>
                </a:lnTo>
                <a:lnTo>
                  <a:pt x="459740" y="502920"/>
                </a:lnTo>
                <a:lnTo>
                  <a:pt x="718820" y="42418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2B0460E-07A2-4AC6-805A-741E1FD04EA1}"/>
              </a:ext>
            </a:extLst>
          </p:cNvPr>
          <p:cNvSpPr/>
          <p:nvPr/>
        </p:nvSpPr>
        <p:spPr>
          <a:xfrm>
            <a:off x="7860107" y="3249852"/>
            <a:ext cx="233518" cy="245895"/>
          </a:xfrm>
          <a:custGeom>
            <a:avLst/>
            <a:gdLst>
              <a:gd name="connsiteX0" fmla="*/ 718820 w 718820"/>
              <a:gd name="connsiteY0" fmla="*/ 424180 h 756920"/>
              <a:gd name="connsiteX1" fmla="*/ 459740 w 718820"/>
              <a:gd name="connsiteY1" fmla="*/ 365760 h 756920"/>
              <a:gd name="connsiteX2" fmla="*/ 414020 w 718820"/>
              <a:gd name="connsiteY2" fmla="*/ 0 h 756920"/>
              <a:gd name="connsiteX3" fmla="*/ 350520 w 718820"/>
              <a:gd name="connsiteY3" fmla="*/ 398780 h 756920"/>
              <a:gd name="connsiteX4" fmla="*/ 0 w 718820"/>
              <a:gd name="connsiteY4" fmla="*/ 444500 h 756920"/>
              <a:gd name="connsiteX5" fmla="*/ 337820 w 718820"/>
              <a:gd name="connsiteY5" fmla="*/ 480060 h 756920"/>
              <a:gd name="connsiteX6" fmla="*/ 401320 w 718820"/>
              <a:gd name="connsiteY6" fmla="*/ 756920 h 756920"/>
              <a:gd name="connsiteX7" fmla="*/ 459740 w 718820"/>
              <a:gd name="connsiteY7" fmla="*/ 502920 h 756920"/>
              <a:gd name="connsiteX8" fmla="*/ 718820 w 718820"/>
              <a:gd name="connsiteY8" fmla="*/ 424180 h 7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820" h="756920">
                <a:moveTo>
                  <a:pt x="718820" y="424180"/>
                </a:moveTo>
                <a:lnTo>
                  <a:pt x="459740" y="365760"/>
                </a:lnTo>
                <a:lnTo>
                  <a:pt x="414020" y="0"/>
                </a:lnTo>
                <a:lnTo>
                  <a:pt x="350520" y="398780"/>
                </a:lnTo>
                <a:lnTo>
                  <a:pt x="0" y="444500"/>
                </a:lnTo>
                <a:lnTo>
                  <a:pt x="337820" y="480060"/>
                </a:lnTo>
                <a:lnTo>
                  <a:pt x="401320" y="756920"/>
                </a:lnTo>
                <a:lnTo>
                  <a:pt x="459740" y="502920"/>
                </a:lnTo>
                <a:lnTo>
                  <a:pt x="718820" y="42418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C3B8B46-CED9-4D3D-914C-92257DAF77D9}"/>
              </a:ext>
            </a:extLst>
          </p:cNvPr>
          <p:cNvSpPr/>
          <p:nvPr/>
        </p:nvSpPr>
        <p:spPr>
          <a:xfrm>
            <a:off x="8237454" y="2877691"/>
            <a:ext cx="233518" cy="245895"/>
          </a:xfrm>
          <a:custGeom>
            <a:avLst/>
            <a:gdLst>
              <a:gd name="connsiteX0" fmla="*/ 718820 w 718820"/>
              <a:gd name="connsiteY0" fmla="*/ 424180 h 756920"/>
              <a:gd name="connsiteX1" fmla="*/ 459740 w 718820"/>
              <a:gd name="connsiteY1" fmla="*/ 365760 h 756920"/>
              <a:gd name="connsiteX2" fmla="*/ 414020 w 718820"/>
              <a:gd name="connsiteY2" fmla="*/ 0 h 756920"/>
              <a:gd name="connsiteX3" fmla="*/ 350520 w 718820"/>
              <a:gd name="connsiteY3" fmla="*/ 398780 h 756920"/>
              <a:gd name="connsiteX4" fmla="*/ 0 w 718820"/>
              <a:gd name="connsiteY4" fmla="*/ 444500 h 756920"/>
              <a:gd name="connsiteX5" fmla="*/ 337820 w 718820"/>
              <a:gd name="connsiteY5" fmla="*/ 480060 h 756920"/>
              <a:gd name="connsiteX6" fmla="*/ 401320 w 718820"/>
              <a:gd name="connsiteY6" fmla="*/ 756920 h 756920"/>
              <a:gd name="connsiteX7" fmla="*/ 459740 w 718820"/>
              <a:gd name="connsiteY7" fmla="*/ 502920 h 756920"/>
              <a:gd name="connsiteX8" fmla="*/ 718820 w 718820"/>
              <a:gd name="connsiteY8" fmla="*/ 424180 h 7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820" h="756920">
                <a:moveTo>
                  <a:pt x="718820" y="424180"/>
                </a:moveTo>
                <a:lnTo>
                  <a:pt x="459740" y="365760"/>
                </a:lnTo>
                <a:lnTo>
                  <a:pt x="414020" y="0"/>
                </a:lnTo>
                <a:lnTo>
                  <a:pt x="350520" y="398780"/>
                </a:lnTo>
                <a:lnTo>
                  <a:pt x="0" y="444500"/>
                </a:lnTo>
                <a:lnTo>
                  <a:pt x="337820" y="480060"/>
                </a:lnTo>
                <a:lnTo>
                  <a:pt x="401320" y="756920"/>
                </a:lnTo>
                <a:lnTo>
                  <a:pt x="459740" y="502920"/>
                </a:lnTo>
                <a:lnTo>
                  <a:pt x="718820" y="42418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60D57564-8DDA-4A72-8A97-7AC750A2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3420DDA-D040-4A91-AA75-A148E36138F2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EAF18E-6DF1-4BA0-8C58-2B9CBE5DEF86}"/>
              </a:ext>
            </a:extLst>
          </p:cNvPr>
          <p:cNvSpPr txBox="1"/>
          <p:nvPr/>
        </p:nvSpPr>
        <p:spPr>
          <a:xfrm>
            <a:off x="1321116" y="6439865"/>
            <a:ext cx="1096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Dense layer Art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: http://alexlenail.me/NN-SVG/index.html</a:t>
            </a:r>
          </a:p>
        </p:txBody>
      </p:sp>
    </p:spTree>
    <p:extLst>
      <p:ext uri="{BB962C8B-B14F-4D97-AF65-F5344CB8AC3E}">
        <p14:creationId xmlns:p14="http://schemas.microsoft.com/office/powerpoint/2010/main" val="361893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26524 0.46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" grpId="0" animBg="1"/>
      <p:bldP spid="65" grpId="1" animBg="1"/>
      <p:bldP spid="66" grpId="0" animBg="1"/>
      <p:bldP spid="66" grpId="1" animBg="1"/>
      <p:bldP spid="64" grpId="0" animBg="1"/>
      <p:bldP spid="63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89924-B0E6-4838-BA47-FEE3C5A9C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2" y="1679593"/>
            <a:ext cx="7091265" cy="1991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45B2C-19F7-4F49-A367-D7FEEF3F0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2" y="3775575"/>
            <a:ext cx="7091265" cy="2013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E3B76-B2CA-41D7-90B4-E6F93336A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BA538-F8EE-4993-A5C1-67777134EB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45A5E-A108-46E0-BA9D-3972D327B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CF134-F855-4042-B297-32D7E2008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A5502A-6538-47E7-9DD0-7BA5F022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Low bias – Low variance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1B803-A71E-4A66-866D-3C015A62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B48E9-0D06-419E-9721-561E12D95B18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4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03A533-8978-4C07-8C04-F439BC17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3C126-CB9F-4AD1-B99D-BBC4363D6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877078" cy="1168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91CF9-9B7D-4059-8646-DA6F394665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E6FE9-71C8-4763-AD63-219CCB015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1"/>
          <a:stretch/>
        </p:blipFill>
        <p:spPr>
          <a:xfrm>
            <a:off x="-1514694" y="1298981"/>
            <a:ext cx="9342550" cy="4393035"/>
          </a:xfr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143789C-42BD-483E-8FB2-901E3BEE58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9"/>
          <a:stretch/>
        </p:blipFill>
        <p:spPr>
          <a:xfrm>
            <a:off x="7632700" y="-606065"/>
            <a:ext cx="4566674" cy="5229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22E0E-3F50-42FF-8BDD-BDEEBC712C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5"/>
          <a:stretch/>
        </p:blipFill>
        <p:spPr>
          <a:xfrm>
            <a:off x="7683500" y="2421344"/>
            <a:ext cx="4508500" cy="5275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546511-4148-472E-BED6-11BADB91E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1" y="65313"/>
            <a:ext cx="875685" cy="116835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044D17-4AA6-43C2-B41F-47F5193FA3B1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604963" y="2376488"/>
            <a:ext cx="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95988-F7A4-422D-8467-C043B3785518}"/>
              </a:ext>
            </a:extLst>
          </p:cNvPr>
          <p:cNvGrpSpPr/>
          <p:nvPr/>
        </p:nvGrpSpPr>
        <p:grpSpPr>
          <a:xfrm>
            <a:off x="118779" y="2371666"/>
            <a:ext cx="1486191" cy="2175448"/>
            <a:chOff x="118779" y="2371666"/>
            <a:chExt cx="1486191" cy="217544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F7C2913-22F9-4ED6-B49B-CB3308481428}"/>
                </a:ext>
              </a:extLst>
            </p:cNvPr>
            <p:cNvSpPr/>
            <p:nvPr/>
          </p:nvSpPr>
          <p:spPr>
            <a:xfrm>
              <a:off x="118779" y="2376488"/>
              <a:ext cx="1486184" cy="2170626"/>
            </a:xfrm>
            <a:custGeom>
              <a:avLst/>
              <a:gdLst>
                <a:gd name="connsiteX0" fmla="*/ 1486184 w 1486184"/>
                <a:gd name="connsiteY0" fmla="*/ 0 h 2170626"/>
                <a:gd name="connsiteX1" fmla="*/ 876584 w 1486184"/>
                <a:gd name="connsiteY1" fmla="*/ 604837 h 2170626"/>
                <a:gd name="connsiteX2" fmla="*/ 628934 w 1486184"/>
                <a:gd name="connsiteY2" fmla="*/ 1009650 h 2170626"/>
                <a:gd name="connsiteX3" fmla="*/ 567021 w 1486184"/>
                <a:gd name="connsiteY3" fmla="*/ 1381125 h 2170626"/>
                <a:gd name="connsiteX4" fmla="*/ 400334 w 1486184"/>
                <a:gd name="connsiteY4" fmla="*/ 1666875 h 2170626"/>
                <a:gd name="connsiteX5" fmla="*/ 195546 w 1486184"/>
                <a:gd name="connsiteY5" fmla="*/ 1881187 h 2170626"/>
                <a:gd name="connsiteX6" fmla="*/ 14571 w 1486184"/>
                <a:gd name="connsiteY6" fmla="*/ 2147887 h 2170626"/>
                <a:gd name="connsiteX7" fmla="*/ 24096 w 1486184"/>
                <a:gd name="connsiteY7" fmla="*/ 2138362 h 21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6184" h="2170626">
                  <a:moveTo>
                    <a:pt x="1486184" y="0"/>
                  </a:moveTo>
                  <a:cubicBezTo>
                    <a:pt x="1252821" y="218281"/>
                    <a:pt x="1019459" y="436562"/>
                    <a:pt x="876584" y="604837"/>
                  </a:cubicBezTo>
                  <a:cubicBezTo>
                    <a:pt x="733709" y="773112"/>
                    <a:pt x="680528" y="880269"/>
                    <a:pt x="628934" y="1009650"/>
                  </a:cubicBezTo>
                  <a:cubicBezTo>
                    <a:pt x="577340" y="1139031"/>
                    <a:pt x="605121" y="1271587"/>
                    <a:pt x="567021" y="1381125"/>
                  </a:cubicBezTo>
                  <a:cubicBezTo>
                    <a:pt x="528921" y="1490663"/>
                    <a:pt x="462246" y="1583531"/>
                    <a:pt x="400334" y="1666875"/>
                  </a:cubicBezTo>
                  <a:cubicBezTo>
                    <a:pt x="338422" y="1750219"/>
                    <a:pt x="259840" y="1801018"/>
                    <a:pt x="195546" y="1881187"/>
                  </a:cubicBezTo>
                  <a:cubicBezTo>
                    <a:pt x="131252" y="1961356"/>
                    <a:pt x="43146" y="2105025"/>
                    <a:pt x="14571" y="2147887"/>
                  </a:cubicBezTo>
                  <a:cubicBezTo>
                    <a:pt x="-14004" y="2190749"/>
                    <a:pt x="5046" y="2164555"/>
                    <a:pt x="24096" y="2138362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60E71A0-C4E3-4225-96D7-18105F44B51C}"/>
                </a:ext>
              </a:extLst>
            </p:cNvPr>
            <p:cNvSpPr/>
            <p:nvPr/>
          </p:nvSpPr>
          <p:spPr>
            <a:xfrm>
              <a:off x="1543050" y="2371666"/>
              <a:ext cx="61920" cy="66735"/>
            </a:xfrm>
            <a:custGeom>
              <a:avLst/>
              <a:gdLst>
                <a:gd name="connsiteX0" fmla="*/ 0 w 61920"/>
                <a:gd name="connsiteY0" fmla="*/ 66735 h 66735"/>
                <a:gd name="connsiteX1" fmla="*/ 61913 w 61920"/>
                <a:gd name="connsiteY1" fmla="*/ 60 h 66735"/>
                <a:gd name="connsiteX2" fmla="*/ 0 w 61920"/>
                <a:gd name="connsiteY2" fmla="*/ 66735 h 6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20" h="66735">
                  <a:moveTo>
                    <a:pt x="0" y="66735"/>
                  </a:moveTo>
                  <a:cubicBezTo>
                    <a:pt x="0" y="66735"/>
                    <a:pt x="62707" y="-2321"/>
                    <a:pt x="61913" y="60"/>
                  </a:cubicBezTo>
                  <a:cubicBezTo>
                    <a:pt x="61119" y="2441"/>
                    <a:pt x="0" y="66735"/>
                    <a:pt x="0" y="66735"/>
                  </a:cubicBez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F2A5568-2BD8-4E1B-9886-F7FD876B4EC6}"/>
              </a:ext>
            </a:extLst>
          </p:cNvPr>
          <p:cNvSpPr/>
          <p:nvPr/>
        </p:nvSpPr>
        <p:spPr>
          <a:xfrm>
            <a:off x="2838450" y="3429000"/>
            <a:ext cx="1019175" cy="152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27F763-00A7-4791-9FE5-9CD566A6886A}"/>
              </a:ext>
            </a:extLst>
          </p:cNvPr>
          <p:cNvSpPr/>
          <p:nvPr/>
        </p:nvSpPr>
        <p:spPr>
          <a:xfrm>
            <a:off x="8001000" y="1914525"/>
            <a:ext cx="1276350" cy="1701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226517-93FA-4804-9FBD-B5928908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Dense-</a:t>
            </a:r>
            <a:r>
              <a:rPr lang="en-US" sz="4800" b="1" dirty="0" err="1"/>
              <a:t>Unet</a:t>
            </a:r>
            <a:r>
              <a:rPr lang="en-US" sz="4800" b="1" dirty="0"/>
              <a:t> vs </a:t>
            </a:r>
            <a:r>
              <a:rPr lang="en-US" sz="4800" b="1" dirty="0" err="1"/>
              <a:t>Unet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BFB2D9-EC7E-4E56-91B8-779CD56E46F2}"/>
              </a:ext>
            </a:extLst>
          </p:cNvPr>
          <p:cNvSpPr/>
          <p:nvPr/>
        </p:nvSpPr>
        <p:spPr>
          <a:xfrm>
            <a:off x="9071429" y="3686629"/>
            <a:ext cx="389900" cy="269965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29A0C-1060-410E-A1BA-3371216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246D43-EA24-42D1-B560-7A35D89EA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8"/>
          <a:stretch/>
        </p:blipFill>
        <p:spPr>
          <a:xfrm>
            <a:off x="-1353951" y="1285033"/>
            <a:ext cx="8855763" cy="421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13321-163C-4AF6-B175-FCF9758F6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0" t="995" r="-1251" b="-995"/>
          <a:stretch/>
        </p:blipFill>
        <p:spPr>
          <a:xfrm>
            <a:off x="7608854" y="-348054"/>
            <a:ext cx="4508500" cy="5087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6371D-4832-4228-92EA-F346B089D1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/>
          <a:stretch/>
        </p:blipFill>
        <p:spPr>
          <a:xfrm>
            <a:off x="7369175" y="2506405"/>
            <a:ext cx="4508500" cy="5087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AFC0E-DB6F-47CA-8B84-C0045DE17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CC2D5-B458-494C-9B1F-CFD4C2BC5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877078" cy="1168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80816C-E08E-4433-836C-4670909DC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1" y="65313"/>
            <a:ext cx="875685" cy="11683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3F2958-DF95-4E89-9613-8C99FAE2CE60}"/>
              </a:ext>
            </a:extLst>
          </p:cNvPr>
          <p:cNvSpPr/>
          <p:nvPr/>
        </p:nvSpPr>
        <p:spPr>
          <a:xfrm>
            <a:off x="9137391" y="1937249"/>
            <a:ext cx="201307" cy="2119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A947FD-3E2B-4B65-9BAC-97FFC3725C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55BCB-F483-4406-96D0-524CDF93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2DBCB0-F9A7-4A38-B77C-C9881448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Dense-</a:t>
            </a:r>
            <a:r>
              <a:rPr lang="en-US" sz="4800" b="1" dirty="0" err="1"/>
              <a:t>Unet</a:t>
            </a:r>
            <a:r>
              <a:rPr lang="en-US" sz="4800" b="1" dirty="0"/>
              <a:t> vs </a:t>
            </a:r>
            <a:r>
              <a:rPr lang="en-US" sz="4800" b="1" dirty="0" err="1"/>
              <a:t>Unet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098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602E4C-A022-4569-88D0-7B122891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" y="5951272"/>
            <a:ext cx="877078" cy="87707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3A20466-B7DB-4FFA-AC13-2AFB48EFB95E}"/>
              </a:ext>
            </a:extLst>
          </p:cNvPr>
          <p:cNvSpPr/>
          <p:nvPr/>
        </p:nvSpPr>
        <p:spPr>
          <a:xfrm>
            <a:off x="5494364" y="861786"/>
            <a:ext cx="4036079" cy="82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A026D-B298-47F9-81FD-B4DD5F85B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94780"/>
            <a:ext cx="12192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74670-9584-4FD1-8ACC-14A0A9FF0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93452"/>
            <a:ext cx="12192000" cy="609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C864F0-C0C0-4306-B882-A0397F24F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67611"/>
            <a:ext cx="12192000" cy="609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276BCE-38DC-4BA1-817A-54D2DEC77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1006548"/>
            <a:ext cx="12192000" cy="609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4C6B52-B0B3-4E9A-86CB-5821D6D757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1006548"/>
            <a:ext cx="12192000" cy="609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E170BD-AD37-4476-A896-E6F387197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93452"/>
            <a:ext cx="12192000" cy="609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98DA097-F67E-4F87-BE17-EAC75C2990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81684"/>
            <a:ext cx="12192000" cy="6096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E8BE7F9-4B84-4C0C-8C02-E248CE169E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3" y="967611"/>
            <a:ext cx="12192000" cy="60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59C6C8-4126-4BA0-A70B-FA6D7F8FE96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6C7D3-1129-44DD-B492-918BF1E520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7A9E9B-9151-43B6-8342-0D81B068C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0B58-7098-40DF-A2EC-AE8299F8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3225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41B148-977A-4DD9-8DB4-8E4BCF45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Some of the Final Results </a:t>
            </a:r>
          </a:p>
        </p:txBody>
      </p:sp>
    </p:spTree>
    <p:extLst>
      <p:ext uri="{BB962C8B-B14F-4D97-AF65-F5344CB8AC3E}">
        <p14:creationId xmlns:p14="http://schemas.microsoft.com/office/powerpoint/2010/main" val="27375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05949-63FE-4378-8D76-5054AD9E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27B9E-B834-FFBB-1A60-EE2A920C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3" y="10932"/>
            <a:ext cx="10613034" cy="56186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0186AC-3AAA-1AA4-4A94-5A985B6A7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90292"/>
            <a:ext cx="7399176" cy="1448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 get familiar with this subject, you can find this</a:t>
            </a:r>
          </a:p>
          <a:p>
            <a:pPr marL="0" indent="0">
              <a:buNone/>
            </a:pPr>
            <a:r>
              <a:rPr lang="en-US" sz="2400" b="1" dirty="0"/>
              <a:t>interactive</a:t>
            </a:r>
            <a:r>
              <a:rPr lang="en-US" sz="2400" dirty="0"/>
              <a:t> </a:t>
            </a:r>
            <a:r>
              <a:rPr lang="en-US" sz="2400" b="1" dirty="0"/>
              <a:t>Noise Removal Tool </a:t>
            </a:r>
            <a:r>
              <a:rPr lang="en-US" sz="2400" dirty="0"/>
              <a:t>on my </a:t>
            </a:r>
            <a:r>
              <a:rPr lang="en-US" sz="2400" b="1" dirty="0"/>
              <a:t>GitHub: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github.com/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moienr/interactive_ft</a:t>
            </a:r>
          </a:p>
        </p:txBody>
      </p:sp>
    </p:spTree>
    <p:extLst>
      <p:ext uri="{BB962C8B-B14F-4D97-AF65-F5344CB8AC3E}">
        <p14:creationId xmlns:p14="http://schemas.microsoft.com/office/powerpoint/2010/main" val="3589561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602E4C-A022-4569-88D0-7B122891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0121E-FBA9-457F-82F8-A820339387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CAE20-4AC3-41D3-A43C-772A7D0E3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7E25D-77F5-42E9-9194-64143FDFA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3A20466-B7DB-4FFA-AC13-2AFB48EFB95E}"/>
              </a:ext>
            </a:extLst>
          </p:cNvPr>
          <p:cNvSpPr/>
          <p:nvPr/>
        </p:nvSpPr>
        <p:spPr>
          <a:xfrm>
            <a:off x="5037007" y="209680"/>
            <a:ext cx="4238994" cy="86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0D81F-098C-46DB-806D-56E7FF3E0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75" y="1059300"/>
            <a:ext cx="9099107" cy="545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75F88-5C0B-47BD-9871-D82F8B178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33" y="1059300"/>
            <a:ext cx="9192042" cy="54577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48B4057-764D-4FD8-A971-3E085D105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Results on </a:t>
            </a:r>
            <a:r>
              <a:rPr lang="en-US" sz="4800" b="1" dirty="0">
                <a:solidFill>
                  <a:srgbClr val="FF0000"/>
                </a:solidFill>
              </a:rPr>
              <a:t>Real-Size</a:t>
            </a:r>
            <a:r>
              <a:rPr lang="en-US" sz="4800" b="1" dirty="0"/>
              <a:t> Landsat8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2FA96-2F77-4E0E-B608-8F25DE41083D}"/>
              </a:ext>
            </a:extLst>
          </p:cNvPr>
          <p:cNvSpPr txBox="1"/>
          <p:nvPr/>
        </p:nvSpPr>
        <p:spPr>
          <a:xfrm>
            <a:off x="7780777" y="1295617"/>
            <a:ext cx="8201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chemeClr val="accent3">
                    <a:lumMod val="50000"/>
                  </a:schemeClr>
                </a:solidFill>
                <a:effectLst/>
                <a:latin typeface="ui-monospace"/>
              </a:rPr>
              <a:t>LC08_L1TP_230066_20170621_20170630_01_T1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5EDC5-1B08-4F21-BC1D-3CF9F2F03F76}"/>
              </a:ext>
            </a:extLst>
          </p:cNvPr>
          <p:cNvSpPr txBox="1"/>
          <p:nvPr/>
        </p:nvSpPr>
        <p:spPr>
          <a:xfrm>
            <a:off x="1361482" y="6474884"/>
            <a:ext cx="86622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effectLst/>
                <a:latin typeface="Arial" panose="020B0604020202020204" pitchFamily="34" charset="0"/>
              </a:rPr>
              <a:t>Morfitt, R.; </a:t>
            </a:r>
            <a:r>
              <a:rPr lang="en-US" sz="1100" i="0" dirty="0" err="1">
                <a:effectLst/>
                <a:latin typeface="Arial" panose="020B0604020202020204" pitchFamily="34" charset="0"/>
              </a:rPr>
              <a:t>Barsi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, J.; Levy, R.; Markham, B.; </a:t>
            </a:r>
            <a:r>
              <a:rPr lang="en-US" sz="1100" i="0" dirty="0" err="1">
                <a:effectLst/>
                <a:latin typeface="Arial" panose="020B0604020202020204" pitchFamily="34" charset="0"/>
              </a:rPr>
              <a:t>Micijevic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, E.; Ong, L.; </a:t>
            </a:r>
            <a:r>
              <a:rPr lang="en-US" sz="1100" i="0" dirty="0" err="1">
                <a:effectLst/>
                <a:latin typeface="Arial" panose="020B0604020202020204" pitchFamily="34" charset="0"/>
              </a:rPr>
              <a:t>Scaramuzza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, P.; </a:t>
            </a:r>
            <a:r>
              <a:rPr lang="en-US" sz="1100" i="0" dirty="0" err="1">
                <a:effectLst/>
                <a:latin typeface="Arial" panose="020B0604020202020204" pitchFamily="34" charset="0"/>
              </a:rPr>
              <a:t>Vanderwerff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, K. Landsat-8 Operational Land Imager (OLI) Radiometric Performance On-Orbit. 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Remote Sens.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 2015, 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7</a:t>
            </a:r>
            <a:r>
              <a:rPr lang="en-US" sz="1100" i="0" dirty="0">
                <a:effectLst/>
                <a:latin typeface="Arial" panose="020B0604020202020204" pitchFamily="34" charset="0"/>
              </a:rPr>
              <a:t>, 2208-2237. https://doi.org/10.3390/rs70202208</a:t>
            </a: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C5D8-C1DB-4915-8C93-4FCA2A94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075" y="6563329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154E1-6A09-468F-B8FC-3A85DA5F1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1DAA0-2108-4A53-9AC0-8E4D22626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8" y="-1"/>
            <a:ext cx="12207817" cy="1220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02E4C-A022-4569-88D0-7B122891B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0121E-FBA9-457F-82F8-A8203393870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1" y="65314"/>
            <a:ext cx="1728754" cy="17287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84A503-5FC9-4CF1-BA59-FCC3CE80FA35}"/>
              </a:ext>
            </a:extLst>
          </p:cNvPr>
          <p:cNvSpPr/>
          <p:nvPr/>
        </p:nvSpPr>
        <p:spPr>
          <a:xfrm>
            <a:off x="52580" y="2010959"/>
            <a:ext cx="7142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watching!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DC5C72-E053-4F5E-BD9F-A9C7FC3569C1}"/>
              </a:ext>
            </a:extLst>
          </p:cNvPr>
          <p:cNvSpPr/>
          <p:nvPr/>
        </p:nvSpPr>
        <p:spPr>
          <a:xfrm>
            <a:off x="-1306285" y="1964424"/>
            <a:ext cx="8606526" cy="186353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DC3F41-7E40-446B-95F5-8F1D97DCA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1111154" cy="14801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AB0D15-0EFA-4F03-B8CE-99A842FA8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46" y="65314"/>
            <a:ext cx="1109389" cy="14801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4D5420-7C41-4C3C-AD01-0390C6B833C3}"/>
              </a:ext>
            </a:extLst>
          </p:cNvPr>
          <p:cNvSpPr/>
          <p:nvPr/>
        </p:nvSpPr>
        <p:spPr>
          <a:xfrm>
            <a:off x="27180" y="1972859"/>
            <a:ext cx="71425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watching!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26C0C-D5B0-434B-8788-B21546492226}"/>
              </a:ext>
            </a:extLst>
          </p:cNvPr>
          <p:cNvSpPr txBox="1"/>
          <p:nvPr/>
        </p:nvSpPr>
        <p:spPr>
          <a:xfrm>
            <a:off x="188685" y="2972389"/>
            <a:ext cx="6328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Code: kaggle.com/</a:t>
            </a:r>
            <a:r>
              <a:rPr lang="en-US" sz="2800" b="1" dirty="0" err="1">
                <a:solidFill>
                  <a:srgbClr val="FFC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moienrangzan</a:t>
            </a:r>
            <a:r>
              <a:rPr lang="en-US" sz="2800" b="1" dirty="0">
                <a:solidFill>
                  <a:srgbClr val="FFC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AD2C9-EA32-4D9B-8BC3-67759187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6111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0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4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41CD54-F228-41FE-8B69-42F0652FF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AEFAF-C287-44CE-B97E-10E29501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C42E03B8-A9AF-4E77-B2F6-8010C1122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79028" y="2245403"/>
            <a:ext cx="8699500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3A533-8978-4C07-8C04-F439BC17C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3C126-CB9F-4AD1-B99D-BBC4363D6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877078" cy="1168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91CF9-9B7D-4059-8646-DA6F3946658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533C6-D57F-4F1A-8F06-5C5933563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1" y="65313"/>
            <a:ext cx="875685" cy="11683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97AB08-CD87-4FB1-A7B4-AED76729CB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1"/>
          <a:stretch/>
        </p:blipFill>
        <p:spPr>
          <a:xfrm>
            <a:off x="1979028" y="178842"/>
            <a:ext cx="8699500" cy="30236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3D6AB-4F9A-45FC-B72A-8E2BC85F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4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1639ED4-5E67-4E58-AE08-DFF4C07E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4" y="-312737"/>
            <a:ext cx="997267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Points in Frequency Domain = Waves in Spatial Domain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5EDBE1-97ED-4F14-AA45-D26820B5C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FCDBB4-6E65-4188-B52D-AB6DA8F09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BA87D0-09EF-4235-9569-F0B1373D9C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435CD9-DE1E-4DA0-84D4-061806D62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5F338-25CC-4262-A589-218509FEE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309" y="876301"/>
            <a:ext cx="9183382" cy="5268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689842-4B36-4609-9442-9A7F2FC4C6B1}"/>
              </a:ext>
            </a:extLst>
          </p:cNvPr>
          <p:cNvSpPr txBox="1"/>
          <p:nvPr/>
        </p:nvSpPr>
        <p:spPr>
          <a:xfrm>
            <a:off x="1732385" y="6414800"/>
            <a:ext cx="9488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atin typeface="Amazon Ember"/>
              </a:rPr>
              <a:t>https://www.cs.cornell.edu/courses/cs4670/2018sp/lec06-resampling.pdf</a:t>
            </a:r>
            <a:endParaRPr lang="en-US" sz="1600" b="1" i="0" dirty="0">
              <a:effectLst/>
              <a:latin typeface="Amazon Ember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352CB2-1530-43E6-87E1-32792BBE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856E50-9BBE-44E0-8691-636826147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1006476"/>
            <a:ext cx="17780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219AA-47EF-4F19-9D94-64F46350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1019176"/>
            <a:ext cx="1778000" cy="177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3789F-CE25-4A86-91E5-5AA739D4B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2" y="1006476"/>
            <a:ext cx="1778000" cy="177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10559-E0FB-4418-840D-8BC25282E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2" y="2903538"/>
            <a:ext cx="1778000" cy="177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6A42F1-98BD-40C3-8FF1-3D7E3DF27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2903538"/>
            <a:ext cx="1778000" cy="177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08C00-1849-4570-BBD6-8ACD1B13E8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2903538"/>
            <a:ext cx="1778000" cy="177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C2944A-0938-49A8-8BD5-C5F26555D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50" y="4768848"/>
            <a:ext cx="1793690" cy="1793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2E3B49-2105-4C4F-8145-4F1F20A26C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4787900"/>
            <a:ext cx="1778000" cy="177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1761FB-91A0-47D5-B7DC-50AB2A5033D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4800600"/>
            <a:ext cx="1778000" cy="1778000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997A718A-BC15-415D-9668-8FC7833D92C7}"/>
              </a:ext>
            </a:extLst>
          </p:cNvPr>
          <p:cNvSpPr/>
          <p:nvPr/>
        </p:nvSpPr>
        <p:spPr>
          <a:xfrm>
            <a:off x="5156202" y="3263900"/>
            <a:ext cx="1587500" cy="10922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639ED4-5E67-4E58-AE08-DFF4C07E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4" y="-312737"/>
            <a:ext cx="997267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Stripes</a:t>
            </a:r>
            <a:r>
              <a:rPr lang="en-US" sz="3200" b="1" dirty="0">
                <a:latin typeface="+mn-lt"/>
              </a:rPr>
              <a:t> in Spatial Domain =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Objects</a:t>
            </a:r>
            <a:r>
              <a:rPr lang="en-US" sz="3200" b="1" dirty="0">
                <a:latin typeface="+mn-lt"/>
              </a:rPr>
              <a:t> in Frequency Domain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5EDBE1-97ED-4F14-AA45-D26820B5CF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FCDBB4-6E65-4188-B52D-AB6DA8F097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BA87D0-09EF-4235-9569-F0B1373D9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435CD9-DE1E-4DA0-84D4-061806D62A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718B4-4EA4-48AF-9668-DD422998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A34363-56CC-48FF-B865-E14453A7CE02}"/>
              </a:ext>
            </a:extLst>
          </p:cNvPr>
          <p:cNvSpPr txBox="1"/>
          <p:nvPr/>
        </p:nvSpPr>
        <p:spPr>
          <a:xfrm>
            <a:off x="-43022" y="3948623"/>
            <a:ext cx="32307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effectLst/>
                <a:latin typeface="Archivo"/>
              </a:rPr>
              <a:t>Wen Xiao, </a:t>
            </a:r>
            <a:r>
              <a:rPr lang="en-US" sz="1400" i="0" dirty="0" err="1">
                <a:effectLst/>
                <a:latin typeface="Archivo"/>
              </a:rPr>
              <a:t>Qixiang</a:t>
            </a:r>
            <a:r>
              <a:rPr lang="en-US" sz="1400" i="0" dirty="0">
                <a:effectLst/>
                <a:latin typeface="Archivo"/>
              </a:rPr>
              <a:t> Wang, Feng Pan, </a:t>
            </a:r>
            <a:r>
              <a:rPr lang="en-US" sz="1400" i="0" dirty="0" err="1">
                <a:effectLst/>
                <a:latin typeface="Archivo"/>
              </a:rPr>
              <a:t>Runyu</a:t>
            </a:r>
            <a:r>
              <a:rPr lang="en-US" sz="1400" i="0" dirty="0">
                <a:effectLst/>
                <a:latin typeface="Archivo"/>
              </a:rPr>
              <a:t> Cao, </a:t>
            </a:r>
            <a:r>
              <a:rPr lang="en-US" sz="1400" i="0" dirty="0" err="1">
                <a:effectLst/>
                <a:latin typeface="Archivo"/>
              </a:rPr>
              <a:t>Xintong</a:t>
            </a:r>
            <a:r>
              <a:rPr lang="en-US" sz="1400" i="0" dirty="0">
                <a:effectLst/>
                <a:latin typeface="Archivo"/>
              </a:rPr>
              <a:t> Wu, and </a:t>
            </a:r>
            <a:r>
              <a:rPr lang="en-US" sz="1400" i="0" dirty="0" err="1">
                <a:effectLst/>
                <a:latin typeface="Archivo"/>
              </a:rPr>
              <a:t>Lianwen</a:t>
            </a:r>
            <a:r>
              <a:rPr lang="en-US" sz="1400" i="0" dirty="0">
                <a:effectLst/>
                <a:latin typeface="Archivo"/>
              </a:rPr>
              <a:t> Sun, </a:t>
            </a:r>
            <a:r>
              <a:rPr lang="en-US" sz="1400" b="1" i="0" dirty="0">
                <a:effectLst/>
                <a:latin typeface="Archivo"/>
              </a:rPr>
              <a:t>"Adaptive frequency filtering based on convolutional neural networks in off-axis digital holographic microscopy," Biomed. Opt. Express 10, 1613-1626 (2019)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19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0CDAAB-406A-44C5-957A-3717BB33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03EE0-828D-4F91-B548-C607BB98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888"/>
            <a:ext cx="12191999" cy="2917074"/>
          </a:xfrm>
        </p:spPr>
        <p:txBody>
          <a:bodyPr>
            <a:no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942CC-631D-49BD-805C-C1F414453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       </a:t>
            </a:r>
            <a:r>
              <a:rPr lang="en-US" sz="2800" b="1" dirty="0">
                <a:solidFill>
                  <a:srgbClr val="FFC000"/>
                </a:solidFill>
              </a:rPr>
              <a:t>Moien </a:t>
            </a:r>
            <a:r>
              <a:rPr lang="en-US" sz="2800" b="1" dirty="0" err="1">
                <a:solidFill>
                  <a:srgbClr val="FFC000"/>
                </a:solidFill>
              </a:rPr>
              <a:t>Rangzan</a:t>
            </a:r>
            <a:r>
              <a:rPr lang="en-US" sz="3600" b="1" baseline="30000" dirty="0">
                <a:solidFill>
                  <a:srgbClr val="00B050"/>
                </a:solidFill>
              </a:rPr>
              <a:t>₁  </a:t>
            </a:r>
            <a:r>
              <a:rPr lang="en-US" sz="2800" dirty="0">
                <a:solidFill>
                  <a:srgbClr val="FFFF00"/>
                </a:solidFill>
              </a:rPr>
              <a:t>– </a:t>
            </a:r>
            <a:r>
              <a:rPr lang="en-US" sz="2800" i="1" dirty="0">
                <a:solidFill>
                  <a:srgbClr val="FFFF00"/>
                </a:solidFill>
              </a:rPr>
              <a:t>moienrangzan@ut.ac.ir</a:t>
            </a:r>
          </a:p>
          <a:p>
            <a:pPr algn="l"/>
            <a:r>
              <a:rPr lang="en-US" sz="2800" b="1" dirty="0">
                <a:solidFill>
                  <a:srgbClr val="FFC000"/>
                </a:solidFill>
              </a:rPr>
              <a:t>                 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Supervisor: </a:t>
            </a:r>
            <a:r>
              <a:rPr lang="en-US" sz="2800" b="1" dirty="0">
                <a:solidFill>
                  <a:srgbClr val="FFC000"/>
                </a:solidFill>
              </a:rPr>
              <a:t>Dr. Sara </a:t>
            </a:r>
            <a:r>
              <a:rPr lang="en-US" sz="2800" b="1" dirty="0" err="1">
                <a:solidFill>
                  <a:srgbClr val="FFC000"/>
                </a:solidFill>
              </a:rPr>
              <a:t>Attarchi</a:t>
            </a:r>
            <a:r>
              <a:rPr lang="en-US" sz="3600" b="1" baseline="30000" dirty="0">
                <a:solidFill>
                  <a:srgbClr val="00B050"/>
                </a:solidFill>
              </a:rPr>
              <a:t>₁ </a:t>
            </a:r>
            <a:r>
              <a:rPr lang="en-US" sz="2800" dirty="0">
                <a:solidFill>
                  <a:srgbClr val="FFFF00"/>
                </a:solidFill>
              </a:rPr>
              <a:t>– </a:t>
            </a:r>
            <a:r>
              <a:rPr lang="en-US" sz="2800" i="1" dirty="0">
                <a:solidFill>
                  <a:srgbClr val="FFFF00"/>
                </a:solidFill>
              </a:rPr>
              <a:t>satarchi@ut.ac.ir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</a:t>
            </a:r>
            <a:endParaRPr lang="en-US" sz="2800" i="1" dirty="0">
              <a:solidFill>
                <a:srgbClr val="FFFF00"/>
              </a:solidFill>
            </a:endParaRPr>
          </a:p>
          <a:p>
            <a:endParaRPr lang="en-US" sz="2800" i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5B40A-7BDF-4BB6-8D4D-80F9B011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877078" cy="116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9B1F5-EF32-4E6A-B816-E1F6D53AF6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3"/>
            <a:ext cx="1057049" cy="1057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1CAC0E-2043-44C7-AF99-C33929F9F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1" y="65313"/>
            <a:ext cx="875685" cy="11683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28EDF-1CCA-46A0-8E59-EF3EF5F5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0772" y="6171584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0AF75-551E-4247-85EA-C6AFC62DF54F}"/>
              </a:ext>
            </a:extLst>
          </p:cNvPr>
          <p:cNvSpPr txBox="1"/>
          <p:nvPr/>
        </p:nvSpPr>
        <p:spPr>
          <a:xfrm>
            <a:off x="-488602" y="5142211"/>
            <a:ext cx="10621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baseline="30000" dirty="0">
                <a:solidFill>
                  <a:srgbClr val="FFFF00"/>
                </a:solidFill>
              </a:rPr>
              <a:t>        </a:t>
            </a:r>
            <a:r>
              <a:rPr lang="en-US" sz="3200" i="1" baseline="30000" dirty="0">
                <a:solidFill>
                  <a:srgbClr val="00B050"/>
                </a:solidFill>
              </a:rPr>
              <a:t>₁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000" i="1" dirty="0">
                <a:solidFill>
                  <a:srgbClr val="FFFF00"/>
                </a:solidFill>
                <a:effectLst/>
                <a:latin typeface="Helvetica Neue"/>
              </a:rPr>
              <a:t>Department of Remote Sensing and GIS,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Helvetica Neue"/>
              </a:rPr>
              <a:t>University of Tehran</a:t>
            </a:r>
            <a:r>
              <a:rPr lang="en-US" sz="2000" i="1" dirty="0">
                <a:solidFill>
                  <a:srgbClr val="FFFF00"/>
                </a:solidFill>
                <a:effectLst/>
                <a:latin typeface="Helvetica Neue"/>
              </a:rPr>
              <a:t>, Tehran, Iran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41D75F0-F45F-453F-8A25-B54C6A681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1672" y="4081942"/>
            <a:ext cx="233680" cy="233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4D6120-55C5-6BF0-4C19-04152650E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3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03A533-8978-4C07-8C04-F439BC17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91CF9-9B7D-4059-8646-DA6F394665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44823D-0226-4A9B-9AD5-4D6CA5496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61" y="2556930"/>
            <a:ext cx="1744137" cy="17441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5B5720-4DCB-4BCE-9F37-0A4104ECB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8" y="979712"/>
            <a:ext cx="4632865" cy="4632865"/>
          </a:xfrm>
          <a:prstGeom prst="rect">
            <a:avLst/>
          </a:prstGeom>
        </p:spPr>
      </p:pic>
      <p:sp>
        <p:nvSpPr>
          <p:cNvPr id="53" name="Arrow: Right 52">
            <a:extLst>
              <a:ext uri="{FF2B5EF4-FFF2-40B4-BE49-F238E27FC236}">
                <a16:creationId xmlns:a16="http://schemas.microsoft.com/office/drawing/2014/main" id="{B5B539BC-472D-4975-AB8F-526F9C5D44D7}"/>
              </a:ext>
            </a:extLst>
          </p:cNvPr>
          <p:cNvSpPr/>
          <p:nvPr/>
        </p:nvSpPr>
        <p:spPr>
          <a:xfrm>
            <a:off x="6096000" y="2819397"/>
            <a:ext cx="2017486" cy="1219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DownSample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E967D0-06A2-4CE6-8ED5-54F5ACDD2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FCCEA-333F-4D7C-BC5F-3CB50F7313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2C1F68-A16D-49EA-8725-522E3AB05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9" y="966936"/>
            <a:ext cx="4632864" cy="46328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3B613A-54E1-4CA2-8277-5E47960112C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90" y="-1894043"/>
            <a:ext cx="1744138" cy="1744138"/>
          </a:xfrm>
          <a:prstGeom prst="rect">
            <a:avLst/>
          </a:prstGeom>
          <a:ln>
            <a:solidFill>
              <a:srgbClr val="FFFF00"/>
            </a:solidFill>
            <a:prstDash val="dash"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3493AC8-60F7-402C-BB1F-405263F36E1F}"/>
              </a:ext>
            </a:extLst>
          </p:cNvPr>
          <p:cNvSpPr txBox="1"/>
          <p:nvPr/>
        </p:nvSpPr>
        <p:spPr>
          <a:xfrm>
            <a:off x="2687513" y="6354147"/>
            <a:ext cx="5936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src</a:t>
            </a:r>
            <a:r>
              <a:rPr lang="en-US" sz="1400" i="1" dirty="0"/>
              <a:t> </a:t>
            </a:r>
            <a:r>
              <a:rPr lang="en-US" sz="1400" i="1" dirty="0" err="1"/>
              <a:t>img</a:t>
            </a:r>
            <a:r>
              <a:rPr lang="en-US" sz="1400" i="1" dirty="0"/>
              <a:t>: https://www.esa.int/ESA_Multimedia/Images/2017/12/Amazon_River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84D2CE-8F2D-488E-B671-BB3D09E6F2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61" y="2556930"/>
            <a:ext cx="1744137" cy="174413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BDC02E4-FF4D-42C2-A86B-01272D0D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Why can we use Down-sampling?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D83EC-05E1-44B5-8CDE-1FDC60C2FB25}"/>
              </a:ext>
            </a:extLst>
          </p:cNvPr>
          <p:cNvSpPr txBox="1"/>
          <p:nvPr/>
        </p:nvSpPr>
        <p:spPr>
          <a:xfrm>
            <a:off x="1513738" y="5703211"/>
            <a:ext cx="89346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*We must use low pass filters to prevent aliasing or directly cut the center and use inverse FT.</a:t>
            </a:r>
          </a:p>
          <a:p>
            <a:r>
              <a:rPr lang="en-US" sz="1200" b="1" i="1" dirty="0">
                <a:effectLst/>
                <a:latin typeface="Arial" panose="020B0604020202020204" pitchFamily="34" charset="0"/>
              </a:rPr>
              <a:t>Computer vision: A modern approach - </a:t>
            </a:r>
            <a:r>
              <a:rPr lang="fr-FR" sz="1200" b="1" i="1" dirty="0">
                <a:effectLst/>
                <a:latin typeface="Arial" panose="020B0604020202020204" pitchFamily="34" charset="0"/>
              </a:rPr>
              <a:t>David A. Forsyth, Jean Ponce</a:t>
            </a:r>
            <a:endParaRPr lang="en-US" sz="1200" b="1" i="1" dirty="0">
              <a:effectLst/>
              <a:latin typeface="Arial" panose="020B0604020202020204" pitchFamily="34" charset="0"/>
            </a:endParaRPr>
          </a:p>
          <a:p>
            <a:r>
              <a:rPr lang="en-US" sz="1600" i="1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093DF-AF5B-4720-B123-A2716918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399" y="6566736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0D1C4F-2269-461C-A132-7808B3EA1B72}"/>
              </a:ext>
            </a:extLst>
          </p:cNvPr>
          <p:cNvSpPr txBox="1"/>
          <p:nvPr/>
        </p:nvSpPr>
        <p:spPr>
          <a:xfrm>
            <a:off x="1628322" y="51242"/>
            <a:ext cx="10317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48385 -0.018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03A533-8978-4C07-8C04-F439BC17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3C126-CB9F-4AD1-B99D-BBC4363D6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91CF9-9B7D-4059-8646-DA6F394665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533C6-D57F-4F1A-8F06-5C5933563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B3EECD-4428-42A6-80F6-5829283E2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79" y="0"/>
            <a:ext cx="3376121" cy="337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AEE2C0-90E8-4745-8957-554C90536F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1" y="1314382"/>
            <a:ext cx="3386292" cy="338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DE6418-D958-4AF2-8883-19752108B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668" y="3625416"/>
            <a:ext cx="2220046" cy="2227005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67E44BB-FACF-43AF-A577-4544D872655C}"/>
              </a:ext>
            </a:extLst>
          </p:cNvPr>
          <p:cNvGrpSpPr/>
          <p:nvPr/>
        </p:nvGrpSpPr>
        <p:grpSpPr>
          <a:xfrm>
            <a:off x="569668" y="2907136"/>
            <a:ext cx="2220046" cy="718279"/>
            <a:chOff x="569668" y="2907136"/>
            <a:chExt cx="2220046" cy="7182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C6B5E6-C79B-4DC8-B7FC-BC9B11391FBF}"/>
                </a:ext>
              </a:extLst>
            </p:cNvPr>
            <p:cNvSpPr/>
            <p:nvPr/>
          </p:nvSpPr>
          <p:spPr>
            <a:xfrm>
              <a:off x="2361100" y="2907136"/>
              <a:ext cx="200783" cy="20078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92D57A-F93A-43BD-8836-1929B300DABF}"/>
                </a:ext>
              </a:extLst>
            </p:cNvPr>
            <p:cNvCxnSpPr>
              <a:cxnSpLocks/>
            </p:cNvCxnSpPr>
            <p:nvPr/>
          </p:nvCxnSpPr>
          <p:spPr>
            <a:xfrm>
              <a:off x="2561883" y="2907136"/>
              <a:ext cx="227831" cy="718279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E71EDA-346B-4ED7-A636-99EF2939FD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668" y="2907136"/>
              <a:ext cx="1791432" cy="710675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02C6CB0-2082-43FB-BDEA-E8E5B390B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28" y="470807"/>
            <a:ext cx="876301" cy="87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BBCFF58-C0C0-40D6-BCF7-A32954722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55" y="121728"/>
            <a:ext cx="1812355" cy="181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83C509F-2F13-4F0C-8940-1D2F0AF9BD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1549318"/>
            <a:ext cx="1816684" cy="181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18A199F-51BE-4D8C-BE8D-F9BE3FF69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7194" y="3640980"/>
            <a:ext cx="2220046" cy="221144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5FF2F1F7-D252-4AAB-B6EA-2DC147D412F7}"/>
              </a:ext>
            </a:extLst>
          </p:cNvPr>
          <p:cNvSpPr/>
          <p:nvPr/>
        </p:nvSpPr>
        <p:spPr>
          <a:xfrm>
            <a:off x="6609134" y="2347254"/>
            <a:ext cx="200783" cy="2007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97CDF4B-B737-4883-B0E2-B743411AA1C5}"/>
              </a:ext>
            </a:extLst>
          </p:cNvPr>
          <p:cNvCxnSpPr>
            <a:cxnSpLocks/>
          </p:cNvCxnSpPr>
          <p:nvPr/>
        </p:nvCxnSpPr>
        <p:spPr>
          <a:xfrm>
            <a:off x="6809917" y="2347254"/>
            <a:ext cx="337323" cy="1293726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735776F-FF01-4989-AE09-5F368B3F91D7}"/>
              </a:ext>
            </a:extLst>
          </p:cNvPr>
          <p:cNvCxnSpPr>
            <a:cxnSpLocks/>
          </p:cNvCxnSpPr>
          <p:nvPr/>
        </p:nvCxnSpPr>
        <p:spPr>
          <a:xfrm flipH="1">
            <a:off x="4908122" y="2347254"/>
            <a:ext cx="1701012" cy="1303845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3F75494-56AD-4B34-B3CA-A7CA282F8D34}"/>
              </a:ext>
            </a:extLst>
          </p:cNvPr>
          <p:cNvGrpSpPr/>
          <p:nvPr/>
        </p:nvGrpSpPr>
        <p:grpSpPr>
          <a:xfrm>
            <a:off x="1033463" y="4750594"/>
            <a:ext cx="745331" cy="91270"/>
            <a:chOff x="1033463" y="4750594"/>
            <a:chExt cx="745331" cy="9127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4142387-92AD-435B-AAE1-D9103466E0FD}"/>
                </a:ext>
              </a:extLst>
            </p:cNvPr>
            <p:cNvSpPr/>
            <p:nvPr/>
          </p:nvSpPr>
          <p:spPr>
            <a:xfrm>
              <a:off x="1033463" y="4750594"/>
              <a:ext cx="745331" cy="9127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CFAEBF2-4212-465F-9094-60EF2E28EA26}"/>
                </a:ext>
              </a:extLst>
            </p:cNvPr>
            <p:cNvSpPr/>
            <p:nvPr/>
          </p:nvSpPr>
          <p:spPr>
            <a:xfrm>
              <a:off x="1033463" y="4750594"/>
              <a:ext cx="90488" cy="91270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B3452D7-CF91-4234-B478-BE3009900DEC}"/>
              </a:ext>
            </a:extLst>
          </p:cNvPr>
          <p:cNvGrpSpPr/>
          <p:nvPr/>
        </p:nvGrpSpPr>
        <p:grpSpPr>
          <a:xfrm>
            <a:off x="151794" y="4796229"/>
            <a:ext cx="2408989" cy="1248463"/>
            <a:chOff x="151794" y="4796229"/>
            <a:chExt cx="2408989" cy="124846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4ABEE2D-2E34-4CEF-BDBE-9BA16B2595BE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151794" y="4796229"/>
              <a:ext cx="881669" cy="879131"/>
            </a:xfrm>
            <a:prstGeom prst="line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E5A848D-CD99-4392-B7B0-7C95911B50FB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1778794" y="4796229"/>
              <a:ext cx="706626" cy="911397"/>
            </a:xfrm>
            <a:prstGeom prst="line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993FE21-2FA8-42DC-A2D3-E70A60BBAA08}"/>
                </a:ext>
              </a:extLst>
            </p:cNvPr>
            <p:cNvGrpSpPr/>
            <p:nvPr/>
          </p:nvGrpSpPr>
          <p:grpSpPr>
            <a:xfrm>
              <a:off x="151794" y="5675360"/>
              <a:ext cx="2408989" cy="369332"/>
              <a:chOff x="114300" y="5606534"/>
              <a:chExt cx="2408989" cy="369332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D4A23A6-350B-484E-855D-3E11FFFDF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4233" t="28568" r="2545" b="22445"/>
              <a:stretch/>
            </p:blipFill>
            <p:spPr>
              <a:xfrm>
                <a:off x="114300" y="5638800"/>
                <a:ext cx="2333626" cy="304800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5CB592A-8CC0-4752-AAC1-9924E37A19F5}"/>
                  </a:ext>
                </a:extLst>
              </p:cNvPr>
              <p:cNvSpPr txBox="1"/>
              <p:nvPr/>
            </p:nvSpPr>
            <p:spPr>
              <a:xfrm>
                <a:off x="2072525" y="5606534"/>
                <a:ext cx="450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DC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E6986B7-2045-4AEE-8248-8AFCB25C3DC9}"/>
                  </a:ext>
                </a:extLst>
              </p:cNvPr>
              <p:cNvSpPr/>
              <p:nvPr/>
            </p:nvSpPr>
            <p:spPr>
              <a:xfrm>
                <a:off x="114300" y="5638800"/>
                <a:ext cx="2033588" cy="30480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r>
                  <a:rPr lang="en-US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7</a:t>
                </a:r>
                <a:r>
                  <a:rPr lang="en-US" dirty="0"/>
                  <a:t>    6   5   4   3  2   1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6923E47-3646-44ED-8ACB-09C20439AC67}"/>
                  </a:ext>
                </a:extLst>
              </p:cNvPr>
              <p:cNvSpPr/>
              <p:nvPr/>
            </p:nvSpPr>
            <p:spPr>
              <a:xfrm>
                <a:off x="114300" y="5638800"/>
                <a:ext cx="323850" cy="304800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37BFA143-24F8-4428-B8E2-AAAD6AE95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0132" y="3597545"/>
            <a:ext cx="2220046" cy="220625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309852C-13AD-42E9-92BF-3B1F82724F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92" y="1202786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FD6CCA-FF04-4276-A3AD-819007CF2DD8}"/>
              </a:ext>
            </a:extLst>
          </p:cNvPr>
          <p:cNvGrpSpPr/>
          <p:nvPr/>
        </p:nvGrpSpPr>
        <p:grpSpPr>
          <a:xfrm>
            <a:off x="5350669" y="4785612"/>
            <a:ext cx="829151" cy="117381"/>
            <a:chOff x="1033463" y="4750594"/>
            <a:chExt cx="745331" cy="9127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9FD08E3-0A89-4104-BFF2-CCEA5F26FF58}"/>
                </a:ext>
              </a:extLst>
            </p:cNvPr>
            <p:cNvSpPr/>
            <p:nvPr/>
          </p:nvSpPr>
          <p:spPr>
            <a:xfrm>
              <a:off x="1033463" y="4750594"/>
              <a:ext cx="745331" cy="9127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1FC64A3-EEF9-44F1-9DD6-F57883131192}"/>
                </a:ext>
              </a:extLst>
            </p:cNvPr>
            <p:cNvSpPr/>
            <p:nvPr/>
          </p:nvSpPr>
          <p:spPr>
            <a:xfrm>
              <a:off x="1033463" y="4750594"/>
              <a:ext cx="90488" cy="91270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072CA80-8A6A-4C77-ABAA-15A3774BE41B}"/>
              </a:ext>
            </a:extLst>
          </p:cNvPr>
          <p:cNvGrpSpPr/>
          <p:nvPr/>
        </p:nvGrpSpPr>
        <p:grpSpPr>
          <a:xfrm>
            <a:off x="8749189" y="4737538"/>
            <a:ext cx="829151" cy="117381"/>
            <a:chOff x="1033463" y="4750594"/>
            <a:chExt cx="745331" cy="9127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DFC1FCB-1F1D-4611-AAAB-E98FF1B8F77E}"/>
                </a:ext>
              </a:extLst>
            </p:cNvPr>
            <p:cNvSpPr/>
            <p:nvPr/>
          </p:nvSpPr>
          <p:spPr>
            <a:xfrm>
              <a:off x="1033463" y="4750594"/>
              <a:ext cx="745331" cy="9127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B8F03CB-DFA4-4B6E-88E4-B1FC9882DF4B}"/>
                </a:ext>
              </a:extLst>
            </p:cNvPr>
            <p:cNvSpPr/>
            <p:nvPr/>
          </p:nvSpPr>
          <p:spPr>
            <a:xfrm>
              <a:off x="1033463" y="4750594"/>
              <a:ext cx="90488" cy="91270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AC80CAA-FE83-4FC7-A0AA-1CF1FF9D5F0F}"/>
              </a:ext>
            </a:extLst>
          </p:cNvPr>
          <p:cNvSpPr/>
          <p:nvPr/>
        </p:nvSpPr>
        <p:spPr>
          <a:xfrm>
            <a:off x="9819059" y="1709079"/>
            <a:ext cx="200783" cy="2007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A41B1B6-10F5-4A93-9581-123FD9DE9C38}"/>
              </a:ext>
            </a:extLst>
          </p:cNvPr>
          <p:cNvCxnSpPr>
            <a:cxnSpLocks/>
          </p:cNvCxnSpPr>
          <p:nvPr/>
        </p:nvCxnSpPr>
        <p:spPr>
          <a:xfrm>
            <a:off x="10019842" y="1709079"/>
            <a:ext cx="496050" cy="1916336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C412F96-3E0C-4DE3-955E-445DBB351528}"/>
              </a:ext>
            </a:extLst>
          </p:cNvPr>
          <p:cNvCxnSpPr>
            <a:cxnSpLocks/>
          </p:cNvCxnSpPr>
          <p:nvPr/>
        </p:nvCxnSpPr>
        <p:spPr>
          <a:xfrm flipH="1">
            <a:off x="8306810" y="1709079"/>
            <a:ext cx="1512249" cy="1888466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FDB43A8-CAA7-40FE-AC4F-3CE3341EECE3}"/>
              </a:ext>
            </a:extLst>
          </p:cNvPr>
          <p:cNvGrpSpPr/>
          <p:nvPr/>
        </p:nvGrpSpPr>
        <p:grpSpPr>
          <a:xfrm>
            <a:off x="1688672" y="27833"/>
            <a:ext cx="3227217" cy="3285506"/>
            <a:chOff x="1688672" y="27833"/>
            <a:chExt cx="3227217" cy="3285506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8A2CED80-F64D-4A5F-9F4D-CE9D4C5958E2}"/>
                </a:ext>
              </a:extLst>
            </p:cNvPr>
            <p:cNvCxnSpPr/>
            <p:nvPr/>
          </p:nvCxnSpPr>
          <p:spPr>
            <a:xfrm>
              <a:off x="4898597" y="59872"/>
              <a:ext cx="0" cy="32534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07C97490-9C91-4BA3-90FC-55AA05239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8672" y="59872"/>
              <a:ext cx="32194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6ADBCB0-4953-4514-854B-776614EB91EB}"/>
                </a:ext>
              </a:extLst>
            </p:cNvPr>
            <p:cNvSpPr txBox="1"/>
            <p:nvPr/>
          </p:nvSpPr>
          <p:spPr>
            <a:xfrm>
              <a:off x="3101980" y="2783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512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5AC075-5892-4270-A520-A1CC40577BA2}"/>
                </a:ext>
              </a:extLst>
            </p:cNvPr>
            <p:cNvSpPr txBox="1"/>
            <p:nvPr/>
          </p:nvSpPr>
          <p:spPr>
            <a:xfrm rot="5400000">
              <a:off x="4532611" y="1509435"/>
              <a:ext cx="458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512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B41FCC9-44AA-4804-B8DC-43ED11A2A576}"/>
              </a:ext>
            </a:extLst>
          </p:cNvPr>
          <p:cNvGrpSpPr/>
          <p:nvPr/>
        </p:nvGrpSpPr>
        <p:grpSpPr>
          <a:xfrm>
            <a:off x="10114844" y="461118"/>
            <a:ext cx="878359" cy="882259"/>
            <a:chOff x="1688672" y="-106098"/>
            <a:chExt cx="3353331" cy="3419437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22C1D09F-3981-4C0C-B5E0-ABC3D96AA899}"/>
                </a:ext>
              </a:extLst>
            </p:cNvPr>
            <p:cNvCxnSpPr/>
            <p:nvPr/>
          </p:nvCxnSpPr>
          <p:spPr>
            <a:xfrm>
              <a:off x="4898597" y="59872"/>
              <a:ext cx="0" cy="32534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EAB522D6-A92C-4A50-AAEC-44BFF49FC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8672" y="59872"/>
              <a:ext cx="32194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BF5D2FF-E413-4E56-80F7-E01A6EECFBBC}"/>
                </a:ext>
              </a:extLst>
            </p:cNvPr>
            <p:cNvSpPr txBox="1"/>
            <p:nvPr/>
          </p:nvSpPr>
          <p:spPr>
            <a:xfrm>
              <a:off x="2427249" y="-106098"/>
              <a:ext cx="2309539" cy="1192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128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4998790-7EF8-4E91-87D7-81543B216E16}"/>
                </a:ext>
              </a:extLst>
            </p:cNvPr>
            <p:cNvSpPr txBox="1"/>
            <p:nvPr/>
          </p:nvSpPr>
          <p:spPr>
            <a:xfrm rot="5400000">
              <a:off x="3443356" y="1349475"/>
              <a:ext cx="2022285" cy="1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128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0B4E457-A07A-4011-83F8-6F15B4EDDBE4}"/>
              </a:ext>
            </a:extLst>
          </p:cNvPr>
          <p:cNvGrpSpPr/>
          <p:nvPr/>
        </p:nvGrpSpPr>
        <p:grpSpPr>
          <a:xfrm>
            <a:off x="6502223" y="148889"/>
            <a:ext cx="1834275" cy="1743825"/>
            <a:chOff x="1688672" y="27833"/>
            <a:chExt cx="3314828" cy="3285506"/>
          </a:xfrm>
        </p:grpSpPr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C7308CF-1E66-42E4-A65D-4DAD9ACFDC7D}"/>
                </a:ext>
              </a:extLst>
            </p:cNvPr>
            <p:cNvCxnSpPr/>
            <p:nvPr/>
          </p:nvCxnSpPr>
          <p:spPr>
            <a:xfrm>
              <a:off x="4898597" y="59872"/>
              <a:ext cx="0" cy="32534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64F6C33D-B815-4C2E-B886-3C9E4EBA7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8672" y="59872"/>
              <a:ext cx="32194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392CE7C-895B-4010-B35D-CF8A9B9B4F54}"/>
                </a:ext>
              </a:extLst>
            </p:cNvPr>
            <p:cNvSpPr txBox="1"/>
            <p:nvPr/>
          </p:nvSpPr>
          <p:spPr>
            <a:xfrm>
              <a:off x="3101978" y="27833"/>
              <a:ext cx="957312" cy="579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256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A05A9C7-2F65-478F-B808-BCF7D50DD5E6}"/>
                </a:ext>
              </a:extLst>
            </p:cNvPr>
            <p:cNvSpPr txBox="1"/>
            <p:nvPr/>
          </p:nvSpPr>
          <p:spPr>
            <a:xfrm rot="5400000">
              <a:off x="4217885" y="1663348"/>
              <a:ext cx="1015027" cy="55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256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7D64B-2111-476E-963C-170074BD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5B4A56-1492-4C59-B761-0D792673B487}"/>
              </a:ext>
            </a:extLst>
          </p:cNvPr>
          <p:cNvSpPr txBox="1"/>
          <p:nvPr/>
        </p:nvSpPr>
        <p:spPr>
          <a:xfrm>
            <a:off x="1589579" y="6433130"/>
            <a:ext cx="289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Aspect Ratio must be respected*</a:t>
            </a:r>
          </a:p>
        </p:txBody>
      </p:sp>
    </p:spTree>
    <p:extLst>
      <p:ext uri="{BB962C8B-B14F-4D97-AF65-F5344CB8AC3E}">
        <p14:creationId xmlns:p14="http://schemas.microsoft.com/office/powerpoint/2010/main" val="30418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03A533-8978-4C07-8C04-F439BC17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91CF9-9B7D-4059-8646-DA6F394665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44823D-0226-4A9B-9AD5-4D6CA5496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61" y="2556930"/>
            <a:ext cx="1744137" cy="17441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5B5720-4DCB-4BCE-9F37-0A4104ECB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" y="1112565"/>
            <a:ext cx="4632865" cy="4632865"/>
          </a:xfrm>
          <a:prstGeom prst="rect">
            <a:avLst/>
          </a:prstGeom>
        </p:spPr>
      </p:pic>
      <p:sp>
        <p:nvSpPr>
          <p:cNvPr id="53" name="Arrow: Right 52">
            <a:extLst>
              <a:ext uri="{FF2B5EF4-FFF2-40B4-BE49-F238E27FC236}">
                <a16:creationId xmlns:a16="http://schemas.microsoft.com/office/drawing/2014/main" id="{B5B539BC-472D-4975-AB8F-526F9C5D44D7}"/>
              </a:ext>
            </a:extLst>
          </p:cNvPr>
          <p:cNvSpPr/>
          <p:nvPr/>
        </p:nvSpPr>
        <p:spPr>
          <a:xfrm>
            <a:off x="5713989" y="2819397"/>
            <a:ext cx="2017486" cy="1219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DownSample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E967D0-06A2-4CE6-8ED5-54F5ACDD2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FCCEA-333F-4D7C-BC5F-3CB50F7313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84D2CE-8F2D-488E-B671-BB3D09E6F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60" y="2556930"/>
            <a:ext cx="1744137" cy="174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0AC22D-9D0F-4F64-9AB6-78C1A648428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31" y="2556930"/>
            <a:ext cx="1744138" cy="1744138"/>
          </a:xfrm>
          <a:prstGeom prst="rect">
            <a:avLst/>
          </a:prstGeom>
          <a:ln>
            <a:solidFill>
              <a:srgbClr val="FFFF00"/>
            </a:solidFill>
            <a:prstDash val="dash"/>
          </a:ln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B7B82DED-21CB-47D2-899C-F664D49D52FB}"/>
              </a:ext>
            </a:extLst>
          </p:cNvPr>
          <p:cNvSpPr/>
          <p:nvPr/>
        </p:nvSpPr>
        <p:spPr>
          <a:xfrm flipH="1">
            <a:off x="5517201" y="2819397"/>
            <a:ext cx="2214274" cy="1219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Apply the mask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2C1F68-A16D-49EA-8725-522E3AB05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5" y="1112003"/>
            <a:ext cx="4632864" cy="46328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3B613A-54E1-4CA2-8277-5E4796011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31" y="2530206"/>
            <a:ext cx="1744138" cy="1744138"/>
          </a:xfrm>
          <a:prstGeom prst="rect">
            <a:avLst/>
          </a:prstGeom>
          <a:ln>
            <a:solidFill>
              <a:srgbClr val="FFFF00"/>
            </a:solidFill>
            <a:prstDash val="dash"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DCC793-A7F2-445E-A398-2676779A04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4" y="1108686"/>
            <a:ext cx="4632865" cy="4632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22E9593-3E57-4AF7-9141-80763B0CCD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31" y="2564755"/>
            <a:ext cx="1720729" cy="172072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3493AC8-60F7-402C-BB1F-405263F36E1F}"/>
              </a:ext>
            </a:extLst>
          </p:cNvPr>
          <p:cNvSpPr txBox="1"/>
          <p:nvPr/>
        </p:nvSpPr>
        <p:spPr>
          <a:xfrm>
            <a:off x="1336035" y="5885664"/>
            <a:ext cx="677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https://www.esa.int/ESA_Multimedia/Images/2017/12/Amazon_River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86891E-6CC7-45C0-B5C2-F0C8EBC6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921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Down-sampling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F9D8D-7855-43C6-BE97-627728D1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399" y="6492875"/>
            <a:ext cx="2743200" cy="365125"/>
          </a:xfrm>
        </p:spPr>
        <p:txBody>
          <a:bodyPr/>
          <a:lstStyle/>
          <a:p>
            <a:fld id="{1117A305-C2E1-499E-9F52-C5536D2ED9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54978-9172-4F5C-BD30-F8893217582E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602E4C-A022-4569-88D0-7B122891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5915608"/>
            <a:ext cx="877078" cy="877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0121E-FBA9-457F-82F8-A820339387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05" y="65314"/>
            <a:ext cx="1057049" cy="105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CAE20-4AC3-41D3-A43C-772A7D0E3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" y="65314"/>
            <a:ext cx="607837" cy="810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7E25D-77F5-42E9-9194-64143FDFA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65314"/>
            <a:ext cx="608804" cy="810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A0EDB-05EE-4F73-9117-243F62C756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5287" r="29000"/>
          <a:stretch/>
        </p:blipFill>
        <p:spPr>
          <a:xfrm>
            <a:off x="1130347" y="1466849"/>
            <a:ext cx="9931305" cy="4600576"/>
          </a:xfrm>
          <a:prstGeom prst="rect">
            <a:avLst/>
          </a:prstGeom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124C81-DD79-46F8-8A38-401F962AEF0C}"/>
              </a:ext>
            </a:extLst>
          </p:cNvPr>
          <p:cNvSpPr/>
          <p:nvPr/>
        </p:nvSpPr>
        <p:spPr>
          <a:xfrm rot="19546923">
            <a:off x="5574671" y="1836883"/>
            <a:ext cx="264968" cy="16354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11454-01AA-4BE1-8182-153B772FAB81}"/>
              </a:ext>
            </a:extLst>
          </p:cNvPr>
          <p:cNvSpPr/>
          <p:nvPr/>
        </p:nvSpPr>
        <p:spPr>
          <a:xfrm>
            <a:off x="6276555" y="3219450"/>
            <a:ext cx="473495" cy="233241"/>
          </a:xfrm>
          <a:prstGeom prst="rect">
            <a:avLst/>
          </a:prstGeom>
          <a:noFill/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FF430-39E1-4B93-84F0-B67360D16143}"/>
              </a:ext>
            </a:extLst>
          </p:cNvPr>
          <p:cNvSpPr txBox="1"/>
          <p:nvPr/>
        </p:nvSpPr>
        <p:spPr>
          <a:xfrm>
            <a:off x="5552421" y="1985736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7EF80-F89D-41B7-A89C-8B270843C9DD}"/>
              </a:ext>
            </a:extLst>
          </p:cNvPr>
          <p:cNvSpPr txBox="1"/>
          <p:nvPr/>
        </p:nvSpPr>
        <p:spPr>
          <a:xfrm>
            <a:off x="6639578" y="287395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FF"/>
                </a:solidFill>
              </a:rPr>
              <a:t>noise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4B3169-57DF-4A33-820D-AECF65344C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4"/>
          <a:stretch/>
        </p:blipFill>
        <p:spPr>
          <a:xfrm>
            <a:off x="-517411" y="644621"/>
            <a:ext cx="11555607" cy="5429249"/>
          </a:xfrm>
          <a:prstGeom prst="rect">
            <a:avLst/>
          </a:prstGeom>
          <a:ln>
            <a:noFill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5CC215E-ECAD-4C7E-893C-F3A503D219FB}"/>
              </a:ext>
            </a:extLst>
          </p:cNvPr>
          <p:cNvSpPr/>
          <p:nvPr/>
        </p:nvSpPr>
        <p:spPr>
          <a:xfrm>
            <a:off x="6088006" y="1985736"/>
            <a:ext cx="208369" cy="137351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8BD9A6-4102-48A7-AE5D-85AAE1C2EC28}"/>
              </a:ext>
            </a:extLst>
          </p:cNvPr>
          <p:cNvSpPr/>
          <p:nvPr/>
        </p:nvSpPr>
        <p:spPr>
          <a:xfrm>
            <a:off x="6509286" y="3195759"/>
            <a:ext cx="473495" cy="233241"/>
          </a:xfrm>
          <a:prstGeom prst="rect">
            <a:avLst/>
          </a:prstGeom>
          <a:noFill/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196F20-8003-4D5B-823A-6BA24F84BC75}"/>
              </a:ext>
            </a:extLst>
          </p:cNvPr>
          <p:cNvSpPr txBox="1"/>
          <p:nvPr/>
        </p:nvSpPr>
        <p:spPr>
          <a:xfrm>
            <a:off x="6322869" y="194254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noise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8FB8E-7EDE-4CFF-BCE1-DADC995A529B}"/>
              </a:ext>
            </a:extLst>
          </p:cNvPr>
          <p:cNvSpPr txBox="1"/>
          <p:nvPr/>
        </p:nvSpPr>
        <p:spPr>
          <a:xfrm>
            <a:off x="6746033" y="286254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FF"/>
                </a:solidFill>
              </a:rPr>
              <a:t>noise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001804-83C0-42E1-97E0-9A9AD9E523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9"/>
          <a:stretch/>
        </p:blipFill>
        <p:spPr>
          <a:xfrm>
            <a:off x="-517411" y="661719"/>
            <a:ext cx="11683366" cy="54292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05B83F-0CAB-4E94-AB4E-3CB3EC5547C2}"/>
              </a:ext>
            </a:extLst>
          </p:cNvPr>
          <p:cNvSpPr txBox="1"/>
          <p:nvPr/>
        </p:nvSpPr>
        <p:spPr>
          <a:xfrm>
            <a:off x="6381526" y="425767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noise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88A6C0-42B3-410F-9072-5D770ADEC40D}"/>
              </a:ext>
            </a:extLst>
          </p:cNvPr>
          <p:cNvSpPr txBox="1"/>
          <p:nvPr/>
        </p:nvSpPr>
        <p:spPr>
          <a:xfrm>
            <a:off x="6505035" y="287395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FF"/>
                </a:solidFill>
              </a:rPr>
              <a:t>noise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2DC0F1D-202F-479D-AFF4-72D3B5212A92}"/>
              </a:ext>
            </a:extLst>
          </p:cNvPr>
          <p:cNvSpPr/>
          <p:nvPr/>
        </p:nvSpPr>
        <p:spPr>
          <a:xfrm>
            <a:off x="6088005" y="3381784"/>
            <a:ext cx="293521" cy="13007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9DE446-21C3-441B-AAC7-537A3BDCDBDA}"/>
              </a:ext>
            </a:extLst>
          </p:cNvPr>
          <p:cNvSpPr/>
          <p:nvPr/>
        </p:nvSpPr>
        <p:spPr>
          <a:xfrm>
            <a:off x="6218431" y="3098188"/>
            <a:ext cx="236748" cy="261058"/>
          </a:xfrm>
          <a:prstGeom prst="rect">
            <a:avLst/>
          </a:prstGeom>
          <a:noFill/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A20466-B7DB-4FFA-AC13-2AFB48EFB95E}"/>
              </a:ext>
            </a:extLst>
          </p:cNvPr>
          <p:cNvSpPr/>
          <p:nvPr/>
        </p:nvSpPr>
        <p:spPr>
          <a:xfrm>
            <a:off x="5552421" y="368300"/>
            <a:ext cx="4036079" cy="82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6450864-71F7-4B2A-A4E2-8FBCCBA7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Noise-Like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737BE-F41B-413F-A778-CE8A6B3B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A305-C2E1-499E-9F52-C5536D2ED9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C9438F-8253-4AA0-BD65-56D0857BCA45}"/>
              </a:ext>
            </a:extLst>
          </p:cNvPr>
          <p:cNvSpPr txBox="1"/>
          <p:nvPr/>
        </p:nvSpPr>
        <p:spPr>
          <a:xfrm>
            <a:off x="8832501" y="0"/>
            <a:ext cx="221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Removing Stripe Noise from Satellite Images using Convolutional Neural Networks in Frequency Domain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471BEFE-E581-4549-8216-CA8DD6370451}"/>
              </a:ext>
            </a:extLst>
          </p:cNvPr>
          <p:cNvSpPr/>
          <p:nvPr/>
        </p:nvSpPr>
        <p:spPr>
          <a:xfrm>
            <a:off x="1524000" y="2564925"/>
            <a:ext cx="2733040" cy="2146208"/>
          </a:xfrm>
          <a:custGeom>
            <a:avLst/>
            <a:gdLst>
              <a:gd name="connsiteX0" fmla="*/ 0 w 2733040"/>
              <a:gd name="connsiteY0" fmla="*/ 112235 h 2146208"/>
              <a:gd name="connsiteX1" fmla="*/ 142240 w 2733040"/>
              <a:gd name="connsiteY1" fmla="*/ 112235 h 2146208"/>
              <a:gd name="connsiteX2" fmla="*/ 279400 w 2733040"/>
              <a:gd name="connsiteY2" fmla="*/ 475 h 2146208"/>
              <a:gd name="connsiteX3" fmla="*/ 416560 w 2733040"/>
              <a:gd name="connsiteY3" fmla="*/ 76675 h 2146208"/>
              <a:gd name="connsiteX4" fmla="*/ 401320 w 2733040"/>
              <a:gd name="connsiteY4" fmla="*/ 188435 h 2146208"/>
              <a:gd name="connsiteX5" fmla="*/ 482600 w 2733040"/>
              <a:gd name="connsiteY5" fmla="*/ 259555 h 2146208"/>
              <a:gd name="connsiteX6" fmla="*/ 594360 w 2733040"/>
              <a:gd name="connsiteY6" fmla="*/ 218915 h 2146208"/>
              <a:gd name="connsiteX7" fmla="*/ 772160 w 2733040"/>
              <a:gd name="connsiteY7" fmla="*/ 234155 h 2146208"/>
              <a:gd name="connsiteX8" fmla="*/ 1183640 w 2733040"/>
              <a:gd name="connsiteY8" fmla="*/ 406875 h 2146208"/>
              <a:gd name="connsiteX9" fmla="*/ 1574800 w 2733040"/>
              <a:gd name="connsiteY9" fmla="*/ 726915 h 2146208"/>
              <a:gd name="connsiteX10" fmla="*/ 1513840 w 2733040"/>
              <a:gd name="connsiteY10" fmla="*/ 965675 h 2146208"/>
              <a:gd name="connsiteX11" fmla="*/ 1625600 w 2733040"/>
              <a:gd name="connsiteY11" fmla="*/ 1021555 h 2146208"/>
              <a:gd name="connsiteX12" fmla="*/ 1656080 w 2733040"/>
              <a:gd name="connsiteY12" fmla="*/ 1194275 h 2146208"/>
              <a:gd name="connsiteX13" fmla="*/ 1778000 w 2733040"/>
              <a:gd name="connsiteY13" fmla="*/ 1316195 h 2146208"/>
              <a:gd name="connsiteX14" fmla="*/ 1854200 w 2733040"/>
              <a:gd name="connsiteY14" fmla="*/ 1483835 h 2146208"/>
              <a:gd name="connsiteX15" fmla="*/ 2209800 w 2733040"/>
              <a:gd name="connsiteY15" fmla="*/ 1834355 h 2146208"/>
              <a:gd name="connsiteX16" fmla="*/ 2611120 w 2733040"/>
              <a:gd name="connsiteY16" fmla="*/ 2118835 h 2146208"/>
              <a:gd name="connsiteX17" fmla="*/ 2733040 w 2733040"/>
              <a:gd name="connsiteY17" fmla="*/ 2118835 h 214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3040" h="2146208">
                <a:moveTo>
                  <a:pt x="0" y="112235"/>
                </a:moveTo>
                <a:cubicBezTo>
                  <a:pt x="47836" y="121548"/>
                  <a:pt x="95673" y="130862"/>
                  <a:pt x="142240" y="112235"/>
                </a:cubicBezTo>
                <a:cubicBezTo>
                  <a:pt x="188807" y="93608"/>
                  <a:pt x="233680" y="6402"/>
                  <a:pt x="279400" y="475"/>
                </a:cubicBezTo>
                <a:cubicBezTo>
                  <a:pt x="325120" y="-5452"/>
                  <a:pt x="396240" y="45348"/>
                  <a:pt x="416560" y="76675"/>
                </a:cubicBezTo>
                <a:cubicBezTo>
                  <a:pt x="436880" y="108002"/>
                  <a:pt x="390313" y="157955"/>
                  <a:pt x="401320" y="188435"/>
                </a:cubicBezTo>
                <a:cubicBezTo>
                  <a:pt x="412327" y="218915"/>
                  <a:pt x="450427" y="254475"/>
                  <a:pt x="482600" y="259555"/>
                </a:cubicBezTo>
                <a:cubicBezTo>
                  <a:pt x="514773" y="264635"/>
                  <a:pt x="546100" y="223148"/>
                  <a:pt x="594360" y="218915"/>
                </a:cubicBezTo>
                <a:cubicBezTo>
                  <a:pt x="642620" y="214682"/>
                  <a:pt x="673947" y="202828"/>
                  <a:pt x="772160" y="234155"/>
                </a:cubicBezTo>
                <a:cubicBezTo>
                  <a:pt x="870373" y="265482"/>
                  <a:pt x="1049867" y="324748"/>
                  <a:pt x="1183640" y="406875"/>
                </a:cubicBezTo>
                <a:cubicBezTo>
                  <a:pt x="1317413" y="489002"/>
                  <a:pt x="1519767" y="633782"/>
                  <a:pt x="1574800" y="726915"/>
                </a:cubicBezTo>
                <a:cubicBezTo>
                  <a:pt x="1629833" y="820048"/>
                  <a:pt x="1505373" y="916568"/>
                  <a:pt x="1513840" y="965675"/>
                </a:cubicBezTo>
                <a:cubicBezTo>
                  <a:pt x="1522307" y="1014782"/>
                  <a:pt x="1601893" y="983455"/>
                  <a:pt x="1625600" y="1021555"/>
                </a:cubicBezTo>
                <a:cubicBezTo>
                  <a:pt x="1649307" y="1059655"/>
                  <a:pt x="1630680" y="1145168"/>
                  <a:pt x="1656080" y="1194275"/>
                </a:cubicBezTo>
                <a:cubicBezTo>
                  <a:pt x="1681480" y="1243382"/>
                  <a:pt x="1744980" y="1267935"/>
                  <a:pt x="1778000" y="1316195"/>
                </a:cubicBezTo>
                <a:cubicBezTo>
                  <a:pt x="1811020" y="1364455"/>
                  <a:pt x="1782233" y="1397475"/>
                  <a:pt x="1854200" y="1483835"/>
                </a:cubicBezTo>
                <a:cubicBezTo>
                  <a:pt x="1926167" y="1570195"/>
                  <a:pt x="2083647" y="1728522"/>
                  <a:pt x="2209800" y="1834355"/>
                </a:cubicBezTo>
                <a:cubicBezTo>
                  <a:pt x="2335953" y="1940188"/>
                  <a:pt x="2523913" y="2071422"/>
                  <a:pt x="2611120" y="2118835"/>
                </a:cubicBezTo>
                <a:cubicBezTo>
                  <a:pt x="2698327" y="2166248"/>
                  <a:pt x="2715683" y="2142541"/>
                  <a:pt x="2733040" y="21188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C4A6E2-1395-49CA-9550-33D9B7C9ABA4}"/>
              </a:ext>
            </a:extLst>
          </p:cNvPr>
          <p:cNvSpPr/>
          <p:nvPr/>
        </p:nvSpPr>
        <p:spPr>
          <a:xfrm>
            <a:off x="1527858" y="3515309"/>
            <a:ext cx="1319514" cy="490603"/>
          </a:xfrm>
          <a:custGeom>
            <a:avLst/>
            <a:gdLst>
              <a:gd name="connsiteX0" fmla="*/ 0 w 1319514"/>
              <a:gd name="connsiteY0" fmla="*/ 61268 h 490603"/>
              <a:gd name="connsiteX1" fmla="*/ 208345 w 1319514"/>
              <a:gd name="connsiteY1" fmla="*/ 165440 h 490603"/>
              <a:gd name="connsiteX2" fmla="*/ 231494 w 1319514"/>
              <a:gd name="connsiteY2" fmla="*/ 362210 h 490603"/>
              <a:gd name="connsiteX3" fmla="*/ 590309 w 1319514"/>
              <a:gd name="connsiteY3" fmla="*/ 489532 h 490603"/>
              <a:gd name="connsiteX4" fmla="*/ 787079 w 1319514"/>
              <a:gd name="connsiteY4" fmla="*/ 292762 h 490603"/>
              <a:gd name="connsiteX5" fmla="*/ 914400 w 1319514"/>
              <a:gd name="connsiteY5" fmla="*/ 385359 h 490603"/>
              <a:gd name="connsiteX6" fmla="*/ 1134319 w 1319514"/>
              <a:gd name="connsiteY6" fmla="*/ 153866 h 490603"/>
              <a:gd name="connsiteX7" fmla="*/ 1226917 w 1319514"/>
              <a:gd name="connsiteY7" fmla="*/ 3395 h 490603"/>
              <a:gd name="connsiteX8" fmla="*/ 1319514 w 1319514"/>
              <a:gd name="connsiteY8" fmla="*/ 3395 h 4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9514" h="490603">
                <a:moveTo>
                  <a:pt x="0" y="61268"/>
                </a:moveTo>
                <a:cubicBezTo>
                  <a:pt x="84881" y="88275"/>
                  <a:pt x="169763" y="115283"/>
                  <a:pt x="208345" y="165440"/>
                </a:cubicBezTo>
                <a:cubicBezTo>
                  <a:pt x="246927" y="215597"/>
                  <a:pt x="167833" y="308195"/>
                  <a:pt x="231494" y="362210"/>
                </a:cubicBezTo>
                <a:cubicBezTo>
                  <a:pt x="295155" y="416225"/>
                  <a:pt x="497711" y="501107"/>
                  <a:pt x="590309" y="489532"/>
                </a:cubicBezTo>
                <a:cubicBezTo>
                  <a:pt x="682907" y="477957"/>
                  <a:pt x="733064" y="310124"/>
                  <a:pt x="787079" y="292762"/>
                </a:cubicBezTo>
                <a:cubicBezTo>
                  <a:pt x="841094" y="275400"/>
                  <a:pt x="856527" y="408508"/>
                  <a:pt x="914400" y="385359"/>
                </a:cubicBezTo>
                <a:cubicBezTo>
                  <a:pt x="972273" y="362210"/>
                  <a:pt x="1082233" y="217527"/>
                  <a:pt x="1134319" y="153866"/>
                </a:cubicBezTo>
                <a:cubicBezTo>
                  <a:pt x="1186405" y="90205"/>
                  <a:pt x="1196051" y="28473"/>
                  <a:pt x="1226917" y="3395"/>
                </a:cubicBezTo>
                <a:cubicBezTo>
                  <a:pt x="1257783" y="-21683"/>
                  <a:pt x="1151681" y="103709"/>
                  <a:pt x="1319514" y="339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7DF115-10E3-4512-A274-9830CB97DE0D}"/>
              </a:ext>
            </a:extLst>
          </p:cNvPr>
          <p:cNvCxnSpPr/>
          <p:nvPr/>
        </p:nvCxnSpPr>
        <p:spPr>
          <a:xfrm flipV="1">
            <a:off x="1524000" y="1963198"/>
            <a:ext cx="663615" cy="5082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309BDC-A155-44EA-B3F8-1B2B626DA2F8}"/>
              </a:ext>
            </a:extLst>
          </p:cNvPr>
          <p:cNvCxnSpPr>
            <a:cxnSpLocks/>
          </p:cNvCxnSpPr>
          <p:nvPr/>
        </p:nvCxnSpPr>
        <p:spPr>
          <a:xfrm flipV="1">
            <a:off x="1534069" y="1963198"/>
            <a:ext cx="2060236" cy="15103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72815F-3538-4A98-9E45-8039B865006B}"/>
              </a:ext>
            </a:extLst>
          </p:cNvPr>
          <p:cNvCxnSpPr>
            <a:cxnSpLocks/>
          </p:cNvCxnSpPr>
          <p:nvPr/>
        </p:nvCxnSpPr>
        <p:spPr>
          <a:xfrm flipV="1">
            <a:off x="1523999" y="2471480"/>
            <a:ext cx="2733041" cy="1954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879FCE-D9D7-44D0-A856-D08A89494914}"/>
              </a:ext>
            </a:extLst>
          </p:cNvPr>
          <p:cNvCxnSpPr>
            <a:cxnSpLocks/>
          </p:cNvCxnSpPr>
          <p:nvPr/>
        </p:nvCxnSpPr>
        <p:spPr>
          <a:xfrm flipV="1">
            <a:off x="2558711" y="3473591"/>
            <a:ext cx="1698329" cy="1248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FD5BC8-60A5-4702-84DC-637ED84D5401}"/>
              </a:ext>
            </a:extLst>
          </p:cNvPr>
          <p:cNvCxnSpPr>
            <a:cxnSpLocks/>
          </p:cNvCxnSpPr>
          <p:nvPr/>
        </p:nvCxnSpPr>
        <p:spPr>
          <a:xfrm flipV="1">
            <a:off x="3925233" y="4459222"/>
            <a:ext cx="331807" cy="2519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3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6" grpId="0" animBg="1"/>
      <p:bldP spid="17" grpId="0" animBg="1"/>
      <p:bldP spid="18" grpId="0"/>
      <p:bldP spid="19" grpId="0"/>
      <p:bldP spid="29" grpId="0"/>
      <p:bldP spid="30" grpId="0"/>
      <p:bldP spid="31" grpId="0" animBg="1"/>
      <p:bldP spid="32" grpId="0" animBg="1"/>
      <p:bldP spid="4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</TotalTime>
  <Words>753</Words>
  <Application>Microsoft Office PowerPoint</Application>
  <PresentationFormat>Widescreen</PresentationFormat>
  <Paragraphs>123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Amazon Ember</vt:lpstr>
      <vt:lpstr>Archivo</vt:lpstr>
      <vt:lpstr>Arial</vt:lpstr>
      <vt:lpstr>Arimo</vt:lpstr>
      <vt:lpstr>Calibri</vt:lpstr>
      <vt:lpstr>Calibri Light</vt:lpstr>
      <vt:lpstr>Helvetica Neue</vt:lpstr>
      <vt:lpstr>ui-monospace</vt:lpstr>
      <vt:lpstr>Office Theme</vt:lpstr>
      <vt:lpstr>Removing Stripe Noise from Satellite Images using Convolutional Neural Networks in Frequency Domain</vt:lpstr>
      <vt:lpstr>PowerPoint Presentation</vt:lpstr>
      <vt:lpstr>Points in Frequency Domain = Waves in Spatial Domain</vt:lpstr>
      <vt:lpstr>Stripes in Spatial Domain = Objects in Frequency Domain </vt:lpstr>
      <vt:lpstr>Removing Stripe Noise from Satellite Images using Convolutional Neural Networks in Frequency Domain</vt:lpstr>
      <vt:lpstr>Why can we use Down-sampling?</vt:lpstr>
      <vt:lpstr>PowerPoint Presentation</vt:lpstr>
      <vt:lpstr>Down-sampling Method</vt:lpstr>
      <vt:lpstr>Noise-Like Features</vt:lpstr>
      <vt:lpstr>Mixing</vt:lpstr>
      <vt:lpstr>Dataset</vt:lpstr>
      <vt:lpstr>DomainTransformNet</vt:lpstr>
      <vt:lpstr>DomainTransform U-Net</vt:lpstr>
      <vt:lpstr>DomainTransform U-Net</vt:lpstr>
      <vt:lpstr>DomainTransform U-Net</vt:lpstr>
      <vt:lpstr>Low bias – Low variance </vt:lpstr>
      <vt:lpstr>Dense-Unet vs Unet</vt:lpstr>
      <vt:lpstr>Dense-Unet vs Unet</vt:lpstr>
      <vt:lpstr>Some of the Final Results </vt:lpstr>
      <vt:lpstr>Results on Real-Size Landsat8 data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Moien</dc:creator>
  <cp:lastModifiedBy>Moien</cp:lastModifiedBy>
  <cp:revision>30</cp:revision>
  <dcterms:created xsi:type="dcterms:W3CDTF">2022-05-02T13:18:03Z</dcterms:created>
  <dcterms:modified xsi:type="dcterms:W3CDTF">2022-05-26T06:05:21Z</dcterms:modified>
</cp:coreProperties>
</file>