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0" r:id="rId4"/>
    <p:sldId id="373" r:id="rId5"/>
    <p:sldId id="374" r:id="rId6"/>
    <p:sldId id="366" r:id="rId7"/>
    <p:sldId id="361" r:id="rId8"/>
    <p:sldId id="375" r:id="rId9"/>
    <p:sldId id="369" r:id="rId10"/>
    <p:sldId id="367" r:id="rId11"/>
    <p:sldId id="368" r:id="rId12"/>
    <p:sldId id="26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BBD"/>
    <a:srgbClr val="AD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7" autoAdjust="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ZU\&#25105;&#30340;&#30740;&#31350;\&#30465;&#22522;&#37329;\&#25968;&#25454;\&#33550;&#31174;&#27969;&#23454;&#39564;\&#24605;&#36335;&amp;&#38382;&#39064;&amp;&#2227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ZU\&#25105;&#30340;&#30740;&#31350;\&#30465;&#22522;&#37329;\&#25968;&#25454;\&#33550;&#31174;&#27969;&#23454;&#39564;\&#24605;&#36335;&amp;&#38382;&#39064;&amp;&#2227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ZU\&#25105;&#30340;&#30740;&#31350;\&#30465;&#22522;&#37329;\&#25968;&#25454;\&#33550;&#31174;&#27969;&#23454;&#39564;\&#24605;&#36335;&amp;&#38382;&#39064;&amp;&#2227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'裂深&amp;裂宽&amp;直径'!$U$47</c:f>
              <c:strCache>
                <c:ptCount val="1"/>
                <c:pt idx="0">
                  <c:v>平均流速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63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8101773869873"/>
                  <c:y val="0.13582003349825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'裂深&amp;裂宽&amp;直径'!$V$42:$AE$42</c:f>
              <c:numCache>
                <c:formatCode>0.00</c:formatCode>
                <c:ptCount val="10"/>
                <c:pt idx="0">
                  <c:v>4.7219447219447197</c:v>
                </c:pt>
                <c:pt idx="1">
                  <c:v>14.6805555555556</c:v>
                </c:pt>
                <c:pt idx="2">
                  <c:v>13.0822904483431</c:v>
                </c:pt>
                <c:pt idx="3">
                  <c:v>14.791290726817</c:v>
                </c:pt>
                <c:pt idx="4">
                  <c:v>12.0228316993464</c:v>
                </c:pt>
                <c:pt idx="5">
                  <c:v>11.5557326007326</c:v>
                </c:pt>
                <c:pt idx="6">
                  <c:v>12.668749999999999</c:v>
                </c:pt>
                <c:pt idx="7">
                  <c:v>11.905350361197099</c:v>
                </c:pt>
                <c:pt idx="8">
                  <c:v>19.3853333333333</c:v>
                </c:pt>
                <c:pt idx="9">
                  <c:v>16.818737179487201</c:v>
                </c:pt>
              </c:numCache>
            </c:numRef>
          </c:xVal>
          <c:yVal>
            <c:numRef>
              <c:f>'裂深&amp;裂宽&amp;直径'!$V$47:$AE$47</c:f>
              <c:numCache>
                <c:formatCode>0.00</c:formatCode>
                <c:ptCount val="10"/>
                <c:pt idx="0">
                  <c:v>0.39577836411609502</c:v>
                </c:pt>
                <c:pt idx="1">
                  <c:v>0.27522935779816499</c:v>
                </c:pt>
                <c:pt idx="2">
                  <c:v>0.26292725679228701</c:v>
                </c:pt>
                <c:pt idx="3">
                  <c:v>0.30303030303030298</c:v>
                </c:pt>
                <c:pt idx="4">
                  <c:v>0.23837902264600699</c:v>
                </c:pt>
                <c:pt idx="5">
                  <c:v>0.24301336573511501</c:v>
                </c:pt>
                <c:pt idx="6">
                  <c:v>0.15839493136219601</c:v>
                </c:pt>
                <c:pt idx="7">
                  <c:v>0.218102508178844</c:v>
                </c:pt>
                <c:pt idx="8">
                  <c:v>0.18966334755808401</c:v>
                </c:pt>
                <c:pt idx="9">
                  <c:v>0.15479876160990699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E2-402C-9BB2-401A754CF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191248"/>
        <c:axId val="1562085680"/>
      </c:scatterChart>
      <c:valAx>
        <c:axId val="1238191248"/>
        <c:scaling>
          <c:orientation val="minMax"/>
          <c:max val="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Mean bark depth (mm)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_);[Red]\(#,##0\)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2085680"/>
        <c:crosses val="autoZero"/>
        <c:crossBetween val="midCat"/>
        <c:majorUnit val="5"/>
      </c:valAx>
      <c:valAx>
        <c:axId val="1562085680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Meanstem flow velocity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.0_);[Red]\(#,##0.0\)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8191248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14755684567001"/>
          <c:y val="2.8659252840362026E-2"/>
          <c:w val="0.71263187802587979"/>
          <c:h val="0.669396836966633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'裂深&amp;裂宽&amp;直径'!$U$47</c:f>
              <c:strCache>
                <c:ptCount val="1"/>
                <c:pt idx="0">
                  <c:v>平均流速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63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7478888435704899E-2"/>
                  <c:y val="0.149735294963891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'裂深&amp;裂宽&amp;直径'!$V$45:$AE$45</c:f>
              <c:numCache>
                <c:formatCode>0.00</c:formatCode>
                <c:ptCount val="10"/>
                <c:pt idx="0">
                  <c:v>4.4855144855144902</c:v>
                </c:pt>
                <c:pt idx="1">
                  <c:v>6.0424603174603204</c:v>
                </c:pt>
                <c:pt idx="2">
                  <c:v>5.4230019493177402</c:v>
                </c:pt>
                <c:pt idx="3">
                  <c:v>7.0303258145363401</c:v>
                </c:pt>
                <c:pt idx="4">
                  <c:v>5.9777777777777796</c:v>
                </c:pt>
                <c:pt idx="5">
                  <c:v>4.4789377289377299</c:v>
                </c:pt>
                <c:pt idx="6">
                  <c:v>5.9895833333333304</c:v>
                </c:pt>
                <c:pt idx="7">
                  <c:v>7.9551378446115297</c:v>
                </c:pt>
                <c:pt idx="8">
                  <c:v>8.0444444444444407</c:v>
                </c:pt>
                <c:pt idx="9">
                  <c:v>7.2165598290598298</c:v>
                </c:pt>
              </c:numCache>
            </c:numRef>
          </c:xVal>
          <c:yVal>
            <c:numRef>
              <c:f>'裂深&amp;裂宽&amp;直径'!$V$47:$AE$47</c:f>
              <c:numCache>
                <c:formatCode>0.00</c:formatCode>
                <c:ptCount val="10"/>
                <c:pt idx="0">
                  <c:v>0.39577836411609502</c:v>
                </c:pt>
                <c:pt idx="1">
                  <c:v>0.27522935779816499</c:v>
                </c:pt>
                <c:pt idx="2">
                  <c:v>0.26292725679228701</c:v>
                </c:pt>
                <c:pt idx="3">
                  <c:v>0.30303030303030298</c:v>
                </c:pt>
                <c:pt idx="4">
                  <c:v>0.23837902264600699</c:v>
                </c:pt>
                <c:pt idx="5">
                  <c:v>0.24301336573511501</c:v>
                </c:pt>
                <c:pt idx="6">
                  <c:v>0.15839493136219601</c:v>
                </c:pt>
                <c:pt idx="7">
                  <c:v>0.218102508178844</c:v>
                </c:pt>
                <c:pt idx="8">
                  <c:v>0.18966334755808401</c:v>
                </c:pt>
                <c:pt idx="9">
                  <c:v>0.15479876160990699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2E-4DD6-B977-57539F2EB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8142272"/>
        <c:axId val="1568155584"/>
      </c:scatterChart>
      <c:valAx>
        <c:axId val="1568142272"/>
        <c:scaling>
          <c:orientation val="minMax"/>
          <c:max val="10"/>
          <c:min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Mean bark width</a:t>
                </a:r>
                <a:r>
                  <a:rPr lang="en-US" altLang="zh-CN" baseline="0"/>
                  <a:t> (cm)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_);[Red]\(#,##0\)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8155584"/>
        <c:crosses val="autoZero"/>
        <c:crossBetween val="midCat"/>
        <c:majorUnit val="2"/>
      </c:valAx>
      <c:valAx>
        <c:axId val="1568155584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Mean stemflow</a:t>
                </a:r>
                <a:r>
                  <a:rPr lang="en-US" altLang="zh-CN" baseline="0"/>
                  <a:t> velocity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1.0244992771625499E-2"/>
              <c:y val="8.756154689524570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.0_);[Red]\(#,##0.0\)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814227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0167912661162"/>
          <c:y val="5.0116322244005862E-2"/>
          <c:w val="0.77481714331411977"/>
          <c:h val="0.752675770354598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'裂深&amp;裂宽&amp;直径'!$U$47</c:f>
              <c:strCache>
                <c:ptCount val="1"/>
                <c:pt idx="0">
                  <c:v>平均流速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63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7067139294420899"/>
                  <c:y val="0.13156354097862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'裂深&amp;裂宽&amp;直径'!$V$44:$AE$44</c:f>
              <c:numCache>
                <c:formatCode>0.00</c:formatCode>
                <c:ptCount val="10"/>
                <c:pt idx="0">
                  <c:v>55.8333333333333</c:v>
                </c:pt>
                <c:pt idx="1">
                  <c:v>90.3333333333333</c:v>
                </c:pt>
                <c:pt idx="2">
                  <c:v>103</c:v>
                </c:pt>
                <c:pt idx="3">
                  <c:v>112.26666666666701</c:v>
                </c:pt>
                <c:pt idx="4">
                  <c:v>95.6666666666667</c:v>
                </c:pt>
                <c:pt idx="5">
                  <c:v>61.1666666666667</c:v>
                </c:pt>
                <c:pt idx="6">
                  <c:v>95.8333333333333</c:v>
                </c:pt>
                <c:pt idx="7">
                  <c:v>95</c:v>
                </c:pt>
                <c:pt idx="8">
                  <c:v>115.333333333333</c:v>
                </c:pt>
                <c:pt idx="9">
                  <c:v>105.166666666667</c:v>
                </c:pt>
              </c:numCache>
            </c:numRef>
          </c:xVal>
          <c:yVal>
            <c:numRef>
              <c:f>'裂深&amp;裂宽&amp;直径'!$V$47:$AE$47</c:f>
              <c:numCache>
                <c:formatCode>0.00</c:formatCode>
                <c:ptCount val="10"/>
                <c:pt idx="0">
                  <c:v>0.39577836411609502</c:v>
                </c:pt>
                <c:pt idx="1">
                  <c:v>0.27522935779816499</c:v>
                </c:pt>
                <c:pt idx="2">
                  <c:v>0.26292725679228701</c:v>
                </c:pt>
                <c:pt idx="3">
                  <c:v>0.30303030303030298</c:v>
                </c:pt>
                <c:pt idx="4">
                  <c:v>0.23837902264600699</c:v>
                </c:pt>
                <c:pt idx="5">
                  <c:v>0.24301336573511501</c:v>
                </c:pt>
                <c:pt idx="6">
                  <c:v>0.15839493136219601</c:v>
                </c:pt>
                <c:pt idx="7">
                  <c:v>0.218102508178844</c:v>
                </c:pt>
                <c:pt idx="8">
                  <c:v>0.18966334755808401</c:v>
                </c:pt>
                <c:pt idx="9">
                  <c:v>0.15479876160990699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BB-4B37-B201-467C7B8AF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5989392"/>
        <c:axId val="1808490656"/>
      </c:scatterChart>
      <c:valAx>
        <c:axId val="1315989392"/>
        <c:scaling>
          <c:orientation val="minMax"/>
          <c:max val="120"/>
          <c:min val="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Pine diameter at breast</a:t>
                </a:r>
                <a:r>
                  <a:rPr lang="en-US" altLang="zh-CN" baseline="0"/>
                  <a:t> (cm)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_);[Red]\(#,##0\)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08490656"/>
        <c:crosses val="autoZero"/>
        <c:crossBetween val="midCat"/>
      </c:valAx>
      <c:valAx>
        <c:axId val="1808490656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Mean stemflow velocity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1598939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57FBB-F99F-46A5-9F24-786211502636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7753C-9A0C-47D1-BF53-1534C84D5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78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5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2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86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>
              <a:sym typeface="Wingdings" panose="05000000000000000000" pitchFamily="2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72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35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4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27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7753C-9A0C-47D1-BF53-1534C84D56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5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956007"/>
            <a:ext cx="12191999" cy="0"/>
          </a:xfrm>
          <a:prstGeom prst="line">
            <a:avLst/>
          </a:prstGeom>
          <a:ln w="38100">
            <a:solidFill>
              <a:srgbClr val="A3B3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-14500"/>
            <a:ext cx="1082842" cy="9705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2"/>
            <a:ext cx="2495898" cy="847843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/>
        </p:nvCxnSpPr>
        <p:spPr>
          <a:xfrm>
            <a:off x="0" y="6632907"/>
            <a:ext cx="12191999" cy="0"/>
          </a:xfrm>
          <a:prstGeom prst="line">
            <a:avLst/>
          </a:prstGeom>
          <a:ln w="38100">
            <a:solidFill>
              <a:srgbClr val="A3B3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B8D9-049B-49B2-BB27-EA94FFCC101F}" type="datetimeFigureOut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96E4-3DE5-4449-8BD2-748A70D7F83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956007"/>
            <a:ext cx="12191999" cy="0"/>
          </a:xfrm>
          <a:prstGeom prst="line">
            <a:avLst/>
          </a:prstGeom>
          <a:ln w="38100">
            <a:solidFill>
              <a:srgbClr val="A3B3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-14500"/>
            <a:ext cx="1082842" cy="9705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2"/>
            <a:ext cx="2495898" cy="847843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/>
        </p:nvCxnSpPr>
        <p:spPr>
          <a:xfrm>
            <a:off x="0" y="6632907"/>
            <a:ext cx="12191999" cy="0"/>
          </a:xfrm>
          <a:prstGeom prst="line">
            <a:avLst/>
          </a:prstGeom>
          <a:ln w="38100">
            <a:solidFill>
              <a:srgbClr val="A3B3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5810" cy="56849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635" y="2339340"/>
            <a:ext cx="12196445" cy="30016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8" name="文本框 18"/>
          <p:cNvSpPr txBox="1">
            <a:spLocks noChangeArrowheads="1"/>
          </p:cNvSpPr>
          <p:nvPr/>
        </p:nvSpPr>
        <p:spPr bwMode="auto">
          <a:xfrm>
            <a:off x="1991968" y="3840162"/>
            <a:ext cx="7792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Yusen Zhang, </a:t>
            </a:r>
            <a:r>
              <a:rPr lang="en-US" altLang="zh-CN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Lunjiang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Wang, Jing Yang</a:t>
            </a:r>
          </a:p>
        </p:txBody>
      </p:sp>
      <p:sp>
        <p:nvSpPr>
          <p:cNvPr id="12" name="矩形 11"/>
          <p:cNvSpPr/>
          <p:nvPr/>
        </p:nvSpPr>
        <p:spPr>
          <a:xfrm>
            <a:off x="387711" y="2526982"/>
            <a:ext cx="11001375" cy="769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Effect of wildfire on stemflow velocity of pine</a:t>
            </a:r>
            <a:endParaRPr lang="zh-CN" alt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8">
            <a:extLst>
              <a:ext uri="{FF2B5EF4-FFF2-40B4-BE49-F238E27FC236}">
                <a16:creationId xmlns:a16="http://schemas.microsoft.com/office/drawing/2014/main" id="{52FFF9EA-80DC-D0E2-DD7D-BED144561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568" y="4374015"/>
            <a:ext cx="7792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E-mail: gs.yushenzhang21@gzu.edu.cn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College of Forestry, Guizhou University, China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354428" y="243062"/>
            <a:ext cx="3298417" cy="48013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文本框 33"/>
          <p:cNvSpPr txBox="1">
            <a:spLocks noChangeArrowheads="1"/>
          </p:cNvSpPr>
          <p:nvPr/>
        </p:nvSpPr>
        <p:spPr bwMode="auto">
          <a:xfrm>
            <a:off x="1692165" y="2052702"/>
            <a:ext cx="95394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After wildfire, the increase of stemflow velocity was explained by the damage to bark morphology and destruction of biocrust previously adhering to the stem surface.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5D79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5D79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combustion caused a substantial decrease in the internal friction angle and soil cohesion, indicating a reduced soil resistance to erosion.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5D79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5D79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enhanced stemflow energy can increase soil erosion and thus cause root exposure in the areas around the trunk.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5D79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5D79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箭头: 五边形 2"/>
          <p:cNvSpPr/>
          <p:nvPr/>
        </p:nvSpPr>
        <p:spPr>
          <a:xfrm>
            <a:off x="1302851" y="2246527"/>
            <a:ext cx="295564" cy="193963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五边形 6"/>
          <p:cNvSpPr/>
          <p:nvPr/>
        </p:nvSpPr>
        <p:spPr>
          <a:xfrm>
            <a:off x="1302851" y="3560749"/>
            <a:ext cx="295564" cy="193963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五边形 7"/>
          <p:cNvSpPr/>
          <p:nvPr/>
        </p:nvSpPr>
        <p:spPr>
          <a:xfrm>
            <a:off x="1302851" y="4777989"/>
            <a:ext cx="295564" cy="193963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0800000">
            <a:off x="0" y="1724308"/>
            <a:ext cx="12261954" cy="3463915"/>
          </a:xfrm>
          <a:custGeom>
            <a:avLst/>
            <a:gdLst>
              <a:gd name="connsiteX0" fmla="*/ 0 w 12261954"/>
              <a:gd name="connsiteY0" fmla="*/ 1969681 h 3463915"/>
              <a:gd name="connsiteX1" fmla="*/ 2098623 w 12261954"/>
              <a:gd name="connsiteY1" fmla="*/ 3393746 h 3463915"/>
              <a:gd name="connsiteX2" fmla="*/ 7360170 w 12261954"/>
              <a:gd name="connsiteY2" fmla="*/ 5969 h 3463915"/>
              <a:gd name="connsiteX3" fmla="*/ 12261954 w 12261954"/>
              <a:gd name="connsiteY3" fmla="*/ 2569287 h 34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1954" h="3463915">
                <a:moveTo>
                  <a:pt x="0" y="1969681"/>
                </a:moveTo>
                <a:cubicBezTo>
                  <a:pt x="435964" y="2845356"/>
                  <a:pt x="871928" y="3721031"/>
                  <a:pt x="2098623" y="3393746"/>
                </a:cubicBezTo>
                <a:cubicBezTo>
                  <a:pt x="3325318" y="3066461"/>
                  <a:pt x="5666281" y="143379"/>
                  <a:pt x="7360170" y="5969"/>
                </a:cubicBezTo>
                <a:cubicBezTo>
                  <a:pt x="9054059" y="-131441"/>
                  <a:pt x="11462479" y="2144566"/>
                  <a:pt x="12261954" y="2569287"/>
                </a:cubicBezTo>
              </a:path>
            </a:pathLst>
          </a:custGeom>
          <a:noFill/>
          <a:ln w="25400">
            <a:gradFill flip="none" rotWithShape="1">
              <a:gsLst>
                <a:gs pos="42000">
                  <a:schemeClr val="accent1">
                    <a:lumMod val="5000"/>
                    <a:lumOff val="95000"/>
                  </a:schemeClr>
                </a:gs>
                <a:gs pos="100000">
                  <a:srgbClr val="9D9A88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0" y="1396099"/>
            <a:ext cx="12261954" cy="3463915"/>
          </a:xfrm>
          <a:custGeom>
            <a:avLst/>
            <a:gdLst>
              <a:gd name="connsiteX0" fmla="*/ 0 w 12261954"/>
              <a:gd name="connsiteY0" fmla="*/ 1969681 h 3463915"/>
              <a:gd name="connsiteX1" fmla="*/ 2098623 w 12261954"/>
              <a:gd name="connsiteY1" fmla="*/ 3393746 h 3463915"/>
              <a:gd name="connsiteX2" fmla="*/ 7360170 w 12261954"/>
              <a:gd name="connsiteY2" fmla="*/ 5969 h 3463915"/>
              <a:gd name="connsiteX3" fmla="*/ 12261954 w 12261954"/>
              <a:gd name="connsiteY3" fmla="*/ 2569287 h 34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1954" h="3463915">
                <a:moveTo>
                  <a:pt x="0" y="1969681"/>
                </a:moveTo>
                <a:cubicBezTo>
                  <a:pt x="435964" y="2845356"/>
                  <a:pt x="871928" y="3721031"/>
                  <a:pt x="2098623" y="3393746"/>
                </a:cubicBezTo>
                <a:cubicBezTo>
                  <a:pt x="3325318" y="3066461"/>
                  <a:pt x="5666281" y="143379"/>
                  <a:pt x="7360170" y="5969"/>
                </a:cubicBezTo>
                <a:cubicBezTo>
                  <a:pt x="9054059" y="-131441"/>
                  <a:pt x="11462479" y="2144566"/>
                  <a:pt x="12261954" y="2569287"/>
                </a:cubicBezTo>
              </a:path>
            </a:pathLst>
          </a:custGeom>
          <a:noFill/>
          <a:ln w="25400">
            <a:gradFill flip="none" rotWithShape="1">
              <a:gsLst>
                <a:gs pos="42000">
                  <a:schemeClr val="accent1">
                    <a:lumMod val="5000"/>
                    <a:lumOff val="95000"/>
                  </a:schemeClr>
                </a:gs>
                <a:gs pos="100000">
                  <a:srgbClr val="84A2A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2" t="20263" r="31738" b="43279"/>
          <a:stretch>
            <a:fillRect/>
          </a:stretch>
        </p:blipFill>
        <p:spPr>
          <a:xfrm>
            <a:off x="4153282" y="2327563"/>
            <a:ext cx="3154430" cy="1739740"/>
          </a:xfrm>
          <a:custGeom>
            <a:avLst/>
            <a:gdLst/>
            <a:ahLst/>
            <a:cxnLst/>
            <a:rect l="l" t="t" r="r" b="b"/>
            <a:pathLst>
              <a:path w="3154430" h="1739740">
                <a:moveTo>
                  <a:pt x="1153738" y="1703728"/>
                </a:moveTo>
                <a:lnTo>
                  <a:pt x="1181058" y="1709937"/>
                </a:lnTo>
                <a:lnTo>
                  <a:pt x="1189750" y="1729806"/>
                </a:lnTo>
                <a:lnTo>
                  <a:pt x="1166156" y="1739740"/>
                </a:lnTo>
                <a:lnTo>
                  <a:pt x="1146288" y="1729806"/>
                </a:lnTo>
                <a:close/>
                <a:moveTo>
                  <a:pt x="218554" y="1584517"/>
                </a:moveTo>
                <a:lnTo>
                  <a:pt x="228488" y="1603144"/>
                </a:lnTo>
                <a:lnTo>
                  <a:pt x="223521" y="1620529"/>
                </a:lnTo>
                <a:lnTo>
                  <a:pt x="201169" y="1618045"/>
                </a:lnTo>
                <a:lnTo>
                  <a:pt x="201169" y="1596935"/>
                </a:lnTo>
                <a:close/>
                <a:moveTo>
                  <a:pt x="2183354" y="712784"/>
                </a:moveTo>
                <a:lnTo>
                  <a:pt x="2213157" y="725202"/>
                </a:lnTo>
                <a:lnTo>
                  <a:pt x="2188322" y="742587"/>
                </a:lnTo>
                <a:lnTo>
                  <a:pt x="2157277" y="732653"/>
                </a:lnTo>
                <a:close/>
                <a:moveTo>
                  <a:pt x="2805489" y="589848"/>
                </a:moveTo>
                <a:lnTo>
                  <a:pt x="2819148" y="605991"/>
                </a:lnTo>
                <a:lnTo>
                  <a:pt x="2805489" y="618409"/>
                </a:lnTo>
                <a:lnTo>
                  <a:pt x="2759543" y="623376"/>
                </a:lnTo>
                <a:lnTo>
                  <a:pt x="2739674" y="596057"/>
                </a:lnTo>
                <a:close/>
                <a:moveTo>
                  <a:pt x="1728685" y="298028"/>
                </a:moveTo>
                <a:lnTo>
                  <a:pt x="1756004" y="300512"/>
                </a:lnTo>
                <a:lnTo>
                  <a:pt x="1758487" y="312930"/>
                </a:lnTo>
                <a:lnTo>
                  <a:pt x="1728685" y="331556"/>
                </a:lnTo>
                <a:close/>
                <a:moveTo>
                  <a:pt x="2678827" y="183784"/>
                </a:moveTo>
                <a:lnTo>
                  <a:pt x="2717322" y="183784"/>
                </a:lnTo>
                <a:lnTo>
                  <a:pt x="2812939" y="203653"/>
                </a:lnTo>
                <a:lnTo>
                  <a:pt x="2856402" y="208620"/>
                </a:lnTo>
                <a:lnTo>
                  <a:pt x="2889930" y="227246"/>
                </a:lnTo>
                <a:lnTo>
                  <a:pt x="2897381" y="244631"/>
                </a:lnTo>
                <a:lnTo>
                  <a:pt x="2935876" y="252082"/>
                </a:lnTo>
                <a:lnTo>
                  <a:pt x="2973130" y="285610"/>
                </a:lnTo>
                <a:lnTo>
                  <a:pt x="3006658" y="312930"/>
                </a:lnTo>
                <a:lnTo>
                  <a:pt x="3032735" y="366326"/>
                </a:lnTo>
                <a:lnTo>
                  <a:pt x="3055087" y="407305"/>
                </a:lnTo>
                <a:lnTo>
                  <a:pt x="3069989" y="455735"/>
                </a:lnTo>
                <a:lnTo>
                  <a:pt x="3088616" y="491747"/>
                </a:lnTo>
                <a:lnTo>
                  <a:pt x="3106000" y="542660"/>
                </a:lnTo>
                <a:lnTo>
                  <a:pt x="3128353" y="603507"/>
                </a:lnTo>
                <a:lnTo>
                  <a:pt x="3137045" y="651937"/>
                </a:lnTo>
                <a:lnTo>
                  <a:pt x="3142012" y="710301"/>
                </a:lnTo>
                <a:lnTo>
                  <a:pt x="3154430" y="758730"/>
                </a:lnTo>
                <a:lnTo>
                  <a:pt x="3154430" y="807160"/>
                </a:lnTo>
                <a:lnTo>
                  <a:pt x="3142012" y="860557"/>
                </a:lnTo>
                <a:lnTo>
                  <a:pt x="3137045" y="931338"/>
                </a:lnTo>
                <a:lnTo>
                  <a:pt x="3120902" y="999637"/>
                </a:lnTo>
                <a:lnTo>
                  <a:pt x="3128353" y="1050550"/>
                </a:lnTo>
                <a:lnTo>
                  <a:pt x="3133320" y="1125057"/>
                </a:lnTo>
                <a:lnTo>
                  <a:pt x="3118418" y="1174728"/>
                </a:lnTo>
                <a:lnTo>
                  <a:pt x="3118418" y="1244268"/>
                </a:lnTo>
                <a:lnTo>
                  <a:pt x="3088616" y="1302632"/>
                </a:lnTo>
                <a:lnTo>
                  <a:pt x="3065022" y="1360996"/>
                </a:lnTo>
                <a:lnTo>
                  <a:pt x="2973130" y="1511252"/>
                </a:lnTo>
                <a:lnTo>
                  <a:pt x="2930909" y="1546022"/>
                </a:lnTo>
                <a:lnTo>
                  <a:pt x="2875029" y="1584517"/>
                </a:lnTo>
                <a:lnTo>
                  <a:pt x="2819148" y="1605627"/>
                </a:lnTo>
                <a:lnTo>
                  <a:pt x="2701179" y="1620529"/>
                </a:lnTo>
                <a:lnTo>
                  <a:pt x="2635364" y="1613078"/>
                </a:lnTo>
                <a:lnTo>
                  <a:pt x="2581967" y="1620529"/>
                </a:lnTo>
                <a:lnTo>
                  <a:pt x="2548439" y="1623012"/>
                </a:lnTo>
                <a:lnTo>
                  <a:pt x="2523603" y="1613078"/>
                </a:lnTo>
                <a:lnTo>
                  <a:pt x="2511186" y="1603144"/>
                </a:lnTo>
                <a:lnTo>
                  <a:pt x="2497526" y="1584517"/>
                </a:lnTo>
                <a:lnTo>
                  <a:pt x="2511186" y="1549747"/>
                </a:lnTo>
                <a:lnTo>
                  <a:pt x="2540988" y="1513735"/>
                </a:lnTo>
                <a:lnTo>
                  <a:pt x="2579484" y="1501318"/>
                </a:lnTo>
                <a:lnTo>
                  <a:pt x="2601836" y="1508768"/>
                </a:lnTo>
                <a:lnTo>
                  <a:pt x="2647782" y="1472756"/>
                </a:lnTo>
                <a:lnTo>
                  <a:pt x="2691244" y="1455371"/>
                </a:lnTo>
                <a:lnTo>
                  <a:pt x="2737190" y="1450404"/>
                </a:lnTo>
                <a:lnTo>
                  <a:pt x="2775686" y="1419360"/>
                </a:lnTo>
                <a:lnTo>
                  <a:pt x="2819148" y="1401975"/>
                </a:lnTo>
                <a:lnTo>
                  <a:pt x="2858885" y="1378381"/>
                </a:lnTo>
                <a:lnTo>
                  <a:pt x="2902348" y="1327468"/>
                </a:lnTo>
                <a:lnTo>
                  <a:pt x="2938360" y="1269104"/>
                </a:lnTo>
                <a:lnTo>
                  <a:pt x="2973130" y="1220674"/>
                </a:lnTo>
                <a:lnTo>
                  <a:pt x="2991756" y="1172245"/>
                </a:lnTo>
                <a:lnTo>
                  <a:pt x="2984306" y="1116364"/>
                </a:lnTo>
                <a:lnTo>
                  <a:pt x="2994240" y="1065451"/>
                </a:lnTo>
                <a:lnTo>
                  <a:pt x="2984306" y="1023230"/>
                </a:lnTo>
                <a:lnTo>
                  <a:pt x="2975613" y="979768"/>
                </a:lnTo>
                <a:lnTo>
                  <a:pt x="2991756" y="928855"/>
                </a:lnTo>
                <a:lnTo>
                  <a:pt x="2986789" y="890359"/>
                </a:lnTo>
                <a:lnTo>
                  <a:pt x="2999207" y="839446"/>
                </a:lnTo>
                <a:lnTo>
                  <a:pt x="2994240" y="778599"/>
                </a:lnTo>
                <a:lnTo>
                  <a:pt x="2981822" y="720235"/>
                </a:lnTo>
                <a:lnTo>
                  <a:pt x="2963195" y="640761"/>
                </a:lnTo>
                <a:lnTo>
                  <a:pt x="2940843" y="567495"/>
                </a:lnTo>
                <a:lnTo>
                  <a:pt x="2919733" y="533967"/>
                </a:lnTo>
                <a:lnTo>
                  <a:pt x="2914766" y="491747"/>
                </a:lnTo>
                <a:lnTo>
                  <a:pt x="2887446" y="443317"/>
                </a:lnTo>
                <a:lnTo>
                  <a:pt x="2848951" y="407305"/>
                </a:lnTo>
                <a:lnTo>
                  <a:pt x="2805489" y="384953"/>
                </a:lnTo>
                <a:lnTo>
                  <a:pt x="2712355" y="389920"/>
                </a:lnTo>
                <a:lnTo>
                  <a:pt x="2655233" y="407305"/>
                </a:lnTo>
                <a:lnTo>
                  <a:pt x="2627913" y="443317"/>
                </a:lnTo>
                <a:lnTo>
                  <a:pt x="2617979" y="499197"/>
                </a:lnTo>
                <a:lnTo>
                  <a:pt x="2599352" y="550110"/>
                </a:lnTo>
                <a:lnTo>
                  <a:pt x="2584451" y="615925"/>
                </a:lnTo>
                <a:lnTo>
                  <a:pt x="2572033" y="674289"/>
                </a:lnTo>
                <a:lnTo>
                  <a:pt x="2562099" y="742587"/>
                </a:lnTo>
                <a:lnTo>
                  <a:pt x="2550923" y="783566"/>
                </a:lnTo>
                <a:lnTo>
                  <a:pt x="2543472" y="817094"/>
                </a:lnTo>
                <a:lnTo>
                  <a:pt x="2550923" y="865524"/>
                </a:lnTo>
                <a:lnTo>
                  <a:pt x="2562099" y="910228"/>
                </a:lnTo>
                <a:lnTo>
                  <a:pt x="2536021" y="933822"/>
                </a:lnTo>
                <a:lnTo>
                  <a:pt x="2548439" y="961141"/>
                </a:lnTo>
                <a:lnTo>
                  <a:pt x="2538505" y="997153"/>
                </a:lnTo>
                <a:lnTo>
                  <a:pt x="2538505" y="1045583"/>
                </a:lnTo>
                <a:lnTo>
                  <a:pt x="2523603" y="1084078"/>
                </a:lnTo>
                <a:lnTo>
                  <a:pt x="2521120" y="1139958"/>
                </a:lnTo>
                <a:lnTo>
                  <a:pt x="2521120" y="1180937"/>
                </a:lnTo>
                <a:lnTo>
                  <a:pt x="2508702" y="1220674"/>
                </a:lnTo>
                <a:lnTo>
                  <a:pt x="2497526" y="1251719"/>
                </a:lnTo>
                <a:lnTo>
                  <a:pt x="2497526" y="1290214"/>
                </a:lnTo>
                <a:lnTo>
                  <a:pt x="2490075" y="1336160"/>
                </a:lnTo>
                <a:lnTo>
                  <a:pt x="2472690" y="1399491"/>
                </a:lnTo>
                <a:lnTo>
                  <a:pt x="2472690" y="1431778"/>
                </a:lnTo>
                <a:lnTo>
                  <a:pt x="2470207" y="1513735"/>
                </a:lnTo>
                <a:lnTo>
                  <a:pt x="2467723" y="1552231"/>
                </a:lnTo>
                <a:lnTo>
                  <a:pt x="2470207" y="1589484"/>
                </a:lnTo>
                <a:lnTo>
                  <a:pt x="2480141" y="1637914"/>
                </a:lnTo>
                <a:lnTo>
                  <a:pt x="2497526" y="1661508"/>
                </a:lnTo>
                <a:lnTo>
                  <a:pt x="2495042" y="1691311"/>
                </a:lnTo>
                <a:lnTo>
                  <a:pt x="2480141" y="1724839"/>
                </a:lnTo>
                <a:lnTo>
                  <a:pt x="2457789" y="1729806"/>
                </a:lnTo>
                <a:lnTo>
                  <a:pt x="2434195" y="1724839"/>
                </a:lnTo>
                <a:lnTo>
                  <a:pt x="2416810" y="1714904"/>
                </a:lnTo>
                <a:lnTo>
                  <a:pt x="2406876" y="1701245"/>
                </a:lnTo>
                <a:lnTo>
                  <a:pt x="2394458" y="1673926"/>
                </a:lnTo>
                <a:lnTo>
                  <a:pt x="2383282" y="1608111"/>
                </a:lnTo>
                <a:lnTo>
                  <a:pt x="2380798" y="1557198"/>
                </a:lnTo>
                <a:lnTo>
                  <a:pt x="2383282" y="1503801"/>
                </a:lnTo>
                <a:lnTo>
                  <a:pt x="2380798" y="1450404"/>
                </a:lnTo>
                <a:lnTo>
                  <a:pt x="2380798" y="1411909"/>
                </a:lnTo>
                <a:lnTo>
                  <a:pt x="2390733" y="1343611"/>
                </a:lnTo>
                <a:lnTo>
                  <a:pt x="2396941" y="1274071"/>
                </a:lnTo>
                <a:lnTo>
                  <a:pt x="2409359" y="1213223"/>
                </a:lnTo>
                <a:lnTo>
                  <a:pt x="2414326" y="1164794"/>
                </a:lnTo>
                <a:lnTo>
                  <a:pt x="2424261" y="1113881"/>
                </a:lnTo>
                <a:lnTo>
                  <a:pt x="2424261" y="1045583"/>
                </a:lnTo>
                <a:lnTo>
                  <a:pt x="2429228" y="967350"/>
                </a:lnTo>
                <a:lnTo>
                  <a:pt x="2439162" y="897810"/>
                </a:lnTo>
                <a:lnTo>
                  <a:pt x="2429228" y="860557"/>
                </a:lnTo>
                <a:lnTo>
                  <a:pt x="2424261" y="800951"/>
                </a:lnTo>
                <a:lnTo>
                  <a:pt x="2431711" y="725202"/>
                </a:lnTo>
                <a:lnTo>
                  <a:pt x="2450338" y="664355"/>
                </a:lnTo>
                <a:lnTo>
                  <a:pt x="2450338" y="615925"/>
                </a:lnTo>
                <a:lnTo>
                  <a:pt x="2467723" y="526517"/>
                </a:lnTo>
                <a:lnTo>
                  <a:pt x="2467723" y="478087"/>
                </a:lnTo>
                <a:lnTo>
                  <a:pt x="2457789" y="440833"/>
                </a:lnTo>
                <a:lnTo>
                  <a:pt x="2460272" y="407305"/>
                </a:lnTo>
                <a:lnTo>
                  <a:pt x="2439162" y="382470"/>
                </a:lnTo>
                <a:lnTo>
                  <a:pt x="2429228" y="348941"/>
                </a:lnTo>
                <a:lnTo>
                  <a:pt x="2424261" y="320380"/>
                </a:lnTo>
                <a:lnTo>
                  <a:pt x="2431711" y="271951"/>
                </a:lnTo>
                <a:lnTo>
                  <a:pt x="2455305" y="249599"/>
                </a:lnTo>
                <a:lnTo>
                  <a:pt x="2511186" y="229730"/>
                </a:lnTo>
                <a:lnTo>
                  <a:pt x="2564582" y="203653"/>
                </a:lnTo>
                <a:lnTo>
                  <a:pt x="2622946" y="186268"/>
                </a:lnTo>
                <a:close/>
                <a:moveTo>
                  <a:pt x="147772" y="152739"/>
                </a:moveTo>
                <a:lnTo>
                  <a:pt x="201169" y="167641"/>
                </a:lnTo>
                <a:lnTo>
                  <a:pt x="259532" y="196202"/>
                </a:lnTo>
                <a:lnTo>
                  <a:pt x="335281" y="198685"/>
                </a:lnTo>
                <a:lnTo>
                  <a:pt x="439591" y="196202"/>
                </a:lnTo>
                <a:lnTo>
                  <a:pt x="577429" y="191235"/>
                </a:lnTo>
                <a:lnTo>
                  <a:pt x="658145" y="191235"/>
                </a:lnTo>
                <a:lnTo>
                  <a:pt x="721476" y="208620"/>
                </a:lnTo>
                <a:lnTo>
                  <a:pt x="786049" y="213587"/>
                </a:lnTo>
                <a:lnTo>
                  <a:pt x="834479" y="221038"/>
                </a:lnTo>
                <a:lnTo>
                  <a:pt x="879183" y="234697"/>
                </a:lnTo>
                <a:lnTo>
                  <a:pt x="912711" y="244631"/>
                </a:lnTo>
                <a:lnTo>
                  <a:pt x="935063" y="244631"/>
                </a:lnTo>
                <a:lnTo>
                  <a:pt x="983493" y="271951"/>
                </a:lnTo>
                <a:lnTo>
                  <a:pt x="1024472" y="298028"/>
                </a:lnTo>
                <a:lnTo>
                  <a:pt x="1045582" y="325347"/>
                </a:lnTo>
                <a:lnTo>
                  <a:pt x="1043099" y="348941"/>
                </a:lnTo>
                <a:lnTo>
                  <a:pt x="1024472" y="356392"/>
                </a:lnTo>
                <a:lnTo>
                  <a:pt x="1007087" y="356392"/>
                </a:lnTo>
                <a:lnTo>
                  <a:pt x="971075" y="341491"/>
                </a:lnTo>
                <a:lnTo>
                  <a:pt x="938789" y="325347"/>
                </a:lnTo>
                <a:lnTo>
                  <a:pt x="851864" y="325347"/>
                </a:lnTo>
                <a:lnTo>
                  <a:pt x="793500" y="343974"/>
                </a:lnTo>
                <a:lnTo>
                  <a:pt x="727685" y="356392"/>
                </a:lnTo>
                <a:lnTo>
                  <a:pt x="645728" y="397371"/>
                </a:lnTo>
                <a:lnTo>
                  <a:pt x="589847" y="407305"/>
                </a:lnTo>
                <a:lnTo>
                  <a:pt x="553835" y="407305"/>
                </a:lnTo>
                <a:lnTo>
                  <a:pt x="519065" y="422207"/>
                </a:lnTo>
                <a:lnTo>
                  <a:pt x="424690" y="424690"/>
                </a:lnTo>
                <a:lnTo>
                  <a:pt x="345216" y="424690"/>
                </a:lnTo>
                <a:lnTo>
                  <a:pt x="262016" y="432141"/>
                </a:lnTo>
                <a:lnTo>
                  <a:pt x="189993" y="445801"/>
                </a:lnTo>
                <a:lnTo>
                  <a:pt x="152739" y="458218"/>
                </a:lnTo>
                <a:lnTo>
                  <a:pt x="129145" y="496714"/>
                </a:lnTo>
                <a:lnTo>
                  <a:pt x="119211" y="538934"/>
                </a:lnTo>
                <a:lnTo>
                  <a:pt x="111760" y="603507"/>
                </a:lnTo>
                <a:lnTo>
                  <a:pt x="106793" y="666838"/>
                </a:lnTo>
                <a:lnTo>
                  <a:pt x="94375" y="776115"/>
                </a:lnTo>
                <a:lnTo>
                  <a:pt x="96859" y="798467"/>
                </a:lnTo>
                <a:lnTo>
                  <a:pt x="85683" y="870491"/>
                </a:lnTo>
                <a:lnTo>
                  <a:pt x="96859" y="877942"/>
                </a:lnTo>
                <a:lnTo>
                  <a:pt x="116727" y="872974"/>
                </a:lnTo>
                <a:lnTo>
                  <a:pt x="147772" y="860557"/>
                </a:lnTo>
                <a:lnTo>
                  <a:pt x="189993" y="822061"/>
                </a:lnTo>
                <a:lnTo>
                  <a:pt x="228488" y="807160"/>
                </a:lnTo>
                <a:lnTo>
                  <a:pt x="310446" y="807160"/>
                </a:lnTo>
                <a:lnTo>
                  <a:pt x="417239" y="809643"/>
                </a:lnTo>
                <a:lnTo>
                  <a:pt x="485537" y="814611"/>
                </a:lnTo>
                <a:lnTo>
                  <a:pt x="497955" y="824545"/>
                </a:lnTo>
                <a:lnTo>
                  <a:pt x="519065" y="841930"/>
                </a:lnTo>
                <a:lnTo>
                  <a:pt x="582396" y="841930"/>
                </a:lnTo>
                <a:lnTo>
                  <a:pt x="604749" y="856831"/>
                </a:lnTo>
                <a:lnTo>
                  <a:pt x="628343" y="854348"/>
                </a:lnTo>
                <a:lnTo>
                  <a:pt x="676772" y="870491"/>
                </a:lnTo>
                <a:lnTo>
                  <a:pt x="727685" y="877942"/>
                </a:lnTo>
                <a:lnTo>
                  <a:pt x="730169" y="890359"/>
                </a:lnTo>
                <a:lnTo>
                  <a:pt x="721476" y="900294"/>
                </a:lnTo>
                <a:lnTo>
                  <a:pt x="691674" y="921404"/>
                </a:lnTo>
                <a:lnTo>
                  <a:pt x="663112" y="921404"/>
                </a:lnTo>
                <a:lnTo>
                  <a:pt x="640760" y="916437"/>
                </a:lnTo>
                <a:lnTo>
                  <a:pt x="556319" y="913953"/>
                </a:lnTo>
                <a:lnTo>
                  <a:pt x="463185" y="928855"/>
                </a:lnTo>
                <a:lnTo>
                  <a:pt x="376260" y="938789"/>
                </a:lnTo>
                <a:lnTo>
                  <a:pt x="296786" y="951207"/>
                </a:lnTo>
                <a:lnTo>
                  <a:pt x="218554" y="956174"/>
                </a:lnTo>
                <a:lnTo>
                  <a:pt x="155223" y="979768"/>
                </a:lnTo>
                <a:lnTo>
                  <a:pt x="94375" y="936306"/>
                </a:lnTo>
                <a:lnTo>
                  <a:pt x="85683" y="1004604"/>
                </a:lnTo>
                <a:lnTo>
                  <a:pt x="89408" y="1053033"/>
                </a:lnTo>
                <a:lnTo>
                  <a:pt x="94375" y="1113881"/>
                </a:lnTo>
                <a:lnTo>
                  <a:pt x="109277" y="1180937"/>
                </a:lnTo>
                <a:lnTo>
                  <a:pt x="131629" y="1254202"/>
                </a:lnTo>
                <a:lnTo>
                  <a:pt x="155223" y="1320017"/>
                </a:lnTo>
                <a:lnTo>
                  <a:pt x="226004" y="1419360"/>
                </a:lnTo>
                <a:lnTo>
                  <a:pt x="264500" y="1462822"/>
                </a:lnTo>
                <a:lnTo>
                  <a:pt x="317896" y="1496350"/>
                </a:lnTo>
                <a:lnTo>
                  <a:pt x="371293" y="1523670"/>
                </a:lnTo>
                <a:lnTo>
                  <a:pt x="437108" y="1557198"/>
                </a:lnTo>
                <a:lnTo>
                  <a:pt x="516582" y="1567132"/>
                </a:lnTo>
                <a:lnTo>
                  <a:pt x="599781" y="1582034"/>
                </a:lnTo>
                <a:lnTo>
                  <a:pt x="663112" y="1596935"/>
                </a:lnTo>
                <a:lnTo>
                  <a:pt x="704091" y="1594451"/>
                </a:lnTo>
                <a:lnTo>
                  <a:pt x="740103" y="1605627"/>
                </a:lnTo>
                <a:lnTo>
                  <a:pt x="836962" y="1620529"/>
                </a:lnTo>
                <a:lnTo>
                  <a:pt x="856831" y="1637914"/>
                </a:lnTo>
                <a:lnTo>
                  <a:pt x="851864" y="1656541"/>
                </a:lnTo>
                <a:lnTo>
                  <a:pt x="844413" y="1678893"/>
                </a:lnTo>
                <a:lnTo>
                  <a:pt x="815852" y="1683860"/>
                </a:lnTo>
                <a:lnTo>
                  <a:pt x="755005" y="1676409"/>
                </a:lnTo>
                <a:lnTo>
                  <a:pt x="691674" y="1678893"/>
                </a:lnTo>
                <a:lnTo>
                  <a:pt x="592331" y="1683860"/>
                </a:lnTo>
                <a:lnTo>
                  <a:pt x="524033" y="1678893"/>
                </a:lnTo>
                <a:lnTo>
                  <a:pt x="473119" y="1661508"/>
                </a:lnTo>
                <a:lnTo>
                  <a:pt x="449526" y="1663991"/>
                </a:lnTo>
                <a:lnTo>
                  <a:pt x="414756" y="1656541"/>
                </a:lnTo>
                <a:lnTo>
                  <a:pt x="345216" y="1637914"/>
                </a:lnTo>
                <a:lnTo>
                  <a:pt x="299270" y="1627980"/>
                </a:lnTo>
                <a:lnTo>
                  <a:pt x="264500" y="1596935"/>
                </a:lnTo>
                <a:lnTo>
                  <a:pt x="226004" y="1572099"/>
                </a:lnTo>
                <a:lnTo>
                  <a:pt x="192476" y="1546022"/>
                </a:lnTo>
                <a:lnTo>
                  <a:pt x="157706" y="1487658"/>
                </a:lnTo>
                <a:lnTo>
                  <a:pt x="119211" y="1426810"/>
                </a:lnTo>
                <a:lnTo>
                  <a:pt x="111760" y="1370930"/>
                </a:lnTo>
                <a:lnTo>
                  <a:pt x="119211" y="1332435"/>
                </a:lnTo>
                <a:lnTo>
                  <a:pt x="89408" y="1276555"/>
                </a:lnTo>
                <a:lnTo>
                  <a:pt x="80716" y="1215707"/>
                </a:lnTo>
                <a:lnTo>
                  <a:pt x="58363" y="1183421"/>
                </a:lnTo>
                <a:lnTo>
                  <a:pt x="53396" y="1111397"/>
                </a:lnTo>
                <a:lnTo>
                  <a:pt x="40978" y="1065451"/>
                </a:lnTo>
                <a:lnTo>
                  <a:pt x="48429" y="1018263"/>
                </a:lnTo>
                <a:lnTo>
                  <a:pt x="34769" y="948723"/>
                </a:lnTo>
                <a:lnTo>
                  <a:pt x="48429" y="902777"/>
                </a:lnTo>
                <a:lnTo>
                  <a:pt x="29802" y="870491"/>
                </a:lnTo>
                <a:lnTo>
                  <a:pt x="38495" y="856831"/>
                </a:lnTo>
                <a:lnTo>
                  <a:pt x="34769" y="819578"/>
                </a:lnTo>
                <a:lnTo>
                  <a:pt x="48429" y="778599"/>
                </a:lnTo>
                <a:lnTo>
                  <a:pt x="40978" y="737620"/>
                </a:lnTo>
                <a:lnTo>
                  <a:pt x="60847" y="694157"/>
                </a:lnTo>
                <a:lnTo>
                  <a:pt x="53396" y="635794"/>
                </a:lnTo>
                <a:lnTo>
                  <a:pt x="53396" y="589848"/>
                </a:lnTo>
                <a:lnTo>
                  <a:pt x="70781" y="560045"/>
                </a:lnTo>
                <a:lnTo>
                  <a:pt x="65814" y="516582"/>
                </a:lnTo>
                <a:lnTo>
                  <a:pt x="75748" y="491747"/>
                </a:lnTo>
                <a:lnTo>
                  <a:pt x="70781" y="445801"/>
                </a:lnTo>
                <a:lnTo>
                  <a:pt x="48429" y="419723"/>
                </a:lnTo>
                <a:lnTo>
                  <a:pt x="2483" y="373777"/>
                </a:lnTo>
                <a:lnTo>
                  <a:pt x="0" y="348941"/>
                </a:lnTo>
                <a:lnTo>
                  <a:pt x="2483" y="305479"/>
                </a:lnTo>
                <a:lnTo>
                  <a:pt x="12417" y="249599"/>
                </a:lnTo>
                <a:lnTo>
                  <a:pt x="29802" y="208620"/>
                </a:lnTo>
                <a:lnTo>
                  <a:pt x="75748" y="178817"/>
                </a:lnTo>
                <a:lnTo>
                  <a:pt x="116727" y="165157"/>
                </a:lnTo>
                <a:close/>
                <a:moveTo>
                  <a:pt x="2148408" y="0"/>
                </a:moveTo>
                <a:lnTo>
                  <a:pt x="2175727" y="21110"/>
                </a:lnTo>
                <a:lnTo>
                  <a:pt x="2191870" y="58364"/>
                </a:lnTo>
                <a:lnTo>
                  <a:pt x="2206772" y="55880"/>
                </a:lnTo>
                <a:lnTo>
                  <a:pt x="2214222" y="101826"/>
                </a:lnTo>
                <a:lnTo>
                  <a:pt x="2211739" y="137838"/>
                </a:lnTo>
                <a:lnTo>
                  <a:pt x="2211739" y="178817"/>
                </a:lnTo>
                <a:lnTo>
                  <a:pt x="2196837" y="206136"/>
                </a:lnTo>
                <a:lnTo>
                  <a:pt x="2201805" y="227246"/>
                </a:lnTo>
                <a:lnTo>
                  <a:pt x="2191870" y="262016"/>
                </a:lnTo>
                <a:lnTo>
                  <a:pt x="2163309" y="298028"/>
                </a:lnTo>
                <a:lnTo>
                  <a:pt x="2140957" y="331556"/>
                </a:lnTo>
                <a:lnTo>
                  <a:pt x="2129781" y="404822"/>
                </a:lnTo>
                <a:lnTo>
                  <a:pt x="2129781" y="450768"/>
                </a:lnTo>
                <a:lnTo>
                  <a:pt x="2117363" y="514099"/>
                </a:lnTo>
                <a:lnTo>
                  <a:pt x="2119847" y="547627"/>
                </a:lnTo>
                <a:lnTo>
                  <a:pt x="2107429" y="603507"/>
                </a:lnTo>
                <a:lnTo>
                  <a:pt x="2104945" y="654420"/>
                </a:lnTo>
                <a:lnTo>
                  <a:pt x="2081351" y="700366"/>
                </a:lnTo>
                <a:lnTo>
                  <a:pt x="2071417" y="758730"/>
                </a:lnTo>
                <a:lnTo>
                  <a:pt x="2066450" y="817094"/>
                </a:lnTo>
                <a:lnTo>
                  <a:pt x="1990701" y="977284"/>
                </a:lnTo>
                <a:lnTo>
                  <a:pt x="1964624" y="997153"/>
                </a:lnTo>
                <a:lnTo>
                  <a:pt x="1957173" y="1035648"/>
                </a:lnTo>
                <a:lnTo>
                  <a:pt x="1934821" y="1071660"/>
                </a:lnTo>
                <a:lnTo>
                  <a:pt x="1923645" y="1130024"/>
                </a:lnTo>
                <a:lnTo>
                  <a:pt x="1911227" y="1164794"/>
                </a:lnTo>
                <a:lnTo>
                  <a:pt x="1911227" y="1213223"/>
                </a:lnTo>
                <a:lnTo>
                  <a:pt x="1881424" y="1292698"/>
                </a:lnTo>
                <a:lnTo>
                  <a:pt x="1860314" y="1329951"/>
                </a:lnTo>
                <a:lnTo>
                  <a:pt x="1852863" y="1389557"/>
                </a:lnTo>
                <a:lnTo>
                  <a:pt x="1847896" y="1436745"/>
                </a:lnTo>
                <a:lnTo>
                  <a:pt x="1835478" y="1482691"/>
                </a:lnTo>
                <a:lnTo>
                  <a:pt x="1837962" y="1521186"/>
                </a:lnTo>
                <a:lnTo>
                  <a:pt x="1830511" y="1562165"/>
                </a:lnTo>
                <a:lnTo>
                  <a:pt x="1835478" y="1584517"/>
                </a:lnTo>
                <a:lnTo>
                  <a:pt x="1814368" y="1610595"/>
                </a:lnTo>
                <a:lnTo>
                  <a:pt x="1792016" y="1661508"/>
                </a:lnTo>
                <a:lnTo>
                  <a:pt x="1772147" y="1661508"/>
                </a:lnTo>
                <a:lnTo>
                  <a:pt x="1746070" y="1656541"/>
                </a:lnTo>
                <a:lnTo>
                  <a:pt x="1736135" y="1620529"/>
                </a:lnTo>
                <a:lnTo>
                  <a:pt x="1687706" y="1594451"/>
                </a:lnTo>
                <a:lnTo>
                  <a:pt x="1670321" y="1549747"/>
                </a:lnTo>
                <a:lnTo>
                  <a:pt x="1659145" y="1511252"/>
                </a:lnTo>
                <a:lnTo>
                  <a:pt x="1631825" y="1465306"/>
                </a:lnTo>
                <a:lnTo>
                  <a:pt x="1631825" y="1434261"/>
                </a:lnTo>
                <a:lnTo>
                  <a:pt x="1605748" y="1404458"/>
                </a:lnTo>
                <a:lnTo>
                  <a:pt x="1629342" y="1358512"/>
                </a:lnTo>
                <a:lnTo>
                  <a:pt x="1603264" y="1312566"/>
                </a:lnTo>
                <a:lnTo>
                  <a:pt x="1595814" y="1244268"/>
                </a:lnTo>
                <a:lnTo>
                  <a:pt x="1558560" y="1162310"/>
                </a:lnTo>
                <a:lnTo>
                  <a:pt x="1544900" y="1091529"/>
                </a:lnTo>
                <a:lnTo>
                  <a:pt x="1532483" y="1035648"/>
                </a:lnTo>
                <a:lnTo>
                  <a:pt x="1515098" y="946240"/>
                </a:lnTo>
                <a:lnTo>
                  <a:pt x="1505163" y="916437"/>
                </a:lnTo>
                <a:lnTo>
                  <a:pt x="1491504" y="872974"/>
                </a:lnTo>
                <a:lnTo>
                  <a:pt x="1471635" y="819578"/>
                </a:lnTo>
                <a:lnTo>
                  <a:pt x="1435623" y="712784"/>
                </a:lnTo>
                <a:lnTo>
                  <a:pt x="1394645" y="651937"/>
                </a:lnTo>
                <a:lnTo>
                  <a:pt x="1367325" y="702850"/>
                </a:lnTo>
                <a:lnTo>
                  <a:pt x="1357391" y="722719"/>
                </a:lnTo>
                <a:lnTo>
                  <a:pt x="1357391" y="865524"/>
                </a:lnTo>
                <a:lnTo>
                  <a:pt x="1347457" y="933822"/>
                </a:lnTo>
                <a:lnTo>
                  <a:pt x="1354907" y="997153"/>
                </a:lnTo>
                <a:lnTo>
                  <a:pt x="1341248" y="1071660"/>
                </a:lnTo>
                <a:lnTo>
                  <a:pt x="1328830" y="1149892"/>
                </a:lnTo>
                <a:lnTo>
                  <a:pt x="1308961" y="1188388"/>
                </a:lnTo>
                <a:lnTo>
                  <a:pt x="1299027" y="1251719"/>
                </a:lnTo>
                <a:lnTo>
                  <a:pt x="1287851" y="1327468"/>
                </a:lnTo>
                <a:lnTo>
                  <a:pt x="1282884" y="1472756"/>
                </a:lnTo>
                <a:lnTo>
                  <a:pt x="1265499" y="1508768"/>
                </a:lnTo>
                <a:lnTo>
                  <a:pt x="1275433" y="1541055"/>
                </a:lnTo>
                <a:lnTo>
                  <a:pt x="1248114" y="1577066"/>
                </a:lnTo>
                <a:lnTo>
                  <a:pt x="1202168" y="1596935"/>
                </a:lnTo>
                <a:lnTo>
                  <a:pt x="1143804" y="1599418"/>
                </a:lnTo>
                <a:lnTo>
                  <a:pt x="1097858" y="1572099"/>
                </a:lnTo>
                <a:lnTo>
                  <a:pt x="1085440" y="1526153"/>
                </a:lnTo>
                <a:lnTo>
                  <a:pt x="1066813" y="1470273"/>
                </a:lnTo>
                <a:lnTo>
                  <a:pt x="1054396" y="1419360"/>
                </a:lnTo>
                <a:lnTo>
                  <a:pt x="1054396" y="1378381"/>
                </a:lnTo>
                <a:lnTo>
                  <a:pt x="1087924" y="1327468"/>
                </a:lnTo>
                <a:lnTo>
                  <a:pt x="1110276" y="1305116"/>
                </a:lnTo>
                <a:lnTo>
                  <a:pt x="1130144" y="1279038"/>
                </a:lnTo>
                <a:lnTo>
                  <a:pt x="1153738" y="1225641"/>
                </a:lnTo>
                <a:lnTo>
                  <a:pt x="1156222" y="1157343"/>
                </a:lnTo>
                <a:lnTo>
                  <a:pt x="1181058" y="1098979"/>
                </a:lnTo>
                <a:lnTo>
                  <a:pt x="1189750" y="1045583"/>
                </a:lnTo>
                <a:lnTo>
                  <a:pt x="1212102" y="1004604"/>
                </a:lnTo>
                <a:lnTo>
                  <a:pt x="1202168" y="885392"/>
                </a:lnTo>
                <a:lnTo>
                  <a:pt x="1189750" y="846897"/>
                </a:lnTo>
                <a:lnTo>
                  <a:pt x="1181058" y="778599"/>
                </a:lnTo>
                <a:lnTo>
                  <a:pt x="1194717" y="710301"/>
                </a:lnTo>
                <a:lnTo>
                  <a:pt x="1212102" y="664355"/>
                </a:lnTo>
                <a:lnTo>
                  <a:pt x="1227004" y="605991"/>
                </a:lnTo>
                <a:lnTo>
                  <a:pt x="1265499" y="569979"/>
                </a:lnTo>
                <a:lnTo>
                  <a:pt x="1282884" y="419723"/>
                </a:lnTo>
                <a:lnTo>
                  <a:pt x="1318857" y="373777"/>
                </a:lnTo>
                <a:lnTo>
                  <a:pt x="1328791" y="322864"/>
                </a:lnTo>
                <a:lnTo>
                  <a:pt x="1364764" y="278160"/>
                </a:lnTo>
                <a:lnTo>
                  <a:pt x="1377182" y="264500"/>
                </a:lnTo>
                <a:lnTo>
                  <a:pt x="1394548" y="252082"/>
                </a:lnTo>
                <a:lnTo>
                  <a:pt x="1400737" y="221038"/>
                </a:lnTo>
                <a:lnTo>
                  <a:pt x="1415638" y="211103"/>
                </a:lnTo>
                <a:lnTo>
                  <a:pt x="1437971" y="211103"/>
                </a:lnTo>
                <a:lnTo>
                  <a:pt x="1454095" y="229730"/>
                </a:lnTo>
                <a:lnTo>
                  <a:pt x="1461546" y="266984"/>
                </a:lnTo>
                <a:lnTo>
                  <a:pt x="1476428" y="327831"/>
                </a:lnTo>
                <a:lnTo>
                  <a:pt x="1488826" y="399854"/>
                </a:lnTo>
                <a:lnTo>
                  <a:pt x="1507434" y="567495"/>
                </a:lnTo>
                <a:lnTo>
                  <a:pt x="1517368" y="643244"/>
                </a:lnTo>
                <a:lnTo>
                  <a:pt x="1534656" y="689190"/>
                </a:lnTo>
                <a:lnTo>
                  <a:pt x="1542068" y="737620"/>
                </a:lnTo>
                <a:lnTo>
                  <a:pt x="1547015" y="783566"/>
                </a:lnTo>
                <a:lnTo>
                  <a:pt x="1565545" y="851864"/>
                </a:lnTo>
                <a:lnTo>
                  <a:pt x="1572957" y="928855"/>
                </a:lnTo>
                <a:lnTo>
                  <a:pt x="1605069" y="979768"/>
                </a:lnTo>
                <a:lnTo>
                  <a:pt x="1623579" y="1055517"/>
                </a:lnTo>
                <a:lnTo>
                  <a:pt x="1628527" y="1127540"/>
                </a:lnTo>
                <a:lnTo>
                  <a:pt x="1645815" y="1188388"/>
                </a:lnTo>
                <a:lnTo>
                  <a:pt x="1664345" y="1259170"/>
                </a:lnTo>
                <a:lnTo>
                  <a:pt x="1676704" y="1305116"/>
                </a:lnTo>
                <a:lnTo>
                  <a:pt x="1686580" y="1329951"/>
                </a:lnTo>
                <a:lnTo>
                  <a:pt x="1706798" y="1329951"/>
                </a:lnTo>
                <a:lnTo>
                  <a:pt x="1723213" y="1305116"/>
                </a:lnTo>
                <a:lnTo>
                  <a:pt x="1753520" y="1279038"/>
                </a:lnTo>
                <a:lnTo>
                  <a:pt x="1763455" y="1225641"/>
                </a:lnTo>
                <a:lnTo>
                  <a:pt x="1782081" y="1213223"/>
                </a:lnTo>
                <a:lnTo>
                  <a:pt x="1777114" y="1188388"/>
                </a:lnTo>
                <a:lnTo>
                  <a:pt x="1794499" y="1127540"/>
                </a:lnTo>
                <a:lnTo>
                  <a:pt x="1787049" y="1086561"/>
                </a:lnTo>
                <a:lnTo>
                  <a:pt x="1794499" y="1035648"/>
                </a:lnTo>
                <a:lnTo>
                  <a:pt x="1816851" y="1012054"/>
                </a:lnTo>
                <a:lnTo>
                  <a:pt x="1840445" y="974801"/>
                </a:lnTo>
                <a:lnTo>
                  <a:pt x="1860314" y="928855"/>
                </a:lnTo>
                <a:lnTo>
                  <a:pt x="1886391" y="882909"/>
                </a:lnTo>
                <a:lnTo>
                  <a:pt x="1911227" y="854348"/>
                </a:lnTo>
                <a:lnTo>
                  <a:pt x="1911227" y="807160"/>
                </a:lnTo>
                <a:lnTo>
                  <a:pt x="1934821" y="761214"/>
                </a:lnTo>
                <a:lnTo>
                  <a:pt x="1947239" y="730169"/>
                </a:lnTo>
                <a:lnTo>
                  <a:pt x="1964624" y="674289"/>
                </a:lnTo>
                <a:lnTo>
                  <a:pt x="1974558" y="628343"/>
                </a:lnTo>
                <a:lnTo>
                  <a:pt x="1969591" y="555078"/>
                </a:lnTo>
                <a:lnTo>
                  <a:pt x="1952206" y="499197"/>
                </a:lnTo>
                <a:lnTo>
                  <a:pt x="1932337" y="440833"/>
                </a:lnTo>
                <a:lnTo>
                  <a:pt x="1911227" y="397371"/>
                </a:lnTo>
                <a:lnTo>
                  <a:pt x="1911227" y="346458"/>
                </a:lnTo>
                <a:lnTo>
                  <a:pt x="1906260" y="280643"/>
                </a:lnTo>
                <a:lnTo>
                  <a:pt x="1932337" y="252082"/>
                </a:lnTo>
                <a:lnTo>
                  <a:pt x="1932337" y="216070"/>
                </a:lnTo>
                <a:lnTo>
                  <a:pt x="1952206" y="191235"/>
                </a:lnTo>
                <a:lnTo>
                  <a:pt x="1964624" y="111760"/>
                </a:lnTo>
                <a:lnTo>
                  <a:pt x="1983250" y="64573"/>
                </a:lnTo>
                <a:lnTo>
                  <a:pt x="2003119" y="74507"/>
                </a:lnTo>
                <a:lnTo>
                  <a:pt x="2046581" y="58364"/>
                </a:lnTo>
                <a:lnTo>
                  <a:pt x="2071417" y="28561"/>
                </a:lnTo>
                <a:lnTo>
                  <a:pt x="2117363" y="9934"/>
                </a:lnTo>
                <a:close/>
              </a:path>
            </a:pathLst>
          </a:custGeom>
        </p:spPr>
      </p:pic>
      <p:cxnSp>
        <p:nvCxnSpPr>
          <p:cNvPr id="7" name="直接连接符 6"/>
          <p:cNvCxnSpPr/>
          <p:nvPr/>
        </p:nvCxnSpPr>
        <p:spPr>
          <a:xfrm flipH="1">
            <a:off x="3084082" y="2591644"/>
            <a:ext cx="4911213" cy="11609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8">
            <a:extLst>
              <a:ext uri="{FF2B5EF4-FFF2-40B4-BE49-F238E27FC236}">
                <a16:creationId xmlns:a16="http://schemas.microsoft.com/office/drawing/2014/main" id="{8D696523-3AC1-BEF6-CA4D-93856326C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820" y="4188293"/>
            <a:ext cx="4911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D1CBB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Thanks for your listening!</a:t>
            </a:r>
            <a:endParaRPr lang="zh-CN" altLang="en-US" sz="3200" b="1" dirty="0">
              <a:solidFill>
                <a:srgbClr val="D1CBBD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C8B0D87C-6648-139E-2BBD-4BB52CD1F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549" y="5061791"/>
            <a:ext cx="3543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D1CBB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Presented by Yusen Zhang</a:t>
            </a:r>
          </a:p>
        </p:txBody>
      </p:sp>
    </p:spTree>
    <p:extLst>
      <p:ext uri="{BB962C8B-B14F-4D97-AF65-F5344CB8AC3E}">
        <p14:creationId xmlns:p14="http://schemas.microsoft.com/office/powerpoint/2010/main" val="235625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6" y="1064522"/>
            <a:ext cx="3220064" cy="3317347"/>
          </a:xfrm>
          <a:prstGeom prst="rect">
            <a:avLst/>
          </a:prstGeom>
          <a:ln w="12700">
            <a:solidFill>
              <a:schemeClr val="tx1">
                <a:alpha val="0"/>
              </a:schemeClr>
            </a:solidFill>
          </a:ln>
          <a:effectLst/>
        </p:spPr>
      </p:pic>
      <p:sp>
        <p:nvSpPr>
          <p:cNvPr id="29" name="文本框 26"/>
          <p:cNvSpPr txBox="1">
            <a:spLocks noChangeArrowheads="1"/>
          </p:cNvSpPr>
          <p:nvPr/>
        </p:nvSpPr>
        <p:spPr bwMode="auto">
          <a:xfrm>
            <a:off x="247325" y="4417744"/>
            <a:ext cx="3627755" cy="19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3600"/>
              </a:lnSpc>
              <a:spcBef>
                <a:spcPct val="0"/>
              </a:spcBef>
              <a:buFontTx/>
              <a:buNone/>
              <a:defRPr sz="2800" b="1">
                <a:solidFill>
                  <a:srgbClr val="3951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400" dirty="0"/>
              <a:t>Stemflow, which is water running along a tree’s stem to the ground surface.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400" dirty="0"/>
              <a:t>Stemflow velocity link to the delivery and spatial distribution of water, nutrients, and microbes from the canopy to the land surface.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9764" y="235137"/>
            <a:ext cx="2558472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28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 b="15080"/>
          <a:stretch>
            <a:fillRect/>
          </a:stretch>
        </p:blipFill>
        <p:spPr>
          <a:xfrm>
            <a:off x="7423402" y="3761276"/>
            <a:ext cx="2155575" cy="2587765"/>
          </a:xfrm>
          <a:prstGeom prst="rect">
            <a:avLst/>
          </a:prstGeom>
        </p:spPr>
      </p:pic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4080859" y="1350213"/>
            <a:ext cx="2003249" cy="16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600"/>
              </a:lnSpc>
              <a:spcBef>
                <a:spcPct val="0"/>
              </a:spcBef>
              <a:buFontTx/>
              <a:buNone/>
              <a:defRPr sz="2800" b="1">
                <a:solidFill>
                  <a:srgbClr val="3951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/>
              <a:t>Wildfires are frequent events on Earth occurring in almost all vegetation-covered locations.</a:t>
            </a: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4905057" y="3909049"/>
            <a:ext cx="2369342" cy="19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3600"/>
              </a:lnSpc>
              <a:spcBef>
                <a:spcPct val="0"/>
              </a:spcBef>
              <a:buFontTx/>
              <a:buNone/>
              <a:defRPr sz="2800" b="1">
                <a:solidFill>
                  <a:srgbClr val="3951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/>
              <a:t>wildfire would damage the rough pine bark and epiphytes. Those variation may made stemflow velocity change and affect the degree of erosion.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1E27A0-7DA3-7F6F-5F00-5225DB99A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08" y="1009139"/>
            <a:ext cx="6020745" cy="2649128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594F4F66-962F-3434-E2AD-EFDB0745DA90}"/>
              </a:ext>
            </a:extLst>
          </p:cNvPr>
          <p:cNvSpPr/>
          <p:nvPr/>
        </p:nvSpPr>
        <p:spPr bwMode="auto">
          <a:xfrm>
            <a:off x="5982000" y="1554771"/>
            <a:ext cx="114000" cy="99830"/>
          </a:xfrm>
          <a:prstGeom prst="ellipse">
            <a:avLst/>
          </a:prstGeom>
          <a:solidFill>
            <a:srgbClr val="034E1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6">
            <a:extLst>
              <a:ext uri="{FF2B5EF4-FFF2-40B4-BE49-F238E27FC236}">
                <a16:creationId xmlns:a16="http://schemas.microsoft.com/office/drawing/2014/main" id="{23DEB98D-2404-ECE5-B1B0-8F282DB82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858" y="6221988"/>
            <a:ext cx="776661" cy="3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600"/>
              </a:lnSpc>
              <a:spcBef>
                <a:spcPct val="0"/>
              </a:spcBef>
              <a:buFontTx/>
              <a:buNone/>
              <a:defRPr sz="2800" b="1">
                <a:solidFill>
                  <a:srgbClr val="3951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/>
              <a:t>Before</a:t>
            </a:r>
          </a:p>
        </p:txBody>
      </p:sp>
      <p:sp>
        <p:nvSpPr>
          <p:cNvPr id="24" name="文本框 26">
            <a:extLst>
              <a:ext uri="{FF2B5EF4-FFF2-40B4-BE49-F238E27FC236}">
                <a16:creationId xmlns:a16="http://schemas.microsoft.com/office/drawing/2014/main" id="{04309386-7936-C537-A3BD-8A6079B8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8317" y="6230614"/>
            <a:ext cx="776661" cy="3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600"/>
              </a:lnSpc>
              <a:spcBef>
                <a:spcPct val="0"/>
              </a:spcBef>
              <a:buFontTx/>
              <a:buNone/>
              <a:defRPr sz="2800" b="1">
                <a:solidFill>
                  <a:srgbClr val="3951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/>
              <a:t>After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EFF3023-0B87-2E79-CCE2-D3B206CED18C}"/>
              </a:ext>
            </a:extLst>
          </p:cNvPr>
          <p:cNvSpPr/>
          <p:nvPr/>
        </p:nvSpPr>
        <p:spPr bwMode="auto">
          <a:xfrm>
            <a:off x="7128419" y="4083544"/>
            <a:ext cx="114000" cy="99830"/>
          </a:xfrm>
          <a:prstGeom prst="ellipse">
            <a:avLst/>
          </a:prstGeom>
          <a:solidFill>
            <a:srgbClr val="034E1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254B237-01DC-D372-CC97-613140D21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25" y="3752300"/>
            <a:ext cx="2278792" cy="259674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4DFFD3F6-0E47-07B1-FEE2-062E459AE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59" y="2719559"/>
            <a:ext cx="4386574" cy="38779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A9E0B1-BEC7-EC6D-E556-32E09491B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" y="1043019"/>
            <a:ext cx="5110906" cy="2752604"/>
          </a:xfrm>
          <a:prstGeom prst="rect">
            <a:avLst/>
          </a:prstGeom>
        </p:spPr>
      </p:pic>
      <p:sp>
        <p:nvSpPr>
          <p:cNvPr id="55" name="标题 1"/>
          <p:cNvSpPr>
            <a:spLocks noGrp="1"/>
          </p:cNvSpPr>
          <p:nvPr>
            <p:ph type="title"/>
          </p:nvPr>
        </p:nvSpPr>
        <p:spPr>
          <a:xfrm>
            <a:off x="4414669" y="260479"/>
            <a:ext cx="3747975" cy="48013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Materials and methods</a:t>
            </a:r>
            <a:endParaRPr lang="zh-CN" altLang="en-US" sz="2800" b="1" dirty="0">
              <a:solidFill>
                <a:schemeClr val="l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33"/>
          <p:cNvSpPr txBox="1">
            <a:spLocks noChangeArrowheads="1"/>
          </p:cNvSpPr>
          <p:nvPr/>
        </p:nvSpPr>
        <p:spPr bwMode="auto">
          <a:xfrm>
            <a:off x="233013" y="1185894"/>
            <a:ext cx="1466850" cy="2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Study site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FD41D2A-38D4-A54D-D467-56B0C2E24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67" y="2204483"/>
            <a:ext cx="2615495" cy="3489105"/>
          </a:xfrm>
          <a:prstGeom prst="rect">
            <a:avLst/>
          </a:prstGeom>
        </p:spPr>
      </p:pic>
      <p:sp>
        <p:nvSpPr>
          <p:cNvPr id="11" name="文本框 33">
            <a:extLst>
              <a:ext uri="{FF2B5EF4-FFF2-40B4-BE49-F238E27FC236}">
                <a16:creationId xmlns:a16="http://schemas.microsoft.com/office/drawing/2014/main" id="{6021641C-2B3A-614B-0D56-002931ED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657" y="2267540"/>
            <a:ext cx="134585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Self-made device to simulate stemflow</a:t>
            </a:r>
            <a:endParaRPr lang="zh-CN" altLang="en-US" sz="1100" b="1" dirty="0">
              <a:solidFill>
                <a:srgbClr val="5D79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92B274-1154-7FD4-93BD-AEF126CC55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19" y="2698427"/>
            <a:ext cx="2494596" cy="1715938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3AC59B36-3DF5-79F1-020C-C51E8889DE32}"/>
              </a:ext>
            </a:extLst>
          </p:cNvPr>
          <p:cNvSpPr/>
          <p:nvPr/>
        </p:nvSpPr>
        <p:spPr>
          <a:xfrm>
            <a:off x="862096" y="4938681"/>
            <a:ext cx="2700687" cy="876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study was conducted in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Longli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County, Guiyang City, China.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ABA8BB7-F414-FD46-A2B0-8E461456F4A2}"/>
              </a:ext>
            </a:extLst>
          </p:cNvPr>
          <p:cNvSpPr/>
          <p:nvPr/>
        </p:nvSpPr>
        <p:spPr>
          <a:xfrm>
            <a:off x="8162644" y="1147571"/>
            <a:ext cx="2700687" cy="876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designed a device to conduct the experiment.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1"/>
          <p:cNvSpPr>
            <a:spLocks noGrp="1"/>
          </p:cNvSpPr>
          <p:nvPr>
            <p:ph type="title"/>
          </p:nvPr>
        </p:nvSpPr>
        <p:spPr>
          <a:xfrm>
            <a:off x="4222012" y="260479"/>
            <a:ext cx="3747975" cy="48013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Materials and methods</a:t>
            </a:r>
            <a:endParaRPr lang="zh-CN" altLang="en-US" sz="2800" b="1" dirty="0">
              <a:solidFill>
                <a:schemeClr val="l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46F547E-AA29-AC9B-3862-EB5AA4C91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41" y="1457864"/>
            <a:ext cx="4379533" cy="3332252"/>
          </a:xfrm>
          <a:prstGeom prst="rect">
            <a:avLst/>
          </a:prstGeom>
        </p:spPr>
      </p:pic>
      <p:sp>
        <p:nvSpPr>
          <p:cNvPr id="5" name="文本框 33">
            <a:extLst>
              <a:ext uri="{FF2B5EF4-FFF2-40B4-BE49-F238E27FC236}">
                <a16:creationId xmlns:a16="http://schemas.microsoft.com/office/drawing/2014/main" id="{AD593066-5954-BF6B-2E6E-78DBD142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412" y="4934847"/>
            <a:ext cx="5584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typical strain-controlled direct shear apparatus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3951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(ZJ-2, Nanjing soil instrument Inc., Nanjing, China).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EDC52E-0560-0D93-754B-07CB7016F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26" y="1457864"/>
            <a:ext cx="4255698" cy="3332252"/>
          </a:xfrm>
          <a:prstGeom prst="rect">
            <a:avLst/>
          </a:prstGeom>
        </p:spPr>
      </p:pic>
      <p:sp>
        <p:nvSpPr>
          <p:cNvPr id="8" name="文本框 33">
            <a:extLst>
              <a:ext uri="{FF2B5EF4-FFF2-40B4-BE49-F238E27FC236}">
                <a16:creationId xmlns:a16="http://schemas.microsoft.com/office/drawing/2014/main" id="{D12E3847-DFDC-584A-2D2E-C9D23863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98" y="4934847"/>
            <a:ext cx="5584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Using steel sampling ring to collect soil samples</a:t>
            </a:r>
          </a:p>
        </p:txBody>
      </p:sp>
    </p:spTree>
    <p:extLst>
      <p:ext uri="{BB962C8B-B14F-4D97-AF65-F5344CB8AC3E}">
        <p14:creationId xmlns:p14="http://schemas.microsoft.com/office/powerpoint/2010/main" val="305698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1"/>
          <p:cNvSpPr>
            <a:spLocks noGrp="1"/>
          </p:cNvSpPr>
          <p:nvPr>
            <p:ph type="title"/>
          </p:nvPr>
        </p:nvSpPr>
        <p:spPr>
          <a:xfrm>
            <a:off x="4446791" y="243062"/>
            <a:ext cx="3298417" cy="48013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1118234" y="2949984"/>
            <a:ext cx="1377849" cy="1254125"/>
            <a:chOff x="1361754" y="2801417"/>
            <a:chExt cx="1378993" cy="1255166"/>
          </a:xfrm>
        </p:grpSpPr>
        <p:grpSp>
          <p:nvGrpSpPr>
            <p:cNvPr id="5" name="组合 10"/>
            <p:cNvGrpSpPr/>
            <p:nvPr/>
          </p:nvGrpSpPr>
          <p:grpSpPr bwMode="auto">
            <a:xfrm>
              <a:off x="1361754" y="2801417"/>
              <a:ext cx="1255166" cy="1255166"/>
              <a:chOff x="6011246" y="3039552"/>
              <a:chExt cx="1255166" cy="125516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077976" y="3106282"/>
                <a:ext cx="1121705" cy="1121705"/>
              </a:xfrm>
              <a:prstGeom prst="ellipse">
                <a:avLst/>
              </a:prstGeom>
              <a:solidFill>
                <a:srgbClr val="05512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011246" y="3039552"/>
                <a:ext cx="1255166" cy="1255166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55122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61754" y="3001677"/>
              <a:ext cx="1378993" cy="70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Aims to determine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7"/>
          <p:cNvGrpSpPr/>
          <p:nvPr/>
        </p:nvGrpSpPr>
        <p:grpSpPr bwMode="auto">
          <a:xfrm>
            <a:off x="2307272" y="1556159"/>
            <a:ext cx="8075612" cy="1731962"/>
            <a:chOff x="2550674" y="1407656"/>
            <a:chExt cx="8075366" cy="1732313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550674" y="1872887"/>
              <a:ext cx="2017651" cy="1267082"/>
            </a:xfrm>
            <a:prstGeom prst="line">
              <a:avLst/>
            </a:prstGeom>
            <a:ln w="19050">
              <a:solidFill>
                <a:srgbClr val="82C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30"/>
            <p:cNvSpPr/>
            <p:nvPr/>
          </p:nvSpPr>
          <p:spPr>
            <a:xfrm>
              <a:off x="5084247" y="1517215"/>
              <a:ext cx="5541793" cy="663709"/>
            </a:xfrm>
            <a:prstGeom prst="roundRect">
              <a:avLst/>
            </a:prstGeom>
            <a:noFill/>
            <a:ln w="28575" cap="flat" cmpd="sng" algn="ctr">
              <a:solidFill>
                <a:srgbClr val="05512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541338" y="1407656"/>
              <a:ext cx="869923" cy="870126"/>
            </a:xfrm>
            <a:prstGeom prst="ellipse">
              <a:avLst/>
            </a:prstGeom>
            <a:solidFill>
              <a:srgbClr val="82C027"/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文本框 27"/>
            <p:cNvSpPr txBox="1">
              <a:spLocks noChangeArrowheads="1"/>
            </p:cNvSpPr>
            <p:nvPr/>
          </p:nvSpPr>
          <p:spPr bwMode="auto">
            <a:xfrm>
              <a:off x="4757980" y="1550394"/>
              <a:ext cx="6529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2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33"/>
            <p:cNvSpPr txBox="1">
              <a:spLocks noChangeArrowheads="1"/>
            </p:cNvSpPr>
            <p:nvPr/>
          </p:nvSpPr>
          <p:spPr bwMode="auto">
            <a:xfrm>
              <a:off x="5384579" y="1545468"/>
              <a:ext cx="5164026" cy="64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5D79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Whether stemflow velocity varies after the stem is burned by a wildfire</a:t>
              </a:r>
              <a:endParaRPr lang="zh-CN" altLang="en-US" sz="18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8"/>
          <p:cNvGrpSpPr/>
          <p:nvPr/>
        </p:nvGrpSpPr>
        <p:grpSpPr bwMode="auto">
          <a:xfrm>
            <a:off x="2372359" y="3181759"/>
            <a:ext cx="8010525" cy="869950"/>
            <a:chOff x="2616920" y="3033275"/>
            <a:chExt cx="8009120" cy="870253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2616920" y="3517631"/>
              <a:ext cx="1950696" cy="19057"/>
            </a:xfrm>
            <a:prstGeom prst="line">
              <a:avLst/>
            </a:prstGeom>
            <a:ln w="19050">
              <a:solidFill>
                <a:srgbClr val="82C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31"/>
            <p:cNvSpPr/>
            <p:nvPr/>
          </p:nvSpPr>
          <p:spPr>
            <a:xfrm>
              <a:off x="5085050" y="3142850"/>
              <a:ext cx="5540990" cy="665395"/>
            </a:xfrm>
            <a:prstGeom prst="roundRect">
              <a:avLst/>
            </a:prstGeom>
            <a:noFill/>
            <a:ln w="28575" cap="flat" cmpd="sng" algn="ctr">
              <a:solidFill>
                <a:srgbClr val="05512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540633" y="3033275"/>
              <a:ext cx="869797" cy="870253"/>
            </a:xfrm>
            <a:prstGeom prst="ellipse">
              <a:avLst/>
            </a:prstGeom>
            <a:solidFill>
              <a:srgbClr val="05512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28"/>
            <p:cNvSpPr txBox="1">
              <a:spLocks noChangeArrowheads="1"/>
            </p:cNvSpPr>
            <p:nvPr/>
          </p:nvSpPr>
          <p:spPr bwMode="auto">
            <a:xfrm>
              <a:off x="4757980" y="3240101"/>
              <a:ext cx="6529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2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4"/>
            <p:cNvSpPr txBox="1">
              <a:spLocks noChangeArrowheads="1"/>
            </p:cNvSpPr>
            <p:nvPr/>
          </p:nvSpPr>
          <p:spPr bwMode="auto">
            <a:xfrm>
              <a:off x="5410429" y="3176816"/>
              <a:ext cx="5215610" cy="64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rgbClr val="5D79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/>
                <a:t>How the velocity varies with stemflow rate and the tree height</a:t>
              </a:r>
              <a:endParaRPr lang="zh-CN" altLang="en-US" dirty="0"/>
            </a:p>
          </p:txBody>
        </p:sp>
      </p:grpSp>
      <p:grpSp>
        <p:nvGrpSpPr>
          <p:cNvPr id="21" name="组合 9"/>
          <p:cNvGrpSpPr/>
          <p:nvPr/>
        </p:nvGrpSpPr>
        <p:grpSpPr bwMode="auto">
          <a:xfrm>
            <a:off x="2307272" y="3923121"/>
            <a:ext cx="8075612" cy="1584325"/>
            <a:chOff x="2550674" y="3774642"/>
            <a:chExt cx="8075366" cy="158493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550674" y="3774642"/>
              <a:ext cx="2017651" cy="1165674"/>
            </a:xfrm>
            <a:prstGeom prst="line">
              <a:avLst/>
            </a:prstGeom>
            <a:ln w="19050">
              <a:solidFill>
                <a:srgbClr val="82C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圆角矩形 32"/>
            <p:cNvSpPr/>
            <p:nvPr/>
          </p:nvSpPr>
          <p:spPr>
            <a:xfrm>
              <a:off x="5084247" y="4600460"/>
              <a:ext cx="5541793" cy="663830"/>
            </a:xfrm>
            <a:prstGeom prst="roundRect">
              <a:avLst/>
            </a:prstGeom>
            <a:noFill/>
            <a:ln w="28575" cap="flat" cmpd="sng" algn="ctr">
              <a:solidFill>
                <a:srgbClr val="05512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541338" y="4489292"/>
              <a:ext cx="869923" cy="870285"/>
            </a:xfrm>
            <a:prstGeom prst="ellipse">
              <a:avLst/>
            </a:prstGeom>
            <a:solidFill>
              <a:srgbClr val="82C027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文本框 29"/>
            <p:cNvSpPr txBox="1">
              <a:spLocks noChangeArrowheads="1"/>
            </p:cNvSpPr>
            <p:nvPr/>
          </p:nvSpPr>
          <p:spPr bwMode="auto">
            <a:xfrm>
              <a:off x="4757980" y="4651026"/>
              <a:ext cx="6529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2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35"/>
            <p:cNvSpPr txBox="1">
              <a:spLocks noChangeArrowheads="1"/>
            </p:cNvSpPr>
            <p:nvPr/>
          </p:nvSpPr>
          <p:spPr bwMode="auto">
            <a:xfrm>
              <a:off x="5409673" y="4584574"/>
              <a:ext cx="5216366" cy="64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rgbClr val="5D79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/>
                <a:t>The role of stem surface roughness in affecting stemflow velocity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46791" y="243062"/>
            <a:ext cx="3298417" cy="48013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71141" y="1390861"/>
            <a:ext cx="8309621" cy="2577291"/>
            <a:chOff x="293299" y="1150128"/>
            <a:chExt cx="4903509" cy="17712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299" y="1151583"/>
              <a:ext cx="2451909" cy="1769745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745208" y="1150128"/>
              <a:ext cx="2451600" cy="1771200"/>
            </a:xfrm>
            <a:prstGeom prst="rect">
              <a:avLst/>
            </a:prstGeom>
          </p:spPr>
        </p:pic>
      </p:grpSp>
      <p:sp>
        <p:nvSpPr>
          <p:cNvPr id="21" name="圆角矩形 32"/>
          <p:cNvSpPr/>
          <p:nvPr/>
        </p:nvSpPr>
        <p:spPr bwMode="auto">
          <a:xfrm>
            <a:off x="2225616" y="4443018"/>
            <a:ext cx="7453223" cy="1130193"/>
          </a:xfrm>
          <a:prstGeom prst="roundRect">
            <a:avLst/>
          </a:prstGeom>
          <a:noFill/>
          <a:ln w="3175" cap="flat" cmpd="sng" algn="ctr">
            <a:solidFill>
              <a:srgbClr val="05512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225616" y="4592615"/>
            <a:ext cx="75912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Mean and maximum stemflow velocities increased by 41% and 33%, respectively, after wildfire.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46791" y="243062"/>
            <a:ext cx="3298417" cy="48013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93962" y="1191760"/>
            <a:ext cx="5902037" cy="2610989"/>
            <a:chOff x="6242901" y="1291973"/>
            <a:chExt cx="5038410" cy="17568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2901" y="1291973"/>
              <a:ext cx="2518410" cy="1755140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761311" y="1291973"/>
              <a:ext cx="2520000" cy="17568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303099" y="1243021"/>
            <a:ext cx="5315203" cy="2925627"/>
            <a:chOff x="341266" y="3611444"/>
            <a:chExt cx="4961390" cy="2374719"/>
          </a:xfrm>
        </p:grpSpPr>
        <p:graphicFrame>
          <p:nvGraphicFramePr>
            <p:cNvPr id="13" name="图表 12"/>
            <p:cNvGraphicFramePr/>
            <p:nvPr/>
          </p:nvGraphicFramePr>
          <p:xfrm>
            <a:off x="341266" y="3611444"/>
            <a:ext cx="2481580" cy="2077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4" name="图表 13"/>
            <p:cNvGraphicFramePr/>
            <p:nvPr>
              <p:extLst>
                <p:ext uri="{D42A27DB-BD31-4B8C-83A1-F6EECF244321}">
                  <p14:modId xmlns:p14="http://schemas.microsoft.com/office/powerpoint/2010/main" val="3064519702"/>
                </p:ext>
              </p:extLst>
            </p:nvPr>
          </p:nvGraphicFramePr>
          <p:xfrm>
            <a:off x="2822256" y="3611964"/>
            <a:ext cx="2480400" cy="2374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1" name="圆角矩形 32"/>
          <p:cNvSpPr/>
          <p:nvPr/>
        </p:nvSpPr>
        <p:spPr bwMode="auto">
          <a:xfrm>
            <a:off x="703051" y="4168648"/>
            <a:ext cx="11200095" cy="1975107"/>
          </a:xfrm>
          <a:prstGeom prst="roundRect">
            <a:avLst/>
          </a:prstGeom>
          <a:noFill/>
          <a:ln w="3175" cap="flat" cmpd="sng" algn="ctr">
            <a:solidFill>
              <a:srgbClr val="05512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03052" y="4202776"/>
            <a:ext cx="10915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/>
              <a:t>The bark fissure depth ranged between 1~36 mm with means of 14 and 12 mm for the unburned and burned pines, respectively.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/>
              <a:t>The mean bark width varied between 38~87 mm, with means of 57 and 62 mm for the burned and unburned pines, respectively.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/>
              <a:t>Both bark fissure depth and bark width had negative linear relationship to the stemflow velocity.</a:t>
            </a:r>
          </a:p>
        </p:txBody>
      </p:sp>
    </p:spTree>
    <p:extLst>
      <p:ext uri="{BB962C8B-B14F-4D97-AF65-F5344CB8AC3E}">
        <p14:creationId xmlns:p14="http://schemas.microsoft.com/office/powerpoint/2010/main" val="351364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46791" y="243062"/>
            <a:ext cx="3298417" cy="48013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5" y="1145580"/>
            <a:ext cx="6359696" cy="2425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76" y="4130670"/>
            <a:ext cx="4753746" cy="1602933"/>
          </a:xfrm>
          <a:prstGeom prst="rect">
            <a:avLst/>
          </a:prstGeom>
        </p:spPr>
      </p:pic>
      <p:sp>
        <p:nvSpPr>
          <p:cNvPr id="12" name="文本框 33"/>
          <p:cNvSpPr txBox="1">
            <a:spLocks noChangeArrowheads="1"/>
          </p:cNvSpPr>
          <p:nvPr/>
        </p:nvSpPr>
        <p:spPr bwMode="auto">
          <a:xfrm>
            <a:off x="7142049" y="3654371"/>
            <a:ext cx="4753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linear relationship between shear strength (τ, kPa) and normal stress (</a:t>
            </a:r>
            <a:r>
              <a:rPr lang="zh-CN" altLang="en-US" sz="12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𝜎</a:t>
            </a:r>
            <a:r>
              <a:rPr lang="en-US" altLang="zh-CN" sz="12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,kPa) (τ = </a:t>
            </a:r>
            <a:r>
              <a:rPr lang="zh-CN" altLang="en-US" sz="12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𝜎𝑡𝑎𝑛𝜑 </a:t>
            </a:r>
            <a:r>
              <a:rPr lang="en-US" altLang="zh-CN" sz="1200" b="1" dirty="0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c) of different soils affected by the wildfire.</a:t>
            </a:r>
            <a:endParaRPr lang="zh-CN" altLang="en-US" sz="1200" b="1" dirty="0">
              <a:solidFill>
                <a:srgbClr val="5D79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32"/>
          <p:cNvSpPr/>
          <p:nvPr/>
        </p:nvSpPr>
        <p:spPr bwMode="auto">
          <a:xfrm>
            <a:off x="753864" y="4130670"/>
            <a:ext cx="5749887" cy="1449385"/>
          </a:xfrm>
          <a:prstGeom prst="roundRect">
            <a:avLst/>
          </a:prstGeom>
          <a:noFill/>
          <a:ln w="3175" cap="flat" cmpd="sng" algn="ctr">
            <a:solidFill>
              <a:srgbClr val="05512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53864" y="4177683"/>
            <a:ext cx="59020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We detected power dependence between the stemflow velocity and stemflow rate for the burned and unburned trees. An increase in the stemflow rate led to greater flow velocity.</a:t>
            </a:r>
          </a:p>
        </p:txBody>
      </p:sp>
      <p:sp>
        <p:nvSpPr>
          <p:cNvPr id="15" name="箭头: 下 14"/>
          <p:cNvSpPr/>
          <p:nvPr/>
        </p:nvSpPr>
        <p:spPr>
          <a:xfrm>
            <a:off x="3319034" y="3435897"/>
            <a:ext cx="314037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32"/>
          <p:cNvSpPr/>
          <p:nvPr/>
        </p:nvSpPr>
        <p:spPr bwMode="auto">
          <a:xfrm>
            <a:off x="7265635" y="1594187"/>
            <a:ext cx="4484028" cy="1323440"/>
          </a:xfrm>
          <a:prstGeom prst="roundRect">
            <a:avLst/>
          </a:prstGeom>
          <a:noFill/>
          <a:ln w="3175" cap="flat" cmpd="sng" algn="ctr">
            <a:solidFill>
              <a:srgbClr val="05512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265635" y="1579553"/>
            <a:ext cx="44840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Compared to the unburn soil, the low and high fire reduced internal friction angles by 16% and 32%, and soil cohesions by 57% and 62%.</a:t>
            </a:r>
          </a:p>
        </p:txBody>
      </p:sp>
      <p:sp>
        <p:nvSpPr>
          <p:cNvPr id="19" name="箭头: 上 18"/>
          <p:cNvSpPr/>
          <p:nvPr/>
        </p:nvSpPr>
        <p:spPr>
          <a:xfrm>
            <a:off x="9261907" y="3079629"/>
            <a:ext cx="314037" cy="5186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46791" y="243062"/>
            <a:ext cx="3298417" cy="48013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4065942710"/>
              </p:ext>
            </p:extLst>
          </p:nvPr>
        </p:nvGraphicFramePr>
        <p:xfrm>
          <a:off x="517040" y="3662602"/>
          <a:ext cx="4551652" cy="278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5" y="1153532"/>
            <a:ext cx="5570709" cy="2251844"/>
          </a:xfrm>
          <a:prstGeom prst="rect">
            <a:avLst/>
          </a:prstGeom>
        </p:spPr>
      </p:pic>
      <p:sp>
        <p:nvSpPr>
          <p:cNvPr id="10" name="圆角矩形 32"/>
          <p:cNvSpPr/>
          <p:nvPr/>
        </p:nvSpPr>
        <p:spPr bwMode="auto">
          <a:xfrm>
            <a:off x="5707000" y="4539708"/>
            <a:ext cx="5311216" cy="1161325"/>
          </a:xfrm>
          <a:prstGeom prst="roundRect">
            <a:avLst/>
          </a:prstGeom>
          <a:noFill/>
          <a:ln w="3175" cap="flat" cmpd="sng" algn="ctr">
            <a:solidFill>
              <a:srgbClr val="05512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60402" y="1591134"/>
            <a:ext cx="58332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The analysis did not exhibit a significant relationship between stemflow velocities and tree height for both burned and unburned pines.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06999" y="4614650"/>
            <a:ext cx="59679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5D79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An increase in the pine diameter caused less stemflow velocity. There is a negative linear relationship between them.</a:t>
            </a:r>
          </a:p>
        </p:txBody>
      </p:sp>
      <p:sp>
        <p:nvSpPr>
          <p:cNvPr id="15" name="圆角矩形 32">
            <a:extLst>
              <a:ext uri="{FF2B5EF4-FFF2-40B4-BE49-F238E27FC236}">
                <a16:creationId xmlns:a16="http://schemas.microsoft.com/office/drawing/2014/main" id="{86699CC2-C3D8-C437-C8A9-B6510B119A6F}"/>
              </a:ext>
            </a:extLst>
          </p:cNvPr>
          <p:cNvSpPr/>
          <p:nvPr/>
        </p:nvSpPr>
        <p:spPr bwMode="auto">
          <a:xfrm>
            <a:off x="6260402" y="1591134"/>
            <a:ext cx="5833265" cy="1015663"/>
          </a:xfrm>
          <a:prstGeom prst="roundRect">
            <a:avLst/>
          </a:prstGeom>
          <a:noFill/>
          <a:ln w="3175" cap="flat" cmpd="sng" algn="ctr">
            <a:solidFill>
              <a:srgbClr val="05512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CCB5180E-D9F4-5101-3F2C-5787399EF412}"/>
              </a:ext>
            </a:extLst>
          </p:cNvPr>
          <p:cNvSpPr/>
          <p:nvPr/>
        </p:nvSpPr>
        <p:spPr>
          <a:xfrm>
            <a:off x="5833266" y="1958370"/>
            <a:ext cx="376224" cy="359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8E6242F-5B5C-B585-4DE7-B2667FBDA0D8}"/>
              </a:ext>
            </a:extLst>
          </p:cNvPr>
          <p:cNvSpPr/>
          <p:nvPr/>
        </p:nvSpPr>
        <p:spPr>
          <a:xfrm>
            <a:off x="5237411" y="4948423"/>
            <a:ext cx="376224" cy="359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Y5MDE4NGE4MDE4Y2MxYTUxZjhlZTc1ODMwNGQ2ZT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555</Words>
  <Application>Microsoft Office PowerPoint</Application>
  <PresentationFormat>宽屏</PresentationFormat>
  <Paragraphs>67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Materials and methods</vt:lpstr>
      <vt:lpstr>Materials and methods</vt:lpstr>
      <vt:lpstr>Objectives</vt:lpstr>
      <vt:lpstr>Results</vt:lpstr>
      <vt:lpstr>Results</vt:lpstr>
      <vt:lpstr>Results</vt:lpstr>
      <vt:lpstr>Results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雨森</dc:creator>
  <cp:lastModifiedBy>张 雨森</cp:lastModifiedBy>
  <cp:revision>53</cp:revision>
  <dcterms:created xsi:type="dcterms:W3CDTF">2022-05-16T11:57:00Z</dcterms:created>
  <dcterms:modified xsi:type="dcterms:W3CDTF">2022-05-21T13:43:52Z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EBCBFE91120641DBA5FCCFB623CDF088</vt:lpwstr>
  </property>
  <property fmtid="{D5CDD505-2E9C-101B-9397-08002B2CF9AE}" pid="3" name="KSOProductBuildVer">
    <vt:lpwstr>2052-11.1.0.11691</vt:lpwstr>
  </property>
</Properties>
</file>