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476" r:id="rId3"/>
    <p:sldId id="497" r:id="rId4"/>
    <p:sldId id="485" r:id="rId5"/>
    <p:sldId id="487" r:id="rId6"/>
    <p:sldId id="500" r:id="rId7"/>
    <p:sldId id="489" r:id="rId8"/>
    <p:sldId id="488" r:id="rId9"/>
    <p:sldId id="490" r:id="rId10"/>
    <p:sldId id="499" r:id="rId11"/>
    <p:sldId id="491" r:id="rId12"/>
    <p:sldId id="494" r:id="rId13"/>
    <p:sldId id="49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6" autoAdjust="0"/>
    <p:restoredTop sz="95147" autoAdjust="0"/>
  </p:normalViewPr>
  <p:slideViewPr>
    <p:cSldViewPr snapToGrid="0">
      <p:cViewPr varScale="1">
        <p:scale>
          <a:sx n="177" d="100"/>
          <a:sy n="177" d="100"/>
        </p:scale>
        <p:origin x="1232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5/25/22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5/25/22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1528" y="2057400"/>
            <a:ext cx="1490472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4573CB-1459-914F-8D53-A83641119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1697417" cy="38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9E8971-D8B9-1440-9AD9-8ADA6D51E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"/>
          <a:stretch/>
        </p:blipFill>
        <p:spPr>
          <a:xfrm>
            <a:off x="8909623" y="2059146"/>
            <a:ext cx="3282377" cy="38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DF4125-8998-8747-AB11-DD971235FB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993" y="-873757"/>
            <a:ext cx="883248" cy="384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940" y="693991"/>
            <a:ext cx="4846320" cy="2387600"/>
          </a:xfrm>
        </p:spPr>
        <p:txBody>
          <a:bodyPr>
            <a:noAutofit/>
          </a:bodyPr>
          <a:lstStyle/>
          <a:p>
            <a:r>
              <a:rPr lang="en-GB" sz="5400" b="1" dirty="0"/>
              <a:t>Rooting out soil structure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4940" y="3922776"/>
            <a:ext cx="4846320" cy="1846793"/>
          </a:xfrm>
        </p:spPr>
        <p:txBody>
          <a:bodyPr>
            <a:normAutofit fontScale="70000" lnSpcReduction="20000"/>
          </a:bodyPr>
          <a:lstStyle/>
          <a:p>
            <a:r>
              <a:rPr lang="en-GB" sz="2600" b="1" dirty="0"/>
              <a:t>Paul Hallett</a:t>
            </a:r>
            <a:r>
              <a:rPr lang="en-GB" sz="2600" b="1" baseline="30000" dirty="0"/>
              <a:t>1</a:t>
            </a:r>
            <a:r>
              <a:rPr lang="en-GB" sz="2600" b="1" dirty="0"/>
              <a:t>, Md. </a:t>
            </a:r>
            <a:r>
              <a:rPr lang="en-GB" sz="2600" b="1" dirty="0" err="1"/>
              <a:t>Dhin</a:t>
            </a:r>
            <a:r>
              <a:rPr lang="en-GB" sz="2600" b="1" dirty="0"/>
              <a:t> Islam</a:t>
            </a:r>
            <a:r>
              <a:rPr lang="en-GB" sz="2600" b="1" baseline="30000" dirty="0"/>
              <a:t>1</a:t>
            </a:r>
            <a:r>
              <a:rPr lang="en-GB" sz="2600" b="1" dirty="0"/>
              <a:t>, </a:t>
            </a:r>
            <a:r>
              <a:rPr lang="en-GB" sz="2600" b="1" dirty="0" err="1"/>
              <a:t>Licida</a:t>
            </a:r>
            <a:r>
              <a:rPr lang="en-GB" sz="2600" b="1" dirty="0"/>
              <a:t> Giuliani</a:t>
            </a:r>
            <a:r>
              <a:rPr lang="en-GB" sz="2600" b="1" baseline="30000" dirty="0"/>
              <a:t>1,2</a:t>
            </a:r>
            <a:r>
              <a:rPr lang="en-GB" sz="2600" b="1" dirty="0"/>
              <a:t>, Kenneth Loades</a:t>
            </a:r>
            <a:r>
              <a:rPr lang="en-GB" sz="2600" b="1" baseline="30000" dirty="0"/>
              <a:t>2</a:t>
            </a:r>
            <a:r>
              <a:rPr lang="en-GB" sz="2600" b="1" dirty="0"/>
              <a:t> and Adam Price</a:t>
            </a:r>
            <a:r>
              <a:rPr lang="en-GB" sz="2600" b="1" baseline="30000" dirty="0"/>
              <a:t>1</a:t>
            </a:r>
          </a:p>
          <a:p>
            <a:endParaRPr lang="en-GB" sz="2600" b="1" baseline="30000" dirty="0"/>
          </a:p>
          <a:p>
            <a:r>
              <a:rPr lang="en-US" i="1" baseline="30000" dirty="0"/>
              <a:t>1</a:t>
            </a:r>
            <a:r>
              <a:rPr lang="en-US" i="1" dirty="0"/>
              <a:t>School of Biological Sciences, University of Aberdeen, Aberdeen, AB24 3UU, UK</a:t>
            </a:r>
          </a:p>
          <a:p>
            <a:r>
              <a:rPr lang="en-US" i="1" baseline="30000" dirty="0"/>
              <a:t>2</a:t>
            </a:r>
            <a:r>
              <a:rPr lang="en-US" i="1" dirty="0"/>
              <a:t>Ecological Sciences Group, The James Hutton Institute, Invergowrie, Dundee, DD2 5DA, United Kingdom</a:t>
            </a:r>
          </a:p>
          <a:p>
            <a:endParaRPr lang="en-GB" dirty="0"/>
          </a:p>
          <a:p>
            <a:r>
              <a:rPr lang="en-GB" sz="2600" i="1" baseline="30000" dirty="0" err="1"/>
              <a:t>Paul.Hallett@abdn.ac.uk</a:t>
            </a:r>
            <a:endParaRPr lang="en-GB" sz="2600" dirty="0"/>
          </a:p>
          <a:p>
            <a:r>
              <a:rPr lang="en-GB" i="1" dirty="0"/>
              <a:t> </a:t>
            </a:r>
            <a:endParaRPr lang="en-GB" dirty="0"/>
          </a:p>
          <a:p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A6055A2-DF03-1040-A770-00A6DA11E91E}"/>
              </a:ext>
            </a:extLst>
          </p:cNvPr>
          <p:cNvSpPr txBox="1">
            <a:spLocks/>
          </p:cNvSpPr>
          <p:nvPr/>
        </p:nvSpPr>
        <p:spPr>
          <a:xfrm>
            <a:off x="0" y="6618516"/>
            <a:ext cx="410402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GB" sz="1100" smtClean="0"/>
              <a:pPr/>
              <a:t>1</a:t>
            </a:fld>
            <a:endParaRPr lang="en-GB" sz="1100" dirty="0"/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E8C60387-BB0A-7C5B-DCE8-A8C651BCA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496" y="65025"/>
            <a:ext cx="4027933" cy="89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monwealth Scholarship Commission In The United Kingdom">
            <a:extLst>
              <a:ext uri="{FF2B5EF4-FFF2-40B4-BE49-F238E27FC236}">
                <a16:creationId xmlns:a16="http://schemas.microsoft.com/office/drawing/2014/main" id="{60804B81-FF69-3452-FB1C-E2C9F28D8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8042" y="960121"/>
            <a:ext cx="2564638" cy="80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5905895E-A48F-64A7-C8E0-5B8BBBC5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" y="5982580"/>
            <a:ext cx="2091599" cy="6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BD1A5620-71C5-4010-6DE9-F3BF802F8D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r="14499"/>
          <a:stretch/>
        </p:blipFill>
        <p:spPr>
          <a:xfrm>
            <a:off x="10663429" y="2040580"/>
            <a:ext cx="1643204" cy="3877820"/>
          </a:xfrm>
          <a:prstGeom prst="rect">
            <a:avLst/>
          </a:prstGeom>
        </p:spPr>
      </p:pic>
      <p:pic>
        <p:nvPicPr>
          <p:cNvPr id="13" name="Picture 12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24571294-4686-4826-CD28-0BDC8B6B9B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r="14499"/>
          <a:stretch/>
        </p:blipFill>
        <p:spPr>
          <a:xfrm>
            <a:off x="10677829" y="2062180"/>
            <a:ext cx="1643204" cy="38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72B2-9EBB-A436-66AA-6F0C4622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826" y="254487"/>
            <a:ext cx="9371949" cy="1183566"/>
          </a:xfrm>
        </p:spPr>
        <p:txBody>
          <a:bodyPr/>
          <a:lstStyle/>
          <a:p>
            <a:r>
              <a:rPr lang="en-US" dirty="0"/>
              <a:t>Macropore shape on growth of deep and shallow rooting rice genotypes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CA49D-E0AC-0FAB-393F-2F5D7E5547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460" y="4961562"/>
            <a:ext cx="3520800" cy="1641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CD4FB6-C9A0-81BD-78F7-355E9F72B0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23" y="1566001"/>
            <a:ext cx="3569377" cy="2340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AD5036-ED18-D8F6-5CD9-2D8EB3BC87F9}"/>
              </a:ext>
            </a:extLst>
          </p:cNvPr>
          <p:cNvSpPr txBox="1"/>
          <p:nvPr/>
        </p:nvSpPr>
        <p:spPr>
          <a:xfrm>
            <a:off x="1364072" y="4368451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water use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1E3FF00-8987-D95C-D22F-E91F3DC92D45}"/>
              </a:ext>
            </a:extLst>
          </p:cNvPr>
          <p:cNvSpPr/>
          <p:nvPr/>
        </p:nvSpPr>
        <p:spPr>
          <a:xfrm>
            <a:off x="1202400" y="4185001"/>
            <a:ext cx="2030400" cy="22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3BFBF-DC19-72C4-22F2-6473C0A37D5E}"/>
              </a:ext>
            </a:extLst>
          </p:cNvPr>
          <p:cNvSpPr txBox="1"/>
          <p:nvPr/>
        </p:nvSpPr>
        <p:spPr>
          <a:xfrm>
            <a:off x="564916" y="3833562"/>
            <a:ext cx="324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Flooded          AWD              Upland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FA09CD-7E2D-0374-6EAD-77AB39C2DB19}"/>
              </a:ext>
            </a:extLst>
          </p:cNvPr>
          <p:cNvSpPr txBox="1"/>
          <p:nvPr/>
        </p:nvSpPr>
        <p:spPr>
          <a:xfrm>
            <a:off x="4433642" y="1870481"/>
            <a:ext cx="5835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Rice root growth affected by plough pans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scarcity major threat to rice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Shift to water conservation – physical constraints to root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153478-414D-8642-EE0D-9FEF8AE45F69}"/>
              </a:ext>
            </a:extLst>
          </p:cNvPr>
          <p:cNvSpPr txBox="1"/>
          <p:nvPr/>
        </p:nvSpPr>
        <p:spPr>
          <a:xfrm>
            <a:off x="7680876" y="2942759"/>
            <a:ext cx="39462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Experiment: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x Rice Genotypes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IR64 – Shallow Rooting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Black Gora (BG) – Deep Rooting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Macropore – Presence and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‘Upland’ water regime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4930DA-2438-F2AB-47D5-03BAA2F43D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6930" y="2942759"/>
            <a:ext cx="2822216" cy="316419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3FE82-E170-8444-AED9-AC79E0CA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AB737-143F-138F-8786-12BBD38F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5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ECD49-F9F5-7362-3DB7-8833814A75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1"/>
          <a:stretch/>
        </p:blipFill>
        <p:spPr bwMode="auto">
          <a:xfrm>
            <a:off x="1634399" y="1244427"/>
            <a:ext cx="5269381" cy="529328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E9C6E3-89D1-5A25-57B1-1C0D8E8A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5169"/>
            <a:ext cx="9371949" cy="1183566"/>
          </a:xfrm>
        </p:spPr>
        <p:txBody>
          <a:bodyPr/>
          <a:lstStyle/>
          <a:p>
            <a:r>
              <a:rPr lang="en-US" dirty="0"/>
              <a:t>Macropore shape on growth of deep and shallow rooting rice genotypes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6F656-9DC3-EA11-6AA4-C5557381D814}"/>
              </a:ext>
            </a:extLst>
          </p:cNvPr>
          <p:cNvSpPr txBox="1"/>
          <p:nvPr/>
        </p:nvSpPr>
        <p:spPr>
          <a:xfrm>
            <a:off x="2654400" y="2940754"/>
            <a:ext cx="12715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Plough Pan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2F6E2-BA85-E59C-8068-26173DC71F5A}"/>
              </a:ext>
            </a:extLst>
          </p:cNvPr>
          <p:cNvSpPr txBox="1"/>
          <p:nvPr/>
        </p:nvSpPr>
        <p:spPr>
          <a:xfrm>
            <a:off x="2560800" y="1115755"/>
            <a:ext cx="10454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All layers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3461E7-4140-2AFE-27EA-634E2EF5BB84}"/>
              </a:ext>
            </a:extLst>
          </p:cNvPr>
          <p:cNvSpPr txBox="1"/>
          <p:nvPr/>
        </p:nvSpPr>
        <p:spPr>
          <a:xfrm>
            <a:off x="2503698" y="4637081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Subsoil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3FC508-AF9B-B23E-FD90-6C3F6D9A9A9E}"/>
              </a:ext>
            </a:extLst>
          </p:cNvPr>
          <p:cNvSpPr txBox="1"/>
          <p:nvPr/>
        </p:nvSpPr>
        <p:spPr>
          <a:xfrm rot="16200000">
            <a:off x="298938" y="3532354"/>
            <a:ext cx="30402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Root length density (cm cm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2E08EB-347A-889F-97F9-0B187CBFB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101" y="1395935"/>
            <a:ext cx="4183405" cy="47744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B66E22-B11B-FBE5-8EDB-AAA48D63371A}"/>
              </a:ext>
            </a:extLst>
          </p:cNvPr>
          <p:cNvSpPr txBox="1"/>
          <p:nvPr/>
        </p:nvSpPr>
        <p:spPr>
          <a:xfrm>
            <a:off x="60762" y="5305961"/>
            <a:ext cx="15736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BG – Black Gora</a:t>
            </a:r>
          </a:p>
          <a:p>
            <a:r>
              <a:rPr lang="en-US" sz="1600" dirty="0"/>
              <a:t>Deep Rooting</a:t>
            </a:r>
          </a:p>
          <a:p>
            <a:endParaRPr lang="en-US" sz="1600" dirty="0"/>
          </a:p>
          <a:p>
            <a:r>
              <a:rPr lang="en-US" sz="1600" dirty="0"/>
              <a:t>IR64</a:t>
            </a:r>
          </a:p>
          <a:p>
            <a:r>
              <a:rPr lang="en-US" sz="1600" dirty="0"/>
              <a:t>Shallow Rooting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D73F1F-2E5F-0E67-9F8C-8E716F59AA1B}"/>
              </a:ext>
            </a:extLst>
          </p:cNvPr>
          <p:cNvSpPr txBox="1"/>
          <p:nvPr/>
        </p:nvSpPr>
        <p:spPr>
          <a:xfrm>
            <a:off x="5090400" y="2905780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Variety***</a:t>
            </a:r>
          </a:p>
          <a:p>
            <a:r>
              <a:rPr lang="en-US" sz="1400" dirty="0"/>
              <a:t>Structure***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615663-ECE6-3C36-D759-CB4FE54EE8A5}"/>
              </a:ext>
            </a:extLst>
          </p:cNvPr>
          <p:cNvSpPr txBox="1"/>
          <p:nvPr/>
        </p:nvSpPr>
        <p:spPr>
          <a:xfrm>
            <a:off x="5115445" y="4460137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Variety***</a:t>
            </a:r>
          </a:p>
          <a:p>
            <a:r>
              <a:rPr lang="en-US" sz="1400" dirty="0"/>
              <a:t>Structure*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B744C-5C42-1B0B-16F1-16934A939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89B6B-E556-F718-CEC0-E6414F53B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11</a:t>
            </a:fld>
            <a:endParaRPr lang="en-GB"/>
          </a:p>
        </p:txBody>
      </p:sp>
      <p:pic>
        <p:nvPicPr>
          <p:cNvPr id="3074" name="Picture 2" descr="EGU on Twitter: &quot;Are you uploading your #vEGU21 #vPICO display materials  and want to clearly indicate whether or not you are happy with these  materials being shared? Add one of our sharing">
            <a:extLst>
              <a:ext uri="{FF2B5EF4-FFF2-40B4-BE49-F238E27FC236}">
                <a16:creationId xmlns:a16="http://schemas.microsoft.com/office/drawing/2014/main" id="{65CDEDFA-A2CD-52FD-4E6E-BAE32080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1" y="1300421"/>
            <a:ext cx="863462" cy="12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52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ECD49-F9F5-7362-3DB7-8833814A75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1"/>
          <a:stretch/>
        </p:blipFill>
        <p:spPr bwMode="auto">
          <a:xfrm>
            <a:off x="1634399" y="1244427"/>
            <a:ext cx="5269381" cy="529328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E9C6E3-89D1-5A25-57B1-1C0D8E8A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5169"/>
            <a:ext cx="9371949" cy="1183566"/>
          </a:xfrm>
        </p:spPr>
        <p:txBody>
          <a:bodyPr/>
          <a:lstStyle/>
          <a:p>
            <a:r>
              <a:rPr lang="en-US" dirty="0"/>
              <a:t>Macropore shape on growth of deep and shallow rooting rice genotypes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355F6-4CF1-06D0-4BD6-BB22D04E5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600" y="1437440"/>
            <a:ext cx="5535628" cy="5100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56F656-9DC3-EA11-6AA4-C5557381D814}"/>
              </a:ext>
            </a:extLst>
          </p:cNvPr>
          <p:cNvSpPr txBox="1"/>
          <p:nvPr/>
        </p:nvSpPr>
        <p:spPr>
          <a:xfrm>
            <a:off x="2654400" y="2940754"/>
            <a:ext cx="12715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Plough Pan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984A1-1AFF-FBDF-9D0B-BAD9EE70FF55}"/>
              </a:ext>
            </a:extLst>
          </p:cNvPr>
          <p:cNvSpPr txBox="1"/>
          <p:nvPr/>
        </p:nvSpPr>
        <p:spPr>
          <a:xfrm>
            <a:off x="7124898" y="3059668"/>
            <a:ext cx="12715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Plough Pan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2F6E2-BA85-E59C-8068-26173DC71F5A}"/>
              </a:ext>
            </a:extLst>
          </p:cNvPr>
          <p:cNvSpPr txBox="1"/>
          <p:nvPr/>
        </p:nvSpPr>
        <p:spPr>
          <a:xfrm>
            <a:off x="2560800" y="1115755"/>
            <a:ext cx="10454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All layers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028E2-AA9A-84A0-D800-A76B53094360}"/>
              </a:ext>
            </a:extLst>
          </p:cNvPr>
          <p:cNvSpPr txBox="1"/>
          <p:nvPr/>
        </p:nvSpPr>
        <p:spPr>
          <a:xfrm>
            <a:off x="6903781" y="1180896"/>
            <a:ext cx="10454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All layers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3AC9E2-CE25-EB61-8F50-7789732041AC}"/>
              </a:ext>
            </a:extLst>
          </p:cNvPr>
          <p:cNvSpPr/>
          <p:nvPr/>
        </p:nvSpPr>
        <p:spPr>
          <a:xfrm>
            <a:off x="7181720" y="1437440"/>
            <a:ext cx="244800" cy="25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3461E7-4140-2AFE-27EA-634E2EF5BB84}"/>
              </a:ext>
            </a:extLst>
          </p:cNvPr>
          <p:cNvSpPr txBox="1"/>
          <p:nvPr/>
        </p:nvSpPr>
        <p:spPr>
          <a:xfrm>
            <a:off x="2503698" y="4637081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Subsoil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5CCFF-BAFE-3610-CEC2-7A1957BCF12F}"/>
              </a:ext>
            </a:extLst>
          </p:cNvPr>
          <p:cNvSpPr txBox="1"/>
          <p:nvPr/>
        </p:nvSpPr>
        <p:spPr>
          <a:xfrm>
            <a:off x="7124649" y="4792028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Subsoil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3FC508-AF9B-B23E-FD90-6C3F6D9A9A9E}"/>
              </a:ext>
            </a:extLst>
          </p:cNvPr>
          <p:cNvSpPr txBox="1"/>
          <p:nvPr/>
        </p:nvSpPr>
        <p:spPr>
          <a:xfrm rot="16200000">
            <a:off x="298938" y="3532354"/>
            <a:ext cx="30402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Root length density (cm cm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F6693C-B5A9-BDC7-DA2B-1F296FB00727}"/>
              </a:ext>
            </a:extLst>
          </p:cNvPr>
          <p:cNvSpPr txBox="1"/>
          <p:nvPr/>
        </p:nvSpPr>
        <p:spPr>
          <a:xfrm rot="16200000">
            <a:off x="5563061" y="3531608"/>
            <a:ext cx="17588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Number of roots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43AD2A-4DCD-460D-7A8D-5D1A8A780346}"/>
              </a:ext>
            </a:extLst>
          </p:cNvPr>
          <p:cNvSpPr/>
          <p:nvPr/>
        </p:nvSpPr>
        <p:spPr>
          <a:xfrm>
            <a:off x="6096000" y="1244427"/>
            <a:ext cx="340800" cy="1189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7FA0BF-DCA1-8187-CF1E-7DAD74779E39}"/>
              </a:ext>
            </a:extLst>
          </p:cNvPr>
          <p:cNvSpPr txBox="1"/>
          <p:nvPr/>
        </p:nvSpPr>
        <p:spPr>
          <a:xfrm>
            <a:off x="60762" y="5305961"/>
            <a:ext cx="15736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BG – Black Gora</a:t>
            </a:r>
          </a:p>
          <a:p>
            <a:r>
              <a:rPr lang="en-US" sz="1600" dirty="0"/>
              <a:t>Deep Rooting</a:t>
            </a:r>
          </a:p>
          <a:p>
            <a:endParaRPr lang="en-US" sz="1600" dirty="0"/>
          </a:p>
          <a:p>
            <a:r>
              <a:rPr lang="en-US" sz="1600" dirty="0"/>
              <a:t>IR64</a:t>
            </a:r>
          </a:p>
          <a:p>
            <a:r>
              <a:rPr lang="en-US" sz="1600" dirty="0"/>
              <a:t>Shallow Rooting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E7A4E-49C4-08D5-C3E1-4B630B54B066}"/>
              </a:ext>
            </a:extLst>
          </p:cNvPr>
          <p:cNvSpPr txBox="1"/>
          <p:nvPr/>
        </p:nvSpPr>
        <p:spPr>
          <a:xfrm>
            <a:off x="5090400" y="2905780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Variety***</a:t>
            </a:r>
          </a:p>
          <a:p>
            <a:r>
              <a:rPr lang="en-US" sz="1400" dirty="0"/>
              <a:t>Structure***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90F1DC-4541-8D5E-0614-EC07E9B55C9F}"/>
              </a:ext>
            </a:extLst>
          </p:cNvPr>
          <p:cNvSpPr txBox="1"/>
          <p:nvPr/>
        </p:nvSpPr>
        <p:spPr>
          <a:xfrm>
            <a:off x="5115445" y="4460137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Variety***</a:t>
            </a:r>
          </a:p>
          <a:p>
            <a:r>
              <a:rPr lang="en-US" sz="1400" dirty="0"/>
              <a:t>Structure*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50773F-0E10-B2C4-6A5D-0F574327A3B2}"/>
              </a:ext>
            </a:extLst>
          </p:cNvPr>
          <p:cNvSpPr txBox="1"/>
          <p:nvPr/>
        </p:nvSpPr>
        <p:spPr>
          <a:xfrm>
            <a:off x="9972352" y="2905780"/>
            <a:ext cx="1077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Variety </a:t>
            </a:r>
            <a:r>
              <a:rPr lang="en-US" sz="1400" dirty="0" err="1"/>
              <a:t>n.s</a:t>
            </a:r>
            <a:r>
              <a:rPr lang="en-US" sz="1400" dirty="0"/>
              <a:t>.</a:t>
            </a:r>
          </a:p>
          <a:p>
            <a:r>
              <a:rPr lang="en-US" sz="1400" dirty="0"/>
              <a:t>Structure**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E88600-21CB-341B-ACBE-5A9BA3B6E714}"/>
              </a:ext>
            </a:extLst>
          </p:cNvPr>
          <p:cNvSpPr txBox="1"/>
          <p:nvPr/>
        </p:nvSpPr>
        <p:spPr>
          <a:xfrm>
            <a:off x="9997397" y="4460137"/>
            <a:ext cx="1077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Variety***</a:t>
            </a:r>
          </a:p>
          <a:p>
            <a:r>
              <a:rPr lang="en-US" sz="1400" dirty="0"/>
              <a:t>Structure**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2FF1EE-AE8A-AEA8-3E7B-C6BBD4DE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97B7A6-DEF3-42EC-A9FA-CAF2DFB0C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12</a:t>
            </a:fld>
            <a:endParaRPr lang="en-GB"/>
          </a:p>
        </p:txBody>
      </p:sp>
      <p:pic>
        <p:nvPicPr>
          <p:cNvPr id="24" name="Picture 2" descr="EGU on Twitter: &quot;Are you uploading your #vEGU21 #vPICO display materials  and want to clearly indicate whether or not you are happy with these  materials being shared? Add one of our sharing">
            <a:extLst>
              <a:ext uri="{FF2B5EF4-FFF2-40B4-BE49-F238E27FC236}">
                <a16:creationId xmlns:a16="http://schemas.microsoft.com/office/drawing/2014/main" id="{2916E863-F154-0D09-05C0-CCD91044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1" y="1300421"/>
            <a:ext cx="863462" cy="12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E070-E29F-A260-DE01-1845E56FE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18771-F7F9-F21F-53C5-908D15A9C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same bulk density, soil structure has a massive impact on root growth.</a:t>
            </a:r>
          </a:p>
          <a:p>
            <a:r>
              <a:rPr lang="en-US" dirty="0"/>
              <a:t>Greater root length and depth with presence of macropores</a:t>
            </a:r>
          </a:p>
          <a:p>
            <a:r>
              <a:rPr lang="en-US" dirty="0"/>
              <a:t>Roots root out areas of weakness in the soil</a:t>
            </a:r>
          </a:p>
          <a:p>
            <a:r>
              <a:rPr lang="en-US" dirty="0"/>
              <a:t>Root structure between species and genotypes affects root growth response to soil structure</a:t>
            </a:r>
          </a:p>
          <a:p>
            <a:endParaRPr lang="en-US" dirty="0"/>
          </a:p>
          <a:p>
            <a:r>
              <a:rPr lang="en-US" dirty="0"/>
              <a:t>Variety screens should factor in soil structure impacts</a:t>
            </a:r>
          </a:p>
          <a:p>
            <a:r>
              <a:rPr lang="en-US" dirty="0"/>
              <a:t>On-going research exploring macropores produced from preceding crops and cracking by weathering.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A35EA-F1D4-2D50-FFB6-9048C434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308AD-6AAC-44A1-706A-4C9ACA6A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3F61BCDF-D962-AA4F-9B08-ED9ECAA8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" y="5982580"/>
            <a:ext cx="2091599" cy="6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83BD65-A441-F243-920D-CE86FCC31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999" y="1441799"/>
            <a:ext cx="4855305" cy="3974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8684D-5FC1-A641-936E-740A5E3A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716" y="-281633"/>
            <a:ext cx="9371949" cy="1183566"/>
          </a:xfrm>
        </p:spPr>
        <p:txBody>
          <a:bodyPr/>
          <a:lstStyle/>
          <a:p>
            <a:r>
              <a:rPr lang="en-US" dirty="0"/>
              <a:t>Root plasticity to soil physics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BCEC0-1E4B-B44E-8F79-E31735E4F9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205" y="5055426"/>
            <a:ext cx="4586100" cy="157397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8ABF2-5203-D541-86ED-27D430D7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2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D83C06-0AB6-E241-85A3-87BE4DB8B4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1822" y="1294453"/>
            <a:ext cx="3427982" cy="4942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9610D9-17C9-4E8F-BBBE-179EECADA9DD}"/>
              </a:ext>
            </a:extLst>
          </p:cNvPr>
          <p:cNvSpPr txBox="1"/>
          <p:nvPr/>
        </p:nvSpPr>
        <p:spPr>
          <a:xfrm>
            <a:off x="7113600" y="1094398"/>
            <a:ext cx="141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Susceptible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A641B-9305-5ACF-A287-212A3C2CA1C6}"/>
              </a:ext>
            </a:extLst>
          </p:cNvPr>
          <p:cNvSpPr txBox="1"/>
          <p:nvPr/>
        </p:nvSpPr>
        <p:spPr>
          <a:xfrm>
            <a:off x="9501965" y="1068044"/>
            <a:ext cx="1070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Tolerant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FAA77-472B-4F14-B36C-8765E124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EGU General Assembly 2022, 23-27 May</a:t>
            </a:r>
          </a:p>
        </p:txBody>
      </p:sp>
    </p:spTree>
    <p:extLst>
      <p:ext uri="{BB962C8B-B14F-4D97-AF65-F5344CB8AC3E}">
        <p14:creationId xmlns:p14="http://schemas.microsoft.com/office/powerpoint/2010/main" val="14291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8684D-5FC1-A641-936E-740A5E3A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716" y="-281633"/>
            <a:ext cx="9371949" cy="1183566"/>
          </a:xfrm>
        </p:spPr>
        <p:txBody>
          <a:bodyPr/>
          <a:lstStyle/>
          <a:p>
            <a:r>
              <a:rPr lang="en-US" dirty="0"/>
              <a:t>Root plasticity to soil physics - macropores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8ABF2-5203-D541-86ED-27D430D7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4518D-017B-7BCB-E5BA-DD4FA251B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1822" y="1294453"/>
            <a:ext cx="3427982" cy="4942426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D3E427C-E8A9-1329-9D63-DD75DAC1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1398" y="1437687"/>
            <a:ext cx="4786110" cy="3953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EBCEC0-1E4B-B44E-8F79-E31735E4F9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83" y="5069826"/>
            <a:ext cx="4586100" cy="1573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3057D4-5F6E-203E-ABBD-9680EE57DA85}"/>
              </a:ext>
            </a:extLst>
          </p:cNvPr>
          <p:cNvSpPr txBox="1"/>
          <p:nvPr/>
        </p:nvSpPr>
        <p:spPr>
          <a:xfrm>
            <a:off x="4540950" y="5879141"/>
            <a:ext cx="21002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Photoshopped from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30CE5-2AE5-B491-CA4B-D3396D1D6124}"/>
              </a:ext>
            </a:extLst>
          </p:cNvPr>
          <p:cNvSpPr txBox="1"/>
          <p:nvPr/>
        </p:nvSpPr>
        <p:spPr>
          <a:xfrm>
            <a:off x="7113600" y="1094398"/>
            <a:ext cx="141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Susceptible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2E5AA-247B-941D-A048-55F45FB78D23}"/>
              </a:ext>
            </a:extLst>
          </p:cNvPr>
          <p:cNvSpPr txBox="1"/>
          <p:nvPr/>
        </p:nvSpPr>
        <p:spPr>
          <a:xfrm>
            <a:off x="9501965" y="1068044"/>
            <a:ext cx="1070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Tolerant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55C97-E8C6-546C-F7EF-AD2FEB67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1943435-40E0-076D-DEDA-96F4C253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580" y="-290749"/>
            <a:ext cx="9371949" cy="1183566"/>
          </a:xfrm>
        </p:spPr>
        <p:txBody>
          <a:bodyPr/>
          <a:lstStyle/>
          <a:p>
            <a:r>
              <a:rPr lang="en-US" dirty="0"/>
              <a:t>How we study root growth in soils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3AF09B-4575-6146-FA9B-9B40C5B8E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274" y="513714"/>
            <a:ext cx="4608576" cy="82391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Sieved Soil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550C0-0436-842A-6CB3-A2DE45600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684" y="1314199"/>
            <a:ext cx="3543445" cy="1472201"/>
          </a:xfrm>
        </p:spPr>
        <p:txBody>
          <a:bodyPr/>
          <a:lstStyle/>
          <a:p>
            <a:r>
              <a:rPr lang="en-US" dirty="0"/>
              <a:t>Control </a:t>
            </a:r>
          </a:p>
          <a:p>
            <a:r>
              <a:rPr lang="en-US" dirty="0"/>
              <a:t>Repeatable</a:t>
            </a:r>
          </a:p>
          <a:p>
            <a:r>
              <a:rPr lang="en-US" dirty="0"/>
              <a:t>Homogeneous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1A9890C-1E7B-F25C-8BFD-890BEA74D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5779" y="2605088"/>
            <a:ext cx="4610100" cy="82391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Structured Soil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F7673F-3913-57BB-1C27-8318867A7C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29684" y="3322159"/>
            <a:ext cx="4610100" cy="3811271"/>
          </a:xfrm>
        </p:spPr>
        <p:txBody>
          <a:bodyPr/>
          <a:lstStyle/>
          <a:p>
            <a:r>
              <a:rPr lang="en-US" dirty="0"/>
              <a:t>Realistic</a:t>
            </a:r>
          </a:p>
          <a:p>
            <a:r>
              <a:rPr lang="en-US" dirty="0"/>
              <a:t>Less control</a:t>
            </a:r>
          </a:p>
          <a:p>
            <a:r>
              <a:rPr lang="en-US" dirty="0"/>
              <a:t>Less repeatable</a:t>
            </a:r>
          </a:p>
          <a:p>
            <a:r>
              <a:rPr lang="en-US" dirty="0"/>
              <a:t>Heterogeneous</a:t>
            </a:r>
          </a:p>
          <a:p>
            <a:r>
              <a:rPr lang="en-US" dirty="0"/>
              <a:t>Multiple factors between treatments (e.g. tillage, compaction)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6D75D3B-3B56-5959-6765-A65873DB2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41" y="3584223"/>
            <a:ext cx="3912643" cy="237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gure 4">
            <a:extLst>
              <a:ext uri="{FF2B5EF4-FFF2-40B4-BE49-F238E27FC236}">
                <a16:creationId xmlns:a16="http://schemas.microsoft.com/office/drawing/2014/main" id="{547E0BBC-C2C3-0014-B2D2-3BA53AFD8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274" y="1314199"/>
            <a:ext cx="6352270" cy="158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A84A87-3A5A-3D9F-C3E1-008D96B294E0}"/>
              </a:ext>
            </a:extLst>
          </p:cNvPr>
          <p:cNvSpPr txBox="1"/>
          <p:nvPr/>
        </p:nvSpPr>
        <p:spPr>
          <a:xfrm>
            <a:off x="727609" y="6128827"/>
            <a:ext cx="3208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Schlüter et al., 2020. </a:t>
            </a:r>
            <a:r>
              <a:rPr lang="en-US" sz="1400" dirty="0" err="1"/>
              <a:t>Geoderma</a:t>
            </a:r>
            <a:r>
              <a:rPr lang="en-US" sz="1400" dirty="0"/>
              <a:t>, 114082</a:t>
            </a:r>
          </a:p>
        </p:txBody>
      </p:sp>
      <p:pic>
        <p:nvPicPr>
          <p:cNvPr id="18" name="New picture">
            <a:extLst>
              <a:ext uri="{FF2B5EF4-FFF2-40B4-BE49-F238E27FC236}">
                <a16:creationId xmlns:a16="http://schemas.microsoft.com/office/drawing/2014/main" id="{31547236-16E4-9B8A-AF20-49B06E2010A4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2950" y="3322159"/>
            <a:ext cx="2251800" cy="3090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2C5C34-D6DB-92D1-91B0-BB8C05D0AE0D}"/>
              </a:ext>
            </a:extLst>
          </p:cNvPr>
          <p:cNvSpPr txBox="1"/>
          <p:nvPr/>
        </p:nvSpPr>
        <p:spPr>
          <a:xfrm rot="16200000">
            <a:off x="3100098" y="4683752"/>
            <a:ext cx="319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Zhou et al., 2021. J. Exp. Bot., 72, 747-756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F884CB-E92E-E788-4A50-18865B7D7AB9}"/>
              </a:ext>
            </a:extLst>
          </p:cNvPr>
          <p:cNvSpPr txBox="1"/>
          <p:nvPr/>
        </p:nvSpPr>
        <p:spPr>
          <a:xfrm>
            <a:off x="4282253" y="2900777"/>
            <a:ext cx="2682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Lucas et al., 2019. Sci. Rep., 16236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849C8A-200C-695A-823D-B566EE3C1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B20D8-D549-ABD5-F392-E70D525D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8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D8DE-33EC-FBC0-4CAD-3F5D2EB7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716" y="0"/>
            <a:ext cx="9371949" cy="1183566"/>
          </a:xfrm>
        </p:spPr>
        <p:txBody>
          <a:bodyPr/>
          <a:lstStyle/>
          <a:p>
            <a:r>
              <a:rPr lang="en-US" dirty="0"/>
              <a:t>How does soil structure influence root growth?</a:t>
            </a:r>
          </a:p>
        </p:txBody>
      </p:sp>
      <p:pic>
        <p:nvPicPr>
          <p:cNvPr id="6" name="Picture 5" descr="A picture containing text, person, indoor, standing&#10;&#10;Description automatically generated">
            <a:extLst>
              <a:ext uri="{FF2B5EF4-FFF2-40B4-BE49-F238E27FC236}">
                <a16:creationId xmlns:a16="http://schemas.microsoft.com/office/drawing/2014/main" id="{D6BBEF9D-EBF5-43E6-2F85-E894D51A4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980" y="1343766"/>
            <a:ext cx="3203032" cy="32292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B293F6-AC56-EF2F-F4FC-089B496E6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27" y="1343766"/>
            <a:ext cx="9371948" cy="4620682"/>
          </a:xfrm>
        </p:spPr>
        <p:txBody>
          <a:bodyPr/>
          <a:lstStyle/>
          <a:p>
            <a:r>
              <a:rPr lang="en-US" dirty="0"/>
              <a:t>Desired soil treatments – Density x Soil Structure</a:t>
            </a:r>
          </a:p>
          <a:p>
            <a:r>
              <a:rPr lang="en-US" dirty="0"/>
              <a:t>Plants with contrasting roots – Arabidopsis, Barley, Peas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5A344-68A5-FB8B-AAF0-599C28BB4B87}"/>
              </a:ext>
            </a:extLst>
          </p:cNvPr>
          <p:cNvSpPr txBox="1"/>
          <p:nvPr/>
        </p:nvSpPr>
        <p:spPr>
          <a:xfrm>
            <a:off x="10756016" y="4597158"/>
            <a:ext cx="127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Lici</a:t>
            </a:r>
            <a:r>
              <a:rPr lang="en-US" dirty="0"/>
              <a:t> Giuliani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9CE58-B441-FEB1-21FA-88E20CC4A360}"/>
              </a:ext>
            </a:extLst>
          </p:cNvPr>
          <p:cNvSpPr txBox="1"/>
          <p:nvPr/>
        </p:nvSpPr>
        <p:spPr>
          <a:xfrm>
            <a:off x="844744" y="2272249"/>
            <a:ext cx="181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No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6B844-6F81-6472-CC81-D27FF8288D80}"/>
              </a:ext>
            </a:extLst>
          </p:cNvPr>
          <p:cNvSpPr txBox="1"/>
          <p:nvPr/>
        </p:nvSpPr>
        <p:spPr>
          <a:xfrm>
            <a:off x="3239266" y="2324386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Structured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9CD2C0-EB17-5F36-C434-0EB000280785}"/>
              </a:ext>
            </a:extLst>
          </p:cNvPr>
          <p:cNvSpPr txBox="1"/>
          <p:nvPr/>
        </p:nvSpPr>
        <p:spPr>
          <a:xfrm>
            <a:off x="1115981" y="2751325"/>
            <a:ext cx="12214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Soil Sieved</a:t>
            </a:r>
          </a:p>
          <a:p>
            <a:pPr algn="ctr"/>
            <a:r>
              <a:rPr lang="en-US" dirty="0"/>
              <a:t>&lt; 2mm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97C7B-F237-F945-24D7-DFF0B75BBAD1}"/>
              </a:ext>
            </a:extLst>
          </p:cNvPr>
          <p:cNvSpPr txBox="1"/>
          <p:nvPr/>
        </p:nvSpPr>
        <p:spPr>
          <a:xfrm>
            <a:off x="978086" y="5488639"/>
            <a:ext cx="150479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Soil Packed to Desired Bulk Density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A2B95518-16F3-EEAF-F99F-63C0A8C2D665}"/>
              </a:ext>
            </a:extLst>
          </p:cNvPr>
          <p:cNvSpPr/>
          <p:nvPr/>
        </p:nvSpPr>
        <p:spPr>
          <a:xfrm>
            <a:off x="1673716" y="3397656"/>
            <a:ext cx="151200" cy="135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20986467-59B3-5E3E-0DD6-47D2D38BB01B}"/>
              </a:ext>
            </a:extLst>
          </p:cNvPr>
          <p:cNvSpPr/>
          <p:nvPr/>
        </p:nvSpPr>
        <p:spPr>
          <a:xfrm>
            <a:off x="1673716" y="4176039"/>
            <a:ext cx="140684" cy="13031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459B08-039F-A233-7161-A96C9507406F}"/>
              </a:ext>
            </a:extLst>
          </p:cNvPr>
          <p:cNvSpPr txBox="1"/>
          <p:nvPr/>
        </p:nvSpPr>
        <p:spPr>
          <a:xfrm>
            <a:off x="931154" y="3529212"/>
            <a:ext cx="159107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Water Content</a:t>
            </a:r>
          </a:p>
          <a:p>
            <a:pPr algn="ctr"/>
            <a:r>
              <a:rPr lang="en-US" dirty="0"/>
              <a:t>Adjusted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8F7F53-393B-105E-A627-71DB357F1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673" y="2415930"/>
            <a:ext cx="1687266" cy="111328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66AABD-3AEC-77F1-4293-0DF7800D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BAD6F-BC19-7AB5-B613-D9EB53890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8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 animBg="1"/>
      <p:bldP spid="16" grpId="0" animBg="1"/>
      <p:bldP spid="19" grpId="0" animBg="1"/>
      <p:bldP spid="20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D8DE-33EC-FBC0-4CAD-3F5D2EB7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716" y="0"/>
            <a:ext cx="9371949" cy="1183566"/>
          </a:xfrm>
        </p:spPr>
        <p:txBody>
          <a:bodyPr/>
          <a:lstStyle/>
          <a:p>
            <a:r>
              <a:rPr lang="en-US" dirty="0"/>
              <a:t>How does soil structure influence root growth?</a:t>
            </a:r>
          </a:p>
        </p:txBody>
      </p:sp>
      <p:pic>
        <p:nvPicPr>
          <p:cNvPr id="6" name="Picture 5" descr="A picture containing text, person, indoor, standing&#10;&#10;Description automatically generated">
            <a:extLst>
              <a:ext uri="{FF2B5EF4-FFF2-40B4-BE49-F238E27FC236}">
                <a16:creationId xmlns:a16="http://schemas.microsoft.com/office/drawing/2014/main" id="{D6BBEF9D-EBF5-43E6-2F85-E894D51A4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980" y="1343766"/>
            <a:ext cx="3203032" cy="32292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B293F6-AC56-EF2F-F4FC-089B496E6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27" y="1343766"/>
            <a:ext cx="9371948" cy="4620682"/>
          </a:xfrm>
        </p:spPr>
        <p:txBody>
          <a:bodyPr/>
          <a:lstStyle/>
          <a:p>
            <a:r>
              <a:rPr lang="en-US" dirty="0"/>
              <a:t>Desired soil treatments – Density x Soil Structure</a:t>
            </a:r>
          </a:p>
          <a:p>
            <a:r>
              <a:rPr lang="en-US" dirty="0"/>
              <a:t>Plants with contrasting roots – Arabidopsis, Barley, Peas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5A344-68A5-FB8B-AAF0-599C28BB4B87}"/>
              </a:ext>
            </a:extLst>
          </p:cNvPr>
          <p:cNvSpPr txBox="1"/>
          <p:nvPr/>
        </p:nvSpPr>
        <p:spPr>
          <a:xfrm>
            <a:off x="10756016" y="4597158"/>
            <a:ext cx="127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Lici</a:t>
            </a:r>
            <a:r>
              <a:rPr lang="en-US" dirty="0"/>
              <a:t> Giuliani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9CE58-B441-FEB1-21FA-88E20CC4A360}"/>
              </a:ext>
            </a:extLst>
          </p:cNvPr>
          <p:cNvSpPr txBox="1"/>
          <p:nvPr/>
        </p:nvSpPr>
        <p:spPr>
          <a:xfrm>
            <a:off x="844744" y="2272249"/>
            <a:ext cx="181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No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6B844-6F81-6472-CC81-D27FF8288D80}"/>
              </a:ext>
            </a:extLst>
          </p:cNvPr>
          <p:cNvSpPr txBox="1"/>
          <p:nvPr/>
        </p:nvSpPr>
        <p:spPr>
          <a:xfrm>
            <a:off x="3239266" y="2324386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Structured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9CD2C0-EB17-5F36-C434-0EB000280785}"/>
              </a:ext>
            </a:extLst>
          </p:cNvPr>
          <p:cNvSpPr txBox="1"/>
          <p:nvPr/>
        </p:nvSpPr>
        <p:spPr>
          <a:xfrm>
            <a:off x="1115981" y="2751325"/>
            <a:ext cx="12214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Soil Sieved</a:t>
            </a:r>
          </a:p>
          <a:p>
            <a:pPr algn="ctr"/>
            <a:r>
              <a:rPr lang="en-US" dirty="0"/>
              <a:t>&lt; 2mm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97C7B-F237-F945-24D7-DFF0B75BBAD1}"/>
              </a:ext>
            </a:extLst>
          </p:cNvPr>
          <p:cNvSpPr txBox="1"/>
          <p:nvPr/>
        </p:nvSpPr>
        <p:spPr>
          <a:xfrm>
            <a:off x="978086" y="5488639"/>
            <a:ext cx="150479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Soil Packed to Desired Bulk Density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A0DBE3-239B-D989-F4EF-08208E6E1239}"/>
              </a:ext>
            </a:extLst>
          </p:cNvPr>
          <p:cNvSpPr txBox="1"/>
          <p:nvPr/>
        </p:nvSpPr>
        <p:spPr>
          <a:xfrm>
            <a:off x="3392530" y="3550574"/>
            <a:ext cx="122984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Proctor Density Packing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A2B95518-16F3-EEAF-F99F-63C0A8C2D665}"/>
              </a:ext>
            </a:extLst>
          </p:cNvPr>
          <p:cNvSpPr/>
          <p:nvPr/>
        </p:nvSpPr>
        <p:spPr>
          <a:xfrm>
            <a:off x="1673716" y="3397656"/>
            <a:ext cx="151200" cy="135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20986467-59B3-5E3E-0DD6-47D2D38BB01B}"/>
              </a:ext>
            </a:extLst>
          </p:cNvPr>
          <p:cNvSpPr/>
          <p:nvPr/>
        </p:nvSpPr>
        <p:spPr>
          <a:xfrm>
            <a:off x="1673716" y="4176039"/>
            <a:ext cx="140684" cy="13031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E81B05B0-925A-01A2-02BC-E42FDD4A9DDF}"/>
              </a:ext>
            </a:extLst>
          </p:cNvPr>
          <p:cNvSpPr/>
          <p:nvPr/>
        </p:nvSpPr>
        <p:spPr>
          <a:xfrm rot="17043032">
            <a:off x="2848349" y="3401132"/>
            <a:ext cx="152191" cy="983098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459B08-039F-A233-7161-A96C9507406F}"/>
              </a:ext>
            </a:extLst>
          </p:cNvPr>
          <p:cNvSpPr txBox="1"/>
          <p:nvPr/>
        </p:nvSpPr>
        <p:spPr>
          <a:xfrm>
            <a:off x="931154" y="3529212"/>
            <a:ext cx="159107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Water Content</a:t>
            </a:r>
          </a:p>
          <a:p>
            <a:pPr algn="ctr"/>
            <a:r>
              <a:rPr lang="en-US" dirty="0"/>
              <a:t>Adjusted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92D63CCB-6EC5-72C4-941A-BC04808304B8}"/>
              </a:ext>
            </a:extLst>
          </p:cNvPr>
          <p:cNvSpPr/>
          <p:nvPr/>
        </p:nvSpPr>
        <p:spPr>
          <a:xfrm>
            <a:off x="3972954" y="4473904"/>
            <a:ext cx="151200" cy="135875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AD12A5E-CCE8-D4E9-3A3E-B91213B8D77D}"/>
              </a:ext>
            </a:extLst>
          </p:cNvPr>
          <p:cNvSpPr/>
          <p:nvPr/>
        </p:nvSpPr>
        <p:spPr>
          <a:xfrm rot="3888024">
            <a:off x="2866498" y="5187777"/>
            <a:ext cx="152191" cy="983098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2A202C-C14D-4D90-2303-DF3FF8364E76}"/>
              </a:ext>
            </a:extLst>
          </p:cNvPr>
          <p:cNvSpPr txBox="1"/>
          <p:nvPr/>
        </p:nvSpPr>
        <p:spPr>
          <a:xfrm>
            <a:off x="3239266" y="4590904"/>
            <a:ext cx="1656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Soil ‘Cake’ Fragmented to ‘Aggregates’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8F7F53-393B-105E-A627-71DB357F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673" y="2415930"/>
            <a:ext cx="1687266" cy="37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6BF1F-2C17-7BB8-8374-A1CDA6A2E6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712" y="2709912"/>
            <a:ext cx="1161248" cy="192751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228E6-4D86-F69F-D65C-D94A5D2C7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B23BF-7DE2-5618-A6A2-3977E88E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1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1CE3-65E3-F0A4-89FB-9B14EB2D4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78" y="-55113"/>
            <a:ext cx="9371949" cy="1183566"/>
          </a:xfrm>
        </p:spPr>
        <p:txBody>
          <a:bodyPr/>
          <a:lstStyle/>
          <a:p>
            <a:r>
              <a:rPr lang="en-US" dirty="0"/>
              <a:t>How does soil structure influence root growth?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DD56A2-4EAE-13C6-E974-8AB2614E24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095431"/>
              </p:ext>
            </p:extLst>
          </p:nvPr>
        </p:nvGraphicFramePr>
        <p:xfrm>
          <a:off x="256904" y="1526858"/>
          <a:ext cx="11385496" cy="118440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278296">
                  <a:extLst>
                    <a:ext uri="{9D8B030D-6E8A-4147-A177-3AD203B41FA5}">
                      <a16:colId xmlns:a16="http://schemas.microsoft.com/office/drawing/2014/main" val="3196143988"/>
                    </a:ext>
                  </a:extLst>
                </a:gridCol>
                <a:gridCol w="1317600">
                  <a:extLst>
                    <a:ext uri="{9D8B030D-6E8A-4147-A177-3AD203B41FA5}">
                      <a16:colId xmlns:a16="http://schemas.microsoft.com/office/drawing/2014/main" val="2267810592"/>
                    </a:ext>
                  </a:extLst>
                </a:gridCol>
                <a:gridCol w="1123200">
                  <a:extLst>
                    <a:ext uri="{9D8B030D-6E8A-4147-A177-3AD203B41FA5}">
                      <a16:colId xmlns:a16="http://schemas.microsoft.com/office/drawing/2014/main" val="3207868923"/>
                    </a:ext>
                  </a:extLst>
                </a:gridCol>
                <a:gridCol w="1396800">
                  <a:extLst>
                    <a:ext uri="{9D8B030D-6E8A-4147-A177-3AD203B41FA5}">
                      <a16:colId xmlns:a16="http://schemas.microsoft.com/office/drawing/2014/main" val="3074456542"/>
                    </a:ext>
                  </a:extLst>
                </a:gridCol>
                <a:gridCol w="1353600">
                  <a:extLst>
                    <a:ext uri="{9D8B030D-6E8A-4147-A177-3AD203B41FA5}">
                      <a16:colId xmlns:a16="http://schemas.microsoft.com/office/drawing/2014/main" val="2195754423"/>
                    </a:ext>
                  </a:extLst>
                </a:gridCol>
                <a:gridCol w="1569600">
                  <a:extLst>
                    <a:ext uri="{9D8B030D-6E8A-4147-A177-3AD203B41FA5}">
                      <a16:colId xmlns:a16="http://schemas.microsoft.com/office/drawing/2014/main" val="1528168599"/>
                    </a:ext>
                  </a:extLst>
                </a:gridCol>
                <a:gridCol w="1346400">
                  <a:extLst>
                    <a:ext uri="{9D8B030D-6E8A-4147-A177-3AD203B41FA5}">
                      <a16:colId xmlns:a16="http://schemas.microsoft.com/office/drawing/2014/main" val="523616858"/>
                    </a:ext>
                  </a:extLst>
                </a:gridCol>
              </a:tblGrid>
              <a:tr h="2006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Property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Unstructured Soil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Structured Soil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757193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Bulk Density (g cm</a:t>
                      </a:r>
                      <a:r>
                        <a:rPr lang="en-GB" sz="1400" baseline="30000" dirty="0">
                          <a:effectLst/>
                        </a:rPr>
                        <a:t>-3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r>
                        <a:rPr lang="en-GB" sz="1400" baseline="30000" dirty="0">
                          <a:effectLst/>
                        </a:rPr>
                        <a:t> 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1.25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1.40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1.55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1.25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1.40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1.55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4370274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Penetrometer Resistance (MPa)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0.40(0.114)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0.67(0.208)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1.08(0.160)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0.46(0.287)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0.87(0.384)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1.25(0.500)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4012237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Total Porosity 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1400" dirty="0">
                          <a:effectLst/>
                        </a:rPr>
                        <a:t>(m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r>
                        <a:rPr lang="en-GB" sz="1400" dirty="0">
                          <a:effectLst/>
                        </a:rPr>
                        <a:t>m</a:t>
                      </a:r>
                      <a:r>
                        <a:rPr lang="en-GB" sz="1400" baseline="30000" dirty="0">
                          <a:effectLst/>
                        </a:rPr>
                        <a:t>-3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0.53(0.002)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0.47(0.002)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0.41(0.002)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0.50(0.007)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0.47(0.002)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0.41(0.002)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8214193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Air Filled Porosity at -5 kPa (m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r>
                        <a:rPr lang="en-GB" sz="1400" dirty="0">
                          <a:effectLst/>
                        </a:rPr>
                        <a:t>m</a:t>
                      </a:r>
                      <a:r>
                        <a:rPr lang="en-GB" sz="1400" baseline="30000" dirty="0">
                          <a:effectLst/>
                        </a:rPr>
                        <a:t>-3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0.26(0.013)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0.18(0.009)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0.08(0.010)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0.22(0.016)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0.16(0.010)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0.08(0.005)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5159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234FF3E-DD63-E5FC-7591-4C6C63028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000" y="3625849"/>
            <a:ext cx="5880000" cy="2807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769420-E43B-0C78-2617-12E83FEB53F5}"/>
              </a:ext>
            </a:extLst>
          </p:cNvPr>
          <p:cNvSpPr txBox="1"/>
          <p:nvPr/>
        </p:nvSpPr>
        <p:spPr>
          <a:xfrm>
            <a:off x="6477600" y="3109665"/>
            <a:ext cx="317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Soil pore structure – Xray CT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CE444B-E2C1-6576-671F-9FA197C9AFEA}"/>
              </a:ext>
            </a:extLst>
          </p:cNvPr>
          <p:cNvSpPr/>
          <p:nvPr/>
        </p:nvSpPr>
        <p:spPr>
          <a:xfrm>
            <a:off x="6849600" y="4155553"/>
            <a:ext cx="547200" cy="1612800"/>
          </a:xfrm>
          <a:prstGeom prst="ellipse">
            <a:avLst/>
          </a:prstGeom>
          <a:solidFill>
            <a:schemeClr val="accent6">
              <a:lumMod val="60000"/>
              <a:lumOff val="40000"/>
              <a:alpha val="39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5A9F9-19B3-919E-102A-E1F2C06C9E8E}"/>
              </a:ext>
            </a:extLst>
          </p:cNvPr>
          <p:cNvSpPr txBox="1"/>
          <p:nvPr/>
        </p:nvSpPr>
        <p:spPr>
          <a:xfrm>
            <a:off x="7014026" y="4918305"/>
            <a:ext cx="267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Structure = More Macropores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B6E137-457E-E051-87EF-9700F7B31DFB}"/>
              </a:ext>
            </a:extLst>
          </p:cNvPr>
          <p:cNvGrpSpPr/>
          <p:nvPr/>
        </p:nvGrpSpPr>
        <p:grpSpPr>
          <a:xfrm rot="16200000">
            <a:off x="1276464" y="2131454"/>
            <a:ext cx="3380632" cy="5036767"/>
            <a:chOff x="1101075" y="-43609"/>
            <a:chExt cx="3380663" cy="50370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BD0BC5-8DE0-108D-D12D-D2BB5DB8B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9320" y="453676"/>
              <a:ext cx="1416795" cy="1420345"/>
            </a:xfrm>
            <a:prstGeom prst="rect">
              <a:avLst/>
            </a:prstGeom>
          </p:spPr>
        </p:pic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FD4E8913-C689-8DBF-41AD-D764F03E3D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982" y="5198"/>
              <a:ext cx="1239484" cy="2762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GB" sz="1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Unstructured 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11D500E2-26DF-F455-3CCF-DCE475DCA0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3203" y="-43609"/>
              <a:ext cx="1057275" cy="2762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GB" sz="1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Structured</a:t>
              </a:r>
              <a:r>
                <a:rPr lang="en-GB" sz="14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">
              <a:extLst>
                <a:ext uri="{FF2B5EF4-FFF2-40B4-BE49-F238E27FC236}">
                  <a16:creationId xmlns:a16="http://schemas.microsoft.com/office/drawing/2014/main" id="{49B394F9-6FFA-A9BB-B21E-45070FD9B9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697492" y="1184949"/>
              <a:ext cx="1232432" cy="2762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GB" sz="1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1.2 g cm</a:t>
              </a:r>
              <a:r>
                <a:rPr lang="en-GB" sz="1400" b="1" kern="1200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-3</a:t>
              </a:r>
              <a:r>
                <a:rPr lang="en-GB" sz="1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8CC06CB0-AC33-D8B5-8D70-C0133C83E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833659" y="2598362"/>
              <a:ext cx="1019944" cy="2762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GB" sz="1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1.40 </a:t>
              </a:r>
              <a:r>
                <a:rPr lang="en-GB" sz="14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 cm</a:t>
              </a:r>
              <a:r>
                <a:rPr lang="en-GB" sz="1400" b="1" baseline="30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-3</a:t>
              </a:r>
              <a:r>
                <a:rPr lang="en-GB" sz="1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2B138DF0-9B77-57A1-9D50-C62F15317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846234" y="4082635"/>
              <a:ext cx="934949" cy="2762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GB" sz="1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1.5 </a:t>
              </a:r>
              <a:r>
                <a:rPr lang="en-GB" sz="14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 cm</a:t>
              </a:r>
              <a:r>
                <a:rPr lang="en-GB" sz="1400" b="1" baseline="30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-3</a:t>
              </a:r>
              <a:r>
                <a:rPr lang="en-GB" sz="14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 descr="A picture containing sitting, white, black, food&#10;&#10;Description automatically generated">
              <a:extLst>
                <a:ext uri="{FF2B5EF4-FFF2-40B4-BE49-F238E27FC236}">
                  <a16:creationId xmlns:a16="http://schemas.microsoft.com/office/drawing/2014/main" id="{C8BE7AAD-0F02-92FC-E358-538E5DAF1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9320" y="2009930"/>
              <a:ext cx="1416885" cy="1422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1AB23CA-D2F9-2A7F-5BDB-A2E61540A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9319" y="3567839"/>
              <a:ext cx="1416795" cy="1422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0F79D84-2BE9-8A40-0F4E-2AA1C9DB5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1075" y="438683"/>
              <a:ext cx="1416795" cy="14184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0AB4B20-C245-B96E-5A80-BD5FA53A9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1075" y="1992992"/>
              <a:ext cx="1416795" cy="1418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53A886-3CC6-8F59-5394-DAEAF985B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1077" y="3575011"/>
              <a:ext cx="1416794" cy="1418400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1F9DF-DCF9-07E2-C366-333F97D1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58D52-C676-40D0-46D4-B84756DE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7</a:t>
            </a:fld>
            <a:endParaRPr lang="en-GB"/>
          </a:p>
        </p:txBody>
      </p:sp>
      <p:pic>
        <p:nvPicPr>
          <p:cNvPr id="5122" name="Picture 2" descr="EGU on Twitter: &quot;Are you uploading your #vEGU21 #vPICO display materials  and want to clearly indicate whether or not you are happy with these  materials being shared? Add one of our sharing">
            <a:extLst>
              <a:ext uri="{FF2B5EF4-FFF2-40B4-BE49-F238E27FC236}">
                <a16:creationId xmlns:a16="http://schemas.microsoft.com/office/drawing/2014/main" id="{9DAEA74D-1974-7445-5E6C-1FB23D0A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800" y="5893710"/>
            <a:ext cx="679200" cy="9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2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128941B-B288-3EFE-DF5D-098B5A0423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8" t="2476" r="7522" b="12476"/>
          <a:stretch/>
        </p:blipFill>
        <p:spPr>
          <a:xfrm>
            <a:off x="7059823" y="1636786"/>
            <a:ext cx="4906577" cy="1948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5A12E-6E06-326D-90CD-3742A1211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826" y="-153949"/>
            <a:ext cx="9371949" cy="1183566"/>
          </a:xfrm>
        </p:spPr>
        <p:txBody>
          <a:bodyPr/>
          <a:lstStyle/>
          <a:p>
            <a:r>
              <a:rPr lang="en-US" dirty="0"/>
              <a:t>How does soil structure influence root growth?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C6491-EB4F-8EC2-ABB4-BB5B61AFD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6" t="4230" r="7809" b="12855"/>
          <a:stretch/>
        </p:blipFill>
        <p:spPr>
          <a:xfrm>
            <a:off x="7050200" y="3689023"/>
            <a:ext cx="4969566" cy="1948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5E5AB0-DFC7-AD8F-1BF2-12A94611B95F}"/>
              </a:ext>
            </a:extLst>
          </p:cNvPr>
          <p:cNvSpPr txBox="1"/>
          <p:nvPr/>
        </p:nvSpPr>
        <p:spPr>
          <a:xfrm>
            <a:off x="10097217" y="1902370"/>
            <a:ext cx="62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E4061B-2668-5C8A-EB88-FB2A08B00B43}"/>
              </a:ext>
            </a:extLst>
          </p:cNvPr>
          <p:cNvSpPr txBox="1"/>
          <p:nvPr/>
        </p:nvSpPr>
        <p:spPr>
          <a:xfrm>
            <a:off x="10097216" y="3718271"/>
            <a:ext cx="78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Barley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54CEF-9AA1-1D8B-4F81-496694A346CF}"/>
              </a:ext>
            </a:extLst>
          </p:cNvPr>
          <p:cNvSpPr txBox="1"/>
          <p:nvPr/>
        </p:nvSpPr>
        <p:spPr>
          <a:xfrm>
            <a:off x="8242828" y="1261539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Unstructured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E1B4BB-1F69-3517-1E9C-CB394123328E}"/>
              </a:ext>
            </a:extLst>
          </p:cNvPr>
          <p:cNvSpPr txBox="1"/>
          <p:nvPr/>
        </p:nvSpPr>
        <p:spPr>
          <a:xfrm>
            <a:off x="8242828" y="1549141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Structured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DEB32D1-48B9-F099-584E-72417DD546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688" t="35852" r="5162" b="37410"/>
          <a:stretch/>
        </p:blipFill>
        <p:spPr>
          <a:xfrm>
            <a:off x="8100115" y="1236139"/>
            <a:ext cx="179126" cy="6124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D367E5-696C-582E-ECDC-547EC7875E26}"/>
              </a:ext>
            </a:extLst>
          </p:cNvPr>
          <p:cNvSpPr txBox="1"/>
          <p:nvPr/>
        </p:nvSpPr>
        <p:spPr>
          <a:xfrm rot="16200000">
            <a:off x="5827338" y="3344678"/>
            <a:ext cx="2126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Total Root Length (cm)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33D64E-7DF5-4D5F-E9F2-1D897C2202CD}"/>
              </a:ext>
            </a:extLst>
          </p:cNvPr>
          <p:cNvSpPr txBox="1"/>
          <p:nvPr/>
        </p:nvSpPr>
        <p:spPr>
          <a:xfrm>
            <a:off x="8679719" y="5682272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Bulk Density (g cm</a:t>
            </a:r>
            <a:r>
              <a:rPr lang="en-US" sz="1600" baseline="30000" dirty="0"/>
              <a:t>-3</a:t>
            </a:r>
            <a:r>
              <a:rPr lang="en-US" sz="1600" dirty="0"/>
              <a:t>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1153AC-13F2-AC79-7F1E-691E0A9832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34" y="1902370"/>
            <a:ext cx="6451200" cy="35149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F517-F71D-3355-0069-85FAE9D93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5A8C4-38FB-0D65-55D0-7B861BE9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8</a:t>
            </a:fld>
            <a:endParaRPr lang="en-GB"/>
          </a:p>
        </p:txBody>
      </p:sp>
      <p:pic>
        <p:nvPicPr>
          <p:cNvPr id="19" name="Picture 2" descr="EGU on Twitter: &quot;Are you uploading your #vEGU21 #vPICO display materials  and want to clearly indicate whether or not you are happy with these  materials being shared? Add one of our sharing">
            <a:extLst>
              <a:ext uri="{FF2B5EF4-FFF2-40B4-BE49-F238E27FC236}">
                <a16:creationId xmlns:a16="http://schemas.microsoft.com/office/drawing/2014/main" id="{19100967-14BB-8B23-708D-AE29A1F3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800" y="5893710"/>
            <a:ext cx="679200" cy="9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4EA7-DAB5-4563-38A1-F29421C0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macropore shape? Cracks vs. </a:t>
            </a:r>
            <a:r>
              <a:rPr lang="en-US" dirty="0" err="1"/>
              <a:t>Biopores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3CF82-1DC6-AEA2-A265-DE5578A2C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4508" y="1694913"/>
            <a:ext cx="7087092" cy="4887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621A79-E0D8-8449-2E8A-900BCC8C8A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827" y="1694913"/>
            <a:ext cx="2413174" cy="4223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0FC43E-E9D0-EBC9-E148-E14AFDB3270C}"/>
              </a:ext>
            </a:extLst>
          </p:cNvPr>
          <p:cNvSpPr txBox="1"/>
          <p:nvPr/>
        </p:nvSpPr>
        <p:spPr>
          <a:xfrm>
            <a:off x="2124000" y="6006996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Md </a:t>
            </a:r>
            <a:r>
              <a:rPr lang="en-US" dirty="0" err="1"/>
              <a:t>Dhin</a:t>
            </a:r>
            <a:r>
              <a:rPr lang="en-US" dirty="0"/>
              <a:t> Islam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DEDC2-2882-8544-E3C3-BCEF2EEF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2022, 23-27 May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532EE-6421-633D-5E45-3720E2FF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5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425ECF4-F2A6-4249-B41A-93B5FE4489F8}" vid="{E71653DF-9027-D548-ABF1-ED2F2AE8AF06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Ecology 16x9</Template>
  <TotalTime>14740</TotalTime>
  <Words>721</Words>
  <Application>Microsoft Macintosh PowerPoint</Application>
  <PresentationFormat>Widescreen</PresentationFormat>
  <Paragraphs>183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Corbel</vt:lpstr>
      <vt:lpstr>Ecology 16x9</vt:lpstr>
      <vt:lpstr>Rooting out soil structure</vt:lpstr>
      <vt:lpstr>Root plasticity to soil physics</vt:lpstr>
      <vt:lpstr>Root plasticity to soil physics - macropores</vt:lpstr>
      <vt:lpstr>How we study root growth in soils</vt:lpstr>
      <vt:lpstr>How does soil structure influence root growth?</vt:lpstr>
      <vt:lpstr>How does soil structure influence root growth?</vt:lpstr>
      <vt:lpstr>How does soil structure influence root growth?</vt:lpstr>
      <vt:lpstr>How does soil structure influence root growth?</vt:lpstr>
      <vt:lpstr>What about macropore shape? Cracks vs. Biopores</vt:lpstr>
      <vt:lpstr>Macropore shape on growth of deep and shallow rooting rice genotypes</vt:lpstr>
      <vt:lpstr>Macropore shape on growth of deep and shallow rooting rice genotypes</vt:lpstr>
      <vt:lpstr>Macropore shape on growth of deep and shallow rooting rice genotypes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subject/>
  <dc:creator>Hallett, Paul</dc:creator>
  <cp:keywords/>
  <dc:description/>
  <cp:lastModifiedBy>Hallett, Paul</cp:lastModifiedBy>
  <cp:revision>197</cp:revision>
  <cp:lastPrinted>2018-12-03T08:44:11Z</cp:lastPrinted>
  <dcterms:created xsi:type="dcterms:W3CDTF">2018-11-28T11:41:53Z</dcterms:created>
  <dcterms:modified xsi:type="dcterms:W3CDTF">2022-05-25T08:52:41Z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