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303" r:id="rId2"/>
    <p:sldId id="329" r:id="rId3"/>
    <p:sldId id="330" r:id="rId4"/>
    <p:sldId id="332" r:id="rId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qinqing" initials="q" lastIdx="5" clrIdx="0">
    <p:extLst>
      <p:ext uri="{19B8F6BF-5375-455C-9EA6-DF929625EA0E}">
        <p15:presenceInfo xmlns:p15="http://schemas.microsoft.com/office/powerpoint/2012/main" userId="6615830dfacbdbb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5982" autoAdjust="0"/>
  </p:normalViewPr>
  <p:slideViewPr>
    <p:cSldViewPr snapToGrid="0">
      <p:cViewPr varScale="1">
        <p:scale>
          <a:sx n="99" d="100"/>
          <a:sy n="99" d="100"/>
        </p:scale>
        <p:origin x="103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CF23FA-DC55-4381-B4F1-978B070DB641}" type="datetimeFigureOut">
              <a:rPr lang="zh-CN" altLang="en-US" smtClean="0"/>
              <a:t>2022/5/20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192893-A344-40EE-AD54-13A065395D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7041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92893-A344-40EE-AD54-13A065395D25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06544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92893-A344-40EE-AD54-13A065395D25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7829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AA21A7F-7BDA-4D73-B94F-3300B8BF15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9E75C5D3-8E8F-4791-B6A3-D70DAEEE86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F00EEF4-F9D9-4AA2-92B8-EF083BF02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0BD42-F217-4F24-B5D2-05CE258614BA}" type="datetimeFigureOut">
              <a:rPr lang="zh-CN" altLang="en-US" smtClean="0"/>
              <a:t>2022/5/20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B1801F5-5E7A-4EB9-BCD7-8CDB396CF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9025A6A-4908-42FB-BC73-CCF4EE321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14EDE-5727-4744-B4B4-5204476802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7341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C16C364-782A-4148-ACDF-910C51C0C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D6A9EF9-F2B6-40C5-A67F-B84185525F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220C4AC-2BC3-4F98-BEFD-8AC8A0CF8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0BD42-F217-4F24-B5D2-05CE258614BA}" type="datetimeFigureOut">
              <a:rPr lang="zh-CN" altLang="en-US" smtClean="0"/>
              <a:t>2022/5/20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AADDC37-B5D7-4B00-9E2D-BF94823F0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E6BAC50-E16E-447C-99EA-7930FB2F9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14EDE-5727-4744-B4B4-5204476802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4587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289453B4-9A43-4D15-8FC8-11460F0F44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FD6887D-1BFD-4512-AA73-269886CB02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40E4D03-9585-497B-85D0-56A015B44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0BD42-F217-4F24-B5D2-05CE258614BA}" type="datetimeFigureOut">
              <a:rPr lang="zh-CN" altLang="en-US" smtClean="0"/>
              <a:t>2022/5/20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8A5D0CD-6C36-4568-A3C8-24676BEA8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547F63D-390A-48C4-837E-C774989B5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14EDE-5727-4744-B4B4-5204476802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A3A6F53-3750-4B45-9BB1-E063C17EA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59A046B-12C8-48A0-B305-258B00B072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C763480-C39C-4CA3-9BFD-FF8CB598F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0BD42-F217-4F24-B5D2-05CE258614BA}" type="datetimeFigureOut">
              <a:rPr lang="zh-CN" altLang="en-US" smtClean="0"/>
              <a:t>2022/5/20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AB7F1D-51F7-485A-938A-A3A50347E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809C62B-46BA-4301-BAB9-4E0A10E10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14EDE-5727-4744-B4B4-5204476802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4273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798C89-D238-4B3F-82BE-B80BCCB13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729C63-0305-4DA0-9A9B-C0069A3D23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C36149A-03B7-47E6-918A-EC5595AD2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0BD42-F217-4F24-B5D2-05CE258614BA}" type="datetimeFigureOut">
              <a:rPr lang="zh-CN" altLang="en-US" smtClean="0"/>
              <a:t>2022/5/20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79A205C-708E-4879-BACE-71A3EF1CB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069A65C-5632-4621-B2F4-794A90B1C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14EDE-5727-4744-B4B4-5204476802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0764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BD61DF7-2DFF-4B39-89C6-0C115390E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89722F1-5654-4220-B797-B649AF40E5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7B6881C-DEC0-401F-A389-4D007738CD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00809A6-AD98-4708-8F8E-8CFC5A8A2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0BD42-F217-4F24-B5D2-05CE258614BA}" type="datetimeFigureOut">
              <a:rPr lang="zh-CN" altLang="en-US" smtClean="0"/>
              <a:t>2022/5/20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BEA8EB0-0464-4532-A061-C9A9C0C71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3F72BB5-A597-4C5E-AF23-3685F7255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14EDE-5727-4744-B4B4-5204476802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6711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C1666CD-92EA-4C4C-87FF-02DF87C82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7E0D51D-09CD-4F6B-8281-43F6FAFD8B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F1145DB-3685-4000-8049-BB4F6F3AE0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21BC713-9D30-4117-BC7C-695FF81AA7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076BE44-106A-49C3-9197-1E6C3F8B18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CD4ECBCF-B27C-442B-AD96-16FC443BA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0BD42-F217-4F24-B5D2-05CE258614BA}" type="datetimeFigureOut">
              <a:rPr lang="zh-CN" altLang="en-US" smtClean="0"/>
              <a:t>2022/5/20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D7E278D-AA45-47B4-8930-74656E970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8A5B0A82-DBDA-48B0-AFB0-B05337BEB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14EDE-5727-4744-B4B4-5204476802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4661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DE7C128-1F3B-4EC7-9614-9E5815191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F1E9F68-34D8-4BA1-B518-44796511A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0BD42-F217-4F24-B5D2-05CE258614BA}" type="datetimeFigureOut">
              <a:rPr lang="zh-CN" altLang="en-US" smtClean="0"/>
              <a:t>2022/5/20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86BF2B8-DEF3-4021-83CB-8C270166C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F99FCA7-C56E-4DD4-ADA1-C3C61F929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14EDE-5727-4744-B4B4-5204476802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212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F09E4E84-A094-44DD-80BC-7F846CAE1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0BD42-F217-4F24-B5D2-05CE258614BA}" type="datetimeFigureOut">
              <a:rPr lang="zh-CN" altLang="en-US" smtClean="0"/>
              <a:t>2022/5/20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B37FC699-1E16-4392-BEB8-F0AFD8650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49D6743-4575-4F98-A940-3115BA6C7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14EDE-5727-4744-B4B4-5204476802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0048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3CA94E0-32B5-44BD-BECF-F39A685BB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C97427D-9DAB-4F33-AE6A-CFF04BC74D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317C733-FAD6-4AC0-99BD-9D4670F482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FE7B5B7-5AB7-45D2-9B1D-5A3C8E53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0BD42-F217-4F24-B5D2-05CE258614BA}" type="datetimeFigureOut">
              <a:rPr lang="zh-CN" altLang="en-US" smtClean="0"/>
              <a:t>2022/5/20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186B04B-1189-4CBB-AF92-A52AD4B2E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24C87EA-171A-4248-8B99-1490B832C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14EDE-5727-4744-B4B4-5204476802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590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56AA180-B72C-47AD-B739-49824529D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E432FBC-38F7-41AF-B724-9C6EAA631C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B3A66E3-14B1-488B-92FA-3C8DD4BBD1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8E093B1-D16E-40F8-BFC7-C506A2166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0BD42-F217-4F24-B5D2-05CE258614BA}" type="datetimeFigureOut">
              <a:rPr lang="zh-CN" altLang="en-US" smtClean="0"/>
              <a:t>2022/5/20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EE950E2-5073-4775-9E3E-E2C482B20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7050B00-6191-474C-A079-45C849B5F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14EDE-5727-4744-B4B4-5204476802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6438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7BA5C7D7-14EA-4928-B9F2-3010DD8B6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7E00818-9862-4FFA-9EE9-73F506FD2F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745CE35-7539-44D8-8429-037DEF43B9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70BD42-F217-4F24-B5D2-05CE258614BA}" type="datetimeFigureOut">
              <a:rPr lang="zh-CN" altLang="en-US" smtClean="0"/>
              <a:t>2022/5/20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75EF791-B226-42EC-BCD5-D57BF275CD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FE80898-AA27-4A73-931E-4764A75A69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14EDE-5727-4744-B4B4-5204476802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8939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655832" y="2580182"/>
            <a:ext cx="5432288" cy="2411111"/>
            <a:chOff x="72667" y="1986131"/>
            <a:chExt cx="5058724" cy="2245306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5966"/>
            <a:stretch/>
          </p:blipFill>
          <p:spPr>
            <a:xfrm>
              <a:off x="72667" y="1986131"/>
              <a:ext cx="2883414" cy="2220956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886" b="33960"/>
            <a:stretch/>
          </p:blipFill>
          <p:spPr>
            <a:xfrm>
              <a:off x="2247977" y="2133130"/>
              <a:ext cx="2883414" cy="2098307"/>
            </a:xfrm>
            <a:prstGeom prst="rect">
              <a:avLst/>
            </a:prstGeom>
          </p:spPr>
        </p:pic>
      </p:grpSp>
      <p:sp>
        <p:nvSpPr>
          <p:cNvPr id="3082" name="Freeform 96">
            <a:extLst>
              <a:ext uri="{FF2B5EF4-FFF2-40B4-BE49-F238E27FC236}">
                <a16:creationId xmlns:a16="http://schemas.microsoft.com/office/drawing/2014/main" id="{16C9AC5F-0141-4A53-B42B-BD58D62C0B88}"/>
              </a:ext>
            </a:extLst>
          </p:cNvPr>
          <p:cNvSpPr>
            <a:spLocks/>
          </p:cNvSpPr>
          <p:nvPr/>
        </p:nvSpPr>
        <p:spPr bwMode="auto">
          <a:xfrm>
            <a:off x="10717213" y="4926013"/>
            <a:ext cx="742950" cy="717550"/>
          </a:xfrm>
          <a:custGeom>
            <a:avLst/>
            <a:gdLst>
              <a:gd name="T0" fmla="*/ 632775 w 216"/>
              <a:gd name="T1" fmla="*/ 0 h 208"/>
              <a:gd name="T2" fmla="*/ 522727 w 216"/>
              <a:gd name="T3" fmla="*/ 110247 h 208"/>
              <a:gd name="T4" fmla="*/ 529605 w 216"/>
              <a:gd name="T5" fmla="*/ 141254 h 208"/>
              <a:gd name="T6" fmla="*/ 206340 w 216"/>
              <a:gd name="T7" fmla="*/ 275617 h 208"/>
              <a:gd name="T8" fmla="*/ 110048 w 216"/>
              <a:gd name="T9" fmla="*/ 220494 h 208"/>
              <a:gd name="T10" fmla="*/ 0 w 216"/>
              <a:gd name="T11" fmla="*/ 330740 h 208"/>
              <a:gd name="T12" fmla="*/ 110048 w 216"/>
              <a:gd name="T13" fmla="*/ 440987 h 208"/>
              <a:gd name="T14" fmla="*/ 192584 w 216"/>
              <a:gd name="T15" fmla="*/ 406535 h 208"/>
              <a:gd name="T16" fmla="*/ 398923 w 216"/>
              <a:gd name="T17" fmla="*/ 554679 h 208"/>
              <a:gd name="T18" fmla="*/ 385167 w 216"/>
              <a:gd name="T19" fmla="*/ 606357 h 208"/>
              <a:gd name="T20" fmla="*/ 495215 w 216"/>
              <a:gd name="T21" fmla="*/ 716604 h 208"/>
              <a:gd name="T22" fmla="*/ 605263 w 216"/>
              <a:gd name="T23" fmla="*/ 606357 h 208"/>
              <a:gd name="T24" fmla="*/ 495215 w 216"/>
              <a:gd name="T25" fmla="*/ 496110 h 208"/>
              <a:gd name="T26" fmla="*/ 416118 w 216"/>
              <a:gd name="T27" fmla="*/ 530563 h 208"/>
              <a:gd name="T28" fmla="*/ 209779 w 216"/>
              <a:gd name="T29" fmla="*/ 382418 h 208"/>
              <a:gd name="T30" fmla="*/ 220096 w 216"/>
              <a:gd name="T31" fmla="*/ 330740 h 208"/>
              <a:gd name="T32" fmla="*/ 216657 w 216"/>
              <a:gd name="T33" fmla="*/ 299733 h 208"/>
              <a:gd name="T34" fmla="*/ 539922 w 216"/>
              <a:gd name="T35" fmla="*/ 165370 h 208"/>
              <a:gd name="T36" fmla="*/ 632775 w 216"/>
              <a:gd name="T37" fmla="*/ 220494 h 208"/>
              <a:gd name="T38" fmla="*/ 742823 w 216"/>
              <a:gd name="T39" fmla="*/ 110247 h 208"/>
              <a:gd name="T40" fmla="*/ 632775 w 216"/>
              <a:gd name="T41" fmla="*/ 0 h 20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16" h="208">
                <a:moveTo>
                  <a:pt x="184" y="0"/>
                </a:moveTo>
                <a:cubicBezTo>
                  <a:pt x="167" y="0"/>
                  <a:pt x="152" y="14"/>
                  <a:pt x="152" y="32"/>
                </a:cubicBezTo>
                <a:cubicBezTo>
                  <a:pt x="152" y="35"/>
                  <a:pt x="153" y="38"/>
                  <a:pt x="154" y="41"/>
                </a:cubicBezTo>
                <a:cubicBezTo>
                  <a:pt x="60" y="80"/>
                  <a:pt x="60" y="80"/>
                  <a:pt x="60" y="80"/>
                </a:cubicBezTo>
                <a:cubicBezTo>
                  <a:pt x="55" y="70"/>
                  <a:pt x="44" y="64"/>
                  <a:pt x="32" y="64"/>
                </a:cubicBezTo>
                <a:cubicBezTo>
                  <a:pt x="15" y="64"/>
                  <a:pt x="0" y="78"/>
                  <a:pt x="0" y="96"/>
                </a:cubicBezTo>
                <a:cubicBezTo>
                  <a:pt x="0" y="113"/>
                  <a:pt x="15" y="128"/>
                  <a:pt x="32" y="128"/>
                </a:cubicBezTo>
                <a:cubicBezTo>
                  <a:pt x="42" y="128"/>
                  <a:pt x="50" y="124"/>
                  <a:pt x="56" y="118"/>
                </a:cubicBezTo>
                <a:cubicBezTo>
                  <a:pt x="116" y="161"/>
                  <a:pt x="116" y="161"/>
                  <a:pt x="116" y="161"/>
                </a:cubicBezTo>
                <a:cubicBezTo>
                  <a:pt x="114" y="165"/>
                  <a:pt x="112" y="170"/>
                  <a:pt x="112" y="176"/>
                </a:cubicBezTo>
                <a:cubicBezTo>
                  <a:pt x="112" y="193"/>
                  <a:pt x="127" y="208"/>
                  <a:pt x="144" y="208"/>
                </a:cubicBezTo>
                <a:cubicBezTo>
                  <a:pt x="162" y="208"/>
                  <a:pt x="176" y="193"/>
                  <a:pt x="176" y="176"/>
                </a:cubicBezTo>
                <a:cubicBezTo>
                  <a:pt x="176" y="158"/>
                  <a:pt x="162" y="144"/>
                  <a:pt x="144" y="144"/>
                </a:cubicBezTo>
                <a:cubicBezTo>
                  <a:pt x="135" y="144"/>
                  <a:pt x="127" y="148"/>
                  <a:pt x="121" y="154"/>
                </a:cubicBezTo>
                <a:cubicBezTo>
                  <a:pt x="61" y="111"/>
                  <a:pt x="61" y="111"/>
                  <a:pt x="61" y="111"/>
                </a:cubicBezTo>
                <a:cubicBezTo>
                  <a:pt x="63" y="107"/>
                  <a:pt x="64" y="101"/>
                  <a:pt x="64" y="96"/>
                </a:cubicBezTo>
                <a:cubicBezTo>
                  <a:pt x="64" y="93"/>
                  <a:pt x="64" y="90"/>
                  <a:pt x="63" y="87"/>
                </a:cubicBezTo>
                <a:cubicBezTo>
                  <a:pt x="157" y="48"/>
                  <a:pt x="157" y="48"/>
                  <a:pt x="157" y="48"/>
                </a:cubicBezTo>
                <a:cubicBezTo>
                  <a:pt x="162" y="57"/>
                  <a:pt x="173" y="64"/>
                  <a:pt x="184" y="64"/>
                </a:cubicBezTo>
                <a:cubicBezTo>
                  <a:pt x="202" y="64"/>
                  <a:pt x="216" y="49"/>
                  <a:pt x="216" y="32"/>
                </a:cubicBezTo>
                <a:cubicBezTo>
                  <a:pt x="216" y="14"/>
                  <a:pt x="202" y="0"/>
                  <a:pt x="1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36" tIns="45718" rIns="91436" bIns="45718"/>
          <a:lstStyle/>
          <a:p>
            <a:pPr marL="0" marR="0" lvl="0" indent="0" algn="l" defTabSz="9128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2" name="圆角矩形 24">
            <a:extLst>
              <a:ext uri="{FF2B5EF4-FFF2-40B4-BE49-F238E27FC236}">
                <a16:creationId xmlns:a16="http://schemas.microsoft.com/office/drawing/2014/main" id="{A0F4223C-7D85-4029-A45C-36E47B9F1F67}"/>
              </a:ext>
            </a:extLst>
          </p:cNvPr>
          <p:cNvSpPr/>
          <p:nvPr/>
        </p:nvSpPr>
        <p:spPr>
          <a:xfrm rot="10800000" flipV="1">
            <a:off x="5680472" y="5393949"/>
            <a:ext cx="39687" cy="369887"/>
          </a:xfrm>
          <a:prstGeom prst="roundRect">
            <a:avLst>
              <a:gd name="adj" fmla="val 5039"/>
            </a:avLst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37873" y="86945"/>
            <a:ext cx="10359541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CN" sz="3400" b="1" kern="1400" dirty="0" smtClean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Open-Ocean Polynyas in the Cooperation Sea, Antarctica</a:t>
            </a:r>
            <a:endParaRPr lang="zh-CN" altLang="zh-CN" sz="3400" b="1" kern="1400" dirty="0"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29097" y="683990"/>
            <a:ext cx="58503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Qing </a:t>
            </a:r>
            <a:r>
              <a:rPr lang="en-US" altLang="zh-CN" dirty="0" smtClean="0">
                <a:latin typeface="Calibri" panose="020F0502020204030204" pitchFamily="34" charset="0"/>
                <a:cs typeface="Calibri" panose="020F0502020204030204" pitchFamily="34" charset="0"/>
              </a:rPr>
              <a:t>Qin</a:t>
            </a:r>
            <a:r>
              <a:rPr lang="en-US" altLang="zh-CN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altLang="zh-CN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Zhaomin </a:t>
            </a:r>
            <a:r>
              <a:rPr lang="en-US" altLang="zh-CN" dirty="0" smtClean="0">
                <a:latin typeface="Calibri" panose="020F0502020204030204" pitchFamily="34" charset="0"/>
                <a:cs typeface="Calibri" panose="020F0502020204030204" pitchFamily="34" charset="0"/>
              </a:rPr>
              <a:t>Wang</a:t>
            </a:r>
            <a:r>
              <a:rPr lang="en-US" altLang="zh-CN" b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altLang="zh-CN" dirty="0" smtClean="0">
                <a:latin typeface="Calibri" panose="020F0502020204030204" pitchFamily="34" charset="0"/>
                <a:cs typeface="Calibri" panose="020F0502020204030204" pitchFamily="34" charset="0"/>
              </a:rPr>
              <a:t>*, 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Chengyan </a:t>
            </a:r>
            <a:r>
              <a:rPr lang="en-US" altLang="zh-CN" dirty="0" smtClean="0">
                <a:latin typeface="Calibri" panose="020F0502020204030204" pitchFamily="34" charset="0"/>
                <a:cs typeface="Calibri" panose="020F0502020204030204" pitchFamily="34" charset="0"/>
              </a:rPr>
              <a:t>Liu</a:t>
            </a:r>
            <a:r>
              <a:rPr lang="en-US" altLang="zh-CN" b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altLang="zh-CN" dirty="0" smtClean="0">
                <a:latin typeface="Calibri" panose="020F0502020204030204" pitchFamily="34" charset="0"/>
                <a:cs typeface="Calibri" panose="020F0502020204030204" pitchFamily="34" charset="0"/>
              </a:rPr>
              <a:t>*, 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Chen </a:t>
            </a:r>
            <a:r>
              <a:rPr lang="en-US" altLang="zh-CN" dirty="0" smtClean="0">
                <a:latin typeface="Calibri" panose="020F0502020204030204" pitchFamily="34" charset="0"/>
                <a:cs typeface="Calibri" panose="020F0502020204030204" pitchFamily="34" charset="0"/>
              </a:rPr>
              <a:t>Cheng</a:t>
            </a:r>
            <a:r>
              <a:rPr lang="en-US" altLang="zh-CN" b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altLang="zh-CN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0364292" y="132221"/>
            <a:ext cx="1650167" cy="1150373"/>
            <a:chOff x="10070491" y="86369"/>
            <a:chExt cx="2029043" cy="1414497"/>
          </a:xfrm>
        </p:grpSpPr>
        <p:pic>
          <p:nvPicPr>
            <p:cNvPr id="3083" name="图片 22">
              <a:extLst>
                <a:ext uri="{FF2B5EF4-FFF2-40B4-BE49-F238E27FC236}">
                  <a16:creationId xmlns:a16="http://schemas.microsoft.com/office/drawing/2014/main" id="{2B8D984D-AC4A-442F-9E09-FE78E7DF82B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1047"/>
            <a:stretch/>
          </p:blipFill>
          <p:spPr bwMode="auto">
            <a:xfrm>
              <a:off x="10457331" y="86369"/>
              <a:ext cx="1071490" cy="1140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图片 22">
              <a:extLst>
                <a:ext uri="{FF2B5EF4-FFF2-40B4-BE49-F238E27FC236}">
                  <a16:creationId xmlns:a16="http://schemas.microsoft.com/office/drawing/2014/main" id="{2B8D984D-AC4A-442F-9E09-FE78E7DF82B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807" t="62903"/>
            <a:stretch/>
          </p:blipFill>
          <p:spPr bwMode="auto">
            <a:xfrm>
              <a:off x="10070491" y="1165541"/>
              <a:ext cx="2029043" cy="335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矩形 8"/>
          <p:cNvSpPr/>
          <p:nvPr/>
        </p:nvSpPr>
        <p:spPr>
          <a:xfrm>
            <a:off x="329098" y="1052552"/>
            <a:ext cx="71016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a College </a:t>
            </a:r>
            <a:r>
              <a:rPr lang="en-US" altLang="zh-CN" sz="1600" dirty="0">
                <a:latin typeface="Calibri" panose="020F0502020204030204" pitchFamily="34" charset="0"/>
                <a:cs typeface="Calibri" panose="020F0502020204030204" pitchFamily="34" charset="0"/>
              </a:rPr>
              <a:t>of Oceanography, Hohai University, Nanjing, China.</a:t>
            </a:r>
          </a:p>
          <a:p>
            <a:r>
              <a:rPr lang="en-US" altLang="zh-CN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b Southern </a:t>
            </a:r>
            <a:r>
              <a:rPr lang="en-US" altLang="zh-CN" sz="1600" dirty="0">
                <a:latin typeface="Calibri" panose="020F0502020204030204" pitchFamily="34" charset="0"/>
                <a:cs typeface="Calibri" panose="020F0502020204030204" pitchFamily="34" charset="0"/>
              </a:rPr>
              <a:t>Marine Science and Engineering Guangdong Laboratory (Zhuhai), China</a:t>
            </a:r>
            <a:r>
              <a:rPr lang="en-US" altLang="zh-CN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altLang="zh-CN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1E8FFC20-D26E-4781-896B-62BC7C96DB06}"/>
              </a:ext>
            </a:extLst>
          </p:cNvPr>
          <p:cNvSpPr txBox="1"/>
          <p:nvPr/>
        </p:nvSpPr>
        <p:spPr>
          <a:xfrm>
            <a:off x="461221" y="5250635"/>
            <a:ext cx="596364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>
                <a:latin typeface="Calibri" panose="020F0502020204030204" pitchFamily="34" charset="0"/>
                <a:cs typeface="Calibri" panose="020F0502020204030204" pitchFamily="34" charset="0"/>
              </a:rPr>
              <a:t>The open-ocean polynyas in the CS are much more persistent than the MRP and the polynya in the Cosmonaut Sea during the period 2002-2019.</a:t>
            </a:r>
            <a:endParaRPr lang="zh-CN" alt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5" name="表格 14">
            <a:extLst>
              <a:ext uri="{FF2B5EF4-FFF2-40B4-BE49-F238E27FC236}">
                <a16:creationId xmlns:a16="http://schemas.microsoft.com/office/drawing/2014/main" id="{13442321-636A-49F1-864B-7B5375ACAA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0988410"/>
              </p:ext>
            </p:extLst>
          </p:nvPr>
        </p:nvGraphicFramePr>
        <p:xfrm>
          <a:off x="6179434" y="5643563"/>
          <a:ext cx="6012566" cy="10233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49176">
                  <a:extLst>
                    <a:ext uri="{9D8B030D-6E8A-4147-A177-3AD203B41FA5}">
                      <a16:colId xmlns:a16="http://schemas.microsoft.com/office/drawing/2014/main" val="2936971696"/>
                    </a:ext>
                  </a:extLst>
                </a:gridCol>
                <a:gridCol w="1016258">
                  <a:extLst>
                    <a:ext uri="{9D8B030D-6E8A-4147-A177-3AD203B41FA5}">
                      <a16:colId xmlns:a16="http://schemas.microsoft.com/office/drawing/2014/main" val="2709927855"/>
                    </a:ext>
                  </a:extLst>
                </a:gridCol>
                <a:gridCol w="2210996">
                  <a:extLst>
                    <a:ext uri="{9D8B030D-6E8A-4147-A177-3AD203B41FA5}">
                      <a16:colId xmlns:a16="http://schemas.microsoft.com/office/drawing/2014/main" val="180680200"/>
                    </a:ext>
                  </a:extLst>
                </a:gridCol>
                <a:gridCol w="1836136">
                  <a:extLst>
                    <a:ext uri="{9D8B030D-6E8A-4147-A177-3AD203B41FA5}">
                      <a16:colId xmlns:a16="http://schemas.microsoft.com/office/drawing/2014/main" val="547216884"/>
                    </a:ext>
                  </a:extLst>
                </a:gridCol>
              </a:tblGrid>
              <a:tr h="333640">
                <a:tc>
                  <a:txBody>
                    <a:bodyPr/>
                    <a:lstStyle/>
                    <a:p>
                      <a:pPr indent="228600"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Dataset</a:t>
                      </a:r>
                      <a:endParaRPr lang="zh-CN" sz="1100" b="1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Variable</a:t>
                      </a:r>
                      <a:endParaRPr lang="zh-CN" sz="1100" b="1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Resolution</a:t>
                      </a:r>
                      <a:endParaRPr lang="zh-CN" sz="1100" b="1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Time period</a:t>
                      </a:r>
                      <a:endParaRPr lang="zh-CN" sz="1100" b="1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63537568"/>
                  </a:ext>
                </a:extLst>
              </a:tr>
              <a:tr h="344860">
                <a:tc>
                  <a:txBody>
                    <a:bodyPr/>
                    <a:lstStyle/>
                    <a:p>
                      <a:pPr indent="228600"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AMSR-E</a:t>
                      </a:r>
                      <a:endParaRPr lang="zh-CN" sz="1100" b="1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SIC</a:t>
                      </a:r>
                      <a:endParaRPr lang="zh-CN" sz="1100" b="1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3.125 km × 3.125 km; daily</a:t>
                      </a:r>
                      <a:endParaRPr lang="zh-CN" sz="1100" b="1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01/06/2002-04/10/2011</a:t>
                      </a:r>
                      <a:endParaRPr lang="zh-CN" sz="1100" b="1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99841968"/>
                  </a:ext>
                </a:extLst>
              </a:tr>
              <a:tr h="344860">
                <a:tc>
                  <a:txBody>
                    <a:bodyPr/>
                    <a:lstStyle/>
                    <a:p>
                      <a:pPr indent="228600"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AMSR2</a:t>
                      </a:r>
                      <a:endParaRPr lang="zh-CN" sz="1100" b="1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SIC</a:t>
                      </a:r>
                      <a:endParaRPr lang="zh-CN" sz="1100" b="1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3.125 km × 3.125 km; daily</a:t>
                      </a:r>
                      <a:endParaRPr lang="zh-CN" sz="1100" b="1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03/07/2012-31/12/2019</a:t>
                      </a:r>
                      <a:endParaRPr lang="zh-CN" sz="1100" b="1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55384129"/>
                  </a:ext>
                </a:extLst>
              </a:tr>
            </a:tbl>
          </a:graphicData>
        </a:graphic>
      </p:graphicFrame>
      <p:sp>
        <p:nvSpPr>
          <p:cNvPr id="10" name="矩形 9"/>
          <p:cNvSpPr/>
          <p:nvPr/>
        </p:nvSpPr>
        <p:spPr>
          <a:xfrm>
            <a:off x="514087" y="2008293"/>
            <a:ext cx="57916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Open-ocean polynyas </a:t>
            </a:r>
            <a:r>
              <a:rPr lang="en-US" altLang="zh-C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in the Cooperation Sea</a:t>
            </a:r>
            <a:endParaRPr lang="zh-CN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6756561" y="1746545"/>
            <a:ext cx="4684787" cy="3801479"/>
            <a:chOff x="6535534" y="1558287"/>
            <a:chExt cx="5270003" cy="4276353"/>
          </a:xfrm>
        </p:grpSpPr>
        <p:pic>
          <p:nvPicPr>
            <p:cNvPr id="26" name="图片 25">
              <a:extLst>
                <a:ext uri="{FF2B5EF4-FFF2-40B4-BE49-F238E27FC236}">
                  <a16:creationId xmlns:a16="http://schemas.microsoft.com/office/drawing/2014/main" id="{AA2C4A3C-03A8-4BBA-B0CA-12847F0EC7A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35534" y="1558287"/>
              <a:ext cx="5270003" cy="4276353"/>
            </a:xfrm>
            <a:prstGeom prst="rect">
              <a:avLst/>
            </a:prstGeom>
          </p:spPr>
        </p:pic>
        <p:grpSp>
          <p:nvGrpSpPr>
            <p:cNvPr id="13" name="组合 12"/>
            <p:cNvGrpSpPr/>
            <p:nvPr/>
          </p:nvGrpSpPr>
          <p:grpSpPr>
            <a:xfrm>
              <a:off x="9250527" y="1764494"/>
              <a:ext cx="1667444" cy="338554"/>
              <a:chOff x="9250527" y="1764494"/>
              <a:chExt cx="1667444" cy="338554"/>
            </a:xfrm>
          </p:grpSpPr>
          <p:sp>
            <p:nvSpPr>
              <p:cNvPr id="8" name="矩形 7"/>
              <p:cNvSpPr/>
              <p:nvPr/>
            </p:nvSpPr>
            <p:spPr>
              <a:xfrm>
                <a:off x="9250527" y="1764494"/>
                <a:ext cx="1667444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1600" b="1" dirty="0">
                    <a:solidFill>
                      <a:srgbClr val="FF0000"/>
                    </a:solidFill>
                    <a:latin typeface="等线" panose="02010600030101010101" pitchFamily="2" charset="-122"/>
                    <a:cs typeface="Times New Roman" panose="02020603050405020304" pitchFamily="18" charset="0"/>
                  </a:rPr>
                  <a:t>312.4 × 10</a:t>
                </a:r>
                <a:r>
                  <a:rPr lang="en-US" altLang="zh-CN" sz="1600" b="1" baseline="30000" dirty="0">
                    <a:solidFill>
                      <a:srgbClr val="FF0000"/>
                    </a:solidFill>
                    <a:latin typeface="等线" panose="02010600030101010101" pitchFamily="2" charset="-122"/>
                    <a:cs typeface="Times New Roman" panose="02020603050405020304" pitchFamily="18" charset="0"/>
                  </a:rPr>
                  <a:t>3</a:t>
                </a:r>
                <a:r>
                  <a:rPr lang="en-US" altLang="zh-CN" sz="1600" b="1" dirty="0">
                    <a:solidFill>
                      <a:srgbClr val="FF0000"/>
                    </a:solidFill>
                    <a:latin typeface="等线" panose="02010600030101010101" pitchFamily="2" charset="-122"/>
                    <a:cs typeface="Times New Roman" panose="02020603050405020304" pitchFamily="18" charset="0"/>
                  </a:rPr>
                  <a:t> km</a:t>
                </a:r>
                <a:r>
                  <a:rPr lang="en-US" altLang="zh-CN" sz="1600" b="1" baseline="30000" dirty="0">
                    <a:solidFill>
                      <a:srgbClr val="FF0000"/>
                    </a:solidFill>
                    <a:latin typeface="等线" panose="02010600030101010101" pitchFamily="2" charset="-122"/>
                    <a:cs typeface="Times New Roman" panose="02020603050405020304" pitchFamily="18" charset="0"/>
                  </a:rPr>
                  <a:t>2</a:t>
                </a:r>
                <a:endParaRPr lang="zh-CN" altLang="en-US" sz="16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1" name="椭圆 10"/>
              <p:cNvSpPr/>
              <p:nvPr/>
            </p:nvSpPr>
            <p:spPr>
              <a:xfrm>
                <a:off x="9267297" y="1914522"/>
                <a:ext cx="65297" cy="65297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extLst>
              <a:ext uri="{FF2B5EF4-FFF2-40B4-BE49-F238E27FC236}">
                <a16:creationId xmlns:a16="http://schemas.microsoft.com/office/drawing/2014/main" id="{D61F0530-B375-497F-BAAC-E4D1944F5C3B}"/>
              </a:ext>
            </a:extLst>
          </p:cNvPr>
          <p:cNvSpPr txBox="1"/>
          <p:nvPr/>
        </p:nvSpPr>
        <p:spPr>
          <a:xfrm>
            <a:off x="6545579" y="403656"/>
            <a:ext cx="5615138" cy="22775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zh-CN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Antarctic Divergence (AD)</a:t>
            </a:r>
          </a:p>
          <a:p>
            <a:pPr>
              <a:spcAft>
                <a:spcPts val="1200"/>
              </a:spcAft>
            </a:pPr>
            <a:r>
              <a:rPr lang="en-US" altLang="zh-CN" sz="1400" b="1" dirty="0">
                <a:latin typeface="Arial" panose="020B0604020202020204" pitchFamily="34" charset="0"/>
                <a:cs typeface="Arial" panose="020B0604020202020204" pitchFamily="34" charset="0"/>
              </a:rPr>
              <a:t>— The zero line of monthly eastward wind stress defines the core location of the </a:t>
            </a:r>
            <a:r>
              <a:rPr lang="en-US" altLang="zh-CN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AD.</a:t>
            </a:r>
            <a:endParaRPr lang="en-US" altLang="zh-CN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altLang="zh-CN" sz="1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Southern</a:t>
            </a:r>
            <a:r>
              <a:rPr lang="zh-CN" altLang="en-US" sz="1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Boundary (SB)</a:t>
            </a:r>
            <a:endParaRPr lang="en-US" altLang="zh-CN" sz="16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altLang="zh-CN" sz="1400" b="1" dirty="0">
                <a:latin typeface="Arial" panose="020B0604020202020204" pitchFamily="34" charset="0"/>
                <a:cs typeface="Arial" panose="020B0604020202020204" pitchFamily="34" charset="0"/>
              </a:rPr>
              <a:t>— defined as the poleward limit of</a:t>
            </a:r>
            <a:r>
              <a:rPr lang="en-US" altLang="zh-CN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UCDW.</a:t>
            </a:r>
            <a:endParaRPr lang="en-US" altLang="zh-CN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altLang="zh-CN" sz="1400" b="1" dirty="0">
                <a:latin typeface="Arial" panose="020B0604020202020204" pitchFamily="34" charset="0"/>
                <a:cs typeface="Arial" panose="020B0604020202020204" pitchFamily="34" charset="0"/>
              </a:rPr>
              <a:t>— The location of the SB is primarily determined by the</a:t>
            </a:r>
            <a:r>
              <a:rPr lang="en-US" altLang="zh-CN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structure of the ACC </a:t>
            </a:r>
            <a:r>
              <a:rPr lang="en-US" altLang="zh-CN" sz="1400" b="1" dirty="0">
                <a:latin typeface="Arial" panose="020B0604020202020204" pitchFamily="34" charset="0"/>
                <a:cs typeface="Arial" panose="020B0604020202020204" pitchFamily="34" charset="0"/>
              </a:rPr>
              <a:t>and the subpolar gyres.</a:t>
            </a:r>
            <a:endParaRPr lang="zh-CN" alt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5284" y="2823216"/>
            <a:ext cx="3627123" cy="3592022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93901" y="60232"/>
            <a:ext cx="58125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Large-scale Atmospheric and Oceanic Forcing</a:t>
            </a:r>
            <a:endParaRPr lang="zh-CN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590246" y="1020276"/>
            <a:ext cx="5212246" cy="5236145"/>
            <a:chOff x="-101838" y="560516"/>
            <a:chExt cx="6204030" cy="6297484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6250"/>
            <a:stretch/>
          </p:blipFill>
          <p:spPr>
            <a:xfrm>
              <a:off x="-101838" y="6259327"/>
              <a:ext cx="6204030" cy="598673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096" r="46679" b="59005"/>
            <a:stretch/>
          </p:blipFill>
          <p:spPr>
            <a:xfrm>
              <a:off x="341549" y="560516"/>
              <a:ext cx="5001975" cy="5746381"/>
            </a:xfrm>
            <a:prstGeom prst="rect">
              <a:avLst/>
            </a:prstGeom>
          </p:spPr>
        </p:pic>
        <p:grpSp>
          <p:nvGrpSpPr>
            <p:cNvPr id="14" name="组合 13"/>
            <p:cNvGrpSpPr/>
            <p:nvPr/>
          </p:nvGrpSpPr>
          <p:grpSpPr>
            <a:xfrm>
              <a:off x="2071510" y="714375"/>
              <a:ext cx="1406924" cy="5214382"/>
              <a:chOff x="2071510" y="714375"/>
              <a:chExt cx="1406924" cy="5214382"/>
            </a:xfrm>
          </p:grpSpPr>
          <p:sp>
            <p:nvSpPr>
              <p:cNvPr id="3" name="矩形 2"/>
              <p:cNvSpPr/>
              <p:nvPr/>
            </p:nvSpPr>
            <p:spPr>
              <a:xfrm>
                <a:off x="2444794" y="714375"/>
                <a:ext cx="660356" cy="4993849"/>
              </a:xfrm>
              <a:prstGeom prst="rect">
                <a:avLst/>
              </a:prstGeom>
              <a:noFill/>
              <a:ln w="15875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2071510" y="5620980"/>
                <a:ext cx="1406924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1400" b="1" dirty="0">
                    <a:solidFill>
                      <a:srgbClr val="7030A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Cooperation Sea</a:t>
                </a:r>
                <a:endParaRPr lang="zh-CN" altLang="en-US" sz="1400" b="1" dirty="0">
                  <a:solidFill>
                    <a:srgbClr val="7030A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0923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61673" y="21359"/>
            <a:ext cx="54865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Synoptic Atmospheric and Oceanic Forcing</a:t>
            </a:r>
            <a:endParaRPr lang="zh-CN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4CC6D23E-5A8D-4779-A7F4-F6BB0603B0F2}"/>
              </a:ext>
            </a:extLst>
          </p:cNvPr>
          <p:cNvSpPr txBox="1"/>
          <p:nvPr/>
        </p:nvSpPr>
        <p:spPr>
          <a:xfrm>
            <a:off x="321554" y="591224"/>
            <a:ext cx="618764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zh-CN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Role </a:t>
            </a:r>
            <a:r>
              <a:rPr lang="en-US" altLang="zh-CN" sz="1600" b="1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altLang="zh-CN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storms</a:t>
            </a:r>
            <a:endParaRPr lang="en-US" altLang="zh-CN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330774" y="928577"/>
            <a:ext cx="486032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Calibri" panose="020F0502020204030204" pitchFamily="34" charset="0"/>
                <a:cs typeface="Calibri" panose="020F0502020204030204" pitchFamily="34" charset="0"/>
              </a:rPr>
              <a:t>Intense storms can cause </a:t>
            </a:r>
            <a:r>
              <a:rPr lang="en-US" altLang="zh-CN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strong sea ice divergence</a:t>
            </a:r>
            <a:r>
              <a:rPr lang="en-US" altLang="zh-CN" sz="1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altLang="zh-CN" sz="1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zh-CN" altLang="en-US" sz="16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8" name="组合 47"/>
          <p:cNvGrpSpPr/>
          <p:nvPr/>
        </p:nvGrpSpPr>
        <p:grpSpPr>
          <a:xfrm>
            <a:off x="663785" y="2347558"/>
            <a:ext cx="4719164" cy="3830729"/>
            <a:chOff x="1254149" y="3672561"/>
            <a:chExt cx="3834937" cy="3112969"/>
          </a:xfrm>
        </p:grpSpPr>
        <p:grpSp>
          <p:nvGrpSpPr>
            <p:cNvPr id="16" name="组合 15"/>
            <p:cNvGrpSpPr/>
            <p:nvPr/>
          </p:nvGrpSpPr>
          <p:grpSpPr>
            <a:xfrm>
              <a:off x="1360421" y="3672561"/>
              <a:ext cx="3728665" cy="3112969"/>
              <a:chOff x="-80734" y="3794282"/>
              <a:chExt cx="3611933" cy="3015511"/>
            </a:xfrm>
          </p:grpSpPr>
          <p:grpSp>
            <p:nvGrpSpPr>
              <p:cNvPr id="13" name="组合 12"/>
              <p:cNvGrpSpPr/>
              <p:nvPr/>
            </p:nvGrpSpPr>
            <p:grpSpPr>
              <a:xfrm>
                <a:off x="-80734" y="3794282"/>
                <a:ext cx="3611933" cy="3015511"/>
                <a:chOff x="7082" y="4746327"/>
                <a:chExt cx="4871294" cy="4066922"/>
              </a:xfrm>
            </p:grpSpPr>
            <p:grpSp>
              <p:nvGrpSpPr>
                <p:cNvPr id="10" name="组合 9"/>
                <p:cNvGrpSpPr/>
                <p:nvPr/>
              </p:nvGrpSpPr>
              <p:grpSpPr>
                <a:xfrm>
                  <a:off x="465507" y="4746327"/>
                  <a:ext cx="3427434" cy="3642010"/>
                  <a:chOff x="2200543" y="4808815"/>
                  <a:chExt cx="2324216" cy="2469724"/>
                </a:xfrm>
              </p:grpSpPr>
              <p:pic>
                <p:nvPicPr>
                  <p:cNvPr id="9" name="图片 8"/>
                  <p:cNvPicPr>
                    <a:picLocks noChangeAspect="1"/>
                  </p:cNvPicPr>
                  <p:nvPr/>
                </p:nvPicPr>
                <p:blipFill rotWithShape="1">
                  <a:blip r:embed="rId3" cstate="hq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12484" r="7758"/>
                  <a:stretch/>
                </p:blipFill>
                <p:spPr>
                  <a:xfrm>
                    <a:off x="2200544" y="4808815"/>
                    <a:ext cx="2324215" cy="1259948"/>
                  </a:xfrm>
                  <a:prstGeom prst="rect">
                    <a:avLst/>
                  </a:prstGeom>
                </p:spPr>
              </p:pic>
              <p:pic>
                <p:nvPicPr>
                  <p:cNvPr id="7" name="图片 6"/>
                  <p:cNvPicPr>
                    <a:picLocks noChangeAspect="1"/>
                  </p:cNvPicPr>
                  <p:nvPr/>
                </p:nvPicPr>
                <p:blipFill rotWithShape="1">
                  <a:blip r:embed="rId4" cstate="hq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11165" r="8078"/>
                  <a:stretch/>
                </p:blipFill>
                <p:spPr>
                  <a:xfrm>
                    <a:off x="2200543" y="5999600"/>
                    <a:ext cx="2316134" cy="1278939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2" name="图片 11"/>
                <p:cNvPicPr>
                  <a:picLocks noChangeAspect="1"/>
                </p:cNvPicPr>
                <p:nvPr/>
              </p:nvPicPr>
              <p:blipFill rotWithShape="1">
                <a:blip r:embed="rId5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1973" t="65188" r="10082" b="8778"/>
                <a:stretch/>
              </p:blipFill>
              <p:spPr>
                <a:xfrm>
                  <a:off x="7082" y="8445645"/>
                  <a:ext cx="4871294" cy="367604"/>
                </a:xfrm>
                <a:prstGeom prst="rect">
                  <a:avLst/>
                </a:prstGeom>
              </p:spPr>
            </p:pic>
          </p:grpSp>
          <p:sp>
            <p:nvSpPr>
              <p:cNvPr id="14" name="文本框 13"/>
              <p:cNvSpPr txBox="1"/>
              <p:nvPr/>
            </p:nvSpPr>
            <p:spPr>
              <a:xfrm>
                <a:off x="1189608" y="6349579"/>
                <a:ext cx="1497901" cy="2817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2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sea ice speed (cm/s)</a:t>
                </a:r>
                <a:endParaRPr lang="zh-CN" altLang="en-US" sz="12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2" name="文本框 21"/>
            <p:cNvSpPr txBox="1"/>
            <p:nvPr/>
          </p:nvSpPr>
          <p:spPr>
            <a:xfrm>
              <a:off x="1254150" y="4383651"/>
              <a:ext cx="6928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11 July</a:t>
              </a:r>
              <a:endParaRPr lang="zh-CN" altLang="en-US" sz="14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1254149" y="5730435"/>
              <a:ext cx="6928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12 July</a:t>
              </a:r>
              <a:endParaRPr lang="zh-CN" altLang="en-US" sz="14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4" name="矩形 23"/>
          <p:cNvSpPr/>
          <p:nvPr/>
        </p:nvSpPr>
        <p:spPr>
          <a:xfrm>
            <a:off x="321554" y="1307805"/>
            <a:ext cx="55044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Calibri" panose="020F0502020204030204" pitchFamily="34" charset="0"/>
                <a:cs typeface="Calibri" panose="020F0502020204030204" pitchFamily="34" charset="0"/>
              </a:rPr>
              <a:t>From 10 July to 21 July, with </a:t>
            </a:r>
            <a:r>
              <a:rPr lang="en-US" altLang="zh-CN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altLang="zh-CN" sz="1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deepening </a:t>
            </a:r>
            <a:r>
              <a:rPr lang="en-US" altLang="zh-CN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the mixed layer</a:t>
            </a:r>
            <a:r>
              <a:rPr lang="en-US" altLang="zh-CN" sz="1600" dirty="0">
                <a:latin typeface="Calibri" panose="020F0502020204030204" pitchFamily="34" charset="0"/>
                <a:cs typeface="Calibri" panose="020F0502020204030204" pitchFamily="34" charset="0"/>
              </a:rPr>
              <a:t> (from </a:t>
            </a:r>
            <a:r>
              <a:rPr lang="en-US" altLang="zh-CN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66 m to 100 m</a:t>
            </a:r>
            <a:r>
              <a:rPr lang="en-US" altLang="zh-CN" sz="1600" dirty="0">
                <a:latin typeface="Calibri" panose="020F0502020204030204" pitchFamily="34" charset="0"/>
                <a:cs typeface="Calibri" panose="020F0502020204030204" pitchFamily="34" charset="0"/>
              </a:rPr>
              <a:t>), the average heat entrainment rate </a:t>
            </a:r>
            <a:r>
              <a:rPr lang="en-US" altLang="zh-CN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is estimated </a:t>
            </a:r>
            <a:r>
              <a:rPr lang="en-US" altLang="zh-CN" sz="1600" dirty="0">
                <a:latin typeface="Calibri" panose="020F0502020204030204" pitchFamily="34" charset="0"/>
                <a:cs typeface="Calibri" panose="020F0502020204030204" pitchFamily="34" charset="0"/>
              </a:rPr>
              <a:t>as 262.3 W/m</a:t>
            </a:r>
            <a:r>
              <a:rPr lang="en-US" altLang="zh-CN" sz="16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altLang="zh-CN" sz="1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zh-CN" alt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6173765" y="888576"/>
            <a:ext cx="5692304" cy="1646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Calibri" panose="020F0502020204030204" pitchFamily="34" charset="0"/>
                <a:cs typeface="Calibri" panose="020F0502020204030204" pitchFamily="34" charset="0"/>
              </a:rPr>
              <a:t>Some polynyas formed in the region featured by canyons and </a:t>
            </a:r>
            <a:r>
              <a:rPr lang="en-US" altLang="zh-CN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drifts near </a:t>
            </a:r>
            <a:r>
              <a:rPr lang="en-US" altLang="zh-CN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Wild Canyon</a:t>
            </a:r>
            <a:r>
              <a:rPr lang="en-US" altLang="zh-CN" sz="1600" dirty="0">
                <a:latin typeface="Calibri" panose="020F0502020204030204" pitchFamily="34" charset="0"/>
                <a:cs typeface="Calibri" panose="020F0502020204030204" pitchFamily="34" charset="0"/>
              </a:rPr>
              <a:t> (~67.5°E) or </a:t>
            </a:r>
            <a:r>
              <a:rPr lang="en-US" altLang="zh-CN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Wilkins Canyon</a:t>
            </a:r>
            <a:r>
              <a:rPr lang="en-US" altLang="zh-CN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(~68.5°E) were </a:t>
            </a:r>
            <a:r>
              <a:rPr lang="en-US" altLang="zh-CN" sz="1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 </a:t>
            </a:r>
            <a:r>
              <a:rPr lang="en-US" altLang="zh-CN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storm-related</a:t>
            </a:r>
            <a:r>
              <a:rPr lang="en-US" altLang="zh-CN" sz="1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Calibri" panose="020F0502020204030204" pitchFamily="34" charset="0"/>
                <a:cs typeface="Calibri" panose="020F0502020204030204" pitchFamily="34" charset="0"/>
              </a:rPr>
              <a:t>The monthly </a:t>
            </a:r>
            <a:r>
              <a:rPr lang="en-US" altLang="zh-CN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mean climatological </a:t>
            </a:r>
            <a:r>
              <a:rPr lang="en-US" altLang="zh-CN" sz="1600" dirty="0">
                <a:latin typeface="Calibri" panose="020F0502020204030204" pitchFamily="34" charset="0"/>
                <a:cs typeface="Calibri" panose="020F0502020204030204" pitchFamily="34" charset="0"/>
              </a:rPr>
              <a:t>horizontal current </a:t>
            </a:r>
            <a:r>
              <a:rPr lang="en-US" altLang="zh-CN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at </a:t>
            </a:r>
            <a:r>
              <a:rPr lang="en-US" altLang="zh-CN" sz="1600" dirty="0">
                <a:latin typeface="Calibri" panose="020F0502020204030204" pitchFamily="34" charset="0"/>
                <a:cs typeface="Calibri" panose="020F0502020204030204" pitchFamily="34" charset="0"/>
              </a:rPr>
              <a:t>a depth of 3,325 </a:t>
            </a:r>
            <a:r>
              <a:rPr lang="en-US" altLang="zh-CN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m during </a:t>
            </a:r>
            <a:r>
              <a:rPr lang="en-US" altLang="zh-CN" sz="1600" dirty="0">
                <a:latin typeface="Calibri" panose="020F0502020204030204" pitchFamily="34" charset="0"/>
                <a:cs typeface="Calibri" panose="020F0502020204030204" pitchFamily="34" charset="0"/>
              </a:rPr>
              <a:t>2005-2010 indicates the possible presence of the </a:t>
            </a:r>
            <a:r>
              <a:rPr lang="en-US" altLang="zh-CN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cyclonic </a:t>
            </a:r>
            <a:r>
              <a:rPr lang="en-US" altLang="zh-CN" sz="1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circulation</a:t>
            </a:r>
            <a:r>
              <a:rPr lang="en-US" altLang="zh-CN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zh-CN" alt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4CC6D23E-5A8D-4779-A7F4-F6BB0603B0F2}"/>
              </a:ext>
            </a:extLst>
          </p:cNvPr>
          <p:cNvSpPr txBox="1"/>
          <p:nvPr/>
        </p:nvSpPr>
        <p:spPr>
          <a:xfrm>
            <a:off x="6153244" y="540190"/>
            <a:ext cx="618764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zh-CN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Role </a:t>
            </a:r>
            <a:r>
              <a:rPr lang="en-US" altLang="zh-CN" sz="1600" b="1" dirty="0">
                <a:latin typeface="Arial" panose="020B0604020202020204" pitchFamily="34" charset="0"/>
                <a:cs typeface="Arial" panose="020B0604020202020204" pitchFamily="34" charset="0"/>
              </a:rPr>
              <a:t>of eddie</a:t>
            </a:r>
            <a:r>
              <a:rPr lang="en-US" altLang="zh-CN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en-US" altLang="zh-CN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6396812" y="2581299"/>
            <a:ext cx="4113975" cy="4033541"/>
            <a:chOff x="6103349" y="2591131"/>
            <a:chExt cx="4345169" cy="4260215"/>
          </a:xfrm>
        </p:grpSpPr>
        <p:grpSp>
          <p:nvGrpSpPr>
            <p:cNvPr id="2" name="组合 1"/>
            <p:cNvGrpSpPr/>
            <p:nvPr/>
          </p:nvGrpSpPr>
          <p:grpSpPr>
            <a:xfrm>
              <a:off x="6103349" y="2591131"/>
              <a:ext cx="4345169" cy="2864754"/>
              <a:chOff x="6169439" y="1531952"/>
              <a:chExt cx="5819742" cy="3836935"/>
            </a:xfrm>
          </p:grpSpPr>
          <p:grpSp>
            <p:nvGrpSpPr>
              <p:cNvPr id="27" name="组合 26"/>
              <p:cNvGrpSpPr/>
              <p:nvPr/>
            </p:nvGrpSpPr>
            <p:grpSpPr>
              <a:xfrm>
                <a:off x="6257671" y="1531952"/>
                <a:ext cx="5731510" cy="2087148"/>
                <a:chOff x="222754" y="1221233"/>
                <a:chExt cx="5731510" cy="2087148"/>
              </a:xfrm>
            </p:grpSpPr>
            <p:pic>
              <p:nvPicPr>
                <p:cNvPr id="28" name="图片 27">
                  <a:extLst>
                    <a:ext uri="{FF2B5EF4-FFF2-40B4-BE49-F238E27FC236}">
                      <a16:creationId xmlns:a16="http://schemas.microsoft.com/office/drawing/2014/main" id="{79E6BAB3-6CBD-42A9-ABB9-C9CE652B0798}"/>
                    </a:ext>
                  </a:extLst>
                </p:cNvPr>
                <p:cNvPicPr/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60763"/>
                <a:stretch/>
              </p:blipFill>
              <p:spPr>
                <a:xfrm>
                  <a:off x="222754" y="1221233"/>
                  <a:ext cx="5731510" cy="2087148"/>
                </a:xfrm>
                <a:prstGeom prst="rect">
                  <a:avLst/>
                </a:prstGeom>
              </p:spPr>
            </p:pic>
            <p:sp>
              <p:nvSpPr>
                <p:cNvPr id="29" name="矩形 28"/>
                <p:cNvSpPr/>
                <p:nvPr/>
              </p:nvSpPr>
              <p:spPr>
                <a:xfrm>
                  <a:off x="684916" y="2794275"/>
                  <a:ext cx="1379318" cy="37100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12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 panose="020F0502020204030204" pitchFamily="34" charset="0"/>
                      <a:cs typeface="Calibri" panose="020F0502020204030204" pitchFamily="34" charset="0"/>
                    </a:rPr>
                    <a:t>Wild Canyon </a:t>
                  </a:r>
                  <a:endParaRPr lang="zh-CN" altLang="en-US" sz="1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0" name="矩形 29"/>
                <p:cNvSpPr/>
                <p:nvPr/>
              </p:nvSpPr>
              <p:spPr>
                <a:xfrm>
                  <a:off x="1914154" y="2795686"/>
                  <a:ext cx="1611193" cy="37100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12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 panose="020F0502020204030204" pitchFamily="34" charset="0"/>
                      <a:cs typeface="Calibri" panose="020F0502020204030204" pitchFamily="34" charset="0"/>
                    </a:rPr>
                    <a:t>Wilkins Canyon </a:t>
                  </a:r>
                  <a:endParaRPr lang="zh-CN" altLang="en-US" sz="1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cxnSp>
              <p:nvCxnSpPr>
                <p:cNvPr id="31" name="直接箭头连接符 30"/>
                <p:cNvCxnSpPr/>
                <p:nvPr/>
              </p:nvCxnSpPr>
              <p:spPr>
                <a:xfrm flipH="1">
                  <a:off x="1489977" y="2676141"/>
                  <a:ext cx="127067" cy="254858"/>
                </a:xfrm>
                <a:prstGeom prst="straightConnector1">
                  <a:avLst/>
                </a:prstGeom>
                <a:ln w="952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直接箭头连接符 31"/>
                <p:cNvCxnSpPr/>
                <p:nvPr/>
              </p:nvCxnSpPr>
              <p:spPr>
                <a:xfrm>
                  <a:off x="1884836" y="2625077"/>
                  <a:ext cx="267629" cy="305920"/>
                </a:xfrm>
                <a:prstGeom prst="straightConnector1">
                  <a:avLst/>
                </a:prstGeom>
                <a:ln w="952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34" name="图片 33">
                <a:extLst>
                  <a:ext uri="{FF2B5EF4-FFF2-40B4-BE49-F238E27FC236}">
                    <a16:creationId xmlns:a16="http://schemas.microsoft.com/office/drawing/2014/main" id="{79E6BAB3-6CBD-42A9-ABB9-C9CE652B0798}"/>
                  </a:ext>
                </a:extLst>
              </p:cNvPr>
              <p:cNvPicPr/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6771"/>
              <a:stretch/>
            </p:blipFill>
            <p:spPr>
              <a:xfrm>
                <a:off x="6169439" y="3601284"/>
                <a:ext cx="5731510" cy="1767603"/>
              </a:xfrm>
              <a:prstGeom prst="rect">
                <a:avLst/>
              </a:prstGeom>
            </p:spPr>
          </p:pic>
        </p:grpSp>
        <p:grpSp>
          <p:nvGrpSpPr>
            <p:cNvPr id="36" name="组合 35"/>
            <p:cNvGrpSpPr/>
            <p:nvPr/>
          </p:nvGrpSpPr>
          <p:grpSpPr>
            <a:xfrm>
              <a:off x="6180464" y="5412701"/>
              <a:ext cx="4170813" cy="1438645"/>
              <a:chOff x="5958348" y="3429000"/>
              <a:chExt cx="4876370" cy="1682014"/>
            </a:xfrm>
          </p:grpSpPr>
          <p:pic>
            <p:nvPicPr>
              <p:cNvPr id="37" name="图片 36">
                <a:extLst>
                  <a:ext uri="{FF2B5EF4-FFF2-40B4-BE49-F238E27FC236}">
                    <a16:creationId xmlns:a16="http://schemas.microsoft.com/office/drawing/2014/main" id="{BB5AD107-A80B-474F-B243-DAFD0D69E2D9}"/>
                  </a:ext>
                </a:extLst>
              </p:cNvPr>
              <p:cNvPicPr/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455" b="73818"/>
              <a:stretch/>
            </p:blipFill>
            <p:spPr bwMode="auto">
              <a:xfrm>
                <a:off x="5958348" y="3429000"/>
                <a:ext cx="4876370" cy="1682014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8" name="矩形 37">
                <a:extLst>
                  <a:ext uri="{FF2B5EF4-FFF2-40B4-BE49-F238E27FC236}">
                    <a16:creationId xmlns:a16="http://schemas.microsoft.com/office/drawing/2014/main" id="{E2D595CE-8D1B-4DBD-A240-2D00CA0D38AF}"/>
                  </a:ext>
                </a:extLst>
              </p:cNvPr>
              <p:cNvSpPr/>
              <p:nvPr/>
            </p:nvSpPr>
            <p:spPr>
              <a:xfrm>
                <a:off x="9723119" y="4194810"/>
                <a:ext cx="762001" cy="500624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9" name="矩形 38">
                <a:extLst>
                  <a:ext uri="{FF2B5EF4-FFF2-40B4-BE49-F238E27FC236}">
                    <a16:creationId xmlns:a16="http://schemas.microsoft.com/office/drawing/2014/main" id="{FDE6788B-5EE7-48EF-B888-5931D93ACA9B}"/>
                  </a:ext>
                </a:extLst>
              </p:cNvPr>
              <p:cNvSpPr/>
              <p:nvPr/>
            </p:nvSpPr>
            <p:spPr>
              <a:xfrm>
                <a:off x="7852745" y="3694186"/>
                <a:ext cx="762001" cy="500624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3" name="矩形 42">
                <a:extLst>
                  <a:ext uri="{FF2B5EF4-FFF2-40B4-BE49-F238E27FC236}">
                    <a16:creationId xmlns:a16="http://schemas.microsoft.com/office/drawing/2014/main" id="{4975C100-96D2-4586-A944-39883B9858F6}"/>
                  </a:ext>
                </a:extLst>
              </p:cNvPr>
              <p:cNvSpPr/>
              <p:nvPr/>
            </p:nvSpPr>
            <p:spPr>
              <a:xfrm>
                <a:off x="6651092" y="3683066"/>
                <a:ext cx="762001" cy="500624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4" name="矩形 43">
                <a:extLst>
                  <a:ext uri="{FF2B5EF4-FFF2-40B4-BE49-F238E27FC236}">
                    <a16:creationId xmlns:a16="http://schemas.microsoft.com/office/drawing/2014/main" id="{FB235A42-26CC-4490-B32D-1E274C567D8C}"/>
                  </a:ext>
                </a:extLst>
              </p:cNvPr>
              <p:cNvSpPr/>
              <p:nvPr/>
            </p:nvSpPr>
            <p:spPr>
              <a:xfrm>
                <a:off x="9479619" y="3657687"/>
                <a:ext cx="617096" cy="365282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46" name="矩形 45"/>
          <p:cNvSpPr/>
          <p:nvPr/>
        </p:nvSpPr>
        <p:spPr>
          <a:xfrm>
            <a:off x="10745907" y="6178287"/>
            <a:ext cx="13901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SOSE 2005-2010</a:t>
            </a:r>
            <a:endParaRPr lang="zh-CN" altLang="en-US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7" name="组合 56"/>
          <p:cNvGrpSpPr/>
          <p:nvPr/>
        </p:nvGrpSpPr>
        <p:grpSpPr>
          <a:xfrm>
            <a:off x="4574387" y="3473485"/>
            <a:ext cx="1750165" cy="2299045"/>
            <a:chOff x="3830251" y="3554341"/>
            <a:chExt cx="2014984" cy="2646916"/>
          </a:xfrm>
        </p:grpSpPr>
        <p:pic>
          <p:nvPicPr>
            <p:cNvPr id="49" name="图片 48"/>
            <p:cNvPicPr>
              <a:picLocks noChangeAspect="1"/>
            </p:cNvPicPr>
            <p:nvPr/>
          </p:nvPicPr>
          <p:blipFill rotWithShape="1">
            <a:blip r:embed="rId8"/>
            <a:srcRect l="6447" t="63978" r="64342"/>
            <a:stretch/>
          </p:blipFill>
          <p:spPr>
            <a:xfrm>
              <a:off x="3830251" y="3554341"/>
              <a:ext cx="1857341" cy="2646916"/>
            </a:xfrm>
            <a:prstGeom prst="rect">
              <a:avLst/>
            </a:prstGeom>
          </p:spPr>
        </p:pic>
        <p:sp>
          <p:nvSpPr>
            <p:cNvPr id="56" name="文本框 55"/>
            <p:cNvSpPr txBox="1"/>
            <p:nvPr/>
          </p:nvSpPr>
          <p:spPr>
            <a:xfrm>
              <a:off x="5604962" y="3568837"/>
              <a:ext cx="240273" cy="225377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zh-CN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72162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171" y="1078935"/>
            <a:ext cx="4751241" cy="4705261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F834695A-ED5A-4B7E-A8E9-5768CA57FDDF}"/>
              </a:ext>
            </a:extLst>
          </p:cNvPr>
          <p:cNvSpPr txBox="1"/>
          <p:nvPr/>
        </p:nvSpPr>
        <p:spPr>
          <a:xfrm>
            <a:off x="340092" y="1323297"/>
            <a:ext cx="5459871" cy="21082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Using high-resolution sea ice concentration data from AMSR-E and </a:t>
            </a:r>
            <a:r>
              <a:rPr lang="en-US" altLang="zh-CN" dirty="0" smtClean="0">
                <a:latin typeface="Calibri" panose="020F0502020204030204" pitchFamily="34" charset="0"/>
                <a:cs typeface="Calibri" panose="020F0502020204030204" pitchFamily="34" charset="0"/>
              </a:rPr>
              <a:t>AMSR2 for 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the period 2002-2019, we documented the spatial and temporal patterns </a:t>
            </a:r>
            <a:r>
              <a:rPr lang="en-US" altLang="zh-CN" dirty="0" smtClean="0">
                <a:latin typeface="Calibri" panose="020F0502020204030204" pitchFamily="34" charset="0"/>
                <a:cs typeface="Calibri" panose="020F0502020204030204" pitchFamily="34" charset="0"/>
              </a:rPr>
              <a:t>of the 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open-ocean polynyas in the Cooperation </a:t>
            </a:r>
            <a:r>
              <a:rPr lang="en-US" altLang="zh-CN" dirty="0" smtClean="0">
                <a:latin typeface="Calibri" panose="020F0502020204030204" pitchFamily="34" charset="0"/>
                <a:cs typeface="Calibri" panose="020F0502020204030204" pitchFamily="34" charset="0"/>
              </a:rPr>
              <a:t>Sea.</a:t>
            </a:r>
            <a:endParaRPr lang="en-US" altLang="zh-CN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We </a:t>
            </a:r>
            <a:r>
              <a:rPr lang="en-US" altLang="zh-CN" dirty="0" smtClean="0">
                <a:latin typeface="Calibri" panose="020F0502020204030204" pitchFamily="34" charset="0"/>
                <a:cs typeface="Calibri" panose="020F0502020204030204" pitchFamily="34" charset="0"/>
              </a:rPr>
              <a:t>offer the atmospheric 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and oceanic forcing mechanisms </a:t>
            </a:r>
            <a:r>
              <a:rPr lang="en-US" altLang="zh-CN" dirty="0" smtClean="0">
                <a:latin typeface="Calibri" panose="020F0502020204030204" pitchFamily="34" charset="0"/>
                <a:cs typeface="Calibri" panose="020F0502020204030204" pitchFamily="34" charset="0"/>
              </a:rPr>
              <a:t>responsible for 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the formation of the open-ocean polynyas in the CS</a:t>
            </a:r>
            <a:r>
              <a:rPr lang="en-US" altLang="zh-CN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50882" y="121720"/>
            <a:ext cx="13739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Summary</a:t>
            </a:r>
            <a:endParaRPr lang="zh-CN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22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3800</TotalTime>
  <Words>341</Words>
  <Application>Microsoft Office PowerPoint</Application>
  <PresentationFormat>宽屏</PresentationFormat>
  <Paragraphs>44</Paragraphs>
  <Slides>4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13" baseType="lpstr">
      <vt:lpstr>等线</vt:lpstr>
      <vt:lpstr>等线 Light</vt:lpstr>
      <vt:lpstr>宋体</vt:lpstr>
      <vt:lpstr>微软雅黑</vt:lpstr>
      <vt:lpstr>Arial</vt:lpstr>
      <vt:lpstr>Calibri</vt:lpstr>
      <vt:lpstr>Century Gothic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qin qing</dc:creator>
  <cp:lastModifiedBy>qinqing</cp:lastModifiedBy>
  <cp:revision>239</cp:revision>
  <dcterms:created xsi:type="dcterms:W3CDTF">2020-11-29T06:08:29Z</dcterms:created>
  <dcterms:modified xsi:type="dcterms:W3CDTF">2022-05-20T07:38:34Z</dcterms:modified>
</cp:coreProperties>
</file>