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73.jpg" ContentType="image/tiff"/>
  <Override PartName="/ppt/media/image74.jpg" ContentType="image/tiff"/>
  <Override PartName="/ppt/media/image75.jpg" ContentType="image/tiff"/>
  <Override PartName="/ppt/notesSlides/notesSlide5.xml" ContentType="application/vnd.openxmlformats-officedocument.presentationml.notesSlide+xml"/>
  <Override PartName="/ppt/media/image76.jpg" ContentType="image/tiff"/>
  <Override PartName="/ppt/media/image77.jpg" ContentType="image/tiff"/>
  <Override PartName="/ppt/media/image78.jpg" ContentType="image/tif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6" r:id="rId1"/>
    <p:sldMasterId id="2147483686" r:id="rId2"/>
  </p:sldMasterIdLst>
  <p:notesMasterIdLst>
    <p:notesMasterId r:id="rId28"/>
  </p:notesMasterIdLst>
  <p:sldIdLst>
    <p:sldId id="259" r:id="rId3"/>
    <p:sldId id="309" r:id="rId4"/>
    <p:sldId id="299" r:id="rId5"/>
    <p:sldId id="266" r:id="rId6"/>
    <p:sldId id="276" r:id="rId7"/>
    <p:sldId id="289" r:id="rId8"/>
    <p:sldId id="321" r:id="rId9"/>
    <p:sldId id="307" r:id="rId10"/>
    <p:sldId id="308" r:id="rId11"/>
    <p:sldId id="337" r:id="rId12"/>
    <p:sldId id="338" r:id="rId13"/>
    <p:sldId id="314" r:id="rId14"/>
    <p:sldId id="339" r:id="rId15"/>
    <p:sldId id="324" r:id="rId16"/>
    <p:sldId id="325" r:id="rId17"/>
    <p:sldId id="320" r:id="rId18"/>
    <p:sldId id="319" r:id="rId19"/>
    <p:sldId id="317" r:id="rId20"/>
    <p:sldId id="329" r:id="rId21"/>
    <p:sldId id="326" r:id="rId22"/>
    <p:sldId id="327" r:id="rId23"/>
    <p:sldId id="328" r:id="rId24"/>
    <p:sldId id="331" r:id="rId25"/>
    <p:sldId id="332" r:id="rId26"/>
    <p:sldId id="335" r:id="rId27"/>
  </p:sldIdLst>
  <p:sldSz cx="12225338" cy="6858000"/>
  <p:notesSz cx="7023100" cy="93091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5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iuDZIOzrMRyB4DpNYjy7FSJHEw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1111"/>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89186" autoAdjust="0"/>
  </p:normalViewPr>
  <p:slideViewPr>
    <p:cSldViewPr snapToGrid="0">
      <p:cViewPr varScale="1">
        <p:scale>
          <a:sx n="75" d="100"/>
          <a:sy n="75" d="100"/>
        </p:scale>
        <p:origin x="878" y="53"/>
      </p:cViewPr>
      <p:guideLst>
        <p:guide orient="horz" pos="2160"/>
        <p:guide pos="3851"/>
      </p:guideLst>
    </p:cSldViewPr>
  </p:slideViewPr>
  <p:notesTextViewPr>
    <p:cViewPr>
      <p:scale>
        <a:sx n="3" d="2"/>
        <a:sy n="3" d="2"/>
      </p:scale>
      <p:origin x="0" y="0"/>
    </p:cViewPr>
  </p:notesTextViewPr>
  <p:notesViewPr>
    <p:cSldViewPr snapToGrid="0">
      <p:cViewPr varScale="1">
        <p:scale>
          <a:sx n="100" d="100"/>
          <a:sy n="100" d="100"/>
        </p:scale>
        <p:origin x="0" y="0"/>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14663" cy="485775"/>
          </a:xfrm>
          <a:prstGeom prst="rect">
            <a:avLst/>
          </a:prstGeom>
          <a:noFill/>
          <a:ln>
            <a:noFill/>
          </a:ln>
        </p:spPr>
        <p:txBody>
          <a:bodyPr spcFirstLastPara="1" wrap="square" lIns="86150" tIns="43075" rIns="86150" bIns="43075" anchor="t" anchorCtr="0">
            <a:noAutofit/>
          </a:bodyPr>
          <a:lstStyle>
            <a:lvl1pPr marR="0" lvl="0" algn="l" rtl="0">
              <a:spcBef>
                <a:spcPts val="0"/>
              </a:spcBef>
              <a:spcAft>
                <a:spcPts val="0"/>
              </a:spcAft>
              <a:buSzPts val="1400"/>
              <a:buNone/>
              <a:defRPr sz="11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4" name="Google Shape;4;n"/>
          <p:cNvSpPr txBox="1">
            <a:spLocks noGrp="1"/>
          </p:cNvSpPr>
          <p:nvPr>
            <p:ph type="dt" idx="10"/>
          </p:nvPr>
        </p:nvSpPr>
        <p:spPr>
          <a:xfrm>
            <a:off x="3995738" y="0"/>
            <a:ext cx="3014662" cy="485775"/>
          </a:xfrm>
          <a:prstGeom prst="rect">
            <a:avLst/>
          </a:prstGeom>
          <a:noFill/>
          <a:ln>
            <a:noFill/>
          </a:ln>
        </p:spPr>
        <p:txBody>
          <a:bodyPr spcFirstLastPara="1" wrap="square" lIns="86150" tIns="43075" rIns="86150" bIns="43075" anchor="t" anchorCtr="0">
            <a:noAutofit/>
          </a:bodyPr>
          <a:lstStyle>
            <a:lvl1pPr marR="0" lvl="0" algn="r" rtl="0">
              <a:spcBef>
                <a:spcPts val="0"/>
              </a:spcBef>
              <a:spcAft>
                <a:spcPts val="0"/>
              </a:spcAft>
              <a:buSzPts val="1400"/>
              <a:buNone/>
              <a:defRPr sz="11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5" name="Google Shape;5;n"/>
          <p:cNvSpPr>
            <a:spLocks noGrp="1" noRot="1" noChangeAspect="1"/>
          </p:cNvSpPr>
          <p:nvPr>
            <p:ph type="sldImg" idx="3"/>
          </p:nvPr>
        </p:nvSpPr>
        <p:spPr>
          <a:xfrm>
            <a:off x="454025" y="693738"/>
            <a:ext cx="6176963" cy="34655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04875" y="4435475"/>
            <a:ext cx="5200650" cy="4159250"/>
          </a:xfrm>
          <a:prstGeom prst="rect">
            <a:avLst/>
          </a:prstGeom>
          <a:noFill/>
          <a:ln>
            <a:noFill/>
          </a:ln>
        </p:spPr>
        <p:txBody>
          <a:bodyPr spcFirstLastPara="1" wrap="square" lIns="86150" tIns="43075" rIns="86150" bIns="43075" anchor="t" anchorCtr="0">
            <a:noAutofit/>
          </a:bodyPr>
          <a:lstStyle>
            <a:lvl1pPr marL="457200" marR="0" lvl="0" indent="-228600" algn="l" rtl="0">
              <a:spcBef>
                <a:spcPts val="481"/>
              </a:spcBef>
              <a:spcAft>
                <a:spcPts val="0"/>
              </a:spcAft>
              <a:buSzPts val="1400"/>
              <a:buNone/>
              <a:defRPr sz="1603" b="0" i="0" u="none" strike="noStrike" cap="none">
                <a:solidFill>
                  <a:schemeClr val="dk1"/>
                </a:solidFill>
                <a:latin typeface="Calibri"/>
                <a:ea typeface="Calibri"/>
                <a:cs typeface="Calibri"/>
                <a:sym typeface="Calibri"/>
              </a:defRPr>
            </a:lvl1pPr>
            <a:lvl2pPr marL="914400" marR="0" lvl="1" indent="-228600" algn="l" rtl="0">
              <a:spcBef>
                <a:spcPts val="481"/>
              </a:spcBef>
              <a:spcAft>
                <a:spcPts val="0"/>
              </a:spcAft>
              <a:buSzPts val="1400"/>
              <a:buNone/>
              <a:defRPr sz="1603" b="0" i="0" u="none" strike="noStrike" cap="none">
                <a:solidFill>
                  <a:schemeClr val="dk1"/>
                </a:solidFill>
                <a:latin typeface="Calibri"/>
                <a:ea typeface="Calibri"/>
                <a:cs typeface="Calibri"/>
                <a:sym typeface="Calibri"/>
              </a:defRPr>
            </a:lvl2pPr>
            <a:lvl3pPr marL="1371600" marR="0" lvl="2" indent="-228600" algn="l" rtl="0">
              <a:spcBef>
                <a:spcPts val="481"/>
              </a:spcBef>
              <a:spcAft>
                <a:spcPts val="0"/>
              </a:spcAft>
              <a:buSzPts val="1400"/>
              <a:buNone/>
              <a:defRPr sz="1603" b="0" i="0" u="none" strike="noStrike" cap="none">
                <a:solidFill>
                  <a:schemeClr val="dk1"/>
                </a:solidFill>
                <a:latin typeface="Calibri"/>
                <a:ea typeface="Calibri"/>
                <a:cs typeface="Calibri"/>
                <a:sym typeface="Calibri"/>
              </a:defRPr>
            </a:lvl3pPr>
            <a:lvl4pPr marL="1828800" marR="0" lvl="3" indent="-228600" algn="l" rtl="0">
              <a:spcBef>
                <a:spcPts val="481"/>
              </a:spcBef>
              <a:spcAft>
                <a:spcPts val="0"/>
              </a:spcAft>
              <a:buSzPts val="1400"/>
              <a:buNone/>
              <a:defRPr sz="1603" b="0" i="0" u="none" strike="noStrike" cap="none">
                <a:solidFill>
                  <a:schemeClr val="dk1"/>
                </a:solidFill>
                <a:latin typeface="Calibri"/>
                <a:ea typeface="Calibri"/>
                <a:cs typeface="Calibri"/>
                <a:sym typeface="Calibri"/>
              </a:defRPr>
            </a:lvl4pPr>
            <a:lvl5pPr marL="2286000" marR="0" lvl="4" indent="-228600" algn="l" rtl="0">
              <a:spcBef>
                <a:spcPts val="481"/>
              </a:spcBef>
              <a:spcAft>
                <a:spcPts val="0"/>
              </a:spcAft>
              <a:buSzPts val="1400"/>
              <a:buNone/>
              <a:defRPr sz="1603"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603"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603"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603"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603"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70950"/>
            <a:ext cx="3014663" cy="415925"/>
          </a:xfrm>
          <a:prstGeom prst="rect">
            <a:avLst/>
          </a:prstGeom>
          <a:noFill/>
          <a:ln>
            <a:noFill/>
          </a:ln>
        </p:spPr>
        <p:txBody>
          <a:bodyPr spcFirstLastPara="1" wrap="square" lIns="86150" tIns="43075" rIns="86150" bIns="43075" anchor="b" anchorCtr="0">
            <a:noAutofit/>
          </a:bodyPr>
          <a:lstStyle>
            <a:lvl1pPr marR="0" lvl="0" algn="l" rtl="0">
              <a:spcBef>
                <a:spcPts val="0"/>
              </a:spcBef>
              <a:spcAft>
                <a:spcPts val="0"/>
              </a:spcAft>
              <a:buSzPts val="1400"/>
              <a:buNone/>
              <a:defRPr sz="11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2pPr>
            <a:lvl3pPr marR="0" lvl="2"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3pPr>
            <a:lvl4pPr marR="0" lvl="3"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4pPr>
            <a:lvl5pPr marR="0" lvl="4"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5pPr>
            <a:lvl6pPr marR="0" lvl="5"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6pPr>
            <a:lvl7pPr marR="0" lvl="6"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7pPr>
            <a:lvl8pPr marR="0" lvl="7"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8pPr>
            <a:lvl9pPr marR="0" lvl="8" algn="l" rtl="0">
              <a:spcBef>
                <a:spcPts val="0"/>
              </a:spcBef>
              <a:spcAft>
                <a:spcPts val="0"/>
              </a:spcAft>
              <a:buSzPts val="1400"/>
              <a:buNone/>
              <a:defRPr sz="1800" b="0" i="0" u="none" strike="noStrike" cap="none">
                <a:solidFill>
                  <a:schemeClr val="dk1"/>
                </a:solidFill>
                <a:latin typeface="Verdana"/>
                <a:ea typeface="Verdana"/>
                <a:cs typeface="Verdana"/>
                <a:sym typeface="Verdana"/>
              </a:defRPr>
            </a:lvl9pPr>
          </a:lstStyle>
          <a:p>
            <a:endParaRPr/>
          </a:p>
        </p:txBody>
      </p:sp>
      <p:sp>
        <p:nvSpPr>
          <p:cNvPr id="8" name="Google Shape;8;n"/>
          <p:cNvSpPr txBox="1">
            <a:spLocks noGrp="1"/>
          </p:cNvSpPr>
          <p:nvPr>
            <p:ph type="sldNum" idx="12"/>
          </p:nvPr>
        </p:nvSpPr>
        <p:spPr>
          <a:xfrm>
            <a:off x="3995738" y="8870950"/>
            <a:ext cx="3014662" cy="415925"/>
          </a:xfrm>
          <a:prstGeom prst="rect">
            <a:avLst/>
          </a:prstGeom>
          <a:noFill/>
          <a:ln>
            <a:noFill/>
          </a:ln>
        </p:spPr>
        <p:txBody>
          <a:bodyPr spcFirstLastPara="1" wrap="square" lIns="86150" tIns="43075" rIns="86150" bIns="43075" anchor="b" anchorCtr="0">
            <a:noAutofit/>
          </a:bodyPr>
          <a:lstStyle/>
          <a:p>
            <a:pPr marL="0" marR="0" lvl="0" indent="0" algn="r" rtl="0">
              <a:spcBef>
                <a:spcPts val="0"/>
              </a:spcBef>
              <a:spcAft>
                <a:spcPts val="0"/>
              </a:spcAft>
              <a:buNone/>
            </a:pPr>
            <a:fld id="{00000000-1234-1234-1234-123412341234}" type="slidenum">
              <a:rPr lang="en-GB" sz="1100" b="0" i="0" u="none" strike="noStrike" cap="none">
                <a:solidFill>
                  <a:schemeClr val="dk1"/>
                </a:solidFill>
                <a:latin typeface="Verdana"/>
                <a:ea typeface="Verdana"/>
                <a:cs typeface="Verdana"/>
                <a:sym typeface="Verdana"/>
              </a:rPr>
              <a:t>‹#›</a:t>
            </a:fld>
            <a:endParaRPr sz="1100" b="0" i="0" u="none" strike="noStrike" cap="none">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Geostationary Environment Monitoring Spectrometer (GEMS), launched on-board the GEO-KOMPSAT-2B satellite in February 2020 is the first geostationary sensor dedicated to air quality and atmospheric composition measurements. GEMS (observing South-East Asia hourly) will be joined by TEMPO in 2022 (United States) and Sentinel-4 (S4, 2024), monitoring Europe and Northern Africa.</a:t>
            </a:r>
          </a:p>
          <a:p>
            <a:endParaRPr lang="en-US" dirty="0" smtClean="0"/>
          </a:p>
          <a:p>
            <a:endParaRPr lang="en-GB" sz="1603" b="0" i="0" u="none" strike="noStrike" cap="none" baseline="0" dirty="0" smtClean="0">
              <a:solidFill>
                <a:schemeClr val="dk1"/>
              </a:solidFill>
              <a:latin typeface="Calibri"/>
              <a:ea typeface="Calibri"/>
              <a:cs typeface="Calibri"/>
              <a:sym typeface="Calibri"/>
            </a:endParaRPr>
          </a:p>
          <a:p>
            <a:r>
              <a:rPr lang="en-GB" sz="1603" b="0" i="0" u="none" strike="noStrike" cap="none" baseline="0" dirty="0" smtClean="0">
                <a:solidFill>
                  <a:schemeClr val="dk1"/>
                </a:solidFill>
                <a:latin typeface="Calibri"/>
                <a:ea typeface="Calibri"/>
                <a:cs typeface="Calibri"/>
                <a:sym typeface="Calibri"/>
              </a:rPr>
              <a:t> </a:t>
            </a:r>
          </a:p>
          <a:p>
            <a:r>
              <a:rPr lang="en-US" sz="1603" b="0" i="0" u="none" strike="noStrike" cap="none" baseline="0" dirty="0" smtClean="0">
                <a:solidFill>
                  <a:schemeClr val="dk1"/>
                </a:solidFill>
                <a:latin typeface="Calibri"/>
                <a:ea typeface="Calibri"/>
                <a:cs typeface="Calibri"/>
                <a:sym typeface="Calibri"/>
              </a:rPr>
              <a:t>BIRA-IASB is responsible for the development of the bread-board algorithms for the retrieval of total vertical columns of formaldehyde (HCHO) and sulfur dioxide (SO2), is involved in the algorithm for total ozone, and will perform the independent verification of the </a:t>
            </a:r>
            <a:r>
              <a:rPr lang="en-US" sz="1603" b="0" i="0" u="none" strike="noStrike" cap="none" baseline="0" dirty="0" err="1" smtClean="0">
                <a:solidFill>
                  <a:schemeClr val="dk1"/>
                </a:solidFill>
                <a:latin typeface="Calibri"/>
                <a:ea typeface="Calibri"/>
                <a:cs typeface="Calibri"/>
                <a:sym typeface="Calibri"/>
              </a:rPr>
              <a:t>glyoxal</a:t>
            </a:r>
            <a:r>
              <a:rPr lang="en-US" sz="1603" b="0" i="0" u="none" strike="noStrike" cap="none" baseline="0" dirty="0" smtClean="0">
                <a:solidFill>
                  <a:schemeClr val="dk1"/>
                </a:solidFill>
                <a:latin typeface="Calibri"/>
                <a:ea typeface="Calibri"/>
                <a:cs typeface="Calibri"/>
                <a:sym typeface="Calibri"/>
              </a:rPr>
              <a:t> total column algorithm. </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100" b="0" i="0" u="none" strike="noStrike" cap="none" smtClean="0">
                <a:solidFill>
                  <a:schemeClr val="dk1"/>
                </a:solidFill>
                <a:latin typeface="Verdana"/>
                <a:ea typeface="Verdana"/>
                <a:cs typeface="Verdana"/>
                <a:sym typeface="Verdana"/>
              </a:rPr>
              <a:t>2</a:t>
            </a:fld>
            <a:endParaRPr lang="en-GB" sz="11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2257230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C5046-3941-4926-9E95-1F8A725002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128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100" b="0" i="0" u="none" strike="noStrike" cap="none" smtClean="0">
                <a:solidFill>
                  <a:schemeClr val="dk1"/>
                </a:solidFill>
                <a:latin typeface="Verdana"/>
                <a:ea typeface="Verdana"/>
                <a:cs typeface="Verdana"/>
                <a:sym typeface="Verdana"/>
              </a:rPr>
              <a:t>20</a:t>
            </a:fld>
            <a:endParaRPr lang="en-GB" sz="11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380762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3" b="0" i="0" u="none" strike="noStrike" cap="none" baseline="0" dirty="0" smtClean="0">
                <a:solidFill>
                  <a:schemeClr val="dk1"/>
                </a:solidFill>
                <a:latin typeface="Calibri"/>
                <a:ea typeface="Calibri"/>
                <a:cs typeface="Calibri"/>
                <a:sym typeface="Calibri"/>
              </a:rPr>
              <a:t>The BIRA algorithm for the retrieval of total HCHO column is a DOAS-type scheme based on algorithms for previous satellite sensors, such as S-5P/TROPOMI (De Smedt </a:t>
            </a:r>
            <a:r>
              <a:rPr lang="en-US" sz="1603" b="0" i="1" u="none" strike="noStrike" cap="none" baseline="0" dirty="0" smtClean="0">
                <a:solidFill>
                  <a:schemeClr val="dk1"/>
                </a:solidFill>
                <a:latin typeface="Calibri"/>
                <a:ea typeface="Calibri"/>
                <a:cs typeface="Calibri"/>
                <a:sym typeface="Calibri"/>
              </a:rPr>
              <a:t>et al.</a:t>
            </a:r>
            <a:r>
              <a:rPr lang="en-US" sz="1603" b="0" i="0" u="none" strike="noStrike" cap="none" baseline="0" dirty="0" smtClean="0">
                <a:solidFill>
                  <a:schemeClr val="dk1"/>
                </a:solidFill>
                <a:latin typeface="Calibri"/>
                <a:ea typeface="Calibri"/>
                <a:cs typeface="Calibri"/>
                <a:sym typeface="Calibri"/>
              </a:rPr>
              <a:t>, 2018). As is the case with polar sensors, the application to GEMS measurements is expected to show large offsets and striping patterns, due to imperfect slant-column fits and instrumental characteristics. For polar orbiting instruments, these phenomena are usually corrected by means of a background correction step. This involves a reference region over the Pacific ocean, where the formaldehyde columns are small and well known. For GEMS, an alternative approach needs to be found for this, as it only scans the Pacific at the </a:t>
            </a:r>
            <a:r>
              <a:rPr lang="en-US" sz="1603" b="0" i="0" u="none" strike="noStrike" cap="none" baseline="0" dirty="0" err="1" smtClean="0">
                <a:solidFill>
                  <a:schemeClr val="dk1"/>
                </a:solidFill>
                <a:latin typeface="Calibri"/>
                <a:ea typeface="Calibri"/>
                <a:cs typeface="Calibri"/>
                <a:sym typeface="Calibri"/>
              </a:rPr>
              <a:t>begining</a:t>
            </a:r>
            <a:r>
              <a:rPr lang="en-US" sz="1603" b="0" i="0" u="none" strike="noStrike" cap="none" baseline="0" dirty="0" smtClean="0">
                <a:solidFill>
                  <a:schemeClr val="dk1"/>
                </a:solidFill>
                <a:latin typeface="Calibri"/>
                <a:ea typeface="Calibri"/>
                <a:cs typeface="Calibri"/>
                <a:sym typeface="Calibri"/>
              </a:rPr>
              <a:t> of the day. Within the frame of the ESA S4 L2 project (see talk of Diego this morning), the HCHO retrieval scheme can be tested and evaluated using GEMS data. It is expected that these can then be applied to S4 data and fine-tuned after the launch of S4 .</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100" b="0" i="0" u="none" strike="noStrike" cap="none" smtClean="0">
                <a:solidFill>
                  <a:schemeClr val="dk1"/>
                </a:solidFill>
                <a:latin typeface="Verdana"/>
                <a:ea typeface="Verdana"/>
                <a:cs typeface="Verdana"/>
                <a:sym typeface="Verdana"/>
              </a:rPr>
              <a:t>3</a:t>
            </a:fld>
            <a:endParaRPr lang="en-GB" sz="11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61666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C5046-3941-4926-9E95-1F8A7250026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733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100" b="0" i="0" u="none" strike="noStrike" cap="none" smtClean="0">
                <a:solidFill>
                  <a:schemeClr val="dk1"/>
                </a:solidFill>
                <a:latin typeface="Verdana"/>
                <a:ea typeface="Verdana"/>
                <a:cs typeface="Verdana"/>
                <a:sym typeface="Verdana"/>
              </a:rPr>
              <a:t>7</a:t>
            </a:fld>
            <a:endParaRPr lang="en-GB" sz="11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3984217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100" b="0" i="0" u="none" strike="noStrike" cap="none" smtClean="0">
                <a:solidFill>
                  <a:schemeClr val="dk1"/>
                </a:solidFill>
                <a:latin typeface="Verdana"/>
                <a:ea typeface="Verdana"/>
                <a:cs typeface="Verdana"/>
                <a:sym typeface="Verdana"/>
              </a:rPr>
              <a:t>11</a:t>
            </a:fld>
            <a:endParaRPr lang="en-GB" sz="11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3642366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481"/>
              </a:spcBef>
              <a:spcAft>
                <a:spcPts val="0"/>
              </a:spcAft>
              <a:buClr>
                <a:srgbClr val="000000"/>
              </a:buClr>
              <a:buSzPts val="1400"/>
              <a:buFont typeface="Arial"/>
              <a:buNone/>
              <a:tabLst/>
              <a:defRPr/>
            </a:pPr>
            <a:r>
              <a:rPr lang="en-US" sz="1603" b="0" i="0" u="none" strike="noStrike" cap="none" baseline="0" dirty="0" smtClean="0">
                <a:solidFill>
                  <a:schemeClr val="dk1"/>
                </a:solidFill>
                <a:latin typeface="Calibri"/>
                <a:ea typeface="Calibri"/>
                <a:cs typeface="Calibri"/>
                <a:sym typeface="Calibri"/>
              </a:rPr>
              <a:t>The geostationary observation geometry of GEO sensors poses challenges to an HCHO retrieval scheme due to the changing scene illumination and long light paths (Figure 3). </a:t>
            </a:r>
          </a:p>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100" b="0" i="0" u="none" strike="noStrike" cap="none" smtClean="0">
                <a:solidFill>
                  <a:schemeClr val="dk1"/>
                </a:solidFill>
                <a:latin typeface="Verdana"/>
                <a:ea typeface="Verdana"/>
                <a:cs typeface="Verdana"/>
                <a:sym typeface="Verdana"/>
              </a:rPr>
              <a:t>14</a:t>
            </a:fld>
            <a:endParaRPr lang="en-GB" sz="11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4167874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100" b="0" i="0" u="none" strike="noStrike" cap="none" smtClean="0">
                <a:solidFill>
                  <a:schemeClr val="dk1"/>
                </a:solidFill>
                <a:latin typeface="Verdana"/>
                <a:ea typeface="Verdana"/>
                <a:cs typeface="Verdana"/>
                <a:sym typeface="Verdana"/>
              </a:rPr>
              <a:t>15</a:t>
            </a:fld>
            <a:endParaRPr lang="en-GB" sz="11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2006373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8C5046-3941-4926-9E95-1F8A7250026B}" type="slidenum">
              <a:rPr lang="en-GB" smtClean="0"/>
              <a:t>16</a:t>
            </a:fld>
            <a:endParaRPr lang="en-GB"/>
          </a:p>
        </p:txBody>
      </p:sp>
    </p:spTree>
    <p:extLst>
      <p:ext uri="{BB962C8B-B14F-4D97-AF65-F5344CB8AC3E}">
        <p14:creationId xmlns:p14="http://schemas.microsoft.com/office/powerpoint/2010/main" val="3829997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78C5046-3941-4926-9E95-1F8A7250026B}" type="slidenum">
              <a:rPr lang="en-GB" smtClean="0"/>
              <a:t>17</a:t>
            </a:fld>
            <a:endParaRPr lang="en-GB"/>
          </a:p>
        </p:txBody>
      </p:sp>
    </p:spTree>
    <p:extLst>
      <p:ext uri="{BB962C8B-B14F-4D97-AF65-F5344CB8AC3E}">
        <p14:creationId xmlns:p14="http://schemas.microsoft.com/office/powerpoint/2010/main" val="176716694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30.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9.jpg"/><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1.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1">
  <p:cSld name="COVER1">
    <p:spTree>
      <p:nvGrpSpPr>
        <p:cNvPr id="1" name="Shape 292"/>
        <p:cNvGrpSpPr/>
        <p:nvPr/>
      </p:nvGrpSpPr>
      <p:grpSpPr>
        <a:xfrm>
          <a:off x="0" y="0"/>
          <a:ext cx="0" cy="0"/>
          <a:chOff x="0" y="0"/>
          <a:chExt cx="0" cy="0"/>
        </a:xfrm>
      </p:grpSpPr>
      <p:pic>
        <p:nvPicPr>
          <p:cNvPr id="293" name="Google Shape;293;p23"/>
          <p:cNvPicPr preferRelativeResize="0"/>
          <p:nvPr/>
        </p:nvPicPr>
        <p:blipFill rotWithShape="1">
          <a:blip r:embed="rId2">
            <a:alphaModFix/>
          </a:blip>
          <a:srcRect/>
          <a:stretch/>
        </p:blipFill>
        <p:spPr>
          <a:xfrm>
            <a:off x="0" y="-1"/>
            <a:ext cx="12229200" cy="6878925"/>
          </a:xfrm>
          <a:prstGeom prst="rect">
            <a:avLst/>
          </a:prstGeom>
          <a:noFill/>
          <a:ln>
            <a:noFill/>
          </a:ln>
        </p:spPr>
      </p:pic>
      <p:sp>
        <p:nvSpPr>
          <p:cNvPr id="294" name="Google Shape;294;p23"/>
          <p:cNvSpPr/>
          <p:nvPr/>
        </p:nvSpPr>
        <p:spPr>
          <a:xfrm>
            <a:off x="1" y="-2"/>
            <a:ext cx="12225338" cy="6878925"/>
          </a:xfrm>
          <a:prstGeom prst="rect">
            <a:avLst/>
          </a:prstGeom>
          <a:solidFill>
            <a:srgbClr val="003249">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295" name="Google Shape;295;p23"/>
          <p:cNvSpPr txBox="1">
            <a:spLocks noGrp="1"/>
          </p:cNvSpPr>
          <p:nvPr>
            <p:ph type="subTitle" idx="1"/>
          </p:nvPr>
        </p:nvSpPr>
        <p:spPr>
          <a:xfrm>
            <a:off x="118699" y="5258117"/>
            <a:ext cx="10627380" cy="381451"/>
          </a:xfrm>
          <a:prstGeom prst="rect">
            <a:avLst/>
          </a:prstGeom>
          <a:noFill/>
          <a:ln>
            <a:noFill/>
          </a:ln>
        </p:spPr>
        <p:txBody>
          <a:bodyPr spcFirstLastPara="1" wrap="square" lIns="91425" tIns="45700" rIns="91425" bIns="45700" anchor="t" anchorCtr="0">
            <a:spAutoFit/>
          </a:bodyPr>
          <a:lstStyle>
            <a:lvl1pPr lvl="0" algn="l">
              <a:lnSpc>
                <a:spcPct val="119000"/>
              </a:lnSpc>
              <a:spcBef>
                <a:spcPts val="347"/>
              </a:spcBef>
              <a:spcAft>
                <a:spcPts val="0"/>
              </a:spcAft>
              <a:buSzPts val="1736"/>
              <a:buFont typeface="Verdana"/>
              <a:buNone/>
              <a:defRPr sz="1736"/>
            </a:lvl1pPr>
            <a:lvl2pPr lvl="1" algn="l">
              <a:lnSpc>
                <a:spcPct val="119000"/>
              </a:lnSpc>
              <a:spcBef>
                <a:spcPts val="360"/>
              </a:spcBef>
              <a:spcAft>
                <a:spcPts val="0"/>
              </a:spcAft>
              <a:buSzPts val="1800"/>
              <a:buNone/>
              <a:defRPr/>
            </a:lvl2pPr>
            <a:lvl3pPr lvl="2" algn="l">
              <a:lnSpc>
                <a:spcPct val="119000"/>
              </a:lnSpc>
              <a:spcBef>
                <a:spcPts val="360"/>
              </a:spcBef>
              <a:spcAft>
                <a:spcPts val="0"/>
              </a:spcAft>
              <a:buSzPts val="1800"/>
              <a:buNone/>
              <a:defRPr/>
            </a:lvl3pPr>
            <a:lvl4pPr lvl="3" algn="l">
              <a:lnSpc>
                <a:spcPct val="119000"/>
              </a:lnSpc>
              <a:spcBef>
                <a:spcPts val="360"/>
              </a:spcBef>
              <a:spcAft>
                <a:spcPts val="0"/>
              </a:spcAft>
              <a:buSzPts val="1800"/>
              <a:buNone/>
              <a:defRPr/>
            </a:lvl4pPr>
            <a:lvl5pPr lvl="4" algn="l">
              <a:lnSpc>
                <a:spcPct val="119000"/>
              </a:lnSpc>
              <a:spcBef>
                <a:spcPts val="360"/>
              </a:spcBef>
              <a:spcAft>
                <a:spcPts val="0"/>
              </a:spcAft>
              <a:buSzPts val="1800"/>
              <a:buNone/>
              <a:defRPr/>
            </a:lvl5pPr>
            <a:lvl6pPr lvl="5" algn="l">
              <a:lnSpc>
                <a:spcPct val="119000"/>
              </a:lnSpc>
              <a:spcBef>
                <a:spcPts val="360"/>
              </a:spcBef>
              <a:spcAft>
                <a:spcPts val="0"/>
              </a:spcAft>
              <a:buSzPts val="1800"/>
              <a:buChar char="–"/>
              <a:defRPr/>
            </a:lvl6pPr>
            <a:lvl7pPr lvl="6" algn="l">
              <a:lnSpc>
                <a:spcPct val="119000"/>
              </a:lnSpc>
              <a:spcBef>
                <a:spcPts val="360"/>
              </a:spcBef>
              <a:spcAft>
                <a:spcPts val="0"/>
              </a:spcAft>
              <a:buSzPts val="1800"/>
              <a:buChar char="–"/>
              <a:defRPr/>
            </a:lvl7pPr>
            <a:lvl8pPr lvl="7" algn="l">
              <a:lnSpc>
                <a:spcPct val="119000"/>
              </a:lnSpc>
              <a:spcBef>
                <a:spcPts val="360"/>
              </a:spcBef>
              <a:spcAft>
                <a:spcPts val="0"/>
              </a:spcAft>
              <a:buSzPts val="1800"/>
              <a:buChar char="–"/>
              <a:defRPr/>
            </a:lvl8pPr>
            <a:lvl9pPr lvl="8" algn="l">
              <a:lnSpc>
                <a:spcPct val="119000"/>
              </a:lnSpc>
              <a:spcBef>
                <a:spcPts val="360"/>
              </a:spcBef>
              <a:spcAft>
                <a:spcPts val="0"/>
              </a:spcAft>
              <a:buSzPts val="1800"/>
              <a:buChar char="–"/>
              <a:defRPr/>
            </a:lvl9pPr>
          </a:lstStyle>
          <a:p>
            <a:endParaRPr/>
          </a:p>
        </p:txBody>
      </p:sp>
      <p:sp>
        <p:nvSpPr>
          <p:cNvPr id="296" name="Google Shape;296;p23"/>
          <p:cNvSpPr txBox="1">
            <a:spLocks noGrp="1"/>
          </p:cNvSpPr>
          <p:nvPr>
            <p:ph type="ctrTitle"/>
          </p:nvPr>
        </p:nvSpPr>
        <p:spPr>
          <a:xfrm>
            <a:off x="126000" y="3351588"/>
            <a:ext cx="11829600" cy="707886"/>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sz="4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p23"/>
          <p:cNvSpPr txBox="1"/>
          <p:nvPr/>
        </p:nvSpPr>
        <p:spPr>
          <a:xfrm>
            <a:off x="844737" y="6429376"/>
            <a:ext cx="6706956" cy="2111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772" b="0" i="0" u="none" strike="noStrike" cap="none">
              <a:solidFill>
                <a:schemeClr val="dk1"/>
              </a:solidFill>
              <a:latin typeface="Verdana"/>
              <a:ea typeface="Verdana"/>
              <a:cs typeface="Verdana"/>
              <a:sym typeface="Verdana"/>
            </a:endParaRPr>
          </a:p>
        </p:txBody>
      </p:sp>
      <p:cxnSp>
        <p:nvCxnSpPr>
          <p:cNvPr id="298" name="Google Shape;298;p23"/>
          <p:cNvCxnSpPr/>
          <p:nvPr/>
        </p:nvCxnSpPr>
        <p:spPr>
          <a:xfrm>
            <a:off x="222041" y="6422971"/>
            <a:ext cx="11768092" cy="0"/>
          </a:xfrm>
          <a:prstGeom prst="straightConnector1">
            <a:avLst/>
          </a:prstGeom>
          <a:noFill/>
          <a:ln w="9525" cap="flat" cmpd="sng">
            <a:solidFill>
              <a:schemeClr val="lt1"/>
            </a:solidFill>
            <a:prstDash val="solid"/>
            <a:round/>
            <a:headEnd type="none" w="sm" len="sm"/>
            <a:tailEnd type="none" w="sm" len="sm"/>
          </a:ln>
        </p:spPr>
      </p:cxnSp>
      <p:cxnSp>
        <p:nvCxnSpPr>
          <p:cNvPr id="299" name="Google Shape;299;p23"/>
          <p:cNvCxnSpPr/>
          <p:nvPr/>
        </p:nvCxnSpPr>
        <p:spPr>
          <a:xfrm>
            <a:off x="223200" y="4106871"/>
            <a:ext cx="11768400" cy="0"/>
          </a:xfrm>
          <a:prstGeom prst="straightConnector1">
            <a:avLst/>
          </a:prstGeom>
          <a:noFill/>
          <a:ln w="9525" cap="flat" cmpd="sng">
            <a:solidFill>
              <a:schemeClr val="lt1"/>
            </a:solidFill>
            <a:prstDash val="solid"/>
            <a:round/>
            <a:headEnd type="none" w="sm" len="sm"/>
            <a:tailEnd type="none" w="sm" len="sm"/>
          </a:ln>
        </p:spPr>
      </p:cxnSp>
      <p:sp>
        <p:nvSpPr>
          <p:cNvPr id="300" name="Google Shape;300;p23"/>
          <p:cNvSpPr txBox="1"/>
          <p:nvPr/>
        </p:nvSpPr>
        <p:spPr>
          <a:xfrm>
            <a:off x="11833582" y="5406990"/>
            <a:ext cx="227947"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200" b="0" i="0" u="none" strike="noStrike" cap="none">
                <a:solidFill>
                  <a:schemeClr val="lt1"/>
                </a:solidFill>
                <a:latin typeface="Arial"/>
                <a:ea typeface="Arial"/>
                <a:cs typeface="Arial"/>
                <a:sym typeface="Arial"/>
              </a:rPr>
              <a:t> </a:t>
            </a:r>
            <a:endParaRPr/>
          </a:p>
        </p:txBody>
      </p:sp>
      <p:sp>
        <p:nvSpPr>
          <p:cNvPr id="301" name="Google Shape;301;p23"/>
          <p:cNvSpPr txBox="1"/>
          <p:nvPr/>
        </p:nvSpPr>
        <p:spPr>
          <a:xfrm>
            <a:off x="11811453" y="6156809"/>
            <a:ext cx="227948"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200" b="0" i="0" u="none" strike="noStrike" cap="none">
                <a:solidFill>
                  <a:schemeClr val="lt1"/>
                </a:solidFill>
                <a:latin typeface="Arial"/>
                <a:ea typeface="Arial"/>
                <a:cs typeface="Arial"/>
                <a:sym typeface="Arial"/>
              </a:rPr>
              <a:t> </a:t>
            </a:r>
            <a:endParaRPr/>
          </a:p>
        </p:txBody>
      </p:sp>
      <p:sp>
        <p:nvSpPr>
          <p:cNvPr id="302" name="Google Shape;302;p23"/>
          <p:cNvSpPr/>
          <p:nvPr/>
        </p:nvSpPr>
        <p:spPr>
          <a:xfrm>
            <a:off x="11125001" y="5811879"/>
            <a:ext cx="914400" cy="21704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GB" sz="1200" b="0" i="0" u="none" strike="noStrike" cap="none">
                <a:solidFill>
                  <a:schemeClr val="lt1"/>
                </a:solidFill>
                <a:latin typeface="Arial"/>
                <a:ea typeface="Arial"/>
                <a:cs typeface="Arial"/>
                <a:sym typeface="Arial"/>
              </a:rPr>
              <a:t> </a:t>
            </a:r>
            <a:endParaRPr/>
          </a:p>
        </p:txBody>
      </p:sp>
      <p:sp>
        <p:nvSpPr>
          <p:cNvPr id="303" name="Google Shape;303;p23"/>
          <p:cNvSpPr txBox="1"/>
          <p:nvPr/>
        </p:nvSpPr>
        <p:spPr>
          <a:xfrm>
            <a:off x="223200" y="6213933"/>
            <a:ext cx="6706956" cy="215444"/>
          </a:xfrm>
          <a:prstGeom prst="rect">
            <a:avLst/>
          </a:prstGeom>
          <a:noFill/>
          <a:ln>
            <a:noFill/>
          </a:ln>
        </p:spPr>
        <p:txBody>
          <a:bodyPr spcFirstLastPara="1" wrap="square" lIns="0" tIns="45700" rIns="91425" bIns="45700" anchor="b" anchorCtr="0">
            <a:spAutoFit/>
          </a:bodyPr>
          <a:lstStyle/>
          <a:p>
            <a:pPr marL="0" marR="0" lvl="0" indent="0" algn="l" rtl="0">
              <a:spcBef>
                <a:spcPts val="0"/>
              </a:spcBef>
              <a:spcAft>
                <a:spcPts val="0"/>
              </a:spcAft>
              <a:buNone/>
            </a:pPr>
            <a:r>
              <a:rPr lang="en-GB" sz="800" b="0" i="0" u="none" strike="noStrike" cap="none">
                <a:solidFill>
                  <a:srgbClr val="8197A6"/>
                </a:solidFill>
                <a:latin typeface="Arial"/>
                <a:ea typeface="Arial"/>
                <a:cs typeface="Arial"/>
                <a:sym typeface="Arial"/>
              </a:rPr>
              <a:t>ESA UNCLASSIFIED - For ESA Official Use Only</a:t>
            </a:r>
            <a:endParaRPr/>
          </a:p>
        </p:txBody>
      </p:sp>
      <p:sp>
        <p:nvSpPr>
          <p:cNvPr id="304" name="Google Shape;304;p23"/>
          <p:cNvSpPr txBox="1"/>
          <p:nvPr/>
        </p:nvSpPr>
        <p:spPr>
          <a:xfrm>
            <a:off x="11664495" y="6202800"/>
            <a:ext cx="291105" cy="215444"/>
          </a:xfrm>
          <a:prstGeom prst="rect">
            <a:avLst/>
          </a:prstGeom>
          <a:noFill/>
          <a:ln>
            <a:noFill/>
          </a:ln>
        </p:spPr>
        <p:txBody>
          <a:bodyPr spcFirstLastPara="1" wrap="square" lIns="91425" tIns="45700" rIns="0" bIns="45700" anchor="t" anchorCtr="0">
            <a:spAutoFit/>
          </a:bodyPr>
          <a:lstStyle/>
          <a:p>
            <a:pPr marL="0" marR="0" lvl="0" indent="0" algn="r" rtl="0">
              <a:spcBef>
                <a:spcPts val="0"/>
              </a:spcBef>
              <a:spcAft>
                <a:spcPts val="0"/>
              </a:spcAft>
              <a:buNone/>
            </a:pPr>
            <a:r>
              <a:rPr lang="en-GB" sz="800" b="0" i="0" u="none" strike="noStrike" cap="none">
                <a:solidFill>
                  <a:schemeClr val="lt1"/>
                </a:solidFill>
                <a:latin typeface="Arial"/>
                <a:ea typeface="Arial"/>
                <a:cs typeface="Arial"/>
                <a:sym typeface="Arial"/>
              </a:rPr>
              <a:t>  </a:t>
            </a:r>
            <a:fld id="{00000000-1234-1234-1234-123412341234}" type="slidenum">
              <a:rPr lang="en-GB" sz="800" b="0" i="0" u="none" strike="noStrike" cap="none">
                <a:solidFill>
                  <a:schemeClr val="lt1"/>
                </a:solidFill>
                <a:latin typeface="Arial"/>
                <a:ea typeface="Arial"/>
                <a:cs typeface="Arial"/>
                <a:sym typeface="Arial"/>
              </a:rPr>
              <a:t>‹#›</a:t>
            </a:fld>
            <a:endParaRPr sz="800" b="0" i="0" u="none" strike="noStrike" cap="none">
              <a:solidFill>
                <a:schemeClr val="lt1"/>
              </a:solidFill>
              <a:latin typeface="Arial"/>
              <a:ea typeface="Arial"/>
              <a:cs typeface="Arial"/>
              <a:sym typeface="Arial"/>
            </a:endParaRPr>
          </a:p>
        </p:txBody>
      </p:sp>
      <p:pic>
        <p:nvPicPr>
          <p:cNvPr id="305" name="Google Shape;305;p23"/>
          <p:cNvPicPr preferRelativeResize="0"/>
          <p:nvPr/>
        </p:nvPicPr>
        <p:blipFill rotWithShape="1">
          <a:blip r:embed="rId3">
            <a:alphaModFix/>
          </a:blip>
          <a:srcRect/>
          <a:stretch/>
        </p:blipFill>
        <p:spPr>
          <a:xfrm>
            <a:off x="10331489" y="-216085"/>
            <a:ext cx="2093892" cy="1314000"/>
          </a:xfrm>
          <a:prstGeom prst="rect">
            <a:avLst/>
          </a:prstGeom>
          <a:noFill/>
          <a:ln>
            <a:noFill/>
          </a:ln>
        </p:spPr>
      </p:pic>
      <p:pic>
        <p:nvPicPr>
          <p:cNvPr id="306" name="Google Shape;306;p23"/>
          <p:cNvPicPr preferRelativeResize="0"/>
          <p:nvPr/>
        </p:nvPicPr>
        <p:blipFill rotWithShape="1">
          <a:blip r:embed="rId4">
            <a:alphaModFix/>
          </a:blip>
          <a:srcRect/>
          <a:stretch/>
        </p:blipFill>
        <p:spPr>
          <a:xfrm>
            <a:off x="10343245" y="6585917"/>
            <a:ext cx="1636920" cy="105918"/>
          </a:xfrm>
          <a:prstGeom prst="rect">
            <a:avLst/>
          </a:prstGeom>
          <a:noFill/>
          <a:ln>
            <a:noFill/>
          </a:ln>
        </p:spPr>
      </p:pic>
      <p:grpSp>
        <p:nvGrpSpPr>
          <p:cNvPr id="307" name="Google Shape;307;p23"/>
          <p:cNvGrpSpPr/>
          <p:nvPr/>
        </p:nvGrpSpPr>
        <p:grpSpPr>
          <a:xfrm>
            <a:off x="226688" y="6569736"/>
            <a:ext cx="9628745" cy="144114"/>
            <a:chOff x="1076500" y="4469696"/>
            <a:chExt cx="9628745" cy="144114"/>
          </a:xfrm>
        </p:grpSpPr>
        <p:pic>
          <p:nvPicPr>
            <p:cNvPr id="308" name="Google Shape;308;p23" descr="de.png"/>
            <p:cNvPicPr preferRelativeResize="0"/>
            <p:nvPr/>
          </p:nvPicPr>
          <p:blipFill rotWithShape="1">
            <a:blip r:embed="rId5">
              <a:alphaModFix/>
            </a:blip>
            <a:srcRect/>
            <a:stretch/>
          </p:blipFill>
          <p:spPr>
            <a:xfrm>
              <a:off x="1076500" y="4469696"/>
              <a:ext cx="217977" cy="144114"/>
            </a:xfrm>
            <a:prstGeom prst="rect">
              <a:avLst/>
            </a:prstGeom>
            <a:noFill/>
            <a:ln>
              <a:noFill/>
            </a:ln>
          </p:spPr>
        </p:pic>
        <p:pic>
          <p:nvPicPr>
            <p:cNvPr id="309" name="Google Shape;309;p23" descr="at.png"/>
            <p:cNvPicPr preferRelativeResize="0"/>
            <p:nvPr/>
          </p:nvPicPr>
          <p:blipFill rotWithShape="1">
            <a:blip r:embed="rId6">
              <a:alphaModFix/>
            </a:blip>
            <a:srcRect/>
            <a:stretch/>
          </p:blipFill>
          <p:spPr>
            <a:xfrm>
              <a:off x="1447640" y="4469696"/>
              <a:ext cx="217977" cy="144114"/>
            </a:xfrm>
            <a:prstGeom prst="rect">
              <a:avLst/>
            </a:prstGeom>
            <a:noFill/>
            <a:ln>
              <a:noFill/>
            </a:ln>
          </p:spPr>
        </p:pic>
        <p:pic>
          <p:nvPicPr>
            <p:cNvPr id="310" name="Google Shape;310;p23" descr="be.png"/>
            <p:cNvPicPr preferRelativeResize="0"/>
            <p:nvPr/>
          </p:nvPicPr>
          <p:blipFill rotWithShape="1">
            <a:blip r:embed="rId7">
              <a:alphaModFix/>
            </a:blip>
            <a:srcRect/>
            <a:stretch/>
          </p:blipFill>
          <p:spPr>
            <a:xfrm>
              <a:off x="1818780" y="4469696"/>
              <a:ext cx="217977" cy="144114"/>
            </a:xfrm>
            <a:prstGeom prst="rect">
              <a:avLst/>
            </a:prstGeom>
            <a:noFill/>
            <a:ln>
              <a:noFill/>
            </a:ln>
          </p:spPr>
        </p:pic>
        <p:pic>
          <p:nvPicPr>
            <p:cNvPr id="311" name="Google Shape;311;p23" descr="dk.png"/>
            <p:cNvPicPr preferRelativeResize="0"/>
            <p:nvPr/>
          </p:nvPicPr>
          <p:blipFill rotWithShape="1">
            <a:blip r:embed="rId8">
              <a:alphaModFix/>
            </a:blip>
            <a:srcRect/>
            <a:stretch/>
          </p:blipFill>
          <p:spPr>
            <a:xfrm>
              <a:off x="2189920" y="4469696"/>
              <a:ext cx="217977" cy="144114"/>
            </a:xfrm>
            <a:prstGeom prst="rect">
              <a:avLst/>
            </a:prstGeom>
            <a:noFill/>
            <a:ln>
              <a:noFill/>
            </a:ln>
          </p:spPr>
        </p:pic>
        <p:pic>
          <p:nvPicPr>
            <p:cNvPr id="312" name="Google Shape;312;p23" descr="es.png"/>
            <p:cNvPicPr preferRelativeResize="0"/>
            <p:nvPr/>
          </p:nvPicPr>
          <p:blipFill rotWithShape="1">
            <a:blip r:embed="rId9">
              <a:alphaModFix/>
            </a:blip>
            <a:srcRect/>
            <a:stretch/>
          </p:blipFill>
          <p:spPr>
            <a:xfrm>
              <a:off x="2561060" y="4469696"/>
              <a:ext cx="217977" cy="144114"/>
            </a:xfrm>
            <a:prstGeom prst="rect">
              <a:avLst/>
            </a:prstGeom>
            <a:noFill/>
            <a:ln>
              <a:noFill/>
            </a:ln>
          </p:spPr>
        </p:pic>
        <p:pic>
          <p:nvPicPr>
            <p:cNvPr id="313" name="Google Shape;313;p23" descr="ee.png"/>
            <p:cNvPicPr preferRelativeResize="0"/>
            <p:nvPr/>
          </p:nvPicPr>
          <p:blipFill rotWithShape="1">
            <a:blip r:embed="rId10">
              <a:alphaModFix/>
            </a:blip>
            <a:srcRect/>
            <a:stretch/>
          </p:blipFill>
          <p:spPr>
            <a:xfrm>
              <a:off x="2932200" y="4469696"/>
              <a:ext cx="217977" cy="144114"/>
            </a:xfrm>
            <a:prstGeom prst="rect">
              <a:avLst/>
            </a:prstGeom>
            <a:noFill/>
            <a:ln>
              <a:noFill/>
            </a:ln>
          </p:spPr>
        </p:pic>
        <p:pic>
          <p:nvPicPr>
            <p:cNvPr id="314" name="Google Shape;314;p23" descr="fi.png"/>
            <p:cNvPicPr preferRelativeResize="0"/>
            <p:nvPr/>
          </p:nvPicPr>
          <p:blipFill rotWithShape="1">
            <a:blip r:embed="rId11">
              <a:alphaModFix/>
            </a:blip>
            <a:srcRect/>
            <a:stretch/>
          </p:blipFill>
          <p:spPr>
            <a:xfrm>
              <a:off x="3303340" y="4469696"/>
              <a:ext cx="217977" cy="144114"/>
            </a:xfrm>
            <a:prstGeom prst="rect">
              <a:avLst/>
            </a:prstGeom>
            <a:noFill/>
            <a:ln>
              <a:noFill/>
            </a:ln>
          </p:spPr>
        </p:pic>
        <p:pic>
          <p:nvPicPr>
            <p:cNvPr id="315" name="Google Shape;315;p23" descr="fr.png"/>
            <p:cNvPicPr preferRelativeResize="0"/>
            <p:nvPr/>
          </p:nvPicPr>
          <p:blipFill rotWithShape="1">
            <a:blip r:embed="rId12">
              <a:alphaModFix/>
            </a:blip>
            <a:srcRect/>
            <a:stretch/>
          </p:blipFill>
          <p:spPr>
            <a:xfrm>
              <a:off x="3674480" y="4469696"/>
              <a:ext cx="217977" cy="144114"/>
            </a:xfrm>
            <a:prstGeom prst="rect">
              <a:avLst/>
            </a:prstGeom>
            <a:noFill/>
            <a:ln>
              <a:noFill/>
            </a:ln>
          </p:spPr>
        </p:pic>
        <p:pic>
          <p:nvPicPr>
            <p:cNvPr id="316" name="Google Shape;316;p23" descr="gr.png"/>
            <p:cNvPicPr preferRelativeResize="0"/>
            <p:nvPr/>
          </p:nvPicPr>
          <p:blipFill rotWithShape="1">
            <a:blip r:embed="rId13">
              <a:alphaModFix/>
            </a:blip>
            <a:srcRect/>
            <a:stretch/>
          </p:blipFill>
          <p:spPr>
            <a:xfrm>
              <a:off x="4045620" y="4469696"/>
              <a:ext cx="217977" cy="144114"/>
            </a:xfrm>
            <a:prstGeom prst="rect">
              <a:avLst/>
            </a:prstGeom>
            <a:noFill/>
            <a:ln>
              <a:noFill/>
            </a:ln>
          </p:spPr>
        </p:pic>
        <p:pic>
          <p:nvPicPr>
            <p:cNvPr id="317" name="Google Shape;317;p23" descr="hu.png"/>
            <p:cNvPicPr preferRelativeResize="0"/>
            <p:nvPr/>
          </p:nvPicPr>
          <p:blipFill rotWithShape="1">
            <a:blip r:embed="rId14">
              <a:alphaModFix/>
            </a:blip>
            <a:srcRect/>
            <a:stretch/>
          </p:blipFill>
          <p:spPr>
            <a:xfrm>
              <a:off x="4416760" y="4469696"/>
              <a:ext cx="217977" cy="144114"/>
            </a:xfrm>
            <a:prstGeom prst="rect">
              <a:avLst/>
            </a:prstGeom>
            <a:noFill/>
            <a:ln>
              <a:noFill/>
            </a:ln>
          </p:spPr>
        </p:pic>
        <p:pic>
          <p:nvPicPr>
            <p:cNvPr id="318" name="Google Shape;318;p23" descr="ie.png"/>
            <p:cNvPicPr preferRelativeResize="0"/>
            <p:nvPr/>
          </p:nvPicPr>
          <p:blipFill rotWithShape="1">
            <a:blip r:embed="rId15">
              <a:alphaModFix/>
            </a:blip>
            <a:srcRect/>
            <a:stretch/>
          </p:blipFill>
          <p:spPr>
            <a:xfrm>
              <a:off x="4787900" y="4469696"/>
              <a:ext cx="217977" cy="144114"/>
            </a:xfrm>
            <a:prstGeom prst="rect">
              <a:avLst/>
            </a:prstGeom>
            <a:noFill/>
            <a:ln>
              <a:noFill/>
            </a:ln>
          </p:spPr>
        </p:pic>
        <p:pic>
          <p:nvPicPr>
            <p:cNvPr id="319" name="Google Shape;319;p23" descr="it.png"/>
            <p:cNvPicPr preferRelativeResize="0"/>
            <p:nvPr/>
          </p:nvPicPr>
          <p:blipFill rotWithShape="1">
            <a:blip r:embed="rId16">
              <a:alphaModFix/>
            </a:blip>
            <a:srcRect/>
            <a:stretch/>
          </p:blipFill>
          <p:spPr>
            <a:xfrm>
              <a:off x="5159040" y="4469696"/>
              <a:ext cx="217977" cy="144114"/>
            </a:xfrm>
            <a:prstGeom prst="rect">
              <a:avLst/>
            </a:prstGeom>
            <a:noFill/>
            <a:ln>
              <a:noFill/>
            </a:ln>
          </p:spPr>
        </p:pic>
        <p:pic>
          <p:nvPicPr>
            <p:cNvPr id="320" name="Google Shape;320;p23" descr="lu.png"/>
            <p:cNvPicPr preferRelativeResize="0"/>
            <p:nvPr/>
          </p:nvPicPr>
          <p:blipFill rotWithShape="1">
            <a:blip r:embed="rId17">
              <a:alphaModFix/>
            </a:blip>
            <a:srcRect/>
            <a:stretch/>
          </p:blipFill>
          <p:spPr>
            <a:xfrm>
              <a:off x="5530180" y="4469696"/>
              <a:ext cx="217977" cy="144114"/>
            </a:xfrm>
            <a:prstGeom prst="rect">
              <a:avLst/>
            </a:prstGeom>
            <a:noFill/>
            <a:ln>
              <a:noFill/>
            </a:ln>
          </p:spPr>
        </p:pic>
        <p:pic>
          <p:nvPicPr>
            <p:cNvPr id="321" name="Google Shape;321;p23" descr="no.png"/>
            <p:cNvPicPr preferRelativeResize="0"/>
            <p:nvPr/>
          </p:nvPicPr>
          <p:blipFill rotWithShape="1">
            <a:blip r:embed="rId18">
              <a:alphaModFix/>
            </a:blip>
            <a:srcRect/>
            <a:stretch/>
          </p:blipFill>
          <p:spPr>
            <a:xfrm>
              <a:off x="5901320" y="4469696"/>
              <a:ext cx="217977" cy="144114"/>
            </a:xfrm>
            <a:prstGeom prst="rect">
              <a:avLst/>
            </a:prstGeom>
            <a:noFill/>
            <a:ln>
              <a:noFill/>
            </a:ln>
          </p:spPr>
        </p:pic>
        <p:pic>
          <p:nvPicPr>
            <p:cNvPr id="322" name="Google Shape;322;p23" descr="nl.png"/>
            <p:cNvPicPr preferRelativeResize="0"/>
            <p:nvPr/>
          </p:nvPicPr>
          <p:blipFill rotWithShape="1">
            <a:blip r:embed="rId19">
              <a:alphaModFix/>
            </a:blip>
            <a:srcRect/>
            <a:stretch/>
          </p:blipFill>
          <p:spPr>
            <a:xfrm>
              <a:off x="6272460" y="4469696"/>
              <a:ext cx="217977" cy="144114"/>
            </a:xfrm>
            <a:prstGeom prst="rect">
              <a:avLst/>
            </a:prstGeom>
            <a:noFill/>
            <a:ln>
              <a:noFill/>
            </a:ln>
          </p:spPr>
        </p:pic>
        <p:pic>
          <p:nvPicPr>
            <p:cNvPr id="323" name="Google Shape;323;p23" descr="pl.png"/>
            <p:cNvPicPr preferRelativeResize="0"/>
            <p:nvPr/>
          </p:nvPicPr>
          <p:blipFill rotWithShape="1">
            <a:blip r:embed="rId20">
              <a:alphaModFix/>
            </a:blip>
            <a:srcRect/>
            <a:stretch/>
          </p:blipFill>
          <p:spPr>
            <a:xfrm>
              <a:off x="6643600" y="4469696"/>
              <a:ext cx="217977" cy="144114"/>
            </a:xfrm>
            <a:prstGeom prst="rect">
              <a:avLst/>
            </a:prstGeom>
            <a:noFill/>
            <a:ln>
              <a:noFill/>
            </a:ln>
          </p:spPr>
        </p:pic>
        <p:pic>
          <p:nvPicPr>
            <p:cNvPr id="324" name="Google Shape;324;p23" descr="pt.png"/>
            <p:cNvPicPr preferRelativeResize="0"/>
            <p:nvPr/>
          </p:nvPicPr>
          <p:blipFill rotWithShape="1">
            <a:blip r:embed="rId21">
              <a:alphaModFix/>
            </a:blip>
            <a:srcRect/>
            <a:stretch/>
          </p:blipFill>
          <p:spPr>
            <a:xfrm>
              <a:off x="7014740" y="4469696"/>
              <a:ext cx="217977" cy="144114"/>
            </a:xfrm>
            <a:prstGeom prst="rect">
              <a:avLst/>
            </a:prstGeom>
            <a:noFill/>
            <a:ln>
              <a:noFill/>
            </a:ln>
          </p:spPr>
        </p:pic>
        <p:pic>
          <p:nvPicPr>
            <p:cNvPr id="325" name="Google Shape;325;p23" descr="cz.png"/>
            <p:cNvPicPr preferRelativeResize="0"/>
            <p:nvPr/>
          </p:nvPicPr>
          <p:blipFill rotWithShape="1">
            <a:blip r:embed="rId22">
              <a:alphaModFix/>
            </a:blip>
            <a:srcRect/>
            <a:stretch/>
          </p:blipFill>
          <p:spPr>
            <a:xfrm>
              <a:off x="7385880" y="4469696"/>
              <a:ext cx="217977" cy="144114"/>
            </a:xfrm>
            <a:prstGeom prst="rect">
              <a:avLst/>
            </a:prstGeom>
            <a:noFill/>
            <a:ln>
              <a:noFill/>
            </a:ln>
          </p:spPr>
        </p:pic>
        <p:pic>
          <p:nvPicPr>
            <p:cNvPr id="326" name="Google Shape;326;p23" descr="ro.png"/>
            <p:cNvPicPr preferRelativeResize="0"/>
            <p:nvPr/>
          </p:nvPicPr>
          <p:blipFill rotWithShape="1">
            <a:blip r:embed="rId23">
              <a:alphaModFix/>
            </a:blip>
            <a:srcRect/>
            <a:stretch/>
          </p:blipFill>
          <p:spPr>
            <a:xfrm>
              <a:off x="7757020" y="4469696"/>
              <a:ext cx="217977" cy="144114"/>
            </a:xfrm>
            <a:prstGeom prst="rect">
              <a:avLst/>
            </a:prstGeom>
            <a:noFill/>
            <a:ln>
              <a:noFill/>
            </a:ln>
          </p:spPr>
        </p:pic>
        <p:pic>
          <p:nvPicPr>
            <p:cNvPr id="327" name="Google Shape;327;p23" descr="se.png"/>
            <p:cNvPicPr preferRelativeResize="0"/>
            <p:nvPr/>
          </p:nvPicPr>
          <p:blipFill rotWithShape="1">
            <a:blip r:embed="rId24">
              <a:alphaModFix/>
            </a:blip>
            <a:srcRect/>
            <a:stretch/>
          </p:blipFill>
          <p:spPr>
            <a:xfrm>
              <a:off x="8499300" y="4469696"/>
              <a:ext cx="217977" cy="144114"/>
            </a:xfrm>
            <a:prstGeom prst="rect">
              <a:avLst/>
            </a:prstGeom>
            <a:noFill/>
            <a:ln>
              <a:noFill/>
            </a:ln>
          </p:spPr>
        </p:pic>
        <p:pic>
          <p:nvPicPr>
            <p:cNvPr id="328" name="Google Shape;328;p23" descr="ch.png"/>
            <p:cNvPicPr preferRelativeResize="0"/>
            <p:nvPr/>
          </p:nvPicPr>
          <p:blipFill rotWithShape="1">
            <a:blip r:embed="rId25">
              <a:alphaModFix/>
            </a:blip>
            <a:srcRect/>
            <a:stretch/>
          </p:blipFill>
          <p:spPr>
            <a:xfrm>
              <a:off x="8870442" y="4469696"/>
              <a:ext cx="217977" cy="144114"/>
            </a:xfrm>
            <a:prstGeom prst="rect">
              <a:avLst/>
            </a:prstGeom>
            <a:noFill/>
            <a:ln>
              <a:noFill/>
            </a:ln>
          </p:spPr>
        </p:pic>
        <p:pic>
          <p:nvPicPr>
            <p:cNvPr id="329" name="Google Shape;329;p23" descr="uk.png"/>
            <p:cNvPicPr preferRelativeResize="0"/>
            <p:nvPr/>
          </p:nvPicPr>
          <p:blipFill rotWithShape="1">
            <a:blip r:embed="rId26">
              <a:alphaModFix/>
            </a:blip>
            <a:srcRect/>
            <a:stretch/>
          </p:blipFill>
          <p:spPr>
            <a:xfrm>
              <a:off x="8128160" y="4469696"/>
              <a:ext cx="217977" cy="144114"/>
            </a:xfrm>
            <a:prstGeom prst="rect">
              <a:avLst/>
            </a:prstGeom>
            <a:noFill/>
            <a:ln>
              <a:noFill/>
            </a:ln>
          </p:spPr>
        </p:pic>
        <p:pic>
          <p:nvPicPr>
            <p:cNvPr id="330" name="Google Shape;330;p23"/>
            <p:cNvPicPr preferRelativeResize="0"/>
            <p:nvPr/>
          </p:nvPicPr>
          <p:blipFill rotWithShape="1">
            <a:blip r:embed="rId27">
              <a:alphaModFix/>
            </a:blip>
            <a:srcRect/>
            <a:stretch/>
          </p:blipFill>
          <p:spPr>
            <a:xfrm>
              <a:off x="9408598" y="4469696"/>
              <a:ext cx="216000" cy="144000"/>
            </a:xfrm>
            <a:prstGeom prst="rect">
              <a:avLst/>
            </a:prstGeom>
            <a:noFill/>
            <a:ln>
              <a:noFill/>
            </a:ln>
          </p:spPr>
        </p:pic>
        <p:pic>
          <p:nvPicPr>
            <p:cNvPr id="331" name="Google Shape;331;p23"/>
            <p:cNvPicPr preferRelativeResize="0"/>
            <p:nvPr/>
          </p:nvPicPr>
          <p:blipFill rotWithShape="1">
            <a:blip r:embed="rId28">
              <a:alphaModFix/>
            </a:blip>
            <a:srcRect/>
            <a:stretch/>
          </p:blipFill>
          <p:spPr>
            <a:xfrm>
              <a:off x="9768386" y="4469696"/>
              <a:ext cx="216000" cy="144000"/>
            </a:xfrm>
            <a:prstGeom prst="rect">
              <a:avLst/>
            </a:prstGeom>
            <a:noFill/>
            <a:ln>
              <a:noFill/>
            </a:ln>
          </p:spPr>
        </p:pic>
        <p:pic>
          <p:nvPicPr>
            <p:cNvPr id="332" name="Google Shape;332;p23" descr="ca.png"/>
            <p:cNvPicPr preferRelativeResize="0"/>
            <p:nvPr/>
          </p:nvPicPr>
          <p:blipFill rotWithShape="1">
            <a:blip r:embed="rId29">
              <a:alphaModFix/>
            </a:blip>
            <a:srcRect/>
            <a:stretch/>
          </p:blipFill>
          <p:spPr>
            <a:xfrm>
              <a:off x="10489245" y="4469696"/>
              <a:ext cx="216000" cy="142807"/>
            </a:xfrm>
            <a:prstGeom prst="rect">
              <a:avLst/>
            </a:prstGeom>
            <a:noFill/>
            <a:ln>
              <a:noFill/>
            </a:ln>
          </p:spPr>
        </p:pic>
        <p:pic>
          <p:nvPicPr>
            <p:cNvPr id="333" name="Google Shape;333;p23" descr="si.png"/>
            <p:cNvPicPr preferRelativeResize="0"/>
            <p:nvPr/>
          </p:nvPicPr>
          <p:blipFill rotWithShape="1">
            <a:blip r:embed="rId30">
              <a:alphaModFix/>
            </a:blip>
            <a:srcRect/>
            <a:stretch/>
          </p:blipFill>
          <p:spPr>
            <a:xfrm>
              <a:off x="10128174" y="4469696"/>
              <a:ext cx="217284" cy="143656"/>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fade">
                                      <p:cBhvr>
                                        <p:cTn id="7" dur="500"/>
                                        <p:tgtEl>
                                          <p:spTgt spid="298"/>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94"/>
                                        </p:tgtEl>
                                        <p:attrNameLst>
                                          <p:attrName>style.visibility</p:attrName>
                                        </p:attrNameLst>
                                      </p:cBhvr>
                                      <p:to>
                                        <p:strVal val="visible"/>
                                      </p:to>
                                    </p:set>
                                    <p:anim calcmode="lin" valueType="num">
                                      <p:cBhvr additive="base">
                                        <p:cTn id="11" dur="500"/>
                                        <p:tgtEl>
                                          <p:spTgt spid="294"/>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3"/>
                                        </p:tgtEl>
                                        <p:attrNameLst>
                                          <p:attrName>style.visibility</p:attrName>
                                        </p:attrNameLst>
                                      </p:cBhvr>
                                      <p:to>
                                        <p:strVal val="visible"/>
                                      </p:to>
                                    </p:set>
                                    <p:animEffect transition="in" filter="fade">
                                      <p:cBhvr>
                                        <p:cTn id="15" dur="500"/>
                                        <p:tgtEl>
                                          <p:spTgt spid="30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99"/>
                                        </p:tgtEl>
                                        <p:attrNameLst>
                                          <p:attrName>style.visibility</p:attrName>
                                        </p:attrNameLst>
                                      </p:cBhvr>
                                      <p:to>
                                        <p:strVal val="visible"/>
                                      </p:to>
                                    </p:set>
                                    <p:animEffect transition="in" filter="fade">
                                      <p:cBhvr>
                                        <p:cTn id="19" dur="500"/>
                                        <p:tgtEl>
                                          <p:spTgt spid="299"/>
                                        </p:tgtEl>
                                      </p:cBhvr>
                                    </p:animEffect>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300">
                                            <p:txEl>
                                              <p:pRg st="0" end="0"/>
                                            </p:txEl>
                                          </p:spTgt>
                                        </p:tgtEl>
                                        <p:attrNameLst>
                                          <p:attrName>style.visibility</p:attrName>
                                        </p:attrNameLst>
                                      </p:cBhvr>
                                      <p:to>
                                        <p:strVal val="visible"/>
                                      </p:to>
                                    </p:set>
                                    <p:anim calcmode="lin" valueType="num">
                                      <p:cBhvr additive="base">
                                        <p:cTn id="23" dur="500"/>
                                        <p:tgtEl>
                                          <p:spTgt spid="300">
                                            <p:txEl>
                                              <p:pRg st="0" end="0"/>
                                            </p:txEl>
                                          </p:spTgt>
                                        </p:tgtEl>
                                        <p:attrNameLst>
                                          <p:attrName>ppt_x</p:attrName>
                                        </p:attrNameLst>
                                      </p:cBhvr>
                                      <p:tavLst>
                                        <p:tav tm="0">
                                          <p:val>
                                            <p:strVal val="#ppt_x+1"/>
                                          </p:val>
                                        </p:tav>
                                        <p:tav tm="100000">
                                          <p:val>
                                            <p:strVal val="#ppt_x"/>
                                          </p:val>
                                        </p:tav>
                                      </p:tavLst>
                                    </p:anim>
                                  </p:childTnLst>
                                </p:cTn>
                              </p:par>
                              <p:par>
                                <p:cTn id="24" presetID="2" presetClass="entr" presetSubtype="2" fill="hold" nodeType="withEffect">
                                  <p:stCondLst>
                                    <p:cond delay="0"/>
                                  </p:stCondLst>
                                  <p:childTnLst>
                                    <p:set>
                                      <p:cBhvr>
                                        <p:cTn id="25" dur="1" fill="hold">
                                          <p:stCondLst>
                                            <p:cond delay="0"/>
                                          </p:stCondLst>
                                        </p:cTn>
                                        <p:tgtEl>
                                          <p:spTgt spid="302">
                                            <p:txEl>
                                              <p:pRg st="0" end="0"/>
                                            </p:txEl>
                                          </p:spTgt>
                                        </p:tgtEl>
                                        <p:attrNameLst>
                                          <p:attrName>style.visibility</p:attrName>
                                        </p:attrNameLst>
                                      </p:cBhvr>
                                      <p:to>
                                        <p:strVal val="visible"/>
                                      </p:to>
                                    </p:set>
                                    <p:anim calcmode="lin" valueType="num">
                                      <p:cBhvr additive="base">
                                        <p:cTn id="26" dur="500"/>
                                        <p:tgtEl>
                                          <p:spTgt spid="302">
                                            <p:txEl>
                                              <p:pRg st="0" end="0"/>
                                            </p:txEl>
                                          </p:spTgt>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0"/>
                                  </p:stCondLst>
                                  <p:childTnLst>
                                    <p:set>
                                      <p:cBhvr>
                                        <p:cTn id="28" dur="1" fill="hold">
                                          <p:stCondLst>
                                            <p:cond delay="0"/>
                                          </p:stCondLst>
                                        </p:cTn>
                                        <p:tgtEl>
                                          <p:spTgt spid="301">
                                            <p:txEl>
                                              <p:pRg st="0" end="0"/>
                                            </p:txEl>
                                          </p:spTgt>
                                        </p:tgtEl>
                                        <p:attrNameLst>
                                          <p:attrName>style.visibility</p:attrName>
                                        </p:attrNameLst>
                                      </p:cBhvr>
                                      <p:to>
                                        <p:strVal val="visible"/>
                                      </p:to>
                                    </p:set>
                                    <p:anim calcmode="lin" valueType="num">
                                      <p:cBhvr additive="base">
                                        <p:cTn id="29" dur="500"/>
                                        <p:tgtEl>
                                          <p:spTgt spid="301">
                                            <p:txEl>
                                              <p:pRg st="0" end="0"/>
                                            </p:txEl>
                                          </p:spTgt>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0"/>
                                  </p:stCondLst>
                                  <p:childTnLst>
                                    <p:set>
                                      <p:cBhvr>
                                        <p:cTn id="31" dur="1" fill="hold">
                                          <p:stCondLst>
                                            <p:cond delay="0"/>
                                          </p:stCondLst>
                                        </p:cTn>
                                        <p:tgtEl>
                                          <p:spTgt spid="302">
                                            <p:txEl>
                                              <p:pRg st="0" end="0"/>
                                            </p:txEl>
                                          </p:spTgt>
                                        </p:tgtEl>
                                        <p:attrNameLst>
                                          <p:attrName>style.visibility</p:attrName>
                                        </p:attrNameLst>
                                      </p:cBhvr>
                                      <p:to>
                                        <p:strVal val="visible"/>
                                      </p:to>
                                    </p:set>
                                    <p:anim calcmode="lin" valueType="num">
                                      <p:cBhvr additive="base">
                                        <p:cTn id="32" dur="500"/>
                                        <p:tgtEl>
                                          <p:spTgt spid="302">
                                            <p:txEl>
                                              <p:pRg st="0" end="0"/>
                                            </p:txEl>
                                          </p:spTgt>
                                        </p:tgtEl>
                                        <p:attrNameLst>
                                          <p:attrName>ppt_x</p:attrName>
                                        </p:attrNameLst>
                                      </p:cBhvr>
                                      <p:tavLst>
                                        <p:tav tm="0">
                                          <p:val>
                                            <p:strVal val="#ppt_x+1"/>
                                          </p:val>
                                        </p:tav>
                                        <p:tav tm="100000">
                                          <p:val>
                                            <p:strVal val="#ppt_x"/>
                                          </p:val>
                                        </p:tav>
                                      </p:tavLst>
                                    </p:anim>
                                  </p:childTnLst>
                                </p:cTn>
                              </p:par>
                            </p:childTnLst>
                          </p:cTn>
                        </p:par>
                        <p:par>
                          <p:cTn id="33" fill="hold">
                            <p:stCondLst>
                              <p:cond delay="2500"/>
                            </p:stCondLst>
                            <p:childTnLst>
                              <p:par>
                                <p:cTn id="34" presetID="1" presetClass="entr" presetSubtype="0" fill="hold" nodeType="afterEffect">
                                  <p:stCondLst>
                                    <p:cond delay="0"/>
                                  </p:stCondLst>
                                  <p:childTnLst>
                                    <p:set>
                                      <p:cBhvr>
                                        <p:cTn id="35" dur="1" fill="hold">
                                          <p:stCondLst>
                                            <p:cond delay="0"/>
                                          </p:stCondLst>
                                        </p:cTn>
                                        <p:tgtEl>
                                          <p:spTgt spid="305"/>
                                        </p:tgtEl>
                                        <p:attrNameLst>
                                          <p:attrName>style.visibility</p:attrName>
                                        </p:attrNameLst>
                                      </p:cBhvr>
                                      <p:to>
                                        <p:strVal val="visible"/>
                                      </p:to>
                                    </p:set>
                                  </p:childTnLst>
                                </p:cTn>
                              </p:par>
                            </p:childTnLst>
                          </p:cTn>
                        </p:par>
                        <p:par>
                          <p:cTn id="36" fill="hold">
                            <p:stCondLst>
                              <p:cond delay="2501"/>
                            </p:stCondLst>
                            <p:childTnLst>
                              <p:par>
                                <p:cTn id="37" presetID="10" presetClass="entr" presetSubtype="0" fill="hold" nodeType="afterEffect">
                                  <p:stCondLst>
                                    <p:cond delay="0"/>
                                  </p:stCondLst>
                                  <p:childTnLst>
                                    <p:set>
                                      <p:cBhvr>
                                        <p:cTn id="38" dur="1" fill="hold">
                                          <p:stCondLst>
                                            <p:cond delay="0"/>
                                          </p:stCondLst>
                                        </p:cTn>
                                        <p:tgtEl>
                                          <p:spTgt spid="306"/>
                                        </p:tgtEl>
                                        <p:attrNameLst>
                                          <p:attrName>style.visibility</p:attrName>
                                        </p:attrNameLst>
                                      </p:cBhvr>
                                      <p:to>
                                        <p:strVal val="visible"/>
                                      </p:to>
                                    </p:set>
                                    <p:animEffect transition="in" filter="fade">
                                      <p:cBhvr>
                                        <p:cTn id="39" dur="500"/>
                                        <p:tgtEl>
                                          <p:spTgt spid="306"/>
                                        </p:tgtEl>
                                      </p:cBhvr>
                                    </p:animEffect>
                                  </p:childTnLst>
                                </p:cTn>
                              </p:par>
                            </p:childTnLst>
                          </p:cTn>
                        </p:par>
                        <p:par>
                          <p:cTn id="40" fill="hold">
                            <p:stCondLst>
                              <p:cond delay="3001"/>
                            </p:stCondLst>
                            <p:childTnLst>
                              <p:par>
                                <p:cTn id="41" presetID="2" presetClass="entr" presetSubtype="8" fill="hold" nodeType="afterEffect">
                                  <p:stCondLst>
                                    <p:cond delay="0"/>
                                  </p:stCondLst>
                                  <p:childTnLst>
                                    <p:set>
                                      <p:cBhvr>
                                        <p:cTn id="42" dur="1" fill="hold">
                                          <p:stCondLst>
                                            <p:cond delay="0"/>
                                          </p:stCondLst>
                                        </p:cTn>
                                        <p:tgtEl>
                                          <p:spTgt spid="307"/>
                                        </p:tgtEl>
                                        <p:attrNameLst>
                                          <p:attrName>style.visibility</p:attrName>
                                        </p:attrNameLst>
                                      </p:cBhvr>
                                      <p:to>
                                        <p:strVal val="visible"/>
                                      </p:to>
                                    </p:set>
                                    <p:anim calcmode="lin" valueType="num">
                                      <p:cBhvr additive="base">
                                        <p:cTn id="43" dur="1500"/>
                                        <p:tgtEl>
                                          <p:spTgt spid="30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7E482F-C114-4830-B4B3-5DB90FE06B3D}" type="datetimeFigureOut">
              <a:rPr lang="en-GB" smtClean="0"/>
              <a:t>24/05/2022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AAFB171-2DA9-428F-84C2-BC8CA8D0E83A}" type="slidenum">
              <a:rPr lang="en-GB" smtClean="0"/>
              <a:t>‹#›</a:t>
            </a:fld>
            <a:endParaRPr lang="en-GB"/>
          </a:p>
        </p:txBody>
      </p:sp>
    </p:spTree>
    <p:extLst>
      <p:ext uri="{BB962C8B-B14F-4D97-AF65-F5344CB8AC3E}">
        <p14:creationId xmlns:p14="http://schemas.microsoft.com/office/powerpoint/2010/main" val="2399752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87E482F-C114-4830-B4B3-5DB90FE06B3D}" type="datetimeFigureOut">
              <a:rPr lang="en-GB" smtClean="0"/>
              <a:t>24/05/2022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AFB171-2DA9-428F-84C2-BC8CA8D0E83A}" type="slidenum">
              <a:rPr lang="en-GB" smtClean="0"/>
              <a:t>‹#›</a:t>
            </a:fld>
            <a:endParaRPr lang="en-GB"/>
          </a:p>
        </p:txBody>
      </p:sp>
    </p:spTree>
    <p:extLst>
      <p:ext uri="{BB962C8B-B14F-4D97-AF65-F5344CB8AC3E}">
        <p14:creationId xmlns:p14="http://schemas.microsoft.com/office/powerpoint/2010/main" val="3062659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8167" y="1122363"/>
            <a:ext cx="9169004"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8167" y="3602038"/>
            <a:ext cx="916900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87E482F-C114-4830-B4B3-5DB90FE06B3D}" type="datetimeFigureOut">
              <a:rPr lang="en-GB" smtClean="0"/>
              <a:t>24/05/2022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AFB171-2DA9-428F-84C2-BC8CA8D0E83A}" type="slidenum">
              <a:rPr lang="en-GB" smtClean="0"/>
              <a:t>‹#›</a:t>
            </a:fld>
            <a:endParaRPr lang="en-GB"/>
          </a:p>
        </p:txBody>
      </p:sp>
    </p:spTree>
    <p:extLst>
      <p:ext uri="{BB962C8B-B14F-4D97-AF65-F5344CB8AC3E}">
        <p14:creationId xmlns:p14="http://schemas.microsoft.com/office/powerpoint/2010/main" val="4051964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87E482F-C114-4830-B4B3-5DB90FE06B3D}" type="datetimeFigureOut">
              <a:rPr lang="en-GB" smtClean="0"/>
              <a:t>24/05/2022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AFB171-2DA9-428F-84C2-BC8CA8D0E83A}" type="slidenum">
              <a:rPr lang="en-GB" smtClean="0"/>
              <a:t>‹#›</a:t>
            </a:fld>
            <a:endParaRPr lang="en-GB"/>
          </a:p>
        </p:txBody>
      </p:sp>
    </p:spTree>
    <p:extLst>
      <p:ext uri="{BB962C8B-B14F-4D97-AF65-F5344CB8AC3E}">
        <p14:creationId xmlns:p14="http://schemas.microsoft.com/office/powerpoint/2010/main" val="2866960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4125" y="1709739"/>
            <a:ext cx="10544354"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4125" y="4589464"/>
            <a:ext cx="10544354"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87E482F-C114-4830-B4B3-5DB90FE06B3D}" type="datetimeFigureOut">
              <a:rPr lang="en-GB" smtClean="0"/>
              <a:t>24/05/2022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AFB171-2DA9-428F-84C2-BC8CA8D0E83A}" type="slidenum">
              <a:rPr lang="en-GB" smtClean="0"/>
              <a:t>‹#›</a:t>
            </a:fld>
            <a:endParaRPr lang="en-GB"/>
          </a:p>
        </p:txBody>
      </p:sp>
    </p:spTree>
    <p:extLst>
      <p:ext uri="{BB962C8B-B14F-4D97-AF65-F5344CB8AC3E}">
        <p14:creationId xmlns:p14="http://schemas.microsoft.com/office/powerpoint/2010/main" val="986518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40492" y="1825625"/>
            <a:ext cx="5195769"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89077" y="1825625"/>
            <a:ext cx="5195769"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87E482F-C114-4830-B4B3-5DB90FE06B3D}" type="datetimeFigureOut">
              <a:rPr lang="en-GB" smtClean="0"/>
              <a:t>24/05/2022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AFB171-2DA9-428F-84C2-BC8CA8D0E83A}" type="slidenum">
              <a:rPr lang="en-GB" smtClean="0"/>
              <a:t>‹#›</a:t>
            </a:fld>
            <a:endParaRPr lang="en-GB"/>
          </a:p>
        </p:txBody>
      </p:sp>
    </p:spTree>
    <p:extLst>
      <p:ext uri="{BB962C8B-B14F-4D97-AF65-F5344CB8AC3E}">
        <p14:creationId xmlns:p14="http://schemas.microsoft.com/office/powerpoint/2010/main" val="771812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2084" y="365126"/>
            <a:ext cx="10544354"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42085" y="1681163"/>
            <a:ext cx="51718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42085" y="2505075"/>
            <a:ext cx="51718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89077" y="1681163"/>
            <a:ext cx="51973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9077" y="2505075"/>
            <a:ext cx="519736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87E482F-C114-4830-B4B3-5DB90FE06B3D}" type="datetimeFigureOut">
              <a:rPr lang="en-GB" smtClean="0"/>
              <a:t>24/05/2022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AAFB171-2DA9-428F-84C2-BC8CA8D0E83A}" type="slidenum">
              <a:rPr lang="en-GB" smtClean="0"/>
              <a:t>‹#›</a:t>
            </a:fld>
            <a:endParaRPr lang="en-GB"/>
          </a:p>
        </p:txBody>
      </p:sp>
    </p:spTree>
    <p:extLst>
      <p:ext uri="{BB962C8B-B14F-4D97-AF65-F5344CB8AC3E}">
        <p14:creationId xmlns:p14="http://schemas.microsoft.com/office/powerpoint/2010/main" val="2130181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187E482F-C114-4830-B4B3-5DB90FE06B3D}" type="datetimeFigureOut">
              <a:rPr lang="en-GB" smtClean="0"/>
              <a:t>24/05/2022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AAFB171-2DA9-428F-84C2-BC8CA8D0E83A}" type="slidenum">
              <a:rPr lang="en-GB" smtClean="0"/>
              <a:t>‹#›</a:t>
            </a:fld>
            <a:endParaRPr lang="en-GB"/>
          </a:p>
        </p:txBody>
      </p:sp>
    </p:spTree>
    <p:extLst>
      <p:ext uri="{BB962C8B-B14F-4D97-AF65-F5344CB8AC3E}">
        <p14:creationId xmlns:p14="http://schemas.microsoft.com/office/powerpoint/2010/main" val="3102973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7E482F-C114-4830-B4B3-5DB90FE06B3D}" type="datetimeFigureOut">
              <a:rPr lang="en-GB" smtClean="0"/>
              <a:t>24/05/2022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AAFB171-2DA9-428F-84C2-BC8CA8D0E83A}" type="slidenum">
              <a:rPr lang="en-GB" smtClean="0"/>
              <a:t>‹#›</a:t>
            </a:fld>
            <a:endParaRPr lang="en-GB"/>
          </a:p>
        </p:txBody>
      </p:sp>
    </p:spTree>
    <p:extLst>
      <p:ext uri="{BB962C8B-B14F-4D97-AF65-F5344CB8AC3E}">
        <p14:creationId xmlns:p14="http://schemas.microsoft.com/office/powerpoint/2010/main" val="1509093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2085" y="457200"/>
            <a:ext cx="3942989"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97361" y="987426"/>
            <a:ext cx="618907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42085" y="2057400"/>
            <a:ext cx="394298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87E482F-C114-4830-B4B3-5DB90FE06B3D}" type="datetimeFigureOut">
              <a:rPr lang="en-GB" smtClean="0"/>
              <a:t>24/05/2022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AFB171-2DA9-428F-84C2-BC8CA8D0E83A}" type="slidenum">
              <a:rPr lang="en-GB" smtClean="0"/>
              <a:t>‹#›</a:t>
            </a:fld>
            <a:endParaRPr lang="en-GB"/>
          </a:p>
        </p:txBody>
      </p:sp>
    </p:spTree>
    <p:extLst>
      <p:ext uri="{BB962C8B-B14F-4D97-AF65-F5344CB8AC3E}">
        <p14:creationId xmlns:p14="http://schemas.microsoft.com/office/powerpoint/2010/main" val="2420065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LEAR2">
  <p:cSld name="CLEAR2">
    <p:spTree>
      <p:nvGrpSpPr>
        <p:cNvPr id="1" name="Shape 340"/>
        <p:cNvGrpSpPr/>
        <p:nvPr/>
      </p:nvGrpSpPr>
      <p:grpSpPr>
        <a:xfrm>
          <a:off x="0" y="0"/>
          <a:ext cx="0" cy="0"/>
          <a:chOff x="0" y="0"/>
          <a:chExt cx="0" cy="0"/>
        </a:xfrm>
      </p:grpSpPr>
      <p:sp>
        <p:nvSpPr>
          <p:cNvPr id="341" name="Google Shape;341;p25"/>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25"/>
          <p:cNvSpPr txBox="1">
            <a:spLocks noGrp="1"/>
          </p:cNvSpPr>
          <p:nvPr>
            <p:ph type="body" idx="1"/>
          </p:nvPr>
        </p:nvSpPr>
        <p:spPr>
          <a:xfrm>
            <a:off x="218860" y="882193"/>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lvl1pPr>
            <a:lvl2pPr marL="914400" lvl="1" indent="-228600" algn="l">
              <a:lnSpc>
                <a:spcPct val="119000"/>
              </a:lnSpc>
              <a:spcBef>
                <a:spcPts val="360"/>
              </a:spcBef>
              <a:spcAft>
                <a:spcPts val="0"/>
              </a:spcAft>
              <a:buSzPts val="1800"/>
              <a:buNone/>
              <a:defRPr sz="1800"/>
            </a:lvl2pPr>
            <a:lvl3pPr marL="1371600" lvl="2" indent="-228600" algn="l">
              <a:lnSpc>
                <a:spcPct val="119000"/>
              </a:lnSpc>
              <a:spcBef>
                <a:spcPts val="360"/>
              </a:spcBef>
              <a:spcAft>
                <a:spcPts val="0"/>
              </a:spcAft>
              <a:buSzPts val="1800"/>
              <a:buNone/>
              <a:defRPr sz="1800"/>
            </a:lvl3pPr>
            <a:lvl4pPr marL="1828800" lvl="3" indent="-228600" algn="l">
              <a:lnSpc>
                <a:spcPct val="119000"/>
              </a:lnSpc>
              <a:spcBef>
                <a:spcPts val="360"/>
              </a:spcBef>
              <a:spcAft>
                <a:spcPts val="0"/>
              </a:spcAft>
              <a:buSzPts val="1800"/>
              <a:buNone/>
              <a:defRPr sz="1800"/>
            </a:lvl4pPr>
            <a:lvl5pPr marL="2286000" lvl="4" indent="-228600" algn="l">
              <a:lnSpc>
                <a:spcPct val="119000"/>
              </a:lnSpc>
              <a:spcBef>
                <a:spcPts val="360"/>
              </a:spcBef>
              <a:spcAft>
                <a:spcPts val="0"/>
              </a:spcAft>
              <a:buSzPts val="1800"/>
              <a:buNone/>
              <a:defRPr sz="1800"/>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cxnSp>
        <p:nvCxnSpPr>
          <p:cNvPr id="343" name="Google Shape;343;p25"/>
          <p:cNvCxnSpPr/>
          <p:nvPr/>
        </p:nvCxnSpPr>
        <p:spPr>
          <a:xfrm>
            <a:off x="221435" y="6422971"/>
            <a:ext cx="11736000" cy="0"/>
          </a:xfrm>
          <a:prstGeom prst="straightConnector1">
            <a:avLst/>
          </a:prstGeom>
          <a:noFill/>
          <a:ln w="9525" cap="flat" cmpd="sng">
            <a:solidFill>
              <a:srgbClr val="003249"/>
            </a:solidFill>
            <a:prstDash val="solid"/>
            <a:round/>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2085" y="457200"/>
            <a:ext cx="3942989"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97361" y="987426"/>
            <a:ext cx="618907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42085" y="2057400"/>
            <a:ext cx="394298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87E482F-C114-4830-B4B3-5DB90FE06B3D}" type="datetimeFigureOut">
              <a:rPr lang="en-GB" smtClean="0"/>
              <a:t>24/05/2022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AAFB171-2DA9-428F-84C2-BC8CA8D0E83A}" type="slidenum">
              <a:rPr lang="en-GB" smtClean="0"/>
              <a:t>‹#›</a:t>
            </a:fld>
            <a:endParaRPr lang="en-GB"/>
          </a:p>
        </p:txBody>
      </p:sp>
    </p:spTree>
    <p:extLst>
      <p:ext uri="{BB962C8B-B14F-4D97-AF65-F5344CB8AC3E}">
        <p14:creationId xmlns:p14="http://schemas.microsoft.com/office/powerpoint/2010/main" val="2442151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87E482F-C114-4830-B4B3-5DB90FE06B3D}" type="datetimeFigureOut">
              <a:rPr lang="en-GB" smtClean="0"/>
              <a:t>24/05/2022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AFB171-2DA9-428F-84C2-BC8CA8D0E83A}" type="slidenum">
              <a:rPr lang="en-GB" smtClean="0"/>
              <a:t>‹#›</a:t>
            </a:fld>
            <a:endParaRPr lang="en-GB"/>
          </a:p>
        </p:txBody>
      </p:sp>
    </p:spTree>
    <p:extLst>
      <p:ext uri="{BB962C8B-B14F-4D97-AF65-F5344CB8AC3E}">
        <p14:creationId xmlns:p14="http://schemas.microsoft.com/office/powerpoint/2010/main" val="217076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8757" y="365125"/>
            <a:ext cx="2636089"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40492" y="365125"/>
            <a:ext cx="7755449"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87E482F-C114-4830-B4B3-5DB90FE06B3D}" type="datetimeFigureOut">
              <a:rPr lang="en-GB" smtClean="0"/>
              <a:t>24/05/2022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AFB171-2DA9-428F-84C2-BC8CA8D0E83A}" type="slidenum">
              <a:rPr lang="en-GB" smtClean="0"/>
              <a:t>‹#›</a:t>
            </a:fld>
            <a:endParaRPr lang="en-GB"/>
          </a:p>
        </p:txBody>
      </p:sp>
    </p:spTree>
    <p:extLst>
      <p:ext uri="{BB962C8B-B14F-4D97-AF65-F5344CB8AC3E}">
        <p14:creationId xmlns:p14="http://schemas.microsoft.com/office/powerpoint/2010/main" val="1609454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LEAR_COLOUR_BG1">
  <p:cSld name="CLEAR_COLOUR_BG1">
    <p:bg>
      <p:bgPr>
        <a:solidFill>
          <a:srgbClr val="E8E9E4"/>
        </a:solidFill>
        <a:effectLst/>
      </p:bgPr>
    </p:bg>
    <p:spTree>
      <p:nvGrpSpPr>
        <p:cNvPr id="1" name="Shape 350"/>
        <p:cNvGrpSpPr/>
        <p:nvPr/>
      </p:nvGrpSpPr>
      <p:grpSpPr>
        <a:xfrm>
          <a:off x="0" y="0"/>
          <a:ext cx="0" cy="0"/>
          <a:chOff x="0" y="0"/>
          <a:chExt cx="0" cy="0"/>
        </a:xfrm>
      </p:grpSpPr>
      <p:sp>
        <p:nvSpPr>
          <p:cNvPr id="351" name="Google Shape;351;p27"/>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27"/>
          <p:cNvSpPr txBox="1">
            <a:spLocks noGrp="1"/>
          </p:cNvSpPr>
          <p:nvPr>
            <p:ph type="body" idx="1"/>
          </p:nvPr>
        </p:nvSpPr>
        <p:spPr>
          <a:xfrm>
            <a:off x="219600" y="882000"/>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lvl1pPr>
            <a:lvl2pPr marL="914400" lvl="1" indent="-228600" algn="l">
              <a:lnSpc>
                <a:spcPct val="119000"/>
              </a:lnSpc>
              <a:spcBef>
                <a:spcPts val="360"/>
              </a:spcBef>
              <a:spcAft>
                <a:spcPts val="0"/>
              </a:spcAft>
              <a:buSzPts val="1800"/>
              <a:buNone/>
              <a:defRPr sz="1800"/>
            </a:lvl2pPr>
            <a:lvl3pPr marL="1371600" lvl="2" indent="-228600" algn="l">
              <a:lnSpc>
                <a:spcPct val="119000"/>
              </a:lnSpc>
              <a:spcBef>
                <a:spcPts val="360"/>
              </a:spcBef>
              <a:spcAft>
                <a:spcPts val="0"/>
              </a:spcAft>
              <a:buSzPts val="1800"/>
              <a:buNone/>
              <a:defRPr sz="1800"/>
            </a:lvl3pPr>
            <a:lvl4pPr marL="1828800" lvl="3" indent="-228600" algn="l">
              <a:lnSpc>
                <a:spcPct val="119000"/>
              </a:lnSpc>
              <a:spcBef>
                <a:spcPts val="360"/>
              </a:spcBef>
              <a:spcAft>
                <a:spcPts val="0"/>
              </a:spcAft>
              <a:buSzPts val="1800"/>
              <a:buNone/>
              <a:defRPr sz="1800"/>
            </a:lvl4pPr>
            <a:lvl5pPr marL="2286000" lvl="4" indent="-228600" algn="l">
              <a:lnSpc>
                <a:spcPct val="119000"/>
              </a:lnSpc>
              <a:spcBef>
                <a:spcPts val="360"/>
              </a:spcBef>
              <a:spcAft>
                <a:spcPts val="0"/>
              </a:spcAft>
              <a:buSzPts val="1800"/>
              <a:buNone/>
              <a:defRPr sz="1800"/>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cxnSp>
        <p:nvCxnSpPr>
          <p:cNvPr id="353" name="Google Shape;353;p27"/>
          <p:cNvCxnSpPr/>
          <p:nvPr/>
        </p:nvCxnSpPr>
        <p:spPr>
          <a:xfrm>
            <a:off x="221435" y="6422971"/>
            <a:ext cx="11736000" cy="0"/>
          </a:xfrm>
          <a:prstGeom prst="straightConnector1">
            <a:avLst/>
          </a:prstGeom>
          <a:noFill/>
          <a:ln w="9525" cap="flat" cmpd="sng">
            <a:solidFill>
              <a:srgbClr val="003249"/>
            </a:solidFill>
            <a:prstDash val="solid"/>
            <a:round/>
            <a:headEnd type="none" w="sm" len="sm"/>
            <a:tailEnd type="none" w="sm" len="sm"/>
          </a:ln>
        </p:spPr>
      </p:cxnSp>
      <p:cxnSp>
        <p:nvCxnSpPr>
          <p:cNvPr id="354" name="Google Shape;354;p27"/>
          <p:cNvCxnSpPr/>
          <p:nvPr/>
        </p:nvCxnSpPr>
        <p:spPr>
          <a:xfrm>
            <a:off x="218262" y="882193"/>
            <a:ext cx="11768400" cy="0"/>
          </a:xfrm>
          <a:prstGeom prst="straightConnector1">
            <a:avLst/>
          </a:prstGeom>
          <a:noFill/>
          <a:ln w="9525" cap="flat" cmpd="sng">
            <a:solidFill>
              <a:srgbClr val="003249"/>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LEAR_COLOUR_BG2">
  <p:cSld name="1_CLEAR_COLOUR_BG2">
    <p:bg>
      <p:bgPr>
        <a:solidFill>
          <a:srgbClr val="76C8AE"/>
        </a:solidFill>
        <a:effectLst/>
      </p:bgPr>
    </p:bg>
    <p:spTree>
      <p:nvGrpSpPr>
        <p:cNvPr id="1" name="Shape 355"/>
        <p:cNvGrpSpPr/>
        <p:nvPr/>
      </p:nvGrpSpPr>
      <p:grpSpPr>
        <a:xfrm>
          <a:off x="0" y="0"/>
          <a:ext cx="0" cy="0"/>
          <a:chOff x="0" y="0"/>
          <a:chExt cx="0" cy="0"/>
        </a:xfrm>
      </p:grpSpPr>
      <p:sp>
        <p:nvSpPr>
          <p:cNvPr id="356" name="Google Shape;356;p28"/>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7" name="Google Shape;357;p28"/>
          <p:cNvSpPr txBox="1">
            <a:spLocks noGrp="1"/>
          </p:cNvSpPr>
          <p:nvPr>
            <p:ph type="body" idx="1"/>
          </p:nvPr>
        </p:nvSpPr>
        <p:spPr>
          <a:xfrm>
            <a:off x="218860" y="882000"/>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solidFill>
                  <a:srgbClr val="006762"/>
                </a:solidFill>
              </a:defRPr>
            </a:lvl1pPr>
            <a:lvl2pPr marL="914400" lvl="1" indent="-228600" algn="l">
              <a:lnSpc>
                <a:spcPct val="119000"/>
              </a:lnSpc>
              <a:spcBef>
                <a:spcPts val="360"/>
              </a:spcBef>
              <a:spcAft>
                <a:spcPts val="0"/>
              </a:spcAft>
              <a:buSzPts val="1800"/>
              <a:buNone/>
              <a:defRPr sz="1800">
                <a:solidFill>
                  <a:srgbClr val="006762"/>
                </a:solidFill>
              </a:defRPr>
            </a:lvl2pPr>
            <a:lvl3pPr marL="1371600" lvl="2" indent="-228600" algn="l">
              <a:lnSpc>
                <a:spcPct val="119000"/>
              </a:lnSpc>
              <a:spcBef>
                <a:spcPts val="360"/>
              </a:spcBef>
              <a:spcAft>
                <a:spcPts val="0"/>
              </a:spcAft>
              <a:buSzPts val="1800"/>
              <a:buNone/>
              <a:defRPr sz="1800">
                <a:solidFill>
                  <a:srgbClr val="006762"/>
                </a:solidFill>
              </a:defRPr>
            </a:lvl3pPr>
            <a:lvl4pPr marL="1828800" lvl="3" indent="-228600" algn="l">
              <a:lnSpc>
                <a:spcPct val="119000"/>
              </a:lnSpc>
              <a:spcBef>
                <a:spcPts val="360"/>
              </a:spcBef>
              <a:spcAft>
                <a:spcPts val="0"/>
              </a:spcAft>
              <a:buSzPts val="1800"/>
              <a:buNone/>
              <a:defRPr sz="1800">
                <a:solidFill>
                  <a:srgbClr val="006762"/>
                </a:solidFill>
              </a:defRPr>
            </a:lvl4pPr>
            <a:lvl5pPr marL="2286000" lvl="4" indent="-228600" algn="l">
              <a:lnSpc>
                <a:spcPct val="119000"/>
              </a:lnSpc>
              <a:spcBef>
                <a:spcPts val="360"/>
              </a:spcBef>
              <a:spcAft>
                <a:spcPts val="0"/>
              </a:spcAft>
              <a:buSzPts val="1800"/>
              <a:buNone/>
              <a:defRPr sz="1800">
                <a:solidFill>
                  <a:srgbClr val="006762"/>
                </a:solidFill>
              </a:defRPr>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cxnSp>
        <p:nvCxnSpPr>
          <p:cNvPr id="358" name="Google Shape;358;p28"/>
          <p:cNvCxnSpPr/>
          <p:nvPr/>
        </p:nvCxnSpPr>
        <p:spPr>
          <a:xfrm>
            <a:off x="221435" y="6422971"/>
            <a:ext cx="11736000" cy="0"/>
          </a:xfrm>
          <a:prstGeom prst="straightConnector1">
            <a:avLst/>
          </a:prstGeom>
          <a:noFill/>
          <a:ln w="9525" cap="flat" cmpd="sng">
            <a:solidFill>
              <a:srgbClr val="003249"/>
            </a:solidFill>
            <a:prstDash val="solid"/>
            <a:round/>
            <a:headEnd type="none" w="sm" len="sm"/>
            <a:tailEnd type="none" w="sm" len="sm"/>
          </a:ln>
        </p:spPr>
      </p:cxnSp>
      <p:cxnSp>
        <p:nvCxnSpPr>
          <p:cNvPr id="359" name="Google Shape;359;p28"/>
          <p:cNvCxnSpPr/>
          <p:nvPr/>
        </p:nvCxnSpPr>
        <p:spPr>
          <a:xfrm>
            <a:off x="218262" y="882193"/>
            <a:ext cx="11768400" cy="0"/>
          </a:xfrm>
          <a:prstGeom prst="straightConnector1">
            <a:avLst/>
          </a:prstGeom>
          <a:noFill/>
          <a:ln w="9525" cap="flat" cmpd="sng">
            <a:solidFill>
              <a:srgbClr val="003249"/>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LEAR_COLOUR_BG3">
  <p:cSld name="CLEAR_COLOUR_BG3">
    <p:bg>
      <p:bgPr>
        <a:solidFill>
          <a:srgbClr val="F1666A"/>
        </a:solidFill>
        <a:effectLst/>
      </p:bgPr>
    </p:bg>
    <p:spTree>
      <p:nvGrpSpPr>
        <p:cNvPr id="1" name="Shape 360"/>
        <p:cNvGrpSpPr/>
        <p:nvPr/>
      </p:nvGrpSpPr>
      <p:grpSpPr>
        <a:xfrm>
          <a:off x="0" y="0"/>
          <a:ext cx="0" cy="0"/>
          <a:chOff x="0" y="0"/>
          <a:chExt cx="0" cy="0"/>
        </a:xfrm>
      </p:grpSpPr>
      <p:sp>
        <p:nvSpPr>
          <p:cNvPr id="361" name="Google Shape;361;p29"/>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 name="Google Shape;362;p29"/>
          <p:cNvSpPr txBox="1">
            <a:spLocks noGrp="1"/>
          </p:cNvSpPr>
          <p:nvPr>
            <p:ph type="body" idx="1"/>
          </p:nvPr>
        </p:nvSpPr>
        <p:spPr>
          <a:xfrm>
            <a:off x="218860" y="882000"/>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solidFill>
                  <a:srgbClr val="960136"/>
                </a:solidFill>
              </a:defRPr>
            </a:lvl1pPr>
            <a:lvl2pPr marL="914400" lvl="1" indent="-228600" algn="l">
              <a:lnSpc>
                <a:spcPct val="119000"/>
              </a:lnSpc>
              <a:spcBef>
                <a:spcPts val="360"/>
              </a:spcBef>
              <a:spcAft>
                <a:spcPts val="0"/>
              </a:spcAft>
              <a:buSzPts val="1800"/>
              <a:buNone/>
              <a:defRPr sz="1800">
                <a:solidFill>
                  <a:srgbClr val="960136"/>
                </a:solidFill>
              </a:defRPr>
            </a:lvl2pPr>
            <a:lvl3pPr marL="1371600" lvl="2" indent="-228600" algn="l">
              <a:lnSpc>
                <a:spcPct val="119000"/>
              </a:lnSpc>
              <a:spcBef>
                <a:spcPts val="360"/>
              </a:spcBef>
              <a:spcAft>
                <a:spcPts val="0"/>
              </a:spcAft>
              <a:buSzPts val="1800"/>
              <a:buNone/>
              <a:defRPr sz="1800">
                <a:solidFill>
                  <a:srgbClr val="960136"/>
                </a:solidFill>
              </a:defRPr>
            </a:lvl3pPr>
            <a:lvl4pPr marL="1828800" lvl="3" indent="-228600" algn="l">
              <a:lnSpc>
                <a:spcPct val="119000"/>
              </a:lnSpc>
              <a:spcBef>
                <a:spcPts val="360"/>
              </a:spcBef>
              <a:spcAft>
                <a:spcPts val="0"/>
              </a:spcAft>
              <a:buSzPts val="1800"/>
              <a:buNone/>
              <a:defRPr sz="1800">
                <a:solidFill>
                  <a:srgbClr val="960136"/>
                </a:solidFill>
              </a:defRPr>
            </a:lvl4pPr>
            <a:lvl5pPr marL="2286000" lvl="4" indent="-228600" algn="l">
              <a:lnSpc>
                <a:spcPct val="119000"/>
              </a:lnSpc>
              <a:spcBef>
                <a:spcPts val="360"/>
              </a:spcBef>
              <a:spcAft>
                <a:spcPts val="0"/>
              </a:spcAft>
              <a:buSzPts val="1800"/>
              <a:buNone/>
              <a:defRPr sz="1800">
                <a:solidFill>
                  <a:srgbClr val="960136"/>
                </a:solidFill>
              </a:defRPr>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cxnSp>
        <p:nvCxnSpPr>
          <p:cNvPr id="363" name="Google Shape;363;p29"/>
          <p:cNvCxnSpPr/>
          <p:nvPr/>
        </p:nvCxnSpPr>
        <p:spPr>
          <a:xfrm>
            <a:off x="221435" y="6422971"/>
            <a:ext cx="11736000" cy="0"/>
          </a:xfrm>
          <a:prstGeom prst="straightConnector1">
            <a:avLst/>
          </a:prstGeom>
          <a:noFill/>
          <a:ln w="9525" cap="flat" cmpd="sng">
            <a:solidFill>
              <a:srgbClr val="003249"/>
            </a:solidFill>
            <a:prstDash val="solid"/>
            <a:round/>
            <a:headEnd type="none" w="sm" len="sm"/>
            <a:tailEnd type="none" w="sm" len="sm"/>
          </a:ln>
        </p:spPr>
      </p:cxnSp>
      <p:cxnSp>
        <p:nvCxnSpPr>
          <p:cNvPr id="364" name="Google Shape;364;p29"/>
          <p:cNvCxnSpPr/>
          <p:nvPr/>
        </p:nvCxnSpPr>
        <p:spPr>
          <a:xfrm>
            <a:off x="218262" y="882193"/>
            <a:ext cx="11768400" cy="0"/>
          </a:xfrm>
          <a:prstGeom prst="straightConnector1">
            <a:avLst/>
          </a:prstGeom>
          <a:noFill/>
          <a:ln w="9525" cap="flat" cmpd="sng">
            <a:solidFill>
              <a:srgbClr val="003249"/>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LEAR_COLOUR_BG4">
  <p:cSld name="CLEAR_COLOUR_BG4">
    <p:bg>
      <p:bgPr>
        <a:solidFill>
          <a:srgbClr val="FFCC4E"/>
        </a:solidFill>
        <a:effectLst/>
      </p:bgPr>
    </p:bg>
    <p:spTree>
      <p:nvGrpSpPr>
        <p:cNvPr id="1" name="Shape 365"/>
        <p:cNvGrpSpPr/>
        <p:nvPr/>
      </p:nvGrpSpPr>
      <p:grpSpPr>
        <a:xfrm>
          <a:off x="0" y="0"/>
          <a:ext cx="0" cy="0"/>
          <a:chOff x="0" y="0"/>
          <a:chExt cx="0" cy="0"/>
        </a:xfrm>
      </p:grpSpPr>
      <p:sp>
        <p:nvSpPr>
          <p:cNvPr id="366" name="Google Shape;366;p30"/>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7" name="Google Shape;367;p30"/>
          <p:cNvSpPr txBox="1">
            <a:spLocks noGrp="1"/>
          </p:cNvSpPr>
          <p:nvPr>
            <p:ph type="body" idx="1"/>
          </p:nvPr>
        </p:nvSpPr>
        <p:spPr>
          <a:xfrm>
            <a:off x="218860" y="882192"/>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solidFill>
                  <a:srgbClr val="A75534"/>
                </a:solidFill>
              </a:defRPr>
            </a:lvl1pPr>
            <a:lvl2pPr marL="914400" lvl="1" indent="-228600" algn="l">
              <a:lnSpc>
                <a:spcPct val="119000"/>
              </a:lnSpc>
              <a:spcBef>
                <a:spcPts val="360"/>
              </a:spcBef>
              <a:spcAft>
                <a:spcPts val="0"/>
              </a:spcAft>
              <a:buSzPts val="1800"/>
              <a:buNone/>
              <a:defRPr sz="1800">
                <a:solidFill>
                  <a:srgbClr val="A75534"/>
                </a:solidFill>
              </a:defRPr>
            </a:lvl2pPr>
            <a:lvl3pPr marL="1371600" lvl="2" indent="-228600" algn="l">
              <a:lnSpc>
                <a:spcPct val="119000"/>
              </a:lnSpc>
              <a:spcBef>
                <a:spcPts val="360"/>
              </a:spcBef>
              <a:spcAft>
                <a:spcPts val="0"/>
              </a:spcAft>
              <a:buSzPts val="1800"/>
              <a:buNone/>
              <a:defRPr sz="1800">
                <a:solidFill>
                  <a:srgbClr val="A75534"/>
                </a:solidFill>
              </a:defRPr>
            </a:lvl3pPr>
            <a:lvl4pPr marL="1828800" lvl="3" indent="-228600" algn="l">
              <a:lnSpc>
                <a:spcPct val="119000"/>
              </a:lnSpc>
              <a:spcBef>
                <a:spcPts val="360"/>
              </a:spcBef>
              <a:spcAft>
                <a:spcPts val="0"/>
              </a:spcAft>
              <a:buSzPts val="1800"/>
              <a:buNone/>
              <a:defRPr sz="1800">
                <a:solidFill>
                  <a:srgbClr val="A75534"/>
                </a:solidFill>
              </a:defRPr>
            </a:lvl4pPr>
            <a:lvl5pPr marL="2286000" lvl="4" indent="-228600" algn="l">
              <a:lnSpc>
                <a:spcPct val="119000"/>
              </a:lnSpc>
              <a:spcBef>
                <a:spcPts val="360"/>
              </a:spcBef>
              <a:spcAft>
                <a:spcPts val="0"/>
              </a:spcAft>
              <a:buSzPts val="1800"/>
              <a:buNone/>
              <a:defRPr sz="1800">
                <a:solidFill>
                  <a:srgbClr val="A75534"/>
                </a:solidFill>
              </a:defRPr>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cxnSp>
        <p:nvCxnSpPr>
          <p:cNvPr id="368" name="Google Shape;368;p30"/>
          <p:cNvCxnSpPr/>
          <p:nvPr/>
        </p:nvCxnSpPr>
        <p:spPr>
          <a:xfrm>
            <a:off x="221435" y="6422971"/>
            <a:ext cx="11736000" cy="0"/>
          </a:xfrm>
          <a:prstGeom prst="straightConnector1">
            <a:avLst/>
          </a:prstGeom>
          <a:noFill/>
          <a:ln w="9525" cap="flat" cmpd="sng">
            <a:solidFill>
              <a:srgbClr val="003249"/>
            </a:solidFill>
            <a:prstDash val="solid"/>
            <a:round/>
            <a:headEnd type="none" w="sm" len="sm"/>
            <a:tailEnd type="none" w="sm" len="sm"/>
          </a:ln>
        </p:spPr>
      </p:cxnSp>
      <p:cxnSp>
        <p:nvCxnSpPr>
          <p:cNvPr id="369" name="Google Shape;369;p30"/>
          <p:cNvCxnSpPr/>
          <p:nvPr/>
        </p:nvCxnSpPr>
        <p:spPr>
          <a:xfrm>
            <a:off x="218262" y="882193"/>
            <a:ext cx="11768400" cy="0"/>
          </a:xfrm>
          <a:prstGeom prst="straightConnector1">
            <a:avLst/>
          </a:prstGeom>
          <a:noFill/>
          <a:ln w="9525" cap="flat" cmpd="sng">
            <a:solidFill>
              <a:srgbClr val="003249"/>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LEAR_COLOUR_BG5">
  <p:cSld name="CLEAR_COLOUR_BG5">
    <p:bg>
      <p:bgPr>
        <a:solidFill>
          <a:srgbClr val="6DCFF6"/>
        </a:solidFill>
        <a:effectLst/>
      </p:bgPr>
    </p:bg>
    <p:spTree>
      <p:nvGrpSpPr>
        <p:cNvPr id="1" name="Shape 370"/>
        <p:cNvGrpSpPr/>
        <p:nvPr/>
      </p:nvGrpSpPr>
      <p:grpSpPr>
        <a:xfrm>
          <a:off x="0" y="0"/>
          <a:ext cx="0" cy="0"/>
          <a:chOff x="0" y="0"/>
          <a:chExt cx="0" cy="0"/>
        </a:xfrm>
      </p:grpSpPr>
      <p:sp>
        <p:nvSpPr>
          <p:cNvPr id="371" name="Google Shape;371;p31"/>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31"/>
          <p:cNvSpPr txBox="1">
            <a:spLocks noGrp="1"/>
          </p:cNvSpPr>
          <p:nvPr>
            <p:ph type="body" idx="1"/>
          </p:nvPr>
        </p:nvSpPr>
        <p:spPr>
          <a:xfrm>
            <a:off x="218860" y="882192"/>
            <a:ext cx="11764800" cy="5328000"/>
          </a:xfrm>
          <a:prstGeom prst="rect">
            <a:avLst/>
          </a:prstGeom>
          <a:noFill/>
          <a:ln>
            <a:noFill/>
          </a:ln>
        </p:spPr>
        <p:txBody>
          <a:bodyPr spcFirstLastPara="1" wrap="square" lIns="91425" tIns="45700" rIns="91425" bIns="45700" anchor="t" anchorCtr="0">
            <a:noAutofit/>
          </a:bodyPr>
          <a:lstStyle>
            <a:lvl1pPr marL="457200" lvl="0" indent="-228600" algn="l">
              <a:lnSpc>
                <a:spcPct val="119000"/>
              </a:lnSpc>
              <a:spcBef>
                <a:spcPts val="360"/>
              </a:spcBef>
              <a:spcAft>
                <a:spcPts val="0"/>
              </a:spcAft>
              <a:buSzPts val="1800"/>
              <a:buNone/>
              <a:defRPr sz="1800">
                <a:solidFill>
                  <a:srgbClr val="1E3378"/>
                </a:solidFill>
              </a:defRPr>
            </a:lvl1pPr>
            <a:lvl2pPr marL="914400" lvl="1" indent="-228600" algn="l">
              <a:lnSpc>
                <a:spcPct val="119000"/>
              </a:lnSpc>
              <a:spcBef>
                <a:spcPts val="360"/>
              </a:spcBef>
              <a:spcAft>
                <a:spcPts val="0"/>
              </a:spcAft>
              <a:buSzPts val="1800"/>
              <a:buNone/>
              <a:defRPr sz="1800">
                <a:solidFill>
                  <a:srgbClr val="1E3378"/>
                </a:solidFill>
              </a:defRPr>
            </a:lvl2pPr>
            <a:lvl3pPr marL="1371600" lvl="2" indent="-228600" algn="l">
              <a:lnSpc>
                <a:spcPct val="119000"/>
              </a:lnSpc>
              <a:spcBef>
                <a:spcPts val="360"/>
              </a:spcBef>
              <a:spcAft>
                <a:spcPts val="0"/>
              </a:spcAft>
              <a:buSzPts val="1800"/>
              <a:buNone/>
              <a:defRPr sz="1800">
                <a:solidFill>
                  <a:srgbClr val="1E3378"/>
                </a:solidFill>
              </a:defRPr>
            </a:lvl3pPr>
            <a:lvl4pPr marL="1828800" lvl="3" indent="-228600" algn="l">
              <a:lnSpc>
                <a:spcPct val="119000"/>
              </a:lnSpc>
              <a:spcBef>
                <a:spcPts val="360"/>
              </a:spcBef>
              <a:spcAft>
                <a:spcPts val="0"/>
              </a:spcAft>
              <a:buSzPts val="1800"/>
              <a:buNone/>
              <a:defRPr sz="1800">
                <a:solidFill>
                  <a:srgbClr val="1E3378"/>
                </a:solidFill>
              </a:defRPr>
            </a:lvl4pPr>
            <a:lvl5pPr marL="2286000" lvl="4" indent="-228600" algn="l">
              <a:lnSpc>
                <a:spcPct val="119000"/>
              </a:lnSpc>
              <a:spcBef>
                <a:spcPts val="360"/>
              </a:spcBef>
              <a:spcAft>
                <a:spcPts val="0"/>
              </a:spcAft>
              <a:buSzPts val="1800"/>
              <a:buNone/>
              <a:defRPr sz="1800">
                <a:solidFill>
                  <a:srgbClr val="1E3378"/>
                </a:solidFill>
              </a:defRPr>
            </a:lvl5pPr>
            <a:lvl6pPr marL="2743200" lvl="5" indent="-342900" algn="l">
              <a:lnSpc>
                <a:spcPct val="119000"/>
              </a:lnSpc>
              <a:spcBef>
                <a:spcPts val="360"/>
              </a:spcBef>
              <a:spcAft>
                <a:spcPts val="0"/>
              </a:spcAft>
              <a:buSzPts val="1800"/>
              <a:buChar char="–"/>
              <a:defRPr/>
            </a:lvl6pPr>
            <a:lvl7pPr marL="3200400" lvl="6" indent="-342900" algn="l">
              <a:lnSpc>
                <a:spcPct val="119000"/>
              </a:lnSpc>
              <a:spcBef>
                <a:spcPts val="360"/>
              </a:spcBef>
              <a:spcAft>
                <a:spcPts val="0"/>
              </a:spcAft>
              <a:buSzPts val="1800"/>
              <a:buChar char="–"/>
              <a:defRPr/>
            </a:lvl7pPr>
            <a:lvl8pPr marL="3657600" lvl="7" indent="-342900" algn="l">
              <a:lnSpc>
                <a:spcPct val="119000"/>
              </a:lnSpc>
              <a:spcBef>
                <a:spcPts val="360"/>
              </a:spcBef>
              <a:spcAft>
                <a:spcPts val="0"/>
              </a:spcAft>
              <a:buSzPts val="1800"/>
              <a:buChar char="–"/>
              <a:defRPr/>
            </a:lvl8pPr>
            <a:lvl9pPr marL="4114800" lvl="8" indent="-342900" algn="l">
              <a:lnSpc>
                <a:spcPct val="119000"/>
              </a:lnSpc>
              <a:spcBef>
                <a:spcPts val="360"/>
              </a:spcBef>
              <a:spcAft>
                <a:spcPts val="0"/>
              </a:spcAft>
              <a:buSzPts val="1800"/>
              <a:buChar char="–"/>
              <a:defRPr/>
            </a:lvl9pPr>
          </a:lstStyle>
          <a:p>
            <a:endParaRPr/>
          </a:p>
        </p:txBody>
      </p:sp>
      <p:cxnSp>
        <p:nvCxnSpPr>
          <p:cNvPr id="373" name="Google Shape;373;p31"/>
          <p:cNvCxnSpPr/>
          <p:nvPr/>
        </p:nvCxnSpPr>
        <p:spPr>
          <a:xfrm>
            <a:off x="221435" y="6422971"/>
            <a:ext cx="11736000" cy="0"/>
          </a:xfrm>
          <a:prstGeom prst="straightConnector1">
            <a:avLst/>
          </a:prstGeom>
          <a:noFill/>
          <a:ln w="9525" cap="flat" cmpd="sng">
            <a:solidFill>
              <a:srgbClr val="003249"/>
            </a:solidFill>
            <a:prstDash val="solid"/>
            <a:round/>
            <a:headEnd type="none" w="sm" len="sm"/>
            <a:tailEnd type="none" w="sm" len="sm"/>
          </a:ln>
        </p:spPr>
      </p:cxnSp>
      <p:cxnSp>
        <p:nvCxnSpPr>
          <p:cNvPr id="374" name="Google Shape;374;p31"/>
          <p:cNvCxnSpPr/>
          <p:nvPr/>
        </p:nvCxnSpPr>
        <p:spPr>
          <a:xfrm>
            <a:off x="218262" y="882193"/>
            <a:ext cx="11768400" cy="0"/>
          </a:xfrm>
          <a:prstGeom prst="straightConnector1">
            <a:avLst/>
          </a:prstGeom>
          <a:noFill/>
          <a:ln w="9525" cap="flat" cmpd="sng">
            <a:solidFill>
              <a:srgbClr val="003249"/>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ARK_CLOSING1">
  <p:cSld name="DARK_CLOSING1">
    <p:bg>
      <p:bgPr>
        <a:solidFill>
          <a:srgbClr val="6DCFF6"/>
        </a:solidFill>
        <a:effectLst/>
      </p:bgPr>
    </p:bg>
    <p:spTree>
      <p:nvGrpSpPr>
        <p:cNvPr id="1" name="Shape 375"/>
        <p:cNvGrpSpPr/>
        <p:nvPr/>
      </p:nvGrpSpPr>
      <p:grpSpPr>
        <a:xfrm>
          <a:off x="0" y="0"/>
          <a:ext cx="0" cy="0"/>
          <a:chOff x="0" y="0"/>
          <a:chExt cx="0" cy="0"/>
        </a:xfrm>
      </p:grpSpPr>
      <p:sp>
        <p:nvSpPr>
          <p:cNvPr id="376" name="Google Shape;376;p32"/>
          <p:cNvSpPr/>
          <p:nvPr/>
        </p:nvSpPr>
        <p:spPr>
          <a:xfrm>
            <a:off x="-369664" y="0"/>
            <a:ext cx="1259500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377" name="Google Shape;377;p32"/>
          <p:cNvSpPr/>
          <p:nvPr/>
        </p:nvSpPr>
        <p:spPr>
          <a:xfrm flipH="1">
            <a:off x="4699115" y="2011304"/>
            <a:ext cx="2827109" cy="2819035"/>
          </a:xfrm>
          <a:prstGeom prst="rect">
            <a:avLst/>
          </a:prstGeom>
          <a:solidFill>
            <a:schemeClr val="lt1"/>
          </a:solidFill>
          <a:ln w="9525" cap="flat" cmpd="sng">
            <a:solidFill>
              <a:srgbClr val="00324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72" b="0" i="0" u="none" strike="noStrike" cap="none">
              <a:solidFill>
                <a:schemeClr val="lt1"/>
              </a:solidFill>
              <a:latin typeface="Verdana"/>
              <a:ea typeface="Verdana"/>
              <a:cs typeface="Verdana"/>
              <a:sym typeface="Verdana"/>
            </a:endParaRPr>
          </a:p>
        </p:txBody>
      </p:sp>
      <p:sp>
        <p:nvSpPr>
          <p:cNvPr id="378" name="Google Shape;378;p32"/>
          <p:cNvSpPr txBox="1"/>
          <p:nvPr/>
        </p:nvSpPr>
        <p:spPr>
          <a:xfrm>
            <a:off x="4699115" y="4524207"/>
            <a:ext cx="2820471" cy="314495"/>
          </a:xfrm>
          <a:prstGeom prst="rect">
            <a:avLst/>
          </a:prstGeom>
          <a:noFill/>
          <a:ln>
            <a:noFill/>
          </a:ln>
        </p:spPr>
        <p:txBody>
          <a:bodyPr spcFirstLastPara="1" wrap="square" lIns="66150" tIns="33075" rIns="66150" bIns="33075" anchor="t" anchorCtr="0">
            <a:normAutofit/>
          </a:bodyPr>
          <a:lstStyle/>
          <a:p>
            <a:pPr marL="0" marR="0" lvl="0" indent="0" algn="r" rtl="0">
              <a:lnSpc>
                <a:spcPct val="90000"/>
              </a:lnSpc>
              <a:spcBef>
                <a:spcPts val="0"/>
              </a:spcBef>
              <a:spcAft>
                <a:spcPts val="0"/>
              </a:spcAft>
              <a:buClr>
                <a:schemeClr val="dk1"/>
              </a:buClr>
              <a:buSzPts val="1013"/>
              <a:buFont typeface="Arial"/>
              <a:buNone/>
            </a:pPr>
            <a:endParaRPr sz="1013" b="0" i="0" u="none" strike="noStrike" cap="none">
              <a:solidFill>
                <a:srgbClr val="8197A6"/>
              </a:solidFill>
              <a:latin typeface="Arial"/>
              <a:ea typeface="Arial"/>
              <a:cs typeface="Arial"/>
              <a:sym typeface="Arial"/>
            </a:endParaRPr>
          </a:p>
        </p:txBody>
      </p:sp>
      <p:sp>
        <p:nvSpPr>
          <p:cNvPr id="379" name="Google Shape;379;p32"/>
          <p:cNvSpPr txBox="1">
            <a:spLocks noGrp="1"/>
          </p:cNvSpPr>
          <p:nvPr>
            <p:ph type="body" idx="1"/>
          </p:nvPr>
        </p:nvSpPr>
        <p:spPr>
          <a:xfrm>
            <a:off x="4699115" y="2041527"/>
            <a:ext cx="2827111" cy="2359024"/>
          </a:xfrm>
          <a:prstGeom prst="rect">
            <a:avLst/>
          </a:prstGeom>
          <a:noFill/>
          <a:ln>
            <a:noFill/>
          </a:ln>
        </p:spPr>
        <p:txBody>
          <a:bodyPr spcFirstLastPara="1" wrap="square" lIns="91425" tIns="45700" rIns="91425" bIns="45700" anchor="t" anchorCtr="0">
            <a:normAutofit/>
          </a:bodyPr>
          <a:lstStyle>
            <a:lvl1pPr marL="457200" lvl="0" indent="-228600" algn="l">
              <a:lnSpc>
                <a:spcPct val="119000"/>
              </a:lnSpc>
              <a:spcBef>
                <a:spcPts val="428"/>
              </a:spcBef>
              <a:spcAft>
                <a:spcPts val="0"/>
              </a:spcAft>
              <a:buSzPts val="2140"/>
              <a:buNone/>
              <a:defRPr sz="2140" b="0">
                <a:solidFill>
                  <a:srgbClr val="003249"/>
                </a:solidFill>
                <a:latin typeface="Arial"/>
                <a:ea typeface="Arial"/>
                <a:cs typeface="Arial"/>
                <a:sym typeface="Arial"/>
              </a:defRPr>
            </a:lvl1pPr>
            <a:lvl2pPr marL="914400" lvl="1" indent="-228600" algn="l">
              <a:lnSpc>
                <a:spcPct val="119000"/>
              </a:lnSpc>
              <a:spcBef>
                <a:spcPts val="289"/>
              </a:spcBef>
              <a:spcAft>
                <a:spcPts val="0"/>
              </a:spcAft>
              <a:buSzPts val="1447"/>
              <a:buNone/>
              <a:defRPr sz="1447" b="1"/>
            </a:lvl2pPr>
            <a:lvl3pPr marL="1371600" lvl="2" indent="-228600" algn="l">
              <a:lnSpc>
                <a:spcPct val="119000"/>
              </a:lnSpc>
              <a:spcBef>
                <a:spcPts val="260"/>
              </a:spcBef>
              <a:spcAft>
                <a:spcPts val="0"/>
              </a:spcAft>
              <a:buSzPts val="1302"/>
              <a:buNone/>
              <a:defRPr sz="1302" b="1"/>
            </a:lvl3pPr>
            <a:lvl4pPr marL="1828800" lvl="3" indent="-228600" algn="l">
              <a:lnSpc>
                <a:spcPct val="119000"/>
              </a:lnSpc>
              <a:spcBef>
                <a:spcPts val="231"/>
              </a:spcBef>
              <a:spcAft>
                <a:spcPts val="0"/>
              </a:spcAft>
              <a:buSzPts val="1157"/>
              <a:buNone/>
              <a:defRPr sz="1157" b="1"/>
            </a:lvl4pPr>
            <a:lvl5pPr marL="2286000" lvl="4" indent="-228600" algn="l">
              <a:lnSpc>
                <a:spcPct val="119000"/>
              </a:lnSpc>
              <a:spcBef>
                <a:spcPts val="231"/>
              </a:spcBef>
              <a:spcAft>
                <a:spcPts val="0"/>
              </a:spcAft>
              <a:buSzPts val="1157"/>
              <a:buNone/>
              <a:defRPr sz="1157" b="1"/>
            </a:lvl5pPr>
            <a:lvl6pPr marL="2743200" lvl="5" indent="-228600" algn="l">
              <a:lnSpc>
                <a:spcPct val="119000"/>
              </a:lnSpc>
              <a:spcBef>
                <a:spcPts val="231"/>
              </a:spcBef>
              <a:spcAft>
                <a:spcPts val="0"/>
              </a:spcAft>
              <a:buSzPts val="1157"/>
              <a:buNone/>
              <a:defRPr sz="1157" b="1"/>
            </a:lvl6pPr>
            <a:lvl7pPr marL="3200400" lvl="6" indent="-228600" algn="l">
              <a:lnSpc>
                <a:spcPct val="119000"/>
              </a:lnSpc>
              <a:spcBef>
                <a:spcPts val="231"/>
              </a:spcBef>
              <a:spcAft>
                <a:spcPts val="0"/>
              </a:spcAft>
              <a:buSzPts val="1157"/>
              <a:buNone/>
              <a:defRPr sz="1157" b="1"/>
            </a:lvl7pPr>
            <a:lvl8pPr marL="3657600" lvl="7" indent="-228600" algn="l">
              <a:lnSpc>
                <a:spcPct val="119000"/>
              </a:lnSpc>
              <a:spcBef>
                <a:spcPts val="231"/>
              </a:spcBef>
              <a:spcAft>
                <a:spcPts val="0"/>
              </a:spcAft>
              <a:buSzPts val="1157"/>
              <a:buNone/>
              <a:defRPr sz="1157" b="1"/>
            </a:lvl8pPr>
            <a:lvl9pPr marL="4114800" lvl="8" indent="-228600" algn="l">
              <a:lnSpc>
                <a:spcPct val="119000"/>
              </a:lnSpc>
              <a:spcBef>
                <a:spcPts val="231"/>
              </a:spcBef>
              <a:spcAft>
                <a:spcPts val="0"/>
              </a:spcAft>
              <a:buSzPts val="1157"/>
              <a:buNone/>
              <a:defRPr sz="1157" b="1"/>
            </a:lvl9pPr>
          </a:lstStyle>
          <a:p>
            <a:endParaRPr/>
          </a:p>
        </p:txBody>
      </p:sp>
      <p:sp>
        <p:nvSpPr>
          <p:cNvPr id="380" name="Google Shape;380;p32"/>
          <p:cNvSpPr txBox="1"/>
          <p:nvPr/>
        </p:nvSpPr>
        <p:spPr>
          <a:xfrm>
            <a:off x="4699115" y="1740025"/>
            <a:ext cx="2827111" cy="261521"/>
          </a:xfrm>
          <a:prstGeom prst="rect">
            <a:avLst/>
          </a:prstGeom>
          <a:noFill/>
          <a:ln>
            <a:noFill/>
          </a:ln>
        </p:spPr>
        <p:txBody>
          <a:bodyPr spcFirstLastPara="1" wrap="square" lIns="66150" tIns="33075" rIns="66150" bIns="33075" anchor="t" anchorCtr="0">
            <a:noAutofit/>
          </a:bodyPr>
          <a:lstStyle/>
          <a:p>
            <a:pPr marL="0" marR="0" lvl="0" indent="0" algn="l" rtl="0">
              <a:lnSpc>
                <a:spcPct val="90000"/>
              </a:lnSpc>
              <a:spcBef>
                <a:spcPts val="0"/>
              </a:spcBef>
              <a:spcAft>
                <a:spcPts val="0"/>
              </a:spcAft>
              <a:buClr>
                <a:srgbClr val="8197A6"/>
              </a:buClr>
              <a:buSzPts val="796"/>
              <a:buFont typeface="Arial"/>
              <a:buNone/>
            </a:pPr>
            <a:r>
              <a:rPr lang="en-GB" sz="796" b="0" i="0" u="none" strike="noStrike" cap="none">
                <a:solidFill>
                  <a:srgbClr val="8197A6"/>
                </a:solidFill>
                <a:latin typeface="Arial"/>
                <a:ea typeface="Arial"/>
                <a:cs typeface="Arial"/>
                <a:sym typeface="Arial"/>
              </a:rPr>
              <a:t>Produced by</a:t>
            </a:r>
            <a:endParaRPr sz="796" b="0" i="0" u="none" strike="noStrike" cap="none">
              <a:solidFill>
                <a:srgbClr val="8197A6"/>
              </a:solidFill>
              <a:latin typeface="Arial"/>
              <a:ea typeface="Arial"/>
              <a:cs typeface="Arial"/>
              <a:sym typeface="Arial"/>
            </a:endParaRPr>
          </a:p>
        </p:txBody>
      </p:sp>
      <p:sp>
        <p:nvSpPr>
          <p:cNvPr id="381" name="Google Shape;381;p32"/>
          <p:cNvSpPr txBox="1">
            <a:spLocks noGrp="1"/>
          </p:cNvSpPr>
          <p:nvPr>
            <p:ph type="body" idx="2"/>
          </p:nvPr>
        </p:nvSpPr>
        <p:spPr>
          <a:xfrm>
            <a:off x="4699115" y="4406774"/>
            <a:ext cx="2827111" cy="423565"/>
          </a:xfrm>
          <a:prstGeom prst="rect">
            <a:avLst/>
          </a:prstGeom>
          <a:noFill/>
          <a:ln>
            <a:noFill/>
          </a:ln>
        </p:spPr>
        <p:txBody>
          <a:bodyPr spcFirstLastPara="1" wrap="square" lIns="91425" tIns="45700" rIns="91425" bIns="45700" anchor="ctr" anchorCtr="0">
            <a:noAutofit/>
          </a:bodyPr>
          <a:lstStyle>
            <a:lvl1pPr marL="457200" lvl="0" indent="-228600" algn="l">
              <a:lnSpc>
                <a:spcPct val="119000"/>
              </a:lnSpc>
              <a:spcBef>
                <a:spcPts val="300"/>
              </a:spcBef>
              <a:spcAft>
                <a:spcPts val="0"/>
              </a:spcAft>
              <a:buSzPts val="1500"/>
              <a:buNone/>
              <a:defRPr sz="1500" b="0">
                <a:solidFill>
                  <a:srgbClr val="003249"/>
                </a:solidFill>
                <a:latin typeface="Arial"/>
                <a:ea typeface="Arial"/>
                <a:cs typeface="Arial"/>
                <a:sym typeface="Arial"/>
              </a:defRPr>
            </a:lvl1pPr>
            <a:lvl2pPr marL="914400" lvl="1" indent="-228600" algn="l">
              <a:lnSpc>
                <a:spcPct val="119000"/>
              </a:lnSpc>
              <a:spcBef>
                <a:spcPts val="289"/>
              </a:spcBef>
              <a:spcAft>
                <a:spcPts val="0"/>
              </a:spcAft>
              <a:buSzPts val="1447"/>
              <a:buNone/>
              <a:defRPr sz="1447" b="1"/>
            </a:lvl2pPr>
            <a:lvl3pPr marL="1371600" lvl="2" indent="-228600" algn="l">
              <a:lnSpc>
                <a:spcPct val="119000"/>
              </a:lnSpc>
              <a:spcBef>
                <a:spcPts val="260"/>
              </a:spcBef>
              <a:spcAft>
                <a:spcPts val="0"/>
              </a:spcAft>
              <a:buSzPts val="1302"/>
              <a:buNone/>
              <a:defRPr sz="1302" b="1"/>
            </a:lvl3pPr>
            <a:lvl4pPr marL="1828800" lvl="3" indent="-228600" algn="l">
              <a:lnSpc>
                <a:spcPct val="119000"/>
              </a:lnSpc>
              <a:spcBef>
                <a:spcPts val="231"/>
              </a:spcBef>
              <a:spcAft>
                <a:spcPts val="0"/>
              </a:spcAft>
              <a:buSzPts val="1157"/>
              <a:buNone/>
              <a:defRPr sz="1157" b="1"/>
            </a:lvl4pPr>
            <a:lvl5pPr marL="2286000" lvl="4" indent="-228600" algn="l">
              <a:lnSpc>
                <a:spcPct val="119000"/>
              </a:lnSpc>
              <a:spcBef>
                <a:spcPts val="231"/>
              </a:spcBef>
              <a:spcAft>
                <a:spcPts val="0"/>
              </a:spcAft>
              <a:buSzPts val="1157"/>
              <a:buNone/>
              <a:defRPr sz="1157" b="1"/>
            </a:lvl5pPr>
            <a:lvl6pPr marL="2743200" lvl="5" indent="-228600" algn="l">
              <a:lnSpc>
                <a:spcPct val="119000"/>
              </a:lnSpc>
              <a:spcBef>
                <a:spcPts val="231"/>
              </a:spcBef>
              <a:spcAft>
                <a:spcPts val="0"/>
              </a:spcAft>
              <a:buSzPts val="1157"/>
              <a:buNone/>
              <a:defRPr sz="1157" b="1"/>
            </a:lvl6pPr>
            <a:lvl7pPr marL="3200400" lvl="6" indent="-228600" algn="l">
              <a:lnSpc>
                <a:spcPct val="119000"/>
              </a:lnSpc>
              <a:spcBef>
                <a:spcPts val="231"/>
              </a:spcBef>
              <a:spcAft>
                <a:spcPts val="0"/>
              </a:spcAft>
              <a:buSzPts val="1157"/>
              <a:buNone/>
              <a:defRPr sz="1157" b="1"/>
            </a:lvl7pPr>
            <a:lvl8pPr marL="3657600" lvl="7" indent="-228600" algn="l">
              <a:lnSpc>
                <a:spcPct val="119000"/>
              </a:lnSpc>
              <a:spcBef>
                <a:spcPts val="231"/>
              </a:spcBef>
              <a:spcAft>
                <a:spcPts val="0"/>
              </a:spcAft>
              <a:buSzPts val="1157"/>
              <a:buNone/>
              <a:defRPr sz="1157" b="1"/>
            </a:lvl8pPr>
            <a:lvl9pPr marL="4114800" lvl="8" indent="-228600" algn="l">
              <a:lnSpc>
                <a:spcPct val="119000"/>
              </a:lnSpc>
              <a:spcBef>
                <a:spcPts val="231"/>
              </a:spcBef>
              <a:spcAft>
                <a:spcPts val="0"/>
              </a:spcAft>
              <a:buSzPts val="1157"/>
              <a:buNone/>
              <a:defRPr sz="1157" b="1"/>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8167" y="1571011"/>
            <a:ext cx="9169004" cy="1938952"/>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8167" y="3602038"/>
            <a:ext cx="916900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87E482F-C114-4830-B4B3-5DB90FE06B3D}" type="datetimeFigureOut">
              <a:rPr lang="en-GB" smtClean="0"/>
              <a:t>24/05/2022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AAFB171-2DA9-428F-84C2-BC8CA8D0E83A}" type="slidenum">
              <a:rPr lang="en-GB" smtClean="0"/>
              <a:t>‹#›</a:t>
            </a:fld>
            <a:endParaRPr lang="en-GB"/>
          </a:p>
        </p:txBody>
      </p:sp>
    </p:spTree>
    <p:extLst>
      <p:ext uri="{BB962C8B-B14F-4D97-AF65-F5344CB8AC3E}">
        <p14:creationId xmlns:p14="http://schemas.microsoft.com/office/powerpoint/2010/main" val="33740723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image" Target="../media/image1.png"/><Relationship Id="rId18" Type="http://schemas.openxmlformats.org/officeDocument/2006/relationships/image" Target="../media/image6.png"/><Relationship Id="rId26" Type="http://schemas.openxmlformats.org/officeDocument/2006/relationships/image" Target="../media/image14.png"/><Relationship Id="rId39" Type="http://schemas.openxmlformats.org/officeDocument/2006/relationships/image" Target="../media/image27.png"/><Relationship Id="rId21" Type="http://schemas.openxmlformats.org/officeDocument/2006/relationships/image" Target="../media/image9.png"/><Relationship Id="rId34" Type="http://schemas.openxmlformats.org/officeDocument/2006/relationships/image" Target="../media/image22.pn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6.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29"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2.png"/><Relationship Id="rId32" Type="http://schemas.openxmlformats.org/officeDocument/2006/relationships/image" Target="../media/image20.png"/><Relationship Id="rId37" Type="http://schemas.openxmlformats.org/officeDocument/2006/relationships/image" Target="../media/image25.png"/><Relationship Id="rId40" Type="http://schemas.openxmlformats.org/officeDocument/2006/relationships/image" Target="../media/image28.png"/><Relationship Id="rId5" Type="http://schemas.openxmlformats.org/officeDocument/2006/relationships/slideLayout" Target="../slideLayouts/slideLayout5.xml"/><Relationship Id="rId15" Type="http://schemas.openxmlformats.org/officeDocument/2006/relationships/image" Target="../media/image3.png"/><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slideLayout" Target="../slideLayouts/slideLayout10.xml"/><Relationship Id="rId19" Type="http://schemas.openxmlformats.org/officeDocument/2006/relationships/image" Target="../media/image7.png"/><Relationship Id="rId31" Type="http://schemas.openxmlformats.org/officeDocument/2006/relationships/image" Target="../media/image19.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 Id="rId22" Type="http://schemas.openxmlformats.org/officeDocument/2006/relationships/image" Target="../media/image10.png"/><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1"/>
        <p:cNvGrpSpPr/>
        <p:nvPr/>
      </p:nvGrpSpPr>
      <p:grpSpPr>
        <a:xfrm>
          <a:off x="0" y="0"/>
          <a:ext cx="0" cy="0"/>
          <a:chOff x="0" y="0"/>
          <a:chExt cx="0" cy="0"/>
        </a:xfrm>
      </p:grpSpPr>
      <p:sp>
        <p:nvSpPr>
          <p:cNvPr id="252" name="Google Shape;252;p5"/>
          <p:cNvSpPr txBox="1"/>
          <p:nvPr/>
        </p:nvSpPr>
        <p:spPr>
          <a:xfrm>
            <a:off x="772995" y="447366"/>
            <a:ext cx="6706956" cy="2111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772" b="0" i="0" u="none" strike="noStrike" cap="none">
              <a:solidFill>
                <a:schemeClr val="dk1"/>
              </a:solidFill>
              <a:latin typeface="Verdana"/>
              <a:ea typeface="Verdana"/>
              <a:cs typeface="Verdana"/>
              <a:sym typeface="Verdana"/>
            </a:endParaRPr>
          </a:p>
        </p:txBody>
      </p:sp>
      <p:sp>
        <p:nvSpPr>
          <p:cNvPr id="253" name="Google Shape;253;p5"/>
          <p:cNvSpPr txBox="1">
            <a:spLocks noGrp="1"/>
          </p:cNvSpPr>
          <p:nvPr>
            <p:ph type="title"/>
          </p:nvPr>
        </p:nvSpPr>
        <p:spPr>
          <a:xfrm>
            <a:off x="216000" y="154800"/>
            <a:ext cx="10108800" cy="565200"/>
          </a:xfrm>
          <a:prstGeom prst="rect">
            <a:avLst/>
          </a:prstGeom>
          <a:noFill/>
          <a:ln>
            <a:noFill/>
          </a:ln>
        </p:spPr>
        <p:txBody>
          <a:bodyPr spcFirstLastPara="1" wrap="square" lIns="91425" tIns="45700" rIns="91425" bIns="45700" anchor="ctr" anchorCtr="0">
            <a:spAutoFit/>
          </a:bodyPr>
          <a:lstStyle>
            <a:lvl1pPr marR="0" lvl="0" algn="just" rtl="0">
              <a:spcBef>
                <a:spcPts val="0"/>
              </a:spcBef>
              <a:spcAft>
                <a:spcPts val="0"/>
              </a:spcAft>
              <a:buSzPts val="1400"/>
              <a:buNone/>
              <a:defRPr sz="3000" b="1" i="0" u="none" strike="noStrike" cap="none">
                <a:solidFill>
                  <a:srgbClr val="003249"/>
                </a:solidFill>
                <a:latin typeface="Arial"/>
                <a:ea typeface="Arial"/>
                <a:cs typeface="Arial"/>
                <a:sym typeface="Arial"/>
              </a:defRPr>
            </a:lvl1pPr>
            <a:lvl2pPr marR="0" lvl="1"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2pPr>
            <a:lvl3pPr marR="0" lvl="2"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3pPr>
            <a:lvl4pPr marR="0" lvl="3"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4pPr>
            <a:lvl5pPr marR="0" lvl="4"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5pPr>
            <a:lvl6pPr marR="0" lvl="5"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6pPr>
            <a:lvl7pPr marR="0" lvl="6"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7pPr>
            <a:lvl8pPr marR="0" lvl="7"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8pPr>
            <a:lvl9pPr marR="0" lvl="8" algn="l" rtl="0">
              <a:spcBef>
                <a:spcPts val="0"/>
              </a:spcBef>
              <a:spcAft>
                <a:spcPts val="0"/>
              </a:spcAft>
              <a:buSzPts val="1400"/>
              <a:buNone/>
              <a:defRPr sz="2122" b="1" i="0" u="none" strike="noStrike" cap="none">
                <a:solidFill>
                  <a:schemeClr val="lt1"/>
                </a:solidFill>
                <a:latin typeface="Verdana"/>
                <a:ea typeface="Verdana"/>
                <a:cs typeface="Verdana"/>
                <a:sym typeface="Verdana"/>
              </a:defRPr>
            </a:lvl9pPr>
          </a:lstStyle>
          <a:p>
            <a:endParaRPr/>
          </a:p>
        </p:txBody>
      </p:sp>
      <p:sp>
        <p:nvSpPr>
          <p:cNvPr id="254" name="Google Shape;254;p5"/>
          <p:cNvSpPr txBox="1">
            <a:spLocks noGrp="1"/>
          </p:cNvSpPr>
          <p:nvPr>
            <p:ph type="body" idx="1"/>
          </p:nvPr>
        </p:nvSpPr>
        <p:spPr>
          <a:xfrm>
            <a:off x="219600" y="882000"/>
            <a:ext cx="11764800" cy="5328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9000"/>
              </a:lnSpc>
              <a:spcBef>
                <a:spcPts val="360"/>
              </a:spcBef>
              <a:spcAft>
                <a:spcPts val="0"/>
              </a:spcAft>
              <a:buClr>
                <a:srgbClr val="8197A6"/>
              </a:buClr>
              <a:buSzPts val="1800"/>
              <a:buFont typeface="Arial"/>
              <a:buNone/>
              <a:defRPr sz="1800" b="0" i="0" u="none" strike="noStrike" cap="none">
                <a:solidFill>
                  <a:srgbClr val="8197A6"/>
                </a:solidFill>
                <a:latin typeface="Arial"/>
                <a:ea typeface="Arial"/>
                <a:cs typeface="Arial"/>
                <a:sym typeface="Arial"/>
              </a:defRPr>
            </a:lvl1pPr>
            <a:lvl2pPr marL="914400" marR="0" lvl="1"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2pPr>
            <a:lvl3pPr marL="1371600" marR="0" lvl="2"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3pPr>
            <a:lvl4pPr marL="1828800" marR="0" lvl="3"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4pPr>
            <a:lvl5pPr marL="2286000" marR="0" lvl="4"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5pPr>
            <a:lvl6pPr marL="2743200" marR="0" lvl="5" indent="-326580" algn="l" rtl="0">
              <a:lnSpc>
                <a:spcPct val="119000"/>
              </a:lnSpc>
              <a:spcBef>
                <a:spcPts val="309"/>
              </a:spcBef>
              <a:spcAft>
                <a:spcPts val="0"/>
              </a:spcAft>
              <a:buClr>
                <a:schemeClr val="accent1"/>
              </a:buClr>
              <a:buSzPts val="1543"/>
              <a:buFont typeface="Verdana"/>
              <a:buChar char="–"/>
              <a:defRPr sz="1543" b="0" i="0" u="none" strike="noStrike" cap="none">
                <a:solidFill>
                  <a:schemeClr val="lt2"/>
                </a:solidFill>
                <a:latin typeface="Arial"/>
                <a:ea typeface="Arial"/>
                <a:cs typeface="Arial"/>
                <a:sym typeface="Arial"/>
              </a:defRPr>
            </a:lvl6pPr>
            <a:lvl7pPr marL="3200400" marR="0" lvl="6" indent="-326580" algn="l" rtl="0">
              <a:lnSpc>
                <a:spcPct val="119000"/>
              </a:lnSpc>
              <a:spcBef>
                <a:spcPts val="309"/>
              </a:spcBef>
              <a:spcAft>
                <a:spcPts val="0"/>
              </a:spcAft>
              <a:buClr>
                <a:schemeClr val="accent1"/>
              </a:buClr>
              <a:buSzPts val="1543"/>
              <a:buFont typeface="Verdana"/>
              <a:buChar char="–"/>
              <a:defRPr sz="1543" b="0" i="0" u="none" strike="noStrike" cap="none">
                <a:solidFill>
                  <a:schemeClr val="lt2"/>
                </a:solidFill>
                <a:latin typeface="Arial"/>
                <a:ea typeface="Arial"/>
                <a:cs typeface="Arial"/>
                <a:sym typeface="Arial"/>
              </a:defRPr>
            </a:lvl7pPr>
            <a:lvl8pPr marL="3657600" marR="0" lvl="7" indent="-326580" algn="l" rtl="0">
              <a:lnSpc>
                <a:spcPct val="119000"/>
              </a:lnSpc>
              <a:spcBef>
                <a:spcPts val="309"/>
              </a:spcBef>
              <a:spcAft>
                <a:spcPts val="0"/>
              </a:spcAft>
              <a:buClr>
                <a:schemeClr val="accent1"/>
              </a:buClr>
              <a:buSzPts val="1543"/>
              <a:buFont typeface="Verdana"/>
              <a:buChar char="–"/>
              <a:defRPr sz="1543" b="0" i="0" u="none" strike="noStrike" cap="none">
                <a:solidFill>
                  <a:schemeClr val="lt2"/>
                </a:solidFill>
                <a:latin typeface="Arial"/>
                <a:ea typeface="Arial"/>
                <a:cs typeface="Arial"/>
                <a:sym typeface="Arial"/>
              </a:defRPr>
            </a:lvl8pPr>
            <a:lvl9pPr marL="4114800" marR="0" lvl="8" indent="-326580" algn="l" rtl="0">
              <a:lnSpc>
                <a:spcPct val="119000"/>
              </a:lnSpc>
              <a:spcBef>
                <a:spcPts val="309"/>
              </a:spcBef>
              <a:spcAft>
                <a:spcPts val="0"/>
              </a:spcAft>
              <a:buClr>
                <a:schemeClr val="accent1"/>
              </a:buClr>
              <a:buSzPts val="1543"/>
              <a:buFont typeface="Verdana"/>
              <a:buChar char="–"/>
              <a:defRPr sz="1543" b="0" i="0" u="none" strike="noStrike" cap="none">
                <a:solidFill>
                  <a:schemeClr val="lt2"/>
                </a:solidFill>
                <a:latin typeface="Arial"/>
                <a:ea typeface="Arial"/>
                <a:cs typeface="Arial"/>
                <a:sym typeface="Arial"/>
              </a:defRPr>
            </a:lvl9pPr>
          </a:lstStyle>
          <a:p>
            <a:endParaRPr/>
          </a:p>
        </p:txBody>
      </p:sp>
      <p:sp>
        <p:nvSpPr>
          <p:cNvPr id="255" name="Google Shape;255;p5"/>
          <p:cNvSpPr txBox="1"/>
          <p:nvPr/>
        </p:nvSpPr>
        <p:spPr>
          <a:xfrm>
            <a:off x="772995" y="447366"/>
            <a:ext cx="6706956" cy="2111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772" b="0" i="0" u="none" strike="noStrike" cap="none">
              <a:solidFill>
                <a:schemeClr val="dk1"/>
              </a:solidFill>
              <a:latin typeface="Verdana"/>
              <a:ea typeface="Verdana"/>
              <a:cs typeface="Verdana"/>
              <a:sym typeface="Verdana"/>
            </a:endParaRPr>
          </a:p>
        </p:txBody>
      </p:sp>
      <p:sp>
        <p:nvSpPr>
          <p:cNvPr id="256" name="Google Shape;256;p5"/>
          <p:cNvSpPr txBox="1"/>
          <p:nvPr/>
        </p:nvSpPr>
        <p:spPr>
          <a:xfrm>
            <a:off x="221404" y="6202800"/>
            <a:ext cx="121187" cy="215444"/>
          </a:xfrm>
          <a:prstGeom prst="rect">
            <a:avLst/>
          </a:prstGeom>
          <a:noFill/>
          <a:ln>
            <a:noFill/>
          </a:ln>
        </p:spPr>
        <p:txBody>
          <a:bodyPr spcFirstLastPara="1" wrap="square" lIns="0" tIns="45700" rIns="91425" bIns="45700" anchor="t" anchorCtr="0">
            <a:spAutoFit/>
          </a:bodyPr>
          <a:lstStyle/>
          <a:p>
            <a:pPr marL="0" marR="0" lvl="0" indent="0" algn="l" rtl="0">
              <a:spcBef>
                <a:spcPts val="0"/>
              </a:spcBef>
              <a:spcAft>
                <a:spcPts val="0"/>
              </a:spcAft>
              <a:buNone/>
            </a:pPr>
            <a:r>
              <a:rPr lang="en-GB" sz="800" b="0" i="0" u="none" strike="noStrike" cap="none">
                <a:solidFill>
                  <a:srgbClr val="8197A6"/>
                </a:solidFill>
                <a:latin typeface="Arial"/>
                <a:ea typeface="Arial"/>
                <a:cs typeface="Arial"/>
                <a:sym typeface="Arial"/>
              </a:rPr>
              <a:t> </a:t>
            </a:r>
            <a:endParaRPr sz="800" b="0" i="0" u="none" strike="noStrike" cap="none">
              <a:solidFill>
                <a:srgbClr val="8197A6"/>
              </a:solidFill>
              <a:latin typeface="Arial"/>
              <a:ea typeface="Arial"/>
              <a:cs typeface="Arial"/>
              <a:sym typeface="Arial"/>
            </a:endParaRPr>
          </a:p>
        </p:txBody>
      </p:sp>
      <p:sp>
        <p:nvSpPr>
          <p:cNvPr id="257" name="Google Shape;257;p5"/>
          <p:cNvSpPr txBox="1"/>
          <p:nvPr/>
        </p:nvSpPr>
        <p:spPr>
          <a:xfrm>
            <a:off x="8204400" y="6202800"/>
            <a:ext cx="3751200" cy="215444"/>
          </a:xfrm>
          <a:prstGeom prst="rect">
            <a:avLst/>
          </a:prstGeom>
          <a:noFill/>
          <a:ln>
            <a:noFill/>
          </a:ln>
        </p:spPr>
        <p:txBody>
          <a:bodyPr spcFirstLastPara="1" wrap="square" lIns="91425" tIns="45700" rIns="0" bIns="45700" anchor="t" anchorCtr="0">
            <a:spAutoFit/>
          </a:bodyPr>
          <a:lstStyle/>
          <a:p>
            <a:pPr marL="0" marR="0" lvl="0" indent="0" algn="r" rtl="0">
              <a:spcBef>
                <a:spcPts val="0"/>
              </a:spcBef>
              <a:spcAft>
                <a:spcPts val="0"/>
              </a:spcAft>
              <a:buNone/>
            </a:pPr>
            <a:r>
              <a:rPr lang="en-GB" sz="800" b="0" i="0" u="none" strike="noStrike" cap="none">
                <a:solidFill>
                  <a:schemeClr val="lt1"/>
                </a:solidFill>
                <a:latin typeface="Arial"/>
                <a:ea typeface="Arial"/>
                <a:cs typeface="Arial"/>
                <a:sym typeface="Arial"/>
              </a:rPr>
              <a:t>  </a:t>
            </a:r>
            <a:fld id="{00000000-1234-1234-1234-123412341234}" type="slidenum">
              <a:rPr lang="en-GB" sz="800" b="0" i="0" u="none" strike="noStrike" cap="none">
                <a:solidFill>
                  <a:srgbClr val="8197A6"/>
                </a:solidFill>
                <a:latin typeface="Arial"/>
                <a:ea typeface="Arial"/>
                <a:cs typeface="Arial"/>
                <a:sym typeface="Arial"/>
              </a:rPr>
              <a:t>‹#›</a:t>
            </a:fld>
            <a:endParaRPr sz="800" b="0" i="0" u="none" strike="noStrike" cap="none">
              <a:solidFill>
                <a:srgbClr val="8197A6"/>
              </a:solidFill>
              <a:latin typeface="Arial"/>
              <a:ea typeface="Arial"/>
              <a:cs typeface="Arial"/>
              <a:sym typeface="Arial"/>
            </a:endParaRPr>
          </a:p>
        </p:txBody>
      </p:sp>
      <p:pic>
        <p:nvPicPr>
          <p:cNvPr id="258" name="Google Shape;258;p5"/>
          <p:cNvPicPr preferRelativeResize="0"/>
          <p:nvPr/>
        </p:nvPicPr>
        <p:blipFill rotWithShape="1">
          <a:blip r:embed="rId13">
            <a:alphaModFix/>
          </a:blip>
          <a:srcRect/>
          <a:stretch/>
        </p:blipFill>
        <p:spPr>
          <a:xfrm>
            <a:off x="10331489" y="-215904"/>
            <a:ext cx="2095200" cy="1314000"/>
          </a:xfrm>
          <a:prstGeom prst="rect">
            <a:avLst/>
          </a:prstGeom>
          <a:noFill/>
          <a:ln>
            <a:noFill/>
          </a:ln>
        </p:spPr>
      </p:pic>
      <p:pic>
        <p:nvPicPr>
          <p:cNvPr id="259" name="Google Shape;259;p5"/>
          <p:cNvPicPr preferRelativeResize="0"/>
          <p:nvPr/>
        </p:nvPicPr>
        <p:blipFill rotWithShape="1">
          <a:blip r:embed="rId14">
            <a:alphaModFix/>
          </a:blip>
          <a:srcRect/>
          <a:stretch/>
        </p:blipFill>
        <p:spPr>
          <a:xfrm>
            <a:off x="10343245" y="6585917"/>
            <a:ext cx="1636920" cy="105918"/>
          </a:xfrm>
          <a:prstGeom prst="rect">
            <a:avLst/>
          </a:prstGeom>
          <a:noFill/>
          <a:ln>
            <a:noFill/>
          </a:ln>
        </p:spPr>
      </p:pic>
      <p:grpSp>
        <p:nvGrpSpPr>
          <p:cNvPr id="260" name="Google Shape;260;p5"/>
          <p:cNvGrpSpPr/>
          <p:nvPr/>
        </p:nvGrpSpPr>
        <p:grpSpPr>
          <a:xfrm>
            <a:off x="226688" y="6569736"/>
            <a:ext cx="9628745" cy="144114"/>
            <a:chOff x="1076500" y="4469696"/>
            <a:chExt cx="9628745" cy="144114"/>
          </a:xfrm>
        </p:grpSpPr>
        <p:pic>
          <p:nvPicPr>
            <p:cNvPr id="261" name="Google Shape;261;p5" descr="de.png"/>
            <p:cNvPicPr preferRelativeResize="0"/>
            <p:nvPr/>
          </p:nvPicPr>
          <p:blipFill rotWithShape="1">
            <a:blip r:embed="rId15">
              <a:alphaModFix/>
            </a:blip>
            <a:srcRect/>
            <a:stretch/>
          </p:blipFill>
          <p:spPr>
            <a:xfrm>
              <a:off x="1076500" y="4469696"/>
              <a:ext cx="217977" cy="144114"/>
            </a:xfrm>
            <a:prstGeom prst="rect">
              <a:avLst/>
            </a:prstGeom>
            <a:noFill/>
            <a:ln>
              <a:noFill/>
            </a:ln>
          </p:spPr>
        </p:pic>
        <p:pic>
          <p:nvPicPr>
            <p:cNvPr id="262" name="Google Shape;262;p5" descr="at.png"/>
            <p:cNvPicPr preferRelativeResize="0"/>
            <p:nvPr/>
          </p:nvPicPr>
          <p:blipFill rotWithShape="1">
            <a:blip r:embed="rId16">
              <a:alphaModFix/>
            </a:blip>
            <a:srcRect/>
            <a:stretch/>
          </p:blipFill>
          <p:spPr>
            <a:xfrm>
              <a:off x="1447640" y="4469696"/>
              <a:ext cx="217977" cy="144114"/>
            </a:xfrm>
            <a:prstGeom prst="rect">
              <a:avLst/>
            </a:prstGeom>
            <a:noFill/>
            <a:ln>
              <a:noFill/>
            </a:ln>
          </p:spPr>
        </p:pic>
        <p:pic>
          <p:nvPicPr>
            <p:cNvPr id="263" name="Google Shape;263;p5" descr="be.png"/>
            <p:cNvPicPr preferRelativeResize="0"/>
            <p:nvPr/>
          </p:nvPicPr>
          <p:blipFill rotWithShape="1">
            <a:blip r:embed="rId17">
              <a:alphaModFix/>
            </a:blip>
            <a:srcRect/>
            <a:stretch/>
          </p:blipFill>
          <p:spPr>
            <a:xfrm>
              <a:off x="1818780" y="4469696"/>
              <a:ext cx="217977" cy="144114"/>
            </a:xfrm>
            <a:prstGeom prst="rect">
              <a:avLst/>
            </a:prstGeom>
            <a:noFill/>
            <a:ln>
              <a:noFill/>
            </a:ln>
          </p:spPr>
        </p:pic>
        <p:pic>
          <p:nvPicPr>
            <p:cNvPr id="264" name="Google Shape;264;p5" descr="dk.png"/>
            <p:cNvPicPr preferRelativeResize="0"/>
            <p:nvPr/>
          </p:nvPicPr>
          <p:blipFill rotWithShape="1">
            <a:blip r:embed="rId18">
              <a:alphaModFix/>
            </a:blip>
            <a:srcRect/>
            <a:stretch/>
          </p:blipFill>
          <p:spPr>
            <a:xfrm>
              <a:off x="2189920" y="4469696"/>
              <a:ext cx="217977" cy="144114"/>
            </a:xfrm>
            <a:prstGeom prst="rect">
              <a:avLst/>
            </a:prstGeom>
            <a:noFill/>
            <a:ln>
              <a:noFill/>
            </a:ln>
          </p:spPr>
        </p:pic>
        <p:pic>
          <p:nvPicPr>
            <p:cNvPr id="265" name="Google Shape;265;p5" descr="es.png"/>
            <p:cNvPicPr preferRelativeResize="0"/>
            <p:nvPr/>
          </p:nvPicPr>
          <p:blipFill rotWithShape="1">
            <a:blip r:embed="rId19">
              <a:alphaModFix/>
            </a:blip>
            <a:srcRect/>
            <a:stretch/>
          </p:blipFill>
          <p:spPr>
            <a:xfrm>
              <a:off x="2561060" y="4469696"/>
              <a:ext cx="217977" cy="144114"/>
            </a:xfrm>
            <a:prstGeom prst="rect">
              <a:avLst/>
            </a:prstGeom>
            <a:noFill/>
            <a:ln>
              <a:noFill/>
            </a:ln>
          </p:spPr>
        </p:pic>
        <p:pic>
          <p:nvPicPr>
            <p:cNvPr id="266" name="Google Shape;266;p5" descr="ee.png"/>
            <p:cNvPicPr preferRelativeResize="0"/>
            <p:nvPr/>
          </p:nvPicPr>
          <p:blipFill rotWithShape="1">
            <a:blip r:embed="rId20">
              <a:alphaModFix/>
            </a:blip>
            <a:srcRect/>
            <a:stretch/>
          </p:blipFill>
          <p:spPr>
            <a:xfrm>
              <a:off x="2932200" y="4469696"/>
              <a:ext cx="217977" cy="144114"/>
            </a:xfrm>
            <a:prstGeom prst="rect">
              <a:avLst/>
            </a:prstGeom>
            <a:noFill/>
            <a:ln>
              <a:noFill/>
            </a:ln>
          </p:spPr>
        </p:pic>
        <p:pic>
          <p:nvPicPr>
            <p:cNvPr id="267" name="Google Shape;267;p5" descr="fi.png"/>
            <p:cNvPicPr preferRelativeResize="0"/>
            <p:nvPr/>
          </p:nvPicPr>
          <p:blipFill rotWithShape="1">
            <a:blip r:embed="rId21">
              <a:alphaModFix/>
            </a:blip>
            <a:srcRect/>
            <a:stretch/>
          </p:blipFill>
          <p:spPr>
            <a:xfrm>
              <a:off x="3303340" y="4469696"/>
              <a:ext cx="217977" cy="144114"/>
            </a:xfrm>
            <a:prstGeom prst="rect">
              <a:avLst/>
            </a:prstGeom>
            <a:noFill/>
            <a:ln>
              <a:noFill/>
            </a:ln>
          </p:spPr>
        </p:pic>
        <p:pic>
          <p:nvPicPr>
            <p:cNvPr id="268" name="Google Shape;268;p5" descr="fr.png"/>
            <p:cNvPicPr preferRelativeResize="0"/>
            <p:nvPr/>
          </p:nvPicPr>
          <p:blipFill rotWithShape="1">
            <a:blip r:embed="rId22">
              <a:alphaModFix/>
            </a:blip>
            <a:srcRect/>
            <a:stretch/>
          </p:blipFill>
          <p:spPr>
            <a:xfrm>
              <a:off x="3674480" y="4469696"/>
              <a:ext cx="217977" cy="144114"/>
            </a:xfrm>
            <a:prstGeom prst="rect">
              <a:avLst/>
            </a:prstGeom>
            <a:noFill/>
            <a:ln>
              <a:noFill/>
            </a:ln>
          </p:spPr>
        </p:pic>
        <p:pic>
          <p:nvPicPr>
            <p:cNvPr id="269" name="Google Shape;269;p5" descr="gr.png"/>
            <p:cNvPicPr preferRelativeResize="0"/>
            <p:nvPr/>
          </p:nvPicPr>
          <p:blipFill rotWithShape="1">
            <a:blip r:embed="rId23">
              <a:alphaModFix/>
            </a:blip>
            <a:srcRect/>
            <a:stretch/>
          </p:blipFill>
          <p:spPr>
            <a:xfrm>
              <a:off x="4045620" y="4469696"/>
              <a:ext cx="217977" cy="144114"/>
            </a:xfrm>
            <a:prstGeom prst="rect">
              <a:avLst/>
            </a:prstGeom>
            <a:noFill/>
            <a:ln>
              <a:noFill/>
            </a:ln>
          </p:spPr>
        </p:pic>
        <p:pic>
          <p:nvPicPr>
            <p:cNvPr id="270" name="Google Shape;270;p5" descr="hu.png"/>
            <p:cNvPicPr preferRelativeResize="0"/>
            <p:nvPr/>
          </p:nvPicPr>
          <p:blipFill rotWithShape="1">
            <a:blip r:embed="rId24">
              <a:alphaModFix/>
            </a:blip>
            <a:srcRect/>
            <a:stretch/>
          </p:blipFill>
          <p:spPr>
            <a:xfrm>
              <a:off x="4416760" y="4469696"/>
              <a:ext cx="217977" cy="144114"/>
            </a:xfrm>
            <a:prstGeom prst="rect">
              <a:avLst/>
            </a:prstGeom>
            <a:noFill/>
            <a:ln>
              <a:noFill/>
            </a:ln>
          </p:spPr>
        </p:pic>
        <p:pic>
          <p:nvPicPr>
            <p:cNvPr id="271" name="Google Shape;271;p5" descr="ie.png"/>
            <p:cNvPicPr preferRelativeResize="0"/>
            <p:nvPr/>
          </p:nvPicPr>
          <p:blipFill rotWithShape="1">
            <a:blip r:embed="rId25">
              <a:alphaModFix/>
            </a:blip>
            <a:srcRect/>
            <a:stretch/>
          </p:blipFill>
          <p:spPr>
            <a:xfrm>
              <a:off x="4787900" y="4469696"/>
              <a:ext cx="217977" cy="144114"/>
            </a:xfrm>
            <a:prstGeom prst="rect">
              <a:avLst/>
            </a:prstGeom>
            <a:noFill/>
            <a:ln>
              <a:noFill/>
            </a:ln>
          </p:spPr>
        </p:pic>
        <p:pic>
          <p:nvPicPr>
            <p:cNvPr id="272" name="Google Shape;272;p5" descr="it.png"/>
            <p:cNvPicPr preferRelativeResize="0"/>
            <p:nvPr/>
          </p:nvPicPr>
          <p:blipFill rotWithShape="1">
            <a:blip r:embed="rId26">
              <a:alphaModFix/>
            </a:blip>
            <a:srcRect/>
            <a:stretch/>
          </p:blipFill>
          <p:spPr>
            <a:xfrm>
              <a:off x="5159040" y="4469696"/>
              <a:ext cx="217977" cy="144114"/>
            </a:xfrm>
            <a:prstGeom prst="rect">
              <a:avLst/>
            </a:prstGeom>
            <a:noFill/>
            <a:ln>
              <a:noFill/>
            </a:ln>
          </p:spPr>
        </p:pic>
        <p:pic>
          <p:nvPicPr>
            <p:cNvPr id="273" name="Google Shape;273;p5" descr="lu.png"/>
            <p:cNvPicPr preferRelativeResize="0"/>
            <p:nvPr/>
          </p:nvPicPr>
          <p:blipFill rotWithShape="1">
            <a:blip r:embed="rId27">
              <a:alphaModFix/>
            </a:blip>
            <a:srcRect/>
            <a:stretch/>
          </p:blipFill>
          <p:spPr>
            <a:xfrm>
              <a:off x="5530180" y="4469696"/>
              <a:ext cx="217977" cy="144114"/>
            </a:xfrm>
            <a:prstGeom prst="rect">
              <a:avLst/>
            </a:prstGeom>
            <a:noFill/>
            <a:ln>
              <a:noFill/>
            </a:ln>
          </p:spPr>
        </p:pic>
        <p:pic>
          <p:nvPicPr>
            <p:cNvPr id="274" name="Google Shape;274;p5" descr="no.png"/>
            <p:cNvPicPr preferRelativeResize="0"/>
            <p:nvPr/>
          </p:nvPicPr>
          <p:blipFill rotWithShape="1">
            <a:blip r:embed="rId28">
              <a:alphaModFix/>
            </a:blip>
            <a:srcRect/>
            <a:stretch/>
          </p:blipFill>
          <p:spPr>
            <a:xfrm>
              <a:off x="5901320" y="4469696"/>
              <a:ext cx="217977" cy="144114"/>
            </a:xfrm>
            <a:prstGeom prst="rect">
              <a:avLst/>
            </a:prstGeom>
            <a:noFill/>
            <a:ln>
              <a:noFill/>
            </a:ln>
          </p:spPr>
        </p:pic>
        <p:pic>
          <p:nvPicPr>
            <p:cNvPr id="275" name="Google Shape;275;p5" descr="nl.png"/>
            <p:cNvPicPr preferRelativeResize="0"/>
            <p:nvPr/>
          </p:nvPicPr>
          <p:blipFill rotWithShape="1">
            <a:blip r:embed="rId29">
              <a:alphaModFix/>
            </a:blip>
            <a:srcRect/>
            <a:stretch/>
          </p:blipFill>
          <p:spPr>
            <a:xfrm>
              <a:off x="6272460" y="4469696"/>
              <a:ext cx="217977" cy="144114"/>
            </a:xfrm>
            <a:prstGeom prst="rect">
              <a:avLst/>
            </a:prstGeom>
            <a:noFill/>
            <a:ln>
              <a:noFill/>
            </a:ln>
          </p:spPr>
        </p:pic>
        <p:pic>
          <p:nvPicPr>
            <p:cNvPr id="276" name="Google Shape;276;p5" descr="pl.png"/>
            <p:cNvPicPr preferRelativeResize="0"/>
            <p:nvPr/>
          </p:nvPicPr>
          <p:blipFill rotWithShape="1">
            <a:blip r:embed="rId30">
              <a:alphaModFix/>
            </a:blip>
            <a:srcRect/>
            <a:stretch/>
          </p:blipFill>
          <p:spPr>
            <a:xfrm>
              <a:off x="6643600" y="4469696"/>
              <a:ext cx="217977" cy="144114"/>
            </a:xfrm>
            <a:prstGeom prst="rect">
              <a:avLst/>
            </a:prstGeom>
            <a:noFill/>
            <a:ln>
              <a:noFill/>
            </a:ln>
          </p:spPr>
        </p:pic>
        <p:pic>
          <p:nvPicPr>
            <p:cNvPr id="277" name="Google Shape;277;p5" descr="pt.png"/>
            <p:cNvPicPr preferRelativeResize="0"/>
            <p:nvPr/>
          </p:nvPicPr>
          <p:blipFill rotWithShape="1">
            <a:blip r:embed="rId31">
              <a:alphaModFix/>
            </a:blip>
            <a:srcRect/>
            <a:stretch/>
          </p:blipFill>
          <p:spPr>
            <a:xfrm>
              <a:off x="7014740" y="4469696"/>
              <a:ext cx="217977" cy="144114"/>
            </a:xfrm>
            <a:prstGeom prst="rect">
              <a:avLst/>
            </a:prstGeom>
            <a:noFill/>
            <a:ln>
              <a:noFill/>
            </a:ln>
          </p:spPr>
        </p:pic>
        <p:pic>
          <p:nvPicPr>
            <p:cNvPr id="278" name="Google Shape;278;p5" descr="cz.png"/>
            <p:cNvPicPr preferRelativeResize="0"/>
            <p:nvPr/>
          </p:nvPicPr>
          <p:blipFill rotWithShape="1">
            <a:blip r:embed="rId32">
              <a:alphaModFix/>
            </a:blip>
            <a:srcRect/>
            <a:stretch/>
          </p:blipFill>
          <p:spPr>
            <a:xfrm>
              <a:off x="7385880" y="4469696"/>
              <a:ext cx="217977" cy="144114"/>
            </a:xfrm>
            <a:prstGeom prst="rect">
              <a:avLst/>
            </a:prstGeom>
            <a:noFill/>
            <a:ln>
              <a:noFill/>
            </a:ln>
          </p:spPr>
        </p:pic>
        <p:pic>
          <p:nvPicPr>
            <p:cNvPr id="279" name="Google Shape;279;p5" descr="ro.png"/>
            <p:cNvPicPr preferRelativeResize="0"/>
            <p:nvPr/>
          </p:nvPicPr>
          <p:blipFill rotWithShape="1">
            <a:blip r:embed="rId33">
              <a:alphaModFix/>
            </a:blip>
            <a:srcRect/>
            <a:stretch/>
          </p:blipFill>
          <p:spPr>
            <a:xfrm>
              <a:off x="7757020" y="4469696"/>
              <a:ext cx="217977" cy="144114"/>
            </a:xfrm>
            <a:prstGeom prst="rect">
              <a:avLst/>
            </a:prstGeom>
            <a:noFill/>
            <a:ln>
              <a:noFill/>
            </a:ln>
          </p:spPr>
        </p:pic>
        <p:pic>
          <p:nvPicPr>
            <p:cNvPr id="280" name="Google Shape;280;p5" descr="se.png"/>
            <p:cNvPicPr preferRelativeResize="0"/>
            <p:nvPr/>
          </p:nvPicPr>
          <p:blipFill rotWithShape="1">
            <a:blip r:embed="rId34">
              <a:alphaModFix/>
            </a:blip>
            <a:srcRect/>
            <a:stretch/>
          </p:blipFill>
          <p:spPr>
            <a:xfrm>
              <a:off x="8499300" y="4469696"/>
              <a:ext cx="217977" cy="144114"/>
            </a:xfrm>
            <a:prstGeom prst="rect">
              <a:avLst/>
            </a:prstGeom>
            <a:noFill/>
            <a:ln>
              <a:noFill/>
            </a:ln>
          </p:spPr>
        </p:pic>
        <p:pic>
          <p:nvPicPr>
            <p:cNvPr id="281" name="Google Shape;281;p5" descr="ch.png"/>
            <p:cNvPicPr preferRelativeResize="0"/>
            <p:nvPr/>
          </p:nvPicPr>
          <p:blipFill rotWithShape="1">
            <a:blip r:embed="rId35">
              <a:alphaModFix/>
            </a:blip>
            <a:srcRect/>
            <a:stretch/>
          </p:blipFill>
          <p:spPr>
            <a:xfrm>
              <a:off x="8870442" y="4469696"/>
              <a:ext cx="217977" cy="144114"/>
            </a:xfrm>
            <a:prstGeom prst="rect">
              <a:avLst/>
            </a:prstGeom>
            <a:noFill/>
            <a:ln>
              <a:noFill/>
            </a:ln>
          </p:spPr>
        </p:pic>
        <p:pic>
          <p:nvPicPr>
            <p:cNvPr id="282" name="Google Shape;282;p5" descr="uk.png"/>
            <p:cNvPicPr preferRelativeResize="0"/>
            <p:nvPr/>
          </p:nvPicPr>
          <p:blipFill rotWithShape="1">
            <a:blip r:embed="rId36">
              <a:alphaModFix/>
            </a:blip>
            <a:srcRect/>
            <a:stretch/>
          </p:blipFill>
          <p:spPr>
            <a:xfrm>
              <a:off x="8128160" y="4469696"/>
              <a:ext cx="217977" cy="144114"/>
            </a:xfrm>
            <a:prstGeom prst="rect">
              <a:avLst/>
            </a:prstGeom>
            <a:noFill/>
            <a:ln>
              <a:noFill/>
            </a:ln>
          </p:spPr>
        </p:pic>
        <p:pic>
          <p:nvPicPr>
            <p:cNvPr id="283" name="Google Shape;283;p5"/>
            <p:cNvPicPr preferRelativeResize="0"/>
            <p:nvPr/>
          </p:nvPicPr>
          <p:blipFill rotWithShape="1">
            <a:blip r:embed="rId37">
              <a:alphaModFix/>
            </a:blip>
            <a:srcRect/>
            <a:stretch/>
          </p:blipFill>
          <p:spPr>
            <a:xfrm>
              <a:off x="9408598" y="4469696"/>
              <a:ext cx="216000" cy="144000"/>
            </a:xfrm>
            <a:prstGeom prst="rect">
              <a:avLst/>
            </a:prstGeom>
            <a:noFill/>
            <a:ln>
              <a:noFill/>
            </a:ln>
          </p:spPr>
        </p:pic>
        <p:pic>
          <p:nvPicPr>
            <p:cNvPr id="284" name="Google Shape;284;p5"/>
            <p:cNvPicPr preferRelativeResize="0"/>
            <p:nvPr/>
          </p:nvPicPr>
          <p:blipFill rotWithShape="1">
            <a:blip r:embed="rId38">
              <a:alphaModFix/>
            </a:blip>
            <a:srcRect/>
            <a:stretch/>
          </p:blipFill>
          <p:spPr>
            <a:xfrm>
              <a:off x="9768386" y="4469696"/>
              <a:ext cx="216000" cy="144000"/>
            </a:xfrm>
            <a:prstGeom prst="rect">
              <a:avLst/>
            </a:prstGeom>
            <a:noFill/>
            <a:ln>
              <a:noFill/>
            </a:ln>
          </p:spPr>
        </p:pic>
        <p:pic>
          <p:nvPicPr>
            <p:cNvPr id="285" name="Google Shape;285;p5" descr="ca.png"/>
            <p:cNvPicPr preferRelativeResize="0"/>
            <p:nvPr/>
          </p:nvPicPr>
          <p:blipFill rotWithShape="1">
            <a:blip r:embed="rId39">
              <a:alphaModFix/>
            </a:blip>
            <a:srcRect/>
            <a:stretch/>
          </p:blipFill>
          <p:spPr>
            <a:xfrm>
              <a:off x="10489245" y="4469696"/>
              <a:ext cx="216000" cy="142807"/>
            </a:xfrm>
            <a:prstGeom prst="rect">
              <a:avLst/>
            </a:prstGeom>
            <a:noFill/>
            <a:ln>
              <a:noFill/>
            </a:ln>
          </p:spPr>
        </p:pic>
        <p:pic>
          <p:nvPicPr>
            <p:cNvPr id="286" name="Google Shape;286;p5" descr="si.png"/>
            <p:cNvPicPr preferRelativeResize="0"/>
            <p:nvPr/>
          </p:nvPicPr>
          <p:blipFill rotWithShape="1">
            <a:blip r:embed="rId40">
              <a:alphaModFix/>
            </a:blip>
            <a:srcRect/>
            <a:stretch/>
          </p:blipFill>
          <p:spPr>
            <a:xfrm>
              <a:off x="10128174" y="4469696"/>
              <a:ext cx="217284" cy="143656"/>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68" r:id="rId1"/>
    <p:sldLayoutId id="2147483670" r:id="rId2"/>
    <p:sldLayoutId id="2147483672" r:id="rId3"/>
    <p:sldLayoutId id="2147483673" r:id="rId4"/>
    <p:sldLayoutId id="2147483674" r:id="rId5"/>
    <p:sldLayoutId id="2147483675" r:id="rId6"/>
    <p:sldLayoutId id="2147483676" r:id="rId7"/>
    <p:sldLayoutId id="2147483677"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5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0492" y="365126"/>
            <a:ext cx="10544354"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40492" y="1825625"/>
            <a:ext cx="10544354"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40492" y="6356351"/>
            <a:ext cx="275070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7E482F-C114-4830-B4B3-5DB90FE06B3D}" type="datetimeFigureOut">
              <a:rPr lang="en-GB" smtClean="0"/>
              <a:t>24/05/2022</a:t>
            </a:fld>
            <a:endParaRPr lang="en-GB"/>
          </a:p>
        </p:txBody>
      </p:sp>
      <p:sp>
        <p:nvSpPr>
          <p:cNvPr id="5" name="Footer Placeholder 4"/>
          <p:cNvSpPr>
            <a:spLocks noGrp="1"/>
          </p:cNvSpPr>
          <p:nvPr>
            <p:ph type="ftr" sz="quarter" idx="3"/>
          </p:nvPr>
        </p:nvSpPr>
        <p:spPr>
          <a:xfrm>
            <a:off x="4049643" y="6356351"/>
            <a:ext cx="412605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34145" y="6356351"/>
            <a:ext cx="275070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AFB171-2DA9-428F-84C2-BC8CA8D0E83A}" type="slidenum">
              <a:rPr lang="en-GB" smtClean="0"/>
              <a:t>‹#›</a:t>
            </a:fld>
            <a:endParaRPr lang="en-GB"/>
          </a:p>
        </p:txBody>
      </p:sp>
    </p:spTree>
    <p:extLst>
      <p:ext uri="{BB962C8B-B14F-4D97-AF65-F5344CB8AC3E}">
        <p14:creationId xmlns:p14="http://schemas.microsoft.com/office/powerpoint/2010/main" val="14301107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1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8.jpg"/><Relationship Id="rId4" Type="http://schemas.openxmlformats.org/officeDocument/2006/relationships/image" Target="../media/image77.jpg"/></Relationships>
</file>

<file path=ppt/slides/_rels/slide1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82.jpeg"/><Relationship Id="rId11" Type="http://schemas.openxmlformats.org/officeDocument/2006/relationships/image" Target="../media/image87.png"/><Relationship Id="rId5" Type="http://schemas.openxmlformats.org/officeDocument/2006/relationships/image" Target="../media/image8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s>
</file>

<file path=ppt/slides/_rels/slide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92.jpg"/><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2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2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3.xml.rels><?xml version="1.0" encoding="UTF-8" standalone="yes"?>
<Relationships xmlns="http://schemas.openxmlformats.org/package/2006/relationships"><Relationship Id="rId3" Type="http://schemas.openxmlformats.org/officeDocument/2006/relationships/image" Target="../media/image101.jpg"/><Relationship Id="rId7" Type="http://schemas.openxmlformats.org/officeDocument/2006/relationships/image" Target="../media/image105.jpg"/><Relationship Id="rId2" Type="http://schemas.openxmlformats.org/officeDocument/2006/relationships/image" Target="../media/image100.jpg"/><Relationship Id="rId1" Type="http://schemas.openxmlformats.org/officeDocument/2006/relationships/slideLayout" Target="../slideLayouts/slideLayout2.xml"/><Relationship Id="rId6" Type="http://schemas.openxmlformats.org/officeDocument/2006/relationships/image" Target="../media/image104.jpg"/><Relationship Id="rId5" Type="http://schemas.openxmlformats.org/officeDocument/2006/relationships/image" Target="../media/image103.jpg"/><Relationship Id="rId4" Type="http://schemas.openxmlformats.org/officeDocument/2006/relationships/image" Target="../media/image102.jpg"/></Relationships>
</file>

<file path=ppt/slides/_rels/slide24.xml.rels><?xml version="1.0" encoding="UTF-8" standalone="yes"?>
<Relationships xmlns="http://schemas.openxmlformats.org/package/2006/relationships"><Relationship Id="rId8" Type="http://schemas.openxmlformats.org/officeDocument/2006/relationships/image" Target="../media/image112.jpg"/><Relationship Id="rId3" Type="http://schemas.openxmlformats.org/officeDocument/2006/relationships/image" Target="../media/image107.jpg"/><Relationship Id="rId7" Type="http://schemas.openxmlformats.org/officeDocument/2006/relationships/image" Target="../media/image111.jpg"/><Relationship Id="rId2" Type="http://schemas.openxmlformats.org/officeDocument/2006/relationships/image" Target="../media/image106.jpg"/><Relationship Id="rId1" Type="http://schemas.openxmlformats.org/officeDocument/2006/relationships/slideLayout" Target="../slideLayouts/slideLayout2.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08.jpg"/></Relationships>
</file>

<file path=ppt/slides/_rels/slide2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2.xml"/><Relationship Id="rId4" Type="http://schemas.openxmlformats.org/officeDocument/2006/relationships/image" Target="../media/image115.jpg"/></Relationships>
</file>

<file path=ppt/slides/_rels/slide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1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35.jpeg"/><Relationship Id="rId7" Type="http://schemas.openxmlformats.org/officeDocument/2006/relationships/image" Target="../media/image39.jpeg"/><Relationship Id="rId12" Type="http://schemas.openxmlformats.org/officeDocument/2006/relationships/image" Target="../media/image46.jpeg"/><Relationship Id="rId2" Type="http://schemas.openxmlformats.org/officeDocument/2006/relationships/image" Target="../media/image34.jpeg"/><Relationship Id="rId1" Type="http://schemas.openxmlformats.org/officeDocument/2006/relationships/slideLayout" Target="../slideLayouts/slideLayout10.xml"/><Relationship Id="rId6" Type="http://schemas.openxmlformats.org/officeDocument/2006/relationships/image" Target="../media/image38.jpeg"/><Relationship Id="rId11" Type="http://schemas.openxmlformats.org/officeDocument/2006/relationships/image" Target="../media/image45.jpeg"/><Relationship Id="rId5" Type="http://schemas.openxmlformats.org/officeDocument/2006/relationships/image" Target="../media/image37.jpeg"/><Relationship Id="rId10" Type="http://schemas.openxmlformats.org/officeDocument/2006/relationships/image" Target="../media/image44.jpeg"/><Relationship Id="rId4" Type="http://schemas.openxmlformats.org/officeDocument/2006/relationships/image" Target="../media/image36.jpeg"/><Relationship Id="rId9" Type="http://schemas.openxmlformats.org/officeDocument/2006/relationships/image" Target="../media/image43.jpeg"/><Relationship Id="rId14" Type="http://schemas.openxmlformats.org/officeDocument/2006/relationships/image" Target="../media/image40.jpeg"/></Relationships>
</file>

<file path=ppt/slides/_rels/slide6.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jpg"/></Relationships>
</file>

<file path=ppt/slides/_rels/slide8.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image" Target="../media/image59.jpg"/><Relationship Id="rId1" Type="http://schemas.openxmlformats.org/officeDocument/2006/relationships/slideLayout" Target="../slideLayouts/slideLayout13.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 Id="rId9"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8.jpg"/><Relationship Id="rId7" Type="http://schemas.openxmlformats.org/officeDocument/2006/relationships/image" Target="../media/image71.jpg"/><Relationship Id="rId2" Type="http://schemas.openxmlformats.org/officeDocument/2006/relationships/image" Target="../media/image67.jp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70.jpg"/><Relationship Id="rId4" Type="http://schemas.openxmlformats.org/officeDocument/2006/relationships/image" Target="../media/image6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2957" y="1527048"/>
            <a:ext cx="10097813" cy="1725985"/>
          </a:xfrm>
        </p:spPr>
        <p:txBody>
          <a:bodyPr>
            <a:noAutofit/>
          </a:bodyPr>
          <a:lstStyle/>
          <a:p>
            <a:r>
              <a:rPr lang="en-US" sz="3600" dirty="0"/>
              <a:t>Formaldehyde column retrievals from the GEMS instrument and evaluation against TROPOMI and model data</a:t>
            </a:r>
          </a:p>
        </p:txBody>
      </p:sp>
      <p:sp>
        <p:nvSpPr>
          <p:cNvPr id="3" name="Subtitle 2"/>
          <p:cNvSpPr>
            <a:spLocks noGrp="1"/>
          </p:cNvSpPr>
          <p:nvPr>
            <p:ph type="subTitle" idx="1"/>
          </p:nvPr>
        </p:nvSpPr>
        <p:spPr>
          <a:xfrm>
            <a:off x="1072958" y="3463793"/>
            <a:ext cx="10097813" cy="2507706"/>
          </a:xfrm>
        </p:spPr>
        <p:txBody>
          <a:bodyPr>
            <a:noAutofit/>
          </a:bodyPr>
          <a:lstStyle/>
          <a:p>
            <a:pPr>
              <a:lnSpc>
                <a:spcPct val="100000"/>
              </a:lnSpc>
            </a:pPr>
            <a:r>
              <a:rPr lang="en-GB" sz="1800" b="1" dirty="0">
                <a:latin typeface="Arial" panose="020B0604020202020204" pitchFamily="34" charset="0"/>
                <a:cs typeface="Arial" panose="020B0604020202020204" pitchFamily="34" charset="0"/>
              </a:rPr>
              <a:t>Isabelle De Smedt</a:t>
            </a:r>
            <a:r>
              <a:rPr lang="en-GB" sz="1800" b="1" baseline="30000" dirty="0">
                <a:latin typeface="Arial" panose="020B0604020202020204" pitchFamily="34" charset="0"/>
                <a:cs typeface="Arial" panose="020B0604020202020204" pitchFamily="34" charset="0"/>
              </a:rPr>
              <a:t>1</a:t>
            </a:r>
            <a:r>
              <a:rPr lang="en-GB" sz="1800" b="1" dirty="0">
                <a:latin typeface="Arial" panose="020B0604020202020204" pitchFamily="34" charset="0"/>
                <a:cs typeface="Arial" panose="020B0604020202020204" pitchFamily="34" charset="0"/>
              </a:rPr>
              <a:t>, </a:t>
            </a:r>
            <a:r>
              <a:rPr lang="en-GB" sz="1800" b="1" dirty="0" err="1">
                <a:latin typeface="Arial" panose="020B0604020202020204" pitchFamily="34" charset="0"/>
                <a:cs typeface="Arial" panose="020B0604020202020204" pitchFamily="34" charset="0"/>
              </a:rPr>
              <a:t>Jeroen</a:t>
            </a:r>
            <a:r>
              <a:rPr lang="en-GB" sz="1800" b="1" dirty="0">
                <a:latin typeface="Arial" panose="020B0604020202020204" pitchFamily="34" charset="0"/>
                <a:cs typeface="Arial" panose="020B0604020202020204" pitchFamily="34" charset="0"/>
              </a:rPr>
              <a:t> Van Gent</a:t>
            </a:r>
            <a:r>
              <a:rPr lang="en-GB" sz="1800" b="1" baseline="30000" dirty="0">
                <a:latin typeface="Arial" panose="020B0604020202020204" pitchFamily="34" charset="0"/>
                <a:cs typeface="Arial" panose="020B0604020202020204" pitchFamily="34" charset="0"/>
              </a:rPr>
              <a:t>1</a:t>
            </a:r>
            <a:r>
              <a:rPr lang="en-GB" sz="1800" b="1" dirty="0">
                <a:latin typeface="Arial" panose="020B0604020202020204" pitchFamily="34" charset="0"/>
                <a:cs typeface="Arial" panose="020B0604020202020204" pitchFamily="34" charset="0"/>
              </a:rPr>
              <a:t>, </a:t>
            </a:r>
            <a:r>
              <a:rPr lang="en-GB" sz="1800" b="1" dirty="0" err="1">
                <a:latin typeface="Arial" panose="020B0604020202020204" pitchFamily="34" charset="0"/>
                <a:cs typeface="Arial" panose="020B0604020202020204" pitchFamily="34" charset="0"/>
              </a:rPr>
              <a:t>Huan</a:t>
            </a:r>
            <a:r>
              <a:rPr lang="en-GB" sz="1800" b="1" dirty="0">
                <a:latin typeface="Arial" panose="020B0604020202020204" pitchFamily="34" charset="0"/>
                <a:cs typeface="Arial" panose="020B0604020202020204" pitchFamily="34" charset="0"/>
              </a:rPr>
              <a:t> Yu</a:t>
            </a:r>
            <a:r>
              <a:rPr lang="en-GB" sz="1800" b="1" baseline="30000" dirty="0">
                <a:latin typeface="Arial" panose="020B0604020202020204" pitchFamily="34" charset="0"/>
                <a:cs typeface="Arial" panose="020B0604020202020204" pitchFamily="34" charset="0"/>
              </a:rPr>
              <a:t>1</a:t>
            </a:r>
            <a:r>
              <a:rPr lang="en-GB" sz="1800" b="1" dirty="0">
                <a:latin typeface="Arial" panose="020B0604020202020204" pitchFamily="34" charset="0"/>
                <a:cs typeface="Arial" panose="020B0604020202020204" pitchFamily="34" charset="0"/>
              </a:rPr>
              <a:t>, Jonas Vlietinck</a:t>
            </a:r>
            <a:r>
              <a:rPr lang="en-GB" sz="1800" b="1" baseline="30000" dirty="0">
                <a:latin typeface="Arial" panose="020B0604020202020204" pitchFamily="34" charset="0"/>
                <a:cs typeface="Arial" panose="020B0604020202020204" pitchFamily="34" charset="0"/>
              </a:rPr>
              <a:t>1</a:t>
            </a:r>
            <a:r>
              <a:rPr lang="en-GB" sz="1800" b="1" dirty="0">
                <a:latin typeface="Arial" panose="020B0604020202020204" pitchFamily="34" charset="0"/>
                <a:cs typeface="Arial" panose="020B0604020202020204" pitchFamily="34" charset="0"/>
              </a:rPr>
              <a:t>, Caroline Fayt</a:t>
            </a:r>
            <a:r>
              <a:rPr lang="en-GB" sz="1800" b="1" baseline="30000" dirty="0">
                <a:latin typeface="Arial" panose="020B0604020202020204" pitchFamily="34" charset="0"/>
                <a:cs typeface="Arial" panose="020B0604020202020204" pitchFamily="34" charset="0"/>
              </a:rPr>
              <a:t>1</a:t>
            </a:r>
            <a:r>
              <a:rPr lang="en-GB" sz="1800" b="1" dirty="0">
                <a:latin typeface="Arial" panose="020B0604020202020204" pitchFamily="34" charset="0"/>
                <a:cs typeface="Arial" panose="020B0604020202020204" pitchFamily="34" charset="0"/>
              </a:rPr>
              <a:t>, Christophe Lerot</a:t>
            </a:r>
            <a:r>
              <a:rPr lang="en-GB" sz="1800" b="1" baseline="30000" dirty="0">
                <a:latin typeface="Arial" panose="020B0604020202020204" pitchFamily="34" charset="0"/>
                <a:cs typeface="Arial" panose="020B0604020202020204" pitchFamily="34" charset="0"/>
              </a:rPr>
              <a:t>1</a:t>
            </a:r>
            <a:r>
              <a:rPr lang="en-GB" sz="1800" b="1" dirty="0">
                <a:latin typeface="Arial" panose="020B0604020202020204" pitchFamily="34" charset="0"/>
                <a:cs typeface="Arial" panose="020B0604020202020204" pitchFamily="34" charset="0"/>
              </a:rPr>
              <a:t>, Nicolas Theys</a:t>
            </a:r>
            <a:r>
              <a:rPr lang="en-GB" sz="1800" b="1" baseline="30000" dirty="0">
                <a:latin typeface="Arial" panose="020B0604020202020204" pitchFamily="34" charset="0"/>
                <a:cs typeface="Arial" panose="020B0604020202020204" pitchFamily="34" charset="0"/>
              </a:rPr>
              <a:t>1</a:t>
            </a:r>
            <a:r>
              <a:rPr lang="en-GB" sz="1800" b="1" dirty="0">
                <a:latin typeface="Arial" panose="020B0604020202020204" pitchFamily="34" charset="0"/>
                <a:cs typeface="Arial" panose="020B0604020202020204" pitchFamily="34" charset="0"/>
              </a:rPr>
              <a:t>, François Hendrick</a:t>
            </a:r>
            <a:r>
              <a:rPr lang="en-GB" sz="1800" b="1" baseline="30000" dirty="0">
                <a:latin typeface="Arial" panose="020B0604020202020204" pitchFamily="34" charset="0"/>
                <a:cs typeface="Arial" panose="020B0604020202020204" pitchFamily="34" charset="0"/>
              </a:rPr>
              <a:t>1</a:t>
            </a:r>
            <a:r>
              <a:rPr lang="en-GB" sz="1800" b="1" dirty="0">
                <a:latin typeface="Arial" panose="020B0604020202020204" pitchFamily="34" charset="0"/>
                <a:cs typeface="Arial" panose="020B0604020202020204" pitchFamily="34" charset="0"/>
              </a:rPr>
              <a:t>, Michel Van Roozendael</a:t>
            </a:r>
            <a:r>
              <a:rPr lang="en-GB" sz="1800" b="1" baseline="30000" dirty="0">
                <a:latin typeface="Arial" panose="020B0604020202020204" pitchFamily="34" charset="0"/>
                <a:cs typeface="Arial" panose="020B0604020202020204" pitchFamily="34" charset="0"/>
              </a:rPr>
              <a:t>1</a:t>
            </a:r>
            <a:endParaRPr lang="en-GB" sz="1800" b="1" dirty="0">
              <a:latin typeface="Arial" panose="020B0604020202020204" pitchFamily="34" charset="0"/>
              <a:cs typeface="Arial" panose="020B0604020202020204" pitchFamily="34" charset="0"/>
            </a:endParaRPr>
          </a:p>
          <a:p>
            <a:pPr>
              <a:lnSpc>
                <a:spcPct val="100000"/>
              </a:lnSpc>
            </a:pPr>
            <a:r>
              <a:rPr lang="en-GB" sz="1800" b="1" dirty="0" err="1">
                <a:latin typeface="Arial" panose="020B0604020202020204" pitchFamily="34" charset="0"/>
                <a:cs typeface="Arial" panose="020B0604020202020204" pitchFamily="34" charset="0"/>
              </a:rPr>
              <a:t>Rokjin</a:t>
            </a:r>
            <a:r>
              <a:rPr lang="en-GB" sz="1800" b="1" dirty="0">
                <a:latin typeface="Arial" panose="020B0604020202020204" pitchFamily="34" charset="0"/>
                <a:cs typeface="Arial" panose="020B0604020202020204" pitchFamily="34" charset="0"/>
              </a:rPr>
              <a:t> J. Park</a:t>
            </a:r>
            <a:r>
              <a:rPr lang="en-GB" sz="1800" b="1" baseline="30000" dirty="0">
                <a:latin typeface="Arial" panose="020B0604020202020204" pitchFamily="34" charset="0"/>
                <a:cs typeface="Arial" panose="020B0604020202020204" pitchFamily="34" charset="0"/>
              </a:rPr>
              <a:t>2</a:t>
            </a:r>
            <a:r>
              <a:rPr lang="en-GB" sz="1800" b="1" dirty="0">
                <a:latin typeface="Arial" panose="020B0604020202020204" pitchFamily="34" charset="0"/>
                <a:cs typeface="Arial" panose="020B0604020202020204" pitchFamily="34" charset="0"/>
              </a:rPr>
              <a:t>, </a:t>
            </a:r>
            <a:r>
              <a:rPr lang="en-GB" sz="1800" b="1" dirty="0" err="1">
                <a:latin typeface="Arial" panose="020B0604020202020204" pitchFamily="34" charset="0"/>
                <a:cs typeface="Arial" panose="020B0604020202020204" pitchFamily="34" charset="0"/>
              </a:rPr>
              <a:t>Gitaek</a:t>
            </a:r>
            <a:r>
              <a:rPr lang="en-GB" sz="1800" b="1" dirty="0">
                <a:latin typeface="Arial" panose="020B0604020202020204" pitchFamily="34" charset="0"/>
                <a:cs typeface="Arial" panose="020B0604020202020204" pitchFamily="34" charset="0"/>
              </a:rPr>
              <a:t> Lee</a:t>
            </a:r>
            <a:r>
              <a:rPr lang="en-GB" sz="1800" b="1" baseline="30000" dirty="0">
                <a:latin typeface="Arial" panose="020B0604020202020204" pitchFamily="34" charset="0"/>
                <a:cs typeface="Arial" panose="020B0604020202020204" pitchFamily="34" charset="0"/>
              </a:rPr>
              <a:t>2</a:t>
            </a:r>
            <a:r>
              <a:rPr lang="en-GB" sz="1800" b="1" dirty="0">
                <a:latin typeface="Arial" panose="020B0604020202020204" pitchFamily="34" charset="0"/>
                <a:cs typeface="Arial" panose="020B0604020202020204" pitchFamily="34" charset="0"/>
              </a:rPr>
              <a:t>, </a:t>
            </a:r>
            <a:r>
              <a:rPr lang="en-GB" sz="1800" b="1" dirty="0" err="1">
                <a:latin typeface="Arial" panose="020B0604020202020204" pitchFamily="34" charset="0"/>
                <a:cs typeface="Arial" panose="020B0604020202020204" pitchFamily="34" charset="0"/>
              </a:rPr>
              <a:t>Seunga</a:t>
            </a:r>
            <a:r>
              <a:rPr lang="en-GB" sz="1800" b="1" dirty="0">
                <a:latin typeface="Arial" panose="020B0604020202020204" pitchFamily="34" charset="0"/>
                <a:cs typeface="Arial" panose="020B0604020202020204" pitchFamily="34" charset="0"/>
              </a:rPr>
              <a:t> Shin</a:t>
            </a:r>
            <a:r>
              <a:rPr lang="en-GB" sz="1800" b="1" baseline="30000" dirty="0">
                <a:latin typeface="Arial" panose="020B0604020202020204" pitchFamily="34" charset="0"/>
                <a:cs typeface="Arial" panose="020B0604020202020204" pitchFamily="34" charset="0"/>
              </a:rPr>
              <a:t>2</a:t>
            </a:r>
            <a:r>
              <a:rPr lang="en-GB" sz="1800" b="1" dirty="0">
                <a:latin typeface="Arial" panose="020B0604020202020204" pitchFamily="34" charset="0"/>
                <a:cs typeface="Arial" panose="020B0604020202020204" pitchFamily="34" charset="0"/>
              </a:rPr>
              <a:t>, </a:t>
            </a:r>
            <a:r>
              <a:rPr lang="en-GB" sz="1800" b="1" dirty="0" err="1">
                <a:latin typeface="Arial" panose="020B0604020202020204" pitchFamily="34" charset="0"/>
                <a:cs typeface="Arial" panose="020B0604020202020204" pitchFamily="34" charset="0"/>
              </a:rPr>
              <a:t>Hyeong-Ahn</a:t>
            </a:r>
            <a:r>
              <a:rPr lang="en-GB" sz="1800" b="1" dirty="0">
                <a:latin typeface="Arial" panose="020B0604020202020204" pitchFamily="34" charset="0"/>
                <a:cs typeface="Arial" panose="020B0604020202020204" pitchFamily="34" charset="0"/>
              </a:rPr>
              <a:t> Kwon</a:t>
            </a:r>
            <a:r>
              <a:rPr lang="en-GB" sz="1800" b="1" baseline="30000" dirty="0">
                <a:latin typeface="Arial" panose="020B0604020202020204" pitchFamily="34" charset="0"/>
                <a:cs typeface="Arial" panose="020B0604020202020204" pitchFamily="34" charset="0"/>
              </a:rPr>
              <a:t>3</a:t>
            </a:r>
            <a:endParaRPr lang="en-GB" sz="1800" b="1" dirty="0">
              <a:latin typeface="Arial" panose="020B0604020202020204" pitchFamily="34" charset="0"/>
              <a:cs typeface="Arial" panose="020B0604020202020204" pitchFamily="34" charset="0"/>
            </a:endParaRPr>
          </a:p>
          <a:p>
            <a:pPr>
              <a:lnSpc>
                <a:spcPct val="100000"/>
              </a:lnSpc>
            </a:pPr>
            <a:endParaRPr lang="en-GB" sz="1800" b="1" dirty="0">
              <a:latin typeface="Arial" panose="020B0604020202020204" pitchFamily="34" charset="0"/>
              <a:cs typeface="Arial" panose="020B0604020202020204" pitchFamily="34" charset="0"/>
            </a:endParaRPr>
          </a:p>
          <a:p>
            <a:pPr marL="342900" indent="-342900">
              <a:lnSpc>
                <a:spcPct val="100000"/>
              </a:lnSpc>
              <a:spcBef>
                <a:spcPts val="600"/>
              </a:spcBef>
              <a:buFont typeface="+mj-lt"/>
              <a:buAutoNum type="arabicPeriod"/>
            </a:pPr>
            <a:r>
              <a:rPr lang="en-GB" sz="1600" dirty="0">
                <a:latin typeface="Arial" panose="020B0604020202020204" pitchFamily="34" charset="0"/>
                <a:cs typeface="Arial" panose="020B0604020202020204" pitchFamily="34" charset="0"/>
              </a:rPr>
              <a:t>Belgian Institute for Space Aeronomy, Brussels, Belgium</a:t>
            </a:r>
          </a:p>
          <a:p>
            <a:pPr marL="342900" indent="-342900">
              <a:lnSpc>
                <a:spcPct val="100000"/>
              </a:lnSpc>
              <a:spcBef>
                <a:spcPts val="600"/>
              </a:spcBef>
              <a:buFont typeface="+mj-lt"/>
              <a:buAutoNum type="arabicPeriod"/>
            </a:pPr>
            <a:r>
              <a:rPr lang="en-GB" sz="1600" dirty="0">
                <a:latin typeface="Arial" panose="020B0604020202020204" pitchFamily="34" charset="0"/>
                <a:cs typeface="Arial" panose="020B0604020202020204" pitchFamily="34" charset="0"/>
              </a:rPr>
              <a:t>School of Earth and Environmental Sciences, Seoul National University, Korea</a:t>
            </a:r>
          </a:p>
          <a:p>
            <a:pPr marL="342900" indent="-342900">
              <a:lnSpc>
                <a:spcPct val="100000"/>
              </a:lnSpc>
              <a:spcBef>
                <a:spcPts val="600"/>
              </a:spcBef>
              <a:buFont typeface="+mj-lt"/>
              <a:buAutoNum type="arabicPeriod"/>
            </a:pPr>
            <a:r>
              <a:rPr lang="en-GB" sz="1600" dirty="0">
                <a:latin typeface="Arial" panose="020B0604020202020204" pitchFamily="34" charset="0"/>
                <a:cs typeface="Arial" panose="020B0604020202020204" pitchFamily="34" charset="0"/>
              </a:rPr>
              <a:t>Harvard-Smithsonian </a:t>
            </a:r>
            <a:r>
              <a:rPr lang="en-GB" sz="1600" dirty="0" err="1">
                <a:latin typeface="Arial" panose="020B0604020202020204" pitchFamily="34" charset="0"/>
                <a:cs typeface="Arial" panose="020B0604020202020204" pitchFamily="34" charset="0"/>
              </a:rPr>
              <a:t>Center</a:t>
            </a:r>
            <a:r>
              <a:rPr lang="en-GB" sz="1600" dirty="0">
                <a:latin typeface="Arial" panose="020B0604020202020204" pitchFamily="34" charset="0"/>
                <a:cs typeface="Arial" panose="020B0604020202020204" pitchFamily="34" charset="0"/>
              </a:rPr>
              <a:t> for Astrophysics, USA </a:t>
            </a:r>
          </a:p>
          <a:p>
            <a:pPr>
              <a:lnSpc>
                <a:spcPct val="100000"/>
              </a:lnSpc>
            </a:pPr>
            <a:endParaRPr lang="en-GB" sz="1600" dirty="0">
              <a:latin typeface="Arial" panose="020B0604020202020204" pitchFamily="34" charset="0"/>
              <a:cs typeface="Arial" panose="020B0604020202020204" pitchFamily="34" charset="0"/>
            </a:endParaRPr>
          </a:p>
          <a:p>
            <a:pPr>
              <a:lnSpc>
                <a:spcPct val="100000"/>
              </a:lnSpc>
            </a:pPr>
            <a:endParaRPr lang="en-GB" sz="1600" dirty="0">
              <a:latin typeface="Arial" panose="020B0604020202020204" pitchFamily="34" charset="0"/>
              <a:cs typeface="Arial" panose="020B0604020202020204" pitchFamily="34" charset="0"/>
            </a:endParaRPr>
          </a:p>
          <a:p>
            <a:pPr>
              <a:lnSpc>
                <a:spcPct val="100000"/>
              </a:lnSpc>
            </a:pPr>
            <a:endParaRPr lang="en-GB" sz="1600" dirty="0">
              <a:latin typeface="Arial" panose="020B0604020202020204" pitchFamily="34" charset="0"/>
              <a:cs typeface="Arial" panose="020B0604020202020204" pitchFamily="34" charset="0"/>
            </a:endParaRPr>
          </a:p>
        </p:txBody>
      </p:sp>
      <p:sp>
        <p:nvSpPr>
          <p:cNvPr id="5" name="TextBox 4"/>
          <p:cNvSpPr txBox="1"/>
          <p:nvPr/>
        </p:nvSpPr>
        <p:spPr>
          <a:xfrm>
            <a:off x="73152" y="6464808"/>
            <a:ext cx="1201724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dirty="0" smtClean="0"/>
              <a:t>EGU – Vienna - 26.05.2022</a:t>
            </a:r>
            <a:endParaRPr lang="en-GB" dirty="0"/>
          </a:p>
        </p:txBody>
      </p:sp>
      <p:sp>
        <p:nvSpPr>
          <p:cNvPr id="4" name="Rectangle 3"/>
          <p:cNvSpPr/>
          <p:nvPr/>
        </p:nvSpPr>
        <p:spPr>
          <a:xfrm>
            <a:off x="10617200" y="0"/>
            <a:ext cx="1473200" cy="955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53" y="5230325"/>
            <a:ext cx="737073" cy="1154748"/>
          </a:xfrm>
          <a:prstGeom prst="rect">
            <a:avLst/>
          </a:prstGeom>
        </p:spPr>
      </p:pic>
    </p:spTree>
    <p:extLst>
      <p:ext uri="{BB962C8B-B14F-4D97-AF65-F5344CB8AC3E}">
        <p14:creationId xmlns:p14="http://schemas.microsoft.com/office/powerpoint/2010/main" val="437237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73152" y="6464808"/>
            <a:ext cx="10195560"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r-BE" dirty="0" smtClean="0"/>
              <a:t>ESA LPS – Bonn- 24.05.2022</a:t>
            </a:r>
            <a:endParaRPr lang="en-GB" dirty="0"/>
          </a:p>
        </p:txBody>
      </p:sp>
      <p:sp>
        <p:nvSpPr>
          <p:cNvPr id="6" name="TextBox 5"/>
          <p:cNvSpPr txBox="1"/>
          <p:nvPr/>
        </p:nvSpPr>
        <p:spPr>
          <a:xfrm>
            <a:off x="5781040" y="5162098"/>
            <a:ext cx="6315738" cy="1200329"/>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sz="2400" b="1" dirty="0" smtClean="0">
                <a:solidFill>
                  <a:schemeClr val="tx1"/>
                </a:solidFill>
              </a:rPr>
              <a:t>Good correlations of the daily variations between GEMS and TROPOMI</a:t>
            </a:r>
          </a:p>
          <a:p>
            <a:pPr marL="285750" indent="-285750">
              <a:buFont typeface="Arial" panose="020B0604020202020204" pitchFamily="34" charset="0"/>
              <a:buChar char="•"/>
            </a:pPr>
            <a:r>
              <a:rPr lang="en-GB" sz="2400" b="1" dirty="0" smtClean="0">
                <a:solidFill>
                  <a:schemeClr val="tx1"/>
                </a:solidFill>
              </a:rPr>
              <a:t>GEMS is low biased in India and </a:t>
            </a:r>
            <a:r>
              <a:rPr lang="en-GB" sz="2400" b="1" dirty="0" smtClean="0">
                <a:solidFill>
                  <a:schemeClr val="tx1"/>
                </a:solidFill>
              </a:rPr>
              <a:t>China</a:t>
            </a:r>
            <a:endParaRPr lang="en-GB" sz="2400" b="1" dirty="0" smtClean="0">
              <a:solidFill>
                <a:schemeClr val="tx1"/>
              </a:solidFill>
            </a:endParaRPr>
          </a:p>
        </p:txBody>
      </p:sp>
      <p:sp>
        <p:nvSpPr>
          <p:cNvPr id="2" name="Title 1"/>
          <p:cNvSpPr>
            <a:spLocks noGrp="1"/>
          </p:cNvSpPr>
          <p:nvPr>
            <p:ph type="title"/>
          </p:nvPr>
        </p:nvSpPr>
        <p:spPr>
          <a:xfrm>
            <a:off x="206372" y="251498"/>
            <a:ext cx="11728953" cy="553957"/>
          </a:xfrm>
        </p:spPr>
        <p:txBody>
          <a:bodyPr/>
          <a:lstStyle/>
          <a:p>
            <a:r>
              <a:rPr lang="en-GB" dirty="0" smtClean="0"/>
              <a:t>Monthly averages between 11h and 15h LT</a:t>
            </a:r>
            <a:endParaRPr lang="en-GB"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999" r="4712"/>
          <a:stretch/>
        </p:blipFill>
        <p:spPr>
          <a:xfrm>
            <a:off x="24536" y="1139079"/>
            <a:ext cx="4360130" cy="3589716"/>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0002" r="8805"/>
          <a:stretch/>
        </p:blipFill>
        <p:spPr>
          <a:xfrm>
            <a:off x="4246879" y="1157367"/>
            <a:ext cx="3882187" cy="3554257"/>
          </a:xfrm>
          <a:prstGeom prst="rect">
            <a:avLst/>
          </a:prstGeom>
        </p:spPr>
      </p:pic>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10046" r="7915"/>
          <a:stretch/>
        </p:blipFill>
        <p:spPr>
          <a:xfrm>
            <a:off x="8239760" y="1143703"/>
            <a:ext cx="3951165" cy="3580132"/>
          </a:xfrm>
          <a:prstGeom prst="rect">
            <a:avLst/>
          </a:prstGeom>
        </p:spPr>
      </p:pic>
      <p:sp>
        <p:nvSpPr>
          <p:cNvPr id="4" name="TextBox 3"/>
          <p:cNvSpPr txBox="1"/>
          <p:nvPr/>
        </p:nvSpPr>
        <p:spPr>
          <a:xfrm>
            <a:off x="464131" y="5654541"/>
            <a:ext cx="1886551" cy="707886"/>
          </a:xfrm>
          <a:prstGeom prst="rect">
            <a:avLst/>
          </a:prstGeom>
          <a:solidFill>
            <a:schemeClr val="bg1"/>
          </a:solidFill>
        </p:spPr>
        <p:txBody>
          <a:bodyPr wrap="square" rtlCol="0">
            <a:spAutoFit/>
          </a:bodyPr>
          <a:lstStyle/>
          <a:p>
            <a:pPr algn="ctr"/>
            <a:r>
              <a:rPr lang="fr-BE" sz="2000" b="1" dirty="0" smtClean="0"/>
              <a:t>TROPOMI</a:t>
            </a:r>
          </a:p>
          <a:p>
            <a:pPr algn="ctr"/>
            <a:r>
              <a:rPr lang="fr-BE" sz="2000" b="1" dirty="0" smtClean="0">
                <a:solidFill>
                  <a:srgbClr val="0000FF"/>
                </a:solidFill>
              </a:rPr>
              <a:t>BIRA </a:t>
            </a:r>
            <a:r>
              <a:rPr lang="fr-BE" sz="2000" b="1" dirty="0" smtClean="0">
                <a:solidFill>
                  <a:srgbClr val="0000FF"/>
                </a:solidFill>
              </a:rPr>
              <a:t>GEMS</a:t>
            </a:r>
            <a:endParaRPr lang="fr-BE" sz="2000" b="1" dirty="0" smtClean="0">
              <a:solidFill>
                <a:srgbClr val="0000FF"/>
              </a:solidFill>
            </a:endParaRPr>
          </a:p>
        </p:txBody>
      </p:sp>
      <p:sp>
        <p:nvSpPr>
          <p:cNvPr id="5" name="TextBox 4"/>
          <p:cNvSpPr txBox="1"/>
          <p:nvPr/>
        </p:nvSpPr>
        <p:spPr>
          <a:xfrm>
            <a:off x="1407407" y="998191"/>
            <a:ext cx="1617044" cy="36933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BE" sz="1800" b="1" dirty="0" smtClean="0"/>
              <a:t>IGP </a:t>
            </a:r>
            <a:r>
              <a:rPr lang="en-GB" sz="1800" b="1" dirty="0" smtClean="0"/>
              <a:t>India</a:t>
            </a:r>
            <a:endParaRPr lang="en-GB" sz="1800" b="1" dirty="0"/>
          </a:p>
        </p:txBody>
      </p:sp>
      <p:sp>
        <p:nvSpPr>
          <p:cNvPr id="17" name="TextBox 16"/>
          <p:cNvSpPr txBox="1"/>
          <p:nvPr/>
        </p:nvSpPr>
        <p:spPr>
          <a:xfrm>
            <a:off x="5244132" y="1024534"/>
            <a:ext cx="1922935" cy="36933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BE" sz="1800" b="1" dirty="0" smtClean="0"/>
              <a:t>Vietnam-Laos</a:t>
            </a:r>
            <a:endParaRPr lang="en-GB" sz="1800" b="1" dirty="0"/>
          </a:p>
        </p:txBody>
      </p:sp>
      <p:sp>
        <p:nvSpPr>
          <p:cNvPr id="18" name="TextBox 17"/>
          <p:cNvSpPr txBox="1"/>
          <p:nvPr/>
        </p:nvSpPr>
        <p:spPr>
          <a:xfrm>
            <a:off x="9056315" y="1014374"/>
            <a:ext cx="2207361" cy="36933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BE" sz="1800" b="1" dirty="0" smtClean="0"/>
              <a:t>Center-East China</a:t>
            </a:r>
            <a:endParaRPr lang="en-GB" sz="1800" b="1" dirty="0"/>
          </a:p>
        </p:txBody>
      </p:sp>
    </p:spTree>
    <p:extLst>
      <p:ext uri="{BB962C8B-B14F-4D97-AF65-F5344CB8AC3E}">
        <p14:creationId xmlns:p14="http://schemas.microsoft.com/office/powerpoint/2010/main" val="14879700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6497099" y="506403"/>
            <a:ext cx="2502148" cy="707886"/>
          </a:xfrm>
          <a:prstGeom prst="rect">
            <a:avLst/>
          </a:prstGeom>
          <a:solidFill>
            <a:schemeClr val="bg1"/>
          </a:solidFill>
        </p:spPr>
        <p:txBody>
          <a:bodyPr wrap="square" rtlCol="0">
            <a:spAutoFit/>
          </a:bodyPr>
          <a:lstStyle/>
          <a:p>
            <a:pPr algn="ctr"/>
            <a:r>
              <a:rPr lang="fr-BE" sz="2000" b="1" dirty="0" smtClean="0"/>
              <a:t>+ TROPOMI</a:t>
            </a:r>
          </a:p>
          <a:p>
            <a:pPr algn="ctr"/>
            <a:r>
              <a:rPr lang="fr-BE" sz="2000" b="1" dirty="0" smtClean="0">
                <a:solidFill>
                  <a:srgbClr val="0000FF"/>
                </a:solidFill>
              </a:rPr>
              <a:t>BIRA GEMS </a:t>
            </a:r>
          </a:p>
        </p:txBody>
      </p:sp>
      <p:sp>
        <p:nvSpPr>
          <p:cNvPr id="2" name="Title 1"/>
          <p:cNvSpPr>
            <a:spLocks noGrp="1"/>
          </p:cNvSpPr>
          <p:nvPr>
            <p:ph type="title"/>
          </p:nvPr>
        </p:nvSpPr>
        <p:spPr/>
        <p:txBody>
          <a:bodyPr/>
          <a:lstStyle/>
          <a:p>
            <a:r>
              <a:rPr lang="en-GB" dirty="0" smtClean="0"/>
              <a:t>Seasonal diurnal variations</a:t>
            </a:r>
            <a:endParaRPr lang="en-GB"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9308" b="51718"/>
          <a:stretch/>
        </p:blipFill>
        <p:spPr>
          <a:xfrm>
            <a:off x="6296932" y="1767815"/>
            <a:ext cx="5722693" cy="2545346"/>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18874" b="51124"/>
          <a:stretch/>
        </p:blipFill>
        <p:spPr>
          <a:xfrm>
            <a:off x="73152" y="3791899"/>
            <a:ext cx="5730762" cy="256652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r="19555" b="50529"/>
          <a:stretch/>
        </p:blipFill>
        <p:spPr>
          <a:xfrm>
            <a:off x="63329" y="925505"/>
            <a:ext cx="5689605" cy="2600912"/>
          </a:xfrm>
          <a:prstGeom prst="rect">
            <a:avLst/>
          </a:prstGeom>
        </p:spPr>
      </p:pic>
      <p:sp>
        <p:nvSpPr>
          <p:cNvPr id="11" name="TextBox 10"/>
          <p:cNvSpPr txBox="1"/>
          <p:nvPr/>
        </p:nvSpPr>
        <p:spPr>
          <a:xfrm>
            <a:off x="2436877" y="921935"/>
            <a:ext cx="1617044" cy="36933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BE" sz="1800" b="1" dirty="0" smtClean="0"/>
              <a:t>IGP </a:t>
            </a:r>
            <a:r>
              <a:rPr lang="en-GB" sz="1800" b="1" dirty="0" smtClean="0"/>
              <a:t>India</a:t>
            </a:r>
            <a:endParaRPr lang="en-GB" sz="1800" b="1" dirty="0"/>
          </a:p>
        </p:txBody>
      </p:sp>
      <p:sp>
        <p:nvSpPr>
          <p:cNvPr id="13" name="TextBox 12"/>
          <p:cNvSpPr txBox="1"/>
          <p:nvPr/>
        </p:nvSpPr>
        <p:spPr>
          <a:xfrm>
            <a:off x="2412138" y="3791905"/>
            <a:ext cx="1922935" cy="36933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BE" sz="1800" b="1" dirty="0" smtClean="0"/>
              <a:t>Vietnam-Laos</a:t>
            </a:r>
            <a:endParaRPr lang="en-GB" sz="1800" b="1" dirty="0"/>
          </a:p>
        </p:txBody>
      </p:sp>
      <p:sp>
        <p:nvSpPr>
          <p:cNvPr id="14" name="TextBox 13"/>
          <p:cNvSpPr txBox="1"/>
          <p:nvPr/>
        </p:nvSpPr>
        <p:spPr>
          <a:xfrm>
            <a:off x="8358182" y="1780779"/>
            <a:ext cx="2207361" cy="36933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BE" sz="1800" b="1" dirty="0" smtClean="0"/>
              <a:t>Center-East China</a:t>
            </a:r>
            <a:endParaRPr lang="en-GB" sz="1800" b="1" dirty="0"/>
          </a:p>
        </p:txBody>
      </p:sp>
      <p:sp>
        <p:nvSpPr>
          <p:cNvPr id="15" name="TextBox 14"/>
          <p:cNvSpPr txBox="1"/>
          <p:nvPr/>
        </p:nvSpPr>
        <p:spPr>
          <a:xfrm>
            <a:off x="1042834" y="1106601"/>
            <a:ext cx="903795" cy="36933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BE" sz="1800" b="1" dirty="0" smtClean="0"/>
              <a:t>MAM</a:t>
            </a:r>
            <a:endParaRPr lang="en-GB" sz="1800" b="1" dirty="0"/>
          </a:p>
        </p:txBody>
      </p:sp>
      <p:sp>
        <p:nvSpPr>
          <p:cNvPr id="16" name="TextBox 15"/>
          <p:cNvSpPr txBox="1"/>
          <p:nvPr/>
        </p:nvSpPr>
        <p:spPr>
          <a:xfrm>
            <a:off x="4298852" y="1389095"/>
            <a:ext cx="903795" cy="36933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BE" sz="1800" b="1" dirty="0" smtClean="0"/>
              <a:t>JJA</a:t>
            </a:r>
            <a:endParaRPr lang="en-GB" sz="1800" b="1" dirty="0"/>
          </a:p>
        </p:txBody>
      </p:sp>
      <p:sp>
        <p:nvSpPr>
          <p:cNvPr id="19" name="TextBox 18"/>
          <p:cNvSpPr txBox="1"/>
          <p:nvPr/>
        </p:nvSpPr>
        <p:spPr>
          <a:xfrm>
            <a:off x="7385303" y="2309534"/>
            <a:ext cx="903795" cy="36933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BE" sz="1800" b="1" dirty="0" smtClean="0"/>
              <a:t>MAM</a:t>
            </a:r>
            <a:endParaRPr lang="en-GB" sz="1800" b="1" dirty="0"/>
          </a:p>
        </p:txBody>
      </p:sp>
      <p:sp>
        <p:nvSpPr>
          <p:cNvPr id="20" name="TextBox 19"/>
          <p:cNvSpPr txBox="1"/>
          <p:nvPr/>
        </p:nvSpPr>
        <p:spPr>
          <a:xfrm>
            <a:off x="10668782" y="2278223"/>
            <a:ext cx="903795" cy="36933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BE" sz="1800" b="1" dirty="0" smtClean="0"/>
              <a:t>JJA</a:t>
            </a:r>
            <a:endParaRPr lang="en-GB" sz="1800" b="1" dirty="0"/>
          </a:p>
        </p:txBody>
      </p:sp>
      <p:sp>
        <p:nvSpPr>
          <p:cNvPr id="21" name="TextBox 20"/>
          <p:cNvSpPr txBox="1"/>
          <p:nvPr/>
        </p:nvSpPr>
        <p:spPr>
          <a:xfrm>
            <a:off x="1054654" y="3945106"/>
            <a:ext cx="903795" cy="36933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BE" sz="1800" b="1" dirty="0" smtClean="0"/>
              <a:t>MAM</a:t>
            </a:r>
            <a:endParaRPr lang="en-GB" sz="1800" b="1" dirty="0"/>
          </a:p>
        </p:txBody>
      </p:sp>
      <p:sp>
        <p:nvSpPr>
          <p:cNvPr id="22" name="TextBox 21"/>
          <p:cNvSpPr txBox="1"/>
          <p:nvPr/>
        </p:nvSpPr>
        <p:spPr>
          <a:xfrm>
            <a:off x="4335073" y="4314438"/>
            <a:ext cx="903795" cy="369332"/>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BE" sz="1800" b="1" dirty="0" smtClean="0"/>
              <a:t>JJA</a:t>
            </a:r>
            <a:endParaRPr lang="en-GB" sz="1800" b="1" dirty="0"/>
          </a:p>
        </p:txBody>
      </p:sp>
      <p:sp>
        <p:nvSpPr>
          <p:cNvPr id="24" name="TextBox 23"/>
          <p:cNvSpPr txBox="1"/>
          <p:nvPr/>
        </p:nvSpPr>
        <p:spPr>
          <a:xfrm>
            <a:off x="2555589" y="6019868"/>
            <a:ext cx="1528355" cy="33855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BE" sz="1600" b="1" dirty="0" smtClean="0"/>
              <a:t>LOCAL TIME</a:t>
            </a:r>
            <a:endParaRPr lang="en-GB" sz="1600" b="1" dirty="0"/>
          </a:p>
        </p:txBody>
      </p:sp>
      <p:sp>
        <p:nvSpPr>
          <p:cNvPr id="25" name="TextBox 24"/>
          <p:cNvSpPr txBox="1"/>
          <p:nvPr/>
        </p:nvSpPr>
        <p:spPr>
          <a:xfrm>
            <a:off x="8836747" y="4064214"/>
            <a:ext cx="1528355" cy="33855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BE" sz="1600" b="1" dirty="0" smtClean="0"/>
              <a:t>LOCAL TIME</a:t>
            </a:r>
            <a:endParaRPr lang="en-GB" sz="1600" b="1" dirty="0"/>
          </a:p>
        </p:txBody>
      </p:sp>
      <p:sp>
        <p:nvSpPr>
          <p:cNvPr id="26" name="TextBox 25"/>
          <p:cNvSpPr txBox="1"/>
          <p:nvPr/>
        </p:nvSpPr>
        <p:spPr>
          <a:xfrm>
            <a:off x="2579026" y="3176946"/>
            <a:ext cx="1528355" cy="33855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BE" sz="1600" b="1" dirty="0" smtClean="0"/>
              <a:t>LOCAL TIME</a:t>
            </a:r>
            <a:endParaRPr lang="en-GB" sz="1600" b="1" dirty="0"/>
          </a:p>
        </p:txBody>
      </p:sp>
      <p:sp>
        <p:nvSpPr>
          <p:cNvPr id="4" name="TextBox 3"/>
          <p:cNvSpPr txBox="1"/>
          <p:nvPr/>
        </p:nvSpPr>
        <p:spPr>
          <a:xfrm>
            <a:off x="6123621" y="4823569"/>
            <a:ext cx="6101717" cy="1569660"/>
          </a:xfrm>
          <a:prstGeom prst="rect">
            <a:avLst/>
          </a:prstGeom>
          <a:noFill/>
        </p:spPr>
        <p:txBody>
          <a:bodyPr wrap="square" rtlCol="0">
            <a:spAutoFit/>
          </a:bodyPr>
          <a:lstStyle/>
          <a:p>
            <a:pPr marL="285750" indent="-285750">
              <a:buFont typeface="Arial" panose="020B0604020202020204" pitchFamily="34" charset="0"/>
              <a:buChar char="•"/>
            </a:pPr>
            <a:r>
              <a:rPr lang="en-GB" sz="2400" b="1" dirty="0" smtClean="0">
                <a:solidFill>
                  <a:schemeClr val="tx1"/>
                </a:solidFill>
              </a:rPr>
              <a:t>GEMS afternoon observations stop early.</a:t>
            </a:r>
          </a:p>
          <a:p>
            <a:pPr marL="285750" indent="-285750">
              <a:buFont typeface="Arial" panose="020B0604020202020204" pitchFamily="34" charset="0"/>
              <a:buChar char="•"/>
            </a:pPr>
            <a:r>
              <a:rPr lang="en-GB" sz="2400" b="1" dirty="0" smtClean="0">
                <a:solidFill>
                  <a:schemeClr val="tx1"/>
                </a:solidFill>
              </a:rPr>
              <a:t>Strange morning high values in the BIRA data</a:t>
            </a:r>
            <a:r>
              <a:rPr lang="en-GB" sz="2400" b="1" dirty="0" smtClean="0">
                <a:solidFill>
                  <a:schemeClr val="tx1"/>
                </a:solidFill>
              </a:rPr>
              <a:t>.</a:t>
            </a:r>
            <a:endParaRPr lang="en-GB" sz="2400" b="1" dirty="0" smtClean="0">
              <a:solidFill>
                <a:schemeClr val="tx1"/>
              </a:solidFill>
            </a:endParaRPr>
          </a:p>
        </p:txBody>
      </p:sp>
      <p:sp>
        <p:nvSpPr>
          <p:cNvPr id="23" name="TextBox 22"/>
          <p:cNvSpPr txBox="1"/>
          <p:nvPr/>
        </p:nvSpPr>
        <p:spPr>
          <a:xfrm>
            <a:off x="73152" y="6464808"/>
            <a:ext cx="1201724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dirty="0" smtClean="0"/>
              <a:t>EGU – Vienna - 26.05.2022</a:t>
            </a:r>
            <a:endParaRPr lang="en-GB" dirty="0"/>
          </a:p>
        </p:txBody>
      </p:sp>
      <p:sp>
        <p:nvSpPr>
          <p:cNvPr id="29" name="Rectangle 28"/>
          <p:cNvSpPr/>
          <p:nvPr/>
        </p:nvSpPr>
        <p:spPr>
          <a:xfrm>
            <a:off x="10617200" y="20320"/>
            <a:ext cx="1473200" cy="955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227820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Conclusions</a:t>
            </a:r>
            <a:endParaRPr lang="en-GB" dirty="0"/>
          </a:p>
        </p:txBody>
      </p:sp>
      <p:sp>
        <p:nvSpPr>
          <p:cNvPr id="4" name="Rectangle 3"/>
          <p:cNvSpPr/>
          <p:nvPr/>
        </p:nvSpPr>
        <p:spPr>
          <a:xfrm>
            <a:off x="10617200" y="10160"/>
            <a:ext cx="1473200" cy="955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73152" y="6464808"/>
            <a:ext cx="1201724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dirty="0" smtClean="0"/>
              <a:t>EGU – Vienna - 26.05.2022</a:t>
            </a:r>
            <a:endParaRPr lang="en-GB" dirty="0"/>
          </a:p>
        </p:txBody>
      </p:sp>
      <p:sp>
        <p:nvSpPr>
          <p:cNvPr id="7" name="Text Placeholder 2"/>
          <p:cNvSpPr>
            <a:spLocks noGrp="1"/>
          </p:cNvSpPr>
          <p:nvPr>
            <p:ph type="body" idx="1"/>
          </p:nvPr>
        </p:nvSpPr>
        <p:spPr>
          <a:xfrm>
            <a:off x="462012" y="861460"/>
            <a:ext cx="11343908" cy="5407259"/>
          </a:xfrm>
        </p:spPr>
        <p:txBody>
          <a:bodyPr/>
          <a:lstStyle/>
          <a:p>
            <a:pPr marL="514350" indent="-285750">
              <a:buFont typeface="Arial" panose="020B0604020202020204" pitchFamily="34" charset="0"/>
              <a:buChar char="•"/>
            </a:pPr>
            <a:r>
              <a:rPr lang="en-GB" sz="2200" b="1" dirty="0" smtClean="0">
                <a:solidFill>
                  <a:schemeClr val="bg2"/>
                </a:solidFill>
              </a:rPr>
              <a:t>We are starting to get good quality HCHO retrievals from GEMS.</a:t>
            </a:r>
          </a:p>
          <a:p>
            <a:pPr marL="514350" indent="-285750">
              <a:buFont typeface="Arial" panose="020B0604020202020204" pitchFamily="34" charset="0"/>
              <a:buChar char="•"/>
            </a:pPr>
            <a:r>
              <a:rPr lang="en-GB" sz="2200" b="1" dirty="0" smtClean="0">
                <a:solidFill>
                  <a:schemeClr val="bg2"/>
                </a:solidFill>
              </a:rPr>
              <a:t>Daily and seasonal variations: Good correlations between GEMS and TROPOMI.</a:t>
            </a:r>
          </a:p>
          <a:p>
            <a:pPr marL="514350" indent="-285750">
              <a:buFont typeface="Arial" panose="020B0604020202020204" pitchFamily="34" charset="0"/>
              <a:buChar char="•"/>
            </a:pPr>
            <a:r>
              <a:rPr lang="en-GB" sz="2200" b="1" dirty="0" smtClean="0">
                <a:solidFill>
                  <a:schemeClr val="bg2"/>
                </a:solidFill>
              </a:rPr>
              <a:t>HCHO columns: good agreement in South Asia, low bias over emissions in Eastern China and India.</a:t>
            </a:r>
          </a:p>
          <a:p>
            <a:pPr marL="514350" indent="-285750">
              <a:buFont typeface="Arial" panose="020B0604020202020204" pitchFamily="34" charset="0"/>
              <a:buChar char="•"/>
            </a:pPr>
            <a:r>
              <a:rPr lang="en-GB" sz="2200" b="1" dirty="0" smtClean="0">
                <a:solidFill>
                  <a:schemeClr val="bg2"/>
                </a:solidFill>
              </a:rPr>
              <a:t>Unexpected diurnal variations: improvement of the algorithm is needed.</a:t>
            </a:r>
          </a:p>
          <a:p>
            <a:pPr marL="971550" lvl="1" indent="-285750">
              <a:buFont typeface="Arial" panose="020B0604020202020204" pitchFamily="34" charset="0"/>
              <a:buChar char="•"/>
            </a:pPr>
            <a:r>
              <a:rPr lang="en-GB" sz="2200" b="1" dirty="0" smtClean="0">
                <a:solidFill>
                  <a:schemeClr val="bg2"/>
                </a:solidFill>
              </a:rPr>
              <a:t>Updated polarisation correction? New L1 version? </a:t>
            </a:r>
          </a:p>
          <a:p>
            <a:pPr marL="971550" lvl="1" indent="-285750">
              <a:buFont typeface="Arial" panose="020B0604020202020204" pitchFamily="34" charset="0"/>
              <a:buChar char="•"/>
            </a:pPr>
            <a:r>
              <a:rPr lang="en-GB" sz="2200" b="1" dirty="0">
                <a:solidFill>
                  <a:schemeClr val="bg2"/>
                </a:solidFill>
              </a:rPr>
              <a:t>Realistic diurnal variation </a:t>
            </a:r>
            <a:r>
              <a:rPr lang="en-GB" sz="2200" b="1" dirty="0" smtClean="0">
                <a:solidFill>
                  <a:schemeClr val="bg2"/>
                </a:solidFill>
              </a:rPr>
              <a:t>of the a </a:t>
            </a:r>
            <a:r>
              <a:rPr lang="en-GB" sz="2200" b="1" dirty="0">
                <a:solidFill>
                  <a:schemeClr val="bg2"/>
                </a:solidFill>
              </a:rPr>
              <a:t>priori profiles? </a:t>
            </a:r>
            <a:endParaRPr lang="en-GB" sz="2200" b="1" dirty="0" smtClean="0">
              <a:solidFill>
                <a:schemeClr val="bg2"/>
              </a:solidFill>
            </a:endParaRPr>
          </a:p>
          <a:p>
            <a:pPr marL="971550" lvl="1" indent="-285750">
              <a:buFont typeface="Arial" panose="020B0604020202020204" pitchFamily="34" charset="0"/>
              <a:buChar char="•"/>
            </a:pPr>
            <a:r>
              <a:rPr lang="en-GB" sz="2200" b="1" dirty="0" smtClean="0">
                <a:solidFill>
                  <a:schemeClr val="bg2"/>
                </a:solidFill>
              </a:rPr>
              <a:t>Improved background correction taking into account large SZA and VZA. </a:t>
            </a:r>
          </a:p>
          <a:p>
            <a:pPr marL="514350" indent="-285750">
              <a:buFont typeface="Arial" panose="020B0604020202020204" pitchFamily="34" charset="0"/>
              <a:buChar char="•"/>
            </a:pPr>
            <a:r>
              <a:rPr lang="en-GB" sz="2200" b="1" dirty="0" smtClean="0">
                <a:solidFill>
                  <a:schemeClr val="bg2"/>
                </a:solidFill>
              </a:rPr>
              <a:t>Important challenges to address, especially for S4:</a:t>
            </a:r>
          </a:p>
          <a:p>
            <a:pPr marL="971550" lvl="1" indent="-285750">
              <a:buFont typeface="Arial" panose="020B0604020202020204" pitchFamily="34" charset="0"/>
              <a:buChar char="•"/>
            </a:pPr>
            <a:r>
              <a:rPr lang="en-GB" sz="2200" b="1" dirty="0" smtClean="0">
                <a:solidFill>
                  <a:schemeClr val="bg2"/>
                </a:solidFill>
              </a:rPr>
              <a:t>Larger </a:t>
            </a:r>
            <a:r>
              <a:rPr lang="en-GB" sz="2200" b="1" dirty="0">
                <a:solidFill>
                  <a:schemeClr val="bg2"/>
                </a:solidFill>
              </a:rPr>
              <a:t>o</a:t>
            </a:r>
            <a:r>
              <a:rPr lang="en-GB" sz="2200" b="1" dirty="0" smtClean="0">
                <a:solidFill>
                  <a:schemeClr val="bg2"/>
                </a:solidFill>
              </a:rPr>
              <a:t>bservation angles </a:t>
            </a:r>
          </a:p>
          <a:p>
            <a:pPr marL="971550" lvl="1" indent="-285750">
              <a:buFont typeface="Arial" panose="020B0604020202020204" pitchFamily="34" charset="0"/>
              <a:buChar char="•"/>
            </a:pPr>
            <a:r>
              <a:rPr lang="en-GB" sz="2200" b="1" dirty="0" smtClean="0">
                <a:solidFill>
                  <a:schemeClr val="bg2"/>
                </a:solidFill>
              </a:rPr>
              <a:t>Lower HCHO levels in Europe than in Asia.</a:t>
            </a:r>
          </a:p>
          <a:p>
            <a:pPr marL="514350" indent="-285750">
              <a:buFont typeface="Arial" panose="020B0604020202020204" pitchFamily="34" charset="0"/>
              <a:buChar char="•"/>
            </a:pPr>
            <a:endParaRPr lang="en-GB" sz="2200" b="1" dirty="0" smtClean="0">
              <a:solidFill>
                <a:schemeClr val="bg2"/>
              </a:solidFill>
            </a:endParaRPr>
          </a:p>
          <a:p>
            <a:pPr marL="514350" indent="-285750">
              <a:buFont typeface="Arial" panose="020B0604020202020204" pitchFamily="34" charset="0"/>
              <a:buChar char="•"/>
            </a:pPr>
            <a:endParaRPr lang="en-GB" sz="2200" b="1" dirty="0" smtClean="0">
              <a:solidFill>
                <a:schemeClr val="bg2"/>
              </a:solidFill>
            </a:endParaRPr>
          </a:p>
          <a:p>
            <a:pPr marL="514350" indent="-285750">
              <a:buFont typeface="Arial" panose="020B0604020202020204" pitchFamily="34" charset="0"/>
              <a:buChar char="•"/>
            </a:pPr>
            <a:endParaRPr lang="en-GB" sz="2200" b="1" dirty="0" smtClean="0">
              <a:solidFill>
                <a:schemeClr val="bg2"/>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3800" y="5255431"/>
            <a:ext cx="737073" cy="1154748"/>
          </a:xfrm>
          <a:prstGeom prst="rect">
            <a:avLst/>
          </a:prstGeom>
        </p:spPr>
      </p:pic>
    </p:spTree>
    <p:extLst>
      <p:ext uri="{BB962C8B-B14F-4D97-AF65-F5344CB8AC3E}">
        <p14:creationId xmlns:p14="http://schemas.microsoft.com/office/powerpoint/2010/main" val="3382850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Extra slides</a:t>
            </a:r>
            <a:endParaRPr lang="en-GB" dirty="0"/>
          </a:p>
        </p:txBody>
      </p:sp>
      <p:sp>
        <p:nvSpPr>
          <p:cNvPr id="3" name="Text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756429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4934"/>
          <a:stretch/>
        </p:blipFill>
        <p:spPr>
          <a:xfrm>
            <a:off x="9625" y="3862957"/>
            <a:ext cx="2756156" cy="2406857"/>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15533"/>
          <a:stretch/>
        </p:blipFill>
        <p:spPr>
          <a:xfrm>
            <a:off x="2165817" y="3870959"/>
            <a:ext cx="2736709" cy="2406857"/>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16185"/>
          <a:stretch/>
        </p:blipFill>
        <p:spPr>
          <a:xfrm>
            <a:off x="4321742" y="3888581"/>
            <a:ext cx="2715617" cy="2406857"/>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17379"/>
          <a:stretch/>
        </p:blipFill>
        <p:spPr>
          <a:xfrm>
            <a:off x="6447415" y="3888580"/>
            <a:ext cx="2676920" cy="2406857"/>
          </a:xfrm>
          <a:prstGeom prst="rect">
            <a:avLst/>
          </a:prstGeom>
        </p:spPr>
      </p:pic>
      <p:sp>
        <p:nvSpPr>
          <p:cNvPr id="23" name="TextBox 22"/>
          <p:cNvSpPr txBox="1"/>
          <p:nvPr/>
        </p:nvSpPr>
        <p:spPr>
          <a:xfrm>
            <a:off x="78072" y="3335534"/>
            <a:ext cx="7415490" cy="461665"/>
          </a:xfrm>
          <a:prstGeom prst="rect">
            <a:avLst/>
          </a:prstGeom>
          <a:noFill/>
        </p:spPr>
        <p:txBody>
          <a:bodyPr wrap="square" rtlCol="0">
            <a:spAutoFit/>
          </a:bodyPr>
          <a:lstStyle/>
          <a:p>
            <a:r>
              <a:rPr lang="en-GB" sz="2400" b="1" dirty="0"/>
              <a:t>GEMS SZA: solar zenith angle</a:t>
            </a:r>
          </a:p>
        </p:txBody>
      </p:sp>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l="15151"/>
          <a:stretch/>
        </p:blipFill>
        <p:spPr>
          <a:xfrm>
            <a:off x="0" y="862919"/>
            <a:ext cx="2749112" cy="2406857"/>
          </a:xfrm>
          <a:prstGeom prst="rect">
            <a:avLst/>
          </a:prstGeom>
        </p:spPr>
      </p:pic>
      <p:pic>
        <p:nvPicPr>
          <p:cNvPr id="22" name="Picture 21"/>
          <p:cNvPicPr>
            <a:picLocks noChangeAspect="1"/>
          </p:cNvPicPr>
          <p:nvPr/>
        </p:nvPicPr>
        <p:blipFill rotWithShape="1">
          <a:blip r:embed="rId8" cstate="print">
            <a:extLst>
              <a:ext uri="{28A0092B-C50C-407E-A947-70E740481C1C}">
                <a14:useLocalDpi xmlns:a14="http://schemas.microsoft.com/office/drawing/2010/main" val="0"/>
              </a:ext>
            </a:extLst>
          </a:blip>
          <a:srcRect l="16632"/>
          <a:stretch/>
        </p:blipFill>
        <p:spPr>
          <a:xfrm>
            <a:off x="2165817" y="862919"/>
            <a:ext cx="2701118" cy="2406857"/>
          </a:xfrm>
          <a:prstGeom prst="rect">
            <a:avLst/>
          </a:prstGeom>
        </p:spPr>
      </p:pic>
      <p:pic>
        <p:nvPicPr>
          <p:cNvPr id="25" name="Picture 24"/>
          <p:cNvPicPr>
            <a:picLocks noChangeAspect="1"/>
          </p:cNvPicPr>
          <p:nvPr/>
        </p:nvPicPr>
        <p:blipFill rotWithShape="1">
          <a:blip r:embed="rId9" cstate="print">
            <a:extLst>
              <a:ext uri="{28A0092B-C50C-407E-A947-70E740481C1C}">
                <a14:useLocalDpi xmlns:a14="http://schemas.microsoft.com/office/drawing/2010/main" val="0"/>
              </a:ext>
            </a:extLst>
          </a:blip>
          <a:srcRect l="16316"/>
          <a:stretch/>
        </p:blipFill>
        <p:spPr>
          <a:xfrm>
            <a:off x="4254717" y="862919"/>
            <a:ext cx="2711364" cy="2406857"/>
          </a:xfrm>
          <a:prstGeom prst="rect">
            <a:avLst/>
          </a:prstGeom>
        </p:spPr>
      </p:pic>
      <p:pic>
        <p:nvPicPr>
          <p:cNvPr id="26" name="Picture 25"/>
          <p:cNvPicPr>
            <a:picLocks noChangeAspect="1"/>
          </p:cNvPicPr>
          <p:nvPr/>
        </p:nvPicPr>
        <p:blipFill rotWithShape="1">
          <a:blip r:embed="rId10" cstate="print">
            <a:extLst>
              <a:ext uri="{28A0092B-C50C-407E-A947-70E740481C1C}">
                <a14:useLocalDpi xmlns:a14="http://schemas.microsoft.com/office/drawing/2010/main" val="0"/>
              </a:ext>
            </a:extLst>
          </a:blip>
          <a:srcRect l="16399"/>
          <a:stretch/>
        </p:blipFill>
        <p:spPr>
          <a:xfrm>
            <a:off x="6415667" y="862919"/>
            <a:ext cx="2708668" cy="2406857"/>
          </a:xfrm>
          <a:prstGeom prst="rect">
            <a:avLst/>
          </a:prstGeom>
        </p:spPr>
      </p:pic>
      <p:sp>
        <p:nvSpPr>
          <p:cNvPr id="27" name="TextBox 26"/>
          <p:cNvSpPr txBox="1"/>
          <p:nvPr/>
        </p:nvSpPr>
        <p:spPr>
          <a:xfrm>
            <a:off x="78072" y="375193"/>
            <a:ext cx="7415490" cy="461665"/>
          </a:xfrm>
          <a:prstGeom prst="rect">
            <a:avLst/>
          </a:prstGeom>
          <a:noFill/>
        </p:spPr>
        <p:txBody>
          <a:bodyPr wrap="square" rtlCol="0">
            <a:spAutoFit/>
          </a:bodyPr>
          <a:lstStyle/>
          <a:p>
            <a:r>
              <a:rPr lang="en-GB" sz="2400" b="1" dirty="0"/>
              <a:t>GEMS VZA: viewing zenith angle, line of sight</a:t>
            </a:r>
          </a:p>
        </p:txBody>
      </p:sp>
      <p:pic>
        <p:nvPicPr>
          <p:cNvPr id="29" name="Picture 2" descr="JARS_12_4_044005_f00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99167" y="1891142"/>
            <a:ext cx="3082899" cy="3082899"/>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txBox="1">
            <a:spLocks/>
          </p:cNvSpPr>
          <p:nvPr/>
        </p:nvSpPr>
        <p:spPr>
          <a:xfrm>
            <a:off x="8491370" y="110883"/>
            <a:ext cx="3583431" cy="576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3200" b="1" dirty="0" smtClean="0">
                <a:solidFill>
                  <a:schemeClr val="bg1"/>
                </a:solidFill>
                <a:latin typeface="+mn-lt"/>
              </a:rPr>
              <a:t>GEMS Mission</a:t>
            </a:r>
            <a:endParaRPr lang="en-GB" sz="3200" b="1" dirty="0">
              <a:solidFill>
                <a:schemeClr val="bg1"/>
              </a:solidFill>
              <a:latin typeface="+mn-lt"/>
            </a:endParaRPr>
          </a:p>
        </p:txBody>
      </p:sp>
      <p:sp>
        <p:nvSpPr>
          <p:cNvPr id="17" name="TextBox 16"/>
          <p:cNvSpPr txBox="1"/>
          <p:nvPr/>
        </p:nvSpPr>
        <p:spPr>
          <a:xfrm>
            <a:off x="73152" y="6464808"/>
            <a:ext cx="1201724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dirty="0" smtClean="0"/>
              <a:t>EGU – Vienna - 26.05.2022</a:t>
            </a:r>
            <a:endParaRPr lang="en-GB" dirty="0"/>
          </a:p>
        </p:txBody>
      </p:sp>
    </p:spTree>
    <p:extLst>
      <p:ext uri="{BB962C8B-B14F-4D97-AF65-F5344CB8AC3E}">
        <p14:creationId xmlns:p14="http://schemas.microsoft.com/office/powerpoint/2010/main" val="28421742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039710" y="854754"/>
            <a:ext cx="5017102" cy="3762828"/>
          </a:xfrm>
          <a:prstGeom prst="rect">
            <a:avLst/>
          </a:prstGeom>
        </p:spPr>
      </p:pic>
      <p:sp>
        <p:nvSpPr>
          <p:cNvPr id="6" name="Title 5"/>
          <p:cNvSpPr>
            <a:spLocks noGrp="1"/>
          </p:cNvSpPr>
          <p:nvPr>
            <p:ph type="title"/>
          </p:nvPr>
        </p:nvSpPr>
        <p:spPr>
          <a:xfrm>
            <a:off x="423510" y="289554"/>
            <a:ext cx="9949415" cy="565200"/>
          </a:xfrm>
        </p:spPr>
        <p:txBody>
          <a:bodyPr/>
          <a:lstStyle/>
          <a:p>
            <a:r>
              <a:rPr lang="en-GB" dirty="0" smtClean="0"/>
              <a:t>Slant column fit</a:t>
            </a:r>
            <a:endParaRPr lang="en-GB" dirty="0"/>
          </a:p>
        </p:txBody>
      </p:sp>
      <p:sp>
        <p:nvSpPr>
          <p:cNvPr id="5" name="Content Placeholder 2"/>
          <p:cNvSpPr txBox="1">
            <a:spLocks/>
          </p:cNvSpPr>
          <p:nvPr/>
        </p:nvSpPr>
        <p:spPr>
          <a:xfrm>
            <a:off x="250254" y="854754"/>
            <a:ext cx="9298007" cy="542091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19000"/>
              </a:lnSpc>
              <a:spcBef>
                <a:spcPts val="360"/>
              </a:spcBef>
              <a:spcAft>
                <a:spcPts val="0"/>
              </a:spcAft>
              <a:buClr>
                <a:srgbClr val="8197A6"/>
              </a:buClr>
              <a:buSzPts val="1800"/>
              <a:buFont typeface="Arial"/>
              <a:buNone/>
              <a:defRPr sz="1800" b="0" i="0" u="none" strike="noStrike" cap="none">
                <a:solidFill>
                  <a:srgbClr val="8197A6"/>
                </a:solidFill>
                <a:latin typeface="Arial"/>
                <a:ea typeface="Arial"/>
                <a:cs typeface="Arial"/>
                <a:sym typeface="Arial"/>
              </a:defRPr>
            </a:lvl1pPr>
            <a:lvl2pPr marL="914400" marR="0" lvl="1"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2pPr>
            <a:lvl3pPr marL="1371600" marR="0" lvl="2"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3pPr>
            <a:lvl4pPr marL="1828800" marR="0" lvl="3"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4pPr>
            <a:lvl5pPr marL="2286000" marR="0" lvl="4"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5pPr>
            <a:lvl6pPr marL="2743200" marR="0" lvl="5" indent="-342900" algn="l" rtl="0">
              <a:lnSpc>
                <a:spcPct val="119000"/>
              </a:lnSpc>
              <a:spcBef>
                <a:spcPts val="360"/>
              </a:spcBef>
              <a:spcAft>
                <a:spcPts val="0"/>
              </a:spcAft>
              <a:buClr>
                <a:schemeClr val="accent1"/>
              </a:buClr>
              <a:buSzPts val="1800"/>
              <a:buFont typeface="Verdana"/>
              <a:buChar char="–"/>
              <a:defRPr sz="1543" b="0" i="0" u="none" strike="noStrike" cap="none">
                <a:solidFill>
                  <a:schemeClr val="lt2"/>
                </a:solidFill>
                <a:latin typeface="Arial"/>
                <a:ea typeface="Arial"/>
                <a:cs typeface="Arial"/>
                <a:sym typeface="Arial"/>
              </a:defRPr>
            </a:lvl6pPr>
            <a:lvl7pPr marL="3200400" marR="0" lvl="6" indent="-342900" algn="l" rtl="0">
              <a:lnSpc>
                <a:spcPct val="119000"/>
              </a:lnSpc>
              <a:spcBef>
                <a:spcPts val="360"/>
              </a:spcBef>
              <a:spcAft>
                <a:spcPts val="0"/>
              </a:spcAft>
              <a:buClr>
                <a:schemeClr val="accent1"/>
              </a:buClr>
              <a:buSzPts val="1800"/>
              <a:buFont typeface="Verdana"/>
              <a:buChar char="–"/>
              <a:defRPr sz="1543" b="0" i="0" u="none" strike="noStrike" cap="none">
                <a:solidFill>
                  <a:schemeClr val="lt2"/>
                </a:solidFill>
                <a:latin typeface="Arial"/>
                <a:ea typeface="Arial"/>
                <a:cs typeface="Arial"/>
                <a:sym typeface="Arial"/>
              </a:defRPr>
            </a:lvl7pPr>
            <a:lvl8pPr marL="3657600" marR="0" lvl="7" indent="-342900" algn="l" rtl="0">
              <a:lnSpc>
                <a:spcPct val="119000"/>
              </a:lnSpc>
              <a:spcBef>
                <a:spcPts val="360"/>
              </a:spcBef>
              <a:spcAft>
                <a:spcPts val="0"/>
              </a:spcAft>
              <a:buClr>
                <a:schemeClr val="accent1"/>
              </a:buClr>
              <a:buSzPts val="1800"/>
              <a:buFont typeface="Verdana"/>
              <a:buChar char="–"/>
              <a:defRPr sz="1543" b="0" i="0" u="none" strike="noStrike" cap="none">
                <a:solidFill>
                  <a:schemeClr val="lt2"/>
                </a:solidFill>
                <a:latin typeface="Arial"/>
                <a:ea typeface="Arial"/>
                <a:cs typeface="Arial"/>
                <a:sym typeface="Arial"/>
              </a:defRPr>
            </a:lvl8pPr>
            <a:lvl9pPr marL="4114800" marR="0" lvl="8" indent="-342900" algn="l" rtl="0">
              <a:lnSpc>
                <a:spcPct val="119000"/>
              </a:lnSpc>
              <a:spcBef>
                <a:spcPts val="360"/>
              </a:spcBef>
              <a:spcAft>
                <a:spcPts val="0"/>
              </a:spcAft>
              <a:buClr>
                <a:schemeClr val="accent1"/>
              </a:buClr>
              <a:buSzPts val="1800"/>
              <a:buFont typeface="Verdana"/>
              <a:buChar char="–"/>
              <a:defRPr sz="1543" b="0" i="0" u="none" strike="noStrike" cap="none">
                <a:solidFill>
                  <a:schemeClr val="lt2"/>
                </a:solidFill>
                <a:latin typeface="Arial"/>
                <a:ea typeface="Arial"/>
                <a:cs typeface="Arial"/>
                <a:sym typeface="Arial"/>
              </a:defRPr>
            </a:lvl9pPr>
          </a:lstStyle>
          <a:p>
            <a:pPr marL="285750" indent="-285750" defTabSz="846138">
              <a:buFont typeface="Arial" panose="020B0604020202020204" pitchFamily="34" charset="0"/>
              <a:buChar char="•"/>
              <a:tabLst>
                <a:tab pos="271463" algn="l"/>
                <a:tab pos="5467350" algn="l"/>
              </a:tabLst>
            </a:pPr>
            <a:r>
              <a:rPr lang="en-GB" sz="2000" b="1" dirty="0" smtClean="0">
                <a:solidFill>
                  <a:schemeClr val="bg2"/>
                </a:solidFill>
              </a:rPr>
              <a:t>Wavelength calibration + adjustment of the                                               pre-flight slit function width for each row </a:t>
            </a:r>
          </a:p>
          <a:p>
            <a:pPr marL="285750" indent="-285750" defTabSz="846138">
              <a:buFont typeface="Arial" panose="020B0604020202020204" pitchFamily="34" charset="0"/>
              <a:buChar char="•"/>
              <a:tabLst>
                <a:tab pos="271463" algn="l"/>
                <a:tab pos="5467350" algn="l"/>
              </a:tabLst>
            </a:pPr>
            <a:r>
              <a:rPr lang="en-GB" sz="2000" b="1" dirty="0" smtClean="0">
                <a:solidFill>
                  <a:schemeClr val="bg2"/>
                </a:solidFill>
              </a:rPr>
              <a:t>Online convolution of cross-sections based on                                         the adjusted ISRF.</a:t>
            </a:r>
          </a:p>
          <a:p>
            <a:pPr marL="285750" indent="-285750" defTabSz="846138">
              <a:buFont typeface="Arial" panose="020B0604020202020204" pitchFamily="34" charset="0"/>
              <a:buChar char="•"/>
              <a:tabLst>
                <a:tab pos="271463" algn="l"/>
                <a:tab pos="5467350" algn="l"/>
              </a:tabLst>
            </a:pPr>
            <a:r>
              <a:rPr lang="en-GB" sz="2000" b="1" dirty="0" smtClean="0">
                <a:solidFill>
                  <a:schemeClr val="bg2"/>
                </a:solidFill>
              </a:rPr>
              <a:t>Use of </a:t>
            </a:r>
            <a:r>
              <a:rPr lang="en-GB" sz="2000" b="1" i="1" dirty="0" smtClean="0">
                <a:solidFill>
                  <a:schemeClr val="accent5"/>
                </a:solidFill>
              </a:rPr>
              <a:t>daily irradiance</a:t>
            </a:r>
            <a:r>
              <a:rPr lang="en-GB" sz="2000" b="1" i="1" dirty="0" smtClean="0">
                <a:solidFill>
                  <a:schemeClr val="bg2"/>
                </a:solidFill>
              </a:rPr>
              <a:t> </a:t>
            </a:r>
            <a:r>
              <a:rPr lang="en-GB" sz="2000" b="1" dirty="0" smtClean="0">
                <a:solidFill>
                  <a:schemeClr val="bg2"/>
                </a:solidFill>
              </a:rPr>
              <a:t>spectra as the DOAS reference.</a:t>
            </a:r>
          </a:p>
          <a:p>
            <a:pPr marL="285750" indent="-285750">
              <a:buFont typeface="Arial" panose="020B0604020202020204" pitchFamily="34" charset="0"/>
              <a:buChar char="•"/>
              <a:tabLst>
                <a:tab pos="271463" algn="l"/>
              </a:tabLst>
            </a:pPr>
            <a:r>
              <a:rPr lang="en-GB" sz="2000" b="1" dirty="0" smtClean="0">
                <a:solidFill>
                  <a:schemeClr val="bg2"/>
                </a:solidFill>
              </a:rPr>
              <a:t>Fitting window: 328.5-359 nm</a:t>
            </a:r>
          </a:p>
          <a:p>
            <a:pPr marL="971550" lvl="1" indent="-285750">
              <a:spcBef>
                <a:spcPts val="100"/>
              </a:spcBef>
              <a:buFont typeface="Arial" panose="020B0604020202020204" pitchFamily="34" charset="0"/>
              <a:buChar char="•"/>
              <a:tabLst>
                <a:tab pos="271463" algn="l"/>
              </a:tabLst>
            </a:pPr>
            <a:r>
              <a:rPr lang="en-GB" sz="1600" b="1" dirty="0" smtClean="0">
                <a:solidFill>
                  <a:schemeClr val="bg2"/>
                </a:solidFill>
              </a:rPr>
              <a:t>HCHO, </a:t>
            </a:r>
            <a:r>
              <a:rPr lang="en-GB" sz="1600" b="1" dirty="0" err="1" smtClean="0">
                <a:solidFill>
                  <a:schemeClr val="bg2"/>
                </a:solidFill>
              </a:rPr>
              <a:t>BrO</a:t>
            </a:r>
            <a:r>
              <a:rPr lang="en-GB" sz="1600" b="1" dirty="0" smtClean="0">
                <a:solidFill>
                  <a:schemeClr val="bg2"/>
                </a:solidFill>
              </a:rPr>
              <a:t>, NO2, O4</a:t>
            </a:r>
          </a:p>
          <a:p>
            <a:pPr marL="971550" lvl="1" indent="-285750">
              <a:spcBef>
                <a:spcPts val="100"/>
              </a:spcBef>
              <a:buFont typeface="Arial" panose="020B0604020202020204" pitchFamily="34" charset="0"/>
              <a:buChar char="•"/>
              <a:tabLst>
                <a:tab pos="271463" algn="l"/>
              </a:tabLst>
            </a:pPr>
            <a:r>
              <a:rPr lang="en-GB" sz="1600" b="1" dirty="0" smtClean="0">
                <a:solidFill>
                  <a:schemeClr val="bg2"/>
                </a:solidFill>
              </a:rPr>
              <a:t>O3 223 and 243K, I0 correction</a:t>
            </a:r>
          </a:p>
          <a:p>
            <a:pPr marL="971550" lvl="1" indent="-285750">
              <a:spcBef>
                <a:spcPts val="100"/>
              </a:spcBef>
              <a:buFont typeface="Arial" panose="020B0604020202020204" pitchFamily="34" charset="0"/>
              <a:buChar char="•"/>
              <a:tabLst>
                <a:tab pos="271463" algn="l"/>
              </a:tabLst>
            </a:pPr>
            <a:r>
              <a:rPr lang="en-GB" sz="1600" b="1" dirty="0" smtClean="0">
                <a:solidFill>
                  <a:schemeClr val="bg2"/>
                </a:solidFill>
              </a:rPr>
              <a:t>two O3 </a:t>
            </a:r>
            <a:r>
              <a:rPr lang="en-GB" sz="1600" b="1" dirty="0" err="1" smtClean="0">
                <a:solidFill>
                  <a:schemeClr val="bg2"/>
                </a:solidFill>
              </a:rPr>
              <a:t>Pukite</a:t>
            </a:r>
            <a:r>
              <a:rPr lang="en-GB" sz="1600" b="1" dirty="0" smtClean="0">
                <a:solidFill>
                  <a:schemeClr val="bg2"/>
                </a:solidFill>
              </a:rPr>
              <a:t> terms (online in QDOAS)</a:t>
            </a:r>
          </a:p>
          <a:p>
            <a:pPr marL="971550" lvl="1" indent="-285750">
              <a:spcBef>
                <a:spcPts val="100"/>
              </a:spcBef>
              <a:buFont typeface="Arial" panose="020B0604020202020204" pitchFamily="34" charset="0"/>
              <a:buChar char="•"/>
              <a:tabLst>
                <a:tab pos="271463" algn="l"/>
              </a:tabLst>
            </a:pPr>
            <a:r>
              <a:rPr lang="en-GB" sz="1600" b="1" dirty="0" smtClean="0">
                <a:solidFill>
                  <a:schemeClr val="bg2"/>
                </a:solidFill>
              </a:rPr>
              <a:t>Ring effect (Chance et al.)</a:t>
            </a:r>
          </a:p>
          <a:p>
            <a:pPr marL="971550" lvl="1" indent="-285750">
              <a:spcBef>
                <a:spcPts val="100"/>
              </a:spcBef>
              <a:buFont typeface="Arial" panose="020B0604020202020204" pitchFamily="34" charset="0"/>
              <a:buChar char="•"/>
              <a:tabLst>
                <a:tab pos="271463" algn="l"/>
              </a:tabLst>
            </a:pPr>
            <a:r>
              <a:rPr lang="en-GB" sz="1600" b="1" dirty="0" smtClean="0">
                <a:solidFill>
                  <a:schemeClr val="bg2"/>
                </a:solidFill>
              </a:rPr>
              <a:t>Polynomial degree 5</a:t>
            </a:r>
          </a:p>
          <a:p>
            <a:pPr marL="971550" lvl="1" indent="-285750">
              <a:spcBef>
                <a:spcPts val="100"/>
              </a:spcBef>
              <a:buFont typeface="Arial" panose="020B0604020202020204" pitchFamily="34" charset="0"/>
              <a:buChar char="•"/>
              <a:tabLst>
                <a:tab pos="271463" algn="l"/>
              </a:tabLst>
            </a:pPr>
            <a:r>
              <a:rPr lang="en-GB" sz="1600" b="1" dirty="0" smtClean="0">
                <a:solidFill>
                  <a:schemeClr val="bg2"/>
                </a:solidFill>
              </a:rPr>
              <a:t>Linear offset</a:t>
            </a:r>
          </a:p>
          <a:p>
            <a:pPr marL="971550" lvl="1" indent="-285750">
              <a:spcBef>
                <a:spcPts val="100"/>
              </a:spcBef>
              <a:buFont typeface="Arial" panose="020B0604020202020204" pitchFamily="34" charset="0"/>
              <a:buChar char="•"/>
              <a:tabLst>
                <a:tab pos="271463" algn="l"/>
              </a:tabLst>
            </a:pPr>
            <a:r>
              <a:rPr lang="en-GB" sz="1600" b="1" dirty="0" smtClean="0">
                <a:solidFill>
                  <a:schemeClr val="bg2"/>
                </a:solidFill>
              </a:rPr>
              <a:t>Shift and stretch of radiances</a:t>
            </a:r>
          </a:p>
          <a:p>
            <a:pPr marL="971550" lvl="1" indent="-285750">
              <a:spcBef>
                <a:spcPts val="100"/>
              </a:spcBef>
              <a:buFont typeface="Arial" panose="020B0604020202020204" pitchFamily="34" charset="0"/>
              <a:buChar char="•"/>
              <a:tabLst>
                <a:tab pos="271463" algn="l"/>
              </a:tabLst>
            </a:pPr>
            <a:r>
              <a:rPr lang="en-GB" sz="1600" b="1" i="1" dirty="0" smtClean="0">
                <a:solidFill>
                  <a:schemeClr val="accent5"/>
                </a:solidFill>
              </a:rPr>
              <a:t>+ polarisation vector</a:t>
            </a:r>
          </a:p>
          <a:p>
            <a:pPr marL="514350" indent="-285750">
              <a:spcBef>
                <a:spcPts val="100"/>
              </a:spcBef>
              <a:buFont typeface="Arial" panose="020B0604020202020204" pitchFamily="34" charset="0"/>
              <a:buChar char="•"/>
              <a:tabLst>
                <a:tab pos="271463" algn="l"/>
              </a:tabLst>
            </a:pPr>
            <a:r>
              <a:rPr lang="en-GB" b="1" dirty="0" smtClean="0">
                <a:solidFill>
                  <a:schemeClr val="bg2"/>
                </a:solidFill>
              </a:rPr>
              <a:t>Focus </a:t>
            </a:r>
            <a:r>
              <a:rPr lang="en-GB" b="1" dirty="0">
                <a:solidFill>
                  <a:schemeClr val="bg2"/>
                </a:solidFill>
              </a:rPr>
              <a:t>on 4x4 binned L1 data (512 horizontal rows x 175 E-W scans).</a:t>
            </a:r>
          </a:p>
          <a:p>
            <a:pPr marL="971550" lvl="1" indent="-285750">
              <a:spcBef>
                <a:spcPts val="100"/>
              </a:spcBef>
              <a:buFont typeface="Arial" panose="020B0604020202020204" pitchFamily="34" charset="0"/>
              <a:buChar char="•"/>
              <a:tabLst>
                <a:tab pos="271463" algn="l"/>
              </a:tabLst>
            </a:pPr>
            <a:endParaRPr lang="en-GB" b="1" i="1" dirty="0">
              <a:solidFill>
                <a:schemeClr val="accent5"/>
              </a:solidFill>
            </a:endParaRPr>
          </a:p>
        </p:txBody>
      </p:sp>
      <p:sp>
        <p:nvSpPr>
          <p:cNvPr id="9" name="Rectangle 8"/>
          <p:cNvSpPr/>
          <p:nvPr/>
        </p:nvSpPr>
        <p:spPr>
          <a:xfrm>
            <a:off x="10617200" y="0"/>
            <a:ext cx="1473200" cy="955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73152" y="6464808"/>
            <a:ext cx="1201724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dirty="0" smtClean="0"/>
              <a:t>EGU – Vienna - 26.05.2022</a:t>
            </a:r>
            <a:endParaRPr lang="en-GB" dirty="0"/>
          </a:p>
        </p:txBody>
      </p:sp>
    </p:spTree>
    <p:extLst>
      <p:ext uri="{BB962C8B-B14F-4D97-AF65-F5344CB8AC3E}">
        <p14:creationId xmlns:p14="http://schemas.microsoft.com/office/powerpoint/2010/main" val="22772128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669" y="611515"/>
            <a:ext cx="11908170" cy="6141196"/>
          </a:xfrm>
          <a:prstGeom prst="rect">
            <a:avLst/>
          </a:prstGeom>
        </p:spPr>
      </p:pic>
      <p:sp>
        <p:nvSpPr>
          <p:cNvPr id="3" name="TextBox 2"/>
          <p:cNvSpPr txBox="1"/>
          <p:nvPr/>
        </p:nvSpPr>
        <p:spPr>
          <a:xfrm>
            <a:off x="591818" y="147466"/>
            <a:ext cx="9619488" cy="400110"/>
          </a:xfrm>
          <a:prstGeom prst="rect">
            <a:avLst/>
          </a:prstGeom>
          <a:noFill/>
        </p:spPr>
        <p:txBody>
          <a:bodyPr wrap="square" rtlCol="0">
            <a:spAutoFit/>
          </a:bodyPr>
          <a:lstStyle/>
          <a:p>
            <a:pPr marL="342900" indent="-342900">
              <a:buFont typeface="Arial" panose="020B0604020202020204" pitchFamily="34" charset="0"/>
              <a:buChar char="•"/>
            </a:pPr>
            <a:r>
              <a:rPr lang="en-GB" sz="2000" b="1" dirty="0">
                <a:latin typeface="Arial" panose="020B0604020202020204" pitchFamily="34" charset="0"/>
                <a:cs typeface="Arial" panose="020B0604020202020204" pitchFamily="34" charset="0"/>
              </a:rPr>
              <a:t>GEMS polarisation factor, now included in the DOAS fit</a:t>
            </a:r>
          </a:p>
        </p:txBody>
      </p:sp>
      <p:sp>
        <p:nvSpPr>
          <p:cNvPr id="5" name="Rectangle 4"/>
          <p:cNvSpPr/>
          <p:nvPr/>
        </p:nvSpPr>
        <p:spPr>
          <a:xfrm>
            <a:off x="3068095" y="4715839"/>
            <a:ext cx="2979505" cy="2036873"/>
          </a:xfrm>
          <a:prstGeom prst="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grpSp>
        <p:nvGrpSpPr>
          <p:cNvPr id="8" name="Group 7"/>
          <p:cNvGrpSpPr/>
          <p:nvPr/>
        </p:nvGrpSpPr>
        <p:grpSpPr>
          <a:xfrm>
            <a:off x="6524839" y="2365642"/>
            <a:ext cx="5400000" cy="4050000"/>
            <a:chOff x="6269550" y="2766650"/>
            <a:chExt cx="5400000" cy="4050000"/>
          </a:xfrm>
        </p:grpSpPr>
        <p:pic>
          <p:nvPicPr>
            <p:cNvPr id="7" name="Picture 6"/>
            <p:cNvPicPr>
              <a:picLocks noChangeAspect="1"/>
            </p:cNvPicPr>
            <p:nvPr/>
          </p:nvPicPr>
          <p:blipFill>
            <a:blip r:embed="rId4"/>
            <a:stretch>
              <a:fillRect/>
            </a:stretch>
          </p:blipFill>
          <p:spPr>
            <a:xfrm>
              <a:off x="6269550" y="2766650"/>
              <a:ext cx="5400000" cy="4050000"/>
            </a:xfrm>
            <a:prstGeom prst="rect">
              <a:avLst/>
            </a:prstGeom>
          </p:spPr>
        </p:pic>
        <p:sp>
          <p:nvSpPr>
            <p:cNvPr id="6" name="Rectangle 5"/>
            <p:cNvSpPr/>
            <p:nvPr/>
          </p:nvSpPr>
          <p:spPr>
            <a:xfrm>
              <a:off x="7879240" y="4489384"/>
              <a:ext cx="830651" cy="1572824"/>
            </a:xfrm>
            <a:prstGeom prst="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grpSp>
      <p:sp>
        <p:nvSpPr>
          <p:cNvPr id="2" name="Rectangle 1"/>
          <p:cNvSpPr/>
          <p:nvPr/>
        </p:nvSpPr>
        <p:spPr>
          <a:xfrm>
            <a:off x="8306559" y="77130"/>
            <a:ext cx="3902110" cy="523220"/>
          </a:xfrm>
          <a:prstGeom prst="rect">
            <a:avLst/>
          </a:prstGeom>
          <a:solidFill>
            <a:schemeClr val="bg1"/>
          </a:solidFill>
        </p:spPr>
        <p:txBody>
          <a:bodyPr wrap="square">
            <a:spAutoFit/>
          </a:bodyPr>
          <a:lstStyle/>
          <a:p>
            <a:r>
              <a:rPr lang="en-US" dirty="0"/>
              <a:t>Many thanks to </a:t>
            </a:r>
            <a:r>
              <a:rPr lang="en-US" dirty="0" err="1"/>
              <a:t>Hanlim</a:t>
            </a:r>
            <a:r>
              <a:rPr lang="en-US" dirty="0"/>
              <a:t> Lee and Kyung-Jung Moon for providing the data</a:t>
            </a:r>
            <a:endParaRPr lang="en-GB" dirty="0"/>
          </a:p>
        </p:txBody>
      </p:sp>
    </p:spTree>
    <p:extLst>
      <p:ext uri="{BB962C8B-B14F-4D97-AF65-F5344CB8AC3E}">
        <p14:creationId xmlns:p14="http://schemas.microsoft.com/office/powerpoint/2010/main" val="228159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152" y="6464808"/>
            <a:ext cx="1201724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dirty="0" smtClean="0"/>
              <a:t>EGU – Vienna - 26.05.2022</a:t>
            </a:r>
            <a:endParaRPr lang="en-GB"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448" r="6801" b="4978"/>
          <a:stretch/>
        </p:blipFill>
        <p:spPr>
          <a:xfrm>
            <a:off x="144379" y="660289"/>
            <a:ext cx="11466095" cy="6172563"/>
          </a:xfrm>
          <a:prstGeom prst="rect">
            <a:avLst/>
          </a:prstGeom>
        </p:spPr>
      </p:pic>
      <p:sp>
        <p:nvSpPr>
          <p:cNvPr id="5" name="TextBox 4"/>
          <p:cNvSpPr txBox="1"/>
          <p:nvPr/>
        </p:nvSpPr>
        <p:spPr>
          <a:xfrm>
            <a:off x="622956" y="1188195"/>
            <a:ext cx="5320644" cy="461665"/>
          </a:xfrm>
          <a:prstGeom prst="rect">
            <a:avLst/>
          </a:prstGeom>
          <a:noFill/>
        </p:spPr>
        <p:txBody>
          <a:bodyPr wrap="square" rtlCol="0">
            <a:spAutoFit/>
          </a:bodyPr>
          <a:lstStyle/>
          <a:p>
            <a:pPr algn="ctr"/>
            <a:r>
              <a:rPr lang="en-GB" sz="2400" b="1" dirty="0" smtClean="0">
                <a:solidFill>
                  <a:schemeClr val="bg2"/>
                </a:solidFill>
              </a:rPr>
              <a:t>Irradiance Wavelength Shifts [nm]</a:t>
            </a:r>
            <a:endParaRPr lang="en-GB" sz="2400" b="1" dirty="0">
              <a:solidFill>
                <a:schemeClr val="bg2"/>
              </a:solidFill>
            </a:endParaRPr>
          </a:p>
        </p:txBody>
      </p:sp>
      <p:sp>
        <p:nvSpPr>
          <p:cNvPr id="12" name="TextBox 11"/>
          <p:cNvSpPr txBox="1"/>
          <p:nvPr/>
        </p:nvSpPr>
        <p:spPr>
          <a:xfrm>
            <a:off x="795407" y="4224753"/>
            <a:ext cx="4338065" cy="461665"/>
          </a:xfrm>
          <a:prstGeom prst="rect">
            <a:avLst/>
          </a:prstGeom>
          <a:noFill/>
        </p:spPr>
        <p:txBody>
          <a:bodyPr wrap="square" rtlCol="0">
            <a:spAutoFit/>
          </a:bodyPr>
          <a:lstStyle/>
          <a:p>
            <a:r>
              <a:rPr lang="en-GB" sz="2400" b="1" dirty="0" smtClean="0">
                <a:solidFill>
                  <a:schemeClr val="bg2"/>
                </a:solidFill>
              </a:rPr>
              <a:t>Calibration RMS</a:t>
            </a:r>
            <a:endParaRPr lang="en-GB" sz="2400" b="1" dirty="0">
              <a:solidFill>
                <a:schemeClr val="bg2"/>
              </a:solidFill>
            </a:endParaRPr>
          </a:p>
        </p:txBody>
      </p:sp>
      <p:sp>
        <p:nvSpPr>
          <p:cNvPr id="2" name="Title 1"/>
          <p:cNvSpPr>
            <a:spLocks noGrp="1"/>
          </p:cNvSpPr>
          <p:nvPr>
            <p:ph type="title"/>
          </p:nvPr>
        </p:nvSpPr>
        <p:spPr>
          <a:xfrm>
            <a:off x="318156" y="188663"/>
            <a:ext cx="10515600" cy="605421"/>
          </a:xfrm>
        </p:spPr>
        <p:txBody>
          <a:bodyPr>
            <a:normAutofit/>
          </a:bodyPr>
          <a:lstStyle/>
          <a:p>
            <a:r>
              <a:rPr lang="en-GB" sz="3200" dirty="0" smtClean="0">
                <a:latin typeface="Arial" panose="020B0604020202020204" pitchFamily="34" charset="0"/>
                <a:cs typeface="Arial" panose="020B0604020202020204" pitchFamily="34" charset="0"/>
              </a:rPr>
              <a:t>Calibration results in 2021</a:t>
            </a:r>
            <a:endParaRPr lang="en-GB" sz="3200" dirty="0">
              <a:latin typeface="Arial" panose="020B0604020202020204" pitchFamily="34" charset="0"/>
              <a:cs typeface="Arial" panose="020B0604020202020204" pitchFamily="34" charset="0"/>
            </a:endParaRPr>
          </a:p>
        </p:txBody>
      </p:sp>
      <p:sp>
        <p:nvSpPr>
          <p:cNvPr id="7" name="Rectangle 6"/>
          <p:cNvSpPr/>
          <p:nvPr/>
        </p:nvSpPr>
        <p:spPr>
          <a:xfrm>
            <a:off x="10617200" y="10160"/>
            <a:ext cx="1473200" cy="955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30242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3152" y="6464808"/>
            <a:ext cx="1201724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dirty="0" smtClean="0"/>
              <a:t>EGU – Vienna - 26.05.2022</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9152" r="7588" b="4576"/>
          <a:stretch/>
        </p:blipFill>
        <p:spPr>
          <a:xfrm>
            <a:off x="0" y="845123"/>
            <a:ext cx="11057021" cy="6012877"/>
          </a:xfrm>
          <a:prstGeom prst="rect">
            <a:avLst/>
          </a:prstGeom>
        </p:spPr>
      </p:pic>
      <p:sp>
        <p:nvSpPr>
          <p:cNvPr id="5" name="Title 1"/>
          <p:cNvSpPr txBox="1">
            <a:spLocks/>
          </p:cNvSpPr>
          <p:nvPr/>
        </p:nvSpPr>
        <p:spPr>
          <a:xfrm>
            <a:off x="318156" y="188663"/>
            <a:ext cx="10515600" cy="60542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just" rtl="0">
              <a:lnSpc>
                <a:spcPct val="100000"/>
              </a:lnSpc>
              <a:spcBef>
                <a:spcPts val="0"/>
              </a:spcBef>
              <a:spcAft>
                <a:spcPts val="0"/>
              </a:spcAft>
              <a:buClr>
                <a:srgbClr val="000000"/>
              </a:buClr>
              <a:buSzPts val="1400"/>
              <a:buFont typeface="Arial"/>
              <a:buNone/>
              <a:defRPr sz="3000" b="1" i="0" u="none" strike="noStrike" cap="none">
                <a:solidFill>
                  <a:srgbClr val="003249"/>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122" b="1" i="0" u="none" strike="noStrike" cap="none">
                <a:solidFill>
                  <a:schemeClr val="lt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2122" b="1" i="0" u="none" strike="noStrike" cap="none">
                <a:solidFill>
                  <a:schemeClr val="lt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2122" b="1" i="0" u="none" strike="noStrike" cap="none">
                <a:solidFill>
                  <a:schemeClr val="lt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2122" b="1" i="0" u="none" strike="noStrike" cap="none">
                <a:solidFill>
                  <a:schemeClr val="lt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2122" b="1" i="0" u="none" strike="noStrike" cap="none">
                <a:solidFill>
                  <a:schemeClr val="lt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2122" b="1" i="0" u="none" strike="noStrike" cap="none">
                <a:solidFill>
                  <a:schemeClr val="lt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2122" b="1" i="0" u="none" strike="noStrike" cap="none">
                <a:solidFill>
                  <a:schemeClr val="lt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2122" b="1" i="0" u="none" strike="noStrike" cap="none">
                <a:solidFill>
                  <a:schemeClr val="lt1"/>
                </a:solidFill>
                <a:latin typeface="Verdana"/>
                <a:ea typeface="Verdana"/>
                <a:cs typeface="Verdana"/>
                <a:sym typeface="Verdana"/>
              </a:defRPr>
            </a:lvl9pPr>
          </a:lstStyle>
          <a:p>
            <a:r>
              <a:rPr lang="en-GB" sz="3200" dirty="0" smtClean="0">
                <a:latin typeface="Arial" panose="020B0604020202020204" pitchFamily="34" charset="0"/>
                <a:cs typeface="Arial" panose="020B0604020202020204" pitchFamily="34" charset="0"/>
              </a:rPr>
              <a:t>HCHO Fits results in 2021</a:t>
            </a:r>
            <a:endParaRPr lang="en-GB" sz="3200" dirty="0">
              <a:latin typeface="Arial" panose="020B0604020202020204" pitchFamily="34" charset="0"/>
              <a:cs typeface="Arial" panose="020B0604020202020204" pitchFamily="34" charset="0"/>
            </a:endParaRPr>
          </a:p>
        </p:txBody>
      </p:sp>
      <p:sp>
        <p:nvSpPr>
          <p:cNvPr id="6" name="TextBox 5"/>
          <p:cNvSpPr txBox="1"/>
          <p:nvPr/>
        </p:nvSpPr>
        <p:spPr>
          <a:xfrm>
            <a:off x="5486400" y="1019753"/>
            <a:ext cx="6412831" cy="461665"/>
          </a:xfrm>
          <a:prstGeom prst="rect">
            <a:avLst/>
          </a:prstGeom>
          <a:noFill/>
        </p:spPr>
        <p:txBody>
          <a:bodyPr wrap="square" rtlCol="0">
            <a:spAutoFit/>
          </a:bodyPr>
          <a:lstStyle/>
          <a:p>
            <a:pPr algn="ctr"/>
            <a:r>
              <a:rPr lang="en-GB" sz="2400" b="1" dirty="0" smtClean="0">
                <a:solidFill>
                  <a:schemeClr val="tx1"/>
                </a:solidFill>
              </a:rPr>
              <a:t>HCHO mean SCD per scene [molec.cm</a:t>
            </a:r>
            <a:r>
              <a:rPr lang="en-GB" sz="2400" b="1" baseline="30000" dirty="0" smtClean="0">
                <a:solidFill>
                  <a:schemeClr val="tx1"/>
                </a:solidFill>
              </a:rPr>
              <a:t>-2</a:t>
            </a:r>
            <a:r>
              <a:rPr lang="en-GB" sz="2400" b="1" dirty="0" smtClean="0">
                <a:solidFill>
                  <a:schemeClr val="tx1"/>
                </a:solidFill>
              </a:rPr>
              <a:t>]</a:t>
            </a:r>
            <a:endParaRPr lang="en-GB" sz="2400" b="1" dirty="0">
              <a:solidFill>
                <a:schemeClr val="tx1"/>
              </a:solidFill>
            </a:endParaRPr>
          </a:p>
        </p:txBody>
      </p:sp>
      <p:sp>
        <p:nvSpPr>
          <p:cNvPr id="7" name="TextBox 6"/>
          <p:cNvSpPr txBox="1"/>
          <p:nvPr/>
        </p:nvSpPr>
        <p:spPr>
          <a:xfrm>
            <a:off x="5338011" y="4276300"/>
            <a:ext cx="6412831" cy="461665"/>
          </a:xfrm>
          <a:prstGeom prst="rect">
            <a:avLst/>
          </a:prstGeom>
          <a:noFill/>
        </p:spPr>
        <p:txBody>
          <a:bodyPr wrap="square" rtlCol="0">
            <a:spAutoFit/>
          </a:bodyPr>
          <a:lstStyle/>
          <a:p>
            <a:pPr algn="ctr"/>
            <a:r>
              <a:rPr lang="en-GB" sz="2400" b="1" dirty="0" smtClean="0">
                <a:solidFill>
                  <a:schemeClr val="bg2"/>
                </a:solidFill>
              </a:rPr>
              <a:t> Fit mean RMS per scene [molec.cm</a:t>
            </a:r>
            <a:r>
              <a:rPr lang="en-GB" sz="2400" b="1" baseline="30000" dirty="0" smtClean="0">
                <a:solidFill>
                  <a:schemeClr val="bg2"/>
                </a:solidFill>
              </a:rPr>
              <a:t>-2</a:t>
            </a:r>
            <a:r>
              <a:rPr lang="en-GB" sz="2400" b="1" dirty="0" smtClean="0">
                <a:solidFill>
                  <a:schemeClr val="bg2"/>
                </a:solidFill>
              </a:rPr>
              <a:t>]</a:t>
            </a:r>
            <a:endParaRPr lang="en-GB" sz="2400" b="1" dirty="0">
              <a:solidFill>
                <a:schemeClr val="bg2"/>
              </a:solidFill>
            </a:endParaRPr>
          </a:p>
        </p:txBody>
      </p:sp>
      <p:sp>
        <p:nvSpPr>
          <p:cNvPr id="9" name="Rectangle 8"/>
          <p:cNvSpPr/>
          <p:nvPr/>
        </p:nvSpPr>
        <p:spPr>
          <a:xfrm>
            <a:off x="10617200" y="10160"/>
            <a:ext cx="1473200" cy="955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08235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0617200" y="0"/>
            <a:ext cx="1473200" cy="955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18156" y="255795"/>
            <a:ext cx="10515600" cy="608910"/>
          </a:xfrm>
        </p:spPr>
        <p:txBody>
          <a:bodyPr>
            <a:normAutofit/>
          </a:bodyPr>
          <a:lstStyle/>
          <a:p>
            <a:r>
              <a:rPr lang="en-GB" sz="3200" b="1" dirty="0">
                <a:latin typeface="Arial" panose="020B0604020202020204" pitchFamily="34" charset="0"/>
                <a:cs typeface="Arial" panose="020B0604020202020204" pitchFamily="34" charset="0"/>
              </a:rPr>
              <a:t>HCHO Fits: </a:t>
            </a:r>
            <a:r>
              <a:rPr lang="en-GB" sz="3200" b="1" dirty="0" smtClean="0">
                <a:latin typeface="Arial" panose="020B0604020202020204" pitchFamily="34" charset="0"/>
                <a:cs typeface="Arial" panose="020B0604020202020204" pitchFamily="34" charset="0"/>
              </a:rPr>
              <a:t>June, 04h45</a:t>
            </a:r>
            <a:endParaRPr lang="en-GB" sz="3200" b="1" dirty="0">
              <a:latin typeface="Arial" panose="020B0604020202020204" pitchFamily="34" charset="0"/>
              <a:cs typeface="Arial" panose="020B0604020202020204" pitchFamily="34" charset="0"/>
            </a:endParaRPr>
          </a:p>
        </p:txBody>
      </p:sp>
      <p:sp>
        <p:nvSpPr>
          <p:cNvPr id="7" name="Title 1"/>
          <p:cNvSpPr txBox="1">
            <a:spLocks/>
          </p:cNvSpPr>
          <p:nvPr/>
        </p:nvSpPr>
        <p:spPr>
          <a:xfrm>
            <a:off x="239127" y="745434"/>
            <a:ext cx="3610116" cy="7035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pPr>
            <a:r>
              <a:rPr lang="en-GB" sz="2400" b="1" dirty="0" smtClean="0">
                <a:solidFill>
                  <a:prstClr val="black"/>
                </a:solidFill>
                <a:latin typeface="Calibri" panose="020F0502020204030204"/>
                <a:cs typeface="Arial" panose="020B0604020202020204" pitchFamily="34" charset="0"/>
              </a:rPr>
              <a:t>SCDE</a:t>
            </a:r>
            <a:endParaRPr lang="en-GB" sz="2400" b="1" dirty="0">
              <a:solidFill>
                <a:prstClr val="black"/>
              </a:solidFill>
              <a:latin typeface="Calibri" panose="020F0502020204030204"/>
              <a:cs typeface="Arial" panose="020B0604020202020204" pitchFamily="34" charset="0"/>
            </a:endParaRPr>
          </a:p>
        </p:txBody>
      </p:sp>
      <p:sp>
        <p:nvSpPr>
          <p:cNvPr id="8" name="Title 1"/>
          <p:cNvSpPr txBox="1">
            <a:spLocks/>
          </p:cNvSpPr>
          <p:nvPr/>
        </p:nvSpPr>
        <p:spPr>
          <a:xfrm>
            <a:off x="4451031" y="708992"/>
            <a:ext cx="3610116" cy="7035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pPr>
            <a:r>
              <a:rPr lang="en-GB" sz="2400" b="1" dirty="0">
                <a:solidFill>
                  <a:prstClr val="black"/>
                </a:solidFill>
                <a:latin typeface="Calibri" panose="020F0502020204030204"/>
                <a:cs typeface="Arial" panose="020B0604020202020204" pitchFamily="34" charset="0"/>
              </a:rPr>
              <a:t>HCHO SCD</a:t>
            </a:r>
          </a:p>
        </p:txBody>
      </p:sp>
      <p:sp>
        <p:nvSpPr>
          <p:cNvPr id="9" name="Title 1"/>
          <p:cNvSpPr txBox="1">
            <a:spLocks/>
          </p:cNvSpPr>
          <p:nvPr/>
        </p:nvSpPr>
        <p:spPr>
          <a:xfrm>
            <a:off x="8140659" y="693854"/>
            <a:ext cx="3610116" cy="7035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pPr>
            <a:r>
              <a:rPr lang="en-GB" sz="2400" b="1" dirty="0">
                <a:solidFill>
                  <a:prstClr val="black"/>
                </a:solidFill>
                <a:latin typeface="Calibri" panose="020F0502020204030204"/>
                <a:cs typeface="Arial" panose="020B0604020202020204" pitchFamily="34" charset="0"/>
              </a:rPr>
              <a:t>Destriped HCHO SCD</a:t>
            </a:r>
          </a:p>
        </p:txBody>
      </p:sp>
      <p:sp>
        <p:nvSpPr>
          <p:cNvPr id="10" name="TextBox 9"/>
          <p:cNvSpPr txBox="1"/>
          <p:nvPr/>
        </p:nvSpPr>
        <p:spPr>
          <a:xfrm>
            <a:off x="318156" y="5503603"/>
            <a:ext cx="11585713" cy="830997"/>
          </a:xfrm>
          <a:prstGeom prst="rect">
            <a:avLst/>
          </a:prstGeom>
          <a:noFill/>
        </p:spPr>
        <p:txBody>
          <a:bodyPr wrap="square" rtlCol="0">
            <a:spAutoFit/>
          </a:bodyPr>
          <a:lstStyle/>
          <a:p>
            <a:pPr marL="342900" indent="-342900">
              <a:buClrTx/>
              <a:buFont typeface="Arial" panose="020B0604020202020204" pitchFamily="34" charset="0"/>
              <a:buChar char="•"/>
            </a:pPr>
            <a:r>
              <a:rPr lang="en-GB" sz="2400" b="1" kern="1200" dirty="0">
                <a:solidFill>
                  <a:prstClr val="black"/>
                </a:solidFill>
                <a:latin typeface="Calibri" panose="020F0502020204030204"/>
                <a:ea typeface="+mn-ea"/>
                <a:cs typeface="+mn-cs"/>
              </a:rPr>
              <a:t>Clear degradation of the </a:t>
            </a:r>
            <a:r>
              <a:rPr lang="en-GB" sz="2400" b="1" kern="1200" dirty="0" smtClean="0">
                <a:solidFill>
                  <a:prstClr val="black"/>
                </a:solidFill>
                <a:latin typeface="Calibri" panose="020F0502020204030204"/>
                <a:ea typeface="+mn-ea"/>
                <a:cs typeface="+mn-cs"/>
              </a:rPr>
              <a:t>fitting errors </a:t>
            </a:r>
            <a:r>
              <a:rPr lang="en-GB" sz="2400" b="1" kern="1200" dirty="0">
                <a:solidFill>
                  <a:prstClr val="black"/>
                </a:solidFill>
                <a:latin typeface="Calibri" panose="020F0502020204030204"/>
                <a:ea typeface="+mn-ea"/>
                <a:cs typeface="+mn-cs"/>
              </a:rPr>
              <a:t>over mountains and clouds. </a:t>
            </a:r>
          </a:p>
          <a:p>
            <a:pPr marL="342900" indent="-342900">
              <a:buClrTx/>
              <a:buFont typeface="Arial" panose="020B0604020202020204" pitchFamily="34" charset="0"/>
              <a:buChar char="•"/>
            </a:pPr>
            <a:r>
              <a:rPr lang="en-GB" sz="2400" b="1" kern="1200" dirty="0">
                <a:solidFill>
                  <a:prstClr val="black"/>
                </a:solidFill>
                <a:latin typeface="Calibri" panose="020F0502020204030204"/>
                <a:ea typeface="+mn-ea"/>
                <a:cs typeface="+mn-cs"/>
              </a:rPr>
              <a:t>SCDs are </a:t>
            </a:r>
            <a:r>
              <a:rPr lang="en-GB" sz="2400" b="1" kern="1200" dirty="0" smtClean="0">
                <a:solidFill>
                  <a:prstClr val="black"/>
                </a:solidFill>
                <a:latin typeface="Calibri" panose="020F0502020204030204"/>
                <a:ea typeface="+mn-ea"/>
                <a:cs typeface="+mn-cs"/>
              </a:rPr>
              <a:t>striped =&gt; destriping procedure.</a:t>
            </a:r>
            <a:endParaRPr lang="en-GB" sz="2400" b="1" kern="1200" dirty="0">
              <a:solidFill>
                <a:prstClr val="black"/>
              </a:solidFill>
              <a:latin typeface="Calibri" panose="020F0502020204030204"/>
              <a:ea typeface="+mn-ea"/>
              <a:cs typeface="+mn-cs"/>
            </a:endParaRPr>
          </a:p>
        </p:txBody>
      </p:sp>
      <p:sp>
        <p:nvSpPr>
          <p:cNvPr id="11" name="TextBox 10"/>
          <p:cNvSpPr txBox="1"/>
          <p:nvPr/>
        </p:nvSpPr>
        <p:spPr>
          <a:xfrm>
            <a:off x="73152" y="6464808"/>
            <a:ext cx="10195560"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r-BE" dirty="0" smtClean="0"/>
              <a:t>ESA LPS – Bonn- 24.05.2022</a:t>
            </a:r>
            <a:endParaRPr lang="en-GB"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225" r="9679"/>
          <a:stretch/>
        </p:blipFill>
        <p:spPr>
          <a:xfrm>
            <a:off x="3867318" y="1349364"/>
            <a:ext cx="4325112" cy="4015226"/>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8012" r="10030"/>
          <a:stretch/>
        </p:blipFill>
        <p:spPr>
          <a:xfrm>
            <a:off x="7744968" y="1340463"/>
            <a:ext cx="4425696" cy="4015226"/>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8610" r="10270"/>
          <a:stretch/>
        </p:blipFill>
        <p:spPr>
          <a:xfrm>
            <a:off x="479268" y="1361967"/>
            <a:ext cx="3840480" cy="4011429"/>
          </a:xfrm>
          <a:prstGeom prst="rect">
            <a:avLst/>
          </a:prstGeom>
        </p:spPr>
      </p:pic>
      <p:sp>
        <p:nvSpPr>
          <p:cNvPr id="15" name="TextBox 14"/>
          <p:cNvSpPr txBox="1"/>
          <p:nvPr/>
        </p:nvSpPr>
        <p:spPr>
          <a:xfrm>
            <a:off x="73152" y="6464808"/>
            <a:ext cx="1201724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dirty="0" smtClean="0"/>
              <a:t>EGU – Vienna - 26.05.2022</a:t>
            </a:r>
            <a:endParaRPr lang="en-GB" dirty="0"/>
          </a:p>
        </p:txBody>
      </p:sp>
    </p:spTree>
    <p:extLst>
      <p:ext uri="{BB962C8B-B14F-4D97-AF65-F5344CB8AC3E}">
        <p14:creationId xmlns:p14="http://schemas.microsoft.com/office/powerpoint/2010/main" val="9651488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360"/>
            <a:ext cx="12344815" cy="6850640"/>
          </a:xfrm>
          <a:prstGeom prst="rect">
            <a:avLst/>
          </a:prstGeom>
        </p:spPr>
      </p:pic>
      <p:sp>
        <p:nvSpPr>
          <p:cNvPr id="5" name="Rectangle 4"/>
          <p:cNvSpPr/>
          <p:nvPr/>
        </p:nvSpPr>
        <p:spPr>
          <a:xfrm>
            <a:off x="1435608" y="1572768"/>
            <a:ext cx="2935224" cy="1664208"/>
          </a:xfrm>
          <a:prstGeom prst="rect">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6" name="Rectangle 5"/>
          <p:cNvSpPr/>
          <p:nvPr/>
        </p:nvSpPr>
        <p:spPr>
          <a:xfrm>
            <a:off x="5513832" y="960120"/>
            <a:ext cx="2596896" cy="1880616"/>
          </a:xfrm>
          <a:prstGeom prst="rect">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9" name="TextBox 8"/>
          <p:cNvSpPr txBox="1"/>
          <p:nvPr/>
        </p:nvSpPr>
        <p:spPr>
          <a:xfrm>
            <a:off x="5513832" y="960120"/>
            <a:ext cx="2596896" cy="400110"/>
          </a:xfrm>
          <a:prstGeom prst="rect">
            <a:avLst/>
          </a:prstGeom>
          <a:noFill/>
        </p:spPr>
        <p:txBody>
          <a:bodyPr wrap="square" rtlCol="0">
            <a:spAutoFit/>
          </a:bodyPr>
          <a:lstStyle/>
          <a:p>
            <a:pPr algn="ctr"/>
            <a:r>
              <a:rPr lang="en-GB" sz="2000" b="1" i="1" dirty="0" smtClean="0">
                <a:solidFill>
                  <a:schemeClr val="bg1"/>
                </a:solidFill>
              </a:rPr>
              <a:t>S4 (hourly)</a:t>
            </a:r>
            <a:endParaRPr lang="en-GB" sz="2000" b="1" i="1" dirty="0">
              <a:solidFill>
                <a:schemeClr val="bg1"/>
              </a:solidFill>
            </a:endParaRPr>
          </a:p>
        </p:txBody>
      </p:sp>
      <p:sp>
        <p:nvSpPr>
          <p:cNvPr id="10" name="TextBox 9"/>
          <p:cNvSpPr txBox="1"/>
          <p:nvPr/>
        </p:nvSpPr>
        <p:spPr>
          <a:xfrm>
            <a:off x="1435608" y="1572768"/>
            <a:ext cx="2935224" cy="400110"/>
          </a:xfrm>
          <a:prstGeom prst="rect">
            <a:avLst/>
          </a:prstGeom>
          <a:noFill/>
        </p:spPr>
        <p:txBody>
          <a:bodyPr wrap="square" rtlCol="0">
            <a:spAutoFit/>
          </a:bodyPr>
          <a:lstStyle/>
          <a:p>
            <a:pPr algn="ctr"/>
            <a:r>
              <a:rPr lang="en-GB" sz="2000" b="1" i="1" dirty="0" smtClean="0">
                <a:solidFill>
                  <a:schemeClr val="bg1"/>
                </a:solidFill>
              </a:rPr>
              <a:t>Tempo (hourly)</a:t>
            </a:r>
            <a:endParaRPr lang="en-GB" sz="2000" b="1" i="1" dirty="0">
              <a:solidFill>
                <a:schemeClr val="bg1"/>
              </a:solidFill>
            </a:endParaRPr>
          </a:p>
        </p:txBody>
      </p:sp>
      <p:sp>
        <p:nvSpPr>
          <p:cNvPr id="12" name="Content Placeholder 2"/>
          <p:cNvSpPr txBox="1">
            <a:spLocks/>
          </p:cNvSpPr>
          <p:nvPr/>
        </p:nvSpPr>
        <p:spPr>
          <a:xfrm>
            <a:off x="217836" y="5121885"/>
            <a:ext cx="11129867" cy="1258560"/>
          </a:xfrm>
          <a:prstGeom prst="rect">
            <a:avLst/>
          </a:prstGeom>
          <a:solidFill>
            <a:srgbClr val="203864">
              <a:alpha val="60000"/>
            </a:srgbClr>
          </a:solidFill>
          <a:ln>
            <a:noFill/>
          </a:ln>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buClr>
                <a:schemeClr val="bg1"/>
              </a:buClr>
              <a:buFont typeface="Arial" panose="020B0604020202020204" pitchFamily="34" charset="0"/>
              <a:buChar char="•"/>
            </a:pPr>
            <a:r>
              <a:rPr lang="en-GB" sz="1800" b="1" dirty="0" smtClean="0">
                <a:solidFill>
                  <a:schemeClr val="bg1"/>
                </a:solidFill>
              </a:rPr>
              <a:t>Geostationary Environment Monitoring Spectrometer (GEMS).</a:t>
            </a:r>
          </a:p>
          <a:p>
            <a:pPr marL="285750" indent="-285750">
              <a:buClr>
                <a:schemeClr val="bg1"/>
              </a:buClr>
              <a:buFont typeface="Arial" panose="020B0604020202020204" pitchFamily="34" charset="0"/>
              <a:buChar char="•"/>
            </a:pPr>
            <a:r>
              <a:rPr lang="en-GB" sz="1800" b="1" dirty="0" smtClean="0">
                <a:solidFill>
                  <a:schemeClr val="bg1"/>
                </a:solidFill>
              </a:rPr>
              <a:t>Launched on-board the GEO-KOMPSAT-2B satellite in February 2020.</a:t>
            </a:r>
          </a:p>
          <a:p>
            <a:pPr marL="285750" indent="-285750">
              <a:buClr>
                <a:schemeClr val="bg1"/>
              </a:buClr>
              <a:buFont typeface="Arial" panose="020B0604020202020204" pitchFamily="34" charset="0"/>
              <a:buChar char="•"/>
            </a:pPr>
            <a:r>
              <a:rPr lang="en-GB" sz="1800" b="1" dirty="0" smtClean="0">
                <a:solidFill>
                  <a:schemeClr val="bg1"/>
                </a:solidFill>
              </a:rPr>
              <a:t>First geostationary sensor dedicated to air quality and atmospheric composition measurements. </a:t>
            </a:r>
          </a:p>
          <a:p>
            <a:pPr marL="285750" indent="-285750">
              <a:buClr>
                <a:schemeClr val="bg1"/>
              </a:buClr>
              <a:buFont typeface="Arial" panose="020B0604020202020204" pitchFamily="34" charset="0"/>
              <a:buChar char="•"/>
            </a:pPr>
            <a:r>
              <a:rPr lang="en-GB" sz="1800" b="1" dirty="0" smtClean="0">
                <a:solidFill>
                  <a:schemeClr val="bg1"/>
                </a:solidFill>
              </a:rPr>
              <a:t>GEMS will be joined by TEMPO in 2022 and Sentinel-4 in 2024.</a:t>
            </a:r>
            <a:endParaRPr lang="en-GB" sz="1800" b="1" dirty="0">
              <a:solidFill>
                <a:schemeClr val="bg1"/>
              </a:solidFill>
            </a:endParaRPr>
          </a:p>
        </p:txBody>
      </p:sp>
      <p:sp>
        <p:nvSpPr>
          <p:cNvPr id="13" name="TextBox 12"/>
          <p:cNvSpPr txBox="1"/>
          <p:nvPr/>
        </p:nvSpPr>
        <p:spPr>
          <a:xfrm>
            <a:off x="66378" y="78713"/>
            <a:ext cx="3518070" cy="115572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defPPr marR="0" lvl="0" algn="l" rtl="0">
              <a:lnSpc>
                <a:spcPct val="100000"/>
              </a:lnSpc>
              <a:spcBef>
                <a:spcPts val="0"/>
              </a:spcBef>
              <a:spcAft>
                <a:spcPts val="0"/>
              </a:spcAft>
              <a:defRPr/>
            </a:defPPr>
            <a:lvl1pPr algn="ctr">
              <a:defRPr sz="3200" b="1">
                <a:solidFill>
                  <a:schemeClr val="bg1"/>
                </a:solidFill>
                <a:latin typeface="+mn-lt"/>
              </a:defRPr>
            </a:lvl1pPr>
          </a:lstStyle>
          <a:p>
            <a:r>
              <a:rPr lang="fr-BE" dirty="0"/>
              <a:t>TROPOMI HCHO</a:t>
            </a:r>
          </a:p>
          <a:p>
            <a:r>
              <a:rPr lang="fr-BE" dirty="0"/>
              <a:t>JJA 2018-2021</a:t>
            </a:r>
            <a:endParaRPr lang="en-GB" dirty="0"/>
          </a:p>
        </p:txBody>
      </p:sp>
      <p:sp>
        <p:nvSpPr>
          <p:cNvPr id="8" name="TextBox 7"/>
          <p:cNvSpPr txBox="1"/>
          <p:nvPr/>
        </p:nvSpPr>
        <p:spPr>
          <a:xfrm>
            <a:off x="8695945" y="1345798"/>
            <a:ext cx="2724912" cy="400110"/>
          </a:xfrm>
          <a:prstGeom prst="rect">
            <a:avLst/>
          </a:prstGeom>
          <a:noFill/>
        </p:spPr>
        <p:txBody>
          <a:bodyPr wrap="square" rtlCol="0">
            <a:spAutoFit/>
          </a:bodyPr>
          <a:lstStyle/>
          <a:p>
            <a:pPr algn="ctr"/>
            <a:r>
              <a:rPr lang="en-GB" sz="2000" b="1" i="1" dirty="0" smtClean="0">
                <a:solidFill>
                  <a:schemeClr val="bg1"/>
                </a:solidFill>
              </a:rPr>
              <a:t>GEMS (hourly)</a:t>
            </a:r>
            <a:endParaRPr lang="en-GB" sz="2000" b="1" i="1" dirty="0">
              <a:solidFill>
                <a:schemeClr val="bg1"/>
              </a:solidFill>
            </a:endParaRPr>
          </a:p>
        </p:txBody>
      </p:sp>
      <p:sp>
        <p:nvSpPr>
          <p:cNvPr id="7" name="Rectangle 6"/>
          <p:cNvSpPr/>
          <p:nvPr/>
        </p:nvSpPr>
        <p:spPr>
          <a:xfrm>
            <a:off x="8695945" y="1734312"/>
            <a:ext cx="2724912" cy="2610703"/>
          </a:xfrm>
          <a:prstGeom prst="rect">
            <a:avLst/>
          </a:prstGeom>
          <a:noFill/>
          <a:ln w="2857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GB" dirty="0"/>
          </a:p>
        </p:txBody>
      </p:sp>
      <p:sp>
        <p:nvSpPr>
          <p:cNvPr id="15" name="Title 1"/>
          <p:cNvSpPr txBox="1">
            <a:spLocks/>
          </p:cNvSpPr>
          <p:nvPr/>
        </p:nvSpPr>
        <p:spPr>
          <a:xfrm>
            <a:off x="8491370" y="110883"/>
            <a:ext cx="3583431" cy="576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3200" b="1" dirty="0" smtClean="0">
                <a:solidFill>
                  <a:schemeClr val="bg1"/>
                </a:solidFill>
                <a:latin typeface="+mn-lt"/>
              </a:rPr>
              <a:t>GEMS Mission</a:t>
            </a:r>
            <a:endParaRPr lang="en-GB" sz="3200" b="1" dirty="0">
              <a:solidFill>
                <a:schemeClr val="bg1"/>
              </a:solidFill>
              <a:latin typeface="+mn-lt"/>
            </a:endParaRPr>
          </a:p>
        </p:txBody>
      </p:sp>
    </p:spTree>
    <p:extLst>
      <p:ext uri="{BB962C8B-B14F-4D97-AF65-F5344CB8AC3E}">
        <p14:creationId xmlns:p14="http://schemas.microsoft.com/office/powerpoint/2010/main" val="11431473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617200" y="0"/>
            <a:ext cx="1473200" cy="955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a:xfrm>
            <a:off x="356135" y="241555"/>
            <a:ext cx="8855243" cy="565200"/>
          </a:xfrm>
        </p:spPr>
        <p:txBody>
          <a:bodyPr/>
          <a:lstStyle/>
          <a:p>
            <a:r>
              <a:rPr lang="fr-BE" dirty="0" smtClean="0"/>
              <a:t>Destriping</a:t>
            </a:r>
            <a:endParaRPr lang="en-GB"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69470"/>
          <a:stretch/>
        </p:blipFill>
        <p:spPr>
          <a:xfrm>
            <a:off x="9531211" y="221105"/>
            <a:ext cx="2480344" cy="6047971"/>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7151"/>
          <a:stretch/>
        </p:blipFill>
        <p:spPr>
          <a:xfrm>
            <a:off x="5671237" y="800933"/>
            <a:ext cx="3859974" cy="2598276"/>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r="7151"/>
          <a:stretch/>
        </p:blipFill>
        <p:spPr>
          <a:xfrm>
            <a:off x="4931166" y="1289252"/>
            <a:ext cx="4223326" cy="284286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r="7151"/>
          <a:stretch/>
        </p:blipFill>
        <p:spPr>
          <a:xfrm>
            <a:off x="4573697" y="1885775"/>
            <a:ext cx="3758503" cy="2529972"/>
          </a:xfrm>
          <a:prstGeom prst="rect">
            <a:avLst/>
          </a:prstGeom>
        </p:spPr>
      </p:pic>
      <p:sp>
        <p:nvSpPr>
          <p:cNvPr id="2" name="Rectangle 1"/>
          <p:cNvSpPr/>
          <p:nvPr/>
        </p:nvSpPr>
        <p:spPr>
          <a:xfrm>
            <a:off x="519764" y="1314549"/>
            <a:ext cx="7793186" cy="6152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p:cNvSpPr txBox="1">
            <a:spLocks/>
          </p:cNvSpPr>
          <p:nvPr/>
        </p:nvSpPr>
        <p:spPr>
          <a:xfrm>
            <a:off x="212560" y="866850"/>
            <a:ext cx="8199920" cy="499531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19000"/>
              </a:lnSpc>
              <a:spcBef>
                <a:spcPts val="360"/>
              </a:spcBef>
              <a:spcAft>
                <a:spcPts val="0"/>
              </a:spcAft>
              <a:buClr>
                <a:srgbClr val="8197A6"/>
              </a:buClr>
              <a:buSzPts val="1800"/>
              <a:buFont typeface="Arial"/>
              <a:buNone/>
              <a:defRPr sz="1800" b="0" i="0" u="none" strike="noStrike" cap="none">
                <a:solidFill>
                  <a:srgbClr val="8197A6"/>
                </a:solidFill>
                <a:latin typeface="Arial"/>
                <a:ea typeface="Arial"/>
                <a:cs typeface="Arial"/>
                <a:sym typeface="Arial"/>
              </a:defRPr>
            </a:lvl1pPr>
            <a:lvl2pPr marL="914400" marR="0" lvl="1"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2pPr>
            <a:lvl3pPr marL="1371600" marR="0" lvl="2"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3pPr>
            <a:lvl4pPr marL="1828800" marR="0" lvl="3"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4pPr>
            <a:lvl5pPr marL="2286000" marR="0" lvl="4"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5pPr>
            <a:lvl6pPr marL="2743200" marR="0" lvl="5" indent="-342900" algn="l" rtl="0">
              <a:lnSpc>
                <a:spcPct val="119000"/>
              </a:lnSpc>
              <a:spcBef>
                <a:spcPts val="360"/>
              </a:spcBef>
              <a:spcAft>
                <a:spcPts val="0"/>
              </a:spcAft>
              <a:buClr>
                <a:schemeClr val="accent1"/>
              </a:buClr>
              <a:buSzPts val="1800"/>
              <a:buFont typeface="Verdana"/>
              <a:buChar char="–"/>
              <a:defRPr sz="1543" b="0" i="0" u="none" strike="noStrike" cap="none">
                <a:solidFill>
                  <a:schemeClr val="lt2"/>
                </a:solidFill>
                <a:latin typeface="Arial"/>
                <a:ea typeface="Arial"/>
                <a:cs typeface="Arial"/>
                <a:sym typeface="Arial"/>
              </a:defRPr>
            </a:lvl6pPr>
            <a:lvl7pPr marL="3200400" marR="0" lvl="6" indent="-342900" algn="l" rtl="0">
              <a:lnSpc>
                <a:spcPct val="119000"/>
              </a:lnSpc>
              <a:spcBef>
                <a:spcPts val="360"/>
              </a:spcBef>
              <a:spcAft>
                <a:spcPts val="0"/>
              </a:spcAft>
              <a:buClr>
                <a:schemeClr val="accent1"/>
              </a:buClr>
              <a:buSzPts val="1800"/>
              <a:buFont typeface="Verdana"/>
              <a:buChar char="–"/>
              <a:defRPr sz="1543" b="0" i="0" u="none" strike="noStrike" cap="none">
                <a:solidFill>
                  <a:schemeClr val="lt2"/>
                </a:solidFill>
                <a:latin typeface="Arial"/>
                <a:ea typeface="Arial"/>
                <a:cs typeface="Arial"/>
                <a:sym typeface="Arial"/>
              </a:defRPr>
            </a:lvl7pPr>
            <a:lvl8pPr marL="3657600" marR="0" lvl="7" indent="-342900" algn="l" rtl="0">
              <a:lnSpc>
                <a:spcPct val="119000"/>
              </a:lnSpc>
              <a:spcBef>
                <a:spcPts val="360"/>
              </a:spcBef>
              <a:spcAft>
                <a:spcPts val="0"/>
              </a:spcAft>
              <a:buClr>
                <a:schemeClr val="accent1"/>
              </a:buClr>
              <a:buSzPts val="1800"/>
              <a:buFont typeface="Verdana"/>
              <a:buChar char="–"/>
              <a:defRPr sz="1543" b="0" i="0" u="none" strike="noStrike" cap="none">
                <a:solidFill>
                  <a:schemeClr val="lt2"/>
                </a:solidFill>
                <a:latin typeface="Arial"/>
                <a:ea typeface="Arial"/>
                <a:cs typeface="Arial"/>
                <a:sym typeface="Arial"/>
              </a:defRPr>
            </a:lvl8pPr>
            <a:lvl9pPr marL="4114800" marR="0" lvl="8" indent="-342900" algn="l" rtl="0">
              <a:lnSpc>
                <a:spcPct val="119000"/>
              </a:lnSpc>
              <a:spcBef>
                <a:spcPts val="360"/>
              </a:spcBef>
              <a:spcAft>
                <a:spcPts val="0"/>
              </a:spcAft>
              <a:buClr>
                <a:schemeClr val="accent1"/>
              </a:buClr>
              <a:buSzPts val="1800"/>
              <a:buFont typeface="Verdana"/>
              <a:buChar char="–"/>
              <a:defRPr sz="1543" b="0" i="0" u="none" strike="noStrike" cap="none">
                <a:solidFill>
                  <a:schemeClr val="lt2"/>
                </a:solidFill>
                <a:latin typeface="Arial"/>
                <a:ea typeface="Arial"/>
                <a:cs typeface="Arial"/>
                <a:sym typeface="Arial"/>
              </a:defRPr>
            </a:lvl9pPr>
          </a:lstStyle>
          <a:p>
            <a:pPr marL="285750" indent="-285750">
              <a:lnSpc>
                <a:spcPct val="100000"/>
              </a:lnSpc>
              <a:spcBef>
                <a:spcPts val="0"/>
              </a:spcBef>
              <a:spcAft>
                <a:spcPts val="600"/>
              </a:spcAft>
              <a:buFont typeface="Arial" panose="020B0604020202020204" pitchFamily="34" charset="0"/>
              <a:buChar char="•"/>
              <a:tabLst>
                <a:tab pos="271463" algn="l"/>
              </a:tabLst>
            </a:pPr>
            <a:r>
              <a:rPr lang="en-US" sz="2000" b="1" dirty="0" smtClean="0">
                <a:solidFill>
                  <a:schemeClr val="bg2"/>
                </a:solidFill>
              </a:rPr>
              <a:t>Use of the full scene</a:t>
            </a:r>
          </a:p>
          <a:p>
            <a:pPr marL="285750" indent="-285750">
              <a:lnSpc>
                <a:spcPct val="100000"/>
              </a:lnSpc>
              <a:spcBef>
                <a:spcPts val="0"/>
              </a:spcBef>
              <a:spcAft>
                <a:spcPts val="600"/>
              </a:spcAft>
              <a:buFont typeface="Arial" panose="020B0604020202020204" pitchFamily="34" charset="0"/>
              <a:buChar char="•"/>
              <a:tabLst>
                <a:tab pos="271463" algn="l"/>
              </a:tabLst>
            </a:pPr>
            <a:r>
              <a:rPr lang="en-US" sz="2000" b="1" dirty="0">
                <a:solidFill>
                  <a:schemeClr val="bg2"/>
                </a:solidFill>
              </a:rPr>
              <a:t>Creation of </a:t>
            </a:r>
            <a:r>
              <a:rPr lang="en-US" sz="2000" b="1" dirty="0" smtClean="0">
                <a:solidFill>
                  <a:schemeClr val="bg2"/>
                </a:solidFill>
              </a:rPr>
              <a:t>hourly arrays of “background reference values” (dim: </a:t>
            </a:r>
            <a:r>
              <a:rPr lang="en-US" sz="2000" b="1" dirty="0">
                <a:solidFill>
                  <a:schemeClr val="bg2"/>
                </a:solidFill>
              </a:rPr>
              <a:t>row x scan x hour</a:t>
            </a:r>
            <a:r>
              <a:rPr lang="en-US" sz="2000" b="1" dirty="0" smtClean="0">
                <a:solidFill>
                  <a:schemeClr val="bg2"/>
                </a:solidFill>
              </a:rPr>
              <a:t>)	</a:t>
            </a:r>
            <a:endParaRPr lang="en-US" sz="2000" b="1" dirty="0">
              <a:solidFill>
                <a:schemeClr val="bg2"/>
              </a:solidFill>
            </a:endParaRPr>
          </a:p>
          <a:p>
            <a:pPr marL="285750" indent="-285750">
              <a:lnSpc>
                <a:spcPct val="100000"/>
              </a:lnSpc>
              <a:spcBef>
                <a:spcPts val="0"/>
              </a:spcBef>
              <a:spcAft>
                <a:spcPts val="600"/>
              </a:spcAft>
              <a:buFont typeface="Arial" panose="020B0604020202020204" pitchFamily="34" charset="0"/>
              <a:buChar char="•"/>
              <a:tabLst>
                <a:tab pos="271463" algn="l"/>
              </a:tabLst>
            </a:pPr>
            <a:r>
              <a:rPr lang="en-US" sz="2000" b="1" dirty="0" smtClean="0">
                <a:solidFill>
                  <a:schemeClr val="bg2"/>
                </a:solidFill>
              </a:rPr>
              <a:t>Filters:</a:t>
            </a:r>
          </a:p>
          <a:p>
            <a:pPr marL="800100" lvl="1" indent="-342900">
              <a:lnSpc>
                <a:spcPct val="100000"/>
              </a:lnSpc>
              <a:spcBef>
                <a:spcPts val="0"/>
              </a:spcBef>
              <a:spcAft>
                <a:spcPts val="600"/>
              </a:spcAft>
              <a:buFont typeface="Arial" panose="020B0604020202020204" pitchFamily="34" charset="0"/>
              <a:buChar char="•"/>
              <a:tabLst>
                <a:tab pos="271463" algn="l"/>
              </a:tabLst>
            </a:pPr>
            <a:r>
              <a:rPr lang="en-US" b="1" dirty="0" smtClean="0">
                <a:solidFill>
                  <a:schemeClr val="bg2"/>
                </a:solidFill>
              </a:rPr>
              <a:t>RMS&gt;3e-3</a:t>
            </a:r>
            <a:endParaRPr lang="en-US" b="1" dirty="0">
              <a:solidFill>
                <a:schemeClr val="bg2"/>
              </a:solidFill>
            </a:endParaRPr>
          </a:p>
          <a:p>
            <a:pPr marL="800100" lvl="1" indent="-342900">
              <a:lnSpc>
                <a:spcPct val="100000"/>
              </a:lnSpc>
              <a:spcBef>
                <a:spcPts val="0"/>
              </a:spcBef>
              <a:spcAft>
                <a:spcPts val="600"/>
              </a:spcAft>
              <a:buFont typeface="Arial" panose="020B0604020202020204" pitchFamily="34" charset="0"/>
              <a:buChar char="•"/>
              <a:tabLst>
                <a:tab pos="271463" algn="l"/>
              </a:tabLst>
            </a:pPr>
            <a:r>
              <a:rPr lang="en-US" b="1" dirty="0" smtClean="0">
                <a:solidFill>
                  <a:schemeClr val="bg2"/>
                </a:solidFill>
              </a:rPr>
              <a:t>HCHO SCD &gt; 2xSTD per row </a:t>
            </a:r>
          </a:p>
          <a:p>
            <a:pPr marL="800100" lvl="1" indent="-342900">
              <a:lnSpc>
                <a:spcPct val="100000"/>
              </a:lnSpc>
              <a:spcBef>
                <a:spcPts val="0"/>
              </a:spcBef>
              <a:spcAft>
                <a:spcPts val="600"/>
              </a:spcAft>
              <a:buFont typeface="Arial" panose="020B0604020202020204" pitchFamily="34" charset="0"/>
              <a:buChar char="•"/>
              <a:tabLst>
                <a:tab pos="271463" algn="l"/>
              </a:tabLst>
            </a:pPr>
            <a:r>
              <a:rPr lang="en-US" b="1" dirty="0" smtClean="0">
                <a:solidFill>
                  <a:schemeClr val="bg2"/>
                </a:solidFill>
              </a:rPr>
              <a:t>CF&gt;0.4</a:t>
            </a:r>
          </a:p>
          <a:p>
            <a:pPr marL="800100" lvl="1" indent="-342900">
              <a:lnSpc>
                <a:spcPct val="100000"/>
              </a:lnSpc>
              <a:spcBef>
                <a:spcPts val="0"/>
              </a:spcBef>
              <a:spcAft>
                <a:spcPts val="600"/>
              </a:spcAft>
              <a:buFont typeface="Arial" panose="020B0604020202020204" pitchFamily="34" charset="0"/>
              <a:buChar char="•"/>
              <a:tabLst>
                <a:tab pos="271463" algn="l"/>
              </a:tabLst>
            </a:pPr>
            <a:r>
              <a:rPr lang="en-US" b="1" dirty="0" smtClean="0">
                <a:solidFill>
                  <a:schemeClr val="bg2"/>
                </a:solidFill>
              </a:rPr>
              <a:t>SZA and VZA&gt;70</a:t>
            </a:r>
            <a:endParaRPr lang="en-US" b="1" dirty="0">
              <a:solidFill>
                <a:schemeClr val="bg2"/>
              </a:solidFill>
            </a:endParaRPr>
          </a:p>
          <a:p>
            <a:pPr marL="285750" indent="-285750">
              <a:lnSpc>
                <a:spcPct val="100000"/>
              </a:lnSpc>
              <a:spcBef>
                <a:spcPts val="0"/>
              </a:spcBef>
              <a:spcAft>
                <a:spcPts val="600"/>
              </a:spcAft>
              <a:buFont typeface="Arial" panose="020B0604020202020204" pitchFamily="34" charset="0"/>
              <a:buChar char="•"/>
              <a:tabLst>
                <a:tab pos="271463" algn="l"/>
              </a:tabLst>
            </a:pPr>
            <a:r>
              <a:rPr lang="en-US" sz="2000" b="1" dirty="0" smtClean="0">
                <a:solidFill>
                  <a:schemeClr val="bg2"/>
                </a:solidFill>
              </a:rPr>
              <a:t>Median </a:t>
            </a:r>
            <a:r>
              <a:rPr lang="en-US" sz="2000" b="1" dirty="0">
                <a:solidFill>
                  <a:schemeClr val="bg2"/>
                </a:solidFill>
              </a:rPr>
              <a:t>of the filtered </a:t>
            </a:r>
            <a:r>
              <a:rPr lang="en-US" sz="2000" b="1" dirty="0" smtClean="0">
                <a:solidFill>
                  <a:schemeClr val="bg2"/>
                </a:solidFill>
              </a:rPr>
              <a:t>SCD</a:t>
            </a:r>
          </a:p>
          <a:p>
            <a:pPr marL="742950" lvl="1" indent="-285750">
              <a:lnSpc>
                <a:spcPct val="100000"/>
              </a:lnSpc>
              <a:spcBef>
                <a:spcPts val="0"/>
              </a:spcBef>
              <a:spcAft>
                <a:spcPts val="600"/>
              </a:spcAft>
              <a:buFont typeface="Arial" panose="020B0604020202020204" pitchFamily="34" charset="0"/>
              <a:buChar char="•"/>
              <a:tabLst>
                <a:tab pos="271463" algn="l"/>
              </a:tabLst>
            </a:pPr>
            <a:r>
              <a:rPr lang="en-US" sz="2000" b="1" dirty="0" smtClean="0">
                <a:solidFill>
                  <a:schemeClr val="bg2"/>
                </a:solidFill>
              </a:rPr>
              <a:t>per row (destriping) </a:t>
            </a:r>
          </a:p>
          <a:p>
            <a:pPr marL="742950" lvl="1" indent="-285750">
              <a:lnSpc>
                <a:spcPct val="100000"/>
              </a:lnSpc>
              <a:spcBef>
                <a:spcPts val="0"/>
              </a:spcBef>
              <a:spcAft>
                <a:spcPts val="600"/>
              </a:spcAft>
              <a:buFont typeface="Arial" panose="020B0604020202020204" pitchFamily="34" charset="0"/>
              <a:buChar char="•"/>
              <a:tabLst>
                <a:tab pos="271463" algn="l"/>
              </a:tabLst>
            </a:pPr>
            <a:r>
              <a:rPr lang="en-US" sz="2000" b="1" dirty="0" smtClean="0">
                <a:solidFill>
                  <a:schemeClr val="bg2"/>
                </a:solidFill>
              </a:rPr>
              <a:t>per day (in order to keep the info on the diurnal variation). </a:t>
            </a:r>
          </a:p>
          <a:p>
            <a:pPr marL="285750" indent="-285750">
              <a:lnSpc>
                <a:spcPct val="100000"/>
              </a:lnSpc>
              <a:spcBef>
                <a:spcPts val="0"/>
              </a:spcBef>
              <a:spcAft>
                <a:spcPts val="600"/>
              </a:spcAft>
              <a:buFont typeface="Arial" panose="020B0604020202020204" pitchFamily="34" charset="0"/>
              <a:buChar char="•"/>
              <a:tabLst>
                <a:tab pos="271463" algn="l"/>
              </a:tabLst>
            </a:pPr>
            <a:r>
              <a:rPr lang="en-US" sz="2000" b="1" dirty="0" smtClean="0">
                <a:solidFill>
                  <a:schemeClr val="bg2"/>
                </a:solidFill>
              </a:rPr>
              <a:t>The stripes are ~constant from scene to scene.</a:t>
            </a:r>
            <a:endParaRPr lang="en-US" sz="2000" b="1" dirty="0">
              <a:solidFill>
                <a:schemeClr val="bg2"/>
              </a:solidFill>
            </a:endParaRPr>
          </a:p>
          <a:p>
            <a:pPr marL="285750" indent="-285750">
              <a:lnSpc>
                <a:spcPct val="100000"/>
              </a:lnSpc>
              <a:spcBef>
                <a:spcPts val="0"/>
              </a:spcBef>
              <a:spcAft>
                <a:spcPts val="600"/>
              </a:spcAft>
              <a:buFont typeface="Arial" panose="020B0604020202020204" pitchFamily="34" charset="0"/>
              <a:buChar char="•"/>
              <a:tabLst>
                <a:tab pos="271463" algn="l"/>
              </a:tabLst>
            </a:pPr>
            <a:r>
              <a:rPr lang="en-US" sz="2000" b="1" dirty="0">
                <a:solidFill>
                  <a:schemeClr val="bg2"/>
                </a:solidFill>
              </a:rPr>
              <a:t>Remove the median from all SCDs of the row.</a:t>
            </a:r>
          </a:p>
        </p:txBody>
      </p:sp>
      <p:sp>
        <p:nvSpPr>
          <p:cNvPr id="12" name="TextBox 11"/>
          <p:cNvSpPr txBox="1"/>
          <p:nvPr/>
        </p:nvSpPr>
        <p:spPr>
          <a:xfrm>
            <a:off x="73152" y="6464808"/>
            <a:ext cx="1201724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dirty="0" smtClean="0"/>
              <a:t>EGU – Vienna - 26.05.2022</a:t>
            </a:r>
            <a:endParaRPr lang="en-GB" dirty="0"/>
          </a:p>
        </p:txBody>
      </p:sp>
    </p:spTree>
    <p:extLst>
      <p:ext uri="{BB962C8B-B14F-4D97-AF65-F5344CB8AC3E}">
        <p14:creationId xmlns:p14="http://schemas.microsoft.com/office/powerpoint/2010/main" val="112163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134" y="154800"/>
            <a:ext cx="9968665" cy="565200"/>
          </a:xfrm>
        </p:spPr>
        <p:txBody>
          <a:bodyPr/>
          <a:lstStyle/>
          <a:p>
            <a:r>
              <a:rPr lang="en-GB" dirty="0" smtClean="0"/>
              <a:t>AMF: tropospheric AMFs in the UV</a:t>
            </a:r>
            <a:endParaRPr lang="en-GB" dirty="0"/>
          </a:p>
        </p:txBody>
      </p:sp>
      <p:sp>
        <p:nvSpPr>
          <p:cNvPr id="5" name="Rectangle 4"/>
          <p:cNvSpPr/>
          <p:nvPr/>
        </p:nvSpPr>
        <p:spPr>
          <a:xfrm>
            <a:off x="216000" y="973864"/>
            <a:ext cx="10833802" cy="1788182"/>
          </a:xfrm>
          <a:prstGeom prst="rect">
            <a:avLst/>
          </a:prstGeom>
        </p:spPr>
        <p:txBody>
          <a:bodyPr wrap="square">
            <a:spAutoFit/>
          </a:bodyPr>
          <a:lstStyle/>
          <a:p>
            <a:pPr marL="571500" indent="-285750">
              <a:lnSpc>
                <a:spcPct val="119000"/>
              </a:lnSpc>
              <a:spcBef>
                <a:spcPts val="600"/>
              </a:spcBef>
              <a:buClrTx/>
              <a:buSzPts val="1800"/>
              <a:buFont typeface="Arial" panose="020B0604020202020204" pitchFamily="34" charset="0"/>
              <a:buChar char="•"/>
              <a:tabLst>
                <a:tab pos="271463" algn="l"/>
              </a:tabLst>
            </a:pPr>
            <a:r>
              <a:rPr lang="en-GB" sz="2000" b="1" dirty="0">
                <a:solidFill>
                  <a:schemeClr val="bg2"/>
                </a:solidFill>
              </a:rPr>
              <a:t>Same LUT of altitude-resolved AMFs as for TROPOMI.</a:t>
            </a:r>
          </a:p>
          <a:p>
            <a:pPr marL="571500" indent="-285750">
              <a:lnSpc>
                <a:spcPct val="119000"/>
              </a:lnSpc>
              <a:spcBef>
                <a:spcPts val="600"/>
              </a:spcBef>
              <a:buClrTx/>
              <a:buSzPts val="1800"/>
              <a:buFont typeface="Arial" panose="020B0604020202020204" pitchFamily="34" charset="0"/>
              <a:buChar char="•"/>
              <a:tabLst>
                <a:tab pos="271463" algn="l"/>
              </a:tabLst>
            </a:pPr>
            <a:r>
              <a:rPr lang="en-GB" sz="2000" b="1" dirty="0">
                <a:solidFill>
                  <a:schemeClr val="bg2"/>
                </a:solidFill>
              </a:rPr>
              <a:t>TM5-MP a priori profiles (from TROPOMI AUX files</a:t>
            </a:r>
            <a:r>
              <a:rPr lang="en-GB" sz="2000" b="1" dirty="0" smtClean="0">
                <a:solidFill>
                  <a:schemeClr val="bg2"/>
                </a:solidFill>
              </a:rPr>
              <a:t>), including diurnal variation.</a:t>
            </a:r>
            <a:endParaRPr lang="en-GB" sz="2000" b="1" dirty="0">
              <a:solidFill>
                <a:schemeClr val="bg2"/>
              </a:solidFill>
            </a:endParaRPr>
          </a:p>
          <a:p>
            <a:pPr marL="571500" indent="-285750">
              <a:lnSpc>
                <a:spcPct val="119000"/>
              </a:lnSpc>
              <a:spcBef>
                <a:spcPts val="600"/>
              </a:spcBef>
              <a:buClrTx/>
              <a:buSzPts val="1800"/>
              <a:buFont typeface="Arial" panose="020B0604020202020204" pitchFamily="34" charset="0"/>
              <a:buChar char="•"/>
              <a:tabLst>
                <a:tab pos="271463" algn="l"/>
              </a:tabLst>
            </a:pPr>
            <a:r>
              <a:rPr lang="en-GB" sz="2000" b="1" dirty="0" smtClean="0">
                <a:solidFill>
                  <a:schemeClr val="bg2"/>
                </a:solidFill>
              </a:rPr>
              <a:t>Cloud filtering based on GEMS </a:t>
            </a:r>
            <a:r>
              <a:rPr lang="en-GB" sz="2000" b="1" dirty="0">
                <a:solidFill>
                  <a:schemeClr val="bg2"/>
                </a:solidFill>
              </a:rPr>
              <a:t>L2 </a:t>
            </a:r>
            <a:r>
              <a:rPr lang="en-GB" sz="2000" b="1" dirty="0" smtClean="0">
                <a:solidFill>
                  <a:schemeClr val="bg2"/>
                </a:solidFill>
              </a:rPr>
              <a:t>cloud fractions. </a:t>
            </a:r>
            <a:endParaRPr lang="en-GB" sz="2000" b="1" dirty="0">
              <a:solidFill>
                <a:schemeClr val="bg2"/>
              </a:solidFill>
            </a:endParaRPr>
          </a:p>
          <a:p>
            <a:pPr marL="571500" indent="-285750">
              <a:lnSpc>
                <a:spcPct val="119000"/>
              </a:lnSpc>
              <a:spcBef>
                <a:spcPts val="600"/>
              </a:spcBef>
              <a:buClrTx/>
              <a:buSzPts val="1800"/>
              <a:buFont typeface="Arial" panose="020B0604020202020204" pitchFamily="34" charset="0"/>
              <a:buChar char="•"/>
              <a:tabLst>
                <a:tab pos="271463" algn="l"/>
              </a:tabLst>
            </a:pPr>
            <a:r>
              <a:rPr lang="en-GB" sz="2000" b="1" dirty="0">
                <a:solidFill>
                  <a:schemeClr val="bg2"/>
                </a:solidFill>
              </a:rPr>
              <a:t>Albedo: OMI min LER at 340 nm.</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3180" y="3165145"/>
            <a:ext cx="3844168" cy="285837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074" y="3165146"/>
            <a:ext cx="3844166" cy="285837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9466" y="3190636"/>
            <a:ext cx="3809884" cy="2832879"/>
          </a:xfrm>
          <a:prstGeom prst="rect">
            <a:avLst/>
          </a:prstGeom>
        </p:spPr>
      </p:pic>
      <p:sp>
        <p:nvSpPr>
          <p:cNvPr id="11" name="TextBox 10"/>
          <p:cNvSpPr txBox="1"/>
          <p:nvPr/>
        </p:nvSpPr>
        <p:spPr>
          <a:xfrm>
            <a:off x="96253" y="3658384"/>
            <a:ext cx="2204185" cy="1015663"/>
          </a:xfrm>
          <a:prstGeom prst="rect">
            <a:avLst/>
          </a:prstGeom>
          <a:noFill/>
        </p:spPr>
        <p:txBody>
          <a:bodyPr wrap="square" rtlCol="0">
            <a:spAutoFit/>
          </a:bodyPr>
          <a:lstStyle/>
          <a:p>
            <a:pPr marL="285750" indent="-285750">
              <a:buFont typeface="Arial" panose="020B0604020202020204" pitchFamily="34" charset="0"/>
              <a:buChar char="•"/>
            </a:pPr>
            <a:r>
              <a:rPr lang="en-GB" sz="2000" b="1" dirty="0" smtClean="0">
                <a:solidFill>
                  <a:schemeClr val="bg2"/>
                </a:solidFill>
              </a:rPr>
              <a:t>Weak dependencies </a:t>
            </a:r>
            <a:r>
              <a:rPr lang="en-GB" sz="2000" b="1" dirty="0">
                <a:solidFill>
                  <a:schemeClr val="bg2"/>
                </a:solidFill>
              </a:rPr>
              <a:t>with </a:t>
            </a:r>
            <a:r>
              <a:rPr lang="en-GB" sz="2000" b="1" dirty="0" smtClean="0">
                <a:solidFill>
                  <a:schemeClr val="bg2"/>
                </a:solidFill>
              </a:rPr>
              <a:t>angles</a:t>
            </a:r>
            <a:endParaRPr lang="en-GB" sz="2000" b="1" dirty="0">
              <a:solidFill>
                <a:schemeClr val="bg2"/>
              </a:solidFill>
            </a:endParaRPr>
          </a:p>
        </p:txBody>
      </p:sp>
      <p:sp>
        <p:nvSpPr>
          <p:cNvPr id="9" name="Rectangle 8"/>
          <p:cNvSpPr/>
          <p:nvPr/>
        </p:nvSpPr>
        <p:spPr>
          <a:xfrm>
            <a:off x="10617200" y="0"/>
            <a:ext cx="1473200" cy="955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73152" y="6464808"/>
            <a:ext cx="1201724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dirty="0" smtClean="0"/>
              <a:t>EGU – Vienna - 26.05.2022</a:t>
            </a:r>
            <a:endParaRPr lang="en-GB" dirty="0"/>
          </a:p>
        </p:txBody>
      </p:sp>
    </p:spTree>
    <p:extLst>
      <p:ext uri="{BB962C8B-B14F-4D97-AF65-F5344CB8AC3E}">
        <p14:creationId xmlns:p14="http://schemas.microsoft.com/office/powerpoint/2010/main" val="81468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4615" y="2293305"/>
            <a:ext cx="5586794" cy="4150190"/>
          </a:xfrm>
          <a:prstGeom prst="rect">
            <a:avLst/>
          </a:prstGeom>
        </p:spPr>
      </p:pic>
      <p:sp>
        <p:nvSpPr>
          <p:cNvPr id="2" name="Title 1"/>
          <p:cNvSpPr>
            <a:spLocks noGrp="1"/>
          </p:cNvSpPr>
          <p:nvPr>
            <p:ph type="title"/>
          </p:nvPr>
        </p:nvSpPr>
        <p:spPr>
          <a:xfrm>
            <a:off x="375384" y="102672"/>
            <a:ext cx="6015791" cy="553957"/>
          </a:xfrm>
        </p:spPr>
        <p:txBody>
          <a:bodyPr/>
          <a:lstStyle/>
          <a:p>
            <a:r>
              <a:rPr lang="fr-BE" dirty="0" smtClean="0">
                <a:solidFill>
                  <a:schemeClr val="tx1"/>
                </a:solidFill>
              </a:rPr>
              <a:t>Background HCHO </a:t>
            </a:r>
            <a:r>
              <a:rPr lang="fr-BE" dirty="0" err="1" smtClean="0">
                <a:solidFill>
                  <a:schemeClr val="tx1"/>
                </a:solidFill>
              </a:rPr>
              <a:t>column</a:t>
            </a:r>
            <a:endParaRPr lang="en-GB" dirty="0">
              <a:solidFill>
                <a:schemeClr val="tx1"/>
              </a:solidFill>
            </a:endParaRPr>
          </a:p>
        </p:txBody>
      </p:sp>
      <p:sp>
        <p:nvSpPr>
          <p:cNvPr id="3" name="Text Placeholder 2"/>
          <p:cNvSpPr>
            <a:spLocks noGrp="1"/>
          </p:cNvSpPr>
          <p:nvPr>
            <p:ph type="body" idx="1"/>
          </p:nvPr>
        </p:nvSpPr>
        <p:spPr>
          <a:xfrm>
            <a:off x="73152" y="667379"/>
            <a:ext cx="11217282" cy="1893209"/>
          </a:xfrm>
        </p:spPr>
        <p:txBody>
          <a:bodyPr/>
          <a:lstStyle/>
          <a:p>
            <a:pPr marL="514350" indent="-285750">
              <a:buFont typeface="Arial" panose="020B0604020202020204" pitchFamily="34" charset="0"/>
              <a:buChar char="•"/>
            </a:pPr>
            <a:r>
              <a:rPr lang="en-GB" b="1" dirty="0" smtClean="0">
                <a:solidFill>
                  <a:schemeClr val="bg2"/>
                </a:solidFill>
              </a:rPr>
              <a:t>Destriping per day  (=&gt; mean </a:t>
            </a:r>
            <a:r>
              <a:rPr lang="en-GB" b="1" dirty="0" err="1" smtClean="0">
                <a:solidFill>
                  <a:schemeClr val="bg2"/>
                </a:solidFill>
              </a:rPr>
              <a:t>dSCD</a:t>
            </a:r>
            <a:r>
              <a:rPr lang="en-GB" b="1" dirty="0" smtClean="0">
                <a:solidFill>
                  <a:schemeClr val="bg2"/>
                </a:solidFill>
              </a:rPr>
              <a:t> ~0)</a:t>
            </a:r>
          </a:p>
          <a:p>
            <a:pPr marL="514350" indent="-285750">
              <a:buFont typeface="Arial" panose="020B0604020202020204" pitchFamily="34" charset="0"/>
              <a:buChar char="•"/>
            </a:pPr>
            <a:r>
              <a:rPr lang="en-GB" b="1" dirty="0" smtClean="0">
                <a:solidFill>
                  <a:schemeClr val="bg2"/>
                </a:solidFill>
              </a:rPr>
              <a:t>Background from CH</a:t>
            </a:r>
            <a:r>
              <a:rPr lang="en-GB" b="1" baseline="-25000" dirty="0" smtClean="0">
                <a:solidFill>
                  <a:schemeClr val="bg2"/>
                </a:solidFill>
              </a:rPr>
              <a:t>4</a:t>
            </a:r>
            <a:r>
              <a:rPr lang="en-GB" b="1" dirty="0" smtClean="0">
                <a:solidFill>
                  <a:schemeClr val="bg2"/>
                </a:solidFill>
              </a:rPr>
              <a:t> oxidation: </a:t>
            </a:r>
          </a:p>
          <a:p>
            <a:pPr marL="971550" lvl="1" indent="-285750">
              <a:buFont typeface="Arial" panose="020B0604020202020204" pitchFamily="34" charset="0"/>
              <a:buChar char="•"/>
            </a:pPr>
            <a:r>
              <a:rPr lang="en-GB" b="1" dirty="0" smtClean="0">
                <a:solidFill>
                  <a:schemeClr val="bg2"/>
                </a:solidFill>
              </a:rPr>
              <a:t>taken from TM5 profiles in the free troposphere</a:t>
            </a:r>
          </a:p>
          <a:p>
            <a:pPr marL="971550" lvl="1" indent="-285750">
              <a:buFont typeface="Arial" panose="020B0604020202020204" pitchFamily="34" charset="0"/>
              <a:buChar char="•"/>
            </a:pPr>
            <a:r>
              <a:rPr lang="en-GB" b="1" dirty="0" smtClean="0">
                <a:solidFill>
                  <a:schemeClr val="bg2"/>
                </a:solidFill>
              </a:rPr>
              <a:t>integration of the a priori profiles excluding the 4 first layers</a:t>
            </a:r>
          </a:p>
          <a:p>
            <a:pPr marL="971550" lvl="1" indent="-285750">
              <a:buFont typeface="Arial" panose="020B0604020202020204" pitchFamily="34" charset="0"/>
              <a:buChar char="•"/>
            </a:pPr>
            <a:r>
              <a:rPr lang="en-GB" b="1" dirty="0" smtClean="0">
                <a:solidFill>
                  <a:schemeClr val="bg2"/>
                </a:solidFill>
              </a:rPr>
              <a:t>spatial smoothing</a:t>
            </a:r>
          </a:p>
          <a:p>
            <a:pPr marL="514350" indent="-285750">
              <a:buFont typeface="Arial" panose="020B0604020202020204" pitchFamily="34" charset="0"/>
              <a:buChar char="•"/>
            </a:pPr>
            <a:endParaRPr lang="fr-BE" b="1" dirty="0" smtClean="0">
              <a:solidFill>
                <a:schemeClr val="bg2"/>
              </a:solidFill>
            </a:endParaRPr>
          </a:p>
          <a:p>
            <a:pPr marL="514350" indent="-285750">
              <a:buFont typeface="Arial" panose="020B0604020202020204" pitchFamily="34" charset="0"/>
              <a:buChar char="•"/>
            </a:pPr>
            <a:endParaRPr lang="fr-BE" b="1" dirty="0" smtClean="0">
              <a:solidFill>
                <a:schemeClr val="bg2"/>
              </a:solidFill>
            </a:endParaRPr>
          </a:p>
          <a:p>
            <a:pPr marL="514350" indent="-285750">
              <a:buFont typeface="Arial" panose="020B0604020202020204" pitchFamily="34" charset="0"/>
              <a:buChar char="•"/>
            </a:pPr>
            <a:endParaRPr lang="en-GB" b="1" dirty="0">
              <a:solidFill>
                <a:schemeClr val="bg2"/>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715" r="8207"/>
          <a:stretch/>
        </p:blipFill>
        <p:spPr>
          <a:xfrm>
            <a:off x="0" y="2656891"/>
            <a:ext cx="3638350" cy="36000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7834" r="10350"/>
          <a:stretch/>
        </p:blipFill>
        <p:spPr>
          <a:xfrm>
            <a:off x="3852407" y="2656891"/>
            <a:ext cx="3480301" cy="3600000"/>
          </a:xfrm>
          <a:prstGeom prst="rect">
            <a:avLst/>
          </a:prstGeom>
        </p:spPr>
      </p:pic>
      <p:sp>
        <p:nvSpPr>
          <p:cNvPr id="8" name="Right Arrow 7"/>
          <p:cNvSpPr/>
          <p:nvPr/>
        </p:nvSpPr>
        <p:spPr>
          <a:xfrm>
            <a:off x="2926080" y="4560850"/>
            <a:ext cx="1684421" cy="261407"/>
          </a:xfrm>
          <a:prstGeom prst="rightArrow">
            <a:avLst/>
          </a:prstGeom>
          <a:solidFill>
            <a:schemeClr val="bg2"/>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3949305" y="3195150"/>
            <a:ext cx="2625310" cy="523220"/>
          </a:xfrm>
          <a:prstGeom prst="rect">
            <a:avLst/>
          </a:prstGeom>
          <a:noFill/>
        </p:spPr>
        <p:txBody>
          <a:bodyPr wrap="square" rtlCol="0">
            <a:spAutoFit/>
          </a:bodyPr>
          <a:lstStyle/>
          <a:p>
            <a:r>
              <a:rPr lang="fr-BE" b="1" dirty="0" smtClean="0">
                <a:solidFill>
                  <a:schemeClr val="accent5">
                    <a:lumMod val="20000"/>
                    <a:lumOff val="80000"/>
                  </a:schemeClr>
                </a:solidFill>
              </a:rPr>
              <a:t>GEMS MODEL BACKGROUND COLUMN</a:t>
            </a:r>
            <a:endParaRPr lang="en-GB" b="1" dirty="0">
              <a:solidFill>
                <a:schemeClr val="accent5">
                  <a:lumMod val="20000"/>
                  <a:lumOff val="80000"/>
                </a:schemeClr>
              </a:solidFill>
            </a:endParaRPr>
          </a:p>
        </p:txBody>
      </p:sp>
      <p:sp>
        <p:nvSpPr>
          <p:cNvPr id="10" name="TextBox 9"/>
          <p:cNvSpPr txBox="1"/>
          <p:nvPr/>
        </p:nvSpPr>
        <p:spPr>
          <a:xfrm>
            <a:off x="9536099" y="5120313"/>
            <a:ext cx="2625310" cy="523220"/>
          </a:xfrm>
          <a:prstGeom prst="rect">
            <a:avLst/>
          </a:prstGeom>
          <a:noFill/>
        </p:spPr>
        <p:txBody>
          <a:bodyPr wrap="square" rtlCol="0">
            <a:spAutoFit/>
          </a:bodyPr>
          <a:lstStyle/>
          <a:p>
            <a:pPr algn="r"/>
            <a:r>
              <a:rPr lang="fr-BE" b="1" dirty="0" smtClean="0">
                <a:solidFill>
                  <a:schemeClr val="accent5">
                    <a:lumMod val="20000"/>
                    <a:lumOff val="80000"/>
                  </a:schemeClr>
                </a:solidFill>
              </a:rPr>
              <a:t>TROPOMI MODEL BACKGROUND COLUMN</a:t>
            </a:r>
            <a:endParaRPr lang="en-GB" b="1" dirty="0">
              <a:solidFill>
                <a:schemeClr val="accent5">
                  <a:lumMod val="20000"/>
                  <a:lumOff val="80000"/>
                </a:schemeClr>
              </a:solidFill>
            </a:endParaRPr>
          </a:p>
        </p:txBody>
      </p:sp>
      <p:sp>
        <p:nvSpPr>
          <p:cNvPr id="11" name="Rectangle 10"/>
          <p:cNvSpPr/>
          <p:nvPr/>
        </p:nvSpPr>
        <p:spPr>
          <a:xfrm>
            <a:off x="10617200" y="0"/>
            <a:ext cx="1473200" cy="955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73152" y="6464808"/>
            <a:ext cx="1201724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dirty="0" smtClean="0"/>
              <a:t>EGU – Vienna - 26.05.2022</a:t>
            </a:r>
            <a:endParaRPr lang="en-GB" dirty="0"/>
          </a:p>
        </p:txBody>
      </p:sp>
    </p:spTree>
    <p:extLst>
      <p:ext uri="{BB962C8B-B14F-4D97-AF65-F5344CB8AC3E}">
        <p14:creationId xmlns:p14="http://schemas.microsoft.com/office/powerpoint/2010/main" val="42594732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3152" y="6464808"/>
            <a:ext cx="12017248" cy="369332"/>
          </a:xfrm>
          <a:prstGeom prst="rect">
            <a:avLst/>
          </a:prstGeom>
          <a:solidFill>
            <a:srgbClr val="FEFFFF"/>
          </a:solidFill>
          <a:ln w="25400" cap="flat" cmpd="sng" algn="ctr">
            <a:solidFill>
              <a:srgbClr val="E7E8E3"/>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smtClean="0">
                <a:ln>
                  <a:noFill/>
                </a:ln>
                <a:solidFill>
                  <a:srgbClr val="003249"/>
                </a:solidFill>
                <a:effectLst/>
                <a:uLnTx/>
                <a:uFillTx/>
                <a:latin typeface="Arial"/>
                <a:ea typeface="+mn-ea"/>
                <a:cs typeface="+mn-cs"/>
              </a:rPr>
              <a:t>ESA LPS – Bonn- 24.05.2022</a:t>
            </a:r>
            <a:endParaRPr kumimoji="0" lang="en-GB" sz="1800" b="0" i="0" u="none" strike="noStrike" kern="0" cap="none" spc="0" normalizeH="0" baseline="0" noProof="0" dirty="0" smtClean="0">
              <a:ln>
                <a:noFill/>
              </a:ln>
              <a:solidFill>
                <a:srgbClr val="003249"/>
              </a:solidFill>
              <a:effectLst/>
              <a:uLnTx/>
              <a:uFillTx/>
              <a:latin typeface="Arial"/>
              <a:ea typeface="+mn-ea"/>
              <a:cs typeface="+mn-cs"/>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5669"/>
          <a:stretch/>
        </p:blipFill>
        <p:spPr>
          <a:xfrm>
            <a:off x="86627" y="169588"/>
            <a:ext cx="3678144" cy="3240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5448"/>
          <a:stretch/>
        </p:blipFill>
        <p:spPr>
          <a:xfrm>
            <a:off x="86627" y="3545854"/>
            <a:ext cx="3687770" cy="3240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5875"/>
          <a:stretch/>
        </p:blipFill>
        <p:spPr>
          <a:xfrm>
            <a:off x="2985485" y="3545854"/>
            <a:ext cx="3669144" cy="3240000"/>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5175"/>
          <a:stretch/>
        </p:blipFill>
        <p:spPr>
          <a:xfrm>
            <a:off x="5862144" y="3545854"/>
            <a:ext cx="3699673" cy="324000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4954"/>
          <a:stretch/>
        </p:blipFill>
        <p:spPr>
          <a:xfrm>
            <a:off x="2954956" y="169588"/>
            <a:ext cx="3709298" cy="3240000"/>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14963"/>
          <a:stretch/>
        </p:blipFill>
        <p:spPr>
          <a:xfrm>
            <a:off x="5862144" y="169588"/>
            <a:ext cx="3708939" cy="3240000"/>
          </a:xfrm>
          <a:prstGeom prst="rect">
            <a:avLst/>
          </a:prstGeom>
        </p:spPr>
      </p:pic>
      <p:sp>
        <p:nvSpPr>
          <p:cNvPr id="11" name="TextBox 10"/>
          <p:cNvSpPr txBox="1"/>
          <p:nvPr/>
        </p:nvSpPr>
        <p:spPr>
          <a:xfrm>
            <a:off x="9065342" y="1189423"/>
            <a:ext cx="3159996" cy="3293209"/>
          </a:xfrm>
          <a:prstGeom prst="rect">
            <a:avLst/>
          </a:prstGeom>
          <a:noFill/>
        </p:spPr>
        <p:txBody>
          <a:bodyPr wrap="square" rtlCol="0">
            <a:spAutoFit/>
          </a:bodyPr>
          <a:lstStyle/>
          <a:p>
            <a:r>
              <a:rPr lang="en-GB" sz="2400" b="1" dirty="0" smtClean="0">
                <a:solidFill>
                  <a:schemeClr val="tx1"/>
                </a:solidFill>
              </a:rPr>
              <a:t>Operational GEMS HCHO product</a:t>
            </a:r>
          </a:p>
          <a:p>
            <a:r>
              <a:rPr lang="en-GB" sz="2400" b="1" dirty="0" smtClean="0">
                <a:solidFill>
                  <a:schemeClr val="tx1"/>
                </a:solidFill>
              </a:rPr>
              <a:t>New version</a:t>
            </a:r>
          </a:p>
          <a:p>
            <a:endParaRPr lang="en-GB" sz="2400" b="1" dirty="0" smtClean="0">
              <a:solidFill>
                <a:schemeClr val="tx1"/>
              </a:solidFill>
            </a:endParaRPr>
          </a:p>
          <a:p>
            <a:r>
              <a:rPr lang="fr-BE" sz="2400" b="1" dirty="0" smtClean="0">
                <a:solidFill>
                  <a:schemeClr val="tx1"/>
                </a:solidFill>
              </a:rPr>
              <a:t>March 2021</a:t>
            </a:r>
          </a:p>
          <a:p>
            <a:endParaRPr lang="fr-BE" sz="2400" b="1" dirty="0">
              <a:solidFill>
                <a:schemeClr val="tx1"/>
              </a:solidFill>
            </a:endParaRPr>
          </a:p>
          <a:p>
            <a:pPr marL="342900" indent="-342900">
              <a:buFont typeface="Arial" panose="020B0604020202020204" pitchFamily="34" charset="0"/>
              <a:buChar char="•"/>
            </a:pPr>
            <a:r>
              <a:rPr lang="en-GB" sz="1600" b="1" dirty="0" smtClean="0">
                <a:solidFill>
                  <a:schemeClr val="tx1"/>
                </a:solidFill>
              </a:rPr>
              <a:t>Full spatial resolution</a:t>
            </a:r>
          </a:p>
          <a:p>
            <a:pPr marL="342900" indent="-342900">
              <a:buFont typeface="Arial" panose="020B0604020202020204" pitchFamily="34" charset="0"/>
              <a:buChar char="•"/>
            </a:pPr>
            <a:r>
              <a:rPr lang="en-GB" sz="1600" b="1" dirty="0" smtClean="0">
                <a:solidFill>
                  <a:schemeClr val="tx1"/>
                </a:solidFill>
              </a:rPr>
              <a:t>Filtered using the provided CF in the product.</a:t>
            </a:r>
          </a:p>
          <a:p>
            <a:pPr marL="342900" indent="-342900">
              <a:buFont typeface="Arial" panose="020B0604020202020204" pitchFamily="34" charset="0"/>
              <a:buChar char="•"/>
            </a:pPr>
            <a:r>
              <a:rPr lang="fr-BE" sz="1600" b="1" dirty="0" smtClean="0">
                <a:solidFill>
                  <a:schemeClr val="tx1"/>
                </a:solidFill>
              </a:rPr>
              <a:t>OMI mode LER at 340 nm</a:t>
            </a:r>
            <a:endParaRPr lang="en-GB" sz="1600" b="1" dirty="0" smtClean="0">
              <a:solidFill>
                <a:schemeClr val="tx1"/>
              </a:solidFill>
            </a:endParaRPr>
          </a:p>
        </p:txBody>
      </p:sp>
      <p:sp>
        <p:nvSpPr>
          <p:cNvPr id="13" name="Rectangle 12"/>
          <p:cNvSpPr/>
          <p:nvPr/>
        </p:nvSpPr>
        <p:spPr>
          <a:xfrm>
            <a:off x="10617200" y="0"/>
            <a:ext cx="1473200" cy="955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28112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73152" y="6464808"/>
            <a:ext cx="10195560" cy="307777"/>
          </a:xfrm>
          <a:prstGeom prst="rect">
            <a:avLst/>
          </a:prstGeom>
          <a:solidFill>
            <a:srgbClr val="FEFFFF"/>
          </a:solidFill>
          <a:ln w="25400" cap="flat" cmpd="sng" algn="ctr">
            <a:solidFill>
              <a:srgbClr val="E7E8E3"/>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smtClean="0">
                <a:ln>
                  <a:noFill/>
                </a:ln>
                <a:solidFill>
                  <a:srgbClr val="003249"/>
                </a:solidFill>
                <a:effectLst/>
                <a:uLnTx/>
                <a:uFillTx/>
                <a:latin typeface="Arial"/>
                <a:ea typeface="+mn-ea"/>
                <a:cs typeface="+mn-cs"/>
              </a:rPr>
              <a:t>ESA LPS – Bonn- 24.05.2022</a:t>
            </a:r>
            <a:endParaRPr kumimoji="0" lang="en-GB" sz="1800" b="0" i="0" u="none" strike="noStrike" kern="0" cap="none" spc="0" normalizeH="0" baseline="0" noProof="0" dirty="0" smtClean="0">
              <a:ln>
                <a:noFill/>
              </a:ln>
              <a:solidFill>
                <a:srgbClr val="003249"/>
              </a:solidFill>
              <a:effectLst/>
              <a:uLnTx/>
              <a:uFillTx/>
              <a:latin typeface="Arial"/>
              <a:ea typeface="+mn-ea"/>
              <a:cs typeface="+mn-cs"/>
            </a:endParaRP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17213"/>
          <a:stretch/>
        </p:blipFill>
        <p:spPr>
          <a:xfrm>
            <a:off x="106710" y="194267"/>
            <a:ext cx="3610767" cy="3240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6302"/>
          <a:stretch/>
        </p:blipFill>
        <p:spPr>
          <a:xfrm>
            <a:off x="2906830" y="178921"/>
            <a:ext cx="3650514" cy="3240000"/>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6514"/>
          <a:stretch/>
        </p:blipFill>
        <p:spPr>
          <a:xfrm>
            <a:off x="5716160" y="178921"/>
            <a:ext cx="3641304" cy="3240000"/>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6974"/>
          <a:stretch/>
        </p:blipFill>
        <p:spPr>
          <a:xfrm>
            <a:off x="96253" y="3535427"/>
            <a:ext cx="3621224" cy="32400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6707" y="0"/>
            <a:ext cx="0" cy="0"/>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17022"/>
          <a:stretch/>
        </p:blipFill>
        <p:spPr>
          <a:xfrm>
            <a:off x="2906830" y="3535427"/>
            <a:ext cx="3619099" cy="3240000"/>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15852"/>
          <a:stretch/>
        </p:blipFill>
        <p:spPr>
          <a:xfrm>
            <a:off x="5701722" y="3520081"/>
            <a:ext cx="3670180" cy="3240000"/>
          </a:xfrm>
          <a:prstGeom prst="rect">
            <a:avLst/>
          </a:prstGeom>
        </p:spPr>
      </p:pic>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17214"/>
          <a:stretch/>
        </p:blipFill>
        <p:spPr>
          <a:xfrm>
            <a:off x="8556067" y="3504735"/>
            <a:ext cx="3610727" cy="3240000"/>
          </a:xfrm>
          <a:prstGeom prst="rect">
            <a:avLst/>
          </a:prstGeom>
        </p:spPr>
      </p:pic>
      <p:sp>
        <p:nvSpPr>
          <p:cNvPr id="20" name="TextBox 19"/>
          <p:cNvSpPr txBox="1"/>
          <p:nvPr/>
        </p:nvSpPr>
        <p:spPr>
          <a:xfrm>
            <a:off x="9057372" y="1189423"/>
            <a:ext cx="3004335" cy="1938992"/>
          </a:xfrm>
          <a:prstGeom prst="rect">
            <a:avLst/>
          </a:prstGeom>
          <a:noFill/>
        </p:spPr>
        <p:txBody>
          <a:bodyPr wrap="square" rtlCol="0">
            <a:spAutoFit/>
          </a:bodyPr>
          <a:lstStyle/>
          <a:p>
            <a:r>
              <a:rPr lang="en-GB" sz="2400" b="1" dirty="0" smtClean="0">
                <a:solidFill>
                  <a:schemeClr val="tx1"/>
                </a:solidFill>
              </a:rPr>
              <a:t>Operational GEMS HCHO product</a:t>
            </a:r>
          </a:p>
          <a:p>
            <a:r>
              <a:rPr lang="en-GB" sz="2400" b="1" dirty="0" smtClean="0">
                <a:solidFill>
                  <a:schemeClr val="tx1"/>
                </a:solidFill>
              </a:rPr>
              <a:t>New version</a:t>
            </a:r>
          </a:p>
          <a:p>
            <a:endParaRPr lang="en-GB" sz="2400" b="1" dirty="0" smtClean="0">
              <a:solidFill>
                <a:schemeClr val="tx1"/>
              </a:solidFill>
            </a:endParaRPr>
          </a:p>
          <a:p>
            <a:r>
              <a:rPr lang="en-GB" sz="2400" b="1" dirty="0" smtClean="0">
                <a:solidFill>
                  <a:schemeClr val="tx1"/>
                </a:solidFill>
              </a:rPr>
              <a:t>June 2021</a:t>
            </a:r>
            <a:endParaRPr lang="en-GB" sz="2400" b="1" dirty="0">
              <a:solidFill>
                <a:schemeClr val="tx1"/>
              </a:solidFill>
            </a:endParaRPr>
          </a:p>
        </p:txBody>
      </p:sp>
      <p:sp>
        <p:nvSpPr>
          <p:cNvPr id="19" name="Rectangle 18"/>
          <p:cNvSpPr/>
          <p:nvPr/>
        </p:nvSpPr>
        <p:spPr>
          <a:xfrm>
            <a:off x="10617200" y="10160"/>
            <a:ext cx="1473200" cy="955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562059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0617200" y="10160"/>
            <a:ext cx="1473200" cy="955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5149"/>
          <a:stretch/>
        </p:blipFill>
        <p:spPr>
          <a:xfrm>
            <a:off x="4033090" y="837397"/>
            <a:ext cx="4099149" cy="324000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5152"/>
          <a:stretch/>
        </p:blipFill>
        <p:spPr>
          <a:xfrm>
            <a:off x="8084719" y="837397"/>
            <a:ext cx="4099011" cy="3240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7347"/>
          <a:stretch/>
        </p:blipFill>
        <p:spPr>
          <a:xfrm>
            <a:off x="28981" y="837397"/>
            <a:ext cx="4004109" cy="3240000"/>
          </a:xfrm>
          <a:prstGeom prst="rect">
            <a:avLst/>
          </a:prstGeom>
        </p:spPr>
      </p:pic>
      <p:sp>
        <p:nvSpPr>
          <p:cNvPr id="10" name="TextBox 9"/>
          <p:cNvSpPr txBox="1"/>
          <p:nvPr/>
        </p:nvSpPr>
        <p:spPr>
          <a:xfrm>
            <a:off x="442763" y="4275254"/>
            <a:ext cx="6862812" cy="1631216"/>
          </a:xfrm>
          <a:prstGeom prst="rect">
            <a:avLst/>
          </a:prstGeom>
          <a:noFill/>
        </p:spPr>
        <p:txBody>
          <a:bodyPr wrap="square" rtlCol="0">
            <a:spAutoFit/>
          </a:bodyPr>
          <a:lstStyle/>
          <a:p>
            <a:pPr marL="285750" indent="-285750">
              <a:buFont typeface="Arial" panose="020B0604020202020204" pitchFamily="34" charset="0"/>
              <a:buChar char="•"/>
            </a:pPr>
            <a:r>
              <a:rPr lang="en-GB" sz="2000" b="1" dirty="0" smtClean="0">
                <a:solidFill>
                  <a:schemeClr val="tx1"/>
                </a:solidFill>
              </a:rPr>
              <a:t>Ground-based observations show rather week diurnal variations</a:t>
            </a:r>
          </a:p>
          <a:p>
            <a:pPr marL="285750" indent="-285750">
              <a:buFont typeface="Arial" panose="020B0604020202020204" pitchFamily="34" charset="0"/>
              <a:buChar char="•"/>
            </a:pPr>
            <a:r>
              <a:rPr lang="en-GB" sz="2000" b="1" dirty="0" smtClean="0">
                <a:solidFill>
                  <a:schemeClr val="tx1"/>
                </a:solidFill>
              </a:rPr>
              <a:t>Increase along the day in summer time in Xianghe</a:t>
            </a:r>
          </a:p>
          <a:p>
            <a:pPr marL="285750" indent="-285750">
              <a:buFont typeface="Arial" panose="020B0604020202020204" pitchFamily="34" charset="0"/>
              <a:buChar char="•"/>
            </a:pPr>
            <a:r>
              <a:rPr lang="en-GB" sz="2000" b="1" dirty="0" smtClean="0">
                <a:solidFill>
                  <a:schemeClr val="tx1"/>
                </a:solidFill>
              </a:rPr>
              <a:t>Over </a:t>
            </a:r>
            <a:r>
              <a:rPr lang="en-GB" sz="2000" b="1" dirty="0" err="1" smtClean="0">
                <a:solidFill>
                  <a:schemeClr val="tx1"/>
                </a:solidFill>
              </a:rPr>
              <a:t>Phimai</a:t>
            </a:r>
            <a:r>
              <a:rPr lang="en-GB" sz="2000" b="1" dirty="0" smtClean="0">
                <a:solidFill>
                  <a:schemeClr val="tx1"/>
                </a:solidFill>
              </a:rPr>
              <a:t>, morning HCHO columns seem to be larger during the fire season (MAM)</a:t>
            </a:r>
            <a:endParaRPr lang="en-GB" sz="2000" b="1" dirty="0">
              <a:solidFill>
                <a:schemeClr val="tx1"/>
              </a:solidFill>
            </a:endParaRPr>
          </a:p>
        </p:txBody>
      </p:sp>
      <p:sp>
        <p:nvSpPr>
          <p:cNvPr id="11" name="TextBox 10"/>
          <p:cNvSpPr txBox="1"/>
          <p:nvPr/>
        </p:nvSpPr>
        <p:spPr>
          <a:xfrm>
            <a:off x="8084720" y="4798474"/>
            <a:ext cx="3840982" cy="1107996"/>
          </a:xfrm>
          <a:prstGeom prst="rect">
            <a:avLst/>
          </a:prstGeom>
          <a:noFill/>
        </p:spPr>
        <p:txBody>
          <a:bodyPr wrap="square" rtlCol="0">
            <a:spAutoFit/>
          </a:bodyPr>
          <a:lstStyle/>
          <a:p>
            <a:r>
              <a:rPr lang="en-GB" sz="1800" b="1" dirty="0" smtClean="0"/>
              <a:t>MAX-DOAS data provided by: </a:t>
            </a:r>
          </a:p>
          <a:p>
            <a:pPr marL="285750" indent="-285750">
              <a:buFont typeface="Arial" panose="020B0604020202020204" pitchFamily="34" charset="0"/>
              <a:buChar char="•"/>
            </a:pPr>
            <a:r>
              <a:rPr lang="en-GB" sz="1600" dirty="0" smtClean="0"/>
              <a:t>MPI-C, IISER, Mohali, India</a:t>
            </a:r>
          </a:p>
          <a:p>
            <a:pPr marL="285750" indent="-285750">
              <a:buFont typeface="Arial" panose="020B0604020202020204" pitchFamily="34" charset="0"/>
              <a:buChar char="•"/>
            </a:pPr>
            <a:r>
              <a:rPr lang="en-GB" sz="1600" dirty="0" smtClean="0"/>
              <a:t>Chiba U, Japan</a:t>
            </a:r>
          </a:p>
          <a:p>
            <a:pPr marL="285750" indent="-285750">
              <a:buFont typeface="Arial" panose="020B0604020202020204" pitchFamily="34" charset="0"/>
              <a:buChar char="•"/>
            </a:pPr>
            <a:r>
              <a:rPr lang="en-GB" sz="1600" dirty="0" smtClean="0"/>
              <a:t>BIRA-IASB, CAS, Beijing, China</a:t>
            </a:r>
            <a:endParaRPr lang="en-GB" sz="1600" dirty="0"/>
          </a:p>
        </p:txBody>
      </p:sp>
      <p:sp>
        <p:nvSpPr>
          <p:cNvPr id="12" name="Title 1"/>
          <p:cNvSpPr>
            <a:spLocks noGrp="1"/>
          </p:cNvSpPr>
          <p:nvPr>
            <p:ph type="title"/>
          </p:nvPr>
        </p:nvSpPr>
        <p:spPr>
          <a:xfrm>
            <a:off x="216000" y="154800"/>
            <a:ext cx="10108800" cy="565200"/>
          </a:xfrm>
        </p:spPr>
        <p:txBody>
          <a:bodyPr/>
          <a:lstStyle/>
          <a:p>
            <a:r>
              <a:rPr lang="en-GB" dirty="0" smtClean="0"/>
              <a:t>Seasonal diurnal variations measured with MAX-DOAS</a:t>
            </a:r>
            <a:endParaRPr lang="en-GB" dirty="0"/>
          </a:p>
        </p:txBody>
      </p:sp>
      <p:sp>
        <p:nvSpPr>
          <p:cNvPr id="13" name="TextBox 12"/>
          <p:cNvSpPr txBox="1"/>
          <p:nvPr/>
        </p:nvSpPr>
        <p:spPr>
          <a:xfrm>
            <a:off x="73152" y="6464808"/>
            <a:ext cx="1201724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dirty="0" smtClean="0"/>
              <a:t>EGU – Vienna - 26.05.2022</a:t>
            </a:r>
            <a:endParaRPr lang="en-GB" dirty="0"/>
          </a:p>
        </p:txBody>
      </p:sp>
    </p:spTree>
    <p:extLst>
      <p:ext uri="{BB962C8B-B14F-4D97-AF65-F5344CB8AC3E}">
        <p14:creationId xmlns:p14="http://schemas.microsoft.com/office/powerpoint/2010/main" val="3980003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DOAS retrieval algorithm in 3 steps</a:t>
            </a:r>
            <a:endParaRPr lang="en-GB" dirty="0"/>
          </a:p>
        </p:txBody>
      </p:sp>
      <p:sp>
        <p:nvSpPr>
          <p:cNvPr id="3" name="Text Placeholder 2"/>
          <p:cNvSpPr>
            <a:spLocks noGrp="1"/>
          </p:cNvSpPr>
          <p:nvPr>
            <p:ph type="body" idx="1"/>
          </p:nvPr>
        </p:nvSpPr>
        <p:spPr>
          <a:xfrm>
            <a:off x="133704" y="882193"/>
            <a:ext cx="5907620" cy="2659904"/>
          </a:xfrm>
        </p:spPr>
        <p:txBody>
          <a:bodyPr/>
          <a:lstStyle/>
          <a:p>
            <a:r>
              <a:rPr lang="en-GB" sz="2800" b="1" dirty="0" smtClean="0">
                <a:solidFill>
                  <a:schemeClr val="bg2"/>
                </a:solidFill>
              </a:rPr>
              <a:t>TROPOMI</a:t>
            </a:r>
          </a:p>
          <a:p>
            <a:pPr marL="571500" indent="-342900">
              <a:buFont typeface="+mj-lt"/>
              <a:buAutoNum type="arabicPeriod"/>
            </a:pPr>
            <a:r>
              <a:rPr lang="en-GB" sz="2000" b="1" dirty="0" smtClean="0">
                <a:solidFill>
                  <a:schemeClr val="bg2"/>
                </a:solidFill>
              </a:rPr>
              <a:t>Fit of the SCD in the </a:t>
            </a:r>
            <a:r>
              <a:rPr lang="en-GB" sz="2000" b="1" u="sng" dirty="0" smtClean="0">
                <a:solidFill>
                  <a:schemeClr val="bg2"/>
                </a:solidFill>
              </a:rPr>
              <a:t>328.5-359 nm</a:t>
            </a:r>
            <a:r>
              <a:rPr lang="en-GB" sz="2000" b="1" dirty="0" smtClean="0">
                <a:solidFill>
                  <a:schemeClr val="bg2"/>
                </a:solidFill>
              </a:rPr>
              <a:t> interval</a:t>
            </a:r>
          </a:p>
          <a:p>
            <a:pPr marL="571500" indent="-342900">
              <a:buFont typeface="+mj-lt"/>
              <a:buAutoNum type="arabicPeriod"/>
            </a:pPr>
            <a:r>
              <a:rPr lang="en-GB" sz="2000" b="1" dirty="0" smtClean="0">
                <a:solidFill>
                  <a:schemeClr val="bg2"/>
                </a:solidFill>
              </a:rPr>
              <a:t>AMF at 340 nm</a:t>
            </a:r>
          </a:p>
          <a:p>
            <a:pPr marL="571500" indent="-342900">
              <a:buFont typeface="+mj-lt"/>
              <a:buAutoNum type="arabicPeriod"/>
            </a:pPr>
            <a:r>
              <a:rPr lang="en-GB" sz="2000" b="1" dirty="0" smtClean="0">
                <a:solidFill>
                  <a:schemeClr val="bg2"/>
                </a:solidFill>
              </a:rPr>
              <a:t>Background correction using the Pacific Ocean as reference sector</a:t>
            </a:r>
          </a:p>
          <a:p>
            <a:pPr marL="971550" lvl="1" indent="-285750">
              <a:buFont typeface="Arial" panose="020B0604020202020204" pitchFamily="34" charset="0"/>
              <a:buChar char="•"/>
            </a:pPr>
            <a:endParaRPr lang="en-GB" sz="2000" b="1" dirty="0" smtClean="0">
              <a:solidFill>
                <a:schemeClr val="bg2"/>
              </a:solidFill>
            </a:endParaRPr>
          </a:p>
          <a:p>
            <a:pPr marL="971550" lvl="1" indent="-285750">
              <a:buFont typeface="Arial" panose="020B0604020202020204" pitchFamily="34" charset="0"/>
              <a:buChar char="•"/>
            </a:pPr>
            <a:endParaRPr lang="en-GB" sz="2000" b="1" dirty="0" smtClean="0">
              <a:solidFill>
                <a:schemeClr val="bg2"/>
              </a:solidFill>
            </a:endParaRPr>
          </a:p>
          <a:p>
            <a:pPr marL="971550" lvl="1" indent="-285750">
              <a:buFont typeface="Arial" panose="020B0604020202020204" pitchFamily="34" charset="0"/>
              <a:buChar char="•"/>
            </a:pPr>
            <a:endParaRPr lang="en-GB" sz="2000" b="1" dirty="0">
              <a:solidFill>
                <a:schemeClr val="bg2"/>
              </a:solidFill>
            </a:endParaRPr>
          </a:p>
        </p:txBody>
      </p:sp>
      <p:sp>
        <p:nvSpPr>
          <p:cNvPr id="4" name="Text Placeholder 2"/>
          <p:cNvSpPr txBox="1">
            <a:spLocks/>
          </p:cNvSpPr>
          <p:nvPr/>
        </p:nvSpPr>
        <p:spPr>
          <a:xfrm>
            <a:off x="6126480" y="882193"/>
            <a:ext cx="5934456" cy="25059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19000"/>
              </a:lnSpc>
              <a:spcBef>
                <a:spcPts val="360"/>
              </a:spcBef>
              <a:spcAft>
                <a:spcPts val="0"/>
              </a:spcAft>
              <a:buClr>
                <a:srgbClr val="8197A6"/>
              </a:buClr>
              <a:buSzPts val="1800"/>
              <a:buFont typeface="Arial"/>
              <a:buNone/>
              <a:defRPr sz="1800" b="0" i="0" u="none" strike="noStrike" cap="none">
                <a:solidFill>
                  <a:srgbClr val="8197A6"/>
                </a:solidFill>
                <a:latin typeface="Arial"/>
                <a:ea typeface="Arial"/>
                <a:cs typeface="Arial"/>
                <a:sym typeface="Arial"/>
              </a:defRPr>
            </a:lvl1pPr>
            <a:lvl2pPr marL="914400" marR="0" lvl="1"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2pPr>
            <a:lvl3pPr marL="1371600" marR="0" lvl="2"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3pPr>
            <a:lvl4pPr marL="1828800" marR="0" lvl="3"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4pPr>
            <a:lvl5pPr marL="2286000" marR="0" lvl="4" indent="-228600" algn="l" rtl="0">
              <a:lnSpc>
                <a:spcPct val="119000"/>
              </a:lnSpc>
              <a:spcBef>
                <a:spcPts val="360"/>
              </a:spcBef>
              <a:spcAft>
                <a:spcPts val="0"/>
              </a:spcAft>
              <a:buClr>
                <a:schemeClr val="accent1"/>
              </a:buClr>
              <a:buSzPts val="1800"/>
              <a:buFont typeface="Verdana"/>
              <a:buNone/>
              <a:defRPr sz="1800" b="0" i="0" u="none" strike="noStrike" cap="none">
                <a:solidFill>
                  <a:srgbClr val="8197A6"/>
                </a:solidFill>
                <a:latin typeface="Arial"/>
                <a:ea typeface="Arial"/>
                <a:cs typeface="Arial"/>
                <a:sym typeface="Arial"/>
              </a:defRPr>
            </a:lvl5pPr>
            <a:lvl6pPr marL="2743200" marR="0" lvl="5" indent="-342900" algn="l" rtl="0">
              <a:lnSpc>
                <a:spcPct val="119000"/>
              </a:lnSpc>
              <a:spcBef>
                <a:spcPts val="360"/>
              </a:spcBef>
              <a:spcAft>
                <a:spcPts val="0"/>
              </a:spcAft>
              <a:buClr>
                <a:schemeClr val="accent1"/>
              </a:buClr>
              <a:buSzPts val="1800"/>
              <a:buFont typeface="Verdana"/>
              <a:buChar char="–"/>
              <a:defRPr sz="1543" b="0" i="0" u="none" strike="noStrike" cap="none">
                <a:solidFill>
                  <a:schemeClr val="lt2"/>
                </a:solidFill>
                <a:latin typeface="Arial"/>
                <a:ea typeface="Arial"/>
                <a:cs typeface="Arial"/>
                <a:sym typeface="Arial"/>
              </a:defRPr>
            </a:lvl6pPr>
            <a:lvl7pPr marL="3200400" marR="0" lvl="6" indent="-342900" algn="l" rtl="0">
              <a:lnSpc>
                <a:spcPct val="119000"/>
              </a:lnSpc>
              <a:spcBef>
                <a:spcPts val="360"/>
              </a:spcBef>
              <a:spcAft>
                <a:spcPts val="0"/>
              </a:spcAft>
              <a:buClr>
                <a:schemeClr val="accent1"/>
              </a:buClr>
              <a:buSzPts val="1800"/>
              <a:buFont typeface="Verdana"/>
              <a:buChar char="–"/>
              <a:defRPr sz="1543" b="0" i="0" u="none" strike="noStrike" cap="none">
                <a:solidFill>
                  <a:schemeClr val="lt2"/>
                </a:solidFill>
                <a:latin typeface="Arial"/>
                <a:ea typeface="Arial"/>
                <a:cs typeface="Arial"/>
                <a:sym typeface="Arial"/>
              </a:defRPr>
            </a:lvl7pPr>
            <a:lvl8pPr marL="3657600" marR="0" lvl="7" indent="-342900" algn="l" rtl="0">
              <a:lnSpc>
                <a:spcPct val="119000"/>
              </a:lnSpc>
              <a:spcBef>
                <a:spcPts val="360"/>
              </a:spcBef>
              <a:spcAft>
                <a:spcPts val="0"/>
              </a:spcAft>
              <a:buClr>
                <a:schemeClr val="accent1"/>
              </a:buClr>
              <a:buSzPts val="1800"/>
              <a:buFont typeface="Verdana"/>
              <a:buChar char="–"/>
              <a:defRPr sz="1543" b="0" i="0" u="none" strike="noStrike" cap="none">
                <a:solidFill>
                  <a:schemeClr val="lt2"/>
                </a:solidFill>
                <a:latin typeface="Arial"/>
                <a:ea typeface="Arial"/>
                <a:cs typeface="Arial"/>
                <a:sym typeface="Arial"/>
              </a:defRPr>
            </a:lvl8pPr>
            <a:lvl9pPr marL="4114800" marR="0" lvl="8" indent="-342900" algn="l" rtl="0">
              <a:lnSpc>
                <a:spcPct val="119000"/>
              </a:lnSpc>
              <a:spcBef>
                <a:spcPts val="360"/>
              </a:spcBef>
              <a:spcAft>
                <a:spcPts val="0"/>
              </a:spcAft>
              <a:buClr>
                <a:schemeClr val="accent1"/>
              </a:buClr>
              <a:buSzPts val="1800"/>
              <a:buFont typeface="Verdana"/>
              <a:buChar char="–"/>
              <a:defRPr sz="1543" b="0" i="0" u="none" strike="noStrike" cap="none">
                <a:solidFill>
                  <a:schemeClr val="lt2"/>
                </a:solidFill>
                <a:latin typeface="Arial"/>
                <a:ea typeface="Arial"/>
                <a:cs typeface="Arial"/>
                <a:sym typeface="Arial"/>
              </a:defRPr>
            </a:lvl9pPr>
          </a:lstStyle>
          <a:p>
            <a:r>
              <a:rPr lang="en-GB" sz="2800" b="1" dirty="0" smtClean="0">
                <a:solidFill>
                  <a:schemeClr val="bg2"/>
                </a:solidFill>
              </a:rPr>
              <a:t>GEMS</a:t>
            </a:r>
            <a:endParaRPr lang="en-GB" sz="2000" b="1" dirty="0" smtClean="0">
              <a:solidFill>
                <a:schemeClr val="bg2"/>
              </a:solidFill>
            </a:endParaRPr>
          </a:p>
          <a:p>
            <a:pPr marL="571500" indent="-342900">
              <a:buFont typeface="+mj-lt"/>
              <a:buAutoNum type="arabicPeriod"/>
            </a:pPr>
            <a:r>
              <a:rPr lang="en-GB" sz="2000" b="1" dirty="0">
                <a:solidFill>
                  <a:schemeClr val="bg2"/>
                </a:solidFill>
              </a:rPr>
              <a:t>Fit of the SCD in the </a:t>
            </a:r>
            <a:r>
              <a:rPr lang="en-GB" sz="2000" b="1" u="sng" dirty="0">
                <a:solidFill>
                  <a:schemeClr val="bg2"/>
                </a:solidFill>
              </a:rPr>
              <a:t>328.5-359 nm</a:t>
            </a:r>
            <a:r>
              <a:rPr lang="en-GB" sz="2000" b="1" dirty="0">
                <a:solidFill>
                  <a:schemeClr val="bg2"/>
                </a:solidFill>
              </a:rPr>
              <a:t> interval</a:t>
            </a:r>
          </a:p>
          <a:p>
            <a:pPr marL="571500" indent="-342900">
              <a:buFont typeface="+mj-lt"/>
              <a:buAutoNum type="arabicPeriod"/>
            </a:pPr>
            <a:r>
              <a:rPr lang="en-GB" sz="2000" b="1" dirty="0" smtClean="0">
                <a:solidFill>
                  <a:schemeClr val="bg2"/>
                </a:solidFill>
              </a:rPr>
              <a:t>AMF at 340 nm</a:t>
            </a:r>
          </a:p>
          <a:p>
            <a:pPr marL="571500" indent="-342900">
              <a:buFont typeface="+mj-lt"/>
              <a:buAutoNum type="arabicPeriod"/>
            </a:pPr>
            <a:r>
              <a:rPr lang="en-GB" sz="2000" b="1" dirty="0" smtClean="0">
                <a:solidFill>
                  <a:schemeClr val="bg2"/>
                </a:solidFill>
              </a:rPr>
              <a:t>Background correction </a:t>
            </a:r>
            <a:r>
              <a:rPr lang="en-GB" sz="2000" b="1" strike="dblStrike" dirty="0" smtClean="0">
                <a:solidFill>
                  <a:schemeClr val="bg2"/>
                </a:solidFill>
              </a:rPr>
              <a:t>using the Pacific Ocean as reference sector</a:t>
            </a:r>
          </a:p>
        </p:txBody>
      </p:sp>
      <p:sp>
        <p:nvSpPr>
          <p:cNvPr id="5" name="TextBox 4"/>
          <p:cNvSpPr txBox="1"/>
          <p:nvPr/>
        </p:nvSpPr>
        <p:spPr>
          <a:xfrm>
            <a:off x="1036320" y="3822108"/>
            <a:ext cx="10379242" cy="198515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800" b="1" dirty="0"/>
              <a:t>The BIRA </a:t>
            </a:r>
            <a:r>
              <a:rPr lang="en-US" sz="1800" b="1" dirty="0" smtClean="0"/>
              <a:t>HCHO retrieval algorithm is </a:t>
            </a:r>
            <a:r>
              <a:rPr lang="en-US" sz="1800" b="1" dirty="0"/>
              <a:t>a DOAS-type scheme based on algorithms for previous satellite sensors, such as </a:t>
            </a:r>
            <a:r>
              <a:rPr lang="en-US" sz="1800" b="1" dirty="0" smtClean="0"/>
              <a:t>S5P/TROPOMI </a:t>
            </a:r>
            <a:r>
              <a:rPr lang="en-US" sz="1800" b="1" dirty="0"/>
              <a:t>(De Smedt et al., </a:t>
            </a:r>
            <a:r>
              <a:rPr lang="en-US" sz="1800" b="1" dirty="0" smtClean="0"/>
              <a:t>2018; 2021). </a:t>
            </a:r>
          </a:p>
          <a:p>
            <a:pPr marL="285750" indent="-285750">
              <a:spcAft>
                <a:spcPts val="600"/>
              </a:spcAft>
              <a:buFont typeface="Arial" panose="020B0604020202020204" pitchFamily="34" charset="0"/>
              <a:buChar char="•"/>
            </a:pPr>
            <a:r>
              <a:rPr lang="en-US" sz="1800" b="1" dirty="0" smtClean="0"/>
              <a:t>Within </a:t>
            </a:r>
            <a:r>
              <a:rPr lang="en-US" sz="1800" b="1" dirty="0"/>
              <a:t>the frame of the ESA S4 L2 </a:t>
            </a:r>
            <a:r>
              <a:rPr lang="en-US" sz="1800" b="1" dirty="0" smtClean="0"/>
              <a:t>project, </a:t>
            </a:r>
            <a:r>
              <a:rPr lang="en-US" sz="1800" b="1" dirty="0"/>
              <a:t>the HCHO retrieval scheme can be tested and evaluated using GEMS </a:t>
            </a:r>
            <a:r>
              <a:rPr lang="en-US" sz="1800" b="1" dirty="0" smtClean="0"/>
              <a:t>data.</a:t>
            </a:r>
          </a:p>
          <a:p>
            <a:pPr marL="285750" indent="-285750">
              <a:spcAft>
                <a:spcPts val="600"/>
              </a:spcAft>
              <a:buFont typeface="Arial" panose="020B0604020202020204" pitchFamily="34" charset="0"/>
              <a:buChar char="•"/>
            </a:pPr>
            <a:endParaRPr lang="en-US" sz="1800" b="1" dirty="0"/>
          </a:p>
          <a:p>
            <a:pPr marL="285750" indent="-285750">
              <a:spcAft>
                <a:spcPts val="600"/>
              </a:spcAft>
              <a:buFont typeface="Arial" panose="020B0604020202020204" pitchFamily="34" charset="0"/>
              <a:buChar char="•"/>
            </a:pPr>
            <a:r>
              <a:rPr lang="en-US" sz="1800" b="1" dirty="0" smtClean="0"/>
              <a:t>See the extra slides for more details.</a:t>
            </a:r>
            <a:endParaRPr lang="en-GB" sz="1800" b="1" dirty="0"/>
          </a:p>
        </p:txBody>
      </p:sp>
      <p:sp>
        <p:nvSpPr>
          <p:cNvPr id="6" name="Rectangle 5"/>
          <p:cNvSpPr/>
          <p:nvPr/>
        </p:nvSpPr>
        <p:spPr>
          <a:xfrm>
            <a:off x="10617200" y="10160"/>
            <a:ext cx="1473200" cy="955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73152" y="6464808"/>
            <a:ext cx="1201724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dirty="0" smtClean="0"/>
              <a:t>EGU – Vienna - 26.05.2022</a:t>
            </a:r>
            <a:endParaRPr lang="en-GB"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853" y="5230325"/>
            <a:ext cx="737073" cy="1154748"/>
          </a:xfrm>
          <a:prstGeom prst="rect">
            <a:avLst/>
          </a:prstGeom>
        </p:spPr>
      </p:pic>
    </p:spTree>
    <p:extLst>
      <p:ext uri="{BB962C8B-B14F-4D97-AF65-F5344CB8AC3E}">
        <p14:creationId xmlns:p14="http://schemas.microsoft.com/office/powerpoint/2010/main" val="33124714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3152" y="6464808"/>
            <a:ext cx="1201724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dirty="0" smtClean="0"/>
              <a:t>EGU – Vienna - 26.05.2022</a:t>
            </a:r>
            <a:endParaRPr lang="en-GB" dirty="0"/>
          </a:p>
        </p:txBody>
      </p:sp>
      <p:sp>
        <p:nvSpPr>
          <p:cNvPr id="10" name="Title 1"/>
          <p:cNvSpPr txBox="1">
            <a:spLocks/>
          </p:cNvSpPr>
          <p:nvPr/>
        </p:nvSpPr>
        <p:spPr>
          <a:xfrm>
            <a:off x="142156" y="282033"/>
            <a:ext cx="3551992" cy="153682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latin typeface="Arial" panose="020B0604020202020204" pitchFamily="34" charset="0"/>
                <a:cs typeface="Arial" panose="020B0604020202020204" pitchFamily="34" charset="0"/>
              </a:rPr>
              <a:t>Diurnal variation, </a:t>
            </a:r>
          </a:p>
          <a:p>
            <a:r>
              <a:rPr lang="en-GB" sz="3200" b="1" dirty="0">
                <a:latin typeface="Arial" panose="020B0604020202020204" pitchFamily="34" charset="0"/>
                <a:cs typeface="Arial" panose="020B0604020202020204" pitchFamily="34" charset="0"/>
              </a:rPr>
              <a:t>3 June, </a:t>
            </a:r>
          </a:p>
          <a:p>
            <a:r>
              <a:rPr lang="en-GB" sz="2400" b="1" dirty="0">
                <a:latin typeface="Arial" panose="020B0604020202020204" pitchFamily="34" charset="0"/>
                <a:cs typeface="Arial" panose="020B0604020202020204" pitchFamily="34" charset="0"/>
              </a:rPr>
              <a:t>Destriped HCHO SCD</a:t>
            </a:r>
          </a:p>
        </p:txBody>
      </p:sp>
      <p:sp>
        <p:nvSpPr>
          <p:cNvPr id="12" name="TextBox 11"/>
          <p:cNvSpPr txBox="1"/>
          <p:nvPr/>
        </p:nvSpPr>
        <p:spPr>
          <a:xfrm>
            <a:off x="132607" y="1704689"/>
            <a:ext cx="3220278" cy="2785378"/>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2000" b="1" dirty="0" smtClean="0">
                <a:latin typeface="Arial" panose="020B0604020202020204" pitchFamily="34" charset="0"/>
                <a:cs typeface="Arial" panose="020B0604020202020204" pitchFamily="34" charset="0"/>
              </a:rPr>
              <a:t>A clear </a:t>
            </a:r>
            <a:r>
              <a:rPr lang="en-GB" sz="2000" b="1" dirty="0">
                <a:latin typeface="Arial" panose="020B0604020202020204" pitchFamily="34" charset="0"/>
                <a:cs typeface="Arial" panose="020B0604020202020204" pitchFamily="34" charset="0"/>
              </a:rPr>
              <a:t>degradation </a:t>
            </a:r>
            <a:r>
              <a:rPr lang="en-GB" sz="2000" b="1" dirty="0" smtClean="0">
                <a:latin typeface="Arial" panose="020B0604020202020204" pitchFamily="34" charset="0"/>
                <a:cs typeface="Arial" panose="020B0604020202020204" pitchFamily="34" charset="0"/>
              </a:rPr>
              <a:t>of </a:t>
            </a:r>
            <a:r>
              <a:rPr lang="en-GB" sz="2000" b="1" dirty="0">
                <a:latin typeface="Arial" panose="020B0604020202020204" pitchFamily="34" charset="0"/>
                <a:cs typeface="Arial" panose="020B0604020202020204" pitchFamily="34" charset="0"/>
              </a:rPr>
              <a:t>the fits was observed in the afternoon.</a:t>
            </a:r>
          </a:p>
          <a:p>
            <a:pPr marL="342900" indent="-342900">
              <a:spcAft>
                <a:spcPts val="6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More pronounced in the Southern part of the scene.</a:t>
            </a:r>
          </a:p>
          <a:p>
            <a:pPr marL="342900" indent="-342900">
              <a:spcAft>
                <a:spcPts val="600"/>
              </a:spcAft>
              <a:buFont typeface="Arial" panose="020B0604020202020204" pitchFamily="34" charset="0"/>
              <a:buChar char="•"/>
            </a:pPr>
            <a:r>
              <a:rPr lang="en-GB" sz="2000" b="1" dirty="0" smtClean="0">
                <a:latin typeface="Arial" panose="020B0604020202020204" pitchFamily="34" charset="0"/>
                <a:cs typeface="Arial" panose="020B0604020202020204" pitchFamily="34" charset="0"/>
              </a:rPr>
              <a:t>Polarisation effect.</a:t>
            </a:r>
            <a:endParaRPr lang="en-GB" sz="2000" b="1"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endParaRPr lang="fr-BE" sz="20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156930" y="3511296"/>
            <a:ext cx="3024000" cy="3240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28085" y="208273"/>
            <a:ext cx="2760480" cy="324000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406006" y="208273"/>
            <a:ext cx="2770632" cy="324000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161250" y="198861"/>
            <a:ext cx="3019680" cy="3240000"/>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644861" y="3522032"/>
            <a:ext cx="2734560" cy="3240000"/>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399861" y="3511296"/>
            <a:ext cx="2747520" cy="324000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057" y="4051575"/>
            <a:ext cx="2985903" cy="2734987"/>
          </a:xfrm>
          <a:prstGeom prst="rect">
            <a:avLst/>
          </a:prstGeom>
        </p:spPr>
      </p:pic>
      <p:grpSp>
        <p:nvGrpSpPr>
          <p:cNvPr id="4" name="Group 3"/>
          <p:cNvGrpSpPr/>
          <p:nvPr/>
        </p:nvGrpSpPr>
        <p:grpSpPr>
          <a:xfrm>
            <a:off x="7444313" y="261051"/>
            <a:ext cx="4505010" cy="3143253"/>
            <a:chOff x="6125570" y="2465067"/>
            <a:chExt cx="5400000" cy="4050000"/>
          </a:xfrm>
        </p:grpSpPr>
        <p:grpSp>
          <p:nvGrpSpPr>
            <p:cNvPr id="17" name="Group 16"/>
            <p:cNvGrpSpPr/>
            <p:nvPr/>
          </p:nvGrpSpPr>
          <p:grpSpPr>
            <a:xfrm>
              <a:off x="6125570" y="2465067"/>
              <a:ext cx="5400000" cy="4050000"/>
              <a:chOff x="6269550" y="2766650"/>
              <a:chExt cx="5400000" cy="4050000"/>
            </a:xfrm>
          </p:grpSpPr>
          <p:pic>
            <p:nvPicPr>
              <p:cNvPr id="18" name="Picture 17"/>
              <p:cNvPicPr>
                <a:picLocks noChangeAspect="1"/>
              </p:cNvPicPr>
              <p:nvPr/>
            </p:nvPicPr>
            <p:blipFill>
              <a:blip r:embed="rId9"/>
              <a:stretch>
                <a:fillRect/>
              </a:stretch>
            </p:blipFill>
            <p:spPr>
              <a:xfrm>
                <a:off x="6269550" y="2766650"/>
                <a:ext cx="5400000" cy="4050000"/>
              </a:xfrm>
              <a:prstGeom prst="rect">
                <a:avLst/>
              </a:prstGeom>
            </p:spPr>
          </p:pic>
          <p:sp>
            <p:nvSpPr>
              <p:cNvPr id="19" name="Rectangle 18"/>
              <p:cNvSpPr/>
              <p:nvPr/>
            </p:nvSpPr>
            <p:spPr>
              <a:xfrm>
                <a:off x="7879240" y="4489384"/>
                <a:ext cx="830651" cy="1572824"/>
              </a:xfrm>
              <a:prstGeom prst="rect">
                <a:avLst/>
              </a:prstGeom>
              <a:noFill/>
              <a:ln w="38100"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a:p>
            </p:txBody>
          </p:sp>
        </p:grpSp>
        <p:sp>
          <p:nvSpPr>
            <p:cNvPr id="21" name="Rectangle 20"/>
            <p:cNvSpPr/>
            <p:nvPr/>
          </p:nvSpPr>
          <p:spPr>
            <a:xfrm>
              <a:off x="6199530" y="2574158"/>
              <a:ext cx="3902110" cy="523220"/>
            </a:xfrm>
            <a:prstGeom prst="rect">
              <a:avLst/>
            </a:prstGeom>
            <a:solidFill>
              <a:schemeClr val="bg1"/>
            </a:solidFill>
          </p:spPr>
          <p:txBody>
            <a:bodyPr wrap="square">
              <a:spAutoFit/>
            </a:bodyPr>
            <a:lstStyle/>
            <a:p>
              <a:r>
                <a:rPr lang="en-US" dirty="0"/>
                <a:t>Many thanks to </a:t>
              </a:r>
              <a:r>
                <a:rPr lang="en-US" dirty="0" err="1"/>
                <a:t>Hanlim</a:t>
              </a:r>
              <a:r>
                <a:rPr lang="en-US" dirty="0"/>
                <a:t> Lee and Kyung-Jung Moon for providing the data</a:t>
              </a:r>
              <a:endParaRPr lang="en-GB" dirty="0"/>
            </a:p>
          </p:txBody>
        </p:sp>
      </p:grpSp>
    </p:spTree>
    <p:extLst>
      <p:ext uri="{BB962C8B-B14F-4D97-AF65-F5344CB8AC3E}">
        <p14:creationId xmlns:p14="http://schemas.microsoft.com/office/powerpoint/2010/main" val="158053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73152" y="6464808"/>
            <a:ext cx="1201724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dirty="0" smtClean="0"/>
              <a:t>EGU – Vienna - 26.05.2022</a:t>
            </a:r>
            <a:endParaRPr lang="en-GB" dirty="0"/>
          </a:p>
        </p:txBody>
      </p:sp>
      <p:sp>
        <p:nvSpPr>
          <p:cNvPr id="10" name="Title 1"/>
          <p:cNvSpPr txBox="1">
            <a:spLocks/>
          </p:cNvSpPr>
          <p:nvPr/>
        </p:nvSpPr>
        <p:spPr>
          <a:xfrm>
            <a:off x="142156" y="282033"/>
            <a:ext cx="3551992" cy="153682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latin typeface="Arial" panose="020B0604020202020204" pitchFamily="34" charset="0"/>
                <a:cs typeface="Arial" panose="020B0604020202020204" pitchFamily="34" charset="0"/>
              </a:rPr>
              <a:t>Diurnal variation, </a:t>
            </a:r>
          </a:p>
          <a:p>
            <a:r>
              <a:rPr lang="en-GB" sz="3200" b="1" dirty="0">
                <a:latin typeface="Arial" panose="020B0604020202020204" pitchFamily="34" charset="0"/>
                <a:cs typeface="Arial" panose="020B0604020202020204" pitchFamily="34" charset="0"/>
              </a:rPr>
              <a:t>3 June, </a:t>
            </a:r>
          </a:p>
          <a:p>
            <a:r>
              <a:rPr lang="en-GB" sz="2400" b="1" dirty="0">
                <a:latin typeface="Arial" panose="020B0604020202020204" pitchFamily="34" charset="0"/>
                <a:cs typeface="Arial" panose="020B0604020202020204" pitchFamily="34" charset="0"/>
              </a:rPr>
              <a:t>Destriped HCHO SCD</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9156930" y="3511296"/>
            <a:ext cx="3024000" cy="324000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628085" y="208273"/>
            <a:ext cx="2760480" cy="324000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406006" y="208273"/>
            <a:ext cx="2770632" cy="3240000"/>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9161250" y="198861"/>
            <a:ext cx="3019680" cy="3240000"/>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644861" y="3522032"/>
            <a:ext cx="2734560" cy="3240000"/>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399861" y="3511296"/>
            <a:ext cx="2747520" cy="3240000"/>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653052" y="3527324"/>
            <a:ext cx="2738880" cy="3240000"/>
          </a:xfrm>
          <a:prstGeom prst="rect">
            <a:avLst/>
          </a:prstGeom>
        </p:spPr>
      </p:pic>
      <p:pic>
        <p:nvPicPr>
          <p:cNvPr id="17" name="Picture 16"/>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6412480" y="3517050"/>
            <a:ext cx="2760480" cy="3240000"/>
          </a:xfrm>
          <a:prstGeom prst="rect">
            <a:avLst/>
          </a:prstGeom>
        </p:spPr>
      </p:pic>
      <p:pic>
        <p:nvPicPr>
          <p:cNvPr id="18" name="Picture 17"/>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9163069" y="3517050"/>
            <a:ext cx="3045600" cy="3240000"/>
          </a:xfrm>
          <a:prstGeom prst="rect">
            <a:avLst/>
          </a:prstGeom>
        </p:spPr>
      </p:pic>
      <p:pic>
        <p:nvPicPr>
          <p:cNvPr id="19" name="Picture 18"/>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3628049" y="224781"/>
            <a:ext cx="3041280" cy="3240000"/>
          </a:xfrm>
          <a:prstGeom prst="rect">
            <a:avLst/>
          </a:prstGeom>
        </p:spPr>
      </p:pic>
      <p:pic>
        <p:nvPicPr>
          <p:cNvPr id="20" name="Picture 19"/>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6413595" y="216791"/>
            <a:ext cx="3036960" cy="3240000"/>
          </a:xfrm>
          <a:prstGeom prst="rect">
            <a:avLst/>
          </a:prstGeom>
        </p:spPr>
      </p:pic>
      <p:pic>
        <p:nvPicPr>
          <p:cNvPr id="21" name="Picture 20"/>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9163069" y="198861"/>
            <a:ext cx="3045600" cy="3240000"/>
          </a:xfrm>
          <a:prstGeom prst="rect">
            <a:avLst/>
          </a:prstGeom>
        </p:spPr>
      </p:pic>
      <p:sp>
        <p:nvSpPr>
          <p:cNvPr id="22" name="TextBox 21"/>
          <p:cNvSpPr txBox="1"/>
          <p:nvPr/>
        </p:nvSpPr>
        <p:spPr>
          <a:xfrm>
            <a:off x="235330" y="2087217"/>
            <a:ext cx="3220278" cy="2015936"/>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GB" sz="2000" b="1" dirty="0">
                <a:latin typeface="Arial" panose="020B0604020202020204" pitchFamily="34" charset="0"/>
                <a:cs typeface="Arial" panose="020B0604020202020204" pitchFamily="34" charset="0"/>
              </a:rPr>
              <a:t>The inclusion of the provided </a:t>
            </a:r>
            <a:r>
              <a:rPr lang="en-GB" sz="2000" b="1" i="1" dirty="0">
                <a:latin typeface="Arial" panose="020B0604020202020204" pitchFamily="34" charset="0"/>
                <a:cs typeface="Arial" panose="020B0604020202020204" pitchFamily="34" charset="0"/>
              </a:rPr>
              <a:t>GEMS polarisation vector </a:t>
            </a:r>
            <a:r>
              <a:rPr lang="en-GB" sz="2000" b="1" dirty="0">
                <a:latin typeface="Arial" panose="020B0604020202020204" pitchFamily="34" charset="0"/>
                <a:cs typeface="Arial" panose="020B0604020202020204" pitchFamily="34" charset="0"/>
              </a:rPr>
              <a:t>in the HCHO fits mostly solves the issue.</a:t>
            </a:r>
            <a:endParaRPr lang="en-GB" sz="2000" dirty="0"/>
          </a:p>
          <a:p>
            <a:pPr marL="342900" indent="-342900">
              <a:spcAft>
                <a:spcPts val="600"/>
              </a:spcAft>
              <a:buFont typeface="Arial" panose="020B0604020202020204" pitchFamily="34" charset="0"/>
              <a:buChar char="•"/>
            </a:pPr>
            <a:endParaRPr lang="fr-BE" sz="2000" b="1" dirty="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3057" y="4051575"/>
            <a:ext cx="2985903" cy="2734987"/>
          </a:xfrm>
          <a:prstGeom prst="rect">
            <a:avLst/>
          </a:prstGeom>
        </p:spPr>
      </p:pic>
    </p:spTree>
    <p:extLst>
      <p:ext uri="{BB962C8B-B14F-4D97-AF65-F5344CB8AC3E}">
        <p14:creationId xmlns:p14="http://schemas.microsoft.com/office/powerpoint/2010/main" val="10928017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73152" y="6464808"/>
            <a:ext cx="1201724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dirty="0" smtClean="0"/>
              <a:t>EGU – Vienna - 26.05.2022</a:t>
            </a:r>
            <a:endParaRPr lang="en-GB" dirty="0"/>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0225" r="9679"/>
          <a:stretch/>
        </p:blipFill>
        <p:spPr>
          <a:xfrm>
            <a:off x="134714" y="1388147"/>
            <a:ext cx="4325112" cy="4015226"/>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8012" r="10030"/>
          <a:stretch/>
        </p:blipFill>
        <p:spPr>
          <a:xfrm>
            <a:off x="13001" y="1398537"/>
            <a:ext cx="4425696" cy="4015226"/>
          </a:xfrm>
          <a:prstGeom prst="rect">
            <a:avLst/>
          </a:prstGeom>
        </p:spPr>
      </p:pic>
      <p:sp>
        <p:nvSpPr>
          <p:cNvPr id="2" name="Title 1"/>
          <p:cNvSpPr>
            <a:spLocks noGrp="1"/>
          </p:cNvSpPr>
          <p:nvPr>
            <p:ph type="title"/>
          </p:nvPr>
        </p:nvSpPr>
        <p:spPr>
          <a:xfrm>
            <a:off x="318156" y="255795"/>
            <a:ext cx="10515600" cy="608910"/>
          </a:xfrm>
        </p:spPr>
        <p:txBody>
          <a:bodyPr>
            <a:normAutofit/>
          </a:bodyPr>
          <a:lstStyle/>
          <a:p>
            <a:r>
              <a:rPr lang="en-GB" sz="3200" b="1" dirty="0">
                <a:latin typeface="Arial" panose="020B0604020202020204" pitchFamily="34" charset="0"/>
                <a:cs typeface="Arial" panose="020B0604020202020204" pitchFamily="34" charset="0"/>
              </a:rPr>
              <a:t>HCHO Fits: </a:t>
            </a:r>
            <a:r>
              <a:rPr lang="en-GB" sz="3200" b="1" dirty="0" smtClean="0">
                <a:latin typeface="Arial" panose="020B0604020202020204" pitchFamily="34" charset="0"/>
                <a:cs typeface="Arial" panose="020B0604020202020204" pitchFamily="34" charset="0"/>
              </a:rPr>
              <a:t>June, 04h45</a:t>
            </a:r>
            <a:endParaRPr lang="en-GB" sz="3200" b="1" dirty="0">
              <a:latin typeface="Arial" panose="020B0604020202020204" pitchFamily="34" charset="0"/>
              <a:cs typeface="Arial" panose="020B0604020202020204" pitchFamily="34" charset="0"/>
            </a:endParaRPr>
          </a:p>
        </p:txBody>
      </p:sp>
      <p:sp>
        <p:nvSpPr>
          <p:cNvPr id="7" name="Title 1"/>
          <p:cNvSpPr txBox="1">
            <a:spLocks/>
          </p:cNvSpPr>
          <p:nvPr/>
        </p:nvSpPr>
        <p:spPr>
          <a:xfrm>
            <a:off x="4375486" y="745547"/>
            <a:ext cx="3610116" cy="7035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pPr>
            <a:r>
              <a:rPr lang="en-GB" sz="2400" b="1" dirty="0" smtClean="0">
                <a:solidFill>
                  <a:prstClr val="black"/>
                </a:solidFill>
                <a:latin typeface="Calibri" panose="020F0502020204030204"/>
                <a:cs typeface="Arial" panose="020B0604020202020204" pitchFamily="34" charset="0"/>
              </a:rPr>
              <a:t>AMF</a:t>
            </a:r>
            <a:endParaRPr lang="en-GB" sz="2400" b="1" dirty="0">
              <a:solidFill>
                <a:prstClr val="black"/>
              </a:solidFill>
              <a:latin typeface="Calibri" panose="020F0502020204030204"/>
              <a:cs typeface="Arial" panose="020B0604020202020204" pitchFamily="34" charset="0"/>
            </a:endParaRPr>
          </a:p>
        </p:txBody>
      </p:sp>
      <p:sp>
        <p:nvSpPr>
          <p:cNvPr id="8" name="Title 1"/>
          <p:cNvSpPr txBox="1">
            <a:spLocks/>
          </p:cNvSpPr>
          <p:nvPr/>
        </p:nvSpPr>
        <p:spPr>
          <a:xfrm>
            <a:off x="389186" y="724130"/>
            <a:ext cx="3610116" cy="7035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pPr>
            <a:r>
              <a:rPr lang="en-GB" sz="2400" b="1" dirty="0">
                <a:solidFill>
                  <a:prstClr val="black"/>
                </a:solidFill>
                <a:latin typeface="Calibri" panose="020F0502020204030204"/>
                <a:cs typeface="Arial" panose="020B0604020202020204" pitchFamily="34" charset="0"/>
              </a:rPr>
              <a:t>Destriped HCHO SCD</a:t>
            </a:r>
          </a:p>
        </p:txBody>
      </p:sp>
      <p:sp>
        <p:nvSpPr>
          <p:cNvPr id="9" name="Title 1"/>
          <p:cNvSpPr txBox="1">
            <a:spLocks/>
          </p:cNvSpPr>
          <p:nvPr/>
        </p:nvSpPr>
        <p:spPr>
          <a:xfrm>
            <a:off x="8140659" y="693854"/>
            <a:ext cx="3610116" cy="7035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pPr>
            <a:endParaRPr lang="en-GB" sz="2400" b="1" dirty="0">
              <a:solidFill>
                <a:prstClr val="black"/>
              </a:solidFill>
              <a:latin typeface="Calibri" panose="020F0502020204030204"/>
              <a:cs typeface="Arial" panose="020B0604020202020204" pitchFamily="34" charset="0"/>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7883"/>
          <a:stretch/>
        </p:blipFill>
        <p:spPr>
          <a:xfrm>
            <a:off x="4523874" y="1400950"/>
            <a:ext cx="4428970" cy="4010400"/>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17834" r="10350"/>
          <a:stretch/>
        </p:blipFill>
        <p:spPr>
          <a:xfrm>
            <a:off x="8299607" y="1427690"/>
            <a:ext cx="3877056" cy="4010400"/>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18041" r="11323"/>
          <a:stretch/>
        </p:blipFill>
        <p:spPr>
          <a:xfrm>
            <a:off x="4569802" y="2723765"/>
            <a:ext cx="3775587" cy="4010400"/>
          </a:xfrm>
          <a:prstGeom prst="rect">
            <a:avLst/>
          </a:prstGeom>
        </p:spPr>
      </p:pic>
      <p:sp>
        <p:nvSpPr>
          <p:cNvPr id="16" name="Title 1"/>
          <p:cNvSpPr txBox="1">
            <a:spLocks/>
          </p:cNvSpPr>
          <p:nvPr/>
        </p:nvSpPr>
        <p:spPr>
          <a:xfrm>
            <a:off x="8207002" y="721717"/>
            <a:ext cx="3698829" cy="7035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pPr>
            <a:r>
              <a:rPr lang="en-GB" sz="2400" b="1" dirty="0" smtClean="0">
                <a:solidFill>
                  <a:prstClr val="black"/>
                </a:solidFill>
                <a:latin typeface="Calibri" panose="020F0502020204030204"/>
                <a:cs typeface="Arial" panose="020B0604020202020204" pitchFamily="34" charset="0"/>
              </a:rPr>
              <a:t>Background Model Column</a:t>
            </a:r>
            <a:endParaRPr lang="en-GB" sz="2400" b="1" dirty="0">
              <a:solidFill>
                <a:prstClr val="black"/>
              </a:solidFill>
              <a:latin typeface="Calibri" panose="020F0502020204030204"/>
              <a:cs typeface="Arial" panose="020B0604020202020204" pitchFamily="34" charset="0"/>
            </a:endParaRPr>
          </a:p>
        </p:txBody>
      </p:sp>
      <p:sp>
        <p:nvSpPr>
          <p:cNvPr id="17" name="Title 1"/>
          <p:cNvSpPr txBox="1">
            <a:spLocks/>
          </p:cNvSpPr>
          <p:nvPr/>
        </p:nvSpPr>
        <p:spPr>
          <a:xfrm>
            <a:off x="4504993" y="2062161"/>
            <a:ext cx="3610116" cy="703560"/>
          </a:xfrm>
          <a:prstGeom prst="rect">
            <a:avLst/>
          </a:prstGeom>
          <a:ln>
            <a:noFill/>
          </a:ln>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Tx/>
            </a:pPr>
            <a:r>
              <a:rPr lang="en-GB" sz="2400" b="1" dirty="0" smtClean="0">
                <a:solidFill>
                  <a:prstClr val="black"/>
                </a:solidFill>
                <a:latin typeface="Calibri" panose="020F0502020204030204"/>
                <a:cs typeface="Arial" panose="020B0604020202020204" pitchFamily="34" charset="0"/>
              </a:rPr>
              <a:t>HCHO VCD</a:t>
            </a:r>
            <a:endParaRPr lang="en-GB" sz="2400" b="1" dirty="0">
              <a:solidFill>
                <a:prstClr val="black"/>
              </a:solidFill>
              <a:latin typeface="Calibri" panose="020F0502020204030204"/>
              <a:cs typeface="Arial" panose="020B0604020202020204" pitchFamily="34" charset="0"/>
            </a:endParaRPr>
          </a:p>
        </p:txBody>
      </p:sp>
    </p:spTree>
    <p:extLst>
      <p:ext uri="{BB962C8B-B14F-4D97-AF65-F5344CB8AC3E}">
        <p14:creationId xmlns:p14="http://schemas.microsoft.com/office/powerpoint/2010/main" val="409389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73152" y="6464808"/>
            <a:ext cx="1201724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dirty="0" smtClean="0"/>
              <a:t>EGU – Vienna - 26.05.2022</a:t>
            </a:r>
            <a:endParaRPr lang="en-GB" dirty="0"/>
          </a:p>
        </p:txBody>
      </p:sp>
      <p:sp>
        <p:nvSpPr>
          <p:cNvPr id="16" name="TextBox 15"/>
          <p:cNvSpPr txBox="1"/>
          <p:nvPr/>
        </p:nvSpPr>
        <p:spPr>
          <a:xfrm>
            <a:off x="73152" y="6464808"/>
            <a:ext cx="10195560"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fr-BE" dirty="0" smtClean="0"/>
              <a:t>ESA LPS – Bonn- 24.05.2022</a:t>
            </a:r>
            <a:endParaRPr lang="en-GB" dirty="0"/>
          </a:p>
        </p:txBody>
      </p:sp>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5159375" cy="3419475"/>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38000"/>
            <a:ext cx="5159734" cy="3420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2527" y="0"/>
            <a:ext cx="5159734" cy="3420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2527" y="3447144"/>
            <a:ext cx="5159734" cy="34200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4914" y="6418994"/>
            <a:ext cx="1364820" cy="44815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2613" y="6376739"/>
            <a:ext cx="1359647" cy="466744"/>
          </a:xfrm>
          <a:prstGeom prst="rect">
            <a:avLst/>
          </a:prstGeom>
        </p:spPr>
      </p:pic>
      <p:sp>
        <p:nvSpPr>
          <p:cNvPr id="10" name="TextBox 9"/>
          <p:cNvSpPr txBox="1"/>
          <p:nvPr/>
        </p:nvSpPr>
        <p:spPr>
          <a:xfrm>
            <a:off x="3666744" y="1353312"/>
            <a:ext cx="1179576" cy="954107"/>
          </a:xfrm>
          <a:prstGeom prst="rect">
            <a:avLst/>
          </a:prstGeom>
          <a:noFill/>
        </p:spPr>
        <p:txBody>
          <a:bodyPr wrap="square" rtlCol="0">
            <a:spAutoFit/>
          </a:bodyPr>
          <a:lstStyle/>
          <a:p>
            <a:pPr algn="ctr"/>
            <a:r>
              <a:rPr lang="fr-BE" sz="2800" b="1" dirty="0" smtClean="0">
                <a:solidFill>
                  <a:schemeClr val="bg1"/>
                </a:solidFill>
              </a:rPr>
              <a:t>S5P</a:t>
            </a:r>
          </a:p>
          <a:p>
            <a:pPr algn="ctr"/>
            <a:r>
              <a:rPr lang="fr-BE" sz="2800" b="1" dirty="0" smtClean="0">
                <a:solidFill>
                  <a:schemeClr val="bg1"/>
                </a:solidFill>
              </a:rPr>
              <a:t>MAM</a:t>
            </a:r>
            <a:endParaRPr lang="en-GB" sz="2800" b="1" dirty="0">
              <a:solidFill>
                <a:schemeClr val="bg1"/>
              </a:solidFill>
            </a:endParaRPr>
          </a:p>
        </p:txBody>
      </p:sp>
      <p:sp>
        <p:nvSpPr>
          <p:cNvPr id="11" name="TextBox 10"/>
          <p:cNvSpPr txBox="1"/>
          <p:nvPr/>
        </p:nvSpPr>
        <p:spPr>
          <a:xfrm>
            <a:off x="3666744" y="4943856"/>
            <a:ext cx="1179576" cy="954107"/>
          </a:xfrm>
          <a:prstGeom prst="rect">
            <a:avLst/>
          </a:prstGeom>
          <a:noFill/>
        </p:spPr>
        <p:txBody>
          <a:bodyPr wrap="square" rtlCol="0">
            <a:spAutoFit/>
          </a:bodyPr>
          <a:lstStyle/>
          <a:p>
            <a:pPr algn="ctr"/>
            <a:r>
              <a:rPr lang="fr-BE" sz="2800" b="1" dirty="0" smtClean="0">
                <a:solidFill>
                  <a:schemeClr val="bg1"/>
                </a:solidFill>
              </a:rPr>
              <a:t>S5P</a:t>
            </a:r>
          </a:p>
          <a:p>
            <a:pPr algn="ctr"/>
            <a:r>
              <a:rPr lang="fr-BE" sz="2800" b="1" dirty="0" smtClean="0">
                <a:solidFill>
                  <a:schemeClr val="bg1"/>
                </a:solidFill>
              </a:rPr>
              <a:t>JJA</a:t>
            </a:r>
            <a:endParaRPr lang="en-GB" sz="2800" b="1" dirty="0">
              <a:solidFill>
                <a:schemeClr val="bg1"/>
              </a:solidFill>
            </a:endParaRPr>
          </a:p>
        </p:txBody>
      </p:sp>
      <p:sp>
        <p:nvSpPr>
          <p:cNvPr id="12" name="TextBox 11"/>
          <p:cNvSpPr txBox="1"/>
          <p:nvPr/>
        </p:nvSpPr>
        <p:spPr>
          <a:xfrm>
            <a:off x="8977750" y="1353311"/>
            <a:ext cx="1324656" cy="1384995"/>
          </a:xfrm>
          <a:prstGeom prst="rect">
            <a:avLst/>
          </a:prstGeom>
          <a:noFill/>
        </p:spPr>
        <p:txBody>
          <a:bodyPr wrap="square" rtlCol="0">
            <a:spAutoFit/>
          </a:bodyPr>
          <a:lstStyle/>
          <a:p>
            <a:pPr algn="ctr"/>
            <a:r>
              <a:rPr lang="fr-BE" sz="2800" b="1" dirty="0" smtClean="0">
                <a:solidFill>
                  <a:schemeClr val="bg1"/>
                </a:solidFill>
              </a:rPr>
              <a:t>GEMS</a:t>
            </a:r>
          </a:p>
          <a:p>
            <a:pPr algn="ctr"/>
            <a:r>
              <a:rPr lang="fr-BE" sz="2800" b="1" dirty="0" smtClean="0">
                <a:solidFill>
                  <a:schemeClr val="bg1"/>
                </a:solidFill>
              </a:rPr>
              <a:t>MAM</a:t>
            </a:r>
          </a:p>
          <a:p>
            <a:pPr algn="ctr"/>
            <a:r>
              <a:rPr lang="fr-BE" sz="2800" b="1" dirty="0" smtClean="0">
                <a:solidFill>
                  <a:schemeClr val="bg1"/>
                </a:solidFill>
              </a:rPr>
              <a:t>04UTC</a:t>
            </a:r>
            <a:endParaRPr lang="en-GB" sz="2800" b="1" dirty="0">
              <a:solidFill>
                <a:schemeClr val="bg1"/>
              </a:solidFill>
            </a:endParaRPr>
          </a:p>
        </p:txBody>
      </p:sp>
      <p:sp>
        <p:nvSpPr>
          <p:cNvPr id="13" name="TextBox 12"/>
          <p:cNvSpPr txBox="1"/>
          <p:nvPr/>
        </p:nvSpPr>
        <p:spPr>
          <a:xfrm>
            <a:off x="8901550" y="4587239"/>
            <a:ext cx="1324656" cy="1384995"/>
          </a:xfrm>
          <a:prstGeom prst="rect">
            <a:avLst/>
          </a:prstGeom>
          <a:noFill/>
        </p:spPr>
        <p:txBody>
          <a:bodyPr wrap="square" rtlCol="0">
            <a:spAutoFit/>
          </a:bodyPr>
          <a:lstStyle/>
          <a:p>
            <a:pPr algn="ctr"/>
            <a:r>
              <a:rPr lang="fr-BE" sz="2800" b="1" dirty="0" smtClean="0">
                <a:solidFill>
                  <a:schemeClr val="bg1"/>
                </a:solidFill>
              </a:rPr>
              <a:t>GEMS</a:t>
            </a:r>
          </a:p>
          <a:p>
            <a:pPr algn="ctr"/>
            <a:r>
              <a:rPr lang="fr-BE" sz="2800" b="1" dirty="0" smtClean="0">
                <a:solidFill>
                  <a:schemeClr val="bg1"/>
                </a:solidFill>
              </a:rPr>
              <a:t>JJA</a:t>
            </a:r>
          </a:p>
          <a:p>
            <a:pPr algn="ctr"/>
            <a:r>
              <a:rPr lang="fr-BE" sz="2800" b="1" dirty="0" smtClean="0">
                <a:solidFill>
                  <a:schemeClr val="bg1"/>
                </a:solidFill>
              </a:rPr>
              <a:t>04UTC</a:t>
            </a:r>
            <a:endParaRPr lang="en-GB" sz="2800" b="1" dirty="0">
              <a:solidFill>
                <a:schemeClr val="bg1"/>
              </a:solidFill>
            </a:endParaRP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2614" y="2930350"/>
            <a:ext cx="1359647" cy="466744"/>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3796" y="2970382"/>
            <a:ext cx="1364820" cy="448150"/>
          </a:xfrm>
          <a:prstGeom prst="rect">
            <a:avLst/>
          </a:prstGeom>
        </p:spPr>
      </p:pic>
      <p:sp>
        <p:nvSpPr>
          <p:cNvPr id="17" name="TextBox 16"/>
          <p:cNvSpPr txBox="1"/>
          <p:nvPr/>
        </p:nvSpPr>
        <p:spPr>
          <a:xfrm>
            <a:off x="10543032" y="1308097"/>
            <a:ext cx="1557704" cy="4278094"/>
          </a:xfrm>
          <a:prstGeom prst="rect">
            <a:avLst/>
          </a:prstGeom>
          <a:noFill/>
        </p:spPr>
        <p:txBody>
          <a:bodyPr wrap="square" rtlCol="0">
            <a:spAutoFit/>
          </a:bodyPr>
          <a:lstStyle/>
          <a:p>
            <a:r>
              <a:rPr lang="en-GB" sz="1600" b="1" dirty="0" smtClean="0"/>
              <a:t>Seasonal HCHO MAPS</a:t>
            </a:r>
          </a:p>
          <a:p>
            <a:endParaRPr lang="en-GB" sz="1600" b="1" dirty="0" smtClean="0"/>
          </a:p>
          <a:p>
            <a:r>
              <a:rPr lang="en-GB" sz="1600" b="1" dirty="0" smtClean="0"/>
              <a:t>Comparison between TROPOMI and « S4» GEMS retrievals</a:t>
            </a:r>
          </a:p>
          <a:p>
            <a:endParaRPr lang="en-GB" sz="1600" dirty="0" smtClean="0"/>
          </a:p>
          <a:p>
            <a:r>
              <a:rPr lang="en-GB" sz="1600" dirty="0" smtClean="0"/>
              <a:t>Current results show a negative bias of ~3</a:t>
            </a:r>
            <a:r>
              <a:rPr lang="en-GB" sz="1600" baseline="30000" dirty="0" smtClean="0"/>
              <a:t>e15</a:t>
            </a:r>
            <a:r>
              <a:rPr lang="en-GB" sz="1600" dirty="0" smtClean="0"/>
              <a:t> molec.cm</a:t>
            </a:r>
            <a:r>
              <a:rPr lang="en-GB" sz="1600" baseline="30000" dirty="0" smtClean="0"/>
              <a:t>-2 </a:t>
            </a:r>
            <a:r>
              <a:rPr lang="en-GB" sz="1600" dirty="0" smtClean="0"/>
              <a:t> between GEMS and TROPOMI.</a:t>
            </a:r>
            <a:endParaRPr lang="en-GB" sz="1600" dirty="0"/>
          </a:p>
        </p:txBody>
      </p:sp>
      <p:sp>
        <p:nvSpPr>
          <p:cNvPr id="18" name="Rectangle 17"/>
          <p:cNvSpPr/>
          <p:nvPr/>
        </p:nvSpPr>
        <p:spPr>
          <a:xfrm>
            <a:off x="10617200" y="0"/>
            <a:ext cx="1473200" cy="955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689764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7924" r="11618"/>
          <a:stretch/>
        </p:blipFill>
        <p:spPr>
          <a:xfrm>
            <a:off x="0" y="3596304"/>
            <a:ext cx="3070175" cy="32400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4810" t="15320" r="9743" b="42509"/>
          <a:stretch/>
        </p:blipFill>
        <p:spPr>
          <a:xfrm>
            <a:off x="8228034" y="1937133"/>
            <a:ext cx="3997304" cy="4920867"/>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021" t="-910" b="-430"/>
          <a:stretch/>
        </p:blipFill>
        <p:spPr>
          <a:xfrm>
            <a:off x="2768575" y="3564777"/>
            <a:ext cx="3572164" cy="3283391"/>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7826"/>
          <a:stretch/>
        </p:blipFill>
        <p:spPr>
          <a:xfrm>
            <a:off x="0" y="353390"/>
            <a:ext cx="3580666" cy="324000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8445" r="11832"/>
          <a:stretch/>
        </p:blipFill>
        <p:spPr>
          <a:xfrm>
            <a:off x="2783918" y="350264"/>
            <a:ext cx="3038169" cy="3240000"/>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7967" r="11985"/>
          <a:stretch/>
        </p:blipFill>
        <p:spPr>
          <a:xfrm>
            <a:off x="5521474" y="353390"/>
            <a:ext cx="3052255" cy="3240000"/>
          </a:xfrm>
          <a:prstGeom prst="rect">
            <a:avLst/>
          </a:prstGeom>
        </p:spPr>
      </p:pic>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18074" r="11603"/>
          <a:stretch/>
        </p:blipFill>
        <p:spPr>
          <a:xfrm>
            <a:off x="5521474" y="3600537"/>
            <a:ext cx="3064261" cy="3240000"/>
          </a:xfrm>
          <a:prstGeom prst="rect">
            <a:avLst/>
          </a:prstGeom>
        </p:spPr>
      </p:pic>
      <p:sp>
        <p:nvSpPr>
          <p:cNvPr id="11" name="TextBox 10"/>
          <p:cNvSpPr txBox="1"/>
          <p:nvPr/>
        </p:nvSpPr>
        <p:spPr>
          <a:xfrm>
            <a:off x="8964122" y="2147259"/>
            <a:ext cx="2912918" cy="461665"/>
          </a:xfrm>
          <a:prstGeom prst="rect">
            <a:avLst/>
          </a:prstGeom>
          <a:noFill/>
        </p:spPr>
        <p:txBody>
          <a:bodyPr wrap="square" rtlCol="0">
            <a:spAutoFit/>
          </a:bodyPr>
          <a:lstStyle/>
          <a:p>
            <a:r>
              <a:rPr lang="fr-BE" sz="2400" b="1" dirty="0" smtClean="0">
                <a:solidFill>
                  <a:schemeClr val="bg1"/>
                </a:solidFill>
              </a:rPr>
              <a:t>TROPOMI HCHO</a:t>
            </a:r>
            <a:endParaRPr lang="en-GB" sz="2400" b="1" dirty="0" smtClean="0">
              <a:solidFill>
                <a:schemeClr val="bg1"/>
              </a:solidFill>
            </a:endParaRPr>
          </a:p>
        </p:txBody>
      </p:sp>
      <p:sp>
        <p:nvSpPr>
          <p:cNvPr id="2" name="TextBox 1"/>
          <p:cNvSpPr txBox="1"/>
          <p:nvPr/>
        </p:nvSpPr>
        <p:spPr>
          <a:xfrm>
            <a:off x="9063493" y="613000"/>
            <a:ext cx="2672080" cy="584775"/>
          </a:xfrm>
          <a:prstGeom prst="rect">
            <a:avLst/>
          </a:prstGeom>
          <a:noFill/>
        </p:spPr>
        <p:txBody>
          <a:bodyPr wrap="square" rtlCol="0">
            <a:spAutoFit/>
          </a:bodyPr>
          <a:lstStyle/>
          <a:p>
            <a:r>
              <a:rPr lang="fr-BE" sz="3200" b="1" dirty="0" smtClean="0"/>
              <a:t>March 2021</a:t>
            </a:r>
            <a:endParaRPr lang="en-GB" sz="3200" b="1" dirty="0"/>
          </a:p>
        </p:txBody>
      </p:sp>
      <p:pic>
        <p:nvPicPr>
          <p:cNvPr id="15" name="Picture 14"/>
          <p:cNvPicPr>
            <a:picLocks noChangeAspect="1"/>
          </p:cNvPicPr>
          <p:nvPr/>
        </p:nvPicPr>
        <p:blipFill>
          <a:blip r:embed="rId9"/>
          <a:stretch>
            <a:fillRect/>
          </a:stretch>
        </p:blipFill>
        <p:spPr>
          <a:xfrm>
            <a:off x="2818762" y="0"/>
            <a:ext cx="2621507" cy="749873"/>
          </a:xfrm>
          <a:prstGeom prst="rect">
            <a:avLst/>
          </a:prstGeom>
        </p:spPr>
      </p:pic>
    </p:spTree>
    <p:extLst>
      <p:ext uri="{BB962C8B-B14F-4D97-AF65-F5344CB8AC3E}">
        <p14:creationId xmlns:p14="http://schemas.microsoft.com/office/powerpoint/2010/main" val="27725398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73152" y="6464808"/>
            <a:ext cx="12017248" cy="30777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fr-BE" dirty="0" smtClean="0"/>
              <a:t>EGU – Vienna - 26.05.2022</a:t>
            </a:r>
            <a:endParaRPr lang="en-GB" dirty="0"/>
          </a:p>
        </p:txBody>
      </p:sp>
      <p:sp>
        <p:nvSpPr>
          <p:cNvPr id="14" name="Rectangle 13"/>
          <p:cNvSpPr/>
          <p:nvPr/>
        </p:nvSpPr>
        <p:spPr>
          <a:xfrm>
            <a:off x="10617200" y="0"/>
            <a:ext cx="1473200" cy="955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73152" y="6464808"/>
            <a:ext cx="10195560" cy="307777"/>
          </a:xfrm>
          <a:prstGeom prst="rect">
            <a:avLst/>
          </a:prstGeom>
          <a:solidFill>
            <a:srgbClr val="FEFFFF"/>
          </a:solidFill>
          <a:ln w="25400" cap="flat" cmpd="sng" algn="ctr">
            <a:solidFill>
              <a:srgbClr val="E7E8E3"/>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noProof="0" dirty="0" smtClean="0">
                <a:ln>
                  <a:noFill/>
                </a:ln>
                <a:solidFill>
                  <a:srgbClr val="003249"/>
                </a:solidFill>
                <a:effectLst/>
                <a:uLnTx/>
                <a:uFillTx/>
                <a:latin typeface="Arial"/>
                <a:ea typeface="+mn-ea"/>
                <a:cs typeface="+mn-cs"/>
              </a:rPr>
              <a:t>ESA LPS – Bonn- 24.05.2022</a:t>
            </a:r>
            <a:endParaRPr kumimoji="0" lang="en-GB" sz="1800" b="0" i="0" u="none" strike="noStrike" kern="0" cap="none" spc="0" normalizeH="0" baseline="0" noProof="0" dirty="0" smtClean="0">
              <a:ln>
                <a:noFill/>
              </a:ln>
              <a:solidFill>
                <a:srgbClr val="003249"/>
              </a:solidFill>
              <a:effectLst/>
              <a:uLnTx/>
              <a:uFillTx/>
              <a:latin typeface="Arial"/>
              <a:ea typeface="+mn-ea"/>
              <a:cs typeface="+mn-cs"/>
            </a:endParaRPr>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17675" r="11699"/>
          <a:stretch/>
        </p:blipFill>
        <p:spPr>
          <a:xfrm>
            <a:off x="-25448" y="338152"/>
            <a:ext cx="3077497" cy="3240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65824" t="12869" r="5585" b="41124"/>
          <a:stretch/>
        </p:blipFill>
        <p:spPr>
          <a:xfrm>
            <a:off x="8229600" y="2050387"/>
            <a:ext cx="3933952" cy="474730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7280"/>
          <a:stretch/>
        </p:blipFill>
        <p:spPr>
          <a:xfrm>
            <a:off x="2709735" y="338152"/>
            <a:ext cx="3572147" cy="32400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7364" r="10808"/>
          <a:stretch/>
        </p:blipFill>
        <p:spPr>
          <a:xfrm>
            <a:off x="5463073" y="332141"/>
            <a:ext cx="3101807" cy="324000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8054" r="11860"/>
          <a:stretch/>
        </p:blipFill>
        <p:spPr>
          <a:xfrm>
            <a:off x="0" y="3598076"/>
            <a:ext cx="3026603" cy="3240000"/>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18135"/>
          <a:stretch/>
        </p:blipFill>
        <p:spPr>
          <a:xfrm>
            <a:off x="2736798" y="3608038"/>
            <a:ext cx="3535252" cy="3240000"/>
          </a:xfrm>
          <a:prstGeom prst="rect">
            <a:avLst/>
          </a:prstGeom>
        </p:spPr>
      </p:pic>
      <p:pic>
        <p:nvPicPr>
          <p:cNvPr id="9" name="Picture 8"/>
          <p:cNvPicPr>
            <a:picLocks noChangeAspect="1"/>
          </p:cNvPicPr>
          <p:nvPr/>
        </p:nvPicPr>
        <p:blipFill rotWithShape="1">
          <a:blip r:embed="rId8">
            <a:extLst>
              <a:ext uri="{28A0092B-C50C-407E-A947-70E740481C1C}">
                <a14:useLocalDpi xmlns:a14="http://schemas.microsoft.com/office/drawing/2010/main" val="0"/>
              </a:ext>
            </a:extLst>
          </a:blip>
          <a:srcRect l="17461" r="10808"/>
          <a:stretch/>
        </p:blipFill>
        <p:spPr>
          <a:xfrm>
            <a:off x="5467315" y="3602027"/>
            <a:ext cx="3097566" cy="3240000"/>
          </a:xfrm>
          <a:prstGeom prst="rect">
            <a:avLst/>
          </a:prstGeom>
        </p:spPr>
      </p:pic>
      <p:sp>
        <p:nvSpPr>
          <p:cNvPr id="18" name="TextBox 17"/>
          <p:cNvSpPr txBox="1"/>
          <p:nvPr/>
        </p:nvSpPr>
        <p:spPr>
          <a:xfrm>
            <a:off x="2935715" y="45263"/>
            <a:ext cx="2387600" cy="52322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GB" sz="2800" b="1" dirty="0" smtClean="0">
                <a:solidFill>
                  <a:schemeClr val="bg1"/>
                </a:solidFill>
              </a:rPr>
              <a:t>GEMS HCHO</a:t>
            </a:r>
            <a:endParaRPr lang="en-GB" sz="2800" dirty="0">
              <a:solidFill>
                <a:schemeClr val="bg1"/>
              </a:solidFill>
            </a:endParaRPr>
          </a:p>
        </p:txBody>
      </p:sp>
      <p:sp>
        <p:nvSpPr>
          <p:cNvPr id="19" name="TextBox 18"/>
          <p:cNvSpPr txBox="1"/>
          <p:nvPr/>
        </p:nvSpPr>
        <p:spPr>
          <a:xfrm>
            <a:off x="8964122" y="2147259"/>
            <a:ext cx="2912918" cy="461665"/>
          </a:xfrm>
          <a:prstGeom prst="rect">
            <a:avLst/>
          </a:prstGeom>
          <a:noFill/>
        </p:spPr>
        <p:txBody>
          <a:bodyPr wrap="square" rtlCol="0">
            <a:spAutoFit/>
          </a:bodyPr>
          <a:lstStyle/>
          <a:p>
            <a:r>
              <a:rPr lang="fr-BE" sz="2400" b="1" dirty="0" smtClean="0">
                <a:solidFill>
                  <a:schemeClr val="bg1"/>
                </a:solidFill>
              </a:rPr>
              <a:t>TROPOMI HCHO</a:t>
            </a:r>
            <a:endParaRPr lang="en-GB" sz="2400" b="1" dirty="0" smtClean="0">
              <a:solidFill>
                <a:schemeClr val="bg1"/>
              </a:solidFill>
            </a:endParaRPr>
          </a:p>
        </p:txBody>
      </p:sp>
      <p:sp>
        <p:nvSpPr>
          <p:cNvPr id="20" name="TextBox 19"/>
          <p:cNvSpPr txBox="1"/>
          <p:nvPr/>
        </p:nvSpPr>
        <p:spPr>
          <a:xfrm>
            <a:off x="9063493" y="613000"/>
            <a:ext cx="2672080" cy="584775"/>
          </a:xfrm>
          <a:prstGeom prst="rect">
            <a:avLst/>
          </a:prstGeom>
          <a:noFill/>
        </p:spPr>
        <p:txBody>
          <a:bodyPr wrap="square" rtlCol="0">
            <a:spAutoFit/>
          </a:bodyPr>
          <a:lstStyle/>
          <a:p>
            <a:r>
              <a:rPr lang="fr-BE" sz="3200" b="1" dirty="0" err="1" smtClean="0"/>
              <a:t>June</a:t>
            </a:r>
            <a:r>
              <a:rPr lang="fr-BE" sz="3200" b="1" dirty="0" smtClean="0"/>
              <a:t> 2021</a:t>
            </a:r>
            <a:endParaRPr lang="en-GB" sz="3200" b="1" dirty="0"/>
          </a:p>
        </p:txBody>
      </p:sp>
    </p:spTree>
    <p:extLst>
      <p:ext uri="{BB962C8B-B14F-4D97-AF65-F5344CB8AC3E}">
        <p14:creationId xmlns:p14="http://schemas.microsoft.com/office/powerpoint/2010/main" val="4137880929"/>
      </p:ext>
    </p:extLst>
  </p:cSld>
  <p:clrMapOvr>
    <a:masterClrMapping/>
  </p:clrMapOvr>
  <p:timing>
    <p:tnLst>
      <p:par>
        <p:cTn id="1" dur="indefinite" restart="never" nodeType="tmRoot"/>
      </p:par>
    </p:tnLst>
  </p:timing>
</p:sld>
</file>

<file path=ppt/theme/theme1.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1906</TotalTime>
  <Words>1498</Words>
  <Application>Microsoft Office PowerPoint</Application>
  <PresentationFormat>Custom</PresentationFormat>
  <Paragraphs>227</Paragraphs>
  <Slides>25</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Calibri Light</vt:lpstr>
      <vt:lpstr>Verdana</vt:lpstr>
      <vt:lpstr>ESA_Presentation_CLEAR</vt:lpstr>
      <vt:lpstr>Office Theme</vt:lpstr>
      <vt:lpstr>Formaldehyde column retrievals from the GEMS instrument and evaluation against TROPOMI and model data</vt:lpstr>
      <vt:lpstr>PowerPoint Presentation</vt:lpstr>
      <vt:lpstr>DOAS retrieval algorithm in 3 steps</vt:lpstr>
      <vt:lpstr>PowerPoint Presentation</vt:lpstr>
      <vt:lpstr>PowerPoint Presentation</vt:lpstr>
      <vt:lpstr>HCHO Fits: June, 04h45</vt:lpstr>
      <vt:lpstr>PowerPoint Presentation</vt:lpstr>
      <vt:lpstr>PowerPoint Presentation</vt:lpstr>
      <vt:lpstr>PowerPoint Presentation</vt:lpstr>
      <vt:lpstr>Monthly averages between 11h and 15h LT</vt:lpstr>
      <vt:lpstr>Seasonal diurnal variations</vt:lpstr>
      <vt:lpstr>Conclusions</vt:lpstr>
      <vt:lpstr>Extra slides</vt:lpstr>
      <vt:lpstr>PowerPoint Presentation</vt:lpstr>
      <vt:lpstr>Slant column fit</vt:lpstr>
      <vt:lpstr>PowerPoint Presentation</vt:lpstr>
      <vt:lpstr>Calibration results in 2021</vt:lpstr>
      <vt:lpstr>PowerPoint Presentation</vt:lpstr>
      <vt:lpstr>HCHO Fits: June, 04h45</vt:lpstr>
      <vt:lpstr>Destriping</vt:lpstr>
      <vt:lpstr>AMF: tropospheric AMFs in the UV</vt:lpstr>
      <vt:lpstr>Background HCHO column</vt:lpstr>
      <vt:lpstr>PowerPoint Presentation</vt:lpstr>
      <vt:lpstr>PowerPoint Presentation</vt:lpstr>
      <vt:lpstr>Seasonal diurnal variations measured with MAX-DOAS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Sabrina Lodadio</dc:creator>
  <cp:lastModifiedBy>Isabelle De Smedt</cp:lastModifiedBy>
  <cp:revision>109</cp:revision>
  <dcterms:created xsi:type="dcterms:W3CDTF">2021-10-20T13:53:20Z</dcterms:created>
  <dcterms:modified xsi:type="dcterms:W3CDTF">2022-05-24T14:10:19Z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Sabrina Lodadio</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2021-10-19T22:00:00Z</vt:filetime>
  </property>
  <property fmtid="{D5CDD505-2E9C-101B-9397-08002B2CF9AE}" pid="30" name="Organisational_x0020_entity">
    <vt:lpwstr/>
  </property>
  <property fmtid="{D5CDD505-2E9C-101B-9397-08002B2CF9AE}" pid="31" name="_dlc_DocIdItemGuid">
    <vt:lpwstr>9d36ad26-c4c2-44b3-9145-582895d752c1</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PKKMWAM5UKCP-1108600927-1254</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