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19"/>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37" autoAdjust="0"/>
  </p:normalViewPr>
  <p:slideViewPr>
    <p:cSldViewPr snapToGrid="0">
      <p:cViewPr varScale="1">
        <p:scale>
          <a:sx n="64" d="100"/>
          <a:sy n="64" d="100"/>
        </p:scale>
        <p:origin x="15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8A5F2-65C3-4E04-BE75-6A270AD48E41}" type="datetimeFigureOut">
              <a:rPr lang="cs-CZ" smtClean="0"/>
              <a:t>20.05.2022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C3804-9016-4DC3-BE5B-D1B2BEECE4D6}" type="slidenum">
              <a:rPr lang="cs-CZ" smtClean="0"/>
              <a:t>‹#›</a:t>
            </a:fld>
            <a:endParaRPr lang="cs-CZ"/>
          </a:p>
        </p:txBody>
      </p:sp>
    </p:spTree>
    <p:extLst>
      <p:ext uri="{BB962C8B-B14F-4D97-AF65-F5344CB8AC3E}">
        <p14:creationId xmlns:p14="http://schemas.microsoft.com/office/powerpoint/2010/main" val="2935807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C8FC3804-9016-4DC3-BE5B-D1B2BEECE4D6}" type="slidenum">
              <a:rPr lang="cs-CZ" smtClean="0"/>
              <a:t>13</a:t>
            </a:fld>
            <a:endParaRPr lang="cs-CZ"/>
          </a:p>
        </p:txBody>
      </p:sp>
    </p:spTree>
    <p:extLst>
      <p:ext uri="{BB962C8B-B14F-4D97-AF65-F5344CB8AC3E}">
        <p14:creationId xmlns:p14="http://schemas.microsoft.com/office/powerpoint/2010/main" val="3229725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24"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25"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27"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28"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29"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30"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32"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33"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34"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35"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36"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37"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DDAE9ABD-2AF1-4276-AA59-2B8C976CB5B6}"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44"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6C4BF62C-F869-4BDA-AEAF-2A575371326D}"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46"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A47F997E-9D2C-465A-8C49-2066694967F4}"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48"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49"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EE2D3FFB-B748-40E9-9AE0-B14CCA18CAF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57606318-0027-4710-9C10-876935E50261}"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D1DA756-20DC-49E3-8E7A-B23D3750E4D8}"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53"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54"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55"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0D4757FC-A675-4B1E-845E-D2CBB38E548D}"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3"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57"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58"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59"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219FCE2-218A-4B83-ABB2-5C959BB2A2CD}"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61"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2"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3"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D044599F-4BEE-4E8D-B004-0EC96A1597CE}"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65"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6"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AFDEBD28-F512-4086-A8D7-F2527963215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68"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9"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70"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71"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AE5A6CF2-1107-4814-99CD-4A7AD91AEB35}"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73"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74"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75"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76"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77"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78"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7849260-17C6-4B54-A5DC-855322AF38A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AA2C3146-1E69-4FD9-AB1E-2C0BA227778B}"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85"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FA188E24-97E5-4214-9607-C617299134E5}"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87"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539BD9FF-341E-461E-B795-CA34B030B1E0}"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89"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90"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DD887EF3-18C2-493D-9F3D-4020119A8FC1}"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AA97E4CA-5539-4D78-8D86-27D90268A3EC}"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5"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1C67FE0B-715E-42E7-B2A5-52BCDE3029AC}"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94"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95"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96"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00FE1644-22A2-4684-9D10-F2307A290639}"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98"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99"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00"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17C3DCE2-2898-48E1-AF7B-032E6B919949}"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102"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03"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04"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7052F7A3-4660-4924-A71F-EC0538BB222D}"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106"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07"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4B245B69-8D1D-4286-A939-8EF272CC1CCE}"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109"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10"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11"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12"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7EE20AE5-2495-4BE1-A10E-4ECCDA6BC036}"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114"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15"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16"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17"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18"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19"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92A8604C-7D70-402D-9BCE-2DA13D8DD9B6}"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7"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8"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12"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3"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4"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16"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7"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18"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endParaRPr lang="cs-CZ" sz="1800" b="0" strike="noStrike" spc="-1">
              <a:solidFill>
                <a:srgbClr val="000000"/>
              </a:solidFill>
              <a:latin typeface="Calibri"/>
            </a:endParaRPr>
          </a:p>
        </p:txBody>
      </p:sp>
      <p:sp>
        <p:nvSpPr>
          <p:cNvPr id="20"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2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
        <p:nvSpPr>
          <p:cNvPr id="22"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endParaRPr lang="cs-CZ"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4680"/>
            <a:ext cx="8228880" cy="1142280"/>
          </a:xfrm>
          <a:prstGeom prst="rect">
            <a:avLst/>
          </a:prstGeom>
          <a:noFill/>
          <a:ln w="0">
            <a:noFill/>
          </a:ln>
        </p:spPr>
        <p:txBody>
          <a:bodyPr lIns="0" tIns="0" rIns="0" bIns="0" anchor="ctr">
            <a:noAutofit/>
          </a:bodyPr>
          <a:lstStyle/>
          <a:p>
            <a:r>
              <a:rPr lang="cs-CZ" sz="4400" b="0" strike="noStrike" spc="-1">
                <a:solidFill>
                  <a:srgbClr val="000000"/>
                </a:solidFill>
                <a:latin typeface="Calibri"/>
              </a:rPr>
              <a:t>Click to edit the title text format</a:t>
            </a:r>
          </a:p>
        </p:txBody>
      </p:sp>
      <p:sp>
        <p:nvSpPr>
          <p:cNvPr id="3" name="PlaceHolder 2"/>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cs-CZ" sz="3200" b="0" strike="noStrike" spc="-1">
                <a:solidFill>
                  <a:srgbClr val="000000"/>
                </a:solidFill>
                <a:latin typeface="Calibri"/>
              </a:rPr>
              <a:t>Click to edit the outline text format</a:t>
            </a:r>
          </a:p>
          <a:p>
            <a:pPr marL="864000" lvl="1" indent="-324000">
              <a:spcBef>
                <a:spcPts val="1134"/>
              </a:spcBef>
              <a:buClr>
                <a:srgbClr val="FFFFFF"/>
              </a:buClr>
              <a:buSzPct val="75000"/>
              <a:buFont typeface="Symbol" charset="2"/>
              <a:buChar char=""/>
            </a:pPr>
            <a:r>
              <a:rPr lang="cs-CZ" sz="2400" b="0" strike="noStrike" spc="-1">
                <a:solidFill>
                  <a:srgbClr val="000000"/>
                </a:solidFill>
                <a:latin typeface="Calibri"/>
              </a:rPr>
              <a:t>Second Outline Level</a:t>
            </a:r>
          </a:p>
          <a:p>
            <a:pPr marL="1296000" lvl="2" indent="-288000">
              <a:spcBef>
                <a:spcPts val="850"/>
              </a:spcBef>
              <a:buClr>
                <a:srgbClr val="FFFFFF"/>
              </a:buClr>
              <a:buSzPct val="45000"/>
              <a:buFont typeface="Wingdings" charset="2"/>
              <a:buChar char=""/>
            </a:pPr>
            <a:r>
              <a:rPr lang="cs-CZ" sz="2000" b="0" strike="noStrike" spc="-1">
                <a:solidFill>
                  <a:srgbClr val="000000"/>
                </a:solidFill>
                <a:latin typeface="Calibri"/>
              </a:rPr>
              <a:t>Third Outline Level</a:t>
            </a:r>
          </a:p>
          <a:p>
            <a:pPr marL="1728000" lvl="3" indent="-216000">
              <a:spcBef>
                <a:spcPts val="567"/>
              </a:spcBef>
              <a:buClr>
                <a:srgbClr val="FFFFFF"/>
              </a:buClr>
              <a:buSzPct val="75000"/>
              <a:buFont typeface="Symbol" charset="2"/>
              <a:buChar char=""/>
            </a:pPr>
            <a:r>
              <a:rPr lang="cs-CZ" sz="2000" b="0" strike="noStrike" spc="-1">
                <a:solidFill>
                  <a:srgbClr val="000000"/>
                </a:solidFill>
                <a:latin typeface="Calibri"/>
              </a:rPr>
              <a:t>Fourth Outline Level</a:t>
            </a:r>
          </a:p>
          <a:p>
            <a:pPr marL="2160000" lvl="4" indent="-216000">
              <a:spcBef>
                <a:spcPts val="283"/>
              </a:spcBef>
              <a:buClr>
                <a:srgbClr val="FFFFFF"/>
              </a:buClr>
              <a:buSzPct val="45000"/>
              <a:buFont typeface="Wingdings" charset="2"/>
              <a:buChar char=""/>
            </a:pPr>
            <a:r>
              <a:rPr lang="cs-CZ" sz="2000" b="0" strike="noStrike" spc="-1">
                <a:solidFill>
                  <a:srgbClr val="000000"/>
                </a:solidFill>
                <a:latin typeface="Calibri"/>
              </a:rPr>
              <a:t>Fifth Outline Level</a:t>
            </a:r>
          </a:p>
          <a:p>
            <a:pPr marL="2592000" lvl="5" indent="-216000">
              <a:spcBef>
                <a:spcPts val="283"/>
              </a:spcBef>
              <a:buClr>
                <a:srgbClr val="FFFFFF"/>
              </a:buClr>
              <a:buSzPct val="45000"/>
              <a:buFont typeface="Wingdings" charset="2"/>
              <a:buChar char=""/>
            </a:pPr>
            <a:r>
              <a:rPr lang="cs-CZ" sz="2000" b="0" strike="noStrike" spc="-1">
                <a:solidFill>
                  <a:srgbClr val="000000"/>
                </a:solidFill>
                <a:latin typeface="Calibri"/>
              </a:rPr>
              <a:t>Sixth Outline Level</a:t>
            </a:r>
          </a:p>
          <a:p>
            <a:pPr marL="3024000" lvl="6" indent="-216000">
              <a:spcBef>
                <a:spcPts val="283"/>
              </a:spcBef>
              <a:buClr>
                <a:srgbClr val="FFFFFF"/>
              </a:buClr>
              <a:buSzPct val="45000"/>
              <a:buFont typeface="Wingdings" charset="2"/>
              <a:buChar char=""/>
            </a:pPr>
            <a:r>
              <a:rPr lang="cs-CZ"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685800" y="2130480"/>
            <a:ext cx="7772040" cy="1469520"/>
          </a:xfrm>
          <a:prstGeom prst="rect">
            <a:avLst/>
          </a:prstGeom>
          <a:noFill/>
          <a:ln w="0">
            <a:noFill/>
          </a:ln>
        </p:spPr>
        <p:txBody>
          <a:bodyPr anchor="ctr">
            <a:noAutofit/>
          </a:bodyPr>
          <a:lstStyle/>
          <a:p>
            <a:pPr algn="ctr">
              <a:lnSpc>
                <a:spcPct val="100000"/>
              </a:lnSpc>
              <a:buNone/>
            </a:pPr>
            <a:r>
              <a:rPr lang="cs-CZ" sz="4400" b="0" strike="noStrike" spc="-1">
                <a:solidFill>
                  <a:srgbClr val="000000"/>
                </a:solidFill>
                <a:latin typeface="Calibri"/>
              </a:rPr>
              <a:t>Kliknutím lze upravit styl.</a:t>
            </a:r>
          </a:p>
        </p:txBody>
      </p:sp>
      <p:sp>
        <p:nvSpPr>
          <p:cNvPr id="39" name="PlaceHolder 2"/>
          <p:cNvSpPr>
            <a:spLocks noGrp="1"/>
          </p:cNvSpPr>
          <p:nvPr>
            <p:ph type="dt" idx="1"/>
          </p:nvPr>
        </p:nvSpPr>
        <p:spPr>
          <a:xfrm>
            <a:off x="457200" y="6356520"/>
            <a:ext cx="2133360" cy="364680"/>
          </a:xfrm>
          <a:prstGeom prst="rect">
            <a:avLst/>
          </a:prstGeom>
          <a:noFill/>
          <a:ln w="0">
            <a:noFill/>
          </a:ln>
        </p:spPr>
        <p:txBody>
          <a:bodyPr anchor="ctr">
            <a:noAutofit/>
          </a:bodyPr>
          <a:lstStyle>
            <a:lvl1pPr>
              <a:lnSpc>
                <a:spcPct val="100000"/>
              </a:lnSpc>
              <a:buNone/>
              <a:defRPr lang="cs-CZ" sz="1200" b="0" strike="noStrike" spc="-1">
                <a:solidFill>
                  <a:srgbClr val="8B8B8B"/>
                </a:solidFill>
                <a:latin typeface="Calibri"/>
              </a:defRPr>
            </a:lvl1pPr>
          </a:lstStyle>
          <a:p>
            <a:pPr>
              <a:lnSpc>
                <a:spcPct val="100000"/>
              </a:lnSpc>
              <a:buNone/>
            </a:pPr>
            <a:r>
              <a:rPr lang="cs-CZ" sz="1200" b="0" strike="noStrike" spc="-1">
                <a:solidFill>
                  <a:srgbClr val="8B8B8B"/>
                </a:solidFill>
                <a:latin typeface="Calibri"/>
              </a:rPr>
              <a:t>&lt;date/time&gt;</a:t>
            </a:r>
            <a:endParaRPr lang="en-US" sz="1200" b="0" strike="noStrike" spc="-1">
              <a:latin typeface="Times New Roman"/>
            </a:endParaRPr>
          </a:p>
        </p:txBody>
      </p:sp>
      <p:sp>
        <p:nvSpPr>
          <p:cNvPr id="40" name="PlaceHolder 3"/>
          <p:cNvSpPr>
            <a:spLocks noGrp="1"/>
          </p:cNvSpPr>
          <p:nvPr>
            <p:ph type="ftr" idx="2"/>
          </p:nvPr>
        </p:nvSpPr>
        <p:spPr>
          <a:xfrm>
            <a:off x="3124080" y="6356520"/>
            <a:ext cx="289512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r>
              <a:rPr lang="en-US" sz="1400" b="0" strike="noStrike" spc="-1">
                <a:latin typeface="Times New Roman"/>
              </a:rPr>
              <a:t>&lt;footer&gt;</a:t>
            </a:r>
          </a:p>
        </p:txBody>
      </p:sp>
      <p:sp>
        <p:nvSpPr>
          <p:cNvPr id="41" name="PlaceHolder 4"/>
          <p:cNvSpPr>
            <a:spLocks noGrp="1"/>
          </p:cNvSpPr>
          <p:nvPr>
            <p:ph type="sldNum" idx="3"/>
          </p:nvPr>
        </p:nvSpPr>
        <p:spPr>
          <a:xfrm>
            <a:off x="6553080" y="6356520"/>
            <a:ext cx="2133360" cy="364680"/>
          </a:xfrm>
          <a:prstGeom prst="rect">
            <a:avLst/>
          </a:prstGeom>
          <a:noFill/>
          <a:ln w="0">
            <a:noFill/>
          </a:ln>
        </p:spPr>
        <p:txBody>
          <a:bodyPr anchor="ctr">
            <a:noAutofit/>
          </a:bodyPr>
          <a:lstStyle>
            <a:lvl1pPr algn="r">
              <a:lnSpc>
                <a:spcPct val="100000"/>
              </a:lnSpc>
              <a:buNone/>
              <a:defRPr lang="cs-CZ" sz="1200" b="0" strike="noStrike" spc="-1">
                <a:solidFill>
                  <a:srgbClr val="8B8B8B"/>
                </a:solidFill>
                <a:latin typeface="Calibri"/>
              </a:defRPr>
            </a:lvl1pPr>
          </a:lstStyle>
          <a:p>
            <a:pPr algn="r">
              <a:lnSpc>
                <a:spcPct val="100000"/>
              </a:lnSpc>
              <a:buNone/>
            </a:pPr>
            <a:fld id="{19B77775-1B04-4F21-A42F-55B79AF806AB}" type="slidenum">
              <a:rPr lang="cs-CZ" sz="1200" b="0" strike="noStrike" spc="-1">
                <a:solidFill>
                  <a:srgbClr val="8B8B8B"/>
                </a:solidFill>
                <a:latin typeface="Calibri"/>
              </a:rPr>
              <a:t>‹#›</a:t>
            </a:fld>
            <a:endParaRPr lang="en-US" sz="1200" b="0" strike="noStrike" spc="-1">
              <a:latin typeface="Times New Roman"/>
            </a:endParaRPr>
          </a:p>
        </p:txBody>
      </p:sp>
      <p:sp>
        <p:nvSpPr>
          <p:cNvPr id="42"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cs-CZ" sz="3200" b="0" strike="noStrike" spc="-1">
                <a:solidFill>
                  <a:srgbClr val="000000"/>
                </a:solidFill>
                <a:latin typeface="Calibri"/>
              </a:rPr>
              <a:t>Click to edit the outline text format</a:t>
            </a:r>
          </a:p>
          <a:p>
            <a:pPr marL="864000" lvl="1" indent="-324000">
              <a:spcBef>
                <a:spcPts val="1134"/>
              </a:spcBef>
              <a:buClr>
                <a:srgbClr val="FFFFFF"/>
              </a:buClr>
              <a:buSzPct val="75000"/>
              <a:buFont typeface="Symbol" charset="2"/>
              <a:buChar char=""/>
            </a:pPr>
            <a:r>
              <a:rPr lang="cs-CZ" sz="2400" b="0" strike="noStrike" spc="-1">
                <a:solidFill>
                  <a:srgbClr val="000000"/>
                </a:solidFill>
                <a:latin typeface="Calibri"/>
              </a:rPr>
              <a:t>Second Outline Level</a:t>
            </a:r>
          </a:p>
          <a:p>
            <a:pPr marL="1296000" lvl="2" indent="-288000">
              <a:spcBef>
                <a:spcPts val="850"/>
              </a:spcBef>
              <a:buClr>
                <a:srgbClr val="FFFFFF"/>
              </a:buClr>
              <a:buSzPct val="45000"/>
              <a:buFont typeface="Wingdings" charset="2"/>
              <a:buChar char=""/>
            </a:pPr>
            <a:r>
              <a:rPr lang="cs-CZ" sz="2000" b="0" strike="noStrike" spc="-1">
                <a:solidFill>
                  <a:srgbClr val="000000"/>
                </a:solidFill>
                <a:latin typeface="Calibri"/>
              </a:rPr>
              <a:t>Third Outline Level</a:t>
            </a:r>
          </a:p>
          <a:p>
            <a:pPr marL="1728000" lvl="3" indent="-216000">
              <a:spcBef>
                <a:spcPts val="567"/>
              </a:spcBef>
              <a:buClr>
                <a:srgbClr val="FFFFFF"/>
              </a:buClr>
              <a:buSzPct val="75000"/>
              <a:buFont typeface="Symbol" charset="2"/>
              <a:buChar char=""/>
            </a:pPr>
            <a:r>
              <a:rPr lang="cs-CZ" sz="2000" b="0" strike="noStrike" spc="-1">
                <a:solidFill>
                  <a:srgbClr val="000000"/>
                </a:solidFill>
                <a:latin typeface="Calibri"/>
              </a:rPr>
              <a:t>Fourth Outline Level</a:t>
            </a:r>
          </a:p>
          <a:p>
            <a:pPr marL="2160000" lvl="4" indent="-216000">
              <a:spcBef>
                <a:spcPts val="283"/>
              </a:spcBef>
              <a:buClr>
                <a:srgbClr val="FFFFFF"/>
              </a:buClr>
              <a:buSzPct val="45000"/>
              <a:buFont typeface="Wingdings" charset="2"/>
              <a:buChar char=""/>
            </a:pPr>
            <a:r>
              <a:rPr lang="cs-CZ" sz="2000" b="0" strike="noStrike" spc="-1">
                <a:solidFill>
                  <a:srgbClr val="000000"/>
                </a:solidFill>
                <a:latin typeface="Calibri"/>
              </a:rPr>
              <a:t>Fifth Outline Level</a:t>
            </a:r>
          </a:p>
          <a:p>
            <a:pPr marL="2592000" lvl="5" indent="-216000">
              <a:spcBef>
                <a:spcPts val="283"/>
              </a:spcBef>
              <a:buClr>
                <a:srgbClr val="FFFFFF"/>
              </a:buClr>
              <a:buSzPct val="45000"/>
              <a:buFont typeface="Wingdings" charset="2"/>
              <a:buChar char=""/>
            </a:pPr>
            <a:r>
              <a:rPr lang="cs-CZ" sz="2000" b="0" strike="noStrike" spc="-1">
                <a:solidFill>
                  <a:srgbClr val="000000"/>
                </a:solidFill>
                <a:latin typeface="Calibri"/>
              </a:rPr>
              <a:t>Sixth Outline Level</a:t>
            </a:r>
          </a:p>
          <a:p>
            <a:pPr marL="3024000" lvl="6" indent="-216000">
              <a:spcBef>
                <a:spcPts val="283"/>
              </a:spcBef>
              <a:buClr>
                <a:srgbClr val="FFFFFF"/>
              </a:buClr>
              <a:buSzPct val="45000"/>
              <a:buFont typeface="Wingdings" charset="2"/>
              <a:buChar char=""/>
            </a:pPr>
            <a:r>
              <a:rPr lang="cs-CZ"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algn="ctr">
              <a:lnSpc>
                <a:spcPct val="100000"/>
              </a:lnSpc>
              <a:buNone/>
            </a:pPr>
            <a:r>
              <a:rPr lang="cs-CZ" sz="4400" b="0" strike="noStrike" spc="-1">
                <a:solidFill>
                  <a:srgbClr val="000000"/>
                </a:solidFill>
                <a:latin typeface="Calibri"/>
              </a:rPr>
              <a:t>Kliknutím lze upravit styl.</a:t>
            </a:r>
          </a:p>
        </p:txBody>
      </p:sp>
      <p:sp>
        <p:nvSpPr>
          <p:cNvPr id="80" name="PlaceHolder 2"/>
          <p:cNvSpPr>
            <a:spLocks noGrp="1"/>
          </p:cNvSpPr>
          <p:nvPr>
            <p:ph type="body"/>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cs-CZ" sz="3200" b="0" strike="noStrike" spc="-1">
                <a:solidFill>
                  <a:srgbClr val="000000"/>
                </a:solidFill>
                <a:latin typeface="Calibri"/>
              </a:rPr>
              <a:t>Kliknutím lze upravit styly předlohy textu.</a:t>
            </a:r>
          </a:p>
          <a:p>
            <a:pPr marL="743040" lvl="1" indent="-285840">
              <a:lnSpc>
                <a:spcPct val="100000"/>
              </a:lnSpc>
              <a:spcBef>
                <a:spcPts val="561"/>
              </a:spcBef>
              <a:buClr>
                <a:srgbClr val="000000"/>
              </a:buClr>
              <a:buFont typeface="Arial"/>
              <a:buChar char="–"/>
            </a:pPr>
            <a:r>
              <a:rPr lang="cs-CZ" sz="2800" b="0" strike="noStrike" spc="-1">
                <a:solidFill>
                  <a:srgbClr val="000000"/>
                </a:solidFill>
                <a:latin typeface="Calibri"/>
              </a:rPr>
              <a:t>Druhá úroveň</a:t>
            </a:r>
          </a:p>
          <a:p>
            <a:pPr marL="1143000" lvl="2" indent="-228600">
              <a:lnSpc>
                <a:spcPct val="100000"/>
              </a:lnSpc>
              <a:spcBef>
                <a:spcPts val="479"/>
              </a:spcBef>
              <a:buClr>
                <a:srgbClr val="000000"/>
              </a:buClr>
              <a:buFont typeface="Arial"/>
              <a:buChar char="•"/>
            </a:pPr>
            <a:r>
              <a:rPr lang="cs-CZ" sz="2400" b="0" strike="noStrike" spc="-1">
                <a:solidFill>
                  <a:srgbClr val="000000"/>
                </a:solidFill>
                <a:latin typeface="Calibri"/>
              </a:rPr>
              <a:t>Třetí úroveň</a:t>
            </a:r>
          </a:p>
          <a:p>
            <a:pPr marL="1600200" lvl="3" indent="-228600">
              <a:lnSpc>
                <a:spcPct val="100000"/>
              </a:lnSpc>
              <a:spcBef>
                <a:spcPts val="400"/>
              </a:spcBef>
              <a:buClr>
                <a:srgbClr val="000000"/>
              </a:buClr>
              <a:buFont typeface="Arial"/>
              <a:buChar char="–"/>
            </a:pPr>
            <a:r>
              <a:rPr lang="cs-CZ" sz="2000" b="0" strike="noStrike" spc="-1">
                <a:solidFill>
                  <a:srgbClr val="000000"/>
                </a:solidFill>
                <a:latin typeface="Calibri"/>
              </a:rPr>
              <a:t>Čtvrtá úroveň</a:t>
            </a:r>
          </a:p>
          <a:p>
            <a:pPr marL="2057400" lvl="4" indent="-228600">
              <a:lnSpc>
                <a:spcPct val="100000"/>
              </a:lnSpc>
              <a:spcBef>
                <a:spcPts val="400"/>
              </a:spcBef>
              <a:buClr>
                <a:srgbClr val="000000"/>
              </a:buClr>
              <a:buFont typeface="Arial"/>
              <a:buChar char="»"/>
            </a:pPr>
            <a:r>
              <a:rPr lang="cs-CZ" sz="2000" b="0" strike="noStrike" spc="-1">
                <a:solidFill>
                  <a:srgbClr val="000000"/>
                </a:solidFill>
                <a:latin typeface="Calibri"/>
              </a:rPr>
              <a:t>Pátá úroveň</a:t>
            </a:r>
          </a:p>
        </p:txBody>
      </p:sp>
      <p:sp>
        <p:nvSpPr>
          <p:cNvPr id="81" name="PlaceHolder 3"/>
          <p:cNvSpPr>
            <a:spLocks noGrp="1"/>
          </p:cNvSpPr>
          <p:nvPr>
            <p:ph type="dt" idx="4"/>
          </p:nvPr>
        </p:nvSpPr>
        <p:spPr>
          <a:xfrm>
            <a:off x="457200" y="6356520"/>
            <a:ext cx="2133360" cy="364680"/>
          </a:xfrm>
          <a:prstGeom prst="rect">
            <a:avLst/>
          </a:prstGeom>
          <a:noFill/>
          <a:ln w="0">
            <a:noFill/>
          </a:ln>
        </p:spPr>
        <p:txBody>
          <a:bodyPr anchor="ctr">
            <a:noAutofit/>
          </a:bodyPr>
          <a:lstStyle>
            <a:lvl1pPr>
              <a:lnSpc>
                <a:spcPct val="100000"/>
              </a:lnSpc>
              <a:buNone/>
              <a:defRPr lang="cs-CZ" sz="1200" b="0" strike="noStrike" spc="-1">
                <a:solidFill>
                  <a:srgbClr val="8B8B8B"/>
                </a:solidFill>
                <a:latin typeface="Calibri"/>
              </a:defRPr>
            </a:lvl1pPr>
          </a:lstStyle>
          <a:p>
            <a:pPr>
              <a:lnSpc>
                <a:spcPct val="100000"/>
              </a:lnSpc>
              <a:buNone/>
            </a:pPr>
            <a:r>
              <a:rPr lang="cs-CZ" sz="1200" b="0" strike="noStrike" spc="-1">
                <a:solidFill>
                  <a:srgbClr val="8B8B8B"/>
                </a:solidFill>
                <a:latin typeface="Calibri"/>
              </a:rPr>
              <a:t>&lt;date/time&gt;</a:t>
            </a:r>
            <a:endParaRPr lang="en-US" sz="1200" b="0" strike="noStrike" spc="-1">
              <a:latin typeface="Times New Roman"/>
            </a:endParaRPr>
          </a:p>
        </p:txBody>
      </p:sp>
      <p:sp>
        <p:nvSpPr>
          <p:cNvPr id="82" name="PlaceHolder 4"/>
          <p:cNvSpPr>
            <a:spLocks noGrp="1"/>
          </p:cNvSpPr>
          <p:nvPr>
            <p:ph type="ftr" idx="5"/>
          </p:nvPr>
        </p:nvSpPr>
        <p:spPr>
          <a:xfrm>
            <a:off x="3124080" y="6356520"/>
            <a:ext cx="2895120" cy="364680"/>
          </a:xfrm>
          <a:prstGeom prst="rect">
            <a:avLst/>
          </a:prstGeom>
          <a:noFill/>
          <a:ln w="0">
            <a:noFill/>
          </a:ln>
        </p:spPr>
        <p:txBody>
          <a:bodyPr anchor="ctr">
            <a:noAutofit/>
          </a:bodyPr>
          <a:lstStyle>
            <a:lvl1pPr algn="ctr">
              <a:buNone/>
              <a:defRPr lang="en-US" sz="1400" b="0" strike="noStrike" spc="-1">
                <a:latin typeface="Times New Roman"/>
              </a:defRPr>
            </a:lvl1pPr>
          </a:lstStyle>
          <a:p>
            <a:pPr algn="ctr">
              <a:buNone/>
            </a:pPr>
            <a:r>
              <a:rPr lang="en-US" sz="1400" b="0" strike="noStrike" spc="-1">
                <a:latin typeface="Times New Roman"/>
              </a:rPr>
              <a:t>&lt;footer&gt;</a:t>
            </a:r>
          </a:p>
        </p:txBody>
      </p:sp>
      <p:sp>
        <p:nvSpPr>
          <p:cNvPr id="83" name="PlaceHolder 5"/>
          <p:cNvSpPr>
            <a:spLocks noGrp="1"/>
          </p:cNvSpPr>
          <p:nvPr>
            <p:ph type="sldNum" idx="6"/>
          </p:nvPr>
        </p:nvSpPr>
        <p:spPr>
          <a:xfrm>
            <a:off x="6553080" y="6356520"/>
            <a:ext cx="2133360" cy="364680"/>
          </a:xfrm>
          <a:prstGeom prst="rect">
            <a:avLst/>
          </a:prstGeom>
          <a:noFill/>
          <a:ln w="0">
            <a:noFill/>
          </a:ln>
        </p:spPr>
        <p:txBody>
          <a:bodyPr anchor="ctr">
            <a:noAutofit/>
          </a:bodyPr>
          <a:lstStyle>
            <a:lvl1pPr algn="r">
              <a:lnSpc>
                <a:spcPct val="100000"/>
              </a:lnSpc>
              <a:buNone/>
              <a:defRPr lang="cs-CZ" sz="1200" b="0" strike="noStrike" spc="-1">
                <a:solidFill>
                  <a:srgbClr val="8B8B8B"/>
                </a:solidFill>
                <a:latin typeface="Calibri"/>
              </a:defRPr>
            </a:lvl1pPr>
          </a:lstStyle>
          <a:p>
            <a:pPr algn="r">
              <a:lnSpc>
                <a:spcPct val="100000"/>
              </a:lnSpc>
              <a:buNone/>
            </a:pPr>
            <a:fld id="{CE8ACC44-1691-413E-90D8-E1155196E04F}" type="slidenum">
              <a:rPr lang="cs-CZ" sz="1200" b="0" strike="noStrike" spc="-1">
                <a:solidFill>
                  <a:srgbClr val="8B8B8B"/>
                </a:solidFill>
                <a:latin typeface="Calibri"/>
              </a:rPr>
              <a:t>‹#›</a:t>
            </a:fld>
            <a:endParaRPr lang="en-US"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mailto:pkn@ufa.cas.cz" TargetMode="External"/><Relationship Id="rId4" Type="http://schemas.openxmlformats.org/officeDocument/2006/relationships/hyperlink" Target="mailto:kaca@ufa.cas.cz"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image" Target="../media/image29.sv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image" Target="../media/image12.gi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4.gif"/><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oogle Shape;280;p66"/>
          <p:cNvSpPr/>
          <p:nvPr/>
        </p:nvSpPr>
        <p:spPr>
          <a:xfrm>
            <a:off x="798095" y="274029"/>
            <a:ext cx="7771680" cy="2331000"/>
          </a:xfrm>
          <a:prstGeom prst="rect">
            <a:avLst/>
          </a:prstGeom>
          <a:noFill/>
          <a:ln w="0">
            <a:noFill/>
          </a:ln>
        </p:spPr>
        <p:style>
          <a:lnRef idx="0">
            <a:scrgbClr r="0" g="0" b="0"/>
          </a:lnRef>
          <a:fillRef idx="0">
            <a:scrgbClr r="0" g="0" b="0"/>
          </a:fillRef>
          <a:effectRef idx="0">
            <a:scrgbClr r="0" g="0" b="0"/>
          </a:effectRef>
          <a:fontRef idx="minor"/>
        </p:style>
        <p:txBody>
          <a:bodyPr anchor="ctr">
            <a:normAutofit fontScale="90500" lnSpcReduction="10000"/>
          </a:bodyPr>
          <a:lstStyle/>
          <a:p>
            <a:pPr algn="ctr">
              <a:lnSpc>
                <a:spcPct val="100000"/>
              </a:lnSpc>
              <a:buNone/>
              <a:tabLst>
                <a:tab pos="0" algn="l"/>
              </a:tabLst>
            </a:pPr>
            <a:r>
              <a:rPr lang="en-US" sz="4400" b="1" strike="noStrike" spc="-1" dirty="0">
                <a:solidFill>
                  <a:srgbClr val="FFC000"/>
                </a:solidFill>
                <a:latin typeface="+mj-lt"/>
                <a:ea typeface="Times New Roman"/>
              </a:rPr>
              <a:t>A Statistical Study of tropospheric variability on the Ionosphere Parameters</a:t>
            </a:r>
            <a:br>
              <a:rPr sz="4400" dirty="0"/>
            </a:br>
            <a:endParaRPr lang="en-US" sz="4400" b="0" strike="noStrike" spc="-1" dirty="0">
              <a:latin typeface="Arial"/>
            </a:endParaRPr>
          </a:p>
        </p:txBody>
      </p:sp>
      <p:sp>
        <p:nvSpPr>
          <p:cNvPr id="121" name="Google Shape;281;p66"/>
          <p:cNvSpPr/>
          <p:nvPr/>
        </p:nvSpPr>
        <p:spPr>
          <a:xfrm>
            <a:off x="1371960" y="2089484"/>
            <a:ext cx="6400080" cy="1751760"/>
          </a:xfrm>
          <a:prstGeom prst="rect">
            <a:avLst/>
          </a:prstGeom>
          <a:noFill/>
          <a:ln w="0">
            <a:noFill/>
          </a:ln>
        </p:spPr>
        <p:style>
          <a:lnRef idx="0">
            <a:scrgbClr r="0" g="0" b="0"/>
          </a:lnRef>
          <a:fillRef idx="0">
            <a:scrgbClr r="0" g="0" b="0"/>
          </a:fillRef>
          <a:effectRef idx="0">
            <a:scrgbClr r="0" g="0" b="0"/>
          </a:effectRef>
          <a:fontRef idx="minor"/>
        </p:style>
        <p:txBody>
          <a:bodyPr anchor="t">
            <a:noAutofit/>
          </a:bodyPr>
          <a:lstStyle/>
          <a:p>
            <a:pPr algn="ctr">
              <a:lnSpc>
                <a:spcPct val="100000"/>
              </a:lnSpc>
              <a:buNone/>
              <a:tabLst>
                <a:tab pos="0" algn="l"/>
              </a:tabLst>
            </a:pPr>
            <a:r>
              <a:rPr lang="cs-CZ" sz="2400" b="1" strike="noStrike" spc="-1" dirty="0">
                <a:solidFill>
                  <a:srgbClr val="FFFFFF"/>
                </a:solidFill>
                <a:latin typeface="Times New Roman"/>
                <a:ea typeface="Times New Roman"/>
              </a:rPr>
              <a:t>Potužníková K. and </a:t>
            </a:r>
            <a:r>
              <a:rPr lang="en-US" sz="2400" b="1" strike="noStrike" spc="-1" dirty="0" err="1">
                <a:solidFill>
                  <a:srgbClr val="FFFFFF"/>
                </a:solidFill>
                <a:latin typeface="Times New Roman"/>
                <a:ea typeface="Times New Roman"/>
              </a:rPr>
              <a:t>Koucká</a:t>
            </a:r>
            <a:r>
              <a:rPr lang="en-US" sz="2400" b="1" strike="noStrike" spc="-1" dirty="0">
                <a:solidFill>
                  <a:srgbClr val="FFFFFF"/>
                </a:solidFill>
                <a:latin typeface="Times New Roman"/>
                <a:ea typeface="Times New Roman"/>
              </a:rPr>
              <a:t> </a:t>
            </a:r>
            <a:r>
              <a:rPr lang="en-US" sz="2400" b="1" strike="noStrike" spc="-1" dirty="0" err="1">
                <a:solidFill>
                  <a:srgbClr val="FFFFFF"/>
                </a:solidFill>
                <a:latin typeface="Times New Roman"/>
                <a:ea typeface="Times New Roman"/>
              </a:rPr>
              <a:t>Knížová</a:t>
            </a:r>
            <a:r>
              <a:rPr lang="en-US" sz="2400" b="1" strike="noStrike" spc="-1" dirty="0">
                <a:solidFill>
                  <a:srgbClr val="FFFFFF"/>
                </a:solidFill>
                <a:latin typeface="Times New Roman"/>
                <a:ea typeface="Times New Roman"/>
              </a:rPr>
              <a:t> P.</a:t>
            </a:r>
            <a:endParaRPr lang="en-US" sz="2400" b="0" strike="noStrike" spc="-1" dirty="0">
              <a:latin typeface="Arial"/>
            </a:endParaRPr>
          </a:p>
          <a:p>
            <a:pPr algn="ctr">
              <a:lnSpc>
                <a:spcPct val="100000"/>
              </a:lnSpc>
              <a:buNone/>
              <a:tabLst>
                <a:tab pos="0" algn="l"/>
              </a:tabLst>
            </a:pPr>
            <a:r>
              <a:rPr lang="cs-CZ" sz="2400" b="1" u="sng" strike="noStrike" spc="-1" dirty="0">
                <a:solidFill>
                  <a:srgbClr val="FFC000"/>
                </a:solidFill>
                <a:uFillTx/>
                <a:latin typeface="Times New Roman"/>
                <a:ea typeface="Times New Roman"/>
                <a:hlinkClick r:id="rId4"/>
              </a:rPr>
              <a:t>kaca@ufa.cas.cz</a:t>
            </a:r>
            <a:r>
              <a:rPr lang="cs-CZ" sz="2400" b="1" strike="noStrike" spc="-1" dirty="0">
                <a:solidFill>
                  <a:srgbClr val="FFC000"/>
                </a:solidFill>
                <a:latin typeface="Times New Roman"/>
                <a:ea typeface="Times New Roman"/>
              </a:rPr>
              <a:t>, </a:t>
            </a:r>
            <a:r>
              <a:rPr lang="cs-CZ" sz="2400" b="1" u="sng" strike="noStrike" spc="-1" dirty="0">
                <a:solidFill>
                  <a:srgbClr val="FFC000"/>
                </a:solidFill>
                <a:uFillTx/>
                <a:latin typeface="Times New Roman"/>
                <a:ea typeface="Times New Roman"/>
                <a:hlinkClick r:id="rId5"/>
              </a:rPr>
              <a:t>pkn@ufa.cas.cz</a:t>
            </a:r>
            <a:endParaRPr lang="en-US" sz="2400" b="0" strike="noStrike" spc="-1" dirty="0">
              <a:latin typeface="Arial"/>
            </a:endParaRPr>
          </a:p>
          <a:p>
            <a:pPr algn="ctr">
              <a:lnSpc>
                <a:spcPct val="100000"/>
              </a:lnSpc>
              <a:buNone/>
              <a:tabLst>
                <a:tab pos="0" algn="l"/>
              </a:tabLst>
            </a:pPr>
            <a:r>
              <a:rPr lang="en-US" sz="2400" b="1" strike="noStrike" spc="-1" dirty="0">
                <a:solidFill>
                  <a:srgbClr val="FFFFFF"/>
                </a:solidFill>
                <a:latin typeface="Times New Roman"/>
                <a:ea typeface="Times New Roman"/>
              </a:rPr>
              <a:t> Institute of Atmospheric Physics, Czech Academy of Sciences</a:t>
            </a:r>
            <a:endParaRPr lang="en-US" sz="2400" b="0" strike="noStrike" spc="-1" dirty="0">
              <a:latin typeface="Arial"/>
            </a:endParaRPr>
          </a:p>
          <a:p>
            <a:pPr algn="ctr">
              <a:lnSpc>
                <a:spcPct val="100000"/>
              </a:lnSpc>
              <a:spcBef>
                <a:spcPts val="479"/>
              </a:spcBef>
              <a:buNone/>
              <a:tabLst>
                <a:tab pos="0" algn="l"/>
              </a:tabLst>
            </a:pPr>
            <a:r>
              <a:rPr lang="en-US" sz="2400" b="1" strike="noStrike" spc="-1" dirty="0">
                <a:solidFill>
                  <a:srgbClr val="FFFFFF"/>
                </a:solidFill>
                <a:latin typeface="Times New Roman"/>
                <a:ea typeface="Times New Roman"/>
              </a:rPr>
              <a:t>Prague, Czech Republic</a:t>
            </a:r>
            <a:endParaRPr lang="en-US" sz="2400" b="0" strike="noStrike" spc="-1" dirty="0">
              <a:latin typeface="Arial"/>
            </a:endParaRPr>
          </a:p>
        </p:txBody>
      </p:sp>
      <p:sp>
        <p:nvSpPr>
          <p:cNvPr id="4" name="TextovéPole 5">
            <a:extLst>
              <a:ext uri="{FF2B5EF4-FFF2-40B4-BE49-F238E27FC236}">
                <a16:creationId xmlns:a16="http://schemas.microsoft.com/office/drawing/2014/main" id="{C89F3FB1-BCD7-E6CF-BFA0-3AB15BDAADAF}"/>
              </a:ext>
            </a:extLst>
          </p:cNvPr>
          <p:cNvSpPr/>
          <p:nvPr/>
        </p:nvSpPr>
        <p:spPr>
          <a:xfrm>
            <a:off x="327575" y="4420484"/>
            <a:ext cx="8712720" cy="17528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strike="noStrike" spc="-1" dirty="0">
                <a:solidFill>
                  <a:srgbClr val="FFC000"/>
                </a:solidFill>
              </a:rPr>
              <a:t>What</a:t>
            </a:r>
            <a:r>
              <a:rPr lang="en-US" sz="1800" b="1" strike="noStrike" spc="-1" dirty="0">
                <a:solidFill>
                  <a:srgbClr val="FFC000"/>
                </a:solidFill>
              </a:rPr>
              <a:t> types of atmospheric motions </a:t>
            </a:r>
            <a:r>
              <a:rPr lang="en-US" sz="1800" b="0" strike="noStrike" spc="-1" dirty="0">
                <a:solidFill>
                  <a:srgbClr val="FFC000"/>
                </a:solidFill>
              </a:rPr>
              <a:t>in the troposphere can be the source of the acoustic-</a:t>
            </a:r>
            <a:r>
              <a:rPr lang="en-US" sz="1800" b="0" strike="noStrike" spc="-1" dirty="0" err="1">
                <a:solidFill>
                  <a:srgbClr val="FFC000"/>
                </a:solidFill>
              </a:rPr>
              <a:t>gravit</a:t>
            </a:r>
            <a:r>
              <a:rPr lang="cs-CZ" sz="1800" b="0" strike="noStrike" spc="-1" dirty="0">
                <a:solidFill>
                  <a:srgbClr val="FFC000"/>
                </a:solidFill>
              </a:rPr>
              <a:t>y</a:t>
            </a:r>
            <a:r>
              <a:rPr lang="en-US" sz="1800" b="0" strike="noStrike" spc="-1" dirty="0">
                <a:solidFill>
                  <a:srgbClr val="FFC000"/>
                </a:solidFill>
              </a:rPr>
              <a:t> waves that reach up to the ionosphere?</a:t>
            </a:r>
          </a:p>
          <a:p>
            <a:pPr>
              <a:lnSpc>
                <a:spcPct val="100000"/>
              </a:lnSpc>
              <a:buNone/>
            </a:pPr>
            <a:endParaRPr lang="en-US" spc="-1" dirty="0">
              <a:solidFill>
                <a:srgbClr val="FFC000"/>
              </a:solidFill>
            </a:endParaRPr>
          </a:p>
          <a:p>
            <a:pPr>
              <a:lnSpc>
                <a:spcPct val="100000"/>
              </a:lnSpc>
              <a:buNone/>
            </a:pPr>
            <a:r>
              <a:rPr lang="en-US" sz="1800" b="0" strike="noStrike" spc="-1" dirty="0">
                <a:solidFill>
                  <a:srgbClr val="FFC000"/>
                </a:solidFill>
              </a:rPr>
              <a:t>What </a:t>
            </a:r>
            <a:r>
              <a:rPr lang="en-US" sz="1800" b="1" strike="noStrike" spc="-1" dirty="0">
                <a:solidFill>
                  <a:srgbClr val="FFC000"/>
                </a:solidFill>
              </a:rPr>
              <a:t>meteorological parameters </a:t>
            </a:r>
            <a:r>
              <a:rPr lang="en-US" sz="1800" b="0" strike="noStrike" spc="-1" dirty="0">
                <a:solidFill>
                  <a:srgbClr val="FFC000"/>
                </a:solidFill>
              </a:rPr>
              <a:t>seem to determine whether the response in the ionosphere is significant</a:t>
            </a:r>
            <a:r>
              <a:rPr lang="cs-CZ" sz="1800" b="0" strike="noStrike" spc="-1" dirty="0">
                <a:solidFill>
                  <a:srgbClr val="FFC000"/>
                </a:solidFill>
              </a:rPr>
              <a:t>?</a:t>
            </a:r>
            <a:endParaRPr lang="en-US" sz="1800" b="0" strike="noStrike" spc="-1" dirty="0">
              <a:solidFill>
                <a:srgbClr val="FFC000"/>
              </a:solidFill>
            </a:endParaRPr>
          </a:p>
          <a:p>
            <a:pPr>
              <a:lnSpc>
                <a:spcPct val="100000"/>
              </a:lnSpc>
              <a:buNone/>
            </a:pPr>
            <a:endParaRPr lang="en-US" sz="1800" b="0" strike="noStrike" spc="-1" dirty="0">
              <a:latin typeface="Arial"/>
            </a:endParaRPr>
          </a:p>
        </p:txBody>
      </p:sp>
      <p:pic>
        <p:nvPicPr>
          <p:cNvPr id="9" name="Zvuk 8">
            <a:hlinkClick r:id="" action="ppaction://media"/>
            <a:extLst>
              <a:ext uri="{FF2B5EF4-FFF2-40B4-BE49-F238E27FC236}">
                <a16:creationId xmlns:a16="http://schemas.microsoft.com/office/drawing/2014/main" id="{CF961461-961F-73CB-4838-0E720355DA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90"/>
    </mc:Choice>
    <mc:Fallback xmlns="">
      <p:transition spd="slow" advTm="2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Google Shape;520;p83"/>
          <p:cNvPicPr/>
          <p:nvPr/>
        </p:nvPicPr>
        <p:blipFill>
          <a:blip r:embed="rId4"/>
          <a:stretch/>
        </p:blipFill>
        <p:spPr>
          <a:xfrm>
            <a:off x="108000" y="3600000"/>
            <a:ext cx="4319640" cy="2879640"/>
          </a:xfrm>
          <a:prstGeom prst="rect">
            <a:avLst/>
          </a:prstGeom>
          <a:ln w="0">
            <a:noFill/>
          </a:ln>
        </p:spPr>
      </p:pic>
      <p:pic>
        <p:nvPicPr>
          <p:cNvPr id="173" name="Google Shape;521;p83"/>
          <p:cNvPicPr/>
          <p:nvPr/>
        </p:nvPicPr>
        <p:blipFill>
          <a:blip r:embed="rId5"/>
          <a:stretch/>
        </p:blipFill>
        <p:spPr>
          <a:xfrm>
            <a:off x="108000" y="180000"/>
            <a:ext cx="4319640" cy="2879640"/>
          </a:xfrm>
          <a:prstGeom prst="rect">
            <a:avLst/>
          </a:prstGeom>
          <a:ln w="0">
            <a:noFill/>
          </a:ln>
        </p:spPr>
      </p:pic>
      <p:pic>
        <p:nvPicPr>
          <p:cNvPr id="174" name="Google Shape;522;p83"/>
          <p:cNvPicPr/>
          <p:nvPr/>
        </p:nvPicPr>
        <p:blipFill>
          <a:blip r:embed="rId6"/>
          <a:stretch/>
        </p:blipFill>
        <p:spPr>
          <a:xfrm>
            <a:off x="3672000" y="1800000"/>
            <a:ext cx="5399640" cy="3603240"/>
          </a:xfrm>
          <a:prstGeom prst="rect">
            <a:avLst/>
          </a:prstGeom>
          <a:ln w="0">
            <a:noFill/>
          </a:ln>
        </p:spPr>
      </p:pic>
      <p:sp>
        <p:nvSpPr>
          <p:cNvPr id="175" name="Google Shape;523;p83"/>
          <p:cNvSpPr/>
          <p:nvPr/>
        </p:nvSpPr>
        <p:spPr>
          <a:xfrm>
            <a:off x="1588319" y="6480000"/>
            <a:ext cx="1671247"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2000" b="1" strike="noStrike" spc="-1" dirty="0">
                <a:solidFill>
                  <a:srgbClr val="FFC000"/>
                </a:solidFill>
                <a:latin typeface="Baskerville Old Face" panose="02020602080505020303" pitchFamily="18" charset="0"/>
                <a:ea typeface="Times New Roman"/>
              </a:rPr>
              <a:t>10 July 2021</a:t>
            </a:r>
            <a:endParaRPr lang="en-US" sz="2000" b="1" strike="noStrike" spc="-1" dirty="0">
              <a:latin typeface="Baskerville Old Face" panose="02020602080505020303" pitchFamily="18" charset="0"/>
            </a:endParaRPr>
          </a:p>
        </p:txBody>
      </p:sp>
      <p:sp>
        <p:nvSpPr>
          <p:cNvPr id="176" name="Google Shape;524;p83"/>
          <p:cNvSpPr/>
          <p:nvPr/>
        </p:nvSpPr>
        <p:spPr>
          <a:xfrm>
            <a:off x="1588320" y="3132000"/>
            <a:ext cx="1405800"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2000" b="1" strike="noStrike" spc="-1" dirty="0">
                <a:solidFill>
                  <a:srgbClr val="FFC000"/>
                </a:solidFill>
                <a:latin typeface="Baskerville Old Face" panose="02020602080505020303" pitchFamily="18" charset="0"/>
                <a:ea typeface="Times New Roman"/>
              </a:rPr>
              <a:t>9 July 2021</a:t>
            </a:r>
            <a:endParaRPr lang="en-US" sz="2000" b="1" strike="noStrike" spc="-1" dirty="0">
              <a:latin typeface="Baskerville Old Face" panose="02020602080505020303" pitchFamily="18" charset="0"/>
            </a:endParaRPr>
          </a:p>
        </p:txBody>
      </p:sp>
      <p:sp>
        <p:nvSpPr>
          <p:cNvPr id="177" name="Google Shape;525;p83"/>
          <p:cNvSpPr/>
          <p:nvPr/>
        </p:nvSpPr>
        <p:spPr>
          <a:xfrm>
            <a:off x="5764319" y="5472000"/>
            <a:ext cx="1518607"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2000" b="1" strike="noStrike" spc="-1" dirty="0">
                <a:solidFill>
                  <a:srgbClr val="FFC000"/>
                </a:solidFill>
                <a:latin typeface="Baskerville Old Face" panose="02020602080505020303" pitchFamily="18" charset="0"/>
                <a:ea typeface="Times New Roman"/>
              </a:rPr>
              <a:t>8 July 2021</a:t>
            </a:r>
            <a:endParaRPr lang="en-US" sz="2000" b="1" strike="noStrike" spc="-1" dirty="0">
              <a:latin typeface="Baskerville Old Face" panose="02020602080505020303" pitchFamily="18" charset="0"/>
            </a:endParaRPr>
          </a:p>
        </p:txBody>
      </p:sp>
      <p:sp>
        <p:nvSpPr>
          <p:cNvPr id="178" name="Google Shape;526;p83"/>
          <p:cNvSpPr/>
          <p:nvPr/>
        </p:nvSpPr>
        <p:spPr>
          <a:xfrm>
            <a:off x="4572000" y="393840"/>
            <a:ext cx="4420440" cy="596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2400" b="0" strike="noStrike" spc="-1" dirty="0">
                <a:solidFill>
                  <a:srgbClr val="FFC000"/>
                </a:solidFill>
                <a:latin typeface="Baskerville Old Face" panose="02020602080505020303" pitchFamily="18" charset="0"/>
                <a:ea typeface="Times New Roman"/>
              </a:rPr>
              <a:t>Spread F conditions continue till 9 July, day after the frontal system passage </a:t>
            </a:r>
            <a:endParaRPr lang="en-US" sz="2400" b="0" strike="noStrike" spc="-1" dirty="0">
              <a:latin typeface="Baskerville Old Face" panose="02020602080505020303" pitchFamily="18" charset="0"/>
            </a:endParaRPr>
          </a:p>
        </p:txBody>
      </p:sp>
      <p:pic>
        <p:nvPicPr>
          <p:cNvPr id="3" name="Zvuk 2">
            <a:hlinkClick r:id="" action="ppaction://media"/>
            <a:extLst>
              <a:ext uri="{FF2B5EF4-FFF2-40B4-BE49-F238E27FC236}">
                <a16:creationId xmlns:a16="http://schemas.microsoft.com/office/drawing/2014/main" id="{C52C11F9-5D12-ED90-B399-060F4BFE9D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50"/>
    </mc:Choice>
    <mc:Fallback xmlns="">
      <p:transition spd="slow" advTm="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Obdélník 1"/>
          <p:cNvSpPr/>
          <p:nvPr/>
        </p:nvSpPr>
        <p:spPr>
          <a:xfrm>
            <a:off x="359640" y="188640"/>
            <a:ext cx="813672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trike="noStrike" spc="-1" dirty="0">
                <a:solidFill>
                  <a:srgbClr val="FFC000"/>
                </a:solidFill>
                <a:latin typeface="Times New Roman" panose="02020603050405020304" pitchFamily="18" charset="0"/>
                <a:cs typeface="Times New Roman" panose="02020603050405020304" pitchFamily="18" charset="0"/>
              </a:rPr>
              <a:t>Synoptic patterns of continental scale associated with large vertical shear of wind speed throughout the troposphere.</a:t>
            </a:r>
            <a:endParaRPr lang="en-US" sz="2400" b="0" strike="noStrike" spc="-1" dirty="0">
              <a:latin typeface="Times New Roman" panose="02020603050405020304" pitchFamily="18" charset="0"/>
              <a:cs typeface="Times New Roman" panose="02020603050405020304" pitchFamily="18" charset="0"/>
            </a:endParaRPr>
          </a:p>
        </p:txBody>
      </p:sp>
      <p:sp>
        <p:nvSpPr>
          <p:cNvPr id="180" name="TextovéPole 5"/>
          <p:cNvSpPr/>
          <p:nvPr/>
        </p:nvSpPr>
        <p:spPr>
          <a:xfrm>
            <a:off x="179640" y="1143776"/>
            <a:ext cx="8989036" cy="46021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cs-CZ" sz="2400" b="1" strike="noStrike" spc="-1" dirty="0">
                <a:solidFill>
                  <a:schemeClr val="bg1"/>
                </a:solidFill>
                <a:latin typeface="Baskerville Old Face" panose="02020602080505020303" pitchFamily="18" charset="0"/>
              </a:rPr>
              <a:t>2B. </a:t>
            </a:r>
            <a:r>
              <a:rPr lang="en-US" sz="2400" b="1" strike="noStrike" spc="-1" dirty="0">
                <a:solidFill>
                  <a:schemeClr val="bg1"/>
                </a:solidFill>
                <a:latin typeface="Baskerville Old Face" panose="02020602080505020303" pitchFamily="18" charset="0"/>
              </a:rPr>
              <a:t>Winter passage of a warm atmospheric front over Central Europe</a:t>
            </a:r>
            <a:endParaRPr lang="en-US" sz="2400" b="0" strike="noStrike" spc="-1" dirty="0">
              <a:solidFill>
                <a:schemeClr val="bg1"/>
              </a:solidFill>
              <a:latin typeface="Baskerville Old Face" panose="02020602080505020303" pitchFamily="18" charset="0"/>
            </a:endParaRPr>
          </a:p>
        </p:txBody>
      </p:sp>
      <p:grpSp>
        <p:nvGrpSpPr>
          <p:cNvPr id="181" name="Skupina 12"/>
          <p:cNvGrpSpPr/>
          <p:nvPr/>
        </p:nvGrpSpPr>
        <p:grpSpPr>
          <a:xfrm>
            <a:off x="107640" y="3576600"/>
            <a:ext cx="8968320" cy="2732400"/>
            <a:chOff x="107640" y="3576600"/>
            <a:chExt cx="8968320" cy="2732400"/>
          </a:xfrm>
        </p:grpSpPr>
        <p:pic>
          <p:nvPicPr>
            <p:cNvPr id="182" name="Picture 4" descr="https://img.wetterkontor.de/wetterlage/20190102.jpg"/>
            <p:cNvPicPr/>
            <p:nvPr/>
          </p:nvPicPr>
          <p:blipFill>
            <a:blip r:embed="rId4"/>
            <a:stretch/>
          </p:blipFill>
          <p:spPr>
            <a:xfrm>
              <a:off x="107640" y="3576600"/>
              <a:ext cx="2919960" cy="2732400"/>
            </a:xfrm>
            <a:prstGeom prst="rect">
              <a:avLst/>
            </a:prstGeom>
            <a:ln w="0">
              <a:noFill/>
            </a:ln>
          </p:spPr>
        </p:pic>
        <p:pic>
          <p:nvPicPr>
            <p:cNvPr id="183" name="Picture 24" descr="https://img.wetterkontor.de/wetterlage/20190104.jpg"/>
            <p:cNvPicPr/>
            <p:nvPr/>
          </p:nvPicPr>
          <p:blipFill>
            <a:blip r:embed="rId5"/>
            <a:stretch/>
          </p:blipFill>
          <p:spPr>
            <a:xfrm>
              <a:off x="6156000" y="3576600"/>
              <a:ext cx="2919960" cy="2732400"/>
            </a:xfrm>
            <a:prstGeom prst="rect">
              <a:avLst/>
            </a:prstGeom>
            <a:ln w="0">
              <a:noFill/>
            </a:ln>
          </p:spPr>
        </p:pic>
        <p:pic>
          <p:nvPicPr>
            <p:cNvPr id="184" name="Picture 26" descr="https://img.wetterkontor.de/wetterlage/20190103.jpg"/>
            <p:cNvPicPr/>
            <p:nvPr/>
          </p:nvPicPr>
          <p:blipFill>
            <a:blip r:embed="rId6"/>
            <a:stretch/>
          </p:blipFill>
          <p:spPr>
            <a:xfrm>
              <a:off x="3132000" y="3576600"/>
              <a:ext cx="2919960" cy="2732400"/>
            </a:xfrm>
            <a:prstGeom prst="rect">
              <a:avLst/>
            </a:prstGeom>
            <a:ln w="0">
              <a:noFill/>
            </a:ln>
          </p:spPr>
        </p:pic>
        <p:sp>
          <p:nvSpPr>
            <p:cNvPr id="185" name="TextovéPole 9"/>
            <p:cNvSpPr/>
            <p:nvPr/>
          </p:nvSpPr>
          <p:spPr>
            <a:xfrm>
              <a:off x="179640" y="5779440"/>
              <a:ext cx="908280" cy="455400"/>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cs-CZ" sz="1200" b="1" strike="noStrike" spc="-1">
                  <a:solidFill>
                    <a:srgbClr val="000000"/>
                  </a:solidFill>
                  <a:latin typeface="Calibri"/>
                </a:rPr>
                <a:t>2 Jan 2019</a:t>
              </a:r>
              <a:endParaRPr lang="en-US" sz="1200" b="0" strike="noStrike" spc="-1">
                <a:latin typeface="Arial"/>
              </a:endParaRPr>
            </a:p>
            <a:p>
              <a:pPr>
                <a:lnSpc>
                  <a:spcPct val="100000"/>
                </a:lnSpc>
                <a:buNone/>
              </a:pPr>
              <a:r>
                <a:rPr lang="cs-CZ" sz="1200" b="1" strike="noStrike" spc="-1">
                  <a:solidFill>
                    <a:srgbClr val="000000"/>
                  </a:solidFill>
                  <a:latin typeface="Calibri"/>
                </a:rPr>
                <a:t>12:00 UTC</a:t>
              </a:r>
              <a:endParaRPr lang="en-US" sz="1200" b="0" strike="noStrike" spc="-1">
                <a:latin typeface="Arial"/>
              </a:endParaRPr>
            </a:p>
          </p:txBody>
        </p:sp>
        <p:sp>
          <p:nvSpPr>
            <p:cNvPr id="186" name="TextovéPole 10"/>
            <p:cNvSpPr/>
            <p:nvPr/>
          </p:nvSpPr>
          <p:spPr>
            <a:xfrm>
              <a:off x="3204000" y="5779440"/>
              <a:ext cx="908280" cy="455400"/>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cs-CZ" sz="1200" b="1" strike="noStrike" spc="-1">
                  <a:solidFill>
                    <a:srgbClr val="000000"/>
                  </a:solidFill>
                  <a:latin typeface="Calibri"/>
                </a:rPr>
                <a:t>3 Jan 2019</a:t>
              </a:r>
              <a:endParaRPr lang="en-US" sz="1200" b="0" strike="noStrike" spc="-1">
                <a:latin typeface="Arial"/>
              </a:endParaRPr>
            </a:p>
            <a:p>
              <a:pPr>
                <a:lnSpc>
                  <a:spcPct val="100000"/>
                </a:lnSpc>
                <a:buNone/>
              </a:pPr>
              <a:r>
                <a:rPr lang="cs-CZ" sz="1200" b="1" strike="noStrike" spc="-1">
                  <a:solidFill>
                    <a:srgbClr val="000000"/>
                  </a:solidFill>
                  <a:latin typeface="Calibri"/>
                </a:rPr>
                <a:t>12:00 UTC</a:t>
              </a:r>
              <a:endParaRPr lang="en-US" sz="1200" b="0" strike="noStrike" spc="-1">
                <a:latin typeface="Arial"/>
              </a:endParaRPr>
            </a:p>
          </p:txBody>
        </p:sp>
        <p:sp>
          <p:nvSpPr>
            <p:cNvPr id="187" name="TextovéPole 11"/>
            <p:cNvSpPr/>
            <p:nvPr/>
          </p:nvSpPr>
          <p:spPr>
            <a:xfrm>
              <a:off x="6228360" y="5779440"/>
              <a:ext cx="908280" cy="455400"/>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cs-CZ" sz="1200" b="1" strike="noStrike" spc="-1">
                  <a:solidFill>
                    <a:srgbClr val="000000"/>
                  </a:solidFill>
                  <a:latin typeface="Calibri"/>
                </a:rPr>
                <a:t>4 Jan 2019</a:t>
              </a:r>
              <a:endParaRPr lang="en-US" sz="1200" b="0" strike="noStrike" spc="-1">
                <a:latin typeface="Arial"/>
              </a:endParaRPr>
            </a:p>
            <a:p>
              <a:pPr>
                <a:lnSpc>
                  <a:spcPct val="100000"/>
                </a:lnSpc>
                <a:buNone/>
              </a:pPr>
              <a:r>
                <a:rPr lang="cs-CZ" sz="1200" b="1" strike="noStrike" spc="-1">
                  <a:solidFill>
                    <a:srgbClr val="000000"/>
                  </a:solidFill>
                  <a:latin typeface="Calibri"/>
                </a:rPr>
                <a:t>12:00 UTC</a:t>
              </a:r>
              <a:endParaRPr lang="en-US" sz="1200" b="0" strike="noStrike" spc="-1">
                <a:latin typeface="Arial"/>
              </a:endParaRPr>
            </a:p>
          </p:txBody>
        </p:sp>
      </p:grpSp>
      <p:sp>
        <p:nvSpPr>
          <p:cNvPr id="188" name="Obdélník 13"/>
          <p:cNvSpPr/>
          <p:nvPr/>
        </p:nvSpPr>
        <p:spPr>
          <a:xfrm>
            <a:off x="359640" y="1737244"/>
            <a:ext cx="8208720" cy="162976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0" strike="noStrike" spc="-1" dirty="0">
                <a:solidFill>
                  <a:srgbClr val="FFC000"/>
                </a:solidFill>
                <a:latin typeface="Baskerville Old Face" panose="02020602080505020303" pitchFamily="18" charset="0"/>
              </a:rPr>
              <a:t>Central Europe </a:t>
            </a:r>
            <a:r>
              <a:rPr lang="cs-CZ" sz="2000" b="0" strike="noStrike" spc="-1" dirty="0" err="1">
                <a:solidFill>
                  <a:srgbClr val="FFC000"/>
                </a:solidFill>
                <a:latin typeface="Baskerville Old Face" panose="02020602080505020303" pitchFamily="18" charset="0"/>
              </a:rPr>
              <a:t>was</a:t>
            </a:r>
            <a:r>
              <a:rPr lang="en-US" sz="2000" b="0" strike="noStrike" spc="-1" dirty="0">
                <a:solidFill>
                  <a:srgbClr val="FFC000"/>
                </a:solidFill>
                <a:latin typeface="Baskerville Old Face" panose="02020602080505020303" pitchFamily="18" charset="0"/>
              </a:rPr>
              <a:t> located between the </a:t>
            </a:r>
            <a:r>
              <a:rPr lang="cs-CZ" sz="2000" b="0" strike="noStrike" spc="-1" dirty="0" err="1">
                <a:solidFill>
                  <a:srgbClr val="FFC000"/>
                </a:solidFill>
                <a:latin typeface="Baskerville Old Face" panose="02020602080505020303" pitchFamily="18" charset="0"/>
              </a:rPr>
              <a:t>anticyclone</a:t>
            </a:r>
            <a:r>
              <a:rPr lang="en-US" sz="2000" b="0" strike="noStrike" spc="-1" dirty="0">
                <a:solidFill>
                  <a:srgbClr val="FFC000"/>
                </a:solidFill>
                <a:latin typeface="Baskerville Old Face" panose="02020602080505020303" pitchFamily="18" charset="0"/>
              </a:rPr>
              <a:t> over the British Isles and the </a:t>
            </a:r>
            <a:r>
              <a:rPr lang="cs-CZ" sz="2000" b="0" strike="noStrike" spc="-1" dirty="0" err="1">
                <a:solidFill>
                  <a:srgbClr val="FFC000"/>
                </a:solidFill>
                <a:latin typeface="Baskerville Old Face" panose="02020602080505020303" pitchFamily="18" charset="0"/>
              </a:rPr>
              <a:t>cyclone</a:t>
            </a:r>
            <a:r>
              <a:rPr lang="cs-CZ" sz="2000" b="0" strike="noStrike" spc="-1" dirty="0">
                <a:solidFill>
                  <a:srgbClr val="FFC000"/>
                </a:solidFill>
                <a:latin typeface="Baskerville Old Face" panose="02020602080505020303" pitchFamily="18" charset="0"/>
              </a:rPr>
              <a:t> </a:t>
            </a:r>
            <a:r>
              <a:rPr lang="en-US" sz="2000" b="0" strike="noStrike" spc="-1" dirty="0">
                <a:solidFill>
                  <a:srgbClr val="FFC000"/>
                </a:solidFill>
                <a:latin typeface="Baskerville Old Face" panose="02020602080505020303" pitchFamily="18" charset="0"/>
              </a:rPr>
              <a:t>over </a:t>
            </a:r>
            <a:r>
              <a:rPr lang="cs-CZ" sz="2000" b="0" strike="noStrike" spc="-1" dirty="0" err="1">
                <a:solidFill>
                  <a:srgbClr val="FFC000"/>
                </a:solidFill>
                <a:latin typeface="Baskerville Old Face" panose="02020602080505020303" pitchFamily="18" charset="0"/>
              </a:rPr>
              <a:t>Eastern</a:t>
            </a:r>
            <a:r>
              <a:rPr lang="cs-CZ" sz="2000" b="0" strike="noStrike" spc="-1" dirty="0">
                <a:solidFill>
                  <a:srgbClr val="FFC000"/>
                </a:solidFill>
                <a:latin typeface="Baskerville Old Face" panose="02020602080505020303" pitchFamily="18" charset="0"/>
              </a:rPr>
              <a:t> Europe</a:t>
            </a:r>
            <a:r>
              <a:rPr lang="en-US" sz="2000" b="0" strike="noStrike" spc="-1" dirty="0">
                <a:solidFill>
                  <a:srgbClr val="FFC000"/>
                </a:solidFill>
                <a:latin typeface="Baskerville Old Face" panose="02020602080505020303" pitchFamily="18" charset="0"/>
              </a:rPr>
              <a:t>. Cold moist air flow</a:t>
            </a:r>
            <a:r>
              <a:rPr lang="cs-CZ" sz="2000" b="0" strike="noStrike" spc="-1" dirty="0" err="1">
                <a:solidFill>
                  <a:srgbClr val="FFC000"/>
                </a:solidFill>
                <a:latin typeface="Baskerville Old Face" panose="02020602080505020303" pitchFamily="18" charset="0"/>
              </a:rPr>
              <a:t>ed</a:t>
            </a:r>
            <a:r>
              <a:rPr lang="en-US" sz="2000" b="0" strike="noStrike" spc="-1" dirty="0">
                <a:solidFill>
                  <a:srgbClr val="FFC000"/>
                </a:solidFill>
                <a:latin typeface="Baskerville Old Face" panose="02020602080505020303" pitchFamily="18" charset="0"/>
              </a:rPr>
              <a:t> over the Czech Republic of the North along the pressure level. 4. </a:t>
            </a:r>
            <a:r>
              <a:rPr lang="cs-CZ" sz="2000" b="0" strike="noStrike" spc="-1" dirty="0">
                <a:solidFill>
                  <a:srgbClr val="FFC000"/>
                </a:solidFill>
                <a:latin typeface="Baskerville Old Face" panose="02020602080505020303" pitchFamily="18" charset="0"/>
              </a:rPr>
              <a:t>1</a:t>
            </a:r>
            <a:r>
              <a:rPr lang="en-US" sz="2000" b="0" strike="noStrike" spc="-1" dirty="0">
                <a:solidFill>
                  <a:srgbClr val="FFC000"/>
                </a:solidFill>
                <a:latin typeface="Baskerville Old Face" panose="02020602080505020303" pitchFamily="18" charset="0"/>
              </a:rPr>
              <a:t>. in the morning, a warm front crosse</a:t>
            </a:r>
            <a:r>
              <a:rPr lang="cs-CZ" sz="2000" b="0" strike="noStrike" spc="-1" dirty="0">
                <a:solidFill>
                  <a:srgbClr val="FFC000"/>
                </a:solidFill>
                <a:latin typeface="Baskerville Old Face" panose="02020602080505020303" pitchFamily="18" charset="0"/>
              </a:rPr>
              <a:t>d</a:t>
            </a:r>
            <a:r>
              <a:rPr lang="en-US" sz="2000" b="0" strike="noStrike" spc="-1" dirty="0">
                <a:solidFill>
                  <a:srgbClr val="FFC000"/>
                </a:solidFill>
                <a:latin typeface="Baskerville Old Face" panose="02020602080505020303" pitchFamily="18" charset="0"/>
              </a:rPr>
              <a:t> from the northwest (precipitation, snow in the mountains, temperature </a:t>
            </a:r>
            <a:r>
              <a:rPr lang="cs-CZ" sz="2000" b="0" strike="noStrike" spc="-1" dirty="0" err="1">
                <a:solidFill>
                  <a:srgbClr val="FFC000"/>
                </a:solidFill>
                <a:latin typeface="Baskerville Old Face" panose="02020602080505020303" pitchFamily="18" charset="0"/>
              </a:rPr>
              <a:t>increa</a:t>
            </a:r>
            <a:r>
              <a:rPr lang="en-US" sz="2000" b="0" strike="noStrike" spc="-1" dirty="0">
                <a:solidFill>
                  <a:srgbClr val="FFC000"/>
                </a:solidFill>
                <a:latin typeface="Baskerville Old Face" panose="02020602080505020303" pitchFamily="18" charset="0"/>
              </a:rPr>
              <a:t>se of 4°C in the Czech Republic).</a:t>
            </a:r>
            <a:endParaRPr lang="en-US" sz="2000" b="0" strike="noStrike" spc="-1" dirty="0">
              <a:latin typeface="Baskerville Old Face" panose="02020602080505020303" pitchFamily="18" charset="0"/>
            </a:endParaRPr>
          </a:p>
        </p:txBody>
      </p:sp>
      <p:pic>
        <p:nvPicPr>
          <p:cNvPr id="4" name="Zvuk 3">
            <a:hlinkClick r:id="" action="ppaction://media"/>
            <a:extLst>
              <a:ext uri="{FF2B5EF4-FFF2-40B4-BE49-F238E27FC236}">
                <a16:creationId xmlns:a16="http://schemas.microsoft.com/office/drawing/2014/main" id="{7A1789D6-C9B9-95EF-76FC-17DA3DBF71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54"/>
    </mc:Choice>
    <mc:Fallback xmlns="">
      <p:transition spd="slow" advTm="16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Obdélník 5"/>
          <p:cNvSpPr/>
          <p:nvPr/>
        </p:nvSpPr>
        <p:spPr>
          <a:xfrm>
            <a:off x="107640" y="10440"/>
            <a:ext cx="9036000" cy="258386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US" b="0" strike="noStrike" spc="-1" dirty="0">
                <a:solidFill>
                  <a:srgbClr val="FFC000"/>
                </a:solidFill>
                <a:latin typeface="Baskerville Old Face" panose="02020602080505020303" pitchFamily="18" charset="0"/>
              </a:rPr>
              <a:t>The 500 </a:t>
            </a:r>
            <a:r>
              <a:rPr lang="en-US" b="0" strike="noStrike" spc="-1" dirty="0" err="1">
                <a:solidFill>
                  <a:srgbClr val="FFC000"/>
                </a:solidFill>
                <a:latin typeface="Baskerville Old Face" panose="02020602080505020303" pitchFamily="18" charset="0"/>
              </a:rPr>
              <a:t>hPa</a:t>
            </a:r>
            <a:r>
              <a:rPr lang="en-US" b="0" strike="noStrike" spc="-1" dirty="0">
                <a:solidFill>
                  <a:srgbClr val="FFC000"/>
                </a:solidFill>
                <a:latin typeface="Baskerville Old Face" panose="02020602080505020303" pitchFamily="18" charset="0"/>
              </a:rPr>
              <a:t> map (black) shows the main flow regime of the troposphere. (The atmosphere at an altitude about 5.5 km is no longer under the influence of surface friction. In synoptic meteorology 500 </a:t>
            </a:r>
            <a:r>
              <a:rPr lang="en-US" b="0" strike="noStrike" spc="-1" dirty="0" err="1">
                <a:solidFill>
                  <a:srgbClr val="FFC000"/>
                </a:solidFill>
                <a:latin typeface="Baskerville Old Face" panose="02020602080505020303" pitchFamily="18" charset="0"/>
              </a:rPr>
              <a:t>hPa</a:t>
            </a:r>
            <a:r>
              <a:rPr lang="en-US" b="0" strike="noStrike" spc="-1" dirty="0">
                <a:solidFill>
                  <a:srgbClr val="FFC000"/>
                </a:solidFill>
                <a:latin typeface="Baskerville Old Face" panose="02020602080505020303" pitchFamily="18" charset="0"/>
              </a:rPr>
              <a:t> map is used to determine the speed and direction of synoptic patterns.) Ventusky.com confirms that the speed of the </a:t>
            </a:r>
            <a:r>
              <a:rPr lang="en-US" b="1" strike="noStrike" spc="-1" dirty="0">
                <a:solidFill>
                  <a:srgbClr val="00B0F0"/>
                </a:solidFill>
                <a:latin typeface="Baskerville Old Face" panose="02020602080505020303" pitchFamily="18" charset="0"/>
              </a:rPr>
              <a:t>north-eastern flow </a:t>
            </a:r>
            <a:r>
              <a:rPr lang="en-US" strike="noStrike" spc="-1" dirty="0">
                <a:solidFill>
                  <a:srgbClr val="FFC000"/>
                </a:solidFill>
                <a:latin typeface="Baskerville Old Face" panose="02020602080505020303" pitchFamily="18" charset="0"/>
              </a:rPr>
              <a:t>over the Czech Rep. is </a:t>
            </a:r>
            <a:r>
              <a:rPr lang="en-US" b="0" strike="noStrike" spc="-1" dirty="0">
                <a:solidFill>
                  <a:srgbClr val="FFC000"/>
                </a:solidFill>
                <a:latin typeface="Baskerville Old Face" panose="02020602080505020303" pitchFamily="18" charset="0"/>
              </a:rPr>
              <a:t>higher than 100 km/h</a:t>
            </a:r>
            <a:r>
              <a:rPr lang="en-US" spc="-1" dirty="0">
                <a:solidFill>
                  <a:srgbClr val="FFC000"/>
                </a:solidFill>
                <a:latin typeface="Baskerville Old Face" panose="02020602080505020303" pitchFamily="18" charset="0"/>
              </a:rPr>
              <a:t> at </a:t>
            </a:r>
            <a:r>
              <a:rPr lang="en-US" spc="-1" dirty="0">
                <a:solidFill>
                  <a:srgbClr val="00B0F0"/>
                </a:solidFill>
                <a:latin typeface="Baskerville Old Face" panose="02020602080505020303" pitchFamily="18" charset="0"/>
              </a:rPr>
              <a:t>an altitude of 5.5 km</a:t>
            </a:r>
            <a:r>
              <a:rPr lang="en-US" spc="-1" dirty="0">
                <a:solidFill>
                  <a:srgbClr val="FFC000"/>
                </a:solidFill>
                <a:latin typeface="Baskerville Old Face" panose="02020602080505020303" pitchFamily="18" charset="0"/>
              </a:rPr>
              <a:t>.</a:t>
            </a:r>
            <a:endParaRPr lang="en-US" b="0" strike="noStrike" spc="-1" dirty="0">
              <a:solidFill>
                <a:srgbClr val="FFC000"/>
              </a:solidFill>
              <a:latin typeface="Baskerville Old Face" panose="02020602080505020303" pitchFamily="18" charset="0"/>
            </a:endParaRPr>
          </a:p>
          <a:p>
            <a:pPr>
              <a:lnSpc>
                <a:spcPct val="100000"/>
              </a:lnSpc>
              <a:buNone/>
            </a:pPr>
            <a:r>
              <a:rPr lang="en-US" b="1" strike="noStrike" spc="-1" dirty="0">
                <a:solidFill>
                  <a:srgbClr val="00B0F0"/>
                </a:solidFill>
                <a:latin typeface="Baskerville Old Face" panose="02020602080505020303" pitchFamily="18" charset="0"/>
              </a:rPr>
              <a:t>Surface level </a:t>
            </a:r>
            <a:r>
              <a:rPr lang="en-US" b="0" strike="noStrike" spc="-1" dirty="0">
                <a:solidFill>
                  <a:srgbClr val="FFC000"/>
                </a:solidFill>
                <a:latin typeface="Baskerville Old Face" panose="02020602080505020303" pitchFamily="18" charset="0"/>
              </a:rPr>
              <a:t>chart (white) shows intense </a:t>
            </a:r>
            <a:r>
              <a:rPr lang="en-US" b="1" strike="noStrike" spc="-1" dirty="0">
                <a:solidFill>
                  <a:srgbClr val="00B0F0"/>
                </a:solidFill>
                <a:latin typeface="Baskerville Old Face" panose="02020602080505020303" pitchFamily="18" charset="0"/>
              </a:rPr>
              <a:t>warm advection in the north-west flow </a:t>
            </a:r>
            <a:r>
              <a:rPr lang="en-US" b="0" strike="noStrike" spc="-1" dirty="0">
                <a:solidFill>
                  <a:srgbClr val="FFC000"/>
                </a:solidFill>
                <a:latin typeface="Baskerville Old Face" panose="02020602080505020303" pitchFamily="18" charset="0"/>
              </a:rPr>
              <a:t>over the Cz</a:t>
            </a:r>
            <a:r>
              <a:rPr lang="cs-CZ" b="0" strike="noStrike" spc="-1" dirty="0">
                <a:solidFill>
                  <a:srgbClr val="FFC000"/>
                </a:solidFill>
                <a:latin typeface="Baskerville Old Face" panose="02020602080505020303" pitchFamily="18" charset="0"/>
              </a:rPr>
              <a:t>ech</a:t>
            </a:r>
            <a:r>
              <a:rPr lang="en-US" spc="-1" dirty="0">
                <a:solidFill>
                  <a:srgbClr val="FFC000"/>
                </a:solidFill>
                <a:latin typeface="Baskerville Old Face" panose="02020602080505020303" pitchFamily="18" charset="0"/>
              </a:rPr>
              <a:t>.</a:t>
            </a:r>
            <a:endParaRPr lang="en-US" b="0" strike="noStrike" spc="-1" dirty="0">
              <a:latin typeface="Baskerville Old Face" panose="02020602080505020303" pitchFamily="18" charset="0"/>
            </a:endParaRPr>
          </a:p>
          <a:p>
            <a:pPr>
              <a:lnSpc>
                <a:spcPct val="100000"/>
              </a:lnSpc>
              <a:buNone/>
            </a:pPr>
            <a:r>
              <a:rPr lang="en-US" b="0" strike="noStrike" spc="-1" dirty="0">
                <a:solidFill>
                  <a:srgbClr val="FFC000"/>
                </a:solidFill>
                <a:latin typeface="Baskerville Old Face" panose="02020602080505020303" pitchFamily="18" charset="0"/>
              </a:rPr>
              <a:t>Relative topography of 500-1000 </a:t>
            </a:r>
            <a:r>
              <a:rPr lang="en-US" b="0" strike="noStrike" spc="-1" dirty="0" err="1">
                <a:solidFill>
                  <a:srgbClr val="FFC000"/>
                </a:solidFill>
                <a:latin typeface="Baskerville Old Face" panose="02020602080505020303" pitchFamily="18" charset="0"/>
              </a:rPr>
              <a:t>hPa</a:t>
            </a:r>
            <a:r>
              <a:rPr lang="en-US" b="0" strike="noStrike" spc="-1" dirty="0">
                <a:solidFill>
                  <a:srgbClr val="FFC000"/>
                </a:solidFill>
                <a:latin typeface="Baskerville Old Face" panose="02020602080505020303" pitchFamily="18" charset="0"/>
              </a:rPr>
              <a:t> indicates the vertical distance between two fixed pressure levels. (Small vertical distances  indicate layers of compressed cool air</a:t>
            </a:r>
            <a:r>
              <a:rPr lang="cs-CZ" b="0" strike="noStrike" spc="-1" dirty="0">
                <a:solidFill>
                  <a:srgbClr val="FFC000"/>
                </a:solidFill>
                <a:latin typeface="Baskerville Old Face" panose="02020602080505020303" pitchFamily="18" charset="0"/>
              </a:rPr>
              <a:t> </a:t>
            </a:r>
            <a:r>
              <a:rPr lang="en-US" b="0" strike="noStrike" spc="-1" dirty="0">
                <a:solidFill>
                  <a:srgbClr val="FFC000"/>
                </a:solidFill>
                <a:latin typeface="Baskerville Old Face" panose="02020602080505020303" pitchFamily="18" charset="0"/>
              </a:rPr>
              <a:t>indicate vertically more massive and warmer layers of air.)</a:t>
            </a:r>
            <a:endParaRPr lang="en-US" b="0" strike="noStrike" spc="-1" dirty="0">
              <a:latin typeface="Baskerville Old Face" panose="02020602080505020303" pitchFamily="18" charset="0"/>
            </a:endParaRPr>
          </a:p>
        </p:txBody>
      </p:sp>
      <p:sp>
        <p:nvSpPr>
          <p:cNvPr id="190" name="Obdélník 11"/>
          <p:cNvSpPr/>
          <p:nvPr/>
        </p:nvSpPr>
        <p:spPr>
          <a:xfrm>
            <a:off x="7240433" y="2288622"/>
            <a:ext cx="2063987" cy="467675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000" b="0" strike="noStrike" spc="-1" dirty="0">
                <a:solidFill>
                  <a:srgbClr val="FFC000"/>
                </a:solidFill>
                <a:latin typeface="Baskerville Old Face" panose="02020602080505020303" pitchFamily="18" charset="0"/>
              </a:rPr>
              <a:t>500hPa Geopotential Height</a:t>
            </a:r>
            <a:endParaRPr lang="cs-CZ" sz="2000" b="0" strike="noStrike" spc="-1" dirty="0">
              <a:solidFill>
                <a:srgbClr val="FFC000"/>
              </a:solidFill>
              <a:latin typeface="Baskerville Old Face" panose="02020602080505020303" pitchFamily="18" charset="0"/>
            </a:endParaRPr>
          </a:p>
          <a:p>
            <a:pPr>
              <a:lnSpc>
                <a:spcPct val="100000"/>
              </a:lnSpc>
              <a:buNone/>
            </a:pPr>
            <a:r>
              <a:rPr lang="cs-CZ" sz="2000" b="0" strike="noStrike" spc="-1" dirty="0">
                <a:solidFill>
                  <a:srgbClr val="FFC000"/>
                </a:solidFill>
                <a:latin typeface="Baskerville Old Face" panose="02020602080505020303" pitchFamily="18" charset="0"/>
              </a:rPr>
              <a:t>(</a:t>
            </a:r>
            <a:r>
              <a:rPr lang="cs-CZ" sz="2000" b="0" strike="noStrike" spc="-1" dirty="0" err="1">
                <a:solidFill>
                  <a:srgbClr val="FFC000"/>
                </a:solidFill>
                <a:latin typeface="Baskerville Old Face" panose="02020602080505020303" pitchFamily="18" charset="0"/>
              </a:rPr>
              <a:t>black</a:t>
            </a:r>
            <a:r>
              <a:rPr lang="cs-CZ" sz="2000" b="0" strike="noStrike" spc="-1" dirty="0">
                <a:solidFill>
                  <a:srgbClr val="FFC000"/>
                </a:solidFill>
                <a:latin typeface="Baskerville Old Face" panose="02020602080505020303" pitchFamily="18" charset="0"/>
              </a:rPr>
              <a:t> line)</a:t>
            </a:r>
            <a:endParaRPr lang="en-US" sz="2000" b="0" strike="noStrike" spc="-1" dirty="0">
              <a:latin typeface="Baskerville Old Face" panose="02020602080505020303" pitchFamily="18" charset="0"/>
            </a:endParaRPr>
          </a:p>
          <a:p>
            <a:pPr>
              <a:lnSpc>
                <a:spcPct val="100000"/>
              </a:lnSpc>
              <a:buNone/>
            </a:pPr>
            <a:endParaRPr lang="en-US" sz="2000" b="0" strike="noStrike" spc="-1" dirty="0">
              <a:latin typeface="Baskerville Old Face" panose="02020602080505020303" pitchFamily="18" charset="0"/>
            </a:endParaRPr>
          </a:p>
          <a:p>
            <a:pPr>
              <a:lnSpc>
                <a:spcPct val="100000"/>
              </a:lnSpc>
              <a:buNone/>
            </a:pPr>
            <a:r>
              <a:rPr lang="en-US" sz="2000" b="0" strike="noStrike" spc="-1" dirty="0">
                <a:solidFill>
                  <a:srgbClr val="FFC000"/>
                </a:solidFill>
                <a:latin typeface="Baskerville Old Face" panose="02020602080505020303" pitchFamily="18" charset="0"/>
              </a:rPr>
              <a:t>Surface Level Pressure</a:t>
            </a:r>
            <a:endParaRPr lang="cs-CZ" sz="2000" b="0" strike="noStrike" spc="-1" dirty="0">
              <a:solidFill>
                <a:srgbClr val="FFC000"/>
              </a:solidFill>
              <a:latin typeface="Baskerville Old Face" panose="02020602080505020303" pitchFamily="18" charset="0"/>
            </a:endParaRPr>
          </a:p>
          <a:p>
            <a:pPr>
              <a:lnSpc>
                <a:spcPct val="100000"/>
              </a:lnSpc>
              <a:buNone/>
            </a:pPr>
            <a:r>
              <a:rPr lang="cs-CZ" sz="2000" b="0" strike="noStrike" spc="-1" dirty="0">
                <a:solidFill>
                  <a:srgbClr val="FFC000"/>
                </a:solidFill>
                <a:latin typeface="Baskerville Old Face" panose="02020602080505020303" pitchFamily="18" charset="0"/>
              </a:rPr>
              <a:t>(</a:t>
            </a:r>
            <a:r>
              <a:rPr lang="cs-CZ" sz="2000" b="0" strike="noStrike" spc="-1" dirty="0" err="1">
                <a:solidFill>
                  <a:srgbClr val="FFC000"/>
                </a:solidFill>
                <a:latin typeface="Baskerville Old Face" panose="02020602080505020303" pitchFamily="18" charset="0"/>
              </a:rPr>
              <a:t>white</a:t>
            </a:r>
            <a:r>
              <a:rPr lang="cs-CZ" sz="2000" b="0" strike="noStrike" spc="-1" dirty="0">
                <a:solidFill>
                  <a:srgbClr val="FFC000"/>
                </a:solidFill>
                <a:latin typeface="Baskerville Old Face" panose="02020602080505020303" pitchFamily="18" charset="0"/>
              </a:rPr>
              <a:t> line)</a:t>
            </a:r>
            <a:r>
              <a:rPr lang="en-US" sz="2000" b="0" strike="noStrike" spc="-1" dirty="0">
                <a:solidFill>
                  <a:srgbClr val="FFC000"/>
                </a:solidFill>
                <a:latin typeface="Baskerville Old Face" panose="02020602080505020303" pitchFamily="18" charset="0"/>
              </a:rPr>
              <a:t> </a:t>
            </a:r>
            <a:endParaRPr lang="en-US" sz="2000" b="0" strike="noStrike" spc="-1" dirty="0">
              <a:latin typeface="Baskerville Old Face" panose="02020602080505020303" pitchFamily="18" charset="0"/>
            </a:endParaRPr>
          </a:p>
          <a:p>
            <a:pPr>
              <a:lnSpc>
                <a:spcPct val="100000"/>
              </a:lnSpc>
              <a:buNone/>
            </a:pPr>
            <a:endParaRPr lang="en-US" sz="2000" b="0" strike="noStrike" spc="-1" dirty="0">
              <a:latin typeface="Baskerville Old Face" panose="02020602080505020303" pitchFamily="18" charset="0"/>
            </a:endParaRPr>
          </a:p>
          <a:p>
            <a:pPr>
              <a:lnSpc>
                <a:spcPct val="100000"/>
              </a:lnSpc>
              <a:buNone/>
            </a:pPr>
            <a:r>
              <a:rPr lang="en-US" sz="2000" b="0" strike="noStrike" spc="-1" dirty="0">
                <a:solidFill>
                  <a:srgbClr val="FFC000"/>
                </a:solidFill>
                <a:latin typeface="Baskerville Old Face" panose="02020602080505020303" pitchFamily="18" charset="0"/>
              </a:rPr>
              <a:t>Relative Topography H500-H1000</a:t>
            </a:r>
            <a:r>
              <a:rPr lang="cs-CZ" sz="2000" b="0" strike="noStrike" spc="-1" dirty="0">
                <a:solidFill>
                  <a:srgbClr val="FFC000"/>
                </a:solidFill>
                <a:latin typeface="Baskerville Old Face" panose="02020602080505020303" pitchFamily="18" charset="0"/>
              </a:rPr>
              <a:t> (</a:t>
            </a:r>
            <a:r>
              <a:rPr lang="cs-CZ" sz="2000" b="0" strike="noStrike" spc="-1" dirty="0" err="1">
                <a:solidFill>
                  <a:srgbClr val="FFC000"/>
                </a:solidFill>
                <a:latin typeface="Baskerville Old Face" panose="02020602080505020303" pitchFamily="18" charset="0"/>
              </a:rPr>
              <a:t>coloured</a:t>
            </a:r>
            <a:r>
              <a:rPr lang="cs-CZ" sz="2000" b="0" strike="noStrike" spc="-1" dirty="0">
                <a:solidFill>
                  <a:srgbClr val="FFC000"/>
                </a:solidFill>
                <a:latin typeface="Baskerville Old Face" panose="02020602080505020303" pitchFamily="18" charset="0"/>
              </a:rPr>
              <a:t>)</a:t>
            </a:r>
          </a:p>
          <a:p>
            <a:pPr>
              <a:lnSpc>
                <a:spcPct val="100000"/>
              </a:lnSpc>
              <a:buNone/>
            </a:pPr>
            <a:r>
              <a:rPr lang="cs-CZ" sz="2000" b="0" strike="noStrike" spc="-1" dirty="0">
                <a:solidFill>
                  <a:srgbClr val="FFC000"/>
                </a:solidFill>
                <a:latin typeface="Baskerville Old Face" panose="02020602080505020303" pitchFamily="18" charset="0"/>
              </a:rPr>
              <a:t>  </a:t>
            </a:r>
            <a:endParaRPr lang="en-US" sz="2000" b="0" strike="noStrike" spc="-1" dirty="0">
              <a:latin typeface="Baskerville Old Face" panose="02020602080505020303" pitchFamily="18" charset="0"/>
            </a:endParaRPr>
          </a:p>
          <a:p>
            <a:pPr>
              <a:lnSpc>
                <a:spcPct val="100000"/>
              </a:lnSpc>
              <a:buNone/>
            </a:pPr>
            <a:r>
              <a:rPr lang="cs-CZ" b="1" strike="noStrike" spc="-1" dirty="0">
                <a:solidFill>
                  <a:srgbClr val="FFC000"/>
                </a:solidFill>
                <a:latin typeface="Baskerville Old Face" panose="02020602080505020303" pitchFamily="18" charset="0"/>
              </a:rPr>
              <a:t>4 Jan 2019 06 UTC</a:t>
            </a:r>
            <a:endParaRPr lang="en-US" b="0" strike="noStrike" spc="-1" dirty="0">
              <a:latin typeface="Baskerville Old Face" panose="02020602080505020303" pitchFamily="18" charset="0"/>
            </a:endParaRPr>
          </a:p>
        </p:txBody>
      </p:sp>
      <p:pic>
        <p:nvPicPr>
          <p:cNvPr id="191" name="Picture 2"/>
          <p:cNvPicPr/>
          <p:nvPr/>
        </p:nvPicPr>
        <p:blipFill>
          <a:blip r:embed="rId4"/>
          <a:stretch/>
        </p:blipFill>
        <p:spPr>
          <a:xfrm>
            <a:off x="160200" y="2541412"/>
            <a:ext cx="7075800" cy="4268880"/>
          </a:xfrm>
          <a:prstGeom prst="rect">
            <a:avLst/>
          </a:prstGeom>
          <a:ln w="0">
            <a:noFill/>
          </a:ln>
        </p:spPr>
      </p:pic>
      <p:pic>
        <p:nvPicPr>
          <p:cNvPr id="3" name="Zvuk 2">
            <a:hlinkClick r:id="" action="ppaction://media"/>
            <a:extLst>
              <a:ext uri="{FF2B5EF4-FFF2-40B4-BE49-F238E27FC236}">
                <a16:creationId xmlns:a16="http://schemas.microsoft.com/office/drawing/2014/main" id="{2A5A9AE5-B1EE-EFF9-1432-A96A30E5D2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672"/>
    </mc:Choice>
    <mc:Fallback xmlns="">
      <p:transition spd="slow" advTm="26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ovéPole 1"/>
          <p:cNvSpPr/>
          <p:nvPr/>
        </p:nvSpPr>
        <p:spPr>
          <a:xfrm>
            <a:off x="0" y="5613820"/>
            <a:ext cx="9144000"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b="0" strike="noStrike" spc="-1" dirty="0">
                <a:solidFill>
                  <a:srgbClr val="FFC000"/>
                </a:solidFill>
                <a:latin typeface="Baskerville Old Face" panose="02020602080505020303" pitchFamily="18" charset="0"/>
              </a:rPr>
              <a:t>Vertical wind shear is an important factor to watch when predicting a storm and possibly a tornado. With a small vertical wind shear, only local thunderstorms are formed from the heat, which quickly expire and disappear</a:t>
            </a:r>
            <a:r>
              <a:rPr lang="cs-CZ" b="0" strike="noStrike" spc="-1" dirty="0">
                <a:solidFill>
                  <a:srgbClr val="FFC000"/>
                </a:solidFill>
                <a:latin typeface="Baskerville Old Face" panose="02020602080505020303" pitchFamily="18" charset="0"/>
              </a:rPr>
              <a:t>.</a:t>
            </a:r>
            <a:r>
              <a:rPr lang="en-US" b="0" strike="noStrike" spc="-1" dirty="0">
                <a:solidFill>
                  <a:srgbClr val="FFC000"/>
                </a:solidFill>
                <a:latin typeface="Baskerville Old Face" panose="02020602080505020303" pitchFamily="18" charset="0"/>
              </a:rPr>
              <a:t> Whereas when the convective air flow is simultaneously carried sideways, convection intensifies with time and the storm cloud grows to the size of a supercell.</a:t>
            </a:r>
            <a:endParaRPr lang="en-US" b="0" strike="noStrike" spc="-1" dirty="0">
              <a:latin typeface="Baskerville Old Face" panose="02020602080505020303" pitchFamily="18" charset="0"/>
            </a:endParaRPr>
          </a:p>
        </p:txBody>
      </p:sp>
      <p:sp>
        <p:nvSpPr>
          <p:cNvPr id="193" name="TextovéPole 4"/>
          <p:cNvSpPr/>
          <p:nvPr/>
        </p:nvSpPr>
        <p:spPr>
          <a:xfrm>
            <a:off x="0" y="110013"/>
            <a:ext cx="9144000"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400" b="1" strike="noStrike" spc="-1" dirty="0">
                <a:solidFill>
                  <a:srgbClr val="FFC000"/>
                </a:solidFill>
                <a:latin typeface="Baskerville Old Face" panose="02020602080505020303" pitchFamily="18" charset="0"/>
              </a:rPr>
              <a:t>Vertical wind shear </a:t>
            </a:r>
            <a:r>
              <a:rPr lang="en-US" sz="2400" b="0" strike="noStrike" spc="-1" dirty="0">
                <a:solidFill>
                  <a:srgbClr val="FFC000"/>
                </a:solidFill>
                <a:latin typeface="Baskerville Old Face" panose="02020602080505020303" pitchFamily="18" charset="0"/>
              </a:rPr>
              <a:t>– the difference in wind speed between 850 </a:t>
            </a:r>
            <a:r>
              <a:rPr lang="en-US" sz="2400" b="0" strike="noStrike" spc="-1" dirty="0" err="1">
                <a:solidFill>
                  <a:srgbClr val="FFC000"/>
                </a:solidFill>
                <a:latin typeface="Baskerville Old Face" panose="02020602080505020303" pitchFamily="18" charset="0"/>
              </a:rPr>
              <a:t>hPa</a:t>
            </a:r>
            <a:r>
              <a:rPr lang="en-US" sz="2400" b="0" strike="noStrike" spc="-1" dirty="0">
                <a:solidFill>
                  <a:srgbClr val="FFC000"/>
                </a:solidFill>
                <a:latin typeface="Baskerville Old Face" panose="02020602080505020303" pitchFamily="18" charset="0"/>
              </a:rPr>
              <a:t> (</a:t>
            </a:r>
            <a:r>
              <a:rPr lang="cs-CZ" sz="2400" b="0" strike="noStrike" spc="-1" dirty="0" err="1">
                <a:solidFill>
                  <a:srgbClr val="FFC000"/>
                </a:solidFill>
                <a:latin typeface="Baskerville Old Face" panose="02020602080505020303" pitchFamily="18" charset="0"/>
              </a:rPr>
              <a:t>altitude</a:t>
            </a:r>
            <a:r>
              <a:rPr lang="cs-CZ" sz="2400" b="0" strike="noStrike" spc="-1" dirty="0">
                <a:solidFill>
                  <a:srgbClr val="FFC000"/>
                </a:solidFill>
                <a:latin typeface="Baskerville Old Face" panose="02020602080505020303" pitchFamily="18" charset="0"/>
              </a:rPr>
              <a:t> </a:t>
            </a:r>
            <a:r>
              <a:rPr lang="en-US" sz="2400" b="0" strike="noStrike" spc="-1" dirty="0">
                <a:solidFill>
                  <a:srgbClr val="FFC000"/>
                </a:solidFill>
                <a:latin typeface="Baskerville Old Face" panose="02020602080505020303" pitchFamily="18" charset="0"/>
              </a:rPr>
              <a:t>a</a:t>
            </a:r>
            <a:r>
              <a:rPr lang="cs-CZ" sz="2400" b="0" strike="noStrike" spc="-1" dirty="0" err="1">
                <a:solidFill>
                  <a:srgbClr val="FFC000"/>
                </a:solidFill>
                <a:latin typeface="Baskerville Old Face" panose="02020602080505020303" pitchFamily="18" charset="0"/>
              </a:rPr>
              <a:t>bout</a:t>
            </a:r>
            <a:r>
              <a:rPr lang="en-US" sz="2400" b="0" strike="noStrike" spc="-1" dirty="0">
                <a:solidFill>
                  <a:srgbClr val="FFC000"/>
                </a:solidFill>
                <a:latin typeface="Baskerville Old Face" panose="02020602080505020303" pitchFamily="18" charset="0"/>
              </a:rPr>
              <a:t> 1.5 km) and 200 </a:t>
            </a:r>
            <a:r>
              <a:rPr lang="en-US" sz="2400" b="0" strike="noStrike" spc="-1" dirty="0" err="1">
                <a:solidFill>
                  <a:srgbClr val="FFC000"/>
                </a:solidFill>
                <a:latin typeface="Baskerville Old Face" panose="02020602080505020303" pitchFamily="18" charset="0"/>
              </a:rPr>
              <a:t>hPa</a:t>
            </a:r>
            <a:r>
              <a:rPr lang="en-US" sz="2400" b="0" strike="noStrike" spc="-1" dirty="0">
                <a:solidFill>
                  <a:srgbClr val="FFC000"/>
                </a:solidFill>
                <a:latin typeface="Baskerville Old Face" panose="02020602080505020303" pitchFamily="18" charset="0"/>
              </a:rPr>
              <a:t> (</a:t>
            </a:r>
            <a:r>
              <a:rPr lang="cs-CZ" sz="2400" b="0" strike="noStrike" spc="-1" dirty="0" err="1">
                <a:solidFill>
                  <a:srgbClr val="FFC000"/>
                </a:solidFill>
                <a:latin typeface="Baskerville Old Face" panose="02020602080505020303" pitchFamily="18" charset="0"/>
              </a:rPr>
              <a:t>altitude</a:t>
            </a:r>
            <a:r>
              <a:rPr lang="cs-CZ" sz="2400" b="0" strike="noStrike" spc="-1" dirty="0">
                <a:solidFill>
                  <a:srgbClr val="FFC000"/>
                </a:solidFill>
                <a:latin typeface="Baskerville Old Face" panose="02020602080505020303" pitchFamily="18" charset="0"/>
              </a:rPr>
              <a:t> </a:t>
            </a:r>
            <a:r>
              <a:rPr lang="cs-CZ" sz="2400" b="0" strike="noStrike" spc="-1" dirty="0" err="1">
                <a:solidFill>
                  <a:srgbClr val="FFC000"/>
                </a:solidFill>
                <a:latin typeface="Baskerville Old Face" panose="02020602080505020303" pitchFamily="18" charset="0"/>
              </a:rPr>
              <a:t>about</a:t>
            </a:r>
            <a:r>
              <a:rPr lang="cs-CZ" sz="2400" b="0" strike="noStrike" spc="-1" dirty="0">
                <a:solidFill>
                  <a:srgbClr val="FFC000"/>
                </a:solidFill>
                <a:latin typeface="Baskerville Old Face" panose="02020602080505020303" pitchFamily="18" charset="0"/>
              </a:rPr>
              <a:t> </a:t>
            </a:r>
            <a:r>
              <a:rPr lang="en-US" sz="2400" b="0" strike="noStrike" spc="-1" dirty="0">
                <a:solidFill>
                  <a:srgbClr val="FFC000"/>
                </a:solidFill>
                <a:latin typeface="Baskerville Old Face" panose="02020602080505020303" pitchFamily="18" charset="0"/>
              </a:rPr>
              <a:t>12 km) is 40 m/s</a:t>
            </a:r>
            <a:r>
              <a:rPr lang="cs-CZ" sz="2400" b="0" strike="noStrike" spc="-1" dirty="0">
                <a:solidFill>
                  <a:srgbClr val="FFC000"/>
                </a:solidFill>
                <a:latin typeface="Baskerville Old Face" panose="02020602080505020303" pitchFamily="18" charset="0"/>
              </a:rPr>
              <a:t> </a:t>
            </a:r>
            <a:r>
              <a:rPr lang="cs-CZ" sz="2400" b="0" strike="noStrike" spc="-1" dirty="0" err="1">
                <a:solidFill>
                  <a:srgbClr val="FFC000"/>
                </a:solidFill>
                <a:latin typeface="Baskerville Old Face" panose="02020602080505020303" pitchFamily="18" charset="0"/>
              </a:rPr>
              <a:t>over</a:t>
            </a:r>
            <a:r>
              <a:rPr lang="cs-CZ" sz="2400" b="0" strike="noStrike" spc="-1" dirty="0">
                <a:solidFill>
                  <a:srgbClr val="FFC000"/>
                </a:solidFill>
                <a:latin typeface="Baskerville Old Face" panose="02020602080505020303" pitchFamily="18" charset="0"/>
              </a:rPr>
              <a:t> </a:t>
            </a:r>
            <a:r>
              <a:rPr lang="cs-CZ" sz="2400" b="0" strike="noStrike" spc="-1" dirty="0" err="1">
                <a:solidFill>
                  <a:srgbClr val="FFC000"/>
                </a:solidFill>
                <a:latin typeface="Baskerville Old Face" panose="02020602080505020303" pitchFamily="18" charset="0"/>
              </a:rPr>
              <a:t>the</a:t>
            </a:r>
            <a:r>
              <a:rPr lang="cs-CZ" sz="2400" b="0" strike="noStrike" spc="-1" dirty="0">
                <a:solidFill>
                  <a:srgbClr val="FFC000"/>
                </a:solidFill>
                <a:latin typeface="Baskerville Old Face" panose="02020602080505020303" pitchFamily="18" charset="0"/>
              </a:rPr>
              <a:t> Czech Republic.</a:t>
            </a:r>
            <a:endParaRPr lang="en-US" sz="2400" b="0" strike="noStrike" spc="-1" dirty="0">
              <a:latin typeface="Baskerville Old Face" panose="02020602080505020303" pitchFamily="18" charset="0"/>
            </a:endParaRPr>
          </a:p>
        </p:txBody>
      </p:sp>
      <p:pic>
        <p:nvPicPr>
          <p:cNvPr id="194" name="Obrázek 6" descr="Obsah obrázku mapa&#10;&#10;Popis byl vytvořen automaticky"/>
          <p:cNvPicPr/>
          <p:nvPr/>
        </p:nvPicPr>
        <p:blipFill>
          <a:blip r:embed="rId5"/>
          <a:stretch/>
        </p:blipFill>
        <p:spPr>
          <a:xfrm>
            <a:off x="320842" y="1245573"/>
            <a:ext cx="6670275" cy="4420826"/>
          </a:xfrm>
          <a:prstGeom prst="rect">
            <a:avLst/>
          </a:prstGeom>
          <a:ln w="0">
            <a:noFill/>
          </a:ln>
        </p:spPr>
      </p:pic>
      <p:sp>
        <p:nvSpPr>
          <p:cNvPr id="195" name="TextovéPole 5"/>
          <p:cNvSpPr/>
          <p:nvPr/>
        </p:nvSpPr>
        <p:spPr>
          <a:xfrm>
            <a:off x="420336" y="5104075"/>
            <a:ext cx="2384896" cy="367878"/>
          </a:xfrm>
          <a:prstGeom prst="rect">
            <a:avLst/>
          </a:prstGeom>
          <a:solidFill>
            <a:srgbClr val="002060"/>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cs-CZ" sz="1800" b="1" strike="noStrike" spc="-1" dirty="0">
                <a:solidFill>
                  <a:srgbClr val="FFC000"/>
                </a:solidFill>
              </a:rPr>
              <a:t>4 Jan 2019, 04 UTC</a:t>
            </a:r>
            <a:endParaRPr lang="en-US" sz="1800" b="0" strike="noStrike" spc="-1" dirty="0"/>
          </a:p>
        </p:txBody>
      </p:sp>
      <p:pic>
        <p:nvPicPr>
          <p:cNvPr id="5" name="Zvuk 4">
            <a:hlinkClick r:id="" action="ppaction://media"/>
            <a:extLst>
              <a:ext uri="{FF2B5EF4-FFF2-40B4-BE49-F238E27FC236}">
                <a16:creationId xmlns:a16="http://schemas.microsoft.com/office/drawing/2014/main" id="{8961CFD2-D772-153E-A3BE-310D4CDC73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AutoShape 2"/>
          <p:cNvSpPr/>
          <p:nvPr/>
        </p:nvSpPr>
        <p:spPr>
          <a:xfrm>
            <a:off x="155520" y="-144360"/>
            <a:ext cx="304560" cy="304560"/>
          </a:xfrm>
          <a:prstGeom prst="rect">
            <a:avLst/>
          </a:prstGeom>
          <a:noFill/>
          <a:ln w="0">
            <a:noFill/>
          </a:ln>
        </p:spPr>
        <p:style>
          <a:lnRef idx="0">
            <a:scrgbClr r="0" g="0" b="0"/>
          </a:lnRef>
          <a:fillRef idx="0">
            <a:scrgbClr r="0" g="0" b="0"/>
          </a:fillRef>
          <a:effectRef idx="0">
            <a:scrgbClr r="0" g="0" b="0"/>
          </a:effectRef>
          <a:fontRef idx="minor"/>
        </p:style>
      </p:sp>
      <p:sp>
        <p:nvSpPr>
          <p:cNvPr id="197" name="AutoShape 4"/>
          <p:cNvSpPr/>
          <p:nvPr/>
        </p:nvSpPr>
        <p:spPr>
          <a:xfrm>
            <a:off x="307800" y="7920"/>
            <a:ext cx="304560" cy="304560"/>
          </a:xfrm>
          <a:prstGeom prst="rect">
            <a:avLst/>
          </a:prstGeom>
          <a:noFill/>
          <a:ln w="0">
            <a:noFill/>
          </a:ln>
        </p:spPr>
        <p:style>
          <a:lnRef idx="0">
            <a:scrgbClr r="0" g="0" b="0"/>
          </a:lnRef>
          <a:fillRef idx="0">
            <a:scrgbClr r="0" g="0" b="0"/>
          </a:fillRef>
          <a:effectRef idx="0">
            <a:scrgbClr r="0" g="0" b="0"/>
          </a:effectRef>
          <a:fontRef idx="minor"/>
        </p:style>
      </p:sp>
      <p:pic>
        <p:nvPicPr>
          <p:cNvPr id="198" name="Picture 5"/>
          <p:cNvPicPr/>
          <p:nvPr/>
        </p:nvPicPr>
        <p:blipFill>
          <a:blip r:embed="rId4"/>
          <a:stretch/>
        </p:blipFill>
        <p:spPr>
          <a:xfrm>
            <a:off x="0" y="1942761"/>
            <a:ext cx="8919411" cy="4454419"/>
          </a:xfrm>
          <a:prstGeom prst="rect">
            <a:avLst/>
          </a:prstGeom>
          <a:ln w="0">
            <a:noFill/>
          </a:ln>
        </p:spPr>
      </p:pic>
      <p:sp>
        <p:nvSpPr>
          <p:cNvPr id="5" name="Obdélník 10">
            <a:extLst>
              <a:ext uri="{FF2B5EF4-FFF2-40B4-BE49-F238E27FC236}">
                <a16:creationId xmlns:a16="http://schemas.microsoft.com/office/drawing/2014/main" id="{E65F1031-772B-8285-A9AB-01992EF67CAB}"/>
              </a:ext>
            </a:extLst>
          </p:cNvPr>
          <p:cNvSpPr/>
          <p:nvPr/>
        </p:nvSpPr>
        <p:spPr>
          <a:xfrm>
            <a:off x="155520" y="370456"/>
            <a:ext cx="8763890" cy="138354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400" b="1" strike="noStrike" spc="-1" dirty="0" err="1">
                <a:solidFill>
                  <a:srgbClr val="FFC000"/>
                </a:solidFill>
                <a:latin typeface="Times New Roman" panose="02020603050405020304" pitchFamily="18" charset="0"/>
                <a:ea typeface="Times New Roman"/>
                <a:cs typeface="Times New Roman" panose="02020603050405020304" pitchFamily="18" charset="0"/>
              </a:rPr>
              <a:t>Directograms</a:t>
            </a:r>
            <a:r>
              <a:rPr lang="en-US" sz="2400" b="0" strike="noStrike" spc="-1" dirty="0">
                <a:solidFill>
                  <a:srgbClr val="FFC000"/>
                </a:solidFill>
                <a:latin typeface="Times New Roman" panose="02020603050405020304" pitchFamily="18" charset="0"/>
                <a:ea typeface="Times New Roman"/>
                <a:cs typeface="Times New Roman" panose="02020603050405020304" pitchFamily="18" charset="0"/>
              </a:rPr>
              <a:t> </a:t>
            </a:r>
          </a:p>
          <a:p>
            <a:pPr>
              <a:lnSpc>
                <a:spcPct val="100000"/>
              </a:lnSpc>
              <a:buNone/>
            </a:pPr>
            <a:endParaRPr lang="en-US" sz="2000" b="0" strike="noStrike" spc="-1" dirty="0">
              <a:latin typeface="Baskerville Old Face" panose="02020602080505020303" pitchFamily="18" charset="0"/>
            </a:endParaRPr>
          </a:p>
          <a:p>
            <a:pPr>
              <a:lnSpc>
                <a:spcPct val="100000"/>
              </a:lnSpc>
              <a:buNone/>
            </a:pPr>
            <a:r>
              <a:rPr lang="en-US" sz="2000" b="0" strike="noStrike" spc="-1" dirty="0">
                <a:solidFill>
                  <a:srgbClr val="FFC000"/>
                </a:solidFill>
                <a:latin typeface="Baskerville Old Face" panose="02020602080505020303" pitchFamily="18" charset="0"/>
                <a:ea typeface="Times New Roman"/>
              </a:rPr>
              <a:t>3.1.- 4.1. – significant increase of the intensity of the horizontal flow corresponds to the strong horizontal wind shear in the troposphere above the </a:t>
            </a:r>
            <a:r>
              <a:rPr lang="en-US" sz="2000" b="0" strike="noStrike" spc="-1" dirty="0" err="1">
                <a:solidFill>
                  <a:srgbClr val="FFC000"/>
                </a:solidFill>
                <a:latin typeface="Baskerville Old Face" panose="02020602080505020303" pitchFamily="18" charset="0"/>
                <a:ea typeface="Times New Roman"/>
              </a:rPr>
              <a:t>Průhonice</a:t>
            </a:r>
            <a:r>
              <a:rPr lang="en-US" sz="2000" b="0" strike="noStrike" spc="-1" dirty="0">
                <a:solidFill>
                  <a:srgbClr val="FFC000"/>
                </a:solidFill>
                <a:latin typeface="Baskerville Old Face" panose="02020602080505020303" pitchFamily="18" charset="0"/>
                <a:ea typeface="Times New Roman"/>
              </a:rPr>
              <a:t> station</a:t>
            </a:r>
            <a:endParaRPr lang="en-US" sz="2000" b="0" strike="noStrike" spc="-1" dirty="0">
              <a:latin typeface="Baskerville Old Face" panose="02020602080505020303" pitchFamily="18" charset="0"/>
            </a:endParaRPr>
          </a:p>
        </p:txBody>
      </p:sp>
      <p:pic>
        <p:nvPicPr>
          <p:cNvPr id="3" name="Zvuk 2">
            <a:hlinkClick r:id="" action="ppaction://media"/>
            <a:extLst>
              <a:ext uri="{FF2B5EF4-FFF2-40B4-BE49-F238E27FC236}">
                <a16:creationId xmlns:a16="http://schemas.microsoft.com/office/drawing/2014/main" id="{E6C85E5B-6CED-4C93-4646-9FF61ABF18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31"/>
    </mc:Choice>
    <mc:Fallback xmlns="">
      <p:transition spd="slow" advTm="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p:cNvSpPr>
          <p:nvPr>
            <p:ph type="title"/>
          </p:nvPr>
        </p:nvSpPr>
        <p:spPr>
          <a:xfrm>
            <a:off x="1403640" y="247320"/>
            <a:ext cx="5472360" cy="359640"/>
          </a:xfrm>
          <a:prstGeom prst="rect">
            <a:avLst/>
          </a:prstGeom>
          <a:noFill/>
          <a:ln w="0">
            <a:noFill/>
          </a:ln>
        </p:spPr>
        <p:txBody>
          <a:bodyPr anchor="ctr">
            <a:noAutofit/>
          </a:bodyPr>
          <a:lstStyle/>
          <a:p>
            <a:pPr algn="ctr">
              <a:lnSpc>
                <a:spcPct val="100000"/>
              </a:lnSpc>
              <a:buNone/>
            </a:pPr>
            <a:r>
              <a:rPr lang="cs-CZ" sz="3200" b="1" strike="noStrike" spc="-1" dirty="0" err="1">
                <a:solidFill>
                  <a:srgbClr val="FFC000"/>
                </a:solidFill>
                <a:latin typeface="Times New Roman" panose="02020603050405020304" pitchFamily="18" charset="0"/>
                <a:cs typeface="Times New Roman" panose="02020603050405020304" pitchFamily="18" charset="0"/>
              </a:rPr>
              <a:t>Conclusions</a:t>
            </a:r>
            <a:endParaRPr lang="cs-CZ" sz="3200" b="0" strike="noStrike" spc="-1" dirty="0">
              <a:solidFill>
                <a:srgbClr val="000000"/>
              </a:solidFill>
              <a:latin typeface="Times New Roman" panose="02020603050405020304" pitchFamily="18" charset="0"/>
              <a:cs typeface="Times New Roman" panose="02020603050405020304" pitchFamily="18" charset="0"/>
            </a:endParaRPr>
          </a:p>
        </p:txBody>
      </p:sp>
      <p:sp>
        <p:nvSpPr>
          <p:cNvPr id="200" name="TextovéPole 3"/>
          <p:cNvSpPr/>
          <p:nvPr/>
        </p:nvSpPr>
        <p:spPr>
          <a:xfrm>
            <a:off x="179640" y="908640"/>
            <a:ext cx="8784720" cy="34148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pc="-1" dirty="0">
                <a:solidFill>
                  <a:srgbClr val="00B0F0"/>
                </a:solidFill>
                <a:latin typeface="Baskerville Old Face" panose="02020602080505020303" pitchFamily="18" charset="0"/>
              </a:rPr>
              <a:t>Further detail classification of tropospheric situation</a:t>
            </a:r>
            <a:r>
              <a:rPr lang="cs-CZ" sz="2400" b="1" spc="-1" dirty="0">
                <a:solidFill>
                  <a:srgbClr val="00B0F0"/>
                </a:solidFill>
                <a:latin typeface="Baskerville Old Face" panose="02020602080505020303" pitchFamily="18" charset="0"/>
              </a:rPr>
              <a:t>s</a:t>
            </a:r>
            <a:r>
              <a:rPr lang="en-US" sz="2400" b="1" spc="-1" dirty="0">
                <a:solidFill>
                  <a:srgbClr val="00B0F0"/>
                </a:solidFill>
                <a:latin typeface="Baskerville Old Face" panose="02020602080505020303" pitchFamily="18" charset="0"/>
              </a:rPr>
              <a:t> is necessary</a:t>
            </a:r>
            <a:r>
              <a:rPr lang="en-US" sz="2400" spc="-1" dirty="0">
                <a:solidFill>
                  <a:srgbClr val="FFC000"/>
                </a:solidFill>
                <a:latin typeface="Baskerville Old Face" panose="02020602080505020303" pitchFamily="18" charset="0"/>
              </a:rPr>
              <a:t>. </a:t>
            </a:r>
            <a:endParaRPr lang="cs-CZ" sz="2400" spc="-1" dirty="0">
              <a:solidFill>
                <a:srgbClr val="FFC000"/>
              </a:solidFill>
              <a:latin typeface="Baskerville Old Face" panose="02020602080505020303" pitchFamily="18" charset="0"/>
            </a:endParaRPr>
          </a:p>
          <a:p>
            <a:pPr>
              <a:lnSpc>
                <a:spcPct val="100000"/>
              </a:lnSpc>
              <a:buNone/>
            </a:pPr>
            <a:r>
              <a:rPr lang="cs-CZ" sz="2400" spc="-1" dirty="0">
                <a:solidFill>
                  <a:srgbClr val="FFC000"/>
                </a:solidFill>
                <a:latin typeface="Baskerville Old Face" panose="02020602080505020303" pitchFamily="18" charset="0"/>
              </a:rPr>
              <a:t>As </a:t>
            </a:r>
            <a:r>
              <a:rPr lang="cs-CZ" sz="2400" spc="-1" dirty="0" err="1">
                <a:solidFill>
                  <a:srgbClr val="FFC000"/>
                </a:solidFill>
                <a:latin typeface="Baskerville Old Face" panose="02020602080505020303" pitchFamily="18" charset="0"/>
              </a:rPr>
              <a:t>it</a:t>
            </a:r>
            <a:r>
              <a:rPr lang="cs-CZ" sz="2400" spc="-1" dirty="0">
                <a:solidFill>
                  <a:srgbClr val="FFC000"/>
                </a:solidFill>
                <a:latin typeface="Baskerville Old Face" panose="02020602080505020303" pitchFamily="18" charset="0"/>
              </a:rPr>
              <a:t> </a:t>
            </a:r>
            <a:r>
              <a:rPr lang="cs-CZ" sz="2400" spc="-1" dirty="0" err="1">
                <a:solidFill>
                  <a:srgbClr val="FFC000"/>
                </a:solidFill>
                <a:latin typeface="Baskerville Old Face" panose="02020602080505020303" pitchFamily="18" charset="0"/>
              </a:rPr>
              <a:t>seems</a:t>
            </a:r>
            <a:r>
              <a:rPr lang="cs-CZ" sz="2400" spc="-1" dirty="0">
                <a:solidFill>
                  <a:srgbClr val="FFC000"/>
                </a:solidFill>
                <a:latin typeface="Baskerville Old Face" panose="02020602080505020303" pitchFamily="18" charset="0"/>
              </a:rPr>
              <a:t> </a:t>
            </a:r>
            <a:r>
              <a:rPr lang="cs-CZ" sz="2400" spc="-1" dirty="0" err="1">
                <a:solidFill>
                  <a:srgbClr val="FFC000"/>
                </a:solidFill>
                <a:latin typeface="Baskerville Old Face" panose="02020602080505020303" pitchFamily="18" charset="0"/>
              </a:rPr>
              <a:t>that</a:t>
            </a:r>
            <a:r>
              <a:rPr lang="cs-CZ" sz="2400" spc="-1" dirty="0">
                <a:solidFill>
                  <a:srgbClr val="FFC000"/>
                </a:solidFill>
                <a:latin typeface="Baskerville Old Face" panose="02020602080505020303" pitchFamily="18" charset="0"/>
              </a:rPr>
              <a:t> n</a:t>
            </a:r>
            <a:r>
              <a:rPr lang="en-US" sz="2400" spc="-1" dirty="0" err="1">
                <a:solidFill>
                  <a:srgbClr val="FFC000"/>
                </a:solidFill>
                <a:latin typeface="Baskerville Old Face" panose="02020602080505020303" pitchFamily="18" charset="0"/>
              </a:rPr>
              <a:t>ot</a:t>
            </a:r>
            <a:r>
              <a:rPr lang="en-US" sz="2400" spc="-1" dirty="0">
                <a:solidFill>
                  <a:srgbClr val="FFC000"/>
                </a:solidFill>
                <a:latin typeface="Baskerville Old Face" panose="02020602080505020303" pitchFamily="18" charset="0"/>
              </a:rPr>
              <a:t> only the lowest part of the </a:t>
            </a:r>
            <a:r>
              <a:rPr lang="en-US" sz="2400" spc="-1" dirty="0" err="1">
                <a:solidFill>
                  <a:srgbClr val="FFC000"/>
                </a:solidFill>
                <a:latin typeface="Baskerville Old Face" panose="02020602080505020303" pitchFamily="18" charset="0"/>
              </a:rPr>
              <a:t>tropospehere</a:t>
            </a:r>
            <a:r>
              <a:rPr lang="en-US" sz="2400" spc="-1" dirty="0">
                <a:solidFill>
                  <a:srgbClr val="FFC000"/>
                </a:solidFill>
                <a:latin typeface="Baskerville Old Face" panose="02020602080505020303" pitchFamily="18" charset="0"/>
              </a:rPr>
              <a:t> is enough to considered.</a:t>
            </a:r>
          </a:p>
          <a:p>
            <a:pPr>
              <a:lnSpc>
                <a:spcPct val="100000"/>
              </a:lnSpc>
              <a:buNone/>
            </a:pPr>
            <a:endParaRPr lang="en-US" sz="2400" spc="-1" dirty="0">
              <a:solidFill>
                <a:srgbClr val="FFC000"/>
              </a:solidFill>
              <a:latin typeface="Baskerville Old Face" panose="02020602080505020303" pitchFamily="18" charset="0"/>
            </a:endParaRPr>
          </a:p>
          <a:p>
            <a:pPr>
              <a:lnSpc>
                <a:spcPct val="100000"/>
              </a:lnSpc>
              <a:buNone/>
            </a:pPr>
            <a:r>
              <a:rPr lang="en-US" sz="2400" spc="-1" dirty="0">
                <a:solidFill>
                  <a:srgbClr val="FFC000"/>
                </a:solidFill>
                <a:latin typeface="Baskerville Old Face" panose="02020602080505020303" pitchFamily="18" charset="0"/>
              </a:rPr>
              <a:t>Up to now, we identified more than 40 cases associated with a significant echo detected in the F2 ionospheric layer, which we divided into two types: </a:t>
            </a:r>
            <a:r>
              <a:rPr lang="en-US" sz="2400" b="1" spc="-1" dirty="0">
                <a:solidFill>
                  <a:srgbClr val="00B0F0"/>
                </a:solidFill>
                <a:latin typeface="Baskerville Old Face" panose="02020602080505020303" pitchFamily="18" charset="0"/>
              </a:rPr>
              <a:t>fast moving </a:t>
            </a:r>
            <a:r>
              <a:rPr lang="en-US" sz="2400" b="1" spc="-1" dirty="0" err="1">
                <a:solidFill>
                  <a:srgbClr val="00B0F0"/>
                </a:solidFill>
                <a:latin typeface="Baskerville Old Face" panose="02020602080505020303" pitchFamily="18" charset="0"/>
              </a:rPr>
              <a:t>meso-synoptical</a:t>
            </a:r>
            <a:r>
              <a:rPr lang="en-US" sz="2400" b="1" spc="-1" dirty="0">
                <a:solidFill>
                  <a:srgbClr val="00B0F0"/>
                </a:solidFill>
                <a:latin typeface="Baskerville Old Face" panose="02020602080505020303" pitchFamily="18" charset="0"/>
              </a:rPr>
              <a:t> cyclones </a:t>
            </a:r>
            <a:r>
              <a:rPr lang="en-US" sz="2400" spc="-1" dirty="0">
                <a:solidFill>
                  <a:srgbClr val="FFC000"/>
                </a:solidFill>
                <a:latin typeface="Baskerville Old Face" panose="02020602080505020303" pitchFamily="18" charset="0"/>
              </a:rPr>
              <a:t>and </a:t>
            </a:r>
            <a:r>
              <a:rPr lang="en-US" sz="2400" b="1" spc="-1" dirty="0">
                <a:solidFill>
                  <a:srgbClr val="00B0F0"/>
                </a:solidFill>
                <a:latin typeface="Baskerville Old Face" panose="02020602080505020303" pitchFamily="18" charset="0"/>
              </a:rPr>
              <a:t>synoptic patterns of continental scale</a:t>
            </a:r>
            <a:r>
              <a:rPr lang="en-US" sz="2400" spc="-1" dirty="0">
                <a:solidFill>
                  <a:srgbClr val="FFC000"/>
                </a:solidFill>
                <a:latin typeface="Baskerville Old Face" panose="02020602080505020303" pitchFamily="18" charset="0"/>
              </a:rPr>
              <a:t>.</a:t>
            </a:r>
          </a:p>
          <a:p>
            <a:pPr>
              <a:lnSpc>
                <a:spcPct val="100000"/>
              </a:lnSpc>
              <a:buNone/>
            </a:pPr>
            <a:endParaRPr lang="en-US" sz="2400" b="0" strike="noStrike" spc="-1" dirty="0">
              <a:latin typeface="Arial"/>
            </a:endParaRPr>
          </a:p>
        </p:txBody>
      </p:sp>
      <p:sp>
        <p:nvSpPr>
          <p:cNvPr id="201" name="TextovéPole 5"/>
          <p:cNvSpPr/>
          <p:nvPr/>
        </p:nvSpPr>
        <p:spPr>
          <a:xfrm>
            <a:off x="208080" y="4323506"/>
            <a:ext cx="8496720" cy="228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strike="noStrike" spc="-1" dirty="0">
                <a:solidFill>
                  <a:srgbClr val="FFC000"/>
                </a:solidFill>
                <a:latin typeface="Baskerville Old Face" panose="02020602080505020303" pitchFamily="18" charset="0"/>
                <a:ea typeface="Calibri"/>
                <a:cs typeface="Calibri" panose="020F0502020204030204" pitchFamily="34" charset="0"/>
              </a:rPr>
              <a:t>In our opinion the </a:t>
            </a:r>
            <a:r>
              <a:rPr lang="en-US" sz="2400" b="1" strike="noStrike" spc="-1" dirty="0">
                <a:solidFill>
                  <a:srgbClr val="00B0F0"/>
                </a:solidFill>
                <a:latin typeface="Baskerville Old Face" panose="02020602080505020303" pitchFamily="18" charset="0"/>
                <a:ea typeface="Calibri"/>
                <a:cs typeface="Calibri" panose="020F0502020204030204" pitchFamily="34" charset="0"/>
              </a:rPr>
              <a:t>main synoptic feature leading to the induction of gravity waves that can reach ionospheric heights appears to be the speed of movement of synoptic patterns exceeding 100 km/h</a:t>
            </a:r>
            <a:r>
              <a:rPr lang="en-US" sz="2400" strike="noStrike" spc="-1" dirty="0">
                <a:solidFill>
                  <a:srgbClr val="FFC000"/>
                </a:solidFill>
                <a:latin typeface="Baskerville Old Face" panose="02020602080505020303" pitchFamily="18" charset="0"/>
                <a:ea typeface="Calibri"/>
                <a:cs typeface="Calibri" panose="020F0502020204030204" pitchFamily="34" charset="0"/>
              </a:rPr>
              <a:t>. The energy and driving force for the movement of pressure formations is a strong temperature gradient.</a:t>
            </a:r>
            <a:endParaRPr lang="en-US" sz="2400" strike="noStrike" spc="-1" dirty="0">
              <a:latin typeface="Baskerville Old Face" panose="02020602080505020303" pitchFamily="18" charset="0"/>
              <a:cs typeface="Calibri" panose="020F0502020204030204" pitchFamily="34" charset="0"/>
            </a:endParaRPr>
          </a:p>
          <a:p>
            <a:pPr>
              <a:lnSpc>
                <a:spcPct val="100000"/>
              </a:lnSpc>
              <a:buNone/>
            </a:pPr>
            <a:endParaRPr lang="en-US" sz="2400" b="0" strike="noStrike" spc="-1" dirty="0">
              <a:latin typeface="Arial"/>
            </a:endParaRPr>
          </a:p>
        </p:txBody>
      </p:sp>
      <p:pic>
        <p:nvPicPr>
          <p:cNvPr id="9" name="Grafický objekt 8" descr="Srdce se souvislou výplní">
            <a:extLst>
              <a:ext uri="{FF2B5EF4-FFF2-40B4-BE49-F238E27FC236}">
                <a16:creationId xmlns:a16="http://schemas.microsoft.com/office/drawing/2014/main" id="{9B269443-C779-919D-0401-611029FFCA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61600" y="5880100"/>
            <a:ext cx="914400" cy="914400"/>
          </a:xfrm>
          <a:prstGeom prst="rect">
            <a:avLst/>
          </a:prstGeom>
        </p:spPr>
      </p:pic>
      <p:pic>
        <p:nvPicPr>
          <p:cNvPr id="16" name="Grafický objekt 15" descr="Srdce se souvislou výplní">
            <a:extLst>
              <a:ext uri="{FF2B5EF4-FFF2-40B4-BE49-F238E27FC236}">
                <a16:creationId xmlns:a16="http://schemas.microsoft.com/office/drawing/2014/main" id="{D92FF148-DFA7-25F9-ABD1-111D329045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23600" y="5880100"/>
            <a:ext cx="914400" cy="914400"/>
          </a:xfrm>
          <a:prstGeom prst="rect">
            <a:avLst/>
          </a:prstGeom>
        </p:spPr>
      </p:pic>
      <p:pic>
        <p:nvPicPr>
          <p:cNvPr id="7" name="Zvuk 6">
            <a:hlinkClick r:id="" action="ppaction://media"/>
            <a:extLst>
              <a:ext uri="{FF2B5EF4-FFF2-40B4-BE49-F238E27FC236}">
                <a16:creationId xmlns:a16="http://schemas.microsoft.com/office/drawing/2014/main" id="{4CC57094-2DC0-F714-6C4E-FF2B853763E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833"/>
    </mc:Choice>
    <mc:Fallback xmlns="">
      <p:transition spd="slow" advTm="63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Google Shape;307;p69"/>
          <p:cNvSpPr/>
          <p:nvPr/>
        </p:nvSpPr>
        <p:spPr>
          <a:xfrm>
            <a:off x="573480" y="24480"/>
            <a:ext cx="7886160" cy="13248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buNone/>
              <a:tabLst>
                <a:tab pos="0" algn="l"/>
              </a:tabLst>
            </a:pPr>
            <a:r>
              <a:rPr lang="en-US" sz="2800" b="1" strike="noStrike" spc="-1" dirty="0">
                <a:solidFill>
                  <a:srgbClr val="FFC000"/>
                </a:solidFill>
                <a:latin typeface="MuseoSans"/>
                <a:ea typeface="Times New Roman"/>
                <a:cs typeface="Times New Roman" panose="02020603050405020304" pitchFamily="18" charset="0"/>
              </a:rPr>
              <a:t>Earlier studies – </a:t>
            </a:r>
            <a:r>
              <a:rPr lang="en-US" sz="2800" b="1" strike="noStrike" spc="-1" dirty="0">
                <a:solidFill>
                  <a:srgbClr val="00B0F0"/>
                </a:solidFill>
                <a:latin typeface="MuseoSans"/>
                <a:ea typeface="Times New Roman"/>
                <a:cs typeface="Times New Roman" panose="02020603050405020304" pitchFamily="18" charset="0"/>
              </a:rPr>
              <a:t>fast motion of the cyclonal systems significant influence up to ionospheric </a:t>
            </a:r>
            <a:r>
              <a:rPr lang="en-US" sz="2800" b="1" strike="noStrike" spc="-1" dirty="0" err="1">
                <a:solidFill>
                  <a:srgbClr val="00B0F0"/>
                </a:solidFill>
                <a:latin typeface="MuseoSans"/>
                <a:ea typeface="Times New Roman"/>
                <a:cs typeface="Times New Roman" panose="02020603050405020304" pitchFamily="18" charset="0"/>
              </a:rPr>
              <a:t>hight</a:t>
            </a:r>
            <a:r>
              <a:rPr lang="en-US" sz="2800" b="1" strike="noStrike" spc="-1" dirty="0">
                <a:solidFill>
                  <a:srgbClr val="00B0F0"/>
                </a:solidFill>
                <a:latin typeface="MuseoSans"/>
                <a:ea typeface="Times New Roman"/>
                <a:cs typeface="Times New Roman" panose="02020603050405020304" pitchFamily="18" charset="0"/>
              </a:rPr>
              <a:t> of the F2 layer</a:t>
            </a:r>
            <a:r>
              <a:rPr lang="en-US" sz="2800" b="1" strike="noStrike" spc="-1" dirty="0">
                <a:solidFill>
                  <a:srgbClr val="FFC000"/>
                </a:solidFill>
                <a:latin typeface="Times New Roman" panose="02020603050405020304" pitchFamily="18" charset="0"/>
                <a:ea typeface="Times New Roman"/>
                <a:cs typeface="Times New Roman" panose="02020603050405020304" pitchFamily="18" charset="0"/>
              </a:rPr>
              <a:t>. </a:t>
            </a:r>
            <a:endParaRPr lang="en-US" sz="2800" b="0" strike="noStrike" spc="-1" dirty="0">
              <a:latin typeface="Times New Roman" panose="02020603050405020304" pitchFamily="18" charset="0"/>
              <a:cs typeface="Times New Roman" panose="02020603050405020304" pitchFamily="18" charset="0"/>
            </a:endParaRPr>
          </a:p>
        </p:txBody>
      </p:sp>
      <p:sp>
        <p:nvSpPr>
          <p:cNvPr id="123" name="Google Shape;312;p69"/>
          <p:cNvSpPr/>
          <p:nvPr/>
        </p:nvSpPr>
        <p:spPr>
          <a:xfrm>
            <a:off x="-10800" y="5203080"/>
            <a:ext cx="9143640" cy="85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strike="noStrike" spc="-1" dirty="0" err="1">
                <a:solidFill>
                  <a:srgbClr val="FFC000"/>
                </a:solidFill>
              </a:rPr>
              <a:t>Koucká</a:t>
            </a:r>
            <a:r>
              <a:rPr lang="en-US" sz="1400" b="0" strike="noStrike" spc="-1" dirty="0">
                <a:solidFill>
                  <a:srgbClr val="FFC000"/>
                </a:solidFill>
              </a:rPr>
              <a:t> </a:t>
            </a:r>
            <a:r>
              <a:rPr lang="en-US" sz="1400" b="0" strike="noStrike" spc="-1" dirty="0" err="1">
                <a:solidFill>
                  <a:srgbClr val="FFC000"/>
                </a:solidFill>
              </a:rPr>
              <a:t>Knížová</a:t>
            </a:r>
            <a:r>
              <a:rPr lang="en-US" sz="1400" b="0" strike="noStrike" spc="-1" dirty="0">
                <a:solidFill>
                  <a:srgbClr val="FFC000"/>
                </a:solidFill>
              </a:rPr>
              <a:t>, P., </a:t>
            </a:r>
            <a:r>
              <a:rPr lang="en-US" sz="1400" b="0" strike="noStrike" spc="-1" dirty="0" err="1">
                <a:solidFill>
                  <a:srgbClr val="FFC000"/>
                </a:solidFill>
              </a:rPr>
              <a:t>Podolská</a:t>
            </a:r>
            <a:r>
              <a:rPr lang="en-US" sz="1400" b="0" strike="noStrike" spc="-1" dirty="0">
                <a:solidFill>
                  <a:srgbClr val="FFC000"/>
                </a:solidFill>
              </a:rPr>
              <a:t>, K., </a:t>
            </a:r>
            <a:r>
              <a:rPr lang="en-US" sz="1400" b="0" strike="noStrike" spc="-1" dirty="0" err="1">
                <a:solidFill>
                  <a:srgbClr val="FFC000"/>
                </a:solidFill>
              </a:rPr>
              <a:t>Potužníková</a:t>
            </a:r>
            <a:r>
              <a:rPr lang="en-US" sz="1400" b="0" strike="noStrike" spc="-1" dirty="0">
                <a:solidFill>
                  <a:srgbClr val="FFC000"/>
                </a:solidFill>
              </a:rPr>
              <a:t>, K., </a:t>
            </a:r>
            <a:r>
              <a:rPr lang="en-US" sz="1400" b="0" strike="noStrike" spc="-1" dirty="0" err="1">
                <a:solidFill>
                  <a:srgbClr val="FFC000"/>
                </a:solidFill>
              </a:rPr>
              <a:t>Kouba</a:t>
            </a:r>
            <a:r>
              <a:rPr lang="en-US" sz="1400" b="0" strike="noStrike" spc="-1" dirty="0">
                <a:solidFill>
                  <a:srgbClr val="FFC000"/>
                </a:solidFill>
              </a:rPr>
              <a:t>, D., </a:t>
            </a:r>
            <a:r>
              <a:rPr lang="en-US" sz="1400" b="0" strike="noStrike" spc="-1" dirty="0" err="1">
                <a:solidFill>
                  <a:srgbClr val="FFC000"/>
                </a:solidFill>
              </a:rPr>
              <a:t>Mošna</a:t>
            </a:r>
            <a:r>
              <a:rPr lang="en-US" sz="1400" b="0" strike="noStrike" spc="-1" dirty="0">
                <a:solidFill>
                  <a:srgbClr val="FFC000"/>
                </a:solidFill>
              </a:rPr>
              <a:t>, Z., </a:t>
            </a:r>
            <a:r>
              <a:rPr lang="en-US" sz="1400" b="0" strike="noStrike" spc="-1" dirty="0" err="1">
                <a:solidFill>
                  <a:srgbClr val="FFC000"/>
                </a:solidFill>
              </a:rPr>
              <a:t>Boška</a:t>
            </a:r>
            <a:r>
              <a:rPr lang="en-US" sz="1400" b="0" strike="noStrike" spc="-1" dirty="0">
                <a:solidFill>
                  <a:srgbClr val="FFC000"/>
                </a:solidFill>
              </a:rPr>
              <a:t>, J., et al. (2020). </a:t>
            </a:r>
            <a:r>
              <a:rPr lang="en-US" sz="1400" b="1" strike="noStrike" spc="-1" dirty="0">
                <a:solidFill>
                  <a:srgbClr val="FFC000"/>
                </a:solidFill>
              </a:rPr>
              <a:t>Evidence of vertical coupling: meteorological storm Fabienne on 23 September 2018 and its related effects observed up to the ionosphere</a:t>
            </a:r>
            <a:r>
              <a:rPr lang="en-US" sz="1400" b="0" strike="noStrike" spc="-1" dirty="0">
                <a:solidFill>
                  <a:srgbClr val="FFC000"/>
                </a:solidFill>
              </a:rPr>
              <a:t>. </a:t>
            </a:r>
            <a:r>
              <a:rPr lang="en-US" sz="1400" b="0" i="1" strike="noStrike" spc="-1" dirty="0">
                <a:solidFill>
                  <a:srgbClr val="FFC000"/>
                </a:solidFill>
              </a:rPr>
              <a:t>Ann. </a:t>
            </a:r>
            <a:r>
              <a:rPr lang="en-US" sz="1400" b="0" i="1" strike="noStrike" spc="-1" dirty="0" err="1">
                <a:solidFill>
                  <a:srgbClr val="FFC000"/>
                </a:solidFill>
              </a:rPr>
              <a:t>Geophys</a:t>
            </a:r>
            <a:r>
              <a:rPr lang="en-US" sz="1400" b="0" strike="noStrike" spc="-1" dirty="0">
                <a:solidFill>
                  <a:srgbClr val="FFC000"/>
                </a:solidFill>
              </a:rPr>
              <a:t>. 38, 73–93. </a:t>
            </a:r>
            <a:r>
              <a:rPr lang="en-US" sz="1400" b="0" strike="noStrike" spc="-1" dirty="0" err="1">
                <a:solidFill>
                  <a:srgbClr val="FFC000"/>
                </a:solidFill>
              </a:rPr>
              <a:t>doi</a:t>
            </a:r>
            <a:r>
              <a:rPr lang="en-US" sz="1400" b="0" strike="noStrike" spc="-1" dirty="0">
                <a:solidFill>
                  <a:srgbClr val="FFC000"/>
                </a:solidFill>
              </a:rPr>
              <a:t>: 10.5194/angeo-38-73-2020</a:t>
            </a:r>
            <a:endParaRPr lang="en-US" sz="1400" b="0" strike="noStrike" spc="-1" dirty="0"/>
          </a:p>
        </p:txBody>
      </p:sp>
      <p:sp>
        <p:nvSpPr>
          <p:cNvPr id="124" name="Google Shape;312;p69"/>
          <p:cNvSpPr/>
          <p:nvPr/>
        </p:nvSpPr>
        <p:spPr>
          <a:xfrm>
            <a:off x="0" y="6120000"/>
            <a:ext cx="9143640" cy="85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pPr>
            <a:r>
              <a:rPr lang="en-US" sz="1400" b="0" strike="noStrike" spc="-1" dirty="0" err="1">
                <a:solidFill>
                  <a:srgbClr val="FFC000"/>
                </a:solidFill>
                <a:latin typeface="MuseoSans"/>
              </a:rPr>
              <a:t>Koucká</a:t>
            </a:r>
            <a:r>
              <a:rPr lang="en-US" sz="1400" b="0" strike="noStrike" spc="-1" dirty="0">
                <a:solidFill>
                  <a:srgbClr val="FFC000"/>
                </a:solidFill>
                <a:latin typeface="MuseoSans"/>
              </a:rPr>
              <a:t> </a:t>
            </a:r>
            <a:r>
              <a:rPr lang="en-US" sz="1400" b="0" strike="noStrike" spc="-1" dirty="0" err="1">
                <a:solidFill>
                  <a:srgbClr val="FFC000"/>
                </a:solidFill>
                <a:latin typeface="MuseoSans"/>
              </a:rPr>
              <a:t>Knížová</a:t>
            </a:r>
            <a:r>
              <a:rPr lang="en-US" sz="1400" b="0" strike="noStrike" spc="-1" dirty="0">
                <a:solidFill>
                  <a:srgbClr val="FFC000"/>
                </a:solidFill>
                <a:latin typeface="MuseoSans"/>
              </a:rPr>
              <a:t> P, </a:t>
            </a:r>
            <a:r>
              <a:rPr lang="en-US" sz="1400" b="0" strike="noStrike" spc="-1" dirty="0" err="1">
                <a:solidFill>
                  <a:srgbClr val="FFC000"/>
                </a:solidFill>
                <a:latin typeface="MuseoSans"/>
              </a:rPr>
              <a:t>Laštovička</a:t>
            </a:r>
            <a:r>
              <a:rPr lang="en-US" sz="1400" b="0" strike="noStrike" spc="-1" dirty="0">
                <a:solidFill>
                  <a:srgbClr val="FFC000"/>
                </a:solidFill>
                <a:latin typeface="MuseoSans"/>
              </a:rPr>
              <a:t> J, </a:t>
            </a:r>
            <a:r>
              <a:rPr lang="en-US" sz="1400" b="0" strike="noStrike" spc="-1" dirty="0" err="1">
                <a:solidFill>
                  <a:srgbClr val="FFC000"/>
                </a:solidFill>
                <a:latin typeface="MuseoSans"/>
              </a:rPr>
              <a:t>Kouba</a:t>
            </a:r>
            <a:r>
              <a:rPr lang="en-US" sz="1400" b="0" strike="noStrike" spc="-1" dirty="0">
                <a:solidFill>
                  <a:srgbClr val="FFC000"/>
                </a:solidFill>
                <a:latin typeface="MuseoSans"/>
              </a:rPr>
              <a:t> D, </a:t>
            </a:r>
            <a:r>
              <a:rPr lang="en-US" sz="1400" b="0" strike="noStrike" spc="-1" dirty="0" err="1">
                <a:solidFill>
                  <a:srgbClr val="FFC000"/>
                </a:solidFill>
                <a:latin typeface="MuseoSans"/>
              </a:rPr>
              <a:t>Mošna</a:t>
            </a:r>
            <a:r>
              <a:rPr lang="en-US" sz="1400" b="0" strike="noStrike" spc="-1" dirty="0">
                <a:solidFill>
                  <a:srgbClr val="FFC000"/>
                </a:solidFill>
                <a:latin typeface="MuseoSans"/>
              </a:rPr>
              <a:t> Z, </a:t>
            </a:r>
            <a:r>
              <a:rPr lang="en-US" sz="1400" b="0" strike="noStrike" spc="-1" dirty="0" err="1">
                <a:solidFill>
                  <a:srgbClr val="FFC000"/>
                </a:solidFill>
                <a:latin typeface="MuseoSans"/>
              </a:rPr>
              <a:t>Podolská</a:t>
            </a:r>
            <a:r>
              <a:rPr lang="en-US" sz="1400" b="0" strike="noStrike" spc="-1" dirty="0">
                <a:solidFill>
                  <a:srgbClr val="FFC000"/>
                </a:solidFill>
                <a:latin typeface="MuseoSans"/>
              </a:rPr>
              <a:t> K, </a:t>
            </a:r>
            <a:r>
              <a:rPr lang="en-US" sz="1400" b="0" strike="noStrike" spc="-1" dirty="0" err="1">
                <a:solidFill>
                  <a:srgbClr val="FFC000"/>
                </a:solidFill>
                <a:latin typeface="MuseoSans"/>
              </a:rPr>
              <a:t>Potužníková</a:t>
            </a:r>
            <a:r>
              <a:rPr lang="en-US" sz="1400" b="0" strike="noStrike" spc="-1" dirty="0">
                <a:solidFill>
                  <a:srgbClr val="FFC000"/>
                </a:solidFill>
                <a:latin typeface="MuseoSans"/>
              </a:rPr>
              <a:t> K, </a:t>
            </a:r>
            <a:r>
              <a:rPr lang="en-US" sz="1400" b="0" strike="noStrike" spc="-1" dirty="0" err="1">
                <a:solidFill>
                  <a:srgbClr val="FFC000"/>
                </a:solidFill>
                <a:latin typeface="MuseoSans"/>
              </a:rPr>
              <a:t>Šindelářová</a:t>
            </a:r>
            <a:r>
              <a:rPr lang="en-US" sz="1400" b="0" strike="noStrike" spc="-1" dirty="0">
                <a:solidFill>
                  <a:srgbClr val="FFC000"/>
                </a:solidFill>
                <a:latin typeface="MuseoSans"/>
              </a:rPr>
              <a:t> T, Chum J and </a:t>
            </a:r>
            <a:r>
              <a:rPr lang="en-US" sz="1400" b="0" strike="noStrike" spc="-1" dirty="0" err="1">
                <a:solidFill>
                  <a:srgbClr val="FFC000"/>
                </a:solidFill>
                <a:latin typeface="MuseoSans"/>
              </a:rPr>
              <a:t>Rusz</a:t>
            </a:r>
            <a:r>
              <a:rPr lang="en-US" sz="1400" b="0" strike="noStrike" spc="-1" dirty="0">
                <a:solidFill>
                  <a:srgbClr val="FFC000"/>
                </a:solidFill>
                <a:latin typeface="MuseoSans"/>
              </a:rPr>
              <a:t> J (2021) </a:t>
            </a:r>
            <a:r>
              <a:rPr lang="en-US" sz="1400" b="1" strike="noStrike" spc="-1" dirty="0">
                <a:solidFill>
                  <a:srgbClr val="FFC000"/>
                </a:solidFill>
                <a:latin typeface="MuseoSans"/>
              </a:rPr>
              <a:t>Ionosphere Influenced From Lower-Lying Atmospheric Regions</a:t>
            </a:r>
            <a:r>
              <a:rPr lang="en-US" sz="1400" b="0" strike="noStrike" spc="-1" dirty="0">
                <a:solidFill>
                  <a:srgbClr val="FFC000"/>
                </a:solidFill>
                <a:latin typeface="MuseoSans"/>
              </a:rPr>
              <a:t>. </a:t>
            </a:r>
            <a:r>
              <a:rPr lang="en-US" sz="1400" b="0" i="1" strike="noStrike" spc="-1" dirty="0">
                <a:solidFill>
                  <a:srgbClr val="FFC000"/>
                </a:solidFill>
                <a:latin typeface="MuseoSans"/>
              </a:rPr>
              <a:t>Front. Astron. Space Sci.</a:t>
            </a:r>
            <a:r>
              <a:rPr lang="en-US" sz="1400" b="0" strike="noStrike" spc="-1" dirty="0">
                <a:solidFill>
                  <a:srgbClr val="FFC000"/>
                </a:solidFill>
                <a:latin typeface="MuseoSans"/>
              </a:rPr>
              <a:t> 8:651445. </a:t>
            </a:r>
            <a:r>
              <a:rPr lang="en-US" sz="1400" b="0" strike="noStrike" spc="-1" dirty="0" err="1">
                <a:solidFill>
                  <a:srgbClr val="FFC000"/>
                </a:solidFill>
                <a:latin typeface="MuseoSans"/>
              </a:rPr>
              <a:t>doi</a:t>
            </a:r>
            <a:r>
              <a:rPr lang="en-US" sz="1400" b="0" strike="noStrike" spc="-1" dirty="0">
                <a:solidFill>
                  <a:srgbClr val="FFC000"/>
                </a:solidFill>
                <a:latin typeface="MuseoSans"/>
              </a:rPr>
              <a:t>: 10.3389/fspas.2021.651445</a:t>
            </a:r>
            <a:endParaRPr lang="en-US" sz="1400" b="0" strike="noStrike" spc="-1" dirty="0">
              <a:latin typeface="Arial"/>
            </a:endParaRPr>
          </a:p>
        </p:txBody>
      </p:sp>
      <p:pic>
        <p:nvPicPr>
          <p:cNvPr id="125" name="Google Shape;339;p72"/>
          <p:cNvPicPr/>
          <p:nvPr/>
        </p:nvPicPr>
        <p:blipFill>
          <a:blip r:embed="rId4"/>
          <a:stretch/>
        </p:blipFill>
        <p:spPr>
          <a:xfrm>
            <a:off x="179640" y="2603160"/>
            <a:ext cx="2674440" cy="2519640"/>
          </a:xfrm>
          <a:prstGeom prst="rect">
            <a:avLst/>
          </a:prstGeom>
          <a:ln w="0">
            <a:noFill/>
          </a:ln>
        </p:spPr>
      </p:pic>
      <p:pic>
        <p:nvPicPr>
          <p:cNvPr id="126" name="Google Shape;340;p72"/>
          <p:cNvPicPr/>
          <p:nvPr/>
        </p:nvPicPr>
        <p:blipFill>
          <a:blip r:embed="rId5"/>
          <a:stretch/>
        </p:blipFill>
        <p:spPr>
          <a:xfrm>
            <a:off x="3141720" y="2603160"/>
            <a:ext cx="2692440" cy="2519640"/>
          </a:xfrm>
          <a:prstGeom prst="rect">
            <a:avLst/>
          </a:prstGeom>
          <a:ln w="0">
            <a:noFill/>
          </a:ln>
        </p:spPr>
      </p:pic>
      <p:pic>
        <p:nvPicPr>
          <p:cNvPr id="127" name="Google Shape;344;p72"/>
          <p:cNvPicPr/>
          <p:nvPr/>
        </p:nvPicPr>
        <p:blipFill>
          <a:blip r:embed="rId6"/>
          <a:stretch/>
        </p:blipFill>
        <p:spPr>
          <a:xfrm>
            <a:off x="6129720" y="2585520"/>
            <a:ext cx="2703240" cy="2519640"/>
          </a:xfrm>
          <a:prstGeom prst="rect">
            <a:avLst/>
          </a:prstGeom>
          <a:ln w="0">
            <a:noFill/>
          </a:ln>
        </p:spPr>
      </p:pic>
      <p:sp>
        <p:nvSpPr>
          <p:cNvPr id="128" name="TextovéPole 18"/>
          <p:cNvSpPr/>
          <p:nvPr/>
        </p:nvSpPr>
        <p:spPr>
          <a:xfrm>
            <a:off x="178560" y="1349640"/>
            <a:ext cx="8654400" cy="118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dirty="0">
                <a:solidFill>
                  <a:srgbClr val="FFC000"/>
                </a:solidFill>
                <a:latin typeface="Baskerville Old Face" panose="02020602080505020303" pitchFamily="18" charset="0"/>
                <a:ea typeface="Calibri"/>
              </a:rPr>
              <a:t>Cold front associated with cyclone passed above Europe in a zonal flow within 24 hours with top speed reaching values of 30 m.</a:t>
            </a:r>
            <a:r>
              <a:rPr lang="en-US" sz="1800" b="0" strike="noStrike" spc="-1" dirty="0">
                <a:solidFill>
                  <a:srgbClr val="FFC000"/>
                </a:solidFill>
                <a:latin typeface="Baskerville Old Face" panose="02020602080505020303" pitchFamily="18" charset="0"/>
                <a:ea typeface="+Body"/>
              </a:rPr>
              <a:t>s</a:t>
            </a:r>
            <a:r>
              <a:rPr lang="en-US" sz="1800" b="0" strike="noStrike" spc="-1" baseline="30000" dirty="0">
                <a:solidFill>
                  <a:srgbClr val="FFC000"/>
                </a:solidFill>
                <a:latin typeface="Baskerville Old Face" panose="02020602080505020303" pitchFamily="18" charset="0"/>
                <a:ea typeface="Calibri"/>
              </a:rPr>
              <a:t>-1</a:t>
            </a:r>
            <a:r>
              <a:rPr lang="en-US" sz="1800" b="0" strike="noStrike" spc="-1" dirty="0">
                <a:solidFill>
                  <a:srgbClr val="FFC000"/>
                </a:solidFill>
                <a:latin typeface="Baskerville Old Face" panose="02020602080505020303" pitchFamily="18" charset="0"/>
                <a:ea typeface="Calibri"/>
              </a:rPr>
              <a:t> (approx. 108 km.</a:t>
            </a:r>
            <a:r>
              <a:rPr lang="en-US" sz="1800" b="0" strike="noStrike" spc="-1" dirty="0">
                <a:solidFill>
                  <a:srgbClr val="FFC000"/>
                </a:solidFill>
                <a:latin typeface="Baskerville Old Face" panose="02020602080505020303" pitchFamily="18" charset="0"/>
                <a:ea typeface="+Body"/>
              </a:rPr>
              <a:t>h</a:t>
            </a:r>
            <a:r>
              <a:rPr lang="en-US" sz="1800" b="0" strike="noStrike" spc="-1" baseline="30000" dirty="0">
                <a:solidFill>
                  <a:srgbClr val="FFC000"/>
                </a:solidFill>
                <a:latin typeface="Baskerville Old Face" panose="02020602080505020303" pitchFamily="18" charset="0"/>
                <a:ea typeface="Calibri"/>
              </a:rPr>
              <a:t>-1</a:t>
            </a:r>
            <a:r>
              <a:rPr lang="en-US" sz="1800" b="0" strike="noStrike" spc="-1" dirty="0">
                <a:solidFill>
                  <a:srgbClr val="FFC000"/>
                </a:solidFill>
                <a:latin typeface="Baskerville Old Face" panose="02020602080505020303" pitchFamily="18" charset="0"/>
                <a:ea typeface="Calibri"/>
              </a:rPr>
              <a:t>) </a:t>
            </a:r>
            <a:endParaRPr lang="en-US" sz="1800" b="0" strike="noStrike" spc="-1" dirty="0">
              <a:latin typeface="Baskerville Old Face" panose="02020602080505020303" pitchFamily="18" charset="0"/>
            </a:endParaRPr>
          </a:p>
          <a:p>
            <a:pPr marL="285840" indent="-285840">
              <a:lnSpc>
                <a:spcPct val="100000"/>
              </a:lnSpc>
              <a:buClr>
                <a:srgbClr val="FFC000"/>
              </a:buClr>
              <a:buFont typeface="Arial"/>
              <a:buChar char="•"/>
            </a:pPr>
            <a:r>
              <a:rPr lang="en-US" sz="1800" b="0" strike="noStrike" spc="-1" dirty="0">
                <a:solidFill>
                  <a:srgbClr val="FFC000"/>
                </a:solidFill>
                <a:latin typeface="Baskerville Old Face" panose="02020602080505020303" pitchFamily="18" charset="0"/>
                <a:ea typeface="Calibri"/>
              </a:rPr>
              <a:t>storms and wind gusts reached extreme values of 45 m.</a:t>
            </a:r>
            <a:r>
              <a:rPr lang="en-US" sz="1800" b="0" strike="noStrike" spc="-1" dirty="0">
                <a:solidFill>
                  <a:srgbClr val="FFC000"/>
                </a:solidFill>
                <a:latin typeface="Baskerville Old Face" panose="02020602080505020303" pitchFamily="18" charset="0"/>
                <a:ea typeface="+Body"/>
              </a:rPr>
              <a:t>s</a:t>
            </a:r>
            <a:r>
              <a:rPr lang="en-US" sz="1800" b="0" strike="noStrike" spc="-1" baseline="30000" dirty="0">
                <a:solidFill>
                  <a:srgbClr val="FFC000"/>
                </a:solidFill>
                <a:latin typeface="Baskerville Old Face" panose="02020602080505020303" pitchFamily="18" charset="0"/>
                <a:ea typeface="Calibri"/>
              </a:rPr>
              <a:t>-1</a:t>
            </a:r>
            <a:r>
              <a:rPr lang="en-US" sz="1800" b="0" strike="noStrike" spc="-1" dirty="0">
                <a:solidFill>
                  <a:srgbClr val="FFC000"/>
                </a:solidFill>
                <a:latin typeface="Baskerville Old Face" panose="02020602080505020303" pitchFamily="18" charset="0"/>
                <a:ea typeface="Calibri"/>
              </a:rPr>
              <a:t> (162 km.</a:t>
            </a:r>
            <a:r>
              <a:rPr lang="en-US" sz="1800" b="0" strike="noStrike" spc="-1" dirty="0">
                <a:solidFill>
                  <a:srgbClr val="FFC000"/>
                </a:solidFill>
                <a:latin typeface="Baskerville Old Face" panose="02020602080505020303" pitchFamily="18" charset="0"/>
                <a:ea typeface="+Body"/>
              </a:rPr>
              <a:t>h</a:t>
            </a:r>
            <a:r>
              <a:rPr lang="en-US" sz="1800" b="0" strike="noStrike" spc="-1" baseline="30000" dirty="0">
                <a:solidFill>
                  <a:srgbClr val="FFC000"/>
                </a:solidFill>
                <a:latin typeface="Baskerville Old Face" panose="02020602080505020303" pitchFamily="18" charset="0"/>
                <a:ea typeface="Calibri"/>
              </a:rPr>
              <a:t>-1</a:t>
            </a:r>
            <a:r>
              <a:rPr lang="en-US" sz="1800" b="0" strike="noStrike" spc="-1" dirty="0">
                <a:solidFill>
                  <a:srgbClr val="FFC000"/>
                </a:solidFill>
                <a:latin typeface="Baskerville Old Face" panose="02020602080505020303" pitchFamily="18" charset="0"/>
                <a:ea typeface="Calibri"/>
              </a:rPr>
              <a:t>)</a:t>
            </a:r>
            <a:endParaRPr lang="en-US" sz="1800" b="0" strike="noStrike" spc="-1" dirty="0">
              <a:latin typeface="Baskerville Old Face" panose="02020602080505020303" pitchFamily="18" charset="0"/>
            </a:endParaRPr>
          </a:p>
          <a:p>
            <a:pPr marL="285840" indent="-285840">
              <a:lnSpc>
                <a:spcPct val="100000"/>
              </a:lnSpc>
              <a:buClr>
                <a:srgbClr val="FFC000"/>
              </a:buClr>
              <a:buFont typeface="Arial"/>
              <a:buChar char="•"/>
            </a:pPr>
            <a:r>
              <a:rPr lang="en-US" sz="1800" b="0" strike="noStrike" spc="-1" dirty="0">
                <a:solidFill>
                  <a:srgbClr val="FFC000"/>
                </a:solidFill>
                <a:latin typeface="Baskerville Old Face" panose="02020602080505020303" pitchFamily="18" charset="0"/>
                <a:ea typeface="Calibri"/>
              </a:rPr>
              <a:t>the temperature drop on frontal border of 10 °C</a:t>
            </a:r>
            <a:endParaRPr lang="en-US" sz="1800" b="0" strike="noStrike" spc="-1" dirty="0">
              <a:latin typeface="Baskerville Old Face" panose="02020602080505020303" pitchFamily="18" charset="0"/>
            </a:endParaRPr>
          </a:p>
        </p:txBody>
      </p:sp>
      <p:pic>
        <p:nvPicPr>
          <p:cNvPr id="2" name="Zvuk 1">
            <a:hlinkClick r:id="" action="ppaction://media"/>
            <a:extLst>
              <a:ext uri="{FF2B5EF4-FFF2-40B4-BE49-F238E27FC236}">
                <a16:creationId xmlns:a16="http://schemas.microsoft.com/office/drawing/2014/main" id="{EBAEBD1E-B377-8470-B7C3-056926D85D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89"/>
    </mc:Choice>
    <mc:Fallback xmlns="">
      <p:transition spd="slow" advTm="2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2"/>
          <p:cNvPicPr/>
          <p:nvPr/>
        </p:nvPicPr>
        <p:blipFill>
          <a:blip r:embed="rId4"/>
          <a:srcRect b="54250"/>
          <a:stretch/>
        </p:blipFill>
        <p:spPr>
          <a:xfrm>
            <a:off x="139849" y="3213000"/>
            <a:ext cx="8824511" cy="3445984"/>
          </a:xfrm>
          <a:prstGeom prst="rect">
            <a:avLst/>
          </a:prstGeom>
          <a:ln w="0">
            <a:noFill/>
          </a:ln>
        </p:spPr>
      </p:pic>
      <p:sp>
        <p:nvSpPr>
          <p:cNvPr id="130" name="TextovéPole 4"/>
          <p:cNvSpPr/>
          <p:nvPr/>
        </p:nvSpPr>
        <p:spPr>
          <a:xfrm>
            <a:off x="251640" y="409608"/>
            <a:ext cx="8824510"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400" b="1" strike="noStrike" spc="-1" dirty="0">
                <a:solidFill>
                  <a:srgbClr val="FFC000"/>
                </a:solidFill>
                <a:latin typeface="Baskerville Old Face" panose="02020602080505020303" pitchFamily="18" charset="0"/>
              </a:rPr>
              <a:t>A. spread</a:t>
            </a:r>
            <a:r>
              <a:rPr lang="en-US" sz="2400" b="0" strike="noStrike" spc="-1" dirty="0">
                <a:solidFill>
                  <a:srgbClr val="FFC000"/>
                </a:solidFill>
                <a:latin typeface="Baskerville Old Face" panose="02020602080505020303" pitchFamily="18" charset="0"/>
              </a:rPr>
              <a:t> of F </a:t>
            </a:r>
            <a:r>
              <a:rPr lang="en-US" sz="2400" b="0" strike="noStrike" spc="-1" dirty="0" err="1">
                <a:solidFill>
                  <a:srgbClr val="FFC000"/>
                </a:solidFill>
                <a:latin typeface="Baskerville Old Face" panose="02020602080505020303" pitchFamily="18" charset="0"/>
              </a:rPr>
              <a:t>ionogram</a:t>
            </a:r>
            <a:r>
              <a:rPr lang="en-US" sz="2400" b="0" strike="noStrike" spc="-1" dirty="0">
                <a:solidFill>
                  <a:srgbClr val="FFC000"/>
                </a:solidFill>
                <a:latin typeface="Baskerville Old Face" panose="02020602080505020303" pitchFamily="18" charset="0"/>
              </a:rPr>
              <a:t> recorded after the Fabienne cyclone frontal system passage</a:t>
            </a:r>
            <a:endParaRPr lang="en-US" sz="2400" b="0" strike="noStrike" spc="-1" dirty="0">
              <a:latin typeface="Baskerville Old Face" panose="02020602080505020303" pitchFamily="18" charset="0"/>
            </a:endParaRPr>
          </a:p>
        </p:txBody>
      </p:sp>
      <p:sp>
        <p:nvSpPr>
          <p:cNvPr id="131" name="TextovéPole 5"/>
          <p:cNvSpPr/>
          <p:nvPr/>
        </p:nvSpPr>
        <p:spPr>
          <a:xfrm>
            <a:off x="251640" y="1362261"/>
            <a:ext cx="8712720" cy="184520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trike="noStrike" spc="-1" dirty="0">
                <a:solidFill>
                  <a:srgbClr val="FFC000"/>
                </a:solidFill>
                <a:latin typeface="Baskerville Old Face" panose="02020602080505020303" pitchFamily="18" charset="0"/>
              </a:rPr>
              <a:t>B. </a:t>
            </a:r>
            <a:r>
              <a:rPr lang="en-US" sz="2400" b="1" strike="noStrike" spc="-1" dirty="0" err="1">
                <a:solidFill>
                  <a:srgbClr val="FFC000"/>
                </a:solidFill>
                <a:latin typeface="Baskerville Old Face" panose="02020602080505020303" pitchFamily="18" charset="0"/>
              </a:rPr>
              <a:t>directograms</a:t>
            </a:r>
            <a:r>
              <a:rPr lang="en-US" sz="2400" b="0" strike="noStrike" spc="-1" dirty="0">
                <a:solidFill>
                  <a:srgbClr val="FFC000"/>
                </a:solidFill>
                <a:latin typeface="Baskerville Old Face" panose="02020602080505020303" pitchFamily="18" charset="0"/>
              </a:rPr>
              <a:t> measured for several consequent days (B) before and after Fabienne Cyclone</a:t>
            </a:r>
            <a:endParaRPr lang="en-US" sz="2400" b="0" strike="noStrike" spc="-1" dirty="0">
              <a:latin typeface="Baskerville Old Face" panose="02020602080505020303" pitchFamily="18" charset="0"/>
            </a:endParaRPr>
          </a:p>
          <a:p>
            <a:pPr marL="285840" indent="-285840">
              <a:lnSpc>
                <a:spcPct val="100000"/>
              </a:lnSpc>
              <a:buClr>
                <a:srgbClr val="FFC000"/>
              </a:buClr>
              <a:buFont typeface="Arial"/>
              <a:buChar char="•"/>
            </a:pPr>
            <a:r>
              <a:rPr lang="en-US" sz="2400" b="0" strike="noStrike" spc="-1" dirty="0">
                <a:solidFill>
                  <a:srgbClr val="FFC000"/>
                </a:solidFill>
                <a:latin typeface="Baskerville Old Face" panose="02020602080505020303" pitchFamily="18" charset="0"/>
              </a:rPr>
              <a:t>Strong echo in a Fabienne case</a:t>
            </a:r>
            <a:endParaRPr lang="en-US" sz="2400" b="0" strike="noStrike" spc="-1" dirty="0">
              <a:latin typeface="Baskerville Old Face" panose="02020602080505020303" pitchFamily="18" charset="0"/>
            </a:endParaRPr>
          </a:p>
          <a:p>
            <a:pPr marL="285840" indent="-285840">
              <a:lnSpc>
                <a:spcPct val="100000"/>
              </a:lnSpc>
              <a:buClr>
                <a:srgbClr val="FFC000"/>
              </a:buClr>
              <a:buFont typeface="Arial"/>
              <a:buChar char="•"/>
            </a:pPr>
            <a:r>
              <a:rPr lang="en-US" sz="2400" b="0" strike="noStrike" spc="-1" dirty="0">
                <a:solidFill>
                  <a:srgbClr val="FFC000"/>
                </a:solidFill>
                <a:latin typeface="Baskerville Old Face" panose="02020602080505020303" pitchFamily="18" charset="0"/>
              </a:rPr>
              <a:t>Change in the color indicates plasma flow shears</a:t>
            </a:r>
            <a:endParaRPr lang="en-US" sz="2400" b="0" strike="noStrike" spc="-1" dirty="0">
              <a:latin typeface="Baskerville Old Face" panose="02020602080505020303" pitchFamily="18" charset="0"/>
            </a:endParaRPr>
          </a:p>
          <a:p>
            <a:pPr>
              <a:lnSpc>
                <a:spcPct val="100000"/>
              </a:lnSpc>
              <a:buNone/>
            </a:pPr>
            <a:endParaRPr lang="en-US" sz="1800" b="0" strike="noStrike" spc="-1" dirty="0">
              <a:latin typeface="Arial"/>
            </a:endParaRPr>
          </a:p>
        </p:txBody>
      </p:sp>
      <p:pic>
        <p:nvPicPr>
          <p:cNvPr id="9" name="Zvuk 8">
            <a:hlinkClick r:id="" action="ppaction://media"/>
            <a:extLst>
              <a:ext uri="{FF2B5EF4-FFF2-40B4-BE49-F238E27FC236}">
                <a16:creationId xmlns:a16="http://schemas.microsoft.com/office/drawing/2014/main" id="{F93A267E-9AA3-6B90-849C-861115220A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21"/>
    </mc:Choice>
    <mc:Fallback xmlns="">
      <p:transition spd="slow" advTm="19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Google Shape;307;p69"/>
          <p:cNvSpPr/>
          <p:nvPr/>
        </p:nvSpPr>
        <p:spPr>
          <a:xfrm>
            <a:off x="573480" y="24480"/>
            <a:ext cx="7886520" cy="8838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buNone/>
              <a:tabLst>
                <a:tab pos="0" algn="l"/>
              </a:tabLst>
            </a:pPr>
            <a:r>
              <a:rPr lang="cs-CZ" sz="2800" b="1" strike="noStrike" spc="-1">
                <a:solidFill>
                  <a:srgbClr val="FFC000"/>
                </a:solidFill>
                <a:latin typeface="Times New Roman"/>
                <a:ea typeface="Times New Roman"/>
              </a:rPr>
              <a:t>Data</a:t>
            </a:r>
            <a:endParaRPr lang="en-US" sz="2800" b="0" strike="noStrike" spc="-1">
              <a:latin typeface="Arial"/>
            </a:endParaRPr>
          </a:p>
        </p:txBody>
      </p:sp>
      <p:sp>
        <p:nvSpPr>
          <p:cNvPr id="133" name="TextovéPole 4"/>
          <p:cNvSpPr/>
          <p:nvPr/>
        </p:nvSpPr>
        <p:spPr>
          <a:xfrm>
            <a:off x="189360" y="620640"/>
            <a:ext cx="8654400" cy="33010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buClr>
                <a:srgbClr val="FF0000"/>
              </a:buClr>
            </a:pPr>
            <a:r>
              <a:rPr lang="en-US" b="1" strike="noStrike" spc="-1" dirty="0">
                <a:solidFill>
                  <a:srgbClr val="00B0F0"/>
                </a:solidFill>
                <a:latin typeface="Baskerville Old Face" panose="02020602080505020303" pitchFamily="18" charset="0"/>
                <a:ea typeface="Calibri"/>
              </a:rPr>
              <a:t>Records of atmospheric front passage over the meteorological station at Prague </a:t>
            </a:r>
            <a:r>
              <a:rPr lang="en-US" b="1" strike="noStrike" spc="-1" dirty="0" err="1">
                <a:solidFill>
                  <a:srgbClr val="00B0F0"/>
                </a:solidFill>
                <a:latin typeface="Baskerville Old Face" panose="02020602080505020303" pitchFamily="18" charset="0"/>
                <a:ea typeface="Calibri"/>
              </a:rPr>
              <a:t>Ruzyně</a:t>
            </a:r>
            <a:r>
              <a:rPr lang="en-US" b="1" strike="noStrike" spc="-1" dirty="0">
                <a:solidFill>
                  <a:srgbClr val="00B0F0"/>
                </a:solidFill>
                <a:latin typeface="Baskerville Old Face" panose="02020602080505020303" pitchFamily="18" charset="0"/>
                <a:ea typeface="Calibri"/>
              </a:rPr>
              <a:t> Airport</a:t>
            </a:r>
            <a:endParaRPr lang="en-US" b="0" strike="noStrike" spc="-1" dirty="0">
              <a:solidFill>
                <a:srgbClr val="00B0F0"/>
              </a:solidFill>
              <a:latin typeface="Baskerville Old Face" panose="02020602080505020303" pitchFamily="18" charset="0"/>
            </a:endParaRPr>
          </a:p>
          <a:p>
            <a:pPr marL="800280" lvl="1" indent="-343080">
              <a:lnSpc>
                <a:spcPct val="107000"/>
              </a:lnSpc>
              <a:buClr>
                <a:srgbClr val="FFC000"/>
              </a:buClr>
              <a:buFont typeface="Symbol"/>
              <a:buChar char=""/>
            </a:pPr>
            <a:r>
              <a:rPr lang="en-GB" b="0" strike="noStrike" spc="-1" dirty="0">
                <a:solidFill>
                  <a:srgbClr val="FFC000"/>
                </a:solidFill>
                <a:latin typeface="Baskerville Old Face" panose="02020602080505020303" pitchFamily="18" charset="0"/>
                <a:ea typeface="Calibri"/>
              </a:rPr>
              <a:t>since 1950</a:t>
            </a:r>
            <a:endParaRPr lang="en-US" b="0" strike="noStrike" spc="-1" dirty="0">
              <a:latin typeface="Baskerville Old Face" panose="02020602080505020303" pitchFamily="18" charset="0"/>
            </a:endParaRPr>
          </a:p>
          <a:p>
            <a:pPr marL="800280" lvl="1" indent="-343080">
              <a:lnSpc>
                <a:spcPct val="107000"/>
              </a:lnSpc>
              <a:buClr>
                <a:srgbClr val="FFC000"/>
              </a:buClr>
              <a:buFont typeface="Symbol"/>
              <a:buChar char=""/>
            </a:pPr>
            <a:r>
              <a:rPr lang="en-GB" b="0" strike="noStrike" spc="-1" dirty="0">
                <a:solidFill>
                  <a:srgbClr val="FFC000"/>
                </a:solidFill>
                <a:latin typeface="Baskerville Old Face" panose="02020602080505020303" pitchFamily="18" charset="0"/>
                <a:ea typeface="Calibri"/>
              </a:rPr>
              <a:t>Determining of atmospheric fronts are subjective, based on 6 criteria:</a:t>
            </a:r>
            <a:endParaRPr lang="en-US" b="0" strike="noStrike" spc="-1" dirty="0">
              <a:latin typeface="Baskerville Old Face" panose="02020602080505020303" pitchFamily="18" charset="0"/>
            </a:endParaRPr>
          </a:p>
          <a:p>
            <a:pPr marL="1200240" lvl="2" indent="-285840">
              <a:lnSpc>
                <a:spcPct val="107000"/>
              </a:lnSpc>
              <a:buClr>
                <a:srgbClr val="FFC000"/>
              </a:buClr>
              <a:buFont typeface="Courier New"/>
              <a:buChar char="o"/>
            </a:pPr>
            <a:r>
              <a:rPr lang="en-GB" b="0" strike="noStrike" spc="-1" dirty="0">
                <a:solidFill>
                  <a:srgbClr val="FFC000"/>
                </a:solidFill>
                <a:latin typeface="Baskerville Old Face" panose="02020602080505020303" pitchFamily="18" charset="0"/>
                <a:ea typeface="Calibri"/>
              </a:rPr>
              <a:t>Surface observation (the pressure tendency before and </a:t>
            </a:r>
            <a:r>
              <a:rPr lang="cs-CZ" b="0" strike="noStrike" spc="-1" dirty="0" err="1">
                <a:solidFill>
                  <a:srgbClr val="FFC000"/>
                </a:solidFill>
                <a:latin typeface="Baskerville Old Face" panose="02020602080505020303" pitchFamily="18" charset="0"/>
                <a:ea typeface="Calibri"/>
              </a:rPr>
              <a:t>after</a:t>
            </a:r>
            <a:r>
              <a:rPr lang="en-GB" b="0" strike="noStrike" spc="-1" dirty="0">
                <a:solidFill>
                  <a:srgbClr val="FFC000"/>
                </a:solidFill>
                <a:latin typeface="Baskerville Old Face" panose="02020602080505020303" pitchFamily="18" charset="0"/>
                <a:ea typeface="Calibri"/>
              </a:rPr>
              <a:t> the front, change in wind direction, atmospheric precipitation, wind gusts)</a:t>
            </a:r>
            <a:endParaRPr lang="en-US" b="0" strike="noStrike" spc="-1" dirty="0">
              <a:latin typeface="Baskerville Old Face" panose="02020602080505020303" pitchFamily="18" charset="0"/>
            </a:endParaRPr>
          </a:p>
          <a:p>
            <a:pPr marL="1200240" lvl="2" indent="-285840">
              <a:lnSpc>
                <a:spcPct val="107000"/>
              </a:lnSpc>
              <a:buClr>
                <a:srgbClr val="FFC000"/>
              </a:buClr>
              <a:buFont typeface="Courier New"/>
              <a:buChar char="o"/>
            </a:pPr>
            <a:r>
              <a:rPr lang="en-GB" b="0" strike="noStrike" spc="-1" dirty="0">
                <a:solidFill>
                  <a:srgbClr val="FFC000"/>
                </a:solidFill>
                <a:latin typeface="Baskerville Old Face" panose="02020602080505020303" pitchFamily="18" charset="0"/>
                <a:ea typeface="Calibri"/>
              </a:rPr>
              <a:t>temperature gradient at the level of 850 </a:t>
            </a:r>
            <a:r>
              <a:rPr lang="en-GB" b="0" strike="noStrike" spc="-1" dirty="0" err="1">
                <a:solidFill>
                  <a:srgbClr val="FFC000"/>
                </a:solidFill>
                <a:latin typeface="Baskerville Old Face" panose="02020602080505020303" pitchFamily="18" charset="0"/>
                <a:ea typeface="Calibri"/>
              </a:rPr>
              <a:t>hPa</a:t>
            </a:r>
            <a:endParaRPr lang="en-US" b="0" strike="noStrike" spc="-1" dirty="0">
              <a:latin typeface="Baskerville Old Face" panose="02020602080505020303" pitchFamily="18" charset="0"/>
            </a:endParaRPr>
          </a:p>
          <a:p>
            <a:pPr marL="1200240" lvl="2" indent="-285840">
              <a:lnSpc>
                <a:spcPct val="107000"/>
              </a:lnSpc>
              <a:buClr>
                <a:srgbClr val="FFC000"/>
              </a:buClr>
              <a:buFont typeface="Courier New"/>
              <a:buChar char="o"/>
            </a:pPr>
            <a:r>
              <a:rPr lang="en-GB" b="0" strike="noStrike" spc="-1" dirty="0">
                <a:solidFill>
                  <a:srgbClr val="FFC000"/>
                </a:solidFill>
                <a:latin typeface="Baskerville Old Face" panose="02020602080505020303" pitchFamily="18" charset="0"/>
                <a:ea typeface="Calibri"/>
              </a:rPr>
              <a:t>density and curvature of </a:t>
            </a:r>
            <a:r>
              <a:rPr lang="en-GB" b="0" strike="noStrike" spc="-1" dirty="0" err="1">
                <a:solidFill>
                  <a:srgbClr val="FFC000"/>
                </a:solidFill>
                <a:latin typeface="Baskerville Old Face" panose="02020602080505020303" pitchFamily="18" charset="0"/>
                <a:ea typeface="Calibri"/>
              </a:rPr>
              <a:t>isohypse</a:t>
            </a:r>
            <a:r>
              <a:rPr lang="en-GB" b="0" strike="noStrike" spc="-1" dirty="0">
                <a:solidFill>
                  <a:srgbClr val="FFC000"/>
                </a:solidFill>
                <a:latin typeface="Baskerville Old Face" panose="02020602080505020303" pitchFamily="18" charset="0"/>
                <a:ea typeface="Calibri"/>
              </a:rPr>
              <a:t> of 500 </a:t>
            </a:r>
            <a:r>
              <a:rPr lang="en-GB" b="0" strike="noStrike" spc="-1" dirty="0" err="1">
                <a:solidFill>
                  <a:srgbClr val="FFC000"/>
                </a:solidFill>
                <a:latin typeface="Baskerville Old Face" panose="02020602080505020303" pitchFamily="18" charset="0"/>
                <a:ea typeface="Calibri"/>
              </a:rPr>
              <a:t>hPa</a:t>
            </a:r>
            <a:r>
              <a:rPr lang="en-GB" b="0" strike="noStrike" spc="-1" dirty="0">
                <a:solidFill>
                  <a:srgbClr val="FFC000"/>
                </a:solidFill>
                <a:latin typeface="Baskerville Old Face" panose="02020602080505020303" pitchFamily="18" charset="0"/>
                <a:ea typeface="Calibri"/>
              </a:rPr>
              <a:t> pressure surface</a:t>
            </a:r>
            <a:endParaRPr lang="en-US" b="0" strike="noStrike" spc="-1" dirty="0">
              <a:latin typeface="Baskerville Old Face" panose="02020602080505020303" pitchFamily="18" charset="0"/>
            </a:endParaRPr>
          </a:p>
          <a:p>
            <a:pPr marL="1135440">
              <a:lnSpc>
                <a:spcPct val="107000"/>
              </a:lnSpc>
              <a:spcAft>
                <a:spcPts val="799"/>
              </a:spcAft>
              <a:buClr>
                <a:srgbClr val="FFC000"/>
              </a:buClr>
              <a:buFont typeface="Symbol" charset="2"/>
              <a:buChar char=""/>
            </a:pPr>
            <a:r>
              <a:rPr lang="cs-CZ" b="0" strike="noStrike" spc="-1" dirty="0">
                <a:solidFill>
                  <a:srgbClr val="FFC000"/>
                </a:solidFill>
                <a:latin typeface="Baskerville Old Face" panose="02020602080505020303" pitchFamily="18" charset="0"/>
                <a:ea typeface="Calibri"/>
              </a:rPr>
              <a:t> </a:t>
            </a:r>
            <a:r>
              <a:rPr lang="en-GB" b="0" strike="noStrike" spc="-1" dirty="0">
                <a:solidFill>
                  <a:srgbClr val="FFC000"/>
                </a:solidFill>
                <a:latin typeface="Baskerville Old Face" panose="02020602080505020303" pitchFamily="18" charset="0"/>
                <a:ea typeface="Calibri"/>
              </a:rPr>
              <a:t>surface and upper air pressure charts (Isobars of close proximity represent higher wind speeds than isobars of wide spacing. Nebo The small isobar spacing represents a</a:t>
            </a:r>
            <a:r>
              <a:rPr lang="cs-CZ" b="0" strike="noStrike" spc="-1" dirty="0">
                <a:solidFill>
                  <a:srgbClr val="FFC000"/>
                </a:solidFill>
                <a:latin typeface="Baskerville Old Face" panose="02020602080505020303" pitchFamily="18" charset="0"/>
                <a:ea typeface="Calibri"/>
              </a:rPr>
              <a:t>n</a:t>
            </a:r>
            <a:r>
              <a:rPr lang="en-GB" b="0" strike="noStrike" spc="-1" dirty="0">
                <a:solidFill>
                  <a:srgbClr val="FFC000"/>
                </a:solidFill>
                <a:latin typeface="Baskerville Old Face" panose="02020602080505020303" pitchFamily="18" charset="0"/>
                <a:ea typeface="Calibri"/>
              </a:rPr>
              <a:t> area of large gradients of temperature and high wind speed.)</a:t>
            </a:r>
            <a:endParaRPr lang="en-US" b="0" strike="noStrike" spc="-1" dirty="0">
              <a:latin typeface="Baskerville Old Face" panose="02020602080505020303" pitchFamily="18" charset="0"/>
            </a:endParaRPr>
          </a:p>
        </p:txBody>
      </p:sp>
      <p:sp>
        <p:nvSpPr>
          <p:cNvPr id="134" name="TextovéPole 6"/>
          <p:cNvSpPr/>
          <p:nvPr/>
        </p:nvSpPr>
        <p:spPr>
          <a:xfrm>
            <a:off x="244800" y="3736405"/>
            <a:ext cx="865440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Clr>
                <a:srgbClr val="FF0000"/>
              </a:buClr>
            </a:pPr>
            <a:r>
              <a:rPr lang="en-US" b="1" strike="noStrike" spc="-1" dirty="0">
                <a:solidFill>
                  <a:srgbClr val="00B0F0"/>
                </a:solidFill>
                <a:latin typeface="Baskerville Old Face" panose="02020602080505020303" pitchFamily="18" charset="0"/>
                <a:ea typeface="Calibri"/>
              </a:rPr>
              <a:t>Meteorological records from ground-level measurements from the station Praha- </a:t>
            </a:r>
            <a:r>
              <a:rPr lang="en-US" b="1" strike="noStrike" spc="-1" dirty="0" err="1">
                <a:solidFill>
                  <a:srgbClr val="00B0F0"/>
                </a:solidFill>
                <a:latin typeface="Baskerville Old Face" panose="02020602080505020303" pitchFamily="18" charset="0"/>
                <a:ea typeface="Calibri"/>
              </a:rPr>
              <a:t>Spořilov</a:t>
            </a:r>
            <a:r>
              <a:rPr lang="en-US" b="1" strike="noStrike" spc="-1" dirty="0">
                <a:solidFill>
                  <a:srgbClr val="00B0F0"/>
                </a:solidFill>
                <a:latin typeface="Baskerville Old Face" panose="02020602080505020303" pitchFamily="18" charset="0"/>
                <a:ea typeface="Calibri"/>
              </a:rPr>
              <a:t> located in the garden of our Institute of Atmospheric Physics of the Academy of Sciences</a:t>
            </a:r>
            <a:endParaRPr lang="en-US" b="0" strike="noStrike" spc="-1" dirty="0">
              <a:solidFill>
                <a:srgbClr val="00B0F0"/>
              </a:solidFill>
              <a:latin typeface="Baskerville Old Face" panose="02020602080505020303" pitchFamily="18" charset="0"/>
            </a:endParaRPr>
          </a:p>
          <a:p>
            <a:pPr marL="743040" lvl="1" indent="-285840">
              <a:lnSpc>
                <a:spcPct val="100000"/>
              </a:lnSpc>
              <a:buClr>
                <a:srgbClr val="FFC000"/>
              </a:buClr>
              <a:buFont typeface="Arial"/>
              <a:buChar char="•"/>
            </a:pPr>
            <a:r>
              <a:rPr lang="en-GB" b="0" strike="noStrike" spc="-1" dirty="0">
                <a:solidFill>
                  <a:srgbClr val="FFC000"/>
                </a:solidFill>
                <a:latin typeface="Baskerville Old Face" panose="02020602080505020303" pitchFamily="18" charset="0"/>
                <a:ea typeface="Calibri"/>
              </a:rPr>
              <a:t>since </a:t>
            </a:r>
            <a:r>
              <a:rPr lang="cs-CZ" b="0" strike="noStrike" spc="-1" dirty="0">
                <a:solidFill>
                  <a:srgbClr val="FFC000"/>
                </a:solidFill>
                <a:latin typeface="Baskerville Old Face" panose="02020602080505020303" pitchFamily="18" charset="0"/>
                <a:ea typeface="Calibri"/>
              </a:rPr>
              <a:t>2006</a:t>
            </a:r>
            <a:endParaRPr lang="en-US" b="0" strike="noStrike" spc="-1" dirty="0">
              <a:latin typeface="Baskerville Old Face" panose="02020602080505020303" pitchFamily="18" charset="0"/>
            </a:endParaRPr>
          </a:p>
        </p:txBody>
      </p:sp>
      <p:sp>
        <p:nvSpPr>
          <p:cNvPr id="135" name="TextovéPole 7"/>
          <p:cNvSpPr/>
          <p:nvPr/>
        </p:nvSpPr>
        <p:spPr>
          <a:xfrm>
            <a:off x="244800" y="4782704"/>
            <a:ext cx="8654400" cy="17528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Clr>
                <a:srgbClr val="FF0000"/>
              </a:buClr>
            </a:pPr>
            <a:r>
              <a:rPr lang="cs-CZ" b="1" strike="noStrike" spc="-1" dirty="0" err="1">
                <a:solidFill>
                  <a:srgbClr val="00B0F0"/>
                </a:solidFill>
                <a:latin typeface="Baskerville Old Face" panose="02020602080505020303" pitchFamily="18" charset="0"/>
                <a:ea typeface="Calibri"/>
              </a:rPr>
              <a:t>Surface</a:t>
            </a:r>
            <a:r>
              <a:rPr lang="cs-CZ" b="1" strike="noStrike" spc="-1" dirty="0">
                <a:solidFill>
                  <a:srgbClr val="00B0F0"/>
                </a:solidFill>
                <a:latin typeface="Baskerville Old Face" panose="02020602080505020303" pitchFamily="18" charset="0"/>
                <a:ea typeface="Calibri"/>
              </a:rPr>
              <a:t> </a:t>
            </a:r>
            <a:r>
              <a:rPr lang="cs-CZ" b="1" strike="noStrike" spc="-1" dirty="0" err="1">
                <a:solidFill>
                  <a:srgbClr val="00B0F0"/>
                </a:solidFill>
                <a:latin typeface="Baskerville Old Face" panose="02020602080505020303" pitchFamily="18" charset="0"/>
                <a:ea typeface="Calibri"/>
              </a:rPr>
              <a:t>pressure</a:t>
            </a:r>
            <a:r>
              <a:rPr lang="cs-CZ" b="1" strike="noStrike" spc="-1" dirty="0">
                <a:solidFill>
                  <a:srgbClr val="00B0F0"/>
                </a:solidFill>
                <a:latin typeface="Baskerville Old Face" panose="02020602080505020303" pitchFamily="18" charset="0"/>
                <a:ea typeface="Calibri"/>
              </a:rPr>
              <a:t> chart </a:t>
            </a:r>
            <a:endParaRPr lang="en-US" b="0" strike="noStrike" spc="-1" dirty="0">
              <a:solidFill>
                <a:srgbClr val="00B0F0"/>
              </a:solidFill>
              <a:latin typeface="Baskerville Old Face" panose="02020602080505020303" pitchFamily="18" charset="0"/>
            </a:endParaRPr>
          </a:p>
          <a:p>
            <a:pPr marL="743040" lvl="1" indent="-285840">
              <a:lnSpc>
                <a:spcPct val="100000"/>
              </a:lnSpc>
              <a:buClr>
                <a:srgbClr val="FFC000"/>
              </a:buClr>
              <a:buFont typeface="Arial"/>
              <a:buChar char="•"/>
            </a:pPr>
            <a:r>
              <a:rPr lang="en-US" b="0" strike="noStrike" spc="-1" dirty="0">
                <a:solidFill>
                  <a:srgbClr val="FFC000"/>
                </a:solidFill>
                <a:latin typeface="Baskerville Old Face" panose="02020602080505020303" pitchFamily="18" charset="0"/>
                <a:ea typeface="Calibri"/>
              </a:rPr>
              <a:t>for looking at high and </a:t>
            </a:r>
            <a:r>
              <a:rPr lang="cs-CZ" b="0" strike="noStrike" spc="-1" dirty="0" err="1">
                <a:solidFill>
                  <a:srgbClr val="FFC000"/>
                </a:solidFill>
                <a:latin typeface="Baskerville Old Face" panose="02020602080505020303" pitchFamily="18" charset="0"/>
                <a:ea typeface="Calibri"/>
              </a:rPr>
              <a:t>at</a:t>
            </a:r>
            <a:r>
              <a:rPr lang="cs-CZ" b="0" strike="noStrike" spc="-1" dirty="0">
                <a:solidFill>
                  <a:srgbClr val="FFC000"/>
                </a:solidFill>
                <a:latin typeface="Baskerville Old Face" panose="02020602080505020303" pitchFamily="18" charset="0"/>
                <a:ea typeface="Calibri"/>
              </a:rPr>
              <a:t> </a:t>
            </a:r>
            <a:r>
              <a:rPr lang="en-US" b="0" strike="noStrike" spc="-1" dirty="0">
                <a:solidFill>
                  <a:srgbClr val="FFC000"/>
                </a:solidFill>
                <a:latin typeface="Baskerville Old Face" panose="02020602080505020303" pitchFamily="18" charset="0"/>
                <a:ea typeface="Calibri"/>
              </a:rPr>
              <a:t>low pressure region, atmospheric fronts and drylines</a:t>
            </a:r>
            <a:endParaRPr lang="en-US" b="0" strike="noStrike" spc="-1" dirty="0">
              <a:latin typeface="Baskerville Old Face" panose="02020602080505020303" pitchFamily="18" charset="0"/>
            </a:endParaRPr>
          </a:p>
          <a:p>
            <a:pPr>
              <a:lnSpc>
                <a:spcPct val="100000"/>
              </a:lnSpc>
              <a:buNone/>
            </a:pPr>
            <a:r>
              <a:rPr lang="en-US" b="1" strike="noStrike" spc="-1" dirty="0">
                <a:solidFill>
                  <a:srgbClr val="FF0000"/>
                </a:solidFill>
                <a:latin typeface="Baskerville Old Face" panose="02020602080505020303" pitchFamily="18" charset="0"/>
                <a:ea typeface="Calibri"/>
              </a:rPr>
              <a:t>     </a:t>
            </a:r>
            <a:r>
              <a:rPr lang="en-US" b="1" strike="noStrike" spc="-1" dirty="0">
                <a:solidFill>
                  <a:srgbClr val="00B0F0"/>
                </a:solidFill>
                <a:latin typeface="Baskerville Old Face" panose="02020602080505020303" pitchFamily="18" charset="0"/>
                <a:ea typeface="Calibri"/>
              </a:rPr>
              <a:t>and upper air charts </a:t>
            </a:r>
            <a:endParaRPr lang="en-US" b="0" strike="noStrike" spc="-1" dirty="0">
              <a:solidFill>
                <a:srgbClr val="00B0F0"/>
              </a:solidFill>
              <a:latin typeface="Baskerville Old Face" panose="02020602080505020303" pitchFamily="18" charset="0"/>
            </a:endParaRPr>
          </a:p>
          <a:p>
            <a:pPr marL="743040" lvl="1" indent="-285840">
              <a:lnSpc>
                <a:spcPct val="100000"/>
              </a:lnSpc>
              <a:buClr>
                <a:srgbClr val="FFC000"/>
              </a:buClr>
              <a:buFont typeface="Arial"/>
              <a:buChar char="•"/>
            </a:pPr>
            <a:r>
              <a:rPr lang="en-US" b="0" strike="noStrike" spc="-1" dirty="0">
                <a:solidFill>
                  <a:srgbClr val="FFC000"/>
                </a:solidFill>
                <a:latin typeface="Baskerville Old Face" panose="02020602080505020303" pitchFamily="18" charset="0"/>
                <a:ea typeface="Calibri"/>
              </a:rPr>
              <a:t>850 </a:t>
            </a:r>
            <a:r>
              <a:rPr lang="en-US" b="0" strike="noStrike" spc="-1" dirty="0" err="1">
                <a:solidFill>
                  <a:srgbClr val="FFC000"/>
                </a:solidFill>
                <a:latin typeface="Baskerville Old Face" panose="02020602080505020303" pitchFamily="18" charset="0"/>
                <a:ea typeface="Calibri"/>
              </a:rPr>
              <a:t>hPa</a:t>
            </a:r>
            <a:r>
              <a:rPr lang="en-US" b="0" strike="noStrike" spc="-1" dirty="0">
                <a:solidFill>
                  <a:srgbClr val="FFC000"/>
                </a:solidFill>
                <a:latin typeface="Baskerville Old Face" panose="02020602080505020303" pitchFamily="18" charset="0"/>
                <a:ea typeface="Calibri"/>
              </a:rPr>
              <a:t> chart for assessing low level warm air and cold air advection</a:t>
            </a:r>
            <a:endParaRPr lang="en-US" b="0" strike="noStrike" spc="-1" dirty="0">
              <a:latin typeface="Baskerville Old Face" panose="02020602080505020303" pitchFamily="18" charset="0"/>
            </a:endParaRPr>
          </a:p>
          <a:p>
            <a:pPr marL="743040" lvl="1" indent="-285840">
              <a:lnSpc>
                <a:spcPct val="100000"/>
              </a:lnSpc>
              <a:buClr>
                <a:srgbClr val="FFC000"/>
              </a:buClr>
              <a:buFont typeface="Arial"/>
              <a:buChar char="•"/>
            </a:pPr>
            <a:r>
              <a:rPr lang="en-US" b="0" strike="noStrike" spc="-1" dirty="0">
                <a:solidFill>
                  <a:srgbClr val="FFC000"/>
                </a:solidFill>
                <a:latin typeface="Baskerville Old Face" panose="02020602080505020303" pitchFamily="18" charset="0"/>
                <a:ea typeface="Calibri"/>
              </a:rPr>
              <a:t>500 </a:t>
            </a:r>
            <a:r>
              <a:rPr lang="en-US" b="0" strike="noStrike" spc="-1" dirty="0" err="1">
                <a:solidFill>
                  <a:srgbClr val="FFC000"/>
                </a:solidFill>
                <a:latin typeface="Baskerville Old Face" panose="02020602080505020303" pitchFamily="18" charset="0"/>
                <a:ea typeface="Calibri"/>
              </a:rPr>
              <a:t>hPa</a:t>
            </a:r>
            <a:r>
              <a:rPr lang="en-US" b="0" strike="noStrike" spc="-1" dirty="0">
                <a:solidFill>
                  <a:srgbClr val="FFC000"/>
                </a:solidFill>
                <a:latin typeface="Baskerville Old Face" panose="02020602080505020303" pitchFamily="18" charset="0"/>
                <a:ea typeface="Calibri"/>
              </a:rPr>
              <a:t> – chart of steering flow, which indicates the speed and direction of </a:t>
            </a:r>
            <a:r>
              <a:rPr lang="en-US" b="0" strike="noStrike" spc="-1" dirty="0" err="1">
                <a:solidFill>
                  <a:srgbClr val="FFC000"/>
                </a:solidFill>
                <a:latin typeface="Baskerville Old Face" panose="02020602080505020303" pitchFamily="18" charset="0"/>
                <a:ea typeface="Calibri"/>
              </a:rPr>
              <a:t>mooving</a:t>
            </a:r>
            <a:r>
              <a:rPr lang="en-US" b="0" strike="noStrike" spc="-1" dirty="0">
                <a:solidFill>
                  <a:srgbClr val="FFC000"/>
                </a:solidFill>
                <a:latin typeface="Baskerville Old Face" panose="02020602080505020303" pitchFamily="18" charset="0"/>
                <a:ea typeface="Calibri"/>
              </a:rPr>
              <a:t> of surface pressure patterns (cyclone, anticyclone, atmospheric fronts)</a:t>
            </a:r>
            <a:endParaRPr lang="en-US" b="0" strike="noStrike" spc="-1" dirty="0">
              <a:latin typeface="Baskerville Old Face" panose="02020602080505020303" pitchFamily="18" charset="0"/>
            </a:endParaRPr>
          </a:p>
        </p:txBody>
      </p:sp>
      <p:pic>
        <p:nvPicPr>
          <p:cNvPr id="3" name="Zvuk 2">
            <a:hlinkClick r:id="" action="ppaction://media"/>
            <a:extLst>
              <a:ext uri="{FF2B5EF4-FFF2-40B4-BE49-F238E27FC236}">
                <a16:creationId xmlns:a16="http://schemas.microsoft.com/office/drawing/2014/main" id="{60BA2218-6038-38BC-1032-2C4BC99B0D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73"/>
    </mc:Choice>
    <mc:Fallback xmlns="">
      <p:transition spd="slow" advTm="17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ogle Shape;307;p69"/>
          <p:cNvSpPr/>
          <p:nvPr/>
        </p:nvSpPr>
        <p:spPr>
          <a:xfrm>
            <a:off x="573120" y="-99360"/>
            <a:ext cx="7886520" cy="8838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a:lnSpc>
                <a:spcPct val="90000"/>
              </a:lnSpc>
              <a:buNone/>
              <a:tabLst>
                <a:tab pos="0" algn="l"/>
              </a:tabLst>
            </a:pPr>
            <a:r>
              <a:rPr lang="cs-CZ" sz="2800" b="1" strike="noStrike" spc="-1">
                <a:solidFill>
                  <a:srgbClr val="FFC000"/>
                </a:solidFill>
                <a:latin typeface="Times New Roman"/>
                <a:ea typeface="Times New Roman"/>
              </a:rPr>
              <a:t>Preliminary results:</a:t>
            </a:r>
            <a:endParaRPr lang="en-US" sz="2800" b="0" strike="noStrike" spc="-1">
              <a:latin typeface="Arial"/>
            </a:endParaRPr>
          </a:p>
        </p:txBody>
      </p:sp>
      <p:sp>
        <p:nvSpPr>
          <p:cNvPr id="137" name="TextovéPole 4"/>
          <p:cNvSpPr/>
          <p:nvPr/>
        </p:nvSpPr>
        <p:spPr>
          <a:xfrm>
            <a:off x="189360" y="342540"/>
            <a:ext cx="8654400" cy="855146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endParaRPr lang="en-US" sz="1800" b="0" strike="noStrike" spc="-1" dirty="0">
              <a:latin typeface="Arial"/>
            </a:endParaRPr>
          </a:p>
          <a:p>
            <a:pPr marL="285840" indent="-285840">
              <a:lnSpc>
                <a:spcPct val="100000"/>
              </a:lnSpc>
              <a:buClr>
                <a:srgbClr val="FFC000"/>
              </a:buClr>
              <a:buFont typeface="Arial"/>
              <a:buChar char="•"/>
            </a:pPr>
            <a:r>
              <a:rPr lang="cs-CZ" sz="2000" spc="-1" dirty="0">
                <a:solidFill>
                  <a:srgbClr val="FFC000"/>
                </a:solidFill>
                <a:latin typeface="Baskerville Old Face" panose="02020602080505020303" pitchFamily="18" charset="0"/>
                <a:ea typeface="Calibri"/>
              </a:rPr>
              <a:t>A</a:t>
            </a:r>
            <a:r>
              <a:rPr lang="en-US" sz="2000" spc="-1" dirty="0">
                <a:solidFill>
                  <a:srgbClr val="FFC000"/>
                </a:solidFill>
                <a:latin typeface="Baskerville Old Face" panose="02020602080505020303" pitchFamily="18" charset="0"/>
                <a:ea typeface="Calibri"/>
              </a:rPr>
              <a:t>n </a:t>
            </a:r>
            <a:r>
              <a:rPr lang="en-US" sz="2000" b="1" spc="-1" dirty="0">
                <a:solidFill>
                  <a:srgbClr val="00B0F0"/>
                </a:solidFill>
                <a:latin typeface="Baskerville Old Face" panose="02020602080505020303" pitchFamily="18" charset="0"/>
                <a:ea typeface="Calibri"/>
              </a:rPr>
              <a:t>intense surface front may not cause a significant echo in the ionosphere </a:t>
            </a:r>
            <a:r>
              <a:rPr lang="en-US" sz="2000" spc="-1" dirty="0">
                <a:solidFill>
                  <a:srgbClr val="FFC000"/>
                </a:solidFill>
                <a:latin typeface="Baskerville Old Face" panose="02020602080505020303" pitchFamily="18" charset="0"/>
                <a:ea typeface="Calibri"/>
              </a:rPr>
              <a:t>as the waves may not reach the ionospheric heights due to season that is not </a:t>
            </a:r>
            <a:r>
              <a:rPr lang="en-US" sz="2000" spc="-1" dirty="0" err="1">
                <a:solidFill>
                  <a:srgbClr val="FFC000"/>
                </a:solidFill>
                <a:latin typeface="Baskerville Old Face" panose="02020602080505020303" pitchFamily="18" charset="0"/>
                <a:ea typeface="Calibri"/>
              </a:rPr>
              <a:t>favourable</a:t>
            </a:r>
            <a:r>
              <a:rPr lang="en-US" sz="2000" spc="-1" dirty="0">
                <a:solidFill>
                  <a:srgbClr val="FFC000"/>
                </a:solidFill>
                <a:latin typeface="Baskerville Old Face" panose="02020602080505020303" pitchFamily="18" charset="0"/>
                <a:ea typeface="Calibri"/>
              </a:rPr>
              <a:t> for penetration high enough</a:t>
            </a:r>
            <a:r>
              <a:rPr lang="cs-CZ" sz="2000" spc="-1" dirty="0">
                <a:solidFill>
                  <a:srgbClr val="FFC000"/>
                </a:solidFill>
                <a:latin typeface="Baskerville Old Face" panose="02020602080505020303" pitchFamily="18" charset="0"/>
                <a:ea typeface="Calibri"/>
              </a:rPr>
              <a:t>.</a:t>
            </a:r>
            <a:endParaRPr lang="en-US" sz="2000" b="0" strike="noStrike" spc="-1" dirty="0">
              <a:latin typeface="Baskerville Old Face" panose="02020602080505020303" pitchFamily="18" charset="0"/>
            </a:endParaRPr>
          </a:p>
          <a:p>
            <a:pPr marL="285840" indent="-285840">
              <a:lnSpc>
                <a:spcPct val="100000"/>
              </a:lnSpc>
              <a:buClr>
                <a:srgbClr val="FFC000"/>
              </a:buClr>
              <a:buFont typeface="Arial"/>
              <a:buChar char="•"/>
            </a:pPr>
            <a:r>
              <a:rPr lang="en-US" sz="2000" spc="-1" dirty="0">
                <a:solidFill>
                  <a:srgbClr val="FFC000"/>
                </a:solidFill>
                <a:latin typeface="Baskerville Old Face" panose="02020602080505020303" pitchFamily="18" charset="0"/>
                <a:ea typeface="Calibri"/>
              </a:rPr>
              <a:t>Also, we found </a:t>
            </a:r>
            <a:r>
              <a:rPr lang="en-US" sz="2000" b="1" spc="-1" dirty="0">
                <a:solidFill>
                  <a:srgbClr val="00B0F0"/>
                </a:solidFill>
                <a:latin typeface="Baskerville Old Face" panose="02020602080505020303" pitchFamily="18" charset="0"/>
                <a:ea typeface="Calibri"/>
              </a:rPr>
              <a:t>cases of an upper front </a:t>
            </a:r>
            <a:r>
              <a:rPr lang="en-US" sz="2000" spc="-1" dirty="0">
                <a:solidFill>
                  <a:srgbClr val="FFC000"/>
                </a:solidFill>
                <a:latin typeface="Baskerville Old Face" panose="02020602080505020303" pitchFamily="18" charset="0"/>
                <a:ea typeface="Calibri"/>
              </a:rPr>
              <a:t>that is not extended to the ground, but we found </a:t>
            </a:r>
            <a:r>
              <a:rPr lang="en-US" sz="2000" b="1" spc="-1" dirty="0">
                <a:solidFill>
                  <a:srgbClr val="00B0F0"/>
                </a:solidFill>
                <a:latin typeface="Baskerville Old Face" panose="02020602080505020303" pitchFamily="18" charset="0"/>
                <a:ea typeface="Calibri"/>
              </a:rPr>
              <a:t>significant increase of acoustic-gravity waves </a:t>
            </a:r>
            <a:r>
              <a:rPr lang="en-US" sz="2000" spc="-1" dirty="0">
                <a:solidFill>
                  <a:srgbClr val="FFC000"/>
                </a:solidFill>
                <a:latin typeface="Baskerville Old Face" panose="02020602080505020303" pitchFamily="18" charset="0"/>
                <a:ea typeface="Calibri"/>
              </a:rPr>
              <a:t>launched from the troposphere </a:t>
            </a:r>
            <a:r>
              <a:rPr lang="en-US" sz="2000" b="1" spc="-1" dirty="0">
                <a:solidFill>
                  <a:srgbClr val="00B0F0"/>
                </a:solidFill>
                <a:latin typeface="Baskerville Old Face" panose="02020602080505020303" pitchFamily="18" charset="0"/>
                <a:ea typeface="Calibri"/>
              </a:rPr>
              <a:t>on the </a:t>
            </a:r>
            <a:r>
              <a:rPr lang="en-US" sz="2000" b="1" spc="-1" dirty="0" err="1">
                <a:solidFill>
                  <a:srgbClr val="00B0F0"/>
                </a:solidFill>
                <a:latin typeface="Baskerville Old Face" panose="02020602080505020303" pitchFamily="18" charset="0"/>
                <a:ea typeface="Calibri"/>
              </a:rPr>
              <a:t>ionogram</a:t>
            </a:r>
            <a:r>
              <a:rPr lang="en-US" sz="2000" b="1" spc="-1" dirty="0">
                <a:solidFill>
                  <a:srgbClr val="00B0F0"/>
                </a:solidFill>
                <a:latin typeface="Baskerville Old Face" panose="02020602080505020303" pitchFamily="18" charset="0"/>
                <a:ea typeface="Calibri"/>
              </a:rPr>
              <a:t> and </a:t>
            </a:r>
            <a:r>
              <a:rPr lang="en-US" sz="2000" b="1" spc="-1" dirty="0" err="1">
                <a:solidFill>
                  <a:srgbClr val="00B0F0"/>
                </a:solidFill>
                <a:latin typeface="Baskerville Old Face" panose="02020602080505020303" pitchFamily="18" charset="0"/>
                <a:ea typeface="Calibri"/>
              </a:rPr>
              <a:t>directogram</a:t>
            </a:r>
            <a:r>
              <a:rPr lang="en-US" sz="2000" b="1" spc="-1" dirty="0">
                <a:solidFill>
                  <a:srgbClr val="00B0F0"/>
                </a:solidFill>
                <a:latin typeface="Baskerville Old Face" panose="02020602080505020303" pitchFamily="18" charset="0"/>
                <a:ea typeface="Calibri"/>
              </a:rPr>
              <a:t> recordings</a:t>
            </a:r>
            <a:r>
              <a:rPr lang="en-US" sz="2000" spc="-1" dirty="0">
                <a:solidFill>
                  <a:srgbClr val="FFC000"/>
                </a:solidFill>
                <a:latin typeface="Baskerville Old Face" panose="02020602080505020303" pitchFamily="18" charset="0"/>
                <a:ea typeface="Calibri"/>
              </a:rPr>
              <a:t>.</a:t>
            </a:r>
            <a:endParaRPr lang="cs-CZ" sz="2000" spc="-1" dirty="0">
              <a:solidFill>
                <a:srgbClr val="FFC000"/>
              </a:solidFill>
              <a:latin typeface="Baskerville Old Face" panose="02020602080505020303" pitchFamily="18" charset="0"/>
              <a:ea typeface="Calibri"/>
            </a:endParaRPr>
          </a:p>
          <a:p>
            <a:pPr marL="285840" indent="-285840">
              <a:lnSpc>
                <a:spcPct val="100000"/>
              </a:lnSpc>
              <a:buClr>
                <a:srgbClr val="FFC000"/>
              </a:buClr>
              <a:buFont typeface="Arial"/>
              <a:buChar char="•"/>
            </a:pPr>
            <a:endParaRPr lang="en-US" sz="2000" b="0" strike="noStrike" spc="-1" dirty="0">
              <a:latin typeface="Baskerville Old Face" panose="02020602080505020303" pitchFamily="18" charset="0"/>
            </a:endParaRPr>
          </a:p>
          <a:p>
            <a:pPr marL="285840" indent="-285840">
              <a:lnSpc>
                <a:spcPct val="100000"/>
              </a:lnSpc>
              <a:buClr>
                <a:srgbClr val="FFC000"/>
              </a:buClr>
              <a:buFont typeface="Arial"/>
              <a:buChar char="•"/>
            </a:pPr>
            <a:r>
              <a:rPr lang="en-US" sz="2000" b="0" strike="noStrike" spc="-1" dirty="0">
                <a:solidFill>
                  <a:srgbClr val="FFC000"/>
                </a:solidFill>
                <a:latin typeface="Baskerville Old Face" panose="02020602080505020303" pitchFamily="18" charset="0"/>
                <a:ea typeface="Calibri"/>
              </a:rPr>
              <a:t>Atmospheric waves may propagate through the atmosphere up to ionospheric height. Whether they reach it depends on the state of the atmosphere as it forms natural filter (season, winds, existence of critical layer).</a:t>
            </a:r>
            <a:endParaRPr lang="cs-CZ" sz="2000" b="0" strike="noStrike" spc="-1" dirty="0">
              <a:solidFill>
                <a:srgbClr val="FFC000"/>
              </a:solidFill>
              <a:latin typeface="Baskerville Old Face" panose="02020602080505020303" pitchFamily="18" charset="0"/>
              <a:ea typeface="Calibri"/>
            </a:endParaRPr>
          </a:p>
          <a:p>
            <a:pPr>
              <a:lnSpc>
                <a:spcPct val="100000"/>
              </a:lnSpc>
              <a:buClr>
                <a:srgbClr val="FFC000"/>
              </a:buClr>
            </a:pPr>
            <a:endParaRPr lang="en-US" sz="2000" b="0" strike="noStrike" spc="-1" dirty="0">
              <a:latin typeface="Baskerville Old Face" panose="02020602080505020303" pitchFamily="18" charset="0"/>
            </a:endParaRPr>
          </a:p>
          <a:p>
            <a:pPr marL="285840" indent="-285840">
              <a:lnSpc>
                <a:spcPct val="100000"/>
              </a:lnSpc>
              <a:buClr>
                <a:srgbClr val="FFC000"/>
              </a:buClr>
              <a:buFont typeface="Arial"/>
              <a:buChar char="•"/>
            </a:pPr>
            <a:r>
              <a:rPr lang="en-US" sz="2000" b="1" strike="noStrike" spc="-1" dirty="0">
                <a:solidFill>
                  <a:srgbClr val="FFC000"/>
                </a:solidFill>
                <a:latin typeface="Baskerville Old Face" panose="02020602080505020303" pitchFamily="18" charset="0"/>
                <a:ea typeface="Calibri"/>
              </a:rPr>
              <a:t>2 </a:t>
            </a:r>
            <a:r>
              <a:rPr lang="cs-CZ" sz="2000" b="1" strike="noStrike" spc="-1" dirty="0">
                <a:solidFill>
                  <a:srgbClr val="FFC000"/>
                </a:solidFill>
                <a:latin typeface="Baskerville Old Face" panose="02020602080505020303" pitchFamily="18" charset="0"/>
                <a:ea typeface="Calibri"/>
              </a:rPr>
              <a:t>basic </a:t>
            </a:r>
            <a:r>
              <a:rPr lang="en-US" sz="2000" b="1" strike="noStrike" spc="-1" dirty="0">
                <a:solidFill>
                  <a:srgbClr val="FFC000"/>
                </a:solidFill>
                <a:latin typeface="Baskerville Old Face" panose="02020602080505020303" pitchFamily="18" charset="0"/>
                <a:ea typeface="Calibri"/>
              </a:rPr>
              <a:t>types of synoptic patterns </a:t>
            </a:r>
            <a:r>
              <a:rPr lang="en-US" sz="2000" b="0" strike="noStrike" spc="-1" dirty="0">
                <a:solidFill>
                  <a:srgbClr val="FFC000"/>
                </a:solidFill>
                <a:latin typeface="Baskerville Old Face" panose="02020602080505020303" pitchFamily="18" charset="0"/>
                <a:ea typeface="Calibri"/>
              </a:rPr>
              <a:t>emerging from more then 40 cases associated with the significant echo detected in ionospheric F2 layer:</a:t>
            </a:r>
            <a:endParaRPr lang="en-US" sz="2000" b="0" strike="noStrike" spc="-1" dirty="0">
              <a:latin typeface="Baskerville Old Face" panose="02020602080505020303" pitchFamily="18" charset="0"/>
            </a:endParaRPr>
          </a:p>
          <a:p>
            <a:pPr>
              <a:lnSpc>
                <a:spcPct val="100000"/>
              </a:lnSpc>
              <a:buNone/>
            </a:pPr>
            <a:endParaRPr lang="en-US" sz="2000" b="0" strike="noStrike" spc="-1" dirty="0">
              <a:latin typeface="Baskerville Old Face" panose="02020602080505020303" pitchFamily="18" charset="0"/>
            </a:endParaRPr>
          </a:p>
          <a:p>
            <a:pPr marL="800280" lvl="1" indent="-343080">
              <a:lnSpc>
                <a:spcPct val="100000"/>
              </a:lnSpc>
              <a:buClr>
                <a:srgbClr val="FFC000"/>
              </a:buClr>
              <a:buFont typeface="Calibri"/>
              <a:buAutoNum type="arabicPeriod"/>
            </a:pPr>
            <a:r>
              <a:rPr lang="en-US" sz="2000" b="1" strike="noStrike" spc="-1" dirty="0">
                <a:solidFill>
                  <a:srgbClr val="00B0F0"/>
                </a:solidFill>
                <a:latin typeface="Baskerville Old Face" panose="02020602080505020303" pitchFamily="18" charset="0"/>
                <a:ea typeface="Calibri"/>
              </a:rPr>
              <a:t>Frontal cyclones of sub-synoptical scales </a:t>
            </a:r>
            <a:r>
              <a:rPr lang="en-US" sz="2000" b="0" strike="noStrike" spc="-1" dirty="0">
                <a:solidFill>
                  <a:srgbClr val="FFC000"/>
                </a:solidFill>
                <a:latin typeface="Baskerville Old Face" panose="02020602080505020303" pitchFamily="18" charset="0"/>
                <a:ea typeface="Calibri"/>
              </a:rPr>
              <a:t>that are </a:t>
            </a:r>
            <a:r>
              <a:rPr lang="en-US" sz="2000" b="1" strike="noStrike" spc="-1" dirty="0">
                <a:solidFill>
                  <a:srgbClr val="FFC000"/>
                </a:solidFill>
                <a:latin typeface="Baskerville Old Face" panose="02020602080505020303" pitchFamily="18" charset="0"/>
                <a:ea typeface="Calibri"/>
              </a:rPr>
              <a:t>very quickly moving </a:t>
            </a:r>
            <a:r>
              <a:rPr lang="en-US" sz="2000" b="0" strike="noStrike" spc="-1" dirty="0">
                <a:solidFill>
                  <a:srgbClr val="FFC000"/>
                </a:solidFill>
                <a:latin typeface="Baskerville Old Face" panose="02020602080505020303" pitchFamily="18" charset="0"/>
                <a:ea typeface="Calibri"/>
              </a:rPr>
              <a:t>over Central Europe (typically spring and autumn situations) – example:  Fabienne case </a:t>
            </a:r>
            <a:endParaRPr lang="cs-CZ" sz="2000" b="0" strike="noStrike" spc="-1" dirty="0">
              <a:solidFill>
                <a:srgbClr val="FFC000"/>
              </a:solidFill>
              <a:latin typeface="Baskerville Old Face" panose="02020602080505020303" pitchFamily="18" charset="0"/>
              <a:ea typeface="Calibri"/>
            </a:endParaRPr>
          </a:p>
          <a:p>
            <a:pPr marL="800280" lvl="1" indent="-343080">
              <a:lnSpc>
                <a:spcPct val="100000"/>
              </a:lnSpc>
              <a:buClr>
                <a:srgbClr val="FFC000"/>
              </a:buClr>
              <a:buFont typeface="Calibri"/>
              <a:buAutoNum type="arabicPeriod"/>
            </a:pPr>
            <a:r>
              <a:rPr lang="en-US" sz="2000" b="1" strike="noStrike" spc="-1" dirty="0">
                <a:solidFill>
                  <a:srgbClr val="00B0F0"/>
                </a:solidFill>
                <a:latin typeface="Baskerville Old Face" panose="02020602080505020303" pitchFamily="18" charset="0"/>
                <a:ea typeface="Calibri"/>
              </a:rPr>
              <a:t>Synoptic patterns of continental scale </a:t>
            </a:r>
            <a:r>
              <a:rPr lang="en-US" sz="2000" b="1" strike="noStrike" spc="-1" dirty="0">
                <a:solidFill>
                  <a:srgbClr val="FFC000"/>
                </a:solidFill>
                <a:latin typeface="Baskerville Old Face" panose="02020602080505020303" pitchFamily="18" charset="0"/>
                <a:ea typeface="Calibri"/>
              </a:rPr>
              <a:t>associated with large vertical shear of wind speed throughout the troposphere</a:t>
            </a:r>
            <a:endParaRPr lang="en-US" sz="2000" b="0" strike="noStrike" spc="-1" dirty="0">
              <a:latin typeface="Baskerville Old Face" panose="02020602080505020303" pitchFamily="18" charset="0"/>
            </a:endParaRPr>
          </a:p>
          <a:p>
            <a:pPr marL="457200">
              <a:lnSpc>
                <a:spcPct val="100000"/>
              </a:lnSpc>
              <a:buNone/>
            </a:pPr>
            <a:endParaRPr lang="en-US" sz="1800" b="0" strike="noStrike" spc="-1" dirty="0">
              <a:latin typeface="Arial"/>
            </a:endParaRPr>
          </a:p>
          <a:p>
            <a:pPr>
              <a:lnSpc>
                <a:spcPct val="100000"/>
              </a:lnSpc>
              <a:buNone/>
            </a:pPr>
            <a:endParaRPr lang="en-US" sz="1800" b="0" strike="noStrike" spc="-1" dirty="0">
              <a:latin typeface="Arial"/>
            </a:endParaRPr>
          </a:p>
          <a:p>
            <a:pPr>
              <a:lnSpc>
                <a:spcPct val="100000"/>
              </a:lnSpc>
              <a:buNone/>
            </a:pPr>
            <a:r>
              <a:rPr lang="cs-CZ" sz="1800" b="0" strike="noStrike" spc="-1" dirty="0">
                <a:solidFill>
                  <a:srgbClr val="FFC000"/>
                </a:solidFill>
                <a:latin typeface="Baskerville Old Face"/>
                <a:ea typeface="Calibri"/>
              </a:rPr>
              <a:t>       </a:t>
            </a:r>
            <a:endParaRPr lang="en-US" sz="1800" b="0" strike="noStrike" spc="-1" dirty="0">
              <a:latin typeface="Arial"/>
            </a:endParaRPr>
          </a:p>
          <a:p>
            <a:pPr>
              <a:lnSpc>
                <a:spcPct val="100000"/>
              </a:lnSpc>
              <a:buNone/>
            </a:pPr>
            <a:endParaRPr lang="en-US" sz="1800" b="0" strike="noStrike" spc="-1" dirty="0">
              <a:latin typeface="Arial"/>
            </a:endParaRPr>
          </a:p>
          <a:p>
            <a:pPr>
              <a:lnSpc>
                <a:spcPct val="100000"/>
              </a:lnSpc>
              <a:buNone/>
            </a:pPr>
            <a:endParaRPr lang="en-US" sz="1800" b="0" strike="noStrike" spc="-1" dirty="0">
              <a:latin typeface="Arial"/>
            </a:endParaRPr>
          </a:p>
          <a:p>
            <a:pPr marL="1135440">
              <a:lnSpc>
                <a:spcPct val="107000"/>
              </a:lnSpc>
              <a:spcAft>
                <a:spcPts val="799"/>
              </a:spcAft>
              <a:buNone/>
            </a:pPr>
            <a:endParaRPr lang="en-US" sz="1600" b="0" strike="noStrike" spc="-1" dirty="0">
              <a:latin typeface="Arial"/>
            </a:endParaRPr>
          </a:p>
          <a:p>
            <a:pPr>
              <a:lnSpc>
                <a:spcPct val="100000"/>
              </a:lnSpc>
              <a:buNone/>
            </a:pPr>
            <a:endParaRPr lang="en-US" sz="1800" b="0" strike="noStrike" spc="-1" dirty="0">
              <a:latin typeface="Arial"/>
            </a:endParaRPr>
          </a:p>
        </p:txBody>
      </p:sp>
      <p:pic>
        <p:nvPicPr>
          <p:cNvPr id="6" name="Zvuk 5">
            <a:hlinkClick r:id="" action="ppaction://media"/>
            <a:extLst>
              <a:ext uri="{FF2B5EF4-FFF2-40B4-BE49-F238E27FC236}">
                <a16:creationId xmlns:a16="http://schemas.microsoft.com/office/drawing/2014/main" id="{268C605B-E575-DAAA-534B-36168A2708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159"/>
    </mc:Choice>
    <mc:Fallback xmlns="">
      <p:transition spd="slow" advTm="6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extovéPole 4"/>
          <p:cNvSpPr/>
          <p:nvPr/>
        </p:nvSpPr>
        <p:spPr>
          <a:xfrm>
            <a:off x="0" y="922400"/>
            <a:ext cx="9035280"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2900" indent="-342900">
              <a:lnSpc>
                <a:spcPct val="100000"/>
              </a:lnSpc>
              <a:buFont typeface="Arial" panose="020B0604020202020204" pitchFamily="34" charset="0"/>
              <a:buChar char="•"/>
            </a:pPr>
            <a:r>
              <a:rPr lang="cs-CZ" sz="2000" b="1" strike="noStrike" spc="-1" dirty="0">
                <a:solidFill>
                  <a:schemeClr val="bg1"/>
                </a:solidFill>
                <a:latin typeface="Baskerville Old Face" panose="02020602080505020303" pitchFamily="18" charset="0"/>
              </a:rPr>
              <a:t>2A. </a:t>
            </a:r>
            <a:r>
              <a:rPr lang="en-US" sz="2000" b="1" strike="noStrike" spc="-1" dirty="0">
                <a:solidFill>
                  <a:schemeClr val="bg1"/>
                </a:solidFill>
                <a:latin typeface="Baskerville Old Face" panose="02020602080505020303" pitchFamily="18" charset="0"/>
              </a:rPr>
              <a:t>Summer passage of the convective system over Central Europe from the southwest</a:t>
            </a:r>
            <a:r>
              <a:rPr lang="en-US" sz="2000" b="0" strike="noStrike" spc="-1" dirty="0">
                <a:solidFill>
                  <a:srgbClr val="00B0F0"/>
                </a:solidFill>
                <a:latin typeface="Baskerville Old Face" panose="02020602080505020303" pitchFamily="18" charset="0"/>
              </a:rPr>
              <a:t>. </a:t>
            </a:r>
          </a:p>
          <a:p>
            <a:pPr marL="342900" indent="-342900">
              <a:lnSpc>
                <a:spcPct val="100000"/>
              </a:lnSpc>
              <a:buFont typeface="Arial" panose="020B0604020202020204" pitchFamily="34" charset="0"/>
              <a:buChar char="•"/>
            </a:pPr>
            <a:r>
              <a:rPr lang="en-US" sz="2000" spc="-1" dirty="0">
                <a:solidFill>
                  <a:srgbClr val="00B0F0"/>
                </a:solidFill>
                <a:latin typeface="Baskerville Old Face" panose="02020602080505020303" pitchFamily="18" charset="0"/>
              </a:rPr>
              <a:t>in</a:t>
            </a:r>
            <a:r>
              <a:rPr lang="en-US" sz="2000" b="0" strike="noStrike" spc="-1" dirty="0">
                <a:solidFill>
                  <a:srgbClr val="00B0F0"/>
                </a:solidFill>
                <a:latin typeface="Baskerville Old Face" panose="02020602080505020303" pitchFamily="18" charset="0"/>
              </a:rPr>
              <a:t>significant surface pressure field</a:t>
            </a:r>
          </a:p>
          <a:p>
            <a:pPr marL="342900" indent="-342900">
              <a:lnSpc>
                <a:spcPct val="100000"/>
              </a:lnSpc>
              <a:buFont typeface="Arial" panose="020B0604020202020204" pitchFamily="34" charset="0"/>
              <a:buChar char="•"/>
            </a:pPr>
            <a:r>
              <a:rPr lang="en-US" sz="2000" spc="-1" dirty="0">
                <a:solidFill>
                  <a:srgbClr val="00B0F0"/>
                </a:solidFill>
                <a:latin typeface="Baskerville Old Face" panose="02020602080505020303" pitchFamily="18" charset="0"/>
              </a:rPr>
              <a:t>t</a:t>
            </a:r>
            <a:r>
              <a:rPr lang="en-US" sz="2000" b="0" strike="noStrike" spc="-1" dirty="0">
                <a:solidFill>
                  <a:srgbClr val="00B0F0"/>
                </a:solidFill>
                <a:latin typeface="Baskerville Old Face" panose="02020602080505020303" pitchFamily="18" charset="0"/>
              </a:rPr>
              <a:t>ransition of warm moist air in the lower troposphere - significant temperature gradient close to the earth's surface</a:t>
            </a:r>
          </a:p>
          <a:p>
            <a:pPr marL="342900" indent="-342900">
              <a:lnSpc>
                <a:spcPct val="100000"/>
              </a:lnSpc>
              <a:buFont typeface="Arial" panose="020B0604020202020204" pitchFamily="34" charset="0"/>
              <a:buChar char="•"/>
            </a:pPr>
            <a:r>
              <a:rPr lang="en-US" sz="2000" spc="-1" dirty="0">
                <a:solidFill>
                  <a:srgbClr val="00B0F0"/>
                </a:solidFill>
                <a:latin typeface="Baskerville Old Face" panose="02020602080505020303" pitchFamily="18" charset="0"/>
              </a:rPr>
              <a:t>s</a:t>
            </a:r>
            <a:r>
              <a:rPr lang="en-US" sz="2000" b="0" strike="noStrike" spc="-1" dirty="0">
                <a:solidFill>
                  <a:srgbClr val="00B0F0"/>
                </a:solidFill>
                <a:latin typeface="Baskerville Old Face" panose="02020602080505020303" pitchFamily="18" charset="0"/>
              </a:rPr>
              <a:t>ignificant wind shear over the entire troposphere layer</a:t>
            </a:r>
          </a:p>
          <a:p>
            <a:pPr marL="342900" indent="-342900">
              <a:lnSpc>
                <a:spcPct val="100000"/>
              </a:lnSpc>
              <a:buFont typeface="Arial" panose="020B0604020202020204" pitchFamily="34" charset="0"/>
              <a:buChar char="•"/>
            </a:pPr>
            <a:r>
              <a:rPr lang="en-US" sz="2000" spc="-1" dirty="0">
                <a:solidFill>
                  <a:srgbClr val="00B0F0"/>
                </a:solidFill>
                <a:latin typeface="Baskerville Old Face" panose="02020602080505020303" pitchFamily="18" charset="0"/>
              </a:rPr>
              <a:t>s</a:t>
            </a:r>
            <a:r>
              <a:rPr lang="en-US" sz="2000" b="0" strike="noStrike" spc="-1" dirty="0">
                <a:solidFill>
                  <a:srgbClr val="00B0F0"/>
                </a:solidFill>
                <a:latin typeface="Baskerville Old Face" panose="02020602080505020303" pitchFamily="18" charset="0"/>
              </a:rPr>
              <a:t>ituations in which severe thunderstorms and tornadoes can occur</a:t>
            </a:r>
          </a:p>
        </p:txBody>
      </p:sp>
      <p:sp>
        <p:nvSpPr>
          <p:cNvPr id="139" name="PlaceHolder 1"/>
          <p:cNvSpPr>
            <a:spLocks noGrp="1"/>
          </p:cNvSpPr>
          <p:nvPr>
            <p:ph type="subTitle"/>
          </p:nvPr>
        </p:nvSpPr>
        <p:spPr>
          <a:xfrm>
            <a:off x="0" y="3152406"/>
            <a:ext cx="9144000" cy="982440"/>
          </a:xfrm>
          <a:prstGeom prst="rect">
            <a:avLst/>
          </a:prstGeom>
          <a:noFill/>
          <a:ln w="0">
            <a:noFill/>
          </a:ln>
        </p:spPr>
        <p:txBody>
          <a:bodyPr anchor="t">
            <a:noAutofit/>
          </a:bodyPr>
          <a:lstStyle/>
          <a:p>
            <a:pPr>
              <a:lnSpc>
                <a:spcPct val="100000"/>
              </a:lnSpc>
              <a:spcBef>
                <a:spcPts val="320"/>
              </a:spcBef>
              <a:buNone/>
              <a:tabLst>
                <a:tab pos="0" algn="l"/>
              </a:tabLst>
            </a:pPr>
            <a:r>
              <a:rPr lang="en-US" sz="1800" b="0" strike="noStrike" spc="-1" dirty="0">
                <a:solidFill>
                  <a:srgbClr val="FFC000"/>
                </a:solidFill>
                <a:latin typeface="Baskerville Old Face" panose="02020602080505020303" pitchFamily="18" charset="0"/>
              </a:rPr>
              <a:t>Frontal boundary was extending along the Alps through central Poland, dividing hot and well-mixed air masses across the Balkans from moist and cooler air to the west. Along a frontal boundary the cyclogenesis </a:t>
            </a:r>
            <a:r>
              <a:rPr lang="en-US" sz="1800" b="0" strike="noStrike" spc="-1" dirty="0" err="1">
                <a:solidFill>
                  <a:srgbClr val="FFC000"/>
                </a:solidFill>
                <a:latin typeface="Baskerville Old Face" panose="02020602080505020303" pitchFamily="18" charset="0"/>
              </a:rPr>
              <a:t>occured</a:t>
            </a:r>
            <a:r>
              <a:rPr lang="en-US" sz="1800" b="0" strike="noStrike" spc="-1" dirty="0">
                <a:solidFill>
                  <a:srgbClr val="FFC000"/>
                </a:solidFill>
                <a:latin typeface="Baskerville Old Face" panose="02020602080505020303" pitchFamily="18" charset="0"/>
              </a:rPr>
              <a:t>. The cold front brought showers and thunderstorms that were regionally strong.</a:t>
            </a:r>
            <a:endParaRPr lang="en-US" sz="1800" b="0" strike="noStrike" spc="-1" dirty="0">
              <a:latin typeface="Baskerville Old Face" panose="02020602080505020303" pitchFamily="18" charset="0"/>
            </a:endParaRPr>
          </a:p>
        </p:txBody>
      </p:sp>
      <p:pic>
        <p:nvPicPr>
          <p:cNvPr id="140" name="Picture 5" descr="C:\Users\Káča\Documents\Kapi_referát\synop070721.jpg"/>
          <p:cNvPicPr/>
          <p:nvPr/>
        </p:nvPicPr>
        <p:blipFill>
          <a:blip r:embed="rId4"/>
          <a:stretch/>
        </p:blipFill>
        <p:spPr>
          <a:xfrm>
            <a:off x="128160" y="4008438"/>
            <a:ext cx="2931480" cy="2742480"/>
          </a:xfrm>
          <a:prstGeom prst="rect">
            <a:avLst/>
          </a:prstGeom>
          <a:ln w="0">
            <a:noFill/>
          </a:ln>
        </p:spPr>
      </p:pic>
      <p:pic>
        <p:nvPicPr>
          <p:cNvPr id="141" name="Picture 6" descr="C:\Users\Káča\Documents\Kapi_referát\synop080721.jpg"/>
          <p:cNvPicPr/>
          <p:nvPr/>
        </p:nvPicPr>
        <p:blipFill>
          <a:blip r:embed="rId5"/>
          <a:stretch/>
        </p:blipFill>
        <p:spPr>
          <a:xfrm>
            <a:off x="3132000" y="4008438"/>
            <a:ext cx="2931480" cy="2742480"/>
          </a:xfrm>
          <a:prstGeom prst="rect">
            <a:avLst/>
          </a:prstGeom>
          <a:ln w="0">
            <a:noFill/>
          </a:ln>
        </p:spPr>
      </p:pic>
      <p:pic>
        <p:nvPicPr>
          <p:cNvPr id="142" name="Picture 7" descr="C:\Users\Káča\Documents\Kapi_referát\synop090721.jpg"/>
          <p:cNvPicPr/>
          <p:nvPr/>
        </p:nvPicPr>
        <p:blipFill>
          <a:blip r:embed="rId6"/>
          <a:stretch/>
        </p:blipFill>
        <p:spPr>
          <a:xfrm>
            <a:off x="6103800" y="4008438"/>
            <a:ext cx="2931480" cy="2742480"/>
          </a:xfrm>
          <a:prstGeom prst="rect">
            <a:avLst/>
          </a:prstGeom>
          <a:ln w="0">
            <a:noFill/>
          </a:ln>
        </p:spPr>
      </p:pic>
      <p:sp>
        <p:nvSpPr>
          <p:cNvPr id="143" name="TextovéPole 9"/>
          <p:cNvSpPr/>
          <p:nvPr/>
        </p:nvSpPr>
        <p:spPr>
          <a:xfrm>
            <a:off x="179640" y="6215004"/>
            <a:ext cx="908280" cy="455400"/>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cs-CZ" sz="1200" b="1" strike="noStrike" spc="-1" dirty="0">
                <a:solidFill>
                  <a:srgbClr val="000000"/>
                </a:solidFill>
                <a:latin typeface="Calibri"/>
              </a:rPr>
              <a:t>7 Jul 2021</a:t>
            </a:r>
            <a:endParaRPr lang="en-US" sz="1200" b="0" strike="noStrike" spc="-1" dirty="0">
              <a:latin typeface="Arial"/>
            </a:endParaRPr>
          </a:p>
          <a:p>
            <a:pPr>
              <a:lnSpc>
                <a:spcPct val="100000"/>
              </a:lnSpc>
              <a:buNone/>
            </a:pPr>
            <a:r>
              <a:rPr lang="cs-CZ" sz="1200" b="1" strike="noStrike" spc="-1" dirty="0">
                <a:solidFill>
                  <a:srgbClr val="000000"/>
                </a:solidFill>
                <a:latin typeface="Calibri"/>
              </a:rPr>
              <a:t>12:00 UTC</a:t>
            </a:r>
            <a:endParaRPr lang="en-US" sz="1200" b="0" strike="noStrike" spc="-1" dirty="0">
              <a:latin typeface="Arial"/>
            </a:endParaRPr>
          </a:p>
        </p:txBody>
      </p:sp>
      <p:sp>
        <p:nvSpPr>
          <p:cNvPr id="144" name="TextovéPole 10"/>
          <p:cNvSpPr/>
          <p:nvPr/>
        </p:nvSpPr>
        <p:spPr>
          <a:xfrm>
            <a:off x="6183720" y="6185484"/>
            <a:ext cx="908280" cy="455400"/>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cs-CZ" sz="1200" b="1" strike="noStrike" spc="-1">
                <a:solidFill>
                  <a:srgbClr val="000000"/>
                </a:solidFill>
                <a:latin typeface="Calibri"/>
              </a:rPr>
              <a:t>9 Jul 2021</a:t>
            </a:r>
            <a:endParaRPr lang="en-US" sz="1200" b="0" strike="noStrike" spc="-1">
              <a:latin typeface="Arial"/>
            </a:endParaRPr>
          </a:p>
          <a:p>
            <a:pPr>
              <a:lnSpc>
                <a:spcPct val="100000"/>
              </a:lnSpc>
              <a:buNone/>
            </a:pPr>
            <a:r>
              <a:rPr lang="cs-CZ" sz="1200" b="1" strike="noStrike" spc="-1">
                <a:solidFill>
                  <a:srgbClr val="000000"/>
                </a:solidFill>
                <a:latin typeface="Calibri"/>
              </a:rPr>
              <a:t>12:00 UTC</a:t>
            </a:r>
            <a:endParaRPr lang="en-US" sz="1200" b="0" strike="noStrike" spc="-1">
              <a:latin typeface="Arial"/>
            </a:endParaRPr>
          </a:p>
        </p:txBody>
      </p:sp>
      <p:sp>
        <p:nvSpPr>
          <p:cNvPr id="145" name="TextovéPole 11"/>
          <p:cNvSpPr/>
          <p:nvPr/>
        </p:nvSpPr>
        <p:spPr>
          <a:xfrm>
            <a:off x="3204000" y="6185484"/>
            <a:ext cx="908280" cy="455400"/>
          </a:xfrm>
          <a:prstGeom prst="rect">
            <a:avLst/>
          </a:prstGeom>
          <a:solidFill>
            <a:schemeClr val="bg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cs-CZ" sz="1200" b="1" strike="noStrike" spc="-1">
                <a:solidFill>
                  <a:srgbClr val="000000"/>
                </a:solidFill>
                <a:latin typeface="Calibri"/>
              </a:rPr>
              <a:t>8 Jul 2021</a:t>
            </a:r>
            <a:endParaRPr lang="en-US" sz="1200" b="0" strike="noStrike" spc="-1">
              <a:latin typeface="Arial"/>
            </a:endParaRPr>
          </a:p>
          <a:p>
            <a:pPr>
              <a:lnSpc>
                <a:spcPct val="100000"/>
              </a:lnSpc>
              <a:buNone/>
            </a:pPr>
            <a:r>
              <a:rPr lang="cs-CZ" sz="1200" b="1" strike="noStrike" spc="-1">
                <a:solidFill>
                  <a:srgbClr val="000000"/>
                </a:solidFill>
                <a:latin typeface="Calibri"/>
              </a:rPr>
              <a:t>12:00 UTC</a:t>
            </a:r>
            <a:endParaRPr lang="en-US" sz="1200" b="0" strike="noStrike" spc="-1">
              <a:latin typeface="Arial"/>
            </a:endParaRPr>
          </a:p>
        </p:txBody>
      </p:sp>
      <p:sp>
        <p:nvSpPr>
          <p:cNvPr id="146" name="Obdélník 12"/>
          <p:cNvSpPr/>
          <p:nvPr/>
        </p:nvSpPr>
        <p:spPr>
          <a:xfrm>
            <a:off x="314640" y="78120"/>
            <a:ext cx="813672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trike="noStrike" spc="-1" dirty="0">
                <a:solidFill>
                  <a:srgbClr val="FFC000"/>
                </a:solidFill>
                <a:latin typeface="Times New Roman" panose="02020603050405020304" pitchFamily="18" charset="0"/>
                <a:cs typeface="Times New Roman" panose="02020603050405020304" pitchFamily="18" charset="0"/>
              </a:rPr>
              <a:t>Synoptic patterns of continental scale associated with large vertical shear of wind speed throughout the troposphere.</a:t>
            </a:r>
            <a:endParaRPr lang="en-US" sz="2400" b="0" strike="noStrike" spc="-1" dirty="0">
              <a:latin typeface="Times New Roman" panose="02020603050405020304" pitchFamily="18" charset="0"/>
              <a:cs typeface="Times New Roman" panose="02020603050405020304" pitchFamily="18" charset="0"/>
            </a:endParaRPr>
          </a:p>
        </p:txBody>
      </p:sp>
      <p:pic>
        <p:nvPicPr>
          <p:cNvPr id="4" name="Zvuk 3">
            <a:hlinkClick r:id="" action="ppaction://media"/>
            <a:extLst>
              <a:ext uri="{FF2B5EF4-FFF2-40B4-BE49-F238E27FC236}">
                <a16:creationId xmlns:a16="http://schemas.microsoft.com/office/drawing/2014/main" id="{22004B3B-2382-3136-D3DC-03B9CFA6FE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196"/>
    </mc:Choice>
    <mc:Fallback>
      <p:transition spd="slow" advTm="1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Picture 2"/>
          <p:cNvPicPr/>
          <p:nvPr/>
        </p:nvPicPr>
        <p:blipFill>
          <a:blip r:embed="rId4"/>
          <a:srcRect l="26317" t="27462"/>
          <a:stretch/>
        </p:blipFill>
        <p:spPr>
          <a:xfrm>
            <a:off x="4958280" y="4570788"/>
            <a:ext cx="4109040" cy="2236091"/>
          </a:xfrm>
          <a:prstGeom prst="rect">
            <a:avLst/>
          </a:prstGeom>
          <a:ln w="0">
            <a:noFill/>
          </a:ln>
        </p:spPr>
      </p:pic>
      <p:sp>
        <p:nvSpPr>
          <p:cNvPr id="148" name="Obdélník 7"/>
          <p:cNvSpPr/>
          <p:nvPr/>
        </p:nvSpPr>
        <p:spPr>
          <a:xfrm>
            <a:off x="4875943" y="3371914"/>
            <a:ext cx="4205520"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cs-CZ" b="1" strike="noStrike" spc="-1" dirty="0" err="1">
                <a:solidFill>
                  <a:srgbClr val="FFC000"/>
                </a:solidFill>
                <a:latin typeface="Baskerville Old Face" panose="02020602080505020303" pitchFamily="18" charset="0"/>
              </a:rPr>
              <a:t>Strong</a:t>
            </a:r>
            <a:r>
              <a:rPr lang="cs-CZ" b="1" strike="noStrike" spc="-1" dirty="0">
                <a:solidFill>
                  <a:srgbClr val="FFC000"/>
                </a:solidFill>
                <a:latin typeface="Baskerville Old Face" panose="02020602080505020303" pitchFamily="18" charset="0"/>
              </a:rPr>
              <a:t> </a:t>
            </a:r>
            <a:r>
              <a:rPr lang="cs-CZ" b="1" strike="noStrike" spc="-1" dirty="0" err="1">
                <a:solidFill>
                  <a:srgbClr val="FFC000"/>
                </a:solidFill>
                <a:latin typeface="Baskerville Old Face" panose="02020602080505020303" pitchFamily="18" charset="0"/>
              </a:rPr>
              <a:t>Frontal</a:t>
            </a:r>
            <a:r>
              <a:rPr lang="cs-CZ" b="1" strike="noStrike" spc="-1" dirty="0">
                <a:solidFill>
                  <a:srgbClr val="FFC000"/>
                </a:solidFill>
                <a:latin typeface="Baskerville Old Face" panose="02020602080505020303" pitchFamily="18" charset="0"/>
              </a:rPr>
              <a:t> </a:t>
            </a:r>
            <a:r>
              <a:rPr lang="cs-CZ" b="1" strike="noStrike" spc="-1" dirty="0" err="1">
                <a:solidFill>
                  <a:srgbClr val="FFC000"/>
                </a:solidFill>
                <a:latin typeface="Baskerville Old Face" panose="02020602080505020303" pitchFamily="18" charset="0"/>
              </a:rPr>
              <a:t>Boundary</a:t>
            </a:r>
            <a:r>
              <a:rPr lang="cs-CZ" b="1" strike="noStrike" spc="-1" dirty="0">
                <a:solidFill>
                  <a:srgbClr val="FFC000"/>
                </a:solidFill>
                <a:latin typeface="Baskerville Old Face" panose="02020602080505020303" pitchFamily="18" charset="0"/>
              </a:rPr>
              <a:t> </a:t>
            </a:r>
            <a:endParaRPr lang="en-US" b="0" strike="noStrike" spc="-1" dirty="0">
              <a:latin typeface="Baskerville Old Face" panose="02020602080505020303" pitchFamily="18" charset="0"/>
            </a:endParaRPr>
          </a:p>
          <a:p>
            <a:pPr>
              <a:lnSpc>
                <a:spcPct val="100000"/>
              </a:lnSpc>
              <a:buNone/>
            </a:pPr>
            <a:r>
              <a:rPr lang="cs-CZ" b="0" strike="noStrike" spc="-1" dirty="0" err="1">
                <a:solidFill>
                  <a:srgbClr val="FFC000"/>
                </a:solidFill>
                <a:latin typeface="Baskerville Old Face" panose="02020602080505020303" pitchFamily="18" charset="0"/>
              </a:rPr>
              <a:t>Strong</a:t>
            </a:r>
            <a:r>
              <a:rPr lang="cs-CZ" b="0" strike="noStrike" spc="-1" dirty="0">
                <a:solidFill>
                  <a:srgbClr val="FFC000"/>
                </a:solidFill>
                <a:latin typeface="Baskerville Old Face" panose="02020602080505020303" pitchFamily="18" charset="0"/>
              </a:rPr>
              <a:t> </a:t>
            </a:r>
            <a:r>
              <a:rPr lang="cs-CZ" b="0" strike="noStrike" spc="-1" dirty="0" err="1">
                <a:solidFill>
                  <a:srgbClr val="FFC000"/>
                </a:solidFill>
                <a:latin typeface="Baskerville Old Face" panose="02020602080505020303" pitchFamily="18" charset="0"/>
              </a:rPr>
              <a:t>temperature</a:t>
            </a:r>
            <a:r>
              <a:rPr lang="cs-CZ" b="0" strike="noStrike" spc="-1" dirty="0">
                <a:solidFill>
                  <a:srgbClr val="FFC000"/>
                </a:solidFill>
                <a:latin typeface="Baskerville Old Face" panose="02020602080505020303" pitchFamily="18" charset="0"/>
              </a:rPr>
              <a:t> gradient </a:t>
            </a:r>
            <a:r>
              <a:rPr lang="cs-CZ" b="0" strike="noStrike" spc="-1" dirty="0" err="1">
                <a:solidFill>
                  <a:srgbClr val="FFC000"/>
                </a:solidFill>
                <a:latin typeface="Baskerville Old Face" panose="02020602080505020303" pitchFamily="18" charset="0"/>
              </a:rPr>
              <a:t>of</a:t>
            </a:r>
            <a:r>
              <a:rPr lang="cs-CZ" b="0" strike="noStrike" spc="-1" dirty="0">
                <a:solidFill>
                  <a:srgbClr val="FFC000"/>
                </a:solidFill>
                <a:latin typeface="Baskerville Old Face" panose="02020602080505020303" pitchFamily="18" charset="0"/>
              </a:rPr>
              <a:t> </a:t>
            </a:r>
            <a:r>
              <a:rPr lang="cs-CZ" b="0" strike="noStrike" spc="-1" dirty="0" err="1">
                <a:solidFill>
                  <a:srgbClr val="FFC000"/>
                </a:solidFill>
                <a:latin typeface="Baskerville Old Face" panose="02020602080505020303" pitchFamily="18" charset="0"/>
              </a:rPr>
              <a:t>the</a:t>
            </a:r>
            <a:r>
              <a:rPr lang="cs-CZ" b="0" strike="noStrike" spc="-1" dirty="0">
                <a:solidFill>
                  <a:srgbClr val="FFC000"/>
                </a:solidFill>
                <a:latin typeface="Baskerville Old Face" panose="02020602080505020303" pitchFamily="18" charset="0"/>
              </a:rPr>
              <a:t> </a:t>
            </a:r>
            <a:r>
              <a:rPr lang="cs-CZ" b="0" strike="noStrike" spc="-1" dirty="0" err="1">
                <a:solidFill>
                  <a:srgbClr val="FFC000"/>
                </a:solidFill>
                <a:latin typeface="Baskerville Old Face" panose="02020602080505020303" pitchFamily="18" charset="0"/>
              </a:rPr>
              <a:t>temperature</a:t>
            </a:r>
            <a:r>
              <a:rPr lang="cs-CZ" b="0" strike="noStrike" spc="-1" dirty="0">
                <a:solidFill>
                  <a:srgbClr val="FFC000"/>
                </a:solidFill>
                <a:latin typeface="Baskerville Old Face" panose="02020602080505020303" pitchFamily="18" charset="0"/>
              </a:rPr>
              <a:t> </a:t>
            </a:r>
            <a:r>
              <a:rPr lang="cs-CZ" b="0" strike="noStrike" spc="-1" dirty="0" err="1">
                <a:solidFill>
                  <a:srgbClr val="FFC000"/>
                </a:solidFill>
                <a:latin typeface="Baskerville Old Face" panose="02020602080505020303" pitchFamily="18" charset="0"/>
              </a:rPr>
              <a:t>at</a:t>
            </a:r>
            <a:r>
              <a:rPr lang="cs-CZ" b="0" strike="noStrike" spc="-1" dirty="0">
                <a:solidFill>
                  <a:srgbClr val="FFC000"/>
                </a:solidFill>
                <a:latin typeface="Baskerville Old Face" panose="02020602080505020303" pitchFamily="18" charset="0"/>
              </a:rPr>
              <a:t> 2 m </a:t>
            </a:r>
            <a:r>
              <a:rPr lang="cs-CZ" b="0" strike="noStrike" spc="-1" dirty="0" err="1">
                <a:solidFill>
                  <a:srgbClr val="FFC000"/>
                </a:solidFill>
                <a:latin typeface="Baskerville Old Face" panose="02020602080505020303" pitchFamily="18" charset="0"/>
              </a:rPr>
              <a:t>sbove</a:t>
            </a:r>
            <a:r>
              <a:rPr lang="cs-CZ" b="0" strike="noStrike" spc="-1" dirty="0">
                <a:solidFill>
                  <a:srgbClr val="FFC000"/>
                </a:solidFill>
                <a:latin typeface="Baskerville Old Face" panose="02020602080505020303" pitchFamily="18" charset="0"/>
              </a:rPr>
              <a:t> </a:t>
            </a:r>
            <a:r>
              <a:rPr lang="cs-CZ" b="0" strike="noStrike" spc="-1" dirty="0" err="1">
                <a:solidFill>
                  <a:srgbClr val="FFC000"/>
                </a:solidFill>
                <a:latin typeface="Baskerville Old Face" panose="02020602080505020303" pitchFamily="18" charset="0"/>
              </a:rPr>
              <a:t>the</a:t>
            </a:r>
            <a:r>
              <a:rPr lang="cs-CZ" b="0" strike="noStrike" spc="-1" dirty="0">
                <a:solidFill>
                  <a:srgbClr val="FFC000"/>
                </a:solidFill>
                <a:latin typeface="Baskerville Old Face" panose="02020602080505020303" pitchFamily="18" charset="0"/>
              </a:rPr>
              <a:t> </a:t>
            </a:r>
            <a:r>
              <a:rPr lang="cs-CZ" b="0" strike="noStrike" spc="-1" dirty="0" err="1">
                <a:solidFill>
                  <a:srgbClr val="FFC000"/>
                </a:solidFill>
                <a:latin typeface="Baskerville Old Face" panose="02020602080505020303" pitchFamily="18" charset="0"/>
              </a:rPr>
              <a:t>ground</a:t>
            </a:r>
            <a:endParaRPr lang="en-US" b="0" strike="noStrike" spc="-1" dirty="0">
              <a:latin typeface="Baskerville Old Face" panose="02020602080505020303" pitchFamily="18" charset="0"/>
            </a:endParaRPr>
          </a:p>
          <a:p>
            <a:pPr>
              <a:lnSpc>
                <a:spcPct val="100000"/>
              </a:lnSpc>
              <a:buNone/>
            </a:pPr>
            <a:r>
              <a:rPr lang="cs-CZ" b="0" strike="noStrike" spc="-1" dirty="0">
                <a:solidFill>
                  <a:srgbClr val="FFC000"/>
                </a:solidFill>
                <a:latin typeface="Baskerville Old Face" panose="02020602080505020303" pitchFamily="18" charset="0"/>
              </a:rPr>
              <a:t>18°C ÷ 35 °C (</a:t>
            </a:r>
            <a:r>
              <a:rPr lang="cs-CZ" b="0" strike="noStrike" spc="-1" dirty="0" err="1">
                <a:solidFill>
                  <a:srgbClr val="FFC000"/>
                </a:solidFill>
                <a:latin typeface="Baskerville Old Face" panose="02020602080505020303" pitchFamily="18" charset="0"/>
              </a:rPr>
              <a:t>approx</a:t>
            </a:r>
            <a:r>
              <a:rPr lang="cs-CZ" b="0" strike="noStrike" spc="-1" dirty="0">
                <a:solidFill>
                  <a:srgbClr val="FFC000"/>
                </a:solidFill>
                <a:latin typeface="Baskerville Old Face" panose="02020602080505020303" pitchFamily="18" charset="0"/>
              </a:rPr>
              <a:t>. 400 km)</a:t>
            </a:r>
            <a:endParaRPr lang="en-US" b="0" strike="noStrike" spc="-1" dirty="0">
              <a:latin typeface="Baskerville Old Face" panose="02020602080505020303" pitchFamily="18" charset="0"/>
            </a:endParaRPr>
          </a:p>
        </p:txBody>
      </p:sp>
      <p:sp>
        <p:nvSpPr>
          <p:cNvPr id="149" name="Přímá spojnice se šipkou 12"/>
          <p:cNvSpPr/>
          <p:nvPr/>
        </p:nvSpPr>
        <p:spPr>
          <a:xfrm>
            <a:off x="5919536" y="4570786"/>
            <a:ext cx="1316103" cy="909853"/>
          </a:xfrm>
          <a:custGeom>
            <a:avLst/>
            <a:gdLst/>
            <a:ahLst/>
            <a:cxnLst/>
            <a:rect l="l" t="t" r="r" b="b"/>
            <a:pathLst>
              <a:path w="21600" h="21600">
                <a:moveTo>
                  <a:pt x="0" y="0"/>
                </a:moveTo>
                <a:lnTo>
                  <a:pt x="21600" y="21600"/>
                </a:lnTo>
              </a:path>
            </a:pathLst>
          </a:custGeom>
          <a:noFill/>
          <a:ln w="15875">
            <a:solidFill>
              <a:srgbClr val="1F497D">
                <a:lumMod val="60000"/>
                <a:lumOff val="40000"/>
              </a:srgbClr>
            </a:solidFill>
            <a:round/>
            <a:tailEnd type="arrow" w="med" len="med"/>
          </a:ln>
        </p:spPr>
        <p:style>
          <a:lnRef idx="1">
            <a:schemeClr val="accent1"/>
          </a:lnRef>
          <a:fillRef idx="0">
            <a:schemeClr val="accent1"/>
          </a:fillRef>
          <a:effectRef idx="0">
            <a:schemeClr val="accent1"/>
          </a:effectRef>
          <a:fontRef idx="minor"/>
        </p:style>
      </p:sp>
      <p:sp>
        <p:nvSpPr>
          <p:cNvPr id="150" name="Přímá spojnice se šipkou 11"/>
          <p:cNvSpPr/>
          <p:nvPr/>
        </p:nvSpPr>
        <p:spPr>
          <a:xfrm>
            <a:off x="5213519" y="4570784"/>
            <a:ext cx="1316103" cy="674984"/>
          </a:xfrm>
          <a:custGeom>
            <a:avLst/>
            <a:gdLst/>
            <a:ahLst/>
            <a:cxnLst/>
            <a:rect l="l" t="t" r="r" b="b"/>
            <a:pathLst>
              <a:path w="21600" h="21600">
                <a:moveTo>
                  <a:pt x="0" y="0"/>
                </a:moveTo>
                <a:lnTo>
                  <a:pt x="21600" y="21600"/>
                </a:lnTo>
              </a:path>
            </a:pathLst>
          </a:custGeom>
          <a:noFill/>
          <a:ln w="19050">
            <a:solidFill>
              <a:srgbClr val="1F497D">
                <a:lumMod val="60000"/>
                <a:lumOff val="40000"/>
              </a:srgbClr>
            </a:solidFill>
            <a:round/>
            <a:tailEnd type="arrow" w="med" len="med"/>
          </a:ln>
        </p:spPr>
        <p:style>
          <a:lnRef idx="1">
            <a:schemeClr val="accent1"/>
          </a:lnRef>
          <a:fillRef idx="0">
            <a:schemeClr val="accent1"/>
          </a:fillRef>
          <a:effectRef idx="0">
            <a:schemeClr val="accent1"/>
          </a:effectRef>
          <a:fontRef idx="minor"/>
        </p:style>
      </p:sp>
      <p:sp>
        <p:nvSpPr>
          <p:cNvPr id="151" name="Google Shape;478;p80"/>
          <p:cNvSpPr/>
          <p:nvPr/>
        </p:nvSpPr>
        <p:spPr>
          <a:xfrm>
            <a:off x="107640" y="116640"/>
            <a:ext cx="4881600" cy="100732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100000"/>
              </a:lnSpc>
              <a:buNone/>
              <a:tabLst>
                <a:tab pos="0" algn="l"/>
              </a:tabLst>
            </a:pPr>
            <a:r>
              <a:rPr lang="en-US" b="0" strike="noStrike" spc="-1" dirty="0">
                <a:solidFill>
                  <a:srgbClr val="FFC000"/>
                </a:solidFill>
                <a:latin typeface="Baskerville Old Face" panose="02020602080505020303" pitchFamily="18" charset="0"/>
                <a:ea typeface="Times New Roman"/>
              </a:rPr>
              <a:t>The </a:t>
            </a:r>
            <a:r>
              <a:rPr lang="en-US" b="1" strike="noStrike" spc="-1" dirty="0">
                <a:solidFill>
                  <a:srgbClr val="FFC000"/>
                </a:solidFill>
                <a:latin typeface="Baskerville Old Face" panose="02020602080505020303" pitchFamily="18" charset="0"/>
                <a:ea typeface="Times New Roman"/>
              </a:rPr>
              <a:t>interface of two air masses with different temperatures</a:t>
            </a:r>
            <a:r>
              <a:rPr lang="en-US" b="0" strike="noStrike" spc="-1" dirty="0">
                <a:solidFill>
                  <a:srgbClr val="FFC000"/>
                </a:solidFill>
                <a:latin typeface="Baskerville Old Face" panose="02020602080505020303" pitchFamily="18" charset="0"/>
                <a:ea typeface="Times New Roman"/>
              </a:rPr>
              <a:t> is visible up to the middle troposphere</a:t>
            </a:r>
            <a:endParaRPr lang="cs-CZ" b="0" strike="noStrike" spc="-1" dirty="0">
              <a:solidFill>
                <a:srgbClr val="FFC000"/>
              </a:solidFill>
              <a:latin typeface="Baskerville Old Face" panose="02020602080505020303" pitchFamily="18" charset="0"/>
              <a:ea typeface="Times New Roman"/>
            </a:endParaRPr>
          </a:p>
          <a:p>
            <a:pPr>
              <a:lnSpc>
                <a:spcPct val="100000"/>
              </a:lnSpc>
              <a:buNone/>
              <a:tabLst>
                <a:tab pos="0" algn="l"/>
              </a:tabLst>
            </a:pPr>
            <a:r>
              <a:rPr lang="cs-CZ" b="0" strike="noStrike" spc="-1" dirty="0">
                <a:solidFill>
                  <a:srgbClr val="FFC000"/>
                </a:solidFill>
                <a:latin typeface="Baskerville Old Face" panose="02020602080505020303" pitchFamily="18" charset="0"/>
                <a:ea typeface="Times New Roman"/>
              </a:rPr>
              <a:t>A: 850 hPa - </a:t>
            </a:r>
            <a:r>
              <a:rPr lang="cs-CZ" b="0" strike="noStrike" spc="-1" dirty="0" err="1">
                <a:solidFill>
                  <a:srgbClr val="FFC000"/>
                </a:solidFill>
                <a:latin typeface="Baskerville Old Face" panose="02020602080505020303" pitchFamily="18" charset="0"/>
                <a:ea typeface="Times New Roman"/>
              </a:rPr>
              <a:t>about</a:t>
            </a:r>
            <a:r>
              <a:rPr lang="cs-CZ" b="0" strike="noStrike" spc="-1" dirty="0">
                <a:solidFill>
                  <a:srgbClr val="FFC000"/>
                </a:solidFill>
                <a:latin typeface="Baskerville Old Face" panose="02020602080505020303" pitchFamily="18" charset="0"/>
                <a:ea typeface="Times New Roman"/>
              </a:rPr>
              <a:t> 1.5 km </a:t>
            </a:r>
            <a:r>
              <a:rPr lang="cs-CZ" b="0" strike="noStrike" spc="-1" dirty="0" err="1">
                <a:solidFill>
                  <a:srgbClr val="FFC000"/>
                </a:solidFill>
                <a:latin typeface="Baskerville Old Face" panose="02020602080505020303" pitchFamily="18" charset="0"/>
                <a:ea typeface="Times New Roman"/>
              </a:rPr>
              <a:t>above</a:t>
            </a:r>
            <a:r>
              <a:rPr lang="cs-CZ" b="0" strike="noStrike" spc="-1" dirty="0">
                <a:solidFill>
                  <a:srgbClr val="FFC000"/>
                </a:solidFill>
                <a:latin typeface="Baskerville Old Face" panose="02020602080505020303" pitchFamily="18" charset="0"/>
                <a:ea typeface="Times New Roman"/>
              </a:rPr>
              <a:t> </a:t>
            </a:r>
            <a:r>
              <a:rPr lang="cs-CZ" b="0" strike="noStrike" spc="-1" dirty="0" err="1">
                <a:solidFill>
                  <a:srgbClr val="FFC000"/>
                </a:solidFill>
                <a:latin typeface="Baskerville Old Face" panose="02020602080505020303" pitchFamily="18" charset="0"/>
                <a:ea typeface="Times New Roman"/>
              </a:rPr>
              <a:t>the</a:t>
            </a:r>
            <a:r>
              <a:rPr lang="cs-CZ" b="0" strike="noStrike" spc="-1" dirty="0">
                <a:solidFill>
                  <a:srgbClr val="FFC000"/>
                </a:solidFill>
                <a:latin typeface="Baskerville Old Face" panose="02020602080505020303" pitchFamily="18" charset="0"/>
                <a:ea typeface="Times New Roman"/>
              </a:rPr>
              <a:t> </a:t>
            </a:r>
            <a:r>
              <a:rPr lang="cs-CZ" b="0" strike="noStrike" spc="-1" dirty="0" err="1">
                <a:solidFill>
                  <a:srgbClr val="FFC000"/>
                </a:solidFill>
                <a:latin typeface="Baskerville Old Face" panose="02020602080505020303" pitchFamily="18" charset="0"/>
                <a:ea typeface="Times New Roman"/>
              </a:rPr>
              <a:t>ground</a:t>
            </a:r>
            <a:r>
              <a:rPr lang="cs-CZ" b="0" strike="noStrike" spc="-1" dirty="0">
                <a:solidFill>
                  <a:srgbClr val="FFC000"/>
                </a:solidFill>
                <a:latin typeface="Baskerville Old Face" panose="02020602080505020303" pitchFamily="18" charset="0"/>
                <a:ea typeface="Times New Roman"/>
              </a:rPr>
              <a:t> </a:t>
            </a:r>
          </a:p>
          <a:p>
            <a:pPr>
              <a:lnSpc>
                <a:spcPct val="100000"/>
              </a:lnSpc>
              <a:buNone/>
              <a:tabLst>
                <a:tab pos="0" algn="l"/>
              </a:tabLst>
            </a:pPr>
            <a:r>
              <a:rPr lang="cs-CZ" b="0" strike="noStrike" spc="-1" dirty="0">
                <a:solidFill>
                  <a:srgbClr val="FFC000"/>
                </a:solidFill>
                <a:latin typeface="Baskerville Old Face" panose="02020602080505020303" pitchFamily="18" charset="0"/>
                <a:ea typeface="Times New Roman"/>
              </a:rPr>
              <a:t>B: </a:t>
            </a:r>
            <a:r>
              <a:rPr lang="en-US" b="0" strike="noStrike" spc="-1" dirty="0">
                <a:solidFill>
                  <a:srgbClr val="FFC000"/>
                </a:solidFill>
                <a:latin typeface="Baskerville Old Face" panose="02020602080505020303" pitchFamily="18" charset="0"/>
                <a:ea typeface="Times New Roman"/>
              </a:rPr>
              <a:t>500 </a:t>
            </a:r>
            <a:r>
              <a:rPr lang="en-US" b="0" strike="noStrike" spc="-1" dirty="0" err="1">
                <a:solidFill>
                  <a:srgbClr val="FFC000"/>
                </a:solidFill>
                <a:latin typeface="Baskerville Old Face" panose="02020602080505020303" pitchFamily="18" charset="0"/>
                <a:ea typeface="Times New Roman"/>
              </a:rPr>
              <a:t>hPa</a:t>
            </a:r>
            <a:r>
              <a:rPr lang="en-US" b="0" strike="noStrike" spc="-1" dirty="0">
                <a:solidFill>
                  <a:srgbClr val="FFC000"/>
                </a:solidFill>
                <a:latin typeface="Baskerville Old Face" panose="02020602080505020303" pitchFamily="18" charset="0"/>
                <a:ea typeface="Times New Roman"/>
              </a:rPr>
              <a:t> </a:t>
            </a:r>
            <a:r>
              <a:rPr lang="cs-CZ" spc="-1" dirty="0">
                <a:solidFill>
                  <a:srgbClr val="FFC000"/>
                </a:solidFill>
                <a:latin typeface="Baskerville Old Face" panose="02020602080505020303" pitchFamily="18" charset="0"/>
                <a:ea typeface="Times New Roman"/>
              </a:rPr>
              <a:t>- </a:t>
            </a:r>
            <a:r>
              <a:rPr lang="en-US" b="0" strike="noStrike" spc="-1" dirty="0">
                <a:solidFill>
                  <a:srgbClr val="FFC000"/>
                </a:solidFill>
                <a:latin typeface="Baskerville Old Face" panose="02020602080505020303" pitchFamily="18" charset="0"/>
                <a:ea typeface="Times New Roman"/>
              </a:rPr>
              <a:t>about 5.5 km above the ground.) </a:t>
            </a:r>
            <a:endParaRPr lang="en-US" b="0" strike="noStrike" spc="-1" dirty="0">
              <a:latin typeface="Baskerville Old Face" panose="02020602080505020303" pitchFamily="18" charset="0"/>
            </a:endParaRPr>
          </a:p>
        </p:txBody>
      </p:sp>
      <p:pic>
        <p:nvPicPr>
          <p:cNvPr id="152" name="Picture 2"/>
          <p:cNvPicPr/>
          <p:nvPr/>
        </p:nvPicPr>
        <p:blipFill>
          <a:blip r:embed="rId5"/>
          <a:stretch/>
        </p:blipFill>
        <p:spPr>
          <a:xfrm>
            <a:off x="4989240" y="693720"/>
            <a:ext cx="4047120" cy="2699640"/>
          </a:xfrm>
          <a:prstGeom prst="rect">
            <a:avLst/>
          </a:prstGeom>
          <a:ln w="0">
            <a:noFill/>
          </a:ln>
        </p:spPr>
      </p:pic>
      <p:sp>
        <p:nvSpPr>
          <p:cNvPr id="153" name="Obdélník 27"/>
          <p:cNvSpPr/>
          <p:nvPr/>
        </p:nvSpPr>
        <p:spPr>
          <a:xfrm>
            <a:off x="5213520" y="74399"/>
            <a:ext cx="404424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cs-CZ" b="1" spc="-1" dirty="0">
                <a:solidFill>
                  <a:srgbClr val="FFC000"/>
                </a:solidFill>
                <a:latin typeface="Baskerville Old Face" panose="02020602080505020303" pitchFamily="18" charset="0"/>
              </a:rPr>
              <a:t>V</a:t>
            </a:r>
            <a:r>
              <a:rPr lang="en-US" b="1" strike="noStrike" spc="-1" dirty="0" err="1">
                <a:solidFill>
                  <a:srgbClr val="FFC000"/>
                </a:solidFill>
                <a:latin typeface="Baskerville Old Face" panose="02020602080505020303" pitchFamily="18" charset="0"/>
              </a:rPr>
              <a:t>ertical</a:t>
            </a:r>
            <a:r>
              <a:rPr lang="en-US" b="1" strike="noStrike" spc="-1" dirty="0">
                <a:solidFill>
                  <a:srgbClr val="FFC000"/>
                </a:solidFill>
                <a:latin typeface="Baskerville Old Face" panose="02020602080505020303" pitchFamily="18" charset="0"/>
              </a:rPr>
              <a:t> wind  shear </a:t>
            </a:r>
            <a:r>
              <a:rPr lang="en-US" b="0" strike="noStrike" spc="-1" dirty="0">
                <a:solidFill>
                  <a:srgbClr val="FFC000"/>
                </a:solidFill>
                <a:latin typeface="Baskerville Old Face" panose="02020602080505020303" pitchFamily="18" charset="0"/>
              </a:rPr>
              <a:t>up to 30 m/s </a:t>
            </a:r>
            <a:endParaRPr lang="en-US" b="0" strike="noStrike" spc="-1" dirty="0">
              <a:latin typeface="Baskerville Old Face" panose="02020602080505020303" pitchFamily="18" charset="0"/>
            </a:endParaRPr>
          </a:p>
          <a:p>
            <a:pPr>
              <a:lnSpc>
                <a:spcPct val="100000"/>
              </a:lnSpc>
              <a:buNone/>
            </a:pPr>
            <a:r>
              <a:rPr lang="en-US" b="0" strike="noStrike" spc="-1" dirty="0">
                <a:solidFill>
                  <a:srgbClr val="FFC000"/>
                </a:solidFill>
                <a:latin typeface="Baskerville Old Face" panose="02020602080505020303" pitchFamily="18" charset="0"/>
              </a:rPr>
              <a:t>in the 1.5-12 km layer</a:t>
            </a:r>
            <a:endParaRPr lang="en-US" b="0" strike="noStrike" spc="-1" dirty="0">
              <a:latin typeface="Baskerville Old Face" panose="02020602080505020303" pitchFamily="18" charset="0"/>
            </a:endParaRPr>
          </a:p>
        </p:txBody>
      </p:sp>
      <p:pic>
        <p:nvPicPr>
          <p:cNvPr id="154" name="Picture 4" descr="https://www.wetter3.de/Archiv/GFS/2021070812_25.gif"/>
          <p:cNvPicPr/>
          <p:nvPr/>
        </p:nvPicPr>
        <p:blipFill>
          <a:blip r:embed="rId6"/>
          <a:stretch/>
        </p:blipFill>
        <p:spPr>
          <a:xfrm>
            <a:off x="139320" y="1204172"/>
            <a:ext cx="4104000" cy="2593080"/>
          </a:xfrm>
          <a:prstGeom prst="rect">
            <a:avLst/>
          </a:prstGeom>
          <a:ln w="0">
            <a:noFill/>
          </a:ln>
        </p:spPr>
      </p:pic>
      <p:pic>
        <p:nvPicPr>
          <p:cNvPr id="155" name="Picture 6" descr="https://www.wetter3.de/Archiv/GFS/2021070812_27.gif"/>
          <p:cNvPicPr/>
          <p:nvPr/>
        </p:nvPicPr>
        <p:blipFill>
          <a:blip r:embed="rId7"/>
          <a:stretch/>
        </p:blipFill>
        <p:spPr>
          <a:xfrm>
            <a:off x="139320" y="3853730"/>
            <a:ext cx="4104000" cy="2990520"/>
          </a:xfrm>
          <a:prstGeom prst="rect">
            <a:avLst/>
          </a:prstGeom>
          <a:ln w="0">
            <a:noFill/>
          </a:ln>
        </p:spPr>
      </p:pic>
      <p:sp>
        <p:nvSpPr>
          <p:cNvPr id="2" name="TextovéPole 1">
            <a:extLst>
              <a:ext uri="{FF2B5EF4-FFF2-40B4-BE49-F238E27FC236}">
                <a16:creationId xmlns:a16="http://schemas.microsoft.com/office/drawing/2014/main" id="{AF6D752F-DDA7-EAAA-6183-245AA026CD93}"/>
              </a:ext>
            </a:extLst>
          </p:cNvPr>
          <p:cNvSpPr txBox="1"/>
          <p:nvPr/>
        </p:nvSpPr>
        <p:spPr>
          <a:xfrm>
            <a:off x="186840" y="3059668"/>
            <a:ext cx="290456" cy="369332"/>
          </a:xfrm>
          <a:prstGeom prst="rect">
            <a:avLst/>
          </a:prstGeom>
          <a:solidFill>
            <a:schemeClr val="tx2">
              <a:lumMod val="75000"/>
            </a:schemeClr>
          </a:solidFill>
        </p:spPr>
        <p:txBody>
          <a:bodyPr wrap="square" rtlCol="0" anchor="ctr" anchorCtr="0">
            <a:spAutoFit/>
          </a:bodyPr>
          <a:lstStyle/>
          <a:p>
            <a:r>
              <a:rPr lang="cs-CZ" b="1" dirty="0">
                <a:solidFill>
                  <a:srgbClr val="FFC000"/>
                </a:solidFill>
              </a:rPr>
              <a:t>A</a:t>
            </a:r>
          </a:p>
        </p:txBody>
      </p:sp>
      <p:sp>
        <p:nvSpPr>
          <p:cNvPr id="12" name="TextovéPole 11">
            <a:extLst>
              <a:ext uri="{FF2B5EF4-FFF2-40B4-BE49-F238E27FC236}">
                <a16:creationId xmlns:a16="http://schemas.microsoft.com/office/drawing/2014/main" id="{7837B687-3BC2-ABB1-7D37-D1DE67F597EC}"/>
              </a:ext>
            </a:extLst>
          </p:cNvPr>
          <p:cNvSpPr txBox="1"/>
          <p:nvPr/>
        </p:nvSpPr>
        <p:spPr>
          <a:xfrm>
            <a:off x="212315" y="6095117"/>
            <a:ext cx="290456" cy="369332"/>
          </a:xfrm>
          <a:prstGeom prst="rect">
            <a:avLst/>
          </a:prstGeom>
          <a:solidFill>
            <a:schemeClr val="tx2">
              <a:lumMod val="75000"/>
            </a:schemeClr>
          </a:solidFill>
        </p:spPr>
        <p:txBody>
          <a:bodyPr wrap="square" rtlCol="0" anchor="ctr" anchorCtr="0">
            <a:spAutoFit/>
          </a:bodyPr>
          <a:lstStyle/>
          <a:p>
            <a:r>
              <a:rPr lang="cs-CZ" b="1" dirty="0">
                <a:solidFill>
                  <a:srgbClr val="FFC000"/>
                </a:solidFill>
              </a:rPr>
              <a:t>B</a:t>
            </a:r>
          </a:p>
        </p:txBody>
      </p:sp>
      <p:sp>
        <p:nvSpPr>
          <p:cNvPr id="13" name="TextovéPole 12">
            <a:extLst>
              <a:ext uri="{FF2B5EF4-FFF2-40B4-BE49-F238E27FC236}">
                <a16:creationId xmlns:a16="http://schemas.microsoft.com/office/drawing/2014/main" id="{501CBA7B-31EC-D65F-EB29-106466C55521}"/>
              </a:ext>
            </a:extLst>
          </p:cNvPr>
          <p:cNvSpPr txBox="1"/>
          <p:nvPr/>
        </p:nvSpPr>
        <p:spPr>
          <a:xfrm>
            <a:off x="5068291" y="6238526"/>
            <a:ext cx="290456" cy="369332"/>
          </a:xfrm>
          <a:prstGeom prst="rect">
            <a:avLst/>
          </a:prstGeom>
          <a:solidFill>
            <a:schemeClr val="tx2">
              <a:lumMod val="75000"/>
            </a:schemeClr>
          </a:solidFill>
        </p:spPr>
        <p:txBody>
          <a:bodyPr wrap="square" rtlCol="0" anchor="ctr" anchorCtr="0">
            <a:spAutoFit/>
          </a:bodyPr>
          <a:lstStyle/>
          <a:p>
            <a:r>
              <a:rPr lang="cs-CZ" b="1" dirty="0">
                <a:solidFill>
                  <a:srgbClr val="FFC000"/>
                </a:solidFill>
              </a:rPr>
              <a:t>C</a:t>
            </a:r>
          </a:p>
        </p:txBody>
      </p:sp>
      <p:sp>
        <p:nvSpPr>
          <p:cNvPr id="14" name="TextovéPole 13">
            <a:extLst>
              <a:ext uri="{FF2B5EF4-FFF2-40B4-BE49-F238E27FC236}">
                <a16:creationId xmlns:a16="http://schemas.microsoft.com/office/drawing/2014/main" id="{EB1174BD-8918-2E1E-353C-CF4C6F7B1FB2}"/>
              </a:ext>
            </a:extLst>
          </p:cNvPr>
          <p:cNvSpPr txBox="1"/>
          <p:nvPr/>
        </p:nvSpPr>
        <p:spPr>
          <a:xfrm>
            <a:off x="5068291" y="2871961"/>
            <a:ext cx="290456" cy="369332"/>
          </a:xfrm>
          <a:prstGeom prst="rect">
            <a:avLst/>
          </a:prstGeom>
          <a:solidFill>
            <a:schemeClr val="tx2">
              <a:lumMod val="75000"/>
            </a:schemeClr>
          </a:solidFill>
        </p:spPr>
        <p:txBody>
          <a:bodyPr wrap="square" rtlCol="0" anchor="ctr" anchorCtr="0">
            <a:spAutoFit/>
          </a:bodyPr>
          <a:lstStyle/>
          <a:p>
            <a:r>
              <a:rPr lang="cs-CZ" b="1" dirty="0">
                <a:solidFill>
                  <a:srgbClr val="FFC000"/>
                </a:solidFill>
              </a:rPr>
              <a:t>D</a:t>
            </a:r>
          </a:p>
        </p:txBody>
      </p:sp>
      <p:pic>
        <p:nvPicPr>
          <p:cNvPr id="8" name="Zvuk 7">
            <a:hlinkClick r:id="" action="ppaction://media"/>
            <a:extLst>
              <a:ext uri="{FF2B5EF4-FFF2-40B4-BE49-F238E27FC236}">
                <a16:creationId xmlns:a16="http://schemas.microsoft.com/office/drawing/2014/main" id="{44951860-A6A1-1DBA-6B77-AE954760A6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417"/>
    </mc:Choice>
    <mc:Fallback xmlns="">
      <p:transition spd="slow" advTm="37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2"/>
          <p:cNvPicPr/>
          <p:nvPr/>
        </p:nvPicPr>
        <p:blipFill>
          <a:blip r:embed="rId4"/>
          <a:stretch/>
        </p:blipFill>
        <p:spPr>
          <a:xfrm>
            <a:off x="251640" y="48240"/>
            <a:ext cx="6768360" cy="4822200"/>
          </a:xfrm>
          <a:prstGeom prst="rect">
            <a:avLst/>
          </a:prstGeom>
          <a:ln w="0">
            <a:noFill/>
          </a:ln>
        </p:spPr>
      </p:pic>
      <p:grpSp>
        <p:nvGrpSpPr>
          <p:cNvPr id="157" name="Skupina 9"/>
          <p:cNvGrpSpPr/>
          <p:nvPr/>
        </p:nvGrpSpPr>
        <p:grpSpPr>
          <a:xfrm>
            <a:off x="755640" y="4941000"/>
            <a:ext cx="4902120" cy="1817640"/>
            <a:chOff x="755640" y="4941000"/>
            <a:chExt cx="4902120" cy="1817640"/>
          </a:xfrm>
        </p:grpSpPr>
        <p:pic>
          <p:nvPicPr>
            <p:cNvPr id="158" name="Google Shape;531;p84"/>
            <p:cNvPicPr/>
            <p:nvPr/>
          </p:nvPicPr>
          <p:blipFill>
            <a:blip r:embed="rId5"/>
            <a:stretch/>
          </p:blipFill>
          <p:spPr>
            <a:xfrm>
              <a:off x="755640" y="4941000"/>
              <a:ext cx="4902120" cy="1817640"/>
            </a:xfrm>
            <a:prstGeom prst="rect">
              <a:avLst/>
            </a:prstGeom>
            <a:ln w="0">
              <a:noFill/>
            </a:ln>
          </p:spPr>
        </p:pic>
        <p:sp>
          <p:nvSpPr>
            <p:cNvPr id="159" name="Google Shape;538;p84"/>
            <p:cNvSpPr/>
            <p:nvPr/>
          </p:nvSpPr>
          <p:spPr>
            <a:xfrm>
              <a:off x="1908000" y="5362200"/>
              <a:ext cx="899640" cy="359640"/>
            </a:xfrm>
            <a:prstGeom prst="ellipse">
              <a:avLst/>
            </a:prstGeom>
            <a:noFill/>
            <a:ln w="29150">
              <a:solidFill>
                <a:srgbClr val="F10D0C"/>
              </a:solidFill>
              <a:round/>
            </a:ln>
          </p:spPr>
          <p:style>
            <a:lnRef idx="0">
              <a:scrgbClr r="0" g="0" b="0"/>
            </a:lnRef>
            <a:fillRef idx="0">
              <a:scrgbClr r="0" g="0" b="0"/>
            </a:fillRef>
            <a:effectRef idx="0">
              <a:scrgbClr r="0" g="0" b="0"/>
            </a:effectRef>
            <a:fontRef idx="minor"/>
          </p:style>
        </p:sp>
        <p:sp>
          <p:nvSpPr>
            <p:cNvPr id="160" name="Google Shape;539;p84"/>
            <p:cNvSpPr/>
            <p:nvPr/>
          </p:nvSpPr>
          <p:spPr>
            <a:xfrm>
              <a:off x="2592000" y="5830200"/>
              <a:ext cx="847800" cy="34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1800" b="0" strike="noStrike" spc="-1">
                  <a:solidFill>
                    <a:srgbClr val="000000"/>
                  </a:solidFill>
                  <a:latin typeface="Arial"/>
                  <a:ea typeface="Arial"/>
                </a:rPr>
                <a:t>Kp &lt; 3</a:t>
              </a:r>
              <a:endParaRPr lang="en-US" sz="1800" b="0" strike="noStrike" spc="-1">
                <a:latin typeface="Arial"/>
              </a:endParaRPr>
            </a:p>
          </p:txBody>
        </p:sp>
      </p:grpSp>
      <p:sp>
        <p:nvSpPr>
          <p:cNvPr id="161" name="Obdélník 10"/>
          <p:cNvSpPr/>
          <p:nvPr/>
        </p:nvSpPr>
        <p:spPr>
          <a:xfrm>
            <a:off x="7112302" y="1068304"/>
            <a:ext cx="1923698"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000" b="1" strike="noStrike" spc="-1" dirty="0" err="1">
                <a:solidFill>
                  <a:srgbClr val="FFC000"/>
                </a:solidFill>
                <a:latin typeface="Baskerville Old Face" panose="02020602080505020303" pitchFamily="18" charset="0"/>
                <a:ea typeface="Times New Roman"/>
              </a:rPr>
              <a:t>Directograms</a:t>
            </a:r>
            <a:r>
              <a:rPr lang="en-US" sz="2400" b="0" strike="noStrike" spc="-1" dirty="0">
                <a:solidFill>
                  <a:srgbClr val="FFC000"/>
                </a:solidFill>
                <a:latin typeface="Baskerville Old Face" panose="02020602080505020303" pitchFamily="18" charset="0"/>
                <a:ea typeface="Times New Roman"/>
              </a:rPr>
              <a:t> </a:t>
            </a:r>
            <a:endParaRPr lang="en-US" sz="2400" b="0" strike="noStrike" spc="-1" dirty="0">
              <a:latin typeface="Baskerville Old Face" panose="02020602080505020303" pitchFamily="18" charset="0"/>
            </a:endParaRPr>
          </a:p>
          <a:p>
            <a:pPr>
              <a:lnSpc>
                <a:spcPct val="100000"/>
              </a:lnSpc>
              <a:buNone/>
            </a:pPr>
            <a:r>
              <a:rPr lang="en-US" sz="2000" b="0" strike="noStrike" spc="-1" dirty="0">
                <a:solidFill>
                  <a:srgbClr val="FFC000"/>
                </a:solidFill>
                <a:latin typeface="Baskerville Old Face" panose="02020602080505020303" pitchFamily="18" charset="0"/>
                <a:ea typeface="Times New Roman"/>
              </a:rPr>
              <a:t>– significant </a:t>
            </a:r>
            <a:r>
              <a:rPr lang="en-US" sz="2000" spc="-1" dirty="0">
                <a:solidFill>
                  <a:srgbClr val="FFC000"/>
                </a:solidFill>
                <a:latin typeface="Baskerville Old Face" panose="02020602080505020303" pitchFamily="18" charset="0"/>
                <a:ea typeface="Times New Roman"/>
              </a:rPr>
              <a:t>increase of the echo on 8 July</a:t>
            </a:r>
            <a:endParaRPr lang="cs-CZ" sz="2000" spc="-1" dirty="0">
              <a:solidFill>
                <a:srgbClr val="FFC000"/>
              </a:solidFill>
              <a:latin typeface="Baskerville Old Face" panose="02020602080505020303" pitchFamily="18" charset="0"/>
              <a:ea typeface="Times New Roman"/>
            </a:endParaRPr>
          </a:p>
          <a:p>
            <a:pPr>
              <a:lnSpc>
                <a:spcPct val="100000"/>
              </a:lnSpc>
            </a:pPr>
            <a:r>
              <a:rPr lang="cs-CZ" sz="2000" spc="-1" dirty="0">
                <a:solidFill>
                  <a:srgbClr val="FFC000"/>
                </a:solidFill>
                <a:latin typeface="Baskerville Old Face" panose="02020602080505020303" pitchFamily="18" charset="0"/>
              </a:rPr>
              <a:t>- </a:t>
            </a:r>
            <a:r>
              <a:rPr lang="cs-CZ" sz="2000" spc="-1" dirty="0" err="1">
                <a:solidFill>
                  <a:srgbClr val="FFC000"/>
                </a:solidFill>
                <a:latin typeface="Baskerville Old Face" panose="02020602080505020303" pitchFamily="18" charset="0"/>
              </a:rPr>
              <a:t>strong</a:t>
            </a:r>
            <a:r>
              <a:rPr lang="cs-CZ" sz="2000" spc="-1" dirty="0">
                <a:solidFill>
                  <a:srgbClr val="FFC000"/>
                </a:solidFill>
                <a:latin typeface="Baskerville Old Face" panose="02020602080505020303" pitchFamily="18" charset="0"/>
              </a:rPr>
              <a:t> </a:t>
            </a:r>
            <a:r>
              <a:rPr lang="cs-CZ" sz="2000" spc="-1" dirty="0" err="1">
                <a:solidFill>
                  <a:srgbClr val="FFC000"/>
                </a:solidFill>
                <a:latin typeface="Baskerville Old Face" panose="02020602080505020303" pitchFamily="18" charset="0"/>
              </a:rPr>
              <a:t>horizontal</a:t>
            </a:r>
            <a:r>
              <a:rPr lang="cs-CZ" sz="2000" spc="-1" dirty="0">
                <a:solidFill>
                  <a:srgbClr val="FFC000"/>
                </a:solidFill>
                <a:latin typeface="Baskerville Old Face" panose="02020602080505020303" pitchFamily="18" charset="0"/>
              </a:rPr>
              <a:t> </a:t>
            </a:r>
            <a:r>
              <a:rPr lang="cs-CZ" sz="2000" spc="-1" dirty="0" err="1">
                <a:solidFill>
                  <a:srgbClr val="FFC000"/>
                </a:solidFill>
                <a:latin typeface="Baskerville Old Face" panose="02020602080505020303" pitchFamily="18" charset="0"/>
              </a:rPr>
              <a:t>motion</a:t>
            </a:r>
            <a:endParaRPr lang="cs-CZ" sz="2000" spc="-1" dirty="0">
              <a:solidFill>
                <a:srgbClr val="FFC000"/>
              </a:solidFill>
              <a:latin typeface="Baskerville Old Face" panose="02020602080505020303" pitchFamily="18" charset="0"/>
            </a:endParaRPr>
          </a:p>
          <a:p>
            <a:pPr>
              <a:lnSpc>
                <a:spcPct val="100000"/>
              </a:lnSpc>
            </a:pPr>
            <a:r>
              <a:rPr lang="cs-CZ" sz="2000" b="0" strike="noStrike" spc="-1" dirty="0">
                <a:solidFill>
                  <a:srgbClr val="FFC000"/>
                </a:solidFill>
                <a:latin typeface="Baskerville Old Face" panose="02020602080505020303" pitchFamily="18" charset="0"/>
              </a:rPr>
              <a:t>- </a:t>
            </a:r>
            <a:r>
              <a:rPr lang="en-US" sz="2000" spc="-1" dirty="0">
                <a:solidFill>
                  <a:srgbClr val="FFC000"/>
                </a:solidFill>
                <a:latin typeface="Baskerville Old Face" panose="02020602080505020303" pitchFamily="18" charset="0"/>
              </a:rPr>
              <a:t>changing color indicates that there is a strong motion shear</a:t>
            </a:r>
            <a:endParaRPr lang="en-US" sz="2000" b="0" strike="noStrike" spc="-1" dirty="0">
              <a:latin typeface="Baskerville Old Face" panose="02020602080505020303" pitchFamily="18" charset="0"/>
            </a:endParaRPr>
          </a:p>
        </p:txBody>
      </p:sp>
      <p:sp>
        <p:nvSpPr>
          <p:cNvPr id="162" name="Obdélník 11"/>
          <p:cNvSpPr/>
          <p:nvPr/>
        </p:nvSpPr>
        <p:spPr>
          <a:xfrm>
            <a:off x="7112302" y="77084"/>
            <a:ext cx="2072596" cy="82954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dirty="0">
                <a:solidFill>
                  <a:srgbClr val="FFC000"/>
                </a:solidFill>
                <a:latin typeface="Times New Roman" panose="02020603050405020304" pitchFamily="18" charset="0"/>
                <a:ea typeface="Times New Roman"/>
                <a:cs typeface="Times New Roman" panose="02020603050405020304" pitchFamily="18" charset="0"/>
              </a:rPr>
              <a:t>DPS-4D</a:t>
            </a:r>
            <a:endParaRPr lang="en-US" sz="2400" b="0" strike="noStrike" spc="-1" dirty="0">
              <a:latin typeface="Times New Roman" panose="02020603050405020304" pitchFamily="18" charset="0"/>
              <a:cs typeface="Times New Roman" panose="02020603050405020304" pitchFamily="18" charset="0"/>
            </a:endParaRPr>
          </a:p>
          <a:p>
            <a:pPr>
              <a:lnSpc>
                <a:spcPct val="100000"/>
              </a:lnSpc>
              <a:buNone/>
            </a:pPr>
            <a:r>
              <a:rPr lang="en-US" sz="2400" b="1" strike="noStrike" spc="-1" dirty="0">
                <a:solidFill>
                  <a:srgbClr val="FFC000"/>
                </a:solidFill>
                <a:latin typeface="Times New Roman" panose="02020603050405020304" pitchFamily="18" charset="0"/>
                <a:ea typeface="Times New Roman"/>
                <a:cs typeface="Times New Roman" panose="02020603050405020304" pitchFamily="18" charset="0"/>
              </a:rPr>
              <a:t>measurements</a:t>
            </a:r>
            <a:endParaRPr lang="en-US" sz="2400" b="0" strike="noStrike" spc="-1" dirty="0">
              <a:latin typeface="Times New Roman" panose="02020603050405020304" pitchFamily="18" charset="0"/>
              <a:cs typeface="Times New Roman" panose="02020603050405020304" pitchFamily="18" charset="0"/>
            </a:endParaRPr>
          </a:p>
        </p:txBody>
      </p:sp>
      <p:sp>
        <p:nvSpPr>
          <p:cNvPr id="163" name="Obdélník 12"/>
          <p:cNvSpPr/>
          <p:nvPr/>
        </p:nvSpPr>
        <p:spPr>
          <a:xfrm>
            <a:off x="6012000" y="5260320"/>
            <a:ext cx="2110024"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400" b="1" strike="noStrike" spc="-1" dirty="0">
                <a:solidFill>
                  <a:srgbClr val="FFC000"/>
                </a:solidFill>
                <a:latin typeface="Baskerville Old Face" panose="02020602080505020303" pitchFamily="18" charset="0"/>
                <a:ea typeface="Times New Roman"/>
              </a:rPr>
              <a:t>Low geomagnetical activity</a:t>
            </a:r>
            <a:endParaRPr lang="en-US" sz="2400" b="0" strike="noStrike" spc="-1" dirty="0">
              <a:solidFill>
                <a:srgbClr val="FFC000"/>
              </a:solidFill>
              <a:latin typeface="Baskerville Old Face" panose="02020602080505020303" pitchFamily="18" charset="0"/>
            </a:endParaRPr>
          </a:p>
        </p:txBody>
      </p:sp>
      <p:pic>
        <p:nvPicPr>
          <p:cNvPr id="4" name="Zvuk 3">
            <a:hlinkClick r:id="" action="ppaction://media"/>
            <a:extLst>
              <a:ext uri="{FF2B5EF4-FFF2-40B4-BE49-F238E27FC236}">
                <a16:creationId xmlns:a16="http://schemas.microsoft.com/office/drawing/2014/main" id="{7E7A6D85-6A8A-B4BD-1849-C9642405E6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76"/>
    </mc:Choice>
    <mc:Fallback xmlns="">
      <p:transition spd="slow" advTm="13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Google Shape;508;p82"/>
          <p:cNvPicPr/>
          <p:nvPr/>
        </p:nvPicPr>
        <p:blipFill>
          <a:blip r:embed="rId4"/>
          <a:stretch/>
        </p:blipFill>
        <p:spPr>
          <a:xfrm>
            <a:off x="108000" y="181800"/>
            <a:ext cx="4319640" cy="2879640"/>
          </a:xfrm>
          <a:prstGeom prst="rect">
            <a:avLst/>
          </a:prstGeom>
          <a:ln w="0">
            <a:noFill/>
          </a:ln>
        </p:spPr>
      </p:pic>
      <p:sp>
        <p:nvSpPr>
          <p:cNvPr id="165" name="Google Shape;509;p82"/>
          <p:cNvSpPr/>
          <p:nvPr/>
        </p:nvSpPr>
        <p:spPr>
          <a:xfrm>
            <a:off x="108000" y="3601800"/>
            <a:ext cx="4319640" cy="2879640"/>
          </a:xfrm>
          <a:prstGeom prst="rect">
            <a:avLst/>
          </a:prstGeom>
          <a:blipFill rotWithShape="0">
            <a:blip r:embed="rId5"/>
            <a:srcRect/>
            <a:stretch/>
          </a:blipFill>
          <a:ln w="0">
            <a:noFill/>
          </a:ln>
        </p:spPr>
        <p:style>
          <a:lnRef idx="0">
            <a:scrgbClr r="0" g="0" b="0"/>
          </a:lnRef>
          <a:fillRef idx="0">
            <a:scrgbClr r="0" g="0" b="0"/>
          </a:fillRef>
          <a:effectRef idx="0">
            <a:scrgbClr r="0" g="0" b="0"/>
          </a:effectRef>
          <a:fontRef idx="minor"/>
        </p:style>
        <p:txBody>
          <a:bodyPr lIns="90000" tIns="45000" rIns="90000" bIns="45000" anchor="ctr" anchorCtr="1">
            <a:noAutofit/>
          </a:bodyPr>
          <a:lstStyle/>
          <a:p>
            <a:pPr algn="ctr">
              <a:lnSpc>
                <a:spcPct val="100000"/>
              </a:lnSpc>
              <a:buNone/>
              <a:tabLst>
                <a:tab pos="0" algn="l"/>
              </a:tabLst>
            </a:pPr>
            <a:r>
              <a:rPr lang="en-US" sz="1800" b="0" strike="noStrike" spc="-1">
                <a:solidFill>
                  <a:srgbClr val="000000"/>
                </a:solidFill>
                <a:latin typeface="Arial"/>
                <a:ea typeface="Arial"/>
              </a:rPr>
              <a:t>1</a:t>
            </a:r>
            <a:endParaRPr lang="en-US" sz="1800" b="0" strike="noStrike" spc="-1">
              <a:latin typeface="Arial"/>
            </a:endParaRPr>
          </a:p>
        </p:txBody>
      </p:sp>
      <p:pic>
        <p:nvPicPr>
          <p:cNvPr id="166" name="Google Shape;510;p82"/>
          <p:cNvPicPr/>
          <p:nvPr/>
        </p:nvPicPr>
        <p:blipFill>
          <a:blip r:embed="rId6"/>
          <a:stretch/>
        </p:blipFill>
        <p:spPr>
          <a:xfrm>
            <a:off x="4142116" y="2840882"/>
            <a:ext cx="5001884" cy="3358609"/>
          </a:xfrm>
          <a:prstGeom prst="rect">
            <a:avLst/>
          </a:prstGeom>
          <a:ln w="0">
            <a:noFill/>
          </a:ln>
        </p:spPr>
      </p:pic>
      <p:sp>
        <p:nvSpPr>
          <p:cNvPr id="167" name="Google Shape;511;p82"/>
          <p:cNvSpPr/>
          <p:nvPr/>
        </p:nvSpPr>
        <p:spPr>
          <a:xfrm>
            <a:off x="4500000" y="589680"/>
            <a:ext cx="4643640" cy="1102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cs-CZ" sz="2000" b="1" spc="-1" dirty="0">
                <a:solidFill>
                  <a:srgbClr val="FFC000"/>
                </a:solidFill>
                <a:latin typeface="Baskerville Old Face" panose="02020602080505020303" pitchFamily="18" charset="0"/>
                <a:ea typeface="Times New Roman"/>
              </a:rPr>
              <a:t>6 and 7 July  - </a:t>
            </a:r>
            <a:r>
              <a:rPr lang="en-US" sz="2000" spc="-1" dirty="0">
                <a:solidFill>
                  <a:srgbClr val="FFC000"/>
                </a:solidFill>
                <a:latin typeface="Baskerville Old Face" panose="02020602080505020303" pitchFamily="18" charset="0"/>
                <a:ea typeface="Times New Roman"/>
              </a:rPr>
              <a:t>reflection from practically horizontal reflection plane </a:t>
            </a:r>
            <a:endParaRPr lang="cs-CZ" sz="2000" spc="-1" dirty="0">
              <a:solidFill>
                <a:srgbClr val="FFC000"/>
              </a:solidFill>
              <a:latin typeface="Baskerville Old Face" panose="02020602080505020303" pitchFamily="18" charset="0"/>
              <a:ea typeface="Times New Roman"/>
            </a:endParaRPr>
          </a:p>
          <a:p>
            <a:pPr>
              <a:lnSpc>
                <a:spcPct val="100000"/>
              </a:lnSpc>
              <a:buNone/>
              <a:tabLst>
                <a:tab pos="0" algn="l"/>
              </a:tabLst>
            </a:pPr>
            <a:r>
              <a:rPr lang="cs-CZ" sz="2000" b="1" strike="noStrike" spc="-1" dirty="0">
                <a:solidFill>
                  <a:srgbClr val="FFC000"/>
                </a:solidFill>
                <a:latin typeface="Baskerville Old Face" panose="02020602080505020303" pitchFamily="18" charset="0"/>
                <a:ea typeface="Times New Roman"/>
              </a:rPr>
              <a:t>8 July - </a:t>
            </a:r>
            <a:r>
              <a:rPr lang="en-US" sz="2000" b="1" strike="noStrike" spc="-1" dirty="0">
                <a:solidFill>
                  <a:srgbClr val="FFC000"/>
                </a:solidFill>
                <a:latin typeface="Baskerville Old Face" panose="02020602080505020303" pitchFamily="18" charset="0"/>
                <a:ea typeface="Times New Roman"/>
              </a:rPr>
              <a:t>Spread F echo</a:t>
            </a:r>
            <a:r>
              <a:rPr lang="en-US" sz="2000" b="0" strike="noStrike" spc="-1" dirty="0">
                <a:solidFill>
                  <a:srgbClr val="FFC000"/>
                </a:solidFill>
                <a:latin typeface="Baskerville Old Face" panose="02020602080505020303" pitchFamily="18" charset="0"/>
                <a:ea typeface="Times New Roman"/>
              </a:rPr>
              <a:t> </a:t>
            </a:r>
            <a:r>
              <a:rPr lang="cs-CZ" sz="2000" b="0" strike="noStrike" spc="-1" dirty="0">
                <a:solidFill>
                  <a:srgbClr val="FFC000"/>
                </a:solidFill>
                <a:latin typeface="Baskerville Old Face" panose="02020602080505020303" pitchFamily="18" charset="0"/>
                <a:ea typeface="Times New Roman"/>
              </a:rPr>
              <a:t>es </a:t>
            </a:r>
            <a:r>
              <a:rPr lang="en-US" sz="2000" b="0" strike="noStrike" spc="-1" dirty="0">
                <a:solidFill>
                  <a:srgbClr val="FFC000"/>
                </a:solidFill>
                <a:latin typeface="Baskerville Old Face" panose="02020602080505020303" pitchFamily="18" charset="0"/>
                <a:ea typeface="Times New Roman"/>
              </a:rPr>
              <a:t>on the </a:t>
            </a:r>
            <a:r>
              <a:rPr lang="en-US" sz="2000" b="0" strike="noStrike" spc="-1" dirty="0" err="1">
                <a:solidFill>
                  <a:srgbClr val="FFC000"/>
                </a:solidFill>
                <a:latin typeface="Baskerville Old Face" panose="02020602080505020303" pitchFamily="18" charset="0"/>
                <a:ea typeface="Times New Roman"/>
              </a:rPr>
              <a:t>ionograms</a:t>
            </a:r>
            <a:r>
              <a:rPr lang="en-US" sz="2000" b="0" strike="noStrike" spc="-1" dirty="0">
                <a:solidFill>
                  <a:srgbClr val="FFC000"/>
                </a:solidFill>
                <a:latin typeface="Baskerville Old Face" panose="02020602080505020303" pitchFamily="18" charset="0"/>
                <a:ea typeface="Times New Roman"/>
              </a:rPr>
              <a:t> </a:t>
            </a:r>
            <a:r>
              <a:rPr lang="en-US" sz="2000" spc="-1" dirty="0">
                <a:solidFill>
                  <a:srgbClr val="FFC000"/>
                </a:solidFill>
                <a:latin typeface="Baskerville Old Face" panose="02020602080505020303" pitchFamily="18" charset="0"/>
                <a:ea typeface="Times New Roman"/>
              </a:rPr>
              <a:t>suggests that reflection planes are significantly deformed by propagating </a:t>
            </a:r>
            <a:r>
              <a:rPr lang="en-US" sz="2000" spc="-1" dirty="0" err="1">
                <a:solidFill>
                  <a:srgbClr val="FFC000"/>
                </a:solidFill>
                <a:latin typeface="Baskerville Old Face" panose="02020602080505020303" pitchFamily="18" charset="0"/>
                <a:ea typeface="Times New Roman"/>
              </a:rPr>
              <a:t>waveswith</a:t>
            </a:r>
            <a:r>
              <a:rPr lang="en-US" sz="2000" spc="-1" dirty="0">
                <a:solidFill>
                  <a:srgbClr val="FFC000"/>
                </a:solidFill>
                <a:latin typeface="Baskerville Old Face" panose="02020602080505020303" pitchFamily="18" charset="0"/>
                <a:ea typeface="Times New Roman"/>
              </a:rPr>
              <a:t> </a:t>
            </a:r>
            <a:r>
              <a:rPr lang="en-US" sz="2000" b="0" strike="noStrike" spc="-1" dirty="0">
                <a:solidFill>
                  <a:srgbClr val="FFC000"/>
                </a:solidFill>
                <a:latin typeface="Baskerville Old Face" panose="02020602080505020303" pitchFamily="18" charset="0"/>
                <a:ea typeface="Times New Roman"/>
              </a:rPr>
              <a:t>source in the lower-lying atmosphere</a:t>
            </a:r>
            <a:endParaRPr lang="en-US" sz="2000" b="0" strike="noStrike" spc="-1" dirty="0">
              <a:latin typeface="Baskerville Old Face" panose="02020602080505020303" pitchFamily="18" charset="0"/>
            </a:endParaRPr>
          </a:p>
        </p:txBody>
      </p:sp>
      <p:sp>
        <p:nvSpPr>
          <p:cNvPr id="168" name="Google Shape;512;p82"/>
          <p:cNvSpPr/>
          <p:nvPr/>
        </p:nvSpPr>
        <p:spPr>
          <a:xfrm>
            <a:off x="6298051" y="6283322"/>
            <a:ext cx="1544273"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2000" b="1" strike="noStrike" spc="-1" dirty="0">
                <a:solidFill>
                  <a:srgbClr val="FFC000"/>
                </a:solidFill>
                <a:latin typeface="Baskerville Old Face" panose="02020602080505020303" pitchFamily="18" charset="0"/>
                <a:ea typeface="Times New Roman"/>
              </a:rPr>
              <a:t>8 July 2021</a:t>
            </a:r>
            <a:endParaRPr lang="en-US" sz="2000" b="1" strike="noStrike" spc="-1" dirty="0">
              <a:latin typeface="Baskerville Old Face" panose="02020602080505020303" pitchFamily="18" charset="0"/>
            </a:endParaRPr>
          </a:p>
        </p:txBody>
      </p:sp>
      <p:sp>
        <p:nvSpPr>
          <p:cNvPr id="169" name="Google Shape;514;p82"/>
          <p:cNvSpPr/>
          <p:nvPr/>
        </p:nvSpPr>
        <p:spPr>
          <a:xfrm>
            <a:off x="1588320" y="3168000"/>
            <a:ext cx="1445336"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2000" b="1" strike="noStrike" spc="-1" dirty="0">
                <a:solidFill>
                  <a:srgbClr val="FFC000"/>
                </a:solidFill>
                <a:latin typeface="Baskerville Old Face" panose="02020602080505020303" pitchFamily="18" charset="0"/>
                <a:ea typeface="Times New Roman"/>
              </a:rPr>
              <a:t>6 July 2021</a:t>
            </a:r>
            <a:endParaRPr lang="en-US" sz="2000" b="1" strike="noStrike" spc="-1" dirty="0">
              <a:latin typeface="Baskerville Old Face" panose="02020602080505020303" pitchFamily="18" charset="0"/>
            </a:endParaRPr>
          </a:p>
        </p:txBody>
      </p:sp>
      <p:sp>
        <p:nvSpPr>
          <p:cNvPr id="170" name="Google Shape;515;p82"/>
          <p:cNvSpPr/>
          <p:nvPr/>
        </p:nvSpPr>
        <p:spPr>
          <a:xfrm>
            <a:off x="4912560" y="105840"/>
            <a:ext cx="3979440" cy="876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2400" b="1" strike="noStrike" spc="-1" dirty="0">
                <a:solidFill>
                  <a:srgbClr val="FFC000"/>
                </a:solidFill>
                <a:latin typeface="Times New Roman" panose="02020603050405020304" pitchFamily="18" charset="0"/>
                <a:ea typeface="Times New Roman"/>
                <a:cs typeface="Times New Roman" panose="02020603050405020304" pitchFamily="18" charset="0"/>
              </a:rPr>
              <a:t>DPS-4D measurements</a:t>
            </a:r>
            <a:endParaRPr lang="en-US" sz="2400" b="0" strike="noStrike" spc="-1" dirty="0">
              <a:latin typeface="Times New Roman" panose="02020603050405020304" pitchFamily="18" charset="0"/>
              <a:cs typeface="Times New Roman" panose="02020603050405020304" pitchFamily="18" charset="0"/>
            </a:endParaRPr>
          </a:p>
        </p:txBody>
      </p:sp>
      <p:sp>
        <p:nvSpPr>
          <p:cNvPr id="171" name="Google Shape;513;p82"/>
          <p:cNvSpPr/>
          <p:nvPr/>
        </p:nvSpPr>
        <p:spPr>
          <a:xfrm>
            <a:off x="1588320" y="6480000"/>
            <a:ext cx="1445336" cy="34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buNone/>
              <a:tabLst>
                <a:tab pos="0" algn="l"/>
              </a:tabLst>
            </a:pPr>
            <a:r>
              <a:rPr lang="en-US" sz="2000" b="1" strike="noStrike" spc="-1" dirty="0">
                <a:solidFill>
                  <a:srgbClr val="FFC000"/>
                </a:solidFill>
                <a:latin typeface="Baskerville Old Face" panose="02020602080505020303" pitchFamily="18" charset="0"/>
                <a:ea typeface="Times New Roman"/>
              </a:rPr>
              <a:t>7 July 2021</a:t>
            </a:r>
            <a:endParaRPr lang="en-US" sz="2000" b="1" strike="noStrike" spc="-1" dirty="0">
              <a:latin typeface="Baskerville Old Face" panose="02020602080505020303" pitchFamily="18" charset="0"/>
            </a:endParaRPr>
          </a:p>
        </p:txBody>
      </p:sp>
      <p:pic>
        <p:nvPicPr>
          <p:cNvPr id="3" name="Zvuk 2">
            <a:hlinkClick r:id="" action="ppaction://media"/>
            <a:extLst>
              <a:ext uri="{FF2B5EF4-FFF2-40B4-BE49-F238E27FC236}">
                <a16:creationId xmlns:a16="http://schemas.microsoft.com/office/drawing/2014/main" id="{9ACE0F09-9652-6053-F21F-764C7F15BD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113"/>
    </mc:Choice>
    <mc:Fallback xmlns="">
      <p:transition spd="slow" advTm="8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Template>
  <TotalTime>9970</TotalTime>
  <Words>1573</Words>
  <Application>Microsoft Office PowerPoint</Application>
  <PresentationFormat>Předvádění na obrazovce (4:3)</PresentationFormat>
  <Paragraphs>127</Paragraphs>
  <Slides>15</Slides>
  <Notes>1</Notes>
  <HiddenSlides>0</HiddenSlides>
  <MMClips>15</MMClips>
  <ScaleCrop>false</ScaleCrop>
  <HeadingPairs>
    <vt:vector size="6" baseType="variant">
      <vt:variant>
        <vt:lpstr>Použitá písma</vt:lpstr>
      </vt:variant>
      <vt:variant>
        <vt:i4>8</vt:i4>
      </vt:variant>
      <vt:variant>
        <vt:lpstr>Motiv</vt:lpstr>
      </vt:variant>
      <vt:variant>
        <vt:i4>3</vt:i4>
      </vt:variant>
      <vt:variant>
        <vt:lpstr>Nadpisy snímků</vt:lpstr>
      </vt:variant>
      <vt:variant>
        <vt:i4>15</vt:i4>
      </vt:variant>
    </vt:vector>
  </HeadingPairs>
  <TitlesOfParts>
    <vt:vector size="26" baseType="lpstr">
      <vt:lpstr>Arial</vt:lpstr>
      <vt:lpstr>Baskerville Old Face</vt:lpstr>
      <vt:lpstr>Calibri</vt:lpstr>
      <vt:lpstr>Courier New</vt:lpstr>
      <vt:lpstr>MuseoSans</vt:lpstr>
      <vt:lpstr>Symbol</vt:lpstr>
      <vt:lpstr>Times New Roman</vt:lpstr>
      <vt:lpstr>Wingdings</vt:lpstr>
      <vt:lpstr>Office Theme</vt:lpstr>
      <vt:lpstr>Office Theme</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Cyclone Zyprian</dc:title>
  <dc:creator>Káča</dc:creator>
  <cp:lastModifiedBy>František Potužník</cp:lastModifiedBy>
  <cp:revision>72</cp:revision>
  <dcterms:created xsi:type="dcterms:W3CDTF">2022-04-26T06:47:53Z</dcterms:created>
  <dcterms:modified xsi:type="dcterms:W3CDTF">2022-05-20T12:26:31Z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1</vt:r8>
  </property>
  <property fmtid="{D5CDD505-2E9C-101B-9397-08002B2CF9AE}" pid="3" name="PresentationFormat">
    <vt:lpwstr>Předvádění na obrazovce (4:3)</vt:lpwstr>
  </property>
  <property fmtid="{D5CDD505-2E9C-101B-9397-08002B2CF9AE}" pid="4" name="Slides">
    <vt:r8>17</vt:r8>
  </property>
</Properties>
</file>