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99" r:id="rId2"/>
  </p:sldMasterIdLst>
  <p:notesMasterIdLst>
    <p:notesMasterId r:id="rId18"/>
  </p:notesMasterIdLst>
  <p:handoutMasterIdLst>
    <p:handoutMasterId r:id="rId19"/>
  </p:handoutMasterIdLst>
  <p:sldIdLst>
    <p:sldId id="890" r:id="rId3"/>
    <p:sldId id="929" r:id="rId4"/>
    <p:sldId id="913" r:id="rId5"/>
    <p:sldId id="915" r:id="rId6"/>
    <p:sldId id="916" r:id="rId7"/>
    <p:sldId id="918" r:id="rId8"/>
    <p:sldId id="919" r:id="rId9"/>
    <p:sldId id="920" r:id="rId10"/>
    <p:sldId id="921" r:id="rId11"/>
    <p:sldId id="922" r:id="rId12"/>
    <p:sldId id="923" r:id="rId13"/>
    <p:sldId id="924" r:id="rId14"/>
    <p:sldId id="926" r:id="rId15"/>
    <p:sldId id="927" r:id="rId16"/>
    <p:sldId id="928" r:id="rId17"/>
  </p:sldIdLst>
  <p:sldSz cx="12192000" cy="6858000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AF0539"/>
    <a:srgbClr val="F2F2F2"/>
    <a:srgbClr val="623C75"/>
    <a:srgbClr val="6D8C30"/>
    <a:srgbClr val="CA5519"/>
    <a:srgbClr val="1C5799"/>
    <a:srgbClr val="EB8B5B"/>
    <a:srgbClr val="5A8D1D"/>
    <a:srgbClr val="6D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2" autoAdjust="0"/>
    <p:restoredTop sz="97423" autoAdjust="0"/>
  </p:normalViewPr>
  <p:slideViewPr>
    <p:cSldViewPr snapToObjects="1">
      <p:cViewPr varScale="1">
        <p:scale>
          <a:sx n="99" d="100"/>
          <a:sy n="99" d="100"/>
        </p:scale>
        <p:origin x="222" y="54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23.05.2022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          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0" pos="2419" userDrawn="1">
          <p15:clr>
            <a:srgbClr val="FBAE40"/>
          </p15:clr>
        </p15:guide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0" pos="5261" userDrawn="1">
          <p15:clr>
            <a:srgbClr val="FBAE40"/>
          </p15:clr>
        </p15:guide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50-375 Wrocław</a:t>
            </a:r>
          </a:p>
          <a:p>
            <a:pPr lvl="0"/>
            <a:r>
              <a:rPr lang="pl-PL" dirty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Centrala: tel. 71 320 5020</a:t>
            </a:r>
          </a:p>
          <a:p>
            <a:pPr lvl="0"/>
            <a:r>
              <a:rPr lang="pl-PL" dirty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          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97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pos="36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29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707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531">
          <p15:clr>
            <a:srgbClr val="FBAE40"/>
          </p15:clr>
        </p15:guide>
        <p15:guide id="8" orient="horz" pos="40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30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38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89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3840">
          <p15:clr>
            <a:srgbClr val="FBAE40"/>
          </p15:clr>
        </p15:guide>
        <p15:guide id="10" pos="3780">
          <p15:clr>
            <a:srgbClr val="FBAE40"/>
          </p15:clr>
        </p15:guide>
        <p15:guide id="11" pos="39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11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1366">
          <p15:clr>
            <a:srgbClr val="FBAE40"/>
          </p15:clr>
        </p15:guide>
        <p15:guide id="6" pos="6955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3840">
          <p15:clr>
            <a:srgbClr val="FBAE40"/>
          </p15:clr>
        </p15:guide>
        <p15:guide id="9" pos="3780">
          <p15:clr>
            <a:srgbClr val="FBAE40"/>
          </p15:clr>
        </p15:guide>
        <p15:guide id="10" pos="3900">
          <p15:clr>
            <a:srgbClr val="FBAE40"/>
          </p15:clr>
        </p15:guide>
        <p15:guide id="11" orient="horz" pos="38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714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0" pos="2419">
          <p15:clr>
            <a:srgbClr val="FBAE40"/>
          </p15:clr>
        </p15:guide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2631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7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575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0" pos="5261">
          <p15:clr>
            <a:srgbClr val="FBAE40"/>
          </p15:clr>
        </p15:guide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5049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231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81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54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pos="6955">
          <p15:clr>
            <a:srgbClr val="FBAE40"/>
          </p15:clr>
        </p15:guide>
        <p15:guide id="8" orient="horz" pos="4042">
          <p15:clr>
            <a:srgbClr val="FBAE40"/>
          </p15:clr>
        </p15:guide>
        <p15:guide id="9" pos="5049">
          <p15:clr>
            <a:srgbClr val="FBAE40"/>
          </p15:clr>
        </p15:guide>
        <p15:guide id="10" orient="horz" pos="981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pos="5261">
          <p15:clr>
            <a:srgbClr val="FBAE40"/>
          </p15:clr>
        </p15:guide>
        <p15:guide id="13" orient="horz" pos="231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50-375 Wrocław</a:t>
            </a:r>
          </a:p>
          <a:p>
            <a:pPr lvl="0"/>
            <a:r>
              <a:rPr lang="pl-PL" dirty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Centrala: tel. 71 320 5020</a:t>
            </a:r>
          </a:p>
          <a:p>
            <a:pPr lvl="0"/>
            <a:r>
              <a:rPr lang="pl-PL" dirty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6955">
          <p15:clr>
            <a:srgbClr val="F26B43"/>
          </p15:clr>
        </p15:guide>
        <p15:guide id="4" orient="horz" pos="981">
          <p15:clr>
            <a:srgbClr val="F26B43"/>
          </p15:clr>
        </p15:guide>
        <p15:guide id="6" pos="7469">
          <p15:clr>
            <a:srgbClr val="F26B43"/>
          </p15:clr>
        </p15:guide>
        <p15:guide id="7" orient="horz" pos="4110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142">
          <p15:clr>
            <a:srgbClr val="F26B43"/>
          </p15:clr>
        </p15:guide>
        <p15:guide id="11" pos="211">
          <p15:clr>
            <a:srgbClr val="F26B43"/>
          </p15:clr>
        </p15:guide>
        <p15:guide id="12" pos="4324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23">
            <a:extLst>
              <a:ext uri="{FF2B5EF4-FFF2-40B4-BE49-F238E27FC236}">
                <a16:creationId xmlns:a16="http://schemas.microsoft.com/office/drawing/2014/main" id="{457C4448-BAD4-4311-F49F-4A5407C72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869160"/>
            <a:ext cx="12192001" cy="1404156"/>
          </a:xfrm>
        </p:spPr>
        <p:txBody>
          <a:bodyPr>
            <a:normAutofit/>
          </a:bodyPr>
          <a:lstStyle/>
          <a:p>
            <a:r>
              <a:rPr lang="en-US" sz="2100" b="1" i="0" dirty="0">
                <a:effectLst/>
              </a:rPr>
              <a:t>Landslide susceptibility mapping by using various selection strategies of landslide conditioning factors and </a:t>
            </a:r>
            <a:r>
              <a:rPr lang="en-US" sz="2100" b="1" i="0" dirty="0" err="1">
                <a:effectLst/>
              </a:rPr>
              <a:t>XGBoost</a:t>
            </a:r>
            <a:endParaRPr lang="pl-PL" sz="2100" b="1" i="0" dirty="0">
              <a:effectLst/>
            </a:endParaRPr>
          </a:p>
          <a:p>
            <a:r>
              <a:rPr lang="pl-PL" sz="1600" dirty="0"/>
              <a:t>Tymon Lewandowski, </a:t>
            </a:r>
            <a:r>
              <a:rPr lang="pl-PL" sz="1600" b="0" i="0" dirty="0">
                <a:effectLst/>
              </a:rPr>
              <a:t>Kamila Pawłuszek-Filipiak</a:t>
            </a:r>
          </a:p>
          <a:p>
            <a:endParaRPr lang="pl-PL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4956D-0D2F-6754-E700-EB607C85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4980"/>
            <a:ext cx="5976664" cy="4482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2EE7B-42D7-289B-BB09-1D3E241B588A}"/>
              </a:ext>
            </a:extLst>
          </p:cNvPr>
          <p:cNvSpPr txBox="1"/>
          <p:nvPr/>
        </p:nvSpPr>
        <p:spPr>
          <a:xfrm>
            <a:off x="4367808" y="4423677"/>
            <a:ext cx="2514618" cy="215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www.weatherwizkids.com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6CBD6-D106-1E48-CE49-290FC9FC6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8D9B5-D4A2-469A-A9E6-A48807E3AA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308571"/>
            <a:ext cx="3552444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AE2B49-D4BE-80D7-F79D-3138E3C45509}"/>
              </a:ext>
            </a:extLst>
          </p:cNvPr>
          <p:cNvSpPr txBox="1"/>
          <p:nvPr/>
        </p:nvSpPr>
        <p:spPr>
          <a:xfrm>
            <a:off x="9264352" y="2378857"/>
            <a:ext cx="1776222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l-PL" sz="1600" i="0" dirty="0">
                <a:solidFill>
                  <a:srgbClr val="000000"/>
                </a:solidFill>
                <a:effectLst/>
                <a:latin typeface="+mn-lt"/>
              </a:rPr>
              <a:t>23–27 May 2022</a:t>
            </a:r>
            <a:endParaRPr lang="pl-PL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B61F116-9BBE-20CD-4E36-E7402244A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4" y="4581128"/>
            <a:ext cx="11523133" cy="2266835"/>
          </a:xfrm>
        </p:spPr>
        <p:txBody>
          <a:bodyPr>
            <a:normAutofit/>
          </a:bodyPr>
          <a:lstStyle/>
          <a:p>
            <a:r>
              <a:rPr lang="pl-PL" dirty="0"/>
              <a:t>Applied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effectLst/>
                <a:ea typeface="Calibri" panose="020F0502020204030204" pitchFamily="34" charset="0"/>
              </a:rPr>
              <a:t>Can</a:t>
            </a:r>
            <a:r>
              <a:rPr lang="pl-PL" dirty="0">
                <a:effectLst/>
                <a:ea typeface="Calibri" panose="020F0502020204030204" pitchFamily="34" charset="0"/>
              </a:rPr>
              <a:t> R, </a:t>
            </a:r>
            <a:r>
              <a:rPr lang="pl-PL" dirty="0" err="1">
                <a:effectLst/>
                <a:ea typeface="Calibri" panose="020F0502020204030204" pitchFamily="34" charset="0"/>
              </a:rPr>
              <a:t>Kocaman</a:t>
            </a:r>
            <a:r>
              <a:rPr lang="pl-PL" dirty="0">
                <a:effectLst/>
                <a:ea typeface="Calibri" panose="020F0502020204030204" pitchFamily="34" charset="0"/>
              </a:rPr>
              <a:t> S, </a:t>
            </a:r>
            <a:r>
              <a:rPr lang="pl-PL" dirty="0" err="1">
                <a:effectLst/>
                <a:ea typeface="Calibri" panose="020F0502020204030204" pitchFamily="34" charset="0"/>
              </a:rPr>
              <a:t>Gokceoglu</a:t>
            </a:r>
            <a:r>
              <a:rPr lang="pl-PL" dirty="0">
                <a:effectLst/>
                <a:ea typeface="Calibri" panose="020F0502020204030204" pitchFamily="34" charset="0"/>
              </a:rPr>
              <a:t> C (2021) A </a:t>
            </a:r>
            <a:r>
              <a:rPr lang="pl-PL" dirty="0" err="1">
                <a:effectLst/>
                <a:ea typeface="Calibri" panose="020F0502020204030204" pitchFamily="34" charset="0"/>
              </a:rPr>
              <a:t>comprehensive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assessment</a:t>
            </a:r>
            <a:r>
              <a:rPr lang="pl-PL" dirty="0">
                <a:effectLst/>
                <a:ea typeface="Calibri" panose="020F0502020204030204" pitchFamily="34" charset="0"/>
              </a:rPr>
              <a:t> of </a:t>
            </a:r>
            <a:r>
              <a:rPr lang="pl-PL" dirty="0" err="1">
                <a:effectLst/>
                <a:ea typeface="Calibri" panose="020F0502020204030204" pitchFamily="34" charset="0"/>
              </a:rPr>
              <a:t>XGBoost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algorithm</a:t>
            </a:r>
            <a:r>
              <a:rPr lang="pl-PL" dirty="0">
                <a:effectLst/>
                <a:ea typeface="Calibri" panose="020F0502020204030204" pitchFamily="34" charset="0"/>
              </a:rPr>
              <a:t> for </a:t>
            </a:r>
            <a:r>
              <a:rPr lang="pl-PL" dirty="0" err="1">
                <a:effectLst/>
                <a:ea typeface="Calibri" panose="020F0502020204030204" pitchFamily="34" charset="0"/>
              </a:rPr>
              <a:t>landslide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susceptibility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mapping</a:t>
            </a:r>
            <a:r>
              <a:rPr lang="pl-PL" dirty="0">
                <a:effectLst/>
                <a:ea typeface="Calibri" panose="020F0502020204030204" pitchFamily="34" charset="0"/>
              </a:rPr>
              <a:t> in the </a:t>
            </a:r>
            <a:r>
              <a:rPr lang="pl-PL" dirty="0" err="1">
                <a:effectLst/>
                <a:ea typeface="Calibri" panose="020F0502020204030204" pitchFamily="34" charset="0"/>
              </a:rPr>
              <a:t>upper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basin</a:t>
            </a:r>
            <a:r>
              <a:rPr lang="pl-PL" dirty="0">
                <a:effectLst/>
                <a:ea typeface="Calibri" panose="020F0502020204030204" pitchFamily="34" charset="0"/>
              </a:rPr>
              <a:t> of </a:t>
            </a:r>
            <a:r>
              <a:rPr lang="pl-PL" dirty="0" err="1">
                <a:effectLst/>
                <a:ea typeface="Calibri" panose="020F0502020204030204" pitchFamily="34" charset="0"/>
              </a:rPr>
              <a:t>Ataturk</a:t>
            </a:r>
            <a:r>
              <a:rPr lang="pl-PL" dirty="0">
                <a:effectLst/>
                <a:ea typeface="Calibri" panose="020F0502020204030204" pitchFamily="34" charset="0"/>
              </a:rPr>
              <a:t> dam,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effectLst/>
                <a:ea typeface="Calibri" panose="020F0502020204030204" pitchFamily="34" charset="0"/>
              </a:rPr>
              <a:t>Pradhan</a:t>
            </a:r>
            <a:r>
              <a:rPr lang="pl-PL" dirty="0">
                <a:effectLst/>
                <a:ea typeface="Calibri" panose="020F0502020204030204" pitchFamily="34" charset="0"/>
              </a:rPr>
              <a:t> AMS, Kim YT (2020) </a:t>
            </a:r>
            <a:r>
              <a:rPr lang="pl-PL" dirty="0" err="1">
                <a:effectLst/>
                <a:ea typeface="Calibri" panose="020F0502020204030204" pitchFamily="34" charset="0"/>
              </a:rPr>
              <a:t>Rainfall-induced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shallow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landslide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susceptibility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mapping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at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two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adjacent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catchments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using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advanced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machine</a:t>
            </a:r>
            <a:r>
              <a:rPr lang="pl-PL" dirty="0">
                <a:effectLst/>
                <a:ea typeface="Calibri" panose="020F0502020204030204" pitchFamily="34" charset="0"/>
              </a:rPr>
              <a:t> learning </a:t>
            </a:r>
            <a:r>
              <a:rPr lang="pl-PL" dirty="0" err="1">
                <a:effectLst/>
                <a:ea typeface="Calibri" panose="020F0502020204030204" pitchFamily="34" charset="0"/>
              </a:rPr>
              <a:t>algorithms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effectLst/>
                <a:ea typeface="Calibri" panose="020F0502020204030204" pitchFamily="34" charset="0"/>
              </a:rPr>
              <a:t>Sahin</a:t>
            </a:r>
            <a:r>
              <a:rPr lang="pl-PL" dirty="0">
                <a:effectLst/>
                <a:ea typeface="Calibri" panose="020F0502020204030204" pitchFamily="34" charset="0"/>
              </a:rPr>
              <a:t> EK (2020) </a:t>
            </a:r>
            <a:r>
              <a:rPr lang="pl-PL" dirty="0" err="1">
                <a:effectLst/>
                <a:ea typeface="Calibri" panose="020F0502020204030204" pitchFamily="34" charset="0"/>
              </a:rPr>
              <a:t>Assessing</a:t>
            </a:r>
            <a:r>
              <a:rPr lang="pl-PL" dirty="0">
                <a:effectLst/>
                <a:ea typeface="Calibri" panose="020F0502020204030204" pitchFamily="34" charset="0"/>
              </a:rPr>
              <a:t> the </a:t>
            </a:r>
            <a:r>
              <a:rPr lang="pl-PL" dirty="0" err="1">
                <a:effectLst/>
                <a:ea typeface="Calibri" panose="020F0502020204030204" pitchFamily="34" charset="0"/>
              </a:rPr>
              <a:t>predictive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capability</a:t>
            </a:r>
            <a:r>
              <a:rPr lang="pl-PL" dirty="0">
                <a:effectLst/>
                <a:ea typeface="Calibri" panose="020F0502020204030204" pitchFamily="34" charset="0"/>
              </a:rPr>
              <a:t> of ensemble </a:t>
            </a:r>
            <a:r>
              <a:rPr lang="pl-PL" dirty="0" err="1">
                <a:effectLst/>
                <a:ea typeface="Calibri" panose="020F0502020204030204" pitchFamily="34" charset="0"/>
              </a:rPr>
              <a:t>tree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methods</a:t>
            </a:r>
            <a:r>
              <a:rPr lang="pl-PL" dirty="0">
                <a:effectLst/>
                <a:ea typeface="Calibri" panose="020F0502020204030204" pitchFamily="34" charset="0"/>
              </a:rPr>
              <a:t> for </a:t>
            </a:r>
            <a:r>
              <a:rPr lang="pl-PL" dirty="0" err="1">
                <a:effectLst/>
                <a:ea typeface="Calibri" panose="020F0502020204030204" pitchFamily="34" charset="0"/>
              </a:rPr>
              <a:t>landslide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susceptibility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mapping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using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XGBoost</a:t>
            </a:r>
            <a:r>
              <a:rPr lang="pl-PL" dirty="0">
                <a:effectLst/>
                <a:ea typeface="Calibri" panose="020F0502020204030204" pitchFamily="34" charset="0"/>
              </a:rPr>
              <a:t>, gradient </a:t>
            </a:r>
            <a:r>
              <a:rPr lang="pl-PL" dirty="0" err="1">
                <a:effectLst/>
                <a:ea typeface="Calibri" panose="020F0502020204030204" pitchFamily="34" charset="0"/>
              </a:rPr>
              <a:t>boosting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machine</a:t>
            </a:r>
            <a:r>
              <a:rPr lang="pl-PL" dirty="0">
                <a:effectLst/>
                <a:ea typeface="Calibri" panose="020F0502020204030204" pitchFamily="34" charset="0"/>
              </a:rPr>
              <a:t>, and </a:t>
            </a:r>
            <a:r>
              <a:rPr lang="pl-PL" dirty="0" err="1">
                <a:effectLst/>
                <a:ea typeface="Calibri" panose="020F0502020204030204" pitchFamily="34" charset="0"/>
              </a:rPr>
              <a:t>random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forest</a:t>
            </a:r>
            <a:r>
              <a:rPr lang="pl-PL" dirty="0">
                <a:effectLst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effectLst/>
                <a:ea typeface="Calibri" panose="020F0502020204030204" pitchFamily="34" charset="0"/>
              </a:rPr>
              <a:t>Wang</a:t>
            </a:r>
            <a:r>
              <a:rPr lang="pl-PL" dirty="0">
                <a:effectLst/>
                <a:ea typeface="Calibri" panose="020F0502020204030204" pitchFamily="34" charset="0"/>
              </a:rPr>
              <a:t> S, </a:t>
            </a:r>
            <a:r>
              <a:rPr lang="pl-PL" dirty="0" err="1">
                <a:effectLst/>
                <a:ea typeface="Calibri" panose="020F0502020204030204" pitchFamily="34" charset="0"/>
              </a:rPr>
              <a:t>Zhuang</a:t>
            </a:r>
            <a:r>
              <a:rPr lang="pl-PL" dirty="0">
                <a:effectLst/>
                <a:ea typeface="Calibri" panose="020F0502020204030204" pitchFamily="34" charset="0"/>
              </a:rPr>
              <a:t> J, </a:t>
            </a:r>
            <a:r>
              <a:rPr lang="pl-PL" dirty="0" err="1">
                <a:effectLst/>
                <a:ea typeface="Calibri" panose="020F0502020204030204" pitchFamily="34" charset="0"/>
              </a:rPr>
              <a:t>Zheng</a:t>
            </a:r>
            <a:r>
              <a:rPr lang="pl-PL" dirty="0">
                <a:effectLst/>
                <a:ea typeface="Calibri" panose="020F0502020204030204" pitchFamily="34" charset="0"/>
              </a:rPr>
              <a:t> J, et al (2021) Application of </a:t>
            </a:r>
            <a:r>
              <a:rPr lang="pl-PL" dirty="0" err="1">
                <a:effectLst/>
                <a:ea typeface="Calibri" panose="020F0502020204030204" pitchFamily="34" charset="0"/>
              </a:rPr>
              <a:t>Bayesian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Hyperparameter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Optimized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Random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Forest</a:t>
            </a:r>
            <a:r>
              <a:rPr lang="pl-PL" dirty="0">
                <a:effectLst/>
                <a:ea typeface="Calibri" panose="020F0502020204030204" pitchFamily="34" charset="0"/>
              </a:rPr>
              <a:t> and </a:t>
            </a:r>
            <a:r>
              <a:rPr lang="pl-PL" dirty="0" err="1">
                <a:effectLst/>
                <a:ea typeface="Calibri" panose="020F0502020204030204" pitchFamily="34" charset="0"/>
              </a:rPr>
              <a:t>XGBoost</a:t>
            </a:r>
            <a:r>
              <a:rPr lang="pl-PL" dirty="0">
                <a:effectLst/>
                <a:ea typeface="Calibri" panose="020F0502020204030204" pitchFamily="34" charset="0"/>
              </a:rPr>
              <a:t> Model for </a:t>
            </a:r>
            <a:r>
              <a:rPr lang="pl-PL" dirty="0" err="1">
                <a:effectLst/>
                <a:ea typeface="Calibri" panose="020F0502020204030204" pitchFamily="34" charset="0"/>
              </a:rPr>
              <a:t>Landslide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Susceptibility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Mapping</a:t>
            </a:r>
            <a:r>
              <a:rPr lang="pl-PL" dirty="0">
                <a:effectLst/>
                <a:ea typeface="Calibri" panose="020F0502020204030204" pitchFamily="34" charset="0"/>
              </a:rPr>
              <a:t>.</a:t>
            </a:r>
            <a:endParaRPr lang="en-AU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9DF3197-547D-C91F-E729-0BBEFD33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Model training</a:t>
            </a:r>
            <a:endParaRPr lang="en-AU" dirty="0"/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6EDF3D77-CD5B-F176-C940-A31CB84E1316}"/>
              </a:ext>
            </a:extLst>
          </p:cNvPr>
          <p:cNvSpPr txBox="1">
            <a:spLocks/>
          </p:cNvSpPr>
          <p:nvPr/>
        </p:nvSpPr>
        <p:spPr>
          <a:xfrm>
            <a:off x="486834" y="1412776"/>
            <a:ext cx="11523133" cy="18362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77800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82834"/>
              </a:buClr>
              <a:buSzTx/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/>
            </a:pPr>
            <a:r>
              <a:rPr kumimoji="0" lang="pl-PL" sz="2000" b="0" i="0" u="none" strike="noStrike" kern="1200" cap="none" spc="-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Decision Trees</a:t>
            </a:r>
          </a:p>
          <a:p>
            <a:pPr marL="285750" marR="0" lvl="0" indent="-28575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82834"/>
              </a:buClr>
              <a:buSzTx/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/>
            </a:pPr>
            <a:r>
              <a:rPr kumimoji="0" lang="pl-PL" sz="2000" b="0" i="0" u="none" strike="noStrike" kern="1200" cap="none" spc="-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Ensemble learning</a:t>
            </a:r>
          </a:p>
          <a:p>
            <a:pPr marL="285750" marR="0" lvl="0" indent="-28575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82834"/>
              </a:buClr>
              <a:buSzTx/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/>
            </a:pPr>
            <a:r>
              <a:rPr kumimoji="0" lang="pl-PL" sz="2000" b="0" i="0" u="none" strike="noStrike" kern="1200" cap="none" spc="-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Gradient Boosting</a:t>
            </a:r>
          </a:p>
          <a:p>
            <a:pPr marL="285750" marR="0" lvl="0" indent="-28575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82834"/>
              </a:buClr>
              <a:buSzTx/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/>
            </a:pPr>
            <a:r>
              <a:rPr kumimoji="0" lang="pl-PL" sz="2000" b="0" i="0" u="none" strike="noStrike" kern="1200" cap="none" spc="-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Regularization</a:t>
            </a:r>
          </a:p>
          <a:p>
            <a:pPr marL="285750" marR="0" lvl="0" indent="-28575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782834"/>
              </a:buClr>
              <a:buSzTx/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/>
            </a:pPr>
            <a:endParaRPr kumimoji="0" lang="pl-PL" sz="1400" b="0" i="0" u="none" strike="noStrike" kern="1200" cap="none" spc="-2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2" descr="A general architecture of XGBoost | Download Scientific Diagram">
            <a:extLst>
              <a:ext uri="{FF2B5EF4-FFF2-40B4-BE49-F238E27FC236}">
                <a16:creationId xmlns:a16="http://schemas.microsoft.com/office/drawing/2014/main" id="{98AEDB29-7747-7853-B67A-DDB77417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67" y="93074"/>
            <a:ext cx="5908633" cy="31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20F74-D087-ABCF-06E4-421FB8B5BF2E}"/>
              </a:ext>
            </a:extLst>
          </p:cNvPr>
          <p:cNvSpPr txBox="1"/>
          <p:nvPr/>
        </p:nvSpPr>
        <p:spPr>
          <a:xfrm>
            <a:off x="6188511" y="3380276"/>
            <a:ext cx="6098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Wang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Yuanchao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&amp; Pan, Z. &amp;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Zheng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J. &amp;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Qian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L. &amp;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Mingtao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Li. (2019). A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ensemble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method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pulsar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candidate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classification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5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1280B1-B054-88F5-69DC-3FAC5662B95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4435" y="1557339"/>
                <a:ext cx="4789458" cy="4572000"/>
              </a:xfrm>
            </p:spPr>
            <p:txBody>
              <a:bodyPr/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𝐴𝑐𝑐𝑢𝑟𝑎𝑐𝑦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pl-PL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endParaRPr lang="pl-PL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𝑃𝑟𝑒𝑐𝑖𝑠𝑖𝑜𝑛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algn="just">
                  <a:spcAft>
                    <a:spcPts val="800"/>
                  </a:spcAft>
                </a:pPr>
                <a:endParaRPr lang="pl-PL" dirty="0"/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𝑆𝑒𝑛𝑠𝑖𝑡𝑖𝑣𝑖𝑡𝑦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pPr algn="just">
                  <a:spcAft>
                    <a:spcPts val="800"/>
                  </a:spcAft>
                </a:pPr>
                <a:endParaRPr lang="pl-PL" dirty="0"/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=2∗</m:t>
                      </m:r>
                      <m:f>
                        <m:f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𝑃𝑟𝑒𝑐𝑖𝑠𝑖𝑜𝑛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pl-PL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𝑆𝑒𝑛𝑠𝑖𝑡𝑖𝑣𝑖𝑡𝑦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𝑃𝑟𝑒𝑐𝑖𝑠𝑖𝑜𝑛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𝑆𝑒𝑛𝑠𝑖𝑡𝑖𝑣𝑖𝑡𝑦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1280B1-B054-88F5-69DC-3FAC5662B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4435" y="1557339"/>
                <a:ext cx="4789458" cy="4572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72811D6-8E87-4D36-77DC-619700E7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5A30C-9A4D-643F-D036-BE7CB42576D0}"/>
              </a:ext>
            </a:extLst>
          </p:cNvPr>
          <p:cNvSpPr/>
          <p:nvPr/>
        </p:nvSpPr>
        <p:spPr>
          <a:xfrm>
            <a:off x="6709723" y="1557339"/>
            <a:ext cx="1800000" cy="1800000"/>
          </a:xfrm>
          <a:prstGeom prst="rect">
            <a:avLst/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TRUE POSITIVE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B3E6F-0B66-9C29-1495-A94DF9258CD9}"/>
              </a:ext>
            </a:extLst>
          </p:cNvPr>
          <p:cNvSpPr/>
          <p:nvPr/>
        </p:nvSpPr>
        <p:spPr>
          <a:xfrm>
            <a:off x="8509723" y="1557339"/>
            <a:ext cx="1800000" cy="1800000"/>
          </a:xfrm>
          <a:prstGeom prst="rect">
            <a:avLst/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FALSE NEGATIVE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A5AF0-7F8B-6494-3548-F25075A93CE3}"/>
              </a:ext>
            </a:extLst>
          </p:cNvPr>
          <p:cNvSpPr/>
          <p:nvPr/>
        </p:nvSpPr>
        <p:spPr>
          <a:xfrm>
            <a:off x="6709723" y="3357339"/>
            <a:ext cx="1800000" cy="1800000"/>
          </a:xfrm>
          <a:prstGeom prst="rect">
            <a:avLst/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FALSE POSITIVE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A3CF-6B6A-2C7F-FC5F-AE458DE13E91}"/>
              </a:ext>
            </a:extLst>
          </p:cNvPr>
          <p:cNvSpPr/>
          <p:nvPr/>
        </p:nvSpPr>
        <p:spPr>
          <a:xfrm>
            <a:off x="8509723" y="3357339"/>
            <a:ext cx="1800000" cy="1800000"/>
          </a:xfrm>
          <a:prstGeom prst="rect">
            <a:avLst/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TRUE NEGATIVE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EC0EF-20D4-FB4B-A5D7-C9BB1BD6BD9D}"/>
              </a:ext>
            </a:extLst>
          </p:cNvPr>
          <p:cNvSpPr/>
          <p:nvPr/>
        </p:nvSpPr>
        <p:spPr>
          <a:xfrm>
            <a:off x="6709723" y="1201299"/>
            <a:ext cx="360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Predicted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value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097671-92F0-A5D3-0D71-C44B62CF2C61}"/>
              </a:ext>
            </a:extLst>
          </p:cNvPr>
          <p:cNvSpPr/>
          <p:nvPr/>
        </p:nvSpPr>
        <p:spPr>
          <a:xfrm rot="16200000">
            <a:off x="4729723" y="3177339"/>
            <a:ext cx="360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Actual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value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2E9D0A-DA42-D36F-AD85-412FA4455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6BCB0E-2137-B71B-907E-FD3113676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836712"/>
            <a:ext cx="4380414" cy="619627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4C111-93E0-E35E-85FB-D7CEB3C92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72" y="116632"/>
            <a:ext cx="5971540" cy="3483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BA3CA2-4C91-3D1C-5FF1-87CF088CC9B6}"/>
              </a:ext>
            </a:extLst>
          </p:cNvPr>
          <p:cNvGraphicFramePr>
            <a:graphicFrameLocks noGrp="1"/>
          </p:cNvGraphicFramePr>
          <p:nvPr/>
        </p:nvGraphicFramePr>
        <p:xfrm>
          <a:off x="5843972" y="3861048"/>
          <a:ext cx="5971539" cy="24353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1382">
                  <a:extLst>
                    <a:ext uri="{9D8B030D-6E8A-4147-A177-3AD203B41FA5}">
                      <a16:colId xmlns:a16="http://schemas.microsoft.com/office/drawing/2014/main" val="1785886398"/>
                    </a:ext>
                  </a:extLst>
                </a:gridCol>
                <a:gridCol w="1013493">
                  <a:extLst>
                    <a:ext uri="{9D8B030D-6E8A-4147-A177-3AD203B41FA5}">
                      <a16:colId xmlns:a16="http://schemas.microsoft.com/office/drawing/2014/main" val="3184767420"/>
                    </a:ext>
                  </a:extLst>
                </a:gridCol>
                <a:gridCol w="964348">
                  <a:extLst>
                    <a:ext uri="{9D8B030D-6E8A-4147-A177-3AD203B41FA5}">
                      <a16:colId xmlns:a16="http://schemas.microsoft.com/office/drawing/2014/main" val="3514751929"/>
                    </a:ext>
                  </a:extLst>
                </a:gridCol>
                <a:gridCol w="581390">
                  <a:extLst>
                    <a:ext uri="{9D8B030D-6E8A-4147-A177-3AD203B41FA5}">
                      <a16:colId xmlns:a16="http://schemas.microsoft.com/office/drawing/2014/main" val="953388648"/>
                    </a:ext>
                  </a:extLst>
                </a:gridCol>
                <a:gridCol w="934676">
                  <a:extLst>
                    <a:ext uri="{9D8B030D-6E8A-4147-A177-3AD203B41FA5}">
                      <a16:colId xmlns:a16="http://schemas.microsoft.com/office/drawing/2014/main" val="4087364595"/>
                    </a:ext>
                  </a:extLst>
                </a:gridCol>
                <a:gridCol w="884604">
                  <a:extLst>
                    <a:ext uri="{9D8B030D-6E8A-4147-A177-3AD203B41FA5}">
                      <a16:colId xmlns:a16="http://schemas.microsoft.com/office/drawing/2014/main" val="1013892750"/>
                    </a:ext>
                  </a:extLst>
                </a:gridCol>
                <a:gridCol w="501646">
                  <a:extLst>
                    <a:ext uri="{9D8B030D-6E8A-4147-A177-3AD203B41FA5}">
                      <a16:colId xmlns:a16="http://schemas.microsoft.com/office/drawing/2014/main" val="24632524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Biały Dunajec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Rożnów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032763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Measure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 err="1">
                          <a:solidFill>
                            <a:schemeClr val="bg1"/>
                          </a:solidFill>
                          <a:effectLst/>
                        </a:rPr>
                        <a:t>Pearson</a:t>
                      </a:r>
                      <a:r>
                        <a:rPr lang="pl-PL" sz="10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BD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r>
                        <a:rPr lang="pl-PL" sz="1000" b="1" baseline="-25000" dirty="0">
                          <a:solidFill>
                            <a:schemeClr val="bg1"/>
                          </a:solidFill>
                          <a:effectLst/>
                        </a:rPr>
                        <a:t>BD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SU</a:t>
                      </a:r>
                      <a:r>
                        <a:rPr lang="pl-PL" sz="1000" b="1" baseline="-25000" dirty="0">
                          <a:solidFill>
                            <a:schemeClr val="bg1"/>
                          </a:solidFill>
                          <a:effectLst/>
                        </a:rPr>
                        <a:t>BD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 err="1">
                          <a:solidFill>
                            <a:schemeClr val="bg1"/>
                          </a:solidFill>
                          <a:effectLst/>
                        </a:rPr>
                        <a:t>Pearson</a:t>
                      </a:r>
                      <a:r>
                        <a:rPr lang="pl-PL" sz="10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r>
                        <a:rPr lang="pl-PL" sz="1000" b="1" baseline="-250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SU</a:t>
                      </a:r>
                      <a:r>
                        <a:rPr lang="pl-PL" sz="1000" b="1" baseline="-250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l-PL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60264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ACCURACY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737964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PRECISION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648127"/>
                  </a:ext>
                </a:extLst>
              </a:tr>
              <a:tr h="300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SENSITIVITY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108572"/>
                  </a:ext>
                </a:extLst>
              </a:tr>
              <a:tr h="31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F1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407843"/>
                  </a:ext>
                </a:extLst>
              </a:tr>
            </a:tbl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id="{52E73436-E8DF-370B-5180-2551D237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27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8B829B5-6143-DB40-3DE2-07D454B2C5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416" y="1050403"/>
            <a:ext cx="10081120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Landslide suceptibility modeling using machine learning allows to achieve model </a:t>
            </a:r>
            <a:r>
              <a:rPr lang="pl-PL" sz="2000" b="1" dirty="0"/>
              <a:t>accuracy of 93.1% with precision of 68.7% and recall of 94.1%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Achieved results are similar to those presented by other reaserchers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Right choice of landslide conditioning factors allows to achieve similar results for landslide susceptibility modelling for two distinct study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Feature selection method does not have greater impact in susceptibility modelling considering used landslide conditioning factors in this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Pearson correlation coefficient allowed to achieve best results for both study areas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9EF5697-5C0B-5874-6016-DB3C2772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Conclusions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54B0-FD31-0DC1-BBC4-8944F9E35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" y="5522399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79E81-EE42-CB99-549F-62C840A3B9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960" y="1340768"/>
            <a:ext cx="11523133" cy="4572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Kocaman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Gokceoglu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 (2021)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Ataturk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dam, Turkey.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11:. https://doi.org/10.3390/app11114993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Gunarathna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BWGID,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Jayasinghe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Abenayake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CC,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Mahanama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PKS (2018)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land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triggering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landslides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Sabaragamuwa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Sri Lanka.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Bhumi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Plan Res J 6:15. https://doi.org/10.4038/bhumi.v6i2.42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Pradhan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AMS, Kim YT (2020)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Rainfall-induced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shallow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adjacent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catchments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learning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ISPRS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-Information 9:. https://doi.org/10.3390/ijgi9100569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 (2020)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capability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ensemble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gradient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2:1–17. https://doi.org/10.1007/s42452-020-3060-1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Zhuang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Zheng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J, et al (2021) Application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Hyperparameter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for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Front Earth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9:. https://doi.org/10.3389/feart.2021.712240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12C4A-A4BA-B946-D19E-B3F2BDCF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0895B-A946-F29C-4F47-66E480B4B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4521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B65545B-CA6F-16E7-EA24-A963772FAC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7748" y="3086961"/>
            <a:ext cx="4536504" cy="684077"/>
          </a:xfrm>
        </p:spPr>
        <p:txBody>
          <a:bodyPr>
            <a:normAutofit/>
          </a:bodyPr>
          <a:lstStyle/>
          <a:p>
            <a:r>
              <a:rPr lang="pl-PL" sz="2400" b="1" dirty="0"/>
              <a:t>Thank you for your attention</a:t>
            </a:r>
            <a:endParaRPr lang="en-AU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F0C6B-E340-98E3-FEEA-3E5B3A13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00844-131D-3B06-8D0E-381A24B257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1557339"/>
            <a:ext cx="11378191" cy="4572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Study areas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Data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Methodology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Feature selection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Model training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Results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Conclusions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F88D6-5555-CAB9-EDA5-2E85C7A0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02464-2521-D8D1-DE1A-A93A58CA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3C3E05-1D9D-981F-3157-8C4377B27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88" y="260648"/>
            <a:ext cx="8208912" cy="5805281"/>
          </a:xfrm>
          <a:prstGeom prst="rect">
            <a:avLst/>
          </a:prstGeom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45E1A6-53CA-90DB-0E0F-9BBC78680BE7}"/>
              </a:ext>
            </a:extLst>
          </p:cNvPr>
          <p:cNvSpPr/>
          <p:nvPr/>
        </p:nvSpPr>
        <p:spPr>
          <a:xfrm>
            <a:off x="443372" y="1094864"/>
            <a:ext cx="3060340" cy="15841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Biały Dunajec: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 Area 156 km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Landslide area 19.7 km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13877-38B0-B159-4A0B-6BDA28C0ED12}"/>
              </a:ext>
            </a:extLst>
          </p:cNvPr>
          <p:cNvSpPr/>
          <p:nvPr/>
        </p:nvSpPr>
        <p:spPr>
          <a:xfrm>
            <a:off x="443372" y="3789041"/>
            <a:ext cx="3060340" cy="14761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Rożnów: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 Area 149 km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Landslide area 20.9 km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13B410D-9F15-FE82-C7C7-2E86FFE7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Study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57FBB-6F59-916E-7626-4228F9C6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CCBCFFE-CDD9-15D7-38E6-59303B6D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Source Data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94E4E9C9-6B23-7C39-357C-0E86386C4D4D}"/>
              </a:ext>
            </a:extLst>
          </p:cNvPr>
          <p:cNvSpPr/>
          <p:nvPr/>
        </p:nvSpPr>
        <p:spPr>
          <a:xfrm>
            <a:off x="3092733" y="1927639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Digital Elevation Model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17D9E62-F281-9BF4-359B-BF8275B98E43}"/>
              </a:ext>
            </a:extLst>
          </p:cNvPr>
          <p:cNvSpPr/>
          <p:nvPr/>
        </p:nvSpPr>
        <p:spPr>
          <a:xfrm>
            <a:off x="5850816" y="1927639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Geological Maps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165CA5B-720B-5000-4579-FD2E663B6ABE}"/>
              </a:ext>
            </a:extLst>
          </p:cNvPr>
          <p:cNvSpPr/>
          <p:nvPr/>
        </p:nvSpPr>
        <p:spPr>
          <a:xfrm>
            <a:off x="3093443" y="2934952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Agricultural Maps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09311FDB-8272-6846-0DF4-3456EB84A787}"/>
              </a:ext>
            </a:extLst>
          </p:cNvPr>
          <p:cNvSpPr/>
          <p:nvPr/>
        </p:nvSpPr>
        <p:spPr>
          <a:xfrm>
            <a:off x="3093443" y="3955980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Precipitation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DCDE6FF5-9A7D-9B7A-8250-F458FB1A3F2C}"/>
              </a:ext>
            </a:extLst>
          </p:cNvPr>
          <p:cNvSpPr/>
          <p:nvPr/>
        </p:nvSpPr>
        <p:spPr>
          <a:xfrm>
            <a:off x="5850816" y="2934952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Satellite Images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3EC0FA47-AA7A-8012-6826-9D8F33EEE22D}"/>
              </a:ext>
            </a:extLst>
          </p:cNvPr>
          <p:cNvSpPr/>
          <p:nvPr/>
        </p:nvSpPr>
        <p:spPr>
          <a:xfrm>
            <a:off x="5850816" y="3955980"/>
            <a:ext cx="2556284" cy="827946"/>
          </a:xfrm>
          <a:prstGeom prst="snip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Road and river network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FDF6775-C473-D5C9-19FC-C3A192FFE343}"/>
              </a:ext>
            </a:extLst>
          </p:cNvPr>
          <p:cNvSpPr/>
          <p:nvPr/>
        </p:nvSpPr>
        <p:spPr>
          <a:xfrm>
            <a:off x="1206568" y="2012245"/>
            <a:ext cx="1785265" cy="6587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ISOK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C593493-6929-9A22-50AD-0C8E4F590D96}"/>
              </a:ext>
            </a:extLst>
          </p:cNvPr>
          <p:cNvSpPr/>
          <p:nvPr/>
        </p:nvSpPr>
        <p:spPr>
          <a:xfrm>
            <a:off x="1209001" y="3019558"/>
            <a:ext cx="1785265" cy="6587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MIIP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6095855-8989-4E7F-D681-05AC38C709A5}"/>
              </a:ext>
            </a:extLst>
          </p:cNvPr>
          <p:cNvSpPr/>
          <p:nvPr/>
        </p:nvSpPr>
        <p:spPr>
          <a:xfrm>
            <a:off x="1206567" y="4040586"/>
            <a:ext cx="1785265" cy="6587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IMGW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938868-3AB1-ABD1-204A-E5698FE73E04}"/>
              </a:ext>
            </a:extLst>
          </p:cNvPr>
          <p:cNvSpPr/>
          <p:nvPr/>
        </p:nvSpPr>
        <p:spPr>
          <a:xfrm flipH="1">
            <a:off x="8592333" y="2012245"/>
            <a:ext cx="1785265" cy="658733"/>
          </a:xfrm>
          <a:prstGeom prst="homePlate">
            <a:avLst>
              <a:gd name="adj" fmla="val 7212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PGI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AD66F62-9D91-9A58-EC67-3857FD80400A}"/>
              </a:ext>
            </a:extLst>
          </p:cNvPr>
          <p:cNvSpPr/>
          <p:nvPr/>
        </p:nvSpPr>
        <p:spPr>
          <a:xfrm flipH="1">
            <a:off x="8575126" y="3019558"/>
            <a:ext cx="1785265" cy="658733"/>
          </a:xfrm>
          <a:prstGeom prst="homePlate">
            <a:avLst>
              <a:gd name="adj" fmla="val 7212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Sentinel-2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50ADE40-45CC-677F-8681-551070EA8F9B}"/>
              </a:ext>
            </a:extLst>
          </p:cNvPr>
          <p:cNvSpPr/>
          <p:nvPr/>
        </p:nvSpPr>
        <p:spPr>
          <a:xfrm flipH="1">
            <a:off x="8575125" y="4040586"/>
            <a:ext cx="1785265" cy="658733"/>
          </a:xfrm>
          <a:prstGeom prst="homePlate">
            <a:avLst>
              <a:gd name="adj" fmla="val 7212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OSM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163278-0886-45FE-CE2D-BEA1974F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4B10CE0-1508-C2AB-7B62-D9731CA5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Landlisde Conditioning Factors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7E01EBF-26B0-EC34-4063-201E2A69A6C9}"/>
              </a:ext>
            </a:extLst>
          </p:cNvPr>
          <p:cNvSpPr/>
          <p:nvPr/>
        </p:nvSpPr>
        <p:spPr>
          <a:xfrm>
            <a:off x="1735767" y="1066035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Digital Elevation Model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3FC2EB1E-402F-DCB8-3D56-369C5EBC50D7}"/>
              </a:ext>
            </a:extLst>
          </p:cNvPr>
          <p:cNvSpPr/>
          <p:nvPr/>
        </p:nvSpPr>
        <p:spPr>
          <a:xfrm>
            <a:off x="4784962" y="1066035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Geological Maps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9AA96027-AFA1-590D-4A67-6BD214071964}"/>
              </a:ext>
            </a:extLst>
          </p:cNvPr>
          <p:cNvSpPr/>
          <p:nvPr/>
        </p:nvSpPr>
        <p:spPr>
          <a:xfrm>
            <a:off x="4784962" y="3504156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Agricultural maps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B37C0F4-F043-389D-1531-C94A462E4EC6}"/>
              </a:ext>
            </a:extLst>
          </p:cNvPr>
          <p:cNvSpPr/>
          <p:nvPr/>
        </p:nvSpPr>
        <p:spPr>
          <a:xfrm>
            <a:off x="4784962" y="5981398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Precipitations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CD8C4E33-7BD3-400F-6259-292F151114B3}"/>
              </a:ext>
            </a:extLst>
          </p:cNvPr>
          <p:cNvSpPr/>
          <p:nvPr/>
        </p:nvSpPr>
        <p:spPr>
          <a:xfrm>
            <a:off x="7716180" y="3504156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Satellite images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4CE165-583D-D2FB-C54C-9B146845F8EF}"/>
              </a:ext>
            </a:extLst>
          </p:cNvPr>
          <p:cNvSpPr/>
          <p:nvPr/>
        </p:nvSpPr>
        <p:spPr>
          <a:xfrm>
            <a:off x="7716180" y="1066035"/>
            <a:ext cx="2556284" cy="827946"/>
          </a:xfrm>
          <a:prstGeom prst="snip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Road and river network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6C18B-2C0E-5C1A-2873-245933DBCE19}"/>
              </a:ext>
            </a:extLst>
          </p:cNvPr>
          <p:cNvSpPr/>
          <p:nvPr/>
        </p:nvSpPr>
        <p:spPr>
          <a:xfrm>
            <a:off x="1735767" y="1980792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Aspect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D5CCE-223A-5394-39B9-58A559125A5C}"/>
              </a:ext>
            </a:extLst>
          </p:cNvPr>
          <p:cNvSpPr/>
          <p:nvPr/>
        </p:nvSpPr>
        <p:spPr>
          <a:xfrm>
            <a:off x="1735767" y="2427643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Slope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315D-5767-C1A1-26A9-3144F76E1251}"/>
              </a:ext>
            </a:extLst>
          </p:cNvPr>
          <p:cNvSpPr/>
          <p:nvPr/>
        </p:nvSpPr>
        <p:spPr>
          <a:xfrm>
            <a:off x="1735766" y="2874494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Flow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direction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8301-0711-39AA-A415-88FF4AC5BC78}"/>
              </a:ext>
            </a:extLst>
          </p:cNvPr>
          <p:cNvSpPr/>
          <p:nvPr/>
        </p:nvSpPr>
        <p:spPr>
          <a:xfrm>
            <a:off x="1735767" y="3321345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Curvature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F4FC1-6169-27CE-2D74-616FF7688610}"/>
              </a:ext>
            </a:extLst>
          </p:cNvPr>
          <p:cNvSpPr/>
          <p:nvPr/>
        </p:nvSpPr>
        <p:spPr>
          <a:xfrm>
            <a:off x="1735767" y="3768196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Planar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curvature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CFAF4-54AC-EECB-57B2-6A33C425A2DA}"/>
              </a:ext>
            </a:extLst>
          </p:cNvPr>
          <p:cNvSpPr/>
          <p:nvPr/>
        </p:nvSpPr>
        <p:spPr>
          <a:xfrm>
            <a:off x="1735767" y="4215047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Profile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curvature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EE0A0-DA46-B53A-68C8-B0C4D3D685F6}"/>
              </a:ext>
            </a:extLst>
          </p:cNvPr>
          <p:cNvSpPr/>
          <p:nvPr/>
        </p:nvSpPr>
        <p:spPr>
          <a:xfrm>
            <a:off x="1735767" y="4661898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445021-7F3A-FC75-9308-CCF138E86940}"/>
              </a:ext>
            </a:extLst>
          </p:cNvPr>
          <p:cNvSpPr/>
          <p:nvPr/>
        </p:nvSpPr>
        <p:spPr>
          <a:xfrm>
            <a:off x="1735767" y="6002451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EE3713-AFB0-BECD-CA69-6B3361B04422}"/>
              </a:ext>
            </a:extLst>
          </p:cNvPr>
          <p:cNvSpPr/>
          <p:nvPr/>
        </p:nvSpPr>
        <p:spPr>
          <a:xfrm>
            <a:off x="1735767" y="5108749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TPI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A20C8-F51E-60C7-30BD-D3F2256F7F6B}"/>
              </a:ext>
            </a:extLst>
          </p:cNvPr>
          <p:cNvSpPr/>
          <p:nvPr/>
        </p:nvSpPr>
        <p:spPr>
          <a:xfrm>
            <a:off x="1735767" y="5555600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85EC5A-CAD5-2B94-028A-E7B4E63ED515}"/>
              </a:ext>
            </a:extLst>
          </p:cNvPr>
          <p:cNvSpPr/>
          <p:nvPr/>
        </p:nvSpPr>
        <p:spPr>
          <a:xfrm>
            <a:off x="1735767" y="6449304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Stream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proximity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16C3D4-28C6-AE2F-82A2-C6BE4B173AB2}"/>
              </a:ext>
            </a:extLst>
          </p:cNvPr>
          <p:cNvSpPr/>
          <p:nvPr/>
        </p:nvSpPr>
        <p:spPr>
          <a:xfrm>
            <a:off x="4784962" y="1980792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Tectonics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CE5459-2CA1-AB31-BA68-D0604C9A11F6}"/>
              </a:ext>
            </a:extLst>
          </p:cNvPr>
          <p:cNvSpPr/>
          <p:nvPr/>
        </p:nvSpPr>
        <p:spPr>
          <a:xfrm>
            <a:off x="4784961" y="2427643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Fault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proximity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1AC04-FF36-AA55-36B5-ED298140E07D}"/>
              </a:ext>
            </a:extLst>
          </p:cNvPr>
          <p:cNvSpPr/>
          <p:nvPr/>
        </p:nvSpPr>
        <p:spPr>
          <a:xfrm>
            <a:off x="4784961" y="2874494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Thrust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proximity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4FA2BB-8301-A3F4-F755-5E104773F089}"/>
              </a:ext>
            </a:extLst>
          </p:cNvPr>
          <p:cNvSpPr/>
          <p:nvPr/>
        </p:nvSpPr>
        <p:spPr>
          <a:xfrm>
            <a:off x="7716180" y="1980792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Roads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proximity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B7A198-E599-3ED0-D67A-947B8FB1D010}"/>
              </a:ext>
            </a:extLst>
          </p:cNvPr>
          <p:cNvSpPr/>
          <p:nvPr/>
        </p:nvSpPr>
        <p:spPr>
          <a:xfrm>
            <a:off x="7716180" y="2427643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River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proximity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F8B4A0-1BAF-7266-7848-86DCB6CB68A6}"/>
              </a:ext>
            </a:extLst>
          </p:cNvPr>
          <p:cNvSpPr/>
          <p:nvPr/>
        </p:nvSpPr>
        <p:spPr>
          <a:xfrm>
            <a:off x="4784961" y="4421704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Soil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suitability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E40B89-0CB0-3F3C-4916-00D3043F15FC}"/>
              </a:ext>
            </a:extLst>
          </p:cNvPr>
          <p:cNvSpPr/>
          <p:nvPr/>
        </p:nvSpPr>
        <p:spPr>
          <a:xfrm>
            <a:off x="4784961" y="4874648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Soil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texture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39B622-50AF-61FC-CBD1-30E73386E694}"/>
              </a:ext>
            </a:extLst>
          </p:cNvPr>
          <p:cNvSpPr/>
          <p:nvPr/>
        </p:nvSpPr>
        <p:spPr>
          <a:xfrm>
            <a:off x="4784961" y="5326431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Soil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type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EEC9A7-C03D-9117-E571-BFAE8FBED316}"/>
              </a:ext>
            </a:extLst>
          </p:cNvPr>
          <p:cNvSpPr/>
          <p:nvPr/>
        </p:nvSpPr>
        <p:spPr>
          <a:xfrm>
            <a:off x="7716180" y="4421704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Land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Cover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E3082-5085-C36E-4CC6-7C3611CE4B76}"/>
              </a:ext>
            </a:extLst>
          </p:cNvPr>
          <p:cNvSpPr/>
          <p:nvPr/>
        </p:nvSpPr>
        <p:spPr>
          <a:xfrm>
            <a:off x="7716180" y="4874648"/>
            <a:ext cx="1908000" cy="3600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NDVI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25EE104-B122-4574-55CB-E1CC16AC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5530213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519B2A-16C4-CA1A-8F6A-C3F1B061D501}"/>
              </a:ext>
            </a:extLst>
          </p:cNvPr>
          <p:cNvSpPr/>
          <p:nvPr/>
        </p:nvSpPr>
        <p:spPr>
          <a:xfrm>
            <a:off x="3839000" y="3104963"/>
            <a:ext cx="4514001" cy="11160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CA0311-423F-F8E8-45E3-FE502836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Methodology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014FD99B-5F5D-7536-6958-C9BA05F0F89C}"/>
              </a:ext>
            </a:extLst>
          </p:cNvPr>
          <p:cNvSpPr/>
          <p:nvPr/>
        </p:nvSpPr>
        <p:spPr>
          <a:xfrm>
            <a:off x="6241886" y="334855"/>
            <a:ext cx="1908212" cy="1116124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LCF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FE06CB73-A8AE-E543-B3D0-3E7149117868}"/>
              </a:ext>
            </a:extLst>
          </p:cNvPr>
          <p:cNvSpPr/>
          <p:nvPr/>
        </p:nvSpPr>
        <p:spPr>
          <a:xfrm>
            <a:off x="4079777" y="334855"/>
            <a:ext cx="1908212" cy="1116124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SOPO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B4555D-590E-CAA2-B13D-1E31B98C777F}"/>
              </a:ext>
            </a:extLst>
          </p:cNvPr>
          <p:cNvSpPr/>
          <p:nvPr/>
        </p:nvSpPr>
        <p:spPr>
          <a:xfrm>
            <a:off x="4709846" y="1797811"/>
            <a:ext cx="2772308" cy="100811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 test split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70/30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59304-BBF3-9D86-17CF-3D7F00021BDD}"/>
              </a:ext>
            </a:extLst>
          </p:cNvPr>
          <p:cNvSpPr/>
          <p:nvPr/>
        </p:nvSpPr>
        <p:spPr>
          <a:xfrm>
            <a:off x="5163829" y="3358544"/>
            <a:ext cx="1864342" cy="5400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Feature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B7881-4EA8-B6EB-D4F2-03275460CA67}"/>
              </a:ext>
            </a:extLst>
          </p:cNvPr>
          <p:cNvSpPr/>
          <p:nvPr/>
        </p:nvSpPr>
        <p:spPr>
          <a:xfrm>
            <a:off x="5357918" y="4580982"/>
            <a:ext cx="1476164" cy="7200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Model training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57C8D-0063-B790-49E1-FA9D0A3A4BF8}"/>
              </a:ext>
            </a:extLst>
          </p:cNvPr>
          <p:cNvSpPr/>
          <p:nvPr/>
        </p:nvSpPr>
        <p:spPr>
          <a:xfrm>
            <a:off x="7536160" y="4581128"/>
            <a:ext cx="2142238" cy="7199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Hyperparameters optimalization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848E8B-BE0E-34F2-F201-E1A61A5A029A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 flipV="1">
            <a:off x="6834082" y="4941022"/>
            <a:ext cx="702078" cy="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1DF683-9957-235E-0A80-4B1039CA961C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flipH="1">
            <a:off x="6096000" y="4221014"/>
            <a:ext cx="1" cy="359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28BA94-4982-31C3-0AD6-EC8CAC08B255}"/>
              </a:ext>
            </a:extLst>
          </p:cNvPr>
          <p:cNvSpPr/>
          <p:nvPr/>
        </p:nvSpPr>
        <p:spPr>
          <a:xfrm>
            <a:off x="4682843" y="5585771"/>
            <a:ext cx="2826314" cy="110143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Model evaluation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8AF576-8E54-739A-849B-B67BA209E863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6096000" y="5301062"/>
            <a:ext cx="0" cy="284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55C902-A415-5D78-EDBD-9050F2A0BA1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2805923"/>
            <a:ext cx="1" cy="299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979464-F383-D8E1-9D9C-1F3226CE28FB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>
            <a:off x="5033883" y="1450979"/>
            <a:ext cx="1062117" cy="346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213EF9-94C9-EE90-FF8C-741088FEA99E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 flipH="1">
            <a:off x="6096000" y="1450979"/>
            <a:ext cx="1099992" cy="346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141E023-9305-C062-B250-20085F360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98AEF7F-505A-1B15-1829-08D5FB2D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Methodology</a:t>
            </a: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3226FF25-63EC-C8BE-77B3-34D758A859E6}"/>
              </a:ext>
            </a:extLst>
          </p:cNvPr>
          <p:cNvSpPr/>
          <p:nvPr/>
        </p:nvSpPr>
        <p:spPr>
          <a:xfrm>
            <a:off x="6241886" y="334855"/>
            <a:ext cx="1908212" cy="1116124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LCF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ACFBC4C-45F1-A1F6-731B-95E2AF1F7A7A}"/>
              </a:ext>
            </a:extLst>
          </p:cNvPr>
          <p:cNvSpPr/>
          <p:nvPr/>
        </p:nvSpPr>
        <p:spPr>
          <a:xfrm>
            <a:off x="4079777" y="334855"/>
            <a:ext cx="1908212" cy="1116124"/>
          </a:xfrm>
          <a:prstGeom prst="flowChartMagneticDisk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SOPO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9E6018-1FEF-0925-13A7-4A31F61797CB}"/>
              </a:ext>
            </a:extLst>
          </p:cNvPr>
          <p:cNvSpPr/>
          <p:nvPr/>
        </p:nvSpPr>
        <p:spPr>
          <a:xfrm>
            <a:off x="4709846" y="1797811"/>
            <a:ext cx="2772308" cy="100811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Train test split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70/30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32150-3D30-DD94-816F-6DE0C73A6206}"/>
              </a:ext>
            </a:extLst>
          </p:cNvPr>
          <p:cNvSpPr/>
          <p:nvPr/>
        </p:nvSpPr>
        <p:spPr>
          <a:xfrm>
            <a:off x="3839000" y="3104963"/>
            <a:ext cx="4514001" cy="11160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6964C-1BBF-D682-53D4-BAD9C160C155}"/>
              </a:ext>
            </a:extLst>
          </p:cNvPr>
          <p:cNvSpPr/>
          <p:nvPr/>
        </p:nvSpPr>
        <p:spPr>
          <a:xfrm>
            <a:off x="5088093" y="3167604"/>
            <a:ext cx="2032163" cy="30693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Feature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696ED-1BFD-CC86-AEC8-B9AA7EEBC9B9}"/>
              </a:ext>
            </a:extLst>
          </p:cNvPr>
          <p:cNvSpPr/>
          <p:nvPr/>
        </p:nvSpPr>
        <p:spPr>
          <a:xfrm>
            <a:off x="5357918" y="4580982"/>
            <a:ext cx="1476164" cy="7200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Model training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BAC5C-D603-3DAB-49D9-CF86CF89506D}"/>
              </a:ext>
            </a:extLst>
          </p:cNvPr>
          <p:cNvSpPr/>
          <p:nvPr/>
        </p:nvSpPr>
        <p:spPr>
          <a:xfrm>
            <a:off x="7536160" y="4581128"/>
            <a:ext cx="2142238" cy="7199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Hyperparameters optimalization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4F380-E9CA-6BA6-15BD-8B303A4337DF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 flipV="1">
            <a:off x="6834082" y="4941022"/>
            <a:ext cx="702078" cy="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8576D3-0FC3-B1AC-1FFE-0DFFD124D1C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96000" y="4221014"/>
            <a:ext cx="1" cy="359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C87288-62A0-2F59-9F5C-2281F206453F}"/>
              </a:ext>
            </a:extLst>
          </p:cNvPr>
          <p:cNvSpPr/>
          <p:nvPr/>
        </p:nvSpPr>
        <p:spPr>
          <a:xfrm>
            <a:off x="4682843" y="5585771"/>
            <a:ext cx="2826314" cy="110143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Model evaluation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05C0A2-C107-CC0A-AFF2-CEF5B509F7C9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6096000" y="5301062"/>
            <a:ext cx="0" cy="284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A32D0A-9B85-5F11-AB91-7CC6B99EA279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096000" y="2805923"/>
            <a:ext cx="1" cy="299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F5684-AB66-E41C-B54E-0E69810144D1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5033883" y="1450979"/>
            <a:ext cx="1062117" cy="346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DD0436-E60A-8387-30DC-076D3DF2928A}"/>
              </a:ext>
            </a:extLst>
          </p:cNvPr>
          <p:cNvCxnSpPr>
            <a:cxnSpLocks/>
            <a:stCxn id="3" idx="3"/>
            <a:endCxn id="5" idx="0"/>
          </p:cNvCxnSpPr>
          <p:nvPr/>
        </p:nvCxnSpPr>
        <p:spPr>
          <a:xfrm flipH="1">
            <a:off x="6096000" y="1450979"/>
            <a:ext cx="1099992" cy="346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Obraz 23">
            <a:extLst>
              <a:ext uri="{FF2B5EF4-FFF2-40B4-BE49-F238E27FC236}">
                <a16:creationId xmlns:a16="http://schemas.microsoft.com/office/drawing/2014/main" id="{1778CC9B-14D0-B616-19DA-F8634F4C4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888822"/>
            <a:ext cx="1491059" cy="1197862"/>
          </a:xfrm>
          <a:prstGeom prst="rect">
            <a:avLst/>
          </a:prstGeom>
        </p:spPr>
      </p:pic>
      <p:sp>
        <p:nvSpPr>
          <p:cNvPr id="18" name="pole tekstowe 25">
            <a:extLst>
              <a:ext uri="{FF2B5EF4-FFF2-40B4-BE49-F238E27FC236}">
                <a16:creationId xmlns:a16="http://schemas.microsoft.com/office/drawing/2014/main" id="{57574825-CD8D-5F81-BC74-58174B78D616}"/>
              </a:ext>
            </a:extLst>
          </p:cNvPr>
          <p:cNvSpPr txBox="1"/>
          <p:nvPr/>
        </p:nvSpPr>
        <p:spPr>
          <a:xfrm>
            <a:off x="589258" y="3044568"/>
            <a:ext cx="2317571" cy="10685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Which landlisde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conditioning factors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should be applied to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susceptibility model?</a:t>
            </a:r>
            <a:endParaRPr kumimoji="0" lang="en-AU" sz="1800" b="0" i="0" u="none" strike="noStrike" kern="1200" cap="none" spc="0" normalizeH="0" baseline="0" noProof="0" dirty="0" err="1">
              <a:ln>
                <a:noFill/>
              </a:ln>
              <a:solidFill>
                <a:srgbClr val="737373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E12EBBC-FEAB-6B95-0990-E6C799C25D89}"/>
              </a:ext>
            </a:extLst>
          </p:cNvPr>
          <p:cNvSpPr/>
          <p:nvPr/>
        </p:nvSpPr>
        <p:spPr>
          <a:xfrm>
            <a:off x="3930052" y="3605778"/>
            <a:ext cx="1339033" cy="50358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ANOVA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7C5353CB-0788-5CF8-8D6D-86092CFD45FA}"/>
              </a:ext>
            </a:extLst>
          </p:cNvPr>
          <p:cNvSpPr/>
          <p:nvPr/>
        </p:nvSpPr>
        <p:spPr>
          <a:xfrm>
            <a:off x="5434659" y="3605778"/>
            <a:ext cx="1339033" cy="50358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Pearson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ABFE7DD-32B0-6679-6E7E-E2CEEEDEDB67}"/>
              </a:ext>
            </a:extLst>
          </p:cNvPr>
          <p:cNvSpPr/>
          <p:nvPr/>
        </p:nvSpPr>
        <p:spPr>
          <a:xfrm>
            <a:off x="6939266" y="3605778"/>
            <a:ext cx="1339033" cy="50358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F64617-E1CC-7333-28AE-AD9AD9259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66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1F584EA-473D-522F-F371-00B55146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</p:spPr>
        <p:txBody>
          <a:bodyPr/>
          <a:lstStyle/>
          <a:p>
            <a:r>
              <a:rPr lang="pl-PL" dirty="0"/>
              <a:t>Feature selection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3DBFE-D2BE-5760-71BE-214275ECAC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095" y="25963"/>
            <a:ext cx="8497871" cy="611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491FDB-6719-8516-AFEC-2BEC72A29E4C}"/>
                  </a:ext>
                </a:extLst>
              </p:cNvPr>
              <p:cNvSpPr txBox="1"/>
              <p:nvPr/>
            </p:nvSpPr>
            <p:spPr>
              <a:xfrm>
                <a:off x="155341" y="3825044"/>
                <a:ext cx="3420377" cy="1847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3737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𝑆𝑈</m:t>
                      </m:r>
                      <m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3737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d>
                          <m:r>
                            <a:rPr kumimoji="0" lang="pl-PL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e>
                          </m:d>
                          <m:r>
                            <a:rPr kumimoji="0" lang="pl-PL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pl-PL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d>
                          <m:r>
                            <a:rPr kumimoji="0" lang="pl-PL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l-PL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3737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  <m:d>
                            <m:dPr>
                              <m:ctrlP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l-PL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3737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kumimoji="0" lang="pl-PL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373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373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 - entropy of X variable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kumimoji="0" lang="pl-PL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373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3737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 - entropy of Y variable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kumimoji="0" lang="pl-PL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l-PL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0" lang="pl-PL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pl-PL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kumimoji="0" lang="pl-PL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3737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 – joint entropy of X, 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491FDB-6719-8516-AFEC-2BEC72A29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" y="3825044"/>
                <a:ext cx="3420377" cy="1847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D7A6297-B0BE-07FB-E6B1-ADD33678A1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341" y="1347416"/>
            <a:ext cx="3888432" cy="2477628"/>
          </a:xfrm>
        </p:spPr>
        <p:txBody>
          <a:bodyPr>
            <a:normAutofit/>
          </a:bodyPr>
          <a:lstStyle/>
          <a:p>
            <a:r>
              <a:rPr lang="pl-PL" sz="1600" dirty="0"/>
              <a:t>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Pearson Correlation Coefficient</a:t>
            </a:r>
            <a:br>
              <a:rPr lang="pl-PL" sz="1600" dirty="0"/>
            </a:br>
            <a:r>
              <a:rPr lang="pl-PL" sz="1600" dirty="0"/>
              <a:t>(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Wang et al. 2021)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Analysis of variance (ANOVA)</a:t>
            </a:r>
            <a:br>
              <a:rPr lang="pl-PL" sz="1600" dirty="0"/>
            </a:br>
            <a:r>
              <a:rPr lang="pl-PL" sz="1600" dirty="0"/>
              <a:t>(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Gunarathna et al. 2018)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Symmetrical Uncertainty (SU)</a:t>
            </a:r>
            <a:br>
              <a:rPr lang="pl-PL" sz="1600" dirty="0"/>
            </a:br>
            <a:r>
              <a:rPr lang="pl-PL" sz="1600" dirty="0"/>
              <a:t>(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Sahin 2020)</a:t>
            </a:r>
            <a:endParaRPr lang="pl-PL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56EFB-9A6A-7DC8-6815-4EB59604C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" y="5527937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061724-9894-8BEB-3FB4-F8F86914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95" y="220104"/>
            <a:ext cx="5955805" cy="3116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29F083-3037-6581-9413-F279AAE45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69" y="3503182"/>
            <a:ext cx="5955805" cy="3116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29BC1-51DF-65E0-C635-14B2593B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" y="221355"/>
            <a:ext cx="5955986" cy="3116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7E1C6-40E7-821E-1D3E-64ED1A7A0CF4}"/>
              </a:ext>
            </a:extLst>
          </p:cNvPr>
          <p:cNvSpPr txBox="1"/>
          <p:nvPr/>
        </p:nvSpPr>
        <p:spPr>
          <a:xfrm>
            <a:off x="143732" y="4077072"/>
            <a:ext cx="2859642" cy="25428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Rejected LCF: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Pearson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Curvature, Curvature plan, Curvature profile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River proximity, Soil texture, TPI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ANOVA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Aspect,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Curvature, Curvature plan, Curvature profile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Flow direction, LC, Main geological units, River proximity, TPI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CTI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Curvature, Curvature plan, DEM, Fault proximity,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IMI, River proximity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Thrust proximity, TPI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E9D83-979A-FB32-05C2-3F85B8644B5F}"/>
              </a:ext>
            </a:extLst>
          </p:cNvPr>
          <p:cNvSpPr txBox="1"/>
          <p:nvPr/>
        </p:nvSpPr>
        <p:spPr>
          <a:xfrm>
            <a:off x="3166923" y="4077072"/>
            <a:ext cx="2875804" cy="15481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Rejected LCF: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Pearson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Curvature, Curvature plan, Curvature profile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DAA10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ANOVA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Curvature profile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DEM,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urvature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Curvature plan,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 Precipitation, Roads proximity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River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proximity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DAA100"/>
                </a:solidFill>
                <a:effectLst/>
                <a:uLnTx/>
                <a:uFillTx/>
                <a:latin typeface="Segoe UI"/>
                <a:ea typeface="Calibri" panose="020F0502020204030204" pitchFamily="34" charset="0"/>
                <a:cs typeface="+mn-cs"/>
              </a:rPr>
              <a:t>, CTI, IMI 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DAA1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9A3A4-516B-AAC1-6BF9-E151C9EF6842}"/>
              </a:ext>
            </a:extLst>
          </p:cNvPr>
          <p:cNvSpPr/>
          <p:nvPr/>
        </p:nvSpPr>
        <p:spPr>
          <a:xfrm>
            <a:off x="608474" y="3429000"/>
            <a:ext cx="1930159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Biały Dunajec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29987-24CA-E928-1A68-5EEA430E5EBD}"/>
              </a:ext>
            </a:extLst>
          </p:cNvPr>
          <p:cNvSpPr/>
          <p:nvPr/>
        </p:nvSpPr>
        <p:spPr>
          <a:xfrm>
            <a:off x="3639746" y="3429000"/>
            <a:ext cx="1930159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Rożnów</a:t>
            </a:r>
          </a:p>
        </p:txBody>
      </p:sp>
    </p:spTree>
    <p:extLst>
      <p:ext uri="{BB962C8B-B14F-4D97-AF65-F5344CB8AC3E}">
        <p14:creationId xmlns:p14="http://schemas.microsoft.com/office/powerpoint/2010/main" val="17317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16474</TotalTime>
  <Words>900</Words>
  <Application>Microsoft Office PowerPoint</Application>
  <PresentationFormat>Widescreen</PresentationFormat>
  <Paragraphs>197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Segoe UI</vt:lpstr>
      <vt:lpstr>Times New Roman</vt:lpstr>
      <vt:lpstr>Strony ogólne</vt:lpstr>
      <vt:lpstr>1_Strony ogólne</vt:lpstr>
      <vt:lpstr>PowerPoint Presentation</vt:lpstr>
      <vt:lpstr>Agenda</vt:lpstr>
      <vt:lpstr>Study areas</vt:lpstr>
      <vt:lpstr>Source Data</vt:lpstr>
      <vt:lpstr>Landlisde Conditioning Factors</vt:lpstr>
      <vt:lpstr>Methodology</vt:lpstr>
      <vt:lpstr>Methodology</vt:lpstr>
      <vt:lpstr>Feature selection</vt:lpstr>
      <vt:lpstr>PowerPoint Presentation</vt:lpstr>
      <vt:lpstr>Model training</vt:lpstr>
      <vt:lpstr>Evaluation</vt:lpstr>
      <vt:lpstr>Results</vt:lpstr>
      <vt:lpstr>Conclusions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Tymon Lewandowski</cp:lastModifiedBy>
  <cp:revision>2181</cp:revision>
  <cp:lastPrinted>2014-06-20T06:45:11Z</cp:lastPrinted>
  <dcterms:created xsi:type="dcterms:W3CDTF">2011-10-13T10:25:48Z</dcterms:created>
  <dcterms:modified xsi:type="dcterms:W3CDTF">2022-05-23T09:15:13Z</dcterms:modified>
</cp:coreProperties>
</file>