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0.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58" r:id="rId7"/>
    <p:sldId id="263" r:id="rId8"/>
    <p:sldId id="261"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3" d="100"/>
          <a:sy n="63" d="100"/>
        </p:scale>
        <p:origin x="76"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d52e7f526d4d861a/Desktop/esda_DATA%20SHEE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d52e7f526d4d861a/Desktop/esda_DATA%20SHEE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dirty="0">
                <a:solidFill>
                  <a:sysClr val="windowText" lastClr="000000"/>
                </a:solidFill>
              </a:rPr>
              <a:t>Soil</a:t>
            </a:r>
            <a:r>
              <a:rPr lang="en-IN" baseline="0" dirty="0">
                <a:solidFill>
                  <a:sysClr val="windowText" lastClr="000000"/>
                </a:solidFill>
              </a:rPr>
              <a:t> pH</a:t>
            </a:r>
            <a:endParaRPr lang="en-IN"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2198162729659"/>
          <c:y val="0.17591030397170973"/>
          <c:w val="0.71600240594925624"/>
          <c:h val="0.61440616797900249"/>
        </c:manualLayout>
      </c:layout>
      <c:barChart>
        <c:barDir val="col"/>
        <c:grouping val="clustered"/>
        <c:varyColors val="0"/>
        <c:ser>
          <c:idx val="0"/>
          <c:order val="0"/>
          <c:spPr>
            <a:solidFill>
              <a:schemeClr val="accent1">
                <a:lumMod val="40000"/>
                <a:lumOff val="60000"/>
              </a:schemeClr>
            </a:solidFill>
            <a:ln>
              <a:solidFill>
                <a:schemeClr val="bg1">
                  <a:lumMod val="50000"/>
                </a:schemeClr>
              </a:solidFill>
            </a:ln>
            <a:effectLst/>
          </c:spPr>
          <c:invertIfNegative val="0"/>
          <c:dPt>
            <c:idx val="1"/>
            <c:invertIfNegative val="0"/>
            <c:bubble3D val="0"/>
            <c:spPr>
              <a:solidFill>
                <a:schemeClr val="accent1">
                  <a:lumMod val="75000"/>
                </a:schemeClr>
              </a:solidFill>
              <a:ln>
                <a:solidFill>
                  <a:schemeClr val="bg1">
                    <a:lumMod val="50000"/>
                  </a:schemeClr>
                </a:solidFill>
              </a:ln>
              <a:effectLst/>
            </c:spPr>
            <c:extLst>
              <c:ext xmlns:c16="http://schemas.microsoft.com/office/drawing/2014/chart" uri="{C3380CC4-5D6E-409C-BE32-E72D297353CC}">
                <c16:uniqueId val="{00000001-B3AB-410E-A3F6-0D33B4C9542B}"/>
              </c:ext>
            </c:extLst>
          </c:dPt>
          <c:dPt>
            <c:idx val="2"/>
            <c:invertIfNegative val="0"/>
            <c:bubble3D val="0"/>
            <c:spPr>
              <a:solidFill>
                <a:schemeClr val="accent6">
                  <a:lumMod val="75000"/>
                </a:schemeClr>
              </a:solidFill>
              <a:ln>
                <a:solidFill>
                  <a:schemeClr val="bg1">
                    <a:lumMod val="50000"/>
                  </a:schemeClr>
                </a:solidFill>
              </a:ln>
              <a:effectLst/>
            </c:spPr>
            <c:extLst>
              <c:ext xmlns:c16="http://schemas.microsoft.com/office/drawing/2014/chart" uri="{C3380CC4-5D6E-409C-BE32-E72D297353CC}">
                <c16:uniqueId val="{00000003-B3AB-410E-A3F6-0D33B4C9542B}"/>
              </c:ext>
            </c:extLst>
          </c:dPt>
          <c:dPt>
            <c:idx val="5"/>
            <c:invertIfNegative val="0"/>
            <c:bubble3D val="0"/>
            <c:spPr>
              <a:solidFill>
                <a:schemeClr val="accent1">
                  <a:lumMod val="75000"/>
                </a:schemeClr>
              </a:solidFill>
              <a:ln>
                <a:solidFill>
                  <a:schemeClr val="bg1">
                    <a:lumMod val="50000"/>
                  </a:schemeClr>
                </a:solidFill>
              </a:ln>
              <a:effectLst/>
            </c:spPr>
            <c:extLst>
              <c:ext xmlns:c16="http://schemas.microsoft.com/office/drawing/2014/chart" uri="{C3380CC4-5D6E-409C-BE32-E72D297353CC}">
                <c16:uniqueId val="{00000005-B3AB-410E-A3F6-0D33B4C9542B}"/>
              </c:ext>
            </c:extLst>
          </c:dPt>
          <c:dPt>
            <c:idx val="6"/>
            <c:invertIfNegative val="0"/>
            <c:bubble3D val="0"/>
            <c:spPr>
              <a:solidFill>
                <a:schemeClr val="accent6">
                  <a:lumMod val="75000"/>
                </a:schemeClr>
              </a:solidFill>
              <a:ln>
                <a:solidFill>
                  <a:schemeClr val="bg1">
                    <a:lumMod val="50000"/>
                  </a:schemeClr>
                </a:solidFill>
              </a:ln>
              <a:effectLst/>
            </c:spPr>
            <c:extLst>
              <c:ext xmlns:c16="http://schemas.microsoft.com/office/drawing/2014/chart" uri="{C3380CC4-5D6E-409C-BE32-E72D297353CC}">
                <c16:uniqueId val="{00000007-B3AB-410E-A3F6-0D33B4C9542B}"/>
              </c:ext>
            </c:extLst>
          </c:dPt>
          <c:cat>
            <c:strRef>
              <c:f>'soil pH'!$B$3:$B$9</c:f>
              <c:strCache>
                <c:ptCount val="7"/>
                <c:pt idx="0">
                  <c:v>T1(BB)</c:v>
                </c:pt>
                <c:pt idx="1">
                  <c:v>T1(AB)</c:v>
                </c:pt>
                <c:pt idx="2">
                  <c:v>T2(C)</c:v>
                </c:pt>
                <c:pt idx="4">
                  <c:v>T1(BB)</c:v>
                </c:pt>
                <c:pt idx="5">
                  <c:v>T1(AB)</c:v>
                </c:pt>
                <c:pt idx="6">
                  <c:v>T2(C)</c:v>
                </c:pt>
              </c:strCache>
            </c:strRef>
          </c:cat>
          <c:val>
            <c:numRef>
              <c:f>'soil pH'!$C$3:$C$9</c:f>
              <c:numCache>
                <c:formatCode>General</c:formatCode>
                <c:ptCount val="7"/>
                <c:pt idx="0">
                  <c:v>8.17</c:v>
                </c:pt>
                <c:pt idx="1">
                  <c:v>8.11</c:v>
                </c:pt>
                <c:pt idx="2">
                  <c:v>7.57</c:v>
                </c:pt>
                <c:pt idx="4">
                  <c:v>8.16</c:v>
                </c:pt>
                <c:pt idx="5">
                  <c:v>8.2100000000000009</c:v>
                </c:pt>
                <c:pt idx="6">
                  <c:v>8.24</c:v>
                </c:pt>
              </c:numCache>
            </c:numRef>
          </c:val>
          <c:extLst>
            <c:ext xmlns:c16="http://schemas.microsoft.com/office/drawing/2014/chart" uri="{C3380CC4-5D6E-409C-BE32-E72D297353CC}">
              <c16:uniqueId val="{00000008-B3AB-410E-A3F6-0D33B4C9542B}"/>
            </c:ext>
          </c:extLst>
        </c:ser>
        <c:dLbls>
          <c:showLegendKey val="0"/>
          <c:showVal val="0"/>
          <c:showCatName val="0"/>
          <c:showSerName val="0"/>
          <c:showPercent val="0"/>
          <c:showBubbleSize val="0"/>
        </c:dLbls>
        <c:gapWidth val="0"/>
        <c:overlap val="-27"/>
        <c:axId val="1347977471"/>
        <c:axId val="1347974143"/>
      </c:barChart>
      <c:catAx>
        <c:axId val="134797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7974143"/>
        <c:crosses val="autoZero"/>
        <c:auto val="1"/>
        <c:lblAlgn val="ctr"/>
        <c:lblOffset val="100"/>
        <c:noMultiLvlLbl val="0"/>
      </c:catAx>
      <c:valAx>
        <c:axId val="134797414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pH</a:t>
                </a:r>
                <a:r>
                  <a:rPr lang="en-IN" baseline="0"/>
                  <a:t> range</a:t>
                </a:r>
                <a:endParaRPr lang="en-IN"/>
              </a:p>
            </c:rich>
          </c:tx>
          <c:layout>
            <c:manualLayout>
              <c:xMode val="edge"/>
              <c:yMode val="edge"/>
              <c:x val="7.443044619422573E-2"/>
              <c:y val="0.379483085447652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7977471"/>
        <c:crosses val="autoZero"/>
        <c:crossBetween val="between"/>
      </c:valAx>
      <c:spPr>
        <a:noFill/>
        <a:ln>
          <a:noFill/>
        </a:ln>
        <a:effectLst/>
      </c:spPr>
    </c:plotArea>
    <c:plotVisOnly val="1"/>
    <c:dispBlanksAs val="gap"/>
    <c:showDLblsOverMax val="0"/>
  </c:chart>
  <c:spPr>
    <a:noFill/>
    <a:ln>
      <a:solidFill>
        <a:schemeClr val="bg2">
          <a:lumMod val="75000"/>
        </a:schemeClr>
      </a:solid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Soil</a:t>
            </a:r>
            <a:r>
              <a:rPr lang="en-IN" baseline="0">
                <a:solidFill>
                  <a:sysClr val="windowText" lastClr="000000"/>
                </a:solidFill>
                <a:latin typeface="Times New Roman" panose="02020603050405020304" pitchFamily="18" charset="0"/>
                <a:cs typeface="Times New Roman" panose="02020603050405020304" pitchFamily="18" charset="0"/>
              </a:rPr>
              <a:t> Available Iron</a:t>
            </a:r>
            <a:endParaRPr lang="en-IN">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600666737127658"/>
          <c:y val="0.11620385754532975"/>
          <c:w val="0.78064129483814537"/>
          <c:h val="0.66991542723826192"/>
        </c:manualLayout>
      </c:layout>
      <c:barChart>
        <c:barDir val="col"/>
        <c:grouping val="clustered"/>
        <c:varyColors val="0"/>
        <c:ser>
          <c:idx val="0"/>
          <c:order val="0"/>
          <c:spPr>
            <a:solidFill>
              <a:schemeClr val="accent1">
                <a:lumMod val="40000"/>
                <a:lumOff val="60000"/>
              </a:schemeClr>
            </a:solidFill>
            <a:ln>
              <a:solidFill>
                <a:schemeClr val="bg2">
                  <a:lumMod val="75000"/>
                </a:schemeClr>
              </a:solidFill>
            </a:ln>
            <a:effectLst/>
          </c:spPr>
          <c:invertIfNegative val="0"/>
          <c:dPt>
            <c:idx val="1"/>
            <c:invertIfNegative val="0"/>
            <c:bubble3D val="0"/>
            <c:spPr>
              <a:solidFill>
                <a:schemeClr val="accent1">
                  <a:lumMod val="75000"/>
                </a:schemeClr>
              </a:solidFill>
              <a:ln>
                <a:solidFill>
                  <a:schemeClr val="bg2">
                    <a:lumMod val="75000"/>
                  </a:schemeClr>
                </a:solidFill>
              </a:ln>
              <a:effectLst/>
            </c:spPr>
            <c:extLst>
              <c:ext xmlns:c16="http://schemas.microsoft.com/office/drawing/2014/chart" uri="{C3380CC4-5D6E-409C-BE32-E72D297353CC}">
                <c16:uniqueId val="{00000001-7121-4978-B3D4-718BCE2D1EFB}"/>
              </c:ext>
            </c:extLst>
          </c:dPt>
          <c:dPt>
            <c:idx val="2"/>
            <c:invertIfNegative val="0"/>
            <c:bubble3D val="0"/>
            <c:spPr>
              <a:solidFill>
                <a:schemeClr val="accent6">
                  <a:lumMod val="75000"/>
                </a:schemeClr>
              </a:solidFill>
              <a:ln>
                <a:solidFill>
                  <a:schemeClr val="bg2">
                    <a:lumMod val="75000"/>
                  </a:schemeClr>
                </a:solidFill>
              </a:ln>
              <a:effectLst/>
            </c:spPr>
            <c:extLst>
              <c:ext xmlns:c16="http://schemas.microsoft.com/office/drawing/2014/chart" uri="{C3380CC4-5D6E-409C-BE32-E72D297353CC}">
                <c16:uniqueId val="{00000003-7121-4978-B3D4-718BCE2D1EFB}"/>
              </c:ext>
            </c:extLst>
          </c:dPt>
          <c:dPt>
            <c:idx val="5"/>
            <c:invertIfNegative val="0"/>
            <c:bubble3D val="0"/>
            <c:spPr>
              <a:solidFill>
                <a:schemeClr val="accent1">
                  <a:lumMod val="75000"/>
                </a:schemeClr>
              </a:solidFill>
              <a:ln>
                <a:solidFill>
                  <a:schemeClr val="bg2">
                    <a:lumMod val="75000"/>
                  </a:schemeClr>
                </a:solidFill>
              </a:ln>
              <a:effectLst/>
            </c:spPr>
            <c:extLst>
              <c:ext xmlns:c16="http://schemas.microsoft.com/office/drawing/2014/chart" uri="{C3380CC4-5D6E-409C-BE32-E72D297353CC}">
                <c16:uniqueId val="{00000005-7121-4978-B3D4-718BCE2D1EFB}"/>
              </c:ext>
            </c:extLst>
          </c:dPt>
          <c:dPt>
            <c:idx val="6"/>
            <c:invertIfNegative val="0"/>
            <c:bubble3D val="0"/>
            <c:spPr>
              <a:solidFill>
                <a:schemeClr val="accent6">
                  <a:lumMod val="75000"/>
                </a:schemeClr>
              </a:solidFill>
              <a:ln>
                <a:solidFill>
                  <a:schemeClr val="bg2">
                    <a:lumMod val="75000"/>
                  </a:schemeClr>
                </a:solidFill>
              </a:ln>
              <a:effectLst/>
            </c:spPr>
            <c:extLst>
              <c:ext xmlns:c16="http://schemas.microsoft.com/office/drawing/2014/chart" uri="{C3380CC4-5D6E-409C-BE32-E72D297353CC}">
                <c16:uniqueId val="{00000007-7121-4978-B3D4-718BCE2D1EFB}"/>
              </c:ext>
            </c:extLst>
          </c:dPt>
          <c:cat>
            <c:strRef>
              <c:f>'Avaialble MN(Cu)'!$B$47:$B$53</c:f>
              <c:strCache>
                <c:ptCount val="7"/>
                <c:pt idx="0">
                  <c:v>T1(BB)</c:v>
                </c:pt>
                <c:pt idx="1">
                  <c:v>T1(AB)</c:v>
                </c:pt>
                <c:pt idx="2">
                  <c:v>T2(C)</c:v>
                </c:pt>
                <c:pt idx="4">
                  <c:v>T1(BB)</c:v>
                </c:pt>
                <c:pt idx="5">
                  <c:v>T1(AB)</c:v>
                </c:pt>
                <c:pt idx="6">
                  <c:v>T2(C)</c:v>
                </c:pt>
              </c:strCache>
            </c:strRef>
          </c:cat>
          <c:val>
            <c:numRef>
              <c:f>'Avaialble MN(Cu)'!$C$47:$C$53</c:f>
              <c:numCache>
                <c:formatCode>General</c:formatCode>
                <c:ptCount val="7"/>
                <c:pt idx="0">
                  <c:v>52.75</c:v>
                </c:pt>
                <c:pt idx="1">
                  <c:v>40.950000000000003</c:v>
                </c:pt>
                <c:pt idx="2">
                  <c:v>41.65</c:v>
                </c:pt>
                <c:pt idx="4">
                  <c:v>46.25</c:v>
                </c:pt>
                <c:pt idx="5">
                  <c:v>21.6</c:v>
                </c:pt>
                <c:pt idx="6">
                  <c:v>38.549999999999997</c:v>
                </c:pt>
              </c:numCache>
            </c:numRef>
          </c:val>
          <c:extLst>
            <c:ext xmlns:c16="http://schemas.microsoft.com/office/drawing/2014/chart" uri="{C3380CC4-5D6E-409C-BE32-E72D297353CC}">
              <c16:uniqueId val="{00000008-7121-4978-B3D4-718BCE2D1EFB}"/>
            </c:ext>
          </c:extLst>
        </c:ser>
        <c:dLbls>
          <c:showLegendKey val="0"/>
          <c:showVal val="0"/>
          <c:showCatName val="0"/>
          <c:showSerName val="0"/>
          <c:showPercent val="0"/>
          <c:showBubbleSize val="0"/>
        </c:dLbls>
        <c:gapWidth val="0"/>
        <c:overlap val="-27"/>
        <c:axId val="1463553551"/>
        <c:axId val="1463576015"/>
      </c:barChart>
      <c:catAx>
        <c:axId val="146355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576015"/>
        <c:crosses val="autoZero"/>
        <c:auto val="1"/>
        <c:lblAlgn val="ctr"/>
        <c:lblOffset val="100"/>
        <c:noMultiLvlLbl val="0"/>
      </c:catAx>
      <c:valAx>
        <c:axId val="146357601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a:solidFill>
                      <a:sysClr val="windowText" lastClr="000000"/>
                    </a:solidFill>
                    <a:latin typeface="Times New Roman" panose="02020603050405020304" pitchFamily="18" charset="0"/>
                    <a:cs typeface="Times New Roman" panose="02020603050405020304" pitchFamily="18" charset="0"/>
                  </a:rPr>
                  <a:t>Available</a:t>
                </a:r>
                <a:r>
                  <a:rPr lang="en-IN" baseline="0" dirty="0">
                    <a:solidFill>
                      <a:sysClr val="windowText" lastClr="000000"/>
                    </a:solidFill>
                    <a:latin typeface="Times New Roman" panose="02020603050405020304" pitchFamily="18" charset="0"/>
                    <a:cs typeface="Times New Roman" panose="02020603050405020304" pitchFamily="18" charset="0"/>
                  </a:rPr>
                  <a:t> Fe(mg/Kg)</a:t>
                </a:r>
                <a:endParaRPr lang="en-IN" dirty="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4.8294627728495965E-2"/>
              <c:y val="0.3050423723031154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553551"/>
        <c:crosses val="autoZero"/>
        <c:crossBetween val="between"/>
      </c:valAx>
      <c:spPr>
        <a:noFill/>
        <a:ln>
          <a:noFill/>
        </a:ln>
        <a:effectLst/>
      </c:spPr>
    </c:plotArea>
    <c:plotVisOnly val="1"/>
    <c:dispBlanksAs val="gap"/>
    <c:showDLblsOverMax val="0"/>
  </c:chart>
  <c:spPr>
    <a:noFill/>
    <a:ln>
      <a:solidFill>
        <a:schemeClr val="bg2">
          <a:lumMod val="90000"/>
        </a:schemeClr>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dirty="0">
                <a:solidFill>
                  <a:schemeClr val="tx1"/>
                </a:solidFill>
                <a:latin typeface="Times New Roman" panose="02020603050405020304" pitchFamily="18" charset="0"/>
                <a:cs typeface="Times New Roman" panose="02020603050405020304" pitchFamily="18" charset="0"/>
              </a:rPr>
              <a:t>         Soil</a:t>
            </a:r>
            <a:r>
              <a:rPr lang="en-IN" baseline="0" dirty="0">
                <a:solidFill>
                  <a:schemeClr val="tx1"/>
                </a:solidFill>
                <a:latin typeface="Times New Roman" panose="02020603050405020304" pitchFamily="18" charset="0"/>
                <a:cs typeface="Times New Roman" panose="02020603050405020304" pitchFamily="18" charset="0"/>
              </a:rPr>
              <a:t> Available Nickel</a:t>
            </a:r>
            <a:endParaRPr lang="en-IN"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944203849518808"/>
          <c:y val="0.18097222222222226"/>
          <c:w val="0.6700024059492562"/>
          <c:h val="0.6236654272382619"/>
        </c:manualLayout>
      </c:layout>
      <c:barChart>
        <c:barDir val="col"/>
        <c:grouping val="clustered"/>
        <c:varyColors val="0"/>
        <c:ser>
          <c:idx val="0"/>
          <c:order val="0"/>
          <c:spPr>
            <a:solidFill>
              <a:schemeClr val="accent1">
                <a:lumMod val="40000"/>
                <a:lumOff val="60000"/>
              </a:schemeClr>
            </a:solidFill>
            <a:ln>
              <a:solidFill>
                <a:schemeClr val="bg1">
                  <a:lumMod val="65000"/>
                </a:schemeClr>
              </a:solidFill>
            </a:ln>
            <a:effectLst/>
          </c:spPr>
          <c:invertIfNegative val="0"/>
          <c:dPt>
            <c:idx val="1"/>
            <c:invertIfNegative val="0"/>
            <c:bubble3D val="0"/>
            <c:spPr>
              <a:solidFill>
                <a:schemeClr val="accent1">
                  <a:lumMod val="75000"/>
                </a:schemeClr>
              </a:solidFill>
              <a:ln>
                <a:solidFill>
                  <a:schemeClr val="bg1">
                    <a:lumMod val="65000"/>
                  </a:schemeClr>
                </a:solidFill>
              </a:ln>
              <a:effectLst/>
            </c:spPr>
            <c:extLst>
              <c:ext xmlns:c16="http://schemas.microsoft.com/office/drawing/2014/chart" uri="{C3380CC4-5D6E-409C-BE32-E72D297353CC}">
                <c16:uniqueId val="{00000001-107D-4391-AA49-FCD91EDDC31F}"/>
              </c:ext>
            </c:extLst>
          </c:dPt>
          <c:dPt>
            <c:idx val="2"/>
            <c:invertIfNegative val="0"/>
            <c:bubble3D val="0"/>
            <c:spPr>
              <a:solidFill>
                <a:schemeClr val="accent6">
                  <a:lumMod val="75000"/>
                </a:schemeClr>
              </a:solidFill>
              <a:ln>
                <a:solidFill>
                  <a:schemeClr val="bg1">
                    <a:lumMod val="65000"/>
                  </a:schemeClr>
                </a:solidFill>
              </a:ln>
              <a:effectLst/>
            </c:spPr>
            <c:extLst>
              <c:ext xmlns:c16="http://schemas.microsoft.com/office/drawing/2014/chart" uri="{C3380CC4-5D6E-409C-BE32-E72D297353CC}">
                <c16:uniqueId val="{00000003-107D-4391-AA49-FCD91EDDC31F}"/>
              </c:ext>
            </c:extLst>
          </c:dPt>
          <c:dPt>
            <c:idx val="5"/>
            <c:invertIfNegative val="0"/>
            <c:bubble3D val="0"/>
            <c:spPr>
              <a:solidFill>
                <a:schemeClr val="accent1">
                  <a:lumMod val="75000"/>
                </a:schemeClr>
              </a:solidFill>
              <a:ln>
                <a:solidFill>
                  <a:schemeClr val="bg1">
                    <a:lumMod val="65000"/>
                  </a:schemeClr>
                </a:solidFill>
              </a:ln>
              <a:effectLst/>
            </c:spPr>
            <c:extLst>
              <c:ext xmlns:c16="http://schemas.microsoft.com/office/drawing/2014/chart" uri="{C3380CC4-5D6E-409C-BE32-E72D297353CC}">
                <c16:uniqueId val="{00000005-107D-4391-AA49-FCD91EDDC31F}"/>
              </c:ext>
            </c:extLst>
          </c:dPt>
          <c:dPt>
            <c:idx val="6"/>
            <c:invertIfNegative val="0"/>
            <c:bubble3D val="0"/>
            <c:spPr>
              <a:solidFill>
                <a:schemeClr val="accent6">
                  <a:lumMod val="75000"/>
                </a:schemeClr>
              </a:solidFill>
              <a:ln>
                <a:solidFill>
                  <a:schemeClr val="bg1">
                    <a:lumMod val="65000"/>
                  </a:schemeClr>
                </a:solidFill>
              </a:ln>
              <a:effectLst/>
            </c:spPr>
            <c:extLst>
              <c:ext xmlns:c16="http://schemas.microsoft.com/office/drawing/2014/chart" uri="{C3380CC4-5D6E-409C-BE32-E72D297353CC}">
                <c16:uniqueId val="{00000007-107D-4391-AA49-FCD91EDDC31F}"/>
              </c:ext>
            </c:extLst>
          </c:dPt>
          <c:cat>
            <c:strRef>
              <c:f>'Avaialble MN(Cu)'!$B$24:$B$30</c:f>
              <c:strCache>
                <c:ptCount val="7"/>
                <c:pt idx="0">
                  <c:v>T1(BB)</c:v>
                </c:pt>
                <c:pt idx="1">
                  <c:v>T1(AB)</c:v>
                </c:pt>
                <c:pt idx="2">
                  <c:v>T2(C)</c:v>
                </c:pt>
                <c:pt idx="4">
                  <c:v>T1(BB)</c:v>
                </c:pt>
                <c:pt idx="5">
                  <c:v>T1(AB)</c:v>
                </c:pt>
                <c:pt idx="6">
                  <c:v>T2(C)</c:v>
                </c:pt>
              </c:strCache>
            </c:strRef>
          </c:cat>
          <c:val>
            <c:numRef>
              <c:f>'Avaialble MN(Cu)'!$C$24:$C$30</c:f>
              <c:numCache>
                <c:formatCode>General</c:formatCode>
                <c:ptCount val="7"/>
                <c:pt idx="0">
                  <c:v>0.4</c:v>
                </c:pt>
                <c:pt idx="1">
                  <c:v>0.3</c:v>
                </c:pt>
                <c:pt idx="2">
                  <c:v>0.3</c:v>
                </c:pt>
                <c:pt idx="4">
                  <c:v>0.3</c:v>
                </c:pt>
                <c:pt idx="5">
                  <c:v>0.3</c:v>
                </c:pt>
                <c:pt idx="6">
                  <c:v>0.3</c:v>
                </c:pt>
              </c:numCache>
            </c:numRef>
          </c:val>
          <c:extLst>
            <c:ext xmlns:c16="http://schemas.microsoft.com/office/drawing/2014/chart" uri="{C3380CC4-5D6E-409C-BE32-E72D297353CC}">
              <c16:uniqueId val="{00000008-107D-4391-AA49-FCD91EDDC31F}"/>
            </c:ext>
          </c:extLst>
        </c:ser>
        <c:dLbls>
          <c:showLegendKey val="0"/>
          <c:showVal val="0"/>
          <c:showCatName val="0"/>
          <c:showSerName val="0"/>
          <c:showPercent val="0"/>
          <c:showBubbleSize val="0"/>
        </c:dLbls>
        <c:gapWidth val="0"/>
        <c:overlap val="-27"/>
        <c:axId val="1462153695"/>
        <c:axId val="1462165343"/>
      </c:barChart>
      <c:catAx>
        <c:axId val="146215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2165343"/>
        <c:crosses val="autoZero"/>
        <c:auto val="1"/>
        <c:lblAlgn val="ctr"/>
        <c:lblOffset val="100"/>
        <c:noMultiLvlLbl val="0"/>
      </c:catAx>
      <c:valAx>
        <c:axId val="146216534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Available</a:t>
                </a:r>
                <a:r>
                  <a:rPr lang="en-IN" baseline="0">
                    <a:solidFill>
                      <a:sysClr val="windowText" lastClr="000000"/>
                    </a:solidFill>
                    <a:latin typeface="Times New Roman" panose="02020603050405020304" pitchFamily="18" charset="0"/>
                    <a:cs typeface="Times New Roman" panose="02020603050405020304" pitchFamily="18" charset="0"/>
                  </a:rPr>
                  <a:t> Ni(mg/Kg</a:t>
                </a:r>
                <a:r>
                  <a:rPr lang="en-IN" baseline="0"/>
                  <a:t>)</a:t>
                </a:r>
                <a:endParaRPr lang="en-IN"/>
              </a:p>
            </c:rich>
          </c:tx>
          <c:layout>
            <c:manualLayout>
              <c:xMode val="edge"/>
              <c:yMode val="edge"/>
              <c:x val="0.15220822397200351"/>
              <c:y val="0.2581521580635753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2153695"/>
        <c:crosses val="autoZero"/>
        <c:crossBetween val="between"/>
      </c:valAx>
      <c:spPr>
        <a:noFill/>
        <a:ln>
          <a:noFill/>
        </a:ln>
        <a:effectLst/>
      </c:spPr>
    </c:plotArea>
    <c:plotVisOnly val="1"/>
    <c:dispBlanksAs val="gap"/>
    <c:showDLblsOverMax val="0"/>
  </c:chart>
  <c:spPr>
    <a:noFill/>
    <a:ln>
      <a:solidFill>
        <a:schemeClr val="bg2">
          <a:lumMod val="90000"/>
        </a:schemeClr>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Soil</a:t>
            </a:r>
            <a:r>
              <a:rPr lang="en-IN" baseline="0"/>
              <a:t> Organic Carbon </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074219460773492"/>
          <c:y val="0.14821501655208857"/>
          <c:w val="0.57141321191208061"/>
          <c:h val="0.60971531812431679"/>
        </c:manualLayout>
      </c:layout>
      <c:barChart>
        <c:barDir val="col"/>
        <c:grouping val="clustered"/>
        <c:varyColors val="1"/>
        <c:ser>
          <c:idx val="0"/>
          <c:order val="0"/>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C948-49E9-BC08-E538EA875E5E}"/>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C948-49E9-BC08-E538EA875E5E}"/>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5-C948-49E9-BC08-E538EA875E5E}"/>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C948-49E9-BC08-E538EA875E5E}"/>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9-C948-49E9-BC08-E538EA875E5E}"/>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B-C948-49E9-BC08-E538EA875E5E}"/>
              </c:ext>
            </c:extLst>
          </c:dPt>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D-C948-49E9-BC08-E538EA875E5E}"/>
              </c:ext>
            </c:extLst>
          </c:dPt>
          <c:errBars>
            <c:errBarType val="both"/>
            <c:errValType val="cust"/>
            <c:noEndCap val="0"/>
            <c:plus>
              <c:numRef>
                <c:f>SOC!$L$20:$R$20</c:f>
                <c:numCache>
                  <c:formatCode>General</c:formatCode>
                  <c:ptCount val="7"/>
                  <c:pt idx="0">
                    <c:v>0.11026</c:v>
                  </c:pt>
                  <c:pt idx="1">
                    <c:v>9.2149999999999996E-2</c:v>
                  </c:pt>
                  <c:pt idx="2">
                    <c:v>0.14083000000000001</c:v>
                  </c:pt>
                  <c:pt idx="4">
                    <c:v>7.9320000000000002E-2</c:v>
                  </c:pt>
                  <c:pt idx="5">
                    <c:v>7.8530000000000003E-2</c:v>
                  </c:pt>
                  <c:pt idx="6">
                    <c:v>6.9940000000000002E-2</c:v>
                  </c:pt>
                </c:numCache>
              </c:numRef>
            </c:plus>
            <c:minus>
              <c:numRef>
                <c:f>SOC!$L$20:$R$20</c:f>
                <c:numCache>
                  <c:formatCode>General</c:formatCode>
                  <c:ptCount val="7"/>
                  <c:pt idx="0">
                    <c:v>0.11026</c:v>
                  </c:pt>
                  <c:pt idx="1">
                    <c:v>9.2149999999999996E-2</c:v>
                  </c:pt>
                  <c:pt idx="2">
                    <c:v>0.14083000000000001</c:v>
                  </c:pt>
                  <c:pt idx="4">
                    <c:v>7.9320000000000002E-2</c:v>
                  </c:pt>
                  <c:pt idx="5">
                    <c:v>7.8530000000000003E-2</c:v>
                  </c:pt>
                  <c:pt idx="6">
                    <c:v>6.9940000000000002E-2</c:v>
                  </c:pt>
                </c:numCache>
              </c:numRef>
            </c:minus>
            <c:spPr>
              <a:noFill/>
              <a:ln w="9525" cap="flat" cmpd="sng" algn="ctr">
                <a:solidFill>
                  <a:schemeClr val="tx1">
                    <a:lumMod val="65000"/>
                    <a:lumOff val="35000"/>
                  </a:schemeClr>
                </a:solidFill>
                <a:round/>
              </a:ln>
              <a:effectLst>
                <a:outerShdw blurRad="50800" dist="50800" dir="5400000" sx="1000" sy="1000" algn="ctr" rotWithShape="0">
                  <a:schemeClr val="tx1"/>
                </a:outerShdw>
              </a:effectLst>
            </c:spPr>
          </c:errBars>
          <c:cat>
            <c:strRef>
              <c:f>SOC!$O$11:$O$17</c:f>
              <c:strCache>
                <c:ptCount val="7"/>
                <c:pt idx="0">
                  <c:v>T1(BB)</c:v>
                </c:pt>
                <c:pt idx="1">
                  <c:v>T1(AB)</c:v>
                </c:pt>
                <c:pt idx="2">
                  <c:v>T2(C)</c:v>
                </c:pt>
                <c:pt idx="4">
                  <c:v>T1(BB)</c:v>
                </c:pt>
                <c:pt idx="5">
                  <c:v>T1(AB)</c:v>
                </c:pt>
                <c:pt idx="6">
                  <c:v>T2(C)</c:v>
                </c:pt>
              </c:strCache>
            </c:strRef>
          </c:cat>
          <c:val>
            <c:numRef>
              <c:f>SOC!$P$11:$P$17</c:f>
              <c:numCache>
                <c:formatCode>0.00</c:formatCode>
                <c:ptCount val="7"/>
                <c:pt idx="0">
                  <c:v>0.79249999999999998</c:v>
                </c:pt>
                <c:pt idx="1">
                  <c:v>0.8075</c:v>
                </c:pt>
                <c:pt idx="2">
                  <c:v>0.92659999999999998</c:v>
                </c:pt>
                <c:pt idx="4">
                  <c:v>0.72250000000000003</c:v>
                </c:pt>
                <c:pt idx="5">
                  <c:v>0.73499999999999999</c:v>
                </c:pt>
                <c:pt idx="6">
                  <c:v>0.6825</c:v>
                </c:pt>
              </c:numCache>
            </c:numRef>
          </c:val>
          <c:extLst>
            <c:ext xmlns:c16="http://schemas.microsoft.com/office/drawing/2014/chart" uri="{C3380CC4-5D6E-409C-BE32-E72D297353CC}">
              <c16:uniqueId val="{0000000E-C948-49E9-BC08-E538EA875E5E}"/>
            </c:ext>
          </c:extLst>
        </c:ser>
        <c:dLbls>
          <c:showLegendKey val="0"/>
          <c:showVal val="0"/>
          <c:showCatName val="0"/>
          <c:showSerName val="0"/>
          <c:showPercent val="0"/>
          <c:showBubbleSize val="0"/>
        </c:dLbls>
        <c:gapWidth val="0"/>
        <c:overlap val="-27"/>
        <c:axId val="750666288"/>
        <c:axId val="750668368"/>
      </c:barChart>
      <c:catAx>
        <c:axId val="750666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Treatments</a:t>
                </a:r>
              </a:p>
            </c:rich>
          </c:tx>
          <c:layout>
            <c:manualLayout>
              <c:xMode val="edge"/>
              <c:yMode val="edge"/>
              <c:x val="0.39400075990742023"/>
              <c:y val="0.9135013776719652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668368"/>
        <c:crosses val="autoZero"/>
        <c:auto val="1"/>
        <c:lblAlgn val="ctr"/>
        <c:lblOffset val="100"/>
        <c:noMultiLvlLbl val="0"/>
      </c:catAx>
      <c:valAx>
        <c:axId val="750668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Organic</a:t>
                </a:r>
                <a:r>
                  <a:rPr lang="en-IN" baseline="0"/>
                  <a:t> C(%)</a:t>
                </a:r>
                <a:endParaRPr lang="en-IN"/>
              </a:p>
            </c:rich>
          </c:tx>
          <c:layout>
            <c:manualLayout>
              <c:xMode val="edge"/>
              <c:yMode val="edge"/>
              <c:x val="3.4171662746980511E-2"/>
              <c:y val="0.3345969475715003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solidFill>
              <a:schemeClr val="tx1">
                <a:alpha val="1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6662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Microbial</a:t>
            </a:r>
            <a:r>
              <a:rPr lang="en-IN" baseline="0"/>
              <a:t> Biomass Carbon</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643575575891516"/>
          <c:y val="0.12665051731405244"/>
          <c:w val="0.61209990546121895"/>
          <c:h val="0.65724529638951135"/>
        </c:manualLayout>
      </c:layout>
      <c:barChart>
        <c:barDir val="col"/>
        <c:grouping val="clustered"/>
        <c:varyColors val="0"/>
        <c:ser>
          <c:idx val="0"/>
          <c:order val="0"/>
          <c:spPr>
            <a:solidFill>
              <a:schemeClr val="accent1"/>
            </a:solidFill>
            <a:ln>
              <a:solidFill>
                <a:schemeClr val="tx1">
                  <a:lumMod val="95000"/>
                  <a:lumOff val="5000"/>
                </a:schemeClr>
              </a:solidFill>
            </a:ln>
            <a:effectLst/>
          </c:spPr>
          <c:invertIfNegative val="0"/>
          <c:dPt>
            <c:idx val="0"/>
            <c:invertIfNegative val="0"/>
            <c:bubble3D val="0"/>
            <c:spPr>
              <a:solidFill>
                <a:schemeClr val="accent1">
                  <a:lumMod val="40000"/>
                  <a:lumOff val="60000"/>
                </a:schemeClr>
              </a:solidFill>
              <a:ln>
                <a:solidFill>
                  <a:schemeClr val="tx1">
                    <a:lumMod val="95000"/>
                    <a:lumOff val="5000"/>
                  </a:schemeClr>
                </a:solidFill>
              </a:ln>
              <a:effectLst/>
            </c:spPr>
            <c:extLst>
              <c:ext xmlns:c16="http://schemas.microsoft.com/office/drawing/2014/chart" uri="{C3380CC4-5D6E-409C-BE32-E72D297353CC}">
                <c16:uniqueId val="{00000001-4228-42E4-8AA9-E6B9CC925BC1}"/>
              </c:ext>
            </c:extLst>
          </c:dPt>
          <c:dPt>
            <c:idx val="1"/>
            <c:invertIfNegative val="0"/>
            <c:bubble3D val="0"/>
            <c:spPr>
              <a:solidFill>
                <a:schemeClr val="accent1">
                  <a:lumMod val="75000"/>
                </a:schemeClr>
              </a:solidFill>
              <a:ln>
                <a:solidFill>
                  <a:schemeClr val="tx1">
                    <a:lumMod val="95000"/>
                    <a:lumOff val="5000"/>
                  </a:schemeClr>
                </a:solidFill>
              </a:ln>
              <a:effectLst/>
            </c:spPr>
            <c:extLst>
              <c:ext xmlns:c16="http://schemas.microsoft.com/office/drawing/2014/chart" uri="{C3380CC4-5D6E-409C-BE32-E72D297353CC}">
                <c16:uniqueId val="{00000003-4228-42E4-8AA9-E6B9CC925BC1}"/>
              </c:ext>
            </c:extLst>
          </c:dPt>
          <c:dPt>
            <c:idx val="2"/>
            <c:invertIfNegative val="0"/>
            <c:bubble3D val="0"/>
            <c:spPr>
              <a:solidFill>
                <a:schemeClr val="accent6">
                  <a:lumMod val="75000"/>
                </a:schemeClr>
              </a:solidFill>
              <a:ln>
                <a:solidFill>
                  <a:schemeClr val="tx1">
                    <a:lumMod val="95000"/>
                    <a:lumOff val="5000"/>
                  </a:schemeClr>
                </a:solidFill>
              </a:ln>
              <a:effectLst/>
            </c:spPr>
            <c:extLst>
              <c:ext xmlns:c16="http://schemas.microsoft.com/office/drawing/2014/chart" uri="{C3380CC4-5D6E-409C-BE32-E72D297353CC}">
                <c16:uniqueId val="{00000005-4228-42E4-8AA9-E6B9CC925BC1}"/>
              </c:ext>
            </c:extLst>
          </c:dPt>
          <c:dPt>
            <c:idx val="4"/>
            <c:invertIfNegative val="0"/>
            <c:bubble3D val="0"/>
            <c:spPr>
              <a:solidFill>
                <a:schemeClr val="accent1">
                  <a:lumMod val="40000"/>
                  <a:lumOff val="60000"/>
                </a:schemeClr>
              </a:solidFill>
              <a:ln>
                <a:solidFill>
                  <a:schemeClr val="tx1">
                    <a:lumMod val="95000"/>
                    <a:lumOff val="5000"/>
                  </a:schemeClr>
                </a:solidFill>
              </a:ln>
              <a:effectLst/>
            </c:spPr>
            <c:extLst>
              <c:ext xmlns:c16="http://schemas.microsoft.com/office/drawing/2014/chart" uri="{C3380CC4-5D6E-409C-BE32-E72D297353CC}">
                <c16:uniqueId val="{00000007-4228-42E4-8AA9-E6B9CC925BC1}"/>
              </c:ext>
            </c:extLst>
          </c:dPt>
          <c:dPt>
            <c:idx val="5"/>
            <c:invertIfNegative val="0"/>
            <c:bubble3D val="0"/>
            <c:spPr>
              <a:solidFill>
                <a:schemeClr val="accent1">
                  <a:lumMod val="75000"/>
                </a:schemeClr>
              </a:solidFill>
              <a:ln>
                <a:solidFill>
                  <a:schemeClr val="tx1">
                    <a:lumMod val="95000"/>
                    <a:lumOff val="5000"/>
                  </a:schemeClr>
                </a:solidFill>
              </a:ln>
              <a:effectLst/>
            </c:spPr>
            <c:extLst>
              <c:ext xmlns:c16="http://schemas.microsoft.com/office/drawing/2014/chart" uri="{C3380CC4-5D6E-409C-BE32-E72D297353CC}">
                <c16:uniqueId val="{00000009-4228-42E4-8AA9-E6B9CC925BC1}"/>
              </c:ext>
            </c:extLst>
          </c:dPt>
          <c:dPt>
            <c:idx val="6"/>
            <c:invertIfNegative val="0"/>
            <c:bubble3D val="0"/>
            <c:spPr>
              <a:solidFill>
                <a:schemeClr val="accent6">
                  <a:lumMod val="75000"/>
                </a:schemeClr>
              </a:solidFill>
              <a:ln>
                <a:solidFill>
                  <a:schemeClr val="tx1">
                    <a:lumMod val="95000"/>
                    <a:lumOff val="5000"/>
                  </a:schemeClr>
                </a:solidFill>
              </a:ln>
              <a:effectLst/>
            </c:spPr>
            <c:extLst>
              <c:ext xmlns:c16="http://schemas.microsoft.com/office/drawing/2014/chart" uri="{C3380CC4-5D6E-409C-BE32-E72D297353CC}">
                <c16:uniqueId val="{0000000B-4228-42E4-8AA9-E6B9CC925BC1}"/>
              </c:ext>
            </c:extLst>
          </c:dPt>
          <c:errBars>
            <c:errBarType val="both"/>
            <c:errValType val="cust"/>
            <c:noEndCap val="0"/>
            <c:plus>
              <c:numLit>
                <c:formatCode>General</c:formatCode>
                <c:ptCount val="1"/>
                <c:pt idx="0">
                  <c:v>1</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MBC!$Q$12:$Q$18</c:f>
              <c:strCache>
                <c:ptCount val="7"/>
                <c:pt idx="0">
                  <c:v>T1(BB)</c:v>
                </c:pt>
                <c:pt idx="1">
                  <c:v>T1(AB)</c:v>
                </c:pt>
                <c:pt idx="2">
                  <c:v>T2(C)</c:v>
                </c:pt>
                <c:pt idx="4">
                  <c:v>T1(BB)</c:v>
                </c:pt>
                <c:pt idx="5">
                  <c:v>T1(AB)</c:v>
                </c:pt>
                <c:pt idx="6">
                  <c:v>T2(C)</c:v>
                </c:pt>
              </c:strCache>
            </c:strRef>
          </c:cat>
          <c:val>
            <c:numRef>
              <c:f>MBC!$R$12:$R$18</c:f>
              <c:numCache>
                <c:formatCode>0.00</c:formatCode>
                <c:ptCount val="7"/>
                <c:pt idx="0">
                  <c:v>185.28</c:v>
                </c:pt>
                <c:pt idx="1">
                  <c:v>165.63</c:v>
                </c:pt>
                <c:pt idx="2">
                  <c:v>198.09299999999999</c:v>
                </c:pt>
                <c:pt idx="4">
                  <c:v>107.318</c:v>
                </c:pt>
                <c:pt idx="5">
                  <c:v>96.62</c:v>
                </c:pt>
                <c:pt idx="6">
                  <c:v>199.09299999999999</c:v>
                </c:pt>
              </c:numCache>
            </c:numRef>
          </c:val>
          <c:extLst>
            <c:ext xmlns:c16="http://schemas.microsoft.com/office/drawing/2014/chart" uri="{C3380CC4-5D6E-409C-BE32-E72D297353CC}">
              <c16:uniqueId val="{0000000C-4228-42E4-8AA9-E6B9CC925BC1}"/>
            </c:ext>
          </c:extLst>
        </c:ser>
        <c:dLbls>
          <c:showLegendKey val="0"/>
          <c:showVal val="0"/>
          <c:showCatName val="0"/>
          <c:showSerName val="0"/>
          <c:showPercent val="0"/>
          <c:showBubbleSize val="0"/>
        </c:dLbls>
        <c:gapWidth val="0"/>
        <c:overlap val="-27"/>
        <c:axId val="544725424"/>
        <c:axId val="544726672"/>
      </c:barChart>
      <c:catAx>
        <c:axId val="54472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726672"/>
        <c:crosses val="autoZero"/>
        <c:auto val="1"/>
        <c:lblAlgn val="ctr"/>
        <c:lblOffset val="100"/>
        <c:noMultiLvlLbl val="0"/>
      </c:catAx>
      <c:valAx>
        <c:axId val="5447266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Microbial</a:t>
                </a:r>
                <a:r>
                  <a:rPr lang="en-IN" baseline="0"/>
                  <a:t> Biomass(ug/g) </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72542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dirty="0">
                <a:latin typeface="Times New Roman" panose="02020603050405020304" pitchFamily="18" charset="0"/>
                <a:cs typeface="Times New Roman" panose="02020603050405020304" pitchFamily="18" charset="0"/>
              </a:rPr>
              <a:t> </a:t>
            </a:r>
            <a:r>
              <a:rPr lang="en-IN" dirty="0">
                <a:solidFill>
                  <a:schemeClr val="tx1"/>
                </a:solidFill>
                <a:latin typeface="Times New Roman" panose="02020603050405020304" pitchFamily="18" charset="0"/>
                <a:cs typeface="Times New Roman" panose="02020603050405020304" pitchFamily="18" charset="0"/>
              </a:rPr>
              <a:t>Soil Available</a:t>
            </a:r>
            <a:r>
              <a:rPr lang="en-IN" baseline="0" dirty="0">
                <a:solidFill>
                  <a:schemeClr val="tx1"/>
                </a:solidFill>
                <a:latin typeface="Times New Roman" panose="02020603050405020304" pitchFamily="18" charset="0"/>
                <a:cs typeface="Times New Roman" panose="02020603050405020304" pitchFamily="18" charset="0"/>
              </a:rPr>
              <a:t> Phosphorous</a:t>
            </a:r>
            <a:endParaRPr lang="en-IN"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377537182852143"/>
          <c:y val="0.16652128764278298"/>
          <c:w val="0.67955796150481185"/>
          <c:h val="0.64158559619299915"/>
        </c:manualLayout>
      </c:layout>
      <c:barChart>
        <c:barDir val="col"/>
        <c:grouping val="clustered"/>
        <c:varyColors val="0"/>
        <c:ser>
          <c:idx val="0"/>
          <c:order val="0"/>
          <c:spPr>
            <a:solidFill>
              <a:schemeClr val="accent1"/>
            </a:solidFill>
            <a:ln w="6350">
              <a:solidFill>
                <a:schemeClr val="bg2">
                  <a:lumMod val="50000"/>
                </a:schemeClr>
              </a:solidFill>
            </a:ln>
            <a:effectLst/>
          </c:spPr>
          <c:invertIfNegative val="0"/>
          <c:dPt>
            <c:idx val="0"/>
            <c:invertIfNegative val="0"/>
            <c:bubble3D val="0"/>
            <c:spPr>
              <a:solidFill>
                <a:schemeClr val="accent1">
                  <a:lumMod val="60000"/>
                  <a:lumOff val="40000"/>
                </a:schemeClr>
              </a:solidFill>
              <a:ln w="6350">
                <a:solidFill>
                  <a:schemeClr val="bg2">
                    <a:lumMod val="50000"/>
                  </a:schemeClr>
                </a:solidFill>
              </a:ln>
              <a:effectLst/>
            </c:spPr>
            <c:extLst>
              <c:ext xmlns:c16="http://schemas.microsoft.com/office/drawing/2014/chart" uri="{C3380CC4-5D6E-409C-BE32-E72D297353CC}">
                <c16:uniqueId val="{00000001-0151-4625-A6F0-33B319464CD6}"/>
              </c:ext>
            </c:extLst>
          </c:dPt>
          <c:dPt>
            <c:idx val="1"/>
            <c:invertIfNegative val="0"/>
            <c:bubble3D val="0"/>
            <c:spPr>
              <a:solidFill>
                <a:schemeClr val="accent1">
                  <a:lumMod val="75000"/>
                </a:schemeClr>
              </a:solidFill>
              <a:ln w="6350">
                <a:solidFill>
                  <a:schemeClr val="bg2">
                    <a:lumMod val="50000"/>
                  </a:schemeClr>
                </a:solidFill>
              </a:ln>
              <a:effectLst/>
            </c:spPr>
            <c:extLst>
              <c:ext xmlns:c16="http://schemas.microsoft.com/office/drawing/2014/chart" uri="{C3380CC4-5D6E-409C-BE32-E72D297353CC}">
                <c16:uniqueId val="{00000003-0151-4625-A6F0-33B319464CD6}"/>
              </c:ext>
            </c:extLst>
          </c:dPt>
          <c:dPt>
            <c:idx val="2"/>
            <c:invertIfNegative val="0"/>
            <c:bubble3D val="0"/>
            <c:spPr>
              <a:solidFill>
                <a:schemeClr val="accent6">
                  <a:lumMod val="75000"/>
                </a:schemeClr>
              </a:solidFill>
              <a:ln w="6350">
                <a:solidFill>
                  <a:schemeClr val="bg2">
                    <a:lumMod val="50000"/>
                  </a:schemeClr>
                </a:solidFill>
              </a:ln>
              <a:effectLst/>
            </c:spPr>
            <c:extLst>
              <c:ext xmlns:c16="http://schemas.microsoft.com/office/drawing/2014/chart" uri="{C3380CC4-5D6E-409C-BE32-E72D297353CC}">
                <c16:uniqueId val="{00000005-0151-4625-A6F0-33B319464CD6}"/>
              </c:ext>
            </c:extLst>
          </c:dPt>
          <c:dPt>
            <c:idx val="4"/>
            <c:invertIfNegative val="0"/>
            <c:bubble3D val="0"/>
            <c:spPr>
              <a:solidFill>
                <a:schemeClr val="accent1">
                  <a:lumMod val="40000"/>
                  <a:lumOff val="60000"/>
                </a:schemeClr>
              </a:solidFill>
              <a:ln w="6350">
                <a:solidFill>
                  <a:schemeClr val="bg2">
                    <a:lumMod val="50000"/>
                  </a:schemeClr>
                </a:solidFill>
              </a:ln>
              <a:effectLst/>
            </c:spPr>
            <c:extLst>
              <c:ext xmlns:c16="http://schemas.microsoft.com/office/drawing/2014/chart" uri="{C3380CC4-5D6E-409C-BE32-E72D297353CC}">
                <c16:uniqueId val="{00000007-0151-4625-A6F0-33B319464CD6}"/>
              </c:ext>
            </c:extLst>
          </c:dPt>
          <c:dPt>
            <c:idx val="5"/>
            <c:invertIfNegative val="0"/>
            <c:bubble3D val="0"/>
            <c:spPr>
              <a:solidFill>
                <a:schemeClr val="accent1">
                  <a:lumMod val="75000"/>
                </a:schemeClr>
              </a:solidFill>
              <a:ln w="6350">
                <a:solidFill>
                  <a:schemeClr val="bg2">
                    <a:lumMod val="50000"/>
                  </a:schemeClr>
                </a:solidFill>
              </a:ln>
              <a:effectLst/>
            </c:spPr>
            <c:extLst>
              <c:ext xmlns:c16="http://schemas.microsoft.com/office/drawing/2014/chart" uri="{C3380CC4-5D6E-409C-BE32-E72D297353CC}">
                <c16:uniqueId val="{00000009-0151-4625-A6F0-33B319464CD6}"/>
              </c:ext>
            </c:extLst>
          </c:dPt>
          <c:dPt>
            <c:idx val="6"/>
            <c:invertIfNegative val="0"/>
            <c:bubble3D val="0"/>
            <c:spPr>
              <a:solidFill>
                <a:schemeClr val="accent6">
                  <a:lumMod val="75000"/>
                </a:schemeClr>
              </a:solidFill>
              <a:ln w="6350">
                <a:solidFill>
                  <a:schemeClr val="bg2">
                    <a:lumMod val="50000"/>
                  </a:schemeClr>
                </a:solidFill>
              </a:ln>
              <a:effectLst/>
            </c:spPr>
            <c:extLst>
              <c:ext xmlns:c16="http://schemas.microsoft.com/office/drawing/2014/chart" uri="{C3380CC4-5D6E-409C-BE32-E72D297353CC}">
                <c16:uniqueId val="{0000000B-0151-4625-A6F0-33B319464CD6}"/>
              </c:ext>
            </c:extLst>
          </c:dPt>
          <c:cat>
            <c:strRef>
              <c:f>'Available P'!$B$2:$B$8</c:f>
              <c:strCache>
                <c:ptCount val="7"/>
                <c:pt idx="0">
                  <c:v>T1(BB)</c:v>
                </c:pt>
                <c:pt idx="1">
                  <c:v>T1(AB)</c:v>
                </c:pt>
                <c:pt idx="2">
                  <c:v>T2(C)</c:v>
                </c:pt>
                <c:pt idx="4">
                  <c:v>T1(BB)</c:v>
                </c:pt>
                <c:pt idx="5">
                  <c:v>T1(AB)</c:v>
                </c:pt>
                <c:pt idx="6">
                  <c:v>T2(C)</c:v>
                </c:pt>
              </c:strCache>
            </c:strRef>
          </c:cat>
          <c:val>
            <c:numRef>
              <c:f>'Available P'!$C$2:$C$8</c:f>
              <c:numCache>
                <c:formatCode>0.00</c:formatCode>
                <c:ptCount val="7"/>
                <c:pt idx="0">
                  <c:v>28.31</c:v>
                </c:pt>
                <c:pt idx="1">
                  <c:v>31.474</c:v>
                </c:pt>
                <c:pt idx="2">
                  <c:v>32.880000000000003</c:v>
                </c:pt>
                <c:pt idx="4">
                  <c:v>36.450000000000003</c:v>
                </c:pt>
                <c:pt idx="5">
                  <c:v>32</c:v>
                </c:pt>
                <c:pt idx="6">
                  <c:v>25.55</c:v>
                </c:pt>
              </c:numCache>
            </c:numRef>
          </c:val>
          <c:extLst>
            <c:ext xmlns:c16="http://schemas.microsoft.com/office/drawing/2014/chart" uri="{C3380CC4-5D6E-409C-BE32-E72D297353CC}">
              <c16:uniqueId val="{0000000C-0151-4625-A6F0-33B319464CD6}"/>
            </c:ext>
          </c:extLst>
        </c:ser>
        <c:dLbls>
          <c:showLegendKey val="0"/>
          <c:showVal val="0"/>
          <c:showCatName val="0"/>
          <c:showSerName val="0"/>
          <c:showPercent val="0"/>
          <c:showBubbleSize val="0"/>
        </c:dLbls>
        <c:gapWidth val="0"/>
        <c:overlap val="-75"/>
        <c:axId val="1347534143"/>
        <c:axId val="1347524991"/>
      </c:barChart>
      <c:catAx>
        <c:axId val="134753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7524991"/>
        <c:crosses val="autoZero"/>
        <c:auto val="1"/>
        <c:lblAlgn val="ctr"/>
        <c:lblOffset val="100"/>
        <c:noMultiLvlLbl val="0"/>
      </c:catAx>
      <c:valAx>
        <c:axId val="134752499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a:solidFill>
                      <a:schemeClr val="tx1">
                        <a:lumMod val="85000"/>
                        <a:lumOff val="15000"/>
                      </a:schemeClr>
                    </a:solidFill>
                    <a:latin typeface="Times New Roman" panose="02020603050405020304" pitchFamily="18" charset="0"/>
                    <a:cs typeface="Times New Roman" panose="02020603050405020304" pitchFamily="18" charset="0"/>
                  </a:rPr>
                  <a:t>Available</a:t>
                </a:r>
                <a:r>
                  <a:rPr lang="en-IN" baseline="0" dirty="0">
                    <a:solidFill>
                      <a:schemeClr val="tx1">
                        <a:lumMod val="85000"/>
                        <a:lumOff val="15000"/>
                      </a:schemeClr>
                    </a:solidFill>
                    <a:latin typeface="Times New Roman" panose="02020603050405020304" pitchFamily="18" charset="0"/>
                    <a:cs typeface="Times New Roman" panose="02020603050405020304" pitchFamily="18" charset="0"/>
                  </a:rPr>
                  <a:t> Phosphorous Kg/ha</a:t>
                </a:r>
                <a:endParaRPr lang="en-IN" dirty="0">
                  <a:solidFill>
                    <a:schemeClr val="tx1">
                      <a:lumMod val="85000"/>
                      <a:lumOff val="15000"/>
                    </a:schemeClr>
                  </a:solidFill>
                  <a:latin typeface="Times New Roman" panose="02020603050405020304" pitchFamily="18" charset="0"/>
                  <a:cs typeface="Times New Roman" panose="02020603050405020304" pitchFamily="18" charset="0"/>
                </a:endParaRPr>
              </a:p>
            </c:rich>
          </c:tx>
          <c:layout>
            <c:manualLayout>
              <c:xMode val="edge"/>
              <c:yMode val="edge"/>
              <c:x val="6.0541557305336835E-2"/>
              <c:y val="0.2243128020212426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7534143"/>
        <c:crosses val="autoZero"/>
        <c:crossBetween val="between"/>
      </c:valAx>
      <c:spPr>
        <a:noFill/>
        <a:ln>
          <a:noFill/>
        </a:ln>
        <a:effectLst/>
      </c:spPr>
    </c:plotArea>
    <c:plotVisOnly val="1"/>
    <c:dispBlanksAs val="gap"/>
    <c:showDLblsOverMax val="0"/>
  </c:chart>
  <c:spPr>
    <a:noFill/>
    <a:ln>
      <a:solidFill>
        <a:schemeClr val="bg1">
          <a:lumMod val="85000"/>
        </a:schemeClr>
      </a:solid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dirty="0"/>
              <a:t> </a:t>
            </a:r>
            <a:r>
              <a:rPr lang="en-IN" dirty="0">
                <a:solidFill>
                  <a:schemeClr val="tx1"/>
                </a:solidFill>
                <a:latin typeface="Times New Roman" panose="02020603050405020304" pitchFamily="18" charset="0"/>
                <a:cs typeface="Times New Roman" panose="02020603050405020304" pitchFamily="18" charset="0"/>
              </a:rPr>
              <a:t>Soil Available</a:t>
            </a:r>
            <a:r>
              <a:rPr lang="en-IN" baseline="0" dirty="0">
                <a:solidFill>
                  <a:schemeClr val="tx1"/>
                </a:solidFill>
                <a:latin typeface="Times New Roman" panose="02020603050405020304" pitchFamily="18" charset="0"/>
                <a:cs typeface="Times New Roman" panose="02020603050405020304" pitchFamily="18" charset="0"/>
              </a:rPr>
              <a:t>  Nitrogen</a:t>
            </a:r>
            <a:endParaRPr lang="en-IN"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5130555555555554"/>
          <c:y val="2.57234726688102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699759405074363"/>
          <c:y val="0.20635322513946208"/>
          <c:w val="0.56133573928258973"/>
          <c:h val="0.62640436826425638"/>
        </c:manualLayout>
      </c:layout>
      <c:barChart>
        <c:barDir val="col"/>
        <c:grouping val="clustered"/>
        <c:varyColors val="1"/>
        <c:ser>
          <c:idx val="0"/>
          <c:order val="0"/>
          <c:invertIfNegative val="0"/>
          <c:dPt>
            <c:idx val="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5EA5-4EAE-B94E-B6B46823244F}"/>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5EA5-4EAE-B94E-B6B46823244F}"/>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5-5EA5-4EAE-B94E-B6B46823244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EA5-4EAE-B94E-B6B46823244F}"/>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9-5EA5-4EAE-B94E-B6B46823244F}"/>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B-5EA5-4EAE-B94E-B6B46823244F}"/>
              </c:ext>
            </c:extLst>
          </c:dPt>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D-5EA5-4EAE-B94E-B6B46823244F}"/>
              </c:ext>
            </c:extLst>
          </c:dPt>
          <c:errBars>
            <c:errBarType val="both"/>
            <c:errValType val="cust"/>
            <c:noEndCap val="0"/>
            <c:plus>
              <c:numRef>
                <c:f>'Available N'!$J$18:$P$18</c:f>
                <c:numCache>
                  <c:formatCode>General</c:formatCode>
                  <c:ptCount val="7"/>
                  <c:pt idx="0">
                    <c:v>4.7819103574478104E-4</c:v>
                  </c:pt>
                  <c:pt idx="1">
                    <c:v>1.8921592603865741E-3</c:v>
                  </c:pt>
                  <c:pt idx="2">
                    <c:v>1.0964184116172681E-3</c:v>
                  </c:pt>
                  <c:pt idx="4">
                    <c:v>7.3638757910944336E-4</c:v>
                  </c:pt>
                  <c:pt idx="5">
                    <c:v>2.0368275986608862E-3</c:v>
                  </c:pt>
                  <c:pt idx="6">
                    <c:v>8.3610206713454946E-4</c:v>
                  </c:pt>
                </c:numCache>
              </c:numRef>
            </c:plus>
            <c:minus>
              <c:numRef>
                <c:f>'Available N'!$J$18:$P$18</c:f>
                <c:numCache>
                  <c:formatCode>General</c:formatCode>
                  <c:ptCount val="7"/>
                  <c:pt idx="0">
                    <c:v>4.7819103574478104E-4</c:v>
                  </c:pt>
                  <c:pt idx="1">
                    <c:v>1.8921592603865741E-3</c:v>
                  </c:pt>
                  <c:pt idx="2">
                    <c:v>1.0964184116172681E-3</c:v>
                  </c:pt>
                  <c:pt idx="4">
                    <c:v>7.3638757910944336E-4</c:v>
                  </c:pt>
                  <c:pt idx="5">
                    <c:v>2.0368275986608862E-3</c:v>
                  </c:pt>
                  <c:pt idx="6">
                    <c:v>8.3610206713454946E-4</c:v>
                  </c:pt>
                </c:numCache>
              </c:numRef>
            </c:minus>
            <c:spPr>
              <a:noFill/>
              <a:ln w="9525" cap="flat" cmpd="sng" algn="ctr">
                <a:solidFill>
                  <a:schemeClr val="tx1">
                    <a:lumMod val="65000"/>
                    <a:lumOff val="35000"/>
                  </a:schemeClr>
                </a:solidFill>
                <a:round/>
              </a:ln>
              <a:effectLst/>
            </c:spPr>
          </c:errBars>
          <c:cat>
            <c:strRef>
              <c:f>'Available N'!$L$8:$L$14</c:f>
              <c:strCache>
                <c:ptCount val="7"/>
                <c:pt idx="0">
                  <c:v>T1(BB)</c:v>
                </c:pt>
                <c:pt idx="1">
                  <c:v>T1(AB)</c:v>
                </c:pt>
                <c:pt idx="2">
                  <c:v>T2(C)</c:v>
                </c:pt>
                <c:pt idx="4">
                  <c:v>T1(BB)</c:v>
                </c:pt>
                <c:pt idx="5">
                  <c:v>T1(AB)</c:v>
                </c:pt>
                <c:pt idx="6">
                  <c:v>T2(C)</c:v>
                </c:pt>
              </c:strCache>
            </c:strRef>
          </c:cat>
          <c:val>
            <c:numRef>
              <c:f>'Available N'!$M$8:$M$14</c:f>
              <c:numCache>
                <c:formatCode>0.0000</c:formatCode>
                <c:ptCount val="7"/>
                <c:pt idx="0">
                  <c:v>3.8999999999999998E-3</c:v>
                </c:pt>
                <c:pt idx="1">
                  <c:v>3.8E-3</c:v>
                </c:pt>
                <c:pt idx="2">
                  <c:v>4.7600000000000003E-3</c:v>
                </c:pt>
                <c:pt idx="4">
                  <c:v>3.9899999999999996E-3</c:v>
                </c:pt>
                <c:pt idx="5">
                  <c:v>3.7100000000000002E-3</c:v>
                </c:pt>
                <c:pt idx="6">
                  <c:v>4.7000000000000002E-3</c:v>
                </c:pt>
              </c:numCache>
            </c:numRef>
          </c:val>
          <c:extLst>
            <c:ext xmlns:c16="http://schemas.microsoft.com/office/drawing/2014/chart" uri="{C3380CC4-5D6E-409C-BE32-E72D297353CC}">
              <c16:uniqueId val="{0000000E-5EA5-4EAE-B94E-B6B46823244F}"/>
            </c:ext>
          </c:extLst>
        </c:ser>
        <c:dLbls>
          <c:showLegendKey val="0"/>
          <c:showVal val="0"/>
          <c:showCatName val="0"/>
          <c:showSerName val="0"/>
          <c:showPercent val="0"/>
          <c:showBubbleSize val="0"/>
        </c:dLbls>
        <c:gapWidth val="0"/>
        <c:overlap val="-27"/>
        <c:axId val="1158024832"/>
        <c:axId val="1158014432"/>
      </c:barChart>
      <c:catAx>
        <c:axId val="115802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8014432"/>
        <c:crosses val="autoZero"/>
        <c:auto val="1"/>
        <c:lblAlgn val="ctr"/>
        <c:lblOffset val="100"/>
        <c:noMultiLvlLbl val="0"/>
      </c:catAx>
      <c:valAx>
        <c:axId val="1158014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Available</a:t>
                </a:r>
                <a:r>
                  <a:rPr lang="en-IN" baseline="0"/>
                  <a:t> N(mg/kg)</a:t>
                </a:r>
                <a:endParaRPr lang="en-IN"/>
              </a:p>
            </c:rich>
          </c:tx>
          <c:layout>
            <c:manualLayout>
              <c:xMode val="edge"/>
              <c:yMode val="edge"/>
              <c:x val="2.7208223972003495E-2"/>
              <c:y val="0.3532636233975576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802483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 Soil</a:t>
            </a:r>
            <a:r>
              <a:rPr lang="en-IN" baseline="0">
                <a:solidFill>
                  <a:sysClr val="windowText" lastClr="000000"/>
                </a:solidFill>
                <a:latin typeface="Times New Roman" panose="02020603050405020304" pitchFamily="18" charset="0"/>
                <a:cs typeface="Times New Roman" panose="02020603050405020304" pitchFamily="18" charset="0"/>
              </a:rPr>
              <a:t> </a:t>
            </a:r>
            <a:r>
              <a:rPr lang="en-IN">
                <a:solidFill>
                  <a:sysClr val="windowText" lastClr="000000"/>
                </a:solidFill>
                <a:latin typeface="Times New Roman" panose="02020603050405020304" pitchFamily="18" charset="0"/>
                <a:cs typeface="Times New Roman" panose="02020603050405020304" pitchFamily="18" charset="0"/>
              </a:rPr>
              <a:t>Available</a:t>
            </a:r>
            <a:r>
              <a:rPr lang="en-IN" baseline="0">
                <a:solidFill>
                  <a:sysClr val="windowText" lastClr="000000"/>
                </a:solidFill>
                <a:latin typeface="Times New Roman" panose="02020603050405020304" pitchFamily="18" charset="0"/>
                <a:cs typeface="Times New Roman" panose="02020603050405020304" pitchFamily="18" charset="0"/>
              </a:rPr>
              <a:t> Potassium</a:t>
            </a:r>
            <a:endParaRPr lang="en-IN">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758092738407699"/>
          <c:y val="0.17171296296296296"/>
          <c:w val="0.61797462817147863"/>
          <c:h val="0.6236654272382619"/>
        </c:manualLayout>
      </c:layout>
      <c:barChart>
        <c:barDir val="col"/>
        <c:grouping val="clustered"/>
        <c:varyColors val="0"/>
        <c:ser>
          <c:idx val="0"/>
          <c:order val="0"/>
          <c:spPr>
            <a:solidFill>
              <a:schemeClr val="accent1">
                <a:lumMod val="40000"/>
                <a:lumOff val="60000"/>
              </a:schemeClr>
            </a:solidFill>
            <a:ln>
              <a:solidFill>
                <a:schemeClr val="bg1">
                  <a:lumMod val="65000"/>
                </a:schemeClr>
              </a:solidFill>
            </a:ln>
            <a:effectLst/>
          </c:spPr>
          <c:invertIfNegative val="0"/>
          <c:dPt>
            <c:idx val="1"/>
            <c:invertIfNegative val="0"/>
            <c:bubble3D val="0"/>
            <c:spPr>
              <a:solidFill>
                <a:schemeClr val="accent1">
                  <a:lumMod val="75000"/>
                </a:schemeClr>
              </a:solidFill>
              <a:ln>
                <a:solidFill>
                  <a:schemeClr val="bg1">
                    <a:lumMod val="65000"/>
                  </a:schemeClr>
                </a:solidFill>
              </a:ln>
              <a:effectLst/>
            </c:spPr>
            <c:extLst>
              <c:ext xmlns:c16="http://schemas.microsoft.com/office/drawing/2014/chart" uri="{C3380CC4-5D6E-409C-BE32-E72D297353CC}">
                <c16:uniqueId val="{00000001-FF43-440F-A46A-7E6A398FA353}"/>
              </c:ext>
            </c:extLst>
          </c:dPt>
          <c:dPt>
            <c:idx val="2"/>
            <c:invertIfNegative val="0"/>
            <c:bubble3D val="0"/>
            <c:spPr>
              <a:solidFill>
                <a:schemeClr val="accent6">
                  <a:lumMod val="75000"/>
                </a:schemeClr>
              </a:solidFill>
              <a:ln>
                <a:solidFill>
                  <a:schemeClr val="bg1">
                    <a:lumMod val="65000"/>
                  </a:schemeClr>
                </a:solidFill>
              </a:ln>
              <a:effectLst/>
            </c:spPr>
            <c:extLst>
              <c:ext xmlns:c16="http://schemas.microsoft.com/office/drawing/2014/chart" uri="{C3380CC4-5D6E-409C-BE32-E72D297353CC}">
                <c16:uniqueId val="{00000003-FF43-440F-A46A-7E6A398FA353}"/>
              </c:ext>
            </c:extLst>
          </c:dPt>
          <c:dPt>
            <c:idx val="5"/>
            <c:invertIfNegative val="0"/>
            <c:bubble3D val="0"/>
            <c:spPr>
              <a:solidFill>
                <a:schemeClr val="accent1">
                  <a:lumMod val="75000"/>
                </a:schemeClr>
              </a:solidFill>
              <a:ln>
                <a:solidFill>
                  <a:schemeClr val="bg1">
                    <a:lumMod val="65000"/>
                  </a:schemeClr>
                </a:solidFill>
              </a:ln>
              <a:effectLst/>
            </c:spPr>
            <c:extLst>
              <c:ext xmlns:c16="http://schemas.microsoft.com/office/drawing/2014/chart" uri="{C3380CC4-5D6E-409C-BE32-E72D297353CC}">
                <c16:uniqueId val="{00000005-FF43-440F-A46A-7E6A398FA353}"/>
              </c:ext>
            </c:extLst>
          </c:dPt>
          <c:dPt>
            <c:idx val="6"/>
            <c:invertIfNegative val="0"/>
            <c:bubble3D val="0"/>
            <c:spPr>
              <a:solidFill>
                <a:schemeClr val="accent6">
                  <a:lumMod val="75000"/>
                </a:schemeClr>
              </a:solidFill>
              <a:ln>
                <a:solidFill>
                  <a:schemeClr val="bg1">
                    <a:lumMod val="65000"/>
                  </a:schemeClr>
                </a:solidFill>
              </a:ln>
              <a:effectLst/>
            </c:spPr>
            <c:extLst>
              <c:ext xmlns:c16="http://schemas.microsoft.com/office/drawing/2014/chart" uri="{C3380CC4-5D6E-409C-BE32-E72D297353CC}">
                <c16:uniqueId val="{00000007-FF43-440F-A46A-7E6A398FA353}"/>
              </c:ext>
            </c:extLst>
          </c:dPt>
          <c:cat>
            <c:strRef>
              <c:f>'Available Potassium'!$B$4:$B$10</c:f>
              <c:strCache>
                <c:ptCount val="7"/>
                <c:pt idx="0">
                  <c:v>T1(BB)</c:v>
                </c:pt>
                <c:pt idx="1">
                  <c:v>T1(AB)</c:v>
                </c:pt>
                <c:pt idx="2">
                  <c:v>T2(C)</c:v>
                </c:pt>
                <c:pt idx="4">
                  <c:v>T1(BB)</c:v>
                </c:pt>
                <c:pt idx="5">
                  <c:v>T1(AB)</c:v>
                </c:pt>
                <c:pt idx="6">
                  <c:v>T2(C)</c:v>
                </c:pt>
              </c:strCache>
            </c:strRef>
          </c:cat>
          <c:val>
            <c:numRef>
              <c:f>'Available Potassium'!$C$4:$C$10</c:f>
              <c:numCache>
                <c:formatCode>General</c:formatCode>
                <c:ptCount val="7"/>
                <c:pt idx="0">
                  <c:v>288.95</c:v>
                </c:pt>
                <c:pt idx="1">
                  <c:v>339.35</c:v>
                </c:pt>
                <c:pt idx="2">
                  <c:v>290.57</c:v>
                </c:pt>
                <c:pt idx="4">
                  <c:v>282.33</c:v>
                </c:pt>
                <c:pt idx="5">
                  <c:v>285.77999999999997</c:v>
                </c:pt>
                <c:pt idx="6">
                  <c:v>225.12</c:v>
                </c:pt>
              </c:numCache>
            </c:numRef>
          </c:val>
          <c:extLst>
            <c:ext xmlns:c16="http://schemas.microsoft.com/office/drawing/2014/chart" uri="{C3380CC4-5D6E-409C-BE32-E72D297353CC}">
              <c16:uniqueId val="{00000008-FF43-440F-A46A-7E6A398FA353}"/>
            </c:ext>
          </c:extLst>
        </c:ser>
        <c:dLbls>
          <c:showLegendKey val="0"/>
          <c:showVal val="0"/>
          <c:showCatName val="0"/>
          <c:showSerName val="0"/>
          <c:showPercent val="0"/>
          <c:showBubbleSize val="0"/>
        </c:dLbls>
        <c:gapWidth val="0"/>
        <c:overlap val="-27"/>
        <c:axId val="1462159935"/>
        <c:axId val="1462155359"/>
      </c:barChart>
      <c:catAx>
        <c:axId val="146215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2155359"/>
        <c:crosses val="autoZero"/>
        <c:auto val="1"/>
        <c:lblAlgn val="ctr"/>
        <c:lblOffset val="100"/>
        <c:noMultiLvlLbl val="0"/>
      </c:catAx>
      <c:valAx>
        <c:axId val="146215535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Available</a:t>
                </a:r>
                <a:r>
                  <a:rPr lang="en-IN" baseline="0">
                    <a:solidFill>
                      <a:sysClr val="windowText" lastClr="000000"/>
                    </a:solidFill>
                    <a:latin typeface="Times New Roman" panose="02020603050405020304" pitchFamily="18" charset="0"/>
                    <a:cs typeface="Times New Roman" panose="02020603050405020304" pitchFamily="18" charset="0"/>
                  </a:rPr>
                  <a:t> Potassium Kg/ha</a:t>
                </a:r>
                <a:endParaRPr lang="en-IN">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7.6388888888888895E-2"/>
              <c:y val="0.2302121609798775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2159935"/>
        <c:crosses val="autoZero"/>
        <c:crossBetween val="between"/>
      </c:valAx>
      <c:spPr>
        <a:noFill/>
        <a:ln>
          <a:noFill/>
        </a:ln>
        <a:effectLst/>
      </c:spPr>
    </c:plotArea>
    <c:plotVisOnly val="1"/>
    <c:dispBlanksAs val="gap"/>
    <c:showDLblsOverMax val="0"/>
  </c:chart>
  <c:spPr>
    <a:noFill/>
    <a:ln>
      <a:solidFill>
        <a:schemeClr val="bg2">
          <a:lumMod val="90000"/>
        </a:schemeClr>
      </a:solid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400">
                <a:solidFill>
                  <a:sysClr val="windowText" lastClr="000000"/>
                </a:solidFill>
                <a:latin typeface="Times New Roman" panose="02020603050405020304" pitchFamily="18" charset="0"/>
                <a:cs typeface="Times New Roman" panose="02020603050405020304" pitchFamily="18" charset="0"/>
              </a:rPr>
              <a:t>Soil</a:t>
            </a:r>
            <a:r>
              <a:rPr lang="en-IN" sz="1400" baseline="0">
                <a:solidFill>
                  <a:sysClr val="windowText" lastClr="000000"/>
                </a:solidFill>
                <a:latin typeface="Times New Roman" panose="02020603050405020304" pitchFamily="18" charset="0"/>
                <a:cs typeface="Times New Roman" panose="02020603050405020304" pitchFamily="18" charset="0"/>
              </a:rPr>
              <a:t> Available Copper</a:t>
            </a:r>
            <a:endParaRPr lang="en-IN" sz="140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121981627296592"/>
          <c:y val="0.13930555555555557"/>
          <c:w val="0.64933573928258959"/>
          <c:h val="0.62829505686789155"/>
        </c:manualLayout>
      </c:layout>
      <c:barChart>
        <c:barDir val="col"/>
        <c:grouping val="clustered"/>
        <c:varyColors val="0"/>
        <c:ser>
          <c:idx val="0"/>
          <c:order val="0"/>
          <c:spPr>
            <a:solidFill>
              <a:schemeClr val="accent1">
                <a:lumMod val="40000"/>
                <a:lumOff val="60000"/>
              </a:schemeClr>
            </a:solidFill>
            <a:ln>
              <a:solidFill>
                <a:schemeClr val="bg1">
                  <a:lumMod val="75000"/>
                </a:schemeClr>
              </a:solidFill>
            </a:ln>
            <a:effectLst/>
          </c:spPr>
          <c:invertIfNegative val="0"/>
          <c:dPt>
            <c:idx val="1"/>
            <c:invertIfNegative val="0"/>
            <c:bubble3D val="0"/>
            <c:spPr>
              <a:solidFill>
                <a:schemeClr val="accent1">
                  <a:lumMod val="75000"/>
                </a:schemeClr>
              </a:solidFill>
              <a:ln>
                <a:solidFill>
                  <a:schemeClr val="bg1">
                    <a:lumMod val="75000"/>
                  </a:schemeClr>
                </a:solidFill>
              </a:ln>
              <a:effectLst/>
            </c:spPr>
            <c:extLst>
              <c:ext xmlns:c16="http://schemas.microsoft.com/office/drawing/2014/chart" uri="{C3380CC4-5D6E-409C-BE32-E72D297353CC}">
                <c16:uniqueId val="{00000001-28F9-4A89-8874-4624524870C9}"/>
              </c:ext>
            </c:extLst>
          </c:dPt>
          <c:dPt>
            <c:idx val="2"/>
            <c:invertIfNegative val="0"/>
            <c:bubble3D val="0"/>
            <c:spPr>
              <a:solidFill>
                <a:schemeClr val="accent6">
                  <a:lumMod val="75000"/>
                </a:schemeClr>
              </a:solidFill>
              <a:ln>
                <a:solidFill>
                  <a:schemeClr val="bg1">
                    <a:lumMod val="75000"/>
                  </a:schemeClr>
                </a:solidFill>
              </a:ln>
              <a:effectLst/>
            </c:spPr>
            <c:extLst>
              <c:ext xmlns:c16="http://schemas.microsoft.com/office/drawing/2014/chart" uri="{C3380CC4-5D6E-409C-BE32-E72D297353CC}">
                <c16:uniqueId val="{00000003-28F9-4A89-8874-4624524870C9}"/>
              </c:ext>
            </c:extLst>
          </c:dPt>
          <c:dPt>
            <c:idx val="5"/>
            <c:invertIfNegative val="0"/>
            <c:bubble3D val="0"/>
            <c:spPr>
              <a:solidFill>
                <a:schemeClr val="accent1">
                  <a:lumMod val="75000"/>
                </a:schemeClr>
              </a:solidFill>
              <a:ln>
                <a:solidFill>
                  <a:schemeClr val="bg1">
                    <a:lumMod val="75000"/>
                  </a:schemeClr>
                </a:solidFill>
              </a:ln>
              <a:effectLst/>
            </c:spPr>
            <c:extLst>
              <c:ext xmlns:c16="http://schemas.microsoft.com/office/drawing/2014/chart" uri="{C3380CC4-5D6E-409C-BE32-E72D297353CC}">
                <c16:uniqueId val="{00000005-28F9-4A89-8874-4624524870C9}"/>
              </c:ext>
            </c:extLst>
          </c:dPt>
          <c:dPt>
            <c:idx val="6"/>
            <c:invertIfNegative val="0"/>
            <c:bubble3D val="0"/>
            <c:spPr>
              <a:solidFill>
                <a:schemeClr val="accent6">
                  <a:lumMod val="75000"/>
                </a:schemeClr>
              </a:solidFill>
              <a:ln>
                <a:solidFill>
                  <a:schemeClr val="bg1">
                    <a:lumMod val="75000"/>
                  </a:schemeClr>
                </a:solidFill>
              </a:ln>
              <a:effectLst/>
            </c:spPr>
            <c:extLst>
              <c:ext xmlns:c16="http://schemas.microsoft.com/office/drawing/2014/chart" uri="{C3380CC4-5D6E-409C-BE32-E72D297353CC}">
                <c16:uniqueId val="{00000007-28F9-4A89-8874-4624524870C9}"/>
              </c:ext>
            </c:extLst>
          </c:dPt>
          <c:cat>
            <c:strRef>
              <c:f>'Avaialble MN(Cu)'!$B$3:$B$9</c:f>
              <c:strCache>
                <c:ptCount val="7"/>
                <c:pt idx="0">
                  <c:v>T1(BB)</c:v>
                </c:pt>
                <c:pt idx="1">
                  <c:v>T1(AB)</c:v>
                </c:pt>
                <c:pt idx="2">
                  <c:v>T2(C)</c:v>
                </c:pt>
                <c:pt idx="4">
                  <c:v>T1(BB)</c:v>
                </c:pt>
                <c:pt idx="5">
                  <c:v>T1(AB)</c:v>
                </c:pt>
                <c:pt idx="6">
                  <c:v>T2(C)</c:v>
                </c:pt>
              </c:strCache>
            </c:strRef>
          </c:cat>
          <c:val>
            <c:numRef>
              <c:f>'Avaialble MN(Cu)'!$C$3:$C$9</c:f>
              <c:numCache>
                <c:formatCode>General</c:formatCode>
                <c:ptCount val="7"/>
                <c:pt idx="0">
                  <c:v>4.55</c:v>
                </c:pt>
                <c:pt idx="1">
                  <c:v>2.9</c:v>
                </c:pt>
                <c:pt idx="2">
                  <c:v>2.7</c:v>
                </c:pt>
                <c:pt idx="4">
                  <c:v>2.7</c:v>
                </c:pt>
                <c:pt idx="5">
                  <c:v>2.8</c:v>
                </c:pt>
                <c:pt idx="6">
                  <c:v>2.5</c:v>
                </c:pt>
              </c:numCache>
            </c:numRef>
          </c:val>
          <c:extLst>
            <c:ext xmlns:c16="http://schemas.microsoft.com/office/drawing/2014/chart" uri="{C3380CC4-5D6E-409C-BE32-E72D297353CC}">
              <c16:uniqueId val="{00000008-28F9-4A89-8874-4624524870C9}"/>
            </c:ext>
          </c:extLst>
        </c:ser>
        <c:dLbls>
          <c:showLegendKey val="0"/>
          <c:showVal val="0"/>
          <c:showCatName val="0"/>
          <c:showSerName val="0"/>
          <c:showPercent val="0"/>
          <c:showBubbleSize val="0"/>
        </c:dLbls>
        <c:gapWidth val="0"/>
        <c:overlap val="-27"/>
        <c:axId val="804605823"/>
        <c:axId val="804614975"/>
      </c:barChart>
      <c:catAx>
        <c:axId val="804605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4614975"/>
        <c:crosses val="autoZero"/>
        <c:auto val="1"/>
        <c:lblAlgn val="ctr"/>
        <c:lblOffset val="100"/>
        <c:noMultiLvlLbl val="0"/>
      </c:catAx>
      <c:valAx>
        <c:axId val="80461497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Available</a:t>
                </a:r>
                <a:r>
                  <a:rPr lang="en-IN" baseline="0">
                    <a:solidFill>
                      <a:sysClr val="windowText" lastClr="000000"/>
                    </a:solidFill>
                    <a:latin typeface="Times New Roman" panose="02020603050405020304" pitchFamily="18" charset="0"/>
                    <a:cs typeface="Times New Roman" panose="02020603050405020304" pitchFamily="18" charset="0"/>
                  </a:rPr>
                  <a:t> Cu (mg/Kg</a:t>
                </a:r>
                <a:r>
                  <a:rPr lang="en-IN" baseline="0"/>
                  <a:t>)</a:t>
                </a:r>
                <a:endParaRPr lang="en-IN"/>
              </a:p>
            </c:rich>
          </c:tx>
          <c:layout>
            <c:manualLayout>
              <c:xMode val="edge"/>
              <c:yMode val="edge"/>
              <c:x val="4.9141923986511432E-2"/>
              <c:y val="0.259803165195099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4605823"/>
        <c:crosses val="autoZero"/>
        <c:crossBetween val="between"/>
      </c:valAx>
      <c:spPr>
        <a:noFill/>
        <a:ln>
          <a:noFill/>
        </a:ln>
        <a:effectLst/>
      </c:spPr>
    </c:plotArea>
    <c:plotVisOnly val="1"/>
    <c:dispBlanksAs val="gap"/>
    <c:showDLblsOverMax val="0"/>
  </c:chart>
  <c:spPr>
    <a:noFill/>
    <a:ln>
      <a:solidFill>
        <a:schemeClr val="bg2">
          <a:lumMod val="90000"/>
        </a:schemeClr>
      </a:solid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Soil</a:t>
            </a:r>
            <a:r>
              <a:rPr lang="en-IN" baseline="0">
                <a:solidFill>
                  <a:sysClr val="windowText" lastClr="000000"/>
                </a:solidFill>
                <a:latin typeface="Times New Roman" panose="02020603050405020304" pitchFamily="18" charset="0"/>
                <a:cs typeface="Times New Roman" panose="02020603050405020304" pitchFamily="18" charset="0"/>
              </a:rPr>
              <a:t> Available Zinc</a:t>
            </a:r>
            <a:endParaRPr lang="en-IN">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899759405074368"/>
          <c:y val="0.15324074074074076"/>
          <c:w val="0.65211351706036746"/>
          <c:h val="0.65139690871974332"/>
        </c:manualLayout>
      </c:layout>
      <c:barChart>
        <c:barDir val="col"/>
        <c:grouping val="clustered"/>
        <c:varyColors val="0"/>
        <c:ser>
          <c:idx val="0"/>
          <c:order val="0"/>
          <c:spPr>
            <a:solidFill>
              <a:schemeClr val="accent1">
                <a:lumMod val="40000"/>
                <a:lumOff val="60000"/>
              </a:schemeClr>
            </a:solidFill>
            <a:ln>
              <a:solidFill>
                <a:schemeClr val="bg2">
                  <a:lumMod val="75000"/>
                </a:schemeClr>
              </a:solidFill>
            </a:ln>
            <a:effectLst/>
          </c:spPr>
          <c:invertIfNegative val="0"/>
          <c:dPt>
            <c:idx val="1"/>
            <c:invertIfNegative val="0"/>
            <c:bubble3D val="0"/>
            <c:spPr>
              <a:solidFill>
                <a:schemeClr val="accent1">
                  <a:lumMod val="75000"/>
                </a:schemeClr>
              </a:solidFill>
              <a:ln>
                <a:solidFill>
                  <a:schemeClr val="bg2">
                    <a:lumMod val="75000"/>
                  </a:schemeClr>
                </a:solidFill>
              </a:ln>
              <a:effectLst/>
            </c:spPr>
            <c:extLst>
              <c:ext xmlns:c16="http://schemas.microsoft.com/office/drawing/2014/chart" uri="{C3380CC4-5D6E-409C-BE32-E72D297353CC}">
                <c16:uniqueId val="{00000001-9E92-4DC6-8F65-FA8067F6A9E6}"/>
              </c:ext>
            </c:extLst>
          </c:dPt>
          <c:dPt>
            <c:idx val="2"/>
            <c:invertIfNegative val="0"/>
            <c:bubble3D val="0"/>
            <c:spPr>
              <a:solidFill>
                <a:schemeClr val="accent6">
                  <a:lumMod val="75000"/>
                </a:schemeClr>
              </a:solidFill>
              <a:ln>
                <a:solidFill>
                  <a:schemeClr val="bg2">
                    <a:lumMod val="75000"/>
                  </a:schemeClr>
                </a:solidFill>
              </a:ln>
              <a:effectLst/>
            </c:spPr>
            <c:extLst>
              <c:ext xmlns:c16="http://schemas.microsoft.com/office/drawing/2014/chart" uri="{C3380CC4-5D6E-409C-BE32-E72D297353CC}">
                <c16:uniqueId val="{00000003-9E92-4DC6-8F65-FA8067F6A9E6}"/>
              </c:ext>
            </c:extLst>
          </c:dPt>
          <c:dPt>
            <c:idx val="5"/>
            <c:invertIfNegative val="0"/>
            <c:bubble3D val="0"/>
            <c:spPr>
              <a:solidFill>
                <a:schemeClr val="accent1">
                  <a:lumMod val="75000"/>
                </a:schemeClr>
              </a:solidFill>
              <a:ln>
                <a:solidFill>
                  <a:schemeClr val="bg2">
                    <a:lumMod val="75000"/>
                  </a:schemeClr>
                </a:solidFill>
              </a:ln>
              <a:effectLst/>
            </c:spPr>
            <c:extLst>
              <c:ext xmlns:c16="http://schemas.microsoft.com/office/drawing/2014/chart" uri="{C3380CC4-5D6E-409C-BE32-E72D297353CC}">
                <c16:uniqueId val="{00000005-9E92-4DC6-8F65-FA8067F6A9E6}"/>
              </c:ext>
            </c:extLst>
          </c:dPt>
          <c:dPt>
            <c:idx val="6"/>
            <c:invertIfNegative val="0"/>
            <c:bubble3D val="0"/>
            <c:spPr>
              <a:solidFill>
                <a:schemeClr val="accent6">
                  <a:lumMod val="75000"/>
                </a:schemeClr>
              </a:solidFill>
              <a:ln>
                <a:solidFill>
                  <a:schemeClr val="bg2">
                    <a:lumMod val="75000"/>
                  </a:schemeClr>
                </a:solidFill>
              </a:ln>
              <a:effectLst/>
            </c:spPr>
            <c:extLst>
              <c:ext xmlns:c16="http://schemas.microsoft.com/office/drawing/2014/chart" uri="{C3380CC4-5D6E-409C-BE32-E72D297353CC}">
                <c16:uniqueId val="{00000007-9E92-4DC6-8F65-FA8067F6A9E6}"/>
              </c:ext>
            </c:extLst>
          </c:dPt>
          <c:cat>
            <c:strRef>
              <c:f>'Avaialble MN(Cu)'!$B$36:$B$42</c:f>
              <c:strCache>
                <c:ptCount val="7"/>
                <c:pt idx="0">
                  <c:v>T1(BB)</c:v>
                </c:pt>
                <c:pt idx="1">
                  <c:v>T1(AB)</c:v>
                </c:pt>
                <c:pt idx="2">
                  <c:v>T2(C)</c:v>
                </c:pt>
                <c:pt idx="4">
                  <c:v>T1(BB)</c:v>
                </c:pt>
                <c:pt idx="5">
                  <c:v>T1(AB)</c:v>
                </c:pt>
                <c:pt idx="6">
                  <c:v>T2(C)</c:v>
                </c:pt>
              </c:strCache>
            </c:strRef>
          </c:cat>
          <c:val>
            <c:numRef>
              <c:f>'Avaialble MN(Cu)'!$C$36:$C$42</c:f>
              <c:numCache>
                <c:formatCode>General</c:formatCode>
                <c:ptCount val="7"/>
                <c:pt idx="0">
                  <c:v>3.45</c:v>
                </c:pt>
                <c:pt idx="1">
                  <c:v>2.75</c:v>
                </c:pt>
                <c:pt idx="2">
                  <c:v>2.85</c:v>
                </c:pt>
                <c:pt idx="4">
                  <c:v>2.7</c:v>
                </c:pt>
                <c:pt idx="5">
                  <c:v>2.5</c:v>
                </c:pt>
                <c:pt idx="6">
                  <c:v>2.4</c:v>
                </c:pt>
              </c:numCache>
            </c:numRef>
          </c:val>
          <c:extLst>
            <c:ext xmlns:c16="http://schemas.microsoft.com/office/drawing/2014/chart" uri="{C3380CC4-5D6E-409C-BE32-E72D297353CC}">
              <c16:uniqueId val="{00000008-9E92-4DC6-8F65-FA8067F6A9E6}"/>
            </c:ext>
          </c:extLst>
        </c:ser>
        <c:dLbls>
          <c:showLegendKey val="0"/>
          <c:showVal val="0"/>
          <c:showCatName val="0"/>
          <c:showSerName val="0"/>
          <c:showPercent val="0"/>
          <c:showBubbleSize val="0"/>
        </c:dLbls>
        <c:gapWidth val="0"/>
        <c:overlap val="-27"/>
        <c:axId val="1628728095"/>
        <c:axId val="1628743903"/>
      </c:barChart>
      <c:catAx>
        <c:axId val="1628728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743903"/>
        <c:crosses val="autoZero"/>
        <c:auto val="1"/>
        <c:lblAlgn val="ctr"/>
        <c:lblOffset val="100"/>
        <c:noMultiLvlLbl val="0"/>
      </c:catAx>
      <c:valAx>
        <c:axId val="162874390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Available</a:t>
                </a:r>
                <a:r>
                  <a:rPr lang="en-IN" baseline="0">
                    <a:solidFill>
                      <a:sysClr val="windowText" lastClr="000000"/>
                    </a:solidFill>
                    <a:latin typeface="Times New Roman" panose="02020603050405020304" pitchFamily="18" charset="0"/>
                    <a:cs typeface="Times New Roman" panose="02020603050405020304" pitchFamily="18" charset="0"/>
                  </a:rPr>
                  <a:t> Zn(mg/Kg) </a:t>
                </a:r>
                <a:endParaRPr lang="en-IN">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12358216203725664"/>
              <c:y val="0.257213864190165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728095"/>
        <c:crosses val="autoZero"/>
        <c:crossBetween val="between"/>
      </c:valAx>
      <c:spPr>
        <a:noFill/>
        <a:ln>
          <a:noFill/>
        </a:ln>
        <a:effectLst/>
      </c:spPr>
    </c:plotArea>
    <c:plotVisOnly val="1"/>
    <c:dispBlanksAs val="gap"/>
    <c:showDLblsOverMax val="0"/>
  </c:chart>
  <c:spPr>
    <a:noFill/>
    <a:ln>
      <a:solidFill>
        <a:schemeClr val="bg2">
          <a:lumMod val="90000"/>
        </a:schemeClr>
      </a:solid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b="0">
                <a:solidFill>
                  <a:sysClr val="windowText" lastClr="000000"/>
                </a:solidFill>
                <a:latin typeface="Times New Roman" panose="02020603050405020304" pitchFamily="18" charset="0"/>
                <a:cs typeface="Times New Roman" panose="02020603050405020304" pitchFamily="18" charset="0"/>
              </a:rPr>
              <a:t>Soil Available Manganese   </a:t>
            </a:r>
            <a:r>
              <a:rPr lang="en-IN" b="0" baseline="0">
                <a:solidFill>
                  <a:sysClr val="windowText" lastClr="000000"/>
                </a:solidFill>
                <a:latin typeface="Times New Roman" panose="02020603050405020304" pitchFamily="18" charset="0"/>
                <a:cs typeface="Times New Roman" panose="02020603050405020304" pitchFamily="18" charset="0"/>
              </a:rPr>
              <a:t> </a:t>
            </a:r>
            <a:endParaRPr lang="en-IN" b="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3211804461942257"/>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6580927384077"/>
          <c:y val="0.16712962962962963"/>
          <c:w val="0.75286351706036747"/>
          <c:h val="0.61435987168270634"/>
        </c:manualLayout>
      </c:layout>
      <c:barChart>
        <c:barDir val="col"/>
        <c:grouping val="clustered"/>
        <c:varyColors val="0"/>
        <c:ser>
          <c:idx val="0"/>
          <c:order val="0"/>
          <c:spPr>
            <a:solidFill>
              <a:schemeClr val="accent1"/>
            </a:solidFill>
            <a:ln>
              <a:solidFill>
                <a:schemeClr val="bg1">
                  <a:lumMod val="75000"/>
                </a:schemeClr>
              </a:solidFill>
            </a:ln>
            <a:effectLst/>
          </c:spPr>
          <c:invertIfNegative val="0"/>
          <c:dPt>
            <c:idx val="0"/>
            <c:invertIfNegative val="0"/>
            <c:bubble3D val="0"/>
            <c:spPr>
              <a:solidFill>
                <a:schemeClr val="accent1">
                  <a:lumMod val="40000"/>
                  <a:lumOff val="60000"/>
                </a:schemeClr>
              </a:solidFill>
              <a:ln>
                <a:solidFill>
                  <a:schemeClr val="bg1">
                    <a:lumMod val="75000"/>
                  </a:schemeClr>
                </a:solidFill>
              </a:ln>
              <a:effectLst/>
            </c:spPr>
            <c:extLst>
              <c:ext xmlns:c16="http://schemas.microsoft.com/office/drawing/2014/chart" uri="{C3380CC4-5D6E-409C-BE32-E72D297353CC}">
                <c16:uniqueId val="{00000001-35CE-42A0-8E38-1062D523F7FF}"/>
              </c:ext>
            </c:extLst>
          </c:dPt>
          <c:dPt>
            <c:idx val="1"/>
            <c:invertIfNegative val="0"/>
            <c:bubble3D val="0"/>
            <c:spPr>
              <a:solidFill>
                <a:schemeClr val="accent1">
                  <a:lumMod val="75000"/>
                </a:schemeClr>
              </a:solidFill>
              <a:ln>
                <a:solidFill>
                  <a:schemeClr val="bg1">
                    <a:lumMod val="75000"/>
                  </a:schemeClr>
                </a:solidFill>
              </a:ln>
              <a:effectLst/>
            </c:spPr>
            <c:extLst>
              <c:ext xmlns:c16="http://schemas.microsoft.com/office/drawing/2014/chart" uri="{C3380CC4-5D6E-409C-BE32-E72D297353CC}">
                <c16:uniqueId val="{00000003-35CE-42A0-8E38-1062D523F7FF}"/>
              </c:ext>
            </c:extLst>
          </c:dPt>
          <c:dPt>
            <c:idx val="2"/>
            <c:invertIfNegative val="0"/>
            <c:bubble3D val="0"/>
            <c:spPr>
              <a:solidFill>
                <a:schemeClr val="accent6">
                  <a:lumMod val="75000"/>
                </a:schemeClr>
              </a:solidFill>
              <a:ln>
                <a:solidFill>
                  <a:schemeClr val="bg1">
                    <a:lumMod val="75000"/>
                  </a:schemeClr>
                </a:solidFill>
              </a:ln>
              <a:effectLst/>
            </c:spPr>
            <c:extLst>
              <c:ext xmlns:c16="http://schemas.microsoft.com/office/drawing/2014/chart" uri="{C3380CC4-5D6E-409C-BE32-E72D297353CC}">
                <c16:uniqueId val="{00000005-35CE-42A0-8E38-1062D523F7FF}"/>
              </c:ext>
            </c:extLst>
          </c:dPt>
          <c:dPt>
            <c:idx val="4"/>
            <c:invertIfNegative val="0"/>
            <c:bubble3D val="0"/>
            <c:spPr>
              <a:solidFill>
                <a:schemeClr val="accent1">
                  <a:lumMod val="40000"/>
                  <a:lumOff val="60000"/>
                </a:schemeClr>
              </a:solidFill>
              <a:ln>
                <a:solidFill>
                  <a:schemeClr val="bg1">
                    <a:lumMod val="75000"/>
                  </a:schemeClr>
                </a:solidFill>
              </a:ln>
              <a:effectLst/>
            </c:spPr>
            <c:extLst>
              <c:ext xmlns:c16="http://schemas.microsoft.com/office/drawing/2014/chart" uri="{C3380CC4-5D6E-409C-BE32-E72D297353CC}">
                <c16:uniqueId val="{00000007-35CE-42A0-8E38-1062D523F7FF}"/>
              </c:ext>
            </c:extLst>
          </c:dPt>
          <c:dPt>
            <c:idx val="5"/>
            <c:invertIfNegative val="0"/>
            <c:bubble3D val="0"/>
            <c:spPr>
              <a:solidFill>
                <a:schemeClr val="accent1">
                  <a:lumMod val="75000"/>
                </a:schemeClr>
              </a:solidFill>
              <a:ln>
                <a:solidFill>
                  <a:schemeClr val="bg1">
                    <a:lumMod val="75000"/>
                  </a:schemeClr>
                </a:solidFill>
              </a:ln>
              <a:effectLst/>
            </c:spPr>
            <c:extLst>
              <c:ext xmlns:c16="http://schemas.microsoft.com/office/drawing/2014/chart" uri="{C3380CC4-5D6E-409C-BE32-E72D297353CC}">
                <c16:uniqueId val="{00000009-35CE-42A0-8E38-1062D523F7FF}"/>
              </c:ext>
            </c:extLst>
          </c:dPt>
          <c:dPt>
            <c:idx val="6"/>
            <c:invertIfNegative val="0"/>
            <c:bubble3D val="0"/>
            <c:spPr>
              <a:solidFill>
                <a:schemeClr val="accent6">
                  <a:lumMod val="75000"/>
                </a:schemeClr>
              </a:solidFill>
              <a:ln>
                <a:solidFill>
                  <a:schemeClr val="bg1">
                    <a:lumMod val="75000"/>
                  </a:schemeClr>
                </a:solidFill>
              </a:ln>
              <a:effectLst/>
            </c:spPr>
            <c:extLst>
              <c:ext xmlns:c16="http://schemas.microsoft.com/office/drawing/2014/chart" uri="{C3380CC4-5D6E-409C-BE32-E72D297353CC}">
                <c16:uniqueId val="{0000000B-35CE-42A0-8E38-1062D523F7FF}"/>
              </c:ext>
            </c:extLst>
          </c:dPt>
          <c:cat>
            <c:strRef>
              <c:f>'Avaialble MN(Cu)'!$B$14:$B$20</c:f>
              <c:strCache>
                <c:ptCount val="7"/>
                <c:pt idx="0">
                  <c:v>T1(BB)</c:v>
                </c:pt>
                <c:pt idx="1">
                  <c:v>T1(AB)</c:v>
                </c:pt>
                <c:pt idx="2">
                  <c:v>T2(C)</c:v>
                </c:pt>
                <c:pt idx="4">
                  <c:v>T1(BB)</c:v>
                </c:pt>
                <c:pt idx="5">
                  <c:v>T1(AB)</c:v>
                </c:pt>
                <c:pt idx="6">
                  <c:v>T2(C)</c:v>
                </c:pt>
              </c:strCache>
            </c:strRef>
          </c:cat>
          <c:val>
            <c:numRef>
              <c:f>'Avaialble MN(Cu)'!$C$14:$C$20</c:f>
              <c:numCache>
                <c:formatCode>General</c:formatCode>
                <c:ptCount val="7"/>
                <c:pt idx="0">
                  <c:v>11.8</c:v>
                </c:pt>
                <c:pt idx="1">
                  <c:v>10.4</c:v>
                </c:pt>
                <c:pt idx="2">
                  <c:v>10.1</c:v>
                </c:pt>
                <c:pt idx="4">
                  <c:v>10.199999999999999</c:v>
                </c:pt>
                <c:pt idx="5">
                  <c:v>12.3</c:v>
                </c:pt>
                <c:pt idx="6">
                  <c:v>11.1</c:v>
                </c:pt>
              </c:numCache>
            </c:numRef>
          </c:val>
          <c:extLst>
            <c:ext xmlns:c16="http://schemas.microsoft.com/office/drawing/2014/chart" uri="{C3380CC4-5D6E-409C-BE32-E72D297353CC}">
              <c16:uniqueId val="{0000000C-35CE-42A0-8E38-1062D523F7FF}"/>
            </c:ext>
          </c:extLst>
        </c:ser>
        <c:dLbls>
          <c:showLegendKey val="0"/>
          <c:showVal val="0"/>
          <c:showCatName val="0"/>
          <c:showSerName val="0"/>
          <c:showPercent val="0"/>
          <c:showBubbleSize val="0"/>
        </c:dLbls>
        <c:gapWidth val="0"/>
        <c:overlap val="-27"/>
        <c:axId val="1463583087"/>
        <c:axId val="1463583503"/>
      </c:barChart>
      <c:catAx>
        <c:axId val="146358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583503"/>
        <c:crosses val="autoZero"/>
        <c:auto val="1"/>
        <c:lblAlgn val="ctr"/>
        <c:lblOffset val="100"/>
        <c:noMultiLvlLbl val="0"/>
      </c:catAx>
      <c:valAx>
        <c:axId val="146358350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solidFill>
                      <a:sysClr val="windowText" lastClr="000000"/>
                    </a:solidFill>
                    <a:latin typeface="Times New Roman" panose="02020603050405020304" pitchFamily="18" charset="0"/>
                    <a:cs typeface="Times New Roman" panose="02020603050405020304" pitchFamily="18" charset="0"/>
                  </a:rPr>
                  <a:t>Available</a:t>
                </a:r>
                <a:r>
                  <a:rPr lang="en-IN" baseline="0">
                    <a:solidFill>
                      <a:sysClr val="windowText" lastClr="000000"/>
                    </a:solidFill>
                    <a:latin typeface="Times New Roman" panose="02020603050405020304" pitchFamily="18" charset="0"/>
                    <a:cs typeface="Times New Roman" panose="02020603050405020304" pitchFamily="18" charset="0"/>
                  </a:rPr>
                  <a:t> Mn(mg/Kg</a:t>
                </a:r>
                <a:r>
                  <a:rPr lang="en-IN" baseline="0"/>
                  <a:t>)</a:t>
                </a:r>
                <a:endParaRPr lang="en-IN"/>
              </a:p>
            </c:rich>
          </c:tx>
          <c:layout>
            <c:manualLayout>
              <c:xMode val="edge"/>
              <c:yMode val="edge"/>
              <c:x val="8.1892372466335572E-2"/>
              <c:y val="0.307222264284272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583087"/>
        <c:crosses val="autoZero"/>
        <c:crossBetween val="between"/>
      </c:valAx>
      <c:spPr>
        <a:noFill/>
        <a:ln>
          <a:noFill/>
        </a:ln>
        <a:effectLst/>
      </c:spPr>
    </c:plotArea>
    <c:plotVisOnly val="1"/>
    <c:dispBlanksAs val="gap"/>
    <c:showDLblsOverMax val="0"/>
  </c:chart>
  <c:spPr>
    <a:noFill/>
    <a:ln>
      <a:solidFill>
        <a:schemeClr val="bg2">
          <a:lumMod val="90000"/>
        </a:schemeClr>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0.44097</cdr:x>
      <cdr:y>0.56829</cdr:y>
    </cdr:from>
    <cdr:to>
      <cdr:x>0.64097</cdr:x>
      <cdr:y>0.90162</cdr:y>
    </cdr:to>
    <cdr:sp macro="" textlink="">
      <cdr:nvSpPr>
        <cdr:cNvPr id="2" name="TextBox 1">
          <a:extLst xmlns:a="http://schemas.openxmlformats.org/drawingml/2006/main">
            <a:ext uri="{FF2B5EF4-FFF2-40B4-BE49-F238E27FC236}">
              <a16:creationId xmlns:a16="http://schemas.microsoft.com/office/drawing/2014/main" id="{D97B9B8A-C901-F4C4-B23B-3FC480459131}"/>
            </a:ext>
          </a:extLst>
        </cdr:cNvPr>
        <cdr:cNvSpPr txBox="1"/>
      </cdr:nvSpPr>
      <cdr:spPr>
        <a:xfrm xmlns:a="http://schemas.openxmlformats.org/drawingml/2006/main">
          <a:off x="2016125" y="15589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0.27431</cdr:x>
      <cdr:y>0.87847</cdr:y>
    </cdr:from>
    <cdr:to>
      <cdr:x>0.41181</cdr:x>
      <cdr:y>0.93171</cdr:y>
    </cdr:to>
    <cdr:sp macro="" textlink="">
      <cdr:nvSpPr>
        <cdr:cNvPr id="3" name="TextBox 2">
          <a:extLst xmlns:a="http://schemas.openxmlformats.org/drawingml/2006/main">
            <a:ext uri="{FF2B5EF4-FFF2-40B4-BE49-F238E27FC236}">
              <a16:creationId xmlns:a16="http://schemas.microsoft.com/office/drawing/2014/main" id="{B62B8C4C-6F23-82FF-3B72-697DAFF9639F}"/>
            </a:ext>
          </a:extLst>
        </cdr:cNvPr>
        <cdr:cNvSpPr txBox="1"/>
      </cdr:nvSpPr>
      <cdr:spPr>
        <a:xfrm xmlns:a="http://schemas.openxmlformats.org/drawingml/2006/main">
          <a:off x="1254125" y="2409825"/>
          <a:ext cx="628650" cy="146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0.27569</cdr:x>
      <cdr:y>0.86359</cdr:y>
    </cdr:from>
    <cdr:to>
      <cdr:x>0.45903</cdr:x>
      <cdr:y>0.93494</cdr:y>
    </cdr:to>
    <cdr:sp macro="" textlink="">
      <cdr:nvSpPr>
        <cdr:cNvPr id="4" name="TextBox 3">
          <a:extLst xmlns:a="http://schemas.openxmlformats.org/drawingml/2006/main">
            <a:ext uri="{FF2B5EF4-FFF2-40B4-BE49-F238E27FC236}">
              <a16:creationId xmlns:a16="http://schemas.microsoft.com/office/drawing/2014/main" id="{E9C58BFB-518B-CC1D-23CE-A6718C887358}"/>
            </a:ext>
          </a:extLst>
        </cdr:cNvPr>
        <cdr:cNvSpPr txBox="1"/>
      </cdr:nvSpPr>
      <cdr:spPr>
        <a:xfrm xmlns:a="http://schemas.openxmlformats.org/drawingml/2006/main">
          <a:off x="1260475" y="2613026"/>
          <a:ext cx="838200" cy="215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a:t>(0-5)cm</a:t>
          </a:r>
        </a:p>
      </cdr:txBody>
    </cdr:sp>
  </cdr:relSizeAnchor>
  <cdr:relSizeAnchor xmlns:cdr="http://schemas.openxmlformats.org/drawingml/2006/chartDrawing">
    <cdr:from>
      <cdr:x>0.71736</cdr:x>
      <cdr:y>0.87408</cdr:y>
    </cdr:from>
    <cdr:to>
      <cdr:x>0.84097</cdr:x>
      <cdr:y>0.92445</cdr:y>
    </cdr:to>
    <cdr:sp macro="" textlink="">
      <cdr:nvSpPr>
        <cdr:cNvPr id="5" name="TextBox 4">
          <a:extLst xmlns:a="http://schemas.openxmlformats.org/drawingml/2006/main">
            <a:ext uri="{FF2B5EF4-FFF2-40B4-BE49-F238E27FC236}">
              <a16:creationId xmlns:a16="http://schemas.microsoft.com/office/drawing/2014/main" id="{36B9FEB9-CFD8-E702-8369-7EB007A9CD13}"/>
            </a:ext>
          </a:extLst>
        </cdr:cNvPr>
        <cdr:cNvSpPr txBox="1"/>
      </cdr:nvSpPr>
      <cdr:spPr>
        <a:xfrm xmlns:a="http://schemas.openxmlformats.org/drawingml/2006/main">
          <a:off x="3279775" y="2644776"/>
          <a:ext cx="565150"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endParaRPr lang="en-IN" sz="1100"/>
        </a:p>
        <a:p xmlns:a="http://schemas.openxmlformats.org/drawingml/2006/main">
          <a:r>
            <a:rPr lang="en-IN" sz="1100"/>
            <a:t>95-15)</a:t>
          </a:r>
        </a:p>
      </cdr:txBody>
    </cdr:sp>
  </cdr:relSizeAnchor>
  <cdr:relSizeAnchor xmlns:cdr="http://schemas.openxmlformats.org/drawingml/2006/chartDrawing">
    <cdr:from>
      <cdr:x>0.65903</cdr:x>
      <cdr:y>0.86359</cdr:y>
    </cdr:from>
    <cdr:to>
      <cdr:x>0.84653</cdr:x>
      <cdr:y>0.95593</cdr:y>
    </cdr:to>
    <cdr:sp macro="" textlink="">
      <cdr:nvSpPr>
        <cdr:cNvPr id="6" name="TextBox 5">
          <a:extLst xmlns:a="http://schemas.openxmlformats.org/drawingml/2006/main">
            <a:ext uri="{FF2B5EF4-FFF2-40B4-BE49-F238E27FC236}">
              <a16:creationId xmlns:a16="http://schemas.microsoft.com/office/drawing/2014/main" id="{EF61EC67-637D-7F81-AB32-C1B0E626AFDB}"/>
            </a:ext>
          </a:extLst>
        </cdr:cNvPr>
        <cdr:cNvSpPr txBox="1"/>
      </cdr:nvSpPr>
      <cdr:spPr>
        <a:xfrm xmlns:a="http://schemas.openxmlformats.org/drawingml/2006/main">
          <a:off x="3013075" y="2613026"/>
          <a:ext cx="857250" cy="279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a:t>(5-15)cm</a:t>
          </a:r>
        </a:p>
      </cdr:txBody>
    </cdr:sp>
  </cdr:relSizeAnchor>
</c:userShapes>
</file>

<file path=ppt/drawings/drawing10.xml><?xml version="1.0" encoding="utf-8"?>
<c:userShapes xmlns:c="http://schemas.openxmlformats.org/drawingml/2006/chart">
  <cdr:relSizeAnchor xmlns:cdr="http://schemas.openxmlformats.org/drawingml/2006/chartDrawing">
    <cdr:from>
      <cdr:x>0.36944</cdr:x>
      <cdr:y>0.875</cdr:y>
    </cdr:from>
    <cdr:to>
      <cdr:x>0.52488</cdr:x>
      <cdr:y>0.91619</cdr:y>
    </cdr:to>
    <cdr:sp macro="" textlink="">
      <cdr:nvSpPr>
        <cdr:cNvPr id="3" name="TextBox 1">
          <a:extLst xmlns:a="http://schemas.openxmlformats.org/drawingml/2006/main">
            <a:ext uri="{FF2B5EF4-FFF2-40B4-BE49-F238E27FC236}">
              <a16:creationId xmlns:a16="http://schemas.microsoft.com/office/drawing/2014/main" id="{19656EF3-2E1E-3F24-F1AD-ACEEE4BD1B85}"/>
            </a:ext>
          </a:extLst>
        </cdr:cNvPr>
        <cdr:cNvSpPr txBox="1"/>
      </cdr:nvSpPr>
      <cdr:spPr>
        <a:xfrm xmlns:a="http://schemas.openxmlformats.org/drawingml/2006/main">
          <a:off x="1689100" y="2400300"/>
          <a:ext cx="710638" cy="1129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(0-5)cm</a:t>
          </a:r>
        </a:p>
      </cdr:txBody>
    </cdr:sp>
  </cdr:relSizeAnchor>
  <cdr:relSizeAnchor xmlns:cdr="http://schemas.openxmlformats.org/drawingml/2006/chartDrawing">
    <cdr:from>
      <cdr:x>0.74028</cdr:x>
      <cdr:y>0.87269</cdr:y>
    </cdr:from>
    <cdr:to>
      <cdr:x>0.92559</cdr:x>
      <cdr:y>0.93949</cdr:y>
    </cdr:to>
    <cdr:sp macro="" textlink="">
      <cdr:nvSpPr>
        <cdr:cNvPr id="5" name="TextBox 1">
          <a:extLst xmlns:a="http://schemas.openxmlformats.org/drawingml/2006/main">
            <a:ext uri="{FF2B5EF4-FFF2-40B4-BE49-F238E27FC236}">
              <a16:creationId xmlns:a16="http://schemas.microsoft.com/office/drawing/2014/main" id="{CFA29A19-D290-E075-31FA-DFF588588D7D}"/>
            </a:ext>
          </a:extLst>
        </cdr:cNvPr>
        <cdr:cNvSpPr txBox="1"/>
      </cdr:nvSpPr>
      <cdr:spPr>
        <a:xfrm xmlns:a="http://schemas.openxmlformats.org/drawingml/2006/main">
          <a:off x="3384550" y="2393950"/>
          <a:ext cx="847236" cy="183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(5-15)cm</a:t>
          </a:r>
        </a:p>
      </cdr:txBody>
    </cdr:sp>
  </cdr:relSizeAnchor>
</c:userShapes>
</file>

<file path=ppt/drawings/drawing2.xml><?xml version="1.0" encoding="utf-8"?>
<c:userShapes xmlns:c="http://schemas.openxmlformats.org/drawingml/2006/chart">
  <cdr:relSizeAnchor xmlns:cdr="http://schemas.openxmlformats.org/drawingml/2006/chartDrawing">
    <cdr:from>
      <cdr:x>0.20958</cdr:x>
      <cdr:y>0.85867</cdr:y>
    </cdr:from>
    <cdr:to>
      <cdr:x>0.33174</cdr:x>
      <cdr:y>0.90792</cdr:y>
    </cdr:to>
    <cdr:sp macro="" textlink="">
      <cdr:nvSpPr>
        <cdr:cNvPr id="4" name="TextBox 3">
          <a:extLst xmlns:a="http://schemas.openxmlformats.org/drawingml/2006/main">
            <a:ext uri="{FF2B5EF4-FFF2-40B4-BE49-F238E27FC236}">
              <a16:creationId xmlns:a16="http://schemas.microsoft.com/office/drawing/2014/main" id="{0A75348F-FFBE-4D0B-ABA2-804F3DCF7D61}"/>
            </a:ext>
          </a:extLst>
        </cdr:cNvPr>
        <cdr:cNvSpPr txBox="1"/>
      </cdr:nvSpPr>
      <cdr:spPr>
        <a:xfrm xmlns:a="http://schemas.openxmlformats.org/drawingml/2006/main">
          <a:off x="992187" y="2273528"/>
          <a:ext cx="578303" cy="1304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0.23114</cdr:x>
      <cdr:y>0.82772</cdr:y>
    </cdr:from>
    <cdr:to>
      <cdr:x>0.45868</cdr:x>
      <cdr:y>0.92189</cdr:y>
    </cdr:to>
    <cdr:sp macro="" textlink="">
      <cdr:nvSpPr>
        <cdr:cNvPr id="5" name="TextBox 4">
          <a:extLst xmlns:a="http://schemas.openxmlformats.org/drawingml/2006/main">
            <a:ext uri="{FF2B5EF4-FFF2-40B4-BE49-F238E27FC236}">
              <a16:creationId xmlns:a16="http://schemas.microsoft.com/office/drawing/2014/main" id="{5207EE26-12A9-4E49-9875-39A24DD376B4}"/>
            </a:ext>
          </a:extLst>
        </cdr:cNvPr>
        <cdr:cNvSpPr txBox="1"/>
      </cdr:nvSpPr>
      <cdr:spPr>
        <a:xfrm xmlns:a="http://schemas.openxmlformats.org/drawingml/2006/main">
          <a:off x="1090129" y="2581067"/>
          <a:ext cx="1073184" cy="2936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900" b="0">
              <a:latin typeface="+mn-lt"/>
              <a:cs typeface="Times New Roman" panose="02020603050405020304" pitchFamily="18" charset="0"/>
            </a:rPr>
            <a:t>(0-5)cm</a:t>
          </a:r>
        </a:p>
      </cdr:txBody>
    </cdr:sp>
  </cdr:relSizeAnchor>
  <cdr:relSizeAnchor xmlns:cdr="http://schemas.openxmlformats.org/drawingml/2006/chartDrawing">
    <cdr:from>
      <cdr:x>0.47085</cdr:x>
      <cdr:y>0.64011</cdr:y>
    </cdr:from>
    <cdr:to>
      <cdr:x>0.69106</cdr:x>
      <cdr:y>1</cdr:y>
    </cdr:to>
    <cdr:sp macro="" textlink="">
      <cdr:nvSpPr>
        <cdr:cNvPr id="6" name="TextBox 5">
          <a:extLst xmlns:a="http://schemas.openxmlformats.org/drawingml/2006/main">
            <a:ext uri="{FF2B5EF4-FFF2-40B4-BE49-F238E27FC236}">
              <a16:creationId xmlns:a16="http://schemas.microsoft.com/office/drawing/2014/main" id="{DE552731-9D61-4616-8258-32BB5F339B2C}"/>
            </a:ext>
          </a:extLst>
        </cdr:cNvPr>
        <cdr:cNvSpPr txBox="1"/>
      </cdr:nvSpPr>
      <cdr:spPr>
        <a:xfrm xmlns:a="http://schemas.openxmlformats.org/drawingml/2006/main">
          <a:off x="1955178" y="1626378"/>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0.51424</cdr:x>
      <cdr:y>0.64011</cdr:y>
    </cdr:from>
    <cdr:to>
      <cdr:x>0.73445</cdr:x>
      <cdr:y>1</cdr:y>
    </cdr:to>
    <cdr:sp macro="" textlink="">
      <cdr:nvSpPr>
        <cdr:cNvPr id="7" name="TextBox 6">
          <a:extLst xmlns:a="http://schemas.openxmlformats.org/drawingml/2006/main">
            <a:ext uri="{FF2B5EF4-FFF2-40B4-BE49-F238E27FC236}">
              <a16:creationId xmlns:a16="http://schemas.microsoft.com/office/drawing/2014/main" id="{385522F5-26FA-4776-A6B0-8BF751E816DE}"/>
            </a:ext>
          </a:extLst>
        </cdr:cNvPr>
        <cdr:cNvSpPr txBox="1"/>
      </cdr:nvSpPr>
      <cdr:spPr>
        <a:xfrm xmlns:a="http://schemas.openxmlformats.org/drawingml/2006/main">
          <a:off x="2135344" y="22287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0.52924</cdr:x>
      <cdr:y>0.83063</cdr:y>
    </cdr:from>
    <cdr:to>
      <cdr:x>0.71364</cdr:x>
      <cdr:y>0.97029</cdr:y>
    </cdr:to>
    <cdr:sp macro="" textlink="">
      <cdr:nvSpPr>
        <cdr:cNvPr id="9" name="TextBox 8">
          <a:extLst xmlns:a="http://schemas.openxmlformats.org/drawingml/2006/main">
            <a:ext uri="{FF2B5EF4-FFF2-40B4-BE49-F238E27FC236}">
              <a16:creationId xmlns:a16="http://schemas.microsoft.com/office/drawing/2014/main" id="{A3774EB0-1F70-44F0-984E-6F5AE836478F}"/>
            </a:ext>
          </a:extLst>
        </cdr:cNvPr>
        <cdr:cNvSpPr txBox="1"/>
      </cdr:nvSpPr>
      <cdr:spPr>
        <a:xfrm xmlns:a="http://schemas.openxmlformats.org/drawingml/2006/main">
          <a:off x="2197598" y="2110441"/>
          <a:ext cx="765735" cy="3548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900"/>
            <a:t>(5-15)cm</a:t>
          </a:r>
        </a:p>
      </cdr:txBody>
    </cdr:sp>
  </cdr:relSizeAnchor>
</c:userShapes>
</file>

<file path=ppt/drawings/drawing3.xml><?xml version="1.0" encoding="utf-8"?>
<c:userShapes xmlns:c="http://schemas.openxmlformats.org/drawingml/2006/chart">
  <cdr:relSizeAnchor xmlns:cdr="http://schemas.openxmlformats.org/drawingml/2006/chartDrawing">
    <cdr:from>
      <cdr:x>0.22405</cdr:x>
      <cdr:y>0.86347</cdr:y>
    </cdr:from>
    <cdr:to>
      <cdr:x>0.42175</cdr:x>
      <cdr:y>0.93394</cdr:y>
    </cdr:to>
    <cdr:sp macro="" textlink="">
      <cdr:nvSpPr>
        <cdr:cNvPr id="2" name="TextBox 1">
          <a:extLst xmlns:a="http://schemas.openxmlformats.org/drawingml/2006/main">
            <a:ext uri="{FF2B5EF4-FFF2-40B4-BE49-F238E27FC236}">
              <a16:creationId xmlns:a16="http://schemas.microsoft.com/office/drawing/2014/main" id="{192FEF8A-02AD-4AA5-A62A-D6BEB7CBAFD5}"/>
            </a:ext>
          </a:extLst>
        </cdr:cNvPr>
        <cdr:cNvSpPr txBox="1"/>
      </cdr:nvSpPr>
      <cdr:spPr>
        <a:xfrm xmlns:a="http://schemas.openxmlformats.org/drawingml/2006/main">
          <a:off x="1015999" y="2929218"/>
          <a:ext cx="896471" cy="2390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900"/>
            <a:t>     (0-5)cm</a:t>
          </a:r>
        </a:p>
      </cdr:txBody>
    </cdr:sp>
  </cdr:relSizeAnchor>
  <cdr:relSizeAnchor xmlns:cdr="http://schemas.openxmlformats.org/drawingml/2006/chartDrawing">
    <cdr:from>
      <cdr:x>0.5832</cdr:x>
      <cdr:y>0.85466</cdr:y>
    </cdr:from>
    <cdr:to>
      <cdr:x>0.75124</cdr:x>
      <cdr:y>0.93173</cdr:y>
    </cdr:to>
    <cdr:sp macro="" textlink="">
      <cdr:nvSpPr>
        <cdr:cNvPr id="3" name="TextBox 2">
          <a:extLst xmlns:a="http://schemas.openxmlformats.org/drawingml/2006/main">
            <a:ext uri="{FF2B5EF4-FFF2-40B4-BE49-F238E27FC236}">
              <a16:creationId xmlns:a16="http://schemas.microsoft.com/office/drawing/2014/main" id="{77C4F257-8939-4639-9AD3-D51C32DACBBA}"/>
            </a:ext>
          </a:extLst>
        </cdr:cNvPr>
        <cdr:cNvSpPr txBox="1"/>
      </cdr:nvSpPr>
      <cdr:spPr>
        <a:xfrm xmlns:a="http://schemas.openxmlformats.org/drawingml/2006/main">
          <a:off x="2644588" y="2899335"/>
          <a:ext cx="762000" cy="2614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900"/>
            <a:t>(5-15)cm</a:t>
          </a:r>
        </a:p>
      </cdr:txBody>
    </cdr:sp>
  </cdr:relSizeAnchor>
</c:userShapes>
</file>

<file path=ppt/drawings/drawing4.xml><?xml version="1.0" encoding="utf-8"?>
<c:userShapes xmlns:c="http://schemas.openxmlformats.org/drawingml/2006/chart">
  <cdr:relSizeAnchor xmlns:cdr="http://schemas.openxmlformats.org/drawingml/2006/chartDrawing">
    <cdr:from>
      <cdr:x>0.21181</cdr:x>
      <cdr:y>0.88993</cdr:y>
    </cdr:from>
    <cdr:to>
      <cdr:x>0.38542</cdr:x>
      <cdr:y>0.946</cdr:y>
    </cdr:to>
    <cdr:sp macro="" textlink="">
      <cdr:nvSpPr>
        <cdr:cNvPr id="2" name="TextBox 1">
          <a:extLst xmlns:a="http://schemas.openxmlformats.org/drawingml/2006/main">
            <a:ext uri="{FF2B5EF4-FFF2-40B4-BE49-F238E27FC236}">
              <a16:creationId xmlns:a16="http://schemas.microsoft.com/office/drawing/2014/main" id="{6FB3F299-9D09-D332-F568-0E879A9CF2B0}"/>
            </a:ext>
          </a:extLst>
        </cdr:cNvPr>
        <cdr:cNvSpPr txBox="1"/>
      </cdr:nvSpPr>
      <cdr:spPr>
        <a:xfrm xmlns:a="http://schemas.openxmlformats.org/drawingml/2006/main">
          <a:off x="968375" y="2720976"/>
          <a:ext cx="793750" cy="171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0.21875</cdr:x>
      <cdr:y>0.87539</cdr:y>
    </cdr:from>
    <cdr:to>
      <cdr:x>0.38264</cdr:x>
      <cdr:y>0.96469</cdr:y>
    </cdr:to>
    <cdr:sp macro="" textlink="">
      <cdr:nvSpPr>
        <cdr:cNvPr id="3" name="TextBox 2">
          <a:extLst xmlns:a="http://schemas.openxmlformats.org/drawingml/2006/main">
            <a:ext uri="{FF2B5EF4-FFF2-40B4-BE49-F238E27FC236}">
              <a16:creationId xmlns:a16="http://schemas.microsoft.com/office/drawing/2014/main" id="{C1960C37-5ABB-D5D5-9EB3-8A02066F26BD}"/>
            </a:ext>
          </a:extLst>
        </cdr:cNvPr>
        <cdr:cNvSpPr txBox="1"/>
      </cdr:nvSpPr>
      <cdr:spPr>
        <a:xfrm xmlns:a="http://schemas.openxmlformats.org/drawingml/2006/main">
          <a:off x="1000125" y="2676526"/>
          <a:ext cx="749300" cy="273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a:latin typeface="Times New Roman" panose="02020603050405020304" pitchFamily="18" charset="0"/>
              <a:cs typeface="Times New Roman" panose="02020603050405020304" pitchFamily="18" charset="0"/>
            </a:rPr>
            <a:t>  (0-5)cm</a:t>
          </a:r>
        </a:p>
      </cdr:txBody>
    </cdr:sp>
  </cdr:relSizeAnchor>
  <cdr:relSizeAnchor xmlns:cdr="http://schemas.openxmlformats.org/drawingml/2006/chartDrawing">
    <cdr:from>
      <cdr:x>0.67569</cdr:x>
      <cdr:y>0.88577</cdr:y>
    </cdr:from>
    <cdr:to>
      <cdr:x>0.82708</cdr:x>
      <cdr:y>0.94185</cdr:y>
    </cdr:to>
    <cdr:sp macro="" textlink="">
      <cdr:nvSpPr>
        <cdr:cNvPr id="4" name="TextBox 3">
          <a:extLst xmlns:a="http://schemas.openxmlformats.org/drawingml/2006/main">
            <a:ext uri="{FF2B5EF4-FFF2-40B4-BE49-F238E27FC236}">
              <a16:creationId xmlns:a16="http://schemas.microsoft.com/office/drawing/2014/main" id="{82472EEE-0DEE-34B1-B973-BAEDBB9671AB}"/>
            </a:ext>
          </a:extLst>
        </cdr:cNvPr>
        <cdr:cNvSpPr txBox="1"/>
      </cdr:nvSpPr>
      <cdr:spPr>
        <a:xfrm xmlns:a="http://schemas.openxmlformats.org/drawingml/2006/main">
          <a:off x="3089275" y="2708276"/>
          <a:ext cx="692150" cy="171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a:p>
      </cdr:txBody>
    </cdr:sp>
  </cdr:relSizeAnchor>
  <cdr:relSizeAnchor xmlns:cdr="http://schemas.openxmlformats.org/drawingml/2006/chartDrawing">
    <cdr:from>
      <cdr:x>0.67014</cdr:x>
      <cdr:y>0.88577</cdr:y>
    </cdr:from>
    <cdr:to>
      <cdr:x>0.84653</cdr:x>
      <cdr:y>0.96262</cdr:y>
    </cdr:to>
    <cdr:sp macro="" textlink="">
      <cdr:nvSpPr>
        <cdr:cNvPr id="5" name="TextBox 4">
          <a:extLst xmlns:a="http://schemas.openxmlformats.org/drawingml/2006/main">
            <a:ext uri="{FF2B5EF4-FFF2-40B4-BE49-F238E27FC236}">
              <a16:creationId xmlns:a16="http://schemas.microsoft.com/office/drawing/2014/main" id="{28463850-27A1-2CA8-09BE-B81BACC5776B}"/>
            </a:ext>
          </a:extLst>
        </cdr:cNvPr>
        <cdr:cNvSpPr txBox="1"/>
      </cdr:nvSpPr>
      <cdr:spPr>
        <a:xfrm xmlns:a="http://schemas.openxmlformats.org/drawingml/2006/main">
          <a:off x="3063875" y="2708276"/>
          <a:ext cx="806450" cy="234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a:t>(</a:t>
          </a:r>
          <a:r>
            <a:rPr lang="en-IN" sz="1100">
              <a:latin typeface="Times New Roman" panose="02020603050405020304" pitchFamily="18" charset="0"/>
              <a:cs typeface="Times New Roman" panose="02020603050405020304" pitchFamily="18" charset="0"/>
            </a:rPr>
            <a:t>5-15)cm</a:t>
          </a:r>
        </a:p>
      </cdr:txBody>
    </cdr:sp>
  </cdr:relSizeAnchor>
</c:userShapes>
</file>

<file path=ppt/drawings/drawing5.xml><?xml version="1.0" encoding="utf-8"?>
<c:userShapes xmlns:c="http://schemas.openxmlformats.org/drawingml/2006/chart">
  <cdr:relSizeAnchor xmlns:cdr="http://schemas.openxmlformats.org/drawingml/2006/chartDrawing">
    <cdr:from>
      <cdr:x>0.27292</cdr:x>
      <cdr:y>0.89603</cdr:y>
    </cdr:from>
    <cdr:to>
      <cdr:x>0.41597</cdr:x>
      <cdr:y>0.94748</cdr:y>
    </cdr:to>
    <cdr:sp macro="" textlink="">
      <cdr:nvSpPr>
        <cdr:cNvPr id="2" name="TextBox 1">
          <a:extLst xmlns:a="http://schemas.openxmlformats.org/drawingml/2006/main">
            <a:ext uri="{FF2B5EF4-FFF2-40B4-BE49-F238E27FC236}">
              <a16:creationId xmlns:a16="http://schemas.microsoft.com/office/drawing/2014/main" id="{0C8BA185-A02A-4585-BAD2-EE0CD8EC28FB}"/>
            </a:ext>
          </a:extLst>
        </cdr:cNvPr>
        <cdr:cNvSpPr txBox="1"/>
      </cdr:nvSpPr>
      <cdr:spPr>
        <a:xfrm xmlns:a="http://schemas.openxmlformats.org/drawingml/2006/main">
          <a:off x="1247775" y="2654300"/>
          <a:ext cx="654050"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900"/>
            <a:t>(0-5)cm</a:t>
          </a:r>
        </a:p>
      </cdr:txBody>
    </cdr:sp>
  </cdr:relSizeAnchor>
  <cdr:relSizeAnchor xmlns:cdr="http://schemas.openxmlformats.org/drawingml/2006/chartDrawing">
    <cdr:from>
      <cdr:x>0.59792</cdr:x>
      <cdr:y>0.89389</cdr:y>
    </cdr:from>
    <cdr:to>
      <cdr:x>0.76458</cdr:x>
      <cdr:y>0.9582</cdr:y>
    </cdr:to>
    <cdr:sp macro="" textlink="">
      <cdr:nvSpPr>
        <cdr:cNvPr id="3" name="TextBox 2">
          <a:extLst xmlns:a="http://schemas.openxmlformats.org/drawingml/2006/main">
            <a:ext uri="{FF2B5EF4-FFF2-40B4-BE49-F238E27FC236}">
              <a16:creationId xmlns:a16="http://schemas.microsoft.com/office/drawing/2014/main" id="{3EFDD027-03E9-4BF6-86FA-68ADD6DBE1DA}"/>
            </a:ext>
          </a:extLst>
        </cdr:cNvPr>
        <cdr:cNvSpPr txBox="1"/>
      </cdr:nvSpPr>
      <cdr:spPr>
        <a:xfrm xmlns:a="http://schemas.openxmlformats.org/drawingml/2006/main">
          <a:off x="2733675" y="2647950"/>
          <a:ext cx="762000"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900"/>
            <a:t>(5-15)cm</a:t>
          </a:r>
        </a:p>
      </cdr:txBody>
    </cdr:sp>
  </cdr:relSizeAnchor>
</c:userShapes>
</file>

<file path=ppt/drawings/drawing6.xml><?xml version="1.0" encoding="utf-8"?>
<c:userShapes xmlns:c="http://schemas.openxmlformats.org/drawingml/2006/chart">
  <cdr:relSizeAnchor xmlns:cdr="http://schemas.openxmlformats.org/drawingml/2006/chartDrawing">
    <cdr:from>
      <cdr:x>0.31389</cdr:x>
      <cdr:y>0.86806</cdr:y>
    </cdr:from>
    <cdr:to>
      <cdr:x>0.49722</cdr:x>
      <cdr:y>0.94676</cdr:y>
    </cdr:to>
    <cdr:sp macro="" textlink="">
      <cdr:nvSpPr>
        <cdr:cNvPr id="3" name="TextBox 1">
          <a:extLst xmlns:a="http://schemas.openxmlformats.org/drawingml/2006/main">
            <a:ext uri="{FF2B5EF4-FFF2-40B4-BE49-F238E27FC236}">
              <a16:creationId xmlns:a16="http://schemas.microsoft.com/office/drawing/2014/main" id="{313D7F59-0EF1-6809-56EF-571C91A1E404}"/>
            </a:ext>
          </a:extLst>
        </cdr:cNvPr>
        <cdr:cNvSpPr txBox="1"/>
      </cdr:nvSpPr>
      <cdr:spPr>
        <a:xfrm xmlns:a="http://schemas.openxmlformats.org/drawingml/2006/main">
          <a:off x="1435100" y="2381250"/>
          <a:ext cx="838200" cy="2159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(0-5)cm</a:t>
          </a:r>
        </a:p>
      </cdr:txBody>
    </cdr:sp>
  </cdr:relSizeAnchor>
  <cdr:relSizeAnchor xmlns:cdr="http://schemas.openxmlformats.org/drawingml/2006/chartDrawing">
    <cdr:from>
      <cdr:x>0.61667</cdr:x>
      <cdr:y>0.86806</cdr:y>
    </cdr:from>
    <cdr:to>
      <cdr:x>0.80417</cdr:x>
      <cdr:y>0.96991</cdr:y>
    </cdr:to>
    <cdr:sp macro="" textlink="">
      <cdr:nvSpPr>
        <cdr:cNvPr id="5" name="TextBox 1">
          <a:extLst xmlns:a="http://schemas.openxmlformats.org/drawingml/2006/main">
            <a:ext uri="{FF2B5EF4-FFF2-40B4-BE49-F238E27FC236}">
              <a16:creationId xmlns:a16="http://schemas.microsoft.com/office/drawing/2014/main" id="{A584A6A9-56C9-79D3-83BA-22821016AA18}"/>
            </a:ext>
          </a:extLst>
        </cdr:cNvPr>
        <cdr:cNvSpPr txBox="1"/>
      </cdr:nvSpPr>
      <cdr:spPr>
        <a:xfrm xmlns:a="http://schemas.openxmlformats.org/drawingml/2006/main">
          <a:off x="2819400" y="2381250"/>
          <a:ext cx="857250" cy="279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(5-15)cm</a:t>
          </a:r>
        </a:p>
      </cdr:txBody>
    </cdr:sp>
  </cdr:relSizeAnchor>
</c:userShapes>
</file>

<file path=ppt/drawings/drawing7.xml><?xml version="1.0" encoding="utf-8"?>
<c:userShapes xmlns:c="http://schemas.openxmlformats.org/drawingml/2006/chart">
  <cdr:relSizeAnchor xmlns:cdr="http://schemas.openxmlformats.org/drawingml/2006/chartDrawing">
    <cdr:from>
      <cdr:x>0.26307</cdr:x>
      <cdr:y>0.86849</cdr:y>
    </cdr:from>
    <cdr:to>
      <cdr:x>0.45486</cdr:x>
      <cdr:y>0.9213</cdr:y>
    </cdr:to>
    <cdr:sp macro="" textlink="">
      <cdr:nvSpPr>
        <cdr:cNvPr id="3" name="TextBox 1">
          <a:extLst xmlns:a="http://schemas.openxmlformats.org/drawingml/2006/main">
            <a:ext uri="{FF2B5EF4-FFF2-40B4-BE49-F238E27FC236}">
              <a16:creationId xmlns:a16="http://schemas.microsoft.com/office/drawing/2014/main" id="{4FBEBC7E-2071-8D13-2606-025D835DEBDF}"/>
            </a:ext>
          </a:extLst>
        </cdr:cNvPr>
        <cdr:cNvSpPr txBox="1"/>
      </cdr:nvSpPr>
      <cdr:spPr>
        <a:xfrm xmlns:a="http://schemas.openxmlformats.org/drawingml/2006/main">
          <a:off x="974725" y="2012951"/>
          <a:ext cx="710638" cy="1223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(0-5)cm</a:t>
          </a:r>
        </a:p>
      </cdr:txBody>
    </cdr:sp>
  </cdr:relSizeAnchor>
  <cdr:relSizeAnchor xmlns:cdr="http://schemas.openxmlformats.org/drawingml/2006/chartDrawing">
    <cdr:from>
      <cdr:x>0.6144</cdr:x>
      <cdr:y>0.86575</cdr:y>
    </cdr:from>
    <cdr:to>
      <cdr:x>0.84306</cdr:x>
      <cdr:y>0.95139</cdr:y>
    </cdr:to>
    <cdr:sp macro="" textlink="">
      <cdr:nvSpPr>
        <cdr:cNvPr id="5" name="TextBox 1">
          <a:extLst xmlns:a="http://schemas.openxmlformats.org/drawingml/2006/main">
            <a:ext uri="{FF2B5EF4-FFF2-40B4-BE49-F238E27FC236}">
              <a16:creationId xmlns:a16="http://schemas.microsoft.com/office/drawing/2014/main" id="{6348EE06-6233-2EB7-3766-00DA9543F6DC}"/>
            </a:ext>
          </a:extLst>
        </cdr:cNvPr>
        <cdr:cNvSpPr txBox="1"/>
      </cdr:nvSpPr>
      <cdr:spPr>
        <a:xfrm xmlns:a="http://schemas.openxmlformats.org/drawingml/2006/main">
          <a:off x="2276475" y="2006601"/>
          <a:ext cx="847236" cy="1984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(5-15)cm</a:t>
          </a:r>
        </a:p>
      </cdr:txBody>
    </cdr:sp>
  </cdr:relSizeAnchor>
</c:userShapes>
</file>

<file path=ppt/drawings/drawing8.xml><?xml version="1.0" encoding="utf-8"?>
<c:userShapes xmlns:c="http://schemas.openxmlformats.org/drawingml/2006/chart">
  <cdr:relSizeAnchor xmlns:cdr="http://schemas.openxmlformats.org/drawingml/2006/chartDrawing">
    <cdr:from>
      <cdr:x>0.70556</cdr:x>
      <cdr:y>0.87963</cdr:y>
    </cdr:from>
    <cdr:to>
      <cdr:x>0.89087</cdr:x>
      <cdr:y>0.94643</cdr:y>
    </cdr:to>
    <cdr:sp macro="" textlink="">
      <cdr:nvSpPr>
        <cdr:cNvPr id="3" name="TextBox 1">
          <a:extLst xmlns:a="http://schemas.openxmlformats.org/drawingml/2006/main">
            <a:ext uri="{FF2B5EF4-FFF2-40B4-BE49-F238E27FC236}">
              <a16:creationId xmlns:a16="http://schemas.microsoft.com/office/drawing/2014/main" id="{CFA29A19-D290-E075-31FA-DFF588588D7D}"/>
            </a:ext>
          </a:extLst>
        </cdr:cNvPr>
        <cdr:cNvSpPr txBox="1"/>
      </cdr:nvSpPr>
      <cdr:spPr>
        <a:xfrm xmlns:a="http://schemas.openxmlformats.org/drawingml/2006/main">
          <a:off x="3225800" y="2413000"/>
          <a:ext cx="847236" cy="183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(5-15)cm</a:t>
          </a:r>
        </a:p>
      </cdr:txBody>
    </cdr:sp>
  </cdr:relSizeAnchor>
  <cdr:relSizeAnchor xmlns:cdr="http://schemas.openxmlformats.org/drawingml/2006/chartDrawing">
    <cdr:from>
      <cdr:x>0.3038</cdr:x>
      <cdr:y>0.88301</cdr:y>
    </cdr:from>
    <cdr:to>
      <cdr:x>0.55349</cdr:x>
      <cdr:y>0.90545</cdr:y>
    </cdr:to>
    <cdr:sp macro="" textlink="">
      <cdr:nvSpPr>
        <cdr:cNvPr id="4" name="TextBox 1">
          <a:extLst xmlns:a="http://schemas.openxmlformats.org/drawingml/2006/main">
            <a:ext uri="{FF2B5EF4-FFF2-40B4-BE49-F238E27FC236}">
              <a16:creationId xmlns:a16="http://schemas.microsoft.com/office/drawing/2014/main" id="{25D8F116-E8BB-4297-E6FE-D9581F64233D}"/>
            </a:ext>
          </a:extLst>
        </cdr:cNvPr>
        <cdr:cNvSpPr txBox="1"/>
      </cdr:nvSpPr>
      <cdr:spPr>
        <a:xfrm xmlns:a="http://schemas.openxmlformats.org/drawingml/2006/main">
          <a:off x="1219200" y="2799079"/>
          <a:ext cx="1002084" cy="711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dirty="0">
              <a:latin typeface="Times New Roman" panose="02020603050405020304" pitchFamily="18" charset="0"/>
              <a:cs typeface="Times New Roman" panose="02020603050405020304" pitchFamily="18" charset="0"/>
            </a:rPr>
            <a:t>(0-5)cm</a:t>
          </a:r>
        </a:p>
      </cdr:txBody>
    </cdr:sp>
  </cdr:relSizeAnchor>
</c:userShapes>
</file>

<file path=ppt/drawings/drawing9.xml><?xml version="1.0" encoding="utf-8"?>
<c:userShapes xmlns:c="http://schemas.openxmlformats.org/drawingml/2006/chart">
  <cdr:relSizeAnchor xmlns:cdr="http://schemas.openxmlformats.org/drawingml/2006/chartDrawing">
    <cdr:from>
      <cdr:x>0.27416</cdr:x>
      <cdr:y>0.85541</cdr:y>
    </cdr:from>
    <cdr:to>
      <cdr:x>0.44181</cdr:x>
      <cdr:y>0.89865</cdr:y>
    </cdr:to>
    <cdr:sp macro="" textlink="">
      <cdr:nvSpPr>
        <cdr:cNvPr id="3" name="TextBox 1">
          <a:extLst xmlns:a="http://schemas.openxmlformats.org/drawingml/2006/main">
            <a:ext uri="{FF2B5EF4-FFF2-40B4-BE49-F238E27FC236}">
              <a16:creationId xmlns:a16="http://schemas.microsoft.com/office/drawing/2014/main" id="{613CAEA4-EEF6-B049-BE49-4CBD381700A3}"/>
            </a:ext>
          </a:extLst>
        </cdr:cNvPr>
        <cdr:cNvSpPr txBox="1"/>
      </cdr:nvSpPr>
      <cdr:spPr>
        <a:xfrm xmlns:a="http://schemas.openxmlformats.org/drawingml/2006/main">
          <a:off x="1162050" y="2235200"/>
          <a:ext cx="710638" cy="1129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(0-5)cm</a:t>
          </a:r>
        </a:p>
      </cdr:txBody>
    </cdr:sp>
  </cdr:relSizeAnchor>
  <cdr:relSizeAnchor xmlns:cdr="http://schemas.openxmlformats.org/drawingml/2006/chartDrawing">
    <cdr:from>
      <cdr:x>0.70412</cdr:x>
      <cdr:y>0.85298</cdr:y>
    </cdr:from>
    <cdr:to>
      <cdr:x>0.904</cdr:x>
      <cdr:y>0.92311</cdr:y>
    </cdr:to>
    <cdr:sp macro="" textlink="">
      <cdr:nvSpPr>
        <cdr:cNvPr id="5" name="TextBox 1">
          <a:extLst xmlns:a="http://schemas.openxmlformats.org/drawingml/2006/main">
            <a:ext uri="{FF2B5EF4-FFF2-40B4-BE49-F238E27FC236}">
              <a16:creationId xmlns:a16="http://schemas.microsoft.com/office/drawing/2014/main" id="{18FD2F91-14C1-E220-EAF7-64B335079B4C}"/>
            </a:ext>
          </a:extLst>
        </cdr:cNvPr>
        <cdr:cNvSpPr txBox="1"/>
      </cdr:nvSpPr>
      <cdr:spPr>
        <a:xfrm xmlns:a="http://schemas.openxmlformats.org/drawingml/2006/main">
          <a:off x="2984500" y="2228850"/>
          <a:ext cx="847236" cy="183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a:latin typeface="Times New Roman" panose="02020603050405020304" pitchFamily="18" charset="0"/>
              <a:cs typeface="Times New Roman" panose="02020603050405020304" pitchFamily="18" charset="0"/>
            </a:rPr>
            <a:t>(5-15)cm</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535A-3A0F-6E90-0649-CA8FDE7710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5D44A76-45F8-3DDE-EC1B-EF8CE06BF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C8B4B05-79D4-30CF-00F5-1A522E645B9B}"/>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5" name="Footer Placeholder 4">
            <a:extLst>
              <a:ext uri="{FF2B5EF4-FFF2-40B4-BE49-F238E27FC236}">
                <a16:creationId xmlns:a16="http://schemas.microsoft.com/office/drawing/2014/main" id="{1ABCA5F6-C640-2FA2-9EBA-2C5ECF6772E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746259-77BB-42CB-7A3C-1E54D1F1C06C}"/>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150268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F490-6F70-B1AA-2BCF-AEB698EFFF8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AC81788-181D-7109-CBC1-59A2CBEA2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7E54B0A-8ADC-EAC1-92EF-CB9E6F005D16}"/>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5" name="Footer Placeholder 4">
            <a:extLst>
              <a:ext uri="{FF2B5EF4-FFF2-40B4-BE49-F238E27FC236}">
                <a16:creationId xmlns:a16="http://schemas.microsoft.com/office/drawing/2014/main" id="{FD5F5452-2D85-A2C8-4082-0C758AAC8AF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A6BE3B-ACD5-83B7-A77A-1A475079D210}"/>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394943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3A45CB-825C-7CE5-199A-390C621056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CD9D5DA-9A3C-F774-0A4D-48337074E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3C4E9D-4A14-4FFA-ED40-62FB5C9D20F1}"/>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5" name="Footer Placeholder 4">
            <a:extLst>
              <a:ext uri="{FF2B5EF4-FFF2-40B4-BE49-F238E27FC236}">
                <a16:creationId xmlns:a16="http://schemas.microsoft.com/office/drawing/2014/main" id="{965934A5-0DAC-E989-2967-5AC2B68F03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FF29F98-5D46-B333-A600-8ED57B9120B5}"/>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346396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31D1-444A-97A3-B009-167F3978C3E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71EA377-ABC0-5F30-9E3B-CBC0DDFCE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EC5CFDE-74A4-6560-C214-66C1ECEC5E8D}"/>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5" name="Footer Placeholder 4">
            <a:extLst>
              <a:ext uri="{FF2B5EF4-FFF2-40B4-BE49-F238E27FC236}">
                <a16:creationId xmlns:a16="http://schemas.microsoft.com/office/drawing/2014/main" id="{95E00827-BCB9-C32F-B5F8-244DF5CC9CD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1C9240-9CE6-04F9-3BFC-F8DABE32589B}"/>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113056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55C5-3856-A1FA-432D-799C33B785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E023A0D-8BF1-CE7B-A323-E7D7CE40F0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20A2A-BD4D-F257-3865-C141D8B8DECC}"/>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5" name="Footer Placeholder 4">
            <a:extLst>
              <a:ext uri="{FF2B5EF4-FFF2-40B4-BE49-F238E27FC236}">
                <a16:creationId xmlns:a16="http://schemas.microsoft.com/office/drawing/2014/main" id="{159584A6-E4A7-565A-65D5-E5E67E73882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958837-0CAB-20B6-8796-3C251C82F7A4}"/>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410371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79BF-2401-774A-27AB-BCD38642DFF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1E0FF8-0F47-9D92-001E-84EF4F7924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37F4C5-74FF-2776-B408-B5FA9D1EEF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B5FAB43-06C3-5B32-2EE1-504A63FB1F82}"/>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6" name="Footer Placeholder 5">
            <a:extLst>
              <a:ext uri="{FF2B5EF4-FFF2-40B4-BE49-F238E27FC236}">
                <a16:creationId xmlns:a16="http://schemas.microsoft.com/office/drawing/2014/main" id="{387DA6D5-AA47-2C67-7CE1-7C93FDE3E0B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099534-FC87-8FE3-0136-DCA41847F1F0}"/>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52566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E511-EEA2-9E61-04D6-22D3F62AB42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22813FB-5341-2CDE-4358-C146E2B73F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B48B9E-EBE9-23DC-668F-DD1C2C46F1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AAB746E-1528-673B-7E48-9C6935162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4526B-16EA-2F69-31F8-72EDD4FC3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4E15300-D06F-C749-5F53-007D88763FB9}"/>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8" name="Footer Placeholder 7">
            <a:extLst>
              <a:ext uri="{FF2B5EF4-FFF2-40B4-BE49-F238E27FC236}">
                <a16:creationId xmlns:a16="http://schemas.microsoft.com/office/drawing/2014/main" id="{5B086D83-ACEE-234F-73A5-97F3D79E0DD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6622B32-DB38-6217-FCD8-7FD902E84E69}"/>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231227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5709-6962-DD70-C877-A2231832978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DFB6D0F-F95A-D4F5-514B-423B10A3E29A}"/>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4" name="Footer Placeholder 3">
            <a:extLst>
              <a:ext uri="{FF2B5EF4-FFF2-40B4-BE49-F238E27FC236}">
                <a16:creationId xmlns:a16="http://schemas.microsoft.com/office/drawing/2014/main" id="{86A2E31D-31FD-89A0-119D-B3A7063872F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3BC54FE-2040-C7B5-A6C8-ADC79804E5B0}"/>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4240819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A7835-EBF0-7AC4-95AE-A660C594819C}"/>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3" name="Footer Placeholder 2">
            <a:extLst>
              <a:ext uri="{FF2B5EF4-FFF2-40B4-BE49-F238E27FC236}">
                <a16:creationId xmlns:a16="http://schemas.microsoft.com/office/drawing/2014/main" id="{2887EE4B-BA18-8E64-7C42-43E18AF3404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77D4EDB-6F00-AC3A-6BB4-B84009E5DB35}"/>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350972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D6C0-B68A-FDB2-113C-8F8BBB829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230D45E-BF30-F4F5-DEE6-12C40BA0F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49EE060-937A-A791-7788-21F4788E5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19D17-B0FD-78AE-B26A-BB16F480E7F8}"/>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6" name="Footer Placeholder 5">
            <a:extLst>
              <a:ext uri="{FF2B5EF4-FFF2-40B4-BE49-F238E27FC236}">
                <a16:creationId xmlns:a16="http://schemas.microsoft.com/office/drawing/2014/main" id="{E9AA7A47-6B69-3467-A12B-74166CE2B12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3834608-E1D7-4047-7D52-FC9DAF4826E9}"/>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77170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0511-F8A9-7C92-FBC9-C1E3792FD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830ECB-D819-B2BB-8202-5AA4767B5A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ADD2E58-9E8C-010A-88E8-6C5889019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8DBAE-A620-C02C-848C-57B435A85098}"/>
              </a:ext>
            </a:extLst>
          </p:cNvPr>
          <p:cNvSpPr>
            <a:spLocks noGrp="1"/>
          </p:cNvSpPr>
          <p:nvPr>
            <p:ph type="dt" sz="half" idx="10"/>
          </p:nvPr>
        </p:nvSpPr>
        <p:spPr/>
        <p:txBody>
          <a:bodyPr/>
          <a:lstStyle/>
          <a:p>
            <a:fld id="{9AAC21CC-1CC7-42B9-ABD7-769620986A62}" type="datetimeFigureOut">
              <a:rPr lang="en-IN" smtClean="0"/>
              <a:t>25-05-2022</a:t>
            </a:fld>
            <a:endParaRPr lang="en-IN"/>
          </a:p>
        </p:txBody>
      </p:sp>
      <p:sp>
        <p:nvSpPr>
          <p:cNvPr id="6" name="Footer Placeholder 5">
            <a:extLst>
              <a:ext uri="{FF2B5EF4-FFF2-40B4-BE49-F238E27FC236}">
                <a16:creationId xmlns:a16="http://schemas.microsoft.com/office/drawing/2014/main" id="{B76940A5-705E-05B8-01F2-91D4F66100C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E4F2331-4CEE-9042-B51D-5C905EDB5531}"/>
              </a:ext>
            </a:extLst>
          </p:cNvPr>
          <p:cNvSpPr>
            <a:spLocks noGrp="1"/>
          </p:cNvSpPr>
          <p:nvPr>
            <p:ph type="sldNum" sz="quarter" idx="12"/>
          </p:nvPr>
        </p:nvSpPr>
        <p:spPr/>
        <p:txBody>
          <a:bodyPr/>
          <a:lstStyle/>
          <a:p>
            <a:fld id="{AAC7DF05-06D9-45E5-922C-B3A128B812A4}" type="slidenum">
              <a:rPr lang="en-IN" smtClean="0"/>
              <a:t>‹#›</a:t>
            </a:fld>
            <a:endParaRPr lang="en-IN"/>
          </a:p>
        </p:txBody>
      </p:sp>
    </p:spTree>
    <p:extLst>
      <p:ext uri="{BB962C8B-B14F-4D97-AF65-F5344CB8AC3E}">
        <p14:creationId xmlns:p14="http://schemas.microsoft.com/office/powerpoint/2010/main" val="294727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704E1-DF54-B634-6FDA-D94F9CEEB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FEA55E2-8CB1-FEC2-4286-C29133C8C4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D3C4FA-06FD-BD88-ADD3-BF67F498C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C21CC-1CC7-42B9-ABD7-769620986A62}" type="datetimeFigureOut">
              <a:rPr lang="en-IN" smtClean="0"/>
              <a:t>25-05-2022</a:t>
            </a:fld>
            <a:endParaRPr lang="en-IN"/>
          </a:p>
        </p:txBody>
      </p:sp>
      <p:sp>
        <p:nvSpPr>
          <p:cNvPr id="5" name="Footer Placeholder 4">
            <a:extLst>
              <a:ext uri="{FF2B5EF4-FFF2-40B4-BE49-F238E27FC236}">
                <a16:creationId xmlns:a16="http://schemas.microsoft.com/office/drawing/2014/main" id="{B73FDA92-5DC8-31CD-65AD-5DB8812CF2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41E279F-7382-CA8D-006D-48F169218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7DF05-06D9-45E5-922C-B3A128B812A4}" type="slidenum">
              <a:rPr lang="en-IN" smtClean="0"/>
              <a:t>‹#›</a:t>
            </a:fld>
            <a:endParaRPr lang="en-IN"/>
          </a:p>
        </p:txBody>
      </p:sp>
    </p:spTree>
    <p:extLst>
      <p:ext uri="{BB962C8B-B14F-4D97-AF65-F5344CB8AC3E}">
        <p14:creationId xmlns:p14="http://schemas.microsoft.com/office/powerpoint/2010/main" val="206810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ushamina@mail.jnu.ac.in" TargetMode="External"/><Relationship Id="rId2" Type="http://schemas.openxmlformats.org/officeDocument/2006/relationships/hyperlink" Target="mailto:deeptiparibhu@gmail.co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6BF9-6A64-3BF2-7A0E-BF15D1E5C0EF}"/>
              </a:ext>
            </a:extLst>
          </p:cNvPr>
          <p:cNvSpPr>
            <a:spLocks noGrp="1"/>
          </p:cNvSpPr>
          <p:nvPr>
            <p:ph type="ctrTitle"/>
          </p:nvPr>
        </p:nvSpPr>
        <p:spPr>
          <a:xfrm>
            <a:off x="1628775" y="1600200"/>
            <a:ext cx="9144000" cy="2387600"/>
          </a:xfrm>
          <a:solidFill>
            <a:schemeClr val="accent5">
              <a:lumMod val="40000"/>
              <a:lumOff val="60000"/>
            </a:schemeClr>
          </a:solidFill>
        </p:spPr>
        <p:txBody>
          <a:bodyPr/>
          <a:lstStyle/>
          <a:p>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Comparative Assessment of Available Soil Nutrients under Different Tillage and Crop Residue Management Practices in Rice-Wheat Cropping System</a:t>
            </a:r>
            <a:br>
              <a:rPr lang="en-IN"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IN" dirty="0"/>
          </a:p>
        </p:txBody>
      </p:sp>
      <p:sp>
        <p:nvSpPr>
          <p:cNvPr id="3" name="Subtitle 2">
            <a:extLst>
              <a:ext uri="{FF2B5EF4-FFF2-40B4-BE49-F238E27FC236}">
                <a16:creationId xmlns:a16="http://schemas.microsoft.com/office/drawing/2014/main" id="{035B5C79-1A3F-B783-72D5-29BF02A80CDD}"/>
              </a:ext>
            </a:extLst>
          </p:cNvPr>
          <p:cNvSpPr>
            <a:spLocks noGrp="1"/>
          </p:cNvSpPr>
          <p:nvPr>
            <p:ph type="subTitle" idx="1"/>
          </p:nvPr>
        </p:nvSpPr>
        <p:spPr>
          <a:xfrm>
            <a:off x="1524000" y="3609975"/>
            <a:ext cx="9144000" cy="2475706"/>
          </a:xfrm>
        </p:spPr>
        <p:txBody>
          <a:bodyPr/>
          <a:lstStyle/>
          <a:p>
            <a:pPr>
              <a:lnSpc>
                <a:spcPct val="107000"/>
              </a:lnSpc>
              <a:spcAft>
                <a:spcPts val="200"/>
              </a:spcAft>
            </a:pPr>
            <a:r>
              <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Deepti Singh</a:t>
            </a:r>
            <a:r>
              <a:rPr lang="en-IN"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and Usha Mina</a:t>
            </a:r>
            <a:r>
              <a:rPr lang="en-IN"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200"/>
              </a:spcAft>
            </a:pP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200"/>
              </a:spcAf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School of Environmental Sciences, Jawaharlal Nehru University, New </a:t>
            </a:r>
            <a:r>
              <a:rPr lang="en-IN" sz="1800" dirty="0" err="1">
                <a:effectLst/>
                <a:latin typeface="Times New Roman" panose="02020603050405020304" pitchFamily="18" charset="0"/>
                <a:ea typeface="Times New Roman" panose="02020603050405020304" pitchFamily="18" charset="0"/>
                <a:cs typeface="Times New Roman" panose="02020603050405020304" pitchFamily="18" charset="0"/>
              </a:rPr>
              <a:t>Delhi,India</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aseline="30000" dirty="0">
                <a:solidFill>
                  <a:srgbClr val="000000"/>
                </a:solidFill>
                <a:effectLst/>
                <a:latin typeface="Times New Roman" panose="02020603050405020304" pitchFamily="18" charset="0"/>
                <a:ea typeface="Times New Roman" panose="02020603050405020304" pitchFamily="18" charset="0"/>
              </a:rPr>
              <a:t>  1</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deeptiparibhu@gmail.com</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IN" sz="1800" dirty="0">
              <a:solidFill>
                <a:srgbClr val="000000"/>
              </a:solidFill>
              <a:effectLst/>
              <a:latin typeface="Times New Roman" panose="02020603050405020304" pitchFamily="18" charset="0"/>
              <a:ea typeface="Times New Roman" panose="02020603050405020304" pitchFamily="18" charset="0"/>
            </a:endParaRPr>
          </a:p>
          <a:p>
            <a:pPr>
              <a:lnSpc>
                <a:spcPct val="107000"/>
              </a:lnSpc>
              <a:spcAft>
                <a:spcPts val="800"/>
              </a:spcAft>
            </a:pPr>
            <a:r>
              <a:rPr lang="en-IN" sz="1800" baseline="30000" dirty="0">
                <a:effectLst/>
                <a:latin typeface="Calibri" panose="020F0502020204030204" pitchFamily="34" charset="0"/>
                <a:ea typeface="Times New Roman" panose="02020603050405020304" pitchFamily="18" charset="0"/>
                <a:cs typeface="Times New Roman" panose="02020603050405020304" pitchFamily="18" charset="0"/>
              </a:rPr>
              <a:t>   2</a:t>
            </a:r>
            <a:r>
              <a:rPr lang="en-IN"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ushamina@mail.jnu.ac.in</a:t>
            </a:r>
            <a:endParaRPr lang="en-IN" dirty="0"/>
          </a:p>
        </p:txBody>
      </p:sp>
      <p:pic>
        <p:nvPicPr>
          <p:cNvPr id="4" name="Picture 3">
            <a:extLst>
              <a:ext uri="{FF2B5EF4-FFF2-40B4-BE49-F238E27FC236}">
                <a16:creationId xmlns:a16="http://schemas.microsoft.com/office/drawing/2014/main" id="{B770F40B-0D3C-C85F-C06B-F4DB6AAB9A54}"/>
              </a:ext>
            </a:extLst>
          </p:cNvPr>
          <p:cNvPicPr>
            <a:picLocks noChangeAspect="1"/>
          </p:cNvPicPr>
          <p:nvPr/>
        </p:nvPicPr>
        <p:blipFill>
          <a:blip r:embed="rId4"/>
          <a:stretch>
            <a:fillRect/>
          </a:stretch>
        </p:blipFill>
        <p:spPr>
          <a:xfrm>
            <a:off x="5220034" y="527211"/>
            <a:ext cx="1085182" cy="1072989"/>
          </a:xfrm>
          <a:prstGeom prst="rect">
            <a:avLst/>
          </a:prstGeom>
        </p:spPr>
      </p:pic>
    </p:spTree>
    <p:extLst>
      <p:ext uri="{BB962C8B-B14F-4D97-AF65-F5344CB8AC3E}">
        <p14:creationId xmlns:p14="http://schemas.microsoft.com/office/powerpoint/2010/main" val="2652063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8C278-CE71-7DA3-9F6B-C858A09895D3}"/>
              </a:ext>
            </a:extLst>
          </p:cNvPr>
          <p:cNvSpPr>
            <a:spLocks noGrp="1"/>
          </p:cNvSpPr>
          <p:nvPr>
            <p:ph idx="1"/>
          </p:nvPr>
        </p:nvSpPr>
        <p:spPr>
          <a:xfrm>
            <a:off x="200025" y="219074"/>
            <a:ext cx="11915775" cy="6562725"/>
          </a:xfrm>
        </p:spPr>
        <p:txBody>
          <a:bodyPr>
            <a:normAutofit/>
          </a:bodyPr>
          <a:lstStyle/>
          <a:p>
            <a:r>
              <a:rPr lang="en-IN" sz="2000" dirty="0">
                <a:latin typeface="Times New Roman" panose="02020603050405020304" pitchFamily="18" charset="0"/>
                <a:cs typeface="Times New Roman" panose="02020603050405020304" pitchFamily="18" charset="0"/>
              </a:rPr>
              <a:t>Available Soil Organic Carbon(SOC)</a:t>
            </a:r>
          </a:p>
          <a:p>
            <a:endParaRPr lang="en-IN" sz="2400" dirty="0">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9C2E0808-0641-4974-84D3-504FEB50E251}"/>
              </a:ext>
            </a:extLst>
          </p:cNvPr>
          <p:cNvGraphicFramePr>
            <a:graphicFrameLocks/>
          </p:cNvGraphicFramePr>
          <p:nvPr>
            <p:extLst>
              <p:ext uri="{D42A27DB-BD31-4B8C-83A1-F6EECF244321}">
                <p14:modId xmlns:p14="http://schemas.microsoft.com/office/powerpoint/2010/main" val="21593172"/>
              </p:ext>
            </p:extLst>
          </p:nvPr>
        </p:nvGraphicFramePr>
        <p:xfrm>
          <a:off x="600324" y="590550"/>
          <a:ext cx="4047876" cy="28384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E8C36E3-7AAD-BEF2-0FE6-FCCD3D352ED1}"/>
              </a:ext>
            </a:extLst>
          </p:cNvPr>
          <p:cNvSpPr txBox="1"/>
          <p:nvPr/>
        </p:nvSpPr>
        <p:spPr>
          <a:xfrm>
            <a:off x="466725" y="3533775"/>
            <a:ext cx="4333875" cy="369332"/>
          </a:xfrm>
          <a:prstGeom prst="rect">
            <a:avLst/>
          </a:prstGeom>
          <a:noFill/>
        </p:spPr>
        <p:txBody>
          <a:bodyPr wrap="square" rtlCol="0">
            <a:spAutoFit/>
          </a:bodyPr>
          <a:lstStyle/>
          <a:p>
            <a:pPr marL="28575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Soil Microbial Biomass Carbon(MBC</a:t>
            </a:r>
            <a:r>
              <a:rPr lang="en-IN" dirty="0"/>
              <a:t>)</a:t>
            </a:r>
          </a:p>
        </p:txBody>
      </p:sp>
      <p:graphicFrame>
        <p:nvGraphicFramePr>
          <p:cNvPr id="7" name="Chart 6">
            <a:extLst>
              <a:ext uri="{FF2B5EF4-FFF2-40B4-BE49-F238E27FC236}">
                <a16:creationId xmlns:a16="http://schemas.microsoft.com/office/drawing/2014/main" id="{B979E5DA-A819-4455-8C0D-EFF98FDD26F1}"/>
              </a:ext>
            </a:extLst>
          </p:cNvPr>
          <p:cNvGraphicFramePr>
            <a:graphicFrameLocks/>
          </p:cNvGraphicFramePr>
          <p:nvPr>
            <p:extLst>
              <p:ext uri="{D42A27DB-BD31-4B8C-83A1-F6EECF244321}">
                <p14:modId xmlns:p14="http://schemas.microsoft.com/office/powerpoint/2010/main" val="3458922089"/>
              </p:ext>
            </p:extLst>
          </p:nvPr>
        </p:nvGraphicFramePr>
        <p:xfrm>
          <a:off x="7105650" y="3524250"/>
          <a:ext cx="4600389" cy="301064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6B1C987-1717-2320-5C3B-F4FD825AA935}"/>
              </a:ext>
            </a:extLst>
          </p:cNvPr>
          <p:cNvSpPr txBox="1"/>
          <p:nvPr/>
        </p:nvSpPr>
        <p:spPr>
          <a:xfrm>
            <a:off x="4800599" y="396240"/>
            <a:ext cx="7191375" cy="2677656"/>
          </a:xfrm>
          <a:prstGeom prst="rect">
            <a:avLst/>
          </a:prstGeom>
          <a:noFill/>
        </p:spPr>
        <p:txBody>
          <a:bodyPr wrap="square" rtlCol="0">
            <a:spAutoFit/>
          </a:bodyPr>
          <a:lstStyle/>
          <a:p>
            <a:pPr marL="285750" indent="-285750">
              <a:buFont typeface="Arial" panose="020B0604020202020204" pitchFamily="34" charset="0"/>
              <a:buChar char="•"/>
            </a:pPr>
            <a:r>
              <a:rPr lang="en-IN" sz="1400" dirty="0">
                <a:latin typeface="Times New Roman" panose="02020603050405020304" pitchFamily="18" charset="0"/>
                <a:cs typeface="Times New Roman" panose="02020603050405020304" pitchFamily="18" charset="0"/>
              </a:rPr>
              <a:t>The SOC in the upper surface layer is found lower in case of conventional practice in compare to conservation practice.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Therefore, in terms of carbon availability, the CA mechanism with zero tillage direct planting technology is having a very effective impact on the upper depth of the soil than the deeper depth. Moreover, the results are consistent with the study done by Choudhary </a:t>
            </a:r>
            <a:r>
              <a:rPr lang="en-US" sz="1400" b="0" i="1" u="none" strike="noStrike" baseline="0" dirty="0">
                <a:solidFill>
                  <a:srgbClr val="000000"/>
                </a:solidFill>
                <a:latin typeface="Times New Roman" panose="02020603050405020304" pitchFamily="18" charset="0"/>
                <a:cs typeface="Times New Roman" panose="02020603050405020304" pitchFamily="18" charset="0"/>
              </a:rPr>
              <a:t>et al</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 (2019) and Maher </a:t>
            </a:r>
            <a:r>
              <a:rPr lang="en-US" sz="1400" b="0" i="1" u="none" strike="noStrike" baseline="0" dirty="0">
                <a:solidFill>
                  <a:srgbClr val="000000"/>
                </a:solidFill>
                <a:latin typeface="Times New Roman" panose="02020603050405020304" pitchFamily="18" charset="0"/>
                <a:cs typeface="Times New Roman" panose="02020603050405020304" pitchFamily="18" charset="0"/>
              </a:rPr>
              <a:t>et al.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(2020)- have mentioned that it can be due to retention /recycling of residues and also by decreasing the organic carbon decomposition rate by reducing the breakdown of the macro-aggregates in contrast to conventional practices where repeated intensive tillage /puddling exposes the soils that results into decomposition of Organic matter and thereby low OM and OC.</a:t>
            </a:r>
          </a:p>
          <a:p>
            <a:pPr marL="285750" indent="-285750">
              <a:buFont typeface="Arial" panose="020B0604020202020204" pitchFamily="34" charset="0"/>
              <a:buChar char="•"/>
            </a:pPr>
            <a:r>
              <a:rPr lang="en-IN" sz="1400" dirty="0">
                <a:latin typeface="Times New Roman" panose="02020603050405020304" pitchFamily="18" charset="0"/>
                <a:cs typeface="Times New Roman" panose="02020603050405020304" pitchFamily="18" charset="0"/>
              </a:rPr>
              <a:t>However in case of burning the organic carbon is found is little higher in the same layer in compare to before burning </a:t>
            </a:r>
            <a:r>
              <a:rPr lang="en-IN" sz="1400" dirty="0" err="1">
                <a:latin typeface="Times New Roman" panose="02020603050405020304" pitchFamily="18" charset="0"/>
                <a:cs typeface="Times New Roman" panose="02020603050405020304" pitchFamily="18" charset="0"/>
              </a:rPr>
              <a:t>samples.That</a:t>
            </a:r>
            <a:r>
              <a:rPr lang="en-IN" sz="1400" dirty="0">
                <a:latin typeface="Times New Roman" panose="02020603050405020304" pitchFamily="18" charset="0"/>
                <a:cs typeface="Times New Roman" panose="02020603050405020304" pitchFamily="18" charset="0"/>
              </a:rPr>
              <a:t> may be attributed to sudden increase in ash content as a result of residue burning</a:t>
            </a:r>
            <a:r>
              <a:rPr lang="en-IN" sz="1400" dirty="0"/>
              <a:t>.</a:t>
            </a:r>
          </a:p>
        </p:txBody>
      </p:sp>
      <p:sp>
        <p:nvSpPr>
          <p:cNvPr id="9" name="TextBox 8">
            <a:extLst>
              <a:ext uri="{FF2B5EF4-FFF2-40B4-BE49-F238E27FC236}">
                <a16:creationId xmlns:a16="http://schemas.microsoft.com/office/drawing/2014/main" id="{22F417D4-077F-5B24-661A-8BD9A4EB183E}"/>
              </a:ext>
            </a:extLst>
          </p:cNvPr>
          <p:cNvSpPr txBox="1"/>
          <p:nvPr/>
        </p:nvSpPr>
        <p:spPr>
          <a:xfrm>
            <a:off x="311785" y="4007883"/>
            <a:ext cx="6793865" cy="2031325"/>
          </a:xfrm>
          <a:prstGeom prst="rect">
            <a:avLst/>
          </a:prstGeom>
          <a:noFill/>
        </p:spPr>
        <p:txBody>
          <a:bodyPr wrap="square" rtlCol="0">
            <a:spAutoFit/>
          </a:bodyPr>
          <a:lstStyle/>
          <a:p>
            <a:pPr marL="285750" indent="-285750">
              <a:buFont typeface="Arial" panose="020B0604020202020204" pitchFamily="34" charset="0"/>
              <a:buChar char="•"/>
            </a:pPr>
            <a:r>
              <a:rPr lang="en-IN" sz="1400" dirty="0"/>
              <a:t>Soil microbial biomass was found higher in CA practices compare to conventional practice in both the layers.</a:t>
            </a:r>
            <a:r>
              <a:rPr lang="en-US" sz="1400" b="0" i="0" u="none" strike="noStrike" baseline="0" dirty="0">
                <a:solidFill>
                  <a:srgbClr val="000000"/>
                </a:solidFill>
                <a:latin typeface="Times New Roman" panose="02020603050405020304" pitchFamily="18" charset="0"/>
              </a:rPr>
              <a:t> This is by virtue of higher amount of carbon availability to micro-organisms for their growth and activity, more pore spaces and aeration in the conservation than CT practice (</a:t>
            </a:r>
            <a:r>
              <a:rPr lang="en-US" sz="1400" b="0" i="0" u="none" strike="noStrike" baseline="0" dirty="0" err="1">
                <a:solidFill>
                  <a:srgbClr val="000000"/>
                </a:solidFill>
                <a:latin typeface="Times New Roman" panose="02020603050405020304" pitchFamily="18" charset="0"/>
              </a:rPr>
              <a:t>Alvear</a:t>
            </a:r>
            <a:r>
              <a:rPr lang="en-US" sz="1400" b="0" i="0" u="none" strike="noStrike" baseline="0" dirty="0">
                <a:solidFill>
                  <a:srgbClr val="000000"/>
                </a:solidFill>
                <a:latin typeface="Times New Roman" panose="02020603050405020304" pitchFamily="18" charset="0"/>
              </a:rPr>
              <a:t> </a:t>
            </a:r>
            <a:r>
              <a:rPr lang="en-US" sz="1400" b="0" i="1" u="none" strike="noStrike" baseline="0" dirty="0">
                <a:solidFill>
                  <a:srgbClr val="000000"/>
                </a:solidFill>
                <a:latin typeface="Times New Roman" panose="02020603050405020304" pitchFamily="18" charset="0"/>
              </a:rPr>
              <a:t>et al.</a:t>
            </a:r>
            <a:r>
              <a:rPr lang="en-US" sz="1400" b="0" i="0" u="none" strike="noStrike" baseline="0" dirty="0">
                <a:solidFill>
                  <a:srgbClr val="000000"/>
                </a:solidFill>
                <a:latin typeface="Times New Roman" panose="02020603050405020304" pitchFamily="18" charset="0"/>
              </a:rPr>
              <a:t>, 2005; Choudhary </a:t>
            </a:r>
            <a:r>
              <a:rPr lang="en-US" sz="1400" b="0" i="1" u="none" strike="noStrike" baseline="0" dirty="0">
                <a:solidFill>
                  <a:srgbClr val="000000"/>
                </a:solidFill>
                <a:latin typeface="Times New Roman" panose="02020603050405020304" pitchFamily="18" charset="0"/>
              </a:rPr>
              <a:t>et al.</a:t>
            </a:r>
            <a:r>
              <a:rPr lang="en-US" sz="1400" b="0" i="0" u="none" strike="noStrike" baseline="0" dirty="0">
                <a:solidFill>
                  <a:srgbClr val="000000"/>
                </a:solidFill>
                <a:latin typeface="Times New Roman" panose="02020603050405020304" pitchFamily="18" charset="0"/>
              </a:rPr>
              <a:t>, 2018). Due to zero tillage practice in the fields and residue incorporation from previously harvested plants, the availability of the living components of soil is also abundant in the deeper part under CA practice. </a:t>
            </a:r>
          </a:p>
          <a:p>
            <a:pPr marL="285750" indent="-285750">
              <a:buFont typeface="Arial" panose="020B0604020202020204" pitchFamily="34" charset="0"/>
              <a:buChar char="•"/>
            </a:pPr>
            <a:r>
              <a:rPr lang="en-US" sz="1400" dirty="0">
                <a:solidFill>
                  <a:srgbClr val="000000"/>
                </a:solidFill>
                <a:latin typeface="Times New Roman" panose="02020603050405020304" pitchFamily="18" charset="0"/>
              </a:rPr>
              <a:t>Higher Temperature may lead to death of microorganisms and there fore low MBC in both layers that before burning samples.</a:t>
            </a:r>
            <a:endParaRPr lang="en-IN" sz="1400" dirty="0"/>
          </a:p>
        </p:txBody>
      </p:sp>
    </p:spTree>
    <p:extLst>
      <p:ext uri="{BB962C8B-B14F-4D97-AF65-F5344CB8AC3E}">
        <p14:creationId xmlns:p14="http://schemas.microsoft.com/office/powerpoint/2010/main" val="416461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7BEEF7-1693-2D1B-2B7D-BD0DB0676630}"/>
              </a:ext>
            </a:extLst>
          </p:cNvPr>
          <p:cNvSpPr>
            <a:spLocks noGrp="1"/>
          </p:cNvSpPr>
          <p:nvPr>
            <p:ph idx="1"/>
          </p:nvPr>
        </p:nvSpPr>
        <p:spPr>
          <a:xfrm>
            <a:off x="95249" y="95250"/>
            <a:ext cx="12011025" cy="6686550"/>
          </a:xfrm>
        </p:spPr>
        <p:txBody>
          <a:bodyPr>
            <a:normAutofit/>
          </a:bodyPr>
          <a:lstStyle/>
          <a:p>
            <a:r>
              <a:rPr lang="en-IN" sz="2000" b="1" dirty="0">
                <a:latin typeface="Times New Roman" panose="02020603050405020304" pitchFamily="18" charset="0"/>
                <a:cs typeface="Times New Roman" panose="02020603050405020304" pitchFamily="18" charset="0"/>
              </a:rPr>
              <a:t>Soil Available Phosphorous</a:t>
            </a:r>
          </a:p>
          <a:p>
            <a:endParaRPr lang="en-IN" sz="2000" dirty="0">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74BD9E6A-018B-D476-4D19-960F0308C239}"/>
              </a:ext>
            </a:extLst>
          </p:cNvPr>
          <p:cNvGraphicFramePr>
            <a:graphicFrameLocks/>
          </p:cNvGraphicFramePr>
          <p:nvPr>
            <p:extLst>
              <p:ext uri="{D42A27DB-BD31-4B8C-83A1-F6EECF244321}">
                <p14:modId xmlns:p14="http://schemas.microsoft.com/office/powerpoint/2010/main" val="2222408497"/>
              </p:ext>
            </p:extLst>
          </p:nvPr>
        </p:nvGraphicFramePr>
        <p:xfrm>
          <a:off x="504825" y="538162"/>
          <a:ext cx="4572000" cy="30575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25BF4BF-C5F7-6AFC-EFDA-3FC68120FF64}"/>
              </a:ext>
            </a:extLst>
          </p:cNvPr>
          <p:cNvSpPr txBox="1"/>
          <p:nvPr/>
        </p:nvSpPr>
        <p:spPr>
          <a:xfrm>
            <a:off x="333375" y="3638489"/>
            <a:ext cx="3886200" cy="400110"/>
          </a:xfrm>
          <a:prstGeom prst="rect">
            <a:avLst/>
          </a:prstGeom>
          <a:noFill/>
        </p:spPr>
        <p:txBody>
          <a:bodyPr wrap="square" rtlCol="0">
            <a:spAutoFit/>
          </a:bodyPr>
          <a:lstStyle/>
          <a:p>
            <a:pPr marL="342900" indent="-342900">
              <a:buFont typeface="Arial" panose="020B0604020202020204" pitchFamily="34" charset="0"/>
              <a:buChar char="•"/>
            </a:pPr>
            <a:r>
              <a:rPr lang="en-IN" sz="2000" b="1" dirty="0">
                <a:latin typeface="Times New Roman" panose="02020603050405020304" pitchFamily="18" charset="0"/>
                <a:cs typeface="Times New Roman" panose="02020603050405020304" pitchFamily="18" charset="0"/>
              </a:rPr>
              <a:t>Soil Available Nitrogen</a:t>
            </a:r>
          </a:p>
        </p:txBody>
      </p:sp>
      <p:graphicFrame>
        <p:nvGraphicFramePr>
          <p:cNvPr id="6" name="Chart 5">
            <a:extLst>
              <a:ext uri="{FF2B5EF4-FFF2-40B4-BE49-F238E27FC236}">
                <a16:creationId xmlns:a16="http://schemas.microsoft.com/office/drawing/2014/main" id="{2541B449-BC02-4AB8-ADCC-FD7B01EE4A2A}"/>
              </a:ext>
            </a:extLst>
          </p:cNvPr>
          <p:cNvGraphicFramePr>
            <a:graphicFrameLocks/>
          </p:cNvGraphicFramePr>
          <p:nvPr>
            <p:extLst>
              <p:ext uri="{D42A27DB-BD31-4B8C-83A1-F6EECF244321}">
                <p14:modId xmlns:p14="http://schemas.microsoft.com/office/powerpoint/2010/main" val="2735844463"/>
              </p:ext>
            </p:extLst>
          </p:nvPr>
        </p:nvGraphicFramePr>
        <p:xfrm>
          <a:off x="7162800" y="3800475"/>
          <a:ext cx="4572000" cy="2962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03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60E60-A51D-6CB4-DC15-2CECBE2E0F35}"/>
              </a:ext>
            </a:extLst>
          </p:cNvPr>
          <p:cNvSpPr>
            <a:spLocks noGrp="1"/>
          </p:cNvSpPr>
          <p:nvPr>
            <p:ph idx="1"/>
          </p:nvPr>
        </p:nvSpPr>
        <p:spPr>
          <a:xfrm>
            <a:off x="162560" y="172720"/>
            <a:ext cx="11938000" cy="6593840"/>
          </a:xfrm>
        </p:spPr>
        <p:txBody>
          <a:bodyPr>
            <a:normAutofit/>
          </a:bodyPr>
          <a:lstStyle/>
          <a:p>
            <a:r>
              <a:rPr lang="en-IN" sz="2000" b="1" dirty="0">
                <a:latin typeface="Times New Roman" panose="02020603050405020304" pitchFamily="18" charset="0"/>
                <a:cs typeface="Times New Roman" panose="02020603050405020304" pitchFamily="18" charset="0"/>
              </a:rPr>
              <a:t>Soil Available Potassium</a:t>
            </a:r>
          </a:p>
          <a:p>
            <a:endParaRPr lang="en-IN" sz="2000" dirty="0">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869A559F-1FFD-0AE0-7098-F0E31DA43393}"/>
              </a:ext>
            </a:extLst>
          </p:cNvPr>
          <p:cNvGraphicFramePr>
            <a:graphicFrameLocks/>
          </p:cNvGraphicFramePr>
          <p:nvPr>
            <p:extLst>
              <p:ext uri="{D42A27DB-BD31-4B8C-83A1-F6EECF244321}">
                <p14:modId xmlns:p14="http://schemas.microsoft.com/office/powerpoint/2010/main" val="386847668"/>
              </p:ext>
            </p:extLst>
          </p:nvPr>
        </p:nvGraphicFramePr>
        <p:xfrm>
          <a:off x="2169160" y="44958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15B5D39-E8F6-CD31-B643-536C272E85B8}"/>
              </a:ext>
            </a:extLst>
          </p:cNvPr>
          <p:cNvSpPr txBox="1"/>
          <p:nvPr/>
        </p:nvSpPr>
        <p:spPr>
          <a:xfrm>
            <a:off x="284480" y="3469640"/>
            <a:ext cx="3769360" cy="400110"/>
          </a:xfrm>
          <a:prstGeom prst="rect">
            <a:avLst/>
          </a:prstGeom>
          <a:noFill/>
        </p:spPr>
        <p:txBody>
          <a:bodyPr wrap="square" rtlCol="0">
            <a:spAutoFit/>
          </a:bodyPr>
          <a:lstStyle/>
          <a:p>
            <a:pPr marL="342900" indent="-342900">
              <a:buFont typeface="Arial" panose="020B0604020202020204" pitchFamily="34" charset="0"/>
              <a:buChar char="•"/>
            </a:pPr>
            <a:r>
              <a:rPr lang="en-IN" sz="2000" b="1" dirty="0">
                <a:latin typeface="Times New Roman" panose="02020603050405020304" pitchFamily="18" charset="0"/>
                <a:cs typeface="Times New Roman" panose="02020603050405020304" pitchFamily="18" charset="0"/>
              </a:rPr>
              <a:t>Soil Available Micronutrients</a:t>
            </a:r>
          </a:p>
        </p:txBody>
      </p:sp>
      <p:graphicFrame>
        <p:nvGraphicFramePr>
          <p:cNvPr id="6" name="Chart 5">
            <a:extLst>
              <a:ext uri="{FF2B5EF4-FFF2-40B4-BE49-F238E27FC236}">
                <a16:creationId xmlns:a16="http://schemas.microsoft.com/office/drawing/2014/main" id="{F9BBF63F-F1A7-586C-5C3C-77AED3D782EF}"/>
              </a:ext>
            </a:extLst>
          </p:cNvPr>
          <p:cNvGraphicFramePr>
            <a:graphicFrameLocks/>
          </p:cNvGraphicFramePr>
          <p:nvPr>
            <p:extLst>
              <p:ext uri="{D42A27DB-BD31-4B8C-83A1-F6EECF244321}">
                <p14:modId xmlns:p14="http://schemas.microsoft.com/office/powerpoint/2010/main" val="3054558053"/>
              </p:ext>
            </p:extLst>
          </p:nvPr>
        </p:nvGraphicFramePr>
        <p:xfrm>
          <a:off x="1897622" y="4093270"/>
          <a:ext cx="4452378" cy="2673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998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EA269A-6F3B-5695-A338-F84D97DC15DB}"/>
              </a:ext>
            </a:extLst>
          </p:cNvPr>
          <p:cNvGraphicFramePr>
            <a:graphicFrameLocks noGrp="1"/>
          </p:cNvGraphicFramePr>
          <p:nvPr>
            <p:ph idx="1"/>
            <p:extLst>
              <p:ext uri="{D42A27DB-BD31-4B8C-83A1-F6EECF244321}">
                <p14:modId xmlns:p14="http://schemas.microsoft.com/office/powerpoint/2010/main" val="437778277"/>
              </p:ext>
            </p:extLst>
          </p:nvPr>
        </p:nvGraphicFramePr>
        <p:xfrm>
          <a:off x="213360" y="259080"/>
          <a:ext cx="4013200" cy="3169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73932BB-C551-3CBF-D29E-FDFBAF81C6EF}"/>
              </a:ext>
            </a:extLst>
          </p:cNvPr>
          <p:cNvGraphicFramePr>
            <a:graphicFrameLocks/>
          </p:cNvGraphicFramePr>
          <p:nvPr>
            <p:extLst>
              <p:ext uri="{D42A27DB-BD31-4B8C-83A1-F6EECF244321}">
                <p14:modId xmlns:p14="http://schemas.microsoft.com/office/powerpoint/2010/main" val="2869806651"/>
              </p:ext>
            </p:extLst>
          </p:nvPr>
        </p:nvGraphicFramePr>
        <p:xfrm>
          <a:off x="4575829" y="259080"/>
          <a:ext cx="4259542" cy="3169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420C371-9EB3-6F1D-D209-3ABE57009CAB}"/>
              </a:ext>
            </a:extLst>
          </p:cNvPr>
          <p:cNvGraphicFramePr>
            <a:graphicFrameLocks/>
          </p:cNvGraphicFramePr>
          <p:nvPr>
            <p:extLst>
              <p:ext uri="{D42A27DB-BD31-4B8C-83A1-F6EECF244321}">
                <p14:modId xmlns:p14="http://schemas.microsoft.com/office/powerpoint/2010/main" val="2358166194"/>
              </p:ext>
            </p:extLst>
          </p:nvPr>
        </p:nvGraphicFramePr>
        <p:xfrm>
          <a:off x="213360" y="3749040"/>
          <a:ext cx="4013200" cy="29311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7384FC5C-825D-2780-1ED6-FD24FA8C0D19}"/>
              </a:ext>
            </a:extLst>
          </p:cNvPr>
          <p:cNvGraphicFramePr>
            <a:graphicFrameLocks/>
          </p:cNvGraphicFramePr>
          <p:nvPr>
            <p:extLst>
              <p:ext uri="{D42A27DB-BD31-4B8C-83A1-F6EECF244321}">
                <p14:modId xmlns:p14="http://schemas.microsoft.com/office/powerpoint/2010/main" val="651710461"/>
              </p:ext>
            </p:extLst>
          </p:nvPr>
        </p:nvGraphicFramePr>
        <p:xfrm>
          <a:off x="4575828" y="3667760"/>
          <a:ext cx="4259541" cy="29311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1290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B8E4B-D2F3-A500-BDAC-A9D5DC3E3C9F}"/>
              </a:ext>
            </a:extLst>
          </p:cNvPr>
          <p:cNvSpPr>
            <a:spLocks noGrp="1"/>
          </p:cNvSpPr>
          <p:nvPr>
            <p:ph idx="1"/>
          </p:nvPr>
        </p:nvSpPr>
        <p:spPr>
          <a:xfrm>
            <a:off x="162560" y="223520"/>
            <a:ext cx="11917680" cy="6400800"/>
          </a:xfrm>
        </p:spPr>
        <p:txBody>
          <a:bodyPr>
            <a:normAutofit/>
          </a:bodyPr>
          <a:lstStyle/>
          <a:p>
            <a:pPr marL="0" indent="0">
              <a:buNone/>
            </a:pPr>
            <a:r>
              <a:rPr lang="en-IN" sz="2400" dirty="0">
                <a:latin typeface="Times New Roman" panose="02020603050405020304" pitchFamily="18" charset="0"/>
                <a:cs typeface="Times New Roman" panose="02020603050405020304" pitchFamily="18" charset="0"/>
              </a:rPr>
              <a:t>                                                                     Conclusion</a:t>
            </a: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Available soil phosphorous, available potassium, available SOC all were increased by 10%,14.85%, 2.4% respectively at 0-5 cm depth in after residue burning samples as compare to before burning samples.</a:t>
            </a:r>
          </a:p>
          <a:p>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W</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hereas available soil nitrogen, available micronutrients (Cu, Zn, Mn, Ni and Fe)and microbial biomass carbon(MBC) were found to be decreased in after burning samples as compare to before burning samples at same 0-5cm depth.</a:t>
            </a:r>
          </a:p>
          <a:p>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Available P, available SOC, MBC, available potassium all were found to be 13.89%,17.7%,6.9%and 0.5% higher in control treatment as compare to T1 however micronutrient concentrations were decreased in control.</a:t>
            </a:r>
          </a:p>
          <a:p>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IN" sz="1400" dirty="0">
                <a:effectLst/>
                <a:latin typeface="Times New Roman" panose="02020603050405020304" pitchFamily="18" charset="0"/>
                <a:ea typeface="Calibri" panose="020F0502020204030204" pitchFamily="34" charset="0"/>
                <a:cs typeface="Times New Roman" panose="02020603050405020304" pitchFamily="18" charset="0"/>
              </a:rPr>
              <a:t>The result of the study indicates that burning of paddy residues and multiple tillage operations can be attributed  to decline in  soil carbon and nitrogen parameters as compare to conservation agriculture practice.</a:t>
            </a:r>
          </a:p>
          <a:p>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b="0" i="0" u="none" strike="noStrike" baseline="0" dirty="0">
                <a:solidFill>
                  <a:srgbClr val="000000"/>
                </a:solidFill>
                <a:latin typeface="Times New Roman" panose="02020603050405020304" pitchFamily="18" charset="0"/>
                <a:cs typeface="Times New Roman" panose="02020603050405020304" pitchFamily="18" charset="0"/>
              </a:rPr>
              <a:t>CA principles protect the biological functioning of the soil by keeping the ecological balance restored and maintaining an undisturbed microclimate- which is a prerequisite for sustainable agriculture practices.</a:t>
            </a:r>
          </a:p>
          <a:p>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M</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ore subsidies should be allocated targeting the marginal and small-scale farmers in order to incorporate them in this sustainable hierarchy of development which will ultimately secure their future along with advancing the nation.</a:t>
            </a:r>
            <a:endParaRPr lang="en-IN"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264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9C07A-791F-2208-0EC2-0D854473C2E2}"/>
              </a:ext>
            </a:extLst>
          </p:cNvPr>
          <p:cNvSpPr>
            <a:spLocks noGrp="1"/>
          </p:cNvSpPr>
          <p:nvPr>
            <p:ph idx="1"/>
          </p:nvPr>
        </p:nvSpPr>
        <p:spPr>
          <a:xfrm>
            <a:off x="203200" y="274320"/>
            <a:ext cx="11724640" cy="5902643"/>
          </a:xfrm>
        </p:spPr>
        <p:txBody>
          <a:bodyPr/>
          <a:lstStyle/>
          <a:p>
            <a:pPr marL="0" indent="0">
              <a:buNone/>
            </a:pPr>
            <a:r>
              <a:rPr lang="en-IN" dirty="0"/>
              <a:t>                                                    </a:t>
            </a:r>
            <a:r>
              <a:rPr lang="en-IN" dirty="0">
                <a:latin typeface="Times New Roman" panose="02020603050405020304" pitchFamily="18" charset="0"/>
                <a:cs typeface="Times New Roman" panose="02020603050405020304" pitchFamily="18" charset="0"/>
              </a:rPr>
              <a:t>References</a:t>
            </a: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Choudhary, M., Datta, 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Jat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H.S., Yadav, A.K.,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Gathala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M.K., Sapkota, T.B., Das, A.K., Sharma, P.C.,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Jat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M.L., Singh, R. and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Ladha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J.K., 2018. Changes in soil biology under conservation agriculture based sustainable intensification of cereal systems in Indo-Gangetic Plains.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Geoderma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313, pp.193-204.</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Singh, Y. and Sidhu, H.S., 2014, March. Management of cereal crop residues for sustainable rice-wheat production system in the Indo-Gangetic plains of India. In Proc Indian Natl Sci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Acad</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(Vol. 80, No. 1, pp. 95-114).</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Singh, J.S.,  2018.Crop residue management in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agro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-environmental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sustaianability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Climate Change,  ISSN 2394-8558.</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Walkley, A. and Black, I.A., 1934. An examination of the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Degtjareff</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method for determining soil organic matter, and a proposed modification of the chromic acid titration method. Soil science, 37(1), pp.29-38.</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Olsen, S.R., 1954. Estimation of available phosphorus in soils by extraction with sodium bicarbonate. United States Department Of Agriculture; Washington. </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Bouycous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G.J., 1962. Hydrometer method improved for making particle size analysis of soil.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Agron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J, 54, pp.406-465.</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Jackson, M.L., 1967.Soil Chemical analysis,pp.452-485,234-246,38-56.</a:t>
            </a: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447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C891D-32FD-A36A-7846-F3025D0E5A41}"/>
              </a:ext>
            </a:extLst>
          </p:cNvPr>
          <p:cNvSpPr>
            <a:spLocks noGrp="1"/>
          </p:cNvSpPr>
          <p:nvPr>
            <p:ph idx="1"/>
          </p:nvPr>
        </p:nvSpPr>
        <p:spPr>
          <a:xfrm>
            <a:off x="142875" y="142874"/>
            <a:ext cx="11982450" cy="6638925"/>
          </a:xfrm>
        </p:spPr>
        <p:txBody>
          <a:bodyPr>
            <a:normAutofit/>
          </a:bodyPr>
          <a:lstStyle/>
          <a:p>
            <a:pPr marL="0" indent="0">
              <a:buNone/>
            </a:pPr>
            <a:r>
              <a:rPr lang="en-IN" sz="2400" dirty="0">
                <a:latin typeface="Times New Roman" panose="02020603050405020304" pitchFamily="18" charset="0"/>
                <a:cs typeface="Times New Roman" panose="02020603050405020304" pitchFamily="18" charset="0"/>
              </a:rPr>
              <a:t>                                                          Introduction</a:t>
            </a:r>
          </a:p>
          <a:p>
            <a:pPr marL="0" indent="0">
              <a:buNone/>
            </a:pPr>
            <a:endParaRPr lang="en-IN" sz="2400" dirty="0">
              <a:latin typeface="Times New Roman" panose="02020603050405020304" pitchFamily="18" charset="0"/>
              <a:cs typeface="Times New Roman" panose="02020603050405020304" pitchFamily="18" charset="0"/>
            </a:endParaRPr>
          </a:p>
          <a:p>
            <a:r>
              <a:rPr lang="en-IN" sz="1800" dirty="0">
                <a:latin typeface="Times New Roman" panose="02020603050405020304" pitchFamily="18" charset="0"/>
                <a:cs typeface="Times New Roman" panose="02020603050405020304" pitchFamily="18" charset="0"/>
              </a:rPr>
              <a:t>Soil is an important natural resource and is fundamental for healthy food production.</a:t>
            </a:r>
          </a:p>
          <a:p>
            <a:endParaRPr lang="en-IN" sz="1800" dirty="0">
              <a:latin typeface="Times New Roman" panose="02020603050405020304" pitchFamily="18" charset="0"/>
              <a:cs typeface="Times New Roman" panose="02020603050405020304" pitchFamily="18" charset="0"/>
            </a:endParaRPr>
          </a:p>
          <a:p>
            <a:r>
              <a:rPr lang="en-IN" sz="1800" dirty="0">
                <a:latin typeface="Times New Roman" panose="02020603050405020304" pitchFamily="18" charset="0"/>
                <a:cs typeface="Times New Roman" panose="02020603050405020304" pitchFamily="18" charset="0"/>
              </a:rPr>
              <a:t>According to United Nations ,the soil left is only for eighty to hundred harvests that means only for coming 40-60 years of agriculture.</a:t>
            </a:r>
          </a:p>
          <a:p>
            <a:endParaRPr lang="en-IN" sz="1800" dirty="0">
              <a:latin typeface="Times New Roman" panose="02020603050405020304" pitchFamily="18" charset="0"/>
              <a:cs typeface="Times New Roman" panose="02020603050405020304" pitchFamily="18" charset="0"/>
            </a:endParaRPr>
          </a:p>
          <a:p>
            <a:r>
              <a:rPr lang="en-IN" sz="1800" dirty="0">
                <a:latin typeface="Times New Roman" panose="02020603050405020304" pitchFamily="18" charset="0"/>
                <a:cs typeface="Times New Roman" panose="02020603050405020304" pitchFamily="18" charset="0"/>
              </a:rPr>
              <a:t>In India 30% land is already degraded and about 90% India’s states are seeing soil turn to desert.</a:t>
            </a:r>
          </a:p>
          <a:p>
            <a:endParaRPr lang="en-IN" sz="1800" dirty="0">
              <a:latin typeface="Times New Roman" panose="02020603050405020304" pitchFamily="18" charset="0"/>
              <a:cs typeface="Times New Roman" panose="02020603050405020304" pitchFamily="18" charset="0"/>
            </a:endParaRP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Continuous population growth and increasing resource demands are stressing and degrading  soil of agricultural lands.</a:t>
            </a:r>
          </a:p>
          <a:p>
            <a:endParaRPr lang="en-IN"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Soil provides</a:t>
            </a:r>
            <a:r>
              <a:rPr lang="en-US" sz="1800" dirty="0">
                <a:effectLst/>
                <a:latin typeface="Times New Roman" panose="02020603050405020304" pitchFamily="18" charset="0"/>
                <a:ea typeface="Times New Roman" panose="02020603050405020304" pitchFamily="18" charset="0"/>
              </a:rPr>
              <a:t> numerous ecosystem services and provision of these services totally depends on soil health and its nutrient balance which is affected by different agricultural management practices. </a:t>
            </a:r>
          </a:p>
          <a:p>
            <a:pPr marL="0" indent="0">
              <a:buNone/>
            </a:pPr>
            <a:endParaRPr lang="en-US" sz="1800" dirty="0">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In the present study the effect of different tillage and crop residue management practices on available soil macro and micronutrients have been evaluated</a:t>
            </a:r>
          </a:p>
          <a:p>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518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BB3F48-3153-AAC0-4100-7E7EB2B137AD}"/>
              </a:ext>
            </a:extLst>
          </p:cNvPr>
          <p:cNvPicPr>
            <a:picLocks noGrp="1" noChangeAspect="1"/>
          </p:cNvPicPr>
          <p:nvPr>
            <p:ph idx="1"/>
          </p:nvPr>
        </p:nvPicPr>
        <p:blipFill>
          <a:blip r:embed="rId2"/>
          <a:stretch>
            <a:fillRect/>
          </a:stretch>
        </p:blipFill>
        <p:spPr>
          <a:xfrm>
            <a:off x="909806" y="911776"/>
            <a:ext cx="6148220" cy="5321312"/>
          </a:xfrm>
          <a:prstGeom prst="rect">
            <a:avLst/>
          </a:prstGeom>
        </p:spPr>
      </p:pic>
      <p:sp>
        <p:nvSpPr>
          <p:cNvPr id="5" name="TextBox 4">
            <a:extLst>
              <a:ext uri="{FF2B5EF4-FFF2-40B4-BE49-F238E27FC236}">
                <a16:creationId xmlns:a16="http://schemas.microsoft.com/office/drawing/2014/main" id="{55DA8589-603D-F02D-2832-D33DBF053A55}"/>
              </a:ext>
            </a:extLst>
          </p:cNvPr>
          <p:cNvSpPr txBox="1"/>
          <p:nvPr/>
        </p:nvSpPr>
        <p:spPr>
          <a:xfrm>
            <a:off x="3681580" y="0"/>
            <a:ext cx="5319545"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Study Sites and Treatments</a:t>
            </a:r>
          </a:p>
        </p:txBody>
      </p:sp>
      <p:sp>
        <p:nvSpPr>
          <p:cNvPr id="7" name="TextBox 6">
            <a:extLst>
              <a:ext uri="{FF2B5EF4-FFF2-40B4-BE49-F238E27FC236}">
                <a16:creationId xmlns:a16="http://schemas.microsoft.com/office/drawing/2014/main" id="{95CAD7F1-1AD5-399E-9F72-134DE8E1E0DA}"/>
              </a:ext>
            </a:extLst>
          </p:cNvPr>
          <p:cNvSpPr txBox="1"/>
          <p:nvPr/>
        </p:nvSpPr>
        <p:spPr>
          <a:xfrm>
            <a:off x="7196138" y="1095374"/>
            <a:ext cx="4719638" cy="1264642"/>
          </a:xfrm>
          <a:prstGeom prst="rect">
            <a:avLst/>
          </a:prstGeom>
          <a:noFill/>
        </p:spPr>
        <p:txBody>
          <a:bodyPr wrap="square" rtlCol="0">
            <a:spAutoFit/>
          </a:bodyPr>
          <a:lstStyle/>
          <a:p>
            <a:pPr>
              <a:lnSpc>
                <a:spcPct val="107000"/>
              </a:lnSpc>
              <a:spcAft>
                <a:spcPts val="800"/>
              </a:spcAft>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The experimental site for the present study was Karnal district, (29</a:t>
            </a:r>
            <a:r>
              <a:rPr lang="en-IN" sz="18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44’42.8’’N to 29</a:t>
            </a:r>
            <a:r>
              <a:rPr lang="en-IN" sz="18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49’41.7’’N latitude and 76 </a:t>
            </a:r>
            <a:r>
              <a:rPr lang="en-IN" sz="18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51’21.0’’E to 76 </a:t>
            </a:r>
            <a:r>
              <a:rPr lang="en-IN" sz="18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56’17.5’’E longitude), Haryana, India.</a:t>
            </a:r>
          </a:p>
        </p:txBody>
      </p:sp>
      <p:sp>
        <p:nvSpPr>
          <p:cNvPr id="9" name="TextBox 8">
            <a:extLst>
              <a:ext uri="{FF2B5EF4-FFF2-40B4-BE49-F238E27FC236}">
                <a16:creationId xmlns:a16="http://schemas.microsoft.com/office/drawing/2014/main" id="{5FEA24D7-B4EF-809A-3448-2D2968982ABA}"/>
              </a:ext>
            </a:extLst>
          </p:cNvPr>
          <p:cNvSpPr txBox="1"/>
          <p:nvPr/>
        </p:nvSpPr>
        <p:spPr>
          <a:xfrm>
            <a:off x="3224213" y="6233088"/>
            <a:ext cx="2743200"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Figure 1</a:t>
            </a:r>
          </a:p>
        </p:txBody>
      </p:sp>
      <p:sp>
        <p:nvSpPr>
          <p:cNvPr id="10" name="TextBox 9">
            <a:extLst>
              <a:ext uri="{FF2B5EF4-FFF2-40B4-BE49-F238E27FC236}">
                <a16:creationId xmlns:a16="http://schemas.microsoft.com/office/drawing/2014/main" id="{C4EDB026-7E85-D16A-3DD7-3B4982D182CE}"/>
              </a:ext>
            </a:extLst>
          </p:cNvPr>
          <p:cNvSpPr txBox="1"/>
          <p:nvPr/>
        </p:nvSpPr>
        <p:spPr>
          <a:xfrm>
            <a:off x="7196138" y="5133380"/>
            <a:ext cx="4929188" cy="923330"/>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Figure 1:</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Sampling sites of the study area (S indicates different sampling sites with respect to treatments)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12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A6C990-105D-04A4-B820-CB218A0114FF}"/>
              </a:ext>
            </a:extLst>
          </p:cNvPr>
          <p:cNvPicPr>
            <a:picLocks noGrp="1" noChangeAspect="1"/>
          </p:cNvPicPr>
          <p:nvPr>
            <p:ph idx="1"/>
          </p:nvPr>
        </p:nvPicPr>
        <p:blipFill>
          <a:blip r:embed="rId2"/>
          <a:stretch>
            <a:fillRect/>
          </a:stretch>
        </p:blipFill>
        <p:spPr>
          <a:xfrm>
            <a:off x="843716" y="446216"/>
            <a:ext cx="9806573" cy="2982784"/>
          </a:xfrm>
        </p:spPr>
      </p:pic>
      <p:pic>
        <p:nvPicPr>
          <p:cNvPr id="8" name="Picture 7">
            <a:extLst>
              <a:ext uri="{FF2B5EF4-FFF2-40B4-BE49-F238E27FC236}">
                <a16:creationId xmlns:a16="http://schemas.microsoft.com/office/drawing/2014/main" id="{2C754745-40A7-CC87-9352-9583AB541461}"/>
              </a:ext>
            </a:extLst>
          </p:cNvPr>
          <p:cNvPicPr>
            <a:picLocks noChangeAspect="1"/>
          </p:cNvPicPr>
          <p:nvPr/>
        </p:nvPicPr>
        <p:blipFill>
          <a:blip r:embed="rId3"/>
          <a:stretch>
            <a:fillRect/>
          </a:stretch>
        </p:blipFill>
        <p:spPr>
          <a:xfrm>
            <a:off x="935286" y="3268534"/>
            <a:ext cx="9589839" cy="762066"/>
          </a:xfrm>
          <a:prstGeom prst="rect">
            <a:avLst/>
          </a:prstGeom>
        </p:spPr>
      </p:pic>
      <p:pic>
        <p:nvPicPr>
          <p:cNvPr id="9" name="Picture 8">
            <a:extLst>
              <a:ext uri="{FF2B5EF4-FFF2-40B4-BE49-F238E27FC236}">
                <a16:creationId xmlns:a16="http://schemas.microsoft.com/office/drawing/2014/main" id="{A8E3854E-7990-B894-2D8B-FDFC84E13D34}"/>
              </a:ext>
            </a:extLst>
          </p:cNvPr>
          <p:cNvPicPr>
            <a:picLocks noChangeAspect="1"/>
          </p:cNvPicPr>
          <p:nvPr/>
        </p:nvPicPr>
        <p:blipFill>
          <a:blip r:embed="rId4"/>
          <a:stretch>
            <a:fillRect/>
          </a:stretch>
        </p:blipFill>
        <p:spPr>
          <a:xfrm>
            <a:off x="964277" y="4030600"/>
            <a:ext cx="9565453" cy="2658086"/>
          </a:xfrm>
          <a:prstGeom prst="rect">
            <a:avLst/>
          </a:prstGeom>
        </p:spPr>
      </p:pic>
    </p:spTree>
    <p:extLst>
      <p:ext uri="{BB962C8B-B14F-4D97-AF65-F5344CB8AC3E}">
        <p14:creationId xmlns:p14="http://schemas.microsoft.com/office/powerpoint/2010/main" val="1537549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CA2351-0EFF-F9BE-95E4-7252F81904E9}"/>
              </a:ext>
            </a:extLst>
          </p:cNvPr>
          <p:cNvSpPr>
            <a:spLocks noGrp="1"/>
          </p:cNvSpPr>
          <p:nvPr>
            <p:ph idx="1"/>
          </p:nvPr>
        </p:nvSpPr>
        <p:spPr>
          <a:xfrm>
            <a:off x="104775" y="85724"/>
            <a:ext cx="12001500" cy="6696075"/>
          </a:xfrm>
        </p:spPr>
        <p:txBody>
          <a:bodyPr>
            <a:normAutofit/>
          </a:bodyPr>
          <a:lstStyle/>
          <a:p>
            <a:pPr marL="0" indent="0">
              <a:buNone/>
            </a:pPr>
            <a:r>
              <a:rPr lang="en-IN" sz="2400" b="1" dirty="0">
                <a:latin typeface="Times New Roman" panose="02020603050405020304" pitchFamily="18" charset="0"/>
                <a:cs typeface="Times New Roman" panose="02020603050405020304" pitchFamily="18" charset="0"/>
              </a:rPr>
              <a:t>                                                    Description about Study site</a:t>
            </a:r>
          </a:p>
          <a:p>
            <a:pPr marL="0" indent="0">
              <a:buNone/>
            </a:pPr>
            <a:endParaRPr lang="en-IN" sz="2400" b="1" dirty="0">
              <a:latin typeface="Times New Roman" panose="02020603050405020304" pitchFamily="18" charset="0"/>
              <a:cs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According to the District Census Handbook of Karnal, Haryana (Census of India, 2011)- the total extent of geographical area of Karnal is 2520 sq. Km. and being inhabited by 1,505, 324 people </a:t>
            </a:r>
            <a:r>
              <a:rPr lang="en-IN" sz="1800" b="1" dirty="0">
                <a:solidFill>
                  <a:srgbClr val="000000"/>
                </a:solidFill>
                <a:latin typeface="Times New Roman" panose="02020603050405020304" pitchFamily="18" charset="0"/>
                <a:cs typeface="Times New Roman" panose="02020603050405020304" pitchFamily="18" charset="0"/>
              </a:rPr>
              <a:t>.</a:t>
            </a:r>
          </a:p>
          <a:p>
            <a:endParaRPr lang="en-IN" sz="1800" b="1" dirty="0">
              <a:solidFill>
                <a:srgbClr val="000000"/>
              </a:solidFill>
              <a:latin typeface="Times New Roman" panose="02020603050405020304" pitchFamily="18" charset="0"/>
              <a:cs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Total net sown area of this district is 2000 sq km. and cultivable land is 2100 sq. km.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Rice and wheat are the principal crops in this region. Wheat occupies 171000 ha land and rice is cultivated in 173000 ha area of agricultural land.</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Apart from these, Bajra, Barley and Sugar Cane are also considered as major crops in this region (Central Ground Water Board, India, 2013).</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The common sources of irrigation are both surface water and groundwater. Tube-wells, borewells, canals are the major forms of structures (Figure 3.3) to serve the irrigation purpose, depending on the season and rainfall quantity, (Central Ground Water Board, India, 2013).</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Although Karnal District is in a better position in terms of agriculture production and farmer’s economic solvency than many other parts of rural Haryana, adaption of CA farming is still not very popular among the marginalized and small scale farmers</a:t>
            </a:r>
            <a:r>
              <a:rPr lang="en-US" sz="1800" dirty="0">
                <a:solidFill>
                  <a:srgbClr val="000000"/>
                </a:solidFill>
                <a:latin typeface="Times New Roman" panose="02020603050405020304" pitchFamily="18" charset="0"/>
              </a:rPr>
              <a:t>.</a:t>
            </a:r>
            <a:endParaRPr lang="en-IN" sz="1800" b="1" dirty="0">
              <a:solidFill>
                <a:srgbClr val="000000"/>
              </a:solidFill>
              <a:latin typeface="Times New Roman" panose="02020603050405020304" pitchFamily="18" charset="0"/>
              <a:cs typeface="Times New Roman" panose="02020603050405020304" pitchFamily="18" charset="0"/>
            </a:endParaRPr>
          </a:p>
          <a:p>
            <a:endParaRPr lang="en-IN" sz="2400" b="1" dirty="0">
              <a:solidFill>
                <a:srgbClr val="000000"/>
              </a:solidFill>
              <a:latin typeface="Times New Roman" panose="02020603050405020304" pitchFamily="18" charset="0"/>
              <a:cs typeface="Times New Roman" panose="02020603050405020304" pitchFamily="18" charset="0"/>
            </a:endParaRPr>
          </a:p>
          <a:p>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90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5BF50E-B00C-0485-884F-C775F54FF3E2}"/>
              </a:ext>
            </a:extLst>
          </p:cNvPr>
          <p:cNvPicPr>
            <a:picLocks noGrp="1" noChangeAspect="1"/>
          </p:cNvPicPr>
          <p:nvPr>
            <p:ph idx="1"/>
          </p:nvPr>
        </p:nvPicPr>
        <p:blipFill>
          <a:blip r:embed="rId2"/>
          <a:stretch>
            <a:fillRect/>
          </a:stretch>
        </p:blipFill>
        <p:spPr>
          <a:xfrm>
            <a:off x="536123" y="1003061"/>
            <a:ext cx="3109229" cy="2584928"/>
          </a:xfrm>
          <a:prstGeom prst="rect">
            <a:avLst/>
          </a:prstGeom>
        </p:spPr>
      </p:pic>
      <p:pic>
        <p:nvPicPr>
          <p:cNvPr id="5" name="Picture 4">
            <a:extLst>
              <a:ext uri="{FF2B5EF4-FFF2-40B4-BE49-F238E27FC236}">
                <a16:creationId xmlns:a16="http://schemas.microsoft.com/office/drawing/2014/main" id="{EC60CA04-0189-6747-D4DE-08EC12A4F9ED}"/>
              </a:ext>
            </a:extLst>
          </p:cNvPr>
          <p:cNvPicPr>
            <a:picLocks noChangeAspect="1"/>
          </p:cNvPicPr>
          <p:nvPr/>
        </p:nvPicPr>
        <p:blipFill>
          <a:blip r:embed="rId3"/>
          <a:stretch>
            <a:fillRect/>
          </a:stretch>
        </p:blipFill>
        <p:spPr>
          <a:xfrm>
            <a:off x="3645353" y="987819"/>
            <a:ext cx="3574598" cy="2584928"/>
          </a:xfrm>
          <a:prstGeom prst="rect">
            <a:avLst/>
          </a:prstGeom>
        </p:spPr>
      </p:pic>
      <p:pic>
        <p:nvPicPr>
          <p:cNvPr id="6" name="Picture 5">
            <a:extLst>
              <a:ext uri="{FF2B5EF4-FFF2-40B4-BE49-F238E27FC236}">
                <a16:creationId xmlns:a16="http://schemas.microsoft.com/office/drawing/2014/main" id="{0E939C45-DEEE-8A61-DB47-2C3B9DC92E56}"/>
              </a:ext>
            </a:extLst>
          </p:cNvPr>
          <p:cNvPicPr>
            <a:picLocks noChangeAspect="1"/>
          </p:cNvPicPr>
          <p:nvPr/>
        </p:nvPicPr>
        <p:blipFill>
          <a:blip r:embed="rId4"/>
          <a:stretch>
            <a:fillRect/>
          </a:stretch>
        </p:blipFill>
        <p:spPr>
          <a:xfrm>
            <a:off x="7219951" y="987820"/>
            <a:ext cx="3328704" cy="2584928"/>
          </a:xfrm>
          <a:prstGeom prst="rect">
            <a:avLst/>
          </a:prstGeom>
        </p:spPr>
      </p:pic>
      <p:pic>
        <p:nvPicPr>
          <p:cNvPr id="7" name="Picture 6">
            <a:extLst>
              <a:ext uri="{FF2B5EF4-FFF2-40B4-BE49-F238E27FC236}">
                <a16:creationId xmlns:a16="http://schemas.microsoft.com/office/drawing/2014/main" id="{C358CADF-B60B-4594-AA86-CA53C46F7D02}"/>
              </a:ext>
            </a:extLst>
          </p:cNvPr>
          <p:cNvPicPr>
            <a:picLocks noChangeAspect="1"/>
          </p:cNvPicPr>
          <p:nvPr/>
        </p:nvPicPr>
        <p:blipFill>
          <a:blip r:embed="rId5"/>
          <a:stretch>
            <a:fillRect/>
          </a:stretch>
        </p:blipFill>
        <p:spPr>
          <a:xfrm>
            <a:off x="536122" y="3572747"/>
            <a:ext cx="2152075" cy="2542252"/>
          </a:xfrm>
          <a:prstGeom prst="rect">
            <a:avLst/>
          </a:prstGeom>
        </p:spPr>
      </p:pic>
      <p:pic>
        <p:nvPicPr>
          <p:cNvPr id="8" name="Picture 7">
            <a:extLst>
              <a:ext uri="{FF2B5EF4-FFF2-40B4-BE49-F238E27FC236}">
                <a16:creationId xmlns:a16="http://schemas.microsoft.com/office/drawing/2014/main" id="{DEED200F-FE49-B434-194F-EB4A7A8436C1}"/>
              </a:ext>
            </a:extLst>
          </p:cNvPr>
          <p:cNvPicPr>
            <a:picLocks noChangeAspect="1"/>
          </p:cNvPicPr>
          <p:nvPr/>
        </p:nvPicPr>
        <p:blipFill>
          <a:blip r:embed="rId6"/>
          <a:stretch>
            <a:fillRect/>
          </a:stretch>
        </p:blipFill>
        <p:spPr>
          <a:xfrm>
            <a:off x="2688197" y="3572747"/>
            <a:ext cx="2548349" cy="2542252"/>
          </a:xfrm>
          <a:prstGeom prst="rect">
            <a:avLst/>
          </a:prstGeom>
        </p:spPr>
      </p:pic>
      <p:pic>
        <p:nvPicPr>
          <p:cNvPr id="9" name="Picture 8">
            <a:extLst>
              <a:ext uri="{FF2B5EF4-FFF2-40B4-BE49-F238E27FC236}">
                <a16:creationId xmlns:a16="http://schemas.microsoft.com/office/drawing/2014/main" id="{F5A9B1F4-FB8D-405D-B78D-EA6686C0CF2C}"/>
              </a:ext>
            </a:extLst>
          </p:cNvPr>
          <p:cNvPicPr>
            <a:picLocks noChangeAspect="1"/>
          </p:cNvPicPr>
          <p:nvPr/>
        </p:nvPicPr>
        <p:blipFill>
          <a:blip r:embed="rId7"/>
          <a:stretch>
            <a:fillRect/>
          </a:stretch>
        </p:blipFill>
        <p:spPr>
          <a:xfrm>
            <a:off x="5236546" y="3572747"/>
            <a:ext cx="2749534" cy="2542252"/>
          </a:xfrm>
          <a:prstGeom prst="rect">
            <a:avLst/>
          </a:prstGeom>
        </p:spPr>
      </p:pic>
      <p:pic>
        <p:nvPicPr>
          <p:cNvPr id="10" name="Picture 9">
            <a:extLst>
              <a:ext uri="{FF2B5EF4-FFF2-40B4-BE49-F238E27FC236}">
                <a16:creationId xmlns:a16="http://schemas.microsoft.com/office/drawing/2014/main" id="{FA334F6D-ADEB-9798-25C4-4B083B6F62C6}"/>
              </a:ext>
            </a:extLst>
          </p:cNvPr>
          <p:cNvPicPr>
            <a:picLocks noChangeAspect="1"/>
          </p:cNvPicPr>
          <p:nvPr/>
        </p:nvPicPr>
        <p:blipFill>
          <a:blip r:embed="rId8"/>
          <a:stretch>
            <a:fillRect/>
          </a:stretch>
        </p:blipFill>
        <p:spPr>
          <a:xfrm>
            <a:off x="7986079" y="3572746"/>
            <a:ext cx="2562575" cy="2530059"/>
          </a:xfrm>
          <a:prstGeom prst="rect">
            <a:avLst/>
          </a:prstGeom>
        </p:spPr>
      </p:pic>
      <p:sp>
        <p:nvSpPr>
          <p:cNvPr id="11" name="TextBox 10">
            <a:extLst>
              <a:ext uri="{FF2B5EF4-FFF2-40B4-BE49-F238E27FC236}">
                <a16:creationId xmlns:a16="http://schemas.microsoft.com/office/drawing/2014/main" id="{610EFE90-D73C-8F77-8D08-D7917838DAFE}"/>
              </a:ext>
            </a:extLst>
          </p:cNvPr>
          <p:cNvSpPr txBox="1"/>
          <p:nvPr/>
        </p:nvSpPr>
        <p:spPr>
          <a:xfrm>
            <a:off x="536122" y="180975"/>
            <a:ext cx="9855653" cy="584775"/>
          </a:xfrm>
          <a:prstGeom prst="rect">
            <a:avLst/>
          </a:prstGeom>
          <a:noFill/>
        </p:spPr>
        <p:txBody>
          <a:bodyPr wrap="square" rtlCol="0">
            <a:spAutoFit/>
          </a:bodyPr>
          <a:lstStyle/>
          <a:p>
            <a:pPr marL="285750" indent="-285750">
              <a:buFont typeface="Arial" panose="020B0604020202020204" pitchFamily="34" charset="0"/>
              <a:buChar char="•"/>
            </a:pPr>
            <a:r>
              <a:rPr lang="en-IN" sz="1600" dirty="0">
                <a:latin typeface="Times New Roman" panose="02020603050405020304" pitchFamily="18" charset="0"/>
                <a:cs typeface="Times New Roman" panose="02020603050405020304" pitchFamily="18" charset="0"/>
              </a:rPr>
              <a:t>To conduct the study samples were taken from different fields in Karnal district of </a:t>
            </a:r>
            <a:r>
              <a:rPr lang="en-IN" sz="1600" dirty="0" err="1">
                <a:latin typeface="Times New Roman" panose="02020603050405020304" pitchFamily="18" charset="0"/>
                <a:cs typeface="Times New Roman" panose="02020603050405020304" pitchFamily="18" charset="0"/>
              </a:rPr>
              <a:t>Haryana,India</a:t>
            </a:r>
            <a:r>
              <a:rPr lang="en-IN" sz="1600" dirty="0">
                <a:latin typeface="Times New Roman" panose="02020603050405020304" pitchFamily="18" charset="0"/>
                <a:cs typeface="Times New Roman" panose="02020603050405020304" pitchFamily="18" charset="0"/>
              </a:rPr>
              <a:t>, under prevalent agricultural practices  from two soil depths that is (0-5) cm. and (5-15)cm.</a:t>
            </a:r>
          </a:p>
        </p:txBody>
      </p:sp>
      <p:sp>
        <p:nvSpPr>
          <p:cNvPr id="12" name="TextBox 11">
            <a:extLst>
              <a:ext uri="{FF2B5EF4-FFF2-40B4-BE49-F238E27FC236}">
                <a16:creationId xmlns:a16="http://schemas.microsoft.com/office/drawing/2014/main" id="{3D835A18-F917-A613-53C5-846C5EC062C9}"/>
              </a:ext>
            </a:extLst>
          </p:cNvPr>
          <p:cNvSpPr txBox="1"/>
          <p:nvPr/>
        </p:nvSpPr>
        <p:spPr>
          <a:xfrm>
            <a:off x="536122" y="6161483"/>
            <a:ext cx="9753835" cy="615553"/>
          </a:xfrm>
          <a:prstGeom prst="rect">
            <a:avLst/>
          </a:prstGeom>
          <a:noFill/>
        </p:spPr>
        <p:txBody>
          <a:bodyPr wrap="square" rtlCol="0">
            <a:spAutoFit/>
          </a:bodyPr>
          <a:lstStyle/>
          <a:p>
            <a:r>
              <a:rPr lang="en-US" b="1" dirty="0"/>
              <a:t>A</a:t>
            </a:r>
            <a:r>
              <a:rPr lang="en-US" sz="1600" dirty="0">
                <a:latin typeface="Times New Roman" panose="02020603050405020304" pitchFamily="18" charset="0"/>
                <a:cs typeface="Times New Roman" panose="02020603050405020304" pitchFamily="18" charset="0"/>
              </a:rPr>
              <a:t>:Whet residue burning </a:t>
            </a:r>
            <a:r>
              <a:rPr lang="en-US" sz="1600" b="1" dirty="0">
                <a:latin typeface="Times New Roman" panose="02020603050405020304" pitchFamily="18" charset="0"/>
                <a:cs typeface="Times New Roman" panose="02020603050405020304" pitchFamily="18" charset="0"/>
              </a:rPr>
              <a:t>B</a:t>
            </a:r>
            <a:r>
              <a:rPr lang="en-US" sz="1600" dirty="0">
                <a:latin typeface="Times New Roman" panose="02020603050405020304" pitchFamily="18" charset="0"/>
                <a:cs typeface="Times New Roman" panose="02020603050405020304" pitchFamily="18" charset="0"/>
              </a:rPr>
              <a:t>: Paddy Residue burning</a:t>
            </a:r>
            <a:r>
              <a:rPr lang="en-US" sz="1600" b="1" dirty="0">
                <a:latin typeface="Times New Roman" panose="02020603050405020304" pitchFamily="18" charset="0"/>
                <a:cs typeface="Times New Roman" panose="02020603050405020304" pitchFamily="18" charset="0"/>
              </a:rPr>
              <a:t> C</a:t>
            </a:r>
            <a:r>
              <a:rPr lang="en-US" sz="1600" dirty="0">
                <a:latin typeface="Times New Roman" panose="02020603050405020304" pitchFamily="18" charset="0"/>
                <a:cs typeface="Times New Roman" panose="02020603050405020304" pitchFamily="18" charset="0"/>
              </a:rPr>
              <a:t>: soil sampling with tube auger </a:t>
            </a:r>
            <a:r>
              <a:rPr lang="en-US" sz="1600" b="1" dirty="0">
                <a:latin typeface="Times New Roman" panose="02020603050405020304" pitchFamily="18" charset="0"/>
                <a:cs typeface="Times New Roman" panose="02020603050405020304" pitchFamily="18" charset="0"/>
              </a:rPr>
              <a:t>D</a:t>
            </a:r>
            <a:r>
              <a:rPr lang="en-US" sz="1600" dirty="0">
                <a:latin typeface="Times New Roman" panose="02020603050405020304" pitchFamily="18" charset="0"/>
                <a:cs typeface="Times New Roman" panose="02020603050405020304" pitchFamily="18" charset="0"/>
              </a:rPr>
              <a:t>: Before burning condition </a:t>
            </a:r>
            <a:r>
              <a:rPr lang="en-US" sz="1600" b="1" dirty="0">
                <a:latin typeface="Times New Roman" panose="02020603050405020304" pitchFamily="18" charset="0"/>
                <a:cs typeface="Times New Roman" panose="02020603050405020304" pitchFamily="18" charset="0"/>
              </a:rPr>
              <a:t>E</a:t>
            </a:r>
            <a:r>
              <a:rPr lang="en-US" sz="1600" dirty="0">
                <a:latin typeface="Times New Roman" panose="02020603050405020304" pitchFamily="18" charset="0"/>
                <a:cs typeface="Times New Roman" panose="02020603050405020304" pitchFamily="18" charset="0"/>
              </a:rPr>
              <a:t>: After burning Condition </a:t>
            </a:r>
            <a:r>
              <a:rPr lang="en-US" sz="1600" b="1" dirty="0">
                <a:latin typeface="Times New Roman" panose="02020603050405020304" pitchFamily="18" charset="0"/>
                <a:cs typeface="Times New Roman" panose="02020603050405020304" pitchFamily="18" charset="0"/>
              </a:rPr>
              <a:t>F: </a:t>
            </a:r>
            <a:r>
              <a:rPr lang="en-US" sz="1600" dirty="0">
                <a:latin typeface="Times New Roman" panose="02020603050405020304" pitchFamily="18" charset="0"/>
                <a:cs typeface="Times New Roman" panose="02020603050405020304" pitchFamily="18" charset="0"/>
              </a:rPr>
              <a:t>Soil core (0-5)cm depth </a:t>
            </a:r>
            <a:r>
              <a:rPr lang="en-US" sz="1600" b="1" dirty="0">
                <a:latin typeface="Times New Roman" panose="02020603050405020304" pitchFamily="18" charset="0"/>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 Soil core (5-15)cm depth</a:t>
            </a:r>
            <a:endParaRPr lang="en-IN" sz="16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A740FAF-BEB6-3A77-30AD-548CCB4CAE5B}"/>
              </a:ext>
            </a:extLst>
          </p:cNvPr>
          <p:cNvSpPr txBox="1"/>
          <p:nvPr/>
        </p:nvSpPr>
        <p:spPr>
          <a:xfrm>
            <a:off x="750519" y="1181100"/>
            <a:ext cx="211506" cy="369332"/>
          </a:xfrm>
          <a:prstGeom prst="rect">
            <a:avLst/>
          </a:prstGeom>
          <a:noFill/>
        </p:spPr>
        <p:txBody>
          <a:bodyPr wrap="square" rtlCol="0">
            <a:spAutoFit/>
          </a:bodyPr>
          <a:lstStyle/>
          <a:p>
            <a:r>
              <a:rPr lang="en-IN" dirty="0"/>
              <a:t>A</a:t>
            </a:r>
          </a:p>
        </p:txBody>
      </p:sp>
      <p:sp>
        <p:nvSpPr>
          <p:cNvPr id="14" name="TextBox 13">
            <a:extLst>
              <a:ext uri="{FF2B5EF4-FFF2-40B4-BE49-F238E27FC236}">
                <a16:creationId xmlns:a16="http://schemas.microsoft.com/office/drawing/2014/main" id="{E84583FF-C9C7-05CD-E3D2-75AFB93FC22E}"/>
              </a:ext>
            </a:extLst>
          </p:cNvPr>
          <p:cNvSpPr txBox="1"/>
          <p:nvPr/>
        </p:nvSpPr>
        <p:spPr>
          <a:xfrm>
            <a:off x="4048125" y="1141472"/>
            <a:ext cx="238125" cy="369332"/>
          </a:xfrm>
          <a:prstGeom prst="rect">
            <a:avLst/>
          </a:prstGeom>
          <a:noFill/>
        </p:spPr>
        <p:txBody>
          <a:bodyPr wrap="square" rtlCol="0">
            <a:spAutoFit/>
          </a:bodyPr>
          <a:lstStyle/>
          <a:p>
            <a:r>
              <a:rPr lang="en-IN" dirty="0"/>
              <a:t>B</a:t>
            </a:r>
          </a:p>
        </p:txBody>
      </p:sp>
      <p:sp>
        <p:nvSpPr>
          <p:cNvPr id="15" name="TextBox 14">
            <a:extLst>
              <a:ext uri="{FF2B5EF4-FFF2-40B4-BE49-F238E27FC236}">
                <a16:creationId xmlns:a16="http://schemas.microsoft.com/office/drawing/2014/main" id="{A09A5549-48F8-3A3A-5F2D-75F2F5C320D5}"/>
              </a:ext>
            </a:extLst>
          </p:cNvPr>
          <p:cNvSpPr txBox="1"/>
          <p:nvPr/>
        </p:nvSpPr>
        <p:spPr>
          <a:xfrm>
            <a:off x="7458076" y="1181100"/>
            <a:ext cx="402772" cy="369332"/>
          </a:xfrm>
          <a:prstGeom prst="rect">
            <a:avLst/>
          </a:prstGeom>
          <a:noFill/>
        </p:spPr>
        <p:txBody>
          <a:bodyPr wrap="square" rtlCol="0">
            <a:spAutoFit/>
          </a:bodyPr>
          <a:lstStyle/>
          <a:p>
            <a:r>
              <a:rPr lang="en-IN" dirty="0"/>
              <a:t>C</a:t>
            </a:r>
          </a:p>
        </p:txBody>
      </p:sp>
      <p:sp>
        <p:nvSpPr>
          <p:cNvPr id="16" name="TextBox 15">
            <a:extLst>
              <a:ext uri="{FF2B5EF4-FFF2-40B4-BE49-F238E27FC236}">
                <a16:creationId xmlns:a16="http://schemas.microsoft.com/office/drawing/2014/main" id="{E24458A5-A6EA-205A-5470-A1E0995C4C4C}"/>
              </a:ext>
            </a:extLst>
          </p:cNvPr>
          <p:cNvSpPr txBox="1"/>
          <p:nvPr/>
        </p:nvSpPr>
        <p:spPr>
          <a:xfrm>
            <a:off x="2200275" y="3857625"/>
            <a:ext cx="323850" cy="369332"/>
          </a:xfrm>
          <a:prstGeom prst="rect">
            <a:avLst/>
          </a:prstGeom>
          <a:noFill/>
        </p:spPr>
        <p:txBody>
          <a:bodyPr wrap="square" rtlCol="0">
            <a:spAutoFit/>
          </a:bodyPr>
          <a:lstStyle/>
          <a:p>
            <a:r>
              <a:rPr lang="en-IN" dirty="0"/>
              <a:t>D</a:t>
            </a:r>
          </a:p>
        </p:txBody>
      </p:sp>
      <p:sp>
        <p:nvSpPr>
          <p:cNvPr id="17" name="TextBox 16">
            <a:extLst>
              <a:ext uri="{FF2B5EF4-FFF2-40B4-BE49-F238E27FC236}">
                <a16:creationId xmlns:a16="http://schemas.microsoft.com/office/drawing/2014/main" id="{3D45C5DA-68C3-0DBF-DEAA-4C0DFD867D88}"/>
              </a:ext>
            </a:extLst>
          </p:cNvPr>
          <p:cNvSpPr txBox="1"/>
          <p:nvPr/>
        </p:nvSpPr>
        <p:spPr>
          <a:xfrm>
            <a:off x="4854836" y="3694134"/>
            <a:ext cx="309973" cy="369332"/>
          </a:xfrm>
          <a:prstGeom prst="rect">
            <a:avLst/>
          </a:prstGeom>
          <a:noFill/>
        </p:spPr>
        <p:txBody>
          <a:bodyPr wrap="square" rtlCol="0">
            <a:spAutoFit/>
          </a:bodyPr>
          <a:lstStyle/>
          <a:p>
            <a:r>
              <a:rPr lang="en-IN" dirty="0"/>
              <a:t>E</a:t>
            </a:r>
          </a:p>
        </p:txBody>
      </p:sp>
      <p:sp>
        <p:nvSpPr>
          <p:cNvPr id="18" name="TextBox 17">
            <a:extLst>
              <a:ext uri="{FF2B5EF4-FFF2-40B4-BE49-F238E27FC236}">
                <a16:creationId xmlns:a16="http://schemas.microsoft.com/office/drawing/2014/main" id="{59229D42-7FEE-40D6-E9E8-C662F97E9179}"/>
              </a:ext>
            </a:extLst>
          </p:cNvPr>
          <p:cNvSpPr txBox="1"/>
          <p:nvPr/>
        </p:nvSpPr>
        <p:spPr>
          <a:xfrm>
            <a:off x="7671757" y="3628755"/>
            <a:ext cx="314324" cy="369332"/>
          </a:xfrm>
          <a:prstGeom prst="rect">
            <a:avLst/>
          </a:prstGeom>
          <a:noFill/>
        </p:spPr>
        <p:txBody>
          <a:bodyPr wrap="square" rtlCol="0">
            <a:spAutoFit/>
          </a:bodyPr>
          <a:lstStyle/>
          <a:p>
            <a:r>
              <a:rPr lang="en-IN" dirty="0"/>
              <a:t>F</a:t>
            </a:r>
          </a:p>
        </p:txBody>
      </p:sp>
      <p:sp>
        <p:nvSpPr>
          <p:cNvPr id="19" name="TextBox 18">
            <a:extLst>
              <a:ext uri="{FF2B5EF4-FFF2-40B4-BE49-F238E27FC236}">
                <a16:creationId xmlns:a16="http://schemas.microsoft.com/office/drawing/2014/main" id="{2A63808A-5A21-32A6-31C7-7E67D4D97644}"/>
              </a:ext>
            </a:extLst>
          </p:cNvPr>
          <p:cNvSpPr txBox="1"/>
          <p:nvPr/>
        </p:nvSpPr>
        <p:spPr>
          <a:xfrm>
            <a:off x="10106967" y="3739095"/>
            <a:ext cx="314324" cy="369332"/>
          </a:xfrm>
          <a:prstGeom prst="rect">
            <a:avLst/>
          </a:prstGeom>
          <a:noFill/>
        </p:spPr>
        <p:txBody>
          <a:bodyPr wrap="square" rtlCol="0">
            <a:spAutoFit/>
          </a:bodyPr>
          <a:lstStyle/>
          <a:p>
            <a:r>
              <a:rPr lang="en-IN" dirty="0"/>
              <a:t>G</a:t>
            </a:r>
          </a:p>
        </p:txBody>
      </p:sp>
    </p:spTree>
    <p:extLst>
      <p:ext uri="{BB962C8B-B14F-4D97-AF65-F5344CB8AC3E}">
        <p14:creationId xmlns:p14="http://schemas.microsoft.com/office/powerpoint/2010/main" val="2762204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EC5D14-95B5-B8B6-54E5-F3B96F1AC59B}"/>
              </a:ext>
            </a:extLst>
          </p:cNvPr>
          <p:cNvPicPr>
            <a:picLocks noGrp="1" noChangeAspect="1"/>
          </p:cNvPicPr>
          <p:nvPr>
            <p:ph idx="1"/>
          </p:nvPr>
        </p:nvPicPr>
        <p:blipFill>
          <a:blip r:embed="rId2"/>
          <a:stretch>
            <a:fillRect/>
          </a:stretch>
        </p:blipFill>
        <p:spPr>
          <a:xfrm>
            <a:off x="2277380" y="55341"/>
            <a:ext cx="3651631" cy="2497359"/>
          </a:xfrm>
        </p:spPr>
      </p:pic>
      <p:pic>
        <p:nvPicPr>
          <p:cNvPr id="7" name="Picture 6">
            <a:extLst>
              <a:ext uri="{FF2B5EF4-FFF2-40B4-BE49-F238E27FC236}">
                <a16:creationId xmlns:a16="http://schemas.microsoft.com/office/drawing/2014/main" id="{A5D93034-26F5-9D19-E314-25D90AA54EFB}"/>
              </a:ext>
            </a:extLst>
          </p:cNvPr>
          <p:cNvPicPr>
            <a:picLocks noChangeAspect="1"/>
          </p:cNvPicPr>
          <p:nvPr/>
        </p:nvPicPr>
        <p:blipFill>
          <a:blip r:embed="rId3"/>
          <a:stretch>
            <a:fillRect/>
          </a:stretch>
        </p:blipFill>
        <p:spPr>
          <a:xfrm>
            <a:off x="2277380" y="3537531"/>
            <a:ext cx="3651630" cy="2403047"/>
          </a:xfrm>
          <a:prstGeom prst="rect">
            <a:avLst/>
          </a:prstGeom>
        </p:spPr>
      </p:pic>
      <p:pic>
        <p:nvPicPr>
          <p:cNvPr id="9" name="Picture 8">
            <a:extLst>
              <a:ext uri="{FF2B5EF4-FFF2-40B4-BE49-F238E27FC236}">
                <a16:creationId xmlns:a16="http://schemas.microsoft.com/office/drawing/2014/main" id="{12751E5E-AFED-728F-0AB5-8D1F1B6A8232}"/>
              </a:ext>
            </a:extLst>
          </p:cNvPr>
          <p:cNvPicPr>
            <a:picLocks noChangeAspect="1"/>
          </p:cNvPicPr>
          <p:nvPr/>
        </p:nvPicPr>
        <p:blipFill>
          <a:blip r:embed="rId4"/>
          <a:stretch>
            <a:fillRect/>
          </a:stretch>
        </p:blipFill>
        <p:spPr>
          <a:xfrm>
            <a:off x="5929011" y="102967"/>
            <a:ext cx="3651631" cy="2497358"/>
          </a:xfrm>
          <a:prstGeom prst="rect">
            <a:avLst/>
          </a:prstGeom>
        </p:spPr>
      </p:pic>
      <p:pic>
        <p:nvPicPr>
          <p:cNvPr id="11" name="Picture 10">
            <a:extLst>
              <a:ext uri="{FF2B5EF4-FFF2-40B4-BE49-F238E27FC236}">
                <a16:creationId xmlns:a16="http://schemas.microsoft.com/office/drawing/2014/main" id="{C4ECAEAD-E0A8-27A6-0004-E060402848B7}"/>
              </a:ext>
            </a:extLst>
          </p:cNvPr>
          <p:cNvPicPr>
            <a:picLocks noChangeAspect="1"/>
          </p:cNvPicPr>
          <p:nvPr/>
        </p:nvPicPr>
        <p:blipFill>
          <a:blip r:embed="rId5"/>
          <a:stretch>
            <a:fillRect/>
          </a:stretch>
        </p:blipFill>
        <p:spPr>
          <a:xfrm rot="16200000">
            <a:off x="6647126" y="2806135"/>
            <a:ext cx="2416327" cy="3852558"/>
          </a:xfrm>
          <a:prstGeom prst="rect">
            <a:avLst/>
          </a:prstGeom>
        </p:spPr>
      </p:pic>
      <p:sp>
        <p:nvSpPr>
          <p:cNvPr id="12" name="TextBox 11">
            <a:extLst>
              <a:ext uri="{FF2B5EF4-FFF2-40B4-BE49-F238E27FC236}">
                <a16:creationId xmlns:a16="http://schemas.microsoft.com/office/drawing/2014/main" id="{87B0E644-7A3E-6074-64D4-EABBEF9572F2}"/>
              </a:ext>
            </a:extLst>
          </p:cNvPr>
          <p:cNvSpPr txBox="1"/>
          <p:nvPr/>
        </p:nvSpPr>
        <p:spPr>
          <a:xfrm>
            <a:off x="2190750" y="2790825"/>
            <a:ext cx="7590819" cy="584775"/>
          </a:xfrm>
          <a:prstGeom prst="rect">
            <a:avLst/>
          </a:prstGeom>
          <a:noFill/>
        </p:spPr>
        <p:txBody>
          <a:bodyPr wrap="square" rtlCol="0">
            <a:spAutoFit/>
          </a:bodyPr>
          <a:lstStyle/>
          <a:p>
            <a:r>
              <a:rPr lang="en-IN" sz="1600" dirty="0">
                <a:latin typeface="Times New Roman" panose="02020603050405020304" pitchFamily="18" charset="0"/>
                <a:cs typeface="Times New Roman" panose="02020603050405020304" pitchFamily="18" charset="0"/>
              </a:rPr>
              <a:t>A:Field under CA practice in </a:t>
            </a:r>
            <a:r>
              <a:rPr lang="en-IN" sz="1600" dirty="0" err="1">
                <a:latin typeface="Times New Roman" panose="02020603050405020304" pitchFamily="18" charset="0"/>
                <a:cs typeface="Times New Roman" panose="02020603050405020304" pitchFamily="18" charset="0"/>
              </a:rPr>
              <a:t>Nadana</a:t>
            </a:r>
            <a:r>
              <a:rPr lang="en-IN" sz="1600" dirty="0">
                <a:latin typeface="Times New Roman" panose="02020603050405020304" pitchFamily="18" charset="0"/>
                <a:cs typeface="Times New Roman" panose="02020603050405020304" pitchFamily="18" charset="0"/>
              </a:rPr>
              <a:t> village (Karnal), B:Haapy </a:t>
            </a:r>
            <a:r>
              <a:rPr lang="en-IN" sz="1600" dirty="0" err="1">
                <a:latin typeface="Times New Roman" panose="02020603050405020304" pitchFamily="18" charset="0"/>
                <a:cs typeface="Times New Roman" panose="02020603050405020304" pitchFamily="18" charset="0"/>
              </a:rPr>
              <a:t>seeder</a:t>
            </a:r>
            <a:r>
              <a:rPr lang="en-IN" sz="1600" dirty="0">
                <a:latin typeface="Times New Roman" panose="02020603050405020304" pitchFamily="18" charset="0"/>
                <a:cs typeface="Times New Roman" panose="02020603050405020304" pitchFamily="18" charset="0"/>
              </a:rPr>
              <a:t> </a:t>
            </a:r>
            <a:r>
              <a:rPr lang="en-IN" sz="1600" dirty="0" err="1">
                <a:latin typeface="Times New Roman" panose="02020603050405020304" pitchFamily="18" charset="0"/>
                <a:cs typeface="Times New Roman" panose="02020603050405020304" pitchFamily="18" charset="0"/>
              </a:rPr>
              <a:t>Machine:A</a:t>
            </a:r>
            <a:r>
              <a:rPr lang="en-IN" sz="1600" dirty="0">
                <a:latin typeface="Times New Roman" panose="02020603050405020304" pitchFamily="18" charset="0"/>
                <a:cs typeface="Times New Roman" panose="02020603050405020304" pitchFamily="18" charset="0"/>
              </a:rPr>
              <a:t> CA Incentive</a:t>
            </a:r>
          </a:p>
        </p:txBody>
      </p:sp>
      <p:sp>
        <p:nvSpPr>
          <p:cNvPr id="13" name="TextBox 12">
            <a:extLst>
              <a:ext uri="{FF2B5EF4-FFF2-40B4-BE49-F238E27FC236}">
                <a16:creationId xmlns:a16="http://schemas.microsoft.com/office/drawing/2014/main" id="{7F6454CF-DA80-EF8D-288B-4D51FC0CDD6F}"/>
              </a:ext>
            </a:extLst>
          </p:cNvPr>
          <p:cNvSpPr txBox="1"/>
          <p:nvPr/>
        </p:nvSpPr>
        <p:spPr>
          <a:xfrm>
            <a:off x="5295900" y="247650"/>
            <a:ext cx="333375" cy="369332"/>
          </a:xfrm>
          <a:prstGeom prst="rect">
            <a:avLst/>
          </a:prstGeom>
          <a:noFill/>
        </p:spPr>
        <p:txBody>
          <a:bodyPr wrap="square" rtlCol="0">
            <a:spAutoFit/>
          </a:bodyPr>
          <a:lstStyle/>
          <a:p>
            <a:r>
              <a:rPr lang="en-IN" dirty="0"/>
              <a:t>A</a:t>
            </a:r>
          </a:p>
        </p:txBody>
      </p:sp>
      <p:sp>
        <p:nvSpPr>
          <p:cNvPr id="14" name="TextBox 13">
            <a:extLst>
              <a:ext uri="{FF2B5EF4-FFF2-40B4-BE49-F238E27FC236}">
                <a16:creationId xmlns:a16="http://schemas.microsoft.com/office/drawing/2014/main" id="{E8DBDD80-D8A8-647D-B72A-275BDCD05889}"/>
              </a:ext>
            </a:extLst>
          </p:cNvPr>
          <p:cNvSpPr txBox="1"/>
          <p:nvPr/>
        </p:nvSpPr>
        <p:spPr>
          <a:xfrm>
            <a:off x="8947531" y="200025"/>
            <a:ext cx="453644" cy="369332"/>
          </a:xfrm>
          <a:prstGeom prst="rect">
            <a:avLst/>
          </a:prstGeom>
          <a:noFill/>
        </p:spPr>
        <p:txBody>
          <a:bodyPr wrap="square" rtlCol="0">
            <a:spAutoFit/>
          </a:bodyPr>
          <a:lstStyle/>
          <a:p>
            <a:r>
              <a:rPr lang="en-IN" dirty="0"/>
              <a:t>B</a:t>
            </a:r>
          </a:p>
        </p:txBody>
      </p:sp>
      <p:sp>
        <p:nvSpPr>
          <p:cNvPr id="15" name="TextBox 14">
            <a:extLst>
              <a:ext uri="{FF2B5EF4-FFF2-40B4-BE49-F238E27FC236}">
                <a16:creationId xmlns:a16="http://schemas.microsoft.com/office/drawing/2014/main" id="{A93131A2-1F30-6974-A407-6FF9DE86A704}"/>
              </a:ext>
            </a:extLst>
          </p:cNvPr>
          <p:cNvSpPr txBox="1"/>
          <p:nvPr/>
        </p:nvSpPr>
        <p:spPr>
          <a:xfrm>
            <a:off x="5343675" y="3705225"/>
            <a:ext cx="457200" cy="369332"/>
          </a:xfrm>
          <a:prstGeom prst="rect">
            <a:avLst/>
          </a:prstGeom>
          <a:noFill/>
        </p:spPr>
        <p:txBody>
          <a:bodyPr wrap="square" rtlCol="0">
            <a:spAutoFit/>
          </a:bodyPr>
          <a:lstStyle/>
          <a:p>
            <a:r>
              <a:rPr lang="en-IN" dirty="0"/>
              <a:t>A</a:t>
            </a:r>
          </a:p>
        </p:txBody>
      </p:sp>
      <p:sp>
        <p:nvSpPr>
          <p:cNvPr id="16" name="TextBox 15">
            <a:extLst>
              <a:ext uri="{FF2B5EF4-FFF2-40B4-BE49-F238E27FC236}">
                <a16:creationId xmlns:a16="http://schemas.microsoft.com/office/drawing/2014/main" id="{A2525F8E-14A1-272C-27A7-A632CB33462C}"/>
              </a:ext>
            </a:extLst>
          </p:cNvPr>
          <p:cNvSpPr txBox="1"/>
          <p:nvPr/>
        </p:nvSpPr>
        <p:spPr>
          <a:xfrm>
            <a:off x="9118980" y="3613725"/>
            <a:ext cx="461660" cy="369332"/>
          </a:xfrm>
          <a:prstGeom prst="rect">
            <a:avLst/>
          </a:prstGeom>
          <a:noFill/>
        </p:spPr>
        <p:txBody>
          <a:bodyPr wrap="square" rtlCol="0">
            <a:spAutoFit/>
          </a:bodyPr>
          <a:lstStyle/>
          <a:p>
            <a:r>
              <a:rPr lang="en-IN" dirty="0"/>
              <a:t>B</a:t>
            </a:r>
          </a:p>
        </p:txBody>
      </p:sp>
      <p:sp>
        <p:nvSpPr>
          <p:cNvPr id="17" name="TextBox 16">
            <a:extLst>
              <a:ext uri="{FF2B5EF4-FFF2-40B4-BE49-F238E27FC236}">
                <a16:creationId xmlns:a16="http://schemas.microsoft.com/office/drawing/2014/main" id="{DDF946CE-DB68-9BF4-C2D1-30A2102FED69}"/>
              </a:ext>
            </a:extLst>
          </p:cNvPr>
          <p:cNvSpPr txBox="1"/>
          <p:nvPr/>
        </p:nvSpPr>
        <p:spPr>
          <a:xfrm>
            <a:off x="2277380" y="6010275"/>
            <a:ext cx="7504189" cy="584775"/>
          </a:xfrm>
          <a:prstGeom prst="rect">
            <a:avLst/>
          </a:prstGeom>
          <a:noFill/>
        </p:spPr>
        <p:txBody>
          <a:bodyPr wrap="square" rtlCol="0">
            <a:spAutoFit/>
          </a:bodyPr>
          <a:lstStyle/>
          <a:p>
            <a:r>
              <a:rPr lang="en-IN" sz="1600" dirty="0">
                <a:latin typeface="Times New Roman" panose="02020603050405020304" pitchFamily="18" charset="0"/>
                <a:cs typeface="Times New Roman" panose="02020603050405020304" pitchFamily="18" charset="0"/>
              </a:rPr>
              <a:t>A: Sowing of seeds through happy </a:t>
            </a:r>
            <a:r>
              <a:rPr lang="en-IN" sz="1600" dirty="0" err="1">
                <a:latin typeface="Times New Roman" panose="02020603050405020304" pitchFamily="18" charset="0"/>
                <a:cs typeface="Times New Roman" panose="02020603050405020304" pitchFamily="18" charset="0"/>
              </a:rPr>
              <a:t>seeder</a:t>
            </a:r>
            <a:r>
              <a:rPr lang="en-IN" sz="1600" dirty="0">
                <a:latin typeface="Times New Roman" panose="02020603050405020304" pitchFamily="18" charset="0"/>
                <a:cs typeface="Times New Roman" panose="02020603050405020304" pitchFamily="18" charset="0"/>
              </a:rPr>
              <a:t> in field, B: Furrows having seeds, created by happy </a:t>
            </a:r>
            <a:r>
              <a:rPr lang="en-IN" sz="1600" dirty="0" err="1">
                <a:latin typeface="Times New Roman" panose="02020603050405020304" pitchFamily="18" charset="0"/>
                <a:cs typeface="Times New Roman" panose="02020603050405020304" pitchFamily="18" charset="0"/>
              </a:rPr>
              <a:t>seeder</a:t>
            </a:r>
            <a:r>
              <a:rPr lang="en-IN" sz="1600" dirty="0">
                <a:latin typeface="Times New Roman" panose="02020603050405020304" pitchFamily="18" charset="0"/>
                <a:cs typeface="Times New Roman" panose="02020603050405020304" pitchFamily="18" charset="0"/>
              </a:rPr>
              <a:t> over the surface retained crop residues</a:t>
            </a:r>
          </a:p>
        </p:txBody>
      </p:sp>
    </p:spTree>
    <p:extLst>
      <p:ext uri="{BB962C8B-B14F-4D97-AF65-F5344CB8AC3E}">
        <p14:creationId xmlns:p14="http://schemas.microsoft.com/office/powerpoint/2010/main" val="166200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87675-A087-7FEA-B3D2-82987DDED7CB}"/>
              </a:ext>
            </a:extLst>
          </p:cNvPr>
          <p:cNvSpPr>
            <a:spLocks noGrp="1"/>
          </p:cNvSpPr>
          <p:nvPr>
            <p:ph idx="1"/>
          </p:nvPr>
        </p:nvSpPr>
        <p:spPr>
          <a:xfrm>
            <a:off x="133350" y="-72626"/>
            <a:ext cx="12058650" cy="6610350"/>
          </a:xfrm>
        </p:spPr>
        <p:txBody>
          <a:bodyPr/>
          <a:lstStyle/>
          <a:p>
            <a:endParaRPr lang="en-IN" dirty="0"/>
          </a:p>
          <a:p>
            <a:endParaRPr lang="en-IN" dirty="0"/>
          </a:p>
          <a:p>
            <a:endParaRPr lang="en-IN" dirty="0"/>
          </a:p>
        </p:txBody>
      </p:sp>
      <p:sp>
        <p:nvSpPr>
          <p:cNvPr id="7" name="TextBox 6">
            <a:extLst>
              <a:ext uri="{FF2B5EF4-FFF2-40B4-BE49-F238E27FC236}">
                <a16:creationId xmlns:a16="http://schemas.microsoft.com/office/drawing/2014/main" id="{23854CD2-AF17-2C5B-0ED2-234A12855CD7}"/>
              </a:ext>
            </a:extLst>
          </p:cNvPr>
          <p:cNvSpPr txBox="1"/>
          <p:nvPr/>
        </p:nvSpPr>
        <p:spPr>
          <a:xfrm>
            <a:off x="4476751" y="285750"/>
            <a:ext cx="2476500" cy="830997"/>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Methodology</a:t>
            </a:r>
          </a:p>
          <a:p>
            <a:endParaRPr lang="en-IN" sz="24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9AA43D-FC34-3BAC-D12F-5CD483EC28FC}"/>
              </a:ext>
            </a:extLst>
          </p:cNvPr>
          <p:cNvPicPr>
            <a:picLocks noChangeAspect="1"/>
          </p:cNvPicPr>
          <p:nvPr/>
        </p:nvPicPr>
        <p:blipFill>
          <a:blip r:embed="rId2"/>
          <a:stretch>
            <a:fillRect/>
          </a:stretch>
        </p:blipFill>
        <p:spPr>
          <a:xfrm>
            <a:off x="1056105" y="897360"/>
            <a:ext cx="9413040" cy="816935"/>
          </a:xfrm>
          <a:prstGeom prst="rect">
            <a:avLst/>
          </a:prstGeom>
        </p:spPr>
      </p:pic>
      <p:pic>
        <p:nvPicPr>
          <p:cNvPr id="9" name="Picture 8">
            <a:extLst>
              <a:ext uri="{FF2B5EF4-FFF2-40B4-BE49-F238E27FC236}">
                <a16:creationId xmlns:a16="http://schemas.microsoft.com/office/drawing/2014/main" id="{BFFF9F44-EE35-7B0C-8696-0607DF9CF431}"/>
              </a:ext>
            </a:extLst>
          </p:cNvPr>
          <p:cNvPicPr>
            <a:picLocks noChangeAspect="1"/>
          </p:cNvPicPr>
          <p:nvPr/>
        </p:nvPicPr>
        <p:blipFill>
          <a:blip r:embed="rId3"/>
          <a:stretch>
            <a:fillRect/>
          </a:stretch>
        </p:blipFill>
        <p:spPr>
          <a:xfrm>
            <a:off x="1056105" y="1934681"/>
            <a:ext cx="9516681" cy="816935"/>
          </a:xfrm>
          <a:prstGeom prst="rect">
            <a:avLst/>
          </a:prstGeom>
        </p:spPr>
      </p:pic>
      <p:pic>
        <p:nvPicPr>
          <p:cNvPr id="10" name="Picture 9">
            <a:extLst>
              <a:ext uri="{FF2B5EF4-FFF2-40B4-BE49-F238E27FC236}">
                <a16:creationId xmlns:a16="http://schemas.microsoft.com/office/drawing/2014/main" id="{D528117B-49D6-0745-D402-CCCDD30EDE4D}"/>
              </a:ext>
            </a:extLst>
          </p:cNvPr>
          <p:cNvPicPr>
            <a:picLocks noChangeAspect="1"/>
          </p:cNvPicPr>
          <p:nvPr/>
        </p:nvPicPr>
        <p:blipFill>
          <a:blip r:embed="rId4"/>
          <a:stretch>
            <a:fillRect/>
          </a:stretch>
        </p:blipFill>
        <p:spPr>
          <a:xfrm>
            <a:off x="1056105" y="2940697"/>
            <a:ext cx="9504488" cy="792549"/>
          </a:xfrm>
          <a:prstGeom prst="rect">
            <a:avLst/>
          </a:prstGeom>
        </p:spPr>
      </p:pic>
      <p:pic>
        <p:nvPicPr>
          <p:cNvPr id="11" name="Picture 10">
            <a:extLst>
              <a:ext uri="{FF2B5EF4-FFF2-40B4-BE49-F238E27FC236}">
                <a16:creationId xmlns:a16="http://schemas.microsoft.com/office/drawing/2014/main" id="{3E041B82-1DD9-61F7-BAD5-91EA4A2B991D}"/>
              </a:ext>
            </a:extLst>
          </p:cNvPr>
          <p:cNvPicPr>
            <a:picLocks noChangeAspect="1"/>
          </p:cNvPicPr>
          <p:nvPr/>
        </p:nvPicPr>
        <p:blipFill>
          <a:blip r:embed="rId5"/>
          <a:stretch>
            <a:fillRect/>
          </a:stretch>
        </p:blipFill>
        <p:spPr>
          <a:xfrm>
            <a:off x="1098781" y="3957203"/>
            <a:ext cx="9474005" cy="804742"/>
          </a:xfrm>
          <a:prstGeom prst="rect">
            <a:avLst/>
          </a:prstGeom>
        </p:spPr>
      </p:pic>
      <p:pic>
        <p:nvPicPr>
          <p:cNvPr id="13" name="Picture 12">
            <a:extLst>
              <a:ext uri="{FF2B5EF4-FFF2-40B4-BE49-F238E27FC236}">
                <a16:creationId xmlns:a16="http://schemas.microsoft.com/office/drawing/2014/main" id="{C1DFC34F-DE44-B92F-8B4B-3FB23C90BD02}"/>
              </a:ext>
            </a:extLst>
          </p:cNvPr>
          <p:cNvPicPr>
            <a:picLocks noChangeAspect="1"/>
          </p:cNvPicPr>
          <p:nvPr/>
        </p:nvPicPr>
        <p:blipFill>
          <a:blip r:embed="rId6"/>
          <a:stretch>
            <a:fillRect/>
          </a:stretch>
        </p:blipFill>
        <p:spPr>
          <a:xfrm>
            <a:off x="5481424" y="1635085"/>
            <a:ext cx="262151" cy="347502"/>
          </a:xfrm>
          <a:prstGeom prst="rect">
            <a:avLst/>
          </a:prstGeom>
        </p:spPr>
      </p:pic>
      <p:pic>
        <p:nvPicPr>
          <p:cNvPr id="14" name="Picture 13">
            <a:extLst>
              <a:ext uri="{FF2B5EF4-FFF2-40B4-BE49-F238E27FC236}">
                <a16:creationId xmlns:a16="http://schemas.microsoft.com/office/drawing/2014/main" id="{0ECE928B-628E-882B-4231-8B868123D99C}"/>
              </a:ext>
            </a:extLst>
          </p:cNvPr>
          <p:cNvPicPr>
            <a:picLocks noChangeAspect="1"/>
          </p:cNvPicPr>
          <p:nvPr/>
        </p:nvPicPr>
        <p:blipFill>
          <a:blip r:embed="rId6"/>
          <a:stretch>
            <a:fillRect/>
          </a:stretch>
        </p:blipFill>
        <p:spPr>
          <a:xfrm>
            <a:off x="5500474" y="2612800"/>
            <a:ext cx="262151" cy="347502"/>
          </a:xfrm>
          <a:prstGeom prst="rect">
            <a:avLst/>
          </a:prstGeom>
        </p:spPr>
      </p:pic>
      <p:pic>
        <p:nvPicPr>
          <p:cNvPr id="15" name="Picture 14">
            <a:extLst>
              <a:ext uri="{FF2B5EF4-FFF2-40B4-BE49-F238E27FC236}">
                <a16:creationId xmlns:a16="http://schemas.microsoft.com/office/drawing/2014/main" id="{BC70E535-C130-F6C9-4C53-3C6570E85FE9}"/>
              </a:ext>
            </a:extLst>
          </p:cNvPr>
          <p:cNvPicPr>
            <a:picLocks noChangeAspect="1"/>
          </p:cNvPicPr>
          <p:nvPr/>
        </p:nvPicPr>
        <p:blipFill>
          <a:blip r:embed="rId6"/>
          <a:stretch>
            <a:fillRect/>
          </a:stretch>
        </p:blipFill>
        <p:spPr>
          <a:xfrm>
            <a:off x="5500473" y="3651022"/>
            <a:ext cx="262151" cy="347502"/>
          </a:xfrm>
          <a:prstGeom prst="rect">
            <a:avLst/>
          </a:prstGeom>
        </p:spPr>
      </p:pic>
      <p:sp>
        <p:nvSpPr>
          <p:cNvPr id="17" name="TextBox 16">
            <a:extLst>
              <a:ext uri="{FF2B5EF4-FFF2-40B4-BE49-F238E27FC236}">
                <a16:creationId xmlns:a16="http://schemas.microsoft.com/office/drawing/2014/main" id="{6955B39A-05FD-8DE7-5A9C-121178387732}"/>
              </a:ext>
            </a:extLst>
          </p:cNvPr>
          <p:cNvSpPr txBox="1"/>
          <p:nvPr/>
        </p:nvSpPr>
        <p:spPr>
          <a:xfrm>
            <a:off x="1657252" y="5247547"/>
            <a:ext cx="1182086" cy="1600438"/>
          </a:xfrm>
          <a:prstGeom prst="rect">
            <a:avLst/>
          </a:prstGeom>
          <a:solidFill>
            <a:schemeClr val="accent1">
              <a:lumMod val="20000"/>
              <a:lumOff val="80000"/>
            </a:schemeClr>
          </a:solidFill>
          <a:ln>
            <a:solidFill>
              <a:schemeClr val="bg2">
                <a:lumMod val="10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pH and EC using pH and EC meter by taking 1:2 soil: water ratio(Jackson,1967)  </a:t>
            </a:r>
          </a:p>
        </p:txBody>
      </p:sp>
      <p:sp>
        <p:nvSpPr>
          <p:cNvPr id="36" name="TextBox 35">
            <a:extLst>
              <a:ext uri="{FF2B5EF4-FFF2-40B4-BE49-F238E27FC236}">
                <a16:creationId xmlns:a16="http://schemas.microsoft.com/office/drawing/2014/main" id="{61932DB8-431C-FF90-9183-045C99427C50}"/>
              </a:ext>
            </a:extLst>
          </p:cNvPr>
          <p:cNvSpPr txBox="1"/>
          <p:nvPr/>
        </p:nvSpPr>
        <p:spPr>
          <a:xfrm>
            <a:off x="2903857" y="5257504"/>
            <a:ext cx="912724" cy="1169551"/>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n-US" sz="1400" dirty="0">
                <a:solidFill>
                  <a:schemeClr val="tx1"/>
                </a:solidFill>
                <a:latin typeface="Times New Roman" panose="02020603050405020304" pitchFamily="18" charset="0"/>
                <a:cs typeface="Times New Roman" panose="02020603050405020304" pitchFamily="18" charset="0"/>
              </a:rPr>
              <a:t>SOC and SOM( Walkley and Black method</a:t>
            </a:r>
            <a:endParaRPr lang="en-IN" sz="1400" dirty="0"/>
          </a:p>
        </p:txBody>
      </p:sp>
      <p:sp>
        <p:nvSpPr>
          <p:cNvPr id="37" name="TextBox 36">
            <a:extLst>
              <a:ext uri="{FF2B5EF4-FFF2-40B4-BE49-F238E27FC236}">
                <a16:creationId xmlns:a16="http://schemas.microsoft.com/office/drawing/2014/main" id="{54B38A1F-CBB5-2E2B-9129-B88AE5C1E592}"/>
              </a:ext>
            </a:extLst>
          </p:cNvPr>
          <p:cNvSpPr txBox="1"/>
          <p:nvPr/>
        </p:nvSpPr>
        <p:spPr>
          <a:xfrm>
            <a:off x="5156580" y="5249659"/>
            <a:ext cx="1074420" cy="1169551"/>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Available  Nitrogen</a:t>
            </a:r>
          </a:p>
          <a:p>
            <a:r>
              <a:rPr lang="en-IN" sz="1400" dirty="0">
                <a:latin typeface="Times New Roman" panose="02020603050405020304" pitchFamily="18" charset="0"/>
                <a:cs typeface="Times New Roman" panose="02020603050405020304" pitchFamily="18" charset="0"/>
              </a:rPr>
              <a:t>(</a:t>
            </a:r>
            <a:r>
              <a:rPr lang="en-IN" sz="1400" dirty="0" err="1">
                <a:latin typeface="Times New Roman" panose="02020603050405020304" pitchFamily="18" charset="0"/>
                <a:cs typeface="Times New Roman" panose="02020603050405020304" pitchFamily="18" charset="0"/>
              </a:rPr>
              <a:t>Kjeldahl</a:t>
            </a:r>
            <a:r>
              <a:rPr lang="en-IN" sz="1400" dirty="0">
                <a:latin typeface="Times New Roman" panose="02020603050405020304" pitchFamily="18" charset="0"/>
                <a:cs typeface="Times New Roman" panose="02020603050405020304" pitchFamily="18" charset="0"/>
              </a:rPr>
              <a:t> method)</a:t>
            </a:r>
          </a:p>
        </p:txBody>
      </p:sp>
      <p:sp>
        <p:nvSpPr>
          <p:cNvPr id="41" name="TextBox 40">
            <a:extLst>
              <a:ext uri="{FF2B5EF4-FFF2-40B4-BE49-F238E27FC236}">
                <a16:creationId xmlns:a16="http://schemas.microsoft.com/office/drawing/2014/main" id="{F9415E5A-D324-0BFD-2D47-9ED2A8987EB2}"/>
              </a:ext>
            </a:extLst>
          </p:cNvPr>
          <p:cNvSpPr txBox="1"/>
          <p:nvPr/>
        </p:nvSpPr>
        <p:spPr>
          <a:xfrm>
            <a:off x="6250412" y="5258460"/>
            <a:ext cx="1442138" cy="1404360"/>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Available Phosphorous</a:t>
            </a:r>
          </a:p>
          <a:p>
            <a:r>
              <a:rPr lang="en-IN" sz="1400" dirty="0">
                <a:latin typeface="Times New Roman" panose="02020603050405020304" pitchFamily="18" charset="0"/>
                <a:cs typeface="Times New Roman" panose="02020603050405020304" pitchFamily="18" charset="0"/>
              </a:rPr>
              <a:t>(Olsen’s method by spectrophotometer</a:t>
            </a:r>
          </a:p>
        </p:txBody>
      </p:sp>
      <p:sp>
        <p:nvSpPr>
          <p:cNvPr id="42" name="TextBox 41">
            <a:extLst>
              <a:ext uri="{FF2B5EF4-FFF2-40B4-BE49-F238E27FC236}">
                <a16:creationId xmlns:a16="http://schemas.microsoft.com/office/drawing/2014/main" id="{5759A0E3-A0FC-8B1F-92C8-AC180B0153F8}"/>
              </a:ext>
            </a:extLst>
          </p:cNvPr>
          <p:cNvSpPr txBox="1"/>
          <p:nvPr/>
        </p:nvSpPr>
        <p:spPr>
          <a:xfrm>
            <a:off x="7757069" y="5249659"/>
            <a:ext cx="1707878" cy="1384995"/>
          </a:xfrm>
          <a:prstGeom prst="rect">
            <a:avLst/>
          </a:prstGeom>
          <a:solidFill>
            <a:schemeClr val="accent1">
              <a:lumMod val="20000"/>
              <a:lumOff val="80000"/>
            </a:schemeClr>
          </a:solidFill>
          <a:ln>
            <a:solidFill>
              <a:schemeClr val="bg2">
                <a:lumMod val="10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Available Potassium by Ammonium acetate extractable method through Flame photometer</a:t>
            </a:r>
          </a:p>
        </p:txBody>
      </p:sp>
      <p:sp>
        <p:nvSpPr>
          <p:cNvPr id="43" name="TextBox 42">
            <a:extLst>
              <a:ext uri="{FF2B5EF4-FFF2-40B4-BE49-F238E27FC236}">
                <a16:creationId xmlns:a16="http://schemas.microsoft.com/office/drawing/2014/main" id="{579D0172-3C86-53F1-BA5A-F73A5A2FF86A}"/>
              </a:ext>
            </a:extLst>
          </p:cNvPr>
          <p:cNvSpPr txBox="1"/>
          <p:nvPr/>
        </p:nvSpPr>
        <p:spPr>
          <a:xfrm>
            <a:off x="479444" y="5274738"/>
            <a:ext cx="1074420" cy="1169551"/>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Texture determination by hydrometer  method</a:t>
            </a:r>
          </a:p>
        </p:txBody>
      </p:sp>
      <p:sp>
        <p:nvSpPr>
          <p:cNvPr id="44" name="TextBox 43">
            <a:extLst>
              <a:ext uri="{FF2B5EF4-FFF2-40B4-BE49-F238E27FC236}">
                <a16:creationId xmlns:a16="http://schemas.microsoft.com/office/drawing/2014/main" id="{1DA82B80-3985-426D-47FA-C61E5E2D8680}"/>
              </a:ext>
            </a:extLst>
          </p:cNvPr>
          <p:cNvSpPr txBox="1"/>
          <p:nvPr/>
        </p:nvSpPr>
        <p:spPr>
          <a:xfrm>
            <a:off x="9529466" y="5218972"/>
            <a:ext cx="1293090" cy="1600438"/>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Available Micronutrients by DTPA extractable method through ICP-AES</a:t>
            </a:r>
          </a:p>
        </p:txBody>
      </p:sp>
      <p:sp>
        <p:nvSpPr>
          <p:cNvPr id="45" name="TextBox 44">
            <a:extLst>
              <a:ext uri="{FF2B5EF4-FFF2-40B4-BE49-F238E27FC236}">
                <a16:creationId xmlns:a16="http://schemas.microsoft.com/office/drawing/2014/main" id="{AE1E57BD-A0D0-E952-4280-3FB9635DB063}"/>
              </a:ext>
            </a:extLst>
          </p:cNvPr>
          <p:cNvSpPr txBox="1"/>
          <p:nvPr/>
        </p:nvSpPr>
        <p:spPr>
          <a:xfrm>
            <a:off x="3853047" y="5257504"/>
            <a:ext cx="1271274" cy="1384995"/>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n-IN" sz="1400" dirty="0">
                <a:latin typeface="Times New Roman" panose="02020603050405020304" pitchFamily="18" charset="0"/>
                <a:cs typeface="Times New Roman" panose="02020603050405020304" pitchFamily="18" charset="0"/>
              </a:rPr>
              <a:t>Soil Microbial Biomass Carbon by Fumigation-extraction method</a:t>
            </a:r>
          </a:p>
        </p:txBody>
      </p:sp>
      <p:cxnSp>
        <p:nvCxnSpPr>
          <p:cNvPr id="47" name="Straight Arrow Connector 46">
            <a:extLst>
              <a:ext uri="{FF2B5EF4-FFF2-40B4-BE49-F238E27FC236}">
                <a16:creationId xmlns:a16="http://schemas.microsoft.com/office/drawing/2014/main" id="{DDF62985-DF96-6768-3576-B81C1B4B9BAB}"/>
              </a:ext>
            </a:extLst>
          </p:cNvPr>
          <p:cNvCxnSpPr>
            <a:cxnSpLocks/>
          </p:cNvCxnSpPr>
          <p:nvPr/>
        </p:nvCxnSpPr>
        <p:spPr>
          <a:xfrm flipH="1">
            <a:off x="612794" y="4761945"/>
            <a:ext cx="4768831" cy="457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0C269FC-FB72-9464-8364-7DBA8432EE63}"/>
              </a:ext>
            </a:extLst>
          </p:cNvPr>
          <p:cNvCxnSpPr/>
          <p:nvPr/>
        </p:nvCxnSpPr>
        <p:spPr>
          <a:xfrm>
            <a:off x="5367123" y="4761945"/>
            <a:ext cx="5440931" cy="372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290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B69FF7-B1EE-26A4-295C-7A4AD232502F}"/>
              </a:ext>
            </a:extLst>
          </p:cNvPr>
          <p:cNvSpPr>
            <a:spLocks noGrp="1"/>
          </p:cNvSpPr>
          <p:nvPr>
            <p:ph idx="1"/>
          </p:nvPr>
        </p:nvSpPr>
        <p:spPr>
          <a:xfrm>
            <a:off x="114299" y="209550"/>
            <a:ext cx="11991975" cy="6543675"/>
          </a:xfrm>
        </p:spPr>
        <p:txBody>
          <a:bodyPr/>
          <a:lstStyle/>
          <a:p>
            <a:pPr marL="0" indent="0">
              <a:buNone/>
            </a:pPr>
            <a:r>
              <a:rPr lang="en-IN" dirty="0"/>
              <a:t>                                                          </a:t>
            </a:r>
            <a:r>
              <a:rPr lang="en-IN" b="1" dirty="0">
                <a:latin typeface="Times New Roman" panose="02020603050405020304" pitchFamily="18" charset="0"/>
                <a:cs typeface="Times New Roman" panose="02020603050405020304" pitchFamily="18" charset="0"/>
              </a:rPr>
              <a:t>Results</a:t>
            </a:r>
          </a:p>
        </p:txBody>
      </p:sp>
      <p:pic>
        <p:nvPicPr>
          <p:cNvPr id="5" name="Picture 4">
            <a:extLst>
              <a:ext uri="{FF2B5EF4-FFF2-40B4-BE49-F238E27FC236}">
                <a16:creationId xmlns:a16="http://schemas.microsoft.com/office/drawing/2014/main" id="{3A7281E7-DB8C-03B8-B54D-354E96937C0B}"/>
              </a:ext>
            </a:extLst>
          </p:cNvPr>
          <p:cNvPicPr>
            <a:picLocks noChangeAspect="1"/>
          </p:cNvPicPr>
          <p:nvPr/>
        </p:nvPicPr>
        <p:blipFill>
          <a:blip r:embed="rId2"/>
          <a:stretch>
            <a:fillRect/>
          </a:stretch>
        </p:blipFill>
        <p:spPr>
          <a:xfrm>
            <a:off x="2441011" y="661733"/>
            <a:ext cx="5217090" cy="2616157"/>
          </a:xfrm>
          <a:prstGeom prst="rect">
            <a:avLst/>
          </a:prstGeom>
        </p:spPr>
      </p:pic>
      <p:sp>
        <p:nvSpPr>
          <p:cNvPr id="6" name="TextBox 5">
            <a:extLst>
              <a:ext uri="{FF2B5EF4-FFF2-40B4-BE49-F238E27FC236}">
                <a16:creationId xmlns:a16="http://schemas.microsoft.com/office/drawing/2014/main" id="{2E1E842B-0CC5-B31C-2E56-EE0DB14E7D0D}"/>
              </a:ext>
            </a:extLst>
          </p:cNvPr>
          <p:cNvSpPr txBox="1"/>
          <p:nvPr/>
        </p:nvSpPr>
        <p:spPr>
          <a:xfrm>
            <a:off x="355035" y="838200"/>
            <a:ext cx="2273865" cy="461665"/>
          </a:xfrm>
          <a:prstGeom prst="rect">
            <a:avLst/>
          </a:prstGeom>
          <a:noFill/>
        </p:spPr>
        <p:txBody>
          <a:bodyPr wrap="square" rtlCol="0">
            <a:spAutoFit/>
          </a:bodyPr>
          <a:lstStyle/>
          <a:p>
            <a:pPr marL="342900" indent="-342900">
              <a:buFont typeface="Arial" panose="020B0604020202020204" pitchFamily="34" charset="0"/>
              <a:buChar char="•"/>
            </a:pPr>
            <a:r>
              <a:rPr lang="en-IN" sz="2400" b="1" dirty="0">
                <a:latin typeface="Times New Roman" panose="02020603050405020304" pitchFamily="18" charset="0"/>
                <a:cs typeface="Times New Roman" panose="02020603050405020304" pitchFamily="18" charset="0"/>
              </a:rPr>
              <a:t>Soil Texture</a:t>
            </a:r>
          </a:p>
        </p:txBody>
      </p:sp>
      <p:sp>
        <p:nvSpPr>
          <p:cNvPr id="7" name="TextBox 6">
            <a:extLst>
              <a:ext uri="{FF2B5EF4-FFF2-40B4-BE49-F238E27FC236}">
                <a16:creationId xmlns:a16="http://schemas.microsoft.com/office/drawing/2014/main" id="{1586E7CA-A701-AD25-4C43-5ADCE235C9B8}"/>
              </a:ext>
            </a:extLst>
          </p:cNvPr>
          <p:cNvSpPr txBox="1"/>
          <p:nvPr/>
        </p:nvSpPr>
        <p:spPr>
          <a:xfrm>
            <a:off x="790575" y="3795712"/>
            <a:ext cx="2088586" cy="461665"/>
          </a:xfrm>
          <a:prstGeom prst="rect">
            <a:avLst/>
          </a:prstGeom>
          <a:noFill/>
        </p:spPr>
        <p:txBody>
          <a:bodyPr wrap="square" rtlCol="0">
            <a:spAutoFit/>
          </a:bodyPr>
          <a:lstStyle/>
          <a:p>
            <a:pPr marL="342900" indent="-342900">
              <a:buFont typeface="Arial" panose="020B0604020202020204" pitchFamily="34" charset="0"/>
              <a:buChar char="•"/>
            </a:pPr>
            <a:r>
              <a:rPr lang="en-IN" sz="2400" b="1" dirty="0">
                <a:latin typeface="Times New Roman" panose="02020603050405020304" pitchFamily="18" charset="0"/>
                <a:cs typeface="Times New Roman" panose="02020603050405020304" pitchFamily="18" charset="0"/>
              </a:rPr>
              <a:t>Soil pH</a:t>
            </a:r>
          </a:p>
        </p:txBody>
      </p:sp>
      <p:graphicFrame>
        <p:nvGraphicFramePr>
          <p:cNvPr id="8" name="Chart 7">
            <a:extLst>
              <a:ext uri="{FF2B5EF4-FFF2-40B4-BE49-F238E27FC236}">
                <a16:creationId xmlns:a16="http://schemas.microsoft.com/office/drawing/2014/main" id="{0823FD41-AED0-C12E-D5E0-43433C4B71E2}"/>
              </a:ext>
            </a:extLst>
          </p:cNvPr>
          <p:cNvGraphicFramePr>
            <a:graphicFrameLocks/>
          </p:cNvGraphicFramePr>
          <p:nvPr>
            <p:extLst>
              <p:ext uri="{D42A27DB-BD31-4B8C-83A1-F6EECF244321}">
                <p14:modId xmlns:p14="http://schemas.microsoft.com/office/powerpoint/2010/main" val="786274397"/>
              </p:ext>
            </p:extLst>
          </p:nvPr>
        </p:nvGraphicFramePr>
        <p:xfrm>
          <a:off x="2920717" y="3727450"/>
          <a:ext cx="4572000" cy="30257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5FFCE3E-6396-0F3F-E85B-24F38F5EBBD5}"/>
              </a:ext>
            </a:extLst>
          </p:cNvPr>
          <p:cNvSpPr txBox="1"/>
          <p:nvPr/>
        </p:nvSpPr>
        <p:spPr>
          <a:xfrm>
            <a:off x="7366000" y="3795712"/>
            <a:ext cx="4307840" cy="2862322"/>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cs typeface="Times New Roman" panose="02020603050405020304" pitchFamily="18" charset="0"/>
              </a:rPr>
              <a:t>Soil pH of the area was found in the range of 7.5-8.2.In the </a:t>
            </a:r>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uper</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surface layer (0-5)cm th</a:t>
            </a:r>
            <a:r>
              <a:rPr lang="en-US" dirty="0">
                <a:solidFill>
                  <a:srgbClr val="000000"/>
                </a:solidFill>
                <a:latin typeface="Times New Roman" panose="02020603050405020304" pitchFamily="18" charset="0"/>
                <a:cs typeface="Times New Roman" panose="02020603050405020304" pitchFamily="18" charset="0"/>
              </a:rPr>
              <a:t>e </a:t>
            </a:r>
            <a:r>
              <a:rPr lang="en-IN" baseline="0" dirty="0">
                <a:solidFill>
                  <a:sysClr val="windowText" lastClr="000000"/>
                </a:solidFill>
                <a:latin typeface="Times New Roman" panose="02020603050405020304" pitchFamily="18" charset="0"/>
                <a:cs typeface="Times New Roman" panose="02020603050405020304" pitchFamily="18" charset="0"/>
              </a:rPr>
              <a:t>pH was found be </a:t>
            </a:r>
            <a:r>
              <a:rPr lang="en-IN" dirty="0">
                <a:solidFill>
                  <a:sysClr val="windowText" lastClr="000000"/>
                </a:solidFill>
                <a:latin typeface="Times New Roman" panose="02020603050405020304" pitchFamily="18" charset="0"/>
                <a:cs typeface="Times New Roman" panose="02020603050405020304" pitchFamily="18" charset="0"/>
              </a:rPr>
              <a:t>under conventional practice in compare to CA practice</a:t>
            </a:r>
            <a:r>
              <a:rPr lang="en-US" baseline="0" dirty="0">
                <a:solidFill>
                  <a:srgbClr val="000000"/>
                </a:solidFill>
                <a:latin typeface="Times New Roman" panose="02020603050405020304" pitchFamily="18" charset="0"/>
                <a:cs typeface="Times New Roman" panose="02020603050405020304" pitchFamily="18" charset="0"/>
              </a:rPr>
              <a:t>.</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probable reason is that, with more accumulation of OM in upper surface layers of CA field, thereby increasing the electrolyte concentration and decreasing the pH (Rahman </a:t>
            </a:r>
            <a:r>
              <a:rPr lang="en-US" sz="1800" b="0" i="1" u="none" strike="noStrike" baseline="0" dirty="0">
                <a:solidFill>
                  <a:srgbClr val="000000"/>
                </a:solidFill>
                <a:latin typeface="Times New Roman" panose="02020603050405020304" pitchFamily="18" charset="0"/>
                <a:cs typeface="Times New Roman" panose="02020603050405020304" pitchFamily="18" charset="0"/>
              </a:rPr>
              <a:t>et al.</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2000; Choudhary </a:t>
            </a:r>
            <a:r>
              <a:rPr lang="en-US" sz="1800" b="0" i="1" u="none" strike="noStrike" baseline="0" dirty="0">
                <a:solidFill>
                  <a:srgbClr val="000000"/>
                </a:solidFill>
                <a:latin typeface="Times New Roman" panose="02020603050405020304" pitchFamily="18" charset="0"/>
                <a:cs typeface="Times New Roman" panose="02020603050405020304" pitchFamily="18" charset="0"/>
              </a:rPr>
              <a:t>et al.</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2017).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600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TotalTime>
  <Words>1779</Words>
  <Application>Microsoft Office PowerPoint</Application>
  <PresentationFormat>Widescreen</PresentationFormat>
  <Paragraphs>176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Comparative Assessment of Available Soil Nutrients under Different Tillage and Crop Residue Management Practices in Rice-Wheat Cropping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Assessment of Available Soil Nutrients under Different Tillage and Crop Residue Management Practices in Rice-Wheat Cropping System</dc:title>
  <dc:creator>Deepti Singh</dc:creator>
  <cp:lastModifiedBy>Deepti Singh</cp:lastModifiedBy>
  <cp:revision>17</cp:revision>
  <dcterms:created xsi:type="dcterms:W3CDTF">2022-05-24T13:32:10Z</dcterms:created>
  <dcterms:modified xsi:type="dcterms:W3CDTF">2022-05-25T12:13:38Z</dcterms:modified>
</cp:coreProperties>
</file>