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1"/>
  </p:notesMasterIdLst>
  <p:sldIdLst>
    <p:sldId id="256" r:id="rId2"/>
    <p:sldId id="263" r:id="rId3"/>
    <p:sldId id="262" r:id="rId4"/>
    <p:sldId id="260" r:id="rId5"/>
    <p:sldId id="257" r:id="rId6"/>
    <p:sldId id="261" r:id="rId7"/>
    <p:sldId id="265" r:id="rId8"/>
    <p:sldId id="258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C2F2"/>
    <a:srgbClr val="599DF4"/>
    <a:srgbClr val="FF4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>
        <p:scale>
          <a:sx n="112" d="100"/>
          <a:sy n="112" d="100"/>
        </p:scale>
        <p:origin x="57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49323-03F8-5745-8C3E-EC76FBD5C032}" type="datetimeFigureOut">
              <a:rPr lang="en-RU" smtClean="0"/>
              <a:t>26.05.2022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9EBD3-69E8-7A41-BA63-F699991915D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0988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9EBD3-69E8-7A41-BA63-F699991915D5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472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9EBD3-69E8-7A41-BA63-F699991915D5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3697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9EBD3-69E8-7A41-BA63-F699991915D5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1033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88023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1263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6938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2475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04884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5891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6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739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9580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04310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0999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D7833AF-F2B6-8344-80F1-86D67C05E621}" type="datetimeFigureOut">
              <a:rPr lang="en-RU" smtClean="0"/>
              <a:t>24.05.2022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6F6F8F1-DC2B-AA41-A51F-7919F3E61219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6262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mwf.int/en/forecasts/datasets/reanalysis-datasets/era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6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23F99-83BC-CDDF-64E7-27D6C6486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5937" y="2190636"/>
            <a:ext cx="7276994" cy="1862563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000"/>
              <a:t>Estimates of the dependence of snow cover extent on surface air temperature of the Northern Hemisphere for the last several decades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86FB8-5E24-3129-23E3-EE9A1E5BE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2804" y="4240742"/>
            <a:ext cx="6801612" cy="536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By Maria Parfenova, Igor I. </a:t>
            </a:r>
            <a:r>
              <a:rPr lang="en-US" sz="1800" dirty="0" err="1">
                <a:solidFill>
                  <a:schemeClr val="bg1"/>
                </a:solidFill>
              </a:rPr>
              <a:t>Mokhov</a:t>
            </a:r>
            <a:r>
              <a:rPr lang="en-US" sz="1800" dirty="0">
                <a:solidFill>
                  <a:schemeClr val="bg1"/>
                </a:solidFill>
              </a:rPr>
              <a:t>, Maxim </a:t>
            </a:r>
            <a:r>
              <a:rPr lang="en-US" sz="1800" dirty="0" err="1">
                <a:solidFill>
                  <a:schemeClr val="bg1"/>
                </a:solidFill>
              </a:rPr>
              <a:t>Arzhanov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Picture 3" descr="A car driving on a snowy road&#10;&#10;Description automatically generated with low confidence">
            <a:extLst>
              <a:ext uri="{FF2B5EF4-FFF2-40B4-BE49-F238E27FC236}">
                <a16:creationId xmlns:a16="http://schemas.microsoft.com/office/drawing/2014/main" id="{816D3E1C-841C-1164-ECD0-F109B98FC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3" r="-1" b="23463"/>
          <a:stretch/>
        </p:blipFill>
        <p:spPr>
          <a:xfrm>
            <a:off x="535209" y="282293"/>
            <a:ext cx="3975822" cy="3963805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F9EFA8C-36ED-F958-58F2-E5CFCB212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507" y="282293"/>
            <a:ext cx="4314207" cy="1720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BF2AD6-815B-396A-91D8-8BE6134A427A}"/>
              </a:ext>
            </a:extLst>
          </p:cNvPr>
          <p:cNvSpPr txBox="1"/>
          <p:nvPr/>
        </p:nvSpPr>
        <p:spPr>
          <a:xfrm>
            <a:off x="6046856" y="5106052"/>
            <a:ext cx="5751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i="1" dirty="0"/>
              <a:t>A.M. </a:t>
            </a:r>
            <a:r>
              <a:rPr lang="en-GB" i="1" dirty="0" err="1"/>
              <a:t>Obukhov</a:t>
            </a:r>
            <a:r>
              <a:rPr lang="en-GB" i="1" dirty="0"/>
              <a:t> Institute of Atmospheric Physics RAS</a:t>
            </a:r>
          </a:p>
          <a:p>
            <a:pPr algn="r">
              <a:spcAft>
                <a:spcPts val="600"/>
              </a:spcAft>
            </a:pPr>
            <a:r>
              <a:rPr lang="en-GB" i="1" dirty="0"/>
              <a:t>M.V. Lomonosov Moscow State University</a:t>
            </a:r>
            <a:endParaRPr lang="en-GB" dirty="0"/>
          </a:p>
          <a:p>
            <a:pPr algn="r">
              <a:spcAft>
                <a:spcPts val="600"/>
              </a:spcAft>
            </a:pP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230677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4CA5-0E9C-B1E9-BB43-4E8048796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325"/>
            <a:ext cx="10515600" cy="1325563"/>
          </a:xfrm>
        </p:spPr>
        <p:txBody>
          <a:bodyPr/>
          <a:lstStyle/>
          <a:p>
            <a:pPr algn="ctr"/>
            <a:r>
              <a:rPr lang="en-RU" b="1" dirty="0">
                <a:solidFill>
                  <a:schemeClr val="accent1"/>
                </a:solidFill>
              </a:rPr>
              <a:t>Positive climatic feedback: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F55DE-1DFA-F447-9D26-905B0EDECAAC}"/>
              </a:ext>
            </a:extLst>
          </p:cNvPr>
          <p:cNvSpPr/>
          <p:nvPr/>
        </p:nvSpPr>
        <p:spPr>
          <a:xfrm>
            <a:off x="4842473" y="5501712"/>
            <a:ext cx="2873246" cy="1057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Further increase in temperature</a:t>
            </a:r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5F703DE9-572F-2952-EFAF-378C2763BF3D}"/>
              </a:ext>
            </a:extLst>
          </p:cNvPr>
          <p:cNvSpPr/>
          <p:nvPr/>
        </p:nvSpPr>
        <p:spPr>
          <a:xfrm>
            <a:off x="4938531" y="1916986"/>
            <a:ext cx="534145" cy="484632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6E1959-6BEA-5546-3226-26BF188368D7}"/>
              </a:ext>
            </a:extLst>
          </p:cNvPr>
          <p:cNvSpPr/>
          <p:nvPr/>
        </p:nvSpPr>
        <p:spPr>
          <a:xfrm>
            <a:off x="5914387" y="1630384"/>
            <a:ext cx="5116122" cy="1057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Decrease in the surface albedo under the temperature increase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CF91C-9DC2-811F-ADB0-99FA71838E65}"/>
              </a:ext>
            </a:extLst>
          </p:cNvPr>
          <p:cNvSpPr/>
          <p:nvPr/>
        </p:nvSpPr>
        <p:spPr>
          <a:xfrm>
            <a:off x="1219370" y="1630384"/>
            <a:ext cx="3097192" cy="1057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Decrease the snow-ice covered area</a:t>
            </a:r>
            <a:endParaRPr lang="en-RU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0EBD29-B563-F4B0-0220-6F44FA4F53DE}"/>
              </a:ext>
            </a:extLst>
          </p:cNvPr>
          <p:cNvSpPr/>
          <p:nvPr/>
        </p:nvSpPr>
        <p:spPr>
          <a:xfrm>
            <a:off x="7550446" y="3566048"/>
            <a:ext cx="3480063" cy="1057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Increase in the solar radiation absorption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04EB2-F47C-CD40-DFC4-D5A796241229}"/>
              </a:ext>
            </a:extLst>
          </p:cNvPr>
          <p:cNvSpPr/>
          <p:nvPr/>
        </p:nvSpPr>
        <p:spPr>
          <a:xfrm>
            <a:off x="328914" y="3538415"/>
            <a:ext cx="5950182" cy="1216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Sensitivity of the temperature regime to external (natural and anthropogenic) influences increase</a:t>
            </a:r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14FD85C0-0BAD-C84D-736A-6AC995C2CAAB}"/>
              </a:ext>
            </a:extLst>
          </p:cNvPr>
          <p:cNvSpPr/>
          <p:nvPr/>
        </p:nvSpPr>
        <p:spPr>
          <a:xfrm rot="5400000">
            <a:off x="9023404" y="2884818"/>
            <a:ext cx="534145" cy="484632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884E58A3-2DEC-90BF-08C2-31733A097DF4}"/>
              </a:ext>
            </a:extLst>
          </p:cNvPr>
          <p:cNvSpPr/>
          <p:nvPr/>
        </p:nvSpPr>
        <p:spPr>
          <a:xfrm rot="7451977">
            <a:off x="7633904" y="4820482"/>
            <a:ext cx="534145" cy="484632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AB0B5A7F-BA1B-492A-FEFE-3DEC5F5D8D05}"/>
              </a:ext>
            </a:extLst>
          </p:cNvPr>
          <p:cNvSpPr/>
          <p:nvPr/>
        </p:nvSpPr>
        <p:spPr>
          <a:xfrm rot="14187477">
            <a:off x="4205607" y="4985300"/>
            <a:ext cx="534145" cy="484632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sp>
        <p:nvSpPr>
          <p:cNvPr id="16" name="Striped Right Arrow 15">
            <a:extLst>
              <a:ext uri="{FF2B5EF4-FFF2-40B4-BE49-F238E27FC236}">
                <a16:creationId xmlns:a16="http://schemas.microsoft.com/office/drawing/2014/main" id="{968E1766-1C10-FD7E-2AF6-17AE58C25065}"/>
              </a:ext>
            </a:extLst>
          </p:cNvPr>
          <p:cNvSpPr/>
          <p:nvPr/>
        </p:nvSpPr>
        <p:spPr>
          <a:xfrm rot="16200000">
            <a:off x="2500894" y="2871001"/>
            <a:ext cx="534145" cy="484632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81129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70A3FB-4AC6-6C17-37A1-927F8C27C2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468636"/>
              </p:ext>
            </p:extLst>
          </p:nvPr>
        </p:nvGraphicFramePr>
        <p:xfrm>
          <a:off x="1318665" y="1546424"/>
          <a:ext cx="4907463" cy="4254868"/>
        </p:xfrm>
        <a:graphic>
          <a:graphicData uri="http://schemas.openxmlformats.org/drawingml/2006/table">
            <a:tbl>
              <a:tblPr firstRow="1" firstCol="1" bandRow="1"/>
              <a:tblGrid>
                <a:gridCol w="731116">
                  <a:extLst>
                    <a:ext uri="{9D8B030D-6E8A-4147-A177-3AD203B41FA5}">
                      <a16:colId xmlns:a16="http://schemas.microsoft.com/office/drawing/2014/main" val="4044429639"/>
                    </a:ext>
                  </a:extLst>
                </a:gridCol>
                <a:gridCol w="1352125">
                  <a:extLst>
                    <a:ext uri="{9D8B030D-6E8A-4147-A177-3AD203B41FA5}">
                      <a16:colId xmlns:a16="http://schemas.microsoft.com/office/drawing/2014/main" val="4206202806"/>
                    </a:ext>
                  </a:extLst>
                </a:gridCol>
                <a:gridCol w="1377387">
                  <a:extLst>
                    <a:ext uri="{9D8B030D-6E8A-4147-A177-3AD203B41FA5}">
                      <a16:colId xmlns:a16="http://schemas.microsoft.com/office/drawing/2014/main" val="2069300349"/>
                    </a:ext>
                  </a:extLst>
                </a:gridCol>
                <a:gridCol w="1446835">
                  <a:extLst>
                    <a:ext uri="{9D8B030D-6E8A-4147-A177-3AD203B41FA5}">
                      <a16:colId xmlns:a16="http://schemas.microsoft.com/office/drawing/2014/main" val="255231302"/>
                    </a:ext>
                  </a:extLst>
                </a:gridCol>
              </a:tblGrid>
              <a:tr h="339643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1980-2019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1980-1999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2000-2019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631057"/>
                  </a:ext>
                </a:extLst>
              </a:tr>
              <a:tr h="305024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47.1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46.4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47.8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C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732453"/>
                  </a:ext>
                </a:extLst>
              </a:tr>
              <a:tr h="305024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45.8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45.4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46.3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C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543080"/>
                  </a:ext>
                </a:extLst>
              </a:tr>
              <a:tr h="369039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40.2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40.4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39.9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92103"/>
                  </a:ext>
                </a:extLst>
              </a:tr>
              <a:tr h="37044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Apr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30.2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30.7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29.8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659918"/>
                  </a:ext>
                </a:extLst>
              </a:tr>
              <a:tr h="33566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18.7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19.5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41651"/>
                  </a:ext>
                </a:extLst>
              </a:tr>
              <a:tr h="34000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273693"/>
                  </a:ext>
                </a:extLst>
              </a:tr>
              <a:tr h="305024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765025"/>
                  </a:ext>
                </a:extLst>
              </a:tr>
              <a:tr h="305024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711498"/>
                  </a:ext>
                </a:extLst>
              </a:tr>
              <a:tr h="32406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C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34588"/>
                  </a:ext>
                </a:extLst>
              </a:tr>
              <a:tr h="305024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19.9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C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030108"/>
                  </a:ext>
                </a:extLst>
              </a:tr>
              <a:tr h="305024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34.5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33.8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35.1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C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91471"/>
                  </a:ext>
                </a:extLst>
              </a:tr>
              <a:tr h="305024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43.9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43.3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44.5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541" marR="121541" marT="168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C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7427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4597E9F-76A9-02CD-1588-2F41CE34148C}"/>
              </a:ext>
            </a:extLst>
          </p:cNvPr>
          <p:cNvSpPr txBox="1"/>
          <p:nvPr/>
        </p:nvSpPr>
        <p:spPr>
          <a:xfrm>
            <a:off x="1318665" y="512759"/>
            <a:ext cx="9394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3600" dirty="0">
                <a:latin typeface="+mj-lt"/>
              </a:rPr>
              <a:t>Mean Snow Cover Extent (SCE) Values in the NH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A543FA-E455-FAEE-E2AB-16AE4F57A032}"/>
              </a:ext>
            </a:extLst>
          </p:cNvPr>
          <p:cNvSpPr txBox="1"/>
          <p:nvPr/>
        </p:nvSpPr>
        <p:spPr>
          <a:xfrm>
            <a:off x="6949440" y="2148841"/>
            <a:ext cx="3646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In the last 2 two decades the snow cover extent </a:t>
            </a:r>
            <a:r>
              <a:rPr lang="en-GB" sz="2400" dirty="0">
                <a:solidFill>
                  <a:srgbClr val="6FC2F2"/>
                </a:solidFill>
              </a:rPr>
              <a:t>increased</a:t>
            </a:r>
            <a:r>
              <a:rPr lang="en-GB" sz="2400" dirty="0"/>
              <a:t> in autumn-winter months and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decreased</a:t>
            </a:r>
            <a:r>
              <a:rPr lang="en-GB" sz="2400" dirty="0"/>
              <a:t> in spring-summer months</a:t>
            </a:r>
            <a:endParaRPr lang="en-RU" sz="2400" dirty="0"/>
          </a:p>
        </p:txBody>
      </p:sp>
    </p:spTree>
    <p:extLst>
      <p:ext uri="{BB962C8B-B14F-4D97-AF65-F5344CB8AC3E}">
        <p14:creationId xmlns:p14="http://schemas.microsoft.com/office/powerpoint/2010/main" val="277489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8A11-7C1A-F1D0-B54F-44B110D7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7" y="344594"/>
            <a:ext cx="10905066" cy="1135737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RU" sz="3600" dirty="0">
                <a:solidFill>
                  <a:srgbClr val="0070C0"/>
                </a:solidFill>
              </a:rPr>
              <a:t>Methods: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5C498-0DB1-07AB-E38A-AC1AAE157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67" y="1232008"/>
            <a:ext cx="10905066" cy="5134501"/>
          </a:xfrm>
        </p:spPr>
        <p:txBody>
          <a:bodyPr>
            <a:normAutofit fontScale="92500" lnSpcReduction="20000"/>
          </a:bodyPr>
          <a:lstStyle/>
          <a:p>
            <a:endParaRPr lang="en-GB" sz="2000" dirty="0"/>
          </a:p>
          <a:p>
            <a:r>
              <a:rPr lang="en-GB" sz="2000" dirty="0">
                <a:solidFill>
                  <a:schemeClr val="accent3">
                    <a:lumMod val="75000"/>
                  </a:schemeClr>
                </a:solidFill>
              </a:rPr>
              <a:t>Seasonal features </a:t>
            </a:r>
            <a:r>
              <a:rPr lang="en-GB" sz="2000" dirty="0"/>
              <a:t>of variations in the area of ​​snow cover in the annual cycle and their changes over the past decades are analysed using the corresponding </a:t>
            </a:r>
            <a:r>
              <a:rPr lang="en-GB" sz="2000" dirty="0">
                <a:solidFill>
                  <a:srgbClr val="0070C0"/>
                </a:solidFill>
              </a:rPr>
              <a:t>phase portraits</a:t>
            </a:r>
            <a:r>
              <a:rPr lang="en-GB" sz="2000" dirty="0"/>
              <a:t>. </a:t>
            </a:r>
          </a:p>
          <a:p>
            <a:r>
              <a:rPr lang="en-GB" sz="2000" dirty="0"/>
              <a:t>Parameters of the </a:t>
            </a:r>
            <a:r>
              <a:rPr lang="en-GB" sz="2000" dirty="0">
                <a:solidFill>
                  <a:schemeClr val="accent3">
                    <a:lumMod val="75000"/>
                  </a:schemeClr>
                </a:solidFill>
              </a:rPr>
              <a:t>sensitivity</a:t>
            </a:r>
            <a:r>
              <a:rPr lang="en-GB" sz="2000" dirty="0"/>
              <a:t> of snow cover to temperature change were estimated with </a:t>
            </a:r>
            <a:r>
              <a:rPr lang="en-GB" sz="2000" dirty="0">
                <a:solidFill>
                  <a:srgbClr val="0070C0"/>
                </a:solidFill>
              </a:rPr>
              <a:t>linear regressions</a:t>
            </a:r>
            <a:r>
              <a:rPr lang="en-GB" sz="2000" dirty="0"/>
              <a:t>.</a:t>
            </a:r>
          </a:p>
          <a:p>
            <a:r>
              <a:rPr lang="en-GB" sz="2000" dirty="0"/>
              <a:t>To assess the </a:t>
            </a:r>
            <a:r>
              <a:rPr lang="en-GB" sz="2000" dirty="0">
                <a:solidFill>
                  <a:schemeClr val="accent3">
                    <a:lumMod val="75000"/>
                  </a:schemeClr>
                </a:solidFill>
              </a:rPr>
              <a:t>interdecadal variability</a:t>
            </a:r>
            <a:r>
              <a:rPr lang="en-GB" sz="2000" dirty="0"/>
              <a:t>, along with a correlation analysis, a </a:t>
            </a:r>
            <a:r>
              <a:rPr lang="en-GB" sz="2000" dirty="0">
                <a:solidFill>
                  <a:srgbClr val="0070C0"/>
                </a:solidFill>
              </a:rPr>
              <a:t>cross-wavelet analysis </a:t>
            </a:r>
            <a:r>
              <a:rPr lang="en-GB" sz="2000" dirty="0"/>
              <a:t>was used.</a:t>
            </a:r>
          </a:p>
          <a:p>
            <a:r>
              <a:rPr lang="en-GB" sz="2000" dirty="0"/>
              <a:t>Numerical simulations using the models of CMIP6 project were also analysed.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RU" sz="2000" dirty="0"/>
          </a:p>
          <a:p>
            <a:pPr marL="0" indent="0">
              <a:buNone/>
            </a:pPr>
            <a:endParaRPr lang="en-RU" sz="2000" dirty="0"/>
          </a:p>
          <a:p>
            <a:pPr marL="0" indent="0">
              <a:buNone/>
            </a:pPr>
            <a:endParaRPr lang="en-RU" sz="2000" dirty="0"/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Snow Cover Extent (SCE) </a:t>
            </a:r>
            <a:r>
              <a:rPr lang="en-GB" sz="2000" dirty="0"/>
              <a:t>– GSL (https://</a:t>
            </a:r>
            <a:r>
              <a:rPr lang="en-GB" sz="2000" dirty="0" err="1"/>
              <a:t>climate.rutgers.edu</a:t>
            </a:r>
            <a:r>
              <a:rPr lang="en-GB" sz="2000" dirty="0"/>
              <a:t>/) 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Surface Air Temperature </a:t>
            </a:r>
            <a:r>
              <a:rPr lang="en-GB" sz="2000" dirty="0"/>
              <a:t>– ERA5 reanalysis data (</a:t>
            </a:r>
            <a:r>
              <a:rPr lang="en-GB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https://www.ecmwf.int/en/forecasts/datasets/reanalysis-datasets/era5</a:t>
            </a:r>
            <a:r>
              <a:rPr lang="en-GB" sz="2000" dirty="0"/>
              <a:t>)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CMIP6</a:t>
            </a:r>
            <a:r>
              <a:rPr lang="en-GB" sz="2000" dirty="0"/>
              <a:t> (https://</a:t>
            </a:r>
            <a:r>
              <a:rPr lang="en-GB" sz="2000" dirty="0" err="1"/>
              <a:t>esgf-node.llnl.gov</a:t>
            </a:r>
            <a:r>
              <a:rPr lang="en-GB" sz="2000" dirty="0"/>
              <a:t>/projects/cmip6/)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97FEC9B-3A4B-DF6D-C412-263BC4658F5C}"/>
              </a:ext>
            </a:extLst>
          </p:cNvPr>
          <p:cNvSpPr txBox="1">
            <a:spLocks/>
          </p:cNvSpPr>
          <p:nvPr/>
        </p:nvSpPr>
        <p:spPr>
          <a:xfrm>
            <a:off x="529167" y="3554730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RU" sz="3600" dirty="0">
                <a:solidFill>
                  <a:schemeClr val="accent1">
                    <a:lumMod val="75000"/>
                  </a:schemeClr>
                </a:solidFill>
              </a:rPr>
              <a:t>Data:</a:t>
            </a:r>
          </a:p>
        </p:txBody>
      </p:sp>
    </p:spTree>
    <p:extLst>
      <p:ext uri="{BB962C8B-B14F-4D97-AF65-F5344CB8AC3E}">
        <p14:creationId xmlns:p14="http://schemas.microsoft.com/office/powerpoint/2010/main" val="402482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269F-A311-ED11-0E60-BC4156EC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4366"/>
            <a:ext cx="10601401" cy="686991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Seasonal features of SCE variations in Eurasia in the annual course and their changes over the decades</a:t>
            </a:r>
            <a:endParaRPr lang="en-RU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9971D6-941E-DD5F-C0EF-87842132B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09" y="1702995"/>
            <a:ext cx="4638640" cy="2729272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025EA3CD-7398-F56B-8FDA-28C76E889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89" y="1385595"/>
            <a:ext cx="5245101" cy="3934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DAEFC4-7807-641C-3C29-9CFC68B0B0B8}"/>
              </a:ext>
            </a:extLst>
          </p:cNvPr>
          <p:cNvSpPr/>
          <p:nvPr/>
        </p:nvSpPr>
        <p:spPr>
          <a:xfrm>
            <a:off x="2018896" y="1067510"/>
            <a:ext cx="3127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RU" dirty="0"/>
              <a:t>Satellite data &amp; ERA5 reanalisys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EDF41D-C07E-0154-F996-52A94D87BA4B}"/>
              </a:ext>
            </a:extLst>
          </p:cNvPr>
          <p:cNvSpPr/>
          <p:nvPr/>
        </p:nvSpPr>
        <p:spPr>
          <a:xfrm>
            <a:off x="8425439" y="998764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RU" dirty="0"/>
              <a:t>CMIP6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2DAEA-84AD-4666-D5E4-495F148C6647}"/>
              </a:ext>
            </a:extLst>
          </p:cNvPr>
          <p:cNvSpPr txBox="1"/>
          <p:nvPr/>
        </p:nvSpPr>
        <p:spPr>
          <a:xfrm>
            <a:off x="1263209" y="5472405"/>
            <a:ext cx="10452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For the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summer</a:t>
            </a:r>
            <a:r>
              <a:rPr lang="en-GB" sz="2000" dirty="0"/>
              <a:t> months, the variability of the SCE is noticeably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less</a:t>
            </a:r>
            <a:r>
              <a:rPr lang="en-GB" sz="2000" dirty="0"/>
              <a:t>, while the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tendency for a decrease</a:t>
            </a:r>
            <a:r>
              <a:rPr lang="en-GB" sz="2000" dirty="0"/>
              <a:t> in the SCE with general warming in recent decades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is more pronounced </a:t>
            </a:r>
            <a:r>
              <a:rPr lang="en-GB" sz="2000" dirty="0"/>
              <a:t>for them than for the </a:t>
            </a:r>
            <a:r>
              <a:rPr lang="en-GB" sz="2000" dirty="0">
                <a:solidFill>
                  <a:srgbClr val="599DF4"/>
                </a:solidFill>
              </a:rPr>
              <a:t>winter</a:t>
            </a:r>
            <a:r>
              <a:rPr lang="en-GB" sz="2000" dirty="0"/>
              <a:t> months.</a:t>
            </a:r>
            <a:endParaRPr lang="en-RU" sz="2000" dirty="0"/>
          </a:p>
        </p:txBody>
      </p:sp>
    </p:spTree>
    <p:extLst>
      <p:ext uri="{BB962C8B-B14F-4D97-AF65-F5344CB8AC3E}">
        <p14:creationId xmlns:p14="http://schemas.microsoft.com/office/powerpoint/2010/main" val="731535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3995-3EA2-C26E-3770-A12B6A25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39" y="219919"/>
            <a:ext cx="10852161" cy="995819"/>
          </a:xfrm>
        </p:spPr>
        <p:txBody>
          <a:bodyPr>
            <a:normAutofit fontScale="90000"/>
          </a:bodyPr>
          <a:lstStyle/>
          <a:p>
            <a:r>
              <a:rPr lang="en-GB" dirty="0"/>
              <a:t>Sensitivity of the SCE to the changes in the surface air temperature</a:t>
            </a:r>
            <a:endParaRPr lang="en-RU" dirty="0"/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D93E08A3-B05E-45AE-802F-3E8FEF75E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1639" y="1324892"/>
            <a:ext cx="5053341" cy="305390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E07AB2-8F6A-6B20-8704-E47F756CF953}"/>
              </a:ext>
            </a:extLst>
          </p:cNvPr>
          <p:cNvSpPr txBox="1"/>
          <p:nvPr/>
        </p:nvSpPr>
        <p:spPr>
          <a:xfrm>
            <a:off x="1487515" y="5259627"/>
            <a:ext cx="317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Satellite data &amp; ERA5 reanalisys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C8803BF0-F820-BB88-6E52-5B4EFCF4E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507" y="1324892"/>
            <a:ext cx="4512320" cy="3377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72317A-00AE-5AFE-0402-50956445A19E}"/>
              </a:ext>
            </a:extLst>
          </p:cNvPr>
          <p:cNvSpPr txBox="1"/>
          <p:nvPr/>
        </p:nvSpPr>
        <p:spPr>
          <a:xfrm>
            <a:off x="2133698" y="4758971"/>
            <a:ext cx="758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coefficients of the linear regressions (characterized by the straight line) by </a:t>
            </a:r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AD2079-49AE-91E6-196B-A788A0AC3DAE}"/>
              </a:ext>
            </a:extLst>
          </p:cNvPr>
          <p:cNvSpPr txBox="1"/>
          <p:nvPr/>
        </p:nvSpPr>
        <p:spPr>
          <a:xfrm>
            <a:off x="7718282" y="5238594"/>
            <a:ext cx="227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Numerical simulations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66913C4-E03C-85D3-DE81-E256C13F8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282" y="5708894"/>
            <a:ext cx="2310175" cy="312006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E6BB3127-BA86-992E-DD3D-58E267174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543" y="5727080"/>
            <a:ext cx="1729531" cy="2938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C095B1-FA12-FA49-CD96-D4F726C2D043}"/>
              </a:ext>
            </a:extLst>
          </p:cNvPr>
          <p:cNvSpPr txBox="1"/>
          <p:nvPr/>
        </p:nvSpPr>
        <p:spPr>
          <a:xfrm>
            <a:off x="5289691" y="6160770"/>
            <a:ext cx="127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Agree well. </a:t>
            </a:r>
          </a:p>
        </p:txBody>
      </p:sp>
    </p:spTree>
    <p:extLst>
      <p:ext uri="{BB962C8B-B14F-4D97-AF65-F5344CB8AC3E}">
        <p14:creationId xmlns:p14="http://schemas.microsoft.com/office/powerpoint/2010/main" val="395789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A51760-8E6B-AD4D-71ED-58D391E1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109" y="1827594"/>
            <a:ext cx="7719989" cy="455098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908BF27-4F17-8040-FC75-56F91F06EACC}"/>
              </a:ext>
            </a:extLst>
          </p:cNvPr>
          <p:cNvGrpSpPr/>
          <p:nvPr/>
        </p:nvGrpSpPr>
        <p:grpSpPr>
          <a:xfrm>
            <a:off x="711842" y="4517278"/>
            <a:ext cx="3246700" cy="914400"/>
            <a:chOff x="541096" y="4402050"/>
            <a:chExt cx="3246700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F7A0C0-B59C-5504-E8C3-BD843760C9DB}"/>
                </a:ext>
              </a:extLst>
            </p:cNvPr>
            <p:cNvSpPr/>
            <p:nvPr/>
          </p:nvSpPr>
          <p:spPr>
            <a:xfrm>
              <a:off x="541096" y="4402050"/>
              <a:ext cx="32467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D63E2D-578A-1F01-4B8B-4D863CDC2EBF}"/>
                </a:ext>
              </a:extLst>
            </p:cNvPr>
            <p:cNvSpPr txBox="1"/>
            <p:nvPr/>
          </p:nvSpPr>
          <p:spPr>
            <a:xfrm>
              <a:off x="697934" y="4674584"/>
              <a:ext cx="3089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RU" dirty="0">
                  <a:solidFill>
                    <a:schemeClr val="bg1"/>
                  </a:solidFill>
                </a:rPr>
                <a:t>60 months = 5 years ~ El Nino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0A662B-315E-36DA-F52A-AB03D8B9E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42" y="375221"/>
            <a:ext cx="10515600" cy="1325563"/>
          </a:xfrm>
        </p:spPr>
        <p:txBody>
          <a:bodyPr/>
          <a:lstStyle/>
          <a:p>
            <a:r>
              <a:rPr lang="en-RU" dirty="0"/>
              <a:t>Cross-wavelet analysis of Snow Cover Extent and temperature regime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035A17-2755-A0E9-D959-8F5F1FAA1EA8}"/>
              </a:ext>
            </a:extLst>
          </p:cNvPr>
          <p:cNvCxnSpPr>
            <a:cxnSpLocks/>
          </p:cNvCxnSpPr>
          <p:nvPr/>
        </p:nvCxnSpPr>
        <p:spPr>
          <a:xfrm>
            <a:off x="3958542" y="4930311"/>
            <a:ext cx="9057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96D5A43-558E-379C-AC44-D7E5CFDD8DB9}"/>
              </a:ext>
            </a:extLst>
          </p:cNvPr>
          <p:cNvSpPr/>
          <p:nvPr/>
        </p:nvSpPr>
        <p:spPr>
          <a:xfrm>
            <a:off x="9609011" y="4517278"/>
            <a:ext cx="1458411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1C4B2E-B235-FE80-C72C-21DB09AF6263}"/>
              </a:ext>
            </a:extLst>
          </p:cNvPr>
          <p:cNvGrpSpPr/>
          <p:nvPr/>
        </p:nvGrpSpPr>
        <p:grpSpPr>
          <a:xfrm>
            <a:off x="711842" y="3007135"/>
            <a:ext cx="3246700" cy="914400"/>
            <a:chOff x="541096" y="4402050"/>
            <a:chExt cx="3246700" cy="9144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93334F-3349-44A6-ABB0-E53F0255A0CA}"/>
                </a:ext>
              </a:extLst>
            </p:cNvPr>
            <p:cNvSpPr/>
            <p:nvPr/>
          </p:nvSpPr>
          <p:spPr>
            <a:xfrm>
              <a:off x="541096" y="4402050"/>
              <a:ext cx="32467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A82E46-D97D-0591-424B-92E7ED830EE9}"/>
                </a:ext>
              </a:extLst>
            </p:cNvPr>
            <p:cNvSpPr txBox="1"/>
            <p:nvPr/>
          </p:nvSpPr>
          <p:spPr>
            <a:xfrm>
              <a:off x="697934" y="4674584"/>
              <a:ext cx="3089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RU" dirty="0">
                  <a:solidFill>
                    <a:schemeClr val="bg1"/>
                  </a:solidFill>
                </a:rPr>
                <a:t>12 months = annual cycle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FBE613-0F89-2240-0606-A36A49B7E69F}"/>
              </a:ext>
            </a:extLst>
          </p:cNvPr>
          <p:cNvCxnSpPr>
            <a:cxnSpLocks/>
          </p:cNvCxnSpPr>
          <p:nvPr/>
        </p:nvCxnSpPr>
        <p:spPr>
          <a:xfrm>
            <a:off x="4094109" y="3464335"/>
            <a:ext cx="9057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95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30C47C3-EDEC-1959-FB26-ACF18B95D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-311944"/>
            <a:ext cx="11074400" cy="31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C7B16F2-442C-13BD-4F1B-3BBDBEE09A9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43700" y="6730999"/>
            <a:ext cx="110744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U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B125E5-19BB-D022-B1E5-E0BC91AC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854"/>
            <a:ext cx="10515600" cy="1048148"/>
          </a:xfrm>
        </p:spPr>
        <p:txBody>
          <a:bodyPr>
            <a:normAutofit/>
          </a:bodyPr>
          <a:lstStyle/>
          <a:p>
            <a:r>
              <a:rPr lang="en-GB" sz="3200" dirty="0"/>
              <a:t>Conclusions</a:t>
            </a:r>
            <a:endParaRPr lang="en-RU" sz="3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30C91A3-EA9B-F5BB-5B41-4D82B1B1E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831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variations in the surface air temperature and the SCE are stronger </a:t>
            </a:r>
            <a:r>
              <a:rPr lang="en-GB" sz="21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the annual cycle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en-GB" sz="21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interannual variations </a:t>
            </a:r>
            <a:r>
              <a:rPr lang="en-GB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appear for each month. 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correlation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noted in SCE and surface air temperature with the corresponding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interannual variations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SCE in the autumn months during warming can be explained by an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the transport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water vapor in the atmosphere with snowfall over the continents due to a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in the area of sea ice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Arctic Ocean. It is significant that for the modern climate of recent decades, in particular for Eurasia, it is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October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transition to negative surface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temperatures and the formation of snow cover starts. 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of snow cover changes can be associated not only with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long-term trends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climate change and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modes of interdecadal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intradecadal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climatic variability, which manifest themselves differently in different regions, but also with the features of the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analyzed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and its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homogeneity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including CDR satellite observation data. In particular, </a:t>
            </a:r>
            <a:r>
              <a:rPr lang="en-GB" sz="2000" dirty="0">
                <a:solidFill>
                  <a:srgbClr val="599D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need to correct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CDR data until 2005 was noted in several papers. 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0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F494F3-1BBE-1907-8D56-FCCCE776D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8994EB-90FD-031F-B5F6-A1156DC79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Thank you!</a:t>
            </a:r>
          </a:p>
        </p:txBody>
      </p:sp>
      <p:pic>
        <p:nvPicPr>
          <p:cNvPr id="7" name="Graphic 6" descr="Dove outline">
            <a:extLst>
              <a:ext uri="{FF2B5EF4-FFF2-40B4-BE49-F238E27FC236}">
                <a16:creationId xmlns:a16="http://schemas.microsoft.com/office/drawing/2014/main" id="{EFAF5BDF-9D1E-8FD4-28F6-A3EC6083E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4010" y="251460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DCF2A3-809A-B790-01FF-DDBDF18BBCDC}"/>
              </a:ext>
            </a:extLst>
          </p:cNvPr>
          <p:cNvSpPr txBox="1"/>
          <p:nvPr/>
        </p:nvSpPr>
        <p:spPr>
          <a:xfrm>
            <a:off x="4391406" y="2497312"/>
            <a:ext cx="2946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RU" dirty="0">
                <a:solidFill>
                  <a:schemeClr val="bg1"/>
                </a:solidFill>
              </a:rPr>
              <a:t>ontact: parfenova@ifaran.ru</a:t>
            </a:r>
          </a:p>
        </p:txBody>
      </p:sp>
    </p:spTree>
    <p:extLst>
      <p:ext uri="{BB962C8B-B14F-4D97-AF65-F5344CB8AC3E}">
        <p14:creationId xmlns:p14="http://schemas.microsoft.com/office/powerpoint/2010/main" val="189480433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{3FF2C456-EE2C-A043-9A20-75C45833E317}tf10001120</Template>
  <TotalTime>3337</TotalTime>
  <Words>642</Words>
  <Application>Microsoft Macintosh PowerPoint</Application>
  <PresentationFormat>Widescreen</PresentationFormat>
  <Paragraphs>100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Gill Sans MT</vt:lpstr>
      <vt:lpstr>Times New Roman</vt:lpstr>
      <vt:lpstr>Parcel</vt:lpstr>
      <vt:lpstr>Estimates of the dependence of snow cover extent on surface air temperature of the Northern Hemisphere for the last several decades</vt:lpstr>
      <vt:lpstr>Positive climatic feedback:</vt:lpstr>
      <vt:lpstr>PowerPoint Presentation</vt:lpstr>
      <vt:lpstr>Methods:</vt:lpstr>
      <vt:lpstr>Seasonal features of SCE variations in Eurasia in the annual course and their changes over the decades</vt:lpstr>
      <vt:lpstr>Sensitivity of the SCE to the changes in the surface air temperature</vt:lpstr>
      <vt:lpstr>Cross-wavelet analysis of Snow Cover Extent and temperature regime</vt:lpstr>
      <vt:lpstr>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Estimates of the dependence of snow cover extent on surface air temperature of the Northern Hemisphere for the last several decades</dc:title>
  <dc:creator>Maria Parfenova</dc:creator>
  <cp:lastModifiedBy>Maria Parfenova</cp:lastModifiedBy>
  <cp:revision>2</cp:revision>
  <dcterms:created xsi:type="dcterms:W3CDTF">2022-05-24T13:44:36Z</dcterms:created>
  <dcterms:modified xsi:type="dcterms:W3CDTF">2022-05-26T21:22:05Z</dcterms:modified>
</cp:coreProperties>
</file>