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92" r:id="rId3"/>
    <p:sldId id="291" r:id="rId4"/>
    <p:sldId id="287" r:id="rId5"/>
    <p:sldId id="275" r:id="rId6"/>
    <p:sldId id="293" r:id="rId7"/>
    <p:sldId id="276" r:id="rId8"/>
    <p:sldId id="265" r:id="rId9"/>
    <p:sldId id="262" r:id="rId10"/>
    <p:sldId id="264" r:id="rId11"/>
    <p:sldId id="267" r:id="rId12"/>
    <p:sldId id="277" r:id="rId13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1FECB4D8-DB02-4DC6-A0A2-4F2EBAE1DC9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1V>
      <a:tcStyle>
        <a:tcBdr/>
        <a:fill>
          <a:solidFill>
            <a:srgbClr val="F0F0F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Row>
  </a:tblStyle>
  <a:tblStyle styleId="{C083E6E3-FA7D-4D7B-A595-EF9225AFEA8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A5A5A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A5A5A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8799B23B-EC83-4686-B30A-512413B5E67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A5A5A5"/>
          </a:solidFill>
        </a:fill>
      </a:tcStyle>
    </a:band1H>
    <a:band1V>
      <a:tcStyle>
        <a:tcBdr/>
        <a:fill>
          <a:solidFill>
            <a:srgbClr val="A5A5A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119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5074B5-55E3-4811-8383-62A56F6978BE}" type="slidenum">
              <a:t>‹N›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37800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533396" y="763588"/>
            <a:ext cx="6704015" cy="377189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77240" y="4777557"/>
            <a:ext cx="621756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B60E649-57FA-4A94-81A7-296C2E0BA3C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7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en-US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AFFE09-F7B6-420E-8A13-726DB896A673}" type="slidenum">
              <a:t>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D159AC-F766-4416-AEE9-638FC79C3468}" type="slidenum">
              <a:t>10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36844A-FFFF-4CFB-97D2-61100F95D0D7}" type="slidenum">
              <a:t>11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8332E2-2998-4DAB-B469-40D1693733B7}" type="slidenum">
              <a:t>12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D0A1261-FD47-4B9B-B949-8C3B0C5A56F1}" type="slidenum">
              <a:t>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6DA278-96A9-49BC-AF7C-172B1AE944B7}" type="slidenum">
              <a:t>3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BA77AF-5123-4F7B-99D9-19058EEA653B}" type="slidenum">
              <a:t>4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1AD090-725A-4AD6-9C05-A681C531037C}" type="slidenum">
              <a:t>5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5F0D4C-560C-4CE8-B561-09EEDF863BC3}" type="slidenum">
              <a:t>6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F06C30-9852-4833-A359-E09C43110DBE}" type="slidenum">
              <a:t>7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83C02F-937E-4FEF-BCF0-73EF9370C2D5}" type="slidenum">
              <a:t>8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A67E53-7451-4E4A-953D-2D88F5AD0CE2}" type="slidenum">
              <a:t>9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0" y="-2624"/>
            <a:ext cx="10080629" cy="4302791"/>
          </a:xfrm>
          <a:custGeom>
            <a:avLst/>
            <a:gdLst>
              <a:gd name="f0" fmla="val w"/>
              <a:gd name="f1" fmla="val h"/>
              <a:gd name="f2" fmla="val 0"/>
              <a:gd name="f3" fmla="val 5760"/>
              <a:gd name="f4" fmla="val 3278"/>
              <a:gd name="f5" fmla="val 3090"/>
              <a:gd name="f6" fmla="val 943"/>
              <a:gd name="f7" fmla="val 1123"/>
              <a:gd name="f8" fmla="val 3270"/>
              <a:gd name="f9" fmla="val 1127"/>
              <a:gd name="f10" fmla="val 3272"/>
              <a:gd name="f11" fmla="val 1133"/>
              <a:gd name="f12" fmla="val 3275"/>
              <a:gd name="f13" fmla="val 1139"/>
              <a:gd name="f14" fmla="val 1144"/>
              <a:gd name="f15" fmla="val 1150"/>
              <a:gd name="f16" fmla="val 1155"/>
              <a:gd name="f17" fmla="val 1161"/>
              <a:gd name="f18" fmla="val 1165"/>
              <a:gd name="f19" fmla="val 1345"/>
              <a:gd name="f20" fmla="*/ f0 1 5760"/>
              <a:gd name="f21" fmla="*/ f1 1 3278"/>
              <a:gd name="f22" fmla="+- f4 0 f2"/>
              <a:gd name="f23" fmla="+- f3 0 f2"/>
              <a:gd name="f24" fmla="*/ f23 1 5760"/>
              <a:gd name="f25" fmla="*/ f22 1 3278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5760" h="3278">
                <a:moveTo>
                  <a:pt x="f3" y="f2"/>
                </a:moveTo>
                <a:lnTo>
                  <a:pt x="f2" y="f2"/>
                </a:lnTo>
                <a:lnTo>
                  <a:pt x="f2" y="f5"/>
                </a:lnTo>
                <a:lnTo>
                  <a:pt x="f6" y="f5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4"/>
                </a:lnTo>
                <a:lnTo>
                  <a:pt x="f14" y="f4"/>
                </a:lnTo>
                <a:lnTo>
                  <a:pt x="f15" y="f4"/>
                </a:lnTo>
                <a:lnTo>
                  <a:pt x="f16" y="f12"/>
                </a:lnTo>
                <a:lnTo>
                  <a:pt x="f17" y="f10"/>
                </a:lnTo>
                <a:lnTo>
                  <a:pt x="f18" y="f8"/>
                </a:lnTo>
                <a:lnTo>
                  <a:pt x="f19" y="f5"/>
                </a:lnTo>
                <a:lnTo>
                  <a:pt x="f3" y="f5"/>
                </a:lnTo>
                <a:lnTo>
                  <a:pt x="f3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669724" y="1198229"/>
            <a:ext cx="8741170" cy="2456617"/>
          </a:xfrm>
        </p:spPr>
        <p:txBody>
          <a:bodyPr/>
          <a:lstStyle>
            <a:lvl1pPr>
              <a:defRPr sz="4465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669724" y="4366479"/>
            <a:ext cx="8741170" cy="35966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071C8D-9593-4496-B377-126B9CE56A0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69724" y="3969382"/>
            <a:ext cx="8732419" cy="468611"/>
          </a:xfrm>
        </p:spPr>
        <p:txBody>
          <a:bodyPr>
            <a:normAutofit/>
          </a:bodyPr>
          <a:lstStyle>
            <a:lvl1pPr>
              <a:defRPr sz="1984" b="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14"/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0080629" cy="3969382"/>
          </a:xfrm>
          <a:ln w="9528" cap="rnd">
            <a:solidFill>
              <a:srgbClr val="EBEBEB"/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300"/>
              </a:spcBef>
              <a:buNone/>
              <a:defRPr sz="1323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669724" y="4437994"/>
            <a:ext cx="8732419" cy="408224"/>
          </a:xfrm>
        </p:spPr>
        <p:txBody>
          <a:bodyPr/>
          <a:lstStyle>
            <a:lvl1pPr marL="0" indent="0">
              <a:spcBef>
                <a:spcPts val="200"/>
              </a:spcBef>
              <a:buNone/>
              <a:defRPr sz="992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9EA182-BC5C-4A57-B619-F6E77242786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522305" y="894200"/>
            <a:ext cx="5235790" cy="2678332"/>
          </a:xfrm>
          <a:custGeom>
            <a:avLst/>
            <a:gdLst>
              <a:gd name="f0" fmla="val w"/>
              <a:gd name="f1" fmla="val h"/>
              <a:gd name="f2" fmla="val 0"/>
              <a:gd name="f3" fmla="val 3384"/>
              <a:gd name="f4" fmla="val 2308"/>
              <a:gd name="f5" fmla="val 3340"/>
              <a:gd name="f6" fmla="val 44"/>
              <a:gd name="f7" fmla="val 34"/>
              <a:gd name="f8" fmla="val 26"/>
              <a:gd name="f9" fmla="val 4"/>
              <a:gd name="f10" fmla="val 20"/>
              <a:gd name="f11" fmla="val 8"/>
              <a:gd name="f12" fmla="val 12"/>
              <a:gd name="f13" fmla="val 2076"/>
              <a:gd name="f14" fmla="val 2086"/>
              <a:gd name="f15" fmla="val 2094"/>
              <a:gd name="f16" fmla="val 2100"/>
              <a:gd name="f17" fmla="val 2108"/>
              <a:gd name="f18" fmla="val 2112"/>
              <a:gd name="f19" fmla="val 2116"/>
              <a:gd name="f20" fmla="val 2120"/>
              <a:gd name="f21" fmla="val 474"/>
              <a:gd name="f22" fmla="val 650"/>
              <a:gd name="f23" fmla="val 2296"/>
              <a:gd name="f24" fmla="val 656"/>
              <a:gd name="f25" fmla="val 2300"/>
              <a:gd name="f26" fmla="val 664"/>
              <a:gd name="f27" fmla="val 2304"/>
              <a:gd name="f28" fmla="val 672"/>
              <a:gd name="f29" fmla="val 680"/>
              <a:gd name="f30" fmla="val 688"/>
              <a:gd name="f31" fmla="val 696"/>
              <a:gd name="f32" fmla="val 704"/>
              <a:gd name="f33" fmla="val 710"/>
              <a:gd name="f34" fmla="val 886"/>
              <a:gd name="f35" fmla="val 3350"/>
              <a:gd name="f36" fmla="val 3358"/>
              <a:gd name="f37" fmla="val 3364"/>
              <a:gd name="f38" fmla="val 3372"/>
              <a:gd name="f39" fmla="val 3376"/>
              <a:gd name="f40" fmla="val 3380"/>
              <a:gd name="f41" fmla="*/ f0 1 3384"/>
              <a:gd name="f42" fmla="*/ f1 1 2308"/>
              <a:gd name="f43" fmla="+- f4 0 f2"/>
              <a:gd name="f44" fmla="+- f3 0 f2"/>
              <a:gd name="f45" fmla="*/ f44 1 3384"/>
              <a:gd name="f46" fmla="*/ f43 1 2308"/>
              <a:gd name="f47" fmla="*/ 0 1 f45"/>
              <a:gd name="f48" fmla="*/ f3 1 f45"/>
              <a:gd name="f49" fmla="*/ 0 1 f46"/>
              <a:gd name="f50" fmla="*/ f4 1 f46"/>
              <a:gd name="f51" fmla="*/ f47 f41 1"/>
              <a:gd name="f52" fmla="*/ f48 f41 1"/>
              <a:gd name="f53" fmla="*/ f50 f42 1"/>
              <a:gd name="f54" fmla="*/ f49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" t="f54" r="f52" b="f53"/>
            <a:pathLst>
              <a:path w="3384" h="2308">
                <a:moveTo>
                  <a:pt x="f5" y="f2"/>
                </a:moveTo>
                <a:lnTo>
                  <a:pt x="f6" y="f2"/>
                </a:lnTo>
                <a:lnTo>
                  <a:pt x="f6" y="f2"/>
                </a:lnTo>
                <a:lnTo>
                  <a:pt x="f7" y="f2"/>
                </a:lnTo>
                <a:lnTo>
                  <a:pt x="f8" y="f9"/>
                </a:lnTo>
                <a:lnTo>
                  <a:pt x="f10" y="f11"/>
                </a:lnTo>
                <a:lnTo>
                  <a:pt x="f12" y="f12"/>
                </a:lnTo>
                <a:lnTo>
                  <a:pt x="f11" y="f10"/>
                </a:lnTo>
                <a:lnTo>
                  <a:pt x="f9" y="f8"/>
                </a:lnTo>
                <a:lnTo>
                  <a:pt x="f2" y="f7"/>
                </a:lnTo>
                <a:lnTo>
                  <a:pt x="f2" y="f6"/>
                </a:lnTo>
                <a:lnTo>
                  <a:pt x="f2" y="f13"/>
                </a:lnTo>
                <a:lnTo>
                  <a:pt x="f2" y="f13"/>
                </a:lnTo>
                <a:lnTo>
                  <a:pt x="f2" y="f14"/>
                </a:lnTo>
                <a:lnTo>
                  <a:pt x="f9" y="f15"/>
                </a:lnTo>
                <a:lnTo>
                  <a:pt x="f11" y="f16"/>
                </a:lnTo>
                <a:lnTo>
                  <a:pt x="f12" y="f17"/>
                </a:lnTo>
                <a:lnTo>
                  <a:pt x="f10" y="f18"/>
                </a:lnTo>
                <a:lnTo>
                  <a:pt x="f8" y="f19"/>
                </a:lnTo>
                <a:lnTo>
                  <a:pt x="f7" y="f20"/>
                </a:lnTo>
                <a:lnTo>
                  <a:pt x="f6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4"/>
                </a:lnTo>
                <a:lnTo>
                  <a:pt x="f29" y="f4"/>
                </a:lnTo>
                <a:lnTo>
                  <a:pt x="f30" y="f4"/>
                </a:lnTo>
                <a:lnTo>
                  <a:pt x="f31" y="f27"/>
                </a:lnTo>
                <a:lnTo>
                  <a:pt x="f32" y="f25"/>
                </a:lnTo>
                <a:lnTo>
                  <a:pt x="f33" y="f23"/>
                </a:lnTo>
                <a:lnTo>
                  <a:pt x="f34" y="f20"/>
                </a:lnTo>
                <a:lnTo>
                  <a:pt x="f5" y="f20"/>
                </a:lnTo>
                <a:lnTo>
                  <a:pt x="f5" y="f20"/>
                </a:lnTo>
                <a:lnTo>
                  <a:pt x="f35" y="f20"/>
                </a:lnTo>
                <a:lnTo>
                  <a:pt x="f36" y="f19"/>
                </a:lnTo>
                <a:lnTo>
                  <a:pt x="f37" y="f18"/>
                </a:lnTo>
                <a:lnTo>
                  <a:pt x="f38" y="f17"/>
                </a:lnTo>
                <a:lnTo>
                  <a:pt x="f39" y="f16"/>
                </a:lnTo>
                <a:lnTo>
                  <a:pt x="f40" y="f15"/>
                </a:lnTo>
                <a:lnTo>
                  <a:pt x="f3" y="f14"/>
                </a:lnTo>
                <a:lnTo>
                  <a:pt x="f3" y="f13"/>
                </a:lnTo>
                <a:lnTo>
                  <a:pt x="f3" y="f6"/>
                </a:lnTo>
                <a:lnTo>
                  <a:pt x="f3" y="f6"/>
                </a:lnTo>
                <a:lnTo>
                  <a:pt x="f3" y="f7"/>
                </a:lnTo>
                <a:lnTo>
                  <a:pt x="f40" y="f8"/>
                </a:lnTo>
                <a:lnTo>
                  <a:pt x="f39" y="f10"/>
                </a:lnTo>
                <a:lnTo>
                  <a:pt x="f38" y="f12"/>
                </a:lnTo>
                <a:lnTo>
                  <a:pt x="f37" y="f11"/>
                </a:lnTo>
                <a:lnTo>
                  <a:pt x="f36" y="f9"/>
                </a:lnTo>
                <a:lnTo>
                  <a:pt x="f35" y="f2"/>
                </a:lnTo>
                <a:lnTo>
                  <a:pt x="f5" y="f2"/>
                </a:lnTo>
                <a:lnTo>
                  <a:pt x="f5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703612" y="1024054"/>
            <a:ext cx="4873157" cy="2187775"/>
          </a:xfrm>
        </p:spPr>
        <p:txBody>
          <a:bodyPr/>
          <a:lstStyle>
            <a:lvl1pPr>
              <a:defRPr sz="3473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705441" y="3674269"/>
            <a:ext cx="4871337" cy="589742"/>
          </a:xfrm>
        </p:spPr>
        <p:txBody>
          <a:bodyPr anchor="t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6262890" y="894200"/>
            <a:ext cx="3150199" cy="3369801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2F5353-ADA3-44CD-9BD2-1AA99EC49D4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943313" y="1890668"/>
            <a:ext cx="4047390" cy="2070411"/>
          </a:xfrm>
          <a:custGeom>
            <a:avLst/>
            <a:gdLst>
              <a:gd name="f0" fmla="val w"/>
              <a:gd name="f1" fmla="val h"/>
              <a:gd name="f2" fmla="val 0"/>
              <a:gd name="f3" fmla="val 3384"/>
              <a:gd name="f4" fmla="val 2308"/>
              <a:gd name="f5" fmla="val 3340"/>
              <a:gd name="f6" fmla="val 44"/>
              <a:gd name="f7" fmla="val 34"/>
              <a:gd name="f8" fmla="val 26"/>
              <a:gd name="f9" fmla="val 4"/>
              <a:gd name="f10" fmla="val 20"/>
              <a:gd name="f11" fmla="val 8"/>
              <a:gd name="f12" fmla="val 12"/>
              <a:gd name="f13" fmla="val 2076"/>
              <a:gd name="f14" fmla="val 2086"/>
              <a:gd name="f15" fmla="val 2094"/>
              <a:gd name="f16" fmla="val 2100"/>
              <a:gd name="f17" fmla="val 2108"/>
              <a:gd name="f18" fmla="val 2112"/>
              <a:gd name="f19" fmla="val 2116"/>
              <a:gd name="f20" fmla="val 2120"/>
              <a:gd name="f21" fmla="val 474"/>
              <a:gd name="f22" fmla="val 650"/>
              <a:gd name="f23" fmla="val 2296"/>
              <a:gd name="f24" fmla="val 656"/>
              <a:gd name="f25" fmla="val 2300"/>
              <a:gd name="f26" fmla="val 664"/>
              <a:gd name="f27" fmla="val 2304"/>
              <a:gd name="f28" fmla="val 672"/>
              <a:gd name="f29" fmla="val 680"/>
              <a:gd name="f30" fmla="val 688"/>
              <a:gd name="f31" fmla="val 696"/>
              <a:gd name="f32" fmla="val 704"/>
              <a:gd name="f33" fmla="val 710"/>
              <a:gd name="f34" fmla="val 886"/>
              <a:gd name="f35" fmla="val 3350"/>
              <a:gd name="f36" fmla="val 3358"/>
              <a:gd name="f37" fmla="val 3364"/>
              <a:gd name="f38" fmla="val 3372"/>
              <a:gd name="f39" fmla="val 3376"/>
              <a:gd name="f40" fmla="val 3380"/>
              <a:gd name="f41" fmla="*/ f0 1 3384"/>
              <a:gd name="f42" fmla="*/ f1 1 2308"/>
              <a:gd name="f43" fmla="+- f4 0 f2"/>
              <a:gd name="f44" fmla="+- f3 0 f2"/>
              <a:gd name="f45" fmla="*/ f44 1 3384"/>
              <a:gd name="f46" fmla="*/ f43 1 2308"/>
              <a:gd name="f47" fmla="*/ 0 1 f45"/>
              <a:gd name="f48" fmla="*/ f3 1 f45"/>
              <a:gd name="f49" fmla="*/ 0 1 f46"/>
              <a:gd name="f50" fmla="*/ f4 1 f46"/>
              <a:gd name="f51" fmla="*/ f47 f41 1"/>
              <a:gd name="f52" fmla="*/ f48 f41 1"/>
              <a:gd name="f53" fmla="*/ f50 f42 1"/>
              <a:gd name="f54" fmla="*/ f49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" t="f54" r="f52" b="f53"/>
            <a:pathLst>
              <a:path w="3384" h="2308">
                <a:moveTo>
                  <a:pt x="f5" y="f2"/>
                </a:moveTo>
                <a:lnTo>
                  <a:pt x="f6" y="f2"/>
                </a:lnTo>
                <a:lnTo>
                  <a:pt x="f6" y="f2"/>
                </a:lnTo>
                <a:lnTo>
                  <a:pt x="f7" y="f2"/>
                </a:lnTo>
                <a:lnTo>
                  <a:pt x="f8" y="f9"/>
                </a:lnTo>
                <a:lnTo>
                  <a:pt x="f10" y="f11"/>
                </a:lnTo>
                <a:lnTo>
                  <a:pt x="f12" y="f12"/>
                </a:lnTo>
                <a:lnTo>
                  <a:pt x="f11" y="f10"/>
                </a:lnTo>
                <a:lnTo>
                  <a:pt x="f9" y="f8"/>
                </a:lnTo>
                <a:lnTo>
                  <a:pt x="f2" y="f7"/>
                </a:lnTo>
                <a:lnTo>
                  <a:pt x="f2" y="f6"/>
                </a:lnTo>
                <a:lnTo>
                  <a:pt x="f2" y="f13"/>
                </a:lnTo>
                <a:lnTo>
                  <a:pt x="f2" y="f13"/>
                </a:lnTo>
                <a:lnTo>
                  <a:pt x="f2" y="f14"/>
                </a:lnTo>
                <a:lnTo>
                  <a:pt x="f9" y="f15"/>
                </a:lnTo>
                <a:lnTo>
                  <a:pt x="f11" y="f16"/>
                </a:lnTo>
                <a:lnTo>
                  <a:pt x="f12" y="f17"/>
                </a:lnTo>
                <a:lnTo>
                  <a:pt x="f10" y="f18"/>
                </a:lnTo>
                <a:lnTo>
                  <a:pt x="f8" y="f19"/>
                </a:lnTo>
                <a:lnTo>
                  <a:pt x="f7" y="f20"/>
                </a:lnTo>
                <a:lnTo>
                  <a:pt x="f6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4"/>
                </a:lnTo>
                <a:lnTo>
                  <a:pt x="f29" y="f4"/>
                </a:lnTo>
                <a:lnTo>
                  <a:pt x="f30" y="f4"/>
                </a:lnTo>
                <a:lnTo>
                  <a:pt x="f31" y="f27"/>
                </a:lnTo>
                <a:lnTo>
                  <a:pt x="f32" y="f25"/>
                </a:lnTo>
                <a:lnTo>
                  <a:pt x="f33" y="f23"/>
                </a:lnTo>
                <a:lnTo>
                  <a:pt x="f34" y="f20"/>
                </a:lnTo>
                <a:lnTo>
                  <a:pt x="f5" y="f20"/>
                </a:lnTo>
                <a:lnTo>
                  <a:pt x="f5" y="f20"/>
                </a:lnTo>
                <a:lnTo>
                  <a:pt x="f35" y="f20"/>
                </a:lnTo>
                <a:lnTo>
                  <a:pt x="f36" y="f19"/>
                </a:lnTo>
                <a:lnTo>
                  <a:pt x="f37" y="f18"/>
                </a:lnTo>
                <a:lnTo>
                  <a:pt x="f38" y="f17"/>
                </a:lnTo>
                <a:lnTo>
                  <a:pt x="f39" y="f16"/>
                </a:lnTo>
                <a:lnTo>
                  <a:pt x="f40" y="f15"/>
                </a:lnTo>
                <a:lnTo>
                  <a:pt x="f3" y="f14"/>
                </a:lnTo>
                <a:lnTo>
                  <a:pt x="f3" y="f13"/>
                </a:lnTo>
                <a:lnTo>
                  <a:pt x="f3" y="f6"/>
                </a:lnTo>
                <a:lnTo>
                  <a:pt x="f3" y="f6"/>
                </a:lnTo>
                <a:lnTo>
                  <a:pt x="f3" y="f7"/>
                </a:lnTo>
                <a:lnTo>
                  <a:pt x="f40" y="f8"/>
                </a:lnTo>
                <a:lnTo>
                  <a:pt x="f39" y="f10"/>
                </a:lnTo>
                <a:lnTo>
                  <a:pt x="f38" y="f12"/>
                </a:lnTo>
                <a:lnTo>
                  <a:pt x="f37" y="f11"/>
                </a:lnTo>
                <a:lnTo>
                  <a:pt x="f36" y="f9"/>
                </a:lnTo>
                <a:lnTo>
                  <a:pt x="f35" y="f2"/>
                </a:lnTo>
                <a:lnTo>
                  <a:pt x="f5" y="f2"/>
                </a:lnTo>
                <a:lnTo>
                  <a:pt x="f5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1122069" y="2014176"/>
            <a:ext cx="3623566" cy="1660148"/>
          </a:xfrm>
        </p:spPr>
        <p:txBody>
          <a:bodyPr/>
          <a:lstStyle>
            <a:lvl1pPr>
              <a:defRPr sz="2646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5089925" y="1890183"/>
            <a:ext cx="4035146" cy="1898056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7911B8-E79C-47AC-96DC-2BDCCD01F86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0" y="0"/>
            <a:ext cx="10080629" cy="1807485"/>
          </a:xfrm>
          <a:custGeom>
            <a:avLst/>
            <a:gdLst>
              <a:gd name="f0" fmla="val w"/>
              <a:gd name="f1" fmla="val h"/>
              <a:gd name="f2" fmla="val 0"/>
              <a:gd name="f3" fmla="val 5760"/>
              <a:gd name="f4" fmla="val 1377"/>
              <a:gd name="f5" fmla="val 1189"/>
              <a:gd name="f6" fmla="val 943"/>
              <a:gd name="f7" fmla="val 1123"/>
              <a:gd name="f8" fmla="val 1369"/>
              <a:gd name="f9" fmla="val 1127"/>
              <a:gd name="f10" fmla="val 1371"/>
              <a:gd name="f11" fmla="val 1133"/>
              <a:gd name="f12" fmla="val 1374"/>
              <a:gd name="f13" fmla="val 1139"/>
              <a:gd name="f14" fmla="val 1144"/>
              <a:gd name="f15" fmla="val 1150"/>
              <a:gd name="f16" fmla="val 1155"/>
              <a:gd name="f17" fmla="val 1161"/>
              <a:gd name="f18" fmla="val 1165"/>
              <a:gd name="f19" fmla="val 1345"/>
              <a:gd name="f20" fmla="*/ f0 1 5760"/>
              <a:gd name="f21" fmla="*/ f1 1 1377"/>
              <a:gd name="f22" fmla="+- f4 0 f2"/>
              <a:gd name="f23" fmla="+- f3 0 f2"/>
              <a:gd name="f24" fmla="*/ f23 1 5760"/>
              <a:gd name="f25" fmla="*/ f22 1 1377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5760" h="1377">
                <a:moveTo>
                  <a:pt x="f3" y="f2"/>
                </a:moveTo>
                <a:lnTo>
                  <a:pt x="f2" y="f2"/>
                </a:lnTo>
                <a:lnTo>
                  <a:pt x="f2" y="f5"/>
                </a:lnTo>
                <a:lnTo>
                  <a:pt x="f6" y="f5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4"/>
                </a:lnTo>
                <a:lnTo>
                  <a:pt x="f14" y="f4"/>
                </a:lnTo>
                <a:lnTo>
                  <a:pt x="f15" y="f4"/>
                </a:lnTo>
                <a:lnTo>
                  <a:pt x="f16" y="f12"/>
                </a:lnTo>
                <a:lnTo>
                  <a:pt x="f17" y="f10"/>
                </a:lnTo>
                <a:lnTo>
                  <a:pt x="f18" y="f8"/>
                </a:lnTo>
                <a:lnTo>
                  <a:pt x="f19" y="f5"/>
                </a:lnTo>
                <a:lnTo>
                  <a:pt x="f3" y="f5"/>
                </a:lnTo>
                <a:lnTo>
                  <a:pt x="f3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BE3862-A267-44B5-B4F1-56057E32016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6341446" y="368850"/>
            <a:ext cx="3739182" cy="4477368"/>
          </a:xfrm>
          <a:custGeom>
            <a:avLst/>
            <a:gdLst>
              <a:gd name="f0" fmla="val w"/>
              <a:gd name="f1" fmla="val h"/>
              <a:gd name="f2" fmla="val 0"/>
              <a:gd name="f3" fmla="val 2879"/>
              <a:gd name="f4" fmla="val 4320"/>
              <a:gd name="f5" fmla="val 183"/>
              <a:gd name="f6" fmla="val 1197"/>
              <a:gd name="f7" fmla="val 8"/>
              <a:gd name="f8" fmla="val 1372"/>
              <a:gd name="f9" fmla="val 6"/>
              <a:gd name="f10" fmla="val 1376"/>
              <a:gd name="f11" fmla="val 3"/>
              <a:gd name="f12" fmla="val 1382"/>
              <a:gd name="f13" fmla="val 1387"/>
              <a:gd name="f14" fmla="val 1393"/>
              <a:gd name="f15" fmla="val 1399"/>
              <a:gd name="f16" fmla="val 1404"/>
              <a:gd name="f17" fmla="val 1410"/>
              <a:gd name="f18" fmla="val 1414"/>
              <a:gd name="f19" fmla="val 1589"/>
              <a:gd name="f20" fmla="*/ f0 1 2879"/>
              <a:gd name="f21" fmla="*/ f1 1 4320"/>
              <a:gd name="f22" fmla="+- f4 0 f2"/>
              <a:gd name="f23" fmla="+- f3 0 f2"/>
              <a:gd name="f24" fmla="*/ f23 1 2879"/>
              <a:gd name="f25" fmla="*/ f22 1 4320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2879" h="4320">
                <a:moveTo>
                  <a:pt x="f5" y="f2"/>
                </a:moveTo>
                <a:lnTo>
                  <a:pt x="f5" y="f6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2" y="f15"/>
                </a:lnTo>
                <a:lnTo>
                  <a:pt x="f11" y="f16"/>
                </a:lnTo>
                <a:lnTo>
                  <a:pt x="f9" y="f17"/>
                </a:lnTo>
                <a:lnTo>
                  <a:pt x="f7" y="f18"/>
                </a:lnTo>
                <a:lnTo>
                  <a:pt x="f5" y="f19"/>
                </a:lnTo>
                <a:lnTo>
                  <a:pt x="f5" y="f4"/>
                </a:lnTo>
                <a:lnTo>
                  <a:pt x="f3" y="f4"/>
                </a:lnTo>
                <a:lnTo>
                  <a:pt x="f3" y="f2"/>
                </a:lnTo>
                <a:lnTo>
                  <a:pt x="f5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766340" y="484677"/>
            <a:ext cx="2062749" cy="424571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69724" y="368850"/>
            <a:ext cx="5466575" cy="4477368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01DE14-6EBF-42FC-B988-6F21A6B1DFF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0" y="0"/>
            <a:ext cx="10080629" cy="1807485"/>
          </a:xfrm>
          <a:custGeom>
            <a:avLst/>
            <a:gdLst>
              <a:gd name="f0" fmla="val w"/>
              <a:gd name="f1" fmla="val h"/>
              <a:gd name="f2" fmla="val 0"/>
              <a:gd name="f3" fmla="val 5760"/>
              <a:gd name="f4" fmla="val 1377"/>
              <a:gd name="f5" fmla="val 1189"/>
              <a:gd name="f6" fmla="val 943"/>
              <a:gd name="f7" fmla="val 1123"/>
              <a:gd name="f8" fmla="val 1369"/>
              <a:gd name="f9" fmla="val 1127"/>
              <a:gd name="f10" fmla="val 1371"/>
              <a:gd name="f11" fmla="val 1133"/>
              <a:gd name="f12" fmla="val 1374"/>
              <a:gd name="f13" fmla="val 1139"/>
              <a:gd name="f14" fmla="val 1144"/>
              <a:gd name="f15" fmla="val 1150"/>
              <a:gd name="f16" fmla="val 1155"/>
              <a:gd name="f17" fmla="val 1161"/>
              <a:gd name="f18" fmla="val 1165"/>
              <a:gd name="f19" fmla="val 1345"/>
              <a:gd name="f20" fmla="*/ f0 1 5760"/>
              <a:gd name="f21" fmla="*/ f1 1 1377"/>
              <a:gd name="f22" fmla="+- f4 0 f2"/>
              <a:gd name="f23" fmla="+- f3 0 f2"/>
              <a:gd name="f24" fmla="*/ f23 1 5760"/>
              <a:gd name="f25" fmla="*/ f22 1 1377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5760" h="1377">
                <a:moveTo>
                  <a:pt x="f3" y="f2"/>
                </a:moveTo>
                <a:lnTo>
                  <a:pt x="f2" y="f2"/>
                </a:lnTo>
                <a:lnTo>
                  <a:pt x="f2" y="f5"/>
                </a:lnTo>
                <a:lnTo>
                  <a:pt x="f6" y="f5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4"/>
                </a:lnTo>
                <a:lnTo>
                  <a:pt x="f14" y="f4"/>
                </a:lnTo>
                <a:lnTo>
                  <a:pt x="f15" y="f4"/>
                </a:lnTo>
                <a:lnTo>
                  <a:pt x="f16" y="f12"/>
                </a:lnTo>
                <a:lnTo>
                  <a:pt x="f17" y="f10"/>
                </a:lnTo>
                <a:lnTo>
                  <a:pt x="f18" y="f8"/>
                </a:lnTo>
                <a:lnTo>
                  <a:pt x="f19" y="f5"/>
                </a:lnTo>
                <a:lnTo>
                  <a:pt x="f3" y="f5"/>
                </a:lnTo>
                <a:lnTo>
                  <a:pt x="f3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676930" y="1837505"/>
            <a:ext cx="8726768" cy="30068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AE74F2-F6EC-4CE0-8675-2E7E727730C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0" y="0"/>
            <a:ext cx="10080629" cy="4302791"/>
          </a:xfrm>
          <a:custGeom>
            <a:avLst/>
            <a:gdLst>
              <a:gd name="f0" fmla="val w"/>
              <a:gd name="f1" fmla="val h"/>
              <a:gd name="f2" fmla="val 0"/>
              <a:gd name="f3" fmla="val 5760"/>
              <a:gd name="f4" fmla="val 3278"/>
              <a:gd name="f5" fmla="val 3090"/>
              <a:gd name="f6" fmla="val 4817"/>
              <a:gd name="f7" fmla="val 4637"/>
              <a:gd name="f8" fmla="val 3270"/>
              <a:gd name="f9" fmla="val 4633"/>
              <a:gd name="f10" fmla="val 3272"/>
              <a:gd name="f11" fmla="val 4627"/>
              <a:gd name="f12" fmla="val 3275"/>
              <a:gd name="f13" fmla="val 4621"/>
              <a:gd name="f14" fmla="val 4616"/>
              <a:gd name="f15" fmla="val 4610"/>
              <a:gd name="f16" fmla="val 4605"/>
              <a:gd name="f17" fmla="val 4599"/>
              <a:gd name="f18" fmla="val 4595"/>
              <a:gd name="f19" fmla="val 4415"/>
              <a:gd name="f20" fmla="*/ f0 1 5760"/>
              <a:gd name="f21" fmla="*/ f1 1 3278"/>
              <a:gd name="f22" fmla="+- f4 0 f2"/>
              <a:gd name="f23" fmla="+- f3 0 f2"/>
              <a:gd name="f24" fmla="*/ f23 1 5760"/>
              <a:gd name="f25" fmla="*/ f22 1 3278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5760" h="3278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6" y="f5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4"/>
                </a:lnTo>
                <a:lnTo>
                  <a:pt x="f14" y="f4"/>
                </a:lnTo>
                <a:lnTo>
                  <a:pt x="f15" y="f4"/>
                </a:lnTo>
                <a:lnTo>
                  <a:pt x="f16" y="f12"/>
                </a:lnTo>
                <a:lnTo>
                  <a:pt x="f17" y="f10"/>
                </a:lnTo>
                <a:lnTo>
                  <a:pt x="f18" y="f8"/>
                </a:lnTo>
                <a:lnTo>
                  <a:pt x="f19" y="f5"/>
                </a:lnTo>
                <a:lnTo>
                  <a:pt x="f2" y="f5"/>
                </a:lnTo>
                <a:lnTo>
                  <a:pt x="f2" y="f2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69724" y="2440369"/>
            <a:ext cx="8732419" cy="1214478"/>
          </a:xfrm>
        </p:spPr>
        <p:txBody>
          <a:bodyPr/>
          <a:lstStyle>
            <a:lvl1pPr algn="r">
              <a:defRPr sz="3969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669724" y="4366772"/>
            <a:ext cx="8732419" cy="358819"/>
          </a:xfrm>
        </p:spPr>
        <p:txBody>
          <a:bodyPr anchor="t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E9CD27-029F-4C7D-BF89-2069899FA6B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0" y="0"/>
            <a:ext cx="10080629" cy="1807485"/>
          </a:xfrm>
          <a:custGeom>
            <a:avLst/>
            <a:gdLst>
              <a:gd name="f0" fmla="val w"/>
              <a:gd name="f1" fmla="val h"/>
              <a:gd name="f2" fmla="val 0"/>
              <a:gd name="f3" fmla="val 5760"/>
              <a:gd name="f4" fmla="val 1377"/>
              <a:gd name="f5" fmla="val 1189"/>
              <a:gd name="f6" fmla="val 943"/>
              <a:gd name="f7" fmla="val 1123"/>
              <a:gd name="f8" fmla="val 1369"/>
              <a:gd name="f9" fmla="val 1127"/>
              <a:gd name="f10" fmla="val 1371"/>
              <a:gd name="f11" fmla="val 1133"/>
              <a:gd name="f12" fmla="val 1374"/>
              <a:gd name="f13" fmla="val 1139"/>
              <a:gd name="f14" fmla="val 1144"/>
              <a:gd name="f15" fmla="val 1150"/>
              <a:gd name="f16" fmla="val 1155"/>
              <a:gd name="f17" fmla="val 1161"/>
              <a:gd name="f18" fmla="val 1165"/>
              <a:gd name="f19" fmla="val 1345"/>
              <a:gd name="f20" fmla="*/ f0 1 5760"/>
              <a:gd name="f21" fmla="*/ f1 1 1377"/>
              <a:gd name="f22" fmla="+- f4 0 f2"/>
              <a:gd name="f23" fmla="+- f3 0 f2"/>
              <a:gd name="f24" fmla="*/ f23 1 5760"/>
              <a:gd name="f25" fmla="*/ f22 1 1377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5760" h="1377">
                <a:moveTo>
                  <a:pt x="f3" y="f2"/>
                </a:moveTo>
                <a:lnTo>
                  <a:pt x="f2" y="f2"/>
                </a:lnTo>
                <a:lnTo>
                  <a:pt x="f2" y="f5"/>
                </a:lnTo>
                <a:lnTo>
                  <a:pt x="f6" y="f5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4"/>
                </a:lnTo>
                <a:lnTo>
                  <a:pt x="f14" y="f4"/>
                </a:lnTo>
                <a:lnTo>
                  <a:pt x="f15" y="f4"/>
                </a:lnTo>
                <a:lnTo>
                  <a:pt x="f16" y="f12"/>
                </a:lnTo>
                <a:lnTo>
                  <a:pt x="f17" y="f10"/>
                </a:lnTo>
                <a:lnTo>
                  <a:pt x="f18" y="f8"/>
                </a:lnTo>
                <a:lnTo>
                  <a:pt x="f19" y="f5"/>
                </a:lnTo>
                <a:lnTo>
                  <a:pt x="f3" y="f5"/>
                </a:lnTo>
                <a:lnTo>
                  <a:pt x="f3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676930" y="1837505"/>
            <a:ext cx="4287795" cy="30087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5115894" y="1837505"/>
            <a:ext cx="4295000" cy="30087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CACDAF-FF21-4D44-9ACD-0E20C8C2DD2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0" y="0"/>
            <a:ext cx="10080629" cy="1807485"/>
          </a:xfrm>
          <a:custGeom>
            <a:avLst/>
            <a:gdLst>
              <a:gd name="f0" fmla="val w"/>
              <a:gd name="f1" fmla="val h"/>
              <a:gd name="f2" fmla="val 0"/>
              <a:gd name="f3" fmla="val 5760"/>
              <a:gd name="f4" fmla="val 1377"/>
              <a:gd name="f5" fmla="val 1189"/>
              <a:gd name="f6" fmla="val 943"/>
              <a:gd name="f7" fmla="val 1123"/>
              <a:gd name="f8" fmla="val 1369"/>
              <a:gd name="f9" fmla="val 1127"/>
              <a:gd name="f10" fmla="val 1371"/>
              <a:gd name="f11" fmla="val 1133"/>
              <a:gd name="f12" fmla="val 1374"/>
              <a:gd name="f13" fmla="val 1139"/>
              <a:gd name="f14" fmla="val 1144"/>
              <a:gd name="f15" fmla="val 1150"/>
              <a:gd name="f16" fmla="val 1155"/>
              <a:gd name="f17" fmla="val 1161"/>
              <a:gd name="f18" fmla="val 1165"/>
              <a:gd name="f19" fmla="val 1345"/>
              <a:gd name="f20" fmla="*/ f0 1 5760"/>
              <a:gd name="f21" fmla="*/ f1 1 1377"/>
              <a:gd name="f22" fmla="+- f4 0 f2"/>
              <a:gd name="f23" fmla="+- f3 0 f2"/>
              <a:gd name="f24" fmla="*/ f23 1 5760"/>
              <a:gd name="f25" fmla="*/ f22 1 1377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5760" h="1377">
                <a:moveTo>
                  <a:pt x="f3" y="f2"/>
                </a:moveTo>
                <a:lnTo>
                  <a:pt x="f2" y="f2"/>
                </a:lnTo>
                <a:lnTo>
                  <a:pt x="f2" y="f5"/>
                </a:lnTo>
                <a:lnTo>
                  <a:pt x="f6" y="f5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4"/>
                </a:lnTo>
                <a:lnTo>
                  <a:pt x="f14" y="f4"/>
                </a:lnTo>
                <a:lnTo>
                  <a:pt x="f15" y="f4"/>
                </a:lnTo>
                <a:lnTo>
                  <a:pt x="f16" y="f12"/>
                </a:lnTo>
                <a:lnTo>
                  <a:pt x="f17" y="f10"/>
                </a:lnTo>
                <a:lnTo>
                  <a:pt x="f18" y="f8"/>
                </a:lnTo>
                <a:lnTo>
                  <a:pt x="f19" y="f5"/>
                </a:lnTo>
                <a:lnTo>
                  <a:pt x="f3" y="f5"/>
                </a:lnTo>
                <a:lnTo>
                  <a:pt x="f3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673638" y="1798295"/>
            <a:ext cx="4291096" cy="476484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 sz="1654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673638" y="2274780"/>
            <a:ext cx="4291096" cy="2571439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3"/>
          </p:nvPr>
        </p:nvSpPr>
        <p:spPr>
          <a:xfrm>
            <a:off x="5115894" y="1798295"/>
            <a:ext cx="4295000" cy="476484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 sz="1654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Content Placeholder 5"/>
          <p:cNvSpPr txBox="1">
            <a:spLocks noGrp="1"/>
          </p:cNvSpPr>
          <p:nvPr>
            <p:ph idx="4"/>
          </p:nvPr>
        </p:nvSpPr>
        <p:spPr>
          <a:xfrm>
            <a:off x="5115894" y="2274780"/>
            <a:ext cx="4295000" cy="2571439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4BE899-EDAB-448F-B759-0A793A7C15C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0" y="0"/>
            <a:ext cx="10080629" cy="1807485"/>
          </a:xfrm>
          <a:custGeom>
            <a:avLst/>
            <a:gdLst>
              <a:gd name="f0" fmla="val w"/>
              <a:gd name="f1" fmla="val h"/>
              <a:gd name="f2" fmla="val 0"/>
              <a:gd name="f3" fmla="val 5760"/>
              <a:gd name="f4" fmla="val 1377"/>
              <a:gd name="f5" fmla="val 1189"/>
              <a:gd name="f6" fmla="val 943"/>
              <a:gd name="f7" fmla="val 1123"/>
              <a:gd name="f8" fmla="val 1369"/>
              <a:gd name="f9" fmla="val 1127"/>
              <a:gd name="f10" fmla="val 1371"/>
              <a:gd name="f11" fmla="val 1133"/>
              <a:gd name="f12" fmla="val 1374"/>
              <a:gd name="f13" fmla="val 1139"/>
              <a:gd name="f14" fmla="val 1144"/>
              <a:gd name="f15" fmla="val 1150"/>
              <a:gd name="f16" fmla="val 1155"/>
              <a:gd name="f17" fmla="val 1161"/>
              <a:gd name="f18" fmla="val 1165"/>
              <a:gd name="f19" fmla="val 1345"/>
              <a:gd name="f20" fmla="*/ f0 1 5760"/>
              <a:gd name="f21" fmla="*/ f1 1 1377"/>
              <a:gd name="f22" fmla="+- f4 0 f2"/>
              <a:gd name="f23" fmla="+- f3 0 f2"/>
              <a:gd name="f24" fmla="*/ f23 1 5760"/>
              <a:gd name="f25" fmla="*/ f22 1 1377"/>
              <a:gd name="f26" fmla="*/ 0 1 f24"/>
              <a:gd name="f27" fmla="*/ f3 1 f24"/>
              <a:gd name="f28" fmla="*/ 0 1 f25"/>
              <a:gd name="f29" fmla="*/ f4 1 f25"/>
              <a:gd name="f30" fmla="*/ f26 f20 1"/>
              <a:gd name="f31" fmla="*/ f27 f20 1"/>
              <a:gd name="f32" fmla="*/ f29 f21 1"/>
              <a:gd name="f33" fmla="*/ f2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0" t="f33" r="f31" b="f32"/>
            <a:pathLst>
              <a:path w="5760" h="1377">
                <a:moveTo>
                  <a:pt x="f3" y="f2"/>
                </a:moveTo>
                <a:lnTo>
                  <a:pt x="f2" y="f2"/>
                </a:lnTo>
                <a:lnTo>
                  <a:pt x="f2" y="f5"/>
                </a:lnTo>
                <a:lnTo>
                  <a:pt x="f6" y="f5"/>
                </a:lnTo>
                <a:lnTo>
                  <a:pt x="f7" y="f8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4"/>
                </a:lnTo>
                <a:lnTo>
                  <a:pt x="f14" y="f4"/>
                </a:lnTo>
                <a:lnTo>
                  <a:pt x="f15" y="f4"/>
                </a:lnTo>
                <a:lnTo>
                  <a:pt x="f16" y="f12"/>
                </a:lnTo>
                <a:lnTo>
                  <a:pt x="f17" y="f10"/>
                </a:lnTo>
                <a:lnTo>
                  <a:pt x="f18" y="f8"/>
                </a:lnTo>
                <a:lnTo>
                  <a:pt x="f19" y="f5"/>
                </a:lnTo>
                <a:lnTo>
                  <a:pt x="f3" y="f5"/>
                </a:lnTo>
                <a:lnTo>
                  <a:pt x="f3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03292C-4910-46E6-B839-03910F30B50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48019F-B912-466A-B641-1A285F55EC1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887306" y="368850"/>
            <a:ext cx="2933184" cy="1500448"/>
          </a:xfrm>
          <a:custGeom>
            <a:avLst/>
            <a:gdLst>
              <a:gd name="f0" fmla="val w"/>
              <a:gd name="f1" fmla="val h"/>
              <a:gd name="f2" fmla="val 0"/>
              <a:gd name="f3" fmla="val 3384"/>
              <a:gd name="f4" fmla="val 2308"/>
              <a:gd name="f5" fmla="val 3340"/>
              <a:gd name="f6" fmla="val 44"/>
              <a:gd name="f7" fmla="val 34"/>
              <a:gd name="f8" fmla="val 26"/>
              <a:gd name="f9" fmla="val 4"/>
              <a:gd name="f10" fmla="val 20"/>
              <a:gd name="f11" fmla="val 8"/>
              <a:gd name="f12" fmla="val 12"/>
              <a:gd name="f13" fmla="val 2076"/>
              <a:gd name="f14" fmla="val 2086"/>
              <a:gd name="f15" fmla="val 2094"/>
              <a:gd name="f16" fmla="val 2100"/>
              <a:gd name="f17" fmla="val 2108"/>
              <a:gd name="f18" fmla="val 2112"/>
              <a:gd name="f19" fmla="val 2116"/>
              <a:gd name="f20" fmla="val 2120"/>
              <a:gd name="f21" fmla="val 474"/>
              <a:gd name="f22" fmla="val 650"/>
              <a:gd name="f23" fmla="val 2296"/>
              <a:gd name="f24" fmla="val 656"/>
              <a:gd name="f25" fmla="val 2300"/>
              <a:gd name="f26" fmla="val 664"/>
              <a:gd name="f27" fmla="val 2304"/>
              <a:gd name="f28" fmla="val 672"/>
              <a:gd name="f29" fmla="val 680"/>
              <a:gd name="f30" fmla="val 688"/>
              <a:gd name="f31" fmla="val 696"/>
              <a:gd name="f32" fmla="val 704"/>
              <a:gd name="f33" fmla="val 710"/>
              <a:gd name="f34" fmla="val 886"/>
              <a:gd name="f35" fmla="val 3350"/>
              <a:gd name="f36" fmla="val 3358"/>
              <a:gd name="f37" fmla="val 3364"/>
              <a:gd name="f38" fmla="val 3372"/>
              <a:gd name="f39" fmla="val 3376"/>
              <a:gd name="f40" fmla="val 3380"/>
              <a:gd name="f41" fmla="*/ f0 1 3384"/>
              <a:gd name="f42" fmla="*/ f1 1 2308"/>
              <a:gd name="f43" fmla="+- f4 0 f2"/>
              <a:gd name="f44" fmla="+- f3 0 f2"/>
              <a:gd name="f45" fmla="*/ f44 1 3384"/>
              <a:gd name="f46" fmla="*/ f43 1 2308"/>
              <a:gd name="f47" fmla="*/ 0 1 f45"/>
              <a:gd name="f48" fmla="*/ f3 1 f45"/>
              <a:gd name="f49" fmla="*/ 0 1 f46"/>
              <a:gd name="f50" fmla="*/ f4 1 f46"/>
              <a:gd name="f51" fmla="*/ f47 f41 1"/>
              <a:gd name="f52" fmla="*/ f48 f41 1"/>
              <a:gd name="f53" fmla="*/ f50 f42 1"/>
              <a:gd name="f54" fmla="*/ f49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" t="f54" r="f52" b="f53"/>
            <a:pathLst>
              <a:path w="3384" h="2308">
                <a:moveTo>
                  <a:pt x="f5" y="f2"/>
                </a:moveTo>
                <a:lnTo>
                  <a:pt x="f6" y="f2"/>
                </a:lnTo>
                <a:lnTo>
                  <a:pt x="f6" y="f2"/>
                </a:lnTo>
                <a:lnTo>
                  <a:pt x="f7" y="f2"/>
                </a:lnTo>
                <a:lnTo>
                  <a:pt x="f8" y="f9"/>
                </a:lnTo>
                <a:lnTo>
                  <a:pt x="f10" y="f11"/>
                </a:lnTo>
                <a:lnTo>
                  <a:pt x="f12" y="f12"/>
                </a:lnTo>
                <a:lnTo>
                  <a:pt x="f11" y="f10"/>
                </a:lnTo>
                <a:lnTo>
                  <a:pt x="f9" y="f8"/>
                </a:lnTo>
                <a:lnTo>
                  <a:pt x="f2" y="f7"/>
                </a:lnTo>
                <a:lnTo>
                  <a:pt x="f2" y="f6"/>
                </a:lnTo>
                <a:lnTo>
                  <a:pt x="f2" y="f13"/>
                </a:lnTo>
                <a:lnTo>
                  <a:pt x="f2" y="f13"/>
                </a:lnTo>
                <a:lnTo>
                  <a:pt x="f2" y="f14"/>
                </a:lnTo>
                <a:lnTo>
                  <a:pt x="f9" y="f15"/>
                </a:lnTo>
                <a:lnTo>
                  <a:pt x="f11" y="f16"/>
                </a:lnTo>
                <a:lnTo>
                  <a:pt x="f12" y="f17"/>
                </a:lnTo>
                <a:lnTo>
                  <a:pt x="f10" y="f18"/>
                </a:lnTo>
                <a:lnTo>
                  <a:pt x="f8" y="f19"/>
                </a:lnTo>
                <a:lnTo>
                  <a:pt x="f7" y="f20"/>
                </a:lnTo>
                <a:lnTo>
                  <a:pt x="f6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4"/>
                </a:lnTo>
                <a:lnTo>
                  <a:pt x="f29" y="f4"/>
                </a:lnTo>
                <a:lnTo>
                  <a:pt x="f30" y="f4"/>
                </a:lnTo>
                <a:lnTo>
                  <a:pt x="f31" y="f27"/>
                </a:lnTo>
                <a:lnTo>
                  <a:pt x="f32" y="f25"/>
                </a:lnTo>
                <a:lnTo>
                  <a:pt x="f33" y="f23"/>
                </a:lnTo>
                <a:lnTo>
                  <a:pt x="f34" y="f20"/>
                </a:lnTo>
                <a:lnTo>
                  <a:pt x="f5" y="f20"/>
                </a:lnTo>
                <a:lnTo>
                  <a:pt x="f5" y="f20"/>
                </a:lnTo>
                <a:lnTo>
                  <a:pt x="f35" y="f20"/>
                </a:lnTo>
                <a:lnTo>
                  <a:pt x="f36" y="f19"/>
                </a:lnTo>
                <a:lnTo>
                  <a:pt x="f37" y="f18"/>
                </a:lnTo>
                <a:lnTo>
                  <a:pt x="f38" y="f17"/>
                </a:lnTo>
                <a:lnTo>
                  <a:pt x="f39" y="f16"/>
                </a:lnTo>
                <a:lnTo>
                  <a:pt x="f40" y="f15"/>
                </a:lnTo>
                <a:lnTo>
                  <a:pt x="f3" y="f14"/>
                </a:lnTo>
                <a:lnTo>
                  <a:pt x="f3" y="f13"/>
                </a:lnTo>
                <a:lnTo>
                  <a:pt x="f3" y="f6"/>
                </a:lnTo>
                <a:lnTo>
                  <a:pt x="f3" y="f6"/>
                </a:lnTo>
                <a:lnTo>
                  <a:pt x="f3" y="f7"/>
                </a:lnTo>
                <a:lnTo>
                  <a:pt x="f40" y="f8"/>
                </a:lnTo>
                <a:lnTo>
                  <a:pt x="f39" y="f10"/>
                </a:lnTo>
                <a:lnTo>
                  <a:pt x="f38" y="f12"/>
                </a:lnTo>
                <a:lnTo>
                  <a:pt x="f37" y="f11"/>
                </a:lnTo>
                <a:lnTo>
                  <a:pt x="f36" y="f9"/>
                </a:lnTo>
                <a:lnTo>
                  <a:pt x="f35" y="f2"/>
                </a:lnTo>
                <a:lnTo>
                  <a:pt x="f5" y="f2"/>
                </a:lnTo>
                <a:lnTo>
                  <a:pt x="f5" y="f2"/>
                </a:lnTo>
                <a:close/>
              </a:path>
            </a:pathLst>
          </a:custGeom>
          <a:blipFill>
            <a:blip r:embed="rId2">
              <a:alphaModFix/>
            </a:blip>
            <a:tile sx="101135" sy="101135" algn="tl"/>
          </a:blipFill>
          <a:ln w="9528" cap="rnd">
            <a:solidFill>
              <a:srgbClr val="9FDFF5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887306" y="368850"/>
            <a:ext cx="2933184" cy="1338169"/>
          </a:xfrm>
        </p:spPr>
        <p:txBody>
          <a:bodyPr/>
          <a:lstStyle>
            <a:lvl1pPr>
              <a:defRPr sz="1654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014746" y="368850"/>
            <a:ext cx="5169816" cy="44773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887306" y="1869298"/>
            <a:ext cx="2933184" cy="297692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158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4F7F9A-79BF-4C16-AEC3-7EDA663B353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3638" y="601556"/>
            <a:ext cx="4012560" cy="1337154"/>
          </a:xfrm>
        </p:spPr>
        <p:txBody>
          <a:bodyPr>
            <a:normAutofit/>
          </a:bodyPr>
          <a:lstStyle>
            <a:lvl1pPr>
              <a:defRPr sz="1984" b="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11"/>
          <p:cNvSpPr txBox="1">
            <a:spLocks noGrp="1"/>
          </p:cNvSpPr>
          <p:nvPr>
            <p:ph type="pic" idx="1"/>
          </p:nvPr>
        </p:nvSpPr>
        <p:spPr>
          <a:xfrm>
            <a:off x="5042065" y="0"/>
            <a:ext cx="5038563" cy="5670551"/>
          </a:xfrm>
          <a:ln w="9528">
            <a:solidFill>
              <a:srgbClr val="EBEBEB"/>
            </a:solidFill>
            <a:prstDash val="solid"/>
            <a:round/>
          </a:ln>
        </p:spPr>
        <p:txBody>
          <a:bodyPr anchor="t" anchorCtr="1"/>
          <a:lstStyle>
            <a:lvl1pPr algn="ctr">
              <a:spcBef>
                <a:spcPts val="300"/>
              </a:spcBef>
              <a:buNone/>
              <a:defRPr sz="1158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3638" y="1938710"/>
            <a:ext cx="4012560" cy="2907508"/>
          </a:xfrm>
        </p:spPr>
        <p:txBody>
          <a:bodyPr anchor="t"/>
          <a:lstStyle>
            <a:lvl1pPr marL="0" indent="0">
              <a:spcBef>
                <a:spcPts val="200"/>
              </a:spcBef>
              <a:buNone/>
              <a:defRPr sz="992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3212881" y="4995312"/>
            <a:ext cx="807707" cy="301907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488152" y="4995312"/>
            <a:ext cx="2724719" cy="301907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4020580" y="4891564"/>
            <a:ext cx="878217" cy="405655"/>
          </a:xfrm>
        </p:spPr>
        <p:txBody>
          <a:bodyPr/>
          <a:lstStyle>
            <a:lvl1pPr>
              <a:defRPr/>
            </a:lvl1pPr>
          </a:lstStyle>
          <a:p>
            <a:pPr lvl="0"/>
            <a:fld id="{4BDD3E1D-501F-48E8-B493-8703635C363C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7E6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69724" y="369755"/>
            <a:ext cx="8741170" cy="802413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69724" y="1806177"/>
            <a:ext cx="8733964" cy="3038185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73322" y="4995312"/>
            <a:ext cx="7147325" cy="301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744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718084" y="4995312"/>
            <a:ext cx="1111005" cy="301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744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829089" y="4891564"/>
            <a:ext cx="878217" cy="40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10799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54" b="0" i="0" u="none" strike="noStrike" kern="1200" cap="none" spc="0" baseline="0">
                <a:solidFill>
                  <a:srgbClr val="9FDFF5"/>
                </a:solidFill>
                <a:uFillTx/>
                <a:latin typeface="Century Gothic"/>
              </a:defRPr>
            </a:lvl1pPr>
          </a:lstStyle>
          <a:p>
            <a:pPr lvl="0"/>
            <a:fld id="{90FBEBE2-8F60-4A67-AB6D-F954B8FCE17A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378012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3307" b="1" i="0" u="none" strike="noStrike" kern="1200" cap="none" spc="0" baseline="0">
          <a:solidFill>
            <a:srgbClr val="FEFEFE"/>
          </a:solidFill>
          <a:uFillTx/>
          <a:latin typeface="Century Gothic"/>
        </a:defRPr>
      </a:lvl1pPr>
    </p:titleStyle>
    <p:bodyStyle>
      <a:lvl1pPr marL="283509" marR="0" lvl="0" indent="-283509" algn="l" defTabSz="378012" rtl="0" fontAlgn="auto" hangingPunct="1">
        <a:lnSpc>
          <a:spcPct val="100000"/>
        </a:lnSpc>
        <a:spcBef>
          <a:spcPts val="400"/>
        </a:spcBef>
        <a:spcAft>
          <a:spcPts val="495"/>
        </a:spcAft>
        <a:buClr>
          <a:srgbClr val="9FDFF5"/>
        </a:buClr>
        <a:buSzPct val="100000"/>
        <a:buFont typeface="Wingdings 2"/>
        <a:buChar char=""/>
        <a:tabLst/>
        <a:defRPr lang="it-IT" sz="1488" b="0" i="0" u="none" strike="noStrike" kern="1200" cap="none" spc="0" baseline="0">
          <a:solidFill>
            <a:srgbClr val="FFFFFF"/>
          </a:solidFill>
          <a:uFillTx/>
          <a:latin typeface="Century Gothic"/>
        </a:defRPr>
      </a:lvl1pPr>
      <a:lvl2pPr marL="614266" marR="0" lvl="1" indent="-236253" algn="l" defTabSz="378012" rtl="0" fontAlgn="auto" hangingPunct="1">
        <a:lnSpc>
          <a:spcPct val="100000"/>
        </a:lnSpc>
        <a:spcBef>
          <a:spcPts val="300"/>
        </a:spcBef>
        <a:spcAft>
          <a:spcPts val="495"/>
        </a:spcAft>
        <a:buClr>
          <a:srgbClr val="9FDFF5"/>
        </a:buClr>
        <a:buSzPct val="100000"/>
        <a:buFont typeface="Wingdings 2"/>
        <a:buChar char=""/>
        <a:tabLst/>
        <a:defRPr lang="it-IT" sz="1323" b="0" i="0" u="none" strike="noStrike" kern="1200" cap="none" spc="0" baseline="0">
          <a:solidFill>
            <a:srgbClr val="FFFFFF"/>
          </a:solidFill>
          <a:uFillTx/>
          <a:latin typeface="Century Gothic"/>
        </a:defRPr>
      </a:lvl2pPr>
      <a:lvl3pPr marL="945032" marR="0" lvl="2" indent="-189006" algn="l" defTabSz="378012" rtl="0" fontAlgn="auto" hangingPunct="1">
        <a:lnSpc>
          <a:spcPct val="100000"/>
        </a:lnSpc>
        <a:spcBef>
          <a:spcPts val="300"/>
        </a:spcBef>
        <a:spcAft>
          <a:spcPts val="495"/>
        </a:spcAft>
        <a:buClr>
          <a:srgbClr val="9FDFF5"/>
        </a:buClr>
        <a:buSzPct val="100000"/>
        <a:buFont typeface="Wingdings 2"/>
        <a:buChar char=""/>
        <a:tabLst/>
        <a:defRPr lang="it-IT" sz="1158" b="0" i="0" u="none" strike="noStrike" kern="1200" cap="none" spc="0" baseline="0">
          <a:solidFill>
            <a:srgbClr val="FFFFFF"/>
          </a:solidFill>
          <a:uFillTx/>
          <a:latin typeface="Century Gothic"/>
        </a:defRPr>
      </a:lvl3pPr>
      <a:lvl4pPr marL="1323045" marR="0" lvl="3" indent="-189006" algn="l" defTabSz="378012" rtl="0" fontAlgn="auto" hangingPunct="1">
        <a:lnSpc>
          <a:spcPct val="100000"/>
        </a:lnSpc>
        <a:spcBef>
          <a:spcPts val="200"/>
        </a:spcBef>
        <a:spcAft>
          <a:spcPts val="495"/>
        </a:spcAft>
        <a:buClr>
          <a:srgbClr val="9FDFF5"/>
        </a:buClr>
        <a:buSzPct val="100000"/>
        <a:buFont typeface="Wingdings 2"/>
        <a:buChar char=""/>
        <a:tabLst/>
        <a:defRPr lang="it-IT" sz="992" b="0" i="0" u="none" strike="noStrike" kern="1200" cap="none" spc="0" baseline="0">
          <a:solidFill>
            <a:srgbClr val="FFFFFF"/>
          </a:solidFill>
          <a:uFillTx/>
          <a:latin typeface="Century Gothic"/>
        </a:defRPr>
      </a:lvl4pPr>
      <a:lvl5pPr marL="1701058" marR="0" lvl="4" indent="-189006" algn="l" defTabSz="378012" rtl="0" fontAlgn="auto" hangingPunct="1">
        <a:lnSpc>
          <a:spcPct val="100000"/>
        </a:lnSpc>
        <a:spcBef>
          <a:spcPts val="200"/>
        </a:spcBef>
        <a:spcAft>
          <a:spcPts val="495"/>
        </a:spcAft>
        <a:buClr>
          <a:srgbClr val="9FDFF5"/>
        </a:buClr>
        <a:buSzPct val="100000"/>
        <a:buFont typeface="Wingdings 2"/>
        <a:buChar char=""/>
        <a:tabLst/>
        <a:defRPr lang="it-IT" sz="992" b="0" i="0" u="none" strike="noStrike" kern="1200" cap="none" spc="0" baseline="0">
          <a:solidFill>
            <a:srgbClr val="FFFFF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21" b="14305"/>
          <a:stretch>
            <a:fillRect/>
          </a:stretch>
        </p:blipFill>
        <p:spPr>
          <a:xfrm>
            <a:off x="0" y="0"/>
            <a:ext cx="10080629" cy="5675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5"/>
          <p:cNvSpPr txBox="1"/>
          <p:nvPr/>
        </p:nvSpPr>
        <p:spPr>
          <a:xfrm>
            <a:off x="547506" y="408873"/>
            <a:ext cx="8863187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it-IT" sz="28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it-IT" sz="28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  <a:endParaRPr lang="it-IT" sz="36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/>
            </a:r>
            <a:br>
              <a:rPr lang="it-IT" sz="16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</a:b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Ricci, Francesco Frondini, Daniele Morgavi, Guillaume Boudoire, Mickael Laumonier, Carlo Cardellini, Artur Ionescu, Alessandra Ariano, and Giovanni Chiodini.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1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pic>
        <p:nvPicPr>
          <p:cNvPr id="1026" name="Picture 2" descr="https://cdn.egu.eu/static/78d73b37/awards/egu_ospp_label_bl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81" y="4198158"/>
            <a:ext cx="1097733" cy="14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4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5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6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sp>
        <p:nvSpPr>
          <p:cNvPr id="7" name="AutoShape 127"/>
          <p:cNvSpPr/>
          <p:nvPr/>
        </p:nvSpPr>
        <p:spPr>
          <a:xfrm>
            <a:off x="4517300" y="1126111"/>
            <a:ext cx="4800600" cy="36750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Immagine 24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0" y="1140137"/>
            <a:ext cx="4778078" cy="36590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magine 24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872" y="1140329"/>
            <a:ext cx="4778078" cy="36590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asellaDiTesto 5"/>
          <p:cNvSpPr txBox="1"/>
          <p:nvPr/>
        </p:nvSpPr>
        <p:spPr>
          <a:xfrm>
            <a:off x="-167746" y="771351"/>
            <a:ext cx="4182447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  <a:ea typeface="Verdana" pitchFamily="34"/>
              </a:rPr>
              <a:t>PARTIAL PRESSURES OF CARBON DIOXIDE</a:t>
            </a:r>
            <a:endParaRPr lang="en-GB" sz="1100" b="0" i="0" u="none" strike="noStrike" kern="1200" cap="none" spc="0" baseline="0">
              <a:solidFill>
                <a:srgbClr val="006664"/>
              </a:solidFill>
              <a:uFillTx/>
              <a:latin typeface="Century Gothic" pitchFamily="34"/>
              <a:ea typeface="Verdana" pitchFamily="34"/>
            </a:endParaRPr>
          </a:p>
        </p:txBody>
      </p:sp>
      <p:sp>
        <p:nvSpPr>
          <p:cNvPr id="11" name="CasellaDiTesto 33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2" name="CasellaDiTesto 34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3" name="CasellaDiTesto 35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4" name="CasellaDiTesto 36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15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6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7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4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5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6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graphicFrame>
        <p:nvGraphicFramePr>
          <p:cNvPr id="7" name="Tabella 21"/>
          <p:cNvGraphicFramePr>
            <a:graphicFrameLocks noGrp="1"/>
          </p:cNvGraphicFramePr>
          <p:nvPr/>
        </p:nvGraphicFramePr>
        <p:xfrm>
          <a:off x="5844460" y="2919093"/>
          <a:ext cx="2541401" cy="2060754"/>
        </p:xfrm>
        <a:graphic>
          <a:graphicData uri="http://schemas.openxmlformats.org/drawingml/2006/table">
            <a:tbl>
              <a:tblPr firstRow="1" bandRow="1">
                <a:effectLst/>
                <a:tableStyleId>{F5AB1C69-6EDB-4FF4-983F-18BD219EF322}</a:tableStyleId>
              </a:tblPr>
              <a:tblGrid>
                <a:gridCol w="1337630">
                  <a:extLst>
                    <a:ext uri="{9D8B030D-6E8A-4147-A177-3AD203B41FA5}">
                      <a16:colId xmlns:a16="http://schemas.microsoft.com/office/drawing/2014/main" val="346844950"/>
                    </a:ext>
                  </a:extLst>
                </a:gridCol>
                <a:gridCol w="1203771">
                  <a:extLst>
                    <a:ext uri="{9D8B030D-6E8A-4147-A177-3AD203B41FA5}">
                      <a16:colId xmlns:a16="http://schemas.microsoft.com/office/drawing/2014/main" val="981339339"/>
                    </a:ext>
                  </a:extLst>
                </a:gridCol>
              </a:tblGrid>
              <a:tr h="401622">
                <a:tc>
                  <a:txBody>
                    <a:bodyPr/>
                    <a:lstStyle/>
                    <a:p>
                      <a:pPr lvl="0" algn="ctr"/>
                      <a:r>
                        <a:rPr lang="it-IT" sz="1000">
                          <a:solidFill>
                            <a:srgbClr val="006664"/>
                          </a:solidFill>
                          <a:latin typeface="Century Gothic" pitchFamily="34"/>
                        </a:rPr>
                        <a:t>System</a:t>
                      </a:r>
                      <a:endParaRPr lang="en-GB" sz="1000">
                        <a:solidFill>
                          <a:srgbClr val="006664"/>
                        </a:solidFill>
                        <a:latin typeface="Century Gothic" pitchFamily="34"/>
                      </a:endParaRPr>
                    </a:p>
                  </a:txBody>
                  <a:tcPr anchor="ctr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100" b="1">
                          <a:solidFill>
                            <a:srgbClr val="006664"/>
                          </a:solidFill>
                        </a:rPr>
                        <a:t>QCO</a:t>
                      </a:r>
                      <a:r>
                        <a:rPr lang="it-IT" sz="1100" b="1" baseline="-25000">
                          <a:solidFill>
                            <a:srgbClr val="006664"/>
                          </a:solidFill>
                        </a:rPr>
                        <a:t>2</a:t>
                      </a:r>
                      <a:r>
                        <a:rPr lang="it-IT" sz="1100" b="1">
                          <a:solidFill>
                            <a:srgbClr val="006664"/>
                          </a:solidFill>
                        </a:rPr>
                        <a:t>/Q</a:t>
                      </a:r>
                      <a:r>
                        <a:rPr lang="it-IT" sz="1100" b="1" baseline="-25000">
                          <a:solidFill>
                            <a:srgbClr val="006664"/>
                          </a:solidFill>
                        </a:rPr>
                        <a:t>H</a:t>
                      </a:r>
                      <a:endParaRPr lang="it-IT" sz="900" b="1">
                        <a:solidFill>
                          <a:srgbClr val="006664"/>
                        </a:solidFill>
                      </a:endParaRPr>
                    </a:p>
                    <a:p>
                      <a:pPr lvl="0" algn="ctr"/>
                      <a:r>
                        <a:rPr lang="it-IT" sz="900" b="1">
                          <a:solidFill>
                            <a:srgbClr val="006664"/>
                          </a:solidFill>
                        </a:rPr>
                        <a:t>(Kg/MJ)</a:t>
                      </a:r>
                      <a:endParaRPr lang="en-GB" sz="900" b="1">
                        <a:solidFill>
                          <a:srgbClr val="006664"/>
                        </a:solidFill>
                        <a:latin typeface="Century Gothic" pitchFamily="34"/>
                      </a:endParaRPr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836631"/>
                  </a:ext>
                </a:extLst>
              </a:tr>
              <a:tr h="309204">
                <a:tc>
                  <a:txBody>
                    <a:bodyPr/>
                    <a:lstStyle/>
                    <a:p>
                      <a:pPr lvl="0" algn="ctr"/>
                      <a:r>
                        <a:rPr lang="it-IT" sz="1200">
                          <a:solidFill>
                            <a:srgbClr val="0D5A67"/>
                          </a:solidFill>
                        </a:rPr>
                        <a:t>Massif Central</a:t>
                      </a:r>
                      <a:endParaRPr lang="en-GB" sz="1200" b="1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200" b="1">
                          <a:solidFill>
                            <a:srgbClr val="0D5A67"/>
                          </a:solidFill>
                        </a:rPr>
                        <a:t>0.007</a:t>
                      </a:r>
                      <a:endParaRPr lang="en-GB" sz="1200" b="1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0143926"/>
                  </a:ext>
                </a:extLst>
              </a:tr>
              <a:tr h="309204">
                <a:tc>
                  <a:txBody>
                    <a:bodyPr/>
                    <a:lstStyle/>
                    <a:p>
                      <a:pPr lvl="0" algn="ctr"/>
                      <a:r>
                        <a:rPr lang="it-IT" sz="900">
                          <a:solidFill>
                            <a:srgbClr val="0D5A67"/>
                          </a:solidFill>
                        </a:rPr>
                        <a:t>Taupo,</a:t>
                      </a:r>
                      <a:r>
                        <a:rPr lang="it-IT" sz="900" baseline="0">
                          <a:solidFill>
                            <a:srgbClr val="0D5A67"/>
                          </a:solidFill>
                        </a:rPr>
                        <a:t> </a:t>
                      </a:r>
                    </a:p>
                    <a:p>
                      <a:pPr lvl="0" algn="ctr"/>
                      <a:r>
                        <a:rPr lang="it-IT" sz="900" baseline="0">
                          <a:solidFill>
                            <a:srgbClr val="0D5A67"/>
                          </a:solidFill>
                        </a:rPr>
                        <a:t>Salton Trough</a:t>
                      </a:r>
                      <a:endParaRPr lang="en-GB" sz="9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200">
                          <a:solidFill>
                            <a:srgbClr val="0D5A67"/>
                          </a:solidFill>
                        </a:rPr>
                        <a:t>0.003</a:t>
                      </a:r>
                      <a:endParaRPr lang="en-GB" sz="12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97154"/>
                  </a:ext>
                </a:extLst>
              </a:tr>
              <a:tr h="309204">
                <a:tc>
                  <a:txBody>
                    <a:bodyPr/>
                    <a:lstStyle/>
                    <a:p>
                      <a:pPr lvl="0" algn="ctr"/>
                      <a:r>
                        <a:rPr lang="it-IT" sz="900">
                          <a:solidFill>
                            <a:srgbClr val="0D5A67"/>
                          </a:solidFill>
                        </a:rPr>
                        <a:t>Reykjanes</a:t>
                      </a:r>
                      <a:endParaRPr lang="en-GB" sz="9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200">
                          <a:solidFill>
                            <a:srgbClr val="0D5A67"/>
                          </a:solidFill>
                        </a:rPr>
                        <a:t>0.001</a:t>
                      </a:r>
                      <a:endParaRPr lang="en-GB" sz="12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234605"/>
                  </a:ext>
                </a:extLst>
              </a:tr>
              <a:tr h="309204">
                <a:tc>
                  <a:txBody>
                    <a:bodyPr/>
                    <a:lstStyle/>
                    <a:p>
                      <a:pPr lvl="0" algn="ctr"/>
                      <a:r>
                        <a:rPr lang="it-IT" sz="900">
                          <a:solidFill>
                            <a:srgbClr val="0D5A67"/>
                          </a:solidFill>
                        </a:rPr>
                        <a:t>Nisyros</a:t>
                      </a:r>
                      <a:endParaRPr lang="en-GB" sz="9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200">
                          <a:solidFill>
                            <a:srgbClr val="0D5A67"/>
                          </a:solidFill>
                        </a:rPr>
                        <a:t>0.008</a:t>
                      </a:r>
                      <a:endParaRPr lang="en-GB" sz="12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1853044"/>
                  </a:ext>
                </a:extLst>
              </a:tr>
              <a:tr h="309204">
                <a:tc>
                  <a:txBody>
                    <a:bodyPr/>
                    <a:lstStyle/>
                    <a:p>
                      <a:pPr lvl="0" algn="ctr"/>
                      <a:r>
                        <a:rPr lang="it-IT" sz="900">
                          <a:solidFill>
                            <a:srgbClr val="0D5A67"/>
                          </a:solidFill>
                        </a:rPr>
                        <a:t>Italian aquifers and geothermal</a:t>
                      </a:r>
                      <a:r>
                        <a:rPr lang="it-IT" sz="900" baseline="0">
                          <a:solidFill>
                            <a:srgbClr val="0D5A67"/>
                          </a:solidFill>
                        </a:rPr>
                        <a:t> wells</a:t>
                      </a:r>
                      <a:endParaRPr lang="en-GB" sz="9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200">
                          <a:solidFill>
                            <a:srgbClr val="0D5A67"/>
                          </a:solidFill>
                        </a:rPr>
                        <a:t>0.03</a:t>
                      </a:r>
                      <a:endParaRPr lang="en-GB" sz="1200">
                        <a:solidFill>
                          <a:srgbClr val="0D5A67"/>
                        </a:solidFill>
                        <a:latin typeface="Century Gothic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3853299"/>
                  </a:ext>
                </a:extLst>
              </a:tr>
            </a:tbl>
          </a:graphicData>
        </a:graphic>
      </p:graphicFrame>
      <p:sp>
        <p:nvSpPr>
          <p:cNvPr id="8" name="CasellaDiTesto 5"/>
          <p:cNvSpPr txBox="1"/>
          <p:nvPr/>
        </p:nvSpPr>
        <p:spPr>
          <a:xfrm>
            <a:off x="-62252" y="774917"/>
            <a:ext cx="4182447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  <a:ea typeface="Verdana" pitchFamily="34"/>
              </a:rPr>
              <a:t>CO</a:t>
            </a:r>
            <a:r>
              <a:rPr lang="it-IT" sz="1100" b="0" i="0" u="none" strike="noStrike" kern="0" cap="none" spc="0" baseline="-25000">
                <a:solidFill>
                  <a:srgbClr val="006664"/>
                </a:solidFill>
                <a:uFillTx/>
                <a:latin typeface="Century Gothic" pitchFamily="34"/>
                <a:ea typeface="Verdana" pitchFamily="34"/>
              </a:rPr>
              <a:t>2</a:t>
            </a:r>
            <a:r>
              <a:rPr lang="it-IT" sz="11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  <a:ea typeface="Verdana" pitchFamily="34"/>
              </a:rPr>
              <a:t> MASS FLOW RATE AND HEAT CONTENT</a:t>
            </a:r>
            <a:endParaRPr lang="en-GB" sz="1100" b="0" i="0" u="none" strike="noStrike" kern="1200" cap="none" spc="0" baseline="0">
              <a:solidFill>
                <a:srgbClr val="006664"/>
              </a:solidFill>
              <a:uFillTx/>
              <a:latin typeface="Century Gothic" pitchFamily="34"/>
              <a:ea typeface="Verdana" pitchFamily="34"/>
            </a:endParaRPr>
          </a:p>
        </p:txBody>
      </p:sp>
      <p:sp>
        <p:nvSpPr>
          <p:cNvPr id="9" name="CasellaDiTesto 5"/>
          <p:cNvSpPr txBox="1"/>
          <p:nvPr/>
        </p:nvSpPr>
        <p:spPr>
          <a:xfrm>
            <a:off x="4813493" y="1458221"/>
            <a:ext cx="4336441" cy="10618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171450" marR="0" lvl="0" indent="-1714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5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The </a:t>
            </a:r>
            <a:r>
              <a:rPr lang="it-IT" sz="105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CO</a:t>
            </a:r>
            <a:r>
              <a:rPr lang="it-IT" sz="1050" b="1" i="0" u="none" strike="noStrike" kern="0" cap="none" spc="0" baseline="-25000">
                <a:solidFill>
                  <a:srgbClr val="006664"/>
                </a:solidFill>
                <a:uFillTx/>
                <a:latin typeface="Century Gothic" pitchFamily="34"/>
              </a:rPr>
              <a:t>2</a:t>
            </a:r>
            <a:r>
              <a:rPr lang="it-IT" sz="105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 mass flow rate of  Massif Central </a:t>
            </a:r>
            <a:r>
              <a:rPr lang="it-IT" sz="105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is </a:t>
            </a:r>
            <a:r>
              <a:rPr lang="it-IT" sz="105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0.43 Kg/s</a:t>
            </a:r>
            <a:r>
              <a:rPr lang="it-IT" sz="105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, corresponding to </a:t>
            </a:r>
            <a:r>
              <a:rPr lang="it-IT" sz="105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37 t/d</a:t>
            </a:r>
            <a:endParaRPr lang="it-IT" sz="105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5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5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171450" marR="0" lvl="0" indent="-1714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5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The </a:t>
            </a:r>
            <a:r>
              <a:rPr lang="it-IT" sz="105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heat content </a:t>
            </a:r>
            <a:r>
              <a:rPr lang="it-IT" sz="105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associated to the geothermal system is </a:t>
            </a:r>
            <a:r>
              <a:rPr lang="it-IT" sz="105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61.88 MW</a:t>
            </a:r>
            <a:r>
              <a:rPr lang="it-IT" sz="105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.</a:t>
            </a:r>
          </a:p>
        </p:txBody>
      </p:sp>
      <p:grpSp>
        <p:nvGrpSpPr>
          <p:cNvPr id="10" name="Gruppo 57"/>
          <p:cNvGrpSpPr/>
          <p:nvPr/>
        </p:nvGrpSpPr>
        <p:grpSpPr>
          <a:xfrm>
            <a:off x="729819" y="4269927"/>
            <a:ext cx="3886153" cy="730560"/>
            <a:chOff x="729819" y="4269927"/>
            <a:chExt cx="3886153" cy="730560"/>
          </a:xfrm>
        </p:grpSpPr>
        <p:sp>
          <p:nvSpPr>
            <p:cNvPr id="11" name="Rectangle 545"/>
            <p:cNvSpPr/>
            <p:nvPr/>
          </p:nvSpPr>
          <p:spPr>
            <a:xfrm>
              <a:off x="729819" y="4269927"/>
              <a:ext cx="3732717" cy="709921"/>
            </a:xfrm>
            <a:prstGeom prst="rect">
              <a:avLst/>
            </a:prstGeom>
            <a:solidFill>
              <a:srgbClr val="FFFFFF"/>
            </a:solidFill>
            <a:ln w="3172" cap="sq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Oval 546"/>
            <p:cNvSpPr/>
            <p:nvPr/>
          </p:nvSpPr>
          <p:spPr>
            <a:xfrm>
              <a:off x="2785591" y="4330324"/>
              <a:ext cx="65086" cy="6508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749D"/>
            </a:solidFill>
            <a:ln w="4764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Rectangle 547"/>
            <p:cNvSpPr/>
            <p:nvPr/>
          </p:nvSpPr>
          <p:spPr>
            <a:xfrm>
              <a:off x="2922111" y="4309686"/>
              <a:ext cx="1066803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Taupo, Salton Trough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4" name="Line 548"/>
            <p:cNvSpPr/>
            <p:nvPr/>
          </p:nvSpPr>
          <p:spPr>
            <a:xfrm>
              <a:off x="2737009" y="4476372"/>
              <a:ext cx="4286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13749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Line 549"/>
            <p:cNvSpPr/>
            <p:nvPr/>
          </p:nvSpPr>
          <p:spPr>
            <a:xfrm>
              <a:off x="2838608" y="4476372"/>
              <a:ext cx="4444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13749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Rectangle 550"/>
            <p:cNvSpPr/>
            <p:nvPr/>
          </p:nvSpPr>
          <p:spPr>
            <a:xfrm>
              <a:off x="2922111" y="4422395"/>
              <a:ext cx="1693861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Best fit of Taupo and Salton Trough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7" name="Rectangle 551"/>
            <p:cNvSpPr/>
            <p:nvPr/>
          </p:nvSpPr>
          <p:spPr>
            <a:xfrm>
              <a:off x="2790346" y="4560505"/>
              <a:ext cx="57150" cy="57150"/>
            </a:xfrm>
            <a:prstGeom prst="rect">
              <a:avLst/>
            </a:prstGeom>
            <a:solidFill>
              <a:srgbClr val="DC4959"/>
            </a:solidFill>
            <a:ln w="4764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Rectangle 552"/>
            <p:cNvSpPr/>
            <p:nvPr/>
          </p:nvSpPr>
          <p:spPr>
            <a:xfrm>
              <a:off x="2922111" y="4535113"/>
              <a:ext cx="949320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Torre Alfina, Latera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9" name="Oval 553"/>
            <p:cNvSpPr/>
            <p:nvPr/>
          </p:nvSpPr>
          <p:spPr>
            <a:xfrm>
              <a:off x="2787173" y="4670051"/>
              <a:ext cx="61914" cy="6191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9528" cap="flat">
              <a:solidFill>
                <a:srgbClr val="DC495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Rectangle 554"/>
            <p:cNvSpPr/>
            <p:nvPr/>
          </p:nvSpPr>
          <p:spPr>
            <a:xfrm>
              <a:off x="2922111" y="4649413"/>
              <a:ext cx="739777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Italian aquifers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21" name="Line 555"/>
            <p:cNvSpPr/>
            <p:nvPr/>
          </p:nvSpPr>
          <p:spPr>
            <a:xfrm>
              <a:off x="2735491" y="4814508"/>
              <a:ext cx="4286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DC495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Line 556"/>
            <p:cNvSpPr/>
            <p:nvPr/>
          </p:nvSpPr>
          <p:spPr>
            <a:xfrm>
              <a:off x="2837090" y="4814508"/>
              <a:ext cx="4444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DC495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Rectangle 557"/>
            <p:cNvSpPr/>
            <p:nvPr/>
          </p:nvSpPr>
          <p:spPr>
            <a:xfrm>
              <a:off x="2922111" y="4762122"/>
              <a:ext cx="1195385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Best fit of Italian aquifers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24" name="Oval 558"/>
            <p:cNvSpPr/>
            <p:nvPr/>
          </p:nvSpPr>
          <p:spPr>
            <a:xfrm>
              <a:off x="874257" y="4319451"/>
              <a:ext cx="65086" cy="6508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C0C0"/>
            </a:solidFill>
            <a:ln w="4764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Rectangle 559"/>
            <p:cNvSpPr/>
            <p:nvPr/>
          </p:nvSpPr>
          <p:spPr>
            <a:xfrm>
              <a:off x="1010777" y="4300395"/>
              <a:ext cx="1146172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Italian geothermal wells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26" name="Line 560"/>
            <p:cNvSpPr/>
            <p:nvPr/>
          </p:nvSpPr>
          <p:spPr>
            <a:xfrm>
              <a:off x="821131" y="4465499"/>
              <a:ext cx="4286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80808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Line 561"/>
            <p:cNvSpPr/>
            <p:nvPr/>
          </p:nvSpPr>
          <p:spPr>
            <a:xfrm>
              <a:off x="922730" y="4465499"/>
              <a:ext cx="4444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80808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" name="Rectangle 562"/>
            <p:cNvSpPr/>
            <p:nvPr/>
          </p:nvSpPr>
          <p:spPr>
            <a:xfrm>
              <a:off x="1010777" y="4413113"/>
              <a:ext cx="1601791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Best fit of Italian geothermal wells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29" name="Rectangle 563"/>
            <p:cNvSpPr/>
            <p:nvPr/>
          </p:nvSpPr>
          <p:spPr>
            <a:xfrm>
              <a:off x="879021" y="4549633"/>
              <a:ext cx="57150" cy="57150"/>
            </a:xfrm>
            <a:prstGeom prst="rect">
              <a:avLst/>
            </a:prstGeom>
            <a:solidFill>
              <a:srgbClr val="F09137"/>
            </a:solidFill>
            <a:ln w="4764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" name="Rectangle 564"/>
            <p:cNvSpPr/>
            <p:nvPr/>
          </p:nvSpPr>
          <p:spPr>
            <a:xfrm>
              <a:off x="1010777" y="4525822"/>
              <a:ext cx="944566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Reykjanes, Nisyros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1" name="Oval 565"/>
            <p:cNvSpPr/>
            <p:nvPr/>
          </p:nvSpPr>
          <p:spPr>
            <a:xfrm>
              <a:off x="875839" y="4659178"/>
              <a:ext cx="63495" cy="6349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2" name="Rectangle 566"/>
            <p:cNvSpPr/>
            <p:nvPr/>
          </p:nvSpPr>
          <p:spPr>
            <a:xfrm>
              <a:off x="1010777" y="4638540"/>
              <a:ext cx="1054102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Massif Central waters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3" name="Freeform 567"/>
            <p:cNvSpPr/>
            <p:nvPr/>
          </p:nvSpPr>
          <p:spPr>
            <a:xfrm>
              <a:off x="866320" y="4762359"/>
              <a:ext cx="82552" cy="825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"/>
                <a:gd name="f7" fmla="val 26"/>
                <a:gd name="f8" fmla="+- 0 0 -90"/>
                <a:gd name="f9" fmla="*/ f3 1 52"/>
                <a:gd name="f10" fmla="*/ f4 1 52"/>
                <a:gd name="f11" fmla="+- f6 0 f5"/>
                <a:gd name="f12" fmla="*/ f8 f0 1"/>
                <a:gd name="f13" fmla="*/ f11 1 52"/>
                <a:gd name="f14" fmla="*/ 0 f11 1"/>
                <a:gd name="f15" fmla="*/ 26 f11 1"/>
                <a:gd name="f16" fmla="*/ 52 f11 1"/>
                <a:gd name="f17" fmla="*/ f12 1 f2"/>
                <a:gd name="f18" fmla="*/ f14 1 52"/>
                <a:gd name="f19" fmla="*/ f15 1 52"/>
                <a:gd name="f20" fmla="*/ f16 1 52"/>
                <a:gd name="f21" fmla="*/ 0 1 f13"/>
                <a:gd name="f22" fmla="*/ f6 1 f13"/>
                <a:gd name="f23" fmla="+- f17 0 f1"/>
                <a:gd name="f24" fmla="*/ f18 1 f13"/>
                <a:gd name="f25" fmla="*/ f19 1 f13"/>
                <a:gd name="f26" fmla="*/ f20 1 f13"/>
                <a:gd name="f27" fmla="*/ f21 f9 1"/>
                <a:gd name="f28" fmla="*/ f22 f9 1"/>
                <a:gd name="f29" fmla="*/ f22 f10 1"/>
                <a:gd name="f30" fmla="*/ f21 f10 1"/>
                <a:gd name="f31" fmla="*/ f24 f9 1"/>
                <a:gd name="f32" fmla="*/ f25 f10 1"/>
                <a:gd name="f33" fmla="*/ f25 f9 1"/>
                <a:gd name="f34" fmla="*/ f24 f10 1"/>
                <a:gd name="f35" fmla="*/ f26 f9 1"/>
                <a:gd name="f36" fmla="*/ f2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1" y="f32"/>
                </a:cxn>
                <a:cxn ang="f23">
                  <a:pos x="f33" y="f34"/>
                </a:cxn>
                <a:cxn ang="f23">
                  <a:pos x="f35" y="f32"/>
                </a:cxn>
                <a:cxn ang="f23">
                  <a:pos x="f33" y="f36"/>
                </a:cxn>
                <a:cxn ang="f23">
                  <a:pos x="f31" y="f32"/>
                </a:cxn>
              </a:cxnLst>
              <a:rect l="f27" t="f30" r="f28" b="f29"/>
              <a:pathLst>
                <a:path w="52" h="52">
                  <a:moveTo>
                    <a:pt x="f5" y="f7"/>
                  </a:moveTo>
                  <a:lnTo>
                    <a:pt x="f7" y="f5"/>
                  </a:ln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4" name="Rectangle 568"/>
            <p:cNvSpPr/>
            <p:nvPr/>
          </p:nvSpPr>
          <p:spPr>
            <a:xfrm>
              <a:off x="1010777" y="4751249"/>
              <a:ext cx="1014417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Massif Central (sum)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5" name="Line 569"/>
            <p:cNvSpPr/>
            <p:nvPr/>
          </p:nvSpPr>
          <p:spPr>
            <a:xfrm>
              <a:off x="821131" y="4916353"/>
              <a:ext cx="4286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6" name="Line 570"/>
            <p:cNvSpPr/>
            <p:nvPr/>
          </p:nvSpPr>
          <p:spPr>
            <a:xfrm>
              <a:off x="922730" y="4916353"/>
              <a:ext cx="4444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1109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7" name="Rectangle 571"/>
            <p:cNvSpPr/>
            <p:nvPr/>
          </p:nvSpPr>
          <p:spPr>
            <a:xfrm>
              <a:off x="1010777" y="4863958"/>
              <a:ext cx="1509710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Best fit of Massif Central waters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</p:grpSp>
      <p:sp>
        <p:nvSpPr>
          <p:cNvPr id="38" name="CasellaDiTesto 51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39" name="CasellaDiTesto 52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40" name="CasellaDiTesto 53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41" name="CasellaDiTesto 54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42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43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grpSp>
        <p:nvGrpSpPr>
          <p:cNvPr id="44" name="Gruppo 341"/>
          <p:cNvGrpSpPr/>
          <p:nvPr/>
        </p:nvGrpSpPr>
        <p:grpSpPr>
          <a:xfrm>
            <a:off x="187323" y="1212851"/>
            <a:ext cx="4483102" cy="2982909"/>
            <a:chOff x="187323" y="1212851"/>
            <a:chExt cx="4483102" cy="2982909"/>
          </a:xfrm>
        </p:grpSpPr>
        <p:sp>
          <p:nvSpPr>
            <p:cNvPr id="45" name="CasellaDiTesto 367"/>
            <p:cNvSpPr txBox="1"/>
            <p:nvPr/>
          </p:nvSpPr>
          <p:spPr>
            <a:xfrm>
              <a:off x="1350038" y="1400549"/>
              <a:ext cx="647934" cy="2462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00" b="0" i="0" u="none" strike="noStrike" kern="1200" cap="none" spc="0" baseline="0">
                  <a:solidFill>
                    <a:srgbClr val="13749D"/>
                  </a:solidFill>
                  <a:uFillTx/>
                  <a:latin typeface="Arial" pitchFamily="34"/>
                  <a:cs typeface="Arial" pitchFamily="34"/>
                </a:rPr>
                <a:t>R</a:t>
              </a:r>
              <a:r>
                <a:rPr lang="it-IT" sz="1000" b="0" i="0" u="none" strike="noStrike" kern="1200" cap="none" spc="0" baseline="30000">
                  <a:solidFill>
                    <a:srgbClr val="13749D"/>
                  </a:solidFill>
                  <a:uFillTx/>
                  <a:latin typeface="Arial" pitchFamily="34"/>
                  <a:cs typeface="Arial" pitchFamily="34"/>
                </a:rPr>
                <a:t>2</a:t>
              </a:r>
              <a:r>
                <a:rPr lang="it-IT" sz="1000" b="0" i="0" u="none" strike="noStrike" kern="1200" cap="none" spc="0" baseline="0">
                  <a:solidFill>
                    <a:srgbClr val="13749D"/>
                  </a:solidFill>
                  <a:uFillTx/>
                  <a:latin typeface="Arial" pitchFamily="34"/>
                  <a:cs typeface="Arial" pitchFamily="34"/>
                </a:rPr>
                <a:t>=0.37</a:t>
              </a:r>
              <a:endParaRPr lang="en-GB" sz="1000" b="0" i="0" u="none" strike="noStrike" kern="1200" cap="none" spc="0" baseline="0">
                <a:solidFill>
                  <a:srgbClr val="13749D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46" name="CasellaDiTesto 368"/>
            <p:cNvSpPr txBox="1"/>
            <p:nvPr/>
          </p:nvSpPr>
          <p:spPr>
            <a:xfrm>
              <a:off x="2212518" y="1523655"/>
              <a:ext cx="647934" cy="2462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00" b="0" i="0" u="none" strike="noStrike" kern="1200" cap="none" spc="0" baseline="0">
                  <a:solidFill>
                    <a:srgbClr val="38B255"/>
                  </a:solidFill>
                  <a:uFillTx/>
                  <a:latin typeface="Arial" pitchFamily="34"/>
                  <a:cs typeface="Arial" pitchFamily="34"/>
                </a:rPr>
                <a:t>R</a:t>
              </a:r>
              <a:r>
                <a:rPr lang="it-IT" sz="1000" b="0" i="0" u="none" strike="noStrike" kern="1200" cap="none" spc="0" baseline="30000">
                  <a:solidFill>
                    <a:srgbClr val="38B255"/>
                  </a:solidFill>
                  <a:uFillTx/>
                  <a:latin typeface="Arial" pitchFamily="34"/>
                  <a:cs typeface="Arial" pitchFamily="34"/>
                </a:rPr>
                <a:t>2</a:t>
              </a:r>
              <a:r>
                <a:rPr lang="it-IT" sz="1000" b="0" i="0" u="none" strike="noStrike" kern="1200" cap="none" spc="0" baseline="0">
                  <a:solidFill>
                    <a:srgbClr val="38B255"/>
                  </a:solidFill>
                  <a:uFillTx/>
                  <a:latin typeface="Arial" pitchFamily="34"/>
                  <a:cs typeface="Arial" pitchFamily="34"/>
                </a:rPr>
                <a:t>=0.71</a:t>
              </a:r>
              <a:endParaRPr lang="en-GB" sz="1000" b="0" i="0" u="none" strike="noStrike" kern="1200" cap="none" spc="0" baseline="0">
                <a:solidFill>
                  <a:srgbClr val="38B255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47" name="CasellaDiTesto 369"/>
            <p:cNvSpPr txBox="1"/>
            <p:nvPr/>
          </p:nvSpPr>
          <p:spPr>
            <a:xfrm>
              <a:off x="3644149" y="2295445"/>
              <a:ext cx="647934" cy="2462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00" b="0" i="0" u="none" strike="noStrike" kern="1200" cap="none" spc="0" baseline="0">
                  <a:solidFill>
                    <a:srgbClr val="DC4959"/>
                  </a:solidFill>
                  <a:uFillTx/>
                  <a:latin typeface="Arial" pitchFamily="34"/>
                  <a:cs typeface="Arial" pitchFamily="34"/>
                </a:rPr>
                <a:t>R</a:t>
              </a:r>
              <a:r>
                <a:rPr lang="it-IT" sz="1000" b="0" i="0" u="none" strike="noStrike" kern="1200" cap="none" spc="0" baseline="30000">
                  <a:solidFill>
                    <a:srgbClr val="DC4959"/>
                  </a:solidFill>
                  <a:uFillTx/>
                  <a:latin typeface="Arial" pitchFamily="34"/>
                  <a:cs typeface="Arial" pitchFamily="34"/>
                </a:rPr>
                <a:t>2</a:t>
              </a:r>
              <a:r>
                <a:rPr lang="it-IT" sz="1000" b="0" i="0" u="none" strike="noStrike" kern="1200" cap="none" spc="0" baseline="0">
                  <a:solidFill>
                    <a:srgbClr val="DC4959"/>
                  </a:solidFill>
                  <a:uFillTx/>
                  <a:latin typeface="Arial" pitchFamily="34"/>
                  <a:cs typeface="Arial" pitchFamily="34"/>
                </a:rPr>
                <a:t>=0.88</a:t>
              </a:r>
              <a:endParaRPr lang="en-GB" sz="1000" b="0" i="0" u="none" strike="noStrike" kern="1200" cap="none" spc="0" baseline="0">
                <a:solidFill>
                  <a:srgbClr val="DC4959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48" name="CasellaDiTesto 370"/>
            <p:cNvSpPr txBox="1"/>
            <p:nvPr/>
          </p:nvSpPr>
          <p:spPr>
            <a:xfrm>
              <a:off x="3734281" y="2713536"/>
              <a:ext cx="647934" cy="2462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00" b="0" i="0" u="none" strike="noStrike" kern="1200" cap="none" spc="0" baseline="0">
                  <a:solidFill>
                    <a:srgbClr val="7F7F7F"/>
                  </a:solidFill>
                  <a:uFillTx/>
                  <a:latin typeface="Arial" pitchFamily="34"/>
                  <a:cs typeface="Arial" pitchFamily="34"/>
                </a:rPr>
                <a:t>R</a:t>
              </a:r>
              <a:r>
                <a:rPr lang="it-IT" sz="1000" b="0" i="0" u="none" strike="noStrike" kern="1200" cap="none" spc="0" baseline="30000">
                  <a:solidFill>
                    <a:srgbClr val="7F7F7F"/>
                  </a:solidFill>
                  <a:uFillTx/>
                  <a:latin typeface="Arial" pitchFamily="34"/>
                  <a:cs typeface="Arial" pitchFamily="34"/>
                </a:rPr>
                <a:t>2</a:t>
              </a:r>
              <a:r>
                <a:rPr lang="it-IT" sz="1000" b="0" i="0" u="none" strike="noStrike" kern="1200" cap="none" spc="0" baseline="0">
                  <a:solidFill>
                    <a:srgbClr val="7F7F7F"/>
                  </a:solidFill>
                  <a:uFillTx/>
                  <a:latin typeface="Arial" pitchFamily="34"/>
                  <a:cs typeface="Arial" pitchFamily="34"/>
                </a:rPr>
                <a:t>=0.67</a:t>
              </a:r>
              <a:endParaRPr lang="en-GB" sz="10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49" name="AutoShape 3"/>
            <p:cNvSpPr/>
            <p:nvPr/>
          </p:nvSpPr>
          <p:spPr>
            <a:xfrm>
              <a:off x="187323" y="1212851"/>
              <a:ext cx="4483102" cy="298290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50" name="Group 205"/>
            <p:cNvGrpSpPr/>
            <p:nvPr/>
          </p:nvGrpSpPr>
          <p:grpSpPr>
            <a:xfrm>
              <a:off x="481010" y="1268409"/>
              <a:ext cx="4105282" cy="2633664"/>
              <a:chOff x="481010" y="1268409"/>
              <a:chExt cx="4105282" cy="2633664"/>
            </a:xfrm>
          </p:grpSpPr>
          <p:sp>
            <p:nvSpPr>
              <p:cNvPr id="51" name="Line 5"/>
              <p:cNvSpPr/>
              <p:nvPr/>
            </p:nvSpPr>
            <p:spPr>
              <a:xfrm>
                <a:off x="735013" y="3681410"/>
                <a:ext cx="3732215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sq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2" name="Line 6"/>
              <p:cNvSpPr/>
              <p:nvPr/>
            </p:nvSpPr>
            <p:spPr>
              <a:xfrm>
                <a:off x="735013" y="3681410"/>
                <a:ext cx="0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3" name="Line 7"/>
              <p:cNvSpPr/>
              <p:nvPr/>
            </p:nvSpPr>
            <p:spPr>
              <a:xfrm>
                <a:off x="1357317" y="3681410"/>
                <a:ext cx="0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4" name="Line 8"/>
              <p:cNvSpPr/>
              <p:nvPr/>
            </p:nvSpPr>
            <p:spPr>
              <a:xfrm>
                <a:off x="1979611" y="3681410"/>
                <a:ext cx="0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5" name="Line 9"/>
              <p:cNvSpPr/>
              <p:nvPr/>
            </p:nvSpPr>
            <p:spPr>
              <a:xfrm>
                <a:off x="2600325" y="3681410"/>
                <a:ext cx="0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6" name="Line 10"/>
              <p:cNvSpPr/>
              <p:nvPr/>
            </p:nvSpPr>
            <p:spPr>
              <a:xfrm>
                <a:off x="3222629" y="3681410"/>
                <a:ext cx="0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7" name="Line 11"/>
              <p:cNvSpPr/>
              <p:nvPr/>
            </p:nvSpPr>
            <p:spPr>
              <a:xfrm>
                <a:off x="3844923" y="3681410"/>
                <a:ext cx="0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8" name="Line 12"/>
              <p:cNvSpPr/>
              <p:nvPr/>
            </p:nvSpPr>
            <p:spPr>
              <a:xfrm>
                <a:off x="4467228" y="3681410"/>
                <a:ext cx="0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9" name="Line 13"/>
              <p:cNvSpPr/>
              <p:nvPr/>
            </p:nvSpPr>
            <p:spPr>
              <a:xfrm>
                <a:off x="735013" y="1331915"/>
                <a:ext cx="3732215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sq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0" name="Line 14"/>
              <p:cNvSpPr/>
              <p:nvPr/>
            </p:nvSpPr>
            <p:spPr>
              <a:xfrm flipV="1">
                <a:off x="735013" y="1331915"/>
                <a:ext cx="0" cy="234949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sq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1" name="Line 15"/>
              <p:cNvSpPr/>
              <p:nvPr/>
            </p:nvSpPr>
            <p:spPr>
              <a:xfrm flipH="1">
                <a:off x="687391" y="3681410"/>
                <a:ext cx="4762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2" name="Line 16"/>
              <p:cNvSpPr/>
              <p:nvPr/>
            </p:nvSpPr>
            <p:spPr>
              <a:xfrm flipH="1">
                <a:off x="687391" y="3289297"/>
                <a:ext cx="4762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3" name="Line 17"/>
              <p:cNvSpPr/>
              <p:nvPr/>
            </p:nvSpPr>
            <p:spPr>
              <a:xfrm flipH="1">
                <a:off x="687391" y="2897184"/>
                <a:ext cx="4762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4" name="Line 18"/>
              <p:cNvSpPr/>
              <p:nvPr/>
            </p:nvSpPr>
            <p:spPr>
              <a:xfrm flipH="1">
                <a:off x="687391" y="2506663"/>
                <a:ext cx="4762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5" name="Line 19"/>
              <p:cNvSpPr/>
              <p:nvPr/>
            </p:nvSpPr>
            <p:spPr>
              <a:xfrm flipH="1">
                <a:off x="687391" y="2114549"/>
                <a:ext cx="4762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6" name="Line 20"/>
              <p:cNvSpPr/>
              <p:nvPr/>
            </p:nvSpPr>
            <p:spPr>
              <a:xfrm flipH="1">
                <a:off x="687391" y="1724028"/>
                <a:ext cx="4762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7" name="Line 21"/>
              <p:cNvSpPr/>
              <p:nvPr/>
            </p:nvSpPr>
            <p:spPr>
              <a:xfrm flipH="1">
                <a:off x="687391" y="1331915"/>
                <a:ext cx="4762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8" name="Line 22"/>
              <p:cNvSpPr/>
              <p:nvPr/>
            </p:nvSpPr>
            <p:spPr>
              <a:xfrm flipV="1">
                <a:off x="4467228" y="1331915"/>
                <a:ext cx="0" cy="234949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 cap="sq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9" name="Rectangle 23"/>
              <p:cNvSpPr/>
              <p:nvPr/>
            </p:nvSpPr>
            <p:spPr>
              <a:xfrm>
                <a:off x="706438" y="3748089"/>
                <a:ext cx="112708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0" name="Rectangle 24"/>
              <p:cNvSpPr/>
              <p:nvPr/>
            </p:nvSpPr>
            <p:spPr>
              <a:xfrm>
                <a:off x="1328742" y="3748089"/>
                <a:ext cx="112708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2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1" name="Rectangle 25"/>
              <p:cNvSpPr/>
              <p:nvPr/>
            </p:nvSpPr>
            <p:spPr>
              <a:xfrm>
                <a:off x="1951036" y="3748089"/>
                <a:ext cx="112708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4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2" name="Rectangle 26"/>
              <p:cNvSpPr/>
              <p:nvPr/>
            </p:nvSpPr>
            <p:spPr>
              <a:xfrm>
                <a:off x="2573341" y="3748089"/>
                <a:ext cx="112708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6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3" name="Rectangle 27"/>
              <p:cNvSpPr/>
              <p:nvPr/>
            </p:nvSpPr>
            <p:spPr>
              <a:xfrm>
                <a:off x="3194054" y="3748089"/>
                <a:ext cx="112708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8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4" name="Rectangle 28"/>
              <p:cNvSpPr/>
              <p:nvPr/>
            </p:nvSpPr>
            <p:spPr>
              <a:xfrm>
                <a:off x="3787773" y="3748089"/>
                <a:ext cx="176214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10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5" name="Rectangle 29"/>
              <p:cNvSpPr/>
              <p:nvPr/>
            </p:nvSpPr>
            <p:spPr>
              <a:xfrm>
                <a:off x="4410078" y="3748089"/>
                <a:ext cx="176214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12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6" name="Rectangle 30"/>
              <p:cNvSpPr/>
              <p:nvPr/>
            </p:nvSpPr>
            <p:spPr>
              <a:xfrm>
                <a:off x="595310" y="3616323"/>
                <a:ext cx="112708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7" name="Rectangle 31"/>
              <p:cNvSpPr/>
              <p:nvPr/>
            </p:nvSpPr>
            <p:spPr>
              <a:xfrm>
                <a:off x="481010" y="3225802"/>
                <a:ext cx="241301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100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8" name="Rectangle 32"/>
              <p:cNvSpPr/>
              <p:nvPr/>
            </p:nvSpPr>
            <p:spPr>
              <a:xfrm>
                <a:off x="481010" y="2833689"/>
                <a:ext cx="241301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200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79" name="Rectangle 33"/>
              <p:cNvSpPr/>
              <p:nvPr/>
            </p:nvSpPr>
            <p:spPr>
              <a:xfrm>
                <a:off x="481010" y="2443157"/>
                <a:ext cx="241301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300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80" name="Rectangle 34"/>
              <p:cNvSpPr/>
              <p:nvPr/>
            </p:nvSpPr>
            <p:spPr>
              <a:xfrm>
                <a:off x="481010" y="2051054"/>
                <a:ext cx="241301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400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81" name="Rectangle 35"/>
              <p:cNvSpPr/>
              <p:nvPr/>
            </p:nvSpPr>
            <p:spPr>
              <a:xfrm>
                <a:off x="481010" y="1658941"/>
                <a:ext cx="241301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500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82" name="Rectangle 36"/>
              <p:cNvSpPr/>
              <p:nvPr/>
            </p:nvSpPr>
            <p:spPr>
              <a:xfrm>
                <a:off x="481010" y="1268409"/>
                <a:ext cx="241301" cy="15398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</a:rPr>
                  <a:t>600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endParaRPr>
              </a:p>
            </p:txBody>
          </p:sp>
          <p:sp>
            <p:nvSpPr>
              <p:cNvPr id="83" name="Oval 37"/>
              <p:cNvSpPr/>
              <p:nvPr/>
            </p:nvSpPr>
            <p:spPr>
              <a:xfrm>
                <a:off x="901698" y="3251204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4" name="Oval 38"/>
              <p:cNvSpPr/>
              <p:nvPr/>
            </p:nvSpPr>
            <p:spPr>
              <a:xfrm>
                <a:off x="717547" y="3251204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5" name="Oval 39"/>
              <p:cNvSpPr/>
              <p:nvPr/>
            </p:nvSpPr>
            <p:spPr>
              <a:xfrm>
                <a:off x="1006480" y="3251204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6" name="Oval 40"/>
              <p:cNvSpPr/>
              <p:nvPr/>
            </p:nvSpPr>
            <p:spPr>
              <a:xfrm>
                <a:off x="739777" y="2311402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7" name="Oval 41"/>
              <p:cNvSpPr/>
              <p:nvPr/>
            </p:nvSpPr>
            <p:spPr>
              <a:xfrm>
                <a:off x="754059" y="3467103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8" name="Oval 42"/>
              <p:cNvSpPr/>
              <p:nvPr/>
            </p:nvSpPr>
            <p:spPr>
              <a:xfrm>
                <a:off x="944566" y="2078038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9" name="Oval 43"/>
              <p:cNvSpPr/>
              <p:nvPr/>
            </p:nvSpPr>
            <p:spPr>
              <a:xfrm>
                <a:off x="896934" y="2820988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0" name="Oval 44"/>
              <p:cNvSpPr/>
              <p:nvPr/>
            </p:nvSpPr>
            <p:spPr>
              <a:xfrm>
                <a:off x="722311" y="3251204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1" name="Oval 45"/>
              <p:cNvSpPr/>
              <p:nvPr/>
            </p:nvSpPr>
            <p:spPr>
              <a:xfrm>
                <a:off x="1174747" y="1685925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2" name="Oval 46"/>
              <p:cNvSpPr/>
              <p:nvPr/>
            </p:nvSpPr>
            <p:spPr>
              <a:xfrm>
                <a:off x="909635" y="2078038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3" name="Oval 47"/>
              <p:cNvSpPr/>
              <p:nvPr/>
            </p:nvSpPr>
            <p:spPr>
              <a:xfrm>
                <a:off x="744541" y="3292470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13749D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4" name="Line 48"/>
              <p:cNvSpPr/>
              <p:nvPr/>
            </p:nvSpPr>
            <p:spPr>
              <a:xfrm flipV="1">
                <a:off x="755651" y="3173416"/>
                <a:ext cx="17465" cy="460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5" name="Line 49"/>
              <p:cNvSpPr/>
              <p:nvPr/>
            </p:nvSpPr>
            <p:spPr>
              <a:xfrm flipV="1">
                <a:off x="793754" y="3071807"/>
                <a:ext cx="17465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6" name="Line 50"/>
              <p:cNvSpPr/>
              <p:nvPr/>
            </p:nvSpPr>
            <p:spPr>
              <a:xfrm flipV="1">
                <a:off x="835030" y="2963863"/>
                <a:ext cx="17465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7" name="Line 51"/>
              <p:cNvSpPr/>
              <p:nvPr/>
            </p:nvSpPr>
            <p:spPr>
              <a:xfrm flipV="1">
                <a:off x="876296" y="2855908"/>
                <a:ext cx="17465" cy="460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8" name="Line 52"/>
              <p:cNvSpPr/>
              <p:nvPr/>
            </p:nvSpPr>
            <p:spPr>
              <a:xfrm flipV="1">
                <a:off x="917572" y="2749545"/>
                <a:ext cx="15873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9" name="Line 53"/>
              <p:cNvSpPr/>
              <p:nvPr/>
            </p:nvSpPr>
            <p:spPr>
              <a:xfrm flipV="1">
                <a:off x="957267" y="2640009"/>
                <a:ext cx="17465" cy="460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0" name="Line 54"/>
              <p:cNvSpPr/>
              <p:nvPr/>
            </p:nvSpPr>
            <p:spPr>
              <a:xfrm flipV="1">
                <a:off x="998533" y="2532065"/>
                <a:ext cx="17465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1" name="Line 55"/>
              <p:cNvSpPr/>
              <p:nvPr/>
            </p:nvSpPr>
            <p:spPr>
              <a:xfrm flipV="1">
                <a:off x="1039809" y="2422529"/>
                <a:ext cx="17465" cy="460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2" name="Line 56"/>
              <p:cNvSpPr/>
              <p:nvPr/>
            </p:nvSpPr>
            <p:spPr>
              <a:xfrm flipV="1">
                <a:off x="1081085" y="2314574"/>
                <a:ext cx="15873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3" name="Line 57"/>
              <p:cNvSpPr/>
              <p:nvPr/>
            </p:nvSpPr>
            <p:spPr>
              <a:xfrm flipV="1">
                <a:off x="1120780" y="2208211"/>
                <a:ext cx="17465" cy="460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4" name="Line 58"/>
              <p:cNvSpPr/>
              <p:nvPr/>
            </p:nvSpPr>
            <p:spPr>
              <a:xfrm flipV="1">
                <a:off x="1160465" y="2106613"/>
                <a:ext cx="15873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5" name="Line 59"/>
              <p:cNvSpPr/>
              <p:nvPr/>
            </p:nvSpPr>
            <p:spPr>
              <a:xfrm flipV="1">
                <a:off x="1200150" y="1998658"/>
                <a:ext cx="17465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6" name="Line 60"/>
              <p:cNvSpPr/>
              <p:nvPr/>
            </p:nvSpPr>
            <p:spPr>
              <a:xfrm flipV="1">
                <a:off x="1241426" y="1889122"/>
                <a:ext cx="17465" cy="47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7" name="Line 61"/>
              <p:cNvSpPr/>
              <p:nvPr/>
            </p:nvSpPr>
            <p:spPr>
              <a:xfrm flipV="1">
                <a:off x="1282702" y="1782759"/>
                <a:ext cx="15873" cy="460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8" name="Line 62"/>
              <p:cNvSpPr/>
              <p:nvPr/>
            </p:nvSpPr>
            <p:spPr>
              <a:xfrm flipV="1">
                <a:off x="1323978" y="1674815"/>
                <a:ext cx="15873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9" name="Line 63"/>
              <p:cNvSpPr/>
              <p:nvPr/>
            </p:nvSpPr>
            <p:spPr>
              <a:xfrm flipV="1">
                <a:off x="1363663" y="1566860"/>
                <a:ext cx="17465" cy="444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13749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0" name="Rectangle 64"/>
              <p:cNvSpPr/>
              <p:nvPr/>
            </p:nvSpPr>
            <p:spPr>
              <a:xfrm>
                <a:off x="1033464" y="3468684"/>
                <a:ext cx="63495" cy="63495"/>
              </a:xfrm>
              <a:prstGeom prst="rect">
                <a:avLst/>
              </a:prstGeom>
              <a:solidFill>
                <a:srgbClr val="DC4959"/>
              </a:solidFill>
              <a:ln w="634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1" name="Rectangle 65"/>
              <p:cNvSpPr/>
              <p:nvPr/>
            </p:nvSpPr>
            <p:spPr>
              <a:xfrm>
                <a:off x="1962146" y="3138485"/>
                <a:ext cx="65086" cy="65086"/>
              </a:xfrm>
              <a:prstGeom prst="rect">
                <a:avLst/>
              </a:prstGeom>
              <a:solidFill>
                <a:srgbClr val="DC4959"/>
              </a:solidFill>
              <a:ln w="634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2" name="Oval 66"/>
              <p:cNvSpPr/>
              <p:nvPr/>
            </p:nvSpPr>
            <p:spPr>
              <a:xfrm>
                <a:off x="739777" y="3629025"/>
                <a:ext cx="69851" cy="7144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3" name="Oval 67"/>
              <p:cNvSpPr/>
              <p:nvPr/>
            </p:nvSpPr>
            <p:spPr>
              <a:xfrm>
                <a:off x="882652" y="3597277"/>
                <a:ext cx="71442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4" name="Oval 68"/>
              <p:cNvSpPr/>
              <p:nvPr/>
            </p:nvSpPr>
            <p:spPr>
              <a:xfrm>
                <a:off x="904871" y="3594104"/>
                <a:ext cx="69851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5" name="Oval 69"/>
              <p:cNvSpPr/>
              <p:nvPr/>
            </p:nvSpPr>
            <p:spPr>
              <a:xfrm>
                <a:off x="914400" y="3609978"/>
                <a:ext cx="69851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6" name="Oval 70"/>
              <p:cNvSpPr/>
              <p:nvPr/>
            </p:nvSpPr>
            <p:spPr>
              <a:xfrm>
                <a:off x="1397002" y="3286125"/>
                <a:ext cx="69851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7" name="Oval 71"/>
              <p:cNvSpPr/>
              <p:nvPr/>
            </p:nvSpPr>
            <p:spPr>
              <a:xfrm>
                <a:off x="1682752" y="3098801"/>
                <a:ext cx="69851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8" name="Oval 72"/>
              <p:cNvSpPr/>
              <p:nvPr/>
            </p:nvSpPr>
            <p:spPr>
              <a:xfrm>
                <a:off x="2130423" y="2879729"/>
                <a:ext cx="69851" cy="7144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9" name="Oval 73"/>
              <p:cNvSpPr/>
              <p:nvPr/>
            </p:nvSpPr>
            <p:spPr>
              <a:xfrm>
                <a:off x="2166935" y="3005139"/>
                <a:ext cx="71442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0" name="Oval 74"/>
              <p:cNvSpPr/>
              <p:nvPr/>
            </p:nvSpPr>
            <p:spPr>
              <a:xfrm>
                <a:off x="2636836" y="2854327"/>
                <a:ext cx="71442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1" name="Oval 75"/>
              <p:cNvSpPr/>
              <p:nvPr/>
            </p:nvSpPr>
            <p:spPr>
              <a:xfrm>
                <a:off x="3148014" y="2924178"/>
                <a:ext cx="69851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2" name="Oval 76"/>
              <p:cNvSpPr/>
              <p:nvPr/>
            </p:nvSpPr>
            <p:spPr>
              <a:xfrm>
                <a:off x="4017965" y="2630491"/>
                <a:ext cx="69851" cy="6985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11109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3" name="Line 77"/>
              <p:cNvSpPr/>
              <p:nvPr/>
            </p:nvSpPr>
            <p:spPr>
              <a:xfrm flipV="1">
                <a:off x="776289" y="3576639"/>
                <a:ext cx="49213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4" name="Line 78"/>
              <p:cNvSpPr/>
              <p:nvPr/>
            </p:nvSpPr>
            <p:spPr>
              <a:xfrm flipV="1">
                <a:off x="888997" y="3541708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5" name="Line 79"/>
              <p:cNvSpPr/>
              <p:nvPr/>
            </p:nvSpPr>
            <p:spPr>
              <a:xfrm flipV="1">
                <a:off x="996952" y="3505196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6" name="Line 80"/>
              <p:cNvSpPr/>
              <p:nvPr/>
            </p:nvSpPr>
            <p:spPr>
              <a:xfrm flipV="1">
                <a:off x="1104896" y="3470276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7" name="Line 81"/>
              <p:cNvSpPr/>
              <p:nvPr/>
            </p:nvSpPr>
            <p:spPr>
              <a:xfrm flipV="1">
                <a:off x="1216023" y="3436936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8" name="Line 82"/>
              <p:cNvSpPr/>
              <p:nvPr/>
            </p:nvSpPr>
            <p:spPr>
              <a:xfrm flipV="1">
                <a:off x="1323978" y="3400425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9" name="Line 83"/>
              <p:cNvSpPr/>
              <p:nvPr/>
            </p:nvSpPr>
            <p:spPr>
              <a:xfrm flipV="1">
                <a:off x="1433514" y="3365504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0" name="Line 84"/>
              <p:cNvSpPr/>
              <p:nvPr/>
            </p:nvSpPr>
            <p:spPr>
              <a:xfrm flipV="1">
                <a:off x="1543050" y="3330573"/>
                <a:ext cx="46040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1" name="Line 85"/>
              <p:cNvSpPr/>
              <p:nvPr/>
            </p:nvSpPr>
            <p:spPr>
              <a:xfrm flipV="1">
                <a:off x="1652585" y="3295653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2" name="Line 86"/>
              <p:cNvSpPr/>
              <p:nvPr/>
            </p:nvSpPr>
            <p:spPr>
              <a:xfrm flipV="1">
                <a:off x="1762121" y="3259141"/>
                <a:ext cx="46040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3" name="Line 87"/>
              <p:cNvSpPr/>
              <p:nvPr/>
            </p:nvSpPr>
            <p:spPr>
              <a:xfrm flipV="1">
                <a:off x="1871667" y="3224210"/>
                <a:ext cx="46040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4" name="Line 88"/>
              <p:cNvSpPr/>
              <p:nvPr/>
            </p:nvSpPr>
            <p:spPr>
              <a:xfrm flipV="1">
                <a:off x="1978030" y="3189290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5" name="Line 89"/>
              <p:cNvSpPr/>
              <p:nvPr/>
            </p:nvSpPr>
            <p:spPr>
              <a:xfrm flipV="1">
                <a:off x="2089147" y="3154359"/>
                <a:ext cx="46040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6" name="Line 90"/>
              <p:cNvSpPr/>
              <p:nvPr/>
            </p:nvSpPr>
            <p:spPr>
              <a:xfrm flipV="1">
                <a:off x="2198683" y="3119439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7" name="Line 91"/>
              <p:cNvSpPr/>
              <p:nvPr/>
            </p:nvSpPr>
            <p:spPr>
              <a:xfrm flipV="1">
                <a:off x="2308229" y="3084508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8" name="Line 92"/>
              <p:cNvSpPr/>
              <p:nvPr/>
            </p:nvSpPr>
            <p:spPr>
              <a:xfrm flipV="1">
                <a:off x="2416173" y="3047996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9" name="Line 93"/>
              <p:cNvSpPr/>
              <p:nvPr/>
            </p:nvSpPr>
            <p:spPr>
              <a:xfrm flipV="1">
                <a:off x="2525709" y="3014657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0" name="Line 94"/>
              <p:cNvSpPr/>
              <p:nvPr/>
            </p:nvSpPr>
            <p:spPr>
              <a:xfrm flipV="1">
                <a:off x="2635255" y="2978145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1" name="Line 95"/>
              <p:cNvSpPr/>
              <p:nvPr/>
            </p:nvSpPr>
            <p:spPr>
              <a:xfrm flipV="1">
                <a:off x="2747964" y="2941633"/>
                <a:ext cx="49213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2" name="Line 96"/>
              <p:cNvSpPr/>
              <p:nvPr/>
            </p:nvSpPr>
            <p:spPr>
              <a:xfrm flipV="1">
                <a:off x="2860672" y="2906713"/>
                <a:ext cx="44448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3" name="Line 97"/>
              <p:cNvSpPr/>
              <p:nvPr/>
            </p:nvSpPr>
            <p:spPr>
              <a:xfrm flipV="1">
                <a:off x="2968627" y="2870201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4" name="Line 98"/>
              <p:cNvSpPr/>
              <p:nvPr/>
            </p:nvSpPr>
            <p:spPr>
              <a:xfrm flipV="1">
                <a:off x="3068634" y="2840034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5" name="Line 99"/>
              <p:cNvSpPr/>
              <p:nvPr/>
            </p:nvSpPr>
            <p:spPr>
              <a:xfrm flipV="1">
                <a:off x="3178180" y="2803522"/>
                <a:ext cx="49213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6" name="Line 100"/>
              <p:cNvSpPr/>
              <p:nvPr/>
            </p:nvSpPr>
            <p:spPr>
              <a:xfrm flipV="1">
                <a:off x="3289297" y="2767010"/>
                <a:ext cx="46040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7" name="Line 101"/>
              <p:cNvSpPr/>
              <p:nvPr/>
            </p:nvSpPr>
            <p:spPr>
              <a:xfrm flipV="1">
                <a:off x="3398833" y="2732090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8" name="Line 102"/>
              <p:cNvSpPr/>
              <p:nvPr/>
            </p:nvSpPr>
            <p:spPr>
              <a:xfrm flipV="1">
                <a:off x="3513133" y="2695578"/>
                <a:ext cx="49213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9" name="Line 103"/>
              <p:cNvSpPr/>
              <p:nvPr/>
            </p:nvSpPr>
            <p:spPr>
              <a:xfrm flipV="1">
                <a:off x="3624260" y="2659066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0" name="Line 104"/>
              <p:cNvSpPr/>
              <p:nvPr/>
            </p:nvSpPr>
            <p:spPr>
              <a:xfrm flipV="1">
                <a:off x="3732215" y="2624135"/>
                <a:ext cx="49213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1" name="Line 105"/>
              <p:cNvSpPr/>
              <p:nvPr/>
            </p:nvSpPr>
            <p:spPr>
              <a:xfrm flipV="1">
                <a:off x="3843342" y="2589215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2" name="Line 106"/>
              <p:cNvSpPr/>
              <p:nvPr/>
            </p:nvSpPr>
            <p:spPr>
              <a:xfrm flipV="1">
                <a:off x="3952878" y="2554284"/>
                <a:ext cx="44448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DC495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3" name="Oval 107"/>
              <p:cNvSpPr/>
              <p:nvPr/>
            </p:nvSpPr>
            <p:spPr>
              <a:xfrm>
                <a:off x="742950" y="3622679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4" name="Oval 108"/>
              <p:cNvSpPr/>
              <p:nvPr/>
            </p:nvSpPr>
            <p:spPr>
              <a:xfrm>
                <a:off x="815973" y="3597277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5" name="Oval 109"/>
              <p:cNvSpPr/>
              <p:nvPr/>
            </p:nvSpPr>
            <p:spPr>
              <a:xfrm>
                <a:off x="757242" y="3621088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6" name="Oval 110"/>
              <p:cNvSpPr/>
              <p:nvPr/>
            </p:nvSpPr>
            <p:spPr>
              <a:xfrm>
                <a:off x="781053" y="3597277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7" name="Oval 111"/>
              <p:cNvSpPr/>
              <p:nvPr/>
            </p:nvSpPr>
            <p:spPr>
              <a:xfrm>
                <a:off x="739777" y="3621088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8" name="Oval 112"/>
              <p:cNvSpPr/>
              <p:nvPr/>
            </p:nvSpPr>
            <p:spPr>
              <a:xfrm>
                <a:off x="822329" y="3594104"/>
                <a:ext cx="74615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9" name="Oval 113"/>
              <p:cNvSpPr/>
              <p:nvPr/>
            </p:nvSpPr>
            <p:spPr>
              <a:xfrm>
                <a:off x="838203" y="3594104"/>
                <a:ext cx="74615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0" name="Oval 114"/>
              <p:cNvSpPr/>
              <p:nvPr/>
            </p:nvSpPr>
            <p:spPr>
              <a:xfrm>
                <a:off x="766760" y="3594104"/>
                <a:ext cx="74615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1" name="Oval 115"/>
              <p:cNvSpPr/>
              <p:nvPr/>
            </p:nvSpPr>
            <p:spPr>
              <a:xfrm>
                <a:off x="723903" y="3633789"/>
                <a:ext cx="74615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2" name="Oval 116"/>
              <p:cNvSpPr/>
              <p:nvPr/>
            </p:nvSpPr>
            <p:spPr>
              <a:xfrm>
                <a:off x="765179" y="3611559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3" name="Oval 117"/>
              <p:cNvSpPr/>
              <p:nvPr/>
            </p:nvSpPr>
            <p:spPr>
              <a:xfrm>
                <a:off x="727076" y="3611559"/>
                <a:ext cx="74615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4" name="Oval 118"/>
              <p:cNvSpPr/>
              <p:nvPr/>
            </p:nvSpPr>
            <p:spPr>
              <a:xfrm>
                <a:off x="747714" y="3611559"/>
                <a:ext cx="73023" cy="7461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0C0C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5" name="Line 119"/>
              <p:cNvSpPr/>
              <p:nvPr/>
            </p:nvSpPr>
            <p:spPr>
              <a:xfrm flipV="1">
                <a:off x="761996" y="3646490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6" name="Line 120"/>
              <p:cNvSpPr/>
              <p:nvPr/>
            </p:nvSpPr>
            <p:spPr>
              <a:xfrm flipV="1">
                <a:off x="874715" y="3613151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7" name="Line 121"/>
              <p:cNvSpPr/>
              <p:nvPr/>
            </p:nvSpPr>
            <p:spPr>
              <a:xfrm flipV="1">
                <a:off x="984251" y="3579811"/>
                <a:ext cx="49213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8" name="Line 122"/>
              <p:cNvSpPr/>
              <p:nvPr/>
            </p:nvSpPr>
            <p:spPr>
              <a:xfrm flipV="1">
                <a:off x="1098551" y="3544891"/>
                <a:ext cx="50804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9" name="Line 123"/>
              <p:cNvSpPr/>
              <p:nvPr/>
            </p:nvSpPr>
            <p:spPr>
              <a:xfrm flipV="1">
                <a:off x="1212851" y="3513133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0" name="Line 124"/>
              <p:cNvSpPr/>
              <p:nvPr/>
            </p:nvSpPr>
            <p:spPr>
              <a:xfrm flipV="1">
                <a:off x="1322386" y="3481385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1" name="Line 125"/>
              <p:cNvSpPr/>
              <p:nvPr/>
            </p:nvSpPr>
            <p:spPr>
              <a:xfrm flipV="1">
                <a:off x="1430341" y="3448046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2" name="Line 126"/>
              <p:cNvSpPr/>
              <p:nvPr/>
            </p:nvSpPr>
            <p:spPr>
              <a:xfrm flipV="1">
                <a:off x="1541458" y="3416298"/>
                <a:ext cx="47621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3" name="Line 127"/>
              <p:cNvSpPr/>
              <p:nvPr/>
            </p:nvSpPr>
            <p:spPr>
              <a:xfrm flipV="1">
                <a:off x="1649413" y="3384551"/>
                <a:ext cx="47621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4" name="Line 128"/>
              <p:cNvSpPr/>
              <p:nvPr/>
            </p:nvSpPr>
            <p:spPr>
              <a:xfrm flipV="1">
                <a:off x="1758948" y="3351211"/>
                <a:ext cx="49213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5" name="Line 129"/>
              <p:cNvSpPr/>
              <p:nvPr/>
            </p:nvSpPr>
            <p:spPr>
              <a:xfrm flipV="1">
                <a:off x="1871667" y="3317872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6" name="Line 130"/>
              <p:cNvSpPr/>
              <p:nvPr/>
            </p:nvSpPr>
            <p:spPr>
              <a:xfrm flipV="1">
                <a:off x="1981203" y="3286125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7" name="Line 131"/>
              <p:cNvSpPr/>
              <p:nvPr/>
            </p:nvSpPr>
            <p:spPr>
              <a:xfrm flipV="1">
                <a:off x="2090739" y="3252785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8" name="Line 132"/>
              <p:cNvSpPr/>
              <p:nvPr/>
            </p:nvSpPr>
            <p:spPr>
              <a:xfrm flipV="1">
                <a:off x="2200274" y="3221038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9" name="Line 133"/>
              <p:cNvSpPr/>
              <p:nvPr/>
            </p:nvSpPr>
            <p:spPr>
              <a:xfrm flipV="1">
                <a:off x="2308229" y="3189290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0" name="Line 134"/>
              <p:cNvSpPr/>
              <p:nvPr/>
            </p:nvSpPr>
            <p:spPr>
              <a:xfrm flipV="1">
                <a:off x="2417765" y="3155951"/>
                <a:ext cx="49213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1" name="Line 135"/>
              <p:cNvSpPr/>
              <p:nvPr/>
            </p:nvSpPr>
            <p:spPr>
              <a:xfrm flipV="1">
                <a:off x="2530473" y="3122611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2" name="Line 136"/>
              <p:cNvSpPr/>
              <p:nvPr/>
            </p:nvSpPr>
            <p:spPr>
              <a:xfrm flipV="1">
                <a:off x="2640009" y="3090864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3" name="Line 137"/>
              <p:cNvSpPr/>
              <p:nvPr/>
            </p:nvSpPr>
            <p:spPr>
              <a:xfrm flipV="1">
                <a:off x="2749555" y="3059116"/>
                <a:ext cx="47621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4" name="Line 138"/>
              <p:cNvSpPr/>
              <p:nvPr/>
            </p:nvSpPr>
            <p:spPr>
              <a:xfrm flipV="1">
                <a:off x="2860672" y="3025777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5" name="Line 139"/>
              <p:cNvSpPr/>
              <p:nvPr/>
            </p:nvSpPr>
            <p:spPr>
              <a:xfrm flipV="1">
                <a:off x="2968627" y="2992438"/>
                <a:ext cx="49213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6" name="Line 140"/>
              <p:cNvSpPr/>
              <p:nvPr/>
            </p:nvSpPr>
            <p:spPr>
              <a:xfrm flipV="1">
                <a:off x="3082927" y="2959098"/>
                <a:ext cx="46040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7" name="Line 141"/>
              <p:cNvSpPr/>
              <p:nvPr/>
            </p:nvSpPr>
            <p:spPr>
              <a:xfrm flipV="1">
                <a:off x="3136904" y="2943225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8" name="Line 142"/>
              <p:cNvSpPr/>
              <p:nvPr/>
            </p:nvSpPr>
            <p:spPr>
              <a:xfrm flipV="1">
                <a:off x="3249613" y="2911477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9" name="Line 143"/>
              <p:cNvSpPr/>
              <p:nvPr/>
            </p:nvSpPr>
            <p:spPr>
              <a:xfrm flipV="1">
                <a:off x="3359148" y="2878138"/>
                <a:ext cx="46040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0" name="Line 144"/>
              <p:cNvSpPr/>
              <p:nvPr/>
            </p:nvSpPr>
            <p:spPr>
              <a:xfrm flipV="1">
                <a:off x="3468684" y="2844798"/>
                <a:ext cx="47621" cy="1587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1" name="Line 145"/>
              <p:cNvSpPr/>
              <p:nvPr/>
            </p:nvSpPr>
            <p:spPr>
              <a:xfrm flipV="1">
                <a:off x="3579811" y="2813051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2" name="Line 146"/>
              <p:cNvSpPr/>
              <p:nvPr/>
            </p:nvSpPr>
            <p:spPr>
              <a:xfrm flipV="1">
                <a:off x="3689347" y="2781303"/>
                <a:ext cx="47621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3" name="Line 147"/>
              <p:cNvSpPr/>
              <p:nvPr/>
            </p:nvSpPr>
            <p:spPr>
              <a:xfrm flipV="1">
                <a:off x="3798883" y="2747964"/>
                <a:ext cx="47621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4" name="Line 148"/>
              <p:cNvSpPr/>
              <p:nvPr/>
            </p:nvSpPr>
            <p:spPr>
              <a:xfrm flipV="1">
                <a:off x="3910010" y="2716216"/>
                <a:ext cx="46040" cy="127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5" name="Line 149"/>
              <p:cNvSpPr/>
              <p:nvPr/>
            </p:nvSpPr>
            <p:spPr>
              <a:xfrm flipV="1">
                <a:off x="4019546" y="2682877"/>
                <a:ext cx="49213" cy="142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6" name="Line 150"/>
              <p:cNvSpPr/>
              <p:nvPr/>
            </p:nvSpPr>
            <p:spPr>
              <a:xfrm flipV="1">
                <a:off x="4132265" y="2657474"/>
                <a:ext cx="23810" cy="634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701" cap="flat">
                <a:solidFill>
                  <a:srgbClr val="80808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7" name="Rectangle 151"/>
              <p:cNvSpPr/>
              <p:nvPr/>
            </p:nvSpPr>
            <p:spPr>
              <a:xfrm>
                <a:off x="750886" y="3017840"/>
                <a:ext cx="65086" cy="65086"/>
              </a:xfrm>
              <a:prstGeom prst="rect">
                <a:avLst/>
              </a:prstGeom>
              <a:solidFill>
                <a:srgbClr val="F09137"/>
              </a:solidFill>
              <a:ln w="634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8" name="Rectangle 152"/>
              <p:cNvSpPr/>
              <p:nvPr/>
            </p:nvSpPr>
            <p:spPr>
              <a:xfrm>
                <a:off x="1046165" y="3124203"/>
                <a:ext cx="65086" cy="65086"/>
              </a:xfrm>
              <a:prstGeom prst="rect">
                <a:avLst/>
              </a:prstGeom>
              <a:solidFill>
                <a:srgbClr val="F09137"/>
              </a:solidFill>
              <a:ln w="634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9" name="Oval 153"/>
              <p:cNvSpPr/>
              <p:nvPr/>
            </p:nvSpPr>
            <p:spPr>
              <a:xfrm>
                <a:off x="700092" y="3640134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0" name="Oval 154"/>
              <p:cNvSpPr/>
              <p:nvPr/>
            </p:nvSpPr>
            <p:spPr>
              <a:xfrm>
                <a:off x="701673" y="3627433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1" name="Oval 155"/>
              <p:cNvSpPr/>
              <p:nvPr/>
            </p:nvSpPr>
            <p:spPr>
              <a:xfrm>
                <a:off x="698501" y="3640134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2" name="Oval 156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3" name="Oval 157"/>
              <p:cNvSpPr/>
              <p:nvPr/>
            </p:nvSpPr>
            <p:spPr>
              <a:xfrm>
                <a:off x="700092" y="3638553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4" name="Oval 158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5" name="Oval 159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6" name="Oval 160"/>
              <p:cNvSpPr/>
              <p:nvPr/>
            </p:nvSpPr>
            <p:spPr>
              <a:xfrm>
                <a:off x="698501" y="3638553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7" name="Oval 161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8" name="Oval 162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9" name="Oval 163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0" name="Oval 164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1" name="Oval 165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2" name="Oval 166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3" name="Oval 167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4" name="Oval 168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5" name="Oval 169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6" name="Oval 170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7" name="Oval 171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8" name="Oval 172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9" name="Oval 173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0" name="Oval 174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1" name="Oval 175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2" name="Oval 176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3" name="Oval 177"/>
              <p:cNvSpPr/>
              <p:nvPr/>
            </p:nvSpPr>
            <p:spPr>
              <a:xfrm>
                <a:off x="700092" y="3640134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4" name="Oval 178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5" name="Oval 179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6" name="Oval 180"/>
              <p:cNvSpPr/>
              <p:nvPr/>
            </p:nvSpPr>
            <p:spPr>
              <a:xfrm>
                <a:off x="700092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7" name="Oval 181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8" name="Oval 182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9" name="Oval 183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0" name="Oval 184"/>
              <p:cNvSpPr/>
              <p:nvPr/>
            </p:nvSpPr>
            <p:spPr>
              <a:xfrm>
                <a:off x="700092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1" name="Oval 185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2" name="Oval 186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3" name="Oval 187"/>
              <p:cNvSpPr/>
              <p:nvPr/>
            </p:nvSpPr>
            <p:spPr>
              <a:xfrm>
                <a:off x="700092" y="363061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4" name="Oval 188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5" name="Oval 189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6" name="Oval 190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7" name="Oval 191"/>
              <p:cNvSpPr/>
              <p:nvPr/>
            </p:nvSpPr>
            <p:spPr>
              <a:xfrm>
                <a:off x="698501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8" name="Oval 192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9" name="Oval 193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0" name="Oval 194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1" name="Oval 195"/>
              <p:cNvSpPr/>
              <p:nvPr/>
            </p:nvSpPr>
            <p:spPr>
              <a:xfrm>
                <a:off x="700092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2" name="Oval 196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3" name="Oval 197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4" name="Oval 198"/>
              <p:cNvSpPr/>
              <p:nvPr/>
            </p:nvSpPr>
            <p:spPr>
              <a:xfrm>
                <a:off x="700092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5" name="Oval 199"/>
              <p:cNvSpPr/>
              <p:nvPr/>
            </p:nvSpPr>
            <p:spPr>
              <a:xfrm>
                <a:off x="701673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6" name="Oval 200"/>
              <p:cNvSpPr/>
              <p:nvPr/>
            </p:nvSpPr>
            <p:spPr>
              <a:xfrm>
                <a:off x="701673" y="3641726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7" name="Oval 201"/>
              <p:cNvSpPr/>
              <p:nvPr/>
            </p:nvSpPr>
            <p:spPr>
              <a:xfrm>
                <a:off x="706438" y="3638553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8" name="Oval 202"/>
              <p:cNvSpPr/>
              <p:nvPr/>
            </p:nvSpPr>
            <p:spPr>
              <a:xfrm>
                <a:off x="698501" y="3643307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9" name="Oval 203"/>
              <p:cNvSpPr/>
              <p:nvPr/>
            </p:nvSpPr>
            <p:spPr>
              <a:xfrm>
                <a:off x="698501" y="3644898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0" name="Oval 204"/>
              <p:cNvSpPr/>
              <p:nvPr/>
            </p:nvSpPr>
            <p:spPr>
              <a:xfrm>
                <a:off x="701673" y="3638553"/>
                <a:ext cx="73023" cy="7302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C5EDCF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sp>
          <p:nvSpPr>
            <p:cNvPr id="251" name="Oval 206"/>
            <p:cNvSpPr/>
            <p:nvPr/>
          </p:nvSpPr>
          <p:spPr>
            <a:xfrm>
              <a:off x="708029" y="3635370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2" name="Oval 207"/>
            <p:cNvSpPr/>
            <p:nvPr/>
          </p:nvSpPr>
          <p:spPr>
            <a:xfrm>
              <a:off x="698501" y="3643317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3" name="Oval 208"/>
            <p:cNvSpPr/>
            <p:nvPr/>
          </p:nvSpPr>
          <p:spPr>
            <a:xfrm>
              <a:off x="700092" y="3643317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4" name="Oval 209"/>
            <p:cNvSpPr/>
            <p:nvPr/>
          </p:nvSpPr>
          <p:spPr>
            <a:xfrm>
              <a:off x="698501" y="3644898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5" name="Oval 210"/>
            <p:cNvSpPr/>
            <p:nvPr/>
          </p:nvSpPr>
          <p:spPr>
            <a:xfrm>
              <a:off x="701673" y="3640134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6" name="Oval 211"/>
            <p:cNvSpPr/>
            <p:nvPr/>
          </p:nvSpPr>
          <p:spPr>
            <a:xfrm>
              <a:off x="700092" y="3641726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7" name="Oval 212"/>
            <p:cNvSpPr/>
            <p:nvPr/>
          </p:nvSpPr>
          <p:spPr>
            <a:xfrm>
              <a:off x="700092" y="3640134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8" name="Oval 213"/>
            <p:cNvSpPr/>
            <p:nvPr/>
          </p:nvSpPr>
          <p:spPr>
            <a:xfrm>
              <a:off x="698501" y="3643317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9" name="Oval 214"/>
            <p:cNvSpPr/>
            <p:nvPr/>
          </p:nvSpPr>
          <p:spPr>
            <a:xfrm>
              <a:off x="700092" y="3640134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0" name="Oval 215"/>
            <p:cNvSpPr/>
            <p:nvPr/>
          </p:nvSpPr>
          <p:spPr>
            <a:xfrm>
              <a:off x="701673" y="3640134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1" name="Oval 216"/>
            <p:cNvSpPr/>
            <p:nvPr/>
          </p:nvSpPr>
          <p:spPr>
            <a:xfrm>
              <a:off x="700092" y="3641726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2" name="Oval 217"/>
            <p:cNvSpPr/>
            <p:nvPr/>
          </p:nvSpPr>
          <p:spPr>
            <a:xfrm>
              <a:off x="700092" y="3640134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3" name="Oval 218"/>
            <p:cNvSpPr/>
            <p:nvPr/>
          </p:nvSpPr>
          <p:spPr>
            <a:xfrm>
              <a:off x="698501" y="3643317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4" name="Oval 219"/>
            <p:cNvSpPr/>
            <p:nvPr/>
          </p:nvSpPr>
          <p:spPr>
            <a:xfrm>
              <a:off x="698501" y="3643317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5" name="Oval 220"/>
            <p:cNvSpPr/>
            <p:nvPr/>
          </p:nvSpPr>
          <p:spPr>
            <a:xfrm>
              <a:off x="700092" y="3641726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6" name="Oval 221"/>
            <p:cNvSpPr/>
            <p:nvPr/>
          </p:nvSpPr>
          <p:spPr>
            <a:xfrm>
              <a:off x="698501" y="3644898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7" name="Oval 222"/>
            <p:cNvSpPr/>
            <p:nvPr/>
          </p:nvSpPr>
          <p:spPr>
            <a:xfrm>
              <a:off x="698501" y="3643317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8" name="Oval 223"/>
            <p:cNvSpPr/>
            <p:nvPr/>
          </p:nvSpPr>
          <p:spPr>
            <a:xfrm>
              <a:off x="714375" y="3627433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9" name="Oval 224"/>
            <p:cNvSpPr/>
            <p:nvPr/>
          </p:nvSpPr>
          <p:spPr>
            <a:xfrm>
              <a:off x="698501" y="3644898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0" name="Oval 225"/>
            <p:cNvSpPr/>
            <p:nvPr/>
          </p:nvSpPr>
          <p:spPr>
            <a:xfrm>
              <a:off x="701673" y="3633789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1" name="Oval 226"/>
            <p:cNvSpPr/>
            <p:nvPr/>
          </p:nvSpPr>
          <p:spPr>
            <a:xfrm>
              <a:off x="700092" y="3641726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2" name="Oval 227"/>
            <p:cNvSpPr/>
            <p:nvPr/>
          </p:nvSpPr>
          <p:spPr>
            <a:xfrm>
              <a:off x="712783" y="3624260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3" name="Oval 228"/>
            <p:cNvSpPr/>
            <p:nvPr/>
          </p:nvSpPr>
          <p:spPr>
            <a:xfrm>
              <a:off x="698501" y="3644898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4" name="Oval 229"/>
            <p:cNvSpPr/>
            <p:nvPr/>
          </p:nvSpPr>
          <p:spPr>
            <a:xfrm>
              <a:off x="700092" y="3640134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5" name="Oval 230"/>
            <p:cNvSpPr/>
            <p:nvPr/>
          </p:nvSpPr>
          <p:spPr>
            <a:xfrm>
              <a:off x="698501" y="3643317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6" name="Oval 231"/>
            <p:cNvSpPr/>
            <p:nvPr/>
          </p:nvSpPr>
          <p:spPr>
            <a:xfrm>
              <a:off x="711202" y="3617915"/>
              <a:ext cx="73023" cy="730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7" name="Freeform 232"/>
            <p:cNvSpPr/>
            <p:nvPr/>
          </p:nvSpPr>
          <p:spPr>
            <a:xfrm>
              <a:off x="820738" y="3390896"/>
              <a:ext cx="95253" cy="95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30"/>
                <a:gd name="f8" fmla="+- 0 0 -90"/>
                <a:gd name="f9" fmla="*/ f3 1 60"/>
                <a:gd name="f10" fmla="*/ f4 1 60"/>
                <a:gd name="f11" fmla="+- f6 0 f5"/>
                <a:gd name="f12" fmla="*/ f8 f0 1"/>
                <a:gd name="f13" fmla="*/ f11 1 60"/>
                <a:gd name="f14" fmla="*/ 0 f11 1"/>
                <a:gd name="f15" fmla="*/ 30 f11 1"/>
                <a:gd name="f16" fmla="*/ 60 f11 1"/>
                <a:gd name="f17" fmla="*/ f12 1 f2"/>
                <a:gd name="f18" fmla="*/ f14 1 60"/>
                <a:gd name="f19" fmla="*/ f15 1 60"/>
                <a:gd name="f20" fmla="*/ f16 1 60"/>
                <a:gd name="f21" fmla="*/ 0 1 f13"/>
                <a:gd name="f22" fmla="*/ f6 1 f13"/>
                <a:gd name="f23" fmla="+- f17 0 f1"/>
                <a:gd name="f24" fmla="*/ f18 1 f13"/>
                <a:gd name="f25" fmla="*/ f19 1 f13"/>
                <a:gd name="f26" fmla="*/ f20 1 f13"/>
                <a:gd name="f27" fmla="*/ f21 f9 1"/>
                <a:gd name="f28" fmla="*/ f22 f9 1"/>
                <a:gd name="f29" fmla="*/ f22 f10 1"/>
                <a:gd name="f30" fmla="*/ f21 f10 1"/>
                <a:gd name="f31" fmla="*/ f24 f9 1"/>
                <a:gd name="f32" fmla="*/ f25 f10 1"/>
                <a:gd name="f33" fmla="*/ f25 f9 1"/>
                <a:gd name="f34" fmla="*/ f24 f10 1"/>
                <a:gd name="f35" fmla="*/ f26 f9 1"/>
                <a:gd name="f36" fmla="*/ f2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1" y="f32"/>
                </a:cxn>
                <a:cxn ang="f23">
                  <a:pos x="f33" y="f34"/>
                </a:cxn>
                <a:cxn ang="f23">
                  <a:pos x="f35" y="f32"/>
                </a:cxn>
                <a:cxn ang="f23">
                  <a:pos x="f33" y="f36"/>
                </a:cxn>
                <a:cxn ang="f23">
                  <a:pos x="f31" y="f32"/>
                </a:cxn>
              </a:cxnLst>
              <a:rect l="f27" t="f30" r="f28" b="f29"/>
              <a:pathLst>
                <a:path w="60" h="60">
                  <a:moveTo>
                    <a:pt x="f5" y="f7"/>
                  </a:moveTo>
                  <a:lnTo>
                    <a:pt x="f7" y="f5"/>
                  </a:ln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C5EDCF"/>
            </a:solidFill>
            <a:ln w="6345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8" name="Line 233"/>
            <p:cNvSpPr/>
            <p:nvPr/>
          </p:nvSpPr>
          <p:spPr>
            <a:xfrm flipV="1">
              <a:off x="735013" y="3644898"/>
              <a:ext cx="28575" cy="34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9" name="Line 234"/>
            <p:cNvSpPr/>
            <p:nvPr/>
          </p:nvSpPr>
          <p:spPr>
            <a:xfrm flipV="1">
              <a:off x="803272" y="3556001"/>
              <a:ext cx="28575" cy="365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0" name="Line 235"/>
            <p:cNvSpPr/>
            <p:nvPr/>
          </p:nvSpPr>
          <p:spPr>
            <a:xfrm flipV="1">
              <a:off x="869951" y="3468684"/>
              <a:ext cx="30166" cy="396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1" name="Line 236"/>
            <p:cNvSpPr/>
            <p:nvPr/>
          </p:nvSpPr>
          <p:spPr>
            <a:xfrm flipV="1">
              <a:off x="942975" y="3378195"/>
              <a:ext cx="28575" cy="365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2" name="Line 237"/>
            <p:cNvSpPr/>
            <p:nvPr/>
          </p:nvSpPr>
          <p:spPr>
            <a:xfrm flipV="1">
              <a:off x="1008061" y="3290889"/>
              <a:ext cx="30166" cy="396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3" name="Line 238"/>
            <p:cNvSpPr/>
            <p:nvPr/>
          </p:nvSpPr>
          <p:spPr>
            <a:xfrm flipV="1">
              <a:off x="1081085" y="3195635"/>
              <a:ext cx="31747" cy="41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4" name="Line 239"/>
            <p:cNvSpPr/>
            <p:nvPr/>
          </p:nvSpPr>
          <p:spPr>
            <a:xfrm flipV="1">
              <a:off x="1157292" y="3103565"/>
              <a:ext cx="26983" cy="365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5" name="Line 240"/>
            <p:cNvSpPr/>
            <p:nvPr/>
          </p:nvSpPr>
          <p:spPr>
            <a:xfrm flipV="1">
              <a:off x="1225552" y="3013076"/>
              <a:ext cx="30166" cy="396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6" name="Line 241"/>
            <p:cNvSpPr/>
            <p:nvPr/>
          </p:nvSpPr>
          <p:spPr>
            <a:xfrm flipV="1">
              <a:off x="1296984" y="2924178"/>
              <a:ext cx="28575" cy="365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7" name="Line 242"/>
            <p:cNvSpPr/>
            <p:nvPr/>
          </p:nvSpPr>
          <p:spPr>
            <a:xfrm flipV="1">
              <a:off x="1363663" y="2836861"/>
              <a:ext cx="30166" cy="396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8" name="Line 243"/>
            <p:cNvSpPr/>
            <p:nvPr/>
          </p:nvSpPr>
          <p:spPr>
            <a:xfrm flipV="1">
              <a:off x="1436686" y="2741608"/>
              <a:ext cx="31747" cy="41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9" name="Line 244"/>
            <p:cNvSpPr/>
            <p:nvPr/>
          </p:nvSpPr>
          <p:spPr>
            <a:xfrm flipV="1">
              <a:off x="1508129" y="2647946"/>
              <a:ext cx="31747" cy="428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0" name="Line 245"/>
            <p:cNvSpPr/>
            <p:nvPr/>
          </p:nvSpPr>
          <p:spPr>
            <a:xfrm flipV="1">
              <a:off x="1577970" y="2563813"/>
              <a:ext cx="28575" cy="381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1" name="Line 246"/>
            <p:cNvSpPr/>
            <p:nvPr/>
          </p:nvSpPr>
          <p:spPr>
            <a:xfrm flipV="1">
              <a:off x="1651004" y="2466978"/>
              <a:ext cx="31747" cy="41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2" name="Line 247"/>
            <p:cNvSpPr/>
            <p:nvPr/>
          </p:nvSpPr>
          <p:spPr>
            <a:xfrm flipV="1">
              <a:off x="1727201" y="2371725"/>
              <a:ext cx="30166" cy="396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3" name="Line 248"/>
            <p:cNvSpPr/>
            <p:nvPr/>
          </p:nvSpPr>
          <p:spPr>
            <a:xfrm flipV="1">
              <a:off x="1798633" y="2287591"/>
              <a:ext cx="23810" cy="317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4" name="Line 249"/>
            <p:cNvSpPr/>
            <p:nvPr/>
          </p:nvSpPr>
          <p:spPr>
            <a:xfrm flipV="1">
              <a:off x="1822454" y="2251079"/>
              <a:ext cx="28575" cy="365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5" name="Line 250"/>
            <p:cNvSpPr/>
            <p:nvPr/>
          </p:nvSpPr>
          <p:spPr>
            <a:xfrm flipV="1">
              <a:off x="1890714" y="2163763"/>
              <a:ext cx="28575" cy="381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6" name="Line 251"/>
            <p:cNvSpPr/>
            <p:nvPr/>
          </p:nvSpPr>
          <p:spPr>
            <a:xfrm flipV="1">
              <a:off x="1957392" y="2074865"/>
              <a:ext cx="33339" cy="41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7" name="Line 252"/>
            <p:cNvSpPr/>
            <p:nvPr/>
          </p:nvSpPr>
          <p:spPr>
            <a:xfrm flipV="1">
              <a:off x="2028825" y="1989140"/>
              <a:ext cx="26983" cy="34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8" name="Line 253"/>
            <p:cNvSpPr/>
            <p:nvPr/>
          </p:nvSpPr>
          <p:spPr>
            <a:xfrm flipV="1">
              <a:off x="2093911" y="1898651"/>
              <a:ext cx="31747" cy="41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9" name="Line 254"/>
            <p:cNvSpPr/>
            <p:nvPr/>
          </p:nvSpPr>
          <p:spPr>
            <a:xfrm flipV="1">
              <a:off x="2166935" y="1811334"/>
              <a:ext cx="28575" cy="34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0" name="Line 255"/>
            <p:cNvSpPr/>
            <p:nvPr/>
          </p:nvSpPr>
          <p:spPr>
            <a:xfrm flipV="1">
              <a:off x="2233614" y="1728782"/>
              <a:ext cx="26983" cy="34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2701" cap="flat">
              <a:solidFill>
                <a:srgbClr val="6DD38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1" name="Rectangle 287"/>
            <p:cNvSpPr/>
            <p:nvPr/>
          </p:nvSpPr>
          <p:spPr>
            <a:xfrm rot="16200004">
              <a:off x="236538" y="2603498"/>
              <a:ext cx="169858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Q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2" name="Rectangle 288"/>
            <p:cNvSpPr/>
            <p:nvPr/>
          </p:nvSpPr>
          <p:spPr>
            <a:xfrm rot="16200004">
              <a:off x="314363" y="2549511"/>
              <a:ext cx="117472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H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3" name="Rectangle 289"/>
            <p:cNvSpPr/>
            <p:nvPr/>
          </p:nvSpPr>
          <p:spPr>
            <a:xfrm rot="16200004">
              <a:off x="98422" y="2289141"/>
              <a:ext cx="446090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 (MW)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4" name="Rectangle 290"/>
            <p:cNvSpPr/>
            <p:nvPr/>
          </p:nvSpPr>
          <p:spPr>
            <a:xfrm>
              <a:off x="2122486" y="3941758"/>
              <a:ext cx="425452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Q(CO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5" name="Rectangle 291"/>
            <p:cNvSpPr/>
            <p:nvPr/>
          </p:nvSpPr>
          <p:spPr>
            <a:xfrm>
              <a:off x="2486025" y="4019546"/>
              <a:ext cx="101598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2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6" name="Rectangle 292"/>
            <p:cNvSpPr/>
            <p:nvPr/>
          </p:nvSpPr>
          <p:spPr>
            <a:xfrm>
              <a:off x="2538410" y="3941758"/>
              <a:ext cx="471492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) (Kg s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7" name="Rectangle 293"/>
            <p:cNvSpPr/>
            <p:nvPr/>
          </p:nvSpPr>
          <p:spPr>
            <a:xfrm>
              <a:off x="2949570" y="3924303"/>
              <a:ext cx="134938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-1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8" name="Rectangle 294"/>
            <p:cNvSpPr/>
            <p:nvPr/>
          </p:nvSpPr>
          <p:spPr>
            <a:xfrm>
              <a:off x="3033714" y="3941758"/>
              <a:ext cx="107954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)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</p:grpSp>
      <p:cxnSp>
        <p:nvCxnSpPr>
          <p:cNvPr id="309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4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5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6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sp>
        <p:nvSpPr>
          <p:cNvPr id="7" name="CasellaDiTesto 15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8" name="CasellaDiTesto 16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9" name="CasellaDiTesto 17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0" name="CasellaDiTesto 18"/>
          <p:cNvSpPr txBox="1"/>
          <p:nvPr/>
        </p:nvSpPr>
        <p:spPr>
          <a:xfrm>
            <a:off x="8111267" y="210028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11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2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3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sp>
        <p:nvSpPr>
          <p:cNvPr id="14" name="Rettangolo 14"/>
          <p:cNvSpPr/>
          <p:nvPr/>
        </p:nvSpPr>
        <p:spPr>
          <a:xfrm>
            <a:off x="716578" y="1332884"/>
            <a:ext cx="8207288" cy="33239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The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Massif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Central area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is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characterized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by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hydrothermal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systems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with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temperatures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smtClean="0">
                <a:solidFill>
                  <a:srgbClr val="006664"/>
                </a:solidFill>
                <a:uFillTx/>
                <a:latin typeface="Century Gothic" pitchFamily="34"/>
              </a:rPr>
              <a:t>up 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to 200 °C and a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total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thermal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and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mineral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water flow rate of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about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1 m</a:t>
            </a:r>
            <a:r>
              <a:rPr lang="it-IT" sz="1400" b="1" i="0" u="none" strike="noStrike" kern="0" cap="none" spc="0" baseline="30000" dirty="0">
                <a:solidFill>
                  <a:srgbClr val="006664"/>
                </a:solidFill>
                <a:uFillTx/>
                <a:latin typeface="Century Gothic" pitchFamily="34"/>
              </a:rPr>
              <a:t>3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s</a:t>
            </a:r>
            <a:r>
              <a:rPr lang="it-IT" sz="1400" b="1" i="0" u="none" strike="noStrike" kern="0" cap="none" spc="0" baseline="30000" dirty="0">
                <a:solidFill>
                  <a:srgbClr val="006664"/>
                </a:solidFill>
                <a:uFillTx/>
                <a:latin typeface="Century Gothic" pitchFamily="34"/>
              </a:rPr>
              <a:t>-1</a:t>
            </a:r>
            <a:r>
              <a:rPr lang="it-IT" sz="1400" b="1" i="0" u="none" strike="noStrike" kern="0" cap="none" spc="0" baseline="-25000" dirty="0">
                <a:solidFill>
                  <a:srgbClr val="006664"/>
                </a:solidFill>
                <a:uFillTx/>
                <a:latin typeface="Century Gothic" pitchFamily="34"/>
              </a:rPr>
              <a:t>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The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heat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flow/QCO</a:t>
            </a:r>
            <a:r>
              <a:rPr lang="it-IT" sz="1400" b="1" i="0" u="none" strike="noStrike" kern="0" cap="none" spc="0" baseline="-25000" dirty="0">
                <a:solidFill>
                  <a:srgbClr val="006664"/>
                </a:solidFill>
                <a:uFillTx/>
                <a:latin typeface="Century Gothic" pitchFamily="34"/>
              </a:rPr>
              <a:t>2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ratio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is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higher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than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italian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systems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,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but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the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heat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amount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is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one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order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of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magnitude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lower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These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features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make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the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region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attractive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to the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direct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use of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geothermal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energy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Furthermore,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it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may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be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evaluated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the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electrical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exploitation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through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the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binary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exchange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power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r>
              <a:rPr lang="it-IT" sz="1400" b="1" i="0" u="none" strike="noStrike" kern="0" cap="none" spc="0" baseline="0" dirty="0" err="1">
                <a:solidFill>
                  <a:srgbClr val="006664"/>
                </a:solidFill>
                <a:uFillTx/>
                <a:latin typeface="Century Gothic" pitchFamily="34"/>
              </a:rPr>
              <a:t>plants</a:t>
            </a:r>
            <a:r>
              <a:rPr lang="it-IT" sz="1400" b="1" i="0" u="none" strike="noStrike" kern="0" cap="none" spc="0" baseline="0" dirty="0">
                <a:solidFill>
                  <a:srgbClr val="006664"/>
                </a:solidFill>
                <a:uFillTx/>
                <a:latin typeface="Century Gothic" pitchFamily="34"/>
              </a:rPr>
              <a:t>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1" i="0" u="none" strike="noStrike" kern="0" cap="none" spc="0" baseline="0" dirty="0">
              <a:solidFill>
                <a:srgbClr val="006664"/>
              </a:solidFill>
              <a:uFillTx/>
              <a:latin typeface="Century Gothic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sp>
        <p:nvSpPr>
          <p:cNvPr id="4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5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sp>
        <p:nvSpPr>
          <p:cNvPr id="6" name="CasellaDiTesto 35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7" name="CasellaDiTesto 36"/>
          <p:cNvSpPr txBox="1"/>
          <p:nvPr/>
        </p:nvSpPr>
        <p:spPr>
          <a:xfrm>
            <a:off x="5102571" y="210028"/>
            <a:ext cx="2129107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8" name="CasellaDiTesto 37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9" name="CasellaDiTesto 38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10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1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2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3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14" name="Rettangolo 14"/>
          <p:cNvSpPr/>
          <p:nvPr/>
        </p:nvSpPr>
        <p:spPr>
          <a:xfrm>
            <a:off x="1742188" y="1312182"/>
            <a:ext cx="6456166" cy="310853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Heat flow </a:t>
            </a: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trasported by fluids that circulate in a geothermal region is a crucial parameter in </a:t>
            </a:r>
            <a:r>
              <a:rPr lang="it-IT" sz="1400" b="0" i="0" u="none" strike="noStrike" kern="0" cap="none" spc="0" baseline="0">
                <a:solidFill>
                  <a:srgbClr val="00666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entury Gothic" pitchFamily="34"/>
              </a:rPr>
              <a:t>geothermal prospection</a:t>
            </a: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The study of </a:t>
            </a:r>
            <a:r>
              <a:rPr lang="it-IT" sz="14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CO</a:t>
            </a:r>
            <a:r>
              <a:rPr lang="it-IT" sz="1400" b="1" i="0" u="none" strike="noStrike" kern="0" cap="none" spc="0" baseline="-25000">
                <a:solidFill>
                  <a:srgbClr val="006664"/>
                </a:solidFill>
                <a:uFillTx/>
                <a:latin typeface="Century Gothic" pitchFamily="34"/>
              </a:rPr>
              <a:t>2</a:t>
            </a:r>
            <a:r>
              <a:rPr lang="it-IT" sz="14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 degassing </a:t>
            </a: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from geothermal systems is of primary importance to evaluate the </a:t>
            </a:r>
            <a:r>
              <a:rPr lang="it-IT" sz="14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environmental impact </a:t>
            </a: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of greehouse gases associated with the geothermal power production.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Furthermore, the computation of the </a:t>
            </a:r>
            <a:r>
              <a:rPr lang="it-IT" sz="14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QCO</a:t>
            </a:r>
            <a:r>
              <a:rPr lang="it-IT" sz="1400" b="1" i="0" u="none" strike="noStrike" kern="0" cap="none" spc="0" baseline="-25000">
                <a:solidFill>
                  <a:srgbClr val="006664"/>
                </a:solidFill>
                <a:uFillTx/>
                <a:latin typeface="Century Gothic" pitchFamily="34"/>
              </a:rPr>
              <a:t>2</a:t>
            </a:r>
            <a:r>
              <a:rPr lang="it-IT" sz="14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/heat content </a:t>
            </a: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is a powerful tool to charactrize a geothermal system.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1" t="4591" r="11431" b="4731"/>
          <a:stretch>
            <a:fillRect/>
          </a:stretch>
        </p:blipFill>
        <p:spPr>
          <a:xfrm>
            <a:off x="2959373" y="664814"/>
            <a:ext cx="3725942" cy="4382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sp>
        <p:nvSpPr>
          <p:cNvPr id="5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6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pic>
        <p:nvPicPr>
          <p:cNvPr id="7" name="Immagin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86" y="1863812"/>
            <a:ext cx="1980480" cy="19804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ttangolo 42"/>
          <p:cNvSpPr/>
          <p:nvPr/>
        </p:nvSpPr>
        <p:spPr>
          <a:xfrm>
            <a:off x="1311130" y="2798877"/>
            <a:ext cx="543693" cy="596655"/>
          </a:xfrm>
          <a:prstGeom prst="rect">
            <a:avLst/>
          </a:prstGeom>
          <a:solidFill>
            <a:srgbClr val="E7E6E6">
              <a:alpha val="30196"/>
            </a:srgbClr>
          </a:solidFill>
          <a:ln w="12701" cap="flat">
            <a:solidFill>
              <a:srgbClr val="00666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CasellaDiTesto 72"/>
          <p:cNvSpPr txBox="1"/>
          <p:nvPr/>
        </p:nvSpPr>
        <p:spPr>
          <a:xfrm>
            <a:off x="4874620" y="2644499"/>
            <a:ext cx="3994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Mont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Dore</a:t>
            </a: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0" name="CasellaDiTesto 73"/>
          <p:cNvSpPr txBox="1"/>
          <p:nvPr/>
        </p:nvSpPr>
        <p:spPr>
          <a:xfrm>
            <a:off x="4738557" y="3087919"/>
            <a:ext cx="476411" cy="20005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Cantal</a:t>
            </a:r>
            <a:endParaRPr lang="en-GB" sz="700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1" name="CasellaDiTesto 77"/>
          <p:cNvSpPr txBox="1"/>
          <p:nvPr/>
        </p:nvSpPr>
        <p:spPr>
          <a:xfrm rot="3042234">
            <a:off x="4906756" y="3487734"/>
            <a:ext cx="439542" cy="1814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79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Aubrac</a:t>
            </a:r>
            <a:endParaRPr lang="en-GB" sz="579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2" name="CasellaDiTesto 79"/>
          <p:cNvSpPr txBox="1"/>
          <p:nvPr/>
        </p:nvSpPr>
        <p:spPr>
          <a:xfrm>
            <a:off x="5335926" y="2058021"/>
            <a:ext cx="37381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Vichy</a:t>
            </a:r>
            <a:endParaRPr lang="en-GB" sz="700" b="0" i="1" u="none" strike="noStrike" kern="1200" cap="none" spc="0" baseline="0">
              <a:solidFill>
                <a:srgbClr val="000000"/>
              </a:solidFill>
              <a:uFillTx/>
              <a:latin typeface="WORK SANS BOLD ROMAN"/>
            </a:endParaRPr>
          </a:p>
        </p:txBody>
      </p:sp>
      <p:sp>
        <p:nvSpPr>
          <p:cNvPr id="13" name="CasellaDiTesto 82"/>
          <p:cNvSpPr txBox="1"/>
          <p:nvPr/>
        </p:nvSpPr>
        <p:spPr>
          <a:xfrm rot="4069639">
            <a:off x="5140629" y="2187082"/>
            <a:ext cx="508470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Limagne</a:t>
            </a: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4" name="CasellaDiTesto 48"/>
          <p:cNvSpPr txBox="1"/>
          <p:nvPr/>
        </p:nvSpPr>
        <p:spPr>
          <a:xfrm>
            <a:off x="5126528" y="3091933"/>
            <a:ext cx="52129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Chaudes-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Aigues</a:t>
            </a:r>
            <a:endParaRPr lang="en-GB" sz="700" b="0" i="1" u="none" strike="noStrike" kern="1200" cap="none" spc="0" baseline="0">
              <a:solidFill>
                <a:srgbClr val="000000"/>
              </a:solidFill>
              <a:uFillTx/>
              <a:latin typeface="WORK SANS BOLD ROMAN"/>
            </a:endParaRPr>
          </a:p>
        </p:txBody>
      </p:sp>
      <p:sp>
        <p:nvSpPr>
          <p:cNvPr id="15" name="Ovale 47"/>
          <p:cNvSpPr/>
          <p:nvPr/>
        </p:nvSpPr>
        <p:spPr>
          <a:xfrm>
            <a:off x="5198537" y="3342003"/>
            <a:ext cx="29763" cy="2976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67171"/>
          </a:solidFill>
          <a:ln w="6345" cap="flat">
            <a:solidFill>
              <a:srgbClr val="3B383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88" b="0" i="0" u="none" strike="noStrike" kern="1200" cap="none" spc="0" baseline="0">
              <a:solidFill>
                <a:srgbClr val="FFFFFF"/>
              </a:solidFill>
              <a:uFillTx/>
              <a:latin typeface="Work Sans Medium Italic" pitchFamily="2"/>
            </a:endParaRPr>
          </a:p>
        </p:txBody>
      </p:sp>
      <p:sp>
        <p:nvSpPr>
          <p:cNvPr id="16" name="Ovale 78"/>
          <p:cNvSpPr/>
          <p:nvPr/>
        </p:nvSpPr>
        <p:spPr>
          <a:xfrm>
            <a:off x="5441054" y="2228603"/>
            <a:ext cx="29763" cy="2976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67171"/>
          </a:solidFill>
          <a:ln w="6345" cap="flat">
            <a:solidFill>
              <a:srgbClr val="3B383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88" b="0" i="0" u="none" strike="noStrike" kern="1200" cap="none" spc="0" baseline="0">
              <a:solidFill>
                <a:srgbClr val="FFFFFF"/>
              </a:solidFill>
              <a:uFillTx/>
              <a:latin typeface="Work Sans Medium Italic" pitchFamily="2"/>
            </a:endParaRPr>
          </a:p>
        </p:txBody>
      </p:sp>
      <p:sp>
        <p:nvSpPr>
          <p:cNvPr id="17" name="CasellaDiTesto 76"/>
          <p:cNvSpPr txBox="1"/>
          <p:nvPr/>
        </p:nvSpPr>
        <p:spPr>
          <a:xfrm>
            <a:off x="5120009" y="2381280"/>
            <a:ext cx="52449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Clermont-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Ferrand</a:t>
            </a:r>
            <a:endParaRPr lang="en-GB" sz="600" b="0" i="1" u="none" strike="noStrike" kern="1200" cap="none" spc="0" baseline="0">
              <a:solidFill>
                <a:srgbClr val="000000"/>
              </a:solidFill>
              <a:uFillTx/>
              <a:latin typeface="WORK SANS BOLD ROMAN"/>
            </a:endParaRPr>
          </a:p>
        </p:txBody>
      </p:sp>
      <p:sp>
        <p:nvSpPr>
          <p:cNvPr id="18" name="Stella a 5 punte 75"/>
          <p:cNvSpPr/>
          <p:nvPr/>
        </p:nvSpPr>
        <p:spPr>
          <a:xfrm>
            <a:off x="5160169" y="2486994"/>
            <a:ext cx="37801" cy="378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767171"/>
          </a:solidFill>
          <a:ln w="12701" cap="flat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88" b="0" i="0" u="none" strike="noStrike" kern="1200" cap="none" spc="0" baseline="0">
              <a:solidFill>
                <a:srgbClr val="FFFFFF"/>
              </a:solidFill>
              <a:uFillTx/>
              <a:latin typeface="Work Sans Medium Italic" pitchFamily="2"/>
            </a:endParaRPr>
          </a:p>
        </p:txBody>
      </p:sp>
      <p:sp>
        <p:nvSpPr>
          <p:cNvPr id="19" name="CasellaDiTesto 80"/>
          <p:cNvSpPr txBox="1"/>
          <p:nvPr/>
        </p:nvSpPr>
        <p:spPr>
          <a:xfrm rot="2801695">
            <a:off x="4912575" y="2896091"/>
            <a:ext cx="453972" cy="1686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96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Cezallier</a:t>
            </a:r>
            <a:endParaRPr lang="en-GB" sz="496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20" name="CasellaDiTesto 81"/>
          <p:cNvSpPr txBox="1"/>
          <p:nvPr/>
        </p:nvSpPr>
        <p:spPr>
          <a:xfrm rot="2851955">
            <a:off x="5738379" y="3230889"/>
            <a:ext cx="352985" cy="1686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96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Velay</a:t>
            </a:r>
            <a:endParaRPr lang="en-GB" sz="496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21" name="CasellaDiTesto 74"/>
          <p:cNvSpPr txBox="1"/>
          <p:nvPr/>
        </p:nvSpPr>
        <p:spPr>
          <a:xfrm rot="3141516">
            <a:off x="5471345" y="3216656"/>
            <a:ext cx="401074" cy="1814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79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Devès</a:t>
            </a:r>
            <a:endParaRPr lang="en-GB" sz="579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cxnSp>
        <p:nvCxnSpPr>
          <p:cNvPr id="22" name="Connettore diritto 97"/>
          <p:cNvCxnSpPr/>
          <p:nvPr/>
        </p:nvCxnSpPr>
        <p:spPr>
          <a:xfrm flipH="1">
            <a:off x="1852044" y="665180"/>
            <a:ext cx="1095899" cy="2141470"/>
          </a:xfrm>
          <a:prstGeom prst="straightConnector1">
            <a:avLst/>
          </a:prstGeom>
          <a:noFill/>
          <a:ln w="12701" cap="flat">
            <a:solidFill>
              <a:srgbClr val="006664"/>
            </a:solidFill>
            <a:prstDash val="solid"/>
            <a:miter/>
          </a:ln>
        </p:spPr>
      </p:cxnSp>
      <p:sp>
        <p:nvSpPr>
          <p:cNvPr id="23" name="Rettangolo 90"/>
          <p:cNvSpPr/>
          <p:nvPr/>
        </p:nvSpPr>
        <p:spPr>
          <a:xfrm>
            <a:off x="2953191" y="665180"/>
            <a:ext cx="3721845" cy="4387858"/>
          </a:xfrm>
          <a:prstGeom prst="rect">
            <a:avLst/>
          </a:prstGeom>
          <a:noFill/>
          <a:ln w="12701" cap="flat">
            <a:solidFill>
              <a:srgbClr val="00666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24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25" name="CasellaDiTesto 50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6" name="CasellaDiTesto 51"/>
          <p:cNvSpPr txBox="1"/>
          <p:nvPr/>
        </p:nvSpPr>
        <p:spPr>
          <a:xfrm>
            <a:off x="5102571" y="210028"/>
            <a:ext cx="2129107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7" name="CasellaDiTesto 52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8" name="CasellaDiTesto 53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29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30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31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grpSp>
        <p:nvGrpSpPr>
          <p:cNvPr id="32" name="Gruppo 66"/>
          <p:cNvGrpSpPr/>
          <p:nvPr/>
        </p:nvGrpSpPr>
        <p:grpSpPr>
          <a:xfrm>
            <a:off x="2981638" y="3342003"/>
            <a:ext cx="1313462" cy="1250762"/>
            <a:chOff x="2981638" y="3342003"/>
            <a:chExt cx="1313462" cy="1250762"/>
          </a:xfrm>
        </p:grpSpPr>
        <p:pic>
          <p:nvPicPr>
            <p:cNvPr id="33" name="Immagine 85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4718"/>
            <a:stretch>
              <a:fillRect/>
            </a:stretch>
          </p:blipFill>
          <p:spPr>
            <a:xfrm>
              <a:off x="2981638" y="3342003"/>
              <a:ext cx="1313462" cy="125076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4" name="Rettangolo 56"/>
            <p:cNvSpPr/>
            <p:nvPr/>
          </p:nvSpPr>
          <p:spPr>
            <a:xfrm>
              <a:off x="3040718" y="4046494"/>
              <a:ext cx="242956" cy="159526"/>
            </a:xfrm>
            <a:prstGeom prst="rect">
              <a:avLst/>
            </a:prstGeom>
            <a:solidFill>
              <a:srgbClr val="D87BE1"/>
            </a:solidFill>
            <a:ln w="12701" cap="flat">
              <a:solidFill>
                <a:srgbClr val="D87BE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CasellaDiTesto 60"/>
            <p:cNvSpPr txBox="1"/>
            <p:nvPr/>
          </p:nvSpPr>
          <p:spPr>
            <a:xfrm>
              <a:off x="3244812" y="4405643"/>
              <a:ext cx="1050288" cy="169273"/>
            </a:xfrm>
            <a:prstGeom prst="rect">
              <a:avLst/>
            </a:prstGeom>
            <a:solidFill>
              <a:srgbClr val="F2F2F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Mesozoic and tertiary formations</a:t>
              </a:r>
              <a:endParaRPr lang="en-GB" sz="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6" name="Rettangolo 52"/>
            <p:cNvSpPr/>
            <p:nvPr/>
          </p:nvSpPr>
          <p:spPr>
            <a:xfrm>
              <a:off x="3040718" y="4402058"/>
              <a:ext cx="242956" cy="163439"/>
            </a:xfrm>
            <a:prstGeom prst="rect">
              <a:avLst/>
            </a:prstGeom>
            <a:solidFill>
              <a:srgbClr val="C9C597"/>
            </a:solidFill>
            <a:ln w="12701" cap="flat">
              <a:solidFill>
                <a:srgbClr val="C9C59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7" name="Rettangolo 54"/>
            <p:cNvSpPr/>
            <p:nvPr/>
          </p:nvSpPr>
          <p:spPr>
            <a:xfrm>
              <a:off x="3040718" y="3692054"/>
              <a:ext cx="242956" cy="145782"/>
            </a:xfrm>
            <a:prstGeom prst="rect">
              <a:avLst/>
            </a:prstGeom>
            <a:solidFill>
              <a:srgbClr val="CEB6CA"/>
            </a:solidFill>
            <a:ln w="12701" cap="flat">
              <a:solidFill>
                <a:srgbClr val="CEB6CA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8" name="Rettangolo 55"/>
            <p:cNvSpPr/>
            <p:nvPr/>
          </p:nvSpPr>
          <p:spPr>
            <a:xfrm>
              <a:off x="3040718" y="3510006"/>
              <a:ext cx="242956" cy="145782"/>
            </a:xfrm>
            <a:prstGeom prst="rect">
              <a:avLst/>
            </a:prstGeom>
            <a:solidFill>
              <a:srgbClr val="C57187"/>
            </a:solidFill>
            <a:ln w="12701" cap="flat">
              <a:solidFill>
                <a:srgbClr val="C5718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cxnSp>
        <p:nvCxnSpPr>
          <p:cNvPr id="39" name="Connettore diritto 98"/>
          <p:cNvCxnSpPr/>
          <p:nvPr/>
        </p:nvCxnSpPr>
        <p:spPr>
          <a:xfrm>
            <a:off x="1852044" y="3395532"/>
            <a:ext cx="1093192" cy="1657506"/>
          </a:xfrm>
          <a:prstGeom prst="straightConnector1">
            <a:avLst/>
          </a:prstGeom>
          <a:noFill/>
          <a:ln w="12701" cap="flat">
            <a:solidFill>
              <a:srgbClr val="006664"/>
            </a:solidFill>
            <a:prstDash val="solid"/>
            <a:miter/>
          </a:ln>
        </p:spPr>
      </p:cxnSp>
      <p:sp>
        <p:nvSpPr>
          <p:cNvPr id="40" name="Rettangolo 25"/>
          <p:cNvSpPr/>
          <p:nvPr/>
        </p:nvSpPr>
        <p:spPr>
          <a:xfrm>
            <a:off x="4388909" y="4897160"/>
            <a:ext cx="2375739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00" b="0" i="0" u="none" strike="noStrike" kern="0" cap="none" spc="0" baseline="0">
                <a:solidFill>
                  <a:srgbClr val="7F7F7F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entury" pitchFamily="18"/>
                <a:ea typeface="Microsoft YaHei" pitchFamily="2"/>
              </a:rPr>
              <a:t>Modified from EuroGeoSurveys’ European Geological Data Infrastructure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00" b="0" i="0" u="none" strike="noStrike" kern="1200" cap="none" spc="0" baseline="0">
                <a:solidFill>
                  <a:srgbClr val="7F7F7F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entury" pitchFamily="18"/>
                <a:ea typeface="Microsoft YaHei" pitchFamily="2"/>
              </a:rPr>
              <a:t>      </a:t>
            </a:r>
            <a:endParaRPr lang="en-GB" sz="500" b="0" i="0" u="none" strike="noStrike" kern="1200" cap="none" spc="0" baseline="0">
              <a:solidFill>
                <a:srgbClr val="7F7F7F"/>
              </a:solidFill>
              <a:uFillTx/>
              <a:latin typeface="Century" pitchFamily="18"/>
            </a:endParaRPr>
          </a:p>
        </p:txBody>
      </p:sp>
      <p:sp>
        <p:nvSpPr>
          <p:cNvPr id="41" name="Rettangolo 25"/>
          <p:cNvSpPr/>
          <p:nvPr/>
        </p:nvSpPr>
        <p:spPr>
          <a:xfrm>
            <a:off x="418100" y="3822448"/>
            <a:ext cx="1816016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00" b="0" i="0" u="none" strike="noStrike" kern="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entury" pitchFamily="18"/>
                <a:ea typeface="Microsoft YaHei" pitchFamily="2"/>
              </a:rPr>
              <a:t>https://www.istockphoto.com/it/search/2/image?phrase=massif+central</a:t>
            </a:r>
            <a:endParaRPr lang="en-GB" sz="500" b="0" i="0" u="none" strike="noStrike" kern="1200" cap="none" spc="0" baseline="0">
              <a:solidFill>
                <a:srgbClr val="A6A6A6"/>
              </a:solidFill>
              <a:uFillTx/>
              <a:latin typeface="Century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1" t="4591" r="11431" b="4731"/>
          <a:stretch>
            <a:fillRect/>
          </a:stretch>
        </p:blipFill>
        <p:spPr>
          <a:xfrm>
            <a:off x="2959373" y="664814"/>
            <a:ext cx="3725942" cy="4382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sp>
        <p:nvSpPr>
          <p:cNvPr id="5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6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pic>
        <p:nvPicPr>
          <p:cNvPr id="7" name="Immagin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73" t="16467" r="30113" b="16743"/>
          <a:stretch>
            <a:fillRect/>
          </a:stretch>
        </p:blipFill>
        <p:spPr>
          <a:xfrm>
            <a:off x="6959013" y="665180"/>
            <a:ext cx="2615604" cy="43878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86" y="1863812"/>
            <a:ext cx="1980480" cy="19804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ttangolo 42"/>
          <p:cNvSpPr/>
          <p:nvPr/>
        </p:nvSpPr>
        <p:spPr>
          <a:xfrm>
            <a:off x="1311130" y="2798877"/>
            <a:ext cx="543693" cy="596655"/>
          </a:xfrm>
          <a:prstGeom prst="rect">
            <a:avLst/>
          </a:prstGeom>
          <a:solidFill>
            <a:srgbClr val="E7E6E6">
              <a:alpha val="30196"/>
            </a:srgbClr>
          </a:solidFill>
          <a:ln w="12701" cap="flat">
            <a:solidFill>
              <a:srgbClr val="00666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CasellaDiTesto 72"/>
          <p:cNvSpPr txBox="1"/>
          <p:nvPr/>
        </p:nvSpPr>
        <p:spPr>
          <a:xfrm>
            <a:off x="4874620" y="2644499"/>
            <a:ext cx="3994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Mont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Dore</a:t>
            </a: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1" name="CasellaDiTesto 73"/>
          <p:cNvSpPr txBox="1"/>
          <p:nvPr/>
        </p:nvSpPr>
        <p:spPr>
          <a:xfrm>
            <a:off x="4738557" y="3087919"/>
            <a:ext cx="476411" cy="20005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Cantal</a:t>
            </a:r>
            <a:endParaRPr lang="en-GB" sz="700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2" name="CasellaDiTesto 77"/>
          <p:cNvSpPr txBox="1"/>
          <p:nvPr/>
        </p:nvSpPr>
        <p:spPr>
          <a:xfrm rot="3042234">
            <a:off x="4906756" y="3487734"/>
            <a:ext cx="439542" cy="1814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79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Aubrac</a:t>
            </a:r>
            <a:endParaRPr lang="en-GB" sz="579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3" name="CasellaDiTesto 79"/>
          <p:cNvSpPr txBox="1"/>
          <p:nvPr/>
        </p:nvSpPr>
        <p:spPr>
          <a:xfrm>
            <a:off x="5335926" y="2058021"/>
            <a:ext cx="37381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Vichy</a:t>
            </a:r>
            <a:endParaRPr lang="en-GB" sz="700" b="0" i="1" u="none" strike="noStrike" kern="1200" cap="none" spc="0" baseline="0">
              <a:solidFill>
                <a:srgbClr val="000000"/>
              </a:solidFill>
              <a:uFillTx/>
              <a:latin typeface="WORK SANS BOLD ROMAN"/>
            </a:endParaRPr>
          </a:p>
        </p:txBody>
      </p:sp>
      <p:sp>
        <p:nvSpPr>
          <p:cNvPr id="14" name="CasellaDiTesto 82"/>
          <p:cNvSpPr txBox="1"/>
          <p:nvPr/>
        </p:nvSpPr>
        <p:spPr>
          <a:xfrm rot="4069639">
            <a:off x="5140629" y="2187082"/>
            <a:ext cx="508470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Limagne</a:t>
            </a: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15" name="CasellaDiTesto 48"/>
          <p:cNvSpPr txBox="1"/>
          <p:nvPr/>
        </p:nvSpPr>
        <p:spPr>
          <a:xfrm>
            <a:off x="5126528" y="3091933"/>
            <a:ext cx="52129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Chaudes-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Aigues</a:t>
            </a:r>
            <a:endParaRPr lang="en-GB" sz="700" b="0" i="1" u="none" strike="noStrike" kern="1200" cap="none" spc="0" baseline="0">
              <a:solidFill>
                <a:srgbClr val="000000"/>
              </a:solidFill>
              <a:uFillTx/>
              <a:latin typeface="WORK SANS BOLD ROMAN"/>
            </a:endParaRPr>
          </a:p>
        </p:txBody>
      </p:sp>
      <p:sp>
        <p:nvSpPr>
          <p:cNvPr id="16" name="Ovale 47"/>
          <p:cNvSpPr/>
          <p:nvPr/>
        </p:nvSpPr>
        <p:spPr>
          <a:xfrm>
            <a:off x="5198537" y="3342003"/>
            <a:ext cx="29763" cy="2976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67171"/>
          </a:solidFill>
          <a:ln w="6345" cap="flat">
            <a:solidFill>
              <a:srgbClr val="3B383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88" b="0" i="0" u="none" strike="noStrike" kern="1200" cap="none" spc="0" baseline="0">
              <a:solidFill>
                <a:srgbClr val="FFFFFF"/>
              </a:solidFill>
              <a:uFillTx/>
              <a:latin typeface="Work Sans Medium Italic" pitchFamily="2"/>
            </a:endParaRPr>
          </a:p>
        </p:txBody>
      </p:sp>
      <p:sp>
        <p:nvSpPr>
          <p:cNvPr id="17" name="Ovale 78"/>
          <p:cNvSpPr/>
          <p:nvPr/>
        </p:nvSpPr>
        <p:spPr>
          <a:xfrm>
            <a:off x="5441054" y="2228603"/>
            <a:ext cx="29763" cy="2976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67171"/>
          </a:solidFill>
          <a:ln w="6345" cap="flat">
            <a:solidFill>
              <a:srgbClr val="3B383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88" b="0" i="0" u="none" strike="noStrike" kern="1200" cap="none" spc="0" baseline="0">
              <a:solidFill>
                <a:srgbClr val="FFFFFF"/>
              </a:solidFill>
              <a:uFillTx/>
              <a:latin typeface="Work Sans Medium Italic" pitchFamily="2"/>
            </a:endParaRPr>
          </a:p>
        </p:txBody>
      </p:sp>
      <p:sp>
        <p:nvSpPr>
          <p:cNvPr id="18" name="CasellaDiTesto 76"/>
          <p:cNvSpPr txBox="1"/>
          <p:nvPr/>
        </p:nvSpPr>
        <p:spPr>
          <a:xfrm>
            <a:off x="5120009" y="2381280"/>
            <a:ext cx="52449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Clermont-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" b="0" i="1" u="none" strike="noStrike" kern="1200" cap="none" spc="0" baseline="0">
                <a:solidFill>
                  <a:srgbClr val="000000"/>
                </a:solidFill>
                <a:uFillTx/>
                <a:latin typeface="WORK SANS BOLD ROMAN"/>
              </a:rPr>
              <a:t>Ferrand</a:t>
            </a:r>
            <a:endParaRPr lang="en-GB" sz="600" b="0" i="1" u="none" strike="noStrike" kern="1200" cap="none" spc="0" baseline="0">
              <a:solidFill>
                <a:srgbClr val="000000"/>
              </a:solidFill>
              <a:uFillTx/>
              <a:latin typeface="WORK SANS BOLD ROMAN"/>
            </a:endParaRPr>
          </a:p>
        </p:txBody>
      </p:sp>
      <p:sp>
        <p:nvSpPr>
          <p:cNvPr id="19" name="Stella a 5 punte 75"/>
          <p:cNvSpPr/>
          <p:nvPr/>
        </p:nvSpPr>
        <p:spPr>
          <a:xfrm>
            <a:off x="5160169" y="2486994"/>
            <a:ext cx="37801" cy="378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767171"/>
          </a:solidFill>
          <a:ln w="12701" cap="flat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88" b="0" i="0" u="none" strike="noStrike" kern="1200" cap="none" spc="0" baseline="0">
              <a:solidFill>
                <a:srgbClr val="FFFFFF"/>
              </a:solidFill>
              <a:uFillTx/>
              <a:latin typeface="Work Sans Medium Italic" pitchFamily="2"/>
            </a:endParaRPr>
          </a:p>
        </p:txBody>
      </p:sp>
      <p:sp>
        <p:nvSpPr>
          <p:cNvPr id="20" name="CasellaDiTesto 80"/>
          <p:cNvSpPr txBox="1"/>
          <p:nvPr/>
        </p:nvSpPr>
        <p:spPr>
          <a:xfrm rot="2801695">
            <a:off x="4912575" y="2896091"/>
            <a:ext cx="453972" cy="1686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96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Cezallier</a:t>
            </a:r>
            <a:endParaRPr lang="en-GB" sz="496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21" name="CasellaDiTesto 81"/>
          <p:cNvSpPr txBox="1"/>
          <p:nvPr/>
        </p:nvSpPr>
        <p:spPr>
          <a:xfrm rot="2851955">
            <a:off x="5738379" y="3230889"/>
            <a:ext cx="352985" cy="1686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96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Velay</a:t>
            </a:r>
            <a:endParaRPr lang="en-GB" sz="496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sp>
        <p:nvSpPr>
          <p:cNvPr id="22" name="CasellaDiTesto 74"/>
          <p:cNvSpPr txBox="1"/>
          <p:nvPr/>
        </p:nvSpPr>
        <p:spPr>
          <a:xfrm rot="3141516">
            <a:off x="5471345" y="3216656"/>
            <a:ext cx="401074" cy="1814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79" b="0" i="0" u="none" strike="noStrike" kern="1200" cap="none" spc="0" baseline="0">
                <a:solidFill>
                  <a:srgbClr val="000000"/>
                </a:solidFill>
                <a:uFillTx/>
                <a:latin typeface="Work Sans Medium Italic" pitchFamily="2"/>
              </a:rPr>
              <a:t>Devès</a:t>
            </a:r>
            <a:endParaRPr lang="en-GB" sz="579" b="0" i="0" u="none" strike="noStrike" kern="1200" cap="none" spc="0" baseline="0">
              <a:solidFill>
                <a:srgbClr val="000000"/>
              </a:solidFill>
              <a:uFillTx/>
              <a:latin typeface="Work Sans Medium Italic" pitchFamily="2"/>
            </a:endParaRPr>
          </a:p>
        </p:txBody>
      </p:sp>
      <p:cxnSp>
        <p:nvCxnSpPr>
          <p:cNvPr id="23" name="Connettore diritto 97"/>
          <p:cNvCxnSpPr/>
          <p:nvPr/>
        </p:nvCxnSpPr>
        <p:spPr>
          <a:xfrm flipH="1">
            <a:off x="1852044" y="665180"/>
            <a:ext cx="1095899" cy="2141470"/>
          </a:xfrm>
          <a:prstGeom prst="straightConnector1">
            <a:avLst/>
          </a:prstGeom>
          <a:noFill/>
          <a:ln w="12701" cap="flat">
            <a:solidFill>
              <a:srgbClr val="006664"/>
            </a:solidFill>
            <a:prstDash val="solid"/>
            <a:miter/>
          </a:ln>
        </p:spPr>
      </p:cxnSp>
      <p:cxnSp>
        <p:nvCxnSpPr>
          <p:cNvPr id="24" name="Connettore diritto 98"/>
          <p:cNvCxnSpPr/>
          <p:nvPr/>
        </p:nvCxnSpPr>
        <p:spPr>
          <a:xfrm>
            <a:off x="1852044" y="3395532"/>
            <a:ext cx="1093192" cy="1657506"/>
          </a:xfrm>
          <a:prstGeom prst="straightConnector1">
            <a:avLst/>
          </a:prstGeom>
          <a:noFill/>
          <a:ln w="12701" cap="flat">
            <a:solidFill>
              <a:srgbClr val="006664"/>
            </a:solidFill>
            <a:prstDash val="solid"/>
            <a:miter/>
          </a:ln>
        </p:spPr>
      </p:cxnSp>
      <p:sp>
        <p:nvSpPr>
          <p:cNvPr id="25" name="Rettangolo 90"/>
          <p:cNvSpPr/>
          <p:nvPr/>
        </p:nvSpPr>
        <p:spPr>
          <a:xfrm>
            <a:off x="2953191" y="665180"/>
            <a:ext cx="3721845" cy="4387858"/>
          </a:xfrm>
          <a:prstGeom prst="rect">
            <a:avLst/>
          </a:prstGeom>
          <a:noFill/>
          <a:ln w="12701" cap="flat">
            <a:solidFill>
              <a:srgbClr val="00666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90"/>
          <p:cNvSpPr/>
          <p:nvPr/>
        </p:nvSpPr>
        <p:spPr>
          <a:xfrm>
            <a:off x="6953765" y="665180"/>
            <a:ext cx="2607082" cy="4387858"/>
          </a:xfrm>
          <a:prstGeom prst="rect">
            <a:avLst/>
          </a:prstGeom>
          <a:noFill/>
          <a:ln w="12701" cap="flat">
            <a:solidFill>
              <a:srgbClr val="00666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7" name="Rettangolo 46"/>
          <p:cNvSpPr/>
          <p:nvPr/>
        </p:nvSpPr>
        <p:spPr>
          <a:xfrm>
            <a:off x="4754468" y="2042339"/>
            <a:ext cx="1006918" cy="1671788"/>
          </a:xfrm>
          <a:prstGeom prst="rect">
            <a:avLst/>
          </a:prstGeom>
          <a:solidFill>
            <a:srgbClr val="E7E6E6">
              <a:alpha val="20000"/>
            </a:srgbClr>
          </a:solidFill>
          <a:ln w="12701" cap="flat">
            <a:solidFill>
              <a:srgbClr val="00666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28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29" name="CasellaDiTesto 50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30" name="CasellaDiTesto 51"/>
          <p:cNvSpPr txBox="1"/>
          <p:nvPr/>
        </p:nvSpPr>
        <p:spPr>
          <a:xfrm>
            <a:off x="5102571" y="210028"/>
            <a:ext cx="2129107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31" name="CasellaDiTesto 52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32" name="CasellaDiTesto 53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33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34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35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grpSp>
        <p:nvGrpSpPr>
          <p:cNvPr id="36" name="Gruppo 66"/>
          <p:cNvGrpSpPr/>
          <p:nvPr/>
        </p:nvGrpSpPr>
        <p:grpSpPr>
          <a:xfrm>
            <a:off x="2981638" y="3342003"/>
            <a:ext cx="1313462" cy="1250762"/>
            <a:chOff x="2981638" y="3342003"/>
            <a:chExt cx="1313462" cy="1250762"/>
          </a:xfrm>
        </p:grpSpPr>
        <p:pic>
          <p:nvPicPr>
            <p:cNvPr id="37" name="Immagine 85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24718"/>
            <a:stretch>
              <a:fillRect/>
            </a:stretch>
          </p:blipFill>
          <p:spPr>
            <a:xfrm>
              <a:off x="2981638" y="3342003"/>
              <a:ext cx="1313462" cy="125076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8" name="Rettangolo 56"/>
            <p:cNvSpPr/>
            <p:nvPr/>
          </p:nvSpPr>
          <p:spPr>
            <a:xfrm>
              <a:off x="3040718" y="4046494"/>
              <a:ext cx="242956" cy="159526"/>
            </a:xfrm>
            <a:prstGeom prst="rect">
              <a:avLst/>
            </a:prstGeom>
            <a:solidFill>
              <a:srgbClr val="D87BE1"/>
            </a:solidFill>
            <a:ln w="12701" cap="flat">
              <a:solidFill>
                <a:srgbClr val="D87BE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9" name="CasellaDiTesto 60"/>
            <p:cNvSpPr txBox="1"/>
            <p:nvPr/>
          </p:nvSpPr>
          <p:spPr>
            <a:xfrm>
              <a:off x="3244812" y="4405643"/>
              <a:ext cx="1050288" cy="169273"/>
            </a:xfrm>
            <a:prstGeom prst="rect">
              <a:avLst/>
            </a:prstGeom>
            <a:solidFill>
              <a:srgbClr val="F2F2F2"/>
            </a:solidFill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Mesozoic and tertiary formations</a:t>
              </a:r>
              <a:endParaRPr lang="en-GB" sz="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0" name="Rettangolo 52"/>
            <p:cNvSpPr/>
            <p:nvPr/>
          </p:nvSpPr>
          <p:spPr>
            <a:xfrm>
              <a:off x="3040718" y="4402058"/>
              <a:ext cx="242956" cy="163439"/>
            </a:xfrm>
            <a:prstGeom prst="rect">
              <a:avLst/>
            </a:prstGeom>
            <a:solidFill>
              <a:srgbClr val="C9C597"/>
            </a:solidFill>
            <a:ln w="12701" cap="flat">
              <a:solidFill>
                <a:srgbClr val="C9C59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1" name="Rettangolo 54"/>
            <p:cNvSpPr/>
            <p:nvPr/>
          </p:nvSpPr>
          <p:spPr>
            <a:xfrm>
              <a:off x="3040718" y="3692054"/>
              <a:ext cx="242956" cy="145782"/>
            </a:xfrm>
            <a:prstGeom prst="rect">
              <a:avLst/>
            </a:prstGeom>
            <a:solidFill>
              <a:srgbClr val="CEB6CA"/>
            </a:solidFill>
            <a:ln w="12701" cap="flat">
              <a:solidFill>
                <a:srgbClr val="CEB6CA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2" name="Rettangolo 55"/>
            <p:cNvSpPr/>
            <p:nvPr/>
          </p:nvSpPr>
          <p:spPr>
            <a:xfrm>
              <a:off x="3040718" y="3510006"/>
              <a:ext cx="242956" cy="145782"/>
            </a:xfrm>
            <a:prstGeom prst="rect">
              <a:avLst/>
            </a:prstGeom>
            <a:solidFill>
              <a:srgbClr val="C57187"/>
            </a:solidFill>
            <a:ln w="12701" cap="flat">
              <a:solidFill>
                <a:srgbClr val="C5718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43" name="Rettangolo 25"/>
          <p:cNvSpPr/>
          <p:nvPr/>
        </p:nvSpPr>
        <p:spPr>
          <a:xfrm>
            <a:off x="4388909" y="4897160"/>
            <a:ext cx="2375739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00" b="0" i="0" u="none" strike="noStrike" kern="0" cap="none" spc="0" baseline="0">
                <a:solidFill>
                  <a:srgbClr val="7F7F7F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entury" pitchFamily="18"/>
                <a:ea typeface="Microsoft YaHei" pitchFamily="2"/>
              </a:rPr>
              <a:t>Modified from EuroGeoSurveys’ European Geological Data Infrastructure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00" b="0" i="0" u="none" strike="noStrike" kern="1200" cap="none" spc="0" baseline="0">
                <a:solidFill>
                  <a:srgbClr val="7F7F7F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entury" pitchFamily="18"/>
                <a:ea typeface="Microsoft YaHei" pitchFamily="2"/>
              </a:rPr>
              <a:t>      </a:t>
            </a:r>
            <a:endParaRPr lang="en-GB" sz="500" b="0" i="0" u="none" strike="noStrike" kern="1200" cap="none" spc="0" baseline="0">
              <a:solidFill>
                <a:srgbClr val="7F7F7F"/>
              </a:solidFill>
              <a:uFillTx/>
              <a:latin typeface="Century" pitchFamily="18"/>
            </a:endParaRPr>
          </a:p>
        </p:txBody>
      </p:sp>
      <p:sp>
        <p:nvSpPr>
          <p:cNvPr id="44" name="Rettangolo 25"/>
          <p:cNvSpPr/>
          <p:nvPr/>
        </p:nvSpPr>
        <p:spPr>
          <a:xfrm>
            <a:off x="418100" y="3822448"/>
            <a:ext cx="1816016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00" b="0" i="0" u="none" strike="noStrike" kern="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entury" pitchFamily="18"/>
                <a:ea typeface="Microsoft YaHei" pitchFamily="2"/>
              </a:rPr>
              <a:t>https://www.istockphoto.com/it/search/2/image?phrase=massif+central</a:t>
            </a:r>
            <a:endParaRPr lang="en-GB" sz="500" b="0" i="0" u="none" strike="noStrike" kern="1200" cap="none" spc="0" baseline="0">
              <a:solidFill>
                <a:srgbClr val="A6A6A6"/>
              </a:solidFill>
              <a:uFillTx/>
              <a:latin typeface="Century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4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5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6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grpSp>
        <p:nvGrpSpPr>
          <p:cNvPr id="7" name="Gruppo 146"/>
          <p:cNvGrpSpPr/>
          <p:nvPr/>
        </p:nvGrpSpPr>
        <p:grpSpPr>
          <a:xfrm>
            <a:off x="432594" y="1268409"/>
            <a:ext cx="3240265" cy="3515694"/>
            <a:chOff x="432594" y="1268409"/>
            <a:chExt cx="3240265" cy="3515694"/>
          </a:xfrm>
        </p:grpSpPr>
        <p:sp>
          <p:nvSpPr>
            <p:cNvPr id="8" name="CasellaDiTesto 5"/>
            <p:cNvSpPr txBox="1"/>
            <p:nvPr/>
          </p:nvSpPr>
          <p:spPr>
            <a:xfrm>
              <a:off x="525670" y="4537883"/>
              <a:ext cx="1912147" cy="2462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00" b="0" i="0" u="none" strike="noStrike" kern="0" cap="none" spc="0" baseline="0">
                  <a:solidFill>
                    <a:srgbClr val="000000"/>
                  </a:solidFill>
                  <a:uFillTx/>
                  <a:latin typeface="Century Gothic" pitchFamily="34"/>
                </a:rPr>
                <a:t>Massif Central waters</a:t>
              </a:r>
              <a:endParaRPr lang="en-GB" sz="1000" b="0" i="0" u="none" strike="noStrike" kern="1200" cap="none" spc="0" baseline="0">
                <a:solidFill>
                  <a:srgbClr val="000000"/>
                </a:solidFill>
                <a:uFillTx/>
                <a:latin typeface="Century Gothic" pitchFamily="34"/>
              </a:endParaRPr>
            </a:p>
          </p:txBody>
        </p:sp>
        <p:cxnSp>
          <p:nvCxnSpPr>
            <p:cNvPr id="9" name="Connettore 2 416"/>
            <p:cNvCxnSpPr/>
            <p:nvPr/>
          </p:nvCxnSpPr>
          <p:spPr>
            <a:xfrm>
              <a:off x="2375757" y="4342887"/>
              <a:ext cx="423861" cy="0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0" name="Connettore 2 417"/>
            <p:cNvCxnSpPr/>
            <p:nvPr/>
          </p:nvCxnSpPr>
          <p:spPr>
            <a:xfrm flipH="1" flipV="1">
              <a:off x="1200945" y="1366835"/>
              <a:ext cx="470559" cy="3896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1" name="Connettore 2 425"/>
            <p:cNvCxnSpPr/>
            <p:nvPr/>
          </p:nvCxnSpPr>
          <p:spPr>
            <a:xfrm>
              <a:off x="3569835" y="3152631"/>
              <a:ext cx="0" cy="422563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2" name="Connettore 2 430"/>
            <p:cNvCxnSpPr/>
            <p:nvPr/>
          </p:nvCxnSpPr>
          <p:spPr>
            <a:xfrm flipV="1">
              <a:off x="523091" y="1985738"/>
              <a:ext cx="5551" cy="508452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13" name="Line 9"/>
            <p:cNvSpPr/>
            <p:nvPr/>
          </p:nvSpPr>
          <p:spPr>
            <a:xfrm flipV="1">
              <a:off x="653357" y="1503365"/>
              <a:ext cx="0" cy="26876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sq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Line 5"/>
            <p:cNvSpPr/>
            <p:nvPr/>
          </p:nvSpPr>
          <p:spPr>
            <a:xfrm>
              <a:off x="652460" y="2847971"/>
              <a:ext cx="277971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Line 6"/>
            <p:cNvSpPr/>
            <p:nvPr/>
          </p:nvSpPr>
          <p:spPr>
            <a:xfrm flipV="1">
              <a:off x="2043117" y="1503365"/>
              <a:ext cx="0" cy="26876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Line 7"/>
            <p:cNvSpPr/>
            <p:nvPr/>
          </p:nvSpPr>
          <p:spPr>
            <a:xfrm>
              <a:off x="652460" y="4190996"/>
              <a:ext cx="277971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sq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Line 8"/>
            <p:cNvSpPr/>
            <p:nvPr/>
          </p:nvSpPr>
          <p:spPr>
            <a:xfrm>
              <a:off x="652460" y="1503365"/>
              <a:ext cx="277971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sq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Line 10"/>
            <p:cNvSpPr/>
            <p:nvPr/>
          </p:nvSpPr>
          <p:spPr>
            <a:xfrm flipV="1">
              <a:off x="3432172" y="1503365"/>
              <a:ext cx="0" cy="26876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sq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Oval 11"/>
            <p:cNvSpPr/>
            <p:nvPr/>
          </p:nvSpPr>
          <p:spPr>
            <a:xfrm>
              <a:off x="2341558" y="175418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Oval 12"/>
            <p:cNvSpPr/>
            <p:nvPr/>
          </p:nvSpPr>
          <p:spPr>
            <a:xfrm>
              <a:off x="1566860" y="1550986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Oval 13"/>
            <p:cNvSpPr/>
            <p:nvPr/>
          </p:nvSpPr>
          <p:spPr>
            <a:xfrm>
              <a:off x="2173291" y="1849438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Oval 14"/>
            <p:cNvSpPr/>
            <p:nvPr/>
          </p:nvSpPr>
          <p:spPr>
            <a:xfrm>
              <a:off x="1641476" y="1782759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Oval 15"/>
            <p:cNvSpPr/>
            <p:nvPr/>
          </p:nvSpPr>
          <p:spPr>
            <a:xfrm>
              <a:off x="1690689" y="1682752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Oval 16"/>
            <p:cNvSpPr/>
            <p:nvPr/>
          </p:nvSpPr>
          <p:spPr>
            <a:xfrm>
              <a:off x="3071817" y="3376614"/>
              <a:ext cx="80960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Oval 17"/>
            <p:cNvSpPr/>
            <p:nvPr/>
          </p:nvSpPr>
          <p:spPr>
            <a:xfrm>
              <a:off x="1160465" y="1716091"/>
              <a:ext cx="80960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Oval 18"/>
            <p:cNvSpPr/>
            <p:nvPr/>
          </p:nvSpPr>
          <p:spPr>
            <a:xfrm>
              <a:off x="2540002" y="2287591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Oval 19"/>
            <p:cNvSpPr/>
            <p:nvPr/>
          </p:nvSpPr>
          <p:spPr>
            <a:xfrm>
              <a:off x="2525709" y="2343150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" name="Oval 20"/>
            <p:cNvSpPr/>
            <p:nvPr/>
          </p:nvSpPr>
          <p:spPr>
            <a:xfrm>
              <a:off x="2520945" y="233362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" name="Oval 21"/>
            <p:cNvSpPr/>
            <p:nvPr/>
          </p:nvSpPr>
          <p:spPr>
            <a:xfrm>
              <a:off x="2536829" y="2171699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" name="Oval 22"/>
            <p:cNvSpPr/>
            <p:nvPr/>
          </p:nvSpPr>
          <p:spPr>
            <a:xfrm>
              <a:off x="2538410" y="233362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1" name="Oval 23"/>
            <p:cNvSpPr/>
            <p:nvPr/>
          </p:nvSpPr>
          <p:spPr>
            <a:xfrm>
              <a:off x="2536829" y="235585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2" name="Oval 24"/>
            <p:cNvSpPr/>
            <p:nvPr/>
          </p:nvSpPr>
          <p:spPr>
            <a:xfrm>
              <a:off x="2547939" y="2311402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3" name="Oval 25"/>
            <p:cNvSpPr/>
            <p:nvPr/>
          </p:nvSpPr>
          <p:spPr>
            <a:xfrm>
              <a:off x="2609853" y="231774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4" name="Oval 26"/>
            <p:cNvSpPr/>
            <p:nvPr/>
          </p:nvSpPr>
          <p:spPr>
            <a:xfrm>
              <a:off x="2540002" y="2300292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5" name="Oval 27"/>
            <p:cNvSpPr/>
            <p:nvPr/>
          </p:nvSpPr>
          <p:spPr>
            <a:xfrm>
              <a:off x="2482852" y="2349495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6" name="Oval 28"/>
            <p:cNvSpPr/>
            <p:nvPr/>
          </p:nvSpPr>
          <p:spPr>
            <a:xfrm>
              <a:off x="2478088" y="2335213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7" name="Oval 29"/>
            <p:cNvSpPr/>
            <p:nvPr/>
          </p:nvSpPr>
          <p:spPr>
            <a:xfrm>
              <a:off x="612776" y="317499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8" name="Oval 30"/>
            <p:cNvSpPr/>
            <p:nvPr/>
          </p:nvSpPr>
          <p:spPr>
            <a:xfrm>
              <a:off x="2459041" y="3324228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9" name="Oval 31"/>
            <p:cNvSpPr/>
            <p:nvPr/>
          </p:nvSpPr>
          <p:spPr>
            <a:xfrm>
              <a:off x="2593979" y="2976564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0" name="Oval 32"/>
            <p:cNvSpPr/>
            <p:nvPr/>
          </p:nvSpPr>
          <p:spPr>
            <a:xfrm>
              <a:off x="2505071" y="2886074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1" name="Oval 33"/>
            <p:cNvSpPr/>
            <p:nvPr/>
          </p:nvSpPr>
          <p:spPr>
            <a:xfrm>
              <a:off x="2903540" y="3341683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2" name="Oval 34"/>
            <p:cNvSpPr/>
            <p:nvPr/>
          </p:nvSpPr>
          <p:spPr>
            <a:xfrm>
              <a:off x="3062289" y="3794129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3" name="Oval 35"/>
            <p:cNvSpPr/>
            <p:nvPr/>
          </p:nvSpPr>
          <p:spPr>
            <a:xfrm>
              <a:off x="2614617" y="2266953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4" name="Oval 36"/>
            <p:cNvSpPr/>
            <p:nvPr/>
          </p:nvSpPr>
          <p:spPr>
            <a:xfrm>
              <a:off x="3340102" y="388302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5" name="Oval 37"/>
            <p:cNvSpPr/>
            <p:nvPr/>
          </p:nvSpPr>
          <p:spPr>
            <a:xfrm>
              <a:off x="3335338" y="3916366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6" name="Oval 38"/>
            <p:cNvSpPr/>
            <p:nvPr/>
          </p:nvSpPr>
          <p:spPr>
            <a:xfrm>
              <a:off x="3321045" y="3859216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7" name="Oval 39"/>
            <p:cNvSpPr/>
            <p:nvPr/>
          </p:nvSpPr>
          <p:spPr>
            <a:xfrm>
              <a:off x="2527301" y="2384426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8" name="Oval 40"/>
            <p:cNvSpPr/>
            <p:nvPr/>
          </p:nvSpPr>
          <p:spPr>
            <a:xfrm>
              <a:off x="2541583" y="2060572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9" name="Oval 41"/>
            <p:cNvSpPr/>
            <p:nvPr/>
          </p:nvSpPr>
          <p:spPr>
            <a:xfrm>
              <a:off x="2997202" y="3294061"/>
              <a:ext cx="80960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0" name="Oval 42"/>
            <p:cNvSpPr/>
            <p:nvPr/>
          </p:nvSpPr>
          <p:spPr>
            <a:xfrm>
              <a:off x="2759073" y="2320920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1" name="Oval 43"/>
            <p:cNvSpPr/>
            <p:nvPr/>
          </p:nvSpPr>
          <p:spPr>
            <a:xfrm>
              <a:off x="2897184" y="2209803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2" name="Oval 44"/>
            <p:cNvSpPr/>
            <p:nvPr/>
          </p:nvSpPr>
          <p:spPr>
            <a:xfrm>
              <a:off x="2894011" y="221138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3" name="Oval 45"/>
            <p:cNvSpPr/>
            <p:nvPr/>
          </p:nvSpPr>
          <p:spPr>
            <a:xfrm>
              <a:off x="2811459" y="2112958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4" name="Oval 46"/>
            <p:cNvSpPr/>
            <p:nvPr/>
          </p:nvSpPr>
          <p:spPr>
            <a:xfrm>
              <a:off x="2768602" y="2066928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5" name="Oval 47"/>
            <p:cNvSpPr/>
            <p:nvPr/>
          </p:nvSpPr>
          <p:spPr>
            <a:xfrm>
              <a:off x="2719389" y="210026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6" name="Oval 48"/>
            <p:cNvSpPr/>
            <p:nvPr/>
          </p:nvSpPr>
          <p:spPr>
            <a:xfrm>
              <a:off x="2381253" y="1951036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7" name="Oval 49"/>
            <p:cNvSpPr/>
            <p:nvPr/>
          </p:nvSpPr>
          <p:spPr>
            <a:xfrm>
              <a:off x="2501898" y="2093911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8" name="Oval 50"/>
            <p:cNvSpPr/>
            <p:nvPr/>
          </p:nvSpPr>
          <p:spPr>
            <a:xfrm>
              <a:off x="2227258" y="221456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9" name="Oval 51"/>
            <p:cNvSpPr/>
            <p:nvPr/>
          </p:nvSpPr>
          <p:spPr>
            <a:xfrm>
              <a:off x="2212976" y="3013076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0" name="Oval 52"/>
            <p:cNvSpPr/>
            <p:nvPr/>
          </p:nvSpPr>
          <p:spPr>
            <a:xfrm>
              <a:off x="2413001" y="2160590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1" name="Oval 53"/>
            <p:cNvSpPr/>
            <p:nvPr/>
          </p:nvSpPr>
          <p:spPr>
            <a:xfrm>
              <a:off x="2330448" y="2071692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2" name="Oval 54"/>
            <p:cNvSpPr/>
            <p:nvPr/>
          </p:nvSpPr>
          <p:spPr>
            <a:xfrm>
              <a:off x="2962271" y="3981453"/>
              <a:ext cx="80960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3" name="Oval 55"/>
            <p:cNvSpPr/>
            <p:nvPr/>
          </p:nvSpPr>
          <p:spPr>
            <a:xfrm>
              <a:off x="2687641" y="3811584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4" name="Oval 56"/>
            <p:cNvSpPr/>
            <p:nvPr/>
          </p:nvSpPr>
          <p:spPr>
            <a:xfrm>
              <a:off x="2490789" y="186531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5" name="Oval 57"/>
            <p:cNvSpPr/>
            <p:nvPr/>
          </p:nvSpPr>
          <p:spPr>
            <a:xfrm>
              <a:off x="2663820" y="1901823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6" name="Oval 58"/>
            <p:cNvSpPr/>
            <p:nvPr/>
          </p:nvSpPr>
          <p:spPr>
            <a:xfrm>
              <a:off x="2724153" y="2024060"/>
              <a:ext cx="80960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7" name="Oval 59"/>
            <p:cNvSpPr/>
            <p:nvPr/>
          </p:nvSpPr>
          <p:spPr>
            <a:xfrm>
              <a:off x="3078163" y="2747964"/>
              <a:ext cx="80960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8" name="Oval 60"/>
            <p:cNvSpPr/>
            <p:nvPr/>
          </p:nvSpPr>
          <p:spPr>
            <a:xfrm>
              <a:off x="2754309" y="2233614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9" name="Oval 61"/>
            <p:cNvSpPr/>
            <p:nvPr/>
          </p:nvSpPr>
          <p:spPr>
            <a:xfrm>
              <a:off x="2897184" y="1766885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0" name="Oval 62"/>
            <p:cNvSpPr/>
            <p:nvPr/>
          </p:nvSpPr>
          <p:spPr>
            <a:xfrm>
              <a:off x="2871792" y="1795460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1" name="Oval 63"/>
            <p:cNvSpPr/>
            <p:nvPr/>
          </p:nvSpPr>
          <p:spPr>
            <a:xfrm>
              <a:off x="2865436" y="1766885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2" name="Oval 64"/>
            <p:cNvSpPr/>
            <p:nvPr/>
          </p:nvSpPr>
          <p:spPr>
            <a:xfrm>
              <a:off x="2884483" y="1793879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3" name="Oval 65"/>
            <p:cNvSpPr/>
            <p:nvPr/>
          </p:nvSpPr>
          <p:spPr>
            <a:xfrm>
              <a:off x="2840034" y="1804989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4" name="Oval 66"/>
            <p:cNvSpPr/>
            <p:nvPr/>
          </p:nvSpPr>
          <p:spPr>
            <a:xfrm>
              <a:off x="2620963" y="2892420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5" name="Oval 67"/>
            <p:cNvSpPr/>
            <p:nvPr/>
          </p:nvSpPr>
          <p:spPr>
            <a:xfrm>
              <a:off x="2901948" y="1782759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6" name="Oval 68"/>
            <p:cNvSpPr/>
            <p:nvPr/>
          </p:nvSpPr>
          <p:spPr>
            <a:xfrm>
              <a:off x="2897184" y="2020888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7" name="Oval 69"/>
            <p:cNvSpPr/>
            <p:nvPr/>
          </p:nvSpPr>
          <p:spPr>
            <a:xfrm>
              <a:off x="2970208" y="165417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8" name="Oval 70"/>
            <p:cNvSpPr/>
            <p:nvPr/>
          </p:nvSpPr>
          <p:spPr>
            <a:xfrm>
              <a:off x="2922586" y="163988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9" name="Oval 71"/>
            <p:cNvSpPr/>
            <p:nvPr/>
          </p:nvSpPr>
          <p:spPr>
            <a:xfrm>
              <a:off x="2992438" y="1741483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0" name="Oval 72"/>
            <p:cNvSpPr/>
            <p:nvPr/>
          </p:nvSpPr>
          <p:spPr>
            <a:xfrm>
              <a:off x="2992438" y="1741483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1" name="Oval 73"/>
            <p:cNvSpPr/>
            <p:nvPr/>
          </p:nvSpPr>
          <p:spPr>
            <a:xfrm>
              <a:off x="3000375" y="164306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2" name="Oval 74"/>
            <p:cNvSpPr/>
            <p:nvPr/>
          </p:nvSpPr>
          <p:spPr>
            <a:xfrm>
              <a:off x="3017840" y="1717672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3" name="Oval 75"/>
            <p:cNvSpPr/>
            <p:nvPr/>
          </p:nvSpPr>
          <p:spPr>
            <a:xfrm>
              <a:off x="3011484" y="177641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4" name="Oval 76"/>
            <p:cNvSpPr/>
            <p:nvPr/>
          </p:nvSpPr>
          <p:spPr>
            <a:xfrm>
              <a:off x="2955926" y="1550986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5" name="Oval 77"/>
            <p:cNvSpPr/>
            <p:nvPr/>
          </p:nvSpPr>
          <p:spPr>
            <a:xfrm>
              <a:off x="2974972" y="159702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6" name="Oval 78"/>
            <p:cNvSpPr/>
            <p:nvPr/>
          </p:nvSpPr>
          <p:spPr>
            <a:xfrm>
              <a:off x="2989265" y="171926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7" name="Oval 79"/>
            <p:cNvSpPr/>
            <p:nvPr/>
          </p:nvSpPr>
          <p:spPr>
            <a:xfrm>
              <a:off x="2936879" y="1671642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8" name="Oval 80"/>
            <p:cNvSpPr/>
            <p:nvPr/>
          </p:nvSpPr>
          <p:spPr>
            <a:xfrm>
              <a:off x="2968627" y="1566860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9" name="Oval 81"/>
            <p:cNvSpPr/>
            <p:nvPr/>
          </p:nvSpPr>
          <p:spPr>
            <a:xfrm>
              <a:off x="2976564" y="1631947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0" name="Oval 82"/>
            <p:cNvSpPr/>
            <p:nvPr/>
          </p:nvSpPr>
          <p:spPr>
            <a:xfrm>
              <a:off x="3065461" y="177641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1" name="Oval 83"/>
            <p:cNvSpPr/>
            <p:nvPr/>
          </p:nvSpPr>
          <p:spPr>
            <a:xfrm>
              <a:off x="3098801" y="178435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2" name="Oval 84"/>
            <p:cNvSpPr/>
            <p:nvPr/>
          </p:nvSpPr>
          <p:spPr>
            <a:xfrm>
              <a:off x="3057525" y="1774822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3" name="Oval 85"/>
            <p:cNvSpPr/>
            <p:nvPr/>
          </p:nvSpPr>
          <p:spPr>
            <a:xfrm>
              <a:off x="3076571" y="1760540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4" name="Oval 86"/>
            <p:cNvSpPr/>
            <p:nvPr/>
          </p:nvSpPr>
          <p:spPr>
            <a:xfrm>
              <a:off x="2954334" y="164782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5" name="Oval 87"/>
            <p:cNvSpPr/>
            <p:nvPr/>
          </p:nvSpPr>
          <p:spPr>
            <a:xfrm>
              <a:off x="2940052" y="1604964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6" name="Oval 88"/>
            <p:cNvSpPr/>
            <p:nvPr/>
          </p:nvSpPr>
          <p:spPr>
            <a:xfrm>
              <a:off x="2997202" y="1641476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7" name="Oval 89"/>
            <p:cNvSpPr/>
            <p:nvPr/>
          </p:nvSpPr>
          <p:spPr>
            <a:xfrm>
              <a:off x="3000375" y="1651004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8" name="Oval 90"/>
            <p:cNvSpPr/>
            <p:nvPr/>
          </p:nvSpPr>
          <p:spPr>
            <a:xfrm>
              <a:off x="2976564" y="1630366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9" name="Oval 91"/>
            <p:cNvSpPr/>
            <p:nvPr/>
          </p:nvSpPr>
          <p:spPr>
            <a:xfrm>
              <a:off x="2925759" y="1608136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0" name="Oval 92"/>
            <p:cNvSpPr/>
            <p:nvPr/>
          </p:nvSpPr>
          <p:spPr>
            <a:xfrm>
              <a:off x="2936879" y="1625602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1" name="Oval 93"/>
            <p:cNvSpPr/>
            <p:nvPr/>
          </p:nvSpPr>
          <p:spPr>
            <a:xfrm>
              <a:off x="2928942" y="1600200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2" name="Oval 94"/>
            <p:cNvSpPr/>
            <p:nvPr/>
          </p:nvSpPr>
          <p:spPr>
            <a:xfrm>
              <a:off x="2944816" y="1643067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3" name="Oval 95"/>
            <p:cNvSpPr/>
            <p:nvPr/>
          </p:nvSpPr>
          <p:spPr>
            <a:xfrm>
              <a:off x="2952753" y="165100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4" name="Oval 96"/>
            <p:cNvSpPr/>
            <p:nvPr/>
          </p:nvSpPr>
          <p:spPr>
            <a:xfrm>
              <a:off x="2947989" y="1644648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5" name="Oval 97"/>
            <p:cNvSpPr/>
            <p:nvPr/>
          </p:nvSpPr>
          <p:spPr>
            <a:xfrm>
              <a:off x="3227383" y="1695453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6" name="Oval 98"/>
            <p:cNvSpPr/>
            <p:nvPr/>
          </p:nvSpPr>
          <p:spPr>
            <a:xfrm>
              <a:off x="2932115" y="1600200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7" name="Oval 99"/>
            <p:cNvSpPr/>
            <p:nvPr/>
          </p:nvSpPr>
          <p:spPr>
            <a:xfrm>
              <a:off x="2940052" y="1606545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8" name="Oval 100"/>
            <p:cNvSpPr/>
            <p:nvPr/>
          </p:nvSpPr>
          <p:spPr>
            <a:xfrm>
              <a:off x="2935288" y="1598608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9" name="Oval 101"/>
            <p:cNvSpPr/>
            <p:nvPr/>
          </p:nvSpPr>
          <p:spPr>
            <a:xfrm>
              <a:off x="2936879" y="1611309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0" name="Oval 102"/>
            <p:cNvSpPr/>
            <p:nvPr/>
          </p:nvSpPr>
          <p:spPr>
            <a:xfrm>
              <a:off x="2928942" y="1598608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1" name="Oval 103"/>
            <p:cNvSpPr/>
            <p:nvPr/>
          </p:nvSpPr>
          <p:spPr>
            <a:xfrm>
              <a:off x="2938460" y="1603372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2" name="Oval 104"/>
            <p:cNvSpPr/>
            <p:nvPr/>
          </p:nvSpPr>
          <p:spPr>
            <a:xfrm>
              <a:off x="3003547" y="1597027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3" name="Oval 105"/>
            <p:cNvSpPr/>
            <p:nvPr/>
          </p:nvSpPr>
          <p:spPr>
            <a:xfrm>
              <a:off x="2960690" y="1552578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4" name="Oval 106"/>
            <p:cNvSpPr/>
            <p:nvPr/>
          </p:nvSpPr>
          <p:spPr>
            <a:xfrm>
              <a:off x="3001966" y="1539877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5" name="Oval 107"/>
            <p:cNvSpPr/>
            <p:nvPr/>
          </p:nvSpPr>
          <p:spPr>
            <a:xfrm>
              <a:off x="2938460" y="1820863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6" name="Oval 108"/>
            <p:cNvSpPr/>
            <p:nvPr/>
          </p:nvSpPr>
          <p:spPr>
            <a:xfrm>
              <a:off x="2820988" y="2266953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7" name="Oval 109"/>
            <p:cNvSpPr/>
            <p:nvPr/>
          </p:nvSpPr>
          <p:spPr>
            <a:xfrm>
              <a:off x="2228850" y="2903540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8" name="Oval 110"/>
            <p:cNvSpPr/>
            <p:nvPr/>
          </p:nvSpPr>
          <p:spPr>
            <a:xfrm>
              <a:off x="1692270" y="3101973"/>
              <a:ext cx="80960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9" name="Oval 111"/>
            <p:cNvSpPr/>
            <p:nvPr/>
          </p:nvSpPr>
          <p:spPr>
            <a:xfrm>
              <a:off x="1697034" y="3079754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0" name="Oval 112"/>
            <p:cNvSpPr/>
            <p:nvPr/>
          </p:nvSpPr>
          <p:spPr>
            <a:xfrm>
              <a:off x="2757492" y="257334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1" name="Oval 113"/>
            <p:cNvSpPr/>
            <p:nvPr/>
          </p:nvSpPr>
          <p:spPr>
            <a:xfrm>
              <a:off x="2578095" y="3454402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2" name="Oval 114"/>
            <p:cNvSpPr/>
            <p:nvPr/>
          </p:nvSpPr>
          <p:spPr>
            <a:xfrm>
              <a:off x="2084383" y="3179761"/>
              <a:ext cx="79379" cy="7937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3" name="Oval 115"/>
            <p:cNvSpPr/>
            <p:nvPr/>
          </p:nvSpPr>
          <p:spPr>
            <a:xfrm>
              <a:off x="2171699" y="2363788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4" name="Rectangle 116"/>
            <p:cNvSpPr/>
            <p:nvPr/>
          </p:nvSpPr>
          <p:spPr>
            <a:xfrm rot="5400013">
              <a:off x="3223597" y="2724152"/>
              <a:ext cx="709610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R(Mg+Ca)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25" name="Rectangle 117"/>
            <p:cNvSpPr/>
            <p:nvPr/>
          </p:nvSpPr>
          <p:spPr>
            <a:xfrm>
              <a:off x="1711327" y="1268409"/>
              <a:ext cx="625477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R(Cl+SO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26" name="Rectangle 118"/>
            <p:cNvSpPr/>
            <p:nvPr/>
          </p:nvSpPr>
          <p:spPr>
            <a:xfrm>
              <a:off x="2274890" y="1346197"/>
              <a:ext cx="101598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4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27" name="Rectangle 119"/>
            <p:cNvSpPr/>
            <p:nvPr/>
          </p:nvSpPr>
          <p:spPr>
            <a:xfrm>
              <a:off x="2328867" y="1268409"/>
              <a:ext cx="107954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)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28" name="Oval 121"/>
            <p:cNvSpPr/>
            <p:nvPr/>
          </p:nvSpPr>
          <p:spPr>
            <a:xfrm>
              <a:off x="705752" y="4622520"/>
              <a:ext cx="79379" cy="8096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5EDCF"/>
            </a:solidFill>
            <a:ln w="793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9" name="Rectangle 123"/>
            <p:cNvSpPr/>
            <p:nvPr/>
          </p:nvSpPr>
          <p:spPr>
            <a:xfrm rot="16200004">
              <a:off x="222250" y="2692299"/>
              <a:ext cx="609603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R(Na+K)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30" name="Rectangle 124"/>
            <p:cNvSpPr/>
            <p:nvPr/>
          </p:nvSpPr>
          <p:spPr>
            <a:xfrm>
              <a:off x="1763713" y="4273548"/>
              <a:ext cx="520695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R(HCO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31" name="Rectangle 125"/>
            <p:cNvSpPr/>
            <p:nvPr/>
          </p:nvSpPr>
          <p:spPr>
            <a:xfrm>
              <a:off x="2222504" y="4351336"/>
              <a:ext cx="101598" cy="13652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3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32" name="Rectangle 126"/>
            <p:cNvSpPr/>
            <p:nvPr/>
          </p:nvSpPr>
          <p:spPr>
            <a:xfrm>
              <a:off x="2274890" y="4273548"/>
              <a:ext cx="107954" cy="18891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)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</p:grpSp>
      <p:sp>
        <p:nvSpPr>
          <p:cNvPr id="133" name="Ovale 145"/>
          <p:cNvSpPr/>
          <p:nvPr/>
        </p:nvSpPr>
        <p:spPr>
          <a:xfrm>
            <a:off x="2096033" y="1427936"/>
            <a:ext cx="1421352" cy="13791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13749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4" name="CasellaDiTesto 5"/>
          <p:cNvSpPr txBox="1"/>
          <p:nvPr/>
        </p:nvSpPr>
        <p:spPr>
          <a:xfrm>
            <a:off x="3177841" y="1496488"/>
            <a:ext cx="1233799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Na-HCO</a:t>
            </a:r>
            <a:r>
              <a:rPr lang="it-IT" sz="1100" b="1" i="0" u="none" strike="noStrike" kern="0" cap="none" spc="0" baseline="-25000">
                <a:solidFill>
                  <a:srgbClr val="006664"/>
                </a:solidFill>
                <a:uFillTx/>
                <a:latin typeface="Century Gothic" pitchFamily="34"/>
              </a:rPr>
              <a:t>3</a:t>
            </a:r>
            <a:r>
              <a:rPr lang="it-IT" sz="11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 </a:t>
            </a:r>
            <a:br>
              <a:rPr lang="it-IT" sz="11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</a:br>
            <a:r>
              <a:rPr lang="it-IT" sz="11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waters</a:t>
            </a:r>
            <a:endParaRPr lang="it-IT" sz="1100" b="1" i="0" u="none" strike="noStrike" kern="0" cap="none" spc="0" baseline="-25000">
              <a:solidFill>
                <a:srgbClr val="006664"/>
              </a:solidFill>
              <a:uFillTx/>
              <a:latin typeface="Century Gothic" pitchFamily="34"/>
            </a:endParaRPr>
          </a:p>
        </p:txBody>
      </p:sp>
      <p:sp>
        <p:nvSpPr>
          <p:cNvPr id="135" name="CasellaDiTesto 5"/>
          <p:cNvSpPr txBox="1"/>
          <p:nvPr/>
        </p:nvSpPr>
        <p:spPr>
          <a:xfrm>
            <a:off x="4170294" y="2288852"/>
            <a:ext cx="5074855" cy="1169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Water-rock interaction in the volcanic aquifer or in the cristalline basement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0" cap="none" spc="0" baseline="0">
              <a:solidFill>
                <a:srgbClr val="006664"/>
              </a:solidFill>
              <a:uFillTx/>
              <a:latin typeface="Century Gothic" pitchFamily="34"/>
            </a:endParaRP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Interaction of water with </a:t>
            </a:r>
            <a:r>
              <a:rPr lang="it-IT" sz="1400" b="1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CO</a:t>
            </a:r>
            <a:r>
              <a:rPr lang="it-IT" sz="1400" b="1" i="0" u="none" strike="noStrike" kern="0" cap="none" spc="0" baseline="-25000">
                <a:solidFill>
                  <a:srgbClr val="006664"/>
                </a:solidFill>
                <a:uFillTx/>
                <a:latin typeface="Century Gothic" pitchFamily="34"/>
              </a:rPr>
              <a:t>2</a:t>
            </a:r>
          </a:p>
        </p:txBody>
      </p:sp>
      <p:sp>
        <p:nvSpPr>
          <p:cNvPr id="136" name="CasellaDiTesto 5"/>
          <p:cNvSpPr txBox="1"/>
          <p:nvPr/>
        </p:nvSpPr>
        <p:spPr>
          <a:xfrm>
            <a:off x="-167746" y="771351"/>
            <a:ext cx="6096432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6664"/>
                </a:solidFill>
                <a:uFillTx/>
                <a:latin typeface="Century Gothic" pitchFamily="34"/>
                <a:ea typeface="Verdana" pitchFamily="34"/>
              </a:rPr>
              <a:t>CHEMICAL COMPOSITION OF WATERS: LANGELIER-LUDWIG DIAGRAM</a:t>
            </a:r>
            <a:endParaRPr lang="en-GB" sz="1100" b="0" i="0" u="none" strike="noStrike" kern="1200" cap="none" spc="0" baseline="0">
              <a:solidFill>
                <a:srgbClr val="006664"/>
              </a:solidFill>
              <a:uFillTx/>
              <a:latin typeface="Century Gothic" pitchFamily="34"/>
              <a:ea typeface="Verdana" pitchFamily="34"/>
            </a:endParaRPr>
          </a:p>
        </p:txBody>
      </p:sp>
      <p:sp>
        <p:nvSpPr>
          <p:cNvPr id="137" name="CasellaDiTesto 145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38" name="CasellaDiTesto 146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39" name="CasellaDiTesto 147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40" name="CasellaDiTesto 148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141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42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43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0"/>
          <p:cNvSpPr txBox="1"/>
          <p:nvPr/>
        </p:nvSpPr>
        <p:spPr>
          <a:xfrm>
            <a:off x="1799941" y="4143658"/>
            <a:ext cx="1085557" cy="246220"/>
          </a:xfrm>
          <a:prstGeom prst="rect">
            <a:avLst/>
          </a:prstGeom>
          <a:solidFill>
            <a:srgbClr val="F2F1F1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Immature waters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Immagine 3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00" y="1510735"/>
            <a:ext cx="3667347" cy="31870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5"/>
          <p:cNvSpPr txBox="1"/>
          <p:nvPr/>
        </p:nvSpPr>
        <p:spPr>
          <a:xfrm>
            <a:off x="-167746" y="771351"/>
            <a:ext cx="3609749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6664"/>
                </a:solidFill>
                <a:uFillTx/>
                <a:latin typeface="Century Gothic" pitchFamily="34"/>
                <a:ea typeface="Verdana" pitchFamily="34"/>
              </a:rPr>
              <a:t>GIGGENBACH DIAGRAM (1988)</a:t>
            </a:r>
            <a:endParaRPr lang="en-GB" sz="1100" b="0" i="0" u="none" strike="noStrike" kern="1200" cap="none" spc="0" baseline="0">
              <a:solidFill>
                <a:srgbClr val="006664"/>
              </a:solidFill>
              <a:uFillTx/>
              <a:latin typeface="Century Gothic" pitchFamily="34"/>
              <a:ea typeface="Verdana" pitchFamily="34"/>
            </a:endParaRPr>
          </a:p>
        </p:txBody>
      </p:sp>
      <p:pic>
        <p:nvPicPr>
          <p:cNvPr id="5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7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8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9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sp>
        <p:nvSpPr>
          <p:cNvPr id="10" name="CasellaDiTesto 5"/>
          <p:cNvSpPr txBox="1"/>
          <p:nvPr/>
        </p:nvSpPr>
        <p:spPr>
          <a:xfrm>
            <a:off x="3839336" y="1449753"/>
            <a:ext cx="1722784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0000"/>
                </a:solidFill>
                <a:uFillTx/>
                <a:latin typeface="Century Gothic" pitchFamily="34"/>
              </a:rPr>
              <a:t>Massif Central waters</a:t>
            </a:r>
          </a:p>
        </p:txBody>
      </p:sp>
      <p:sp>
        <p:nvSpPr>
          <p:cNvPr id="11" name="CasellaDiTesto 26"/>
          <p:cNvSpPr txBox="1"/>
          <p:nvPr/>
        </p:nvSpPr>
        <p:spPr>
          <a:xfrm>
            <a:off x="2252843" y="1223037"/>
            <a:ext cx="73129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Na/1000</a:t>
            </a:r>
            <a:endParaRPr lang="en-GB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CasellaDiTesto 27"/>
          <p:cNvSpPr txBox="1"/>
          <p:nvPr/>
        </p:nvSpPr>
        <p:spPr>
          <a:xfrm>
            <a:off x="257293" y="4646496"/>
            <a:ext cx="5597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K/100</a:t>
            </a: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CasellaDiTesto 28"/>
          <p:cNvSpPr txBox="1"/>
          <p:nvPr/>
        </p:nvSpPr>
        <p:spPr>
          <a:xfrm>
            <a:off x="4360032" y="4656801"/>
            <a:ext cx="48923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mbria Math" pitchFamily="18"/>
                <a:ea typeface="Cambria Math" pitchFamily="18"/>
                <a:cs typeface="Calibri" pitchFamily="34"/>
              </a:rPr>
              <a:t>√</a:t>
            </a: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Mg</a:t>
            </a: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48"/>
          <p:cNvSpPr txBox="1"/>
          <p:nvPr/>
        </p:nvSpPr>
        <p:spPr>
          <a:xfrm>
            <a:off x="2094981" y="2312279"/>
            <a:ext cx="973342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full equilibrium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CasellaDiTesto 49"/>
          <p:cNvSpPr txBox="1"/>
          <p:nvPr/>
        </p:nvSpPr>
        <p:spPr>
          <a:xfrm>
            <a:off x="2094981" y="3166411"/>
            <a:ext cx="1144865" cy="246220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partial equilibrium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CasellaDiTesto 51"/>
          <p:cNvSpPr txBox="1"/>
          <p:nvPr/>
        </p:nvSpPr>
        <p:spPr>
          <a:xfrm>
            <a:off x="3096130" y="4406511"/>
            <a:ext cx="43152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rock</a:t>
            </a:r>
            <a:endParaRPr lang="en-GB" sz="11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7" name="Connettore diritto 54"/>
          <p:cNvCxnSpPr>
            <a:stCxn id="14" idx="2"/>
          </p:cNvCxnSpPr>
          <p:nvPr/>
        </p:nvCxnSpPr>
        <p:spPr>
          <a:xfrm flipH="1">
            <a:off x="2548469" y="2558500"/>
            <a:ext cx="33183" cy="378388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sp>
        <p:nvSpPr>
          <p:cNvPr id="18" name="Oval 89"/>
          <p:cNvSpPr/>
          <p:nvPr/>
        </p:nvSpPr>
        <p:spPr>
          <a:xfrm>
            <a:off x="3787947" y="1525795"/>
            <a:ext cx="109535" cy="1095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5EDCF"/>
          </a:solidFill>
          <a:ln w="11109" cap="flat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CasellaDiTesto 5"/>
          <p:cNvSpPr txBox="1"/>
          <p:nvPr/>
        </p:nvSpPr>
        <p:spPr>
          <a:xfrm>
            <a:off x="4744922" y="2489426"/>
            <a:ext cx="4077830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The majority of samples fall in the field of </a:t>
            </a:r>
            <a:r>
              <a:rPr lang="it-IT" sz="1400" b="0" i="1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Immature waters</a:t>
            </a:r>
            <a:endParaRPr lang="it-IT" sz="1400" b="1" i="1" u="none" strike="noStrike" kern="0" cap="none" spc="0" baseline="-25000">
              <a:solidFill>
                <a:srgbClr val="006664"/>
              </a:solidFill>
              <a:uFillTx/>
              <a:latin typeface="Century Gothic" pitchFamily="34"/>
            </a:endParaRPr>
          </a:p>
        </p:txBody>
      </p:sp>
      <p:sp>
        <p:nvSpPr>
          <p:cNvPr id="20" name="CasellaDiTesto 29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1" name="CasellaDiTesto 30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2" name="CasellaDiTesto 31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3" name="CasellaDiTesto 32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24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25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26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pic>
        <p:nvPicPr>
          <p:cNvPr id="27" name="Immagine 15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81"/>
          <a:stretch>
            <a:fillRect/>
          </a:stretch>
        </p:blipFill>
        <p:spPr>
          <a:xfrm>
            <a:off x="460665" y="671690"/>
            <a:ext cx="4605055" cy="46300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0"/>
          <p:cNvSpPr txBox="1"/>
          <p:nvPr/>
        </p:nvSpPr>
        <p:spPr>
          <a:xfrm>
            <a:off x="1799941" y="4143658"/>
            <a:ext cx="1085557" cy="246220"/>
          </a:xfrm>
          <a:prstGeom prst="rect">
            <a:avLst/>
          </a:prstGeom>
          <a:solidFill>
            <a:srgbClr val="F2F1F1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Immature waters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Immagine 3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00" y="1510735"/>
            <a:ext cx="3667347" cy="31870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5"/>
          <p:cNvSpPr txBox="1"/>
          <p:nvPr/>
        </p:nvSpPr>
        <p:spPr>
          <a:xfrm>
            <a:off x="-167746" y="771351"/>
            <a:ext cx="3609749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6664"/>
                </a:solidFill>
                <a:uFillTx/>
                <a:latin typeface="Century Gothic" pitchFamily="34"/>
                <a:ea typeface="Verdana" pitchFamily="34"/>
              </a:rPr>
              <a:t>GIGGENBACH DIAGRAM (1988)</a:t>
            </a:r>
            <a:endParaRPr lang="en-GB" sz="1100" b="0" i="0" u="none" strike="noStrike" kern="1200" cap="none" spc="0" baseline="0">
              <a:solidFill>
                <a:srgbClr val="006664"/>
              </a:solidFill>
              <a:uFillTx/>
              <a:latin typeface="Century Gothic" pitchFamily="34"/>
              <a:ea typeface="Verdana" pitchFamily="34"/>
            </a:endParaRPr>
          </a:p>
        </p:txBody>
      </p:sp>
      <p:pic>
        <p:nvPicPr>
          <p:cNvPr id="5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7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8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9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sp>
        <p:nvSpPr>
          <p:cNvPr id="10" name="CasellaDiTesto 5"/>
          <p:cNvSpPr txBox="1"/>
          <p:nvPr/>
        </p:nvSpPr>
        <p:spPr>
          <a:xfrm>
            <a:off x="3839336" y="1449753"/>
            <a:ext cx="1722784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0000"/>
                </a:solidFill>
                <a:uFillTx/>
                <a:latin typeface="Century Gothic" pitchFamily="34"/>
              </a:rPr>
              <a:t>Massif Central waters</a:t>
            </a:r>
          </a:p>
        </p:txBody>
      </p:sp>
      <p:sp>
        <p:nvSpPr>
          <p:cNvPr id="11" name="CasellaDiTesto 26"/>
          <p:cNvSpPr txBox="1"/>
          <p:nvPr/>
        </p:nvSpPr>
        <p:spPr>
          <a:xfrm>
            <a:off x="2252843" y="1223037"/>
            <a:ext cx="73129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Na/1000</a:t>
            </a:r>
            <a:endParaRPr lang="en-GB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CasellaDiTesto 28"/>
          <p:cNvSpPr txBox="1"/>
          <p:nvPr/>
        </p:nvSpPr>
        <p:spPr>
          <a:xfrm>
            <a:off x="4360032" y="4656801"/>
            <a:ext cx="48923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mbria Math" pitchFamily="18"/>
                <a:ea typeface="Cambria Math" pitchFamily="18"/>
                <a:cs typeface="Calibri" pitchFamily="34"/>
              </a:rPr>
              <a:t>√</a:t>
            </a: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Mg</a:t>
            </a: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CasellaDiTesto 48"/>
          <p:cNvSpPr txBox="1"/>
          <p:nvPr/>
        </p:nvSpPr>
        <p:spPr>
          <a:xfrm>
            <a:off x="2094981" y="2312279"/>
            <a:ext cx="973342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full equilibrium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49"/>
          <p:cNvSpPr txBox="1"/>
          <p:nvPr/>
        </p:nvSpPr>
        <p:spPr>
          <a:xfrm>
            <a:off x="2094981" y="3166411"/>
            <a:ext cx="1144865" cy="246220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partial equilibrium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CasellaDiTesto 51"/>
          <p:cNvSpPr txBox="1"/>
          <p:nvPr/>
        </p:nvSpPr>
        <p:spPr>
          <a:xfrm>
            <a:off x="3096130" y="4406511"/>
            <a:ext cx="43152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rock</a:t>
            </a:r>
            <a:endParaRPr lang="en-GB" sz="11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6" name="Connettore diritto 54"/>
          <p:cNvCxnSpPr>
            <a:stCxn id="13" idx="2"/>
          </p:cNvCxnSpPr>
          <p:nvPr/>
        </p:nvCxnSpPr>
        <p:spPr>
          <a:xfrm flipH="1">
            <a:off x="2549603" y="2558500"/>
            <a:ext cx="32049" cy="386937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sp>
        <p:nvSpPr>
          <p:cNvPr id="17" name="Oval 89"/>
          <p:cNvSpPr/>
          <p:nvPr/>
        </p:nvSpPr>
        <p:spPr>
          <a:xfrm>
            <a:off x="3787947" y="1525795"/>
            <a:ext cx="109535" cy="1095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5EDCF"/>
          </a:solidFill>
          <a:ln w="11109" cap="flat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Oval 153"/>
          <p:cNvSpPr/>
          <p:nvPr/>
        </p:nvSpPr>
        <p:spPr>
          <a:xfrm>
            <a:off x="3790425" y="1776414"/>
            <a:ext cx="109535" cy="1095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EE00"/>
          </a:solidFill>
          <a:ln w="11109" cap="flat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CasellaDiTesto 5"/>
          <p:cNvSpPr txBox="1"/>
          <p:nvPr/>
        </p:nvSpPr>
        <p:spPr>
          <a:xfrm>
            <a:off x="3856984" y="1699110"/>
            <a:ext cx="1135895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0000"/>
                </a:solidFill>
                <a:uFillTx/>
                <a:latin typeface="Century Gothic" pitchFamily="34"/>
              </a:rPr>
              <a:t>Vichy waters</a:t>
            </a:r>
          </a:p>
        </p:txBody>
      </p:sp>
      <p:sp>
        <p:nvSpPr>
          <p:cNvPr id="20" name="CasellaDiTesto 5"/>
          <p:cNvSpPr txBox="1"/>
          <p:nvPr/>
        </p:nvSpPr>
        <p:spPr>
          <a:xfrm>
            <a:off x="4672684" y="2490889"/>
            <a:ext cx="4370274" cy="1169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0" cap="none" spc="0" baseline="0">
                <a:solidFill>
                  <a:srgbClr val="006664"/>
                </a:solidFill>
                <a:uFillTx/>
                <a:latin typeface="Century Gothic" pitchFamily="34"/>
              </a:rPr>
              <a:t>Vichy waters are in partial equilibrium with silicates and suggest a reservoir temperature between 160 and 220 °C, in agreement with previous studies and with the Li-Na geothermometers.</a:t>
            </a:r>
            <a:endParaRPr lang="it-IT" sz="1400" b="1" i="1" u="none" strike="noStrike" kern="0" cap="none" spc="0" baseline="-25000">
              <a:solidFill>
                <a:srgbClr val="006664"/>
              </a:solidFill>
              <a:uFillTx/>
              <a:latin typeface="Century Gothic" pitchFamily="34"/>
            </a:endParaRPr>
          </a:p>
        </p:txBody>
      </p:sp>
      <p:sp>
        <p:nvSpPr>
          <p:cNvPr id="21" name="CasellaDiTesto 31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2" name="CasellaDiTesto 32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3" name="CasellaDiTesto 33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4" name="CasellaDiTesto 34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25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26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27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pic>
        <p:nvPicPr>
          <p:cNvPr id="28" name="Immagine 3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245"/>
          <a:stretch>
            <a:fillRect/>
          </a:stretch>
        </p:blipFill>
        <p:spPr>
          <a:xfrm>
            <a:off x="728127" y="677369"/>
            <a:ext cx="4333963" cy="46225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9" name="CasellaDiTesto 27"/>
          <p:cNvSpPr txBox="1"/>
          <p:nvPr/>
        </p:nvSpPr>
        <p:spPr>
          <a:xfrm>
            <a:off x="257293" y="4646496"/>
            <a:ext cx="5597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K/100</a:t>
            </a: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4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5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6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pic>
        <p:nvPicPr>
          <p:cNvPr id="7" name="Immagine 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29" y="1295969"/>
            <a:ext cx="4593113" cy="35174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asellaDiTesto 16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9" name="CasellaDiTesto 17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0" name="CasellaDiTesto 18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1" name="CasellaDiTesto 19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12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3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14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29" y="1295969"/>
            <a:ext cx="4593113" cy="35174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" y="5304123"/>
            <a:ext cx="1240968" cy="3286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ttangolo 15"/>
          <p:cNvSpPr/>
          <p:nvPr/>
        </p:nvSpPr>
        <p:spPr>
          <a:xfrm>
            <a:off x="918194" y="5345335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GMPV6.2 </a:t>
            </a:r>
          </a:p>
        </p:txBody>
      </p:sp>
      <p:cxnSp>
        <p:nvCxnSpPr>
          <p:cNvPr id="5" name="Connettore diritto 16"/>
          <p:cNvCxnSpPr/>
          <p:nvPr/>
        </p:nvCxnSpPr>
        <p:spPr>
          <a:xfrm>
            <a:off x="51114" y="5223016"/>
            <a:ext cx="9838323" cy="0"/>
          </a:xfrm>
          <a:prstGeom prst="straightConnector1">
            <a:avLst/>
          </a:prstGeom>
          <a:noFill/>
          <a:ln w="19046" cap="rnd">
            <a:solidFill>
              <a:srgbClr val="009999"/>
            </a:solidFill>
            <a:prstDash val="solid"/>
            <a:miter/>
          </a:ln>
        </p:spPr>
      </p:cxnSp>
      <p:sp>
        <p:nvSpPr>
          <p:cNvPr id="6" name="Rettangolo 19"/>
          <p:cNvSpPr/>
          <p:nvPr/>
        </p:nvSpPr>
        <p:spPr>
          <a:xfrm>
            <a:off x="4352891" y="5320536"/>
            <a:ext cx="15110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Lisa Ricci</a:t>
            </a:r>
          </a:p>
        </p:txBody>
      </p:sp>
      <p:sp>
        <p:nvSpPr>
          <p:cNvPr id="7" name="Rettangolo 20"/>
          <p:cNvSpPr/>
          <p:nvPr/>
        </p:nvSpPr>
        <p:spPr>
          <a:xfrm>
            <a:off x="6675037" y="5267437"/>
            <a:ext cx="3351641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</a:t>
            </a:r>
            <a:r>
              <a:rPr lang="en-GB" sz="1000" b="1" i="0" u="none" strike="noStrike" kern="1200" cap="none" spc="0" baseline="-25000">
                <a:solidFill>
                  <a:srgbClr val="006664"/>
                </a:solidFill>
                <a:uFillTx/>
                <a:latin typeface="Century Gothic"/>
              </a:rPr>
              <a:t>2</a:t>
            </a:r>
            <a:r>
              <a:rPr lang="en-GB" sz="10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 and heat content of the French Massif Central thermal and mineral waters. </a:t>
            </a:r>
          </a:p>
        </p:txBody>
      </p:sp>
      <p:sp>
        <p:nvSpPr>
          <p:cNvPr id="8" name="Rettangolo 21"/>
          <p:cNvSpPr/>
          <p:nvPr/>
        </p:nvSpPr>
        <p:spPr>
          <a:xfrm>
            <a:off x="3359341" y="1936168"/>
            <a:ext cx="513719" cy="2336575"/>
          </a:xfrm>
          <a:prstGeom prst="rect">
            <a:avLst/>
          </a:prstGeom>
          <a:solidFill>
            <a:srgbClr val="84D698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CC99"/>
              </a:solidFill>
              <a:uFillTx/>
              <a:latin typeface="Calibri"/>
            </a:endParaRPr>
          </a:p>
        </p:txBody>
      </p:sp>
      <p:sp>
        <p:nvSpPr>
          <p:cNvPr id="9" name="Rettangolo 22"/>
          <p:cNvSpPr/>
          <p:nvPr/>
        </p:nvSpPr>
        <p:spPr>
          <a:xfrm>
            <a:off x="3875080" y="4140979"/>
            <a:ext cx="509585" cy="131765"/>
          </a:xfrm>
          <a:prstGeom prst="rect">
            <a:avLst/>
          </a:prstGeom>
          <a:solidFill>
            <a:srgbClr val="84D698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CC99"/>
              </a:solidFill>
              <a:uFillTx/>
              <a:latin typeface="Calibri"/>
            </a:endParaRPr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881" y="1632176"/>
            <a:ext cx="2156246" cy="16171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magine 3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615" t="17798" b="9261"/>
          <a:stretch>
            <a:fillRect/>
          </a:stretch>
        </p:blipFill>
        <p:spPr>
          <a:xfrm>
            <a:off x="7707569" y="2251444"/>
            <a:ext cx="1686875" cy="21200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CasellaDiTesto 17"/>
          <p:cNvSpPr txBox="1"/>
          <p:nvPr/>
        </p:nvSpPr>
        <p:spPr>
          <a:xfrm>
            <a:off x="5312471" y="2992995"/>
            <a:ext cx="2395097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900" b="0" i="0" u="none" strike="noStrike" kern="1200" cap="none" spc="0" baseline="0">
                <a:solidFill>
                  <a:srgbClr val="FFFFFF"/>
                </a:solidFill>
                <a:uFillTx/>
                <a:latin typeface="Century Gothic" pitchFamily="34"/>
              </a:rPr>
              <a:t>Sainte Marguerite: SI calcite=0.78</a:t>
            </a:r>
            <a:endParaRPr lang="en-GB" sz="900" b="0" i="0" u="none" strike="noStrike" kern="1200" cap="none" spc="0" baseline="0">
              <a:solidFill>
                <a:srgbClr val="FFFFFF"/>
              </a:solidFill>
              <a:uFillTx/>
              <a:latin typeface="Century Gothic" pitchFamily="34"/>
            </a:endParaRPr>
          </a:p>
        </p:txBody>
      </p:sp>
      <p:sp>
        <p:nvSpPr>
          <p:cNvPr id="13" name="CasellaDiTesto 18"/>
          <p:cNvSpPr txBox="1"/>
          <p:nvPr/>
        </p:nvSpPr>
        <p:spPr>
          <a:xfrm>
            <a:off x="7622959" y="4111453"/>
            <a:ext cx="1856094" cy="2529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>
                <a:solidFill>
                  <a:srgbClr val="FFFFFF"/>
                </a:solidFill>
                <a:uFillTx/>
                <a:latin typeface="Century Gothic" pitchFamily="34"/>
              </a:rPr>
              <a:t>Saurier: SI calcite=0.86</a:t>
            </a:r>
            <a:endParaRPr lang="en-GB" sz="1000" b="0" i="0" u="none" strike="noStrike" kern="1200" cap="none" spc="0" baseline="0">
              <a:solidFill>
                <a:srgbClr val="FFFFFF"/>
              </a:solidFill>
              <a:uFillTx/>
              <a:latin typeface="Century Gothic" pitchFamily="34"/>
            </a:endParaRPr>
          </a:p>
        </p:txBody>
      </p:sp>
      <p:sp>
        <p:nvSpPr>
          <p:cNvPr id="14" name="CasellaDiTesto 5"/>
          <p:cNvSpPr txBox="1"/>
          <p:nvPr/>
        </p:nvSpPr>
        <p:spPr>
          <a:xfrm>
            <a:off x="4635386" y="3657600"/>
            <a:ext cx="3609749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0" cap="none" spc="0" baseline="0">
                <a:solidFill>
                  <a:srgbClr val="206230"/>
                </a:solidFill>
                <a:uFillTx/>
                <a:latin typeface="Century Gothic" pitchFamily="34"/>
              </a:rPr>
              <a:t>Calcite precipitation</a:t>
            </a:r>
            <a:endParaRPr lang="en-GB" sz="1400" b="0" i="0" u="none" strike="noStrike" kern="1200" cap="none" spc="0" baseline="0">
              <a:solidFill>
                <a:srgbClr val="206230"/>
              </a:solidFill>
              <a:uFillTx/>
              <a:latin typeface="Century Gothic" pitchFamily="34"/>
            </a:endParaRPr>
          </a:p>
        </p:txBody>
      </p:sp>
      <p:sp>
        <p:nvSpPr>
          <p:cNvPr id="15" name="CasellaDiTesto 5"/>
          <p:cNvSpPr txBox="1"/>
          <p:nvPr/>
        </p:nvSpPr>
        <p:spPr>
          <a:xfrm>
            <a:off x="715618" y="1143073"/>
            <a:ext cx="3609749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0000"/>
                </a:solidFill>
                <a:uFillTx/>
                <a:latin typeface="Century Gothic" pitchFamily="34"/>
              </a:rPr>
              <a:t>54.8% of samples are oversaturated with calcite</a:t>
            </a:r>
            <a:endParaRPr lang="en-GB" sz="1100" b="0" i="0" u="none" strike="noStrike" kern="1200" cap="none" spc="0" baseline="0">
              <a:solidFill>
                <a:srgbClr val="000000"/>
              </a:solidFill>
              <a:uFillTx/>
              <a:latin typeface="Century Gothic" pitchFamily="34"/>
            </a:endParaRPr>
          </a:p>
        </p:txBody>
      </p:sp>
      <p:sp>
        <p:nvSpPr>
          <p:cNvPr id="16" name="Rectangle 68"/>
          <p:cNvSpPr/>
          <p:nvPr/>
        </p:nvSpPr>
        <p:spPr>
          <a:xfrm rot="16200004">
            <a:off x="597350" y="1376666"/>
            <a:ext cx="82552" cy="15398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> 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7" name="Rettangolo 25"/>
          <p:cNvSpPr/>
          <p:nvPr/>
        </p:nvSpPr>
        <p:spPr>
          <a:xfrm>
            <a:off x="5377804" y="3224170"/>
            <a:ext cx="2371681" cy="24622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00" b="0" i="0" u="none" strike="noStrike" kern="1200" cap="none" spc="0" baseline="0" dirty="0">
                <a:solidFill>
                  <a:schemeClr val="bg1">
                    <a:lumMod val="65000"/>
                  </a:schemeClr>
                </a:solidFill>
                <a:highlight>
                  <a:scrgbClr r="0" g="0" b="0">
                    <a:alpha val="0"/>
                  </a:scrgbClr>
                </a:highlight>
                <a:uFillTx/>
                <a:latin typeface="Century" pitchFamily="18"/>
                <a:ea typeface="Microsoft YaHei" pitchFamily="2"/>
              </a:rPr>
              <a:t>https://cen-auvergne.fr/sites-et-milieux-naturels/sources-salees-de-sainte-marguerite     </a:t>
            </a:r>
            <a:endParaRPr lang="en-GB" sz="500" b="0" i="0" u="none" strike="noStrike" kern="1200" cap="none" spc="0" baseline="0" dirty="0">
              <a:solidFill>
                <a:schemeClr val="bg1">
                  <a:lumMod val="65000"/>
                </a:schemeClr>
              </a:solidFill>
              <a:uFillTx/>
              <a:latin typeface="Century" pitchFamily="18"/>
            </a:endParaRPr>
          </a:p>
        </p:txBody>
      </p:sp>
      <p:sp>
        <p:nvSpPr>
          <p:cNvPr id="18" name="CasellaDiTesto 26"/>
          <p:cNvSpPr txBox="1"/>
          <p:nvPr/>
        </p:nvSpPr>
        <p:spPr>
          <a:xfrm>
            <a:off x="681099" y="206069"/>
            <a:ext cx="12362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Introduction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19" name="CasellaDiTesto 27"/>
          <p:cNvSpPr txBox="1"/>
          <p:nvPr/>
        </p:nvSpPr>
        <p:spPr>
          <a:xfrm>
            <a:off x="5102571" y="210028"/>
            <a:ext cx="217559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Results and discussions</a:t>
            </a:r>
            <a:endParaRPr lang="en-GB" sz="1400" b="1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0" name="CasellaDiTesto 28"/>
          <p:cNvSpPr txBox="1"/>
          <p:nvPr/>
        </p:nvSpPr>
        <p:spPr>
          <a:xfrm>
            <a:off x="2865912" y="206069"/>
            <a:ext cx="11320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Study area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sp>
        <p:nvSpPr>
          <p:cNvPr id="21" name="CasellaDiTesto 29"/>
          <p:cNvSpPr txBox="1"/>
          <p:nvPr/>
        </p:nvSpPr>
        <p:spPr>
          <a:xfrm>
            <a:off x="8111267" y="210028"/>
            <a:ext cx="12153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6664"/>
                </a:solidFill>
                <a:uFillTx/>
                <a:latin typeface="Century Gothic"/>
              </a:rPr>
              <a:t>Conclusions</a:t>
            </a:r>
            <a:endParaRPr lang="en-GB" sz="1400" b="0" i="0" u="none" strike="noStrike" kern="1200" cap="none" spc="0" baseline="0">
              <a:solidFill>
                <a:srgbClr val="006664"/>
              </a:solidFill>
              <a:uFillTx/>
              <a:latin typeface="Century Gothic"/>
            </a:endParaRPr>
          </a:p>
        </p:txBody>
      </p:sp>
      <p:cxnSp>
        <p:nvCxnSpPr>
          <p:cNvPr id="22" name="Connettore diritto 6"/>
          <p:cNvCxnSpPr/>
          <p:nvPr/>
        </p:nvCxnSpPr>
        <p:spPr>
          <a:xfrm flipV="1">
            <a:off x="2279114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23" name="Connettore diritto 7"/>
          <p:cNvCxnSpPr/>
          <p:nvPr/>
        </p:nvCxnSpPr>
        <p:spPr>
          <a:xfrm flipV="1">
            <a:off x="4584755" y="115378"/>
            <a:ext cx="0" cy="435310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  <p:cxnSp>
        <p:nvCxnSpPr>
          <p:cNvPr id="24" name="Connettore diritto 9"/>
          <p:cNvCxnSpPr/>
          <p:nvPr/>
        </p:nvCxnSpPr>
        <p:spPr>
          <a:xfrm flipV="1">
            <a:off x="7749485" y="119777"/>
            <a:ext cx="0" cy="435309"/>
          </a:xfrm>
          <a:prstGeom prst="straightConnector1">
            <a:avLst/>
          </a:prstGeom>
          <a:noFill/>
          <a:ln w="12701" cap="rnd">
            <a:solidFill>
              <a:srgbClr val="5FADC7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azi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TM03457503%5b%5bfn=Citazione%5d%5d</Template>
  <TotalTime>3925</TotalTime>
  <Words>791</Words>
  <Application>Microsoft Office PowerPoint</Application>
  <PresentationFormat>Personalizzato</PresentationFormat>
  <Paragraphs>243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8" baseType="lpstr">
      <vt:lpstr>Microsoft YaHei</vt:lpstr>
      <vt:lpstr>Arial</vt:lpstr>
      <vt:lpstr>Calibri</vt:lpstr>
      <vt:lpstr>Cambria Math</vt:lpstr>
      <vt:lpstr>Century</vt:lpstr>
      <vt:lpstr>Century Gothic</vt:lpstr>
      <vt:lpstr>Liberation Sans</vt:lpstr>
      <vt:lpstr>Liberation Serif</vt:lpstr>
      <vt:lpstr>Mangal</vt:lpstr>
      <vt:lpstr>Segoe UI</vt:lpstr>
      <vt:lpstr>Tahoma</vt:lpstr>
      <vt:lpstr>Verdana</vt:lpstr>
      <vt:lpstr>Wingdings 2</vt:lpstr>
      <vt:lpstr>WORK SANS BOLD ROMAN</vt:lpstr>
      <vt:lpstr>Work Sans Medium Italic</vt:lpstr>
      <vt:lpstr>Citazione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lisa ricci</dc:creator>
  <cp:lastModifiedBy>lisa ricci</cp:lastModifiedBy>
  <cp:revision>158</cp:revision>
  <dcterms:created xsi:type="dcterms:W3CDTF">2017-10-20T23:41:18Z</dcterms:created>
  <dcterms:modified xsi:type="dcterms:W3CDTF">2022-05-24T09:49:49Z</dcterms:modified>
</cp:coreProperties>
</file>