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400" r:id="rId3"/>
    <p:sldId id="401" r:id="rId4"/>
    <p:sldId id="402" r:id="rId5"/>
    <p:sldId id="405" r:id="rId6"/>
    <p:sldId id="408" r:id="rId7"/>
    <p:sldId id="266" r:id="rId8"/>
    <p:sldId id="409" r:id="rId9"/>
    <p:sldId id="411" r:id="rId10"/>
    <p:sldId id="410" r:id="rId11"/>
    <p:sldId id="376" r:id="rId12"/>
  </p:sldIdLst>
  <p:sldSz cx="12192000" cy="6858000"/>
  <p:notesSz cx="6810375" cy="99425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211" userDrawn="1">
          <p15:clr>
            <a:srgbClr val="A4A3A4"/>
          </p15:clr>
        </p15:guide>
        <p15:guide id="3" pos="7469" userDrawn="1">
          <p15:clr>
            <a:srgbClr val="A4A3A4"/>
          </p15:clr>
        </p15:guide>
        <p15:guide id="4" orient="horz" pos="3838" userDrawn="1">
          <p15:clr>
            <a:srgbClr val="A4A3A4"/>
          </p15:clr>
        </p15:guide>
        <p15:guide id="5" orient="horz" pos="663"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1E6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p:cViewPr varScale="1">
        <p:scale>
          <a:sx n="110" d="100"/>
          <a:sy n="110" d="100"/>
        </p:scale>
        <p:origin x="432" y="108"/>
      </p:cViewPr>
      <p:guideLst>
        <p:guide orient="horz" pos="436"/>
        <p:guide pos="211"/>
        <p:guide pos="7469"/>
        <p:guide orient="horz" pos="3838"/>
        <p:guide orient="horz" pos="663"/>
      </p:guideLst>
    </p:cSldViewPr>
  </p:slideViewPr>
  <p:notesTextViewPr>
    <p:cViewPr>
      <p:scale>
        <a:sx n="1" d="1"/>
        <a:sy n="1" d="1"/>
      </p:scale>
      <p:origin x="0" y="0"/>
    </p:cViewPr>
  </p:notesTextViewPr>
  <p:notesViewPr>
    <p:cSldViewPr>
      <p:cViewPr varScale="1">
        <p:scale>
          <a:sx n="85" d="100"/>
          <a:sy n="85" d="100"/>
        </p:scale>
        <p:origin x="-1950" y="-90"/>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943F0342-9D1E-4AD8-B670-4F11AF3992A2}" type="datetimeFigureOut">
              <a:rPr lang="pt-PT" smtClean="0"/>
              <a:pPr/>
              <a:t>25/05/2022</a:t>
            </a:fld>
            <a:endParaRPr lang="pt-PT"/>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F45C9128-59E3-4DC4-964C-1DE7E0BA37D0}" type="slidenum">
              <a:rPr lang="pt-PT" smtClean="0"/>
              <a:pPr/>
              <a:t>‹Nr.›</a:t>
            </a:fld>
            <a:endParaRPr lang="pt-PT"/>
          </a:p>
        </p:txBody>
      </p:sp>
    </p:spTree>
    <p:extLst>
      <p:ext uri="{BB962C8B-B14F-4D97-AF65-F5344CB8AC3E}">
        <p14:creationId xmlns:p14="http://schemas.microsoft.com/office/powerpoint/2010/main" val="3838089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301159B7-8441-46AA-8BA1-D30EA73AA7F2}" type="datetimeFigureOut">
              <a:rPr lang="pt-PT" smtClean="0"/>
              <a:pPr/>
              <a:t>25/05/2022</a:t>
            </a:fld>
            <a:endParaRPr lang="pt-PT"/>
          </a:p>
        </p:txBody>
      </p:sp>
      <p:sp>
        <p:nvSpPr>
          <p:cNvPr id="4" name="Marcador de Posição da Imagem do Diapositivo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4345348C-73E9-46C0-868A-E2263F965DDF}" type="slidenum">
              <a:rPr lang="pt-PT" smtClean="0"/>
              <a:pPr/>
              <a:t>‹Nr.›</a:t>
            </a:fld>
            <a:endParaRPr lang="pt-PT"/>
          </a:p>
        </p:txBody>
      </p:sp>
    </p:spTree>
    <p:extLst>
      <p:ext uri="{BB962C8B-B14F-4D97-AF65-F5344CB8AC3E}">
        <p14:creationId xmlns:p14="http://schemas.microsoft.com/office/powerpoint/2010/main" val="244575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4345348C-73E9-46C0-868A-E2263F965DDF}" type="slidenum">
              <a:rPr lang="pt-PT" smtClean="0"/>
              <a:pPr/>
              <a:t>1</a:t>
            </a:fld>
            <a:endParaRPr lang="pt-PT"/>
          </a:p>
        </p:txBody>
      </p:sp>
    </p:spTree>
    <p:extLst>
      <p:ext uri="{BB962C8B-B14F-4D97-AF65-F5344CB8AC3E}">
        <p14:creationId xmlns:p14="http://schemas.microsoft.com/office/powerpoint/2010/main" val="109763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4345348C-73E9-46C0-868A-E2263F965DDF}" type="slidenum">
              <a:rPr lang="pt-PT" smtClean="0"/>
              <a:pPr/>
              <a:t>11</a:t>
            </a:fld>
            <a:endParaRPr lang="pt-PT"/>
          </a:p>
        </p:txBody>
      </p:sp>
    </p:spTree>
    <p:extLst>
      <p:ext uri="{BB962C8B-B14F-4D97-AF65-F5344CB8AC3E}">
        <p14:creationId xmlns:p14="http://schemas.microsoft.com/office/powerpoint/2010/main" val="2518885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hasCustomPrompt="1"/>
          </p:nvPr>
        </p:nvSpPr>
        <p:spPr>
          <a:xfrm>
            <a:off x="3935413" y="908720"/>
            <a:ext cx="7417171" cy="3312368"/>
          </a:xfrm>
        </p:spPr>
        <p:txBody>
          <a:bodyPr lIns="0" tIns="0" rIns="0" bIns="72000" anchor="b" anchorCtr="0">
            <a:normAutofit/>
          </a:bodyPr>
          <a:lstStyle>
            <a:lvl1pPr algn="l">
              <a:defRPr sz="3200" b="1" cap="all" baseline="0">
                <a:solidFill>
                  <a:srgbClr val="E60000"/>
                </a:solidFill>
              </a:defRPr>
            </a:lvl1pPr>
          </a:lstStyle>
          <a:p>
            <a:r>
              <a:rPr lang="pt-PT" dirty="0"/>
              <a:t>Clique para inserir o titulo</a:t>
            </a:r>
          </a:p>
        </p:txBody>
      </p:sp>
      <p:sp>
        <p:nvSpPr>
          <p:cNvPr id="3" name="Marcador de Posição do Texto 2"/>
          <p:cNvSpPr>
            <a:spLocks noGrp="1"/>
          </p:cNvSpPr>
          <p:nvPr>
            <p:ph type="body" idx="1" hasCustomPrompt="1"/>
          </p:nvPr>
        </p:nvSpPr>
        <p:spPr>
          <a:xfrm>
            <a:off x="3935413" y="4221088"/>
            <a:ext cx="7417171" cy="2160240"/>
          </a:xfrm>
        </p:spPr>
        <p:txBody>
          <a:bodyPr lIns="0" tIns="180000" rIns="0" bIns="0"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dirty="0"/>
              <a:t>Clique para inserir o autor</a:t>
            </a:r>
          </a:p>
        </p:txBody>
      </p:sp>
    </p:spTree>
    <p:extLst>
      <p:ext uri="{BB962C8B-B14F-4D97-AF65-F5344CB8AC3E}">
        <p14:creationId xmlns:p14="http://schemas.microsoft.com/office/powerpoint/2010/main" val="4231797177"/>
      </p:ext>
    </p:extLst>
  </p:cSld>
  <p:clrMapOvr>
    <a:masterClrMapping/>
  </p:clrMapOvr>
  <p:extLst>
    <p:ext uri="{DCECCB84-F9BA-43D5-87BE-67443E8EF086}">
      <p15:sldGuideLst xmlns:p15="http://schemas.microsoft.com/office/powerpoint/2012/main">
        <p15:guide id="1" pos="2479" userDrawn="1">
          <p15:clr>
            <a:srgbClr val="FBAE40"/>
          </p15:clr>
        </p15:guide>
        <p15:guide id="2" pos="715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8"/>
            <a:ext cx="10363200" cy="1470025"/>
          </a:xfrm>
        </p:spPr>
        <p:txBody>
          <a:bodyPr/>
          <a:lstStyle>
            <a:lvl1pPr>
              <a:defRPr baseline="0">
                <a:solidFill>
                  <a:srgbClr val="E60000"/>
                </a:solidFill>
              </a:defRPr>
            </a:lvl1pPr>
          </a:lstStyle>
          <a:p>
            <a:r>
              <a:rPr lang="en-US"/>
              <a:t>Click to edit Master title style</a:t>
            </a:r>
            <a:endParaRPr lang="pt-PT" dirty="0"/>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PT"/>
          </a:p>
        </p:txBody>
      </p:sp>
      <p:sp>
        <p:nvSpPr>
          <p:cNvPr id="7" name="Marcador de Posição do Rodapé 6"/>
          <p:cNvSpPr>
            <a:spLocks noGrp="1"/>
          </p:cNvSpPr>
          <p:nvPr>
            <p:ph type="ftr" sz="quarter" idx="10"/>
          </p:nvPr>
        </p:nvSpPr>
        <p:spPr/>
        <p:txBody>
          <a:bodyPr/>
          <a:lstStyle/>
          <a:p>
            <a:endParaRPr lang="pt-PT" dirty="0"/>
          </a:p>
        </p:txBody>
      </p:sp>
      <p:sp>
        <p:nvSpPr>
          <p:cNvPr id="8" name="Marcador de Posição do Número do Diapositivo 7"/>
          <p:cNvSpPr>
            <a:spLocks noGrp="1"/>
          </p:cNvSpPr>
          <p:nvPr>
            <p:ph type="sldNum" sz="quarter" idx="11"/>
          </p:nvPr>
        </p:nvSpPr>
        <p:spPr/>
        <p:txBody>
          <a:bodyPr/>
          <a:lstStyle/>
          <a:p>
            <a:r>
              <a:rPr lang="pt-PT" b="1"/>
              <a:t>LNEC</a:t>
            </a:r>
            <a:r>
              <a:rPr lang="pt-PT"/>
              <a:t> | </a:t>
            </a:r>
            <a:fld id="{41B9C9E2-D41C-4EEA-8BD4-26935379B328}" type="slidenum">
              <a:rPr lang="pt-PT" smtClean="0"/>
              <a:pPr/>
              <a:t>‹Nr.›</a:t>
            </a:fld>
            <a:endParaRPr lang="pt-PT" dirty="0"/>
          </a:p>
        </p:txBody>
      </p:sp>
    </p:spTree>
    <p:extLst>
      <p:ext uri="{BB962C8B-B14F-4D97-AF65-F5344CB8AC3E}">
        <p14:creationId xmlns:p14="http://schemas.microsoft.com/office/powerpoint/2010/main" val="333263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aseline="0">
                <a:solidFill>
                  <a:srgbClr val="E60000"/>
                </a:solidFill>
              </a:defRPr>
            </a:lvl1pPr>
          </a:lstStyle>
          <a:p>
            <a:r>
              <a:rPr lang="en-US"/>
              <a:t>Click to edit Master title style</a:t>
            </a:r>
            <a:endParaRPr lang="pt-PT" dirty="0"/>
          </a:p>
        </p:txBody>
      </p:sp>
      <p:sp>
        <p:nvSpPr>
          <p:cNvPr id="3" name="Marcador de Posição de Conteúdo 2"/>
          <p:cNvSpPr>
            <a:spLocks noGrp="1"/>
          </p:cNvSpPr>
          <p:nvPr>
            <p:ph idx="1"/>
          </p:nvPr>
        </p:nvSpPr>
        <p:spPr>
          <a:xfrm>
            <a:off x="609600" y="1600201"/>
            <a:ext cx="10972800" cy="4421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Marcador de Posição do Rodapé 6"/>
          <p:cNvSpPr>
            <a:spLocks noGrp="1"/>
          </p:cNvSpPr>
          <p:nvPr>
            <p:ph type="ftr" sz="quarter" idx="10"/>
          </p:nvPr>
        </p:nvSpPr>
        <p:spPr/>
        <p:txBody>
          <a:bodyPr/>
          <a:lstStyle/>
          <a:p>
            <a:endParaRPr lang="pt-PT" dirty="0"/>
          </a:p>
        </p:txBody>
      </p:sp>
      <p:sp>
        <p:nvSpPr>
          <p:cNvPr id="8" name="Marcador de Posição do Número do Diapositivo 7"/>
          <p:cNvSpPr>
            <a:spLocks noGrp="1"/>
          </p:cNvSpPr>
          <p:nvPr>
            <p:ph type="sldNum" sz="quarter" idx="11"/>
          </p:nvPr>
        </p:nvSpPr>
        <p:spPr/>
        <p:txBody>
          <a:bodyPr/>
          <a:lstStyle/>
          <a:p>
            <a:r>
              <a:rPr lang="pt-PT" b="1"/>
              <a:t>LNEC</a:t>
            </a:r>
            <a:r>
              <a:rPr lang="pt-PT"/>
              <a:t> | </a:t>
            </a:r>
            <a:fld id="{41B9C9E2-D41C-4EEA-8BD4-26935379B328}" type="slidenum">
              <a:rPr lang="pt-PT" smtClean="0"/>
              <a:pPr/>
              <a:t>‹Nr.›</a:t>
            </a:fld>
            <a:endParaRPr lang="pt-PT" dirty="0"/>
          </a:p>
        </p:txBody>
      </p:sp>
    </p:spTree>
    <p:extLst>
      <p:ext uri="{BB962C8B-B14F-4D97-AF65-F5344CB8AC3E}">
        <p14:creationId xmlns:p14="http://schemas.microsoft.com/office/powerpoint/2010/main" val="226339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aseline="0">
                <a:solidFill>
                  <a:srgbClr val="E60000"/>
                </a:solidFill>
              </a:defRPr>
            </a:lvl1pPr>
          </a:lstStyle>
          <a:p>
            <a:r>
              <a:rPr lang="en-US"/>
              <a:t>Click to edit Master title style</a:t>
            </a:r>
            <a:endParaRPr lang="pt-PT" dirty="0"/>
          </a:p>
        </p:txBody>
      </p:sp>
      <p:sp>
        <p:nvSpPr>
          <p:cNvPr id="3" name="Marcador de Posição de Conteúdo 2"/>
          <p:cNvSpPr>
            <a:spLocks noGrp="1"/>
          </p:cNvSpPr>
          <p:nvPr>
            <p:ph sz="half" idx="1"/>
          </p:nvPr>
        </p:nvSpPr>
        <p:spPr>
          <a:xfrm>
            <a:off x="609600" y="1600201"/>
            <a:ext cx="5384800" cy="44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Marcador de Posição de Conteúdo 3"/>
          <p:cNvSpPr>
            <a:spLocks noGrp="1"/>
          </p:cNvSpPr>
          <p:nvPr>
            <p:ph sz="half" idx="2"/>
          </p:nvPr>
        </p:nvSpPr>
        <p:spPr>
          <a:xfrm>
            <a:off x="6197600" y="1600201"/>
            <a:ext cx="5384800" cy="44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8" name="Marcador de Posição do Rodapé 7"/>
          <p:cNvSpPr>
            <a:spLocks noGrp="1"/>
          </p:cNvSpPr>
          <p:nvPr>
            <p:ph type="ftr" sz="quarter" idx="10"/>
          </p:nvPr>
        </p:nvSpPr>
        <p:spPr/>
        <p:txBody>
          <a:bodyPr/>
          <a:lstStyle/>
          <a:p>
            <a:endParaRPr lang="pt-PT" dirty="0"/>
          </a:p>
        </p:txBody>
      </p:sp>
      <p:sp>
        <p:nvSpPr>
          <p:cNvPr id="9" name="Marcador de Posição do Número do Diapositivo 8"/>
          <p:cNvSpPr>
            <a:spLocks noGrp="1"/>
          </p:cNvSpPr>
          <p:nvPr>
            <p:ph type="sldNum" sz="quarter" idx="11"/>
          </p:nvPr>
        </p:nvSpPr>
        <p:spPr/>
        <p:txBody>
          <a:bodyPr/>
          <a:lstStyle/>
          <a:p>
            <a:r>
              <a:rPr lang="pt-PT" b="1"/>
              <a:t>LNEC</a:t>
            </a:r>
            <a:r>
              <a:rPr lang="pt-PT"/>
              <a:t> | </a:t>
            </a:r>
            <a:fld id="{41B9C9E2-D41C-4EEA-8BD4-26935379B328}" type="slidenum">
              <a:rPr lang="pt-PT" smtClean="0"/>
              <a:pPr/>
              <a:t>‹Nr.›</a:t>
            </a:fld>
            <a:endParaRPr lang="pt-PT" dirty="0"/>
          </a:p>
        </p:txBody>
      </p:sp>
    </p:spTree>
    <p:extLst>
      <p:ext uri="{BB962C8B-B14F-4D97-AF65-F5344CB8AC3E}">
        <p14:creationId xmlns:p14="http://schemas.microsoft.com/office/powerpoint/2010/main" val="254141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aseline="0">
                <a:solidFill>
                  <a:srgbClr val="E60000"/>
                </a:solidFill>
              </a:defRPr>
            </a:lvl1pPr>
          </a:lstStyle>
          <a:p>
            <a:r>
              <a:rPr lang="en-US"/>
              <a:t>Click to edit Master title style</a:t>
            </a:r>
            <a:endParaRPr lang="pt-PT" dirty="0"/>
          </a:p>
        </p:txBody>
      </p:sp>
      <p:sp>
        <p:nvSpPr>
          <p:cNvPr id="3" name="Marcador de Posição do Texto 2"/>
          <p:cNvSpPr>
            <a:spLocks noGrp="1"/>
          </p:cNvSpPr>
          <p:nvPr>
            <p:ph type="body" idx="1"/>
          </p:nvPr>
        </p:nvSpPr>
        <p:spPr>
          <a:xfrm>
            <a:off x="609600" y="1535113"/>
            <a:ext cx="5386917" cy="63976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Marcador de Posição de Conteúdo 3"/>
          <p:cNvSpPr>
            <a:spLocks noGrp="1"/>
          </p:cNvSpPr>
          <p:nvPr>
            <p:ph sz="half" idx="2"/>
          </p:nvPr>
        </p:nvSpPr>
        <p:spPr>
          <a:xfrm>
            <a:off x="609600" y="2174877"/>
            <a:ext cx="5386917" cy="3846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Marcador de Posição do Texto 4"/>
          <p:cNvSpPr>
            <a:spLocks noGrp="1"/>
          </p:cNvSpPr>
          <p:nvPr>
            <p:ph type="body" sz="quarter" idx="3"/>
          </p:nvPr>
        </p:nvSpPr>
        <p:spPr>
          <a:xfrm>
            <a:off x="6193369" y="1535113"/>
            <a:ext cx="5389033" cy="63976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Marcador de Posição de Conteúdo 5"/>
          <p:cNvSpPr>
            <a:spLocks noGrp="1"/>
          </p:cNvSpPr>
          <p:nvPr>
            <p:ph sz="quarter" idx="4"/>
          </p:nvPr>
        </p:nvSpPr>
        <p:spPr>
          <a:xfrm>
            <a:off x="6193369" y="2174877"/>
            <a:ext cx="5389033" cy="3846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10" name="Marcador de Posição do Rodapé 9"/>
          <p:cNvSpPr>
            <a:spLocks noGrp="1"/>
          </p:cNvSpPr>
          <p:nvPr>
            <p:ph type="ftr" sz="quarter" idx="10"/>
          </p:nvPr>
        </p:nvSpPr>
        <p:spPr/>
        <p:txBody>
          <a:bodyPr/>
          <a:lstStyle/>
          <a:p>
            <a:endParaRPr lang="pt-PT" dirty="0"/>
          </a:p>
        </p:txBody>
      </p:sp>
      <p:sp>
        <p:nvSpPr>
          <p:cNvPr id="11" name="Marcador de Posição do Número do Diapositivo 10"/>
          <p:cNvSpPr>
            <a:spLocks noGrp="1"/>
          </p:cNvSpPr>
          <p:nvPr>
            <p:ph type="sldNum" sz="quarter" idx="11"/>
          </p:nvPr>
        </p:nvSpPr>
        <p:spPr/>
        <p:txBody>
          <a:bodyPr/>
          <a:lstStyle/>
          <a:p>
            <a:r>
              <a:rPr lang="pt-PT" b="1"/>
              <a:t>LNEC</a:t>
            </a:r>
            <a:r>
              <a:rPr lang="pt-PT"/>
              <a:t> | </a:t>
            </a:r>
            <a:fld id="{41B9C9E2-D41C-4EEA-8BD4-26935379B328}" type="slidenum">
              <a:rPr lang="pt-PT" smtClean="0"/>
              <a:pPr/>
              <a:t>‹Nr.›</a:t>
            </a:fld>
            <a:endParaRPr lang="pt-PT" dirty="0"/>
          </a:p>
        </p:txBody>
      </p:sp>
    </p:spTree>
    <p:extLst>
      <p:ext uri="{BB962C8B-B14F-4D97-AF65-F5344CB8AC3E}">
        <p14:creationId xmlns:p14="http://schemas.microsoft.com/office/powerpoint/2010/main" val="45918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aseline="0">
                <a:solidFill>
                  <a:srgbClr val="E60000"/>
                </a:solidFill>
              </a:defRPr>
            </a:lvl1pPr>
          </a:lstStyle>
          <a:p>
            <a:r>
              <a:rPr lang="en-US"/>
              <a:t>Click to edit Master title style</a:t>
            </a:r>
            <a:endParaRPr lang="pt-PT" dirty="0"/>
          </a:p>
        </p:txBody>
      </p:sp>
      <p:sp>
        <p:nvSpPr>
          <p:cNvPr id="6" name="Marcador de Posição do Rodapé 5"/>
          <p:cNvSpPr>
            <a:spLocks noGrp="1"/>
          </p:cNvSpPr>
          <p:nvPr>
            <p:ph type="ftr" sz="quarter" idx="10"/>
          </p:nvPr>
        </p:nvSpPr>
        <p:spPr/>
        <p:txBody>
          <a:bodyPr/>
          <a:lstStyle/>
          <a:p>
            <a:endParaRPr lang="pt-PT" dirty="0"/>
          </a:p>
        </p:txBody>
      </p:sp>
      <p:sp>
        <p:nvSpPr>
          <p:cNvPr id="7" name="Marcador de Posição do Número do Diapositivo 6"/>
          <p:cNvSpPr>
            <a:spLocks noGrp="1"/>
          </p:cNvSpPr>
          <p:nvPr>
            <p:ph type="sldNum" sz="quarter" idx="11"/>
          </p:nvPr>
        </p:nvSpPr>
        <p:spPr/>
        <p:txBody>
          <a:bodyPr/>
          <a:lstStyle/>
          <a:p>
            <a:r>
              <a:rPr lang="pt-PT" b="1"/>
              <a:t>LNEC</a:t>
            </a:r>
            <a:r>
              <a:rPr lang="pt-PT"/>
              <a:t> | </a:t>
            </a:r>
            <a:fld id="{41B9C9E2-D41C-4EEA-8BD4-26935379B328}" type="slidenum">
              <a:rPr lang="pt-PT" smtClean="0"/>
              <a:pPr/>
              <a:t>‹Nr.›</a:t>
            </a:fld>
            <a:endParaRPr lang="pt-PT" dirty="0"/>
          </a:p>
        </p:txBody>
      </p:sp>
    </p:spTree>
    <p:extLst>
      <p:ext uri="{BB962C8B-B14F-4D97-AF65-F5344CB8AC3E}">
        <p14:creationId xmlns:p14="http://schemas.microsoft.com/office/powerpoint/2010/main" val="67210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
        <p:nvSpPr>
          <p:cNvPr id="5" name="Marcador de Posição do Rodapé 4"/>
          <p:cNvSpPr>
            <a:spLocks noGrp="1"/>
          </p:cNvSpPr>
          <p:nvPr>
            <p:ph type="ftr" sz="quarter" idx="10"/>
          </p:nvPr>
        </p:nvSpPr>
        <p:spPr/>
        <p:txBody>
          <a:bodyPr/>
          <a:lstStyle/>
          <a:p>
            <a:endParaRPr lang="pt-PT" dirty="0"/>
          </a:p>
        </p:txBody>
      </p:sp>
      <p:sp>
        <p:nvSpPr>
          <p:cNvPr id="6" name="Marcador de Posição do Número do Diapositivo 5"/>
          <p:cNvSpPr>
            <a:spLocks noGrp="1"/>
          </p:cNvSpPr>
          <p:nvPr>
            <p:ph type="sldNum" sz="quarter" idx="11"/>
          </p:nvPr>
        </p:nvSpPr>
        <p:spPr/>
        <p:txBody>
          <a:bodyPr/>
          <a:lstStyle/>
          <a:p>
            <a:r>
              <a:rPr lang="pt-PT" b="1"/>
              <a:t>LNEC</a:t>
            </a:r>
            <a:r>
              <a:rPr lang="pt-PT"/>
              <a:t> | </a:t>
            </a:r>
            <a:fld id="{41B9C9E2-D41C-4EEA-8BD4-26935379B328}" type="slidenum">
              <a:rPr lang="pt-PT" smtClean="0"/>
              <a:pPr/>
              <a:t>‹Nr.›</a:t>
            </a:fld>
            <a:endParaRPr lang="pt-PT" dirty="0"/>
          </a:p>
        </p:txBody>
      </p:sp>
    </p:spTree>
    <p:extLst>
      <p:ext uri="{BB962C8B-B14F-4D97-AF65-F5344CB8AC3E}">
        <p14:creationId xmlns:p14="http://schemas.microsoft.com/office/powerpoint/2010/main" val="238757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2" y="273050"/>
            <a:ext cx="4011084" cy="1162050"/>
          </a:xfrm>
        </p:spPr>
        <p:txBody>
          <a:bodyPr anchor="b"/>
          <a:lstStyle>
            <a:lvl1pPr algn="l">
              <a:defRPr sz="2000" b="1" baseline="0">
                <a:solidFill>
                  <a:srgbClr val="E60000"/>
                </a:solidFill>
              </a:defRPr>
            </a:lvl1pPr>
          </a:lstStyle>
          <a:p>
            <a:r>
              <a:rPr lang="en-US"/>
              <a:t>Click to edit Master title style</a:t>
            </a:r>
            <a:endParaRPr lang="pt-PT" dirty="0"/>
          </a:p>
        </p:txBody>
      </p:sp>
      <p:sp>
        <p:nvSpPr>
          <p:cNvPr id="3" name="Marcador de Posição de Conteúdo 2"/>
          <p:cNvSpPr>
            <a:spLocks noGrp="1"/>
          </p:cNvSpPr>
          <p:nvPr>
            <p:ph idx="1"/>
          </p:nvPr>
        </p:nvSpPr>
        <p:spPr>
          <a:xfrm>
            <a:off x="4766733" y="273051"/>
            <a:ext cx="6815667" cy="5748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Marcador de Posição do Texto 3"/>
          <p:cNvSpPr>
            <a:spLocks noGrp="1"/>
          </p:cNvSpPr>
          <p:nvPr>
            <p:ph type="body" sz="half" idx="2"/>
          </p:nvPr>
        </p:nvSpPr>
        <p:spPr>
          <a:xfrm>
            <a:off x="609602" y="1435101"/>
            <a:ext cx="4011084" cy="4586188"/>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Marcador de Posição do Rodapé 7"/>
          <p:cNvSpPr>
            <a:spLocks noGrp="1"/>
          </p:cNvSpPr>
          <p:nvPr>
            <p:ph type="ftr" sz="quarter" idx="10"/>
          </p:nvPr>
        </p:nvSpPr>
        <p:spPr/>
        <p:txBody>
          <a:bodyPr/>
          <a:lstStyle/>
          <a:p>
            <a:endParaRPr lang="pt-PT" dirty="0"/>
          </a:p>
        </p:txBody>
      </p:sp>
      <p:sp>
        <p:nvSpPr>
          <p:cNvPr id="9" name="Marcador de Posição do Número do Diapositivo 8"/>
          <p:cNvSpPr>
            <a:spLocks noGrp="1"/>
          </p:cNvSpPr>
          <p:nvPr>
            <p:ph type="sldNum" sz="quarter" idx="11"/>
          </p:nvPr>
        </p:nvSpPr>
        <p:spPr/>
        <p:txBody>
          <a:bodyPr/>
          <a:lstStyle/>
          <a:p>
            <a:r>
              <a:rPr lang="pt-PT" b="1"/>
              <a:t>LNEC</a:t>
            </a:r>
            <a:r>
              <a:rPr lang="pt-PT"/>
              <a:t> | </a:t>
            </a:r>
            <a:fld id="{41B9C9E2-D41C-4EEA-8BD4-26935379B328}" type="slidenum">
              <a:rPr lang="pt-PT" smtClean="0"/>
              <a:pPr/>
              <a:t>‹Nr.›</a:t>
            </a:fld>
            <a:endParaRPr lang="pt-PT" dirty="0"/>
          </a:p>
        </p:txBody>
      </p:sp>
    </p:spTree>
    <p:extLst>
      <p:ext uri="{BB962C8B-B14F-4D97-AF65-F5344CB8AC3E}">
        <p14:creationId xmlns:p14="http://schemas.microsoft.com/office/powerpoint/2010/main" val="88872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728592"/>
            <a:ext cx="7315200" cy="566738"/>
          </a:xfrm>
        </p:spPr>
        <p:txBody>
          <a:bodyPr anchor="b"/>
          <a:lstStyle>
            <a:lvl1pPr algn="l">
              <a:defRPr sz="2000" b="1" baseline="0">
                <a:solidFill>
                  <a:srgbClr val="E60000"/>
                </a:solidFill>
              </a:defRPr>
            </a:lvl1pPr>
          </a:lstStyle>
          <a:p>
            <a:r>
              <a:rPr lang="en-US"/>
              <a:t>Click to edit Master title style</a:t>
            </a:r>
            <a:endParaRPr lang="pt-PT" dirty="0"/>
          </a:p>
        </p:txBody>
      </p:sp>
      <p:sp>
        <p:nvSpPr>
          <p:cNvPr id="3" name="Marcador de Posição da Imagem 2"/>
          <p:cNvSpPr>
            <a:spLocks noGrp="1"/>
          </p:cNvSpPr>
          <p:nvPr>
            <p:ph type="pic" idx="1"/>
          </p:nvPr>
        </p:nvSpPr>
        <p:spPr>
          <a:xfrm>
            <a:off x="2389717" y="54076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pt-PT"/>
          </a:p>
        </p:txBody>
      </p:sp>
      <p:sp>
        <p:nvSpPr>
          <p:cNvPr id="4" name="Marcador de Posição do Texto 3"/>
          <p:cNvSpPr>
            <a:spLocks noGrp="1"/>
          </p:cNvSpPr>
          <p:nvPr>
            <p:ph type="body" sz="half" idx="2"/>
          </p:nvPr>
        </p:nvSpPr>
        <p:spPr>
          <a:xfrm>
            <a:off x="2389717" y="5295330"/>
            <a:ext cx="7315200" cy="725958"/>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Marcador de Posição do Rodapé 7"/>
          <p:cNvSpPr>
            <a:spLocks noGrp="1"/>
          </p:cNvSpPr>
          <p:nvPr>
            <p:ph type="ftr" sz="quarter" idx="10"/>
          </p:nvPr>
        </p:nvSpPr>
        <p:spPr/>
        <p:txBody>
          <a:bodyPr/>
          <a:lstStyle/>
          <a:p>
            <a:endParaRPr lang="pt-PT" dirty="0"/>
          </a:p>
        </p:txBody>
      </p:sp>
      <p:sp>
        <p:nvSpPr>
          <p:cNvPr id="9" name="Marcador de Posição do Número do Diapositivo 8"/>
          <p:cNvSpPr>
            <a:spLocks noGrp="1"/>
          </p:cNvSpPr>
          <p:nvPr>
            <p:ph type="sldNum" sz="quarter" idx="11"/>
          </p:nvPr>
        </p:nvSpPr>
        <p:spPr/>
        <p:txBody>
          <a:bodyPr/>
          <a:lstStyle/>
          <a:p>
            <a:r>
              <a:rPr lang="pt-PT" b="1"/>
              <a:t>LNEC</a:t>
            </a:r>
            <a:r>
              <a:rPr lang="pt-PT"/>
              <a:t> | </a:t>
            </a:r>
            <a:fld id="{41B9C9E2-D41C-4EEA-8BD4-26935379B328}" type="slidenum">
              <a:rPr lang="pt-PT" smtClean="0"/>
              <a:pPr/>
              <a:t>‹Nr.›</a:t>
            </a:fld>
            <a:endParaRPr lang="pt-PT" dirty="0"/>
          </a:p>
        </p:txBody>
      </p:sp>
    </p:spTree>
    <p:extLst>
      <p:ext uri="{BB962C8B-B14F-4D97-AF65-F5344CB8AC3E}">
        <p14:creationId xmlns:p14="http://schemas.microsoft.com/office/powerpoint/2010/main" val="353208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6196583"/>
            <a:ext cx="11204471" cy="661417"/>
          </a:xfrm>
          <a:prstGeom prst="rect">
            <a:avLst/>
          </a:prstGeom>
        </p:spPr>
      </p:pic>
      <p:sp>
        <p:nvSpPr>
          <p:cNvPr id="2" name="Marcador de Posição do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PT" dirty="0"/>
              <a:t>Clique para editar o estilo</a:t>
            </a:r>
          </a:p>
        </p:txBody>
      </p:sp>
      <p:sp>
        <p:nvSpPr>
          <p:cNvPr id="3" name="Marcador de Posição do Texto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5" name="Marcador de Posição do Rodapé 4"/>
          <p:cNvSpPr>
            <a:spLocks noGrp="1"/>
          </p:cNvSpPr>
          <p:nvPr>
            <p:ph type="ftr" sz="quarter" idx="3"/>
          </p:nvPr>
        </p:nvSpPr>
        <p:spPr>
          <a:xfrm>
            <a:off x="3480000" y="6210000"/>
            <a:ext cx="5232000" cy="648000"/>
          </a:xfrm>
          <a:prstGeom prst="rect">
            <a:avLst/>
          </a:prstGeom>
        </p:spPr>
        <p:txBody>
          <a:bodyPr vert="horz" lIns="91440" tIns="45720" rIns="91440" bIns="45720" rtlCol="0" anchor="ctr"/>
          <a:lstStyle>
            <a:lvl1pPr algn="ctr">
              <a:defRPr sz="1000" b="0">
                <a:solidFill>
                  <a:schemeClr val="bg1">
                    <a:lumMod val="50000"/>
                  </a:schemeClr>
                </a:solidFill>
                <a:latin typeface="Arial" pitchFamily="34" charset="0"/>
                <a:cs typeface="Arial" pitchFamily="34" charset="0"/>
              </a:defRPr>
            </a:lvl1pPr>
          </a:lstStyle>
          <a:p>
            <a:endParaRPr lang="pt-PT" dirty="0"/>
          </a:p>
        </p:txBody>
      </p:sp>
      <p:sp>
        <p:nvSpPr>
          <p:cNvPr id="6" name="Marcador de Posição do Número do Diapositivo 5"/>
          <p:cNvSpPr>
            <a:spLocks noGrp="1"/>
          </p:cNvSpPr>
          <p:nvPr>
            <p:ph type="sldNum" sz="quarter" idx="4"/>
          </p:nvPr>
        </p:nvSpPr>
        <p:spPr>
          <a:xfrm>
            <a:off x="9936428" y="6210000"/>
            <a:ext cx="2255573" cy="648000"/>
          </a:xfrm>
          <a:prstGeom prst="rect">
            <a:avLst/>
          </a:prstGeom>
        </p:spPr>
        <p:txBody>
          <a:bodyPr vert="horz" lIns="0" tIns="0" rIns="180000" bIns="0" rtlCol="0" anchor="ctr"/>
          <a:lstStyle>
            <a:lvl1pPr algn="r">
              <a:defRPr sz="1000">
                <a:solidFill>
                  <a:schemeClr val="bg1">
                    <a:lumMod val="50000"/>
                  </a:schemeClr>
                </a:solidFill>
                <a:latin typeface="Arial Narrow" pitchFamily="34" charset="0"/>
              </a:defRPr>
            </a:lvl1pPr>
          </a:lstStyle>
          <a:p>
            <a:r>
              <a:rPr lang="pt-PT" b="1" dirty="0"/>
              <a:t>LNEC</a:t>
            </a:r>
            <a:r>
              <a:rPr lang="pt-PT" dirty="0"/>
              <a:t> | </a:t>
            </a:r>
            <a:fld id="{41B9C9E2-D41C-4EEA-8BD4-26935379B328}" type="slidenum">
              <a:rPr lang="pt-PT" smtClean="0"/>
              <a:pPr/>
              <a:t>‹Nr.›</a:t>
            </a:fld>
            <a:endParaRPr lang="pt-PT" dirty="0"/>
          </a:p>
        </p:txBody>
      </p:sp>
    </p:spTree>
    <p:extLst>
      <p:ext uri="{BB962C8B-B14F-4D97-AF65-F5344CB8AC3E}">
        <p14:creationId xmlns:p14="http://schemas.microsoft.com/office/powerpoint/2010/main" val="2950583104"/>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Lst>
  <p:hf hdr="0" dt="0"/>
  <p:txStyles>
    <p:titleStyle>
      <a:lvl1pPr algn="ctr" defTabSz="914400" rtl="0" eaLnBrk="1" latinLnBrk="0" hangingPunct="1">
        <a:spcBef>
          <a:spcPct val="0"/>
        </a:spcBef>
        <a:buNone/>
        <a:defRPr sz="4000" kern="1200">
          <a:solidFill>
            <a:srgbClr val="FF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0000"/>
        </a:buClr>
        <a:buFont typeface="Arial" pitchFamily="34" charset="0"/>
        <a:buChar char="•"/>
        <a:defRPr sz="28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
        <a:defRPr sz="24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Arial" pitchFamily="34" charset="0"/>
        <a:buChar char="•"/>
        <a:defRPr sz="20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gif"/><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png"/><Relationship Id="rId9"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marsolut-itn.eu/" TargetMode="External"/><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3.gif"/><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3.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gif"/><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3.gif"/><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3935413" y="1808994"/>
            <a:ext cx="7427313" cy="3240012"/>
          </a:xfrm>
          <a:noFill/>
        </p:spPr>
        <p:txBody>
          <a:bodyPr>
            <a:noAutofit/>
          </a:bodyPr>
          <a:lstStyle/>
          <a:p>
            <a:r>
              <a:rPr lang="en-US" sz="2800" cap="none"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Large-scale tank experiments simulating soil aquifer treatment </a:t>
            </a:r>
            <a:br>
              <a:rPr lang="en-US" sz="2400" cap="none"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br>
            <a:r>
              <a:rPr lang="en-US" sz="2000" i="1" cap="none"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Assessing the attenuation potential of emerging organic compounds and nutrients during managed aquifer recharge</a:t>
            </a:r>
            <a:br>
              <a:rPr lang="en-US" sz="2400" cap="none" dirty="0">
                <a:solidFill>
                  <a:schemeClr val="tx2">
                    <a:lumMod val="75000"/>
                  </a:schemeClr>
                </a:solidFill>
                <a:latin typeface="Liberation Serif" panose="02020603050405020304" pitchFamily="18" charset="0"/>
                <a:ea typeface="Liberation Serif" panose="02020603050405020304" pitchFamily="18" charset="0"/>
                <a:cs typeface="Liberation Serif" panose="02020603050405020304" pitchFamily="18" charset="0"/>
              </a:rPr>
            </a:br>
            <a:br>
              <a:rPr lang="en-US" sz="2400" cap="none" dirty="0">
                <a:solidFill>
                  <a:schemeClr val="tx2">
                    <a:lumMod val="75000"/>
                  </a:schemeClr>
                </a:solidFill>
                <a:latin typeface="Liberation Serif" panose="02020603050405020304" pitchFamily="18" charset="0"/>
                <a:ea typeface="Liberation Serif" panose="02020603050405020304" pitchFamily="18" charset="0"/>
                <a:cs typeface="Liberation Serif" panose="02020603050405020304" pitchFamily="18" charset="0"/>
              </a:rPr>
            </a:br>
            <a:r>
              <a:rPr lang="en-US" sz="1400" kern="150" cap="none"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Marcel Horovitz</a:t>
            </a:r>
            <a:r>
              <a:rPr lang="en-US" sz="1400" kern="150" cap="none" baseline="30000"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1,2</a:t>
            </a:r>
            <a:r>
              <a:rPr lang="en-US" sz="1400" kern="150" cap="none"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 </a:t>
            </a:r>
            <a:r>
              <a:rPr lang="en-US" sz="1400" kern="150" cap="none" dirty="0" err="1">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Edinsson</a:t>
            </a:r>
            <a:r>
              <a:rPr lang="en-US" sz="1400" kern="150" cap="none"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 Muñoz-Vega</a:t>
            </a:r>
            <a:r>
              <a:rPr lang="en-US" sz="1400" kern="150" cap="none" baseline="30000"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2</a:t>
            </a:r>
            <a:r>
              <a:rPr lang="en-US" sz="1400" kern="150" cap="none"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 Teresa Leitão</a:t>
            </a:r>
            <a:r>
              <a:rPr lang="en-US" sz="1400" kern="150" cap="none" baseline="30000"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1</a:t>
            </a:r>
            <a:r>
              <a:rPr lang="en-US" sz="1400" kern="150" cap="none"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 Christoph Schüth</a:t>
            </a:r>
            <a:r>
              <a:rPr lang="en-US" sz="1400" kern="150" cap="none" baseline="30000"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2</a:t>
            </a:r>
            <a:r>
              <a:rPr lang="en-US" sz="1400" kern="150" cap="none"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 Stephan Schulz</a:t>
            </a:r>
            <a:r>
              <a:rPr lang="en-US" sz="1400" kern="150" cap="none" baseline="30000"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2</a:t>
            </a:r>
            <a:br>
              <a:rPr lang="de-BE" sz="1200" kern="150" cap="none"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br>
            <a:r>
              <a:rPr lang="en-US" sz="1100" kern="150" cap="none"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 </a:t>
            </a:r>
            <a:br>
              <a:rPr lang="de-BE" sz="1100" kern="150" cap="none"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br>
            <a:r>
              <a:rPr lang="en-US" sz="1000" kern="150" cap="none" baseline="30000"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1 </a:t>
            </a:r>
            <a:r>
              <a:rPr lang="en-US" sz="1000" kern="150" cap="none" dirty="0" err="1">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Laboratório</a:t>
            </a:r>
            <a:r>
              <a:rPr lang="en-US" sz="1000" kern="150" cap="none"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 Nacional de </a:t>
            </a:r>
            <a:r>
              <a:rPr lang="en-US" sz="1000" kern="150" cap="none" dirty="0" err="1">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Engenharia</a:t>
            </a:r>
            <a:r>
              <a:rPr lang="en-US" sz="1000" kern="150" cap="none"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 Civil (LNEC), Hydraulics and Environment Department, Water Resources and Hydraulic Structures Unit, Avenida do </a:t>
            </a:r>
            <a:r>
              <a:rPr lang="en-US" sz="1000" kern="150" cap="none" dirty="0" err="1">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Brasil</a:t>
            </a:r>
            <a:r>
              <a:rPr lang="en-US" sz="1000" kern="150" cap="none"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 101, 1700-066 Lisbon, Portugal</a:t>
            </a:r>
            <a:br>
              <a:rPr lang="en-US" sz="1000" kern="150" cap="none"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br>
            <a:br>
              <a:rPr lang="de-BE" sz="1000" kern="150" cap="none"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br>
            <a:r>
              <a:rPr lang="en-US" sz="1000" kern="150" cap="none" baseline="30000"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2 </a:t>
            </a:r>
            <a:r>
              <a:rPr lang="en-US" sz="1000" kern="150" cap="none"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Technical University of Darmstadt, Institute of Applied Geosciences, Hydrogeology Group, </a:t>
            </a:r>
            <a:r>
              <a:rPr lang="en-US" sz="1000" kern="150" cap="none" dirty="0" err="1">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Schnittspahnstraße</a:t>
            </a:r>
            <a:r>
              <a:rPr lang="en-US" sz="1000" kern="150" cap="none"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rPr>
              <a:t> 9, 64287 Darmstadt, Germany</a:t>
            </a:r>
            <a:endParaRPr lang="pt-PT" sz="2400" b="0" cap="none"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pic>
        <p:nvPicPr>
          <p:cNvPr id="3" name="Grafik 2">
            <a:extLst>
              <a:ext uri="{FF2B5EF4-FFF2-40B4-BE49-F238E27FC236}">
                <a16:creationId xmlns:a16="http://schemas.microsoft.com/office/drawing/2014/main" id="{4FFDD716-843D-45E6-A2E3-D05CF0FC5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413" y="458499"/>
            <a:ext cx="3157935" cy="666481"/>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15392BB8-B4B8-40D5-9E83-A95AC5970D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0837" y="926489"/>
            <a:ext cx="1666201" cy="666481"/>
          </a:xfrm>
          <a:prstGeom prst="rect">
            <a:avLst/>
          </a:prstGeom>
        </p:spPr>
      </p:pic>
      <p:pic>
        <p:nvPicPr>
          <p:cNvPr id="11" name="Grafik 10">
            <a:extLst>
              <a:ext uri="{FF2B5EF4-FFF2-40B4-BE49-F238E27FC236}">
                <a16:creationId xmlns:a16="http://schemas.microsoft.com/office/drawing/2014/main" id="{3D1D5F6D-27FB-FA56-D090-BB75D86604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8077" y="5116176"/>
            <a:ext cx="1224136" cy="1630670"/>
          </a:xfrm>
          <a:prstGeom prst="rect">
            <a:avLst/>
          </a:prstGeom>
        </p:spPr>
      </p:pic>
      <p:pic>
        <p:nvPicPr>
          <p:cNvPr id="13" name="Grafik 12">
            <a:extLst>
              <a:ext uri="{FF2B5EF4-FFF2-40B4-BE49-F238E27FC236}">
                <a16:creationId xmlns:a16="http://schemas.microsoft.com/office/drawing/2014/main" id="{EB8237D0-7344-4905-846C-E777EA753EAD}"/>
              </a:ext>
            </a:extLst>
          </p:cNvPr>
          <p:cNvPicPr>
            <a:picLocks noChangeAspect="1"/>
          </p:cNvPicPr>
          <p:nvPr/>
        </p:nvPicPr>
        <p:blipFill>
          <a:blip r:embed="rId6"/>
          <a:stretch>
            <a:fillRect/>
          </a:stretch>
        </p:blipFill>
        <p:spPr>
          <a:xfrm>
            <a:off x="3935413" y="5925648"/>
            <a:ext cx="2834059" cy="821198"/>
          </a:xfrm>
          <a:prstGeom prst="rect">
            <a:avLst/>
          </a:prstGeom>
        </p:spPr>
      </p:pic>
      <p:sp>
        <p:nvSpPr>
          <p:cNvPr id="2" name="Rechteck 1">
            <a:extLst>
              <a:ext uri="{FF2B5EF4-FFF2-40B4-BE49-F238E27FC236}">
                <a16:creationId xmlns:a16="http://schemas.microsoft.com/office/drawing/2014/main" id="{70977E52-332E-812F-A100-1BD6C9568FB9}"/>
              </a:ext>
            </a:extLst>
          </p:cNvPr>
          <p:cNvSpPr/>
          <p:nvPr/>
        </p:nvSpPr>
        <p:spPr>
          <a:xfrm>
            <a:off x="10056440" y="192838"/>
            <a:ext cx="792088" cy="66648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Tree>
    <p:extLst>
      <p:ext uri="{BB962C8B-B14F-4D97-AF65-F5344CB8AC3E}">
        <p14:creationId xmlns:p14="http://schemas.microsoft.com/office/powerpoint/2010/main" val="1116259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fik 36">
            <a:extLst>
              <a:ext uri="{FF2B5EF4-FFF2-40B4-BE49-F238E27FC236}">
                <a16:creationId xmlns:a16="http://schemas.microsoft.com/office/drawing/2014/main" id="{360A3D7A-1A3A-76FA-C197-E6304A101C1F}"/>
              </a:ext>
            </a:extLst>
          </p:cNvPr>
          <p:cNvPicPr>
            <a:picLocks noChangeAspect="1"/>
          </p:cNvPicPr>
          <p:nvPr/>
        </p:nvPicPr>
        <p:blipFill>
          <a:blip r:embed="rId2"/>
          <a:stretch>
            <a:fillRect/>
          </a:stretch>
        </p:blipFill>
        <p:spPr>
          <a:xfrm>
            <a:off x="1703512" y="1953116"/>
            <a:ext cx="3627803" cy="2005186"/>
          </a:xfrm>
          <a:prstGeom prst="rect">
            <a:avLst/>
          </a:prstGeom>
        </p:spPr>
      </p:pic>
      <p:sp>
        <p:nvSpPr>
          <p:cNvPr id="5" name="Foliennummernplatzhalter 4">
            <a:extLst>
              <a:ext uri="{FF2B5EF4-FFF2-40B4-BE49-F238E27FC236}">
                <a16:creationId xmlns:a16="http://schemas.microsoft.com/office/drawing/2014/main" id="{1C6D347F-5D67-24F8-0ADD-25FA4E9AC0D5}"/>
              </a:ext>
            </a:extLst>
          </p:cNvPr>
          <p:cNvSpPr>
            <a:spLocks noGrp="1"/>
          </p:cNvSpPr>
          <p:nvPr>
            <p:ph type="sldNum" sz="quarter" idx="11"/>
          </p:nvPr>
        </p:nvSpPr>
        <p:spPr/>
        <p:txBody>
          <a:bodyPr/>
          <a:lstStyle/>
          <a:p>
            <a:r>
              <a:rPr lang="pt-PT" b="1"/>
              <a:t>LNEC</a:t>
            </a:r>
            <a:r>
              <a:rPr lang="pt-PT"/>
              <a:t> | </a:t>
            </a:r>
            <a:fld id="{41B9C9E2-D41C-4EEA-8BD4-26935379B328}" type="slidenum">
              <a:rPr lang="pt-PT" smtClean="0"/>
              <a:pPr/>
              <a:t>10</a:t>
            </a:fld>
            <a:endParaRPr lang="pt-PT" dirty="0"/>
          </a:p>
        </p:txBody>
      </p:sp>
      <p:sp>
        <p:nvSpPr>
          <p:cNvPr id="32" name="Rechteck 31">
            <a:extLst>
              <a:ext uri="{FF2B5EF4-FFF2-40B4-BE49-F238E27FC236}">
                <a16:creationId xmlns:a16="http://schemas.microsoft.com/office/drawing/2014/main" id="{064D7E69-75C7-93A9-8C96-053B871C71FE}"/>
              </a:ext>
            </a:extLst>
          </p:cNvPr>
          <p:cNvSpPr/>
          <p:nvPr/>
        </p:nvSpPr>
        <p:spPr>
          <a:xfrm>
            <a:off x="0" y="77560"/>
            <a:ext cx="11857037" cy="762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solidFill>
                <a:schemeClr val="bg1">
                  <a:lumMod val="85000"/>
                </a:schemeClr>
              </a:solidFill>
            </a:endParaRPr>
          </a:p>
        </p:txBody>
      </p:sp>
      <p:pic>
        <p:nvPicPr>
          <p:cNvPr id="31" name="Grafik 30">
            <a:extLst>
              <a:ext uri="{FF2B5EF4-FFF2-40B4-BE49-F238E27FC236}">
                <a16:creationId xmlns:a16="http://schemas.microsoft.com/office/drawing/2014/main" id="{22537472-3978-326D-7D44-A66C00E5386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9099" y="6346054"/>
            <a:ext cx="1798343" cy="379540"/>
          </a:xfrm>
          <a:prstGeom prst="rect">
            <a:avLst/>
          </a:prstGeom>
        </p:spPr>
      </p:pic>
      <p:pic>
        <p:nvPicPr>
          <p:cNvPr id="34" name="Grafik 33" descr="Ein Bild, das Text enthält.&#10;&#10;Automatisch generierte Beschreibung">
            <a:extLst>
              <a:ext uri="{FF2B5EF4-FFF2-40B4-BE49-F238E27FC236}">
                <a16:creationId xmlns:a16="http://schemas.microsoft.com/office/drawing/2014/main" id="{3962A7FB-F9C4-F59E-D8FF-07C6C86329A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5953" y="6296363"/>
            <a:ext cx="1167337" cy="466935"/>
          </a:xfrm>
          <a:prstGeom prst="rect">
            <a:avLst/>
          </a:prstGeom>
        </p:spPr>
      </p:pic>
      <p:sp>
        <p:nvSpPr>
          <p:cNvPr id="36" name="Textfeld 35">
            <a:extLst>
              <a:ext uri="{FF2B5EF4-FFF2-40B4-BE49-F238E27FC236}">
                <a16:creationId xmlns:a16="http://schemas.microsoft.com/office/drawing/2014/main" id="{F4653D86-4E50-C9FD-B264-B6EDDA08CBBC}"/>
              </a:ext>
            </a:extLst>
          </p:cNvPr>
          <p:cNvSpPr txBox="1"/>
          <p:nvPr/>
        </p:nvSpPr>
        <p:spPr>
          <a:xfrm>
            <a:off x="309499" y="1079903"/>
            <a:ext cx="6355897" cy="1384995"/>
          </a:xfrm>
          <a:prstGeom prst="rect">
            <a:avLst/>
          </a:prstGeom>
          <a:noFill/>
        </p:spPr>
        <p:txBody>
          <a:bodyPr wrap="square">
            <a:spAutoFit/>
          </a:bodyPr>
          <a:lstStyle>
            <a:defPPr>
              <a:defRPr lang="pt-PT"/>
            </a:defPPr>
            <a:lvl1pPr marL="285750" indent="-285750">
              <a:buFont typeface="Arial" panose="020B0604020202020204" pitchFamily="34" charset="0"/>
              <a:buChar char="•"/>
              <a:defRPr sz="1600">
                <a:latin typeface="Arial" panose="020B0604020202020204" pitchFamily="34" charset="0"/>
                <a:ea typeface="Liberation Serif" panose="02020603050405020304" pitchFamily="18" charset="0"/>
                <a:cs typeface="Arial" panose="020B0604020202020204" pitchFamily="34" charset="0"/>
              </a:defRPr>
            </a:lvl1pPr>
            <a:lvl2pPr marL="742950" lvl="1" indent="-285750">
              <a:buFont typeface="Wingdings" panose="05000000000000000000" pitchFamily="2" charset="2"/>
              <a:buChar char="§"/>
              <a:defRPr sz="1600">
                <a:latin typeface="Arial" panose="020B0604020202020204" pitchFamily="34" charset="0"/>
                <a:ea typeface="Liberation Serif" panose="02020603050405020304" pitchFamily="18" charset="0"/>
                <a:cs typeface="Arial" panose="020B0604020202020204" pitchFamily="34" charset="0"/>
              </a:defRPr>
            </a:lvl2pPr>
          </a:lstStyle>
          <a:p>
            <a:r>
              <a:rPr lang="en-US" dirty="0"/>
              <a:t>Mixing processes of infiltrating treated wastewater and groundwater observable in redox signal</a:t>
            </a:r>
          </a:p>
          <a:p>
            <a:r>
              <a:rPr lang="en-US" dirty="0"/>
              <a:t>Reaching nitrate reducing conditions</a:t>
            </a:r>
          </a:p>
          <a:p>
            <a:endParaRPr lang="en-US" dirty="0"/>
          </a:p>
          <a:p>
            <a:endParaRPr lang="de-BE" dirty="0"/>
          </a:p>
        </p:txBody>
      </p:sp>
      <p:sp>
        <p:nvSpPr>
          <p:cNvPr id="39" name="Textfeld 38">
            <a:extLst>
              <a:ext uri="{FF2B5EF4-FFF2-40B4-BE49-F238E27FC236}">
                <a16:creationId xmlns:a16="http://schemas.microsoft.com/office/drawing/2014/main" id="{6E47831A-D8EF-9E76-7B00-A9620027EBFD}"/>
              </a:ext>
            </a:extLst>
          </p:cNvPr>
          <p:cNvSpPr txBox="1"/>
          <p:nvPr/>
        </p:nvSpPr>
        <p:spPr>
          <a:xfrm>
            <a:off x="256753" y="168930"/>
            <a:ext cx="11625748" cy="523220"/>
          </a:xfrm>
          <a:prstGeom prst="rect">
            <a:avLst/>
          </a:prstGeom>
          <a:noFill/>
        </p:spPr>
        <p:txBody>
          <a:bodyPr wrap="square">
            <a:spAutoFit/>
          </a:bodyPr>
          <a:lstStyle>
            <a:defPPr>
              <a:defRPr lang="pt-PT"/>
            </a:defPPr>
            <a:lvl1pPr>
              <a:defRPr sz="2800">
                <a:latin typeface="Liberation Serif" panose="02020603050405020304" pitchFamily="18" charset="0"/>
                <a:ea typeface="Liberation Serif" panose="02020603050405020304" pitchFamily="18" charset="0"/>
                <a:cs typeface="Liberation Serif" panose="02020603050405020304" pitchFamily="18" charset="0"/>
              </a:defRPr>
            </a:lvl1pPr>
          </a:lstStyle>
          <a:p>
            <a:r>
              <a:rPr lang="en-US" dirty="0"/>
              <a:t>Highly equipped sand tank – Ongoing – Preliminary Results of Redox Probes</a:t>
            </a:r>
          </a:p>
        </p:txBody>
      </p:sp>
      <p:pic>
        <p:nvPicPr>
          <p:cNvPr id="15" name="Grafik 14">
            <a:extLst>
              <a:ext uri="{FF2B5EF4-FFF2-40B4-BE49-F238E27FC236}">
                <a16:creationId xmlns:a16="http://schemas.microsoft.com/office/drawing/2014/main" id="{4C3AC1FB-6B4D-836E-A214-1622597424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4072" y="1015741"/>
            <a:ext cx="2700000" cy="1800000"/>
          </a:xfrm>
          <a:prstGeom prst="rect">
            <a:avLst/>
          </a:prstGeom>
        </p:spPr>
      </p:pic>
      <p:pic>
        <p:nvPicPr>
          <p:cNvPr id="20" name="Grafik 19">
            <a:extLst>
              <a:ext uri="{FF2B5EF4-FFF2-40B4-BE49-F238E27FC236}">
                <a16:creationId xmlns:a16="http://schemas.microsoft.com/office/drawing/2014/main" id="{2709DA62-2269-1E94-BB19-5FF64ADD26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5222" y="2670216"/>
            <a:ext cx="2700000" cy="1800000"/>
          </a:xfrm>
          <a:prstGeom prst="rect">
            <a:avLst/>
          </a:prstGeom>
        </p:spPr>
      </p:pic>
      <p:pic>
        <p:nvPicPr>
          <p:cNvPr id="29" name="Grafik 28">
            <a:extLst>
              <a:ext uri="{FF2B5EF4-FFF2-40B4-BE49-F238E27FC236}">
                <a16:creationId xmlns:a16="http://schemas.microsoft.com/office/drawing/2014/main" id="{726B90D9-618D-273A-47C0-287C06A870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3284" y="4360414"/>
            <a:ext cx="2700000" cy="1800000"/>
          </a:xfrm>
          <a:prstGeom prst="rect">
            <a:avLst/>
          </a:prstGeom>
        </p:spPr>
      </p:pic>
      <p:pic>
        <p:nvPicPr>
          <p:cNvPr id="8" name="Grafik 7">
            <a:extLst>
              <a:ext uri="{FF2B5EF4-FFF2-40B4-BE49-F238E27FC236}">
                <a16:creationId xmlns:a16="http://schemas.microsoft.com/office/drawing/2014/main" id="{BCE5F18C-F9D2-8BE7-8D24-20E55BACF8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48049" y="989816"/>
            <a:ext cx="2700000" cy="1800000"/>
          </a:xfrm>
          <a:prstGeom prst="rect">
            <a:avLst/>
          </a:prstGeom>
        </p:spPr>
      </p:pic>
      <p:pic>
        <p:nvPicPr>
          <p:cNvPr id="10" name="Grafik 9">
            <a:extLst>
              <a:ext uri="{FF2B5EF4-FFF2-40B4-BE49-F238E27FC236}">
                <a16:creationId xmlns:a16="http://schemas.microsoft.com/office/drawing/2014/main" id="{4E2FBF6C-139B-FAA4-694D-2B9A7D7C39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1159" y="4149080"/>
            <a:ext cx="2700000" cy="1800000"/>
          </a:xfrm>
          <a:prstGeom prst="rect">
            <a:avLst/>
          </a:prstGeom>
        </p:spPr>
      </p:pic>
      <p:pic>
        <p:nvPicPr>
          <p:cNvPr id="14" name="Grafik 13">
            <a:extLst>
              <a:ext uri="{FF2B5EF4-FFF2-40B4-BE49-F238E27FC236}">
                <a16:creationId xmlns:a16="http://schemas.microsoft.com/office/drawing/2014/main" id="{8837AB1C-FABA-7D52-85DA-2AE7ACF0F2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7368" y="4149080"/>
            <a:ext cx="2700000" cy="1800000"/>
          </a:xfrm>
          <a:prstGeom prst="rect">
            <a:avLst/>
          </a:prstGeom>
        </p:spPr>
      </p:pic>
      <p:cxnSp>
        <p:nvCxnSpPr>
          <p:cNvPr id="28" name="Gerade Verbindung mit Pfeil 27">
            <a:extLst>
              <a:ext uri="{FF2B5EF4-FFF2-40B4-BE49-F238E27FC236}">
                <a16:creationId xmlns:a16="http://schemas.microsoft.com/office/drawing/2014/main" id="{85534B5D-2A3D-B562-4DB7-AB2BF8212198}"/>
              </a:ext>
            </a:extLst>
          </p:cNvPr>
          <p:cNvCxnSpPr>
            <a:cxnSpLocks/>
          </p:cNvCxnSpPr>
          <p:nvPr/>
        </p:nvCxnSpPr>
        <p:spPr>
          <a:xfrm flipV="1">
            <a:off x="2026058" y="3614609"/>
            <a:ext cx="541550" cy="5957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B8508D59-1076-8551-2B4A-906022AC2F09}"/>
              </a:ext>
            </a:extLst>
          </p:cNvPr>
          <p:cNvCxnSpPr>
            <a:cxnSpLocks/>
          </p:cNvCxnSpPr>
          <p:nvPr/>
        </p:nvCxnSpPr>
        <p:spPr>
          <a:xfrm flipV="1">
            <a:off x="4062395" y="3824886"/>
            <a:ext cx="472448" cy="3983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98D8B44C-BE8E-6E8A-25B7-D68D7E814EAE}"/>
              </a:ext>
            </a:extLst>
          </p:cNvPr>
          <p:cNvCxnSpPr>
            <a:cxnSpLocks/>
          </p:cNvCxnSpPr>
          <p:nvPr/>
        </p:nvCxnSpPr>
        <p:spPr>
          <a:xfrm flipH="1">
            <a:off x="4723870" y="1963084"/>
            <a:ext cx="1888425" cy="15379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DCFF5F30-3B7D-15FD-4401-DD02A027814D}"/>
              </a:ext>
            </a:extLst>
          </p:cNvPr>
          <p:cNvCxnSpPr>
            <a:cxnSpLocks/>
          </p:cNvCxnSpPr>
          <p:nvPr/>
        </p:nvCxnSpPr>
        <p:spPr>
          <a:xfrm flipH="1" flipV="1">
            <a:off x="4723870" y="3614609"/>
            <a:ext cx="1890000" cy="115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239E0667-2A9D-A516-0AD5-7D48BB28B272}"/>
              </a:ext>
            </a:extLst>
          </p:cNvPr>
          <p:cNvCxnSpPr>
            <a:cxnSpLocks/>
          </p:cNvCxnSpPr>
          <p:nvPr/>
        </p:nvCxnSpPr>
        <p:spPr>
          <a:xfrm flipH="1" flipV="1">
            <a:off x="4723871" y="3722616"/>
            <a:ext cx="1873876" cy="747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420A87D7-AB9D-0B52-A1AF-303A1A9F612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81615" y="2681328"/>
            <a:ext cx="2700000" cy="1800000"/>
          </a:xfrm>
          <a:prstGeom prst="rect">
            <a:avLst/>
          </a:prstGeom>
        </p:spPr>
      </p:pic>
      <p:pic>
        <p:nvPicPr>
          <p:cNvPr id="3" name="Grafik 2">
            <a:extLst>
              <a:ext uri="{FF2B5EF4-FFF2-40B4-BE49-F238E27FC236}">
                <a16:creationId xmlns:a16="http://schemas.microsoft.com/office/drawing/2014/main" id="{2D2A00EA-0812-8805-685F-DACE7239709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46793" y="4365304"/>
            <a:ext cx="2700000" cy="1800000"/>
          </a:xfrm>
          <a:prstGeom prst="rect">
            <a:avLst/>
          </a:prstGeom>
        </p:spPr>
      </p:pic>
      <p:sp>
        <p:nvSpPr>
          <p:cNvPr id="55" name="Rechteck 54">
            <a:extLst>
              <a:ext uri="{FF2B5EF4-FFF2-40B4-BE49-F238E27FC236}">
                <a16:creationId xmlns:a16="http://schemas.microsoft.com/office/drawing/2014/main" id="{B639BB84-7745-37CE-BEA0-B236CF10156A}"/>
              </a:ext>
            </a:extLst>
          </p:cNvPr>
          <p:cNvSpPr/>
          <p:nvPr/>
        </p:nvSpPr>
        <p:spPr>
          <a:xfrm>
            <a:off x="6597747" y="2754361"/>
            <a:ext cx="5402909" cy="161094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56" name="Rechteck 55">
            <a:extLst>
              <a:ext uri="{FF2B5EF4-FFF2-40B4-BE49-F238E27FC236}">
                <a16:creationId xmlns:a16="http://schemas.microsoft.com/office/drawing/2014/main" id="{AB4AA837-82AD-0AE6-F471-9684F06AFE3F}"/>
              </a:ext>
            </a:extLst>
          </p:cNvPr>
          <p:cNvSpPr/>
          <p:nvPr/>
        </p:nvSpPr>
        <p:spPr>
          <a:xfrm>
            <a:off x="6605020" y="4421722"/>
            <a:ext cx="5402909" cy="173869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54" name="Rechteck 53">
            <a:extLst>
              <a:ext uri="{FF2B5EF4-FFF2-40B4-BE49-F238E27FC236}">
                <a16:creationId xmlns:a16="http://schemas.microsoft.com/office/drawing/2014/main" id="{76318F4A-B8D4-08E8-7DBE-DD64B7927DCE}"/>
              </a:ext>
            </a:extLst>
          </p:cNvPr>
          <p:cNvSpPr/>
          <p:nvPr/>
        </p:nvSpPr>
        <p:spPr>
          <a:xfrm>
            <a:off x="6612295" y="1052513"/>
            <a:ext cx="5388361" cy="162589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5" name="Rechteck 24">
            <a:extLst>
              <a:ext uri="{FF2B5EF4-FFF2-40B4-BE49-F238E27FC236}">
                <a16:creationId xmlns:a16="http://schemas.microsoft.com/office/drawing/2014/main" id="{DA8EB0B2-3C56-A855-B587-095E0754AD7A}"/>
              </a:ext>
            </a:extLst>
          </p:cNvPr>
          <p:cNvSpPr/>
          <p:nvPr/>
        </p:nvSpPr>
        <p:spPr>
          <a:xfrm>
            <a:off x="192518" y="6211563"/>
            <a:ext cx="792088" cy="666481"/>
          </a:xfrm>
          <a:prstGeom prst="rect">
            <a:avLst/>
          </a:prstGeom>
          <a:solidFill>
            <a:srgbClr val="EBEBE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6" name="Rechteck 25">
            <a:extLst>
              <a:ext uri="{FF2B5EF4-FFF2-40B4-BE49-F238E27FC236}">
                <a16:creationId xmlns:a16="http://schemas.microsoft.com/office/drawing/2014/main" id="{4DA4AE32-DFB9-6EFB-7C1B-1DBE0704A821}"/>
              </a:ext>
            </a:extLst>
          </p:cNvPr>
          <p:cNvSpPr/>
          <p:nvPr/>
        </p:nvSpPr>
        <p:spPr>
          <a:xfrm>
            <a:off x="3071160" y="4223269"/>
            <a:ext cx="2515822" cy="173869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7" name="Rechteck 26">
            <a:extLst>
              <a:ext uri="{FF2B5EF4-FFF2-40B4-BE49-F238E27FC236}">
                <a16:creationId xmlns:a16="http://schemas.microsoft.com/office/drawing/2014/main" id="{86A1DA1D-3CC0-20B0-1FD5-82B4CD1624AE}"/>
              </a:ext>
            </a:extLst>
          </p:cNvPr>
          <p:cNvSpPr/>
          <p:nvPr/>
        </p:nvSpPr>
        <p:spPr>
          <a:xfrm>
            <a:off x="402518" y="4223269"/>
            <a:ext cx="2515822" cy="173869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Tree>
    <p:extLst>
      <p:ext uri="{BB962C8B-B14F-4D97-AF65-F5344CB8AC3E}">
        <p14:creationId xmlns:p14="http://schemas.microsoft.com/office/powerpoint/2010/main" val="40663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EC4D45A-0B73-4DA9-9AE1-3E60C5021655}"/>
              </a:ext>
            </a:extLst>
          </p:cNvPr>
          <p:cNvSpPr>
            <a:spLocks noChangeArrowheads="1"/>
          </p:cNvSpPr>
          <p:nvPr/>
        </p:nvSpPr>
        <p:spPr bwMode="auto">
          <a:xfrm>
            <a:off x="4728218" y="6068685"/>
            <a:ext cx="483455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BE" sz="1000" b="0" i="1" u="none" strike="noStrike" cap="none" normalizeH="0" baseline="0" dirty="0">
                <a:ln>
                  <a:noFill/>
                </a:ln>
                <a:solidFill>
                  <a:schemeClr val="tx1"/>
                </a:solidFill>
                <a:effectLst/>
                <a:latin typeface="Arial" panose="020B0604020202020204" pitchFamily="34" charset="0"/>
              </a:rPr>
              <a:t>The </a:t>
            </a:r>
            <a:r>
              <a:rPr kumimoji="0" lang="en-GB" altLang="de-BE" sz="1000" b="0" i="1" u="none" strike="noStrike" cap="none" normalizeH="0" baseline="0" dirty="0" err="1">
                <a:ln>
                  <a:noFill/>
                </a:ln>
                <a:solidFill>
                  <a:schemeClr val="tx1"/>
                </a:solidFill>
                <a:effectLst/>
                <a:latin typeface="Arial" panose="020B0604020202020204" pitchFamily="34" charset="0"/>
              </a:rPr>
              <a:t>MARSoluT</a:t>
            </a:r>
            <a:r>
              <a:rPr kumimoji="0" lang="en-GB" altLang="de-BE" sz="1000" b="0" i="1" u="none" strike="noStrike" cap="none" normalizeH="0" baseline="0" dirty="0">
                <a:ln>
                  <a:noFill/>
                </a:ln>
                <a:solidFill>
                  <a:schemeClr val="tx1"/>
                </a:solidFill>
                <a:effectLst/>
                <a:latin typeface="Arial" panose="020B0604020202020204" pitchFamily="34" charset="0"/>
              </a:rPr>
              <a:t> ITN has received funding from the European Union’s</a:t>
            </a:r>
            <a:r>
              <a:rPr lang="en-GB" altLang="de-BE" sz="600"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BE" sz="1000" b="0" i="1" u="none" strike="noStrike" cap="none" normalizeH="0" baseline="0" dirty="0">
                <a:ln>
                  <a:noFill/>
                </a:ln>
                <a:solidFill>
                  <a:schemeClr val="tx1"/>
                </a:solidFill>
                <a:effectLst/>
                <a:latin typeface="Arial" panose="020B0604020202020204" pitchFamily="34" charset="0"/>
              </a:rPr>
              <a:t>Horizon 2020 research and innovation programme under the</a:t>
            </a:r>
            <a:endParaRPr kumimoji="0" lang="en-GB" altLang="de-BE"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BE" sz="1000" b="0" i="1" u="none" strike="noStrike" cap="none" normalizeH="0" baseline="0" dirty="0">
                <a:ln>
                  <a:noFill/>
                </a:ln>
                <a:solidFill>
                  <a:schemeClr val="tx1"/>
                </a:solidFill>
                <a:effectLst/>
                <a:latin typeface="Arial" panose="020B0604020202020204" pitchFamily="34" charset="0"/>
              </a:rPr>
              <a:t>Marie </a:t>
            </a:r>
            <a:r>
              <a:rPr kumimoji="0" lang="en-GB" altLang="de-BE" sz="1000" b="0" i="1" u="none" strike="noStrike" cap="none" normalizeH="0" baseline="0" dirty="0" err="1">
                <a:ln>
                  <a:noFill/>
                </a:ln>
                <a:solidFill>
                  <a:schemeClr val="tx1"/>
                </a:solidFill>
                <a:effectLst/>
                <a:latin typeface="Arial" panose="020B0604020202020204" pitchFamily="34" charset="0"/>
              </a:rPr>
              <a:t>Skłodowska</a:t>
            </a:r>
            <a:r>
              <a:rPr kumimoji="0" lang="en-GB" altLang="de-BE" sz="1000" b="0" i="1" u="none" strike="noStrike" cap="none" normalizeH="0" baseline="0" dirty="0">
                <a:ln>
                  <a:noFill/>
                </a:ln>
                <a:solidFill>
                  <a:schemeClr val="tx1"/>
                </a:solidFill>
                <a:effectLst/>
                <a:latin typeface="Arial" panose="020B0604020202020204" pitchFamily="34" charset="0"/>
              </a:rPr>
              <a:t> Curie grant agreement No 814066.</a:t>
            </a:r>
            <a:endParaRPr kumimoji="0" lang="en-GB" altLang="de-BE" sz="1400" b="0" i="0" u="none" strike="noStrike" cap="none" normalizeH="0" baseline="0" dirty="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6ABFCF1F-A6CD-427D-B7CE-E7119EC064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5413" y="6092825"/>
            <a:ext cx="792805" cy="529858"/>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7">
            <a:extLst>
              <a:ext uri="{FF2B5EF4-FFF2-40B4-BE49-F238E27FC236}">
                <a16:creationId xmlns:a16="http://schemas.microsoft.com/office/drawing/2014/main" id="{343241C3-13E9-58FD-FD67-DBF0AA9D4FEE}"/>
              </a:ext>
            </a:extLst>
          </p:cNvPr>
          <p:cNvSpPr>
            <a:spLocks noGrp="1"/>
          </p:cNvSpPr>
          <p:nvPr>
            <p:ph type="title"/>
          </p:nvPr>
        </p:nvSpPr>
        <p:spPr>
          <a:xfrm>
            <a:off x="3937103" y="2153885"/>
            <a:ext cx="7427313" cy="553998"/>
          </a:xfrm>
          <a:noFill/>
        </p:spPr>
        <p:txBody>
          <a:bodyPr>
            <a:noAutofit/>
          </a:bodyPr>
          <a:lstStyle/>
          <a:p>
            <a:r>
              <a:rPr lang="de-DE" sz="2000" b="0" cap="none" dirty="0" err="1">
                <a:solidFill>
                  <a:schemeClr val="tx1"/>
                </a:solidFill>
                <a:latin typeface="+mj-lt"/>
                <a:ea typeface="Liberation Serif" panose="02020603050405020304" pitchFamily="18" charset="0"/>
                <a:cs typeface="Liberation Serif" panose="02020603050405020304" pitchFamily="18" charset="0"/>
              </a:rPr>
              <a:t>Thank</a:t>
            </a:r>
            <a:r>
              <a:rPr lang="de-DE" sz="2000" b="0" cap="none" dirty="0">
                <a:solidFill>
                  <a:schemeClr val="tx1"/>
                </a:solidFill>
                <a:latin typeface="+mj-lt"/>
                <a:ea typeface="Liberation Serif" panose="02020603050405020304" pitchFamily="18" charset="0"/>
                <a:cs typeface="Liberation Serif" panose="02020603050405020304" pitchFamily="18" charset="0"/>
              </a:rPr>
              <a:t> </a:t>
            </a:r>
            <a:r>
              <a:rPr lang="de-DE" sz="2000" b="0" cap="none" dirty="0" err="1">
                <a:solidFill>
                  <a:schemeClr val="tx1"/>
                </a:solidFill>
                <a:latin typeface="+mj-lt"/>
                <a:ea typeface="Liberation Serif" panose="02020603050405020304" pitchFamily="18" charset="0"/>
                <a:cs typeface="Liberation Serif" panose="02020603050405020304" pitchFamily="18" charset="0"/>
              </a:rPr>
              <a:t>you</a:t>
            </a:r>
            <a:r>
              <a:rPr lang="de-DE" sz="2000" b="0" cap="none" dirty="0">
                <a:solidFill>
                  <a:schemeClr val="tx1"/>
                </a:solidFill>
                <a:latin typeface="+mj-lt"/>
                <a:ea typeface="Liberation Serif" panose="02020603050405020304" pitchFamily="18" charset="0"/>
                <a:cs typeface="Liberation Serif" panose="02020603050405020304" pitchFamily="18" charset="0"/>
              </a:rPr>
              <a:t> </a:t>
            </a:r>
            <a:r>
              <a:rPr lang="de-DE" sz="2000" b="0" cap="none" dirty="0" err="1">
                <a:solidFill>
                  <a:schemeClr val="tx1"/>
                </a:solidFill>
                <a:latin typeface="+mj-lt"/>
                <a:ea typeface="Liberation Serif" panose="02020603050405020304" pitchFamily="18" charset="0"/>
                <a:cs typeface="Liberation Serif" panose="02020603050405020304" pitchFamily="18" charset="0"/>
              </a:rPr>
              <a:t>for</a:t>
            </a:r>
            <a:r>
              <a:rPr lang="de-DE" sz="2000" b="0" cap="none" dirty="0">
                <a:solidFill>
                  <a:schemeClr val="tx1"/>
                </a:solidFill>
                <a:latin typeface="+mj-lt"/>
                <a:ea typeface="Liberation Serif" panose="02020603050405020304" pitchFamily="18" charset="0"/>
                <a:cs typeface="Liberation Serif" panose="02020603050405020304" pitchFamily="18" charset="0"/>
              </a:rPr>
              <a:t> </a:t>
            </a:r>
            <a:r>
              <a:rPr lang="de-DE" sz="2000" b="0" cap="none" dirty="0" err="1">
                <a:solidFill>
                  <a:schemeClr val="tx1"/>
                </a:solidFill>
                <a:latin typeface="+mj-lt"/>
                <a:ea typeface="Liberation Serif" panose="02020603050405020304" pitchFamily="18" charset="0"/>
                <a:cs typeface="Liberation Serif" panose="02020603050405020304" pitchFamily="18" charset="0"/>
              </a:rPr>
              <a:t>your</a:t>
            </a:r>
            <a:r>
              <a:rPr lang="de-DE" sz="2000" b="0" cap="none" dirty="0">
                <a:solidFill>
                  <a:schemeClr val="tx1"/>
                </a:solidFill>
                <a:latin typeface="+mj-lt"/>
                <a:ea typeface="Liberation Serif" panose="02020603050405020304" pitchFamily="18" charset="0"/>
                <a:cs typeface="Liberation Serif" panose="02020603050405020304" pitchFamily="18" charset="0"/>
              </a:rPr>
              <a:t> </a:t>
            </a:r>
            <a:r>
              <a:rPr lang="de-DE" sz="2000" b="0" cap="none" dirty="0" err="1">
                <a:solidFill>
                  <a:schemeClr val="tx1"/>
                </a:solidFill>
                <a:latin typeface="+mj-lt"/>
                <a:ea typeface="Liberation Serif" panose="02020603050405020304" pitchFamily="18" charset="0"/>
                <a:cs typeface="Liberation Serif" panose="02020603050405020304" pitchFamily="18" charset="0"/>
              </a:rPr>
              <a:t>attention</a:t>
            </a:r>
            <a:endParaRPr lang="pt-PT" sz="1800" b="0" cap="none" dirty="0">
              <a:solidFill>
                <a:schemeClr val="tx1"/>
              </a:solidFill>
              <a:latin typeface="+mj-lt"/>
              <a:ea typeface="Liberation Serif" panose="02020603050405020304" pitchFamily="18" charset="0"/>
              <a:cs typeface="Liberation Serif" panose="02020603050405020304" pitchFamily="18" charset="0"/>
            </a:endParaRPr>
          </a:p>
        </p:txBody>
      </p:sp>
      <p:pic>
        <p:nvPicPr>
          <p:cNvPr id="12" name="Grafik 11">
            <a:extLst>
              <a:ext uri="{FF2B5EF4-FFF2-40B4-BE49-F238E27FC236}">
                <a16:creationId xmlns:a16="http://schemas.microsoft.com/office/drawing/2014/main" id="{05D1E958-7F8E-5C9B-243B-274BD1829A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5413" y="458499"/>
            <a:ext cx="3157935" cy="666481"/>
          </a:xfrm>
          <a:prstGeom prst="rect">
            <a:avLst/>
          </a:prstGeom>
        </p:spPr>
      </p:pic>
      <p:pic>
        <p:nvPicPr>
          <p:cNvPr id="13" name="Grafik 12" descr="Ein Bild, das Text enthält.&#10;&#10;Automatisch generierte Beschreibung">
            <a:extLst>
              <a:ext uri="{FF2B5EF4-FFF2-40B4-BE49-F238E27FC236}">
                <a16:creationId xmlns:a16="http://schemas.microsoft.com/office/drawing/2014/main" id="{B4F6DA57-4B6D-C17A-F327-07B590884B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0837" y="926489"/>
            <a:ext cx="1666201" cy="666481"/>
          </a:xfrm>
          <a:prstGeom prst="rect">
            <a:avLst/>
          </a:prstGeom>
        </p:spPr>
      </p:pic>
      <p:sp>
        <p:nvSpPr>
          <p:cNvPr id="14" name="Textfeld 13">
            <a:extLst>
              <a:ext uri="{FF2B5EF4-FFF2-40B4-BE49-F238E27FC236}">
                <a16:creationId xmlns:a16="http://schemas.microsoft.com/office/drawing/2014/main" id="{86843523-826E-F92C-738F-BC7318D4BEB5}"/>
              </a:ext>
            </a:extLst>
          </p:cNvPr>
          <p:cNvSpPr txBox="1"/>
          <p:nvPr/>
        </p:nvSpPr>
        <p:spPr>
          <a:xfrm>
            <a:off x="3863752" y="2996952"/>
            <a:ext cx="6096000" cy="1323439"/>
          </a:xfrm>
          <a:prstGeom prst="rect">
            <a:avLst/>
          </a:prstGeom>
          <a:noFill/>
        </p:spPr>
        <p:txBody>
          <a:bodyPr wrap="square">
            <a:spAutoFit/>
          </a:bodyPr>
          <a:lstStyle/>
          <a:p>
            <a:r>
              <a:rPr lang="de-DE" sz="2000" dirty="0">
                <a:latin typeface="+mj-lt"/>
              </a:rPr>
              <a:t>Further </a:t>
            </a:r>
            <a:r>
              <a:rPr lang="de-DE" sz="2000" dirty="0" err="1">
                <a:latin typeface="+mj-lt"/>
              </a:rPr>
              <a:t>information</a:t>
            </a:r>
            <a:r>
              <a:rPr lang="de-DE" sz="2000" dirty="0">
                <a:latin typeface="+mj-lt"/>
              </a:rPr>
              <a:t> on </a:t>
            </a:r>
            <a:r>
              <a:rPr lang="de-DE" sz="2000" dirty="0" err="1">
                <a:latin typeface="+mj-lt"/>
              </a:rPr>
              <a:t>MARSoluT</a:t>
            </a:r>
            <a:r>
              <a:rPr lang="de-DE" sz="2000" dirty="0">
                <a:latin typeface="+mj-lt"/>
              </a:rPr>
              <a:t> </a:t>
            </a:r>
            <a:r>
              <a:rPr lang="de-DE" sz="2000" dirty="0" err="1">
                <a:latin typeface="+mj-lt"/>
              </a:rPr>
              <a:t>project</a:t>
            </a:r>
            <a:r>
              <a:rPr lang="de-DE" sz="2000" dirty="0">
                <a:latin typeface="+mj-lt"/>
              </a:rPr>
              <a:t>:</a:t>
            </a:r>
          </a:p>
          <a:p>
            <a:r>
              <a:rPr lang="de-BE" sz="2000" dirty="0">
                <a:latin typeface="+mj-lt"/>
                <a:hlinkClick r:id="rId6"/>
              </a:rPr>
              <a:t>https://www.marsolut-itn.eu/</a:t>
            </a:r>
            <a:endParaRPr lang="de-DE" sz="2000" dirty="0">
              <a:latin typeface="+mj-lt"/>
            </a:endParaRPr>
          </a:p>
          <a:p>
            <a:endParaRPr lang="de-DE" sz="2000" dirty="0">
              <a:latin typeface="+mj-lt"/>
            </a:endParaRPr>
          </a:p>
          <a:p>
            <a:r>
              <a:rPr lang="de-DE" sz="2000" dirty="0" err="1">
                <a:latin typeface="+mj-lt"/>
              </a:rPr>
              <a:t>For</a:t>
            </a:r>
            <a:r>
              <a:rPr lang="de-DE" sz="2000" dirty="0">
                <a:latin typeface="+mj-lt"/>
              </a:rPr>
              <a:t> </a:t>
            </a:r>
            <a:r>
              <a:rPr lang="de-DE" sz="2000" dirty="0" err="1">
                <a:latin typeface="+mj-lt"/>
              </a:rPr>
              <a:t>questions</a:t>
            </a:r>
            <a:r>
              <a:rPr lang="de-DE" sz="2000" dirty="0">
                <a:latin typeface="+mj-lt"/>
              </a:rPr>
              <a:t>: mhorovitz@lnec.pt</a:t>
            </a:r>
          </a:p>
        </p:txBody>
      </p:sp>
      <p:sp>
        <p:nvSpPr>
          <p:cNvPr id="8" name="Rechteck 7">
            <a:extLst>
              <a:ext uri="{FF2B5EF4-FFF2-40B4-BE49-F238E27FC236}">
                <a16:creationId xmlns:a16="http://schemas.microsoft.com/office/drawing/2014/main" id="{248533C7-D1FA-C51C-CF74-1E8B3256C9B1}"/>
              </a:ext>
            </a:extLst>
          </p:cNvPr>
          <p:cNvSpPr/>
          <p:nvPr/>
        </p:nvSpPr>
        <p:spPr>
          <a:xfrm>
            <a:off x="10056440" y="192838"/>
            <a:ext cx="792088" cy="66648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10" name="Grafik 9">
            <a:extLst>
              <a:ext uri="{FF2B5EF4-FFF2-40B4-BE49-F238E27FC236}">
                <a16:creationId xmlns:a16="http://schemas.microsoft.com/office/drawing/2014/main" id="{9172DB9E-F31C-9D6F-7D55-4408488078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8077" y="5116176"/>
            <a:ext cx="1224136" cy="1630670"/>
          </a:xfrm>
          <a:prstGeom prst="rect">
            <a:avLst/>
          </a:prstGeom>
        </p:spPr>
      </p:pic>
    </p:spTree>
    <p:extLst>
      <p:ext uri="{BB962C8B-B14F-4D97-AF65-F5344CB8AC3E}">
        <p14:creationId xmlns:p14="http://schemas.microsoft.com/office/powerpoint/2010/main" val="1911521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E26BCF46-88E7-5A20-D605-65EA30AE4627}"/>
              </a:ext>
            </a:extLst>
          </p:cNvPr>
          <p:cNvSpPr/>
          <p:nvPr/>
        </p:nvSpPr>
        <p:spPr>
          <a:xfrm>
            <a:off x="0" y="77560"/>
            <a:ext cx="11857037" cy="76212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solidFill>
                <a:schemeClr val="bg1">
                  <a:lumMod val="85000"/>
                </a:schemeClr>
              </a:solidFill>
            </a:endParaRPr>
          </a:p>
        </p:txBody>
      </p:sp>
      <p:sp>
        <p:nvSpPr>
          <p:cNvPr id="5" name="Foliennummernplatzhalter 4">
            <a:extLst>
              <a:ext uri="{FF2B5EF4-FFF2-40B4-BE49-F238E27FC236}">
                <a16:creationId xmlns:a16="http://schemas.microsoft.com/office/drawing/2014/main" id="{1C6D347F-5D67-24F8-0ADD-25FA4E9AC0D5}"/>
              </a:ext>
            </a:extLst>
          </p:cNvPr>
          <p:cNvSpPr>
            <a:spLocks noGrp="1"/>
          </p:cNvSpPr>
          <p:nvPr>
            <p:ph type="sldNum" sz="quarter" idx="11"/>
          </p:nvPr>
        </p:nvSpPr>
        <p:spPr/>
        <p:txBody>
          <a:bodyPr/>
          <a:lstStyle/>
          <a:p>
            <a:r>
              <a:rPr lang="pt-PT" b="1"/>
              <a:t>LNEC</a:t>
            </a:r>
            <a:r>
              <a:rPr lang="pt-PT"/>
              <a:t> | </a:t>
            </a:r>
            <a:fld id="{41B9C9E2-D41C-4EEA-8BD4-26935379B328}" type="slidenum">
              <a:rPr lang="pt-PT" smtClean="0"/>
              <a:pPr/>
              <a:t>2</a:t>
            </a:fld>
            <a:endParaRPr lang="pt-PT" dirty="0"/>
          </a:p>
        </p:txBody>
      </p:sp>
      <p:sp>
        <p:nvSpPr>
          <p:cNvPr id="9" name="Textfeld 8">
            <a:extLst>
              <a:ext uri="{FF2B5EF4-FFF2-40B4-BE49-F238E27FC236}">
                <a16:creationId xmlns:a16="http://schemas.microsoft.com/office/drawing/2014/main" id="{057E0792-48D1-704C-D9BF-577AE20D530C}"/>
              </a:ext>
            </a:extLst>
          </p:cNvPr>
          <p:cNvSpPr txBox="1"/>
          <p:nvPr/>
        </p:nvSpPr>
        <p:spPr>
          <a:xfrm>
            <a:off x="7943557" y="5641582"/>
            <a:ext cx="2182820" cy="307777"/>
          </a:xfrm>
          <a:prstGeom prst="rect">
            <a:avLst/>
          </a:prstGeom>
          <a:noFill/>
        </p:spPr>
        <p:txBody>
          <a:bodyPr wrap="square">
            <a:spAutoFit/>
          </a:bodyPr>
          <a:lstStyle>
            <a:defPPr>
              <a:defRPr lang="en-US"/>
            </a:defPPr>
            <a:lvl1pPr>
              <a:defRPr sz="700">
                <a:ea typeface="Liberation Serif" panose="02020603050405020304" pitchFamily="18" charset="0"/>
                <a:cs typeface="Liberation Serif" panose="02020603050405020304" pitchFamily="18" charset="0"/>
              </a:defRPr>
            </a:lvl1pPr>
          </a:lstStyle>
          <a:p>
            <a:r>
              <a:rPr lang="en-US" dirty="0"/>
              <a:t>OECD (2019), Pharmaceutical Residues in Freshwater: Hazards and Policy Responses</a:t>
            </a:r>
          </a:p>
        </p:txBody>
      </p:sp>
      <p:pic>
        <p:nvPicPr>
          <p:cNvPr id="10" name="Grafik 9">
            <a:extLst>
              <a:ext uri="{FF2B5EF4-FFF2-40B4-BE49-F238E27FC236}">
                <a16:creationId xmlns:a16="http://schemas.microsoft.com/office/drawing/2014/main" id="{A31B265F-FEC9-76DE-140D-8C80C17F67C4}"/>
              </a:ext>
            </a:extLst>
          </p:cNvPr>
          <p:cNvPicPr>
            <a:picLocks noChangeAspect="1"/>
          </p:cNvPicPr>
          <p:nvPr/>
        </p:nvPicPr>
        <p:blipFill>
          <a:blip r:embed="rId2"/>
          <a:stretch>
            <a:fillRect/>
          </a:stretch>
        </p:blipFill>
        <p:spPr>
          <a:xfrm>
            <a:off x="8033008" y="3230478"/>
            <a:ext cx="1959496" cy="2411104"/>
          </a:xfrm>
          <a:prstGeom prst="rect">
            <a:avLst/>
          </a:prstGeom>
          <a:ln>
            <a:noFill/>
          </a:ln>
        </p:spPr>
      </p:pic>
      <p:pic>
        <p:nvPicPr>
          <p:cNvPr id="11" name="Grafik 10">
            <a:extLst>
              <a:ext uri="{FF2B5EF4-FFF2-40B4-BE49-F238E27FC236}">
                <a16:creationId xmlns:a16="http://schemas.microsoft.com/office/drawing/2014/main" id="{481CD961-CE8C-1312-197C-1C34DE24BE54}"/>
              </a:ext>
            </a:extLst>
          </p:cNvPr>
          <p:cNvPicPr>
            <a:picLocks noChangeAspect="1"/>
          </p:cNvPicPr>
          <p:nvPr/>
        </p:nvPicPr>
        <p:blipFill>
          <a:blip r:embed="rId3"/>
          <a:stretch>
            <a:fillRect/>
          </a:stretch>
        </p:blipFill>
        <p:spPr>
          <a:xfrm>
            <a:off x="10195570" y="2830377"/>
            <a:ext cx="1661468" cy="2811205"/>
          </a:xfrm>
          <a:prstGeom prst="rect">
            <a:avLst/>
          </a:prstGeom>
          <a:ln>
            <a:noFill/>
          </a:ln>
        </p:spPr>
      </p:pic>
      <p:pic>
        <p:nvPicPr>
          <p:cNvPr id="16" name="Grafik 15">
            <a:extLst>
              <a:ext uri="{FF2B5EF4-FFF2-40B4-BE49-F238E27FC236}">
                <a16:creationId xmlns:a16="http://schemas.microsoft.com/office/drawing/2014/main" id="{82463E2A-8F5B-4886-8573-358075C23171}"/>
              </a:ext>
            </a:extLst>
          </p:cNvPr>
          <p:cNvPicPr>
            <a:picLocks noChangeAspect="1"/>
          </p:cNvPicPr>
          <p:nvPr/>
        </p:nvPicPr>
        <p:blipFill rotWithShape="1">
          <a:blip r:embed="rId4"/>
          <a:srcRect l="158" r="275"/>
          <a:stretch/>
        </p:blipFill>
        <p:spPr>
          <a:xfrm>
            <a:off x="2765713" y="3429000"/>
            <a:ext cx="4996694" cy="2285102"/>
          </a:xfrm>
          <a:prstGeom prst="rect">
            <a:avLst/>
          </a:prstGeom>
          <a:ln>
            <a:noFill/>
          </a:ln>
        </p:spPr>
      </p:pic>
      <p:sp>
        <p:nvSpPr>
          <p:cNvPr id="19" name="Textfeld 18">
            <a:extLst>
              <a:ext uri="{FF2B5EF4-FFF2-40B4-BE49-F238E27FC236}">
                <a16:creationId xmlns:a16="http://schemas.microsoft.com/office/drawing/2014/main" id="{1CE2949E-633E-2F71-1D74-01E59C514653}"/>
              </a:ext>
            </a:extLst>
          </p:cNvPr>
          <p:cNvSpPr txBox="1"/>
          <p:nvPr/>
        </p:nvSpPr>
        <p:spPr>
          <a:xfrm>
            <a:off x="2765713" y="5643076"/>
            <a:ext cx="4996694" cy="200055"/>
          </a:xfrm>
          <a:prstGeom prst="rect">
            <a:avLst/>
          </a:prstGeom>
          <a:noFill/>
        </p:spPr>
        <p:txBody>
          <a:bodyPr wrap="square">
            <a:spAutoFit/>
          </a:bodyPr>
          <a:lstStyle>
            <a:defPPr>
              <a:defRPr lang="en-US"/>
            </a:defPPr>
            <a:lvl1pPr>
              <a:defRPr sz="700">
                <a:ea typeface="Liberation Serif" panose="02020603050405020304" pitchFamily="18" charset="0"/>
                <a:cs typeface="Liberation Serif" panose="02020603050405020304" pitchFamily="18" charset="0"/>
              </a:defRPr>
            </a:lvl1pPr>
          </a:lstStyle>
          <a:p>
            <a:r>
              <a:rPr lang="pt-PT" dirty="0"/>
              <a:t>https://sswm.info/water-nutrient-cycle/reuse-and-recharge/hardwares/recharge-and-disposal/soil-aquifer-treatment (accessed: 22.04.2022)</a:t>
            </a:r>
            <a:endParaRPr lang="en-US" dirty="0"/>
          </a:p>
        </p:txBody>
      </p:sp>
      <p:sp>
        <p:nvSpPr>
          <p:cNvPr id="21" name="Textfeld 20">
            <a:extLst>
              <a:ext uri="{FF2B5EF4-FFF2-40B4-BE49-F238E27FC236}">
                <a16:creationId xmlns:a16="http://schemas.microsoft.com/office/drawing/2014/main" id="{B5F3D458-81F8-7D38-4702-35031F99A3E7}"/>
              </a:ext>
            </a:extLst>
          </p:cNvPr>
          <p:cNvSpPr txBox="1"/>
          <p:nvPr/>
        </p:nvSpPr>
        <p:spPr>
          <a:xfrm>
            <a:off x="256752" y="168930"/>
            <a:ext cx="11383863" cy="523220"/>
          </a:xfrm>
          <a:prstGeom prst="rect">
            <a:avLst/>
          </a:prstGeom>
          <a:noFill/>
        </p:spPr>
        <p:txBody>
          <a:bodyPr wrap="square">
            <a:spAutoFit/>
          </a:bodyPr>
          <a:lstStyle/>
          <a:p>
            <a:r>
              <a:rPr lang="en-US" sz="2800" dirty="0">
                <a:latin typeface="Liberation Serif" panose="02020603050405020304" pitchFamily="18" charset="0"/>
                <a:ea typeface="Liberation Serif" panose="02020603050405020304" pitchFamily="18" charset="0"/>
                <a:cs typeface="Liberation Serif" panose="02020603050405020304" pitchFamily="18" charset="0"/>
              </a:rPr>
              <a:t>Introduction – SAT-MAR</a:t>
            </a:r>
            <a:endParaRPr lang="de-BE" sz="2800"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20" name="Textfeld 19">
            <a:extLst>
              <a:ext uri="{FF2B5EF4-FFF2-40B4-BE49-F238E27FC236}">
                <a16:creationId xmlns:a16="http://schemas.microsoft.com/office/drawing/2014/main" id="{D645CF3B-F091-A36F-3DC6-FB5E681104C6}"/>
              </a:ext>
            </a:extLst>
          </p:cNvPr>
          <p:cNvSpPr txBox="1"/>
          <p:nvPr/>
        </p:nvSpPr>
        <p:spPr>
          <a:xfrm>
            <a:off x="334963" y="1052736"/>
            <a:ext cx="10367846" cy="1754326"/>
          </a:xfrm>
          <a:prstGeom prst="rect">
            <a:avLst/>
          </a:prstGeom>
          <a:noFill/>
        </p:spPr>
        <p:txBody>
          <a:bodyPr wrap="square">
            <a:spAutoFit/>
          </a:bodyPr>
          <a:lstStyle/>
          <a:p>
            <a:pPr marL="285750" indent="-285750" defTabSz="540000">
              <a:buFont typeface="Arial" panose="020B0604020202020204" pitchFamily="34" charset="0"/>
              <a:buChar char="•"/>
            </a:pPr>
            <a:r>
              <a:rPr lang="en-US" dirty="0">
                <a:latin typeface="Arial" panose="020B0604020202020204" pitchFamily="34" charset="0"/>
                <a:ea typeface="Liberation Serif" panose="02020603050405020304" pitchFamily="18" charset="0"/>
                <a:cs typeface="Arial" panose="020B0604020202020204" pitchFamily="34" charset="0"/>
              </a:rPr>
              <a:t>Soil Aquifer Treatment (SAT) is one of several techniques of Managed Aquifer Recharge (MAR) using treated wastewater effluent as feedwater to recharge groundwater resources in water scarce regions and providing intermediate storage for later use</a:t>
            </a:r>
          </a:p>
          <a:p>
            <a:pPr marL="285750" indent="-285750" defTabSz="540000">
              <a:buFont typeface="Arial" panose="020B0604020202020204" pitchFamily="34" charset="0"/>
              <a:buChar char="•"/>
            </a:pPr>
            <a:endParaRPr lang="en-US" dirty="0">
              <a:latin typeface="Arial" panose="020B0604020202020204" pitchFamily="34" charset="0"/>
              <a:ea typeface="Liberation Serif" panose="02020603050405020304" pitchFamily="18" charset="0"/>
              <a:cs typeface="Arial" panose="020B0604020202020204" pitchFamily="34" charset="0"/>
            </a:endParaRPr>
          </a:p>
          <a:p>
            <a:pPr marL="285750" indent="-285750" defTabSz="540000">
              <a:buFont typeface="Arial" panose="020B0604020202020204" pitchFamily="34" charset="0"/>
              <a:buChar char="•"/>
            </a:pPr>
            <a:r>
              <a:rPr lang="en-US" dirty="0">
                <a:latin typeface="Arial" panose="020B0604020202020204" pitchFamily="34" charset="0"/>
                <a:ea typeface="Liberation Serif" panose="02020603050405020304" pitchFamily="18" charset="0"/>
                <a:cs typeface="Arial" panose="020B0604020202020204" pitchFamily="34" charset="0"/>
              </a:rPr>
              <a:t>SAT-MAR as tertiary treatment for secondary treated wastewater effluents:</a:t>
            </a:r>
          </a:p>
          <a:p>
            <a:pPr marL="742950" lvl="1" indent="-285750" defTabSz="540000">
              <a:buFont typeface="Arial" panose="020B0604020202020204" pitchFamily="34" charset="0"/>
              <a:buChar char="•"/>
            </a:pPr>
            <a:r>
              <a:rPr lang="en-US" dirty="0">
                <a:latin typeface="Arial" panose="020B0604020202020204" pitchFamily="34" charset="0"/>
                <a:ea typeface="Liberation Serif" panose="02020603050405020304" pitchFamily="18" charset="0"/>
                <a:cs typeface="Arial" panose="020B0604020202020204" pitchFamily="34" charset="0"/>
              </a:rPr>
              <a:t>Risks due nutrients (N, P) and emerging organic compounds (e.g., pharmaceuticals)</a:t>
            </a:r>
            <a:endParaRPr lang="de-BE" dirty="0">
              <a:latin typeface="Arial" panose="020B0604020202020204" pitchFamily="34" charset="0"/>
              <a:cs typeface="Arial" panose="020B0604020202020204" pitchFamily="34" charset="0"/>
            </a:endParaRPr>
          </a:p>
        </p:txBody>
      </p:sp>
      <p:pic>
        <p:nvPicPr>
          <p:cNvPr id="22" name="Grafik 21">
            <a:extLst>
              <a:ext uri="{FF2B5EF4-FFF2-40B4-BE49-F238E27FC236}">
                <a16:creationId xmlns:a16="http://schemas.microsoft.com/office/drawing/2014/main" id="{A4BB7D0D-F811-A255-1C64-6A229D3D2B98}"/>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9099" y="6346054"/>
            <a:ext cx="1798343" cy="379540"/>
          </a:xfrm>
          <a:prstGeom prst="rect">
            <a:avLst/>
          </a:prstGeom>
        </p:spPr>
      </p:pic>
      <p:pic>
        <p:nvPicPr>
          <p:cNvPr id="26" name="Grafik 25" descr="Ein Bild, das Text enthält.&#10;&#10;Automatisch generierte Beschreibung">
            <a:extLst>
              <a:ext uri="{FF2B5EF4-FFF2-40B4-BE49-F238E27FC236}">
                <a16:creationId xmlns:a16="http://schemas.microsoft.com/office/drawing/2014/main" id="{C06D34EB-99AC-6585-1F73-47BBFD6A6460}"/>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5953" y="6296363"/>
            <a:ext cx="1167337" cy="466935"/>
          </a:xfrm>
          <a:prstGeom prst="rect">
            <a:avLst/>
          </a:prstGeom>
        </p:spPr>
      </p:pic>
      <p:sp>
        <p:nvSpPr>
          <p:cNvPr id="27" name="Textfeld 26">
            <a:extLst>
              <a:ext uri="{FF2B5EF4-FFF2-40B4-BE49-F238E27FC236}">
                <a16:creationId xmlns:a16="http://schemas.microsoft.com/office/drawing/2014/main" id="{7C150F36-CE48-DE50-7165-96D394A54A46}"/>
              </a:ext>
            </a:extLst>
          </p:cNvPr>
          <p:cNvSpPr txBox="1"/>
          <p:nvPr/>
        </p:nvSpPr>
        <p:spPr>
          <a:xfrm>
            <a:off x="10074724" y="5618267"/>
            <a:ext cx="1782313" cy="307777"/>
          </a:xfrm>
          <a:prstGeom prst="rect">
            <a:avLst/>
          </a:prstGeom>
          <a:noFill/>
        </p:spPr>
        <p:txBody>
          <a:bodyPr wrap="square">
            <a:spAutoFit/>
          </a:bodyPr>
          <a:lstStyle>
            <a:defPPr>
              <a:defRPr lang="en-US"/>
            </a:defPPr>
            <a:lvl1pPr>
              <a:defRPr sz="700">
                <a:ea typeface="Liberation Serif" panose="02020603050405020304" pitchFamily="18" charset="0"/>
                <a:cs typeface="Liberation Serif" panose="02020603050405020304" pitchFamily="18" charset="0"/>
              </a:defRPr>
            </a:lvl1pPr>
          </a:lstStyle>
          <a:p>
            <a:r>
              <a:rPr lang="en-US" dirty="0"/>
              <a:t>OECD (2019), Pharmaceutical Residues in Freshwater: Hazards and Policy Responses</a:t>
            </a:r>
          </a:p>
        </p:txBody>
      </p:sp>
      <p:pic>
        <p:nvPicPr>
          <p:cNvPr id="15" name="Grafik 14">
            <a:extLst>
              <a:ext uri="{FF2B5EF4-FFF2-40B4-BE49-F238E27FC236}">
                <a16:creationId xmlns:a16="http://schemas.microsoft.com/office/drawing/2014/main" id="{0D70C96C-C6F8-8B1D-504B-5219C463AC85}"/>
              </a:ext>
            </a:extLst>
          </p:cNvPr>
          <p:cNvPicPr>
            <a:picLocks noChangeAspect="1"/>
          </p:cNvPicPr>
          <p:nvPr/>
        </p:nvPicPr>
        <p:blipFill>
          <a:blip r:embed="rId7"/>
          <a:stretch>
            <a:fillRect/>
          </a:stretch>
        </p:blipFill>
        <p:spPr>
          <a:xfrm>
            <a:off x="1236236" y="2952517"/>
            <a:ext cx="1391315" cy="3105207"/>
          </a:xfrm>
          <a:prstGeom prst="rect">
            <a:avLst/>
          </a:prstGeom>
        </p:spPr>
      </p:pic>
      <p:sp>
        <p:nvSpPr>
          <p:cNvPr id="17" name="Textfeld 16">
            <a:extLst>
              <a:ext uri="{FF2B5EF4-FFF2-40B4-BE49-F238E27FC236}">
                <a16:creationId xmlns:a16="http://schemas.microsoft.com/office/drawing/2014/main" id="{5CC0449D-AB15-9255-9474-EF373313B5D2}"/>
              </a:ext>
            </a:extLst>
          </p:cNvPr>
          <p:cNvSpPr txBox="1"/>
          <p:nvPr/>
        </p:nvSpPr>
        <p:spPr>
          <a:xfrm>
            <a:off x="2553636" y="5842811"/>
            <a:ext cx="2431469" cy="307777"/>
          </a:xfrm>
          <a:prstGeom prst="rect">
            <a:avLst/>
          </a:prstGeom>
          <a:noFill/>
        </p:spPr>
        <p:txBody>
          <a:bodyPr wrap="square">
            <a:spAutoFit/>
          </a:bodyPr>
          <a:lstStyle>
            <a:defPPr>
              <a:defRPr lang="pt-PT"/>
            </a:defPPr>
            <a:lvl1pPr>
              <a:defRPr sz="700">
                <a:ea typeface="Liberation Serif" panose="02020603050405020304" pitchFamily="18" charset="0"/>
                <a:cs typeface="Liberation Serif" panose="02020603050405020304" pitchFamily="18" charset="0"/>
              </a:defRPr>
            </a:lvl1pPr>
          </a:lstStyle>
          <a:p>
            <a:r>
              <a:rPr lang="en-US" dirty="0" err="1"/>
              <a:t>Alam</a:t>
            </a:r>
            <a:r>
              <a:rPr lang="en-US" dirty="0"/>
              <a:t> et al. (2021,)Managed aquifer recharge implementation criteria to achieve water sustainability</a:t>
            </a:r>
          </a:p>
        </p:txBody>
      </p:sp>
      <p:sp>
        <p:nvSpPr>
          <p:cNvPr id="2" name="Rechteck 1">
            <a:extLst>
              <a:ext uri="{FF2B5EF4-FFF2-40B4-BE49-F238E27FC236}">
                <a16:creationId xmlns:a16="http://schemas.microsoft.com/office/drawing/2014/main" id="{10094311-0D0A-B22E-FEA3-FCD1201DBD22}"/>
              </a:ext>
            </a:extLst>
          </p:cNvPr>
          <p:cNvSpPr/>
          <p:nvPr/>
        </p:nvSpPr>
        <p:spPr>
          <a:xfrm>
            <a:off x="1974006" y="4580930"/>
            <a:ext cx="659265" cy="4927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8" name="Rechteck 17">
            <a:extLst>
              <a:ext uri="{FF2B5EF4-FFF2-40B4-BE49-F238E27FC236}">
                <a16:creationId xmlns:a16="http://schemas.microsoft.com/office/drawing/2014/main" id="{BE90D51C-34C8-B0AD-C357-48F92DBBF95D}"/>
              </a:ext>
            </a:extLst>
          </p:cNvPr>
          <p:cNvSpPr/>
          <p:nvPr/>
        </p:nvSpPr>
        <p:spPr>
          <a:xfrm>
            <a:off x="192518" y="6211563"/>
            <a:ext cx="792088" cy="666481"/>
          </a:xfrm>
          <a:prstGeom prst="rect">
            <a:avLst/>
          </a:prstGeom>
          <a:solidFill>
            <a:srgbClr val="EBEBE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Tree>
    <p:extLst>
      <p:ext uri="{BB962C8B-B14F-4D97-AF65-F5344CB8AC3E}">
        <p14:creationId xmlns:p14="http://schemas.microsoft.com/office/powerpoint/2010/main" val="181924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feil: Fünfeck 16">
            <a:extLst>
              <a:ext uri="{FF2B5EF4-FFF2-40B4-BE49-F238E27FC236}">
                <a16:creationId xmlns:a16="http://schemas.microsoft.com/office/drawing/2014/main" id="{F8EEE9A6-7569-359E-8E12-413C4F1B4DEF}"/>
              </a:ext>
            </a:extLst>
          </p:cNvPr>
          <p:cNvSpPr/>
          <p:nvPr/>
        </p:nvSpPr>
        <p:spPr>
          <a:xfrm>
            <a:off x="334963" y="1060136"/>
            <a:ext cx="3994063" cy="4895850"/>
          </a:xfrm>
          <a:prstGeom prst="homePlate">
            <a:avLst>
              <a:gd name="adj" fmla="val 1391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6" name="Rechteck 25">
            <a:extLst>
              <a:ext uri="{FF2B5EF4-FFF2-40B4-BE49-F238E27FC236}">
                <a16:creationId xmlns:a16="http://schemas.microsoft.com/office/drawing/2014/main" id="{AB7DBC9A-CF78-EA57-59B9-A1EF66B447BC}"/>
              </a:ext>
            </a:extLst>
          </p:cNvPr>
          <p:cNvSpPr/>
          <p:nvPr/>
        </p:nvSpPr>
        <p:spPr>
          <a:xfrm>
            <a:off x="0" y="77560"/>
            <a:ext cx="11857037" cy="762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solidFill>
                <a:schemeClr val="bg1">
                  <a:lumMod val="85000"/>
                </a:schemeClr>
              </a:solidFill>
            </a:endParaRPr>
          </a:p>
        </p:txBody>
      </p:sp>
      <p:sp>
        <p:nvSpPr>
          <p:cNvPr id="5" name="Foliennummernplatzhalter 4">
            <a:extLst>
              <a:ext uri="{FF2B5EF4-FFF2-40B4-BE49-F238E27FC236}">
                <a16:creationId xmlns:a16="http://schemas.microsoft.com/office/drawing/2014/main" id="{1C6D347F-5D67-24F8-0ADD-25FA4E9AC0D5}"/>
              </a:ext>
            </a:extLst>
          </p:cNvPr>
          <p:cNvSpPr>
            <a:spLocks noGrp="1"/>
          </p:cNvSpPr>
          <p:nvPr>
            <p:ph type="sldNum" sz="quarter" idx="11"/>
          </p:nvPr>
        </p:nvSpPr>
        <p:spPr/>
        <p:txBody>
          <a:bodyPr/>
          <a:lstStyle/>
          <a:p>
            <a:r>
              <a:rPr lang="pt-PT" b="1"/>
              <a:t>LNEC</a:t>
            </a:r>
            <a:r>
              <a:rPr lang="pt-PT"/>
              <a:t> | </a:t>
            </a:r>
            <a:fld id="{41B9C9E2-D41C-4EEA-8BD4-26935379B328}" type="slidenum">
              <a:rPr lang="pt-PT" smtClean="0"/>
              <a:pPr/>
              <a:t>3</a:t>
            </a:fld>
            <a:endParaRPr lang="pt-PT" dirty="0"/>
          </a:p>
        </p:txBody>
      </p:sp>
      <p:sp>
        <p:nvSpPr>
          <p:cNvPr id="7" name="Textfeld 6">
            <a:extLst>
              <a:ext uri="{FF2B5EF4-FFF2-40B4-BE49-F238E27FC236}">
                <a16:creationId xmlns:a16="http://schemas.microsoft.com/office/drawing/2014/main" id="{58FFEA90-93BB-9B8C-9A5E-030B0C8B1701}"/>
              </a:ext>
            </a:extLst>
          </p:cNvPr>
          <p:cNvSpPr txBox="1"/>
          <p:nvPr/>
        </p:nvSpPr>
        <p:spPr>
          <a:xfrm>
            <a:off x="320870" y="3097893"/>
            <a:ext cx="3884572" cy="338554"/>
          </a:xfrm>
          <a:prstGeom prst="rect">
            <a:avLst/>
          </a:prstGeom>
          <a:noFill/>
        </p:spPr>
        <p:txBody>
          <a:bodyPr wrap="square">
            <a:spAutoFit/>
          </a:bodyPr>
          <a:lstStyle/>
          <a:p>
            <a:pPr algn="l"/>
            <a:r>
              <a:rPr lang="en-GB" sz="800" dirty="0" err="1"/>
              <a:t>Edinsson</a:t>
            </a:r>
            <a:r>
              <a:rPr lang="en-GB" sz="800" dirty="0"/>
              <a:t> Muñoz-Vega (PhD Thesis) – Role of organic matter, redox processes and biofilm formation in the transport of selected emerging organic contaminants</a:t>
            </a:r>
            <a:endParaRPr lang="en-US" sz="700" dirty="0">
              <a:latin typeface="Liberation Sans" panose="020B0604020202020204" pitchFamily="34" charset="0"/>
              <a:ea typeface="Liberation Sans" panose="020B0604020202020204" pitchFamily="34" charset="0"/>
              <a:cs typeface="Liberation Sans" panose="020B0604020202020204" pitchFamily="34" charset="0"/>
            </a:endParaRPr>
          </a:p>
        </p:txBody>
      </p:sp>
      <p:pic>
        <p:nvPicPr>
          <p:cNvPr id="8" name="Grafik 7">
            <a:extLst>
              <a:ext uri="{FF2B5EF4-FFF2-40B4-BE49-F238E27FC236}">
                <a16:creationId xmlns:a16="http://schemas.microsoft.com/office/drawing/2014/main" id="{7C3E87E1-BDFA-F223-FD6A-2C559F23EEEB}"/>
              </a:ext>
            </a:extLst>
          </p:cNvPr>
          <p:cNvPicPr>
            <a:picLocks noChangeAspect="1"/>
          </p:cNvPicPr>
          <p:nvPr/>
        </p:nvPicPr>
        <p:blipFill>
          <a:blip r:embed="rId2"/>
          <a:stretch>
            <a:fillRect/>
          </a:stretch>
        </p:blipFill>
        <p:spPr>
          <a:xfrm>
            <a:off x="405454" y="4161831"/>
            <a:ext cx="1859204" cy="1057424"/>
          </a:xfrm>
          <a:prstGeom prst="rect">
            <a:avLst/>
          </a:prstGeom>
          <a:ln>
            <a:solidFill>
              <a:schemeClr val="tx1"/>
            </a:solidFill>
          </a:ln>
        </p:spPr>
      </p:pic>
      <p:sp>
        <p:nvSpPr>
          <p:cNvPr id="9" name="Textfeld 8">
            <a:extLst>
              <a:ext uri="{FF2B5EF4-FFF2-40B4-BE49-F238E27FC236}">
                <a16:creationId xmlns:a16="http://schemas.microsoft.com/office/drawing/2014/main" id="{96B8361F-EAD0-AFE5-3EB5-EDBFB1C8A997}"/>
              </a:ext>
            </a:extLst>
          </p:cNvPr>
          <p:cNvSpPr txBox="1"/>
          <p:nvPr/>
        </p:nvSpPr>
        <p:spPr>
          <a:xfrm>
            <a:off x="360878" y="5290346"/>
            <a:ext cx="3734373" cy="338554"/>
          </a:xfrm>
          <a:prstGeom prst="rect">
            <a:avLst/>
          </a:prstGeom>
          <a:noFill/>
        </p:spPr>
        <p:txBody>
          <a:bodyPr wrap="square">
            <a:spAutoFit/>
          </a:bodyPr>
          <a:lstStyle/>
          <a:p>
            <a:r>
              <a:rPr lang="en-GB" sz="800" dirty="0"/>
              <a:t>UNESCO (2021) – </a:t>
            </a:r>
            <a:r>
              <a:rPr lang="en-US" sz="800" dirty="0"/>
              <a:t>MANAGING AQUIFER RECHARGE: A Showcase for Resilience and Sustainability</a:t>
            </a:r>
          </a:p>
        </p:txBody>
      </p:sp>
      <p:pic>
        <p:nvPicPr>
          <p:cNvPr id="10" name="Grafik 9">
            <a:extLst>
              <a:ext uri="{FF2B5EF4-FFF2-40B4-BE49-F238E27FC236}">
                <a16:creationId xmlns:a16="http://schemas.microsoft.com/office/drawing/2014/main" id="{8BFC0DF9-2A0E-306D-5CFF-3C3D857726D0}"/>
              </a:ext>
            </a:extLst>
          </p:cNvPr>
          <p:cNvPicPr>
            <a:picLocks noChangeAspect="1"/>
          </p:cNvPicPr>
          <p:nvPr/>
        </p:nvPicPr>
        <p:blipFill>
          <a:blip r:embed="rId3"/>
          <a:stretch>
            <a:fillRect/>
          </a:stretch>
        </p:blipFill>
        <p:spPr>
          <a:xfrm>
            <a:off x="2328911" y="4161830"/>
            <a:ext cx="1502244" cy="1051571"/>
          </a:xfrm>
          <a:prstGeom prst="rect">
            <a:avLst/>
          </a:prstGeom>
          <a:ln>
            <a:solidFill>
              <a:schemeClr val="tx1"/>
            </a:solidFill>
          </a:ln>
        </p:spPr>
      </p:pic>
      <p:pic>
        <p:nvPicPr>
          <p:cNvPr id="11" name="Grafik 10" descr="Ein Bild, das Text enthält.&#10;&#10;Automatisch generierte Beschreibung">
            <a:extLst>
              <a:ext uri="{FF2B5EF4-FFF2-40B4-BE49-F238E27FC236}">
                <a16:creationId xmlns:a16="http://schemas.microsoft.com/office/drawing/2014/main" id="{64AF5026-76B4-C5CA-1AB0-0312F28702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9263" b="38646"/>
          <a:stretch/>
        </p:blipFill>
        <p:spPr>
          <a:xfrm>
            <a:off x="423818" y="1534472"/>
            <a:ext cx="3375291" cy="1574048"/>
          </a:xfrm>
          <a:prstGeom prst="rect">
            <a:avLst/>
          </a:prstGeom>
          <a:ln>
            <a:solidFill>
              <a:schemeClr val="tx1"/>
            </a:solidFill>
          </a:ln>
        </p:spPr>
      </p:pic>
      <p:sp>
        <p:nvSpPr>
          <p:cNvPr id="12" name="Content Placeholder 2">
            <a:extLst>
              <a:ext uri="{FF2B5EF4-FFF2-40B4-BE49-F238E27FC236}">
                <a16:creationId xmlns:a16="http://schemas.microsoft.com/office/drawing/2014/main" id="{F1F9B5BA-1597-D45C-3369-507FA08349A7}"/>
              </a:ext>
            </a:extLst>
          </p:cNvPr>
          <p:cNvSpPr txBox="1">
            <a:spLocks/>
          </p:cNvSpPr>
          <p:nvPr/>
        </p:nvSpPr>
        <p:spPr>
          <a:xfrm>
            <a:off x="334963" y="1155580"/>
            <a:ext cx="3426587" cy="3602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u="sng" dirty="0">
                <a:latin typeface="+mj-lt"/>
                <a:ea typeface="Liberation Serif" panose="02020603050405020304" pitchFamily="18" charset="0"/>
                <a:cs typeface="Liberation Serif" panose="02020603050405020304" pitchFamily="18" charset="0"/>
              </a:rPr>
              <a:t>Small Scale – Column Experiments</a:t>
            </a:r>
          </a:p>
        </p:txBody>
      </p:sp>
      <p:sp>
        <p:nvSpPr>
          <p:cNvPr id="13" name="Content Placeholder 2">
            <a:extLst>
              <a:ext uri="{FF2B5EF4-FFF2-40B4-BE49-F238E27FC236}">
                <a16:creationId xmlns:a16="http://schemas.microsoft.com/office/drawing/2014/main" id="{3039F393-35A3-B4F8-AB57-42E3F35680C5}"/>
              </a:ext>
            </a:extLst>
          </p:cNvPr>
          <p:cNvSpPr txBox="1">
            <a:spLocks/>
          </p:cNvSpPr>
          <p:nvPr/>
        </p:nvSpPr>
        <p:spPr>
          <a:xfrm>
            <a:off x="329533" y="3779251"/>
            <a:ext cx="3426587" cy="423243"/>
          </a:xfrm>
          <a:prstGeom prst="rect">
            <a:avLst/>
          </a:prstGeom>
        </p:spPr>
        <p:txBody>
          <a:bodyPr vert="horz" lIns="91440" tIns="45720" rIns="91440" bIns="45720" rtlCol="0">
            <a:normAutofit/>
          </a:bodyPr>
          <a:lstStyle>
            <a:defPPr>
              <a:defRPr lang="pt-PT"/>
            </a:defPPr>
            <a:lvl1pPr indent="0">
              <a:lnSpc>
                <a:spcPct val="90000"/>
              </a:lnSpc>
              <a:spcBef>
                <a:spcPts val="1000"/>
              </a:spcBef>
              <a:buFont typeface="Arial" panose="020B0604020202020204" pitchFamily="34" charset="0"/>
              <a:buNone/>
              <a:defRPr sz="1600">
                <a:latin typeface="Liberation Serif" panose="02020603050405020304" pitchFamily="18" charset="0"/>
                <a:ea typeface="Liberation Serif" panose="02020603050405020304" pitchFamily="18" charset="0"/>
                <a:cs typeface="Liberation Serif"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u="sng" dirty="0">
                <a:latin typeface="+mj-lt"/>
              </a:rPr>
              <a:t>Field Scale – SAT-MAR Sites</a:t>
            </a:r>
          </a:p>
        </p:txBody>
      </p:sp>
      <p:pic>
        <p:nvPicPr>
          <p:cNvPr id="14" name="Grafik 13">
            <a:extLst>
              <a:ext uri="{FF2B5EF4-FFF2-40B4-BE49-F238E27FC236}">
                <a16:creationId xmlns:a16="http://schemas.microsoft.com/office/drawing/2014/main" id="{64D31CCE-C972-DC65-C093-15CE1467F8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62" t="20618" r="4124" b="10941"/>
          <a:stretch/>
        </p:blipFill>
        <p:spPr>
          <a:xfrm rot="5400000">
            <a:off x="3545251" y="2602647"/>
            <a:ext cx="4313429" cy="2393249"/>
          </a:xfrm>
          <a:prstGeom prst="rect">
            <a:avLst/>
          </a:prstGeom>
          <a:ln>
            <a:solidFill>
              <a:schemeClr val="tx1"/>
            </a:solidFill>
          </a:ln>
        </p:spPr>
      </p:pic>
      <p:sp>
        <p:nvSpPr>
          <p:cNvPr id="15" name="Content Placeholder 2">
            <a:extLst>
              <a:ext uri="{FF2B5EF4-FFF2-40B4-BE49-F238E27FC236}">
                <a16:creationId xmlns:a16="http://schemas.microsoft.com/office/drawing/2014/main" id="{1B418AE3-08C5-5AC7-8963-8EE2FA8EEB8D}"/>
              </a:ext>
            </a:extLst>
          </p:cNvPr>
          <p:cNvSpPr txBox="1">
            <a:spLocks/>
          </p:cNvSpPr>
          <p:nvPr/>
        </p:nvSpPr>
        <p:spPr>
          <a:xfrm>
            <a:off x="4390745" y="1016102"/>
            <a:ext cx="2843568" cy="1140060"/>
          </a:xfrm>
          <a:prstGeom prst="rect">
            <a:avLst/>
          </a:prstGeom>
        </p:spPr>
        <p:txBody>
          <a:bodyPr vert="horz" lIns="91440" tIns="45720" rIns="91440" bIns="45720" rtlCol="0">
            <a:normAutofit/>
          </a:bodyPr>
          <a:lstStyle>
            <a:defPPr>
              <a:defRPr lang="pt-PT"/>
            </a:defPPr>
            <a:lvl1pPr indent="0">
              <a:lnSpc>
                <a:spcPct val="90000"/>
              </a:lnSpc>
              <a:spcBef>
                <a:spcPts val="1000"/>
              </a:spcBef>
              <a:buFont typeface="Arial" panose="020B0604020202020204" pitchFamily="34" charset="0"/>
              <a:buNone/>
              <a:defRPr sz="1600">
                <a:latin typeface="Liberation Serif" panose="02020603050405020304" pitchFamily="18" charset="0"/>
                <a:ea typeface="Liberation Serif" panose="02020603050405020304" pitchFamily="18" charset="0"/>
                <a:cs typeface="Liberation Serif"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latin typeface="+mj-lt"/>
              </a:rPr>
              <a:t>Attempt to bridge the gap:</a:t>
            </a:r>
          </a:p>
          <a:p>
            <a:r>
              <a:rPr lang="en-US" u="sng" dirty="0">
                <a:latin typeface="+mj-lt"/>
              </a:rPr>
              <a:t>Sand Tank Experiments</a:t>
            </a:r>
          </a:p>
        </p:txBody>
      </p:sp>
      <p:sp>
        <p:nvSpPr>
          <p:cNvPr id="25" name="Textfeld 24">
            <a:extLst>
              <a:ext uri="{FF2B5EF4-FFF2-40B4-BE49-F238E27FC236}">
                <a16:creationId xmlns:a16="http://schemas.microsoft.com/office/drawing/2014/main" id="{47E806B9-B98A-ADE5-4EC0-1AD3C80EDD2C}"/>
              </a:ext>
            </a:extLst>
          </p:cNvPr>
          <p:cNvSpPr txBox="1"/>
          <p:nvPr/>
        </p:nvSpPr>
        <p:spPr>
          <a:xfrm>
            <a:off x="256752" y="168930"/>
            <a:ext cx="11150794" cy="523220"/>
          </a:xfrm>
          <a:prstGeom prst="rect">
            <a:avLst/>
          </a:prstGeom>
          <a:noFill/>
        </p:spPr>
        <p:txBody>
          <a:bodyPr wrap="square">
            <a:spAutoFit/>
          </a:bodyPr>
          <a:lstStyle>
            <a:defPPr>
              <a:defRPr lang="pt-PT"/>
            </a:defPPr>
            <a:lvl1pPr>
              <a:defRPr sz="2800">
                <a:latin typeface="Liberation Serif" panose="02020603050405020304" pitchFamily="18" charset="0"/>
                <a:ea typeface="Liberation Serif" panose="02020603050405020304" pitchFamily="18" charset="0"/>
                <a:cs typeface="Liberation Serif" panose="02020603050405020304" pitchFamily="18" charset="0"/>
              </a:defRPr>
            </a:lvl1pPr>
          </a:lstStyle>
          <a:p>
            <a:r>
              <a:rPr lang="en-US" dirty="0"/>
              <a:t>Motivation for large-scale sand tank experiments simulating SAT-MAR</a:t>
            </a:r>
            <a:endParaRPr lang="de-BE" dirty="0"/>
          </a:p>
        </p:txBody>
      </p:sp>
      <p:pic>
        <p:nvPicPr>
          <p:cNvPr id="27" name="Grafik 26">
            <a:extLst>
              <a:ext uri="{FF2B5EF4-FFF2-40B4-BE49-F238E27FC236}">
                <a16:creationId xmlns:a16="http://schemas.microsoft.com/office/drawing/2014/main" id="{1EE1DD90-CFA9-F0A6-6422-8A5538CF78E6}"/>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9099" y="6346054"/>
            <a:ext cx="1798343" cy="379540"/>
          </a:xfrm>
          <a:prstGeom prst="rect">
            <a:avLst/>
          </a:prstGeom>
        </p:spPr>
      </p:pic>
      <p:pic>
        <p:nvPicPr>
          <p:cNvPr id="28" name="Grafik 27" descr="Ein Bild, das Text enthält.&#10;&#10;Automatisch generierte Beschreibung">
            <a:extLst>
              <a:ext uri="{FF2B5EF4-FFF2-40B4-BE49-F238E27FC236}">
                <a16:creationId xmlns:a16="http://schemas.microsoft.com/office/drawing/2014/main" id="{60FEE461-9391-BC92-0EE7-53B140315A94}"/>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5953" y="6296363"/>
            <a:ext cx="1167337" cy="466935"/>
          </a:xfrm>
          <a:prstGeom prst="rect">
            <a:avLst/>
          </a:prstGeom>
        </p:spPr>
      </p:pic>
      <p:sp>
        <p:nvSpPr>
          <p:cNvPr id="23" name="Textfeld 22">
            <a:extLst>
              <a:ext uri="{FF2B5EF4-FFF2-40B4-BE49-F238E27FC236}">
                <a16:creationId xmlns:a16="http://schemas.microsoft.com/office/drawing/2014/main" id="{C764E55E-8430-99CC-D775-EF8496EA45FC}"/>
              </a:ext>
            </a:extLst>
          </p:cNvPr>
          <p:cNvSpPr txBox="1"/>
          <p:nvPr/>
        </p:nvSpPr>
        <p:spPr>
          <a:xfrm>
            <a:off x="7348909" y="1586132"/>
            <a:ext cx="4948637" cy="2031325"/>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ea typeface="Liberation Serif" panose="02020603050405020304" pitchFamily="18" charset="0"/>
                <a:cs typeface="Arial" panose="020B0604020202020204" pitchFamily="34" charset="0"/>
              </a:rPr>
              <a:t>Processes due to mixing of groundwater and infiltrating treated wastewater </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High </a:t>
            </a:r>
            <a:r>
              <a:rPr lang="de-DE" dirty="0" err="1">
                <a:latin typeface="Arial" panose="020B0604020202020204" pitchFamily="34" charset="0"/>
                <a:cs typeface="Arial" panose="020B0604020202020204" pitchFamily="34" charset="0"/>
              </a:rPr>
              <a:t>resolution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monitoring</a:t>
            </a:r>
            <a:r>
              <a:rPr lang="de-DE" dirty="0">
                <a:latin typeface="Arial" panose="020B0604020202020204" pitchFamily="34" charset="0"/>
                <a:cs typeface="Arial" panose="020B0604020202020204" pitchFamily="34" charset="0"/>
              </a:rPr>
              <a:t> and </a:t>
            </a:r>
            <a:r>
              <a:rPr lang="de-DE" dirty="0" err="1">
                <a:latin typeface="Arial" panose="020B0604020202020204" pitchFamily="34" charset="0"/>
                <a:cs typeface="Arial" panose="020B0604020202020204" pitchFamily="34" charset="0"/>
              </a:rPr>
              <a:t>sampling</a:t>
            </a: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err="1">
                <a:latin typeface="Arial" panose="020B0604020202020204" pitchFamily="34" charset="0"/>
                <a:cs typeface="Arial" panose="020B0604020202020204" pitchFamily="34" charset="0"/>
              </a:rPr>
              <a:t>Controlled</a:t>
            </a:r>
            <a:r>
              <a:rPr lang="de-DE" dirty="0">
                <a:latin typeface="Arial" panose="020B0604020202020204" pitchFamily="34" charset="0"/>
                <a:cs typeface="Arial" panose="020B0604020202020204" pitchFamily="34" charset="0"/>
              </a:rPr>
              <a:t> conditions</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Dry and </a:t>
            </a:r>
            <a:r>
              <a:rPr lang="de-DE" dirty="0" err="1">
                <a:latin typeface="Arial" panose="020B0604020202020204" pitchFamily="34" charset="0"/>
                <a:cs typeface="Arial" panose="020B0604020202020204" pitchFamily="34" charset="0"/>
              </a:rPr>
              <a:t>wet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cycles</a:t>
            </a: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Risk </a:t>
            </a:r>
            <a:r>
              <a:rPr lang="de-DE" dirty="0" err="1">
                <a:latin typeface="Arial" panose="020B0604020202020204" pitchFamily="34" charset="0"/>
                <a:cs typeface="Arial" panose="020B0604020202020204" pitchFamily="34" charset="0"/>
              </a:rPr>
              <a:t>assessment</a:t>
            </a:r>
            <a:endParaRPr lang="de-DE" dirty="0">
              <a:latin typeface="Arial" panose="020B0604020202020204" pitchFamily="34" charset="0"/>
              <a:cs typeface="Arial" panose="020B0604020202020204" pitchFamily="34" charset="0"/>
            </a:endParaRPr>
          </a:p>
          <a:p>
            <a:endParaRPr lang="de-BE" dirty="0">
              <a:latin typeface="Arial" panose="020B0604020202020204" pitchFamily="34" charset="0"/>
              <a:cs typeface="Arial" panose="020B0604020202020204" pitchFamily="34" charset="0"/>
            </a:endParaRPr>
          </a:p>
        </p:txBody>
      </p:sp>
      <p:pic>
        <p:nvPicPr>
          <p:cNvPr id="24" name="Grafik 23">
            <a:extLst>
              <a:ext uri="{FF2B5EF4-FFF2-40B4-BE49-F238E27FC236}">
                <a16:creationId xmlns:a16="http://schemas.microsoft.com/office/drawing/2014/main" id="{6EBBACD2-7B52-8ED8-E7DC-8C527620D387}"/>
              </a:ext>
            </a:extLst>
          </p:cNvPr>
          <p:cNvPicPr>
            <a:picLocks noChangeAspect="1"/>
          </p:cNvPicPr>
          <p:nvPr/>
        </p:nvPicPr>
        <p:blipFill>
          <a:blip r:embed="rId8"/>
          <a:stretch>
            <a:fillRect/>
          </a:stretch>
        </p:blipFill>
        <p:spPr>
          <a:xfrm>
            <a:off x="7285435" y="3322464"/>
            <a:ext cx="3995141" cy="2470443"/>
          </a:xfrm>
          <a:prstGeom prst="rect">
            <a:avLst/>
          </a:prstGeom>
          <a:ln>
            <a:noFill/>
          </a:ln>
        </p:spPr>
      </p:pic>
      <p:sp>
        <p:nvSpPr>
          <p:cNvPr id="29" name="Textfeld 28">
            <a:extLst>
              <a:ext uri="{FF2B5EF4-FFF2-40B4-BE49-F238E27FC236}">
                <a16:creationId xmlns:a16="http://schemas.microsoft.com/office/drawing/2014/main" id="{EBE9ABE2-F543-F5BC-DDAA-62D88177FA94}"/>
              </a:ext>
            </a:extLst>
          </p:cNvPr>
          <p:cNvSpPr txBox="1"/>
          <p:nvPr/>
        </p:nvSpPr>
        <p:spPr>
          <a:xfrm>
            <a:off x="7273088" y="5797910"/>
            <a:ext cx="4416057" cy="415498"/>
          </a:xfrm>
          <a:prstGeom prst="rect">
            <a:avLst/>
          </a:prstGeom>
          <a:noFill/>
        </p:spPr>
        <p:txBody>
          <a:bodyPr wrap="square">
            <a:spAutoFit/>
          </a:bodyPr>
          <a:lstStyle/>
          <a:p>
            <a:pPr algn="l"/>
            <a:r>
              <a:rPr lang="de-DE" sz="700" dirty="0" err="1">
                <a:ea typeface="Liberation Serif" panose="02020603050405020304" pitchFamily="18" charset="0"/>
                <a:cs typeface="Liberation Serif" panose="02020603050405020304" pitchFamily="18" charset="0"/>
              </a:rPr>
              <a:t>Greskowiak</a:t>
            </a:r>
            <a:r>
              <a:rPr lang="de-DE" sz="700" dirty="0">
                <a:ea typeface="Liberation Serif" panose="02020603050405020304" pitchFamily="18" charset="0"/>
                <a:cs typeface="Liberation Serif" panose="02020603050405020304" pitchFamily="18" charset="0"/>
              </a:rPr>
              <a:t> et al. (2017), </a:t>
            </a:r>
            <a:r>
              <a:rPr lang="en-US" sz="700" b="0" i="0" u="none" strike="noStrike" baseline="0" dirty="0">
                <a:ea typeface="Liberation Serif" panose="02020603050405020304" pitchFamily="18" charset="0"/>
                <a:cs typeface="Liberation Serif" panose="02020603050405020304" pitchFamily="18" charset="0"/>
              </a:rPr>
              <a:t>The uncertainty of biodegradation rate constants of emerging organic compounds in soil and groundwater </a:t>
            </a:r>
            <a:r>
              <a:rPr lang="en-US" sz="700" dirty="0">
                <a:ea typeface="Liberation Serif" panose="02020603050405020304" pitchFamily="18" charset="0"/>
                <a:cs typeface="Liberation Serif" panose="02020603050405020304" pitchFamily="18" charset="0"/>
              </a:rPr>
              <a:t>-</a:t>
            </a:r>
            <a:r>
              <a:rPr lang="en-US" sz="700" b="0" i="0" u="none" strike="noStrike" baseline="0" dirty="0">
                <a:ea typeface="Liberation Serif" panose="02020603050405020304" pitchFamily="18" charset="0"/>
                <a:cs typeface="Liberation Serif" panose="02020603050405020304" pitchFamily="18" charset="0"/>
              </a:rPr>
              <a:t> A compilation of literature </a:t>
            </a:r>
            <a:r>
              <a:rPr lang="en-GB" sz="700" b="0" i="0" u="none" strike="noStrike" baseline="0" dirty="0">
                <a:ea typeface="Liberation Serif" panose="02020603050405020304" pitchFamily="18" charset="0"/>
                <a:cs typeface="Liberation Serif" panose="02020603050405020304" pitchFamily="18" charset="0"/>
              </a:rPr>
              <a:t>values for 82 substances</a:t>
            </a:r>
            <a:endParaRPr lang="de-BE" sz="700" dirty="0">
              <a:ea typeface="Liberation Serif" panose="02020603050405020304" pitchFamily="18" charset="0"/>
              <a:cs typeface="Liberation Serif" panose="02020603050405020304" pitchFamily="18" charset="0"/>
            </a:endParaRPr>
          </a:p>
          <a:p>
            <a:r>
              <a:rPr lang="de-DE" sz="700" dirty="0">
                <a:latin typeface="Liberation Sans" panose="020B0604020202020204" pitchFamily="34" charset="0"/>
                <a:ea typeface="Liberation Sans" panose="020B0604020202020204" pitchFamily="34" charset="0"/>
                <a:cs typeface="Liberation Sans" panose="020B0604020202020204" pitchFamily="34" charset="0"/>
              </a:rPr>
              <a:t> </a:t>
            </a:r>
            <a:endParaRPr lang="en-US" sz="70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0" name="Rechteck 19">
            <a:extLst>
              <a:ext uri="{FF2B5EF4-FFF2-40B4-BE49-F238E27FC236}">
                <a16:creationId xmlns:a16="http://schemas.microsoft.com/office/drawing/2014/main" id="{870E8B89-E8F4-F367-E16D-6DA10D12673C}"/>
              </a:ext>
            </a:extLst>
          </p:cNvPr>
          <p:cNvSpPr/>
          <p:nvPr/>
        </p:nvSpPr>
        <p:spPr>
          <a:xfrm>
            <a:off x="192518" y="6211563"/>
            <a:ext cx="792088" cy="666481"/>
          </a:xfrm>
          <a:prstGeom prst="rect">
            <a:avLst/>
          </a:prstGeom>
          <a:solidFill>
            <a:srgbClr val="EBEBE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Tree>
    <p:extLst>
      <p:ext uri="{BB962C8B-B14F-4D97-AF65-F5344CB8AC3E}">
        <p14:creationId xmlns:p14="http://schemas.microsoft.com/office/powerpoint/2010/main" val="3351136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1C6D347F-5D67-24F8-0ADD-25FA4E9AC0D5}"/>
              </a:ext>
            </a:extLst>
          </p:cNvPr>
          <p:cNvSpPr>
            <a:spLocks noGrp="1"/>
          </p:cNvSpPr>
          <p:nvPr>
            <p:ph type="sldNum" sz="quarter" idx="11"/>
          </p:nvPr>
        </p:nvSpPr>
        <p:spPr/>
        <p:txBody>
          <a:bodyPr/>
          <a:lstStyle/>
          <a:p>
            <a:r>
              <a:rPr lang="pt-PT" b="1"/>
              <a:t>LNEC</a:t>
            </a:r>
            <a:r>
              <a:rPr lang="pt-PT"/>
              <a:t> | </a:t>
            </a:r>
            <a:fld id="{41B9C9E2-D41C-4EEA-8BD4-26935379B328}" type="slidenum">
              <a:rPr lang="pt-PT" smtClean="0"/>
              <a:pPr/>
              <a:t>4</a:t>
            </a:fld>
            <a:endParaRPr lang="pt-PT" dirty="0"/>
          </a:p>
        </p:txBody>
      </p:sp>
      <p:sp>
        <p:nvSpPr>
          <p:cNvPr id="32" name="Rechteck 31">
            <a:extLst>
              <a:ext uri="{FF2B5EF4-FFF2-40B4-BE49-F238E27FC236}">
                <a16:creationId xmlns:a16="http://schemas.microsoft.com/office/drawing/2014/main" id="{064D7E69-75C7-93A9-8C96-053B871C71FE}"/>
              </a:ext>
            </a:extLst>
          </p:cNvPr>
          <p:cNvSpPr/>
          <p:nvPr/>
        </p:nvSpPr>
        <p:spPr>
          <a:xfrm>
            <a:off x="0" y="77560"/>
            <a:ext cx="11857037" cy="762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solidFill>
                <a:schemeClr val="bg1">
                  <a:lumMod val="85000"/>
                </a:schemeClr>
              </a:solidFill>
            </a:endParaRPr>
          </a:p>
        </p:txBody>
      </p:sp>
      <p:sp>
        <p:nvSpPr>
          <p:cNvPr id="33" name="Textfeld 32">
            <a:extLst>
              <a:ext uri="{FF2B5EF4-FFF2-40B4-BE49-F238E27FC236}">
                <a16:creationId xmlns:a16="http://schemas.microsoft.com/office/drawing/2014/main" id="{ABAE8CE5-67B9-4F52-76FB-4896109AFA57}"/>
              </a:ext>
            </a:extLst>
          </p:cNvPr>
          <p:cNvSpPr txBox="1"/>
          <p:nvPr/>
        </p:nvSpPr>
        <p:spPr>
          <a:xfrm>
            <a:off x="256753" y="168930"/>
            <a:ext cx="9223623" cy="523220"/>
          </a:xfrm>
          <a:prstGeom prst="rect">
            <a:avLst/>
          </a:prstGeom>
          <a:noFill/>
        </p:spPr>
        <p:txBody>
          <a:bodyPr wrap="square">
            <a:spAutoFit/>
          </a:bodyPr>
          <a:lstStyle>
            <a:defPPr>
              <a:defRPr lang="pt-PT"/>
            </a:defPPr>
            <a:lvl1pPr>
              <a:defRPr sz="2800">
                <a:latin typeface="Liberation Serif" panose="02020603050405020304" pitchFamily="18" charset="0"/>
                <a:ea typeface="Liberation Serif" panose="02020603050405020304" pitchFamily="18" charset="0"/>
                <a:cs typeface="Liberation Serif" panose="02020603050405020304" pitchFamily="18" charset="0"/>
              </a:defRPr>
            </a:lvl1pPr>
          </a:lstStyle>
          <a:p>
            <a:r>
              <a:rPr lang="en-US" dirty="0"/>
              <a:t>Experimental Facility – Design of Large-Scale Sand Tanks </a:t>
            </a:r>
            <a:endParaRPr lang="de-BE" dirty="0"/>
          </a:p>
        </p:txBody>
      </p:sp>
      <p:pic>
        <p:nvPicPr>
          <p:cNvPr id="31" name="Grafik 30">
            <a:extLst>
              <a:ext uri="{FF2B5EF4-FFF2-40B4-BE49-F238E27FC236}">
                <a16:creationId xmlns:a16="http://schemas.microsoft.com/office/drawing/2014/main" id="{22537472-3978-326D-7D44-A66C00E5386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9099" y="6346054"/>
            <a:ext cx="1798343" cy="379540"/>
          </a:xfrm>
          <a:prstGeom prst="rect">
            <a:avLst/>
          </a:prstGeom>
        </p:spPr>
      </p:pic>
      <p:pic>
        <p:nvPicPr>
          <p:cNvPr id="34" name="Grafik 33" descr="Ein Bild, das Text enthält.&#10;&#10;Automatisch generierte Beschreibung">
            <a:extLst>
              <a:ext uri="{FF2B5EF4-FFF2-40B4-BE49-F238E27FC236}">
                <a16:creationId xmlns:a16="http://schemas.microsoft.com/office/drawing/2014/main" id="{3962A7FB-F9C4-F59E-D8FF-07C6C86329A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5953" y="6296363"/>
            <a:ext cx="1167337" cy="466935"/>
          </a:xfrm>
          <a:prstGeom prst="rect">
            <a:avLst/>
          </a:prstGeom>
        </p:spPr>
      </p:pic>
      <p:pic>
        <p:nvPicPr>
          <p:cNvPr id="27" name="Grafik 26">
            <a:extLst>
              <a:ext uri="{FF2B5EF4-FFF2-40B4-BE49-F238E27FC236}">
                <a16:creationId xmlns:a16="http://schemas.microsoft.com/office/drawing/2014/main" id="{258E1EB7-9473-0DC9-1C8E-06F67207D57B}"/>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8800"/>
                    </a14:imgEffect>
                    <a14:imgEffect>
                      <a14:saturation sat="0"/>
                    </a14:imgEffect>
                  </a14:imgLayer>
                </a14:imgProps>
              </a:ext>
            </a:extLst>
          </a:blip>
          <a:srcRect l="742" t="802" r="2719" b="1961"/>
          <a:stretch/>
        </p:blipFill>
        <p:spPr>
          <a:xfrm>
            <a:off x="335360" y="1556568"/>
            <a:ext cx="4556168" cy="3888655"/>
          </a:xfrm>
          <a:prstGeom prst="rect">
            <a:avLst/>
          </a:prstGeom>
          <a:ln>
            <a:solidFill>
              <a:schemeClr val="tx1"/>
            </a:solidFill>
          </a:ln>
        </p:spPr>
      </p:pic>
      <p:cxnSp>
        <p:nvCxnSpPr>
          <p:cNvPr id="28" name="Gerade Verbindung mit Pfeil 27">
            <a:extLst>
              <a:ext uri="{FF2B5EF4-FFF2-40B4-BE49-F238E27FC236}">
                <a16:creationId xmlns:a16="http://schemas.microsoft.com/office/drawing/2014/main" id="{63B3624E-5742-DE5D-8D84-5F7A8F8750BD}"/>
              </a:ext>
            </a:extLst>
          </p:cNvPr>
          <p:cNvCxnSpPr>
            <a:cxnSpLocks/>
          </p:cNvCxnSpPr>
          <p:nvPr/>
        </p:nvCxnSpPr>
        <p:spPr>
          <a:xfrm>
            <a:off x="574679" y="4435568"/>
            <a:ext cx="2253362" cy="684367"/>
          </a:xfrm>
          <a:prstGeom prst="straightConnector1">
            <a:avLst/>
          </a:prstGeom>
          <a:ln w="190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FD0C61B8-B949-AF88-0CF3-6800EB2252E4}"/>
              </a:ext>
            </a:extLst>
          </p:cNvPr>
          <p:cNvSpPr txBox="1"/>
          <p:nvPr/>
        </p:nvSpPr>
        <p:spPr>
          <a:xfrm rot="1029204">
            <a:off x="1250085" y="4490466"/>
            <a:ext cx="1008112" cy="307777"/>
          </a:xfrm>
          <a:prstGeom prst="rect">
            <a:avLst/>
          </a:prstGeom>
          <a:noFill/>
        </p:spPr>
        <p:txBody>
          <a:bodyPr wrap="square" rtlCol="0">
            <a:spAutoFit/>
          </a:bodyPr>
          <a:lstStyle/>
          <a:p>
            <a:r>
              <a:rPr lang="de-DE" sz="1400" b="1" dirty="0">
                <a:solidFill>
                  <a:srgbClr val="FFFF00"/>
                </a:solidFill>
              </a:rPr>
              <a:t>2.76 m</a:t>
            </a:r>
            <a:endParaRPr lang="de-BE" sz="1400" b="1" dirty="0">
              <a:solidFill>
                <a:srgbClr val="FFFF00"/>
              </a:solidFill>
            </a:endParaRPr>
          </a:p>
        </p:txBody>
      </p:sp>
      <p:cxnSp>
        <p:nvCxnSpPr>
          <p:cNvPr id="30" name="Gerade Verbindung mit Pfeil 29">
            <a:extLst>
              <a:ext uri="{FF2B5EF4-FFF2-40B4-BE49-F238E27FC236}">
                <a16:creationId xmlns:a16="http://schemas.microsoft.com/office/drawing/2014/main" id="{9B44513F-88A1-E487-1C0A-65F5FDAFF1FC}"/>
              </a:ext>
            </a:extLst>
          </p:cNvPr>
          <p:cNvCxnSpPr>
            <a:cxnSpLocks/>
          </p:cNvCxnSpPr>
          <p:nvPr/>
        </p:nvCxnSpPr>
        <p:spPr>
          <a:xfrm>
            <a:off x="1007656" y="3324708"/>
            <a:ext cx="438926" cy="0"/>
          </a:xfrm>
          <a:prstGeom prst="straightConnector1">
            <a:avLst/>
          </a:prstGeom>
          <a:ln w="190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FA575017-7F9D-0752-7F6C-2CC5350DEFE8}"/>
              </a:ext>
            </a:extLst>
          </p:cNvPr>
          <p:cNvCxnSpPr>
            <a:cxnSpLocks/>
          </p:cNvCxnSpPr>
          <p:nvPr/>
        </p:nvCxnSpPr>
        <p:spPr>
          <a:xfrm>
            <a:off x="491425" y="1834890"/>
            <a:ext cx="146903" cy="2520449"/>
          </a:xfrm>
          <a:prstGeom prst="straightConnector1">
            <a:avLst/>
          </a:prstGeom>
          <a:ln w="190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a16="http://schemas.microsoft.com/office/drawing/2014/main" id="{30CAABFC-D8EB-65F0-1697-04E7908B1CCD}"/>
              </a:ext>
            </a:extLst>
          </p:cNvPr>
          <p:cNvSpPr txBox="1"/>
          <p:nvPr/>
        </p:nvSpPr>
        <p:spPr>
          <a:xfrm>
            <a:off x="551984" y="3455435"/>
            <a:ext cx="1008112" cy="307777"/>
          </a:xfrm>
          <a:prstGeom prst="rect">
            <a:avLst/>
          </a:prstGeom>
          <a:noFill/>
        </p:spPr>
        <p:txBody>
          <a:bodyPr wrap="square" rtlCol="0">
            <a:spAutoFit/>
          </a:bodyPr>
          <a:lstStyle/>
          <a:p>
            <a:r>
              <a:rPr lang="de-DE" sz="1400" b="1" dirty="0">
                <a:solidFill>
                  <a:srgbClr val="FFFF00"/>
                </a:solidFill>
              </a:rPr>
              <a:t>2.5 m</a:t>
            </a:r>
            <a:endParaRPr lang="de-BE" sz="1400" b="1" dirty="0">
              <a:solidFill>
                <a:srgbClr val="FFFF00"/>
              </a:solidFill>
            </a:endParaRPr>
          </a:p>
        </p:txBody>
      </p:sp>
      <p:cxnSp>
        <p:nvCxnSpPr>
          <p:cNvPr id="55" name="Gerade Verbindung mit Pfeil 54">
            <a:extLst>
              <a:ext uri="{FF2B5EF4-FFF2-40B4-BE49-F238E27FC236}">
                <a16:creationId xmlns:a16="http://schemas.microsoft.com/office/drawing/2014/main" id="{ED536367-0262-0392-432F-22D6445E5F2F}"/>
              </a:ext>
            </a:extLst>
          </p:cNvPr>
          <p:cNvCxnSpPr>
            <a:cxnSpLocks/>
          </p:cNvCxnSpPr>
          <p:nvPr/>
        </p:nvCxnSpPr>
        <p:spPr>
          <a:xfrm flipV="1">
            <a:off x="2212536" y="3524080"/>
            <a:ext cx="0" cy="1315078"/>
          </a:xfrm>
          <a:prstGeom prst="straightConnector1">
            <a:avLst/>
          </a:prstGeom>
          <a:ln w="190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a16="http://schemas.microsoft.com/office/drawing/2014/main" id="{A1F4B5E3-73CD-2809-C9D4-606B87260548}"/>
              </a:ext>
            </a:extLst>
          </p:cNvPr>
          <p:cNvSpPr txBox="1"/>
          <p:nvPr/>
        </p:nvSpPr>
        <p:spPr>
          <a:xfrm>
            <a:off x="2156065" y="3979481"/>
            <a:ext cx="1008112" cy="307777"/>
          </a:xfrm>
          <a:prstGeom prst="rect">
            <a:avLst/>
          </a:prstGeom>
          <a:noFill/>
        </p:spPr>
        <p:txBody>
          <a:bodyPr wrap="square" rtlCol="0">
            <a:spAutoFit/>
          </a:bodyPr>
          <a:lstStyle/>
          <a:p>
            <a:r>
              <a:rPr lang="de-DE" sz="1400" b="1" dirty="0">
                <a:solidFill>
                  <a:srgbClr val="FFFF00"/>
                </a:solidFill>
              </a:rPr>
              <a:t>1.0 m</a:t>
            </a:r>
            <a:endParaRPr lang="de-BE" sz="1400" b="1" dirty="0">
              <a:solidFill>
                <a:srgbClr val="FFFF00"/>
              </a:solidFill>
            </a:endParaRPr>
          </a:p>
        </p:txBody>
      </p:sp>
      <p:sp>
        <p:nvSpPr>
          <p:cNvPr id="57" name="Textfeld 56">
            <a:extLst>
              <a:ext uri="{FF2B5EF4-FFF2-40B4-BE49-F238E27FC236}">
                <a16:creationId xmlns:a16="http://schemas.microsoft.com/office/drawing/2014/main" id="{F1923956-DDE7-0898-5AEB-991B905E4718}"/>
              </a:ext>
            </a:extLst>
          </p:cNvPr>
          <p:cNvSpPr txBox="1"/>
          <p:nvPr/>
        </p:nvSpPr>
        <p:spPr>
          <a:xfrm>
            <a:off x="942526" y="3001102"/>
            <a:ext cx="1008112" cy="307777"/>
          </a:xfrm>
          <a:prstGeom prst="rect">
            <a:avLst/>
          </a:prstGeom>
          <a:noFill/>
        </p:spPr>
        <p:txBody>
          <a:bodyPr wrap="square" rtlCol="0">
            <a:spAutoFit/>
          </a:bodyPr>
          <a:lstStyle/>
          <a:p>
            <a:r>
              <a:rPr lang="de-DE" sz="1400" b="1" dirty="0">
                <a:solidFill>
                  <a:srgbClr val="FFFF00"/>
                </a:solidFill>
              </a:rPr>
              <a:t>0.5 m</a:t>
            </a:r>
            <a:endParaRPr lang="de-BE" sz="1400" b="1" dirty="0">
              <a:solidFill>
                <a:srgbClr val="FFFF00"/>
              </a:solidFill>
            </a:endParaRPr>
          </a:p>
        </p:txBody>
      </p:sp>
      <p:pic>
        <p:nvPicPr>
          <p:cNvPr id="58" name="Grafik 57">
            <a:extLst>
              <a:ext uri="{FF2B5EF4-FFF2-40B4-BE49-F238E27FC236}">
                <a16:creationId xmlns:a16="http://schemas.microsoft.com/office/drawing/2014/main" id="{31A38CBB-DD28-2367-1642-71030CBD8A7C}"/>
              </a:ext>
            </a:extLst>
          </p:cNvPr>
          <p:cNvPicPr>
            <a:picLocks noChangeAspect="1"/>
          </p:cNvPicPr>
          <p:nvPr/>
        </p:nvPicPr>
        <p:blipFill>
          <a:blip r:embed="rId6"/>
          <a:stretch>
            <a:fillRect/>
          </a:stretch>
        </p:blipFill>
        <p:spPr>
          <a:xfrm>
            <a:off x="4959755" y="1452958"/>
            <a:ext cx="7192676" cy="3992266"/>
          </a:xfrm>
          <a:prstGeom prst="rect">
            <a:avLst/>
          </a:prstGeom>
        </p:spPr>
      </p:pic>
      <p:sp>
        <p:nvSpPr>
          <p:cNvPr id="60" name="Textfeld 59">
            <a:extLst>
              <a:ext uri="{FF2B5EF4-FFF2-40B4-BE49-F238E27FC236}">
                <a16:creationId xmlns:a16="http://schemas.microsoft.com/office/drawing/2014/main" id="{46F77D0D-7FC0-9C2F-4DDA-0FB18F784BEF}"/>
              </a:ext>
            </a:extLst>
          </p:cNvPr>
          <p:cNvSpPr txBox="1"/>
          <p:nvPr/>
        </p:nvSpPr>
        <p:spPr>
          <a:xfrm>
            <a:off x="334963" y="1055182"/>
            <a:ext cx="8863035" cy="369332"/>
          </a:xfrm>
          <a:prstGeom prst="rect">
            <a:avLst/>
          </a:prstGeom>
          <a:noFill/>
        </p:spPr>
        <p:txBody>
          <a:bodyPr wrap="square">
            <a:spAutoFit/>
          </a:bodyPr>
          <a:lstStyle>
            <a:defPPr>
              <a:defRPr lang="pt-PT"/>
            </a:defPPr>
            <a:lvl1pPr marL="285750" indent="-285750">
              <a:buFont typeface="Arial" panose="020B0604020202020204" pitchFamily="34" charset="0"/>
              <a:buChar char="•"/>
              <a:defRPr>
                <a:latin typeface="Arial" panose="020B0604020202020204" pitchFamily="34" charset="0"/>
                <a:ea typeface="Liberation Serif" panose="02020603050405020304" pitchFamily="18" charset="0"/>
                <a:cs typeface="Arial" panose="020B0604020202020204" pitchFamily="34" charset="0"/>
              </a:defRPr>
            </a:lvl1pPr>
          </a:lstStyle>
          <a:p>
            <a:r>
              <a:rPr lang="en-US" dirty="0"/>
              <a:t>Three large-scale sand tanks made from HDPE (high density polyethylene)</a:t>
            </a:r>
            <a:endParaRPr lang="de-BE" dirty="0"/>
          </a:p>
        </p:txBody>
      </p:sp>
      <p:sp>
        <p:nvSpPr>
          <p:cNvPr id="2" name="Pfeil: nach unten 1">
            <a:extLst>
              <a:ext uri="{FF2B5EF4-FFF2-40B4-BE49-F238E27FC236}">
                <a16:creationId xmlns:a16="http://schemas.microsoft.com/office/drawing/2014/main" id="{B030B3E0-720B-A8F2-E811-854DA54F6C11}"/>
              </a:ext>
            </a:extLst>
          </p:cNvPr>
          <p:cNvSpPr/>
          <p:nvPr/>
        </p:nvSpPr>
        <p:spPr>
          <a:xfrm>
            <a:off x="6689825" y="2591506"/>
            <a:ext cx="347241" cy="1112913"/>
          </a:xfrm>
          <a:prstGeom prst="downArrow">
            <a:avLst/>
          </a:prstGeom>
          <a:solidFill>
            <a:schemeClr val="accent5">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3" name="Textfeld 2">
            <a:extLst>
              <a:ext uri="{FF2B5EF4-FFF2-40B4-BE49-F238E27FC236}">
                <a16:creationId xmlns:a16="http://schemas.microsoft.com/office/drawing/2014/main" id="{972986CA-1A07-4FC2-8B8D-1FAF115226A4}"/>
              </a:ext>
            </a:extLst>
          </p:cNvPr>
          <p:cNvSpPr txBox="1"/>
          <p:nvPr/>
        </p:nvSpPr>
        <p:spPr>
          <a:xfrm>
            <a:off x="8390476" y="4053045"/>
            <a:ext cx="1090297" cy="338554"/>
          </a:xfrm>
          <a:prstGeom prst="rect">
            <a:avLst/>
          </a:prstGeom>
          <a:noFill/>
        </p:spPr>
        <p:txBody>
          <a:bodyPr wrap="square" rtlCol="0">
            <a:spAutoFit/>
          </a:bodyPr>
          <a:lstStyle/>
          <a:p>
            <a:r>
              <a:rPr lang="de-DE" sz="1600" dirty="0" err="1"/>
              <a:t>fine</a:t>
            </a:r>
            <a:r>
              <a:rPr lang="de-DE" sz="1600" dirty="0"/>
              <a:t> </a:t>
            </a:r>
            <a:r>
              <a:rPr lang="de-DE" sz="1600" dirty="0" err="1"/>
              <a:t>sand</a:t>
            </a:r>
            <a:endParaRPr lang="de-BE" sz="1600" dirty="0"/>
          </a:p>
        </p:txBody>
      </p:sp>
      <p:sp>
        <p:nvSpPr>
          <p:cNvPr id="4" name="Pfeil: nach rechts 3">
            <a:extLst>
              <a:ext uri="{FF2B5EF4-FFF2-40B4-BE49-F238E27FC236}">
                <a16:creationId xmlns:a16="http://schemas.microsoft.com/office/drawing/2014/main" id="{529DDC24-AA5F-6000-D87F-9D702D354ABD}"/>
              </a:ext>
            </a:extLst>
          </p:cNvPr>
          <p:cNvSpPr/>
          <p:nvPr/>
        </p:nvSpPr>
        <p:spPr>
          <a:xfrm>
            <a:off x="6609990" y="4852519"/>
            <a:ext cx="648604" cy="360040"/>
          </a:xfrm>
          <a:prstGeom prst="rightArrow">
            <a:avLst/>
          </a:prstGeom>
          <a:solidFill>
            <a:schemeClr val="tx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61" name="Textfeld 60">
            <a:extLst>
              <a:ext uri="{FF2B5EF4-FFF2-40B4-BE49-F238E27FC236}">
                <a16:creationId xmlns:a16="http://schemas.microsoft.com/office/drawing/2014/main" id="{D83471C3-54FE-9286-EC7D-1E58CB1D3025}"/>
              </a:ext>
            </a:extLst>
          </p:cNvPr>
          <p:cNvSpPr txBox="1"/>
          <p:nvPr/>
        </p:nvSpPr>
        <p:spPr>
          <a:xfrm>
            <a:off x="7244800" y="2308486"/>
            <a:ext cx="2082478" cy="307777"/>
          </a:xfrm>
          <a:prstGeom prst="rect">
            <a:avLst/>
          </a:prstGeom>
          <a:noFill/>
        </p:spPr>
        <p:txBody>
          <a:bodyPr wrap="square" rtlCol="0">
            <a:spAutoFit/>
          </a:bodyPr>
          <a:lstStyle/>
          <a:p>
            <a:r>
              <a:rPr lang="de-DE" sz="1400" kern="150" dirty="0">
                <a:latin typeface="Arial" panose="020B0604020202020204" pitchFamily="34" charset="0"/>
                <a:ea typeface="Liberation Serif" panose="02020603050405020304" pitchFamily="18" charset="0"/>
                <a:cs typeface="Arial" panose="020B0604020202020204" pitchFamily="34" charset="0"/>
              </a:rPr>
              <a:t>SAT-</a:t>
            </a:r>
            <a:r>
              <a:rPr lang="de-DE" sz="1400" kern="150" dirty="0" err="1">
                <a:latin typeface="Arial" panose="020B0604020202020204" pitchFamily="34" charset="0"/>
                <a:ea typeface="Liberation Serif" panose="02020603050405020304" pitchFamily="18" charset="0"/>
                <a:cs typeface="Arial" panose="020B0604020202020204" pitchFamily="34" charset="0"/>
              </a:rPr>
              <a:t>Basin</a:t>
            </a:r>
            <a:r>
              <a:rPr lang="de-DE" sz="1400" kern="150" dirty="0">
                <a:latin typeface="Arial" panose="020B0604020202020204" pitchFamily="34" charset="0"/>
                <a:ea typeface="Liberation Serif" panose="02020603050405020304" pitchFamily="18" charset="0"/>
                <a:cs typeface="Arial" panose="020B0604020202020204" pitchFamily="34" charset="0"/>
              </a:rPr>
              <a:t> </a:t>
            </a:r>
          </a:p>
        </p:txBody>
      </p:sp>
      <p:sp>
        <p:nvSpPr>
          <p:cNvPr id="62" name="Textfeld 61">
            <a:extLst>
              <a:ext uri="{FF2B5EF4-FFF2-40B4-BE49-F238E27FC236}">
                <a16:creationId xmlns:a16="http://schemas.microsoft.com/office/drawing/2014/main" id="{C4E77D4B-FF44-48C1-494D-C38BC3A8B4A0}"/>
              </a:ext>
            </a:extLst>
          </p:cNvPr>
          <p:cNvSpPr txBox="1"/>
          <p:nvPr/>
        </p:nvSpPr>
        <p:spPr>
          <a:xfrm>
            <a:off x="7244800" y="3321167"/>
            <a:ext cx="1641099" cy="307777"/>
          </a:xfrm>
          <a:prstGeom prst="rect">
            <a:avLst/>
          </a:prstGeom>
          <a:noFill/>
        </p:spPr>
        <p:txBody>
          <a:bodyPr wrap="square" rtlCol="0">
            <a:spAutoFit/>
          </a:bodyPr>
          <a:lstStyle>
            <a:defPPr>
              <a:defRPr lang="pt-PT"/>
            </a:defPPr>
            <a:lvl1pPr algn="r">
              <a:defRPr sz="1400" kern="150">
                <a:latin typeface="Arial" panose="020B0604020202020204" pitchFamily="34" charset="0"/>
                <a:ea typeface="Liberation Serif" panose="02020603050405020304" pitchFamily="18" charset="0"/>
                <a:cs typeface="Arial" panose="020B0604020202020204" pitchFamily="34" charset="0"/>
              </a:defRPr>
            </a:lvl1pPr>
          </a:lstStyle>
          <a:p>
            <a:r>
              <a:rPr lang="de-DE" dirty="0" err="1"/>
              <a:t>Unsaturated</a:t>
            </a:r>
            <a:r>
              <a:rPr lang="de-DE" dirty="0"/>
              <a:t> Zone</a:t>
            </a:r>
            <a:endParaRPr lang="de-BE" dirty="0"/>
          </a:p>
        </p:txBody>
      </p:sp>
      <p:sp>
        <p:nvSpPr>
          <p:cNvPr id="63" name="Textfeld 62">
            <a:extLst>
              <a:ext uri="{FF2B5EF4-FFF2-40B4-BE49-F238E27FC236}">
                <a16:creationId xmlns:a16="http://schemas.microsoft.com/office/drawing/2014/main" id="{79EDF3DB-7B47-A2AC-63F1-7F090C28EF48}"/>
              </a:ext>
            </a:extLst>
          </p:cNvPr>
          <p:cNvSpPr txBox="1"/>
          <p:nvPr/>
        </p:nvSpPr>
        <p:spPr>
          <a:xfrm>
            <a:off x="7515540" y="4770929"/>
            <a:ext cx="1543712" cy="523220"/>
          </a:xfrm>
          <a:prstGeom prst="rect">
            <a:avLst/>
          </a:prstGeom>
          <a:noFill/>
        </p:spPr>
        <p:txBody>
          <a:bodyPr wrap="square" rtlCol="0">
            <a:spAutoFit/>
          </a:bodyPr>
          <a:lstStyle>
            <a:defPPr>
              <a:defRPr lang="pt-PT"/>
            </a:defPPr>
            <a:lvl1pPr algn="r">
              <a:defRPr sz="1400" kern="150">
                <a:latin typeface="Arial" panose="020B0604020202020204" pitchFamily="34" charset="0"/>
                <a:ea typeface="Liberation Serif" panose="02020603050405020304" pitchFamily="18" charset="0"/>
                <a:cs typeface="Arial" panose="020B0604020202020204" pitchFamily="34" charset="0"/>
              </a:defRPr>
            </a:lvl1pPr>
          </a:lstStyle>
          <a:p>
            <a:pPr algn="l"/>
            <a:r>
              <a:rPr lang="de-DE" dirty="0" err="1"/>
              <a:t>Saturated</a:t>
            </a:r>
            <a:r>
              <a:rPr lang="de-DE" dirty="0"/>
              <a:t> Zone</a:t>
            </a:r>
          </a:p>
          <a:p>
            <a:pPr algn="l"/>
            <a:r>
              <a:rPr lang="de-DE" dirty="0"/>
              <a:t> (GW </a:t>
            </a:r>
            <a:r>
              <a:rPr lang="de-DE" dirty="0" err="1"/>
              <a:t>flow</a:t>
            </a:r>
            <a:r>
              <a:rPr lang="de-DE" dirty="0"/>
              <a:t>)</a:t>
            </a:r>
            <a:endParaRPr lang="de-BE" dirty="0"/>
          </a:p>
        </p:txBody>
      </p:sp>
      <p:sp>
        <p:nvSpPr>
          <p:cNvPr id="64" name="Pfeil: nach rechts 63">
            <a:extLst>
              <a:ext uri="{FF2B5EF4-FFF2-40B4-BE49-F238E27FC236}">
                <a16:creationId xmlns:a16="http://schemas.microsoft.com/office/drawing/2014/main" id="{60997C9D-9402-B861-B337-F022F064049C}"/>
              </a:ext>
            </a:extLst>
          </p:cNvPr>
          <p:cNvSpPr/>
          <p:nvPr/>
        </p:nvSpPr>
        <p:spPr>
          <a:xfrm>
            <a:off x="9612523" y="4839158"/>
            <a:ext cx="648604" cy="360040"/>
          </a:xfrm>
          <a:prstGeom prst="rightArrow">
            <a:avLst/>
          </a:prstGeom>
          <a:solidFill>
            <a:schemeClr val="tx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65" name="Textfeld 64">
            <a:extLst>
              <a:ext uri="{FF2B5EF4-FFF2-40B4-BE49-F238E27FC236}">
                <a16:creationId xmlns:a16="http://schemas.microsoft.com/office/drawing/2014/main" id="{C77131F7-49CE-9D67-85F2-CF59BA523565}"/>
              </a:ext>
            </a:extLst>
          </p:cNvPr>
          <p:cNvSpPr txBox="1"/>
          <p:nvPr/>
        </p:nvSpPr>
        <p:spPr>
          <a:xfrm>
            <a:off x="297590" y="5609616"/>
            <a:ext cx="11230755" cy="369332"/>
          </a:xfrm>
          <a:prstGeom prst="rect">
            <a:avLst/>
          </a:prstGeom>
          <a:noFill/>
        </p:spPr>
        <p:txBody>
          <a:bodyPr wrap="square">
            <a:spAutoFit/>
          </a:bodyPr>
          <a:lstStyle>
            <a:defPPr>
              <a:defRPr lang="pt-PT"/>
            </a:defPPr>
            <a:lvl1pPr marL="285750" indent="-285750">
              <a:buFont typeface="Arial" panose="020B0604020202020204" pitchFamily="34" charset="0"/>
              <a:buChar char="•"/>
              <a:defRPr>
                <a:latin typeface="Arial" panose="020B0604020202020204" pitchFamily="34" charset="0"/>
                <a:ea typeface="Liberation Serif" panose="02020603050405020304" pitchFamily="18" charset="0"/>
                <a:cs typeface="Arial" panose="020B0604020202020204" pitchFamily="34" charset="0"/>
              </a:defRPr>
            </a:lvl1pPr>
          </a:lstStyle>
          <a:p>
            <a:r>
              <a:rPr lang="en-US" dirty="0"/>
              <a:t>Dry and wet cycles (3 days infiltration, 4 days drying)</a:t>
            </a:r>
            <a:endParaRPr lang="de-BE" dirty="0"/>
          </a:p>
        </p:txBody>
      </p:sp>
      <p:cxnSp>
        <p:nvCxnSpPr>
          <p:cNvPr id="67" name="Gerade Verbindung mit Pfeil 66">
            <a:extLst>
              <a:ext uri="{FF2B5EF4-FFF2-40B4-BE49-F238E27FC236}">
                <a16:creationId xmlns:a16="http://schemas.microsoft.com/office/drawing/2014/main" id="{D4C22DB7-DD72-1BD5-EBC6-F252A9CD938D}"/>
              </a:ext>
            </a:extLst>
          </p:cNvPr>
          <p:cNvCxnSpPr>
            <a:cxnSpLocks/>
          </p:cNvCxnSpPr>
          <p:nvPr/>
        </p:nvCxnSpPr>
        <p:spPr>
          <a:xfrm flipV="1">
            <a:off x="418865" y="1700808"/>
            <a:ext cx="348543" cy="127761"/>
          </a:xfrm>
          <a:prstGeom prst="straightConnector1">
            <a:avLst/>
          </a:prstGeom>
          <a:ln w="190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B92E40C-4F8F-F482-8E36-622FC010E9C6}"/>
              </a:ext>
            </a:extLst>
          </p:cNvPr>
          <p:cNvSpPr txBox="1"/>
          <p:nvPr/>
        </p:nvSpPr>
        <p:spPr>
          <a:xfrm rot="20609097">
            <a:off x="263351" y="1433270"/>
            <a:ext cx="1008112" cy="307777"/>
          </a:xfrm>
          <a:prstGeom prst="rect">
            <a:avLst/>
          </a:prstGeom>
          <a:noFill/>
        </p:spPr>
        <p:txBody>
          <a:bodyPr wrap="square" rtlCol="0">
            <a:spAutoFit/>
          </a:bodyPr>
          <a:lstStyle/>
          <a:p>
            <a:r>
              <a:rPr lang="de-DE" sz="1400" b="1" dirty="0">
                <a:solidFill>
                  <a:srgbClr val="FFFF00"/>
                </a:solidFill>
              </a:rPr>
              <a:t>0.5 m</a:t>
            </a:r>
            <a:endParaRPr lang="de-BE" sz="1400" b="1" dirty="0">
              <a:solidFill>
                <a:srgbClr val="FFFF00"/>
              </a:solidFill>
            </a:endParaRPr>
          </a:p>
        </p:txBody>
      </p:sp>
      <p:sp>
        <p:nvSpPr>
          <p:cNvPr id="35" name="Rechteck 34">
            <a:extLst>
              <a:ext uri="{FF2B5EF4-FFF2-40B4-BE49-F238E27FC236}">
                <a16:creationId xmlns:a16="http://schemas.microsoft.com/office/drawing/2014/main" id="{A6BB6ACF-F0F8-DF39-4D96-9C2D2D794515}"/>
              </a:ext>
            </a:extLst>
          </p:cNvPr>
          <p:cNvSpPr/>
          <p:nvPr/>
        </p:nvSpPr>
        <p:spPr>
          <a:xfrm>
            <a:off x="192518" y="6211563"/>
            <a:ext cx="792088" cy="666481"/>
          </a:xfrm>
          <a:prstGeom prst="rect">
            <a:avLst/>
          </a:prstGeom>
          <a:solidFill>
            <a:srgbClr val="EBEBE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36" name="Textfeld 35">
            <a:extLst>
              <a:ext uri="{FF2B5EF4-FFF2-40B4-BE49-F238E27FC236}">
                <a16:creationId xmlns:a16="http://schemas.microsoft.com/office/drawing/2014/main" id="{3F256FFF-3862-2602-F281-4BF025495C3C}"/>
              </a:ext>
            </a:extLst>
          </p:cNvPr>
          <p:cNvSpPr txBox="1"/>
          <p:nvPr/>
        </p:nvSpPr>
        <p:spPr>
          <a:xfrm>
            <a:off x="7792216" y="1891497"/>
            <a:ext cx="4156126" cy="1077218"/>
          </a:xfrm>
          <a:prstGeom prst="rect">
            <a:avLst/>
          </a:prstGeom>
          <a:noFill/>
        </p:spPr>
        <p:txBody>
          <a:bodyPr wrap="square">
            <a:spAutoFit/>
          </a:bodyPr>
          <a:lstStyle>
            <a:defPPr>
              <a:defRPr lang="pt-PT"/>
            </a:defPPr>
            <a:lvl1pPr marL="285750" indent="-285750">
              <a:buFont typeface="Arial" panose="020B0604020202020204" pitchFamily="34" charset="0"/>
              <a:buChar char="•"/>
              <a:defRPr sz="1600">
                <a:latin typeface="Arial" panose="020B0604020202020204" pitchFamily="34" charset="0"/>
                <a:ea typeface="Liberation Serif" panose="02020603050405020304" pitchFamily="18" charset="0"/>
                <a:cs typeface="Arial" panose="020B0604020202020204" pitchFamily="34" charset="0"/>
              </a:defRPr>
            </a:lvl1pPr>
            <a:lvl2pPr marL="742950" lvl="1" indent="-285750">
              <a:buFont typeface="Wingdings" panose="05000000000000000000" pitchFamily="2" charset="2"/>
              <a:buChar char="§"/>
              <a:defRPr sz="1600">
                <a:latin typeface="Arial" panose="020B0604020202020204" pitchFamily="34" charset="0"/>
                <a:ea typeface="Liberation Serif" panose="02020603050405020304" pitchFamily="18" charset="0"/>
                <a:cs typeface="Arial" panose="020B0604020202020204" pitchFamily="34" charset="0"/>
              </a:defRPr>
            </a:lvl2pPr>
          </a:lstStyle>
          <a:p>
            <a:r>
              <a:rPr lang="en-US" dirty="0"/>
              <a:t>Feed waters:</a:t>
            </a:r>
          </a:p>
          <a:p>
            <a:pPr lvl="1"/>
            <a:r>
              <a:rPr lang="en-US" dirty="0"/>
              <a:t>Treated wastewater effluent (Lisbon treatment plant)</a:t>
            </a:r>
          </a:p>
          <a:p>
            <a:pPr lvl="1"/>
            <a:r>
              <a:rPr lang="en-US" dirty="0"/>
              <a:t>Groundwater (LNEC campus)</a:t>
            </a:r>
            <a:endParaRPr lang="de-BE" dirty="0"/>
          </a:p>
        </p:txBody>
      </p:sp>
    </p:spTree>
    <p:extLst>
      <p:ext uri="{BB962C8B-B14F-4D97-AF65-F5344CB8AC3E}">
        <p14:creationId xmlns:p14="http://schemas.microsoft.com/office/powerpoint/2010/main" val="1285866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458A8119-B9E1-1D2D-FAB7-E82CEA9F05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22"/>
          <a:stretch/>
        </p:blipFill>
        <p:spPr>
          <a:xfrm>
            <a:off x="9171077" y="3933296"/>
            <a:ext cx="2973595" cy="2160000"/>
          </a:xfrm>
          <a:prstGeom prst="rect">
            <a:avLst/>
          </a:prstGeom>
        </p:spPr>
      </p:pic>
      <p:sp>
        <p:nvSpPr>
          <p:cNvPr id="5" name="Foliennummernplatzhalter 4">
            <a:extLst>
              <a:ext uri="{FF2B5EF4-FFF2-40B4-BE49-F238E27FC236}">
                <a16:creationId xmlns:a16="http://schemas.microsoft.com/office/drawing/2014/main" id="{1C6D347F-5D67-24F8-0ADD-25FA4E9AC0D5}"/>
              </a:ext>
            </a:extLst>
          </p:cNvPr>
          <p:cNvSpPr>
            <a:spLocks noGrp="1"/>
          </p:cNvSpPr>
          <p:nvPr>
            <p:ph type="sldNum" sz="quarter" idx="11"/>
          </p:nvPr>
        </p:nvSpPr>
        <p:spPr/>
        <p:txBody>
          <a:bodyPr/>
          <a:lstStyle/>
          <a:p>
            <a:r>
              <a:rPr lang="pt-PT" b="1"/>
              <a:t>LNEC</a:t>
            </a:r>
            <a:r>
              <a:rPr lang="pt-PT"/>
              <a:t> | </a:t>
            </a:r>
            <a:fld id="{41B9C9E2-D41C-4EEA-8BD4-26935379B328}" type="slidenum">
              <a:rPr lang="pt-PT" smtClean="0"/>
              <a:pPr/>
              <a:t>5</a:t>
            </a:fld>
            <a:endParaRPr lang="pt-PT" dirty="0"/>
          </a:p>
        </p:txBody>
      </p:sp>
      <p:sp>
        <p:nvSpPr>
          <p:cNvPr id="16" name="Rechteck 15">
            <a:extLst>
              <a:ext uri="{FF2B5EF4-FFF2-40B4-BE49-F238E27FC236}">
                <a16:creationId xmlns:a16="http://schemas.microsoft.com/office/drawing/2014/main" id="{0BDFFFA2-0C77-61BA-CA6D-7423EAC42A8E}"/>
              </a:ext>
            </a:extLst>
          </p:cNvPr>
          <p:cNvSpPr/>
          <p:nvPr/>
        </p:nvSpPr>
        <p:spPr>
          <a:xfrm>
            <a:off x="0" y="77560"/>
            <a:ext cx="11857037" cy="762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solidFill>
                <a:schemeClr val="bg1">
                  <a:lumMod val="85000"/>
                </a:schemeClr>
              </a:solidFill>
            </a:endParaRPr>
          </a:p>
        </p:txBody>
      </p:sp>
      <p:sp>
        <p:nvSpPr>
          <p:cNvPr id="17" name="Textfeld 16">
            <a:extLst>
              <a:ext uri="{FF2B5EF4-FFF2-40B4-BE49-F238E27FC236}">
                <a16:creationId xmlns:a16="http://schemas.microsoft.com/office/drawing/2014/main" id="{822A9F65-4BAB-0AFD-54B3-67BA529C0D15}"/>
              </a:ext>
            </a:extLst>
          </p:cNvPr>
          <p:cNvSpPr txBox="1"/>
          <p:nvPr/>
        </p:nvSpPr>
        <p:spPr>
          <a:xfrm>
            <a:off x="256753" y="168930"/>
            <a:ext cx="9223623" cy="523220"/>
          </a:xfrm>
          <a:prstGeom prst="rect">
            <a:avLst/>
          </a:prstGeom>
          <a:noFill/>
        </p:spPr>
        <p:txBody>
          <a:bodyPr wrap="square">
            <a:spAutoFit/>
          </a:bodyPr>
          <a:lstStyle>
            <a:defPPr>
              <a:defRPr lang="pt-PT"/>
            </a:defPPr>
            <a:lvl1pPr>
              <a:defRPr sz="2800">
                <a:latin typeface="Liberation Serif" panose="02020603050405020304" pitchFamily="18" charset="0"/>
                <a:ea typeface="Liberation Serif" panose="02020603050405020304" pitchFamily="18" charset="0"/>
                <a:cs typeface="Liberation Serif" panose="02020603050405020304" pitchFamily="18" charset="0"/>
              </a:defRPr>
            </a:lvl1pPr>
          </a:lstStyle>
          <a:p>
            <a:r>
              <a:rPr lang="en-US" dirty="0"/>
              <a:t>Numerical Model</a:t>
            </a:r>
            <a:endParaRPr lang="de-BE" dirty="0"/>
          </a:p>
        </p:txBody>
      </p:sp>
      <p:pic>
        <p:nvPicPr>
          <p:cNvPr id="9" name="Grafik 8">
            <a:extLst>
              <a:ext uri="{FF2B5EF4-FFF2-40B4-BE49-F238E27FC236}">
                <a16:creationId xmlns:a16="http://schemas.microsoft.com/office/drawing/2014/main" id="{41089B7F-E166-C31B-3F8C-E48531B358C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9099" y="6346054"/>
            <a:ext cx="1798343" cy="379540"/>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E1EE4E8C-0DC9-A146-4852-89B7A966C1A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5953" y="6296363"/>
            <a:ext cx="1167337" cy="466935"/>
          </a:xfrm>
          <a:prstGeom prst="rect">
            <a:avLst/>
          </a:prstGeom>
        </p:spPr>
      </p:pic>
      <p:pic>
        <p:nvPicPr>
          <p:cNvPr id="14" name="Grafik 13">
            <a:extLst>
              <a:ext uri="{FF2B5EF4-FFF2-40B4-BE49-F238E27FC236}">
                <a16:creationId xmlns:a16="http://schemas.microsoft.com/office/drawing/2014/main" id="{3090952B-E523-61AE-6532-FD10C7D7B3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223"/>
          <a:stretch/>
        </p:blipFill>
        <p:spPr>
          <a:xfrm>
            <a:off x="6296280" y="3956400"/>
            <a:ext cx="2973594" cy="2160000"/>
          </a:xfrm>
          <a:prstGeom prst="rect">
            <a:avLst/>
          </a:prstGeom>
        </p:spPr>
      </p:pic>
      <p:sp>
        <p:nvSpPr>
          <p:cNvPr id="21" name="Content Placeholder 2">
            <a:extLst>
              <a:ext uri="{FF2B5EF4-FFF2-40B4-BE49-F238E27FC236}">
                <a16:creationId xmlns:a16="http://schemas.microsoft.com/office/drawing/2014/main" id="{F3CD911A-A60B-E59D-0774-7565C0400403}"/>
              </a:ext>
            </a:extLst>
          </p:cNvPr>
          <p:cNvSpPr>
            <a:spLocks noGrp="1"/>
          </p:cNvSpPr>
          <p:nvPr>
            <p:ph idx="1"/>
          </p:nvPr>
        </p:nvSpPr>
        <p:spPr>
          <a:xfrm>
            <a:off x="8916389" y="1067854"/>
            <a:ext cx="3800076" cy="2755254"/>
          </a:xfrm>
          <a:noFill/>
        </p:spPr>
        <p:txBody>
          <a:bodyPr wrap="square">
            <a:spAutoFit/>
          </a:bodyPr>
          <a:lstStyle/>
          <a:p>
            <a:pPr marL="285750" indent="-285750">
              <a:buClrTx/>
            </a:pPr>
            <a:r>
              <a:rPr lang="en-US" sz="1600" dirty="0" err="1">
                <a:latin typeface="Arial" panose="020B0604020202020204" pitchFamily="34" charset="0"/>
                <a:ea typeface="Liberation Serif" panose="02020603050405020304" pitchFamily="18" charset="0"/>
                <a:cs typeface="Arial" panose="020B0604020202020204" pitchFamily="34" charset="0"/>
              </a:rPr>
              <a:t>Feflow</a:t>
            </a:r>
            <a:r>
              <a:rPr lang="en-US" sz="1600" dirty="0">
                <a:latin typeface="Arial" panose="020B0604020202020204" pitchFamily="34" charset="0"/>
                <a:ea typeface="Liberation Serif" panose="02020603050405020304" pitchFamily="18" charset="0"/>
                <a:cs typeface="Arial" panose="020B0604020202020204" pitchFamily="34" charset="0"/>
              </a:rPr>
              <a:t> Model</a:t>
            </a:r>
          </a:p>
          <a:p>
            <a:pPr marL="285750" indent="-285750">
              <a:buClrTx/>
            </a:pPr>
            <a:r>
              <a:rPr lang="en-US" sz="1600" dirty="0" err="1">
                <a:latin typeface="Arial" panose="020B0604020202020204" pitchFamily="34" charset="0"/>
                <a:ea typeface="Liberation Serif" panose="02020603050405020304" pitchFamily="18" charset="0"/>
                <a:cs typeface="Arial" panose="020B0604020202020204" pitchFamily="34" charset="0"/>
              </a:rPr>
              <a:t>Ksat</a:t>
            </a:r>
            <a:r>
              <a:rPr lang="en-US" sz="1600" dirty="0">
                <a:latin typeface="Arial" panose="020B0604020202020204" pitchFamily="34" charset="0"/>
                <a:ea typeface="Liberation Serif" panose="02020603050405020304" pitchFamily="18" charset="0"/>
                <a:cs typeface="Arial" panose="020B0604020202020204" pitchFamily="34" charset="0"/>
              </a:rPr>
              <a:t> ~ 1.2 * 10-4 m/s</a:t>
            </a:r>
          </a:p>
          <a:p>
            <a:pPr marL="285750" indent="-285750">
              <a:buClrTx/>
            </a:pPr>
            <a:r>
              <a:rPr lang="en-US" sz="1600" dirty="0">
                <a:latin typeface="Arial" panose="020B0604020202020204" pitchFamily="34" charset="0"/>
                <a:ea typeface="Liberation Serif" panose="02020603050405020304" pitchFamily="18" charset="0"/>
                <a:cs typeface="Arial" panose="020B0604020202020204" pitchFamily="34" charset="0"/>
              </a:rPr>
              <a:t>Porosity = 0.33</a:t>
            </a:r>
          </a:p>
          <a:p>
            <a:pPr marL="285750" indent="-285750">
              <a:buClrTx/>
            </a:pPr>
            <a:r>
              <a:rPr lang="en-US" sz="1600" dirty="0" err="1">
                <a:latin typeface="Arial" panose="020B0604020202020204" pitchFamily="34" charset="0"/>
                <a:ea typeface="Liberation Serif" panose="02020603050405020304" pitchFamily="18" charset="0"/>
                <a:cs typeface="Arial" panose="020B0604020202020204" pitchFamily="34" charset="0"/>
              </a:rPr>
              <a:t>Dispersivity</a:t>
            </a:r>
            <a:r>
              <a:rPr lang="en-US" sz="1600" dirty="0">
                <a:latin typeface="Arial" panose="020B0604020202020204" pitchFamily="34" charset="0"/>
                <a:ea typeface="Liberation Serif" panose="02020603050405020304" pitchFamily="18" charset="0"/>
                <a:cs typeface="Arial" panose="020B0604020202020204" pitchFamily="34" charset="0"/>
              </a:rPr>
              <a:t> </a:t>
            </a:r>
          </a:p>
          <a:p>
            <a:pPr lvl="1">
              <a:buClrTx/>
            </a:pPr>
            <a:r>
              <a:rPr lang="en-US" sz="1600" dirty="0">
                <a:latin typeface="Arial" panose="020B0604020202020204" pitchFamily="34" charset="0"/>
                <a:ea typeface="Liberation Serif" panose="02020603050405020304" pitchFamily="18" charset="0"/>
                <a:cs typeface="Arial" panose="020B0604020202020204" pitchFamily="34" charset="0"/>
              </a:rPr>
              <a:t>Longitudinal = 1 cm</a:t>
            </a:r>
          </a:p>
          <a:p>
            <a:pPr lvl="1">
              <a:buClrTx/>
            </a:pPr>
            <a:r>
              <a:rPr lang="en-US" sz="1600" dirty="0">
                <a:latin typeface="Arial" panose="020B0604020202020204" pitchFamily="34" charset="0"/>
                <a:ea typeface="Liberation Serif" panose="02020603050405020304" pitchFamily="18" charset="0"/>
                <a:cs typeface="Arial" panose="020B0604020202020204" pitchFamily="34" charset="0"/>
              </a:rPr>
              <a:t>Transversal = 0.1 cm</a:t>
            </a:r>
          </a:p>
          <a:p>
            <a:pPr marL="285750" indent="-285750">
              <a:buClrTx/>
            </a:pPr>
            <a:r>
              <a:rPr lang="en-US" sz="1600" dirty="0">
                <a:latin typeface="Arial" panose="020B0604020202020204" pitchFamily="34" charset="0"/>
                <a:ea typeface="Liberation Serif" panose="02020603050405020304" pitchFamily="18" charset="0"/>
                <a:cs typeface="Arial" panose="020B0604020202020204" pitchFamily="34" charset="0"/>
              </a:rPr>
              <a:t>Van </a:t>
            </a:r>
            <a:r>
              <a:rPr lang="en-US" sz="1600" dirty="0" err="1">
                <a:latin typeface="Arial" panose="020B0604020202020204" pitchFamily="34" charset="0"/>
                <a:ea typeface="Liberation Serif" panose="02020603050405020304" pitchFamily="18" charset="0"/>
                <a:cs typeface="Arial" panose="020B0604020202020204" pitchFamily="34" charset="0"/>
              </a:rPr>
              <a:t>Genuchten</a:t>
            </a:r>
            <a:r>
              <a:rPr lang="en-US" sz="1600" dirty="0">
                <a:latin typeface="Arial" panose="020B0604020202020204" pitchFamily="34" charset="0"/>
                <a:ea typeface="Liberation Serif" panose="02020603050405020304" pitchFamily="18" charset="0"/>
                <a:cs typeface="Arial" panose="020B0604020202020204" pitchFamily="34" charset="0"/>
              </a:rPr>
              <a:t> Parameter</a:t>
            </a:r>
          </a:p>
          <a:p>
            <a:pPr lvl="1">
              <a:buClrTx/>
            </a:pPr>
            <a:r>
              <a:rPr lang="en-US" sz="1600" dirty="0">
                <a:latin typeface="Arial" panose="020B0604020202020204" pitchFamily="34" charset="0"/>
                <a:ea typeface="Liberation Serif" panose="02020603050405020304" pitchFamily="18" charset="0"/>
                <a:cs typeface="Arial" panose="020B0604020202020204" pitchFamily="34" charset="0"/>
              </a:rPr>
              <a:t>Alpha = 3.6 m-1</a:t>
            </a:r>
          </a:p>
          <a:p>
            <a:pPr lvl="1">
              <a:buClrTx/>
            </a:pPr>
            <a:r>
              <a:rPr lang="en-US" sz="1600" dirty="0">
                <a:latin typeface="Arial" panose="020B0604020202020204" pitchFamily="34" charset="0"/>
                <a:ea typeface="Liberation Serif" panose="02020603050405020304" pitchFamily="18" charset="0"/>
                <a:cs typeface="Arial" panose="020B0604020202020204" pitchFamily="34" charset="0"/>
              </a:rPr>
              <a:t>N = 4.7</a:t>
            </a:r>
          </a:p>
          <a:p>
            <a:pPr lvl="1">
              <a:buClrTx/>
            </a:pPr>
            <a:r>
              <a:rPr lang="en-US" sz="1600" dirty="0" err="1">
                <a:latin typeface="Arial" panose="020B0604020202020204" pitchFamily="34" charset="0"/>
                <a:ea typeface="Liberation Serif" panose="02020603050405020304" pitchFamily="18" charset="0"/>
                <a:cs typeface="Arial" panose="020B0604020202020204" pitchFamily="34" charset="0"/>
              </a:rPr>
              <a:t>Theta_s</a:t>
            </a:r>
            <a:r>
              <a:rPr lang="en-US" sz="1600" dirty="0">
                <a:latin typeface="Arial" panose="020B0604020202020204" pitchFamily="34" charset="0"/>
                <a:ea typeface="Liberation Serif" panose="02020603050405020304" pitchFamily="18" charset="0"/>
                <a:cs typeface="Arial" panose="020B0604020202020204" pitchFamily="34" charset="0"/>
              </a:rPr>
              <a:t> = 0.33</a:t>
            </a:r>
          </a:p>
          <a:p>
            <a:pPr marL="285750" indent="-285750"/>
            <a:endParaRPr lang="en-US" sz="1600" dirty="0">
              <a:latin typeface="Arial" panose="020B0604020202020204" pitchFamily="34" charset="0"/>
              <a:ea typeface="Liberation Serif" panose="02020603050405020304" pitchFamily="18" charset="0"/>
              <a:cs typeface="Arial" panose="020B0604020202020204" pitchFamily="34" charset="0"/>
            </a:endParaRPr>
          </a:p>
          <a:p>
            <a:pPr marL="285750" indent="-285750"/>
            <a:endParaRPr lang="en-US" sz="1600" dirty="0">
              <a:latin typeface="Arial" panose="020B0604020202020204" pitchFamily="34" charset="0"/>
              <a:ea typeface="Liberation Serif" panose="02020603050405020304" pitchFamily="18" charset="0"/>
              <a:cs typeface="Arial" panose="020B0604020202020204" pitchFamily="34" charset="0"/>
            </a:endParaRPr>
          </a:p>
        </p:txBody>
      </p:sp>
      <p:pic>
        <p:nvPicPr>
          <p:cNvPr id="23" name="Grafik 22">
            <a:extLst>
              <a:ext uri="{FF2B5EF4-FFF2-40B4-BE49-F238E27FC236}">
                <a16:creationId xmlns:a16="http://schemas.microsoft.com/office/drawing/2014/main" id="{6E6EA15A-2255-4BD4-3380-979E13537F5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89"/>
          <a:stretch/>
        </p:blipFill>
        <p:spPr>
          <a:xfrm>
            <a:off x="373090" y="965894"/>
            <a:ext cx="2592288" cy="1800000"/>
          </a:xfrm>
          <a:prstGeom prst="rect">
            <a:avLst/>
          </a:prstGeom>
        </p:spPr>
      </p:pic>
      <p:pic>
        <p:nvPicPr>
          <p:cNvPr id="24" name="Grafik 23">
            <a:extLst>
              <a:ext uri="{FF2B5EF4-FFF2-40B4-BE49-F238E27FC236}">
                <a16:creationId xmlns:a16="http://schemas.microsoft.com/office/drawing/2014/main" id="{83F31DD3-B0AF-063D-A86D-5B5BD5796E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554" y="2636912"/>
            <a:ext cx="2699999" cy="1800000"/>
          </a:xfrm>
          <a:prstGeom prst="rect">
            <a:avLst/>
          </a:prstGeom>
        </p:spPr>
      </p:pic>
      <p:pic>
        <p:nvPicPr>
          <p:cNvPr id="25" name="Grafik 24">
            <a:extLst>
              <a:ext uri="{FF2B5EF4-FFF2-40B4-BE49-F238E27FC236}">
                <a16:creationId xmlns:a16="http://schemas.microsoft.com/office/drawing/2014/main" id="{999A0C59-B9FA-61D0-E16D-5075F982E7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686" y="4308991"/>
            <a:ext cx="2699999" cy="1800000"/>
          </a:xfrm>
          <a:prstGeom prst="rect">
            <a:avLst/>
          </a:prstGeom>
        </p:spPr>
      </p:pic>
      <p:pic>
        <p:nvPicPr>
          <p:cNvPr id="3" name="Grafik 2">
            <a:extLst>
              <a:ext uri="{FF2B5EF4-FFF2-40B4-BE49-F238E27FC236}">
                <a16:creationId xmlns:a16="http://schemas.microsoft.com/office/drawing/2014/main" id="{CC9FD93C-392D-24D7-FDBE-195F57774735}"/>
              </a:ext>
            </a:extLst>
          </p:cNvPr>
          <p:cNvPicPr>
            <a:picLocks noChangeAspect="1"/>
          </p:cNvPicPr>
          <p:nvPr/>
        </p:nvPicPr>
        <p:blipFill>
          <a:blip r:embed="rId9"/>
          <a:stretch>
            <a:fillRect/>
          </a:stretch>
        </p:blipFill>
        <p:spPr>
          <a:xfrm>
            <a:off x="3810174" y="1151337"/>
            <a:ext cx="4728964" cy="2624792"/>
          </a:xfrm>
          <a:prstGeom prst="rect">
            <a:avLst/>
          </a:prstGeom>
        </p:spPr>
      </p:pic>
      <p:sp>
        <p:nvSpPr>
          <p:cNvPr id="27" name="Rechteck 26">
            <a:extLst>
              <a:ext uri="{FF2B5EF4-FFF2-40B4-BE49-F238E27FC236}">
                <a16:creationId xmlns:a16="http://schemas.microsoft.com/office/drawing/2014/main" id="{5C161477-B8B5-8C8C-83CA-CAE77FCCAD67}"/>
              </a:ext>
            </a:extLst>
          </p:cNvPr>
          <p:cNvSpPr/>
          <p:nvPr/>
        </p:nvSpPr>
        <p:spPr>
          <a:xfrm>
            <a:off x="4868062" y="1925819"/>
            <a:ext cx="181918" cy="53266"/>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8" name="Rechteck 27">
            <a:extLst>
              <a:ext uri="{FF2B5EF4-FFF2-40B4-BE49-F238E27FC236}">
                <a16:creationId xmlns:a16="http://schemas.microsoft.com/office/drawing/2014/main" id="{9A2AC52F-1248-0C7C-9E0E-D8E23DC4C8DD}"/>
              </a:ext>
            </a:extLst>
          </p:cNvPr>
          <p:cNvSpPr/>
          <p:nvPr/>
        </p:nvSpPr>
        <p:spPr>
          <a:xfrm>
            <a:off x="4868062" y="2356148"/>
            <a:ext cx="181918" cy="53266"/>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9" name="Rechteck 28">
            <a:extLst>
              <a:ext uri="{FF2B5EF4-FFF2-40B4-BE49-F238E27FC236}">
                <a16:creationId xmlns:a16="http://schemas.microsoft.com/office/drawing/2014/main" id="{E0F0BC2D-F48F-D215-4B12-7F3E9FF00C9D}"/>
              </a:ext>
            </a:extLst>
          </p:cNvPr>
          <p:cNvSpPr/>
          <p:nvPr/>
        </p:nvSpPr>
        <p:spPr>
          <a:xfrm>
            <a:off x="4868062" y="2796160"/>
            <a:ext cx="181918" cy="53266"/>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30" name="Rechteck 29">
            <a:extLst>
              <a:ext uri="{FF2B5EF4-FFF2-40B4-BE49-F238E27FC236}">
                <a16:creationId xmlns:a16="http://schemas.microsoft.com/office/drawing/2014/main" id="{5D25BDFB-6F1C-92DA-0D52-FC976BE04D8E}"/>
              </a:ext>
            </a:extLst>
          </p:cNvPr>
          <p:cNvSpPr/>
          <p:nvPr/>
        </p:nvSpPr>
        <p:spPr>
          <a:xfrm rot="16200000" flipV="1">
            <a:off x="4735873" y="3457345"/>
            <a:ext cx="316402" cy="45719"/>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33" name="Rechteck 32">
            <a:extLst>
              <a:ext uri="{FF2B5EF4-FFF2-40B4-BE49-F238E27FC236}">
                <a16:creationId xmlns:a16="http://schemas.microsoft.com/office/drawing/2014/main" id="{5B2FB52C-173A-8AA9-432D-0634E55FF998}"/>
              </a:ext>
            </a:extLst>
          </p:cNvPr>
          <p:cNvSpPr/>
          <p:nvPr/>
        </p:nvSpPr>
        <p:spPr>
          <a:xfrm rot="16200000" flipV="1">
            <a:off x="5463074" y="3457234"/>
            <a:ext cx="316402" cy="45719"/>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34" name="Rechteck 33">
            <a:extLst>
              <a:ext uri="{FF2B5EF4-FFF2-40B4-BE49-F238E27FC236}">
                <a16:creationId xmlns:a16="http://schemas.microsoft.com/office/drawing/2014/main" id="{58825C9F-4D4D-1150-D96E-0BC969B1F84C}"/>
              </a:ext>
            </a:extLst>
          </p:cNvPr>
          <p:cNvSpPr/>
          <p:nvPr/>
        </p:nvSpPr>
        <p:spPr>
          <a:xfrm rot="16200000" flipV="1">
            <a:off x="7003945" y="3457234"/>
            <a:ext cx="316402" cy="45719"/>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6" name="Rechteck 25">
            <a:extLst>
              <a:ext uri="{FF2B5EF4-FFF2-40B4-BE49-F238E27FC236}">
                <a16:creationId xmlns:a16="http://schemas.microsoft.com/office/drawing/2014/main" id="{6536BFDB-8269-3335-BD60-520CC53EA8D6}"/>
              </a:ext>
            </a:extLst>
          </p:cNvPr>
          <p:cNvSpPr/>
          <p:nvPr/>
        </p:nvSpPr>
        <p:spPr>
          <a:xfrm>
            <a:off x="192518" y="6211563"/>
            <a:ext cx="792088" cy="666481"/>
          </a:xfrm>
          <a:prstGeom prst="rect">
            <a:avLst/>
          </a:prstGeom>
          <a:solidFill>
            <a:srgbClr val="EBEBE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13" name="Grafik 12">
            <a:extLst>
              <a:ext uri="{FF2B5EF4-FFF2-40B4-BE49-F238E27FC236}">
                <a16:creationId xmlns:a16="http://schemas.microsoft.com/office/drawing/2014/main" id="{1047EC8E-72A0-973B-7B86-8EB8E7E726F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8223"/>
          <a:stretch/>
        </p:blipFill>
        <p:spPr>
          <a:xfrm>
            <a:off x="3431704" y="3956400"/>
            <a:ext cx="2973594" cy="2160000"/>
          </a:xfrm>
          <a:prstGeom prst="rect">
            <a:avLst/>
          </a:prstGeom>
        </p:spPr>
      </p:pic>
      <p:cxnSp>
        <p:nvCxnSpPr>
          <p:cNvPr id="31" name="Gerade Verbindung mit Pfeil 30">
            <a:extLst>
              <a:ext uri="{FF2B5EF4-FFF2-40B4-BE49-F238E27FC236}">
                <a16:creationId xmlns:a16="http://schemas.microsoft.com/office/drawing/2014/main" id="{D89B1E45-CFEA-DB64-0833-6A8F9CB17A10}"/>
              </a:ext>
            </a:extLst>
          </p:cNvPr>
          <p:cNvCxnSpPr>
            <a:cxnSpLocks/>
          </p:cNvCxnSpPr>
          <p:nvPr/>
        </p:nvCxnSpPr>
        <p:spPr>
          <a:xfrm flipH="1" flipV="1">
            <a:off x="5699199" y="3480093"/>
            <a:ext cx="1058958" cy="5586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Gerade Verbindung mit Pfeil 34">
            <a:extLst>
              <a:ext uri="{FF2B5EF4-FFF2-40B4-BE49-F238E27FC236}">
                <a16:creationId xmlns:a16="http://schemas.microsoft.com/office/drawing/2014/main" id="{9C08758A-8CE9-5812-6CBD-9E4DBF4FB396}"/>
              </a:ext>
            </a:extLst>
          </p:cNvPr>
          <p:cNvCxnSpPr>
            <a:cxnSpLocks/>
          </p:cNvCxnSpPr>
          <p:nvPr/>
        </p:nvCxnSpPr>
        <p:spPr>
          <a:xfrm flipH="1" flipV="1">
            <a:off x="7201008" y="3538052"/>
            <a:ext cx="2287173" cy="4891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hteck 31">
            <a:extLst>
              <a:ext uri="{FF2B5EF4-FFF2-40B4-BE49-F238E27FC236}">
                <a16:creationId xmlns:a16="http://schemas.microsoft.com/office/drawing/2014/main" id="{CAB47749-F9A1-6BC5-2430-97BACF66C42C}"/>
              </a:ext>
            </a:extLst>
          </p:cNvPr>
          <p:cNvSpPr/>
          <p:nvPr/>
        </p:nvSpPr>
        <p:spPr>
          <a:xfrm>
            <a:off x="3566256" y="4038788"/>
            <a:ext cx="8578416" cy="2066097"/>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43" name="Rechteck 42">
            <a:extLst>
              <a:ext uri="{FF2B5EF4-FFF2-40B4-BE49-F238E27FC236}">
                <a16:creationId xmlns:a16="http://schemas.microsoft.com/office/drawing/2014/main" id="{31A2375F-6DC3-3F80-1149-5E10A8CBEB78}"/>
              </a:ext>
            </a:extLst>
          </p:cNvPr>
          <p:cNvSpPr/>
          <p:nvPr/>
        </p:nvSpPr>
        <p:spPr>
          <a:xfrm>
            <a:off x="3864085" y="1178218"/>
            <a:ext cx="935771" cy="109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44" name="Rechteck 43">
            <a:extLst>
              <a:ext uri="{FF2B5EF4-FFF2-40B4-BE49-F238E27FC236}">
                <a16:creationId xmlns:a16="http://schemas.microsoft.com/office/drawing/2014/main" id="{99EDEFF1-C251-BF4C-C4C4-ECAD8EDA6F9E}"/>
              </a:ext>
            </a:extLst>
          </p:cNvPr>
          <p:cNvSpPr/>
          <p:nvPr/>
        </p:nvSpPr>
        <p:spPr>
          <a:xfrm>
            <a:off x="4619477" y="1169263"/>
            <a:ext cx="935771" cy="476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45" name="Rechteck 44">
            <a:extLst>
              <a:ext uri="{FF2B5EF4-FFF2-40B4-BE49-F238E27FC236}">
                <a16:creationId xmlns:a16="http://schemas.microsoft.com/office/drawing/2014/main" id="{322CB627-9812-6633-8D2A-1CFA2CFB57A0}"/>
              </a:ext>
            </a:extLst>
          </p:cNvPr>
          <p:cNvSpPr/>
          <p:nvPr/>
        </p:nvSpPr>
        <p:spPr>
          <a:xfrm>
            <a:off x="4870042" y="1322929"/>
            <a:ext cx="278103" cy="476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46" name="Rechteck 45">
            <a:extLst>
              <a:ext uri="{FF2B5EF4-FFF2-40B4-BE49-F238E27FC236}">
                <a16:creationId xmlns:a16="http://schemas.microsoft.com/office/drawing/2014/main" id="{FA07070C-8689-D9D5-31C8-F9745B3926C7}"/>
              </a:ext>
            </a:extLst>
          </p:cNvPr>
          <p:cNvSpPr/>
          <p:nvPr/>
        </p:nvSpPr>
        <p:spPr>
          <a:xfrm>
            <a:off x="3582584" y="2645440"/>
            <a:ext cx="935771" cy="109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47" name="Rechteck 46">
            <a:extLst>
              <a:ext uri="{FF2B5EF4-FFF2-40B4-BE49-F238E27FC236}">
                <a16:creationId xmlns:a16="http://schemas.microsoft.com/office/drawing/2014/main" id="{83334368-F858-ECE6-7FF5-0610FACD8D6E}"/>
              </a:ext>
            </a:extLst>
          </p:cNvPr>
          <p:cNvSpPr/>
          <p:nvPr/>
        </p:nvSpPr>
        <p:spPr>
          <a:xfrm>
            <a:off x="4046003" y="2276871"/>
            <a:ext cx="740912" cy="538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51" name="Rechteck 50">
            <a:extLst>
              <a:ext uri="{FF2B5EF4-FFF2-40B4-BE49-F238E27FC236}">
                <a16:creationId xmlns:a16="http://schemas.microsoft.com/office/drawing/2014/main" id="{21953CB8-DD02-D49F-F86A-A2D8C9892DC5}"/>
              </a:ext>
            </a:extLst>
          </p:cNvPr>
          <p:cNvSpPr/>
          <p:nvPr/>
        </p:nvSpPr>
        <p:spPr>
          <a:xfrm>
            <a:off x="374927" y="1051796"/>
            <a:ext cx="2587315" cy="507406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cxnSp>
        <p:nvCxnSpPr>
          <p:cNvPr id="49" name="Gerade Verbindung mit Pfeil 48">
            <a:extLst>
              <a:ext uri="{FF2B5EF4-FFF2-40B4-BE49-F238E27FC236}">
                <a16:creationId xmlns:a16="http://schemas.microsoft.com/office/drawing/2014/main" id="{2AA7B269-20EF-7894-02DD-81B609FBFE8B}"/>
              </a:ext>
            </a:extLst>
          </p:cNvPr>
          <p:cNvCxnSpPr>
            <a:cxnSpLocks/>
          </p:cNvCxnSpPr>
          <p:nvPr/>
        </p:nvCxnSpPr>
        <p:spPr>
          <a:xfrm flipV="1">
            <a:off x="2959495" y="1934384"/>
            <a:ext cx="1932566" cy="5110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Gerade Verbindung mit Pfeil 40">
            <a:extLst>
              <a:ext uri="{FF2B5EF4-FFF2-40B4-BE49-F238E27FC236}">
                <a16:creationId xmlns:a16="http://schemas.microsoft.com/office/drawing/2014/main" id="{CFD1C33E-7DC5-AAE2-5BA5-4ED76CBC8502}"/>
              </a:ext>
            </a:extLst>
          </p:cNvPr>
          <p:cNvCxnSpPr>
            <a:cxnSpLocks/>
            <a:stCxn id="52" idx="3"/>
            <a:endCxn id="28" idx="1"/>
          </p:cNvCxnSpPr>
          <p:nvPr/>
        </p:nvCxnSpPr>
        <p:spPr>
          <a:xfrm flipV="1">
            <a:off x="2959495" y="2382781"/>
            <a:ext cx="1908567" cy="11422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Gerade Verbindung mit Pfeil 37">
            <a:extLst>
              <a:ext uri="{FF2B5EF4-FFF2-40B4-BE49-F238E27FC236}">
                <a16:creationId xmlns:a16="http://schemas.microsoft.com/office/drawing/2014/main" id="{45207138-1064-1D1E-7590-EC4F40FE98B5}"/>
              </a:ext>
            </a:extLst>
          </p:cNvPr>
          <p:cNvCxnSpPr>
            <a:cxnSpLocks/>
          </p:cNvCxnSpPr>
          <p:nvPr/>
        </p:nvCxnSpPr>
        <p:spPr>
          <a:xfrm flipV="1">
            <a:off x="2959495" y="2815075"/>
            <a:ext cx="1962678" cy="17172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hteck 51">
            <a:extLst>
              <a:ext uri="{FF2B5EF4-FFF2-40B4-BE49-F238E27FC236}">
                <a16:creationId xmlns:a16="http://schemas.microsoft.com/office/drawing/2014/main" id="{0601BC1E-E05E-16D6-050E-6E7478C4B19E}"/>
              </a:ext>
            </a:extLst>
          </p:cNvPr>
          <p:cNvSpPr/>
          <p:nvPr/>
        </p:nvSpPr>
        <p:spPr>
          <a:xfrm>
            <a:off x="372180" y="2699135"/>
            <a:ext cx="2587315" cy="1651875"/>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56" name="Rechteck 55">
            <a:extLst>
              <a:ext uri="{FF2B5EF4-FFF2-40B4-BE49-F238E27FC236}">
                <a16:creationId xmlns:a16="http://schemas.microsoft.com/office/drawing/2014/main" id="{D948EAA9-A2F6-5B9B-BB5C-6DDE3169F20E}"/>
              </a:ext>
            </a:extLst>
          </p:cNvPr>
          <p:cNvSpPr/>
          <p:nvPr/>
        </p:nvSpPr>
        <p:spPr>
          <a:xfrm>
            <a:off x="6427971" y="4039200"/>
            <a:ext cx="2841903" cy="2066097"/>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cxnSp>
        <p:nvCxnSpPr>
          <p:cNvPr id="4" name="Gerade Verbindung mit Pfeil 3">
            <a:extLst>
              <a:ext uri="{FF2B5EF4-FFF2-40B4-BE49-F238E27FC236}">
                <a16:creationId xmlns:a16="http://schemas.microsoft.com/office/drawing/2014/main" id="{D90A37E9-90D5-A9F3-D1CA-9259CEA94ED5}"/>
              </a:ext>
            </a:extLst>
          </p:cNvPr>
          <p:cNvCxnSpPr>
            <a:cxnSpLocks/>
            <a:endCxn id="30" idx="0"/>
          </p:cNvCxnSpPr>
          <p:nvPr/>
        </p:nvCxnSpPr>
        <p:spPr>
          <a:xfrm flipH="1" flipV="1">
            <a:off x="4916934" y="3480205"/>
            <a:ext cx="844796" cy="5283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feld 64">
            <a:extLst>
              <a:ext uri="{FF2B5EF4-FFF2-40B4-BE49-F238E27FC236}">
                <a16:creationId xmlns:a16="http://schemas.microsoft.com/office/drawing/2014/main" id="{2C249235-6533-8A47-879D-4033E4E38BB4}"/>
              </a:ext>
            </a:extLst>
          </p:cNvPr>
          <p:cNvSpPr txBox="1"/>
          <p:nvPr/>
        </p:nvSpPr>
        <p:spPr>
          <a:xfrm>
            <a:off x="5842490" y="2275206"/>
            <a:ext cx="2016224" cy="307777"/>
          </a:xfrm>
          <a:prstGeom prst="rect">
            <a:avLst/>
          </a:prstGeom>
          <a:noFill/>
        </p:spPr>
        <p:txBody>
          <a:bodyPr wrap="square" rtlCol="0">
            <a:spAutoFit/>
          </a:bodyPr>
          <a:lstStyle/>
          <a:p>
            <a:r>
              <a:rPr lang="de-DE" sz="1400" dirty="0">
                <a:latin typeface="+mj-lt"/>
              </a:rPr>
              <a:t>Soil </a:t>
            </a:r>
            <a:r>
              <a:rPr lang="de-DE" sz="1400" dirty="0" err="1">
                <a:latin typeface="+mj-lt"/>
              </a:rPr>
              <a:t>moisture</a:t>
            </a:r>
            <a:r>
              <a:rPr lang="de-DE" sz="1400" dirty="0">
                <a:latin typeface="+mj-lt"/>
              </a:rPr>
              <a:t> </a:t>
            </a:r>
            <a:r>
              <a:rPr lang="de-DE" sz="1400" dirty="0" err="1">
                <a:latin typeface="+mj-lt"/>
              </a:rPr>
              <a:t>probes</a:t>
            </a:r>
            <a:endParaRPr lang="de-BE" sz="1400" dirty="0">
              <a:latin typeface="+mj-lt"/>
            </a:endParaRPr>
          </a:p>
        </p:txBody>
      </p:sp>
      <p:sp>
        <p:nvSpPr>
          <p:cNvPr id="66" name="Textfeld 65">
            <a:extLst>
              <a:ext uri="{FF2B5EF4-FFF2-40B4-BE49-F238E27FC236}">
                <a16:creationId xmlns:a16="http://schemas.microsoft.com/office/drawing/2014/main" id="{0ED8C7A3-07BF-AD30-966C-0243DF57C924}"/>
              </a:ext>
            </a:extLst>
          </p:cNvPr>
          <p:cNvSpPr txBox="1"/>
          <p:nvPr/>
        </p:nvSpPr>
        <p:spPr>
          <a:xfrm>
            <a:off x="5840041" y="2039637"/>
            <a:ext cx="1829128" cy="307777"/>
          </a:xfrm>
          <a:prstGeom prst="rect">
            <a:avLst/>
          </a:prstGeom>
          <a:noFill/>
        </p:spPr>
        <p:txBody>
          <a:bodyPr wrap="square" rtlCol="0">
            <a:spAutoFit/>
          </a:bodyPr>
          <a:lstStyle/>
          <a:p>
            <a:r>
              <a:rPr lang="de-DE" sz="1400" dirty="0" err="1">
                <a:latin typeface="+mj-lt"/>
              </a:rPr>
              <a:t>Pressure</a:t>
            </a:r>
            <a:r>
              <a:rPr lang="de-DE" sz="1400" dirty="0">
                <a:latin typeface="+mj-lt"/>
              </a:rPr>
              <a:t> </a:t>
            </a:r>
            <a:r>
              <a:rPr lang="de-DE" sz="1400" dirty="0" err="1">
                <a:latin typeface="+mj-lt"/>
              </a:rPr>
              <a:t>transducer</a:t>
            </a:r>
            <a:endParaRPr lang="de-BE" sz="1400" dirty="0">
              <a:latin typeface="+mj-lt"/>
            </a:endParaRPr>
          </a:p>
        </p:txBody>
      </p:sp>
      <p:sp>
        <p:nvSpPr>
          <p:cNvPr id="68" name="Rechteck 67">
            <a:extLst>
              <a:ext uri="{FF2B5EF4-FFF2-40B4-BE49-F238E27FC236}">
                <a16:creationId xmlns:a16="http://schemas.microsoft.com/office/drawing/2014/main" id="{5D0ABAF5-16EB-DACA-E9B1-B3C6468AC597}"/>
              </a:ext>
            </a:extLst>
          </p:cNvPr>
          <p:cNvSpPr/>
          <p:nvPr/>
        </p:nvSpPr>
        <p:spPr>
          <a:xfrm rot="16200000" flipV="1">
            <a:off x="5640264" y="2190538"/>
            <a:ext cx="174322" cy="45719"/>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69" name="Rechteck 68">
            <a:extLst>
              <a:ext uri="{FF2B5EF4-FFF2-40B4-BE49-F238E27FC236}">
                <a16:creationId xmlns:a16="http://schemas.microsoft.com/office/drawing/2014/main" id="{2CAB14D9-1197-D2BE-58BF-A75DC77206AF}"/>
              </a:ext>
            </a:extLst>
          </p:cNvPr>
          <p:cNvSpPr/>
          <p:nvPr/>
        </p:nvSpPr>
        <p:spPr>
          <a:xfrm>
            <a:off x="5660572" y="2405118"/>
            <a:ext cx="181918" cy="53266"/>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72" name="Rechteck 71">
            <a:extLst>
              <a:ext uri="{FF2B5EF4-FFF2-40B4-BE49-F238E27FC236}">
                <a16:creationId xmlns:a16="http://schemas.microsoft.com/office/drawing/2014/main" id="{5A27F87F-A9F7-5AD0-8704-FD94EEF2F33B}"/>
              </a:ext>
            </a:extLst>
          </p:cNvPr>
          <p:cNvSpPr/>
          <p:nvPr/>
        </p:nvSpPr>
        <p:spPr>
          <a:xfrm>
            <a:off x="5554459" y="2039639"/>
            <a:ext cx="2114710" cy="540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Tree>
    <p:extLst>
      <p:ext uri="{BB962C8B-B14F-4D97-AF65-F5344CB8AC3E}">
        <p14:creationId xmlns:p14="http://schemas.microsoft.com/office/powerpoint/2010/main" val="2393631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Grafik 74">
            <a:extLst>
              <a:ext uri="{FF2B5EF4-FFF2-40B4-BE49-F238E27FC236}">
                <a16:creationId xmlns:a16="http://schemas.microsoft.com/office/drawing/2014/main" id="{20980C07-BE22-8776-CEDA-0179F432EA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6683" y="4005304"/>
            <a:ext cx="3240000" cy="2160000"/>
          </a:xfrm>
          <a:prstGeom prst="rect">
            <a:avLst/>
          </a:prstGeom>
        </p:spPr>
      </p:pic>
      <p:pic>
        <p:nvPicPr>
          <p:cNvPr id="64" name="Grafik 63">
            <a:extLst>
              <a:ext uri="{FF2B5EF4-FFF2-40B4-BE49-F238E27FC236}">
                <a16:creationId xmlns:a16="http://schemas.microsoft.com/office/drawing/2014/main" id="{A4A10C8F-4D0C-11BE-8501-498D6ED981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251"/>
          <a:stretch/>
        </p:blipFill>
        <p:spPr>
          <a:xfrm>
            <a:off x="3689007" y="3993468"/>
            <a:ext cx="3005071" cy="2160000"/>
          </a:xfrm>
          <a:prstGeom prst="rect">
            <a:avLst/>
          </a:prstGeom>
        </p:spPr>
      </p:pic>
      <p:sp>
        <p:nvSpPr>
          <p:cNvPr id="5" name="Foliennummernplatzhalter 4">
            <a:extLst>
              <a:ext uri="{FF2B5EF4-FFF2-40B4-BE49-F238E27FC236}">
                <a16:creationId xmlns:a16="http://schemas.microsoft.com/office/drawing/2014/main" id="{1C6D347F-5D67-24F8-0ADD-25FA4E9AC0D5}"/>
              </a:ext>
            </a:extLst>
          </p:cNvPr>
          <p:cNvSpPr>
            <a:spLocks noGrp="1"/>
          </p:cNvSpPr>
          <p:nvPr>
            <p:ph type="sldNum" sz="quarter" idx="11"/>
          </p:nvPr>
        </p:nvSpPr>
        <p:spPr/>
        <p:txBody>
          <a:bodyPr/>
          <a:lstStyle/>
          <a:p>
            <a:r>
              <a:rPr lang="pt-PT" b="1"/>
              <a:t>LNEC</a:t>
            </a:r>
            <a:r>
              <a:rPr lang="pt-PT"/>
              <a:t> | </a:t>
            </a:r>
            <a:fld id="{41B9C9E2-D41C-4EEA-8BD4-26935379B328}" type="slidenum">
              <a:rPr lang="pt-PT" smtClean="0"/>
              <a:pPr/>
              <a:t>6</a:t>
            </a:fld>
            <a:endParaRPr lang="pt-PT" dirty="0"/>
          </a:p>
        </p:txBody>
      </p:sp>
      <p:sp>
        <p:nvSpPr>
          <p:cNvPr id="32" name="Rechteck 31">
            <a:extLst>
              <a:ext uri="{FF2B5EF4-FFF2-40B4-BE49-F238E27FC236}">
                <a16:creationId xmlns:a16="http://schemas.microsoft.com/office/drawing/2014/main" id="{064D7E69-75C7-93A9-8C96-053B871C71FE}"/>
              </a:ext>
            </a:extLst>
          </p:cNvPr>
          <p:cNvSpPr/>
          <p:nvPr/>
        </p:nvSpPr>
        <p:spPr>
          <a:xfrm>
            <a:off x="0" y="77560"/>
            <a:ext cx="11857037" cy="762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solidFill>
                <a:schemeClr val="bg1">
                  <a:lumMod val="85000"/>
                </a:schemeClr>
              </a:solidFill>
            </a:endParaRPr>
          </a:p>
        </p:txBody>
      </p:sp>
      <p:pic>
        <p:nvPicPr>
          <p:cNvPr id="31" name="Grafik 30">
            <a:extLst>
              <a:ext uri="{FF2B5EF4-FFF2-40B4-BE49-F238E27FC236}">
                <a16:creationId xmlns:a16="http://schemas.microsoft.com/office/drawing/2014/main" id="{22537472-3978-326D-7D44-A66C00E5386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9099" y="6346054"/>
            <a:ext cx="1798343" cy="379540"/>
          </a:xfrm>
          <a:prstGeom prst="rect">
            <a:avLst/>
          </a:prstGeom>
        </p:spPr>
      </p:pic>
      <p:pic>
        <p:nvPicPr>
          <p:cNvPr id="34" name="Grafik 33" descr="Ein Bild, das Text enthält.&#10;&#10;Automatisch generierte Beschreibung">
            <a:extLst>
              <a:ext uri="{FF2B5EF4-FFF2-40B4-BE49-F238E27FC236}">
                <a16:creationId xmlns:a16="http://schemas.microsoft.com/office/drawing/2014/main" id="{3962A7FB-F9C4-F59E-D8FF-07C6C86329A2}"/>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5953" y="6296363"/>
            <a:ext cx="1167337" cy="466935"/>
          </a:xfrm>
          <a:prstGeom prst="rect">
            <a:avLst/>
          </a:prstGeom>
        </p:spPr>
      </p:pic>
      <p:pic>
        <p:nvPicPr>
          <p:cNvPr id="58" name="Grafik 57">
            <a:extLst>
              <a:ext uri="{FF2B5EF4-FFF2-40B4-BE49-F238E27FC236}">
                <a16:creationId xmlns:a16="http://schemas.microsoft.com/office/drawing/2014/main" id="{AD1EF54F-9343-E7EB-0ABF-1323092F4614}"/>
              </a:ext>
            </a:extLst>
          </p:cNvPr>
          <p:cNvPicPr>
            <a:picLocks noChangeAspect="1"/>
          </p:cNvPicPr>
          <p:nvPr/>
        </p:nvPicPr>
        <p:blipFill>
          <a:blip r:embed="rId6"/>
          <a:stretch>
            <a:fillRect/>
          </a:stretch>
        </p:blipFill>
        <p:spPr>
          <a:xfrm>
            <a:off x="3729666" y="1740526"/>
            <a:ext cx="3156553" cy="2192400"/>
          </a:xfrm>
          <a:prstGeom prst="rect">
            <a:avLst/>
          </a:prstGeom>
        </p:spPr>
      </p:pic>
      <p:pic>
        <p:nvPicPr>
          <p:cNvPr id="59" name="Grafik 58">
            <a:extLst>
              <a:ext uri="{FF2B5EF4-FFF2-40B4-BE49-F238E27FC236}">
                <a16:creationId xmlns:a16="http://schemas.microsoft.com/office/drawing/2014/main" id="{7DCBCD2A-9C09-F65F-FD86-F60F5D38ED49}"/>
              </a:ext>
            </a:extLst>
          </p:cNvPr>
          <p:cNvPicPr>
            <a:picLocks noChangeAspect="1"/>
          </p:cNvPicPr>
          <p:nvPr/>
        </p:nvPicPr>
        <p:blipFill>
          <a:blip r:embed="rId7"/>
          <a:stretch>
            <a:fillRect/>
          </a:stretch>
        </p:blipFill>
        <p:spPr>
          <a:xfrm>
            <a:off x="479376" y="1740526"/>
            <a:ext cx="3181294" cy="2192400"/>
          </a:xfrm>
          <a:prstGeom prst="rect">
            <a:avLst/>
          </a:prstGeom>
        </p:spPr>
      </p:pic>
      <p:pic>
        <p:nvPicPr>
          <p:cNvPr id="60" name="Grafik 59">
            <a:extLst>
              <a:ext uri="{FF2B5EF4-FFF2-40B4-BE49-F238E27FC236}">
                <a16:creationId xmlns:a16="http://schemas.microsoft.com/office/drawing/2014/main" id="{F1D4CA22-6599-11AE-2C89-0A30711CAE28}"/>
              </a:ext>
            </a:extLst>
          </p:cNvPr>
          <p:cNvPicPr>
            <a:picLocks noChangeAspect="1"/>
          </p:cNvPicPr>
          <p:nvPr/>
        </p:nvPicPr>
        <p:blipFill>
          <a:blip r:embed="rId8"/>
          <a:stretch>
            <a:fillRect/>
          </a:stretch>
        </p:blipFill>
        <p:spPr>
          <a:xfrm>
            <a:off x="6967967" y="1740723"/>
            <a:ext cx="3163081" cy="2192400"/>
          </a:xfrm>
          <a:prstGeom prst="rect">
            <a:avLst/>
          </a:prstGeom>
        </p:spPr>
      </p:pic>
      <p:sp>
        <p:nvSpPr>
          <p:cNvPr id="61" name="Inhaltsplatzhalter 8">
            <a:extLst>
              <a:ext uri="{FF2B5EF4-FFF2-40B4-BE49-F238E27FC236}">
                <a16:creationId xmlns:a16="http://schemas.microsoft.com/office/drawing/2014/main" id="{209BB1C7-E796-A807-5F41-36E35218AD66}"/>
              </a:ext>
            </a:extLst>
          </p:cNvPr>
          <p:cNvSpPr txBox="1">
            <a:spLocks/>
          </p:cNvSpPr>
          <p:nvPr/>
        </p:nvSpPr>
        <p:spPr>
          <a:xfrm>
            <a:off x="4272997" y="1724723"/>
            <a:ext cx="1991158" cy="374804"/>
          </a:xfrm>
          <a:prstGeom prst="rect">
            <a:avLst/>
          </a:prstGeom>
        </p:spPr>
        <p:txBody>
          <a:bodyPr>
            <a:normAutofit/>
          </a:bodyPr>
          <a:lstStyle>
            <a:lvl1pPr marL="342900" indent="-342900" algn="l" defTabSz="914400" rtl="0" eaLnBrk="1" latinLnBrk="0" hangingPunct="1">
              <a:spcBef>
                <a:spcPct val="20000"/>
              </a:spcBef>
              <a:buClr>
                <a:srgbClr val="FF0000"/>
              </a:buClr>
              <a:buFont typeface="Arial" pitchFamily="34" charset="0"/>
              <a:buChar char="•"/>
              <a:defRPr sz="28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
              <a:defRPr sz="24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Arial" pitchFamily="34" charset="0"/>
              <a:buChar char="•"/>
              <a:defRPr sz="20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1">
                  <a:lumMod val="75000"/>
                </a:schemeClr>
              </a:buClr>
              <a:buNone/>
            </a:pPr>
            <a:r>
              <a:rPr lang="en-US" sz="1400" kern="150" dirty="0">
                <a:solidFill>
                  <a:schemeClr val="bg1"/>
                </a:solidFill>
                <a:latin typeface="+mj-lt"/>
                <a:ea typeface="NSimSun" panose="02010609030101010101" pitchFamily="49" charset="-122"/>
                <a:cs typeface="Arial" panose="020B0604020202020204" pitchFamily="34" charset="0"/>
              </a:rPr>
              <a:t>Timestep = 1.5 days</a:t>
            </a:r>
            <a:endParaRPr lang="en-US" sz="1200" kern="150" dirty="0">
              <a:solidFill>
                <a:schemeClr val="bg1"/>
              </a:solidFill>
              <a:latin typeface="+mj-lt"/>
              <a:ea typeface="NSimSun" panose="02010609030101010101" pitchFamily="49" charset="-122"/>
              <a:cs typeface="Arial" panose="020B0604020202020204" pitchFamily="34" charset="0"/>
            </a:endParaRPr>
          </a:p>
        </p:txBody>
      </p:sp>
      <p:sp>
        <p:nvSpPr>
          <p:cNvPr id="62" name="Inhaltsplatzhalter 8">
            <a:extLst>
              <a:ext uri="{FF2B5EF4-FFF2-40B4-BE49-F238E27FC236}">
                <a16:creationId xmlns:a16="http://schemas.microsoft.com/office/drawing/2014/main" id="{BB6A211B-B782-24BC-5012-76D5CB4A79F6}"/>
              </a:ext>
            </a:extLst>
          </p:cNvPr>
          <p:cNvSpPr txBox="1">
            <a:spLocks/>
          </p:cNvSpPr>
          <p:nvPr/>
        </p:nvSpPr>
        <p:spPr>
          <a:xfrm>
            <a:off x="7501725" y="1719834"/>
            <a:ext cx="1789932" cy="387227"/>
          </a:xfrm>
          <a:prstGeom prst="rect">
            <a:avLst/>
          </a:prstGeom>
        </p:spPr>
        <p:txBody>
          <a:bodyPr>
            <a:normAutofit/>
          </a:bodyPr>
          <a:lstStyle>
            <a:lvl1pPr marL="342900" indent="-342900" algn="l" defTabSz="914400" rtl="0" eaLnBrk="1" latinLnBrk="0" hangingPunct="1">
              <a:spcBef>
                <a:spcPct val="20000"/>
              </a:spcBef>
              <a:buClr>
                <a:srgbClr val="FF0000"/>
              </a:buClr>
              <a:buFont typeface="Arial" pitchFamily="34" charset="0"/>
              <a:buChar char="•"/>
              <a:defRPr sz="28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
              <a:defRPr sz="24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Arial" pitchFamily="34" charset="0"/>
              <a:buChar char="•"/>
              <a:defRPr sz="20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1">
                  <a:lumMod val="75000"/>
                </a:schemeClr>
              </a:buClr>
              <a:buNone/>
            </a:pPr>
            <a:r>
              <a:rPr lang="en-US" sz="1400" kern="150" dirty="0">
                <a:solidFill>
                  <a:schemeClr val="bg1"/>
                </a:solidFill>
                <a:latin typeface="+mj-lt"/>
                <a:ea typeface="NSimSun" panose="02010609030101010101" pitchFamily="49" charset="-122"/>
                <a:cs typeface="Arial" panose="020B0604020202020204" pitchFamily="34" charset="0"/>
              </a:rPr>
              <a:t>Timestep = 20 days</a:t>
            </a:r>
            <a:endParaRPr lang="en-US" sz="1200" kern="150" dirty="0">
              <a:solidFill>
                <a:schemeClr val="bg1"/>
              </a:solidFill>
              <a:latin typeface="+mj-lt"/>
              <a:ea typeface="NSimSun" panose="02010609030101010101" pitchFamily="49" charset="-122"/>
              <a:cs typeface="Arial" panose="020B0604020202020204" pitchFamily="34" charset="0"/>
            </a:endParaRPr>
          </a:p>
        </p:txBody>
      </p:sp>
      <p:pic>
        <p:nvPicPr>
          <p:cNvPr id="63" name="Grafik 62">
            <a:extLst>
              <a:ext uri="{FF2B5EF4-FFF2-40B4-BE49-F238E27FC236}">
                <a16:creationId xmlns:a16="http://schemas.microsoft.com/office/drawing/2014/main" id="{71AC7216-5E19-9CF5-1FAB-33F0329D77F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7251"/>
          <a:stretch/>
        </p:blipFill>
        <p:spPr>
          <a:xfrm>
            <a:off x="834776" y="4005304"/>
            <a:ext cx="3005071" cy="2160000"/>
          </a:xfrm>
          <a:prstGeom prst="rect">
            <a:avLst/>
          </a:prstGeom>
        </p:spPr>
      </p:pic>
      <p:sp>
        <p:nvSpPr>
          <p:cNvPr id="65" name="Textfeld 64">
            <a:extLst>
              <a:ext uri="{FF2B5EF4-FFF2-40B4-BE49-F238E27FC236}">
                <a16:creationId xmlns:a16="http://schemas.microsoft.com/office/drawing/2014/main" id="{F28CB154-36C1-6D3D-37F5-FA6E4CAE97CE}"/>
              </a:ext>
            </a:extLst>
          </p:cNvPr>
          <p:cNvSpPr txBox="1"/>
          <p:nvPr/>
        </p:nvSpPr>
        <p:spPr>
          <a:xfrm>
            <a:off x="5455508" y="3171067"/>
            <a:ext cx="1172070" cy="374804"/>
          </a:xfrm>
          <a:prstGeom prst="rect">
            <a:avLst/>
          </a:prstGeom>
          <a:noFill/>
        </p:spPr>
        <p:txBody>
          <a:bodyPr wrap="square" rtlCol="0">
            <a:spAutoFit/>
          </a:bodyPr>
          <a:lstStyle/>
          <a:p>
            <a:r>
              <a:rPr lang="de-DE" dirty="0"/>
              <a:t>45 cm</a:t>
            </a:r>
            <a:endParaRPr lang="de-BE" dirty="0"/>
          </a:p>
        </p:txBody>
      </p:sp>
      <p:sp>
        <p:nvSpPr>
          <p:cNvPr id="66" name="Textfeld 65">
            <a:extLst>
              <a:ext uri="{FF2B5EF4-FFF2-40B4-BE49-F238E27FC236}">
                <a16:creationId xmlns:a16="http://schemas.microsoft.com/office/drawing/2014/main" id="{E5457BB1-F610-CC13-4594-5D4F8C3EB700}"/>
              </a:ext>
            </a:extLst>
          </p:cNvPr>
          <p:cNvSpPr txBox="1"/>
          <p:nvPr/>
        </p:nvSpPr>
        <p:spPr>
          <a:xfrm>
            <a:off x="4825206" y="3419967"/>
            <a:ext cx="1172070" cy="374804"/>
          </a:xfrm>
          <a:prstGeom prst="rect">
            <a:avLst/>
          </a:prstGeom>
          <a:noFill/>
        </p:spPr>
        <p:txBody>
          <a:bodyPr wrap="square" rtlCol="0">
            <a:spAutoFit/>
          </a:bodyPr>
          <a:lstStyle/>
          <a:p>
            <a:r>
              <a:rPr lang="de-DE" dirty="0"/>
              <a:t>25 cm</a:t>
            </a:r>
            <a:endParaRPr lang="de-BE" dirty="0"/>
          </a:p>
        </p:txBody>
      </p:sp>
      <p:cxnSp>
        <p:nvCxnSpPr>
          <p:cNvPr id="67" name="Gerader Verbinder 66">
            <a:extLst>
              <a:ext uri="{FF2B5EF4-FFF2-40B4-BE49-F238E27FC236}">
                <a16:creationId xmlns:a16="http://schemas.microsoft.com/office/drawing/2014/main" id="{479547A9-FE37-5E5D-E78F-7F7200974D84}"/>
              </a:ext>
            </a:extLst>
          </p:cNvPr>
          <p:cNvCxnSpPr>
            <a:cxnSpLocks/>
          </p:cNvCxnSpPr>
          <p:nvPr/>
        </p:nvCxnSpPr>
        <p:spPr>
          <a:xfrm>
            <a:off x="6966513" y="3365867"/>
            <a:ext cx="1704513" cy="0"/>
          </a:xfrm>
          <a:prstGeom prst="line">
            <a:avLst/>
          </a:prstGeom>
        </p:spPr>
        <p:style>
          <a:lnRef idx="1">
            <a:schemeClr val="dk1"/>
          </a:lnRef>
          <a:fillRef idx="0">
            <a:schemeClr val="dk1"/>
          </a:fillRef>
          <a:effectRef idx="0">
            <a:schemeClr val="dk1"/>
          </a:effectRef>
          <a:fontRef idx="minor">
            <a:schemeClr val="tx1"/>
          </a:fontRef>
        </p:style>
      </p:cxnSp>
      <p:cxnSp>
        <p:nvCxnSpPr>
          <p:cNvPr id="68" name="Gerader Verbinder 67">
            <a:extLst>
              <a:ext uri="{FF2B5EF4-FFF2-40B4-BE49-F238E27FC236}">
                <a16:creationId xmlns:a16="http://schemas.microsoft.com/office/drawing/2014/main" id="{19BABE3C-5EB9-0A07-CD6D-77E5FBFBB8F4}"/>
              </a:ext>
            </a:extLst>
          </p:cNvPr>
          <p:cNvCxnSpPr>
            <a:cxnSpLocks/>
          </p:cNvCxnSpPr>
          <p:nvPr/>
        </p:nvCxnSpPr>
        <p:spPr>
          <a:xfrm>
            <a:off x="6960708" y="3647697"/>
            <a:ext cx="1056443" cy="0"/>
          </a:xfrm>
          <a:prstGeom prst="line">
            <a:avLst/>
          </a:prstGeom>
        </p:spPr>
        <p:style>
          <a:lnRef idx="1">
            <a:schemeClr val="dk1"/>
          </a:lnRef>
          <a:fillRef idx="0">
            <a:schemeClr val="dk1"/>
          </a:fillRef>
          <a:effectRef idx="0">
            <a:schemeClr val="dk1"/>
          </a:effectRef>
          <a:fontRef idx="minor">
            <a:schemeClr val="tx1"/>
          </a:fontRef>
        </p:style>
      </p:cxnSp>
      <p:sp>
        <p:nvSpPr>
          <p:cNvPr id="69" name="Textfeld 68">
            <a:extLst>
              <a:ext uri="{FF2B5EF4-FFF2-40B4-BE49-F238E27FC236}">
                <a16:creationId xmlns:a16="http://schemas.microsoft.com/office/drawing/2014/main" id="{F8347B9A-56CC-D45F-C9AD-66E24D60AAF4}"/>
              </a:ext>
            </a:extLst>
          </p:cNvPr>
          <p:cNvSpPr txBox="1"/>
          <p:nvPr/>
        </p:nvSpPr>
        <p:spPr>
          <a:xfrm>
            <a:off x="8659827" y="3162553"/>
            <a:ext cx="1189608" cy="369332"/>
          </a:xfrm>
          <a:prstGeom prst="rect">
            <a:avLst/>
          </a:prstGeom>
          <a:noFill/>
        </p:spPr>
        <p:txBody>
          <a:bodyPr wrap="square" rtlCol="0">
            <a:spAutoFit/>
          </a:bodyPr>
          <a:lstStyle/>
          <a:p>
            <a:r>
              <a:rPr lang="de-DE" dirty="0"/>
              <a:t>45 cm</a:t>
            </a:r>
            <a:endParaRPr lang="de-BE" dirty="0"/>
          </a:p>
        </p:txBody>
      </p:sp>
      <p:sp>
        <p:nvSpPr>
          <p:cNvPr id="70" name="Textfeld 69">
            <a:extLst>
              <a:ext uri="{FF2B5EF4-FFF2-40B4-BE49-F238E27FC236}">
                <a16:creationId xmlns:a16="http://schemas.microsoft.com/office/drawing/2014/main" id="{EB09D1C0-2850-3363-A24D-2A215E44BC50}"/>
              </a:ext>
            </a:extLst>
          </p:cNvPr>
          <p:cNvSpPr txBox="1"/>
          <p:nvPr/>
        </p:nvSpPr>
        <p:spPr>
          <a:xfrm>
            <a:off x="8017151" y="3455306"/>
            <a:ext cx="1189608" cy="369332"/>
          </a:xfrm>
          <a:prstGeom prst="rect">
            <a:avLst/>
          </a:prstGeom>
          <a:noFill/>
        </p:spPr>
        <p:txBody>
          <a:bodyPr wrap="square" rtlCol="0">
            <a:spAutoFit/>
          </a:bodyPr>
          <a:lstStyle/>
          <a:p>
            <a:r>
              <a:rPr lang="de-DE" dirty="0"/>
              <a:t>25 cm</a:t>
            </a:r>
            <a:endParaRPr lang="de-BE" dirty="0"/>
          </a:p>
        </p:txBody>
      </p:sp>
      <p:cxnSp>
        <p:nvCxnSpPr>
          <p:cNvPr id="71" name="Gerader Verbinder 70">
            <a:extLst>
              <a:ext uri="{FF2B5EF4-FFF2-40B4-BE49-F238E27FC236}">
                <a16:creationId xmlns:a16="http://schemas.microsoft.com/office/drawing/2014/main" id="{452F82C3-00AD-51D1-92A4-6679E3920991}"/>
              </a:ext>
            </a:extLst>
          </p:cNvPr>
          <p:cNvCxnSpPr>
            <a:cxnSpLocks/>
          </p:cNvCxnSpPr>
          <p:nvPr/>
        </p:nvCxnSpPr>
        <p:spPr>
          <a:xfrm>
            <a:off x="469188" y="3365867"/>
            <a:ext cx="1704513" cy="0"/>
          </a:xfrm>
          <a:prstGeom prst="line">
            <a:avLst/>
          </a:prstGeom>
        </p:spPr>
        <p:style>
          <a:lnRef idx="1">
            <a:schemeClr val="dk1"/>
          </a:lnRef>
          <a:fillRef idx="0">
            <a:schemeClr val="dk1"/>
          </a:fillRef>
          <a:effectRef idx="0">
            <a:schemeClr val="dk1"/>
          </a:effectRef>
          <a:fontRef idx="minor">
            <a:schemeClr val="tx1"/>
          </a:fontRef>
        </p:style>
      </p:cxnSp>
      <p:cxnSp>
        <p:nvCxnSpPr>
          <p:cNvPr id="72" name="Gerader Verbinder 71">
            <a:extLst>
              <a:ext uri="{FF2B5EF4-FFF2-40B4-BE49-F238E27FC236}">
                <a16:creationId xmlns:a16="http://schemas.microsoft.com/office/drawing/2014/main" id="{79A9F273-5C59-6FEE-AC0C-E5D0DA89FF6B}"/>
              </a:ext>
            </a:extLst>
          </p:cNvPr>
          <p:cNvCxnSpPr>
            <a:cxnSpLocks/>
          </p:cNvCxnSpPr>
          <p:nvPr/>
        </p:nvCxnSpPr>
        <p:spPr>
          <a:xfrm>
            <a:off x="469188" y="3639972"/>
            <a:ext cx="1056443" cy="0"/>
          </a:xfrm>
          <a:prstGeom prst="line">
            <a:avLst/>
          </a:prstGeom>
        </p:spPr>
        <p:style>
          <a:lnRef idx="1">
            <a:schemeClr val="dk1"/>
          </a:lnRef>
          <a:fillRef idx="0">
            <a:schemeClr val="dk1"/>
          </a:fillRef>
          <a:effectRef idx="0">
            <a:schemeClr val="dk1"/>
          </a:effectRef>
          <a:fontRef idx="minor">
            <a:schemeClr val="tx1"/>
          </a:fontRef>
        </p:style>
      </p:cxnSp>
      <p:sp>
        <p:nvSpPr>
          <p:cNvPr id="73" name="Textfeld 72">
            <a:extLst>
              <a:ext uri="{FF2B5EF4-FFF2-40B4-BE49-F238E27FC236}">
                <a16:creationId xmlns:a16="http://schemas.microsoft.com/office/drawing/2014/main" id="{934A757F-E035-83FF-0605-A6A03D095ED9}"/>
              </a:ext>
            </a:extLst>
          </p:cNvPr>
          <p:cNvSpPr txBox="1"/>
          <p:nvPr/>
        </p:nvSpPr>
        <p:spPr>
          <a:xfrm>
            <a:off x="2155933" y="3181201"/>
            <a:ext cx="1189608" cy="369332"/>
          </a:xfrm>
          <a:prstGeom prst="rect">
            <a:avLst/>
          </a:prstGeom>
          <a:noFill/>
        </p:spPr>
        <p:txBody>
          <a:bodyPr wrap="square" rtlCol="0">
            <a:spAutoFit/>
          </a:bodyPr>
          <a:lstStyle/>
          <a:p>
            <a:r>
              <a:rPr lang="de-DE" dirty="0"/>
              <a:t>45 cm</a:t>
            </a:r>
            <a:endParaRPr lang="de-BE" dirty="0"/>
          </a:p>
        </p:txBody>
      </p:sp>
      <p:sp>
        <p:nvSpPr>
          <p:cNvPr id="74" name="Textfeld 73">
            <a:extLst>
              <a:ext uri="{FF2B5EF4-FFF2-40B4-BE49-F238E27FC236}">
                <a16:creationId xmlns:a16="http://schemas.microsoft.com/office/drawing/2014/main" id="{A7B540F6-B4C5-20A9-BF57-AF9A58AC57C5}"/>
              </a:ext>
            </a:extLst>
          </p:cNvPr>
          <p:cNvSpPr txBox="1"/>
          <p:nvPr/>
        </p:nvSpPr>
        <p:spPr>
          <a:xfrm>
            <a:off x="1525631" y="3430101"/>
            <a:ext cx="1189608" cy="369332"/>
          </a:xfrm>
          <a:prstGeom prst="rect">
            <a:avLst/>
          </a:prstGeom>
          <a:noFill/>
        </p:spPr>
        <p:txBody>
          <a:bodyPr wrap="square" rtlCol="0">
            <a:spAutoFit/>
          </a:bodyPr>
          <a:lstStyle/>
          <a:p>
            <a:r>
              <a:rPr lang="de-DE" dirty="0"/>
              <a:t>25 cm</a:t>
            </a:r>
            <a:endParaRPr lang="de-BE" dirty="0"/>
          </a:p>
        </p:txBody>
      </p:sp>
      <p:cxnSp>
        <p:nvCxnSpPr>
          <p:cNvPr id="76" name="Gerader Verbinder 75">
            <a:extLst>
              <a:ext uri="{FF2B5EF4-FFF2-40B4-BE49-F238E27FC236}">
                <a16:creationId xmlns:a16="http://schemas.microsoft.com/office/drawing/2014/main" id="{7D59DCCC-8F58-1639-040B-B81465114279}"/>
              </a:ext>
            </a:extLst>
          </p:cNvPr>
          <p:cNvCxnSpPr>
            <a:cxnSpLocks/>
          </p:cNvCxnSpPr>
          <p:nvPr/>
        </p:nvCxnSpPr>
        <p:spPr>
          <a:xfrm>
            <a:off x="3736411" y="3370417"/>
            <a:ext cx="1679384" cy="0"/>
          </a:xfrm>
          <a:prstGeom prst="line">
            <a:avLst/>
          </a:prstGeom>
        </p:spPr>
        <p:style>
          <a:lnRef idx="1">
            <a:schemeClr val="dk1"/>
          </a:lnRef>
          <a:fillRef idx="0">
            <a:schemeClr val="dk1"/>
          </a:fillRef>
          <a:effectRef idx="0">
            <a:schemeClr val="dk1"/>
          </a:effectRef>
          <a:fontRef idx="minor">
            <a:schemeClr val="tx1"/>
          </a:fontRef>
        </p:style>
      </p:cxnSp>
      <p:cxnSp>
        <p:nvCxnSpPr>
          <p:cNvPr id="77" name="Gerader Verbinder 76">
            <a:extLst>
              <a:ext uri="{FF2B5EF4-FFF2-40B4-BE49-F238E27FC236}">
                <a16:creationId xmlns:a16="http://schemas.microsoft.com/office/drawing/2014/main" id="{4B305CB1-CBD6-7D3B-58F2-EFD5EC81C878}"/>
              </a:ext>
            </a:extLst>
          </p:cNvPr>
          <p:cNvCxnSpPr>
            <a:cxnSpLocks/>
          </p:cNvCxnSpPr>
          <p:nvPr/>
        </p:nvCxnSpPr>
        <p:spPr>
          <a:xfrm>
            <a:off x="3727052" y="3647697"/>
            <a:ext cx="1040868" cy="0"/>
          </a:xfrm>
          <a:prstGeom prst="line">
            <a:avLst/>
          </a:prstGeom>
        </p:spPr>
        <p:style>
          <a:lnRef idx="1">
            <a:schemeClr val="dk1"/>
          </a:lnRef>
          <a:fillRef idx="0">
            <a:schemeClr val="dk1"/>
          </a:fillRef>
          <a:effectRef idx="0">
            <a:schemeClr val="dk1"/>
          </a:effectRef>
          <a:fontRef idx="minor">
            <a:schemeClr val="tx1"/>
          </a:fontRef>
        </p:style>
      </p:cxnSp>
      <p:cxnSp>
        <p:nvCxnSpPr>
          <p:cNvPr id="78" name="Gerader Verbinder 77">
            <a:extLst>
              <a:ext uri="{FF2B5EF4-FFF2-40B4-BE49-F238E27FC236}">
                <a16:creationId xmlns:a16="http://schemas.microsoft.com/office/drawing/2014/main" id="{E638CE52-B8BD-A464-EFF5-F769F4516009}"/>
              </a:ext>
            </a:extLst>
          </p:cNvPr>
          <p:cNvCxnSpPr>
            <a:cxnSpLocks/>
          </p:cNvCxnSpPr>
          <p:nvPr/>
        </p:nvCxnSpPr>
        <p:spPr>
          <a:xfrm>
            <a:off x="6969585" y="3868630"/>
            <a:ext cx="528222" cy="0"/>
          </a:xfrm>
          <a:prstGeom prst="line">
            <a:avLst/>
          </a:prstGeom>
        </p:spPr>
        <p:style>
          <a:lnRef idx="1">
            <a:schemeClr val="dk1"/>
          </a:lnRef>
          <a:fillRef idx="0">
            <a:schemeClr val="dk1"/>
          </a:fillRef>
          <a:effectRef idx="0">
            <a:schemeClr val="dk1"/>
          </a:effectRef>
          <a:fontRef idx="minor">
            <a:schemeClr val="tx1"/>
          </a:fontRef>
        </p:style>
      </p:cxnSp>
      <p:cxnSp>
        <p:nvCxnSpPr>
          <p:cNvPr id="79" name="Gerader Verbinder 78">
            <a:extLst>
              <a:ext uri="{FF2B5EF4-FFF2-40B4-BE49-F238E27FC236}">
                <a16:creationId xmlns:a16="http://schemas.microsoft.com/office/drawing/2014/main" id="{C7EE7368-F0AF-155E-CE05-934005EE3CE6}"/>
              </a:ext>
            </a:extLst>
          </p:cNvPr>
          <p:cNvCxnSpPr>
            <a:cxnSpLocks/>
          </p:cNvCxnSpPr>
          <p:nvPr/>
        </p:nvCxnSpPr>
        <p:spPr>
          <a:xfrm>
            <a:off x="3736407" y="3868630"/>
            <a:ext cx="511079" cy="0"/>
          </a:xfrm>
          <a:prstGeom prst="line">
            <a:avLst/>
          </a:prstGeom>
        </p:spPr>
        <p:style>
          <a:lnRef idx="1">
            <a:schemeClr val="dk1"/>
          </a:lnRef>
          <a:fillRef idx="0">
            <a:schemeClr val="dk1"/>
          </a:fillRef>
          <a:effectRef idx="0">
            <a:schemeClr val="dk1"/>
          </a:effectRef>
          <a:fontRef idx="minor">
            <a:schemeClr val="tx1"/>
          </a:fontRef>
        </p:style>
      </p:cxnSp>
      <p:cxnSp>
        <p:nvCxnSpPr>
          <p:cNvPr id="80" name="Gerader Verbinder 79">
            <a:extLst>
              <a:ext uri="{FF2B5EF4-FFF2-40B4-BE49-F238E27FC236}">
                <a16:creationId xmlns:a16="http://schemas.microsoft.com/office/drawing/2014/main" id="{9E018097-126F-4CBB-F297-EE8E6E65B23C}"/>
              </a:ext>
            </a:extLst>
          </p:cNvPr>
          <p:cNvCxnSpPr>
            <a:cxnSpLocks/>
          </p:cNvCxnSpPr>
          <p:nvPr/>
        </p:nvCxnSpPr>
        <p:spPr>
          <a:xfrm>
            <a:off x="469183" y="3868630"/>
            <a:ext cx="528226" cy="0"/>
          </a:xfrm>
          <a:prstGeom prst="line">
            <a:avLst/>
          </a:prstGeom>
        </p:spPr>
        <p:style>
          <a:lnRef idx="1">
            <a:schemeClr val="dk1"/>
          </a:lnRef>
          <a:fillRef idx="0">
            <a:schemeClr val="dk1"/>
          </a:fillRef>
          <a:effectRef idx="0">
            <a:schemeClr val="dk1"/>
          </a:effectRef>
          <a:fontRef idx="minor">
            <a:schemeClr val="tx1"/>
          </a:fontRef>
        </p:style>
      </p:cxnSp>
      <p:sp>
        <p:nvSpPr>
          <p:cNvPr id="81" name="Textfeld 80">
            <a:extLst>
              <a:ext uri="{FF2B5EF4-FFF2-40B4-BE49-F238E27FC236}">
                <a16:creationId xmlns:a16="http://schemas.microsoft.com/office/drawing/2014/main" id="{AAF538D8-937B-0E68-E7CD-E4DF5034B782}"/>
              </a:ext>
            </a:extLst>
          </p:cNvPr>
          <p:cNvSpPr txBox="1"/>
          <p:nvPr/>
        </p:nvSpPr>
        <p:spPr>
          <a:xfrm>
            <a:off x="7502255" y="3647697"/>
            <a:ext cx="1189608" cy="369332"/>
          </a:xfrm>
          <a:prstGeom prst="rect">
            <a:avLst/>
          </a:prstGeom>
          <a:noFill/>
        </p:spPr>
        <p:txBody>
          <a:bodyPr wrap="square" rtlCol="0">
            <a:spAutoFit/>
          </a:bodyPr>
          <a:lstStyle/>
          <a:p>
            <a:r>
              <a:rPr lang="de-DE" dirty="0"/>
              <a:t>5 cm</a:t>
            </a:r>
            <a:endParaRPr lang="de-BE" dirty="0"/>
          </a:p>
        </p:txBody>
      </p:sp>
      <p:sp>
        <p:nvSpPr>
          <p:cNvPr id="82" name="Textfeld 81">
            <a:extLst>
              <a:ext uri="{FF2B5EF4-FFF2-40B4-BE49-F238E27FC236}">
                <a16:creationId xmlns:a16="http://schemas.microsoft.com/office/drawing/2014/main" id="{75A50DE3-37C2-2BA1-F78B-2F7B3A1250A3}"/>
              </a:ext>
            </a:extLst>
          </p:cNvPr>
          <p:cNvSpPr txBox="1"/>
          <p:nvPr/>
        </p:nvSpPr>
        <p:spPr>
          <a:xfrm>
            <a:off x="4247486" y="3647697"/>
            <a:ext cx="1189608" cy="369332"/>
          </a:xfrm>
          <a:prstGeom prst="rect">
            <a:avLst/>
          </a:prstGeom>
          <a:noFill/>
        </p:spPr>
        <p:txBody>
          <a:bodyPr wrap="square" rtlCol="0">
            <a:spAutoFit/>
          </a:bodyPr>
          <a:lstStyle/>
          <a:p>
            <a:r>
              <a:rPr lang="de-DE" dirty="0"/>
              <a:t>5 cm</a:t>
            </a:r>
            <a:endParaRPr lang="de-BE" dirty="0"/>
          </a:p>
        </p:txBody>
      </p:sp>
      <p:sp>
        <p:nvSpPr>
          <p:cNvPr id="83" name="Textfeld 82">
            <a:extLst>
              <a:ext uri="{FF2B5EF4-FFF2-40B4-BE49-F238E27FC236}">
                <a16:creationId xmlns:a16="http://schemas.microsoft.com/office/drawing/2014/main" id="{F935702E-305A-5CAE-7CE5-DA9E046FBAE2}"/>
              </a:ext>
            </a:extLst>
          </p:cNvPr>
          <p:cNvSpPr txBox="1"/>
          <p:nvPr/>
        </p:nvSpPr>
        <p:spPr>
          <a:xfrm>
            <a:off x="1009185" y="3657203"/>
            <a:ext cx="1189608" cy="369332"/>
          </a:xfrm>
          <a:prstGeom prst="rect">
            <a:avLst/>
          </a:prstGeom>
          <a:noFill/>
        </p:spPr>
        <p:txBody>
          <a:bodyPr wrap="square" rtlCol="0">
            <a:spAutoFit/>
          </a:bodyPr>
          <a:lstStyle/>
          <a:p>
            <a:r>
              <a:rPr lang="de-DE" dirty="0"/>
              <a:t>5 cm</a:t>
            </a:r>
            <a:endParaRPr lang="de-BE" dirty="0"/>
          </a:p>
        </p:txBody>
      </p:sp>
      <p:sp>
        <p:nvSpPr>
          <p:cNvPr id="84" name="Inhaltsplatzhalter 8">
            <a:extLst>
              <a:ext uri="{FF2B5EF4-FFF2-40B4-BE49-F238E27FC236}">
                <a16:creationId xmlns:a16="http://schemas.microsoft.com/office/drawing/2014/main" id="{9631AB4A-6AFD-EB5C-E7FD-ED2D3464F8FB}"/>
              </a:ext>
            </a:extLst>
          </p:cNvPr>
          <p:cNvSpPr txBox="1">
            <a:spLocks/>
          </p:cNvSpPr>
          <p:nvPr/>
        </p:nvSpPr>
        <p:spPr>
          <a:xfrm>
            <a:off x="1029242" y="1721735"/>
            <a:ext cx="1644552" cy="552403"/>
          </a:xfrm>
          <a:prstGeom prst="rect">
            <a:avLst/>
          </a:prstGeom>
        </p:spPr>
        <p:txBody>
          <a:bodyPr>
            <a:normAutofit/>
          </a:bodyPr>
          <a:lstStyle>
            <a:lvl1pPr marL="342900" indent="-342900" algn="l" defTabSz="914400" rtl="0" eaLnBrk="1" latinLnBrk="0" hangingPunct="1">
              <a:spcBef>
                <a:spcPct val="20000"/>
              </a:spcBef>
              <a:buClr>
                <a:srgbClr val="FF0000"/>
              </a:buClr>
              <a:buFont typeface="Arial" pitchFamily="34" charset="0"/>
              <a:buChar char="•"/>
              <a:defRPr sz="28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
              <a:defRPr sz="24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Arial" pitchFamily="34" charset="0"/>
              <a:buChar char="•"/>
              <a:defRPr sz="20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1">
                  <a:lumMod val="75000"/>
                </a:schemeClr>
              </a:buClr>
              <a:buNone/>
            </a:pPr>
            <a:r>
              <a:rPr lang="en-US" sz="1400" kern="150" dirty="0">
                <a:solidFill>
                  <a:schemeClr val="bg1"/>
                </a:solidFill>
                <a:latin typeface="+mj-lt"/>
                <a:ea typeface="NSimSun" panose="02010609030101010101" pitchFamily="49" charset="-122"/>
                <a:cs typeface="Arial" panose="020B0604020202020204" pitchFamily="34" charset="0"/>
              </a:rPr>
              <a:t>Timestep = 1 day</a:t>
            </a:r>
            <a:endParaRPr lang="en-US" sz="1200" kern="150" dirty="0">
              <a:solidFill>
                <a:schemeClr val="bg1"/>
              </a:solidFill>
              <a:latin typeface="+mj-lt"/>
              <a:ea typeface="NSimSun" panose="02010609030101010101" pitchFamily="49" charset="-122"/>
              <a:cs typeface="Arial" panose="020B0604020202020204" pitchFamily="34" charset="0"/>
            </a:endParaRPr>
          </a:p>
        </p:txBody>
      </p:sp>
      <p:cxnSp>
        <p:nvCxnSpPr>
          <p:cNvPr id="85" name="Gerader Verbinder 84">
            <a:extLst>
              <a:ext uri="{FF2B5EF4-FFF2-40B4-BE49-F238E27FC236}">
                <a16:creationId xmlns:a16="http://schemas.microsoft.com/office/drawing/2014/main" id="{6DCF8787-B7D1-FDF8-79DC-6CDCFD20F894}"/>
              </a:ext>
            </a:extLst>
          </p:cNvPr>
          <p:cNvCxnSpPr>
            <a:cxnSpLocks/>
          </p:cNvCxnSpPr>
          <p:nvPr/>
        </p:nvCxnSpPr>
        <p:spPr>
          <a:xfrm>
            <a:off x="887918" y="1740724"/>
            <a:ext cx="0" cy="2127906"/>
          </a:xfrm>
          <a:prstGeom prst="line">
            <a:avLst/>
          </a:prstGeom>
          <a:ln w="19050">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86" name="Gerader Verbinder 85">
            <a:extLst>
              <a:ext uri="{FF2B5EF4-FFF2-40B4-BE49-F238E27FC236}">
                <a16:creationId xmlns:a16="http://schemas.microsoft.com/office/drawing/2014/main" id="{EA6E4DB8-EB53-68CA-6234-A79026992085}"/>
              </a:ext>
            </a:extLst>
          </p:cNvPr>
          <p:cNvCxnSpPr>
            <a:cxnSpLocks/>
          </p:cNvCxnSpPr>
          <p:nvPr/>
        </p:nvCxnSpPr>
        <p:spPr>
          <a:xfrm>
            <a:off x="4174137" y="1740724"/>
            <a:ext cx="0" cy="2127906"/>
          </a:xfrm>
          <a:prstGeom prst="line">
            <a:avLst/>
          </a:prstGeom>
          <a:ln w="19050">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87" name="Gerader Verbinder 86">
            <a:extLst>
              <a:ext uri="{FF2B5EF4-FFF2-40B4-BE49-F238E27FC236}">
                <a16:creationId xmlns:a16="http://schemas.microsoft.com/office/drawing/2014/main" id="{DE1C95A2-5F7B-7B4E-640A-EABC60728C1E}"/>
              </a:ext>
            </a:extLst>
          </p:cNvPr>
          <p:cNvCxnSpPr>
            <a:cxnSpLocks/>
          </p:cNvCxnSpPr>
          <p:nvPr/>
        </p:nvCxnSpPr>
        <p:spPr>
          <a:xfrm>
            <a:off x="7414485" y="1740724"/>
            <a:ext cx="0" cy="2127906"/>
          </a:xfrm>
          <a:prstGeom prst="line">
            <a:avLst/>
          </a:prstGeom>
          <a:ln w="19050">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88" name="Textfeld 87">
            <a:extLst>
              <a:ext uri="{FF2B5EF4-FFF2-40B4-BE49-F238E27FC236}">
                <a16:creationId xmlns:a16="http://schemas.microsoft.com/office/drawing/2014/main" id="{3F1182C9-DD17-5E94-4CEA-D7ADC4F47667}"/>
              </a:ext>
            </a:extLst>
          </p:cNvPr>
          <p:cNvSpPr txBox="1"/>
          <p:nvPr/>
        </p:nvSpPr>
        <p:spPr>
          <a:xfrm>
            <a:off x="330933" y="1065872"/>
            <a:ext cx="8863035" cy="369332"/>
          </a:xfrm>
          <a:prstGeom prst="rect">
            <a:avLst/>
          </a:prstGeom>
          <a:noFill/>
        </p:spPr>
        <p:txBody>
          <a:bodyPr wrap="square">
            <a:spAutoFit/>
          </a:bodyPr>
          <a:lstStyle>
            <a:defPPr>
              <a:defRPr lang="pt-PT"/>
            </a:defPPr>
            <a:lvl1pPr marL="285750" indent="-285750">
              <a:buFont typeface="Arial" panose="020B0604020202020204" pitchFamily="34" charset="0"/>
              <a:buChar char="•"/>
              <a:defRPr>
                <a:latin typeface="Arial" panose="020B0604020202020204" pitchFamily="34" charset="0"/>
                <a:ea typeface="Liberation Serif" panose="02020603050405020304" pitchFamily="18" charset="0"/>
                <a:cs typeface="Arial" panose="020B0604020202020204" pitchFamily="34" charset="0"/>
              </a:defRPr>
            </a:lvl1pPr>
          </a:lstStyle>
          <a:p>
            <a:r>
              <a:rPr lang="en-US" dirty="0"/>
              <a:t>Redox probe (18 readings) in the infiltration section (white dashed line)</a:t>
            </a:r>
            <a:endParaRPr lang="de-BE" dirty="0"/>
          </a:p>
        </p:txBody>
      </p:sp>
      <p:sp>
        <p:nvSpPr>
          <p:cNvPr id="89" name="Textfeld 88">
            <a:extLst>
              <a:ext uri="{FF2B5EF4-FFF2-40B4-BE49-F238E27FC236}">
                <a16:creationId xmlns:a16="http://schemas.microsoft.com/office/drawing/2014/main" id="{6891FD4B-178D-88C0-8F04-81C6477D30E8}"/>
              </a:ext>
            </a:extLst>
          </p:cNvPr>
          <p:cNvSpPr txBox="1"/>
          <p:nvPr/>
        </p:nvSpPr>
        <p:spPr>
          <a:xfrm>
            <a:off x="256753" y="168930"/>
            <a:ext cx="9223623" cy="523220"/>
          </a:xfrm>
          <a:prstGeom prst="rect">
            <a:avLst/>
          </a:prstGeom>
          <a:noFill/>
        </p:spPr>
        <p:txBody>
          <a:bodyPr wrap="square">
            <a:spAutoFit/>
          </a:bodyPr>
          <a:lstStyle>
            <a:defPPr>
              <a:defRPr lang="pt-PT"/>
            </a:defPPr>
            <a:lvl1pPr>
              <a:defRPr sz="2800">
                <a:latin typeface="Liberation Serif" panose="02020603050405020304" pitchFamily="18" charset="0"/>
                <a:ea typeface="Liberation Serif" panose="02020603050405020304" pitchFamily="18" charset="0"/>
                <a:cs typeface="Liberation Serif" panose="02020603050405020304" pitchFamily="18" charset="0"/>
              </a:defRPr>
            </a:lvl1pPr>
          </a:lstStyle>
          <a:p>
            <a:r>
              <a:rPr lang="en-US" dirty="0"/>
              <a:t>Numerical Model vs. Observation of Redox Potential</a:t>
            </a:r>
            <a:endParaRPr lang="de-BE" dirty="0"/>
          </a:p>
        </p:txBody>
      </p:sp>
      <p:sp>
        <p:nvSpPr>
          <p:cNvPr id="38" name="Rechteck 37">
            <a:extLst>
              <a:ext uri="{FF2B5EF4-FFF2-40B4-BE49-F238E27FC236}">
                <a16:creationId xmlns:a16="http://schemas.microsoft.com/office/drawing/2014/main" id="{C1F70D38-3C8C-827A-9904-74F174A29C11}"/>
              </a:ext>
            </a:extLst>
          </p:cNvPr>
          <p:cNvSpPr/>
          <p:nvPr/>
        </p:nvSpPr>
        <p:spPr>
          <a:xfrm>
            <a:off x="192518" y="6211563"/>
            <a:ext cx="792088" cy="666481"/>
          </a:xfrm>
          <a:prstGeom prst="rect">
            <a:avLst/>
          </a:prstGeom>
          <a:solidFill>
            <a:srgbClr val="EBEBE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Tree>
    <p:extLst>
      <p:ext uri="{BB962C8B-B14F-4D97-AF65-F5344CB8AC3E}">
        <p14:creationId xmlns:p14="http://schemas.microsoft.com/office/powerpoint/2010/main" val="2427896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rafik 56">
            <a:extLst>
              <a:ext uri="{FF2B5EF4-FFF2-40B4-BE49-F238E27FC236}">
                <a16:creationId xmlns:a16="http://schemas.microsoft.com/office/drawing/2014/main" id="{00B28E95-4340-46CD-8C43-BCC731C392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248"/>
          <a:stretch/>
        </p:blipFill>
        <p:spPr>
          <a:xfrm>
            <a:off x="8851889" y="3933896"/>
            <a:ext cx="3005149" cy="2160000"/>
          </a:xfrm>
          <a:prstGeom prst="rect">
            <a:avLst/>
          </a:prstGeom>
        </p:spPr>
      </p:pic>
      <p:pic>
        <p:nvPicPr>
          <p:cNvPr id="7" name="Grafik 6">
            <a:extLst>
              <a:ext uri="{FF2B5EF4-FFF2-40B4-BE49-F238E27FC236}">
                <a16:creationId xmlns:a16="http://schemas.microsoft.com/office/drawing/2014/main" id="{ACF9A394-6673-491B-A229-F37E520A89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248"/>
          <a:stretch/>
        </p:blipFill>
        <p:spPr>
          <a:xfrm>
            <a:off x="5971393" y="3935852"/>
            <a:ext cx="3005149" cy="2160000"/>
          </a:xfrm>
          <a:prstGeom prst="rect">
            <a:avLst/>
          </a:prstGeom>
        </p:spPr>
      </p:pic>
      <p:pic>
        <p:nvPicPr>
          <p:cNvPr id="9" name="Grafik 8">
            <a:extLst>
              <a:ext uri="{FF2B5EF4-FFF2-40B4-BE49-F238E27FC236}">
                <a16:creationId xmlns:a16="http://schemas.microsoft.com/office/drawing/2014/main" id="{247DB443-EDBD-499C-B226-96786B1A79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248"/>
          <a:stretch/>
        </p:blipFill>
        <p:spPr>
          <a:xfrm>
            <a:off x="3133106" y="3937808"/>
            <a:ext cx="3005149" cy="2160000"/>
          </a:xfrm>
          <a:prstGeom prst="rect">
            <a:avLst/>
          </a:prstGeom>
        </p:spPr>
      </p:pic>
      <p:pic>
        <p:nvPicPr>
          <p:cNvPr id="54" name="Grafik 53">
            <a:extLst>
              <a:ext uri="{FF2B5EF4-FFF2-40B4-BE49-F238E27FC236}">
                <a16:creationId xmlns:a16="http://schemas.microsoft.com/office/drawing/2014/main" id="{7BF8F895-D3CF-4AF1-963C-7E849962BC96}"/>
              </a:ext>
            </a:extLst>
          </p:cNvPr>
          <p:cNvPicPr>
            <a:picLocks noChangeAspect="1"/>
          </p:cNvPicPr>
          <p:nvPr/>
        </p:nvPicPr>
        <p:blipFill>
          <a:blip r:embed="rId5"/>
          <a:stretch>
            <a:fillRect/>
          </a:stretch>
        </p:blipFill>
        <p:spPr>
          <a:xfrm>
            <a:off x="476538" y="1741496"/>
            <a:ext cx="3158897" cy="2192400"/>
          </a:xfrm>
          <a:prstGeom prst="rect">
            <a:avLst/>
          </a:prstGeom>
        </p:spPr>
      </p:pic>
      <p:pic>
        <p:nvPicPr>
          <p:cNvPr id="52" name="Grafik 51">
            <a:extLst>
              <a:ext uri="{FF2B5EF4-FFF2-40B4-BE49-F238E27FC236}">
                <a16:creationId xmlns:a16="http://schemas.microsoft.com/office/drawing/2014/main" id="{AB2CFFFD-3C15-4D83-A72B-77976AE5FB2E}"/>
              </a:ext>
            </a:extLst>
          </p:cNvPr>
          <p:cNvPicPr>
            <a:picLocks noChangeAspect="1"/>
          </p:cNvPicPr>
          <p:nvPr/>
        </p:nvPicPr>
        <p:blipFill>
          <a:blip r:embed="rId6"/>
          <a:stretch>
            <a:fillRect/>
          </a:stretch>
        </p:blipFill>
        <p:spPr>
          <a:xfrm>
            <a:off x="3735964" y="1741496"/>
            <a:ext cx="3171000" cy="2192400"/>
          </a:xfrm>
          <a:prstGeom prst="rect">
            <a:avLst/>
          </a:prstGeom>
        </p:spPr>
      </p:pic>
      <p:pic>
        <p:nvPicPr>
          <p:cNvPr id="16" name="Grafik 15">
            <a:extLst>
              <a:ext uri="{FF2B5EF4-FFF2-40B4-BE49-F238E27FC236}">
                <a16:creationId xmlns:a16="http://schemas.microsoft.com/office/drawing/2014/main" id="{2817C3BA-458A-4DA6-AD4E-4E18B53143C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7248"/>
          <a:stretch/>
        </p:blipFill>
        <p:spPr>
          <a:xfrm>
            <a:off x="269761" y="3937808"/>
            <a:ext cx="3005149" cy="2160000"/>
          </a:xfrm>
          <a:prstGeom prst="rect">
            <a:avLst/>
          </a:prstGeom>
        </p:spPr>
      </p:pic>
      <p:cxnSp>
        <p:nvCxnSpPr>
          <p:cNvPr id="26" name="Gerader Verbinder 25">
            <a:extLst>
              <a:ext uri="{FF2B5EF4-FFF2-40B4-BE49-F238E27FC236}">
                <a16:creationId xmlns:a16="http://schemas.microsoft.com/office/drawing/2014/main" id="{8537EF1F-4FB1-44E7-8C04-16A2E058BEE8}"/>
              </a:ext>
            </a:extLst>
          </p:cNvPr>
          <p:cNvCxnSpPr>
            <a:cxnSpLocks/>
          </p:cNvCxnSpPr>
          <p:nvPr/>
        </p:nvCxnSpPr>
        <p:spPr>
          <a:xfrm>
            <a:off x="3311352" y="2679292"/>
            <a:ext cx="0" cy="1192892"/>
          </a:xfrm>
          <a:prstGeom prst="line">
            <a:avLst/>
          </a:prstGeom>
          <a:ln w="19050">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28" name="Gerader Verbinder 27">
            <a:extLst>
              <a:ext uri="{FF2B5EF4-FFF2-40B4-BE49-F238E27FC236}">
                <a16:creationId xmlns:a16="http://schemas.microsoft.com/office/drawing/2014/main" id="{871BC716-1606-4DF7-B672-1553AA71B50E}"/>
              </a:ext>
            </a:extLst>
          </p:cNvPr>
          <p:cNvCxnSpPr>
            <a:cxnSpLocks/>
          </p:cNvCxnSpPr>
          <p:nvPr/>
        </p:nvCxnSpPr>
        <p:spPr>
          <a:xfrm>
            <a:off x="2589532" y="3606627"/>
            <a:ext cx="1056443" cy="0"/>
          </a:xfrm>
          <a:prstGeom prst="line">
            <a:avLst/>
          </a:prstGeom>
        </p:spPr>
        <p:style>
          <a:lnRef idx="1">
            <a:schemeClr val="dk1"/>
          </a:lnRef>
          <a:fillRef idx="0">
            <a:schemeClr val="dk1"/>
          </a:fillRef>
          <a:effectRef idx="0">
            <a:schemeClr val="dk1"/>
          </a:effectRef>
          <a:fontRef idx="minor">
            <a:schemeClr val="tx1"/>
          </a:fontRef>
        </p:style>
      </p:cxnSp>
      <p:sp>
        <p:nvSpPr>
          <p:cNvPr id="29" name="Textfeld 28">
            <a:extLst>
              <a:ext uri="{FF2B5EF4-FFF2-40B4-BE49-F238E27FC236}">
                <a16:creationId xmlns:a16="http://schemas.microsoft.com/office/drawing/2014/main" id="{62953A7C-C003-4AEE-9C8B-AF32C7A88FC1}"/>
              </a:ext>
            </a:extLst>
          </p:cNvPr>
          <p:cNvSpPr txBox="1"/>
          <p:nvPr/>
        </p:nvSpPr>
        <p:spPr>
          <a:xfrm>
            <a:off x="1866004" y="3419963"/>
            <a:ext cx="1189608" cy="369332"/>
          </a:xfrm>
          <a:prstGeom prst="rect">
            <a:avLst/>
          </a:prstGeom>
          <a:noFill/>
        </p:spPr>
        <p:txBody>
          <a:bodyPr wrap="square" rtlCol="0">
            <a:spAutoFit/>
          </a:bodyPr>
          <a:lstStyle/>
          <a:p>
            <a:r>
              <a:rPr lang="de-DE" dirty="0"/>
              <a:t>25 cm</a:t>
            </a:r>
            <a:endParaRPr lang="de-BE" dirty="0"/>
          </a:p>
        </p:txBody>
      </p:sp>
      <p:cxnSp>
        <p:nvCxnSpPr>
          <p:cNvPr id="30" name="Gerader Verbinder 29">
            <a:extLst>
              <a:ext uri="{FF2B5EF4-FFF2-40B4-BE49-F238E27FC236}">
                <a16:creationId xmlns:a16="http://schemas.microsoft.com/office/drawing/2014/main" id="{5EF644F3-AED7-4DDF-AD92-A5A0C69B0F8D}"/>
              </a:ext>
            </a:extLst>
          </p:cNvPr>
          <p:cNvCxnSpPr>
            <a:cxnSpLocks/>
          </p:cNvCxnSpPr>
          <p:nvPr/>
        </p:nvCxnSpPr>
        <p:spPr>
          <a:xfrm>
            <a:off x="1968087" y="3437719"/>
            <a:ext cx="1683545" cy="0"/>
          </a:xfrm>
          <a:prstGeom prst="line">
            <a:avLst/>
          </a:prstGeom>
        </p:spPr>
        <p:style>
          <a:lnRef idx="1">
            <a:schemeClr val="dk1"/>
          </a:lnRef>
          <a:fillRef idx="0">
            <a:schemeClr val="dk1"/>
          </a:fillRef>
          <a:effectRef idx="0">
            <a:schemeClr val="dk1"/>
          </a:effectRef>
          <a:fontRef idx="minor">
            <a:schemeClr val="tx1"/>
          </a:fontRef>
        </p:style>
      </p:cxnSp>
      <p:sp>
        <p:nvSpPr>
          <p:cNvPr id="31" name="Textfeld 30">
            <a:extLst>
              <a:ext uri="{FF2B5EF4-FFF2-40B4-BE49-F238E27FC236}">
                <a16:creationId xmlns:a16="http://schemas.microsoft.com/office/drawing/2014/main" id="{5E403688-F4E9-44CB-AAE0-C3A4F87A3C43}"/>
              </a:ext>
            </a:extLst>
          </p:cNvPr>
          <p:cNvSpPr txBox="1"/>
          <p:nvPr/>
        </p:nvSpPr>
        <p:spPr>
          <a:xfrm>
            <a:off x="1271200" y="3235297"/>
            <a:ext cx="1189608" cy="369332"/>
          </a:xfrm>
          <a:prstGeom prst="rect">
            <a:avLst/>
          </a:prstGeom>
          <a:noFill/>
        </p:spPr>
        <p:txBody>
          <a:bodyPr wrap="square" rtlCol="0">
            <a:spAutoFit/>
          </a:bodyPr>
          <a:lstStyle/>
          <a:p>
            <a:r>
              <a:rPr lang="de-DE" dirty="0"/>
              <a:t>40 cm</a:t>
            </a:r>
            <a:endParaRPr lang="de-BE" dirty="0"/>
          </a:p>
        </p:txBody>
      </p:sp>
      <p:cxnSp>
        <p:nvCxnSpPr>
          <p:cNvPr id="33" name="Gerader Verbinder 32">
            <a:extLst>
              <a:ext uri="{FF2B5EF4-FFF2-40B4-BE49-F238E27FC236}">
                <a16:creationId xmlns:a16="http://schemas.microsoft.com/office/drawing/2014/main" id="{B6D055AD-C2EA-4655-B180-8E2A292DA0BC}"/>
              </a:ext>
            </a:extLst>
          </p:cNvPr>
          <p:cNvCxnSpPr>
            <a:cxnSpLocks/>
          </p:cNvCxnSpPr>
          <p:nvPr/>
        </p:nvCxnSpPr>
        <p:spPr>
          <a:xfrm>
            <a:off x="2882384" y="3838512"/>
            <a:ext cx="763591" cy="0"/>
          </a:xfrm>
          <a:prstGeom prst="line">
            <a:avLst/>
          </a:prstGeom>
        </p:spPr>
        <p:style>
          <a:lnRef idx="1">
            <a:schemeClr val="dk1"/>
          </a:lnRef>
          <a:fillRef idx="0">
            <a:schemeClr val="dk1"/>
          </a:fillRef>
          <a:effectRef idx="0">
            <a:schemeClr val="dk1"/>
          </a:effectRef>
          <a:fontRef idx="minor">
            <a:schemeClr val="tx1"/>
          </a:fontRef>
        </p:style>
      </p:cxnSp>
      <p:sp>
        <p:nvSpPr>
          <p:cNvPr id="35" name="Textfeld 34">
            <a:extLst>
              <a:ext uri="{FF2B5EF4-FFF2-40B4-BE49-F238E27FC236}">
                <a16:creationId xmlns:a16="http://schemas.microsoft.com/office/drawing/2014/main" id="{5264A2DE-77E5-42AF-91E4-19CD1F45CAD6}"/>
              </a:ext>
            </a:extLst>
          </p:cNvPr>
          <p:cNvSpPr txBox="1"/>
          <p:nvPr/>
        </p:nvSpPr>
        <p:spPr>
          <a:xfrm>
            <a:off x="2330546" y="3638116"/>
            <a:ext cx="656832" cy="369332"/>
          </a:xfrm>
          <a:prstGeom prst="rect">
            <a:avLst/>
          </a:prstGeom>
          <a:noFill/>
        </p:spPr>
        <p:txBody>
          <a:bodyPr wrap="square" rtlCol="0">
            <a:spAutoFit/>
          </a:bodyPr>
          <a:lstStyle/>
          <a:p>
            <a:r>
              <a:rPr lang="de-DE" dirty="0"/>
              <a:t>5 cm</a:t>
            </a:r>
            <a:endParaRPr lang="de-BE" dirty="0"/>
          </a:p>
        </p:txBody>
      </p:sp>
      <p:cxnSp>
        <p:nvCxnSpPr>
          <p:cNvPr id="36" name="Gerader Verbinder 35">
            <a:extLst>
              <a:ext uri="{FF2B5EF4-FFF2-40B4-BE49-F238E27FC236}">
                <a16:creationId xmlns:a16="http://schemas.microsoft.com/office/drawing/2014/main" id="{71B03266-E53D-48A4-BF3F-15127AD3FF42}"/>
              </a:ext>
            </a:extLst>
          </p:cNvPr>
          <p:cNvCxnSpPr>
            <a:cxnSpLocks/>
          </p:cNvCxnSpPr>
          <p:nvPr/>
        </p:nvCxnSpPr>
        <p:spPr>
          <a:xfrm>
            <a:off x="1271200" y="3281294"/>
            <a:ext cx="2380432" cy="0"/>
          </a:xfrm>
          <a:prstGeom prst="line">
            <a:avLst/>
          </a:prstGeom>
        </p:spPr>
        <p:style>
          <a:lnRef idx="1">
            <a:schemeClr val="dk1"/>
          </a:lnRef>
          <a:fillRef idx="0">
            <a:schemeClr val="dk1"/>
          </a:fillRef>
          <a:effectRef idx="0">
            <a:schemeClr val="dk1"/>
          </a:effectRef>
          <a:fontRef idx="minor">
            <a:schemeClr val="tx1"/>
          </a:fontRef>
        </p:style>
      </p:cxnSp>
      <p:sp>
        <p:nvSpPr>
          <p:cNvPr id="38" name="Textfeld 37">
            <a:extLst>
              <a:ext uri="{FF2B5EF4-FFF2-40B4-BE49-F238E27FC236}">
                <a16:creationId xmlns:a16="http://schemas.microsoft.com/office/drawing/2014/main" id="{DE58D90A-6667-4149-9148-6BD0C9F182D8}"/>
              </a:ext>
            </a:extLst>
          </p:cNvPr>
          <p:cNvSpPr txBox="1"/>
          <p:nvPr/>
        </p:nvSpPr>
        <p:spPr>
          <a:xfrm>
            <a:off x="590468" y="3086425"/>
            <a:ext cx="782815" cy="369332"/>
          </a:xfrm>
          <a:prstGeom prst="rect">
            <a:avLst/>
          </a:prstGeom>
          <a:noFill/>
        </p:spPr>
        <p:txBody>
          <a:bodyPr wrap="square" rtlCol="0">
            <a:spAutoFit/>
          </a:bodyPr>
          <a:lstStyle/>
          <a:p>
            <a:r>
              <a:rPr lang="de-DE" dirty="0"/>
              <a:t>50 cm</a:t>
            </a:r>
            <a:endParaRPr lang="de-BE" dirty="0"/>
          </a:p>
        </p:txBody>
      </p:sp>
      <p:sp>
        <p:nvSpPr>
          <p:cNvPr id="39" name="Inhaltsplatzhalter 8">
            <a:extLst>
              <a:ext uri="{FF2B5EF4-FFF2-40B4-BE49-F238E27FC236}">
                <a16:creationId xmlns:a16="http://schemas.microsoft.com/office/drawing/2014/main" id="{625984E4-5884-418F-8F63-FBA2606964E5}"/>
              </a:ext>
            </a:extLst>
          </p:cNvPr>
          <p:cNvSpPr txBox="1">
            <a:spLocks/>
          </p:cNvSpPr>
          <p:nvPr/>
        </p:nvSpPr>
        <p:spPr>
          <a:xfrm>
            <a:off x="1061993" y="1723210"/>
            <a:ext cx="2060709" cy="552403"/>
          </a:xfrm>
          <a:prstGeom prst="rect">
            <a:avLst/>
          </a:prstGeom>
        </p:spPr>
        <p:txBody>
          <a:bodyPr>
            <a:normAutofit/>
          </a:bodyPr>
          <a:lstStyle>
            <a:lvl1pPr marL="342900" indent="-342900" algn="l" defTabSz="914400" rtl="0" eaLnBrk="1" latinLnBrk="0" hangingPunct="1">
              <a:spcBef>
                <a:spcPct val="20000"/>
              </a:spcBef>
              <a:buClr>
                <a:srgbClr val="FF0000"/>
              </a:buClr>
              <a:buFont typeface="Arial" pitchFamily="34" charset="0"/>
              <a:buChar char="•"/>
              <a:defRPr sz="28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
              <a:defRPr sz="24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Arial" pitchFamily="34" charset="0"/>
              <a:buChar char="•"/>
              <a:defRPr sz="20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1">
                  <a:lumMod val="75000"/>
                </a:schemeClr>
              </a:buClr>
              <a:buNone/>
            </a:pPr>
            <a:r>
              <a:rPr lang="en-US" sz="1400" kern="150" dirty="0">
                <a:solidFill>
                  <a:schemeClr val="bg1"/>
                </a:solidFill>
                <a:latin typeface="+mj-lt"/>
                <a:ea typeface="NSimSun" panose="02010609030101010101" pitchFamily="49" charset="-122"/>
                <a:cs typeface="Arial" panose="020B0604020202020204" pitchFamily="34" charset="0"/>
              </a:rPr>
              <a:t>Timestep = 13.5 days</a:t>
            </a:r>
            <a:endParaRPr lang="en-US" sz="1200" kern="150" dirty="0">
              <a:solidFill>
                <a:schemeClr val="bg1"/>
              </a:solidFill>
              <a:latin typeface="+mj-lt"/>
              <a:ea typeface="NSimSun" panose="02010609030101010101" pitchFamily="49" charset="-122"/>
              <a:cs typeface="Arial" panose="020B0604020202020204" pitchFamily="34" charset="0"/>
            </a:endParaRPr>
          </a:p>
        </p:txBody>
      </p:sp>
      <p:sp>
        <p:nvSpPr>
          <p:cNvPr id="42" name="Inhaltsplatzhalter 8">
            <a:extLst>
              <a:ext uri="{FF2B5EF4-FFF2-40B4-BE49-F238E27FC236}">
                <a16:creationId xmlns:a16="http://schemas.microsoft.com/office/drawing/2014/main" id="{0F62FA00-AFA5-42CF-A82F-49CD56006D1C}"/>
              </a:ext>
            </a:extLst>
          </p:cNvPr>
          <p:cNvSpPr txBox="1">
            <a:spLocks/>
          </p:cNvSpPr>
          <p:nvPr/>
        </p:nvSpPr>
        <p:spPr>
          <a:xfrm>
            <a:off x="4301756" y="1700808"/>
            <a:ext cx="2060709" cy="552403"/>
          </a:xfrm>
          <a:prstGeom prst="rect">
            <a:avLst/>
          </a:prstGeom>
        </p:spPr>
        <p:txBody>
          <a:bodyPr>
            <a:normAutofit/>
          </a:bodyPr>
          <a:lstStyle>
            <a:lvl1pPr marL="342900" indent="-342900" algn="l" defTabSz="914400" rtl="0" eaLnBrk="1" latinLnBrk="0" hangingPunct="1">
              <a:spcBef>
                <a:spcPct val="20000"/>
              </a:spcBef>
              <a:buClr>
                <a:srgbClr val="FF0000"/>
              </a:buClr>
              <a:buFont typeface="Arial" pitchFamily="34" charset="0"/>
              <a:buChar char="•"/>
              <a:defRPr sz="28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
              <a:defRPr sz="24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Arial" pitchFamily="34" charset="0"/>
              <a:buChar char="•"/>
              <a:defRPr sz="20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1">
                  <a:lumMod val="75000"/>
                </a:schemeClr>
              </a:buClr>
              <a:buNone/>
            </a:pPr>
            <a:r>
              <a:rPr lang="en-US" sz="1400" kern="150" dirty="0">
                <a:solidFill>
                  <a:schemeClr val="bg1"/>
                </a:solidFill>
                <a:latin typeface="+mj-lt"/>
                <a:ea typeface="NSimSun" panose="02010609030101010101" pitchFamily="49" charset="-122"/>
                <a:cs typeface="Arial" panose="020B0604020202020204" pitchFamily="34" charset="0"/>
              </a:rPr>
              <a:t>Timestep = 27 days</a:t>
            </a:r>
            <a:endParaRPr lang="en-US" sz="1200" kern="150" dirty="0">
              <a:solidFill>
                <a:schemeClr val="bg1"/>
              </a:solidFill>
              <a:latin typeface="+mj-lt"/>
              <a:ea typeface="NSimSun" panose="02010609030101010101" pitchFamily="49" charset="-122"/>
              <a:cs typeface="Arial" panose="020B0604020202020204" pitchFamily="34" charset="0"/>
            </a:endParaRPr>
          </a:p>
        </p:txBody>
      </p:sp>
      <p:cxnSp>
        <p:nvCxnSpPr>
          <p:cNvPr id="43" name="Gerader Verbinder 42">
            <a:extLst>
              <a:ext uri="{FF2B5EF4-FFF2-40B4-BE49-F238E27FC236}">
                <a16:creationId xmlns:a16="http://schemas.microsoft.com/office/drawing/2014/main" id="{DCB4D370-32E5-4804-A3A4-02079673AB5F}"/>
              </a:ext>
            </a:extLst>
          </p:cNvPr>
          <p:cNvCxnSpPr>
            <a:cxnSpLocks/>
          </p:cNvCxnSpPr>
          <p:nvPr/>
        </p:nvCxnSpPr>
        <p:spPr>
          <a:xfrm>
            <a:off x="5829604" y="3584225"/>
            <a:ext cx="1056443" cy="0"/>
          </a:xfrm>
          <a:prstGeom prst="line">
            <a:avLst/>
          </a:prstGeom>
        </p:spPr>
        <p:style>
          <a:lnRef idx="1">
            <a:schemeClr val="dk1"/>
          </a:lnRef>
          <a:fillRef idx="0">
            <a:schemeClr val="dk1"/>
          </a:fillRef>
          <a:effectRef idx="0">
            <a:schemeClr val="dk1"/>
          </a:effectRef>
          <a:fontRef idx="minor">
            <a:schemeClr val="tx1"/>
          </a:fontRef>
        </p:style>
      </p:cxnSp>
      <p:sp>
        <p:nvSpPr>
          <p:cNvPr id="44" name="Textfeld 43">
            <a:extLst>
              <a:ext uri="{FF2B5EF4-FFF2-40B4-BE49-F238E27FC236}">
                <a16:creationId xmlns:a16="http://schemas.microsoft.com/office/drawing/2014/main" id="{82AE0FF8-9110-4594-B169-4552D5C3615B}"/>
              </a:ext>
            </a:extLst>
          </p:cNvPr>
          <p:cNvSpPr txBox="1"/>
          <p:nvPr/>
        </p:nvSpPr>
        <p:spPr>
          <a:xfrm>
            <a:off x="5106076" y="3397561"/>
            <a:ext cx="1189608" cy="369332"/>
          </a:xfrm>
          <a:prstGeom prst="rect">
            <a:avLst/>
          </a:prstGeom>
          <a:noFill/>
        </p:spPr>
        <p:txBody>
          <a:bodyPr wrap="square" rtlCol="0">
            <a:spAutoFit/>
          </a:bodyPr>
          <a:lstStyle/>
          <a:p>
            <a:r>
              <a:rPr lang="de-DE" dirty="0"/>
              <a:t>25 cm</a:t>
            </a:r>
            <a:endParaRPr lang="de-BE" dirty="0"/>
          </a:p>
        </p:txBody>
      </p:sp>
      <p:cxnSp>
        <p:nvCxnSpPr>
          <p:cNvPr id="45" name="Gerader Verbinder 44">
            <a:extLst>
              <a:ext uri="{FF2B5EF4-FFF2-40B4-BE49-F238E27FC236}">
                <a16:creationId xmlns:a16="http://schemas.microsoft.com/office/drawing/2014/main" id="{C1FD2E82-D456-49D9-9D0C-8DA5C2A6321D}"/>
              </a:ext>
            </a:extLst>
          </p:cNvPr>
          <p:cNvCxnSpPr>
            <a:cxnSpLocks/>
          </p:cNvCxnSpPr>
          <p:nvPr/>
        </p:nvCxnSpPr>
        <p:spPr>
          <a:xfrm>
            <a:off x="5208159" y="3415317"/>
            <a:ext cx="1683545" cy="0"/>
          </a:xfrm>
          <a:prstGeom prst="line">
            <a:avLst/>
          </a:prstGeom>
        </p:spPr>
        <p:style>
          <a:lnRef idx="1">
            <a:schemeClr val="dk1"/>
          </a:lnRef>
          <a:fillRef idx="0">
            <a:schemeClr val="dk1"/>
          </a:fillRef>
          <a:effectRef idx="0">
            <a:schemeClr val="dk1"/>
          </a:effectRef>
          <a:fontRef idx="minor">
            <a:schemeClr val="tx1"/>
          </a:fontRef>
        </p:style>
      </p:cxnSp>
      <p:sp>
        <p:nvSpPr>
          <p:cNvPr id="46" name="Textfeld 45">
            <a:extLst>
              <a:ext uri="{FF2B5EF4-FFF2-40B4-BE49-F238E27FC236}">
                <a16:creationId xmlns:a16="http://schemas.microsoft.com/office/drawing/2014/main" id="{814D1A47-34BC-4E13-9722-3C049973B938}"/>
              </a:ext>
            </a:extLst>
          </p:cNvPr>
          <p:cNvSpPr txBox="1"/>
          <p:nvPr/>
        </p:nvSpPr>
        <p:spPr>
          <a:xfrm>
            <a:off x="4511272" y="3212895"/>
            <a:ext cx="1189608" cy="369332"/>
          </a:xfrm>
          <a:prstGeom prst="rect">
            <a:avLst/>
          </a:prstGeom>
          <a:noFill/>
        </p:spPr>
        <p:txBody>
          <a:bodyPr wrap="square" rtlCol="0">
            <a:spAutoFit/>
          </a:bodyPr>
          <a:lstStyle/>
          <a:p>
            <a:r>
              <a:rPr lang="de-DE" dirty="0"/>
              <a:t>40 cm</a:t>
            </a:r>
            <a:endParaRPr lang="de-BE" dirty="0"/>
          </a:p>
        </p:txBody>
      </p:sp>
      <p:cxnSp>
        <p:nvCxnSpPr>
          <p:cNvPr id="47" name="Gerader Verbinder 46">
            <a:extLst>
              <a:ext uri="{FF2B5EF4-FFF2-40B4-BE49-F238E27FC236}">
                <a16:creationId xmlns:a16="http://schemas.microsoft.com/office/drawing/2014/main" id="{4E2D73A5-46D5-4AC0-B438-39F4B40A2246}"/>
              </a:ext>
            </a:extLst>
          </p:cNvPr>
          <p:cNvCxnSpPr>
            <a:cxnSpLocks/>
          </p:cNvCxnSpPr>
          <p:nvPr/>
        </p:nvCxnSpPr>
        <p:spPr>
          <a:xfrm>
            <a:off x="6122456" y="3816110"/>
            <a:ext cx="763591" cy="0"/>
          </a:xfrm>
          <a:prstGeom prst="line">
            <a:avLst/>
          </a:prstGeom>
        </p:spPr>
        <p:style>
          <a:lnRef idx="1">
            <a:schemeClr val="dk1"/>
          </a:lnRef>
          <a:fillRef idx="0">
            <a:schemeClr val="dk1"/>
          </a:fillRef>
          <a:effectRef idx="0">
            <a:schemeClr val="dk1"/>
          </a:effectRef>
          <a:fontRef idx="minor">
            <a:schemeClr val="tx1"/>
          </a:fontRef>
        </p:style>
      </p:cxnSp>
      <p:sp>
        <p:nvSpPr>
          <p:cNvPr id="48" name="Textfeld 47">
            <a:extLst>
              <a:ext uri="{FF2B5EF4-FFF2-40B4-BE49-F238E27FC236}">
                <a16:creationId xmlns:a16="http://schemas.microsoft.com/office/drawing/2014/main" id="{A83D1EA2-378F-4B52-B200-94FA5B50217A}"/>
              </a:ext>
            </a:extLst>
          </p:cNvPr>
          <p:cNvSpPr txBox="1"/>
          <p:nvPr/>
        </p:nvSpPr>
        <p:spPr>
          <a:xfrm>
            <a:off x="5570618" y="3615714"/>
            <a:ext cx="656832" cy="369332"/>
          </a:xfrm>
          <a:prstGeom prst="rect">
            <a:avLst/>
          </a:prstGeom>
          <a:noFill/>
        </p:spPr>
        <p:txBody>
          <a:bodyPr wrap="square" rtlCol="0">
            <a:spAutoFit/>
          </a:bodyPr>
          <a:lstStyle/>
          <a:p>
            <a:r>
              <a:rPr lang="de-DE" dirty="0"/>
              <a:t>5 cm</a:t>
            </a:r>
            <a:endParaRPr lang="de-BE" dirty="0"/>
          </a:p>
        </p:txBody>
      </p:sp>
      <p:cxnSp>
        <p:nvCxnSpPr>
          <p:cNvPr id="49" name="Gerader Verbinder 48">
            <a:extLst>
              <a:ext uri="{FF2B5EF4-FFF2-40B4-BE49-F238E27FC236}">
                <a16:creationId xmlns:a16="http://schemas.microsoft.com/office/drawing/2014/main" id="{4BC08F7B-1009-42B4-9672-35F1BD649BB6}"/>
              </a:ext>
            </a:extLst>
          </p:cNvPr>
          <p:cNvCxnSpPr>
            <a:cxnSpLocks/>
          </p:cNvCxnSpPr>
          <p:nvPr/>
        </p:nvCxnSpPr>
        <p:spPr>
          <a:xfrm>
            <a:off x="4511272" y="3258892"/>
            <a:ext cx="2380432" cy="0"/>
          </a:xfrm>
          <a:prstGeom prst="line">
            <a:avLst/>
          </a:prstGeom>
        </p:spPr>
        <p:style>
          <a:lnRef idx="1">
            <a:schemeClr val="dk1"/>
          </a:lnRef>
          <a:fillRef idx="0">
            <a:schemeClr val="dk1"/>
          </a:fillRef>
          <a:effectRef idx="0">
            <a:schemeClr val="dk1"/>
          </a:effectRef>
          <a:fontRef idx="minor">
            <a:schemeClr val="tx1"/>
          </a:fontRef>
        </p:style>
      </p:cxnSp>
      <p:sp>
        <p:nvSpPr>
          <p:cNvPr id="50" name="Textfeld 49">
            <a:extLst>
              <a:ext uri="{FF2B5EF4-FFF2-40B4-BE49-F238E27FC236}">
                <a16:creationId xmlns:a16="http://schemas.microsoft.com/office/drawing/2014/main" id="{EB6D9F52-2061-4521-9B5C-6C7AE7A871E8}"/>
              </a:ext>
            </a:extLst>
          </p:cNvPr>
          <p:cNvSpPr txBox="1"/>
          <p:nvPr/>
        </p:nvSpPr>
        <p:spPr>
          <a:xfrm>
            <a:off x="3830540" y="3077663"/>
            <a:ext cx="782815" cy="369332"/>
          </a:xfrm>
          <a:prstGeom prst="rect">
            <a:avLst/>
          </a:prstGeom>
          <a:noFill/>
        </p:spPr>
        <p:txBody>
          <a:bodyPr wrap="square" rtlCol="0">
            <a:spAutoFit/>
          </a:bodyPr>
          <a:lstStyle/>
          <a:p>
            <a:r>
              <a:rPr lang="de-DE" dirty="0"/>
              <a:t>50 cm</a:t>
            </a:r>
            <a:endParaRPr lang="de-BE" dirty="0"/>
          </a:p>
        </p:txBody>
      </p:sp>
      <p:cxnSp>
        <p:nvCxnSpPr>
          <p:cNvPr id="55" name="Gerader Verbinder 54">
            <a:extLst>
              <a:ext uri="{FF2B5EF4-FFF2-40B4-BE49-F238E27FC236}">
                <a16:creationId xmlns:a16="http://schemas.microsoft.com/office/drawing/2014/main" id="{6F5D00A2-B4CF-4BF4-8B8E-E7793FEE254D}"/>
              </a:ext>
            </a:extLst>
          </p:cNvPr>
          <p:cNvCxnSpPr>
            <a:cxnSpLocks/>
          </p:cNvCxnSpPr>
          <p:nvPr/>
        </p:nvCxnSpPr>
        <p:spPr>
          <a:xfrm>
            <a:off x="6583601" y="2662446"/>
            <a:ext cx="0" cy="1192892"/>
          </a:xfrm>
          <a:prstGeom prst="line">
            <a:avLst/>
          </a:prstGeom>
          <a:ln w="19050">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34" name="Rechteck 33">
            <a:extLst>
              <a:ext uri="{FF2B5EF4-FFF2-40B4-BE49-F238E27FC236}">
                <a16:creationId xmlns:a16="http://schemas.microsoft.com/office/drawing/2014/main" id="{618FB40D-14B7-42AC-64A4-B09E0D0955F3}"/>
              </a:ext>
            </a:extLst>
          </p:cNvPr>
          <p:cNvSpPr/>
          <p:nvPr/>
        </p:nvSpPr>
        <p:spPr>
          <a:xfrm>
            <a:off x="0" y="77560"/>
            <a:ext cx="11857037" cy="762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solidFill>
                <a:schemeClr val="bg1">
                  <a:lumMod val="85000"/>
                </a:schemeClr>
              </a:solidFill>
            </a:endParaRPr>
          </a:p>
        </p:txBody>
      </p:sp>
      <p:sp>
        <p:nvSpPr>
          <p:cNvPr id="37" name="Textfeld 36">
            <a:extLst>
              <a:ext uri="{FF2B5EF4-FFF2-40B4-BE49-F238E27FC236}">
                <a16:creationId xmlns:a16="http://schemas.microsoft.com/office/drawing/2014/main" id="{F1AFB566-4656-B26D-D136-290D5CA0B3F2}"/>
              </a:ext>
            </a:extLst>
          </p:cNvPr>
          <p:cNvSpPr txBox="1"/>
          <p:nvPr/>
        </p:nvSpPr>
        <p:spPr>
          <a:xfrm>
            <a:off x="256753" y="168930"/>
            <a:ext cx="9223623" cy="523220"/>
          </a:xfrm>
          <a:prstGeom prst="rect">
            <a:avLst/>
          </a:prstGeom>
          <a:noFill/>
        </p:spPr>
        <p:txBody>
          <a:bodyPr wrap="square">
            <a:spAutoFit/>
          </a:bodyPr>
          <a:lstStyle>
            <a:defPPr>
              <a:defRPr lang="pt-PT"/>
            </a:defPPr>
            <a:lvl1pPr>
              <a:defRPr sz="2800">
                <a:latin typeface="Liberation Serif" panose="02020603050405020304" pitchFamily="18" charset="0"/>
                <a:ea typeface="Liberation Serif" panose="02020603050405020304" pitchFamily="18" charset="0"/>
                <a:cs typeface="Liberation Serif" panose="02020603050405020304" pitchFamily="18" charset="0"/>
              </a:defRPr>
            </a:lvl1pPr>
          </a:lstStyle>
          <a:p>
            <a:r>
              <a:rPr lang="en-US" dirty="0"/>
              <a:t>Numerical Model vs. Observation of Redox Potential</a:t>
            </a:r>
            <a:endParaRPr lang="de-BE" dirty="0"/>
          </a:p>
        </p:txBody>
      </p:sp>
      <p:pic>
        <p:nvPicPr>
          <p:cNvPr id="32" name="Grafik 31">
            <a:extLst>
              <a:ext uri="{FF2B5EF4-FFF2-40B4-BE49-F238E27FC236}">
                <a16:creationId xmlns:a16="http://schemas.microsoft.com/office/drawing/2014/main" id="{7FA767CE-B6ED-2A2A-7010-19FA6EFE981D}"/>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9099" y="6346054"/>
            <a:ext cx="1798343" cy="379540"/>
          </a:xfrm>
          <a:prstGeom prst="rect">
            <a:avLst/>
          </a:prstGeom>
        </p:spPr>
      </p:pic>
      <p:pic>
        <p:nvPicPr>
          <p:cNvPr id="41" name="Grafik 40" descr="Ein Bild, das Text enthält.&#10;&#10;Automatisch generierte Beschreibung">
            <a:extLst>
              <a:ext uri="{FF2B5EF4-FFF2-40B4-BE49-F238E27FC236}">
                <a16:creationId xmlns:a16="http://schemas.microsoft.com/office/drawing/2014/main" id="{4E8CA407-E719-5BB6-8DC1-DEA3AAB1DCEB}"/>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5953" y="6296363"/>
            <a:ext cx="1167337" cy="466935"/>
          </a:xfrm>
          <a:prstGeom prst="rect">
            <a:avLst/>
          </a:prstGeom>
        </p:spPr>
      </p:pic>
      <p:sp>
        <p:nvSpPr>
          <p:cNvPr id="51" name="Textfeld 50">
            <a:extLst>
              <a:ext uri="{FF2B5EF4-FFF2-40B4-BE49-F238E27FC236}">
                <a16:creationId xmlns:a16="http://schemas.microsoft.com/office/drawing/2014/main" id="{A634A9D5-B32E-48CE-C758-485F3184E5AB}"/>
              </a:ext>
            </a:extLst>
          </p:cNvPr>
          <p:cNvSpPr txBox="1"/>
          <p:nvPr/>
        </p:nvSpPr>
        <p:spPr>
          <a:xfrm>
            <a:off x="330933" y="1065872"/>
            <a:ext cx="8863035" cy="369332"/>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ea typeface="Liberation Serif" panose="02020603050405020304" pitchFamily="18" charset="0"/>
                <a:cs typeface="Arial" panose="020B0604020202020204" pitchFamily="34" charset="0"/>
              </a:rPr>
              <a:t>Redox probe (18 readings) near the end of the sand-tank (white dashed line)</a:t>
            </a:r>
            <a:endParaRPr lang="de-BE" dirty="0">
              <a:latin typeface="Arial" panose="020B0604020202020204" pitchFamily="34" charset="0"/>
              <a:cs typeface="Arial" panose="020B0604020202020204" pitchFamily="34" charset="0"/>
            </a:endParaRPr>
          </a:p>
        </p:txBody>
      </p:sp>
      <p:sp>
        <p:nvSpPr>
          <p:cNvPr id="40" name="Rechteck 39">
            <a:extLst>
              <a:ext uri="{FF2B5EF4-FFF2-40B4-BE49-F238E27FC236}">
                <a16:creationId xmlns:a16="http://schemas.microsoft.com/office/drawing/2014/main" id="{B9F25DDB-5D05-988D-FC7D-B42CC79C3375}"/>
              </a:ext>
            </a:extLst>
          </p:cNvPr>
          <p:cNvSpPr/>
          <p:nvPr/>
        </p:nvSpPr>
        <p:spPr>
          <a:xfrm>
            <a:off x="192518" y="6211563"/>
            <a:ext cx="792088" cy="666481"/>
          </a:xfrm>
          <a:prstGeom prst="rect">
            <a:avLst/>
          </a:prstGeom>
          <a:solidFill>
            <a:srgbClr val="EBEBE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Tree>
    <p:extLst>
      <p:ext uri="{BB962C8B-B14F-4D97-AF65-F5344CB8AC3E}">
        <p14:creationId xmlns:p14="http://schemas.microsoft.com/office/powerpoint/2010/main" val="1881887742"/>
      </p:ext>
    </p:extLst>
  </p:cSld>
  <p:clrMapOvr>
    <a:masterClrMapping/>
  </p:clrMapOvr>
  <mc:AlternateContent xmlns:mc="http://schemas.openxmlformats.org/markup-compatibility/2006" xmlns:p14="http://schemas.microsoft.com/office/powerpoint/2010/main">
    <mc:Choice Requires="p14">
      <p:transition spd="slow" p14:dur="2000" advTm="66883"/>
    </mc:Choice>
    <mc:Fallback xmlns="">
      <p:transition spd="slow" advTm="66883"/>
    </mc:Fallback>
  </mc:AlternateContent>
  <p:extLst>
    <p:ext uri="{3A86A75C-4F4B-4683-9AE1-C65F6400EC91}">
      <p14:laserTraceLst xmlns:p14="http://schemas.microsoft.com/office/powerpoint/2010/main">
        <p14:tracePtLst>
          <p14:tracePt t="12527" x="8767763" y="1049338"/>
          <p14:tracePt t="12534" x="8759825" y="1158875"/>
          <p14:tracePt t="12541" x="8751888" y="1284288"/>
          <p14:tracePt t="12550" x="8751888" y="1419225"/>
          <p14:tracePt t="12555" x="8751888" y="1577975"/>
          <p14:tracePt t="12564" x="8759825" y="1812925"/>
          <p14:tracePt t="12569" x="8767763" y="1997075"/>
          <p14:tracePt t="12577" x="8777288" y="2208213"/>
          <p14:tracePt t="12582" x="8802688" y="2400300"/>
          <p14:tracePt t="12589" x="8826500" y="2601913"/>
          <p14:tracePt t="12596" x="8861425" y="2778125"/>
          <p14:tracePt t="12603" x="8910638" y="2913063"/>
          <p14:tracePt t="12610" x="8928100" y="3030538"/>
          <p14:tracePt t="12616" x="8953500" y="3122613"/>
          <p14:tracePt t="12623" x="8969375" y="3198813"/>
          <p14:tracePt t="12631" x="8994775" y="3240088"/>
          <p14:tracePt t="12637" x="9012238" y="3290888"/>
          <p14:tracePt t="13525" x="8902700" y="3324225"/>
          <p14:tracePt t="13533" x="8743950" y="3375025"/>
          <p14:tracePt t="13539" x="8558213" y="3424238"/>
          <p14:tracePt t="13546" x="8297863" y="3449638"/>
          <p14:tracePt t="13553" x="8013700" y="3492500"/>
          <p14:tracePt t="13560" x="7694613" y="3508375"/>
          <p14:tracePt t="13567" x="7342188" y="3533775"/>
          <p14:tracePt t="13574" x="6931025" y="3551238"/>
          <p14:tracePt t="13581" x="6545263" y="3567113"/>
          <p14:tracePt t="13587" x="6108700" y="3567113"/>
          <p14:tracePt t="13596" x="5697538" y="3567113"/>
          <p14:tracePt t="13601" x="5311775" y="3584575"/>
          <p14:tracePt t="13608" x="4951413" y="3584575"/>
          <p14:tracePt t="13615" x="4648200" y="3600450"/>
          <p14:tracePt t="13622" x="4371975" y="3600450"/>
          <p14:tracePt t="13630" x="4162425" y="3609975"/>
          <p14:tracePt t="13636" x="4019550" y="3617913"/>
          <p14:tracePt t="13643" x="3868738" y="3635375"/>
          <p14:tracePt t="13649" x="3767138" y="3643313"/>
          <p14:tracePt t="14015" x="3776663" y="3702050"/>
          <p14:tracePt t="14022" x="3810000" y="3768725"/>
          <p14:tracePt t="14029" x="3825875" y="3819525"/>
          <p14:tracePt t="14037" x="3843338" y="3870325"/>
          <p14:tracePt t="14042" x="3859213" y="3903663"/>
          <p14:tracePt t="14049" x="3876675" y="3944938"/>
          <p14:tracePt t="14056" x="3884613" y="3970338"/>
          <p14:tracePt t="14064" x="3894138" y="3987800"/>
          <p14:tracePt t="14070" x="3902075" y="3995738"/>
          <p14:tracePt t="14076" x="3917950" y="4011613"/>
          <p14:tracePt t="14083" x="3917950" y="4021138"/>
          <p14:tracePt t="14090" x="3927475" y="4029075"/>
          <p14:tracePt t="14565" x="3960813" y="4021138"/>
          <p14:tracePt t="14572" x="4019550" y="4003675"/>
          <p14:tracePt t="14579" x="4060825" y="3987800"/>
          <p14:tracePt t="14586" x="4111625" y="3952875"/>
          <p14:tracePt t="14593" x="4137025" y="3944938"/>
          <p14:tracePt t="14600" x="4178300" y="3929063"/>
          <p14:tracePt t="14607" x="4187825" y="3919538"/>
          <p14:tracePt t="14616" x="4211638" y="3903663"/>
          <p14:tracePt t="14621" x="4211638" y="3894138"/>
          <p14:tracePt t="14629" x="4229100" y="3870325"/>
          <p14:tracePt t="14635" x="4246563" y="3860800"/>
          <p14:tracePt t="14641" x="4254500" y="3844925"/>
          <p14:tracePt t="14648" x="4262438" y="3819525"/>
          <p14:tracePt t="14655" x="4262438" y="3802063"/>
          <p14:tracePt t="14662" x="4262438" y="3768725"/>
          <p14:tracePt t="14669" x="4262438" y="3743325"/>
          <p14:tracePt t="14675" x="4262438" y="3717925"/>
          <p14:tracePt t="14683" x="4262438" y="3694113"/>
          <p14:tracePt t="14689" x="4262438" y="3668713"/>
          <p14:tracePt t="14696" x="4262438" y="3651250"/>
          <p14:tracePt t="14703" x="4254500" y="3617913"/>
          <p14:tracePt t="14710" x="4246563" y="3600450"/>
          <p14:tracePt t="14717" x="4237038" y="3576638"/>
          <p14:tracePt t="14724" x="4237038" y="3551238"/>
          <p14:tracePt t="14731" x="4221163" y="3525838"/>
          <p14:tracePt t="14738" x="4211638" y="3500438"/>
          <p14:tracePt t="14746" x="4211638" y="3492500"/>
          <p14:tracePt t="14752" x="4203700" y="3475038"/>
          <p14:tracePt t="14758" x="4195763" y="3459163"/>
          <p14:tracePt t="14765" x="4187825" y="3441700"/>
          <p14:tracePt t="14772" x="4178300" y="3433763"/>
          <p14:tracePt t="14779" x="4170363" y="3416300"/>
          <p14:tracePt t="14786" x="4152900" y="3398838"/>
          <p14:tracePt t="14793" x="4137025" y="3375025"/>
          <p14:tracePt t="14799" x="4111625" y="3349625"/>
          <p14:tracePt t="14806" x="4070350" y="3332163"/>
          <p14:tracePt t="14815" x="4052888" y="3290888"/>
          <p14:tracePt t="14820" x="4002088" y="3257550"/>
          <p14:tracePt t="14827" x="3968750" y="3214688"/>
          <p14:tracePt t="14834" x="3943350" y="3189288"/>
          <p14:tracePt t="14841" x="3902075" y="3130550"/>
          <p14:tracePt t="14848" x="3876675" y="3105150"/>
          <p14:tracePt t="14854" x="3843338" y="3071813"/>
          <p14:tracePt t="14862" x="3792538" y="3022600"/>
          <p14:tracePt t="14869" x="3741738" y="2987675"/>
          <p14:tracePt t="14875" x="3708400" y="2946400"/>
          <p14:tracePt t="14882" x="3641725" y="2913063"/>
          <p14:tracePt t="14889" x="3590925" y="2879725"/>
          <p14:tracePt t="14896" x="3541713" y="2846388"/>
          <p14:tracePt t="14903" x="3482975" y="2803525"/>
          <p14:tracePt t="14910" x="3432175" y="2770188"/>
          <p14:tracePt t="14917" x="3373438" y="2736850"/>
          <p14:tracePt t="14923" x="3289300" y="2678113"/>
          <p14:tracePt t="14931" x="3205163" y="2609850"/>
          <p14:tracePt t="14937" x="3121025" y="2568575"/>
          <p14:tracePt t="14946" x="3028950" y="2509838"/>
          <p14:tracePt t="14951" x="2954338" y="2476500"/>
          <p14:tracePt t="14958" x="2870200" y="2417763"/>
          <p14:tracePt t="14965" x="2794000" y="2384425"/>
          <p14:tracePt t="14972" x="2701925" y="2341563"/>
          <p14:tracePt t="14979" x="2625725" y="2325688"/>
          <p14:tracePt t="14986" x="2551113" y="2316163"/>
          <p14:tracePt t="14992" x="2484438" y="2308225"/>
          <p14:tracePt t="14999" x="2400300" y="2308225"/>
          <p14:tracePt t="15006" x="2341563" y="2308225"/>
          <p14:tracePt t="15014" x="2290763" y="2316163"/>
          <p14:tracePt t="15020" x="2214563" y="2325688"/>
          <p14:tracePt t="15027" x="2147888" y="2359025"/>
          <p14:tracePt t="15034" x="2081213" y="2384425"/>
          <p14:tracePt t="15040" x="2030413" y="2400300"/>
          <p14:tracePt t="15048" x="1979613" y="2451100"/>
          <p14:tracePt t="15054" x="1938338" y="2468563"/>
          <p14:tracePt t="15063" x="1897063" y="2501900"/>
          <p14:tracePt t="15068" x="1854200" y="2576513"/>
          <p14:tracePt t="15075" x="1812925" y="2627313"/>
          <p14:tracePt t="15082" x="1787525" y="2678113"/>
          <p14:tracePt t="15089" x="1736725" y="2736850"/>
          <p14:tracePt t="15096" x="1720850" y="2795588"/>
          <p14:tracePt t="15102" x="1703388" y="2870200"/>
          <p14:tracePt t="15109" x="1685925" y="2938463"/>
          <p14:tracePt t="15116" x="1677988" y="3030538"/>
          <p14:tracePt t="15124" x="1677988" y="3114675"/>
          <p14:tracePt t="15131" x="1677988" y="3189288"/>
          <p14:tracePt t="15137" x="1677988" y="3281363"/>
          <p14:tracePt t="15146" x="1677988" y="3375025"/>
          <p14:tracePt t="15151" x="1695450" y="3449638"/>
          <p14:tracePt t="15158" x="1703388" y="3533775"/>
          <p14:tracePt t="15165" x="1728788" y="3609975"/>
          <p14:tracePt t="15171" x="1762125" y="3684588"/>
          <p14:tracePt t="15179" x="1779588" y="3717925"/>
          <p14:tracePt t="15185" x="1812925" y="3768725"/>
          <p14:tracePt t="15192" x="1862138" y="3819525"/>
          <p14:tracePt t="15199" x="1946275" y="3878263"/>
          <p14:tracePt t="15206" x="2022475" y="3919538"/>
          <p14:tracePt t="15212" x="2114550" y="3952875"/>
          <p14:tracePt t="15220" x="2224088" y="3978275"/>
          <p14:tracePt t="15227" x="2366963" y="4003675"/>
          <p14:tracePt t="15234" x="2508250" y="4011613"/>
          <p14:tracePt t="15240" x="2676525" y="4021138"/>
          <p14:tracePt t="15248" x="2878138" y="4021138"/>
          <p14:tracePt t="15254" x="3046413" y="4021138"/>
          <p14:tracePt t="15262" x="3230563" y="4021138"/>
          <p14:tracePt t="15268" x="3373438" y="4021138"/>
          <p14:tracePt t="15274" x="3532188" y="4011613"/>
          <p14:tracePt t="15282" x="3649663" y="4003675"/>
          <p14:tracePt t="15964" x="3700463" y="4003675"/>
          <p14:tracePt t="15970" x="3784600" y="4003675"/>
          <p14:tracePt t="15978" x="3859213" y="4003675"/>
          <p14:tracePt t="15985" x="3917950" y="3995738"/>
          <p14:tracePt t="15991" x="3960813" y="3995738"/>
          <p14:tracePt t="15998" x="4011613" y="3987800"/>
          <p14:tracePt t="16005" x="4035425" y="3987800"/>
          <p14:tracePt t="16012" x="4060825" y="3987800"/>
          <p14:tracePt t="16018" x="4070350" y="3978275"/>
          <p14:tracePt t="16032" x="4078288" y="3978275"/>
          <p14:tracePt t="16046" x="4078288" y="3970338"/>
          <p14:tracePt t="22264" x="4129088" y="4037013"/>
          <p14:tracePt t="22271" x="4203700" y="4130675"/>
          <p14:tracePt t="22278" x="4295775" y="4238625"/>
          <p14:tracePt t="22285" x="4422775" y="4365625"/>
          <p14:tracePt t="22292" x="4573588" y="4498975"/>
          <p14:tracePt t="22299" x="4699000" y="4600575"/>
          <p14:tracePt t="22306" x="4857750" y="4725988"/>
          <p14:tracePt t="22313" x="5010150" y="4851400"/>
          <p14:tracePt t="22319" x="5143500" y="4927600"/>
          <p14:tracePt t="22327" x="5253038" y="5002213"/>
          <p14:tracePt t="22333" x="5337175" y="5037138"/>
          <p14:tracePt t="22340" x="5421313" y="5086350"/>
          <p14:tracePt t="22347" x="5495925" y="5119688"/>
          <p14:tracePt t="22354" x="5546725" y="5137150"/>
          <p14:tracePt t="22361" x="5613400" y="5170488"/>
          <p14:tracePt t="22925" x="5513388" y="5187950"/>
          <p14:tracePt t="22932" x="5370513" y="5213350"/>
          <p14:tracePt t="22939" x="5210175" y="5221288"/>
          <p14:tracePt t="22949" x="5043488" y="5221288"/>
          <p14:tracePt t="22953" x="4841875" y="5221288"/>
          <p14:tracePt t="22961" x="4581525" y="5213350"/>
          <p14:tracePt t="22967" x="4397375" y="5203825"/>
          <p14:tracePt t="22974" x="4187825" y="5187950"/>
          <p14:tracePt t="22980" x="3952875" y="5178425"/>
          <p14:tracePt t="22987" x="3767138" y="5178425"/>
          <p14:tracePt t="22995" x="3600450" y="5170488"/>
          <p14:tracePt t="23001" x="3482975" y="5170488"/>
          <p14:tracePt t="23008" x="3355975" y="5170488"/>
          <p14:tracePt t="23015" x="3238500" y="5170488"/>
          <p14:tracePt t="23022" x="3121025" y="5170488"/>
          <p14:tracePt t="23029" x="3036888" y="5162550"/>
          <p14:tracePt t="23035" x="2954338" y="5162550"/>
          <p14:tracePt t="23043" x="2903538" y="5162550"/>
          <p14:tracePt t="23049" x="2852738" y="5162550"/>
          <p14:tracePt t="23056" x="2811463" y="5162550"/>
          <p14:tracePt t="23063" x="2778125" y="5162550"/>
          <p14:tracePt t="23070" x="2752725" y="5162550"/>
          <p14:tracePt t="23077" x="2719388" y="5162550"/>
          <p14:tracePt t="23084" x="2709863" y="5162550"/>
          <p14:tracePt t="23090" x="2701925" y="5162550"/>
          <p14:tracePt t="23097" x="2684463" y="5162550"/>
          <p14:tracePt t="23104" x="2676525" y="5162550"/>
          <p14:tracePt t="23118" x="2668588" y="5162550"/>
          <p14:tracePt t="23490" x="2743200" y="5145088"/>
          <p14:tracePt t="23497" x="2878138" y="5111750"/>
          <p14:tracePt t="23504" x="3113088" y="5086350"/>
          <p14:tracePt t="23511" x="3373438" y="5045075"/>
          <p14:tracePt t="23517" x="3700463" y="5011738"/>
          <p14:tracePt t="23524" x="4111625" y="4994275"/>
          <p14:tracePt t="23531" x="4530725" y="4986338"/>
          <p14:tracePt t="23538" x="4984750" y="4986338"/>
          <p14:tracePt t="23545" x="5503863" y="4986338"/>
          <p14:tracePt t="23552" x="5983288" y="4986338"/>
          <p14:tracePt t="23561" x="6453188" y="4986338"/>
          <p14:tracePt t="23566" x="6888163" y="4994275"/>
          <p14:tracePt t="23573" x="7275513" y="4994275"/>
          <p14:tracePt t="23579" x="7618413" y="4994275"/>
          <p14:tracePt t="23586" x="7870825" y="4994275"/>
          <p14:tracePt t="23594" x="8080375" y="4986338"/>
          <p14:tracePt t="23600" x="8205788" y="4978400"/>
          <p14:tracePt t="23607" x="8307388" y="4968875"/>
          <p14:tracePt t="25122" x="8281988" y="4978400"/>
          <p14:tracePt t="25129" x="8223250" y="4986338"/>
          <p14:tracePt t="25136" x="8189913" y="5002213"/>
          <p14:tracePt t="25145" x="8131175" y="5011738"/>
          <p14:tracePt t="25150" x="8072438" y="5019675"/>
          <p14:tracePt t="25157" x="8039100" y="5037138"/>
          <p14:tracePt t="25163" x="7980363" y="5045075"/>
          <p14:tracePt t="25170" x="7929563" y="5060950"/>
          <p14:tracePt t="25177" x="7870825" y="5070475"/>
          <p14:tracePt t="25184" x="7812088" y="5078413"/>
          <p14:tracePt t="25191" x="7761288" y="5095875"/>
          <p14:tracePt t="25198" x="7710488" y="5103813"/>
          <p14:tracePt t="25204" x="7661275" y="5119688"/>
          <p14:tracePt t="25212" x="7602538" y="5137150"/>
          <p14:tracePt t="25218" x="7543800" y="5145088"/>
          <p14:tracePt t="25225" x="7459663" y="5154613"/>
          <p14:tracePt t="25232" x="7383463" y="5170488"/>
          <p14:tracePt t="25239" x="7291388" y="5178425"/>
          <p14:tracePt t="25247" x="7199313" y="5203825"/>
          <p14:tracePt t="25253" x="7107238" y="5213350"/>
          <p14:tracePt t="25260" x="6997700" y="5221288"/>
          <p14:tracePt t="25267" x="6888163" y="5221288"/>
          <p14:tracePt t="25273" x="6780213" y="5221288"/>
          <p14:tracePt t="25281" x="6653213" y="5221288"/>
          <p14:tracePt t="25287" x="6553200" y="5221288"/>
          <p14:tracePt t="25294" x="6453188" y="5221288"/>
          <p14:tracePt t="25301" x="6351588" y="5221288"/>
          <p14:tracePt t="25308" x="6267450" y="5213350"/>
          <p14:tracePt t="25315" x="6183313" y="5213350"/>
          <p14:tracePt t="25322" x="6108700" y="5213350"/>
          <p14:tracePt t="25329" x="6049963" y="5213350"/>
          <p14:tracePt t="25335" x="5991225" y="5213350"/>
          <p14:tracePt t="25345" x="5957888" y="5213350"/>
          <p14:tracePt t="25349" x="5932488" y="5213350"/>
          <p14:tracePt t="25356" x="5907088" y="5213350"/>
          <p14:tracePt t="25363" x="5881688" y="5213350"/>
          <p14:tracePt t="25370" x="5873750" y="5213350"/>
          <p14:tracePt t="25377" x="5856288" y="5213350"/>
          <p14:tracePt t="25384" x="5848350" y="5213350"/>
          <p14:tracePt t="25755" x="5815013" y="5203825"/>
          <p14:tracePt t="25763" x="5764213" y="5178425"/>
          <p14:tracePt t="25769" x="5722938" y="5162550"/>
          <p14:tracePt t="25777" x="5672138" y="5137150"/>
          <p14:tracePt t="25784" x="5646738" y="5129213"/>
          <p14:tracePt t="25790" x="5613400" y="5119688"/>
          <p14:tracePt t="25798" x="5588000" y="5111750"/>
          <p14:tracePt t="25804" x="5580063" y="5103813"/>
          <p14:tracePt t="25811" x="5562600" y="5095875"/>
          <p14:tracePt t="25817" x="5546725" y="5086350"/>
          <p14:tracePt t="25825" x="5546725" y="5078413"/>
          <p14:tracePt t="25832" x="5529263" y="5070475"/>
          <p14:tracePt t="25839" x="5529263" y="5060950"/>
          <p14:tracePt t="25852" x="5521325" y="5053013"/>
          <p14:tracePt t="25866" x="5521325" y="5045075"/>
          <p14:tracePt t="25873" x="5513388" y="5045075"/>
          <p14:tracePt t="25894" x="5503863" y="5037138"/>
          <p14:tracePt t="25900" x="5503863" y="5027613"/>
          <p14:tracePt t="25914" x="5495925" y="5019675"/>
          <p14:tracePt t="25928" x="5495925" y="5011738"/>
          <p14:tracePt t="25935" x="5487988" y="5011738"/>
          <p14:tracePt t="25941" x="5487988" y="5002213"/>
          <p14:tracePt t="25948" x="5487988" y="4994275"/>
          <p14:tracePt t="25955" x="5470525" y="4994275"/>
          <p14:tracePt t="25962" x="5454650" y="4978400"/>
          <p14:tracePt t="25969" x="5454650" y="4968875"/>
          <p14:tracePt t="25977" x="5437188" y="4960938"/>
          <p14:tracePt t="25982" x="5429250" y="4953000"/>
          <p14:tracePt t="25989" x="5411788" y="4943475"/>
          <p14:tracePt t="25996" x="5386388" y="4935538"/>
          <p14:tracePt t="26003" x="5378450" y="4927600"/>
          <p14:tracePt t="26010" x="5362575" y="4919663"/>
          <p14:tracePt t="26017" x="5337175" y="4910138"/>
          <p14:tracePt t="26024" x="5319713" y="4910138"/>
          <p14:tracePt t="26031" x="5311775" y="4902200"/>
          <p14:tracePt t="26038" x="5294313" y="4894263"/>
          <p14:tracePt t="26045" x="5268913" y="4894263"/>
          <p14:tracePt t="26051" x="5253038" y="4894263"/>
          <p14:tracePt t="26059" x="5235575" y="4894263"/>
          <p14:tracePt t="26066" x="5210175" y="4884738"/>
          <p14:tracePt t="26072" x="5194300" y="4884738"/>
          <p14:tracePt t="26079" x="5168900" y="4884738"/>
          <p14:tracePt t="26086" x="5143500" y="4876800"/>
          <p14:tracePt t="26093" x="5127625" y="4876800"/>
          <p14:tracePt t="26100" x="5102225" y="4868863"/>
          <p14:tracePt t="26107" x="5068888" y="4868863"/>
          <p14:tracePt t="26114" x="5051425" y="4868863"/>
          <p14:tracePt t="26121" x="5026025" y="4868863"/>
          <p14:tracePt t="26127" x="5000625" y="4860925"/>
          <p14:tracePt t="26141" x="4992688" y="4860925"/>
          <p14:tracePt t="26148" x="4984750" y="4843463"/>
          <p14:tracePt t="26162" x="4975225" y="4843463"/>
          <p14:tracePt t="26474" x="4984750" y="4843463"/>
          <p14:tracePt t="26479" x="5000625" y="4835525"/>
          <p14:tracePt t="26485" x="5018088" y="4826000"/>
          <p14:tracePt t="26494" x="5043488" y="4826000"/>
          <p14:tracePt t="26506" x="5059363" y="4818063"/>
          <p14:tracePt t="26520" x="5068888" y="4810125"/>
          <p14:tracePt t="26534" x="5076825" y="4810125"/>
          <p14:tracePt t="26555" x="5084763" y="4810125"/>
          <p14:tracePt t="26575" x="5084763" y="4802188"/>
          <p14:tracePt t="26582" x="5084763" y="4792663"/>
          <p14:tracePt t="26589" x="5076825" y="4784725"/>
          <p14:tracePt t="26596" x="5068888" y="4767263"/>
          <p14:tracePt t="26603" x="5026025" y="4733925"/>
          <p14:tracePt t="26610" x="4984750" y="4718050"/>
          <p14:tracePt t="26617" x="4941888" y="4700588"/>
          <p14:tracePt t="26623" x="4908550" y="4692650"/>
          <p14:tracePt t="26630" x="4857750" y="4684713"/>
          <p14:tracePt t="26637" x="4824413" y="4684713"/>
          <p14:tracePt t="26646" x="4791075" y="4684713"/>
          <p14:tracePt t="26651" x="4765675" y="4684713"/>
          <p14:tracePt t="26657" x="4749800" y="4684713"/>
          <p14:tracePt t="26665" x="4724400" y="4684713"/>
          <p14:tracePt t="26672" x="4716463" y="4684713"/>
          <p14:tracePt t="26678" x="4699000" y="4692650"/>
          <p14:tracePt t="26693" x="4691063" y="4700588"/>
          <p14:tracePt t="26706" x="4673600" y="4718050"/>
          <p14:tracePt t="26713" x="4673600" y="4725988"/>
          <p14:tracePt t="26719" x="4665663" y="4733925"/>
          <p14:tracePt t="26727" x="4657725" y="4751388"/>
          <p14:tracePt t="26734" x="4657725" y="4759325"/>
          <p14:tracePt t="26740" x="4648200" y="4784725"/>
          <p14:tracePt t="26747" x="4648200" y="4802188"/>
          <p14:tracePt t="26754" x="4648200" y="4818063"/>
          <p14:tracePt t="26761" x="4657725" y="4843463"/>
          <p14:tracePt t="26768" x="4665663" y="4860925"/>
          <p14:tracePt t="26775" x="4681538" y="4868863"/>
          <p14:tracePt t="26782" x="4691063" y="4894263"/>
          <p14:tracePt t="26788" x="4724400" y="4910138"/>
          <p14:tracePt t="26796" x="4765675" y="4935538"/>
          <p14:tracePt t="26802" x="4799013" y="4960938"/>
          <p14:tracePt t="26810" x="4857750" y="4968875"/>
          <p14:tracePt t="26816" x="4900613" y="4968875"/>
          <p14:tracePt t="26823" x="4959350" y="4968875"/>
          <p14:tracePt t="26830" x="4992688" y="4968875"/>
          <p14:tracePt t="26837" x="5026025" y="4968875"/>
          <p14:tracePt t="26844" x="5068888" y="4943475"/>
          <p14:tracePt t="26851" x="5110163" y="4927600"/>
          <p14:tracePt t="26857" x="5143500" y="4919663"/>
          <p14:tracePt t="26864" x="5160963" y="4910138"/>
          <p14:tracePt t="26871" x="5176838" y="4894263"/>
          <p14:tracePt t="26879" x="5219700" y="4876800"/>
          <p14:tracePt t="26885" x="5227638" y="4868863"/>
          <p14:tracePt t="26892" x="5245100" y="4860925"/>
          <p14:tracePt t="28985" x="5210175" y="4860925"/>
          <p14:tracePt t="28994" x="5135563" y="4860925"/>
          <p14:tracePt t="28999" x="5092700" y="4860925"/>
          <p14:tracePt t="29006" x="5068888" y="4860925"/>
          <p14:tracePt t="29013" x="5043488" y="4860925"/>
          <p14:tracePt t="29020" x="5010150" y="4860925"/>
          <p14:tracePt t="29030" x="5000625" y="4860925"/>
          <p14:tracePt t="29034" x="4984750" y="4860925"/>
          <p14:tracePt t="29040" x="4975225" y="4868863"/>
          <p14:tracePt t="29047" x="4967288" y="4868863"/>
          <p14:tracePt t="29061" x="4959350" y="4868863"/>
          <p14:tracePt t="29095" x="4959350" y="4876800"/>
          <p14:tracePt t="29102" x="4959350" y="4884738"/>
          <p14:tracePt t="29110" x="4959350" y="4894263"/>
          <p14:tracePt t="29116" x="4959350" y="4919663"/>
          <p14:tracePt t="29123" x="4959350" y="4927600"/>
          <p14:tracePt t="29130" x="4959350" y="4935538"/>
          <p14:tracePt t="29137" x="4967288" y="4953000"/>
          <p14:tracePt t="29144" x="4984750" y="4968875"/>
          <p14:tracePt t="29150" x="4984750" y="4978400"/>
          <p14:tracePt t="29157" x="5000625" y="4986338"/>
          <p14:tracePt t="29165" x="5018088" y="4994275"/>
          <p14:tracePt t="29171" x="5043488" y="5011738"/>
          <p14:tracePt t="29179" x="5059363" y="5019675"/>
          <p14:tracePt t="29185" x="5084763" y="5027613"/>
          <p14:tracePt t="29193" x="5110163" y="5027613"/>
          <p14:tracePt t="29199" x="5127625" y="5027613"/>
          <p14:tracePt t="29205" x="5143500" y="5027613"/>
          <p14:tracePt t="29213" x="5168900" y="5019675"/>
          <p14:tracePt t="29219" x="5186363" y="5019675"/>
          <p14:tracePt t="29227" x="5202238" y="5011738"/>
          <p14:tracePt t="29233" x="5219700" y="5002213"/>
          <p14:tracePt t="29240" x="5227638" y="4994275"/>
          <p14:tracePt t="29247" x="5245100" y="4986338"/>
          <p14:tracePt t="29254" x="5253038" y="4978400"/>
          <p14:tracePt t="29261" x="5260975" y="4968875"/>
          <p14:tracePt t="29267" x="5260975" y="4960938"/>
          <p14:tracePt t="29275" x="5278438" y="4953000"/>
          <p14:tracePt t="29288" x="5278438" y="4943475"/>
          <p14:tracePt t="29295" x="5286375" y="4935538"/>
          <p14:tracePt t="29302" x="5286375" y="4927600"/>
          <p14:tracePt t="29311" x="5286375" y="4919663"/>
          <p14:tracePt t="29316" x="5286375" y="4894263"/>
          <p14:tracePt t="29323" x="5286375" y="4884738"/>
          <p14:tracePt t="29330" x="5278438" y="4876800"/>
          <p14:tracePt t="29337" x="5268913" y="4860925"/>
          <p14:tracePt t="29344" x="5245100" y="4843463"/>
          <p14:tracePt t="29350" x="5235575" y="4826000"/>
          <p14:tracePt t="29357" x="5202238" y="4810125"/>
          <p14:tracePt t="29364" x="5186363" y="4776788"/>
          <p14:tracePt t="29371" x="5168900" y="4767263"/>
          <p14:tracePt t="29378" x="5135563" y="4751388"/>
          <p14:tracePt t="30906" x="5253038" y="4684713"/>
          <p14:tracePt t="30914" x="5421313" y="4565650"/>
          <p14:tracePt t="30920" x="5554663" y="4465638"/>
          <p14:tracePt t="30928" x="5781675" y="4322763"/>
          <p14:tracePt t="30934" x="6024563" y="4197350"/>
          <p14:tracePt t="30941" x="6226175" y="4087813"/>
          <p14:tracePt t="30951" x="6443663" y="3978275"/>
          <p14:tracePt t="30955" x="6662738" y="3886200"/>
          <p14:tracePt t="30963" x="6872288" y="3786188"/>
          <p14:tracePt t="30968" x="7048500" y="3702050"/>
          <p14:tracePt t="30976" x="7173913" y="3651250"/>
          <p14:tracePt t="30982" x="7316788" y="3592513"/>
          <p14:tracePt t="30989" x="7400925" y="3567113"/>
          <p14:tracePt t="30996" x="7459663" y="3551238"/>
          <p14:tracePt t="31003" x="7526338" y="3533775"/>
          <p14:tracePt t="31010" x="7577138" y="3508375"/>
          <p14:tracePt t="31017" x="7602538" y="3508375"/>
          <p14:tracePt t="31024" x="7610475" y="3500438"/>
          <p14:tracePt t="31030" x="7627938" y="3500438"/>
          <p14:tracePt t="31037" x="7635875" y="3500438"/>
          <p14:tracePt t="37015" x="7543800" y="3517900"/>
          <p14:tracePt t="37021" x="7442200" y="3559175"/>
          <p14:tracePt t="37029" x="7342188" y="3600450"/>
          <p14:tracePt t="37035" x="7199313" y="3659188"/>
          <p14:tracePt t="37046" x="7031038" y="3743325"/>
          <p14:tracePt t="37049" x="6872288" y="3827463"/>
          <p14:tracePt t="37056" x="6729413" y="3894138"/>
          <p14:tracePt t="37062" x="6611938" y="3978275"/>
          <p14:tracePt t="37069" x="6469063" y="4071938"/>
          <p14:tracePt t="37076" x="6310313" y="4179888"/>
          <p14:tracePt t="37083" x="6183313" y="4281488"/>
          <p14:tracePt t="37092" x="6083300" y="4373563"/>
          <p14:tracePt t="37097" x="5999163" y="4448175"/>
          <p14:tracePt t="37104" x="5932488" y="4524375"/>
          <p14:tracePt t="37111" x="5856288" y="4608513"/>
          <p14:tracePt t="37118" x="5815013" y="4684713"/>
          <p14:tracePt t="37125" x="5773738" y="4725988"/>
          <p14:tracePt t="37131" x="5738813" y="4784725"/>
          <p14:tracePt t="37138" x="5715000" y="4810125"/>
          <p14:tracePt t="37145" x="5705475" y="4851400"/>
          <p14:tracePt t="37152" x="5697538" y="4868863"/>
          <p14:tracePt t="37159" x="5689600" y="4884738"/>
          <p14:tracePt t="37166" x="5689600" y="4902200"/>
          <p14:tracePt t="37180" x="5689600" y="4910138"/>
          <p14:tracePt t="37200" x="5689600" y="4919663"/>
          <p14:tracePt t="37235" x="5705475" y="4919663"/>
          <p14:tracePt t="37607" x="5756275" y="4935538"/>
          <p14:tracePt t="37613" x="5815013" y="4943475"/>
          <p14:tracePt t="37620" x="5873750" y="4953000"/>
          <p14:tracePt t="37629" x="5915025" y="4960938"/>
          <p14:tracePt t="37635" x="5973763" y="4978400"/>
          <p14:tracePt t="37642" x="5999163" y="4978400"/>
          <p14:tracePt t="37648" x="6042025" y="4978400"/>
          <p14:tracePt t="37655" x="6067425" y="4994275"/>
          <p14:tracePt t="37662" x="6075363" y="4994275"/>
          <p14:tracePt t="37668" x="6091238" y="4994275"/>
          <p14:tracePt t="37676" x="6100763" y="4994275"/>
          <p14:tracePt t="37683" x="6108700" y="5002213"/>
          <p14:tracePt t="37703" x="6116638" y="5002213"/>
          <p14:tracePt t="37724" x="6124575" y="5002213"/>
          <p14:tracePt t="37779" x="6124575" y="4994275"/>
          <p14:tracePt t="37793" x="6134100" y="4986338"/>
          <p14:tracePt t="37827" x="6142038" y="4986338"/>
          <p14:tracePt t="37855" x="6149975" y="4978400"/>
          <p14:tracePt t="37875" x="6149975" y="4968875"/>
          <p14:tracePt t="37896" x="6149975" y="4960938"/>
          <p14:tracePt t="37930" x="6149975" y="4953000"/>
          <p14:tracePt t="37992" x="6149975" y="4943475"/>
          <p14:tracePt t="38040" x="6149975" y="4935538"/>
          <p14:tracePt t="38743" x="6159500" y="4935538"/>
          <p14:tracePt t="38750" x="6159500" y="4927600"/>
          <p14:tracePt t="38758" x="6159500" y="4919663"/>
          <p14:tracePt t="38764" x="6159500" y="4910138"/>
          <p14:tracePt t="38777" x="6159500" y="4902200"/>
          <p14:tracePt t="38787" x="6159500" y="4884738"/>
          <p14:tracePt t="38792" x="6159500" y="4868863"/>
          <p14:tracePt t="38798" x="6149975" y="4851400"/>
          <p14:tracePt t="38805" x="6142038" y="4843463"/>
          <p14:tracePt t="38812" x="6134100" y="4818063"/>
          <p14:tracePt t="38819" x="6116638" y="4802188"/>
          <p14:tracePt t="38825" x="6083300" y="4776788"/>
          <p14:tracePt t="38833" x="6042025" y="4751388"/>
          <p14:tracePt t="38840" x="5991225" y="4725988"/>
          <p14:tracePt t="38846" x="5949950" y="4708525"/>
          <p14:tracePt t="38853" x="5891213" y="4692650"/>
          <p14:tracePt t="38860" x="5822950" y="4684713"/>
          <p14:tracePt t="38867" x="5781675" y="4667250"/>
          <p14:tracePt t="38875" x="5722938" y="4659313"/>
          <p14:tracePt t="38881" x="5680075" y="4659313"/>
          <p14:tracePt t="38887" x="5630863" y="4659313"/>
          <p14:tracePt t="38894" x="5572125" y="4649788"/>
          <p14:tracePt t="38901" x="5503863" y="4649788"/>
          <p14:tracePt t="38909" x="5470525" y="4649788"/>
          <p14:tracePt t="38915" x="5411788" y="4649788"/>
          <p14:tracePt t="38922" x="5353050" y="4659313"/>
          <p14:tracePt t="38929" x="5327650" y="4667250"/>
          <p14:tracePt t="38936" x="5278438" y="4675188"/>
          <p14:tracePt t="38943" x="5260975" y="4684713"/>
          <p14:tracePt t="38949" x="5245100" y="4700588"/>
          <p14:tracePt t="38957" x="5219700" y="4700588"/>
          <p14:tracePt t="38964" x="5202238" y="4718050"/>
          <p14:tracePt t="38970" x="5186363" y="4725988"/>
          <p14:tracePt t="38978" x="5186363" y="4733925"/>
          <p14:tracePt t="38984" x="5168900" y="4743450"/>
          <p14:tracePt t="38991" x="5168900" y="4751388"/>
          <p14:tracePt t="38997" x="5143500" y="4767263"/>
          <p14:tracePt t="39005" x="5135563" y="4776788"/>
          <p14:tracePt t="39011" x="5127625" y="4802188"/>
          <p14:tracePt t="39018" x="5127625" y="4818063"/>
          <p14:tracePt t="39026" x="5118100" y="4835525"/>
          <p14:tracePt t="39032" x="5110163" y="4860925"/>
          <p14:tracePt t="39039" x="5110163" y="4876800"/>
          <p14:tracePt t="39046" x="5110163" y="4894263"/>
          <p14:tracePt t="39053" x="5110163" y="4919663"/>
          <p14:tracePt t="39060" x="5118100" y="4953000"/>
          <p14:tracePt t="39067" x="5135563" y="4994275"/>
          <p14:tracePt t="39076" x="5143500" y="5027613"/>
          <p14:tracePt t="39080" x="5176838" y="5078413"/>
          <p14:tracePt t="39087" x="5202238" y="5103813"/>
          <p14:tracePt t="39094" x="5235575" y="5145088"/>
          <p14:tracePt t="39101" x="5294313" y="5195888"/>
          <p14:tracePt t="39108" x="5370513" y="5246688"/>
          <p14:tracePt t="39115" x="5421313" y="5280025"/>
          <p14:tracePt t="39122" x="5480050" y="5313363"/>
          <p14:tracePt t="39128" x="5546725" y="5330825"/>
          <p14:tracePt t="39135" x="5605463" y="5338763"/>
          <p14:tracePt t="39142" x="5664200" y="5346700"/>
          <p14:tracePt t="39149" x="5748338" y="5356225"/>
          <p14:tracePt t="39156" x="5815013" y="5356225"/>
          <p14:tracePt t="39163" x="5891213" y="5356225"/>
          <p14:tracePt t="39170" x="5965825" y="5346700"/>
          <p14:tracePt t="39177" x="6032500" y="5330825"/>
          <p14:tracePt t="39183" x="6091238" y="5305425"/>
          <p14:tracePt t="39192" x="6149975" y="5287963"/>
          <p14:tracePt t="39197" x="6183313" y="5272088"/>
          <p14:tracePt t="39204" x="6234113" y="5262563"/>
          <p14:tracePt t="39211" x="6259513" y="5254625"/>
          <p14:tracePt t="44362" x="6335713" y="5162550"/>
          <p14:tracePt t="44369" x="6435725" y="5037138"/>
          <p14:tracePt t="44376" x="6578600" y="4868863"/>
          <p14:tracePt t="44383" x="6729413" y="4733925"/>
          <p14:tracePt t="44391" x="6905625" y="4557713"/>
          <p14:tracePt t="44398" x="7073900" y="4414838"/>
          <p14:tracePt t="44404" x="7265988" y="4248150"/>
          <p14:tracePt t="44410" x="7400925" y="4154488"/>
          <p14:tracePt t="44417" x="7518400" y="4087813"/>
          <p14:tracePt t="44424" x="7610475" y="4021138"/>
          <p14:tracePt t="44431" x="7694613" y="3987800"/>
          <p14:tracePt t="44438" x="7761288" y="3952875"/>
          <p14:tracePt t="44445" x="7804150" y="3937000"/>
          <p14:tracePt t="44451" x="7845425" y="3919538"/>
          <p14:tracePt t="44459" x="7870825" y="3911600"/>
          <p14:tracePt t="44465" x="7878763" y="3911600"/>
          <p14:tracePt t="44472" x="7886700" y="3903663"/>
          <p14:tracePt t="44486" x="7896225" y="3903663"/>
          <p14:tracePt t="44500" x="7904163" y="3903663"/>
          <p14:tracePt t="44527" x="7912100" y="3903663"/>
          <p14:tracePt t="44761" x="7904163" y="3903663"/>
          <p14:tracePt t="44768" x="7886700" y="3903663"/>
          <p14:tracePt t="44776" x="7878763" y="3886200"/>
          <p14:tracePt t="44782" x="7862888" y="3886200"/>
          <p14:tracePt t="44790" x="7845425" y="3886200"/>
          <p14:tracePt t="44796" x="7837488" y="3886200"/>
          <p14:tracePt t="44809" x="7827963" y="3886200"/>
          <p14:tracePt t="44817" x="7820025" y="3886200"/>
          <p14:tracePt t="44851" x="7812088" y="3886200"/>
          <p14:tracePt t="44885" x="7804150" y="3886200"/>
          <p14:tracePt t="44947" x="7804150" y="3894138"/>
          <p14:tracePt t="44968" x="7812088" y="3894138"/>
          <p14:tracePt t="44975" x="7812088" y="3903663"/>
          <p14:tracePt t="44982" x="7820025" y="3903663"/>
          <p14:tracePt t="44989" x="7827963" y="3903663"/>
          <p14:tracePt t="45002" x="7837488" y="3903663"/>
          <p14:tracePt t="45023" x="7845425" y="3903663"/>
          <p14:tracePt t="45037" x="7845425" y="3894138"/>
          <p14:tracePt t="45064" x="7845425" y="3886200"/>
          <p14:tracePt t="45071" x="7845425" y="3870325"/>
          <p14:tracePt t="45078" x="7845425" y="3860800"/>
          <p14:tracePt t="45085" x="7812088" y="3835400"/>
          <p14:tracePt t="45092" x="7735888" y="3802063"/>
          <p14:tracePt t="45099" x="7661275" y="3786188"/>
          <p14:tracePt t="45108" x="7577138" y="3786188"/>
          <p14:tracePt t="45113" x="7493000" y="3776663"/>
          <p14:tracePt t="45119" x="7400925" y="3776663"/>
          <p14:tracePt t="45126" x="7308850" y="3786188"/>
          <p14:tracePt t="45134" x="7216775" y="3802063"/>
          <p14:tracePt t="45141" x="7123113" y="3827463"/>
          <p14:tracePt t="45147" x="7048500" y="3852863"/>
          <p14:tracePt t="45154" x="6997700" y="3878263"/>
          <p14:tracePt t="45161" x="6946900" y="3911600"/>
          <p14:tracePt t="45168" x="6913563" y="3937000"/>
          <p14:tracePt t="45175" x="6888163" y="3962400"/>
          <p14:tracePt t="45181" x="6864350" y="3970338"/>
          <p14:tracePt t="45188" x="6854825" y="3995738"/>
          <p14:tracePt t="45195" x="6846888" y="4011613"/>
          <p14:tracePt t="45202" x="6838950" y="4029075"/>
          <p14:tracePt t="45210" x="6838950" y="4046538"/>
          <p14:tracePt t="45216" x="6838950" y="4062413"/>
          <p14:tracePt t="45224" x="6838950" y="4071938"/>
          <p14:tracePt t="45230" x="6864350" y="4095750"/>
          <p14:tracePt t="45237" x="6938963" y="4138613"/>
          <p14:tracePt t="45243" x="7023100" y="4154488"/>
          <p14:tracePt t="45250" x="7099300" y="4179888"/>
          <p14:tracePt t="45258" x="7165975" y="4189413"/>
          <p14:tracePt t="45264" x="7250113" y="4189413"/>
          <p14:tracePt t="45271" x="7350125" y="4205288"/>
          <p14:tracePt t="45278" x="7434263" y="4205288"/>
          <p14:tracePt t="45285" x="7551738" y="4205288"/>
          <p14:tracePt t="45292" x="7618413" y="4205288"/>
          <p14:tracePt t="45299" x="7686675" y="4197350"/>
          <p14:tracePt t="45307" x="7745413" y="4197350"/>
          <p14:tracePt t="45312" x="7804150" y="4189413"/>
          <p14:tracePt t="45319" x="7827963" y="4179888"/>
          <p14:tracePt t="45327" x="7870825" y="4179888"/>
          <p14:tracePt t="45333" x="7886700" y="4171950"/>
          <p14:tracePt t="45341" x="7904163" y="4171950"/>
          <p14:tracePt t="45347" x="7937500" y="4164013"/>
          <p14:tracePt t="45354" x="7945438" y="4164013"/>
          <p14:tracePt t="45361" x="7962900" y="4146550"/>
          <p14:tracePt t="45367" x="7970838" y="4146550"/>
          <p14:tracePt t="45374" x="7980363" y="4130675"/>
          <p14:tracePt t="45389" x="7996238" y="4121150"/>
          <p14:tracePt t="45395" x="8004175" y="4113213"/>
          <p14:tracePt t="45402" x="8013700" y="4105275"/>
          <p14:tracePt t="45409" x="8021638" y="4087813"/>
          <p14:tracePt t="45416" x="8029575" y="4079875"/>
          <p14:tracePt t="45424" x="8029575" y="4071938"/>
          <p14:tracePt t="45430" x="8039100" y="4062413"/>
          <p14:tracePt t="45815" x="7945438" y="4079875"/>
          <p14:tracePt t="45829" x="7702550" y="4121150"/>
          <p14:tracePt t="45832" x="7500938" y="4171950"/>
          <p14:tracePt t="45836" x="7258050" y="4222750"/>
          <p14:tracePt t="45843" x="7031038" y="4271963"/>
          <p14:tracePt t="45849" x="6780213" y="4348163"/>
          <p14:tracePt t="45862" x="6570663" y="4406900"/>
          <p14:tracePt t="45865" x="6402388" y="4483100"/>
          <p14:tracePt t="45870" x="6267450" y="4557713"/>
          <p14:tracePt t="45877" x="6167438" y="4608513"/>
          <p14:tracePt t="45884" x="6083300" y="4675188"/>
          <p14:tracePt t="45891" x="6032500" y="4718050"/>
          <p14:tracePt t="45898" x="5965825" y="4759325"/>
          <p14:tracePt t="45905" x="5940425" y="4792663"/>
          <p14:tracePt t="45912" x="5899150" y="4835525"/>
          <p14:tracePt t="45918" x="5881688" y="4860925"/>
          <p14:tracePt t="45926" x="5873750" y="4876800"/>
          <p14:tracePt t="45932" x="5865813" y="4902200"/>
          <p14:tracePt t="45940" x="5865813" y="4910138"/>
          <p14:tracePt t="45946" x="5856288" y="4919663"/>
          <p14:tracePt t="45953" x="5856288" y="4927600"/>
          <p14:tracePt t="45973" x="5865813" y="4935538"/>
          <p14:tracePt t="45981" x="5873750" y="4943475"/>
          <p14:tracePt t="45987" x="5881688" y="4953000"/>
          <p14:tracePt t="45994" x="5907088" y="4960938"/>
          <p14:tracePt t="46001" x="5915025" y="4960938"/>
          <p14:tracePt t="46008" x="5924550" y="4960938"/>
          <p14:tracePt t="46015" x="5932488" y="4960938"/>
          <p14:tracePt t="46022" x="5949950" y="4968875"/>
          <p14:tracePt t="46035" x="5965825" y="4968875"/>
          <p14:tracePt t="46042" x="5983288" y="4968875"/>
          <p14:tracePt t="46049" x="5999163" y="4968875"/>
          <p14:tracePt t="46057" x="6016625" y="4968875"/>
          <p14:tracePt t="46064" x="6049963" y="4943475"/>
          <p14:tracePt t="46070" x="6075363" y="4935538"/>
          <p14:tracePt t="46077" x="6124575" y="4919663"/>
          <p14:tracePt t="46084" x="6167438" y="4902200"/>
          <p14:tracePt t="46091" x="6200775" y="4884738"/>
          <p14:tracePt t="46098" x="6242050" y="4860925"/>
          <p14:tracePt t="46104" x="6284913" y="4835525"/>
          <p14:tracePt t="46111" x="6318250" y="4818063"/>
          <p14:tracePt t="46118" x="6335713" y="4810125"/>
          <p14:tracePt t="46126" x="6359525" y="4792663"/>
          <p14:tracePt t="46132" x="6369050" y="4784725"/>
          <p14:tracePt t="46140" x="6376988" y="4776788"/>
          <p14:tracePt t="46152" x="6376988" y="4767263"/>
          <p14:tracePt t="46159" x="6384925" y="4759325"/>
          <p14:tracePt t="46166" x="6384925" y="4751388"/>
          <p14:tracePt t="46174" x="6384925" y="4733925"/>
          <p14:tracePt t="46180" x="6376988" y="4718050"/>
          <p14:tracePt t="46187" x="6310313" y="4684713"/>
          <p14:tracePt t="46194" x="6251575" y="4633913"/>
          <p14:tracePt t="46201" x="6167438" y="4600575"/>
          <p14:tracePt t="46207" x="6075363" y="4565650"/>
          <p14:tracePt t="46214" x="5973763" y="4549775"/>
          <p14:tracePt t="46221" x="5865813" y="4524375"/>
          <p14:tracePt t="46228" x="5773738" y="4516438"/>
          <p14:tracePt t="46235" x="5680075" y="4516438"/>
          <p14:tracePt t="46243" x="5605463" y="4516438"/>
          <p14:tracePt t="46249" x="5546725" y="4516438"/>
          <p14:tracePt t="46258" x="5487988" y="4532313"/>
          <p14:tracePt t="46263" x="5445125" y="4549775"/>
          <p14:tracePt t="46269" x="5429250" y="4565650"/>
          <p14:tracePt t="46276" x="5403850" y="4591050"/>
          <p14:tracePt t="46283" x="5378450" y="4608513"/>
          <p14:tracePt t="46291" x="5370513" y="4649788"/>
          <p14:tracePt t="46297" x="5345113" y="4667250"/>
          <p14:tracePt t="46304" x="5345113" y="4692650"/>
          <p14:tracePt t="46311" x="5353050" y="4733925"/>
          <p14:tracePt t="46318" x="5362575" y="4759325"/>
          <p14:tracePt t="46326" x="5378450" y="4810125"/>
          <p14:tracePt t="46331" x="5386388" y="4835525"/>
          <p14:tracePt t="46339" x="5429250" y="4894263"/>
          <p14:tracePt t="46346" x="5454650" y="4919663"/>
          <p14:tracePt t="46352" x="5513388" y="4968875"/>
          <p14:tracePt t="46360" x="5580063" y="5011738"/>
          <p14:tracePt t="46366" x="5646738" y="5053013"/>
          <p14:tracePt t="46373" x="5722938" y="5070475"/>
          <p14:tracePt t="46380" x="5789613" y="5078413"/>
          <p14:tracePt t="46386" x="5832475" y="5086350"/>
          <p14:tracePt t="46394" x="5907088" y="5095875"/>
          <p14:tracePt t="46400" x="5973763" y="5095875"/>
          <p14:tracePt t="46407" x="6042025" y="5095875"/>
          <p14:tracePt t="46414" x="6083300" y="5095875"/>
          <p14:tracePt t="46421" x="6142038" y="5095875"/>
          <p14:tracePt t="46428" x="6175375" y="5086350"/>
          <p14:tracePt t="46435" x="6226175" y="5078413"/>
          <p14:tracePt t="46442" x="6242050" y="5070475"/>
          <p14:tracePt t="46448" x="6267450" y="5070475"/>
          <p14:tracePt t="46457" x="6276975" y="5060950"/>
          <p14:tracePt t="48267" x="6226175" y="5095875"/>
          <p14:tracePt t="48275" x="6134100" y="5145088"/>
          <p14:tracePt t="48281" x="6042025" y="5203825"/>
          <p14:tracePt t="48287" x="5899150" y="5272088"/>
          <p14:tracePt t="48294" x="5756275" y="5321300"/>
          <p14:tracePt t="48301" x="5621338" y="5405438"/>
          <p14:tracePt t="48310" x="5429250" y="5489575"/>
          <p14:tracePt t="48315" x="5260975" y="5565775"/>
          <p14:tracePt t="48323" x="5043488" y="5657850"/>
          <p14:tracePt t="48329" x="4867275" y="5757863"/>
          <p14:tracePt t="48335" x="4673600" y="5842000"/>
          <p14:tracePt t="48343" x="4438650" y="5934075"/>
          <p14:tracePt t="48349" x="4237038" y="5984875"/>
          <p14:tracePt t="48357" x="4052888" y="6051550"/>
          <p14:tracePt t="48363" x="3851275" y="6069013"/>
          <p14:tracePt t="48370" x="3683000" y="6094413"/>
          <p14:tracePt t="48377" x="3490913" y="6110288"/>
          <p14:tracePt t="48383" x="3373438" y="6110288"/>
          <p14:tracePt t="48391" x="3263900" y="6110288"/>
          <p14:tracePt t="48397" x="3146425" y="6110288"/>
          <p14:tracePt t="48404" x="3054350" y="6086475"/>
          <p14:tracePt t="48411" x="3003550" y="6076950"/>
          <p14:tracePt t="48418" x="2962275" y="6061075"/>
          <p14:tracePt t="48426" x="2944813" y="6051550"/>
          <p14:tracePt t="48666" x="2928938" y="5969000"/>
          <p14:tracePt t="48673" x="2911475" y="5842000"/>
          <p14:tracePt t="48681" x="2878138" y="5749925"/>
          <p14:tracePt t="48687" x="2836863" y="5649913"/>
          <p14:tracePt t="48694" x="2794000" y="5565775"/>
          <p14:tracePt t="48700" x="2727325" y="5473700"/>
          <p14:tracePt t="48708" x="2684463" y="5414963"/>
          <p14:tracePt t="48714" x="2635250" y="5338763"/>
          <p14:tracePt t="48721" x="2566988" y="5272088"/>
          <p14:tracePt t="48728" x="2517775" y="5213350"/>
          <p14:tracePt t="48735" x="2441575" y="5162550"/>
          <p14:tracePt t="48743" x="2357438" y="5103813"/>
          <p14:tracePt t="48749" x="2273300" y="5070475"/>
          <p14:tracePt t="48757" x="2206625" y="5027613"/>
          <p14:tracePt t="48763" x="2147888" y="5002213"/>
          <p14:tracePt t="48769" x="2073275" y="4978400"/>
          <p14:tracePt t="48776" x="2022475" y="4943475"/>
          <p14:tracePt t="48783" x="1955800" y="4927600"/>
          <p14:tracePt t="48790" x="1920875" y="4910138"/>
          <p14:tracePt t="48797" x="1862138" y="4894263"/>
          <p14:tracePt t="48804" x="1820863" y="4884738"/>
          <p14:tracePt t="48811" x="1779588" y="4876800"/>
          <p14:tracePt t="48818" x="1754188" y="4876800"/>
          <p14:tracePt t="48825" x="1720850" y="4868863"/>
          <p14:tracePt t="48832" x="1711325" y="4868863"/>
          <p14:tracePt t="48840" x="1703388" y="4868863"/>
          <p14:tracePt t="48845" x="1685925" y="4868863"/>
          <p14:tracePt t="48852" x="1670050" y="4868863"/>
          <p14:tracePt t="48866" x="1662113" y="4868863"/>
          <p14:tracePt t="48886" x="1652588" y="4868863"/>
          <p14:tracePt t="48900" x="1644650" y="4868863"/>
          <p14:tracePt t="48921" x="1644650" y="4876800"/>
          <p14:tracePt t="48955" x="1636713" y="4876800"/>
          <p14:tracePt t="49017" x="1619250" y="4876800"/>
          <p14:tracePt t="49093" x="1611313" y="4876800"/>
          <p14:tracePt t="49100" x="1593850" y="4884738"/>
          <p14:tracePt t="49107" x="1585913" y="4894263"/>
          <p14:tracePt t="49114" x="1560513" y="4910138"/>
          <p14:tracePt t="49120" x="1527175" y="4935538"/>
          <p14:tracePt t="49128" x="1501775" y="4953000"/>
          <p14:tracePt t="49135" x="1450975" y="4968875"/>
          <p14:tracePt t="49142" x="1435100" y="4978400"/>
          <p14:tracePt t="49148" x="1384300" y="5002213"/>
          <p14:tracePt t="49157" x="1358900" y="5019675"/>
          <p14:tracePt t="49162" x="1325563" y="5027613"/>
          <p14:tracePt t="49169" x="1300163" y="5027613"/>
          <p14:tracePt t="49176" x="1274763" y="5037138"/>
          <p14:tracePt t="49182" x="1250950" y="5045075"/>
          <p14:tracePt t="49190" x="1241425" y="5053013"/>
          <p14:tracePt t="49196" x="1225550" y="5053013"/>
          <p14:tracePt t="49204" x="1208088" y="5070475"/>
          <p14:tracePt t="49210" x="1182688" y="5078413"/>
          <p14:tracePt t="49217" x="1174750" y="5078413"/>
          <p14:tracePt t="49224" x="1149350" y="5095875"/>
          <p14:tracePt t="49231" x="1141413" y="5095875"/>
          <p14:tracePt t="49238" x="1116013" y="5103813"/>
          <p14:tracePt t="49706" x="1090613" y="5103813"/>
          <p14:tracePt t="49713" x="1065213" y="5103813"/>
          <p14:tracePt t="49719" x="1031875" y="5095875"/>
          <p14:tracePt t="49726" x="1006475" y="5078413"/>
          <p14:tracePt t="49733" x="965200" y="5070475"/>
          <p14:tracePt t="49741" x="939800" y="5070475"/>
          <p14:tracePt t="49747" x="906463" y="5060950"/>
          <p14:tracePt t="49754" x="873125" y="5045075"/>
          <p14:tracePt t="49760" x="855663" y="5037138"/>
          <p14:tracePt t="49768" x="830263" y="5037138"/>
          <p14:tracePt t="49774" x="814388" y="5037138"/>
          <p14:tracePt t="49782" x="804863" y="5027613"/>
          <p14:tracePt t="49790" x="788988" y="5027613"/>
          <p14:tracePt t="49795" x="781050" y="5027613"/>
          <p14:tracePt t="49802" x="771525" y="5027613"/>
          <p14:tracePt t="49816" x="771525" y="5019675"/>
          <p14:tracePt t="49837" x="763588" y="5019675"/>
          <p14:tracePt t="49926" x="771525" y="5002213"/>
          <p14:tracePt t="49933" x="814388" y="5002213"/>
          <p14:tracePt t="49940" x="873125" y="4986338"/>
          <p14:tracePt t="49947" x="922338" y="4978400"/>
          <p14:tracePt t="49954" x="981075" y="4968875"/>
          <p14:tracePt t="49961" x="1039813" y="4960938"/>
          <p14:tracePt t="49968" x="1098550" y="4943475"/>
          <p14:tracePt t="49975" x="1192213" y="4935538"/>
          <p14:tracePt t="49981" x="1274763" y="4919663"/>
          <p14:tracePt t="49990" x="1392238" y="4910138"/>
          <p14:tracePt t="49995" x="1493838" y="4894263"/>
          <p14:tracePt t="50002" x="1593850" y="4884738"/>
          <p14:tracePt t="50009" x="1711325" y="4876800"/>
          <p14:tracePt t="50016" x="1828800" y="4868863"/>
          <p14:tracePt t="50023" x="1963738" y="4860925"/>
          <p14:tracePt t="50031" x="2063750" y="4851400"/>
          <p14:tracePt t="50036" x="2181225" y="4851400"/>
          <p14:tracePt t="50043" x="2282825" y="4835525"/>
          <p14:tracePt t="50050" x="2366963" y="4826000"/>
          <p14:tracePt t="50057" x="2449513" y="4826000"/>
          <p14:tracePt t="50064" x="2525713" y="4818063"/>
          <p14:tracePt t="50071" x="2576513" y="4818063"/>
          <p14:tracePt t="50078" x="2617788" y="4802188"/>
          <p14:tracePt t="50085" x="2668588" y="4792663"/>
          <p14:tracePt t="50091" x="2684463" y="4792663"/>
          <p14:tracePt t="50526" x="2778125" y="4776788"/>
          <p14:tracePt t="50533" x="2878138" y="4751388"/>
          <p14:tracePt t="50539" x="2987675" y="4733925"/>
          <p14:tracePt t="50546" x="3087688" y="4708525"/>
          <p14:tracePt t="50553" x="3205163" y="4700588"/>
          <p14:tracePt t="50560" x="3306763" y="4692650"/>
          <p14:tracePt t="50567" x="3414713" y="4692650"/>
          <p14:tracePt t="50574" x="3482975" y="4684713"/>
          <p14:tracePt t="50581" x="3575050" y="4684713"/>
          <p14:tracePt t="50587" x="3633788" y="4692650"/>
          <p14:tracePt t="50595" x="3675063" y="4700588"/>
          <p14:tracePt t="50601" x="3700463" y="4700588"/>
          <p14:tracePt t="50609" x="3725863" y="4708525"/>
          <p14:tracePt t="50973" x="3633788" y="4725988"/>
          <p14:tracePt t="50980" x="3532188" y="4733925"/>
          <p14:tracePt t="50987" x="3440113" y="4751388"/>
          <p14:tracePt t="50995" x="3322638" y="4759325"/>
          <p14:tracePt t="51001" x="3205163" y="4776788"/>
          <p14:tracePt t="51008" x="3087688" y="4784725"/>
          <p14:tracePt t="51015" x="2995613" y="4802188"/>
          <p14:tracePt t="51021" x="2903538" y="4802188"/>
          <p14:tracePt t="51031" x="2844800" y="4810125"/>
          <p14:tracePt t="51035" x="2768600" y="4810125"/>
          <p14:tracePt t="51042" x="2709863" y="4810125"/>
          <p14:tracePt t="51049" x="2676525" y="4810125"/>
          <p14:tracePt t="51056" x="2635250" y="4810125"/>
          <p14:tracePt t="51063" x="2609850" y="4810125"/>
          <p14:tracePt t="51069" x="2584450" y="4810125"/>
          <p14:tracePt t="51076" x="2566988" y="4810125"/>
          <p14:tracePt t="65766" x="2576513" y="4751388"/>
          <p14:tracePt t="65774" x="2617788" y="4641850"/>
          <p14:tracePt t="65780" x="2684463" y="4524375"/>
          <p14:tracePt t="65789" x="2778125" y="4389438"/>
          <p14:tracePt t="65794" x="2911475" y="4205288"/>
          <p14:tracePt t="65801" x="3054350" y="3978275"/>
          <p14:tracePt t="65808" x="3189288" y="3768725"/>
          <p14:tracePt t="65814" x="3355975" y="3482975"/>
          <p14:tracePt t="65822" x="3565525" y="3140075"/>
          <p14:tracePt t="65829" x="3759200" y="2786063"/>
          <p14:tracePt t="65835" x="4002088" y="2359025"/>
          <p14:tracePt t="65843" x="4211638" y="1981200"/>
          <p14:tracePt t="65849" x="4456113" y="1577975"/>
          <p14:tracePt t="65856" x="4681538" y="1192213"/>
          <p14:tracePt t="65863" x="4867275" y="898525"/>
          <p14:tracePt t="65871" x="5018088" y="630238"/>
          <p14:tracePt t="65877" x="5160963" y="385763"/>
          <p14:tracePt t="65884" x="5278438" y="227013"/>
          <p14:tracePt t="65890" x="5353050" y="92075"/>
          <p14:tracePt t="65897" x="5421313" y="17463"/>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1C6D347F-5D67-24F8-0ADD-25FA4E9AC0D5}"/>
              </a:ext>
            </a:extLst>
          </p:cNvPr>
          <p:cNvSpPr>
            <a:spLocks noGrp="1"/>
          </p:cNvSpPr>
          <p:nvPr>
            <p:ph type="sldNum" sz="quarter" idx="11"/>
          </p:nvPr>
        </p:nvSpPr>
        <p:spPr/>
        <p:txBody>
          <a:bodyPr/>
          <a:lstStyle/>
          <a:p>
            <a:r>
              <a:rPr lang="pt-PT" b="1"/>
              <a:t>LNEC</a:t>
            </a:r>
            <a:r>
              <a:rPr lang="pt-PT"/>
              <a:t> | </a:t>
            </a:r>
            <a:fld id="{41B9C9E2-D41C-4EEA-8BD4-26935379B328}" type="slidenum">
              <a:rPr lang="pt-PT" smtClean="0"/>
              <a:pPr/>
              <a:t>8</a:t>
            </a:fld>
            <a:endParaRPr lang="pt-PT" dirty="0"/>
          </a:p>
        </p:txBody>
      </p:sp>
      <p:sp>
        <p:nvSpPr>
          <p:cNvPr id="32" name="Rechteck 31">
            <a:extLst>
              <a:ext uri="{FF2B5EF4-FFF2-40B4-BE49-F238E27FC236}">
                <a16:creationId xmlns:a16="http://schemas.microsoft.com/office/drawing/2014/main" id="{064D7E69-75C7-93A9-8C96-053B871C71FE}"/>
              </a:ext>
            </a:extLst>
          </p:cNvPr>
          <p:cNvSpPr/>
          <p:nvPr/>
        </p:nvSpPr>
        <p:spPr>
          <a:xfrm>
            <a:off x="0" y="77560"/>
            <a:ext cx="11857037" cy="762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solidFill>
                <a:schemeClr val="bg1">
                  <a:lumMod val="85000"/>
                </a:schemeClr>
              </a:solidFill>
            </a:endParaRPr>
          </a:p>
        </p:txBody>
      </p:sp>
      <p:pic>
        <p:nvPicPr>
          <p:cNvPr id="31" name="Grafik 30">
            <a:extLst>
              <a:ext uri="{FF2B5EF4-FFF2-40B4-BE49-F238E27FC236}">
                <a16:creationId xmlns:a16="http://schemas.microsoft.com/office/drawing/2014/main" id="{22537472-3978-326D-7D44-A66C00E5386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9099" y="6346054"/>
            <a:ext cx="1798343" cy="379540"/>
          </a:xfrm>
          <a:prstGeom prst="rect">
            <a:avLst/>
          </a:prstGeom>
        </p:spPr>
      </p:pic>
      <p:pic>
        <p:nvPicPr>
          <p:cNvPr id="34" name="Grafik 33" descr="Ein Bild, das Text enthält.&#10;&#10;Automatisch generierte Beschreibung">
            <a:extLst>
              <a:ext uri="{FF2B5EF4-FFF2-40B4-BE49-F238E27FC236}">
                <a16:creationId xmlns:a16="http://schemas.microsoft.com/office/drawing/2014/main" id="{3962A7FB-F9C4-F59E-D8FF-07C6C86329A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5953" y="6296363"/>
            <a:ext cx="1167337" cy="466935"/>
          </a:xfrm>
          <a:prstGeom prst="rect">
            <a:avLst/>
          </a:prstGeom>
        </p:spPr>
      </p:pic>
      <p:sp>
        <p:nvSpPr>
          <p:cNvPr id="39" name="Textfeld 38">
            <a:extLst>
              <a:ext uri="{FF2B5EF4-FFF2-40B4-BE49-F238E27FC236}">
                <a16:creationId xmlns:a16="http://schemas.microsoft.com/office/drawing/2014/main" id="{6E47831A-D8EF-9E76-7B00-A9620027EBFD}"/>
              </a:ext>
            </a:extLst>
          </p:cNvPr>
          <p:cNvSpPr txBox="1"/>
          <p:nvPr/>
        </p:nvSpPr>
        <p:spPr>
          <a:xfrm>
            <a:off x="256753" y="168930"/>
            <a:ext cx="9943703" cy="523220"/>
          </a:xfrm>
          <a:prstGeom prst="rect">
            <a:avLst/>
          </a:prstGeom>
          <a:noFill/>
        </p:spPr>
        <p:txBody>
          <a:bodyPr wrap="square">
            <a:spAutoFit/>
          </a:bodyPr>
          <a:lstStyle>
            <a:defPPr>
              <a:defRPr lang="pt-PT"/>
            </a:defPPr>
            <a:lvl1pPr>
              <a:defRPr sz="2800">
                <a:latin typeface="Liberation Serif" panose="02020603050405020304" pitchFamily="18" charset="0"/>
                <a:ea typeface="Liberation Serif" panose="02020603050405020304" pitchFamily="18" charset="0"/>
                <a:cs typeface="Liberation Serif" panose="02020603050405020304" pitchFamily="18" charset="0"/>
              </a:defRPr>
            </a:lvl1pPr>
          </a:lstStyle>
          <a:p>
            <a:r>
              <a:rPr lang="en-US" dirty="0"/>
              <a:t>Highly equipped sand tank to study mixing processes - Ongoing</a:t>
            </a:r>
            <a:endParaRPr lang="de-BE" dirty="0"/>
          </a:p>
        </p:txBody>
      </p:sp>
      <p:pic>
        <p:nvPicPr>
          <p:cNvPr id="4" name="Grafik 3">
            <a:extLst>
              <a:ext uri="{FF2B5EF4-FFF2-40B4-BE49-F238E27FC236}">
                <a16:creationId xmlns:a16="http://schemas.microsoft.com/office/drawing/2014/main" id="{24EEFF42-2813-353E-31E2-A38C40FB4EF3}"/>
              </a:ext>
            </a:extLst>
          </p:cNvPr>
          <p:cNvPicPr>
            <a:picLocks noChangeAspect="1"/>
          </p:cNvPicPr>
          <p:nvPr/>
        </p:nvPicPr>
        <p:blipFill>
          <a:blip r:embed="rId4"/>
          <a:stretch>
            <a:fillRect/>
          </a:stretch>
        </p:blipFill>
        <p:spPr>
          <a:xfrm>
            <a:off x="328337" y="1438165"/>
            <a:ext cx="7012922" cy="3981669"/>
          </a:xfrm>
          <a:prstGeom prst="rect">
            <a:avLst/>
          </a:prstGeom>
        </p:spPr>
      </p:pic>
      <p:sp>
        <p:nvSpPr>
          <p:cNvPr id="54" name="Textfeld 53">
            <a:extLst>
              <a:ext uri="{FF2B5EF4-FFF2-40B4-BE49-F238E27FC236}">
                <a16:creationId xmlns:a16="http://schemas.microsoft.com/office/drawing/2014/main" id="{153EF756-D5FC-16D0-A8D1-DE86AEC4FEF7}"/>
              </a:ext>
            </a:extLst>
          </p:cNvPr>
          <p:cNvSpPr txBox="1"/>
          <p:nvPr/>
        </p:nvSpPr>
        <p:spPr>
          <a:xfrm>
            <a:off x="3301107" y="1063056"/>
            <a:ext cx="6601825" cy="2308324"/>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ea typeface="Liberation Serif" panose="02020603050405020304" pitchFamily="18" charset="0"/>
                <a:cs typeface="Arial" panose="020B0604020202020204" pitchFamily="34" charset="0"/>
              </a:rPr>
              <a:t>In total 90 redox sensors:</a:t>
            </a:r>
          </a:p>
          <a:p>
            <a:pPr marL="742950" lvl="1" indent="-285750">
              <a:buFont typeface="Wingdings" panose="05000000000000000000" pitchFamily="2" charset="2"/>
              <a:buChar char="§"/>
            </a:pPr>
            <a:r>
              <a:rPr lang="en-US" sz="1600" dirty="0">
                <a:latin typeface="Arial" panose="020B0604020202020204" pitchFamily="34" charset="0"/>
                <a:ea typeface="Liberation Serif" panose="02020603050405020304" pitchFamily="18" charset="0"/>
                <a:cs typeface="Arial" panose="020B0604020202020204" pitchFamily="34" charset="0"/>
              </a:rPr>
              <a:t>2 vertical redox probes with 18 sensors each</a:t>
            </a:r>
          </a:p>
          <a:p>
            <a:pPr marL="742950" lvl="1" indent="-285750">
              <a:buFont typeface="Wingdings" panose="05000000000000000000" pitchFamily="2" charset="2"/>
              <a:buChar char="§"/>
            </a:pPr>
            <a:r>
              <a:rPr lang="en-US" sz="1600" dirty="0">
                <a:latin typeface="Arial" panose="020B0604020202020204" pitchFamily="34" charset="0"/>
                <a:ea typeface="Liberation Serif" panose="02020603050405020304" pitchFamily="18" charset="0"/>
                <a:cs typeface="Arial" panose="020B0604020202020204" pitchFamily="34" charset="0"/>
              </a:rPr>
              <a:t>3 horizontal redox probes with 18 sensors each</a:t>
            </a:r>
          </a:p>
          <a:p>
            <a:pPr marL="285750" indent="-285750">
              <a:buFont typeface="Arial" panose="020B0604020202020204" pitchFamily="34" charset="0"/>
              <a:buChar char="•"/>
            </a:pPr>
            <a:r>
              <a:rPr lang="en-US" sz="1600" dirty="0">
                <a:latin typeface="Arial" panose="020B0604020202020204" pitchFamily="34" charset="0"/>
                <a:ea typeface="Liberation Serif" panose="02020603050405020304" pitchFamily="18" charset="0"/>
                <a:cs typeface="Arial" panose="020B0604020202020204" pitchFamily="34" charset="0"/>
              </a:rPr>
              <a:t>Soil moisture probes in 5 depths</a:t>
            </a:r>
          </a:p>
          <a:p>
            <a:pPr marL="285750" indent="-285750">
              <a:buFont typeface="Arial" panose="020B0604020202020204" pitchFamily="34" charset="0"/>
              <a:buChar char="•"/>
            </a:pPr>
            <a:r>
              <a:rPr lang="en-US" sz="1600" dirty="0">
                <a:latin typeface="Arial" panose="020B0604020202020204" pitchFamily="34" charset="0"/>
                <a:ea typeface="Liberation Serif" panose="02020603050405020304" pitchFamily="18" charset="0"/>
                <a:cs typeface="Arial" panose="020B0604020202020204" pitchFamily="34" charset="0"/>
              </a:rPr>
              <a:t>Electrical conductivity logger at inflow and outflow</a:t>
            </a:r>
          </a:p>
          <a:p>
            <a:pPr marL="285750" indent="-285750">
              <a:buFont typeface="Arial" panose="020B0604020202020204" pitchFamily="34" charset="0"/>
              <a:buChar char="•"/>
            </a:pPr>
            <a:r>
              <a:rPr lang="en-US" sz="1600" dirty="0">
                <a:latin typeface="Arial" panose="020B0604020202020204" pitchFamily="34" charset="0"/>
                <a:ea typeface="Liberation Serif" panose="02020603050405020304" pitchFamily="18" charset="0"/>
                <a:cs typeface="Arial" panose="020B0604020202020204" pitchFamily="34" charset="0"/>
              </a:rPr>
              <a:t>Sampling in saturated zone:</a:t>
            </a:r>
          </a:p>
          <a:p>
            <a:pPr marL="742950" lvl="1" indent="-285750">
              <a:buFont typeface="Wingdings" panose="05000000000000000000" pitchFamily="2" charset="2"/>
              <a:buChar char="§"/>
            </a:pPr>
            <a:r>
              <a:rPr lang="en-US" sz="1600" dirty="0" err="1">
                <a:latin typeface="Arial" panose="020B0604020202020204" pitchFamily="34" charset="0"/>
                <a:ea typeface="Liberation Serif" panose="02020603050405020304" pitchFamily="18" charset="0"/>
                <a:cs typeface="Arial" panose="020B0604020202020204" pitchFamily="34" charset="0"/>
              </a:rPr>
              <a:t>Micropiezometers</a:t>
            </a:r>
            <a:r>
              <a:rPr lang="en-US" sz="1600" dirty="0">
                <a:latin typeface="Arial" panose="020B0604020202020204" pitchFamily="34" charset="0"/>
                <a:ea typeface="Liberation Serif" panose="02020603050405020304" pitchFamily="18" charset="0"/>
                <a:cs typeface="Arial" panose="020B0604020202020204" pitchFamily="34" charset="0"/>
              </a:rPr>
              <a:t> at 3 positions and screened in 3 depths</a:t>
            </a:r>
          </a:p>
          <a:p>
            <a:pPr marL="285750" indent="-285750">
              <a:buFont typeface="Arial" panose="020B0604020202020204" pitchFamily="34" charset="0"/>
              <a:buChar char="•"/>
            </a:pPr>
            <a:r>
              <a:rPr lang="en-US" sz="1600" dirty="0">
                <a:latin typeface="Arial" panose="020B0604020202020204" pitchFamily="34" charset="0"/>
                <a:ea typeface="Liberation Serif" panose="02020603050405020304" pitchFamily="18" charset="0"/>
                <a:cs typeface="Arial" panose="020B0604020202020204" pitchFamily="34" charset="0"/>
              </a:rPr>
              <a:t>Sampling in vadose zone:</a:t>
            </a:r>
          </a:p>
          <a:p>
            <a:pPr marL="742950" lvl="1" indent="-285750">
              <a:buFont typeface="Wingdings" panose="05000000000000000000" pitchFamily="2" charset="2"/>
              <a:buChar char="§"/>
            </a:pPr>
            <a:r>
              <a:rPr lang="en-US" sz="1600" dirty="0">
                <a:latin typeface="Arial" panose="020B0604020202020204" pitchFamily="34" charset="0"/>
                <a:ea typeface="Liberation Serif" panose="02020603050405020304" pitchFamily="18" charset="0"/>
                <a:cs typeface="Arial" panose="020B0604020202020204" pitchFamily="34" charset="0"/>
              </a:rPr>
              <a:t>Suction cups at 3 depths</a:t>
            </a:r>
          </a:p>
        </p:txBody>
      </p:sp>
      <p:pic>
        <p:nvPicPr>
          <p:cNvPr id="55" name="Grafik 54">
            <a:extLst>
              <a:ext uri="{FF2B5EF4-FFF2-40B4-BE49-F238E27FC236}">
                <a16:creationId xmlns:a16="http://schemas.microsoft.com/office/drawing/2014/main" id="{F62852A1-AAFD-1020-767F-D2E887585A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097889" y="1447624"/>
            <a:ext cx="3160884" cy="2370663"/>
          </a:xfrm>
          <a:prstGeom prst="rect">
            <a:avLst/>
          </a:prstGeom>
        </p:spPr>
      </p:pic>
      <p:sp>
        <p:nvSpPr>
          <p:cNvPr id="57" name="Rechteck 56">
            <a:extLst>
              <a:ext uri="{FF2B5EF4-FFF2-40B4-BE49-F238E27FC236}">
                <a16:creationId xmlns:a16="http://schemas.microsoft.com/office/drawing/2014/main" id="{63287311-5666-7ED8-948C-44B46B540A22}"/>
              </a:ext>
            </a:extLst>
          </p:cNvPr>
          <p:cNvSpPr/>
          <p:nvPr/>
        </p:nvSpPr>
        <p:spPr>
          <a:xfrm rot="20521712">
            <a:off x="2292608" y="2643539"/>
            <a:ext cx="144016" cy="45719"/>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60" name="Rechteck 59">
            <a:extLst>
              <a:ext uri="{FF2B5EF4-FFF2-40B4-BE49-F238E27FC236}">
                <a16:creationId xmlns:a16="http://schemas.microsoft.com/office/drawing/2014/main" id="{116ECCCC-915F-F863-C865-E6157B9C1015}"/>
              </a:ext>
            </a:extLst>
          </p:cNvPr>
          <p:cNvSpPr/>
          <p:nvPr/>
        </p:nvSpPr>
        <p:spPr>
          <a:xfrm rot="20521712">
            <a:off x="2293527" y="3600046"/>
            <a:ext cx="144016" cy="45719"/>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61" name="Rechteck 60">
            <a:extLst>
              <a:ext uri="{FF2B5EF4-FFF2-40B4-BE49-F238E27FC236}">
                <a16:creationId xmlns:a16="http://schemas.microsoft.com/office/drawing/2014/main" id="{2C94D6B1-8A2C-C4FF-BD25-84256FDE2E46}"/>
              </a:ext>
            </a:extLst>
          </p:cNvPr>
          <p:cNvSpPr/>
          <p:nvPr/>
        </p:nvSpPr>
        <p:spPr>
          <a:xfrm rot="20521712">
            <a:off x="2293527" y="4286452"/>
            <a:ext cx="144016" cy="45719"/>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62" name="Rechteck 61">
            <a:extLst>
              <a:ext uri="{FF2B5EF4-FFF2-40B4-BE49-F238E27FC236}">
                <a16:creationId xmlns:a16="http://schemas.microsoft.com/office/drawing/2014/main" id="{4DE15AA2-5A10-55C3-A2C2-44FB6E333232}"/>
              </a:ext>
            </a:extLst>
          </p:cNvPr>
          <p:cNvSpPr/>
          <p:nvPr/>
        </p:nvSpPr>
        <p:spPr>
          <a:xfrm rot="20521712">
            <a:off x="5279490" y="5608973"/>
            <a:ext cx="144016" cy="45719"/>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7" name="Textfeld 6">
            <a:extLst>
              <a:ext uri="{FF2B5EF4-FFF2-40B4-BE49-F238E27FC236}">
                <a16:creationId xmlns:a16="http://schemas.microsoft.com/office/drawing/2014/main" id="{8D132B20-341E-BC54-1393-85DB06FE78EF}"/>
              </a:ext>
            </a:extLst>
          </p:cNvPr>
          <p:cNvSpPr txBox="1"/>
          <p:nvPr/>
        </p:nvSpPr>
        <p:spPr>
          <a:xfrm>
            <a:off x="5447928" y="5477943"/>
            <a:ext cx="2016224" cy="307777"/>
          </a:xfrm>
          <a:prstGeom prst="rect">
            <a:avLst/>
          </a:prstGeom>
          <a:noFill/>
        </p:spPr>
        <p:txBody>
          <a:bodyPr wrap="square" rtlCol="0">
            <a:spAutoFit/>
          </a:bodyPr>
          <a:lstStyle/>
          <a:p>
            <a:r>
              <a:rPr lang="de-DE" sz="1400" dirty="0" err="1">
                <a:latin typeface="+mj-lt"/>
              </a:rPr>
              <a:t>Suction</a:t>
            </a:r>
            <a:r>
              <a:rPr lang="de-DE" sz="1400" dirty="0">
                <a:latin typeface="+mj-lt"/>
              </a:rPr>
              <a:t> Cup</a:t>
            </a:r>
            <a:endParaRPr lang="de-BE" sz="1400" dirty="0">
              <a:latin typeface="+mj-lt"/>
            </a:endParaRPr>
          </a:p>
        </p:txBody>
      </p:sp>
      <p:sp>
        <p:nvSpPr>
          <p:cNvPr id="63" name="Textfeld 62">
            <a:extLst>
              <a:ext uri="{FF2B5EF4-FFF2-40B4-BE49-F238E27FC236}">
                <a16:creationId xmlns:a16="http://schemas.microsoft.com/office/drawing/2014/main" id="{AF7C922F-58FA-EAED-4B2E-E0633B8D3A64}"/>
              </a:ext>
            </a:extLst>
          </p:cNvPr>
          <p:cNvSpPr txBox="1"/>
          <p:nvPr/>
        </p:nvSpPr>
        <p:spPr>
          <a:xfrm>
            <a:off x="1788943" y="5483056"/>
            <a:ext cx="1450618" cy="307777"/>
          </a:xfrm>
          <a:prstGeom prst="rect">
            <a:avLst/>
          </a:prstGeom>
          <a:noFill/>
        </p:spPr>
        <p:txBody>
          <a:bodyPr wrap="square" rtlCol="0">
            <a:spAutoFit/>
          </a:bodyPr>
          <a:lstStyle/>
          <a:p>
            <a:r>
              <a:rPr lang="de-DE" sz="1400" dirty="0" err="1">
                <a:latin typeface="+mj-lt"/>
              </a:rPr>
              <a:t>Redox</a:t>
            </a:r>
            <a:r>
              <a:rPr lang="de-DE" sz="1400" dirty="0">
                <a:latin typeface="+mj-lt"/>
              </a:rPr>
              <a:t> </a:t>
            </a:r>
            <a:r>
              <a:rPr lang="de-DE" sz="1400" dirty="0" err="1">
                <a:latin typeface="+mj-lt"/>
              </a:rPr>
              <a:t>probes</a:t>
            </a:r>
            <a:endParaRPr lang="de-BE" sz="1400" dirty="0">
              <a:latin typeface="+mj-lt"/>
            </a:endParaRPr>
          </a:p>
        </p:txBody>
      </p:sp>
      <p:sp>
        <p:nvSpPr>
          <p:cNvPr id="64" name="Textfeld 63">
            <a:extLst>
              <a:ext uri="{FF2B5EF4-FFF2-40B4-BE49-F238E27FC236}">
                <a16:creationId xmlns:a16="http://schemas.microsoft.com/office/drawing/2014/main" id="{5495D49A-FAFE-E0DC-26EF-06A20FCCF705}"/>
              </a:ext>
            </a:extLst>
          </p:cNvPr>
          <p:cNvSpPr txBox="1"/>
          <p:nvPr/>
        </p:nvSpPr>
        <p:spPr>
          <a:xfrm>
            <a:off x="1788943" y="5713511"/>
            <a:ext cx="2016224" cy="307777"/>
          </a:xfrm>
          <a:prstGeom prst="rect">
            <a:avLst/>
          </a:prstGeom>
          <a:noFill/>
        </p:spPr>
        <p:txBody>
          <a:bodyPr wrap="square" rtlCol="0">
            <a:spAutoFit/>
          </a:bodyPr>
          <a:lstStyle/>
          <a:p>
            <a:r>
              <a:rPr lang="de-DE" sz="1400" dirty="0">
                <a:latin typeface="+mj-lt"/>
              </a:rPr>
              <a:t>Soil </a:t>
            </a:r>
            <a:r>
              <a:rPr lang="de-DE" sz="1400" dirty="0" err="1">
                <a:latin typeface="+mj-lt"/>
              </a:rPr>
              <a:t>moisture</a:t>
            </a:r>
            <a:r>
              <a:rPr lang="de-DE" sz="1400" dirty="0">
                <a:latin typeface="+mj-lt"/>
              </a:rPr>
              <a:t> </a:t>
            </a:r>
            <a:r>
              <a:rPr lang="de-DE" sz="1400" dirty="0" err="1">
                <a:latin typeface="+mj-lt"/>
              </a:rPr>
              <a:t>probes</a:t>
            </a:r>
            <a:endParaRPr lang="de-BE" sz="1400" dirty="0">
              <a:latin typeface="+mj-lt"/>
            </a:endParaRPr>
          </a:p>
        </p:txBody>
      </p:sp>
      <p:sp>
        <p:nvSpPr>
          <p:cNvPr id="68" name="Textfeld 67">
            <a:extLst>
              <a:ext uri="{FF2B5EF4-FFF2-40B4-BE49-F238E27FC236}">
                <a16:creationId xmlns:a16="http://schemas.microsoft.com/office/drawing/2014/main" id="{F6F4611D-D1F9-8D88-E46B-F68037E4A6D4}"/>
              </a:ext>
            </a:extLst>
          </p:cNvPr>
          <p:cNvSpPr txBox="1"/>
          <p:nvPr/>
        </p:nvSpPr>
        <p:spPr>
          <a:xfrm>
            <a:off x="3310549" y="5477943"/>
            <a:ext cx="1829128" cy="307777"/>
          </a:xfrm>
          <a:prstGeom prst="rect">
            <a:avLst/>
          </a:prstGeom>
          <a:noFill/>
        </p:spPr>
        <p:txBody>
          <a:bodyPr wrap="square" rtlCol="0">
            <a:spAutoFit/>
          </a:bodyPr>
          <a:lstStyle/>
          <a:p>
            <a:r>
              <a:rPr lang="de-DE" sz="1400" dirty="0" err="1">
                <a:latin typeface="+mj-lt"/>
              </a:rPr>
              <a:t>Pressure</a:t>
            </a:r>
            <a:r>
              <a:rPr lang="de-DE" sz="1400" dirty="0">
                <a:latin typeface="+mj-lt"/>
              </a:rPr>
              <a:t> </a:t>
            </a:r>
            <a:r>
              <a:rPr lang="de-DE" sz="1400" dirty="0" err="1">
                <a:latin typeface="+mj-lt"/>
              </a:rPr>
              <a:t>transducer</a:t>
            </a:r>
            <a:endParaRPr lang="de-BE" sz="1400" dirty="0">
              <a:latin typeface="+mj-lt"/>
            </a:endParaRPr>
          </a:p>
        </p:txBody>
      </p:sp>
      <p:sp>
        <p:nvSpPr>
          <p:cNvPr id="77" name="Textfeld 76">
            <a:extLst>
              <a:ext uri="{FF2B5EF4-FFF2-40B4-BE49-F238E27FC236}">
                <a16:creationId xmlns:a16="http://schemas.microsoft.com/office/drawing/2014/main" id="{2437215C-D751-4DA9-CF89-216A6452D296}"/>
              </a:ext>
            </a:extLst>
          </p:cNvPr>
          <p:cNvSpPr txBox="1"/>
          <p:nvPr/>
        </p:nvSpPr>
        <p:spPr>
          <a:xfrm>
            <a:off x="3863752" y="5712591"/>
            <a:ext cx="2592288" cy="307777"/>
          </a:xfrm>
          <a:prstGeom prst="rect">
            <a:avLst/>
          </a:prstGeom>
          <a:noFill/>
        </p:spPr>
        <p:txBody>
          <a:bodyPr wrap="square" rtlCol="0">
            <a:spAutoFit/>
          </a:bodyPr>
          <a:lstStyle/>
          <a:p>
            <a:r>
              <a:rPr lang="de-DE" sz="1400" dirty="0" err="1">
                <a:latin typeface="+mj-lt"/>
              </a:rPr>
              <a:t>Electrical</a:t>
            </a:r>
            <a:r>
              <a:rPr lang="de-DE" sz="1400" dirty="0">
                <a:latin typeface="+mj-lt"/>
              </a:rPr>
              <a:t> </a:t>
            </a:r>
            <a:r>
              <a:rPr lang="de-DE" sz="1400" dirty="0" err="1">
                <a:latin typeface="+mj-lt"/>
              </a:rPr>
              <a:t>conductivity</a:t>
            </a:r>
            <a:r>
              <a:rPr lang="de-DE" sz="1400" dirty="0">
                <a:latin typeface="+mj-lt"/>
              </a:rPr>
              <a:t> </a:t>
            </a:r>
            <a:r>
              <a:rPr lang="de-DE" sz="1400" dirty="0" err="1">
                <a:latin typeface="+mj-lt"/>
              </a:rPr>
              <a:t>logger</a:t>
            </a:r>
            <a:endParaRPr lang="de-BE" sz="1400" dirty="0">
              <a:latin typeface="+mj-lt"/>
            </a:endParaRPr>
          </a:p>
        </p:txBody>
      </p:sp>
      <p:sp>
        <p:nvSpPr>
          <p:cNvPr id="78" name="Rechteck 77">
            <a:extLst>
              <a:ext uri="{FF2B5EF4-FFF2-40B4-BE49-F238E27FC236}">
                <a16:creationId xmlns:a16="http://schemas.microsoft.com/office/drawing/2014/main" id="{63FD88B8-8397-A02E-6219-F6166FFFEFC2}"/>
              </a:ext>
            </a:extLst>
          </p:cNvPr>
          <p:cNvSpPr/>
          <p:nvPr/>
        </p:nvSpPr>
        <p:spPr>
          <a:xfrm rot="16200000" flipV="1">
            <a:off x="3223387" y="5605679"/>
            <a:ext cx="174322" cy="45719"/>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79" name="Rechteck 78">
            <a:extLst>
              <a:ext uri="{FF2B5EF4-FFF2-40B4-BE49-F238E27FC236}">
                <a16:creationId xmlns:a16="http://schemas.microsoft.com/office/drawing/2014/main" id="{7B649D18-03E9-4914-2163-22C03CFA1549}"/>
              </a:ext>
            </a:extLst>
          </p:cNvPr>
          <p:cNvSpPr/>
          <p:nvPr/>
        </p:nvSpPr>
        <p:spPr>
          <a:xfrm>
            <a:off x="1607025" y="5843423"/>
            <a:ext cx="181918" cy="53266"/>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80" name="Rechteck 79">
            <a:extLst>
              <a:ext uri="{FF2B5EF4-FFF2-40B4-BE49-F238E27FC236}">
                <a16:creationId xmlns:a16="http://schemas.microsoft.com/office/drawing/2014/main" id="{0156B034-A8C9-D04A-C871-2A0EFD47933F}"/>
              </a:ext>
            </a:extLst>
          </p:cNvPr>
          <p:cNvSpPr/>
          <p:nvPr/>
        </p:nvSpPr>
        <p:spPr>
          <a:xfrm rot="5400000">
            <a:off x="1619418" y="5624592"/>
            <a:ext cx="180000" cy="36000"/>
          </a:xfrm>
          <a:prstGeom prst="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81" name="Rechteck 80">
            <a:extLst>
              <a:ext uri="{FF2B5EF4-FFF2-40B4-BE49-F238E27FC236}">
                <a16:creationId xmlns:a16="http://schemas.microsoft.com/office/drawing/2014/main" id="{3C028744-AB82-23D2-4CB3-51956F6F3104}"/>
              </a:ext>
            </a:extLst>
          </p:cNvPr>
          <p:cNvSpPr/>
          <p:nvPr/>
        </p:nvSpPr>
        <p:spPr>
          <a:xfrm rot="5400000">
            <a:off x="3744723" y="5857482"/>
            <a:ext cx="180000" cy="36000"/>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8" name="Rechteck 7">
            <a:extLst>
              <a:ext uri="{FF2B5EF4-FFF2-40B4-BE49-F238E27FC236}">
                <a16:creationId xmlns:a16="http://schemas.microsoft.com/office/drawing/2014/main" id="{3270DAF8-ED09-510C-3115-3CCFE31DC2B6}"/>
              </a:ext>
            </a:extLst>
          </p:cNvPr>
          <p:cNvSpPr/>
          <p:nvPr/>
        </p:nvSpPr>
        <p:spPr>
          <a:xfrm>
            <a:off x="1500912" y="5477944"/>
            <a:ext cx="5027136" cy="540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4" name="Rechteck 23">
            <a:extLst>
              <a:ext uri="{FF2B5EF4-FFF2-40B4-BE49-F238E27FC236}">
                <a16:creationId xmlns:a16="http://schemas.microsoft.com/office/drawing/2014/main" id="{0B3FBA07-3501-F1F4-0183-F5ED4F1AAD9F}"/>
              </a:ext>
            </a:extLst>
          </p:cNvPr>
          <p:cNvSpPr/>
          <p:nvPr/>
        </p:nvSpPr>
        <p:spPr>
          <a:xfrm>
            <a:off x="192518" y="6211563"/>
            <a:ext cx="792088" cy="666481"/>
          </a:xfrm>
          <a:prstGeom prst="rect">
            <a:avLst/>
          </a:prstGeom>
          <a:solidFill>
            <a:srgbClr val="EBEBE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5" name="Rechteck 24">
            <a:extLst>
              <a:ext uri="{FF2B5EF4-FFF2-40B4-BE49-F238E27FC236}">
                <a16:creationId xmlns:a16="http://schemas.microsoft.com/office/drawing/2014/main" id="{F0FB200B-1609-6F3A-726C-4B6DD11E9F00}"/>
              </a:ext>
            </a:extLst>
          </p:cNvPr>
          <p:cNvSpPr/>
          <p:nvPr/>
        </p:nvSpPr>
        <p:spPr>
          <a:xfrm>
            <a:off x="1864800" y="2710361"/>
            <a:ext cx="181918" cy="70567"/>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6" name="Rechteck 25">
            <a:extLst>
              <a:ext uri="{FF2B5EF4-FFF2-40B4-BE49-F238E27FC236}">
                <a16:creationId xmlns:a16="http://schemas.microsoft.com/office/drawing/2014/main" id="{757DDDC3-B598-D09F-0BA3-8F9A1F838769}"/>
              </a:ext>
            </a:extLst>
          </p:cNvPr>
          <p:cNvSpPr/>
          <p:nvPr/>
        </p:nvSpPr>
        <p:spPr>
          <a:xfrm>
            <a:off x="1864800" y="3240000"/>
            <a:ext cx="181918" cy="70567"/>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7" name="Rechteck 26">
            <a:extLst>
              <a:ext uri="{FF2B5EF4-FFF2-40B4-BE49-F238E27FC236}">
                <a16:creationId xmlns:a16="http://schemas.microsoft.com/office/drawing/2014/main" id="{3115B1AA-BB4C-3515-FEBC-7FB7E87ADC05}"/>
              </a:ext>
            </a:extLst>
          </p:cNvPr>
          <p:cNvSpPr/>
          <p:nvPr/>
        </p:nvSpPr>
        <p:spPr>
          <a:xfrm>
            <a:off x="1864800" y="3967919"/>
            <a:ext cx="181918" cy="70567"/>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8" name="Rechteck 27">
            <a:extLst>
              <a:ext uri="{FF2B5EF4-FFF2-40B4-BE49-F238E27FC236}">
                <a16:creationId xmlns:a16="http://schemas.microsoft.com/office/drawing/2014/main" id="{11D71578-B1B5-5869-DCA0-34D24A8E6A4B}"/>
              </a:ext>
            </a:extLst>
          </p:cNvPr>
          <p:cNvSpPr/>
          <p:nvPr/>
        </p:nvSpPr>
        <p:spPr>
          <a:xfrm>
            <a:off x="1864800" y="4167470"/>
            <a:ext cx="181918" cy="70567"/>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9" name="Rechteck 28">
            <a:extLst>
              <a:ext uri="{FF2B5EF4-FFF2-40B4-BE49-F238E27FC236}">
                <a16:creationId xmlns:a16="http://schemas.microsoft.com/office/drawing/2014/main" id="{BA6ACB17-F9A4-1739-8B1F-B4CF2290D81F}"/>
              </a:ext>
            </a:extLst>
          </p:cNvPr>
          <p:cNvSpPr/>
          <p:nvPr/>
        </p:nvSpPr>
        <p:spPr>
          <a:xfrm>
            <a:off x="1864800" y="4374000"/>
            <a:ext cx="181918" cy="70567"/>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Tree>
    <p:extLst>
      <p:ext uri="{BB962C8B-B14F-4D97-AF65-F5344CB8AC3E}">
        <p14:creationId xmlns:p14="http://schemas.microsoft.com/office/powerpoint/2010/main" val="403381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1C6D347F-5D67-24F8-0ADD-25FA4E9AC0D5}"/>
              </a:ext>
            </a:extLst>
          </p:cNvPr>
          <p:cNvSpPr>
            <a:spLocks noGrp="1"/>
          </p:cNvSpPr>
          <p:nvPr>
            <p:ph type="sldNum" sz="quarter" idx="11"/>
          </p:nvPr>
        </p:nvSpPr>
        <p:spPr/>
        <p:txBody>
          <a:bodyPr/>
          <a:lstStyle/>
          <a:p>
            <a:r>
              <a:rPr lang="pt-PT" b="1"/>
              <a:t>LNEC</a:t>
            </a:r>
            <a:r>
              <a:rPr lang="pt-PT"/>
              <a:t> | </a:t>
            </a:r>
            <a:fld id="{41B9C9E2-D41C-4EEA-8BD4-26935379B328}" type="slidenum">
              <a:rPr lang="pt-PT" smtClean="0"/>
              <a:pPr/>
              <a:t>9</a:t>
            </a:fld>
            <a:endParaRPr lang="pt-PT" dirty="0"/>
          </a:p>
        </p:txBody>
      </p:sp>
      <p:sp>
        <p:nvSpPr>
          <p:cNvPr id="32" name="Rechteck 31">
            <a:extLst>
              <a:ext uri="{FF2B5EF4-FFF2-40B4-BE49-F238E27FC236}">
                <a16:creationId xmlns:a16="http://schemas.microsoft.com/office/drawing/2014/main" id="{064D7E69-75C7-93A9-8C96-053B871C71FE}"/>
              </a:ext>
            </a:extLst>
          </p:cNvPr>
          <p:cNvSpPr/>
          <p:nvPr/>
        </p:nvSpPr>
        <p:spPr>
          <a:xfrm>
            <a:off x="0" y="77560"/>
            <a:ext cx="11857037" cy="762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solidFill>
                <a:schemeClr val="bg1">
                  <a:lumMod val="85000"/>
                </a:schemeClr>
              </a:solidFill>
            </a:endParaRPr>
          </a:p>
        </p:txBody>
      </p:sp>
      <p:pic>
        <p:nvPicPr>
          <p:cNvPr id="31" name="Grafik 30">
            <a:extLst>
              <a:ext uri="{FF2B5EF4-FFF2-40B4-BE49-F238E27FC236}">
                <a16:creationId xmlns:a16="http://schemas.microsoft.com/office/drawing/2014/main" id="{22537472-3978-326D-7D44-A66C00E5386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9099" y="6346054"/>
            <a:ext cx="1798343" cy="379540"/>
          </a:xfrm>
          <a:prstGeom prst="rect">
            <a:avLst/>
          </a:prstGeom>
        </p:spPr>
      </p:pic>
      <p:pic>
        <p:nvPicPr>
          <p:cNvPr id="34" name="Grafik 33" descr="Ein Bild, das Text enthält.&#10;&#10;Automatisch generierte Beschreibung">
            <a:extLst>
              <a:ext uri="{FF2B5EF4-FFF2-40B4-BE49-F238E27FC236}">
                <a16:creationId xmlns:a16="http://schemas.microsoft.com/office/drawing/2014/main" id="{3962A7FB-F9C4-F59E-D8FF-07C6C86329A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5953" y="6296363"/>
            <a:ext cx="1167337" cy="466935"/>
          </a:xfrm>
          <a:prstGeom prst="rect">
            <a:avLst/>
          </a:prstGeom>
        </p:spPr>
      </p:pic>
      <p:sp>
        <p:nvSpPr>
          <p:cNvPr id="23" name="Textfeld 22">
            <a:extLst>
              <a:ext uri="{FF2B5EF4-FFF2-40B4-BE49-F238E27FC236}">
                <a16:creationId xmlns:a16="http://schemas.microsoft.com/office/drawing/2014/main" id="{78CFDE3B-6E2A-0C7A-0779-FE0764E3B6C6}"/>
              </a:ext>
            </a:extLst>
          </p:cNvPr>
          <p:cNvSpPr txBox="1"/>
          <p:nvPr/>
        </p:nvSpPr>
        <p:spPr>
          <a:xfrm>
            <a:off x="308201" y="1066847"/>
            <a:ext cx="10036271" cy="2800767"/>
          </a:xfrm>
          <a:prstGeom prst="rect">
            <a:avLst/>
          </a:prstGeom>
          <a:noFill/>
        </p:spPr>
        <p:txBody>
          <a:bodyPr wrap="square">
            <a:spAutoFit/>
          </a:bodyPr>
          <a:lstStyle>
            <a:defPPr>
              <a:defRPr lang="pt-PT"/>
            </a:defPPr>
            <a:lvl1pPr marL="285750" indent="-285750">
              <a:buFont typeface="Arial" panose="020B0604020202020204" pitchFamily="34" charset="0"/>
              <a:buChar char="•"/>
              <a:defRPr sz="1600">
                <a:latin typeface="Arial" panose="020B0604020202020204" pitchFamily="34" charset="0"/>
                <a:ea typeface="Liberation Serif" panose="02020603050405020304" pitchFamily="18" charset="0"/>
                <a:cs typeface="Arial" panose="020B0604020202020204" pitchFamily="34" charset="0"/>
              </a:defRPr>
            </a:lvl1pPr>
            <a:lvl2pPr marL="742950" lvl="1" indent="-285750">
              <a:buFont typeface="Wingdings" panose="05000000000000000000" pitchFamily="2" charset="2"/>
              <a:buChar char="§"/>
              <a:defRPr sz="1600">
                <a:latin typeface="Arial" panose="020B0604020202020204" pitchFamily="34" charset="0"/>
                <a:ea typeface="Liberation Serif" panose="02020603050405020304" pitchFamily="18" charset="0"/>
                <a:cs typeface="Arial" panose="020B0604020202020204" pitchFamily="34" charset="0"/>
              </a:defRPr>
            </a:lvl2pPr>
          </a:lstStyle>
          <a:p>
            <a:r>
              <a:rPr lang="en-US" dirty="0"/>
              <a:t>Samples to be analyzed for: </a:t>
            </a:r>
          </a:p>
          <a:p>
            <a:pPr lvl="1"/>
            <a:r>
              <a:rPr lang="en-US" dirty="0"/>
              <a:t>Major ions</a:t>
            </a:r>
          </a:p>
          <a:p>
            <a:pPr lvl="1"/>
            <a:r>
              <a:rPr lang="en-US" dirty="0"/>
              <a:t>Trace metals</a:t>
            </a:r>
          </a:p>
          <a:p>
            <a:pPr lvl="1"/>
            <a:r>
              <a:rPr lang="en-US" dirty="0"/>
              <a:t>DOC</a:t>
            </a:r>
          </a:p>
          <a:p>
            <a:pPr lvl="1"/>
            <a:r>
              <a:rPr lang="en-US" dirty="0"/>
              <a:t>Pharmaceuticals (carbamazepine, diclofenac, ibuprofen, naproxen, gemfibrozil, and triclosan) with wide range of physicochemical parameter and degradation potential</a:t>
            </a:r>
          </a:p>
          <a:p>
            <a:pPr lvl="1"/>
            <a:endParaRPr lang="en-US" dirty="0"/>
          </a:p>
          <a:p>
            <a:r>
              <a:rPr lang="en-US" dirty="0"/>
              <a:t>Dissolved organic matter characterization via fluorescence spectrometry</a:t>
            </a:r>
          </a:p>
          <a:p>
            <a:pPr lvl="1"/>
            <a:r>
              <a:rPr lang="en-US" dirty="0" err="1"/>
              <a:t>Humic</a:t>
            </a:r>
            <a:r>
              <a:rPr lang="en-US" dirty="0"/>
              <a:t> and fulvic like composition in groundwater</a:t>
            </a:r>
          </a:p>
          <a:p>
            <a:pPr lvl="1"/>
            <a:r>
              <a:rPr lang="en-US" dirty="0"/>
              <a:t>Protein-like (readily degradable) and slightly </a:t>
            </a:r>
            <a:r>
              <a:rPr lang="en-US" dirty="0" err="1"/>
              <a:t>humic</a:t>
            </a:r>
            <a:r>
              <a:rPr lang="en-US" dirty="0"/>
              <a:t>-like in treated wastewater effluent</a:t>
            </a:r>
          </a:p>
          <a:p>
            <a:pPr lvl="1"/>
            <a:r>
              <a:rPr lang="en-US" dirty="0"/>
              <a:t>Outflow shows mixing and might show degradation of protein-like components</a:t>
            </a:r>
            <a:endParaRPr lang="de-BE" dirty="0"/>
          </a:p>
        </p:txBody>
      </p:sp>
      <p:pic>
        <p:nvPicPr>
          <p:cNvPr id="11" name="Grafik 10">
            <a:extLst>
              <a:ext uri="{FF2B5EF4-FFF2-40B4-BE49-F238E27FC236}">
                <a16:creationId xmlns:a16="http://schemas.microsoft.com/office/drawing/2014/main" id="{B7F38F56-810E-5A6E-AE08-E1172A8C67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4874" y="3932825"/>
            <a:ext cx="3279307" cy="2160000"/>
          </a:xfrm>
          <a:prstGeom prst="rect">
            <a:avLst/>
          </a:prstGeom>
        </p:spPr>
      </p:pic>
      <p:pic>
        <p:nvPicPr>
          <p:cNvPr id="12" name="Grafik 11">
            <a:extLst>
              <a:ext uri="{FF2B5EF4-FFF2-40B4-BE49-F238E27FC236}">
                <a16:creationId xmlns:a16="http://schemas.microsoft.com/office/drawing/2014/main" id="{3FEE3F52-0BAD-AC82-3F7B-6F08BF5BB2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515" y="3929169"/>
            <a:ext cx="3279306" cy="2160000"/>
          </a:xfrm>
          <a:prstGeom prst="rect">
            <a:avLst/>
          </a:prstGeom>
        </p:spPr>
      </p:pic>
      <p:pic>
        <p:nvPicPr>
          <p:cNvPr id="13" name="Grafik 12">
            <a:extLst>
              <a:ext uri="{FF2B5EF4-FFF2-40B4-BE49-F238E27FC236}">
                <a16:creationId xmlns:a16="http://schemas.microsoft.com/office/drawing/2014/main" id="{CEDB58B1-8C42-3A65-1792-61D2B3AB3A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1234" y="3929169"/>
            <a:ext cx="3279307" cy="2160000"/>
          </a:xfrm>
          <a:prstGeom prst="rect">
            <a:avLst/>
          </a:prstGeom>
        </p:spPr>
      </p:pic>
      <p:sp>
        <p:nvSpPr>
          <p:cNvPr id="3" name="Textfeld 2">
            <a:extLst>
              <a:ext uri="{FF2B5EF4-FFF2-40B4-BE49-F238E27FC236}">
                <a16:creationId xmlns:a16="http://schemas.microsoft.com/office/drawing/2014/main" id="{884F2B02-662F-4A37-6574-23373F812698}"/>
              </a:ext>
            </a:extLst>
          </p:cNvPr>
          <p:cNvSpPr txBox="1"/>
          <p:nvPr/>
        </p:nvSpPr>
        <p:spPr>
          <a:xfrm>
            <a:off x="2063552" y="4808185"/>
            <a:ext cx="360040" cy="276999"/>
          </a:xfrm>
          <a:prstGeom prst="rect">
            <a:avLst/>
          </a:prstGeom>
          <a:noFill/>
        </p:spPr>
        <p:txBody>
          <a:bodyPr wrap="square" rtlCol="0">
            <a:spAutoFit/>
          </a:bodyPr>
          <a:lstStyle/>
          <a:p>
            <a:r>
              <a:rPr lang="de-DE" sz="1200" dirty="0">
                <a:solidFill>
                  <a:srgbClr val="FFFF00"/>
                </a:solidFill>
              </a:rPr>
              <a:t>+</a:t>
            </a:r>
            <a:endParaRPr lang="de-BE" sz="1200" dirty="0">
              <a:solidFill>
                <a:srgbClr val="FFFF00"/>
              </a:solidFill>
            </a:endParaRPr>
          </a:p>
        </p:txBody>
      </p:sp>
      <p:sp>
        <p:nvSpPr>
          <p:cNvPr id="16" name="Textfeld 15">
            <a:extLst>
              <a:ext uri="{FF2B5EF4-FFF2-40B4-BE49-F238E27FC236}">
                <a16:creationId xmlns:a16="http://schemas.microsoft.com/office/drawing/2014/main" id="{817217E9-CA56-4D18-3481-58448AB6C160}"/>
              </a:ext>
            </a:extLst>
          </p:cNvPr>
          <p:cNvSpPr txBox="1"/>
          <p:nvPr/>
        </p:nvSpPr>
        <p:spPr>
          <a:xfrm>
            <a:off x="5326336" y="5085184"/>
            <a:ext cx="360040" cy="276999"/>
          </a:xfrm>
          <a:prstGeom prst="rect">
            <a:avLst/>
          </a:prstGeom>
          <a:noFill/>
        </p:spPr>
        <p:txBody>
          <a:bodyPr wrap="square" rtlCol="0">
            <a:spAutoFit/>
          </a:bodyPr>
          <a:lstStyle/>
          <a:p>
            <a:r>
              <a:rPr lang="de-DE" sz="1200" dirty="0">
                <a:solidFill>
                  <a:srgbClr val="FFFF00"/>
                </a:solidFill>
              </a:rPr>
              <a:t>+</a:t>
            </a:r>
            <a:endParaRPr lang="de-BE" sz="1200" dirty="0">
              <a:solidFill>
                <a:srgbClr val="FFFF00"/>
              </a:solidFill>
            </a:endParaRPr>
          </a:p>
        </p:txBody>
      </p:sp>
      <p:sp>
        <p:nvSpPr>
          <p:cNvPr id="17" name="Textfeld 16">
            <a:extLst>
              <a:ext uri="{FF2B5EF4-FFF2-40B4-BE49-F238E27FC236}">
                <a16:creationId xmlns:a16="http://schemas.microsoft.com/office/drawing/2014/main" id="{890267ED-11C9-F6B6-D6C3-4898EAD3F423}"/>
              </a:ext>
            </a:extLst>
          </p:cNvPr>
          <p:cNvSpPr txBox="1"/>
          <p:nvPr/>
        </p:nvSpPr>
        <p:spPr>
          <a:xfrm>
            <a:off x="8818878" y="5029560"/>
            <a:ext cx="360040" cy="276999"/>
          </a:xfrm>
          <a:prstGeom prst="rect">
            <a:avLst/>
          </a:prstGeom>
          <a:noFill/>
        </p:spPr>
        <p:txBody>
          <a:bodyPr wrap="square" rtlCol="0">
            <a:spAutoFit/>
          </a:bodyPr>
          <a:lstStyle/>
          <a:p>
            <a:r>
              <a:rPr lang="de-DE" sz="1200" dirty="0">
                <a:solidFill>
                  <a:srgbClr val="FFC000"/>
                </a:solidFill>
              </a:rPr>
              <a:t>+</a:t>
            </a:r>
            <a:endParaRPr lang="de-BE" sz="1200" dirty="0">
              <a:solidFill>
                <a:srgbClr val="FFC000"/>
              </a:solidFill>
            </a:endParaRPr>
          </a:p>
        </p:txBody>
      </p:sp>
      <p:sp>
        <p:nvSpPr>
          <p:cNvPr id="19" name="Textfeld 18">
            <a:extLst>
              <a:ext uri="{FF2B5EF4-FFF2-40B4-BE49-F238E27FC236}">
                <a16:creationId xmlns:a16="http://schemas.microsoft.com/office/drawing/2014/main" id="{19C2E629-DED8-DBC8-75DC-0E212A3468CB}"/>
              </a:ext>
            </a:extLst>
          </p:cNvPr>
          <p:cNvSpPr txBox="1"/>
          <p:nvPr/>
        </p:nvSpPr>
        <p:spPr>
          <a:xfrm>
            <a:off x="8976320" y="4869160"/>
            <a:ext cx="360040" cy="276999"/>
          </a:xfrm>
          <a:prstGeom prst="rect">
            <a:avLst/>
          </a:prstGeom>
          <a:noFill/>
        </p:spPr>
        <p:txBody>
          <a:bodyPr wrap="square" rtlCol="0">
            <a:spAutoFit/>
          </a:bodyPr>
          <a:lstStyle/>
          <a:p>
            <a:r>
              <a:rPr lang="de-DE" sz="1200" dirty="0">
                <a:solidFill>
                  <a:srgbClr val="FFFF00"/>
                </a:solidFill>
              </a:rPr>
              <a:t>+</a:t>
            </a:r>
            <a:endParaRPr lang="de-BE" sz="1200" dirty="0">
              <a:solidFill>
                <a:srgbClr val="FFFF00"/>
              </a:solidFill>
            </a:endParaRPr>
          </a:p>
        </p:txBody>
      </p:sp>
      <p:sp>
        <p:nvSpPr>
          <p:cNvPr id="20" name="Textfeld 19">
            <a:extLst>
              <a:ext uri="{FF2B5EF4-FFF2-40B4-BE49-F238E27FC236}">
                <a16:creationId xmlns:a16="http://schemas.microsoft.com/office/drawing/2014/main" id="{FEBAC6CF-94D1-6BCE-1CBB-F2F129EDB0F6}"/>
              </a:ext>
            </a:extLst>
          </p:cNvPr>
          <p:cNvSpPr txBox="1"/>
          <p:nvPr/>
        </p:nvSpPr>
        <p:spPr>
          <a:xfrm>
            <a:off x="1726479" y="4669685"/>
            <a:ext cx="360040" cy="276999"/>
          </a:xfrm>
          <a:prstGeom prst="rect">
            <a:avLst/>
          </a:prstGeom>
          <a:noFill/>
        </p:spPr>
        <p:txBody>
          <a:bodyPr wrap="square" rtlCol="0">
            <a:spAutoFit/>
          </a:bodyPr>
          <a:lstStyle/>
          <a:p>
            <a:r>
              <a:rPr lang="de-DE" sz="1200" dirty="0">
                <a:solidFill>
                  <a:srgbClr val="FFC000"/>
                </a:solidFill>
              </a:rPr>
              <a:t>+</a:t>
            </a:r>
            <a:endParaRPr lang="de-BE" sz="1200" dirty="0">
              <a:solidFill>
                <a:srgbClr val="FFC000"/>
              </a:solidFill>
            </a:endParaRPr>
          </a:p>
        </p:txBody>
      </p:sp>
      <p:sp>
        <p:nvSpPr>
          <p:cNvPr id="21" name="Textfeld 20">
            <a:extLst>
              <a:ext uri="{FF2B5EF4-FFF2-40B4-BE49-F238E27FC236}">
                <a16:creationId xmlns:a16="http://schemas.microsoft.com/office/drawing/2014/main" id="{330D55BA-95D6-9FF8-AC0C-DA5C4EC17D00}"/>
              </a:ext>
            </a:extLst>
          </p:cNvPr>
          <p:cNvSpPr txBox="1"/>
          <p:nvPr/>
        </p:nvSpPr>
        <p:spPr>
          <a:xfrm>
            <a:off x="5649360" y="4770025"/>
            <a:ext cx="360040" cy="276999"/>
          </a:xfrm>
          <a:prstGeom prst="rect">
            <a:avLst/>
          </a:prstGeom>
          <a:noFill/>
        </p:spPr>
        <p:txBody>
          <a:bodyPr wrap="square" rtlCol="0">
            <a:spAutoFit/>
          </a:bodyPr>
          <a:lstStyle/>
          <a:p>
            <a:r>
              <a:rPr lang="de-DE" sz="1200" dirty="0">
                <a:solidFill>
                  <a:srgbClr val="FFC000"/>
                </a:solidFill>
              </a:rPr>
              <a:t>+</a:t>
            </a:r>
            <a:endParaRPr lang="de-BE" sz="1200" dirty="0">
              <a:solidFill>
                <a:srgbClr val="FFC000"/>
              </a:solidFill>
            </a:endParaRPr>
          </a:p>
        </p:txBody>
      </p:sp>
      <p:sp>
        <p:nvSpPr>
          <p:cNvPr id="22" name="Textfeld 21">
            <a:extLst>
              <a:ext uri="{FF2B5EF4-FFF2-40B4-BE49-F238E27FC236}">
                <a16:creationId xmlns:a16="http://schemas.microsoft.com/office/drawing/2014/main" id="{21BC2CDA-6546-733C-2C4E-CAFF3B575D00}"/>
              </a:ext>
            </a:extLst>
          </p:cNvPr>
          <p:cNvSpPr txBox="1"/>
          <p:nvPr/>
        </p:nvSpPr>
        <p:spPr>
          <a:xfrm>
            <a:off x="256753" y="168930"/>
            <a:ext cx="9943703" cy="523220"/>
          </a:xfrm>
          <a:prstGeom prst="rect">
            <a:avLst/>
          </a:prstGeom>
          <a:noFill/>
        </p:spPr>
        <p:txBody>
          <a:bodyPr wrap="square">
            <a:spAutoFit/>
          </a:bodyPr>
          <a:lstStyle>
            <a:defPPr>
              <a:defRPr lang="pt-PT"/>
            </a:defPPr>
            <a:lvl1pPr>
              <a:defRPr sz="2800">
                <a:latin typeface="Liberation Serif" panose="02020603050405020304" pitchFamily="18" charset="0"/>
                <a:ea typeface="Liberation Serif" panose="02020603050405020304" pitchFamily="18" charset="0"/>
                <a:cs typeface="Liberation Serif" panose="02020603050405020304" pitchFamily="18" charset="0"/>
              </a:defRPr>
            </a:lvl1pPr>
          </a:lstStyle>
          <a:p>
            <a:r>
              <a:rPr lang="en-US" dirty="0"/>
              <a:t>Highly equipped sand tank to study mixing processes - Ongoing</a:t>
            </a:r>
            <a:endParaRPr lang="de-BE" dirty="0"/>
          </a:p>
        </p:txBody>
      </p:sp>
      <p:sp>
        <p:nvSpPr>
          <p:cNvPr id="18" name="Rechteck 17">
            <a:extLst>
              <a:ext uri="{FF2B5EF4-FFF2-40B4-BE49-F238E27FC236}">
                <a16:creationId xmlns:a16="http://schemas.microsoft.com/office/drawing/2014/main" id="{48B6222C-8723-B4A1-D60B-20A70474EEB8}"/>
              </a:ext>
            </a:extLst>
          </p:cNvPr>
          <p:cNvSpPr/>
          <p:nvPr/>
        </p:nvSpPr>
        <p:spPr>
          <a:xfrm>
            <a:off x="192518" y="6211563"/>
            <a:ext cx="792088" cy="666481"/>
          </a:xfrm>
          <a:prstGeom prst="rect">
            <a:avLst/>
          </a:prstGeom>
          <a:solidFill>
            <a:srgbClr val="EBEBE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Tree>
    <p:extLst>
      <p:ext uri="{BB962C8B-B14F-4D97-AF65-F5344CB8AC3E}">
        <p14:creationId xmlns:p14="http://schemas.microsoft.com/office/powerpoint/2010/main" val="409023540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p2017_16x9" id="{6B3615FD-888B-40E8-A8DD-4A0309F028ED}" vid="{0E1165DD-C672-4388-AF19-6F52EC6BC681}"/>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840</Words>
  <Application>Microsoft Office PowerPoint</Application>
  <PresentationFormat>Breitbild</PresentationFormat>
  <Paragraphs>132</Paragraphs>
  <Slides>11</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Arial</vt:lpstr>
      <vt:lpstr>Arial Narrow</vt:lpstr>
      <vt:lpstr>Calibri</vt:lpstr>
      <vt:lpstr>Liberation Sans</vt:lpstr>
      <vt:lpstr>Liberation Serif</vt:lpstr>
      <vt:lpstr>Wingdings</vt:lpstr>
      <vt:lpstr>Tema do Office</vt:lpstr>
      <vt:lpstr>Large-scale tank experiments simulating soil aquifer treatment  Assessing the attenuation potential of emerging organic compounds and nutrients during managed aquifer recharge  Marcel Horovitz1,2, Edinsson Muñoz-Vega2, Teresa Leitão1, Christoph Schüth2, Stephan Schulz2   1 Laboratório Nacional de Engenharia Civil (LNEC), Hydraulics and Environment Department, Water Resources and Hydraulic Structures Unit, Avenida do Brasil 101, 1700-066 Lisbon, Portugal  2 Technical University of Darmstadt, Institute of Applied Geosciences, Hydrogeology Group, Schnittspahnstraße 9, 64287 Darmstadt, Germany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Thank you for your attention</vt:lpstr>
    </vt:vector>
  </TitlesOfParts>
  <Company>LNEC, 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ritam</dc:creator>
  <cp:lastModifiedBy>Marcel Horovitz</cp:lastModifiedBy>
  <cp:revision>984</cp:revision>
  <cp:lastPrinted>2020-01-23T09:09:48Z</cp:lastPrinted>
  <dcterms:created xsi:type="dcterms:W3CDTF">2017-11-10T12:01:13Z</dcterms:created>
  <dcterms:modified xsi:type="dcterms:W3CDTF">2022-05-25T10:08:18Z</dcterms:modified>
</cp:coreProperties>
</file>