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9"/>
  </p:sldMasterIdLst>
  <p:notesMasterIdLst>
    <p:notesMasterId r:id="rId22"/>
  </p:notesMasterIdLst>
  <p:handoutMasterIdLst>
    <p:handoutMasterId r:id="rId23"/>
  </p:handoutMasterIdLst>
  <p:sldIdLst>
    <p:sldId id="260" r:id="rId10"/>
    <p:sldId id="257" r:id="rId11"/>
    <p:sldId id="262" r:id="rId12"/>
    <p:sldId id="263" r:id="rId13"/>
    <p:sldId id="264" r:id="rId14"/>
    <p:sldId id="267" r:id="rId15"/>
    <p:sldId id="266" r:id="rId16"/>
    <p:sldId id="261" r:id="rId17"/>
    <p:sldId id="265" r:id="rId18"/>
    <p:sldId id="269" r:id="rId19"/>
    <p:sldId id="270" r:id="rId20"/>
    <p:sldId id="268" r:id="rId21"/>
  </p:sldIdLst>
  <p:sldSz cx="12190413" cy="6858000"/>
  <p:notesSz cx="6858000" cy="9144000"/>
  <p:custDataLst>
    <p:tags r:id="rId24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DBF49"/>
    <a:srgbClr val="2F3EEA"/>
    <a:srgbClr val="FFFFFF"/>
    <a:srgbClr val="990000"/>
    <a:srgbClr val="000000"/>
    <a:srgbClr val="FFCC00"/>
    <a:srgbClr val="FF0000"/>
    <a:srgbClr val="FF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395D8-59D7-7D76-D028-EEF2AF3FA7AD}" v="1688" dt="2022-05-24T17:41:44.883"/>
    <p1510:client id="{1D38B811-9EBA-C0A9-B9B7-A88CE25DA582}" v="1662" dt="2022-05-23T11:47:24.038"/>
    <p1510:client id="{356D618C-696C-A3E4-658D-95EFBE61DC4A}" v="1891" dt="2022-05-23T15:11:08.887"/>
    <p1510:client id="{B49EFF8F-01EE-6F6B-F0AC-C81EA6ACE0C4}" v="59" dt="2022-05-25T05:41:04.766"/>
    <p1510:client id="{B7A44FBE-5587-6498-B859-CEAD60309E87}" v="13" dt="2022-05-23T13:00:15.05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976" autoAdjust="0"/>
  </p:normalViewPr>
  <p:slideViewPr>
    <p:cSldViewPr showGuides="1">
      <p:cViewPr varScale="1">
        <p:scale>
          <a:sx n="99" d="100"/>
          <a:sy n="99" d="100"/>
        </p:scale>
        <p:origin x="18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‹nº›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‹nº›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2F3E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960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2F3E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cdc5b1d7-f6f6-4a3e-aac8-995ced2d08c1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Wind</a:t>
            </a:r>
          </a:p>
        </p:txBody>
      </p:sp>
      <p:sp>
        <p:nvSpPr>
          <p:cNvPr id="5" name="date" descr="{&quot;templafy&quot;:{&quot;id&quot;:&quot;d93b640c-53b3-4c26-a756-dd326ffd1309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18 May 2022</a:t>
            </a:r>
          </a:p>
        </p:txBody>
      </p:sp>
      <p:sp>
        <p:nvSpPr>
          <p:cNvPr id="7" name="text" descr="{&quot;templafy&quot;:{&quot;id&quot;:&quot;2157c78e-bca6-43b4-aabe-0e607184f65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2F3EE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4" Type="http://schemas.openxmlformats.org/officeDocument/2006/relationships/hyperlink" Target="mailto:Gldco@dtu.d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906620"/>
            <a:ext cx="10840028" cy="2706458"/>
          </a:xfrm>
        </p:spPr>
        <p:txBody>
          <a:bodyPr/>
          <a:lstStyle/>
          <a:p>
            <a:r>
              <a:rPr lang="en-GB" sz="1600" b="0" dirty="0">
                <a:latin typeface="Verdana Pro"/>
                <a:ea typeface="+mj-lt"/>
                <a:cs typeface="+mj-lt"/>
              </a:rPr>
              <a:t>Graziela Luzia, Andrea N. </a:t>
            </a:r>
            <a:r>
              <a:rPr lang="en-GB" sz="1600" b="0" dirty="0" err="1">
                <a:latin typeface="Verdana Pro"/>
                <a:ea typeface="+mj-lt"/>
                <a:cs typeface="+mj-lt"/>
              </a:rPr>
              <a:t>Hahmann</a:t>
            </a:r>
            <a:r>
              <a:rPr lang="en-GB" sz="1600" b="0" dirty="0">
                <a:latin typeface="Verdana Pro"/>
                <a:ea typeface="+mj-lt"/>
                <a:cs typeface="+mj-lt"/>
              </a:rPr>
              <a:t>, and Matti J. Koivisto</a:t>
            </a:r>
            <a:endParaRPr lang="pt-BR" sz="1600">
              <a:latin typeface="Verdana Pro"/>
            </a:endParaRPr>
          </a:p>
          <a:p>
            <a:endParaRPr lang="en-GB" sz="1600" dirty="0">
              <a:latin typeface="Verdana Pro"/>
            </a:endParaRPr>
          </a:p>
          <a:p>
            <a:r>
              <a:rPr lang="en-GB" sz="1600" b="0" dirty="0">
                <a:latin typeface="Verdana Pro"/>
                <a:ea typeface="+mj-lt"/>
                <a:cs typeface="+mj-lt"/>
              </a:rPr>
              <a:t>Department of Wind and Energy Systems</a:t>
            </a:r>
            <a:endParaRPr lang="en-GB" sz="1600" dirty="0">
              <a:latin typeface="Verdana Pro"/>
            </a:endParaRPr>
          </a:p>
          <a:p>
            <a:r>
              <a:rPr lang="en-GB" sz="1600" b="0" dirty="0">
                <a:latin typeface="Verdana Pro"/>
                <a:ea typeface="+mj-lt"/>
                <a:cs typeface="+mj-lt"/>
              </a:rPr>
              <a:t>Technical University of Denmark</a:t>
            </a:r>
            <a:endParaRPr lang="en-GB" sz="1600" dirty="0">
              <a:latin typeface="Verdana Pro"/>
            </a:endParaRPr>
          </a:p>
          <a:p>
            <a:endParaRPr lang="en-GB" sz="1600" dirty="0">
              <a:latin typeface="Verdana Pro"/>
            </a:endParaRPr>
          </a:p>
          <a:p>
            <a:endParaRPr lang="en-GB" sz="1600" dirty="0">
              <a:latin typeface="Verdana Pro"/>
            </a:endParaRPr>
          </a:p>
          <a:p>
            <a:endParaRPr lang="en-GB" sz="1600" dirty="0">
              <a:latin typeface="Verdana Pro"/>
            </a:endParaRPr>
          </a:p>
          <a:p>
            <a:r>
              <a:rPr lang="en-GB" sz="1600" b="0" dirty="0">
                <a:latin typeface="Verdana Pro"/>
                <a:ea typeface="+mj-lt"/>
                <a:cs typeface="+mj-lt"/>
              </a:rPr>
              <a:t>EGU General Assembly 2022 - 25 May 2022</a:t>
            </a:r>
            <a:endParaRPr lang="en-GB" sz="1600" dirty="0">
              <a:latin typeface="Verdana Pro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72" y="1712262"/>
            <a:ext cx="11382846" cy="1651449"/>
          </a:xfrm>
        </p:spPr>
        <p:txBody>
          <a:bodyPr/>
          <a:lstStyle/>
          <a:p>
            <a:r>
              <a:rPr lang="en-GB" sz="3300" dirty="0">
                <a:latin typeface="Arial"/>
                <a:ea typeface="+mn-lt"/>
                <a:cs typeface="+mn-lt"/>
              </a:rPr>
              <a:t>Mesoscale </a:t>
            </a:r>
            <a:r>
              <a:rPr lang="en-GB" sz="3300" dirty="0" err="1">
                <a:latin typeface="Arial"/>
                <a:ea typeface="+mn-lt"/>
                <a:cs typeface="+mn-lt"/>
              </a:rPr>
              <a:t>modeling</a:t>
            </a:r>
            <a:r>
              <a:rPr lang="en-GB" sz="3300" dirty="0">
                <a:latin typeface="Arial"/>
                <a:ea typeface="+mn-lt"/>
                <a:cs typeface="+mn-lt"/>
              </a:rPr>
              <a:t> of the </a:t>
            </a:r>
            <a:r>
              <a:rPr lang="en-GB" sz="3300" dirty="0" err="1">
                <a:latin typeface="Arial"/>
                <a:ea typeface="+mn-lt"/>
                <a:cs typeface="+mn-lt"/>
              </a:rPr>
              <a:t>spatio</a:t>
            </a:r>
            <a:r>
              <a:rPr lang="en-GB" sz="3300" dirty="0">
                <a:latin typeface="Arial"/>
                <a:ea typeface="+mn-lt"/>
                <a:cs typeface="+mn-lt"/>
              </a:rPr>
              <a:t>-temporal variability in wind speed time series for power and energy system applications </a:t>
            </a:r>
            <a:endParaRPr lang="pt-BR" sz="3300">
              <a:latin typeface="Arial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Imagem 6" descr="Código QR&#10;&#10;Descrição gerada automaticamente">
            <a:extLst>
              <a:ext uri="{FF2B5EF4-FFF2-40B4-BE49-F238E27FC236}">
                <a16:creationId xmlns:a16="http://schemas.microsoft.com/office/drawing/2014/main" id="{E1384BAC-7376-25E8-7337-76C9F8953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797" y="4320678"/>
            <a:ext cx="2195296" cy="2196141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A5785B65-D089-3DF4-CFAC-4A9BEE76D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254" y="3713439"/>
            <a:ext cx="2095947" cy="28000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33A0AC9-4E7E-8D14-7BEF-9AC1435F7BA6}"/>
              </a:ext>
            </a:extLst>
          </p:cNvPr>
          <p:cNvSpPr txBox="1"/>
          <p:nvPr/>
        </p:nvSpPr>
        <p:spPr>
          <a:xfrm>
            <a:off x="9355364" y="3990372"/>
            <a:ext cx="209630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</a:rPr>
              <a:t>EGU abstract</a:t>
            </a:r>
            <a:endParaRPr lang="pt-BR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F148C5-C667-7A3F-3947-B67A82823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D0D265-A842-DC2E-3F59-9079E7C1B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" name="Imagem 11" descr="Uma imagem contendo Tabela&#10;&#10;Descrição gerada automaticamente">
            <a:extLst>
              <a:ext uri="{FF2B5EF4-FFF2-40B4-BE49-F238E27FC236}">
                <a16:creationId xmlns:a16="http://schemas.microsoft.com/office/drawing/2014/main" id="{9DA81E82-9B5C-F2EE-52B2-4C30A798A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827" y="1750757"/>
            <a:ext cx="6010274" cy="2881211"/>
          </a:xfrm>
        </p:spPr>
      </p:pic>
      <p:pic>
        <p:nvPicPr>
          <p:cNvPr id="12" name="Imagem 12" descr="Tabela&#10;&#10;Descrição gerada automaticamente">
            <a:extLst>
              <a:ext uri="{FF2B5EF4-FFF2-40B4-BE49-F238E27FC236}">
                <a16:creationId xmlns:a16="http://schemas.microsoft.com/office/drawing/2014/main" id="{C4E08873-93AC-6597-A838-78C4C904B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6" y="1752407"/>
            <a:ext cx="5874954" cy="287229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5E3B9B8-2872-DD11-B365-8516D4C9477E}"/>
              </a:ext>
            </a:extLst>
          </p:cNvPr>
          <p:cNvSpPr/>
          <p:nvPr/>
        </p:nvSpPr>
        <p:spPr bwMode="auto">
          <a:xfrm>
            <a:off x="714525" y="1713894"/>
            <a:ext cx="1032181" cy="3341801"/>
          </a:xfrm>
          <a:prstGeom prst="rect">
            <a:avLst/>
          </a:prstGeom>
          <a:noFill/>
          <a:ln w="28575" cap="flat" cmpd="sng" algn="ctr">
            <a:solidFill>
              <a:srgbClr val="BDBF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62DC217-78F7-2771-F197-77D1353683F9}"/>
              </a:ext>
            </a:extLst>
          </p:cNvPr>
          <p:cNvSpPr/>
          <p:nvPr/>
        </p:nvSpPr>
        <p:spPr bwMode="auto">
          <a:xfrm>
            <a:off x="1789241" y="1714050"/>
            <a:ext cx="953566" cy="3341801"/>
          </a:xfrm>
          <a:prstGeom prst="rect">
            <a:avLst/>
          </a:prstGeom>
          <a:noFill/>
          <a:ln w="28575" cap="flat" cmpd="sng" algn="ctr">
            <a:solidFill>
              <a:srgbClr val="BDBF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1789A7-6270-FB8D-EBCB-44D0B7DDBEA4}"/>
              </a:ext>
            </a:extLst>
          </p:cNvPr>
          <p:cNvSpPr/>
          <p:nvPr/>
        </p:nvSpPr>
        <p:spPr bwMode="auto">
          <a:xfrm>
            <a:off x="2794125" y="1714206"/>
            <a:ext cx="1503308" cy="3341801"/>
          </a:xfrm>
          <a:prstGeom prst="rect">
            <a:avLst/>
          </a:prstGeom>
          <a:noFill/>
          <a:ln w="28575" cap="flat" cmpd="sng" algn="ctr">
            <a:solidFill>
              <a:srgbClr val="BDBF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6EA07B2-E1B0-7BBA-8B98-D93815F89D5F}"/>
              </a:ext>
            </a:extLst>
          </p:cNvPr>
          <p:cNvSpPr txBox="1"/>
          <p:nvPr/>
        </p:nvSpPr>
        <p:spPr>
          <a:xfrm>
            <a:off x="750360" y="4616261"/>
            <a:ext cx="8940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 err="1">
                <a:latin typeface="+mn-lt"/>
                <a:ea typeface="ＭＳ Ｐゴシック"/>
              </a:rPr>
              <a:t>inland</a:t>
            </a:r>
            <a:endParaRPr lang="pt-BR" dirty="0" err="1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C5798FD-A17B-3620-5B96-AF5ED1BC3D22}"/>
              </a:ext>
            </a:extLst>
          </p:cNvPr>
          <p:cNvSpPr txBox="1"/>
          <p:nvPr/>
        </p:nvSpPr>
        <p:spPr>
          <a:xfrm>
            <a:off x="1915673" y="4616417"/>
            <a:ext cx="78802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 err="1">
                <a:latin typeface="+mn-lt"/>
                <a:ea typeface="ＭＳ Ｐゴシック"/>
              </a:rPr>
              <a:t>coastal</a:t>
            </a:r>
            <a:r>
              <a:rPr lang="pt-BR" dirty="0">
                <a:latin typeface="+mn-lt"/>
                <a:ea typeface="ＭＳ Ｐゴシック"/>
              </a:rPr>
              <a:t> </a:t>
            </a:r>
            <a:endParaRPr lang="pt-BR" dirty="0">
              <a:latin typeface="Arial"/>
              <a:cs typeface="Arial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596F694-B08A-27F3-8872-E112DB20F1AC}"/>
              </a:ext>
            </a:extLst>
          </p:cNvPr>
          <p:cNvSpPr txBox="1"/>
          <p:nvPr/>
        </p:nvSpPr>
        <p:spPr>
          <a:xfrm>
            <a:off x="3045350" y="4616573"/>
            <a:ext cx="89402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</a:rPr>
              <a:t>offshore</a:t>
            </a:r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11C5BFE-A305-F449-FEE3-C2FAE84B96F9}"/>
              </a:ext>
            </a:extLst>
          </p:cNvPr>
          <p:cNvSpPr/>
          <p:nvPr/>
        </p:nvSpPr>
        <p:spPr bwMode="auto">
          <a:xfrm>
            <a:off x="5053943" y="1714362"/>
            <a:ext cx="298670" cy="2925269"/>
          </a:xfrm>
          <a:prstGeom prst="rect">
            <a:avLst/>
          </a:prstGeom>
          <a:noFill/>
          <a:ln w="28575" cap="flat" cmpd="sng" algn="ctr">
            <a:solidFill>
              <a:srgbClr val="BDBF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B8C4486-97E7-142E-EE2C-95995BF20257}"/>
              </a:ext>
            </a:extLst>
          </p:cNvPr>
          <p:cNvSpPr txBox="1"/>
          <p:nvPr/>
        </p:nvSpPr>
        <p:spPr>
          <a:xfrm>
            <a:off x="4752898" y="4699123"/>
            <a:ext cx="120026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 err="1">
                <a:latin typeface="Arial"/>
                <a:ea typeface="ＭＳ Ｐゴシック"/>
                <a:cs typeface="Arial"/>
              </a:rPr>
              <a:t>median</a:t>
            </a:r>
            <a:r>
              <a:rPr lang="pt-BR" dirty="0">
                <a:latin typeface="Arial"/>
                <a:ea typeface="ＭＳ Ｐゴシック"/>
                <a:cs typeface="Arial"/>
              </a:rPr>
              <a:t> over 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all</a:t>
            </a:r>
            <a:r>
              <a:rPr lang="pt-BR" dirty="0">
                <a:latin typeface="Arial"/>
                <a:ea typeface="ＭＳ Ｐゴシック"/>
                <a:cs typeface="Arial"/>
              </a:rPr>
              <a:t> sites</a:t>
            </a:r>
            <a:endParaRPr lang="pt-BR" dirty="0" err="1">
              <a:latin typeface="Arial"/>
              <a:cs typeface="Arial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44870EBF-915F-44AD-53F4-7E5CEAB19735}"/>
              </a:ext>
            </a:extLst>
          </p:cNvPr>
          <p:cNvSpPr txBox="1">
            <a:spLocks/>
          </p:cNvSpPr>
          <p:nvPr/>
        </p:nvSpPr>
        <p:spPr bwMode="auto">
          <a:xfrm>
            <a:off x="1021754" y="41435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pt-BR" kern="0" dirty="0" err="1">
                <a:cs typeface="Arial"/>
              </a:rPr>
              <a:t>Supplementary</a:t>
            </a:r>
            <a:r>
              <a:rPr lang="pt-BR" kern="0" dirty="0">
                <a:cs typeface="Arial"/>
              </a:rPr>
              <a:t> slides</a:t>
            </a:r>
            <a:endParaRPr lang="pt-BR" kern="0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46426D0-5FD5-61CC-216D-D95D19A9D97E}"/>
              </a:ext>
            </a:extLst>
          </p:cNvPr>
          <p:cNvSpPr txBox="1"/>
          <p:nvPr/>
        </p:nvSpPr>
        <p:spPr>
          <a:xfrm>
            <a:off x="2064674" y="5189615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 err="1">
                <a:latin typeface="+mn-lt"/>
                <a:ea typeface="ＭＳ Ｐゴシック"/>
              </a:rPr>
              <a:t>all</a:t>
            </a:r>
            <a:r>
              <a:rPr lang="pt-BR" dirty="0">
                <a:latin typeface="+mn-lt"/>
                <a:ea typeface="ＭＳ Ｐゴシック"/>
              </a:rPr>
              <a:t> sites</a:t>
            </a:r>
            <a:r>
              <a:rPr lang="pt-BR" dirty="0">
                <a:latin typeface="+mn-lt"/>
                <a:ea typeface="ＭＳ Ｐゴシック"/>
                <a:cs typeface="Arial"/>
              </a:rPr>
              <a:t>​</a:t>
            </a:r>
            <a:endParaRPr lang="pt-BR" dirty="0">
              <a:ea typeface="ＭＳ Ｐゴシック"/>
            </a:endParaRP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B8DDCCFF-3F05-AA70-C6CF-E7C08FE376D3}"/>
              </a:ext>
            </a:extLst>
          </p:cNvPr>
          <p:cNvCxnSpPr/>
          <p:nvPr/>
        </p:nvCxnSpPr>
        <p:spPr bwMode="auto">
          <a:xfrm flipV="1">
            <a:off x="681015" y="5152291"/>
            <a:ext cx="3497368" cy="88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EAAB8785-9CFE-BF83-7C7E-AFF26D30B4C1}"/>
              </a:ext>
            </a:extLst>
          </p:cNvPr>
          <p:cNvSpPr txBox="1"/>
          <p:nvPr/>
        </p:nvSpPr>
        <p:spPr>
          <a:xfrm>
            <a:off x="3262323" y="5765549"/>
            <a:ext cx="554047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</a:rPr>
              <a:t>The </a:t>
            </a:r>
            <a:r>
              <a:rPr lang="pt-BR" dirty="0" err="1">
                <a:latin typeface="+mn-lt"/>
                <a:ea typeface="ＭＳ Ｐゴシック"/>
              </a:rPr>
              <a:t>conclusions</a:t>
            </a:r>
            <a:r>
              <a:rPr lang="pt-BR" dirty="0">
                <a:latin typeface="+mn-lt"/>
                <a:ea typeface="ＭＳ Ｐゴシック"/>
              </a:rPr>
              <a:t> </a:t>
            </a:r>
            <a:r>
              <a:rPr lang="pt-BR" dirty="0" err="1">
                <a:latin typeface="+mn-lt"/>
                <a:ea typeface="ＭＳ Ｐゴシック"/>
              </a:rPr>
              <a:t>were</a:t>
            </a:r>
            <a:r>
              <a:rPr lang="pt-BR" dirty="0">
                <a:latin typeface="+mn-lt"/>
                <a:ea typeface="ＭＳ Ｐゴシック"/>
              </a:rPr>
              <a:t> </a:t>
            </a:r>
            <a:r>
              <a:rPr lang="pt-BR" dirty="0" err="1">
                <a:latin typeface="+mn-lt"/>
                <a:ea typeface="ＭＳ Ｐゴシック"/>
              </a:rPr>
              <a:t>based</a:t>
            </a:r>
            <a:r>
              <a:rPr lang="pt-BR" dirty="0">
                <a:latin typeface="+mn-lt"/>
                <a:ea typeface="ＭＳ Ｐゴシック"/>
              </a:rPr>
              <a:t> </a:t>
            </a:r>
            <a:r>
              <a:rPr lang="pt-BR" dirty="0" err="1">
                <a:latin typeface="+mn-lt"/>
                <a:ea typeface="ＭＳ Ｐゴシック"/>
              </a:rPr>
              <a:t>on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the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medians</a:t>
            </a:r>
            <a:r>
              <a:rPr lang="pt-BR" dirty="0">
                <a:latin typeface="+mn-lt"/>
                <a:ea typeface="ＭＳ Ｐゴシック"/>
              </a:rPr>
              <a:t> over </a:t>
            </a:r>
            <a:r>
              <a:rPr lang="pt-BR" dirty="0" err="1">
                <a:latin typeface="+mn-lt"/>
                <a:ea typeface="ＭＳ Ｐゴシック"/>
              </a:rPr>
              <a:t>all</a:t>
            </a:r>
            <a:r>
              <a:rPr lang="pt-BR" dirty="0">
                <a:latin typeface="+mn-lt"/>
                <a:ea typeface="ＭＳ Ｐゴシック"/>
              </a:rPr>
              <a:t> sites</a:t>
            </a:r>
            <a:r>
              <a:rPr lang="pt-BR" dirty="0">
                <a:latin typeface="+mn-lt"/>
                <a:ea typeface="ＭＳ Ｐゴシック"/>
                <a:cs typeface="Arial"/>
              </a:rPr>
              <a:t>​</a:t>
            </a:r>
            <a:endParaRPr lang="pt-BR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552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F148C5-C667-7A3F-3947-B67A82823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D0D265-A842-DC2E-3F59-9079E7C1B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9" name="Imagem 9" descr="Gráfico, Tabela, Gráfico de mapa de árvore&#10;&#10;Descrição gerada automaticamente">
            <a:extLst>
              <a:ext uri="{FF2B5EF4-FFF2-40B4-BE49-F238E27FC236}">
                <a16:creationId xmlns:a16="http://schemas.microsoft.com/office/drawing/2014/main" id="{79D9F12B-EDC6-74C3-A4EA-9C1E4CDC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92" y="1759213"/>
            <a:ext cx="6016292" cy="2830453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75609DCE-1F10-3FF3-9E12-7D1ABF2684C6}"/>
              </a:ext>
            </a:extLst>
          </p:cNvPr>
          <p:cNvSpPr txBox="1">
            <a:spLocks/>
          </p:cNvSpPr>
          <p:nvPr/>
        </p:nvSpPr>
        <p:spPr bwMode="auto">
          <a:xfrm>
            <a:off x="1021754" y="41435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pt-BR" kern="0" dirty="0" err="1">
                <a:cs typeface="Arial"/>
              </a:rPr>
              <a:t>Supplementary</a:t>
            </a:r>
            <a:r>
              <a:rPr lang="pt-BR" kern="0" dirty="0">
                <a:cs typeface="Arial"/>
              </a:rPr>
              <a:t> slides</a:t>
            </a:r>
            <a:endParaRPr lang="pt-BR" kern="0" dirty="0"/>
          </a:p>
        </p:txBody>
      </p:sp>
      <p:pic>
        <p:nvPicPr>
          <p:cNvPr id="17" name="Imagem 17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A412CB07-547B-2AB8-41D0-55A532ED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9" y="1750231"/>
            <a:ext cx="5818656" cy="283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F3E21-724D-9652-DEB4-494162D7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cs typeface="Arial"/>
              </a:rPr>
              <a:t>References</a:t>
            </a:r>
            <a:endParaRPr lang="pt-BR" dirty="0" err="1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F148C5-C667-7A3F-3947-B67A82823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D0D265-A842-DC2E-3F59-9079E7C1B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1A35DD8-8C0F-CE3A-B7C7-7F290929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297" y="1687917"/>
            <a:ext cx="10296807" cy="454557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400" dirty="0">
                <a:ea typeface="+mn-lt"/>
                <a:cs typeface="+mn-lt"/>
              </a:rPr>
              <a:t>[1] </a:t>
            </a:r>
            <a:r>
              <a:rPr lang="pt-BR" sz="1400" dirty="0" err="1">
                <a:ea typeface="+mn-lt"/>
                <a:cs typeface="+mn-lt"/>
              </a:rPr>
              <a:t>Hahmann</a:t>
            </a:r>
            <a:r>
              <a:rPr lang="pt-BR" sz="1400" dirty="0">
                <a:ea typeface="+mn-lt"/>
                <a:cs typeface="+mn-lt"/>
              </a:rPr>
              <a:t> et al.: The making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the</a:t>
            </a:r>
            <a:r>
              <a:rPr lang="pt-BR" sz="1400" dirty="0">
                <a:ea typeface="+mn-lt"/>
                <a:cs typeface="+mn-lt"/>
              </a:rPr>
              <a:t> New </a:t>
            </a:r>
            <a:r>
              <a:rPr lang="pt-BR" sz="1400" dirty="0" err="1">
                <a:ea typeface="+mn-lt"/>
                <a:cs typeface="+mn-lt"/>
              </a:rPr>
              <a:t>European</a:t>
            </a:r>
            <a:r>
              <a:rPr lang="pt-BR" sz="1400" dirty="0">
                <a:ea typeface="+mn-lt"/>
                <a:cs typeface="+mn-lt"/>
              </a:rPr>
              <a:t> Wind Atlas – Part 1: Model </a:t>
            </a:r>
            <a:r>
              <a:rPr lang="pt-BR" sz="1400" dirty="0" err="1">
                <a:ea typeface="+mn-lt"/>
                <a:cs typeface="+mn-lt"/>
              </a:rPr>
              <a:t>sensitivity</a:t>
            </a:r>
            <a:r>
              <a:rPr lang="pt-BR" sz="1400" dirty="0">
                <a:ea typeface="+mn-lt"/>
                <a:cs typeface="+mn-lt"/>
              </a:rPr>
              <a:t>., </a:t>
            </a:r>
            <a:r>
              <a:rPr lang="pt-BR" sz="1400" dirty="0" err="1">
                <a:ea typeface="+mn-lt"/>
                <a:cs typeface="+mn-lt"/>
              </a:rPr>
              <a:t>Geoscientific</a:t>
            </a:r>
            <a:r>
              <a:rPr lang="pt-BR" sz="1400" dirty="0">
                <a:ea typeface="+mn-lt"/>
                <a:cs typeface="+mn-lt"/>
              </a:rPr>
              <a:t> Model </a:t>
            </a:r>
            <a:r>
              <a:rPr lang="pt-BR" sz="1400" dirty="0" err="1">
                <a:ea typeface="+mn-lt"/>
                <a:cs typeface="+mn-lt"/>
              </a:rPr>
              <a:t>Development</a:t>
            </a:r>
            <a:r>
              <a:rPr lang="pt-BR" sz="1400" dirty="0">
                <a:ea typeface="+mn-lt"/>
                <a:cs typeface="+mn-lt"/>
              </a:rPr>
              <a:t>, 13, 5053–5078, doi.org/10.5194/gmd-13-5053-2020, 2020b. </a:t>
            </a:r>
            <a:endParaRPr lang="pt-BR" dirty="0">
              <a:cs typeface="Arial"/>
            </a:endParaRPr>
          </a:p>
          <a:p>
            <a:pPr marL="197485" indent="-197485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400" dirty="0">
                <a:ea typeface="+mn-lt"/>
                <a:cs typeface="+mn-lt"/>
              </a:rPr>
              <a:t>[2] </a:t>
            </a:r>
            <a:r>
              <a:rPr lang="pt-BR" sz="1400" dirty="0" err="1">
                <a:ea typeface="+mn-lt"/>
                <a:cs typeface="+mn-lt"/>
              </a:rPr>
              <a:t>Dörenkämper</a:t>
            </a:r>
            <a:r>
              <a:rPr lang="pt-BR" sz="1400" dirty="0">
                <a:ea typeface="+mn-lt"/>
                <a:cs typeface="+mn-lt"/>
              </a:rPr>
              <a:t> et al.: The Making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the</a:t>
            </a:r>
            <a:r>
              <a:rPr lang="pt-BR" sz="1400" dirty="0">
                <a:ea typeface="+mn-lt"/>
                <a:cs typeface="+mn-lt"/>
              </a:rPr>
              <a:t> New </a:t>
            </a:r>
            <a:r>
              <a:rPr lang="pt-BR" sz="1400" dirty="0" err="1">
                <a:ea typeface="+mn-lt"/>
                <a:cs typeface="+mn-lt"/>
              </a:rPr>
              <a:t>European</a:t>
            </a:r>
            <a:r>
              <a:rPr lang="pt-BR" sz="1400" dirty="0">
                <a:ea typeface="+mn-lt"/>
                <a:cs typeface="+mn-lt"/>
              </a:rPr>
              <a:t> Wind Atlas – Part 2: </a:t>
            </a:r>
            <a:r>
              <a:rPr lang="pt-BR" sz="1400" dirty="0" err="1">
                <a:ea typeface="+mn-lt"/>
                <a:cs typeface="+mn-lt"/>
              </a:rPr>
              <a:t>Production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and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evaluation</a:t>
            </a:r>
            <a:r>
              <a:rPr lang="pt-BR" sz="1400" dirty="0">
                <a:ea typeface="+mn-lt"/>
                <a:cs typeface="+mn-lt"/>
              </a:rPr>
              <a:t>, </a:t>
            </a:r>
            <a:r>
              <a:rPr lang="pt-BR" sz="1400" dirty="0" err="1">
                <a:ea typeface="+mn-lt"/>
                <a:cs typeface="+mn-lt"/>
              </a:rPr>
              <a:t>Geoscientific</a:t>
            </a:r>
            <a:r>
              <a:rPr lang="pt-BR" sz="1400" dirty="0">
                <a:ea typeface="+mn-lt"/>
                <a:cs typeface="+mn-lt"/>
              </a:rPr>
              <a:t> Model </a:t>
            </a:r>
            <a:r>
              <a:rPr lang="pt-BR" sz="1400" dirty="0" err="1">
                <a:ea typeface="+mn-lt"/>
                <a:cs typeface="+mn-lt"/>
              </a:rPr>
              <a:t>Development</a:t>
            </a:r>
            <a:r>
              <a:rPr lang="pt-BR" sz="1400" dirty="0">
                <a:ea typeface="+mn-lt"/>
                <a:cs typeface="+mn-lt"/>
              </a:rPr>
              <a:t>, 13, 5079–5102, doi.org/10.5194/gmd-13-507-2020, 2020.</a:t>
            </a:r>
            <a:endParaRPr lang="pt-BR" sz="1400" dirty="0">
              <a:cs typeface="Arial"/>
            </a:endParaRPr>
          </a:p>
          <a:p>
            <a:pPr marL="197485" indent="-197485">
              <a:buNone/>
            </a:pPr>
            <a:endParaRPr lang="pt-BR" sz="1400" dirty="0">
              <a:cs typeface="Arial"/>
            </a:endParaRPr>
          </a:p>
          <a:p>
            <a:pPr marL="197485" indent="-197485">
              <a:buNone/>
            </a:pPr>
            <a:r>
              <a:rPr lang="pt-BR" sz="1400" dirty="0">
                <a:cs typeface="Arial"/>
              </a:rPr>
              <a:t>[3] Dee et al.: The ERA5 global </a:t>
            </a:r>
            <a:r>
              <a:rPr lang="pt-BR" sz="1400" dirty="0" err="1">
                <a:cs typeface="Arial"/>
              </a:rPr>
              <a:t>reanalysis</a:t>
            </a:r>
            <a:r>
              <a:rPr lang="pt-BR" sz="1400" dirty="0">
                <a:cs typeface="Arial"/>
              </a:rPr>
              <a:t>, </a:t>
            </a:r>
            <a:r>
              <a:rPr lang="pt-BR" sz="1400" dirty="0" err="1">
                <a:cs typeface="Arial"/>
              </a:rPr>
              <a:t>Quarterly</a:t>
            </a:r>
            <a:r>
              <a:rPr lang="pt-BR" sz="1400" dirty="0">
                <a:cs typeface="Arial"/>
              </a:rPr>
              <a:t> </a:t>
            </a:r>
            <a:r>
              <a:rPr lang="pt-BR" sz="1400" dirty="0" err="1">
                <a:cs typeface="Arial"/>
              </a:rPr>
              <a:t>Journal</a:t>
            </a:r>
            <a:r>
              <a:rPr lang="pt-BR" sz="1400" dirty="0">
                <a:cs typeface="Arial"/>
              </a:rPr>
              <a:t> </a:t>
            </a:r>
            <a:r>
              <a:rPr lang="pt-BR" sz="1400" dirty="0" err="1">
                <a:cs typeface="Arial"/>
              </a:rPr>
              <a:t>of</a:t>
            </a:r>
            <a:r>
              <a:rPr lang="pt-BR" sz="1400" dirty="0">
                <a:cs typeface="Arial"/>
              </a:rPr>
              <a:t> </a:t>
            </a:r>
            <a:r>
              <a:rPr lang="pt-BR" sz="1400" dirty="0" err="1">
                <a:cs typeface="Arial"/>
              </a:rPr>
              <a:t>the</a:t>
            </a:r>
            <a:r>
              <a:rPr lang="pt-BR" sz="1400" dirty="0">
                <a:cs typeface="Arial"/>
              </a:rPr>
              <a:t> Royal </a:t>
            </a:r>
            <a:r>
              <a:rPr lang="pt-BR" sz="1400" dirty="0" err="1">
                <a:cs typeface="Arial"/>
              </a:rPr>
              <a:t>Meteorological</a:t>
            </a:r>
            <a:r>
              <a:rPr lang="pt-BR" sz="1400" dirty="0">
                <a:cs typeface="Arial"/>
              </a:rPr>
              <a:t> Society, 146, 1999–2049, doi.org/https://doi.org/10.1002/qj.3803, 2020.</a:t>
            </a:r>
            <a:endParaRPr lang="pt-BR" sz="1400" dirty="0">
              <a:ea typeface="+mn-lt"/>
              <a:cs typeface="+mn-lt"/>
            </a:endParaRPr>
          </a:p>
          <a:p>
            <a:pPr marL="197485" indent="-197485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400" dirty="0">
                <a:cs typeface="Arial"/>
              </a:rPr>
              <a:t>[4] </a:t>
            </a:r>
            <a:r>
              <a:rPr lang="pt-BR" sz="1400" dirty="0">
                <a:ea typeface="+mn-lt"/>
                <a:cs typeface="+mn-lt"/>
              </a:rPr>
              <a:t>Murcia et al.: </a:t>
            </a:r>
            <a:r>
              <a:rPr lang="pt-BR" sz="1400" dirty="0" err="1">
                <a:ea typeface="+mn-lt"/>
                <a:cs typeface="+mn-lt"/>
              </a:rPr>
              <a:t>Validation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European-scale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simulated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wind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speed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and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wind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generation</a:t>
            </a:r>
            <a:r>
              <a:rPr lang="pt-BR" sz="1400" dirty="0">
                <a:ea typeface="+mn-lt"/>
                <a:cs typeface="+mn-lt"/>
              </a:rPr>
              <a:t> time series, Applied Energy, 305, doi.org/10.1016/j.apenergy.2021.117794, 2022.</a:t>
            </a:r>
            <a:endParaRPr lang="pt-BR" dirty="0"/>
          </a:p>
          <a:p>
            <a:pPr marL="197485" indent="-197485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400" dirty="0">
                <a:ea typeface="+mn-lt"/>
                <a:cs typeface="+mn-lt"/>
              </a:rPr>
              <a:t>[5] Mehrens et al.: </a:t>
            </a:r>
            <a:r>
              <a:rPr lang="pt-BR" sz="1400" dirty="0" err="1">
                <a:ea typeface="+mn-lt"/>
                <a:cs typeface="+mn-lt"/>
              </a:rPr>
              <a:t>Correlation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and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coherence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mesoscale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wind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speeds</a:t>
            </a:r>
            <a:r>
              <a:rPr lang="pt-BR" sz="1400" dirty="0">
                <a:ea typeface="+mn-lt"/>
                <a:cs typeface="+mn-lt"/>
              </a:rPr>
              <a:t> over </a:t>
            </a:r>
            <a:r>
              <a:rPr lang="pt-BR" sz="1400" dirty="0" err="1">
                <a:ea typeface="+mn-lt"/>
                <a:cs typeface="+mn-lt"/>
              </a:rPr>
              <a:t>the</a:t>
            </a:r>
            <a:r>
              <a:rPr lang="pt-BR" sz="1400" dirty="0">
                <a:ea typeface="+mn-lt"/>
                <a:cs typeface="+mn-lt"/>
              </a:rPr>
              <a:t> sea, </a:t>
            </a:r>
            <a:r>
              <a:rPr lang="pt-BR" sz="1400" dirty="0" err="1">
                <a:ea typeface="+mn-lt"/>
                <a:cs typeface="+mn-lt"/>
              </a:rPr>
              <a:t>Quarterly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Journal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of</a:t>
            </a:r>
            <a:r>
              <a:rPr lang="pt-BR" sz="1400" dirty="0">
                <a:ea typeface="+mn-lt"/>
                <a:cs typeface="+mn-lt"/>
              </a:rPr>
              <a:t> </a:t>
            </a:r>
            <a:r>
              <a:rPr lang="pt-BR" sz="1400" dirty="0" err="1">
                <a:ea typeface="+mn-lt"/>
                <a:cs typeface="+mn-lt"/>
              </a:rPr>
              <a:t>the</a:t>
            </a:r>
            <a:r>
              <a:rPr lang="pt-BR" sz="1400" dirty="0">
                <a:ea typeface="+mn-lt"/>
                <a:cs typeface="+mn-lt"/>
              </a:rPr>
              <a:t> Royal </a:t>
            </a:r>
            <a:r>
              <a:rPr lang="pt-BR" sz="1400" dirty="0" err="1">
                <a:ea typeface="+mn-lt"/>
                <a:cs typeface="+mn-lt"/>
              </a:rPr>
              <a:t>Meteorological</a:t>
            </a:r>
            <a:r>
              <a:rPr lang="pt-BR" sz="1400" dirty="0">
                <a:ea typeface="+mn-lt"/>
                <a:cs typeface="+mn-lt"/>
              </a:rPr>
              <a:t> Society, 142, 3186–3194, doi.org/10.1002/qj.2900, 2016.</a:t>
            </a:r>
            <a:endParaRPr lang="pt-BR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24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00" y="435332"/>
            <a:ext cx="9312374" cy="972716"/>
          </a:xfrm>
        </p:spPr>
        <p:txBody>
          <a:bodyPr/>
          <a:lstStyle/>
          <a:p>
            <a:r>
              <a:rPr lang="en-GB" dirty="0">
                <a:cs typeface="Arial"/>
              </a:rPr>
              <a:t>Introduction</a:t>
            </a:r>
            <a:endParaRPr lang="pt-BR" dirty="0"/>
          </a:p>
        </p:txBody>
      </p:sp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B74D2D0-F2A2-8EF3-2A21-C71F4012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301" y="1715533"/>
            <a:ext cx="5249145" cy="3063514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2"/>
                </a:solidFill>
                <a:ea typeface="+mn-lt"/>
                <a:cs typeface="+mn-lt"/>
              </a:rPr>
              <a:t>PhD </a:t>
            </a:r>
            <a:r>
              <a:rPr lang="pt-BR" b="1" dirty="0" err="1">
                <a:solidFill>
                  <a:schemeClr val="accent2"/>
                </a:solidFill>
                <a:ea typeface="+mn-lt"/>
                <a:cs typeface="+mn-lt"/>
              </a:rPr>
              <a:t>context</a:t>
            </a:r>
            <a:endParaRPr lang="pt-BR" dirty="0" err="1">
              <a:solidFill>
                <a:schemeClr val="accent2"/>
              </a:solidFill>
              <a:cs typeface="Arial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ea typeface="+mn-lt"/>
                <a:cs typeface="+mn-lt"/>
              </a:rPr>
              <a:t>Planning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highly weather-dependent future power and energy systems</a:t>
            </a:r>
            <a:r>
              <a:rPr lang="en-US" dirty="0">
                <a:ea typeface="+mn-lt"/>
                <a:cs typeface="+mn-lt"/>
              </a:rPr>
              <a:t> require climate data including possible impacts from climate change. 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Special data format is required</a:t>
            </a:r>
            <a:r>
              <a:rPr lang="en-US" dirty="0">
                <a:ea typeface="+mn-lt"/>
                <a:cs typeface="+mn-lt"/>
              </a:rPr>
              <a:t> for the </a:t>
            </a:r>
            <a:r>
              <a:rPr lang="en-US" dirty="0">
                <a:solidFill>
                  <a:schemeClr val="accent6"/>
                </a:solidFill>
                <a:ea typeface="+mn-lt"/>
                <a:cs typeface="+mn-lt"/>
              </a:rPr>
              <a:t>intermittent  </a:t>
            </a:r>
            <a:r>
              <a:rPr lang="en-US" dirty="0">
                <a:ea typeface="+mn-lt"/>
                <a:cs typeface="+mn-lt"/>
              </a:rPr>
              <a:t>variable renewable energy generation analysis at the European level. </a:t>
            </a:r>
            <a:endParaRPr lang="en-US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E.g.: ~10 km-hourly data, available vertical levels for rather representing turbine hub-heights than fixed 10m wind speed, etc. </a:t>
            </a:r>
            <a:endParaRPr lang="en-US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8" name="Espaço Reservado para Conteúdo 6">
            <a:extLst>
              <a:ext uri="{FF2B5EF4-FFF2-40B4-BE49-F238E27FC236}">
                <a16:creationId xmlns:a16="http://schemas.microsoft.com/office/drawing/2014/main" id="{47ADD383-2287-09B9-AD61-EC06DC0A5CA9}"/>
              </a:ext>
            </a:extLst>
          </p:cNvPr>
          <p:cNvSpPr txBox="1">
            <a:spLocks/>
          </p:cNvSpPr>
          <p:nvPr/>
        </p:nvSpPr>
        <p:spPr bwMode="auto">
          <a:xfrm>
            <a:off x="6373442" y="3241608"/>
            <a:ext cx="4914625" cy="1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pt-BR" b="1" kern="0" dirty="0" err="1">
                <a:solidFill>
                  <a:schemeClr val="accent2"/>
                </a:solidFill>
                <a:ea typeface="+mn-lt"/>
                <a:cs typeface="+mn-lt"/>
              </a:rPr>
              <a:t>Methodology</a:t>
            </a:r>
            <a:endParaRPr lang="pt-BR" b="1" kern="0">
              <a:solidFill>
                <a:schemeClr val="accent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kern="0" dirty="0" err="1">
                <a:cs typeface="Arial"/>
              </a:rPr>
              <a:t>Using</a:t>
            </a:r>
            <a:r>
              <a:rPr lang="pt-BR" kern="0" dirty="0">
                <a:cs typeface="Arial"/>
              </a:rPr>
              <a:t> a model </a:t>
            </a:r>
            <a:r>
              <a:rPr lang="pt-BR" kern="0" dirty="0" err="1">
                <a:cs typeface="Arial"/>
              </a:rPr>
              <a:t>configuration</a:t>
            </a:r>
            <a:r>
              <a:rPr lang="pt-BR" kern="0" dirty="0">
                <a:cs typeface="Arial"/>
              </a:rPr>
              <a:t> </a:t>
            </a:r>
            <a:r>
              <a:rPr lang="pt-BR" kern="0" dirty="0" err="1">
                <a:cs typeface="Arial"/>
              </a:rPr>
              <a:t>validated</a:t>
            </a:r>
            <a:r>
              <a:rPr lang="pt-BR" kern="0" dirty="0">
                <a:cs typeface="Arial"/>
              </a:rPr>
              <a:t> for </a:t>
            </a:r>
            <a:r>
              <a:rPr lang="pt-BR" kern="0" dirty="0" err="1">
                <a:cs typeface="Arial"/>
              </a:rPr>
              <a:t>the</a:t>
            </a:r>
            <a:r>
              <a:rPr lang="pt-BR" kern="0" dirty="0">
                <a:cs typeface="Arial"/>
              </a:rPr>
              <a:t> New </a:t>
            </a:r>
            <a:r>
              <a:rPr lang="pt-BR" kern="0" dirty="0" err="1">
                <a:cs typeface="Arial"/>
              </a:rPr>
              <a:t>European</a:t>
            </a:r>
            <a:r>
              <a:rPr lang="pt-BR" kern="0" dirty="0">
                <a:cs typeface="Arial"/>
              </a:rPr>
              <a:t> Wind Atlas (NEWA) [1,2] </a:t>
            </a:r>
            <a:r>
              <a:rPr lang="pt-BR" kern="0" dirty="0" err="1">
                <a:cs typeface="Arial"/>
              </a:rPr>
              <a:t>to</a:t>
            </a:r>
            <a:r>
              <a:rPr lang="pt-BR" kern="0" dirty="0">
                <a:cs typeface="Arial"/>
              </a:rPr>
              <a:t> </a:t>
            </a:r>
            <a:r>
              <a:rPr lang="pt-BR" kern="0" dirty="0" err="1">
                <a:cs typeface="Arial"/>
              </a:rPr>
              <a:t>test</a:t>
            </a:r>
            <a:r>
              <a:rPr lang="pt-BR" kern="0" dirty="0">
                <a:cs typeface="Arial"/>
              </a:rPr>
              <a:t> </a:t>
            </a:r>
            <a:r>
              <a:rPr lang="pt-BR" kern="0" dirty="0" err="1">
                <a:cs typeface="Arial"/>
              </a:rPr>
              <a:t>different</a:t>
            </a:r>
            <a:r>
              <a:rPr lang="pt-BR" kern="0" dirty="0">
                <a:cs typeface="Arial"/>
              </a:rPr>
              <a:t> model setup </a:t>
            </a:r>
            <a:r>
              <a:rPr lang="pt-BR" kern="0" dirty="0" err="1">
                <a:cs typeface="Arial"/>
              </a:rPr>
              <a:t>focused</a:t>
            </a:r>
            <a:r>
              <a:rPr lang="pt-BR" kern="0" dirty="0">
                <a:cs typeface="Arial"/>
              </a:rPr>
              <a:t> </a:t>
            </a:r>
            <a:r>
              <a:rPr lang="pt-BR" kern="0" dirty="0" err="1">
                <a:cs typeface="Arial"/>
              </a:rPr>
              <a:t>on</a:t>
            </a:r>
            <a:r>
              <a:rPr lang="pt-BR" kern="0" dirty="0">
                <a:cs typeface="Arial"/>
              </a:rPr>
              <a:t> </a:t>
            </a:r>
            <a:r>
              <a:rPr lang="pt-BR" kern="0" dirty="0" err="1">
                <a:cs typeface="Arial"/>
              </a:rPr>
              <a:t>the</a:t>
            </a:r>
            <a:r>
              <a:rPr lang="pt-BR" kern="0" dirty="0">
                <a:cs typeface="Arial"/>
              </a:rPr>
              <a:t> time series </a:t>
            </a:r>
            <a:r>
              <a:rPr lang="pt-BR" kern="0" dirty="0" err="1">
                <a:cs typeface="Arial"/>
              </a:rPr>
              <a:t>characteristics</a:t>
            </a:r>
            <a:r>
              <a:rPr lang="pt-BR" kern="0" dirty="0">
                <a:cs typeface="Arial"/>
              </a:rPr>
              <a:t>.</a:t>
            </a:r>
            <a:endParaRPr lang="pt-BR" dirty="0"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9DC03F-A0B0-13BC-9067-11E26A88DECF}"/>
              </a:ext>
            </a:extLst>
          </p:cNvPr>
          <p:cNvSpPr txBox="1"/>
          <p:nvPr/>
        </p:nvSpPr>
        <p:spPr>
          <a:xfrm>
            <a:off x="6372369" y="1715449"/>
            <a:ext cx="5051322" cy="116339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Objective of this presentation</a:t>
            </a:r>
            <a:endParaRPr lang="pt-BR" sz="1800" dirty="0">
              <a:solidFill>
                <a:schemeClr val="accent2"/>
              </a:solidFill>
              <a:latin typeface="Verdana"/>
              <a:ea typeface="Verdana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pt-BR" sz="1800" dirty="0" err="1">
                <a:latin typeface="Arial"/>
                <a:ea typeface="ＭＳ Ｐゴシック"/>
                <a:cs typeface="Arial"/>
              </a:rPr>
              <a:t>Optimize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 WRF</a:t>
            </a:r>
            <a:r>
              <a:rPr lang="pt-BR" sz="1800" baseline="30000" dirty="0">
                <a:latin typeface="Arial"/>
                <a:ea typeface="ＭＳ Ｐゴシック"/>
                <a:cs typeface="Arial"/>
              </a:rPr>
              <a:t>1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 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simulations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 for 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producing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 time series 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suitable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 for 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power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and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 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energy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 system </a:t>
            </a:r>
            <a:r>
              <a:rPr lang="pt-BR" sz="1800" dirty="0" err="1">
                <a:latin typeface="Arial"/>
                <a:ea typeface="ＭＳ Ｐゴシック"/>
                <a:cs typeface="Arial"/>
              </a:rPr>
              <a:t>applications</a:t>
            </a:r>
            <a:r>
              <a:rPr lang="pt-BR" sz="1800" dirty="0">
                <a:latin typeface="Arial"/>
                <a:ea typeface="ＭＳ Ｐゴシック"/>
                <a:cs typeface="Arial"/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BFDC54-BB25-C3BC-D885-5843D4D6559D}"/>
              </a:ext>
            </a:extLst>
          </p:cNvPr>
          <p:cNvSpPr txBox="1"/>
          <p:nvPr/>
        </p:nvSpPr>
        <p:spPr>
          <a:xfrm>
            <a:off x="8721411" y="5598591"/>
            <a:ext cx="3359620" cy="153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sz="1000" dirty="0">
                <a:latin typeface="+mn-lt"/>
                <a:ea typeface="ＭＳ Ｐゴシック"/>
              </a:rPr>
              <a:t>1: The</a:t>
            </a:r>
            <a:r>
              <a:rPr lang="pt-BR" sz="1000" dirty="0">
                <a:latin typeface="Arial"/>
                <a:ea typeface="ＭＳ Ｐゴシック"/>
                <a:cs typeface="Arial"/>
              </a:rPr>
              <a:t> Weather </a:t>
            </a:r>
            <a:r>
              <a:rPr lang="pt-BR" sz="1000" dirty="0" err="1">
                <a:latin typeface="Arial"/>
                <a:ea typeface="ＭＳ Ｐゴシック"/>
                <a:cs typeface="Arial"/>
              </a:rPr>
              <a:t>Research</a:t>
            </a:r>
            <a:r>
              <a:rPr lang="pt-BR" sz="1000" dirty="0">
                <a:latin typeface="Arial"/>
                <a:ea typeface="ＭＳ Ｐゴシック"/>
                <a:cs typeface="Arial"/>
              </a:rPr>
              <a:t> </a:t>
            </a:r>
            <a:r>
              <a:rPr lang="pt-BR" sz="1000" dirty="0" err="1">
                <a:latin typeface="Arial"/>
                <a:ea typeface="ＭＳ Ｐゴシック"/>
                <a:cs typeface="Arial"/>
              </a:rPr>
              <a:t>and</a:t>
            </a:r>
            <a:r>
              <a:rPr lang="pt-BR" sz="1000" dirty="0">
                <a:latin typeface="Arial"/>
                <a:ea typeface="ＭＳ Ｐゴシック"/>
                <a:cs typeface="Arial"/>
              </a:rPr>
              <a:t> Forecast model</a:t>
            </a:r>
            <a:endParaRPr lang="pt-BR" sz="1000" dirty="0">
              <a:latin typeface="Arial"/>
              <a:ea typeface="Verdana"/>
              <a:cs typeface="Arial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2BF76-4D84-9766-3D7A-BE721E84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Arial"/>
              </a:rPr>
              <a:t>Model </a:t>
            </a:r>
            <a:r>
              <a:rPr lang="pt-BR" dirty="0" err="1">
                <a:cs typeface="Arial"/>
              </a:rPr>
              <a:t>sensitivity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experiments</a:t>
            </a:r>
            <a:endParaRPr lang="pt-BR" dirty="0" err="1"/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9796FC76-09D8-C1C3-B492-80D1FEF65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84819"/>
              </p:ext>
            </p:extLst>
          </p:nvPr>
        </p:nvGraphicFramePr>
        <p:xfrm>
          <a:off x="560384" y="1743385"/>
          <a:ext cx="6252795" cy="32359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2367">
                  <a:extLst>
                    <a:ext uri="{9D8B030D-6E8A-4147-A177-3AD203B41FA5}">
                      <a16:colId xmlns:a16="http://schemas.microsoft.com/office/drawing/2014/main" val="3669070172"/>
                    </a:ext>
                  </a:extLst>
                </a:gridCol>
                <a:gridCol w="1049822">
                  <a:extLst>
                    <a:ext uri="{9D8B030D-6E8A-4147-A177-3AD203B41FA5}">
                      <a16:colId xmlns:a16="http://schemas.microsoft.com/office/drawing/2014/main" val="730936605"/>
                    </a:ext>
                  </a:extLst>
                </a:gridCol>
                <a:gridCol w="1364768">
                  <a:extLst>
                    <a:ext uri="{9D8B030D-6E8A-4147-A177-3AD203B41FA5}">
                      <a16:colId xmlns:a16="http://schemas.microsoft.com/office/drawing/2014/main" val="3953201592"/>
                    </a:ext>
                  </a:extLst>
                </a:gridCol>
                <a:gridCol w="1507656">
                  <a:extLst>
                    <a:ext uri="{9D8B030D-6E8A-4147-A177-3AD203B41FA5}">
                      <a16:colId xmlns:a16="http://schemas.microsoft.com/office/drawing/2014/main" val="3141009583"/>
                    </a:ext>
                  </a:extLst>
                </a:gridCol>
                <a:gridCol w="1018182">
                  <a:extLst>
                    <a:ext uri="{9D8B030D-6E8A-4147-A177-3AD203B41FA5}">
                      <a16:colId xmlns:a16="http://schemas.microsoft.com/office/drawing/2014/main" val="1216808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simulation</a:t>
                      </a:r>
                      <a:br>
                        <a:rPr lang="en-US" sz="1800" b="0" i="0" u="none" strike="noStrike" noProof="0" dirty="0">
                          <a:latin typeface="Arial"/>
                        </a:rPr>
                      </a:br>
                      <a:r>
                        <a:rPr lang="en-US" sz="1800" b="0" i="0" u="none" strike="noStrike" noProof="0" dirty="0">
                          <a:latin typeface="Arial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nesting</a:t>
                      </a:r>
                      <a:br>
                        <a:rPr lang="en-US" sz="1800" b="0" i="0" u="none" strike="noStrike" noProof="0" dirty="0">
                          <a:latin typeface="Arial"/>
                        </a:rPr>
                      </a:br>
                      <a:r>
                        <a:rPr lang="en-US" sz="1800" b="0" i="0" u="none" strike="noStrike" noProof="0" dirty="0">
                          <a:latin typeface="Arial"/>
                        </a:rPr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resolution jump (km)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forcing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WRF</a:t>
                      </a:r>
                      <a:br>
                        <a:rPr lang="en-US" sz="1800" b="0" i="0" u="none" strike="noStrike" noProof="0" dirty="0">
                          <a:latin typeface="Arial"/>
                        </a:rPr>
                      </a:br>
                      <a:r>
                        <a:rPr lang="en-US" sz="1800" b="0" i="0" u="none" strike="noStrike" noProof="0" dirty="0">
                          <a:latin typeface="Arial"/>
                        </a:rPr>
                        <a:t>version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9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10km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4.2.1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0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6km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 /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4.2.1</a:t>
                      </a:r>
                      <a:endParaRPr lang="pt-BR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4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4.2.1</a:t>
                      </a:r>
                      <a:endParaRPr lang="pt-BR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98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3.3km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 / 3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 / 10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4.2.1</a:t>
                      </a:r>
                      <a:endParaRPr lang="pt-BR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90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10km_erai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1 /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30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ERA-Interim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4.2.1</a:t>
                      </a:r>
                      <a:endParaRPr lang="en-US" sz="18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10km_v3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1 /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30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3.8.1</a:t>
                      </a:r>
                      <a:endParaRPr lang="pt-BR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712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10km_sr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1 /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30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noProof="0" dirty="0">
                          <a:latin typeface="Arial"/>
                        </a:rPr>
                        <a:t>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Arial"/>
                        </a:rPr>
                        <a:t>4.2.1</a:t>
                      </a:r>
                      <a:endParaRPr lang="pt-BR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288114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DFA755-6E69-2666-A2F1-8F9E0FECA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7BC3D7-95A7-E3D2-CD00-206092559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Imagem 8" descr="Mapa&#10;&#10;Descrição gerada automaticamente">
            <a:extLst>
              <a:ext uri="{FF2B5EF4-FFF2-40B4-BE49-F238E27FC236}">
                <a16:creationId xmlns:a16="http://schemas.microsoft.com/office/drawing/2014/main" id="{3DB0CC0F-0546-2C39-4F62-94C82AEB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20" y="1746919"/>
            <a:ext cx="4011335" cy="325369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ED9881E-251F-71B9-BC75-03D85A025645}"/>
              </a:ext>
            </a:extLst>
          </p:cNvPr>
          <p:cNvSpPr txBox="1"/>
          <p:nvPr/>
        </p:nvSpPr>
        <p:spPr>
          <a:xfrm>
            <a:off x="555865" y="5363661"/>
            <a:ext cx="512607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 err="1">
                <a:latin typeface="+mn-lt"/>
                <a:ea typeface="ＭＳ Ｐゴシック"/>
              </a:rPr>
              <a:t>Compared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against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observations</a:t>
            </a:r>
            <a:r>
              <a:rPr lang="pt-BR" dirty="0">
                <a:latin typeface="+mn-lt"/>
                <a:ea typeface="ＭＳ Ｐゴシック"/>
              </a:rPr>
              <a:t> </a:t>
            </a:r>
            <a:r>
              <a:rPr lang="pt-BR" dirty="0" err="1">
                <a:latin typeface="+mn-lt"/>
                <a:ea typeface="ＭＳ Ｐゴシック"/>
              </a:rPr>
              <a:t>and</a:t>
            </a:r>
            <a:r>
              <a:rPr lang="pt-BR" dirty="0">
                <a:latin typeface="+mn-lt"/>
                <a:ea typeface="ＭＳ Ｐゴシック"/>
              </a:rPr>
              <a:t> time series </a:t>
            </a:r>
            <a:r>
              <a:rPr lang="pt-BR" dirty="0" err="1">
                <a:latin typeface="+mn-lt"/>
                <a:ea typeface="ＭＳ Ｐゴシック"/>
              </a:rPr>
              <a:t>from</a:t>
            </a:r>
            <a:r>
              <a:rPr lang="pt-BR" dirty="0">
                <a:latin typeface="+mn-lt"/>
                <a:ea typeface="ＭＳ Ｐゴシック"/>
              </a:rPr>
              <a:t> ERA5 [3] </a:t>
            </a:r>
            <a:r>
              <a:rPr lang="pt-BR" dirty="0" err="1">
                <a:latin typeface="+mn-lt"/>
                <a:ea typeface="ＭＳ Ｐゴシック"/>
              </a:rPr>
              <a:t>and</a:t>
            </a:r>
            <a:r>
              <a:rPr lang="pt-BR" dirty="0">
                <a:latin typeface="+mn-lt"/>
                <a:ea typeface="ＭＳ Ｐゴシック"/>
              </a:rPr>
              <a:t> NEWA [1,2] </a:t>
            </a:r>
            <a:r>
              <a:rPr lang="pt-BR" dirty="0" err="1">
                <a:latin typeface="+mn-lt"/>
                <a:ea typeface="ＭＳ Ｐゴシック"/>
              </a:rPr>
              <a:t>renalyses</a:t>
            </a:r>
            <a:r>
              <a:rPr lang="pt-BR" dirty="0">
                <a:latin typeface="+mn-lt"/>
                <a:ea typeface="ＭＳ Ｐゴシック"/>
              </a:rPr>
              <a:t>.</a:t>
            </a:r>
            <a:endParaRPr lang="pt-BR" dirty="0" err="1"/>
          </a:p>
        </p:txBody>
      </p:sp>
    </p:spTree>
    <p:extLst>
      <p:ext uri="{BB962C8B-B14F-4D97-AF65-F5344CB8AC3E}">
        <p14:creationId xmlns:p14="http://schemas.microsoft.com/office/powerpoint/2010/main" val="225580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35DB-8B1C-D623-9C49-085FA444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cs typeface="Arial"/>
              </a:rPr>
              <a:t>Validation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metrics</a:t>
            </a:r>
          </a:p>
        </p:txBody>
      </p:sp>
      <p:pic>
        <p:nvPicPr>
          <p:cNvPr id="6" name="Imagem 6" descr="Diagrama, Esquemático&#10;&#10;Descrição gerada automaticamente">
            <a:extLst>
              <a:ext uri="{FF2B5EF4-FFF2-40B4-BE49-F238E27FC236}">
                <a16:creationId xmlns:a16="http://schemas.microsoft.com/office/drawing/2014/main" id="{5086EB50-7D0C-ABD1-9766-68F5798D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37" y="1614335"/>
            <a:ext cx="4545210" cy="3925387"/>
          </a:xfr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AC9A39-5859-9437-D1FD-DD5A82052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E86C23-73AA-8E69-A233-6D20F4192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9D514C7-0F32-5EE7-A254-9F1227639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854" y="1406102"/>
            <a:ext cx="6103539" cy="40548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02D81F-03B8-F8FF-7C81-49EA1BFADE34}"/>
              </a:ext>
            </a:extLst>
          </p:cNvPr>
          <p:cNvSpPr txBox="1"/>
          <p:nvPr/>
        </p:nvSpPr>
        <p:spPr>
          <a:xfrm>
            <a:off x="2905744" y="5900068"/>
            <a:ext cx="7054011" cy="4821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en-US" dirty="0">
                <a:latin typeface="Verdana"/>
                <a:ea typeface="ＭＳ Ｐゴシック"/>
              </a:rPr>
              <a:t>Time series validations are crucial for power system applications*</a:t>
            </a:r>
          </a:p>
          <a:p>
            <a:pPr>
              <a:spcBef>
                <a:spcPts val="432"/>
              </a:spcBef>
            </a:pPr>
            <a:r>
              <a:rPr lang="en-US" sz="1200" dirty="0">
                <a:latin typeface="Verdana"/>
                <a:ea typeface="ＭＳ Ｐゴシック"/>
              </a:rPr>
              <a:t>*(see more on the supplementary slides)</a:t>
            </a:r>
          </a:p>
        </p:txBody>
      </p:sp>
    </p:spTree>
    <p:extLst>
      <p:ext uri="{BB962C8B-B14F-4D97-AF65-F5344CB8AC3E}">
        <p14:creationId xmlns:p14="http://schemas.microsoft.com/office/powerpoint/2010/main" val="207475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93E8-2185-390D-0CB4-8645E58C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cs typeface="Arial"/>
              </a:rPr>
              <a:t>Results</a:t>
            </a:r>
            <a:endParaRPr lang="pt-BR" dirty="0" err="1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98168D-75FC-1A02-7A27-D9613E6DF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D26A5D-E313-ED55-ADA8-E69CC81AF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E59F8A-6B06-30F9-FE88-376D220BECE5}"/>
              </a:ext>
            </a:extLst>
          </p:cNvPr>
          <p:cNvSpPr txBox="1"/>
          <p:nvPr/>
        </p:nvSpPr>
        <p:spPr>
          <a:xfrm>
            <a:off x="771177" y="1680235"/>
            <a:ext cx="4886871" cy="51501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  <a:cs typeface="Arial"/>
              </a:rPr>
              <a:t>(a)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Correlation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to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measurements</a:t>
            </a:r>
            <a:endParaRPr lang="pt-BR">
              <a:latin typeface="+mn-lt"/>
              <a:ea typeface="ＭＳ Ｐゴシック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b="1" dirty="0">
                <a:solidFill>
                  <a:schemeClr val="accent6"/>
                </a:solidFill>
                <a:latin typeface="+mn-lt"/>
                <a:ea typeface="ＭＳ Ｐゴシック"/>
                <a:cs typeface="Arial"/>
              </a:rPr>
              <a:t>ERA5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is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the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most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accurate</a:t>
            </a:r>
            <a:r>
              <a:rPr lang="pt-BR" dirty="0">
                <a:latin typeface="+mn-lt"/>
                <a:ea typeface="ＭＳ Ｐゴシック"/>
                <a:cs typeface="Arial"/>
              </a:rPr>
              <a:t>,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followed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by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the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ea typeface="ＭＳ Ｐゴシック"/>
                <a:cs typeface="Arial"/>
              </a:rPr>
              <a:t>5km</a:t>
            </a:r>
            <a:r>
              <a:rPr lang="pt-BR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  <a:ea typeface="ＭＳ Ｐゴシック"/>
                <a:cs typeface="Arial"/>
              </a:rPr>
              <a:t>.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endParaRPr lang="pt-BR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Courier New"/>
              <a:buChar char="o"/>
            </a:pPr>
            <a:r>
              <a:rPr lang="pt-BR" dirty="0" err="1">
                <a:latin typeface="+mn-lt"/>
                <a:ea typeface="ＭＳ Ｐゴシック"/>
                <a:cs typeface="Arial"/>
              </a:rPr>
              <a:t>Reanalysis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has</a:t>
            </a:r>
            <a:r>
              <a:rPr lang="pt-BR" dirty="0">
                <a:latin typeface="+mn-lt"/>
                <a:ea typeface="ＭＳ Ｐゴシック"/>
                <a:cs typeface="Arial"/>
              </a:rPr>
              <a:t> data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assimilation</a:t>
            </a:r>
            <a:endParaRPr lang="pt-BR" dirty="0" err="1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Courier New"/>
              <a:buChar char="o"/>
            </a:pPr>
            <a:r>
              <a:rPr lang="pt-BR" dirty="0">
                <a:latin typeface="+mn-lt"/>
                <a:ea typeface="ＭＳ Ｐゴシック"/>
                <a:cs typeface="Arial"/>
              </a:rPr>
              <a:t>"5km" versus "6km":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smoother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resolution</a:t>
            </a:r>
            <a:r>
              <a:rPr lang="pt-BR" dirty="0">
                <a:latin typeface="+mn-lt"/>
                <a:ea typeface="ＭＳ Ｐゴシック"/>
                <a:cs typeface="Arial"/>
              </a:rPr>
              <a:t> jump </a:t>
            </a: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  <a:cs typeface="Arial"/>
              </a:rPr>
              <a:t>(b)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and</a:t>
            </a:r>
            <a:r>
              <a:rPr lang="pt-BR" dirty="0">
                <a:latin typeface="+mn-lt"/>
                <a:ea typeface="ＭＳ Ｐゴシック"/>
                <a:cs typeface="Arial"/>
              </a:rPr>
              <a:t> (c)Temporal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dependencies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endParaRPr lang="pt-BR" dirty="0" err="1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b="1" dirty="0">
                <a:solidFill>
                  <a:srgbClr val="BDBF49"/>
                </a:solidFill>
                <a:latin typeface="+mn-lt"/>
                <a:ea typeface="ＭＳ Ｐゴシック"/>
                <a:cs typeface="Arial"/>
              </a:rPr>
              <a:t>3.3km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and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+mn-lt"/>
                <a:ea typeface="ＭＳ Ｐゴシック"/>
                <a:cs typeface="Arial"/>
              </a:rPr>
              <a:t>NEWA</a:t>
            </a:r>
            <a:r>
              <a:rPr lang="pt-BR" dirty="0">
                <a:latin typeface="+mn-lt"/>
                <a:ea typeface="ＭＳ Ｐゴシック"/>
                <a:cs typeface="Arial"/>
              </a:rPr>
              <a:t> (3km)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the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most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accurate</a:t>
            </a:r>
            <a:r>
              <a:rPr lang="pt-BR" dirty="0">
                <a:latin typeface="+mn-lt"/>
                <a:ea typeface="ＭＳ Ｐゴシック"/>
                <a:cs typeface="Arial"/>
              </a:rPr>
              <a:t>,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and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b="1" dirty="0">
                <a:solidFill>
                  <a:schemeClr val="accent6"/>
                </a:solidFill>
                <a:latin typeface="+mn-lt"/>
                <a:ea typeface="ＭＳ Ｐゴシック"/>
                <a:cs typeface="Arial"/>
              </a:rPr>
              <a:t>ERA5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the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last</a:t>
            </a:r>
            <a:r>
              <a:rPr lang="pt-BR" dirty="0">
                <a:latin typeface="+mn-lt"/>
                <a:ea typeface="ＭＳ Ｐゴシック"/>
                <a:cs typeface="Arial"/>
              </a:rPr>
              <a:t> in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the</a:t>
            </a:r>
            <a:r>
              <a:rPr lang="pt-BR" dirty="0">
                <a:latin typeface="+mn-lt"/>
                <a:ea typeface="ＭＳ Ｐゴシック"/>
                <a:cs typeface="Arial"/>
              </a:rPr>
              <a:t> ranking.</a:t>
            </a:r>
            <a:endParaRPr lang="pt-BR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Courier New"/>
              <a:buChar char="o"/>
            </a:pPr>
            <a:r>
              <a:rPr lang="pt-BR" dirty="0" err="1">
                <a:latin typeface="+mn-lt"/>
                <a:ea typeface="ＭＳ Ｐゴシック"/>
                <a:cs typeface="Arial"/>
              </a:rPr>
              <a:t>Clear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impact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from</a:t>
            </a:r>
            <a:r>
              <a:rPr lang="pt-BR" dirty="0">
                <a:latin typeface="+mn-lt"/>
                <a:ea typeface="ＭＳ Ｐゴシック"/>
                <a:cs typeface="Arial"/>
              </a:rPr>
              <a:t> grid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spacing</a:t>
            </a:r>
            <a:endParaRPr lang="pt-BR" dirty="0" err="1">
              <a:latin typeface="+mn-lt"/>
              <a:cs typeface="Arial"/>
            </a:endParaRPr>
          </a:p>
          <a:p>
            <a:pPr marL="285750" indent="-285750">
              <a:spcBef>
                <a:spcPts val="432"/>
              </a:spcBef>
              <a:buFont typeface="Courier New"/>
              <a:buChar char="o"/>
            </a:pP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  <a:cs typeface="Arial"/>
              </a:rPr>
              <a:t>(d) Wind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speed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distribution</a:t>
            </a:r>
            <a:r>
              <a:rPr lang="pt-BR" dirty="0">
                <a:latin typeface="+mn-lt"/>
                <a:ea typeface="ＭＳ Ｐゴシック"/>
                <a:cs typeface="Arial"/>
              </a:rPr>
              <a:t> (EMD)</a:t>
            </a: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dirty="0" err="1">
                <a:latin typeface="+mn-lt"/>
                <a:ea typeface="ＭＳ Ｐゴシック"/>
                <a:cs typeface="Arial"/>
              </a:rPr>
              <a:t>Homogeneous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results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among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all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simulations</a:t>
            </a:r>
            <a:r>
              <a:rPr lang="pt-BR" dirty="0">
                <a:latin typeface="+mn-lt"/>
                <a:ea typeface="ＭＳ Ｐゴシック"/>
                <a:cs typeface="Arial"/>
              </a:rPr>
              <a:t>.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Sensitive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to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the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analyzed</a:t>
            </a:r>
            <a:r>
              <a:rPr lang="pt-BR" dirty="0">
                <a:latin typeface="+mn-lt"/>
                <a:ea typeface="ＭＳ Ｐゴシック"/>
                <a:cs typeface="Arial"/>
              </a:rPr>
              <a:t> 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period</a:t>
            </a:r>
            <a:r>
              <a:rPr lang="pt-BR" dirty="0">
                <a:latin typeface="+mn-lt"/>
                <a:ea typeface="ＭＳ Ｐゴシック"/>
                <a:cs typeface="Arial"/>
              </a:rPr>
              <a:t>. </a:t>
            </a: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  <a:cs typeface="Arial"/>
              </a:rPr>
              <a:t>a, b,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and</a:t>
            </a:r>
            <a:r>
              <a:rPr lang="pt-BR" dirty="0">
                <a:latin typeface="+mn-lt"/>
                <a:ea typeface="ＭＳ Ｐゴシック"/>
                <a:cs typeface="Arial"/>
              </a:rPr>
              <a:t> c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consistent</a:t>
            </a:r>
            <a:r>
              <a:rPr lang="pt-BR" dirty="0">
                <a:latin typeface="+mn-lt"/>
                <a:ea typeface="ＭＳ Ｐゴシック"/>
                <a:cs typeface="Arial"/>
              </a:rPr>
              <a:t> in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different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considered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periods</a:t>
            </a:r>
            <a:r>
              <a:rPr lang="pt-BR" dirty="0">
                <a:latin typeface="+mn-lt"/>
                <a:ea typeface="ＭＳ Ｐゴシック"/>
                <a:cs typeface="Arial"/>
              </a:rPr>
              <a:t>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and</a:t>
            </a:r>
            <a:r>
              <a:rPr lang="pt-BR" dirty="0">
                <a:latin typeface="+mn-lt"/>
                <a:ea typeface="ＭＳ Ｐゴシック"/>
                <a:cs typeface="Arial"/>
              </a:rPr>
              <a:t> in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both</a:t>
            </a:r>
            <a:r>
              <a:rPr lang="pt-BR" dirty="0">
                <a:latin typeface="+mn-lt"/>
                <a:ea typeface="ＭＳ Ｐゴシック"/>
                <a:cs typeface="Arial"/>
              </a:rPr>
              <a:t> model </a:t>
            </a:r>
            <a:r>
              <a:rPr lang="pt-BR" dirty="0" err="1">
                <a:latin typeface="+mn-lt"/>
                <a:ea typeface="ＭＳ Ｐゴシック"/>
                <a:cs typeface="Arial"/>
              </a:rPr>
              <a:t>versions</a:t>
            </a:r>
            <a:r>
              <a:rPr lang="pt-BR" dirty="0">
                <a:latin typeface="+mn-lt"/>
                <a:ea typeface="ＭＳ Ｐゴシック"/>
                <a:cs typeface="Arial"/>
              </a:rPr>
              <a:t>.</a:t>
            </a: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pt-BR" dirty="0">
              <a:latin typeface="+mn-lt"/>
              <a:cs typeface="Arial"/>
            </a:endParaRPr>
          </a:p>
          <a:p>
            <a:pPr>
              <a:spcBef>
                <a:spcPts val="432"/>
              </a:spcBef>
            </a:pPr>
            <a:endParaRPr lang="pt-BR" dirty="0">
              <a:latin typeface="+mn-lt"/>
              <a:cs typeface="Arial"/>
            </a:endParaRPr>
          </a:p>
        </p:txBody>
      </p:sp>
      <p:pic>
        <p:nvPicPr>
          <p:cNvPr id="11" name="Imagem 11" descr="Gráfico, Gráfico de cascata, Gráfico de caixa estreita&#10;&#10;Descrição gerada automaticamente">
            <a:extLst>
              <a:ext uri="{FF2B5EF4-FFF2-40B4-BE49-F238E27FC236}">
                <a16:creationId xmlns:a16="http://schemas.microsoft.com/office/drawing/2014/main" id="{EE0AFC4B-5E50-5043-02F6-E71B1AC4A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09" y="56893"/>
            <a:ext cx="5673091" cy="6459823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01C9D752-86C6-C281-026A-80D546044141}"/>
              </a:ext>
            </a:extLst>
          </p:cNvPr>
          <p:cNvCxnSpPr/>
          <p:nvPr/>
        </p:nvCxnSpPr>
        <p:spPr bwMode="auto">
          <a:xfrm flipH="1">
            <a:off x="9373643" y="3152775"/>
            <a:ext cx="1630432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C37BEF-9DCD-1B38-4B34-19776E2A22C0}"/>
              </a:ext>
            </a:extLst>
          </p:cNvPr>
          <p:cNvSpPr txBox="1"/>
          <p:nvPr/>
        </p:nvSpPr>
        <p:spPr>
          <a:xfrm>
            <a:off x="9784584" y="3152775"/>
            <a:ext cx="11800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</a:rPr>
              <a:t>Grid </a:t>
            </a:r>
            <a:r>
              <a:rPr lang="pt-BR" dirty="0" err="1">
                <a:latin typeface="+mn-lt"/>
                <a:ea typeface="ＭＳ Ｐゴシック"/>
              </a:rPr>
              <a:t>spacing</a:t>
            </a:r>
            <a:endParaRPr lang="pt-BR" dirty="0" err="1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E616559-7A45-4665-AE42-6F51FCE0A5D7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8553" y="6029324"/>
            <a:ext cx="1630432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DBA49B-4B04-88FD-86A5-2F28FC97B00E}"/>
              </a:ext>
            </a:extLst>
          </p:cNvPr>
          <p:cNvSpPr txBox="1"/>
          <p:nvPr/>
        </p:nvSpPr>
        <p:spPr>
          <a:xfrm>
            <a:off x="6909226" y="6029324"/>
            <a:ext cx="11800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</a:rPr>
              <a:t>Grid </a:t>
            </a:r>
            <a:r>
              <a:rPr lang="pt-BR" dirty="0" err="1">
                <a:latin typeface="+mn-lt"/>
                <a:ea typeface="ＭＳ Ｐゴシック"/>
              </a:rPr>
              <a:t>spacing</a:t>
            </a:r>
            <a:endParaRPr lang="pt-BR" dirty="0" err="1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83A7E93-7255-5E75-B080-6F0BF2F071C3}"/>
              </a:ext>
            </a:extLst>
          </p:cNvPr>
          <p:cNvSpPr/>
          <p:nvPr/>
        </p:nvSpPr>
        <p:spPr bwMode="auto">
          <a:xfrm>
            <a:off x="6015128" y="333374"/>
            <a:ext cx="504560" cy="50482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D0679AA-21A6-8A4D-2FAF-51B44DC58BDB}"/>
              </a:ext>
            </a:extLst>
          </p:cNvPr>
          <p:cNvSpPr/>
          <p:nvPr/>
        </p:nvSpPr>
        <p:spPr bwMode="auto">
          <a:xfrm>
            <a:off x="7497986" y="942974"/>
            <a:ext cx="504560" cy="504825"/>
          </a:xfrm>
          <a:prstGeom prst="ellips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08EB1E7-60D7-D44F-8102-B7F24DDD58D8}"/>
              </a:ext>
            </a:extLst>
          </p:cNvPr>
          <p:cNvSpPr/>
          <p:nvPr/>
        </p:nvSpPr>
        <p:spPr bwMode="auto">
          <a:xfrm>
            <a:off x="6330979" y="695324"/>
            <a:ext cx="504560" cy="504825"/>
          </a:xfrm>
          <a:prstGeom prst="ellips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77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Gráfico&#10;&#10;Descrição gerada automaticamente">
            <a:extLst>
              <a:ext uri="{FF2B5EF4-FFF2-40B4-BE49-F238E27FC236}">
                <a16:creationId xmlns:a16="http://schemas.microsoft.com/office/drawing/2014/main" id="{3FEA10CF-92AA-DD13-328F-A52E56541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4" y="1333500"/>
            <a:ext cx="7224652" cy="4810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E293E8-2185-390D-0CB4-8645E58C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cs typeface="Arial"/>
              </a:rPr>
              <a:t>Results</a:t>
            </a:r>
            <a:endParaRPr lang="pt-BR" dirty="0" err="1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98168D-75FC-1A02-7A27-D9613E6DF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D26A5D-E313-ED55-ADA8-E69CC81AF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3BDCDE-795A-51BF-C4A8-E19B3B858B77}"/>
              </a:ext>
            </a:extLst>
          </p:cNvPr>
          <p:cNvSpPr txBox="1"/>
          <p:nvPr/>
        </p:nvSpPr>
        <p:spPr>
          <a:xfrm>
            <a:off x="7207644" y="1878003"/>
            <a:ext cx="4380853" cy="19492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Verdana"/>
                <a:cs typeface="Arial"/>
              </a:rPr>
              <a:t>All simulations overestimate the correlations, which agrees with previous studies [4,5]</a:t>
            </a:r>
            <a:endParaRPr lang="pt-BR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pt-BR" b="1" dirty="0">
                <a:solidFill>
                  <a:srgbClr val="BDBF49"/>
                </a:solidFill>
                <a:latin typeface="+mn-lt"/>
                <a:ea typeface="ＭＳ Ｐゴシック"/>
              </a:rPr>
              <a:t>3.3km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and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b="1" dirty="0">
                <a:solidFill>
                  <a:srgbClr val="0070C0"/>
                </a:solidFill>
                <a:latin typeface="+mn-lt"/>
                <a:ea typeface="ＭＳ Ｐゴシック"/>
              </a:rPr>
              <a:t>NEWA</a:t>
            </a:r>
            <a:r>
              <a:rPr lang="pt-BR" dirty="0">
                <a:latin typeface="+mn-lt"/>
                <a:ea typeface="ＭＳ Ｐゴシック"/>
              </a:rPr>
              <a:t> (3km) </a:t>
            </a:r>
            <a:r>
              <a:rPr lang="pt-BR" dirty="0" err="1">
                <a:latin typeface="+mn-lt"/>
                <a:ea typeface="ＭＳ Ｐゴシック"/>
              </a:rPr>
              <a:t>the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most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accurate</a:t>
            </a:r>
            <a:r>
              <a:rPr lang="pt-BR" dirty="0">
                <a:latin typeface="+mn-lt"/>
                <a:ea typeface="ＭＳ Ｐゴシック"/>
              </a:rPr>
              <a:t>  </a:t>
            </a:r>
            <a:r>
              <a:rPr lang="pt-BR" dirty="0" err="1">
                <a:latin typeface="+mn-lt"/>
                <a:ea typeface="ＭＳ Ｐゴシック"/>
              </a:rPr>
              <a:t>spatial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correlations</a:t>
            </a:r>
            <a:r>
              <a:rPr lang="pt-BR" dirty="0">
                <a:latin typeface="+mn-lt"/>
                <a:ea typeface="ＭＳ Ｐゴシック"/>
              </a:rPr>
              <a:t>, </a:t>
            </a:r>
            <a:r>
              <a:rPr lang="pt-BR" dirty="0" err="1">
                <a:latin typeface="+mn-lt"/>
                <a:ea typeface="ＭＳ Ｐゴシック"/>
              </a:rPr>
              <a:t>and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b="1" dirty="0">
                <a:solidFill>
                  <a:schemeClr val="accent6"/>
                </a:solidFill>
                <a:latin typeface="+mn-lt"/>
                <a:ea typeface="ＭＳ Ｐゴシック"/>
              </a:rPr>
              <a:t>ERA5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the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last</a:t>
            </a:r>
            <a:r>
              <a:rPr lang="pt-BR" dirty="0">
                <a:latin typeface="+mn-lt"/>
                <a:ea typeface="ＭＳ Ｐゴシック"/>
              </a:rPr>
              <a:t> in </a:t>
            </a:r>
            <a:r>
              <a:rPr lang="pt-BR" dirty="0" err="1">
                <a:latin typeface="+mn-lt"/>
                <a:ea typeface="ＭＳ Ｐゴシック"/>
              </a:rPr>
              <a:t>the</a:t>
            </a:r>
            <a:r>
              <a:rPr lang="pt-BR" dirty="0">
                <a:latin typeface="+mn-lt"/>
                <a:ea typeface="ＭＳ Ｐゴシック"/>
              </a:rPr>
              <a:t> ranking.</a:t>
            </a:r>
            <a:endParaRPr lang="pt-BR">
              <a:latin typeface="ＭＳ Ｐゴシック"/>
              <a:ea typeface="ＭＳ Ｐゴシック"/>
            </a:endParaRPr>
          </a:p>
          <a:p>
            <a:pPr marL="1200150" lvl="2" indent="-285750">
              <a:spcBef>
                <a:spcPts val="432"/>
              </a:spcBef>
              <a:buFont typeface="Wingdings"/>
              <a:buChar char="§"/>
            </a:pPr>
            <a:r>
              <a:rPr lang="pt-BR" dirty="0" err="1">
                <a:latin typeface="+mn-lt"/>
                <a:ea typeface="ＭＳ Ｐゴシック"/>
              </a:rPr>
              <a:t>Impact</a:t>
            </a:r>
            <a:r>
              <a:rPr lang="pt-BR" dirty="0">
                <a:latin typeface="+mn-lt"/>
                <a:ea typeface="ＭＳ Ｐゴシック"/>
              </a:rPr>
              <a:t> </a:t>
            </a:r>
            <a:r>
              <a:rPr lang="pt-BR" dirty="0" err="1">
                <a:latin typeface="+mn-lt"/>
                <a:ea typeface="ＭＳ Ｐゴシック"/>
              </a:rPr>
              <a:t>from</a:t>
            </a:r>
            <a:r>
              <a:rPr lang="pt-BR" dirty="0">
                <a:latin typeface="+mn-lt"/>
                <a:ea typeface="ＭＳ Ｐゴシック"/>
              </a:rPr>
              <a:t> grid </a:t>
            </a:r>
            <a:r>
              <a:rPr lang="pt-BR" dirty="0" err="1">
                <a:latin typeface="+mn-lt"/>
                <a:ea typeface="ＭＳ Ｐゴシック"/>
              </a:rPr>
              <a:t>spacing</a:t>
            </a:r>
            <a:endParaRPr lang="pt-BR" dirty="0" err="1">
              <a:latin typeface="ＭＳ Ｐゴシック"/>
              <a:ea typeface="ＭＳ Ｐゴシック"/>
            </a:endParaRPr>
          </a:p>
          <a:p>
            <a:pPr algn="l">
              <a:spcBef>
                <a:spcPts val="432"/>
              </a:spcBef>
            </a:pPr>
            <a:endParaRPr lang="pt-BR" dirty="0">
              <a:latin typeface="+mn-lt"/>
              <a:cs typeface="Arial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C4D111C-C860-921C-5C76-EFD719609475}"/>
              </a:ext>
            </a:extLst>
          </p:cNvPr>
          <p:cNvSpPr/>
          <p:nvPr/>
        </p:nvSpPr>
        <p:spPr bwMode="auto">
          <a:xfrm>
            <a:off x="3733672" y="2169653"/>
            <a:ext cx="2906629" cy="343667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B21136A-AA6B-564E-0543-111C3B1BA0F1}"/>
              </a:ext>
            </a:extLst>
          </p:cNvPr>
          <p:cNvSpPr/>
          <p:nvPr/>
        </p:nvSpPr>
        <p:spPr bwMode="auto">
          <a:xfrm>
            <a:off x="3735512" y="3597827"/>
            <a:ext cx="2906629" cy="241769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4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E9BF1-9493-2486-3B77-2D73E4EE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cs typeface="Arial"/>
              </a:rPr>
              <a:t>Conclusions</a:t>
            </a:r>
            <a:endParaRPr lang="pt-BR" dirty="0" err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1A544-122C-FA80-A061-1199054C9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909" y="1687917"/>
            <a:ext cx="9947194" cy="4536373"/>
          </a:xfrm>
        </p:spPr>
        <p:txBody>
          <a:bodyPr/>
          <a:lstStyle/>
          <a:p>
            <a:pPr marL="197485" indent="-197485"/>
            <a:r>
              <a:rPr lang="pt-BR" dirty="0">
                <a:cs typeface="Arial"/>
              </a:rPr>
              <a:t>Model </a:t>
            </a:r>
            <a:r>
              <a:rPr lang="pt-BR" dirty="0" err="1">
                <a:cs typeface="Arial"/>
              </a:rPr>
              <a:t>configuration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such</a:t>
            </a:r>
            <a:r>
              <a:rPr lang="pt-BR" dirty="0">
                <a:cs typeface="Arial"/>
              </a:rPr>
              <a:t> as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nesting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choice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and</a:t>
            </a:r>
            <a:r>
              <a:rPr lang="pt-BR" dirty="0">
                <a:cs typeface="Arial"/>
              </a:rPr>
              <a:t> horizontal </a:t>
            </a:r>
            <a:r>
              <a:rPr lang="pt-BR" dirty="0" err="1">
                <a:cs typeface="Arial"/>
              </a:rPr>
              <a:t>resolution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can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be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used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to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optimize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simulations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of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wind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speed</a:t>
            </a:r>
            <a:r>
              <a:rPr lang="pt-BR" dirty="0">
                <a:cs typeface="Arial"/>
              </a:rPr>
              <a:t> for </a:t>
            </a:r>
            <a:r>
              <a:rPr lang="pt-BR" dirty="0" err="1">
                <a:cs typeface="Arial"/>
              </a:rPr>
              <a:t>power</a:t>
            </a:r>
            <a:r>
              <a:rPr lang="pt-BR" dirty="0">
                <a:cs typeface="Arial"/>
              </a:rPr>
              <a:t> system </a:t>
            </a:r>
            <a:r>
              <a:rPr lang="pt-BR" dirty="0" err="1">
                <a:cs typeface="Arial"/>
              </a:rPr>
              <a:t>applications</a:t>
            </a:r>
            <a:r>
              <a:rPr lang="pt-BR" dirty="0">
                <a:cs typeface="Arial"/>
              </a:rPr>
              <a:t>.</a:t>
            </a: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r>
              <a:rPr lang="pt-BR" dirty="0" err="1">
                <a:cs typeface="Arial"/>
              </a:rPr>
              <a:t>Finer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resolution</a:t>
            </a:r>
            <a:r>
              <a:rPr lang="pt-BR" dirty="0">
                <a:cs typeface="Arial"/>
              </a:rPr>
              <a:t> improves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representation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of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ea typeface="+mn-lt"/>
                <a:cs typeface="+mn-lt"/>
              </a:rPr>
              <a:t>spatial</a:t>
            </a:r>
            <a:r>
              <a:rPr lang="pt-BR" dirty="0">
                <a:ea typeface="+mn-lt"/>
                <a:cs typeface="+mn-lt"/>
              </a:rPr>
              <a:t> </a:t>
            </a:r>
            <a:r>
              <a:rPr lang="pt-BR" dirty="0" err="1">
                <a:ea typeface="+mn-lt"/>
                <a:cs typeface="+mn-lt"/>
              </a:rPr>
              <a:t>and</a:t>
            </a:r>
            <a:r>
              <a:rPr lang="pt-BR" dirty="0">
                <a:ea typeface="+mn-lt"/>
                <a:cs typeface="+mn-lt"/>
              </a:rPr>
              <a:t> temporal </a:t>
            </a:r>
            <a:r>
              <a:rPr lang="pt-BR" dirty="0" err="1">
                <a:ea typeface="+mn-lt"/>
                <a:cs typeface="+mn-lt"/>
              </a:rPr>
              <a:t>correlations</a:t>
            </a:r>
            <a:r>
              <a:rPr lang="pt-BR" dirty="0">
                <a:cs typeface="Arial"/>
              </a:rPr>
              <a:t>. </a:t>
            </a:r>
            <a:r>
              <a:rPr lang="pt-BR" dirty="0" err="1">
                <a:cs typeface="Arial"/>
              </a:rPr>
              <a:t>Inconclusive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how</a:t>
            </a:r>
            <a:r>
              <a:rPr lang="pt-BR" dirty="0">
                <a:cs typeface="Arial"/>
              </a:rPr>
              <a:t> it </a:t>
            </a:r>
            <a:r>
              <a:rPr lang="pt-BR" dirty="0" err="1">
                <a:cs typeface="Arial"/>
              </a:rPr>
              <a:t>affects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wind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speed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distribution</a:t>
            </a:r>
            <a:r>
              <a:rPr lang="pt-BR" dirty="0">
                <a:cs typeface="Arial"/>
              </a:rPr>
              <a:t>.</a:t>
            </a: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r>
              <a:rPr lang="pt-BR" dirty="0" err="1">
                <a:cs typeface="Arial"/>
              </a:rPr>
              <a:t>To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increase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correlation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to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measurements</a:t>
            </a:r>
            <a:r>
              <a:rPr lang="pt-BR" dirty="0">
                <a:cs typeface="Arial"/>
              </a:rPr>
              <a:t>, a </a:t>
            </a:r>
            <a:r>
              <a:rPr lang="pt-BR" dirty="0" err="1">
                <a:cs typeface="Arial"/>
              </a:rPr>
              <a:t>higher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influence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from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forcing</a:t>
            </a:r>
            <a:r>
              <a:rPr lang="pt-BR" dirty="0">
                <a:cs typeface="Arial"/>
              </a:rPr>
              <a:t> data </a:t>
            </a:r>
            <a:r>
              <a:rPr lang="pt-BR" dirty="0" err="1">
                <a:cs typeface="Arial"/>
              </a:rPr>
              <a:t>on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simulation</a:t>
            </a:r>
            <a:r>
              <a:rPr lang="pt-BR" dirty="0">
                <a:cs typeface="Arial"/>
              </a:rPr>
              <a:t> (</a:t>
            </a:r>
            <a:r>
              <a:rPr lang="pt-BR" dirty="0" err="1">
                <a:cs typeface="Arial"/>
              </a:rPr>
              <a:t>smoother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transition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between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computational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domains</a:t>
            </a:r>
            <a:r>
              <a:rPr lang="pt-BR" dirty="0">
                <a:cs typeface="Arial"/>
              </a:rPr>
              <a:t>) </a:t>
            </a:r>
            <a:r>
              <a:rPr lang="pt-BR" dirty="0" err="1">
                <a:cs typeface="Arial"/>
              </a:rPr>
              <a:t>can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be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used</a:t>
            </a:r>
            <a:r>
              <a:rPr lang="pt-BR" dirty="0">
                <a:cs typeface="Arial"/>
              </a:rPr>
              <a:t>. </a:t>
            </a:r>
          </a:p>
          <a:p>
            <a:pPr marL="0" indent="0">
              <a:buNone/>
            </a:pPr>
            <a:r>
              <a:rPr lang="pt-BR" dirty="0">
                <a:cs typeface="Arial"/>
              </a:rPr>
              <a:t>   E.g.: ERA5-&gt;15km-&gt;5km &gt;&gt;&gt; </a:t>
            </a:r>
            <a:r>
              <a:rPr lang="pt-BR" dirty="0">
                <a:ea typeface="+mn-lt"/>
                <a:cs typeface="+mn-lt"/>
              </a:rPr>
              <a:t>ERA5-&gt;30km-&gt;6km</a:t>
            </a:r>
            <a:r>
              <a:rPr lang="pt-BR" dirty="0">
                <a:cs typeface="Arial"/>
              </a:rPr>
              <a:t>  </a:t>
            </a: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r>
              <a:rPr lang="pt-BR" dirty="0">
                <a:cs typeface="Arial"/>
              </a:rPr>
              <a:t>The </a:t>
            </a:r>
            <a:r>
              <a:rPr lang="pt-BR" dirty="0" err="1">
                <a:cs typeface="Arial"/>
              </a:rPr>
              <a:t>resultant</a:t>
            </a:r>
            <a:r>
              <a:rPr lang="pt-BR" dirty="0">
                <a:cs typeface="Arial"/>
              </a:rPr>
              <a:t> time series are more </a:t>
            </a:r>
            <a:r>
              <a:rPr lang="pt-BR" dirty="0" err="1">
                <a:cs typeface="Arial"/>
              </a:rPr>
              <a:t>impacted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by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mesoscale</a:t>
            </a:r>
            <a:r>
              <a:rPr lang="pt-BR" dirty="0">
                <a:cs typeface="Arial"/>
              </a:rPr>
              <a:t> model </a:t>
            </a:r>
            <a:r>
              <a:rPr lang="pt-BR" dirty="0" err="1">
                <a:cs typeface="Arial"/>
              </a:rPr>
              <a:t>than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the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forcing</a:t>
            </a:r>
            <a:r>
              <a:rPr lang="pt-BR" dirty="0">
                <a:cs typeface="Arial"/>
              </a:rPr>
              <a:t> data. No </a:t>
            </a:r>
            <a:r>
              <a:rPr lang="pt-BR" dirty="0" err="1">
                <a:cs typeface="Arial"/>
              </a:rPr>
              <a:t>clear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difference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between</a:t>
            </a:r>
            <a:r>
              <a:rPr lang="pt-BR" dirty="0">
                <a:cs typeface="Arial"/>
              </a:rPr>
              <a:t> </a:t>
            </a:r>
            <a:r>
              <a:rPr lang="pt-BR" dirty="0" err="1">
                <a:cs typeface="Arial"/>
              </a:rPr>
              <a:t>simulations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forced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by</a:t>
            </a:r>
            <a:r>
              <a:rPr lang="pt-BR" dirty="0">
                <a:cs typeface="Arial"/>
              </a:rPr>
              <a:t> ERA5 </a:t>
            </a:r>
            <a:r>
              <a:rPr lang="pt-BR" dirty="0" err="1">
                <a:cs typeface="Arial"/>
              </a:rPr>
              <a:t>and</a:t>
            </a:r>
            <a:r>
              <a:rPr lang="pt-BR" dirty="0">
                <a:cs typeface="Arial"/>
              </a:rPr>
              <a:t> ERA-Interim. In </a:t>
            </a:r>
            <a:r>
              <a:rPr lang="pt-BR" dirty="0" err="1">
                <a:cs typeface="Arial"/>
              </a:rPr>
              <a:t>all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results</a:t>
            </a:r>
            <a:r>
              <a:rPr lang="pt-BR" dirty="0">
                <a:cs typeface="Arial"/>
              </a:rPr>
              <a:t>, WRF v.4.2.1 </a:t>
            </a:r>
            <a:r>
              <a:rPr lang="pt-BR" dirty="0" err="1">
                <a:cs typeface="Arial"/>
              </a:rPr>
              <a:t>performed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better</a:t>
            </a:r>
            <a:r>
              <a:rPr lang="pt-BR" dirty="0">
                <a:cs typeface="Arial"/>
              </a:rPr>
              <a:t> </a:t>
            </a:r>
            <a:r>
              <a:rPr lang="pt-BR" dirty="0" err="1">
                <a:cs typeface="Arial"/>
              </a:rPr>
              <a:t>than</a:t>
            </a:r>
            <a:r>
              <a:rPr lang="pt-BR" dirty="0">
                <a:cs typeface="Arial"/>
              </a:rPr>
              <a:t> v.3.8.2.</a:t>
            </a: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  <a:p>
            <a:pPr marL="197485" indent="-197485"/>
            <a:endParaRPr lang="pt-BR" dirty="0">
              <a:cs typeface="Arial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E06D95-BDC4-FCFD-1DCE-177B38469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1C39C0-81CE-B219-E2DD-41B0D1876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4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D_Presentation Tit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5EF10C-EF1C-AB4B-40D3-2C86F78A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706328"/>
            <a:ext cx="9330774" cy="4545578"/>
          </a:xfrm>
        </p:spPr>
        <p:txBody>
          <a:bodyPr/>
          <a:lstStyle/>
          <a:p>
            <a:pPr marL="0" indent="0">
              <a:buNone/>
            </a:pPr>
            <a:r>
              <a:rPr lang="pt-BR" sz="4800" dirty="0" err="1">
                <a:cs typeface="Arial"/>
              </a:rPr>
              <a:t>Thank</a:t>
            </a:r>
            <a:r>
              <a:rPr lang="pt-BR" sz="4800" dirty="0">
                <a:cs typeface="Arial"/>
              </a:rPr>
              <a:t> </a:t>
            </a:r>
            <a:r>
              <a:rPr lang="pt-BR" sz="4800" dirty="0" err="1">
                <a:cs typeface="Arial"/>
              </a:rPr>
              <a:t>you</a:t>
            </a:r>
            <a:r>
              <a:rPr lang="pt-BR" sz="4800" dirty="0">
                <a:cs typeface="Arial"/>
              </a:rPr>
              <a:t>!</a:t>
            </a:r>
          </a:p>
          <a:p>
            <a:pPr marL="0" indent="0">
              <a:buNone/>
            </a:pPr>
            <a:r>
              <a:rPr lang="pt-BR" sz="3600" dirty="0">
                <a:cs typeface="Arial"/>
                <a:hlinkClick r:id="rId4"/>
              </a:rPr>
              <a:t>gldco@dtu.dk</a:t>
            </a:r>
            <a:endParaRPr lang="pt-BR" sz="3600">
              <a:cs typeface="Arial"/>
            </a:endParaRPr>
          </a:p>
          <a:p>
            <a:pPr marL="0" indent="0">
              <a:buNone/>
            </a:pPr>
            <a:endParaRPr lang="pt-BR" sz="4800" dirty="0"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FD213FC-0A36-50AF-096B-48BA6D52EA0A}"/>
              </a:ext>
            </a:extLst>
          </p:cNvPr>
          <p:cNvSpPr txBox="1"/>
          <p:nvPr/>
        </p:nvSpPr>
        <p:spPr>
          <a:xfrm>
            <a:off x="445461" y="5796313"/>
            <a:ext cx="396684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 err="1">
                <a:latin typeface="+mn-lt"/>
                <a:ea typeface="ＭＳ Ｐゴシック"/>
              </a:rPr>
              <a:t>Supplementary</a:t>
            </a:r>
            <a:r>
              <a:rPr lang="pt-BR" dirty="0">
                <a:latin typeface="+mn-lt"/>
                <a:ea typeface="ＭＳ Ｐゴシック"/>
              </a:rPr>
              <a:t> material in </a:t>
            </a:r>
            <a:r>
              <a:rPr lang="pt-BR" dirty="0" err="1">
                <a:latin typeface="+mn-lt"/>
                <a:ea typeface="ＭＳ Ｐゴシック"/>
              </a:rPr>
              <a:t>the</a:t>
            </a:r>
            <a:r>
              <a:rPr lang="pt-BR" dirty="0">
                <a:latin typeface="+mn-lt"/>
                <a:ea typeface="ＭＳ Ｐゴシック"/>
              </a:rPr>
              <a:t> </a:t>
            </a:r>
            <a:r>
              <a:rPr lang="pt-BR" dirty="0" err="1">
                <a:latin typeface="+mn-lt"/>
                <a:ea typeface="ＭＳ Ｐゴシック"/>
              </a:rPr>
              <a:t>next</a:t>
            </a:r>
            <a:r>
              <a:rPr lang="pt-BR" dirty="0">
                <a:latin typeface="+mn-lt"/>
                <a:ea typeface="ＭＳ Ｐゴシック"/>
              </a:rPr>
              <a:t> slides.</a:t>
            </a:r>
            <a:endParaRPr lang="pt-BR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5506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F3E21-724D-9652-DEB4-494162D7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4" y="414357"/>
            <a:ext cx="9312374" cy="972716"/>
          </a:xfrm>
        </p:spPr>
        <p:txBody>
          <a:bodyPr/>
          <a:lstStyle/>
          <a:p>
            <a:r>
              <a:rPr lang="pt-BR" dirty="0" err="1">
                <a:cs typeface="Arial"/>
              </a:rPr>
              <a:t>Supplementary</a:t>
            </a:r>
            <a:r>
              <a:rPr lang="pt-BR" dirty="0">
                <a:cs typeface="Arial"/>
              </a:rPr>
              <a:t> slides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F148C5-C667-7A3F-3947-B67A82823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D0D265-A842-DC2E-3F59-9079E7C1B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BBDB33-A054-B9DC-C0EB-CCAF3C50C7CC}"/>
              </a:ext>
            </a:extLst>
          </p:cNvPr>
          <p:cNvSpPr txBox="1"/>
          <p:nvPr/>
        </p:nvSpPr>
        <p:spPr>
          <a:xfrm>
            <a:off x="1770545" y="5389714"/>
            <a:ext cx="3131879" cy="9130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pt-BR" dirty="0">
                <a:latin typeface="+mn-lt"/>
                <a:ea typeface="ＭＳ Ｐゴシック"/>
              </a:rPr>
              <a:t>ERA5 </a:t>
            </a:r>
            <a:r>
              <a:rPr lang="pt-BR" dirty="0" err="1">
                <a:latin typeface="+mn-lt"/>
                <a:ea typeface="ＭＳ Ｐゴシック"/>
              </a:rPr>
              <a:t>and</a:t>
            </a:r>
            <a:r>
              <a:rPr lang="pt-BR" dirty="0">
                <a:latin typeface="+mn-lt"/>
                <a:ea typeface="ＭＳ Ｐゴシック"/>
              </a:rPr>
              <a:t> WRF </a:t>
            </a:r>
            <a:r>
              <a:rPr lang="pt-BR" dirty="0" err="1">
                <a:latin typeface="+mn-lt"/>
                <a:ea typeface="ＭＳ Ｐゴシック"/>
              </a:rPr>
              <a:t>forced</a:t>
            </a:r>
            <a:r>
              <a:rPr lang="pt-BR" dirty="0">
                <a:latin typeface="+mn-lt"/>
                <a:ea typeface="ＭＳ Ｐゴシック"/>
              </a:rPr>
              <a:t> </a:t>
            </a:r>
            <a:r>
              <a:rPr lang="pt-BR" dirty="0" err="1">
                <a:latin typeface="+mn-lt"/>
                <a:ea typeface="ＭＳ Ｐゴシック"/>
              </a:rPr>
              <a:t>by</a:t>
            </a:r>
            <a:r>
              <a:rPr lang="pt-BR" dirty="0">
                <a:latin typeface="+mn-lt"/>
                <a:ea typeface="ＭＳ Ｐゴシック"/>
              </a:rPr>
              <a:t> ERA5</a:t>
            </a:r>
            <a:endParaRPr lang="pt-BR"/>
          </a:p>
          <a:p>
            <a:r>
              <a:rPr lang="pt-BR" dirty="0" err="1">
                <a:latin typeface="Arial"/>
                <a:ea typeface="ＭＳ Ｐゴシック"/>
                <a:cs typeface="Arial"/>
              </a:rPr>
              <a:t>Smoother</a:t>
            </a:r>
            <a:r>
              <a:rPr lang="pt-BR" dirty="0">
                <a:latin typeface="Arial"/>
                <a:ea typeface="ＭＳ Ｐゴシック"/>
                <a:cs typeface="Arial"/>
              </a:rPr>
              <a:t> 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reinitialization</a:t>
            </a:r>
            <a:endParaRPr lang="pt-BR" dirty="0" err="1">
              <a:latin typeface="Verdana"/>
              <a:ea typeface="Verdana"/>
              <a:cs typeface="Arial"/>
            </a:endParaRPr>
          </a:p>
          <a:p>
            <a:pPr>
              <a:spcBef>
                <a:spcPts val="432"/>
              </a:spcBef>
            </a:pPr>
            <a:r>
              <a:rPr lang="pt-BR" dirty="0">
                <a:latin typeface="Arial"/>
                <a:ea typeface="ＭＳ Ｐゴシック"/>
                <a:cs typeface="Arial"/>
              </a:rPr>
              <a:t>"10km" in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red</a:t>
            </a:r>
            <a:r>
              <a:rPr lang="pt-BR" dirty="0">
                <a:latin typeface="Arial"/>
                <a:ea typeface="ＭＳ Ｐゴシック"/>
                <a:cs typeface="Arial"/>
              </a:rPr>
              <a:t>; "10km_s" in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purple</a:t>
            </a:r>
            <a:r>
              <a:rPr lang="pt-BR" dirty="0">
                <a:latin typeface="Arial"/>
                <a:ea typeface="ＭＳ Ｐゴシック"/>
                <a:cs typeface="Arial"/>
              </a:rPr>
              <a:t>.</a:t>
            </a:r>
            <a:endParaRPr lang="pt-BR">
              <a:latin typeface="Arial"/>
              <a:cs typeface="Arial"/>
            </a:endParaRPr>
          </a:p>
        </p:txBody>
      </p:sp>
      <p:pic>
        <p:nvPicPr>
          <p:cNvPr id="9" name="Imagem 9" descr="Gráfico&#10;&#10;Descrição gerada automaticamente">
            <a:extLst>
              <a:ext uri="{FF2B5EF4-FFF2-40B4-BE49-F238E27FC236}">
                <a16:creationId xmlns:a16="http://schemas.microsoft.com/office/drawing/2014/main" id="{6FFF8B3D-55C7-E45B-5D0A-2F2139D0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0" y="1572716"/>
            <a:ext cx="5062259" cy="3702683"/>
          </a:xfrm>
          <a:prstGeom prst="rect">
            <a:avLst/>
          </a:prstGeom>
        </p:spPr>
      </p:pic>
      <p:pic>
        <p:nvPicPr>
          <p:cNvPr id="13" name="Imagem 6" descr="Diagrama, Esquemático&#10;&#10;Descrição gerada automaticamente">
            <a:extLst>
              <a:ext uri="{FF2B5EF4-FFF2-40B4-BE49-F238E27FC236}">
                <a16:creationId xmlns:a16="http://schemas.microsoft.com/office/drawing/2014/main" id="{AECE734B-C9FA-68B1-780C-C9C954A41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6777" y="1526977"/>
            <a:ext cx="4545210" cy="3925387"/>
          </a:xfrm>
        </p:spPr>
      </p:pic>
      <p:sp>
        <p:nvSpPr>
          <p:cNvPr id="16" name="Texto Explicativo: Seta para Cima 15">
            <a:extLst>
              <a:ext uri="{FF2B5EF4-FFF2-40B4-BE49-F238E27FC236}">
                <a16:creationId xmlns:a16="http://schemas.microsoft.com/office/drawing/2014/main" id="{5EFAADFE-FF18-B6F9-039A-65FA26507C7C}"/>
              </a:ext>
            </a:extLst>
          </p:cNvPr>
          <p:cNvSpPr/>
          <p:nvPr/>
        </p:nvSpPr>
        <p:spPr bwMode="auto">
          <a:xfrm>
            <a:off x="6217677" y="5481284"/>
            <a:ext cx="2241518" cy="779307"/>
          </a:xfrm>
          <a:prstGeom prst="upArrowCallou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32"/>
              </a:spcBef>
            </a:pPr>
            <a:r>
              <a:rPr lang="pt-BR" sz="800" dirty="0" err="1">
                <a:latin typeface="Verdana"/>
                <a:ea typeface="Verdana"/>
              </a:rPr>
              <a:t>Relevant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when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the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wind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speed</a:t>
            </a:r>
            <a:r>
              <a:rPr lang="pt-BR" sz="800" dirty="0">
                <a:latin typeface="Verdana"/>
                <a:ea typeface="Verdana"/>
              </a:rPr>
              <a:t> data </a:t>
            </a:r>
            <a:r>
              <a:rPr lang="pt-BR" sz="800" dirty="0" err="1">
                <a:latin typeface="Verdana"/>
                <a:ea typeface="Verdana"/>
              </a:rPr>
              <a:t>needs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to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be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correctly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correlated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with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other</a:t>
            </a:r>
            <a:r>
              <a:rPr lang="pt-BR" sz="800" dirty="0">
                <a:latin typeface="Verdana"/>
                <a:ea typeface="Verdana"/>
              </a:rPr>
              <a:t> time series (e.g., </a:t>
            </a:r>
            <a:r>
              <a:rPr lang="pt-BR" sz="800" dirty="0" err="1">
                <a:latin typeface="Verdana"/>
                <a:ea typeface="Verdana"/>
              </a:rPr>
              <a:t>electricity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price</a:t>
            </a:r>
            <a:r>
              <a:rPr lang="pt-BR" sz="800" dirty="0">
                <a:latin typeface="Verdana"/>
                <a:ea typeface="Verdana"/>
              </a:rPr>
              <a:t>)</a:t>
            </a:r>
            <a:endParaRPr lang="pt-BR" sz="800" dirty="0">
              <a:ea typeface="Verdana"/>
            </a:endParaRPr>
          </a:p>
        </p:txBody>
      </p:sp>
      <p:sp>
        <p:nvSpPr>
          <p:cNvPr id="17" name="Texto Explicativo: Seta para Cima 16">
            <a:extLst>
              <a:ext uri="{FF2B5EF4-FFF2-40B4-BE49-F238E27FC236}">
                <a16:creationId xmlns:a16="http://schemas.microsoft.com/office/drawing/2014/main" id="{33FCB021-7EB8-F170-319A-685E4E705C0B}"/>
              </a:ext>
            </a:extLst>
          </p:cNvPr>
          <p:cNvSpPr/>
          <p:nvPr/>
        </p:nvSpPr>
        <p:spPr bwMode="auto">
          <a:xfrm>
            <a:off x="9473794" y="5481375"/>
            <a:ext cx="2336878" cy="858773"/>
          </a:xfrm>
          <a:prstGeom prst="upArrowCallou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432"/>
              </a:spcBef>
            </a:pPr>
            <a:r>
              <a:rPr lang="pt-BR" sz="800" dirty="0" err="1">
                <a:latin typeface="Verdana"/>
                <a:ea typeface="Verdana"/>
              </a:rPr>
              <a:t>Accurate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wind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speed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distribution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is</a:t>
            </a:r>
            <a:r>
              <a:rPr lang="pt-BR" sz="800" dirty="0">
                <a:latin typeface="Verdana"/>
                <a:ea typeface="Verdana"/>
              </a:rPr>
              <a:t> </a:t>
            </a:r>
            <a:r>
              <a:rPr lang="pt-BR" sz="800" dirty="0" err="1">
                <a:latin typeface="Verdana"/>
                <a:ea typeface="Verdana"/>
              </a:rPr>
              <a:t>important</a:t>
            </a:r>
            <a:r>
              <a:rPr lang="pt-BR" sz="800" dirty="0">
                <a:latin typeface="Verdana"/>
                <a:ea typeface="Verdana"/>
              </a:rPr>
              <a:t> for </a:t>
            </a:r>
            <a:r>
              <a:rPr lang="pt-BR" sz="800" dirty="0" err="1">
                <a:latin typeface="Verdana"/>
                <a:ea typeface="Verdana"/>
              </a:rPr>
              <a:t>estimating</a:t>
            </a:r>
            <a:r>
              <a:rPr lang="pt-BR" sz="800" dirty="0">
                <a:latin typeface="Verdana"/>
                <a:ea typeface="Verdana"/>
              </a:rPr>
              <a:t> a </a:t>
            </a:r>
            <a:r>
              <a:rPr lang="pt-BR" sz="800" dirty="0" err="1">
                <a:latin typeface="Verdana"/>
                <a:ea typeface="Verdana"/>
              </a:rPr>
              <a:t>site’s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potential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annual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energy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production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and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understanding</a:t>
            </a:r>
            <a:r>
              <a:rPr lang="pt-BR" sz="800" dirty="0">
                <a:latin typeface="Verdana"/>
                <a:ea typeface="Verdana"/>
              </a:rPr>
              <a:t> </a:t>
            </a:r>
            <a:r>
              <a:rPr lang="pt-BR" sz="800" dirty="0" err="1">
                <a:latin typeface="Verdana"/>
                <a:ea typeface="Verdana"/>
              </a:rPr>
              <a:t>storm</a:t>
            </a:r>
            <a:r>
              <a:rPr lang="pt-BR" sz="800" dirty="0">
                <a:latin typeface="Verdana"/>
                <a:ea typeface="Verdana"/>
              </a:rPr>
              <a:t> shutdown </a:t>
            </a:r>
            <a:r>
              <a:rPr lang="pt-BR" sz="800" dirty="0" err="1">
                <a:latin typeface="Verdana"/>
                <a:ea typeface="Verdana"/>
              </a:rPr>
              <a:t>risks</a:t>
            </a:r>
            <a:r>
              <a:rPr lang="pt-BR" sz="800" dirty="0">
                <a:latin typeface="Verdana"/>
                <a:ea typeface="Verdana"/>
              </a:rPr>
              <a:t>.</a:t>
            </a:r>
            <a:endParaRPr lang="pt-BR" dirty="0"/>
          </a:p>
        </p:txBody>
      </p:sp>
      <p:sp>
        <p:nvSpPr>
          <p:cNvPr id="19" name="Texto Explicativo: Seta para Baixo 18">
            <a:extLst>
              <a:ext uri="{FF2B5EF4-FFF2-40B4-BE49-F238E27FC236}">
                <a16:creationId xmlns:a16="http://schemas.microsoft.com/office/drawing/2014/main" id="{81461E27-E66E-9104-29DE-CA962E8FCF6B}"/>
              </a:ext>
            </a:extLst>
          </p:cNvPr>
          <p:cNvSpPr/>
          <p:nvPr/>
        </p:nvSpPr>
        <p:spPr bwMode="auto">
          <a:xfrm>
            <a:off x="6304960" y="557392"/>
            <a:ext cx="1828283" cy="914400"/>
          </a:xfrm>
          <a:prstGeom prst="downArrowCallout">
            <a:avLst/>
          </a:prstGeom>
          <a:noFill/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C00918B-CC6D-8937-47F6-9D25952A1C8F}"/>
              </a:ext>
            </a:extLst>
          </p:cNvPr>
          <p:cNvSpPr txBox="1"/>
          <p:nvPr/>
        </p:nvSpPr>
        <p:spPr>
          <a:xfrm>
            <a:off x="6391144" y="635027"/>
            <a:ext cx="170216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en-US" sz="800" dirty="0">
                <a:latin typeface="Verdana"/>
                <a:ea typeface="ＭＳ Ｐゴシック"/>
              </a:rPr>
              <a:t>The ACF represents how well the simulated data can represent temporal variability seen in the measured data.</a:t>
            </a:r>
            <a:r>
              <a:rPr lang="en-US" sz="800" dirty="0">
                <a:latin typeface="Verdana"/>
                <a:ea typeface="Verdana"/>
                <a:cs typeface="Verdana"/>
              </a:rPr>
              <a:t>​</a:t>
            </a:r>
            <a:endParaRPr lang="pt-BR" sz="800" dirty="0">
              <a:latin typeface="+mn-lt"/>
              <a:cs typeface="Arial"/>
            </a:endParaRPr>
          </a:p>
        </p:txBody>
      </p:sp>
      <p:sp>
        <p:nvSpPr>
          <p:cNvPr id="21" name="Texto Explicativo: Seta para Baixo 20">
            <a:extLst>
              <a:ext uri="{FF2B5EF4-FFF2-40B4-BE49-F238E27FC236}">
                <a16:creationId xmlns:a16="http://schemas.microsoft.com/office/drawing/2014/main" id="{7DE52B20-121B-8205-7A54-ECB6A7676ACB}"/>
              </a:ext>
            </a:extLst>
          </p:cNvPr>
          <p:cNvSpPr/>
          <p:nvPr/>
        </p:nvSpPr>
        <p:spPr bwMode="auto">
          <a:xfrm>
            <a:off x="9060614" y="517734"/>
            <a:ext cx="3028250" cy="977973"/>
          </a:xfrm>
          <a:prstGeom prst="downArrowCallout">
            <a:avLst/>
          </a:prstGeom>
          <a:noFill/>
          <a:ln w="9525" cap="flat" cmpd="sng" algn="ctr">
            <a:solidFill>
              <a:srgbClr val="FF66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8A6B9B4-F80B-FA63-1770-694E71B54D7E}"/>
              </a:ext>
            </a:extLst>
          </p:cNvPr>
          <p:cNvSpPr txBox="1"/>
          <p:nvPr/>
        </p:nvSpPr>
        <p:spPr>
          <a:xfrm>
            <a:off x="9115031" y="555701"/>
            <a:ext cx="292597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32"/>
              </a:spcBef>
            </a:pPr>
            <a:r>
              <a:rPr lang="en-US" sz="800" dirty="0">
                <a:latin typeface="Verdana"/>
                <a:ea typeface="Verdana"/>
              </a:rPr>
              <a:t>spatial correlations are relevant for system integration studies, as the probability of wind speeds ramping up or down simultaneously in multiple locations impacts the aggregated wind generation in the system.​</a:t>
            </a:r>
            <a:endParaRPr lang="pt-BR" sz="800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367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XRf8fFrkKy+1a+FFUFU9Hg=="}]}]]></TemplafyFormConfiguration>
</file>

<file path=customXml/item2.xml><?xml version="1.0" encoding="utf-8"?>
<TemplafyTemplateConfiguration><![CDATA[{"elementsMetadata":[{"type":"shape","id":"cdc5b1d7-f6f6-4a3e-aac8-995ced2d08c1","elementConfiguration":{"binding":"UserProfile.Offices.Workarea_{{DocumentLanguage}}","disableUpdates":false,"type":"text"}},{"type":"shape","id":"d93b640c-53b3-4c26-a756-dd326ffd1309","elementConfiguration":{"format":"{{DateFormats.GeneralDate}}","binding":"Form.Date","disableUpdates":false,"type":"date"}},{"type":"shape","id":"2157c78e-bca6-43b4-aabe-0e607184f657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822015789305407","enableDocumentContentUpdater":true,"version":"1.2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822015789305408","enableDocumentContentUpdater":true,"version":"1.2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822015789305408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C086A146-0E09-4AA0-A3DC-33B2C18DA71A}">
  <ds:schemaRefs/>
</ds:datastoreItem>
</file>

<file path=customXml/itemProps2.xml><?xml version="1.0" encoding="utf-8"?>
<ds:datastoreItem xmlns:ds="http://schemas.openxmlformats.org/officeDocument/2006/customXml" ds:itemID="{1334258C-C3E7-4029-A615-C886A240FB15}">
  <ds:schemaRefs/>
</ds:datastoreItem>
</file>

<file path=customXml/itemProps3.xml><?xml version="1.0" encoding="utf-8"?>
<ds:datastoreItem xmlns:ds="http://schemas.openxmlformats.org/officeDocument/2006/customXml" ds:itemID="{FEB336AD-412E-4A6A-BBCC-D419DF141969}">
  <ds:schemaRefs/>
</ds:datastoreItem>
</file>

<file path=customXml/itemProps4.xml><?xml version="1.0" encoding="utf-8"?>
<ds:datastoreItem xmlns:ds="http://schemas.openxmlformats.org/officeDocument/2006/customXml" ds:itemID="{67FA1DAD-F71B-4C9A-9254-C5592BC33837}">
  <ds:schemaRefs/>
</ds:datastoreItem>
</file>

<file path=customXml/itemProps5.xml><?xml version="1.0" encoding="utf-8"?>
<ds:datastoreItem xmlns:ds="http://schemas.openxmlformats.org/officeDocument/2006/customXml" ds:itemID="{09A4C5C1-E379-42C2-9CE4-96EAD0C517EB}">
  <ds:schemaRefs/>
</ds:datastoreItem>
</file>

<file path=customXml/itemProps6.xml><?xml version="1.0" encoding="utf-8"?>
<ds:datastoreItem xmlns:ds="http://schemas.openxmlformats.org/officeDocument/2006/customXml" ds:itemID="{B917EF7A-B11F-4137-A061-E3AFCEC45668}">
  <ds:schemaRefs/>
</ds:datastoreItem>
</file>

<file path=customXml/itemProps7.xml><?xml version="1.0" encoding="utf-8"?>
<ds:datastoreItem xmlns:ds="http://schemas.openxmlformats.org/officeDocument/2006/customXml" ds:itemID="{A11FA8D0-C8F0-4D73-AD83-8F20245A5232}">
  <ds:schemaRefs/>
</ds:datastoreItem>
</file>

<file path=customXml/itemProps8.xml><?xml version="1.0" encoding="utf-8"?>
<ds:datastoreItem xmlns:ds="http://schemas.openxmlformats.org/officeDocument/2006/customXml" ds:itemID="{A02DEC4F-ED09-4C29-A3DD-DF53C78DE43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893</TotalTime>
  <Words>4</Words>
  <Application>Microsoft Office PowerPoint</Application>
  <PresentationFormat>Personalizar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Blank</vt:lpstr>
      <vt:lpstr>Graziela Luzia, Andrea N. Hahmann, and Matti J. Koivisto  Department of Wind and Energy Systems Technical University of Denmark    EGU General Assembly 2022 - 25 May 2022</vt:lpstr>
      <vt:lpstr>Introduction</vt:lpstr>
      <vt:lpstr>Model sensitivity experiments</vt:lpstr>
      <vt:lpstr>Validation metrics</vt:lpstr>
      <vt:lpstr>Results</vt:lpstr>
      <vt:lpstr>Results</vt:lpstr>
      <vt:lpstr>Conclusions</vt:lpstr>
      <vt:lpstr>Apresentação do PowerPoint</vt:lpstr>
      <vt:lpstr>Supplementary slides</vt:lpstr>
      <vt:lpstr>Apresentação do PowerPoint</vt:lpstr>
      <vt:lpstr>Apresentação do PowerPoint</vt:lpstr>
      <vt:lpstr>References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Maria Toft Clausen</cp:lastModifiedBy>
  <cp:revision>1438</cp:revision>
  <dcterms:created xsi:type="dcterms:W3CDTF">2017-07-31T08:31:56Z</dcterms:created>
  <dcterms:modified xsi:type="dcterms:W3CDTF">2022-05-25T05:44:14Z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2019-01-04T12:26:18.5555378Z</vt:lpwstr>
  </property>
  <property fmtid="{D5CDD505-2E9C-101B-9397-08002B2CF9AE}" pid="4" name="TemplafyTenantId">
    <vt:lpwstr>dtu</vt:lpwstr>
  </property>
  <property fmtid="{D5CDD505-2E9C-101B-9397-08002B2CF9AE}" pid="5" name="TemplafyTemplateId">
    <vt:lpwstr>636806498783428984</vt:lpwstr>
  </property>
  <property fmtid="{D5CDD505-2E9C-101B-9397-08002B2CF9AE}" pid="6" name="TemplafyUserProfileId">
    <vt:lpwstr>637054241626542323</vt:lpwstr>
  </property>
  <property fmtid="{D5CDD505-2E9C-101B-9397-08002B2CF9AE}" pid="7" name="TemplafyLanguageCode">
    <vt:lpwstr>en-GB</vt:lpwstr>
  </property>
</Properties>
</file>