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0" r:id="rId2"/>
    <p:sldId id="263" r:id="rId3"/>
    <p:sldId id="262" r:id="rId4"/>
    <p:sldId id="272" r:id="rId5"/>
    <p:sldId id="273" r:id="rId6"/>
    <p:sldId id="265" r:id="rId7"/>
    <p:sldId id="267" r:id="rId8"/>
    <p:sldId id="275" r:id="rId9"/>
    <p:sldId id="276" r:id="rId10"/>
    <p:sldId id="277" r:id="rId11"/>
    <p:sldId id="278" r:id="rId12"/>
    <p:sldId id="270" r:id="rId13"/>
    <p:sldId id="279" r:id="rId14"/>
    <p:sldId id="280" r:id="rId15"/>
    <p:sldId id="285" r:id="rId16"/>
    <p:sldId id="288" r:id="rId17"/>
    <p:sldId id="289" r:id="rId18"/>
    <p:sldId id="261" r:id="rId19"/>
    <p:sldId id="284" r:id="rId20"/>
    <p:sldId id="259" r:id="rId21"/>
    <p:sldId id="281" r:id="rId22"/>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3883" autoAdjust="0"/>
  </p:normalViewPr>
  <p:slideViewPr>
    <p:cSldViewPr snapToGrid="0">
      <p:cViewPr varScale="1">
        <p:scale>
          <a:sx n="63" d="100"/>
          <a:sy n="63" d="100"/>
        </p:scale>
        <p:origin x="82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41FF9-9692-46C1-91B3-AE5DAD27808A}" type="datetimeFigureOut">
              <a:rPr lang="en-CH" smtClean="0"/>
              <a:t>23/05/2022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42A0E-242A-41C5-8F24-1233CC57D681}" type="slidenum">
              <a:rPr lang="en-CH" smtClean="0"/>
              <a:t>‹#›</a:t>
            </a:fld>
            <a:endParaRPr lang="en-CH"/>
          </a:p>
        </p:txBody>
      </p:sp>
    </p:spTree>
    <p:extLst>
      <p:ext uri="{BB962C8B-B14F-4D97-AF65-F5344CB8AC3E}">
        <p14:creationId xmlns:p14="http://schemas.microsoft.com/office/powerpoint/2010/main" val="3322070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Verdana" panose="020B0604030504040204" pitchFamily="34" charset="0"/>
              </a:rPr>
              <a:t>DEM (</a:t>
            </a:r>
            <a:r>
              <a:rPr lang="en-GB" sz="1800" b="0" i="0" u="none" strike="noStrike" baseline="0" dirty="0" err="1">
                <a:solidFill>
                  <a:srgbClr val="000000"/>
                </a:solidFill>
                <a:latin typeface="Verdana" panose="020B0604030504040204" pitchFamily="34" charset="0"/>
              </a:rPr>
              <a:t>ArcticDEM</a:t>
            </a:r>
            <a:r>
              <a:rPr lang="en-GB" sz="1800" b="0" i="0" u="none" strike="noStrike" baseline="0" dirty="0">
                <a:solidFill>
                  <a:srgbClr val="000000"/>
                </a:solidFill>
                <a:latin typeface="Verdana" panose="020B0604030504040204" pitchFamily="34" charset="0"/>
              </a:rPr>
              <a:t>) overlaid by the principal volcanic systems, composed by a central volcano (in brown) and a fissure swarm (outlined in black), and the locations of the historical volcano-tectonic events (in red). The numbers correspond to the events listed in the table. The black arrow is the rift opening rate obtained by geodetic studies (e.g. </a:t>
            </a:r>
            <a:r>
              <a:rPr lang="en-GB" sz="1800" b="0" i="0" u="none" strike="noStrike" baseline="0" dirty="0" err="1">
                <a:solidFill>
                  <a:srgbClr val="000000"/>
                </a:solidFill>
                <a:latin typeface="Verdana" panose="020B0604030504040204" pitchFamily="34" charset="0"/>
              </a:rPr>
              <a:t>DeMets</a:t>
            </a:r>
            <a:r>
              <a:rPr lang="en-GB" sz="1800" b="0" i="0" u="none" strike="noStrike" baseline="0" dirty="0">
                <a:solidFill>
                  <a:srgbClr val="000000"/>
                </a:solidFill>
                <a:latin typeface="Verdana" panose="020B0604030504040204" pitchFamily="34" charset="0"/>
              </a:rPr>
              <a:t> et al., 2010). </a:t>
            </a:r>
            <a:endParaRPr lang="en-CH" dirty="0"/>
          </a:p>
        </p:txBody>
      </p:sp>
      <p:sp>
        <p:nvSpPr>
          <p:cNvPr id="4" name="Slide Number Placeholder 3"/>
          <p:cNvSpPr>
            <a:spLocks noGrp="1"/>
          </p:cNvSpPr>
          <p:nvPr>
            <p:ph type="sldNum" sz="quarter" idx="5"/>
          </p:nvPr>
        </p:nvSpPr>
        <p:spPr/>
        <p:txBody>
          <a:bodyPr/>
          <a:lstStyle/>
          <a:p>
            <a:fld id="{B6F42A0E-242A-41C5-8F24-1233CC57D681}" type="slidenum">
              <a:rPr lang="en-CH" smtClean="0"/>
              <a:t>2</a:t>
            </a:fld>
            <a:endParaRPr lang="en-CH"/>
          </a:p>
        </p:txBody>
      </p:sp>
    </p:spTree>
    <p:extLst>
      <p:ext uri="{BB962C8B-B14F-4D97-AF65-F5344CB8AC3E}">
        <p14:creationId xmlns:p14="http://schemas.microsoft.com/office/powerpoint/2010/main" val="198164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Parlare</a:t>
            </a:r>
            <a:r>
              <a:rPr lang="fr-CH" dirty="0"/>
              <a:t> qui anche dei </a:t>
            </a:r>
            <a:r>
              <a:rPr lang="fr-CH" dirty="0" err="1"/>
              <a:t>metodi</a:t>
            </a:r>
            <a:r>
              <a:rPr lang="fr-CH" dirty="0"/>
              <a:t> (</a:t>
            </a:r>
            <a:r>
              <a:rPr lang="fr-CH" dirty="0" err="1"/>
              <a:t>risoluzione</a:t>
            </a:r>
            <a:r>
              <a:rPr lang="fr-CH" dirty="0"/>
              <a:t>…)</a:t>
            </a:r>
          </a:p>
          <a:p>
            <a:endParaRPr lang="fr-CH" sz="1200" b="0" i="0" u="none" strike="noStrike" baseline="0" dirty="0">
              <a:solidFill>
                <a:schemeClr val="tx1"/>
              </a:solidFill>
              <a:latin typeface="+mn-lt"/>
            </a:endParaRPr>
          </a:p>
          <a:p>
            <a:r>
              <a:rPr lang="en-GB" sz="1800" b="0" i="0" u="none" strike="noStrike" baseline="0" dirty="0">
                <a:solidFill>
                  <a:srgbClr val="000000"/>
                </a:solidFill>
                <a:latin typeface="Times New Roman" panose="02020603050405020304" pitchFamily="18" charset="0"/>
              </a:rPr>
              <a:t>Fig. 2 DEM and structural mapping of the northern part of the field area. The red lineaments underline the </a:t>
            </a:r>
            <a:r>
              <a:rPr lang="en-GB" sz="1800" b="1" i="0" u="none" strike="noStrike" baseline="0" dirty="0">
                <a:solidFill>
                  <a:srgbClr val="000000"/>
                </a:solidFill>
                <a:latin typeface="Times New Roman" panose="02020603050405020304" pitchFamily="18" charset="0"/>
              </a:rPr>
              <a:t>oblique nested graben</a:t>
            </a:r>
            <a:r>
              <a:rPr lang="en-GB" sz="1800" b="0" i="0" u="none" strike="noStrike" baseline="0" dirty="0">
                <a:solidFill>
                  <a:srgbClr val="000000"/>
                </a:solidFill>
                <a:latin typeface="Times New Roman" panose="02020603050405020304" pitchFamily="18" charset="0"/>
              </a:rPr>
              <a:t>, which could suggest an intrusion oblique to the main graben shoulders. The black arrow indicates the regional strain field (N104°).</a:t>
            </a:r>
          </a:p>
          <a:p>
            <a:r>
              <a:rPr lang="en-GB" sz="1800" b="0" i="0" u="none" strike="noStrike" baseline="0" dirty="0">
                <a:solidFill>
                  <a:srgbClr val="000000"/>
                </a:solidFill>
                <a:latin typeface="Times New Roman" panose="02020603050405020304" pitchFamily="18" charset="0"/>
              </a:rPr>
              <a:t>Fig. 2.1 and 2.2 are zooms on monoclines and graben morphologies </a:t>
            </a:r>
          </a:p>
          <a:p>
            <a:r>
              <a:rPr lang="en-GB" sz="1800" b="0" i="0" u="none" strike="noStrike" baseline="0" dirty="0">
                <a:solidFill>
                  <a:srgbClr val="000000"/>
                </a:solidFill>
                <a:latin typeface="Times New Roman" panose="02020603050405020304" pitchFamily="18" charset="0"/>
              </a:rPr>
              <a:t>Fig. 2.3 shows two profiles (as indicated in fig. 2) that cross the nested graben. The height of the fault scarps implies </a:t>
            </a:r>
            <a:r>
              <a:rPr lang="en-GB" sz="1800" b="1" i="0" u="none" strike="noStrike" baseline="0" dirty="0">
                <a:solidFill>
                  <a:srgbClr val="000000"/>
                </a:solidFill>
                <a:latin typeface="Times New Roman" panose="02020603050405020304" pitchFamily="18" charset="0"/>
              </a:rPr>
              <a:t>fault reactivation </a:t>
            </a:r>
            <a:r>
              <a:rPr lang="en-GB" sz="1800" b="0" i="0" u="none" strike="noStrike" baseline="0" dirty="0">
                <a:solidFill>
                  <a:srgbClr val="000000"/>
                </a:solidFill>
                <a:latin typeface="Times New Roman" panose="02020603050405020304" pitchFamily="18" charset="0"/>
              </a:rPr>
              <a:t>in multiple events, as normally each event causes a vertical offset of only a few meters at most.</a:t>
            </a:r>
          </a:p>
          <a:p>
            <a:r>
              <a:rPr lang="en-GB" sz="1800" b="0" i="0" u="none" strike="noStrike" baseline="0" dirty="0">
                <a:solidFill>
                  <a:srgbClr val="000000"/>
                </a:solidFill>
                <a:latin typeface="Times New Roman" panose="02020603050405020304" pitchFamily="18" charset="0"/>
              </a:rPr>
              <a:t>Fig. 2.4 Rose diagram of the strikes of the extension fractures mapped near the main graben shoulders (in black) and in the nested graben (in red). The black and red solid lines indicate the bin with highest number of elements for the main graben shoulders population and the nested graben population respectively. The black arrow indicates the regional strain field (N104°) and the dashed lines is perpendicular to it.</a:t>
            </a:r>
          </a:p>
          <a:p>
            <a:r>
              <a:rPr lang="en-GB" sz="1800" b="0" i="0" u="none" strike="noStrike" baseline="0" dirty="0">
                <a:solidFill>
                  <a:srgbClr val="000000"/>
                </a:solidFill>
                <a:latin typeface="Times New Roman" panose="02020603050405020304" pitchFamily="18" charset="0"/>
              </a:rPr>
              <a:t>20° difference between the two populations</a:t>
            </a:r>
          </a:p>
          <a:p>
            <a:r>
              <a:rPr lang="en-GB" sz="1800" b="0" i="0" u="none" strike="noStrike" baseline="0" dirty="0">
                <a:solidFill>
                  <a:srgbClr val="000000"/>
                </a:solidFill>
                <a:latin typeface="Times New Roman" panose="02020603050405020304" pitchFamily="18" charset="0"/>
              </a:rPr>
              <a:t>nested graben seems better oriented with the current plates motion</a:t>
            </a:r>
          </a:p>
          <a:p>
            <a:endParaRPr lang="en-CH" sz="1800" b="0" i="0" u="none" strike="noStrike" baseline="0" dirty="0">
              <a:solidFill>
                <a:srgbClr val="000000"/>
              </a:solidFill>
              <a:latin typeface="Times New Roman" panose="02020603050405020304" pitchFamily="18" charset="0"/>
            </a:endParaRPr>
          </a:p>
          <a:p>
            <a:r>
              <a:rPr lang="en-GB" sz="1800" b="0" i="0" u="none" strike="noStrike" baseline="0" dirty="0">
                <a:solidFill>
                  <a:srgbClr val="000000"/>
                </a:solidFill>
                <a:latin typeface="Times New Roman" panose="02020603050405020304" pitchFamily="18" charset="0"/>
              </a:rPr>
              <a:t>Fig. 2.5 Asperity-fit plots of the structures near the main graben shoulders (black) and in the nested graben (red).</a:t>
            </a:r>
          </a:p>
          <a:p>
            <a:r>
              <a:rPr lang="en-GB" sz="1800" b="0" i="0" u="none" strike="noStrike" baseline="0" dirty="0">
                <a:solidFill>
                  <a:srgbClr val="000000"/>
                </a:solidFill>
                <a:latin typeface="Times New Roman" panose="02020603050405020304" pitchFamily="18" charset="0"/>
              </a:rPr>
              <a:t>oblique component</a:t>
            </a:r>
          </a:p>
          <a:p>
            <a:r>
              <a:rPr lang="en-GB" sz="1800" b="0" i="0" u="none" strike="noStrike" baseline="0" dirty="0">
                <a:solidFill>
                  <a:srgbClr val="000000"/>
                </a:solidFill>
                <a:latin typeface="Times New Roman" panose="02020603050405020304" pitchFamily="18" charset="0"/>
              </a:rPr>
              <a:t>no sharp predominance of right-lateral or left-lateral</a:t>
            </a:r>
          </a:p>
          <a:p>
            <a:endParaRPr lang="en-CH" dirty="0"/>
          </a:p>
        </p:txBody>
      </p:sp>
      <p:sp>
        <p:nvSpPr>
          <p:cNvPr id="4" name="Slide Number Placeholder 3"/>
          <p:cNvSpPr>
            <a:spLocks noGrp="1"/>
          </p:cNvSpPr>
          <p:nvPr>
            <p:ph type="sldNum" sz="quarter" idx="5"/>
          </p:nvPr>
        </p:nvSpPr>
        <p:spPr/>
        <p:txBody>
          <a:bodyPr/>
          <a:lstStyle/>
          <a:p>
            <a:fld id="{B6F42A0E-242A-41C5-8F24-1233CC57D681}" type="slidenum">
              <a:rPr lang="en-CH" smtClean="0"/>
              <a:t>6</a:t>
            </a:fld>
            <a:endParaRPr lang="en-CH"/>
          </a:p>
        </p:txBody>
      </p:sp>
    </p:spTree>
    <p:extLst>
      <p:ext uri="{BB962C8B-B14F-4D97-AF65-F5344CB8AC3E}">
        <p14:creationId xmlns:p14="http://schemas.microsoft.com/office/powerpoint/2010/main" val="2107868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000000"/>
                </a:solidFill>
                <a:latin typeface="Times New Roman" panose="02020603050405020304" pitchFamily="18" charset="0"/>
              </a:rPr>
              <a:t>Fig. 3 DEM and structural mapping of the southern part of the field area. The black arrow indicates the regional strain field (N104°).</a:t>
            </a:r>
          </a:p>
          <a:p>
            <a:r>
              <a:rPr lang="en-GB" sz="1800" b="0" i="0" u="none" strike="noStrike" baseline="0" dirty="0">
                <a:solidFill>
                  <a:srgbClr val="000000"/>
                </a:solidFill>
                <a:latin typeface="Times New Roman" panose="02020603050405020304" pitchFamily="18" charset="0"/>
              </a:rPr>
              <a:t>Fig. 3.1 and 3.2 are zooms on graben morphologies </a:t>
            </a:r>
          </a:p>
          <a:p>
            <a:r>
              <a:rPr lang="en-GB" sz="1800" b="0" i="0" u="none" strike="noStrike" baseline="0" dirty="0">
                <a:solidFill>
                  <a:srgbClr val="000000"/>
                </a:solidFill>
                <a:latin typeface="Times New Roman" panose="02020603050405020304" pitchFamily="18" charset="0"/>
              </a:rPr>
              <a:t>Overall </a:t>
            </a:r>
            <a:r>
              <a:rPr lang="en-GB" sz="1800" b="1" i="0" u="none" strike="noStrike" baseline="0" dirty="0">
                <a:solidFill>
                  <a:srgbClr val="000000"/>
                </a:solidFill>
                <a:latin typeface="Times New Roman" panose="02020603050405020304" pitchFamily="18" charset="0"/>
              </a:rPr>
              <a:t>higher topography </a:t>
            </a:r>
            <a:r>
              <a:rPr lang="en-GB" sz="1800" b="0" i="0" u="none" strike="noStrike" baseline="0" dirty="0">
                <a:solidFill>
                  <a:srgbClr val="000000"/>
                </a:solidFill>
                <a:latin typeface="Times New Roman" panose="02020603050405020304" pitchFamily="18" charset="0"/>
              </a:rPr>
              <a:t>compared to North area (shield nearby in the SW)</a:t>
            </a:r>
          </a:p>
          <a:p>
            <a:r>
              <a:rPr lang="en-GB" sz="1800" b="0" i="0" u="none" strike="noStrike" baseline="0" dirty="0">
                <a:solidFill>
                  <a:srgbClr val="000000"/>
                </a:solidFill>
                <a:latin typeface="Times New Roman" panose="02020603050405020304" pitchFamily="18" charset="0"/>
              </a:rPr>
              <a:t>graben </a:t>
            </a:r>
            <a:r>
              <a:rPr lang="en-GB" sz="1800" b="1" i="0" u="none" strike="noStrike" baseline="0" dirty="0">
                <a:solidFill>
                  <a:srgbClr val="000000"/>
                </a:solidFill>
                <a:latin typeface="Times New Roman" panose="02020603050405020304" pitchFamily="18" charset="0"/>
              </a:rPr>
              <a:t>structures more widely laterally distributed </a:t>
            </a:r>
            <a:r>
              <a:rPr lang="en-GB" sz="1800" b="0" i="0" u="none" strike="noStrike" baseline="0" dirty="0">
                <a:solidFill>
                  <a:srgbClr val="000000"/>
                </a:solidFill>
                <a:latin typeface="Times New Roman" panose="02020603050405020304" pitchFamily="18" charset="0"/>
              </a:rPr>
              <a:t>compared to the northern area</a:t>
            </a:r>
          </a:p>
          <a:p>
            <a:endParaRPr lang="en-CH" sz="1800" b="0" i="0" u="none" strike="noStrike" baseline="0" dirty="0">
              <a:solidFill>
                <a:srgbClr val="000000"/>
              </a:solidFill>
              <a:latin typeface="Times New Roman" panose="02020603050405020304" pitchFamily="18" charset="0"/>
            </a:endParaRPr>
          </a:p>
          <a:p>
            <a:r>
              <a:rPr lang="en-GB" sz="1800" b="0" i="0" u="none" strike="noStrike" baseline="0" dirty="0">
                <a:solidFill>
                  <a:srgbClr val="000000"/>
                </a:solidFill>
                <a:latin typeface="Times New Roman" panose="02020603050405020304" pitchFamily="18" charset="0"/>
              </a:rPr>
              <a:t>Fig. 3.3 shows two profiles (as indicated in fig. 3) that cross the graben. The height of the fault scarps (15-25 m) implies </a:t>
            </a:r>
            <a:r>
              <a:rPr lang="en-GB" sz="1800" b="1" i="0" u="none" strike="noStrike" baseline="0" dirty="0">
                <a:solidFill>
                  <a:srgbClr val="000000"/>
                </a:solidFill>
                <a:latin typeface="Times New Roman" panose="02020603050405020304" pitchFamily="18" charset="0"/>
              </a:rPr>
              <a:t>fault reactivation </a:t>
            </a:r>
            <a:r>
              <a:rPr lang="en-GB" sz="1800" b="0" i="0" u="none" strike="noStrike" baseline="0" dirty="0">
                <a:solidFill>
                  <a:srgbClr val="000000"/>
                </a:solidFill>
                <a:latin typeface="Times New Roman" panose="02020603050405020304" pitchFamily="18" charset="0"/>
              </a:rPr>
              <a:t>in multiple events.</a:t>
            </a:r>
          </a:p>
          <a:p>
            <a:r>
              <a:rPr lang="en-GB" sz="1800" b="0" i="0" u="none" strike="noStrike" baseline="0" dirty="0">
                <a:solidFill>
                  <a:srgbClr val="000000"/>
                </a:solidFill>
                <a:latin typeface="Times New Roman" panose="02020603050405020304" pitchFamily="18" charset="0"/>
              </a:rPr>
              <a:t>Fig. 3.4 Rose diagram of the strikes of the extension fractures mapped in the North field area (in blue) and in the Southfield area (in yellow). The blue and yellow solid lines indicate the mean strike for the North area population and the South area population respectively. The black arrow indicates the regional strain field (N104°) and the dashed lines is perpendicular to it.</a:t>
            </a:r>
          </a:p>
          <a:p>
            <a:r>
              <a:rPr lang="en-GB" sz="1800" b="0" i="0" u="none" strike="noStrike" baseline="0" dirty="0">
                <a:solidFill>
                  <a:srgbClr val="000000"/>
                </a:solidFill>
                <a:latin typeface="Times New Roman" panose="02020603050405020304" pitchFamily="18" charset="0"/>
              </a:rPr>
              <a:t>Rotation of the structures trend of ~3° going from North to South</a:t>
            </a:r>
          </a:p>
          <a:p>
            <a:endParaRPr lang="en-CH" sz="1800" b="0" i="0" u="none" strike="noStrike" baseline="0" dirty="0">
              <a:solidFill>
                <a:srgbClr val="000000"/>
              </a:solidFill>
              <a:latin typeface="Times New Roman" panose="02020603050405020304" pitchFamily="18" charset="0"/>
            </a:endParaRPr>
          </a:p>
          <a:p>
            <a:r>
              <a:rPr lang="en-GB" sz="1800" b="0" i="0" u="none" strike="noStrike" baseline="0" dirty="0">
                <a:solidFill>
                  <a:srgbClr val="000000"/>
                </a:solidFill>
                <a:latin typeface="Times New Roman" panose="02020603050405020304" pitchFamily="18" charset="0"/>
              </a:rPr>
              <a:t>Fig. 3.5 Asperity-fit plots of the structures in the South field area.</a:t>
            </a:r>
          </a:p>
          <a:p>
            <a:r>
              <a:rPr lang="en-GB" sz="1800" b="0" i="0" u="none" strike="noStrike" baseline="0" dirty="0">
                <a:solidFill>
                  <a:srgbClr val="000000"/>
                </a:solidFill>
                <a:latin typeface="Times New Roman" panose="02020603050405020304" pitchFamily="18" charset="0"/>
              </a:rPr>
              <a:t>oblique component</a:t>
            </a:r>
          </a:p>
          <a:p>
            <a:r>
              <a:rPr lang="en-GB" sz="1800" b="0" i="0" u="none" strike="noStrike" baseline="0" dirty="0">
                <a:solidFill>
                  <a:srgbClr val="000000"/>
                </a:solidFill>
                <a:latin typeface="Times New Roman" panose="02020603050405020304" pitchFamily="18" charset="0"/>
              </a:rPr>
              <a:t>no sharp predominance of right-lateral or left-lateral </a:t>
            </a:r>
          </a:p>
          <a:p>
            <a:endParaRPr lang="en-CH" dirty="0"/>
          </a:p>
        </p:txBody>
      </p:sp>
      <p:sp>
        <p:nvSpPr>
          <p:cNvPr id="4" name="Slide Number Placeholder 3"/>
          <p:cNvSpPr>
            <a:spLocks noGrp="1"/>
          </p:cNvSpPr>
          <p:nvPr>
            <p:ph type="sldNum" sz="quarter" idx="5"/>
          </p:nvPr>
        </p:nvSpPr>
        <p:spPr/>
        <p:txBody>
          <a:bodyPr/>
          <a:lstStyle/>
          <a:p>
            <a:fld id="{B6F42A0E-242A-41C5-8F24-1233CC57D681}" type="slidenum">
              <a:rPr lang="en-CH" smtClean="0"/>
              <a:t>7</a:t>
            </a:fld>
            <a:endParaRPr lang="en-CH"/>
          </a:p>
        </p:txBody>
      </p:sp>
    </p:spTree>
    <p:extLst>
      <p:ext uri="{BB962C8B-B14F-4D97-AF65-F5344CB8AC3E}">
        <p14:creationId xmlns:p14="http://schemas.microsoft.com/office/powerpoint/2010/main" val="149547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6F42A0E-242A-41C5-8F24-1233CC57D681}" type="slidenum">
              <a:rPr lang="en-CH" smtClean="0"/>
              <a:t>19</a:t>
            </a:fld>
            <a:endParaRPr lang="en-CH"/>
          </a:p>
        </p:txBody>
      </p:sp>
    </p:spTree>
    <p:extLst>
      <p:ext uri="{BB962C8B-B14F-4D97-AF65-F5344CB8AC3E}">
        <p14:creationId xmlns:p14="http://schemas.microsoft.com/office/powerpoint/2010/main" val="37648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A15A-99AC-4D5E-BD92-DB42D2A37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5A88E191-B324-4080-ABF1-07EF022E1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1F189F47-2A56-48C6-8A6D-71A8DF52D816}"/>
              </a:ext>
            </a:extLst>
          </p:cNvPr>
          <p:cNvSpPr>
            <a:spLocks noGrp="1"/>
          </p:cNvSpPr>
          <p:nvPr>
            <p:ph type="dt" sz="half" idx="10"/>
          </p:nvPr>
        </p:nvSpPr>
        <p:spPr/>
        <p:txBody>
          <a:bodyPr/>
          <a:lstStyle/>
          <a:p>
            <a:fld id="{7D062CDE-0338-45CD-8C19-046EC8484DC4}" type="datetime8">
              <a:rPr lang="en-CH" smtClean="0"/>
              <a:t>23/05/2022 09:30</a:t>
            </a:fld>
            <a:endParaRPr lang="en-CH"/>
          </a:p>
        </p:txBody>
      </p:sp>
      <p:sp>
        <p:nvSpPr>
          <p:cNvPr id="5" name="Footer Placeholder 4">
            <a:extLst>
              <a:ext uri="{FF2B5EF4-FFF2-40B4-BE49-F238E27FC236}">
                <a16:creationId xmlns:a16="http://schemas.microsoft.com/office/drawing/2014/main" id="{86561AEA-C739-41C8-AFAB-340DA88F8F5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0AB965C-D285-4222-B77E-E1070DFDD45C}"/>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267817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6223-6C21-4B9F-9796-142F1F694545}"/>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C4AE0A46-A1F0-4A3B-8EF2-FB4210BEC9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D576EA2-30AB-487C-B0BD-D0C2B000A08A}"/>
              </a:ext>
            </a:extLst>
          </p:cNvPr>
          <p:cNvSpPr>
            <a:spLocks noGrp="1"/>
          </p:cNvSpPr>
          <p:nvPr>
            <p:ph type="dt" sz="half" idx="10"/>
          </p:nvPr>
        </p:nvSpPr>
        <p:spPr/>
        <p:txBody>
          <a:bodyPr/>
          <a:lstStyle/>
          <a:p>
            <a:fld id="{648B3CD5-43EC-4AD8-9F98-AFC48E202ED1}" type="datetime8">
              <a:rPr lang="en-CH" smtClean="0"/>
              <a:t>23/05/2022 09:30</a:t>
            </a:fld>
            <a:endParaRPr lang="en-CH"/>
          </a:p>
        </p:txBody>
      </p:sp>
      <p:sp>
        <p:nvSpPr>
          <p:cNvPr id="5" name="Footer Placeholder 4">
            <a:extLst>
              <a:ext uri="{FF2B5EF4-FFF2-40B4-BE49-F238E27FC236}">
                <a16:creationId xmlns:a16="http://schemas.microsoft.com/office/drawing/2014/main" id="{A3BD505E-EBAF-4F81-8CD7-C4B4AB7CF65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8916948-A31E-4D44-9BCD-E943DC237D18}"/>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63424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9FF88-612E-409D-B380-9B39A7FF7B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DDEE076-45C8-4079-A77A-616D15A303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FC139FA1-6E0A-4F81-BBAD-5D04242D149D}"/>
              </a:ext>
            </a:extLst>
          </p:cNvPr>
          <p:cNvSpPr>
            <a:spLocks noGrp="1"/>
          </p:cNvSpPr>
          <p:nvPr>
            <p:ph type="dt" sz="half" idx="10"/>
          </p:nvPr>
        </p:nvSpPr>
        <p:spPr/>
        <p:txBody>
          <a:bodyPr/>
          <a:lstStyle/>
          <a:p>
            <a:fld id="{7F490903-70E8-4D59-A457-0DDF3CD62861}" type="datetime8">
              <a:rPr lang="en-CH" smtClean="0"/>
              <a:t>23/05/2022 09:30</a:t>
            </a:fld>
            <a:endParaRPr lang="en-CH"/>
          </a:p>
        </p:txBody>
      </p:sp>
      <p:sp>
        <p:nvSpPr>
          <p:cNvPr id="5" name="Footer Placeholder 4">
            <a:extLst>
              <a:ext uri="{FF2B5EF4-FFF2-40B4-BE49-F238E27FC236}">
                <a16:creationId xmlns:a16="http://schemas.microsoft.com/office/drawing/2014/main" id="{1F044609-258F-40B6-A219-F00EF039AA5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4A76CCB-66BE-4953-A306-627D8FD1CD89}"/>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97925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4A5C-5BEE-4410-8714-9F8B8215186A}"/>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4A9CE14D-5393-43FB-97D3-6ECA7ED77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7288E6F-64B1-4782-9E09-3B58CF47C783}"/>
              </a:ext>
            </a:extLst>
          </p:cNvPr>
          <p:cNvSpPr>
            <a:spLocks noGrp="1"/>
          </p:cNvSpPr>
          <p:nvPr>
            <p:ph type="dt" sz="half" idx="10"/>
          </p:nvPr>
        </p:nvSpPr>
        <p:spPr/>
        <p:txBody>
          <a:bodyPr/>
          <a:lstStyle/>
          <a:p>
            <a:fld id="{6612A5CB-9F00-47B2-8A2B-2CE9B5D3CF6A}" type="datetime8">
              <a:rPr lang="en-CH" smtClean="0"/>
              <a:t>23/05/2022 09:30</a:t>
            </a:fld>
            <a:endParaRPr lang="en-CH"/>
          </a:p>
        </p:txBody>
      </p:sp>
      <p:sp>
        <p:nvSpPr>
          <p:cNvPr id="5" name="Footer Placeholder 4">
            <a:extLst>
              <a:ext uri="{FF2B5EF4-FFF2-40B4-BE49-F238E27FC236}">
                <a16:creationId xmlns:a16="http://schemas.microsoft.com/office/drawing/2014/main" id="{A77F2D45-B3FF-48C1-9C31-504E06B8E8A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1EC40734-2C95-4157-B220-44C891125DA1}"/>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46834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171B-9A6D-4FAB-9508-6330F46657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32B4A994-D7E9-4C61-B278-5633940B35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D9977-7EAA-4C02-BC04-8EE2E3959349}"/>
              </a:ext>
            </a:extLst>
          </p:cNvPr>
          <p:cNvSpPr>
            <a:spLocks noGrp="1"/>
          </p:cNvSpPr>
          <p:nvPr>
            <p:ph type="dt" sz="half" idx="10"/>
          </p:nvPr>
        </p:nvSpPr>
        <p:spPr/>
        <p:txBody>
          <a:bodyPr/>
          <a:lstStyle/>
          <a:p>
            <a:fld id="{C67A6EC8-5154-4DE3-AA7E-4E94A3387D88}" type="datetime8">
              <a:rPr lang="en-CH" smtClean="0"/>
              <a:t>23/05/2022 09:30</a:t>
            </a:fld>
            <a:endParaRPr lang="en-CH"/>
          </a:p>
        </p:txBody>
      </p:sp>
      <p:sp>
        <p:nvSpPr>
          <p:cNvPr id="5" name="Footer Placeholder 4">
            <a:extLst>
              <a:ext uri="{FF2B5EF4-FFF2-40B4-BE49-F238E27FC236}">
                <a16:creationId xmlns:a16="http://schemas.microsoft.com/office/drawing/2014/main" id="{1B4842BE-D055-4247-9729-F7DE1535CAE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36D2C5C-5532-4A79-BEB4-A7B7EBE0C669}"/>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71581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4B3A-086D-4250-A889-4A4C0E09E35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1D3D7D77-8CBB-407D-8DA2-65E8F00B9C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3D71EA3-133F-4573-89C5-8A330D453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9E2300E8-FA04-4D79-84CA-1158FBCB1A09}"/>
              </a:ext>
            </a:extLst>
          </p:cNvPr>
          <p:cNvSpPr>
            <a:spLocks noGrp="1"/>
          </p:cNvSpPr>
          <p:nvPr>
            <p:ph type="dt" sz="half" idx="10"/>
          </p:nvPr>
        </p:nvSpPr>
        <p:spPr/>
        <p:txBody>
          <a:bodyPr/>
          <a:lstStyle/>
          <a:p>
            <a:fld id="{68FAB8E7-9603-4A05-A109-E68BA55BBECF}" type="datetime8">
              <a:rPr lang="en-CH" smtClean="0"/>
              <a:t>23/05/2022 09:30</a:t>
            </a:fld>
            <a:endParaRPr lang="en-CH"/>
          </a:p>
        </p:txBody>
      </p:sp>
      <p:sp>
        <p:nvSpPr>
          <p:cNvPr id="6" name="Footer Placeholder 5">
            <a:extLst>
              <a:ext uri="{FF2B5EF4-FFF2-40B4-BE49-F238E27FC236}">
                <a16:creationId xmlns:a16="http://schemas.microsoft.com/office/drawing/2014/main" id="{6E0E3128-55F3-43D5-81ED-DF47F12EB01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B4F2A03-0AD1-4377-AAEF-329385316655}"/>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90807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43B13-F7BD-4B7A-A24D-1E38F6025839}"/>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4E2476E8-3202-4C35-88EE-955131347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61B34-2074-44E0-B438-38D8E7B009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0A6010A8-08C1-4293-AD32-38D17F91EC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DCCC5-CCB3-4AC6-94CB-7CD3AD8D3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0C1ED368-D0DA-4727-902D-AE4C27026999}"/>
              </a:ext>
            </a:extLst>
          </p:cNvPr>
          <p:cNvSpPr>
            <a:spLocks noGrp="1"/>
          </p:cNvSpPr>
          <p:nvPr>
            <p:ph type="dt" sz="half" idx="10"/>
          </p:nvPr>
        </p:nvSpPr>
        <p:spPr/>
        <p:txBody>
          <a:bodyPr/>
          <a:lstStyle/>
          <a:p>
            <a:fld id="{9CE96A28-79D6-4083-8478-829588ABF0BA}" type="datetime8">
              <a:rPr lang="en-CH" smtClean="0"/>
              <a:t>23/05/2022 09:30</a:t>
            </a:fld>
            <a:endParaRPr lang="en-CH"/>
          </a:p>
        </p:txBody>
      </p:sp>
      <p:sp>
        <p:nvSpPr>
          <p:cNvPr id="8" name="Footer Placeholder 7">
            <a:extLst>
              <a:ext uri="{FF2B5EF4-FFF2-40B4-BE49-F238E27FC236}">
                <a16:creationId xmlns:a16="http://schemas.microsoft.com/office/drawing/2014/main" id="{94DABA76-42C6-44D4-984D-4B7AF04EB5ED}"/>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A3DC7DAB-7386-497E-82CA-04186CDAC8D9}"/>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62924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BC67-BCE7-40BC-A23D-41C94F0E4DD6}"/>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90E20489-BEF3-4BF3-BE09-42AD7F19D751}"/>
              </a:ext>
            </a:extLst>
          </p:cNvPr>
          <p:cNvSpPr>
            <a:spLocks noGrp="1"/>
          </p:cNvSpPr>
          <p:nvPr>
            <p:ph type="dt" sz="half" idx="10"/>
          </p:nvPr>
        </p:nvSpPr>
        <p:spPr/>
        <p:txBody>
          <a:bodyPr/>
          <a:lstStyle/>
          <a:p>
            <a:fld id="{5170EED9-67BD-43C8-B3DC-A4E0CC25F708}" type="datetime8">
              <a:rPr lang="en-CH" smtClean="0"/>
              <a:t>23/05/2022 09:30</a:t>
            </a:fld>
            <a:endParaRPr lang="en-CH"/>
          </a:p>
        </p:txBody>
      </p:sp>
      <p:sp>
        <p:nvSpPr>
          <p:cNvPr id="4" name="Footer Placeholder 3">
            <a:extLst>
              <a:ext uri="{FF2B5EF4-FFF2-40B4-BE49-F238E27FC236}">
                <a16:creationId xmlns:a16="http://schemas.microsoft.com/office/drawing/2014/main" id="{72EC9FB7-B258-4D8F-AE56-44984E7A4048}"/>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0581BBBF-1881-4175-90D7-E14AEA3FE54D}"/>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161025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5A90F-0606-4A56-828B-2D684E413267}"/>
              </a:ext>
            </a:extLst>
          </p:cNvPr>
          <p:cNvSpPr>
            <a:spLocks noGrp="1"/>
          </p:cNvSpPr>
          <p:nvPr>
            <p:ph type="dt" sz="half" idx="10"/>
          </p:nvPr>
        </p:nvSpPr>
        <p:spPr/>
        <p:txBody>
          <a:bodyPr/>
          <a:lstStyle/>
          <a:p>
            <a:fld id="{F5B574E7-C3B6-458D-8293-CC8E86F3B88A}" type="datetime8">
              <a:rPr lang="en-CH" smtClean="0"/>
              <a:t>23/05/2022 09:30</a:t>
            </a:fld>
            <a:endParaRPr lang="en-CH"/>
          </a:p>
        </p:txBody>
      </p:sp>
      <p:sp>
        <p:nvSpPr>
          <p:cNvPr id="3" name="Footer Placeholder 2">
            <a:extLst>
              <a:ext uri="{FF2B5EF4-FFF2-40B4-BE49-F238E27FC236}">
                <a16:creationId xmlns:a16="http://schemas.microsoft.com/office/drawing/2014/main" id="{75138ABE-08AD-46FC-9F37-A5EAA26C3E66}"/>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2A268EE5-E80D-405A-9EBA-3C1D6DAE9222}"/>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185813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DC09-9432-4862-9B2C-B907B2EA5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CA7297E2-FD42-4C77-BF0F-8D1B7CB6D3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5CEF7A44-BF01-4748-A8E9-8A904B36D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8FD65-124A-40BE-B52F-532AF7C3CF8E}"/>
              </a:ext>
            </a:extLst>
          </p:cNvPr>
          <p:cNvSpPr>
            <a:spLocks noGrp="1"/>
          </p:cNvSpPr>
          <p:nvPr>
            <p:ph type="dt" sz="half" idx="10"/>
          </p:nvPr>
        </p:nvSpPr>
        <p:spPr/>
        <p:txBody>
          <a:bodyPr/>
          <a:lstStyle/>
          <a:p>
            <a:fld id="{79AB2CCE-AF14-40E4-BB44-C8351EDE98EE}" type="datetime8">
              <a:rPr lang="en-CH" smtClean="0"/>
              <a:t>23/05/2022 09:30</a:t>
            </a:fld>
            <a:endParaRPr lang="en-CH"/>
          </a:p>
        </p:txBody>
      </p:sp>
      <p:sp>
        <p:nvSpPr>
          <p:cNvPr id="6" name="Footer Placeholder 5">
            <a:extLst>
              <a:ext uri="{FF2B5EF4-FFF2-40B4-BE49-F238E27FC236}">
                <a16:creationId xmlns:a16="http://schemas.microsoft.com/office/drawing/2014/main" id="{BF4B37CC-FDB7-42DE-9506-300A9D6B6BA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5B0A774A-3146-4CB2-B7A5-C2A5B3E56E8B}"/>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141289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7C40-46F7-4C51-8DF3-1A322412B3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5F4C5DC1-D571-4409-A44D-C279F8A3F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2AC1843A-A59D-44C5-B872-376F54362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24459-A5C0-42AA-94DC-7A9E28635511}"/>
              </a:ext>
            </a:extLst>
          </p:cNvPr>
          <p:cNvSpPr>
            <a:spLocks noGrp="1"/>
          </p:cNvSpPr>
          <p:nvPr>
            <p:ph type="dt" sz="half" idx="10"/>
          </p:nvPr>
        </p:nvSpPr>
        <p:spPr/>
        <p:txBody>
          <a:bodyPr/>
          <a:lstStyle/>
          <a:p>
            <a:fld id="{7890C2E6-A388-48B3-A724-0CE33E2FB978}" type="datetime8">
              <a:rPr lang="en-CH" smtClean="0"/>
              <a:t>23/05/2022 09:30</a:t>
            </a:fld>
            <a:endParaRPr lang="en-CH"/>
          </a:p>
        </p:txBody>
      </p:sp>
      <p:sp>
        <p:nvSpPr>
          <p:cNvPr id="6" name="Footer Placeholder 5">
            <a:extLst>
              <a:ext uri="{FF2B5EF4-FFF2-40B4-BE49-F238E27FC236}">
                <a16:creationId xmlns:a16="http://schemas.microsoft.com/office/drawing/2014/main" id="{1B75D6E4-11A5-4432-9C21-D826B2325AD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1287E0D-051F-4EED-86E2-C8F635F298B9}"/>
              </a:ext>
            </a:extLst>
          </p:cNvPr>
          <p:cNvSpPr>
            <a:spLocks noGrp="1"/>
          </p:cNvSpPr>
          <p:nvPr>
            <p:ph type="sldNum" sz="quarter" idx="12"/>
          </p:nvPr>
        </p:nvSpPr>
        <p:spPr/>
        <p:txBody>
          <a:bodyPr/>
          <a:lstStyle/>
          <a:p>
            <a:fld id="{1859087D-3B92-4D9D-A5EB-286EA69BB758}" type="slidenum">
              <a:rPr lang="en-CH" smtClean="0"/>
              <a:t>‹#›</a:t>
            </a:fld>
            <a:endParaRPr lang="en-CH"/>
          </a:p>
        </p:txBody>
      </p:sp>
    </p:spTree>
    <p:extLst>
      <p:ext uri="{BB962C8B-B14F-4D97-AF65-F5344CB8AC3E}">
        <p14:creationId xmlns:p14="http://schemas.microsoft.com/office/powerpoint/2010/main" val="332631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FD838-77A7-4968-96CB-8D5953C73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85C1EF1-2CDE-49DB-931F-3240BED23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60AABCA-98E3-41B7-AB19-DF382B4C6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3B2BE-6796-4E9C-BA12-62795DFC1219}" type="datetime8">
              <a:rPr lang="en-CH" smtClean="0"/>
              <a:t>23/05/2022 09:30</a:t>
            </a:fld>
            <a:endParaRPr lang="en-CH"/>
          </a:p>
        </p:txBody>
      </p:sp>
      <p:sp>
        <p:nvSpPr>
          <p:cNvPr id="5" name="Footer Placeholder 4">
            <a:extLst>
              <a:ext uri="{FF2B5EF4-FFF2-40B4-BE49-F238E27FC236}">
                <a16:creationId xmlns:a16="http://schemas.microsoft.com/office/drawing/2014/main" id="{32188624-DE90-435A-BC2C-FDF0AC19D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6E185566-1683-4674-AF2C-405C2494D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9087D-3B92-4D9D-A5EB-286EA69BB758}" type="slidenum">
              <a:rPr lang="en-CH" smtClean="0"/>
              <a:t>‹#›</a:t>
            </a:fld>
            <a:endParaRPr lang="en-CH"/>
          </a:p>
        </p:txBody>
      </p:sp>
    </p:spTree>
    <p:extLst>
      <p:ext uri="{BB962C8B-B14F-4D97-AF65-F5344CB8AC3E}">
        <p14:creationId xmlns:p14="http://schemas.microsoft.com/office/powerpoint/2010/main" val="176249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TextBox 4">
            <a:extLst>
              <a:ext uri="{FF2B5EF4-FFF2-40B4-BE49-F238E27FC236}">
                <a16:creationId xmlns:a16="http://schemas.microsoft.com/office/drawing/2014/main" id="{88BBD325-726E-482E-BE50-0839D2A6FED7}"/>
              </a:ext>
            </a:extLst>
          </p:cNvPr>
          <p:cNvSpPr txBox="1"/>
          <p:nvPr/>
        </p:nvSpPr>
        <p:spPr>
          <a:xfrm>
            <a:off x="1244372" y="433927"/>
            <a:ext cx="10540538" cy="2554545"/>
          </a:xfrm>
          <a:prstGeom prst="rect">
            <a:avLst/>
          </a:prstGeom>
          <a:noFill/>
        </p:spPr>
        <p:txBody>
          <a:bodyPr wrap="square" rtlCol="0">
            <a:spAutoFit/>
          </a:bodyPr>
          <a:lstStyle/>
          <a:p>
            <a:pPr algn="ctr"/>
            <a:r>
              <a:rPr lang="en-GB" sz="40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Obliquity and rifting: Interaction of faulting and magma propagation during volcano-tectonic events in North Iceland using UAV-based structural data</a:t>
            </a:r>
            <a:endParaRPr lang="en-US" sz="40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9ADABC6-6FEF-473F-BC45-AA73CA8E6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111" y="5838914"/>
            <a:ext cx="3510953" cy="585159"/>
          </a:xfrm>
          <a:prstGeom prst="rect">
            <a:avLst/>
          </a:prstGeom>
          <a:solidFill>
            <a:schemeClr val="accent1">
              <a:lumMod val="20000"/>
              <a:lumOff val="80000"/>
              <a:alpha val="45000"/>
            </a:schemeClr>
          </a:solidFill>
        </p:spPr>
      </p:pic>
      <p:sp>
        <p:nvSpPr>
          <p:cNvPr id="7" name="Rectangle 6">
            <a:extLst>
              <a:ext uri="{FF2B5EF4-FFF2-40B4-BE49-F238E27FC236}">
                <a16:creationId xmlns:a16="http://schemas.microsoft.com/office/drawing/2014/main" id="{8CCC66BE-72D3-4805-99F3-28E5AC266DA3}"/>
              </a:ext>
            </a:extLst>
          </p:cNvPr>
          <p:cNvSpPr/>
          <p:nvPr/>
        </p:nvSpPr>
        <p:spPr>
          <a:xfrm>
            <a:off x="3233847" y="3294442"/>
            <a:ext cx="6561588" cy="1923604"/>
          </a:xfrm>
          <a:prstGeom prst="rect">
            <a:avLst/>
          </a:prstGeom>
        </p:spPr>
        <p:txBody>
          <a:bodyPr wrap="square">
            <a:spAutoFit/>
          </a:bodyPr>
          <a:lstStyle/>
          <a:p>
            <a:pPr algn="ctr"/>
            <a:r>
              <a:rPr lang="de-CH"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Elisabetta Panza</a:t>
            </a:r>
            <a:r>
              <a:rPr lang="de-CH" sz="24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Joël Ruch*</a:t>
            </a:r>
          </a:p>
          <a:p>
            <a:pPr algn="ctr"/>
            <a:endParaRPr lang="de-CH"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a:p>
            <a:pPr algn="ctr">
              <a:spcAft>
                <a:spcPts val="600"/>
              </a:spcAft>
            </a:pPr>
            <a:r>
              <a:rPr lang="de-CH"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*Department of Earth Sciences, University of Geneva, Rue des Maraîchers 13, CH-1205 Genève</a:t>
            </a:r>
          </a:p>
          <a:p>
            <a:pPr algn="ctr"/>
            <a:r>
              <a:rPr lang="de-CH"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Elisabetta.Panza@unige.ch</a:t>
            </a:r>
            <a:endParaRPr lang="de-CH"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lgn="ctr">
              <a:buFont typeface="Arial" panose="020B0604020202020204" pitchFamily="34" charset="0"/>
              <a:buChar char="•"/>
            </a:pPr>
            <a:endParaRPr lang="de-CH"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F8ACA43B-186E-4285-9266-13FC42DFCCB4}"/>
              </a:ext>
            </a:extLst>
          </p:cNvPr>
          <p:cNvGrpSpPr>
            <a:grpSpLocks noChangeAspect="1"/>
          </p:cNvGrpSpPr>
          <p:nvPr/>
        </p:nvGrpSpPr>
        <p:grpSpPr>
          <a:xfrm>
            <a:off x="9419825" y="5787442"/>
            <a:ext cx="2284368" cy="688102"/>
            <a:chOff x="6288833" y="3646195"/>
            <a:chExt cx="3676261" cy="1107371"/>
          </a:xfrm>
        </p:grpSpPr>
        <p:sp>
          <p:nvSpPr>
            <p:cNvPr id="9" name="Rectangle 8">
              <a:extLst>
                <a:ext uri="{FF2B5EF4-FFF2-40B4-BE49-F238E27FC236}">
                  <a16:creationId xmlns:a16="http://schemas.microsoft.com/office/drawing/2014/main" id="{E7E56B6C-0176-4284-B7A5-8A1A84F2FA1B}"/>
                </a:ext>
              </a:extLst>
            </p:cNvPr>
            <p:cNvSpPr/>
            <p:nvPr/>
          </p:nvSpPr>
          <p:spPr>
            <a:xfrm>
              <a:off x="6288833" y="3646195"/>
              <a:ext cx="3676261" cy="1107371"/>
            </a:xfrm>
            <a:prstGeom prst="rect">
              <a:avLst/>
            </a:prstGeom>
            <a:solidFill>
              <a:schemeClr val="accent1">
                <a:lumMod val="20000"/>
                <a:lumOff val="8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S Reference Sans Serif" panose="020B0604030504040204" pitchFamily="34" charset="0"/>
              </a:endParaRPr>
            </a:p>
          </p:txBody>
        </p:sp>
        <p:pic>
          <p:nvPicPr>
            <p:cNvPr id="10" name="Picture 9">
              <a:extLst>
                <a:ext uri="{FF2B5EF4-FFF2-40B4-BE49-F238E27FC236}">
                  <a16:creationId xmlns:a16="http://schemas.microsoft.com/office/drawing/2014/main" id="{0C035168-2187-4EE0-AA30-B7855C24AB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6552" y="3696959"/>
              <a:ext cx="3480823" cy="1005842"/>
            </a:xfrm>
            <a:prstGeom prst="rect">
              <a:avLst/>
            </a:prstGeom>
            <a:noFill/>
          </p:spPr>
        </p:pic>
      </p:grpSp>
    </p:spTree>
    <p:extLst>
      <p:ext uri="{BB962C8B-B14F-4D97-AF65-F5344CB8AC3E}">
        <p14:creationId xmlns:p14="http://schemas.microsoft.com/office/powerpoint/2010/main" val="415853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10</a:t>
            </a:fld>
            <a:endParaRPr lang="en-CH" dirty="0">
              <a:solidFill>
                <a:schemeClr val="tx1"/>
              </a:solidFill>
            </a:endParaRPr>
          </a:p>
        </p:txBody>
      </p:sp>
      <p:pic>
        <p:nvPicPr>
          <p:cNvPr id="3" name="Picture 2">
            <a:extLst>
              <a:ext uri="{FF2B5EF4-FFF2-40B4-BE49-F238E27FC236}">
                <a16:creationId xmlns:a16="http://schemas.microsoft.com/office/drawing/2014/main" id="{261C8D5F-43DE-479D-9E9D-00EA2F572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946" y="1420898"/>
            <a:ext cx="7279255" cy="2334970"/>
          </a:xfrm>
          <a:prstGeom prst="rect">
            <a:avLst/>
          </a:prstGeom>
        </p:spPr>
      </p:pic>
      <p:sp>
        <p:nvSpPr>
          <p:cNvPr id="6" name="TextBox 5">
            <a:extLst>
              <a:ext uri="{FF2B5EF4-FFF2-40B4-BE49-F238E27FC236}">
                <a16:creationId xmlns:a16="http://schemas.microsoft.com/office/drawing/2014/main" id="{96050EAA-750A-476D-8BA5-3497C6A78CDF}"/>
              </a:ext>
            </a:extLst>
          </p:cNvPr>
          <p:cNvSpPr txBox="1"/>
          <p:nvPr/>
        </p:nvSpPr>
        <p:spPr>
          <a:xfrm>
            <a:off x="1192221" y="820088"/>
            <a:ext cx="9583353" cy="369332"/>
          </a:xfrm>
          <a:prstGeom prst="rect">
            <a:avLst/>
          </a:prstGeom>
          <a:noFill/>
        </p:spPr>
        <p:txBody>
          <a:bodyPr wrap="square">
            <a:spAutoFit/>
          </a:bodyPr>
          <a:lstStyle/>
          <a:p>
            <a:pPr marL="342900" indent="-342900">
              <a:buFont typeface="Arial" panose="020B0604020202020204" pitchFamily="34" charset="0"/>
              <a:buChar char="•"/>
            </a:pPr>
            <a:r>
              <a:rPr lang="en-GB" dirty="0">
                <a:latin typeface="Cambria" panose="02040503050406030204" pitchFamily="18" charset="0"/>
                <a:ea typeface="Cambria" panose="02040503050406030204" pitchFamily="18" charset="0"/>
              </a:rPr>
              <a:t>Infer </a:t>
            </a:r>
            <a:r>
              <a:rPr lang="en-GB" b="1" dirty="0">
                <a:latin typeface="Cambria" panose="02040503050406030204" pitchFamily="18" charset="0"/>
                <a:ea typeface="Cambria" panose="02040503050406030204" pitchFamily="18" charset="0"/>
              </a:rPr>
              <a:t>magmatic activity</a:t>
            </a:r>
            <a:r>
              <a:rPr lang="en-GB" dirty="0">
                <a:latin typeface="Cambria" panose="02040503050406030204" pitchFamily="18" charset="0"/>
                <a:ea typeface="Cambria" panose="02040503050406030204" pitchFamily="18" charset="0"/>
              </a:rPr>
              <a:t> from </a:t>
            </a:r>
            <a:r>
              <a:rPr lang="en-GB" b="1" dirty="0">
                <a:latin typeface="Cambria" panose="02040503050406030204" pitchFamily="18" charset="0"/>
                <a:ea typeface="Cambria" panose="02040503050406030204" pitchFamily="18" charset="0"/>
              </a:rPr>
              <a:t>surface morphology</a:t>
            </a:r>
            <a:r>
              <a:rPr lang="en-GB" dirty="0">
                <a:latin typeface="Cambria" panose="02040503050406030204" pitchFamily="18" charset="0"/>
                <a:ea typeface="Cambria" panose="02040503050406030204" pitchFamily="18" charset="0"/>
              </a:rPr>
              <a:t> that could be ascribed to tectonics </a:t>
            </a:r>
            <a:endParaRPr lang="en-CH"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96C2CD8-4B97-405D-AEE3-063BF7F9BF35}"/>
              </a:ext>
            </a:extLst>
          </p:cNvPr>
          <p:cNvSpPr txBox="1"/>
          <p:nvPr/>
        </p:nvSpPr>
        <p:spPr>
          <a:xfrm>
            <a:off x="1449761" y="3747878"/>
            <a:ext cx="10041624" cy="4564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latin typeface="Cambria" panose="02040503050406030204" pitchFamily="18" charset="0"/>
                <a:ea typeface="Cambria" panose="02040503050406030204" pitchFamily="18" charset="0"/>
              </a:rPr>
              <a:t>Inward dipping monoclines</a:t>
            </a:r>
            <a:r>
              <a:rPr lang="en-GB" dirty="0">
                <a:latin typeface="Cambria" panose="02040503050406030204" pitchFamily="18" charset="0"/>
                <a:ea typeface="Cambria" panose="02040503050406030204" pitchFamily="18" charset="0"/>
              </a:rPr>
              <a:t> in grabens → </a:t>
            </a:r>
            <a:r>
              <a:rPr lang="en-GB" b="1" dirty="0">
                <a:latin typeface="Cambria" panose="02040503050406030204" pitchFamily="18" charset="0"/>
                <a:ea typeface="Cambria" panose="02040503050406030204" pitchFamily="18" charset="0"/>
              </a:rPr>
              <a:t>dike injection</a:t>
            </a:r>
          </a:p>
        </p:txBody>
      </p:sp>
      <p:cxnSp>
        <p:nvCxnSpPr>
          <p:cNvPr id="7" name="Straight Connector 6">
            <a:extLst>
              <a:ext uri="{FF2B5EF4-FFF2-40B4-BE49-F238E27FC236}">
                <a16:creationId xmlns:a16="http://schemas.microsoft.com/office/drawing/2014/main" id="{AFFD9FCE-B538-44D2-A3C3-F569BFB3EE0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14BBB32-D46C-4053-8F02-32A8D8F248E7}"/>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11" name="TextBox 10">
            <a:extLst>
              <a:ext uri="{FF2B5EF4-FFF2-40B4-BE49-F238E27FC236}">
                <a16:creationId xmlns:a16="http://schemas.microsoft.com/office/drawing/2014/main" id="{4E951390-1333-4F27-9F98-B8B5A4997FDF}"/>
              </a:ext>
            </a:extLst>
          </p:cNvPr>
          <p:cNvSpPr txBox="1"/>
          <p:nvPr/>
        </p:nvSpPr>
        <p:spPr>
          <a:xfrm>
            <a:off x="1449760" y="4333290"/>
            <a:ext cx="10041624" cy="4564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Proximity of the </a:t>
            </a:r>
            <a:r>
              <a:rPr lang="en-GB" b="1" dirty="0">
                <a:latin typeface="Cambria" panose="02040503050406030204" pitchFamily="18" charset="0"/>
                <a:ea typeface="Cambria" panose="02040503050406030204" pitchFamily="18" charset="0"/>
              </a:rPr>
              <a:t>vents</a:t>
            </a:r>
            <a:r>
              <a:rPr lang="en-GB" dirty="0">
                <a:latin typeface="Cambria" panose="02040503050406030204" pitchFamily="18" charset="0"/>
                <a:ea typeface="Cambria" panose="02040503050406030204" pitchFamily="18" charset="0"/>
              </a:rPr>
              <a:t> in the nested graben → possible examples of </a:t>
            </a:r>
            <a:r>
              <a:rPr lang="en-GB" b="1" dirty="0">
                <a:latin typeface="Cambria" panose="02040503050406030204" pitchFamily="18" charset="0"/>
                <a:ea typeface="Cambria" panose="02040503050406030204" pitchFamily="18" charset="0"/>
              </a:rPr>
              <a:t>magma induced fracturing</a:t>
            </a:r>
            <a:endParaRPr lang="en-CH"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422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11</a:t>
            </a:fld>
            <a:endParaRPr lang="en-CH" dirty="0">
              <a:solidFill>
                <a:schemeClr val="tx1"/>
              </a:solidFill>
            </a:endParaRPr>
          </a:p>
        </p:txBody>
      </p:sp>
      <p:pic>
        <p:nvPicPr>
          <p:cNvPr id="3" name="Picture 2">
            <a:extLst>
              <a:ext uri="{FF2B5EF4-FFF2-40B4-BE49-F238E27FC236}">
                <a16:creationId xmlns:a16="http://schemas.microsoft.com/office/drawing/2014/main" id="{261C8D5F-43DE-479D-9E9D-00EA2F572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946" y="1420898"/>
            <a:ext cx="7279255" cy="2334970"/>
          </a:xfrm>
          <a:prstGeom prst="rect">
            <a:avLst/>
          </a:prstGeom>
        </p:spPr>
      </p:pic>
      <p:sp>
        <p:nvSpPr>
          <p:cNvPr id="6" name="TextBox 5">
            <a:extLst>
              <a:ext uri="{FF2B5EF4-FFF2-40B4-BE49-F238E27FC236}">
                <a16:creationId xmlns:a16="http://schemas.microsoft.com/office/drawing/2014/main" id="{96050EAA-750A-476D-8BA5-3497C6A78CDF}"/>
              </a:ext>
            </a:extLst>
          </p:cNvPr>
          <p:cNvSpPr txBox="1"/>
          <p:nvPr/>
        </p:nvSpPr>
        <p:spPr>
          <a:xfrm>
            <a:off x="1192221" y="820088"/>
            <a:ext cx="9583353" cy="369332"/>
          </a:xfrm>
          <a:prstGeom prst="rect">
            <a:avLst/>
          </a:prstGeom>
          <a:noFill/>
        </p:spPr>
        <p:txBody>
          <a:bodyPr wrap="square">
            <a:spAutoFit/>
          </a:bodyPr>
          <a:lstStyle/>
          <a:p>
            <a:pPr marL="342900" indent="-342900">
              <a:buFont typeface="Arial" panose="020B0604020202020204" pitchFamily="34" charset="0"/>
              <a:buChar char="•"/>
            </a:pPr>
            <a:r>
              <a:rPr lang="en-GB" dirty="0">
                <a:latin typeface="Cambria" panose="02040503050406030204" pitchFamily="18" charset="0"/>
                <a:ea typeface="Cambria" panose="02040503050406030204" pitchFamily="18" charset="0"/>
              </a:rPr>
              <a:t>Infer </a:t>
            </a:r>
            <a:r>
              <a:rPr lang="en-GB" b="1" dirty="0">
                <a:latin typeface="Cambria" panose="02040503050406030204" pitchFamily="18" charset="0"/>
                <a:ea typeface="Cambria" panose="02040503050406030204" pitchFamily="18" charset="0"/>
              </a:rPr>
              <a:t>magmatic activity</a:t>
            </a:r>
            <a:r>
              <a:rPr lang="en-GB" dirty="0">
                <a:latin typeface="Cambria" panose="02040503050406030204" pitchFamily="18" charset="0"/>
                <a:ea typeface="Cambria" panose="02040503050406030204" pitchFamily="18" charset="0"/>
              </a:rPr>
              <a:t> from </a:t>
            </a:r>
            <a:r>
              <a:rPr lang="en-GB" b="1" dirty="0">
                <a:latin typeface="Cambria" panose="02040503050406030204" pitchFamily="18" charset="0"/>
                <a:ea typeface="Cambria" panose="02040503050406030204" pitchFamily="18" charset="0"/>
              </a:rPr>
              <a:t>surface morphology</a:t>
            </a:r>
            <a:r>
              <a:rPr lang="en-GB" dirty="0">
                <a:latin typeface="Cambria" panose="02040503050406030204" pitchFamily="18" charset="0"/>
                <a:ea typeface="Cambria" panose="02040503050406030204" pitchFamily="18" charset="0"/>
              </a:rPr>
              <a:t> that could be ascribed to tectonics </a:t>
            </a:r>
            <a:endParaRPr lang="en-CH"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96C2CD8-4B97-405D-AEE3-063BF7F9BF35}"/>
              </a:ext>
            </a:extLst>
          </p:cNvPr>
          <p:cNvSpPr txBox="1"/>
          <p:nvPr/>
        </p:nvSpPr>
        <p:spPr>
          <a:xfrm>
            <a:off x="1449761" y="3747878"/>
            <a:ext cx="10041624" cy="4564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latin typeface="Cambria" panose="02040503050406030204" pitchFamily="18" charset="0"/>
                <a:ea typeface="Cambria" panose="02040503050406030204" pitchFamily="18" charset="0"/>
              </a:rPr>
              <a:t>Inward dipping monoclines</a:t>
            </a:r>
            <a:r>
              <a:rPr lang="en-GB" dirty="0">
                <a:latin typeface="Cambria" panose="02040503050406030204" pitchFamily="18" charset="0"/>
                <a:ea typeface="Cambria" panose="02040503050406030204" pitchFamily="18" charset="0"/>
              </a:rPr>
              <a:t> in grabens → </a:t>
            </a:r>
            <a:r>
              <a:rPr lang="en-GB" b="1" dirty="0">
                <a:latin typeface="Cambria" panose="02040503050406030204" pitchFamily="18" charset="0"/>
                <a:ea typeface="Cambria" panose="02040503050406030204" pitchFamily="18" charset="0"/>
              </a:rPr>
              <a:t>dike injection</a:t>
            </a:r>
          </a:p>
        </p:txBody>
      </p:sp>
      <p:cxnSp>
        <p:nvCxnSpPr>
          <p:cNvPr id="7" name="Straight Connector 6">
            <a:extLst>
              <a:ext uri="{FF2B5EF4-FFF2-40B4-BE49-F238E27FC236}">
                <a16:creationId xmlns:a16="http://schemas.microsoft.com/office/drawing/2014/main" id="{AFFD9FCE-B538-44D2-A3C3-F569BFB3EE0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14BBB32-D46C-4053-8F02-32A8D8F248E7}"/>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9" name="TextBox 8">
            <a:extLst>
              <a:ext uri="{FF2B5EF4-FFF2-40B4-BE49-F238E27FC236}">
                <a16:creationId xmlns:a16="http://schemas.microsoft.com/office/drawing/2014/main" id="{0D02DABA-AE7D-49B4-AB52-FE34B67C4DF3}"/>
              </a:ext>
            </a:extLst>
          </p:cNvPr>
          <p:cNvSpPr txBox="1"/>
          <p:nvPr/>
        </p:nvSpPr>
        <p:spPr>
          <a:xfrm>
            <a:off x="1449760" y="5026858"/>
            <a:ext cx="10041624"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Different orientation main graben and nested graben:</a:t>
            </a:r>
          </a:p>
          <a:p>
            <a:pPr>
              <a:lnSpc>
                <a:spcPct val="150000"/>
              </a:lnSpc>
            </a:pPr>
            <a:r>
              <a:rPr lang="en-GB" dirty="0">
                <a:latin typeface="Cambria" panose="02040503050406030204" pitchFamily="18" charset="0"/>
                <a:ea typeface="Cambria" panose="02040503050406030204" pitchFamily="18" charset="0"/>
              </a:rPr>
              <a:t>      - successive processes?</a:t>
            </a:r>
          </a:p>
          <a:p>
            <a:pPr>
              <a:lnSpc>
                <a:spcPct val="150000"/>
              </a:lnSpc>
            </a:pPr>
            <a:r>
              <a:rPr lang="en-GB" dirty="0">
                <a:latin typeface="Cambria" panose="02040503050406030204" pitchFamily="18" charset="0"/>
                <a:ea typeface="Cambria" panose="02040503050406030204" pitchFamily="18" charset="0"/>
              </a:rPr>
              <a:t>      - same process with stress field rotation?</a:t>
            </a:r>
            <a:endParaRPr lang="en-CH"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E951390-1333-4F27-9F98-B8B5A4997FDF}"/>
              </a:ext>
            </a:extLst>
          </p:cNvPr>
          <p:cNvSpPr txBox="1"/>
          <p:nvPr/>
        </p:nvSpPr>
        <p:spPr>
          <a:xfrm>
            <a:off x="1449760" y="4333290"/>
            <a:ext cx="10041624" cy="4564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Proximity of the </a:t>
            </a:r>
            <a:r>
              <a:rPr lang="en-GB" b="1" dirty="0">
                <a:latin typeface="Cambria" panose="02040503050406030204" pitchFamily="18" charset="0"/>
                <a:ea typeface="Cambria" panose="02040503050406030204" pitchFamily="18" charset="0"/>
              </a:rPr>
              <a:t>vents</a:t>
            </a:r>
            <a:r>
              <a:rPr lang="en-GB" dirty="0">
                <a:latin typeface="Cambria" panose="02040503050406030204" pitchFamily="18" charset="0"/>
                <a:ea typeface="Cambria" panose="02040503050406030204" pitchFamily="18" charset="0"/>
              </a:rPr>
              <a:t> in the nested graben → possible examples of </a:t>
            </a:r>
            <a:r>
              <a:rPr lang="en-GB" b="1" dirty="0">
                <a:latin typeface="Cambria" panose="02040503050406030204" pitchFamily="18" charset="0"/>
                <a:ea typeface="Cambria" panose="02040503050406030204" pitchFamily="18" charset="0"/>
              </a:rPr>
              <a:t>magma induced fracturing</a:t>
            </a:r>
            <a:endParaRPr lang="en-CH"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667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12</a:t>
            </a:fld>
            <a:endParaRPr lang="en-CH" dirty="0">
              <a:solidFill>
                <a:schemeClr val="tx1"/>
              </a:solidFill>
            </a:endParaRPr>
          </a:p>
        </p:txBody>
      </p:sp>
      <p:pic>
        <p:nvPicPr>
          <p:cNvPr id="3" name="Picture 2">
            <a:extLst>
              <a:ext uri="{FF2B5EF4-FFF2-40B4-BE49-F238E27FC236}">
                <a16:creationId xmlns:a16="http://schemas.microsoft.com/office/drawing/2014/main" id="{C0BC4B26-A12D-4C21-A9B9-2F9FFEE2C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271" y="686579"/>
            <a:ext cx="4651651" cy="5669771"/>
          </a:xfrm>
          <a:prstGeom prst="rect">
            <a:avLst/>
          </a:prstGeom>
        </p:spPr>
      </p:pic>
      <p:cxnSp>
        <p:nvCxnSpPr>
          <p:cNvPr id="6" name="Straight Connector 5">
            <a:extLst>
              <a:ext uri="{FF2B5EF4-FFF2-40B4-BE49-F238E27FC236}">
                <a16:creationId xmlns:a16="http://schemas.microsoft.com/office/drawing/2014/main" id="{C49B3FFA-7FF0-4FD5-9FD3-C1FF9C87216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7E28667-D74C-4FCB-BEBF-D73FF3DFA72C}"/>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10" name="TextBox 9">
            <a:extLst>
              <a:ext uri="{FF2B5EF4-FFF2-40B4-BE49-F238E27FC236}">
                <a16:creationId xmlns:a16="http://schemas.microsoft.com/office/drawing/2014/main" id="{8E77476C-A04C-4357-9E28-F3C6847866DE}"/>
              </a:ext>
            </a:extLst>
          </p:cNvPr>
          <p:cNvSpPr txBox="1"/>
          <p:nvPr/>
        </p:nvSpPr>
        <p:spPr>
          <a:xfrm>
            <a:off x="1099236" y="1969500"/>
            <a:ext cx="6025842"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Cambria" panose="02040503050406030204" pitchFamily="18" charset="0"/>
                <a:ea typeface="Cambria" panose="02040503050406030204" pitchFamily="18" charset="0"/>
              </a:rPr>
              <a:t>~2 cm/</a:t>
            </a:r>
            <a:r>
              <a:rPr lang="en-GB" dirty="0" err="1">
                <a:latin typeface="Cambria" panose="02040503050406030204" pitchFamily="18" charset="0"/>
                <a:ea typeface="Cambria" panose="02040503050406030204" pitchFamily="18" charset="0"/>
              </a:rPr>
              <a:t>yr</a:t>
            </a:r>
            <a:r>
              <a:rPr lang="en-GB" dirty="0">
                <a:latin typeface="Cambria" panose="02040503050406030204" pitchFamily="18" charset="0"/>
                <a:ea typeface="Cambria" panose="02040503050406030204" pitchFamily="18" charset="0"/>
              </a:rPr>
              <a:t> extension rate at the plate boundary in Iceland</a:t>
            </a:r>
          </a:p>
        </p:txBody>
      </p:sp>
    </p:spTree>
    <p:extLst>
      <p:ext uri="{BB962C8B-B14F-4D97-AF65-F5344CB8AC3E}">
        <p14:creationId xmlns:p14="http://schemas.microsoft.com/office/powerpoint/2010/main" val="3830378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13</a:t>
            </a:fld>
            <a:endParaRPr lang="en-CH" dirty="0">
              <a:solidFill>
                <a:schemeClr val="tx1"/>
              </a:solidFill>
            </a:endParaRPr>
          </a:p>
        </p:txBody>
      </p:sp>
      <p:pic>
        <p:nvPicPr>
          <p:cNvPr id="3" name="Picture 2">
            <a:extLst>
              <a:ext uri="{FF2B5EF4-FFF2-40B4-BE49-F238E27FC236}">
                <a16:creationId xmlns:a16="http://schemas.microsoft.com/office/drawing/2014/main" id="{C0BC4B26-A12D-4C21-A9B9-2F9FFEE2C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271" y="686579"/>
            <a:ext cx="4651651" cy="5669771"/>
          </a:xfrm>
          <a:prstGeom prst="rect">
            <a:avLst/>
          </a:prstGeom>
        </p:spPr>
      </p:pic>
      <p:cxnSp>
        <p:nvCxnSpPr>
          <p:cNvPr id="6" name="Straight Connector 5">
            <a:extLst>
              <a:ext uri="{FF2B5EF4-FFF2-40B4-BE49-F238E27FC236}">
                <a16:creationId xmlns:a16="http://schemas.microsoft.com/office/drawing/2014/main" id="{C49B3FFA-7FF0-4FD5-9FD3-C1FF9C87216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7E28667-D74C-4FCB-BEBF-D73FF3DFA72C}"/>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10" name="TextBox 9">
            <a:extLst>
              <a:ext uri="{FF2B5EF4-FFF2-40B4-BE49-F238E27FC236}">
                <a16:creationId xmlns:a16="http://schemas.microsoft.com/office/drawing/2014/main" id="{8E77476C-A04C-4357-9E28-F3C6847866DE}"/>
              </a:ext>
            </a:extLst>
          </p:cNvPr>
          <p:cNvSpPr txBox="1"/>
          <p:nvPr/>
        </p:nvSpPr>
        <p:spPr>
          <a:xfrm>
            <a:off x="1099236" y="1969500"/>
            <a:ext cx="6025842"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Cambria" panose="02040503050406030204" pitchFamily="18" charset="0"/>
                <a:ea typeface="Cambria" panose="02040503050406030204" pitchFamily="18" charset="0"/>
              </a:rPr>
              <a:t>~2 cm/</a:t>
            </a:r>
            <a:r>
              <a:rPr lang="en-GB" dirty="0" err="1">
                <a:latin typeface="Cambria" panose="02040503050406030204" pitchFamily="18" charset="0"/>
                <a:ea typeface="Cambria" panose="02040503050406030204" pitchFamily="18" charset="0"/>
              </a:rPr>
              <a:t>yr</a:t>
            </a:r>
            <a:r>
              <a:rPr lang="en-GB" dirty="0">
                <a:latin typeface="Cambria" panose="02040503050406030204" pitchFamily="18" charset="0"/>
                <a:ea typeface="Cambria" panose="02040503050406030204" pitchFamily="18" charset="0"/>
              </a:rPr>
              <a:t> extension rate at the plate boundary in Iceland</a:t>
            </a:r>
          </a:p>
        </p:txBody>
      </p:sp>
      <p:sp>
        <p:nvSpPr>
          <p:cNvPr id="11" name="TextBox 10">
            <a:extLst>
              <a:ext uri="{FF2B5EF4-FFF2-40B4-BE49-F238E27FC236}">
                <a16:creationId xmlns:a16="http://schemas.microsoft.com/office/drawing/2014/main" id="{EE5E6DC3-2279-4797-9448-F5719FB79ABF}"/>
              </a:ext>
            </a:extLst>
          </p:cNvPr>
          <p:cNvSpPr txBox="1"/>
          <p:nvPr/>
        </p:nvSpPr>
        <p:spPr>
          <a:xfrm>
            <a:off x="1099237" y="2887506"/>
            <a:ext cx="5916358"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stepwise strain release through rifting episodes:</a:t>
            </a:r>
            <a:br>
              <a:rPr lang="en-GB" dirty="0">
                <a:latin typeface="Cambria" panose="02040503050406030204" pitchFamily="18" charset="0"/>
                <a:ea typeface="Cambria" panose="02040503050406030204" pitchFamily="18" charset="0"/>
              </a:rPr>
            </a:br>
            <a:r>
              <a:rPr lang="en-GB" dirty="0">
                <a:latin typeface="Cambria" panose="02040503050406030204" pitchFamily="18" charset="0"/>
                <a:ea typeface="Cambria" panose="02040503050406030204" pitchFamily="18" charset="0"/>
              </a:rPr>
              <a:t>→ release over days or weeks </a:t>
            </a:r>
            <a:r>
              <a:rPr lang="en-GB" b="1" dirty="0">
                <a:latin typeface="Cambria" panose="02040503050406030204" pitchFamily="18" charset="0"/>
                <a:ea typeface="Cambria" panose="02040503050406030204" pitchFamily="18" charset="0"/>
              </a:rPr>
              <a:t>tectonic strain deficit </a:t>
            </a:r>
            <a:r>
              <a:rPr lang="en-GB" dirty="0">
                <a:latin typeface="Cambria" panose="02040503050406030204" pitchFamily="18" charset="0"/>
                <a:ea typeface="Cambria" panose="02040503050406030204" pitchFamily="18" charset="0"/>
              </a:rPr>
              <a:t>accumulated over several decades or hundreds of years</a:t>
            </a:r>
          </a:p>
        </p:txBody>
      </p:sp>
    </p:spTree>
    <p:extLst>
      <p:ext uri="{BB962C8B-B14F-4D97-AF65-F5344CB8AC3E}">
        <p14:creationId xmlns:p14="http://schemas.microsoft.com/office/powerpoint/2010/main" val="2393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14</a:t>
            </a:fld>
            <a:endParaRPr lang="en-CH" dirty="0">
              <a:solidFill>
                <a:schemeClr val="tx1"/>
              </a:solidFill>
            </a:endParaRPr>
          </a:p>
        </p:txBody>
      </p:sp>
      <p:pic>
        <p:nvPicPr>
          <p:cNvPr id="3" name="Picture 2">
            <a:extLst>
              <a:ext uri="{FF2B5EF4-FFF2-40B4-BE49-F238E27FC236}">
                <a16:creationId xmlns:a16="http://schemas.microsoft.com/office/drawing/2014/main" id="{C0BC4B26-A12D-4C21-A9B9-2F9FFEE2C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271" y="686579"/>
            <a:ext cx="4651651" cy="5669771"/>
          </a:xfrm>
          <a:prstGeom prst="rect">
            <a:avLst/>
          </a:prstGeom>
        </p:spPr>
      </p:pic>
      <p:sp>
        <p:nvSpPr>
          <p:cNvPr id="9" name="TextBox 8">
            <a:extLst>
              <a:ext uri="{FF2B5EF4-FFF2-40B4-BE49-F238E27FC236}">
                <a16:creationId xmlns:a16="http://schemas.microsoft.com/office/drawing/2014/main" id="{9BF8B4F6-3324-4DBD-8AEC-8D9E3D3E7915}"/>
              </a:ext>
            </a:extLst>
          </p:cNvPr>
          <p:cNvSpPr txBox="1"/>
          <p:nvPr/>
        </p:nvSpPr>
        <p:spPr>
          <a:xfrm>
            <a:off x="1099236" y="4723647"/>
            <a:ext cx="2964927" cy="369332"/>
          </a:xfrm>
          <a:prstGeom prst="rect">
            <a:avLst/>
          </a:prstGeom>
          <a:noFill/>
        </p:spPr>
        <p:txBody>
          <a:bodyPr wrap="square">
            <a:spAutoFit/>
          </a:bodyPr>
          <a:lstStyle/>
          <a:p>
            <a:pPr marL="285750" indent="-285750">
              <a:buFont typeface="Arial" panose="020B0604020202020204" pitchFamily="34" charset="0"/>
              <a:buChar char="•"/>
            </a:pPr>
            <a:r>
              <a:rPr lang="en-GB" b="1" dirty="0">
                <a:latin typeface="Cambria" panose="02040503050406030204" pitchFamily="18" charset="0"/>
                <a:ea typeface="Cambria" panose="02040503050406030204" pitchFamily="18" charset="0"/>
              </a:rPr>
              <a:t>structures reactivation</a:t>
            </a:r>
            <a:endParaRPr lang="en-CH" b="1" dirty="0">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C49B3FFA-7FF0-4FD5-9FD3-C1FF9C87216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7E28667-D74C-4FCB-BEBF-D73FF3DFA72C}"/>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10" name="TextBox 9">
            <a:extLst>
              <a:ext uri="{FF2B5EF4-FFF2-40B4-BE49-F238E27FC236}">
                <a16:creationId xmlns:a16="http://schemas.microsoft.com/office/drawing/2014/main" id="{8E77476C-A04C-4357-9E28-F3C6847866DE}"/>
              </a:ext>
            </a:extLst>
          </p:cNvPr>
          <p:cNvSpPr txBox="1"/>
          <p:nvPr/>
        </p:nvSpPr>
        <p:spPr>
          <a:xfrm>
            <a:off x="1099236" y="1969500"/>
            <a:ext cx="6025842" cy="369332"/>
          </a:xfrm>
          <a:prstGeom prst="rect">
            <a:avLst/>
          </a:prstGeom>
          <a:noFill/>
        </p:spPr>
        <p:txBody>
          <a:bodyPr wrap="square">
            <a:spAutoFit/>
          </a:bodyPr>
          <a:lstStyle/>
          <a:p>
            <a:pPr marL="285750" indent="-285750">
              <a:buFont typeface="Arial" panose="020B0604020202020204" pitchFamily="34" charset="0"/>
              <a:buChar char="•"/>
            </a:pPr>
            <a:r>
              <a:rPr lang="en-GB" dirty="0">
                <a:latin typeface="Cambria" panose="02040503050406030204" pitchFamily="18" charset="0"/>
                <a:ea typeface="Cambria" panose="02040503050406030204" pitchFamily="18" charset="0"/>
              </a:rPr>
              <a:t>~2 cm/</a:t>
            </a:r>
            <a:r>
              <a:rPr lang="en-GB" dirty="0" err="1">
                <a:latin typeface="Cambria" panose="02040503050406030204" pitchFamily="18" charset="0"/>
                <a:ea typeface="Cambria" panose="02040503050406030204" pitchFamily="18" charset="0"/>
              </a:rPr>
              <a:t>yr</a:t>
            </a:r>
            <a:r>
              <a:rPr lang="en-GB" dirty="0">
                <a:latin typeface="Cambria" panose="02040503050406030204" pitchFamily="18" charset="0"/>
                <a:ea typeface="Cambria" panose="02040503050406030204" pitchFamily="18" charset="0"/>
              </a:rPr>
              <a:t> extension rate at the plate boundary in Iceland</a:t>
            </a:r>
          </a:p>
        </p:txBody>
      </p:sp>
      <p:sp>
        <p:nvSpPr>
          <p:cNvPr id="11" name="TextBox 10">
            <a:extLst>
              <a:ext uri="{FF2B5EF4-FFF2-40B4-BE49-F238E27FC236}">
                <a16:creationId xmlns:a16="http://schemas.microsoft.com/office/drawing/2014/main" id="{EE5E6DC3-2279-4797-9448-F5719FB79ABF}"/>
              </a:ext>
            </a:extLst>
          </p:cNvPr>
          <p:cNvSpPr txBox="1"/>
          <p:nvPr/>
        </p:nvSpPr>
        <p:spPr>
          <a:xfrm>
            <a:off x="1099237" y="2887506"/>
            <a:ext cx="5916358"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stepwise strain release through rifting episodes:</a:t>
            </a:r>
            <a:br>
              <a:rPr lang="en-GB" dirty="0">
                <a:latin typeface="Cambria" panose="02040503050406030204" pitchFamily="18" charset="0"/>
                <a:ea typeface="Cambria" panose="02040503050406030204" pitchFamily="18" charset="0"/>
              </a:rPr>
            </a:br>
            <a:r>
              <a:rPr lang="en-GB" dirty="0">
                <a:latin typeface="Cambria" panose="02040503050406030204" pitchFamily="18" charset="0"/>
                <a:ea typeface="Cambria" panose="02040503050406030204" pitchFamily="18" charset="0"/>
              </a:rPr>
              <a:t>→ release over days or weeks </a:t>
            </a:r>
            <a:r>
              <a:rPr lang="en-GB" b="1" dirty="0">
                <a:latin typeface="Cambria" panose="02040503050406030204" pitchFamily="18" charset="0"/>
                <a:ea typeface="Cambria" panose="02040503050406030204" pitchFamily="18" charset="0"/>
              </a:rPr>
              <a:t>tectonic strain deficit </a:t>
            </a:r>
            <a:r>
              <a:rPr lang="en-GB" dirty="0">
                <a:latin typeface="Cambria" panose="02040503050406030204" pitchFamily="18" charset="0"/>
                <a:ea typeface="Cambria" panose="02040503050406030204" pitchFamily="18" charset="0"/>
              </a:rPr>
              <a:t>accumulated over several decades or hundreds of years</a:t>
            </a:r>
          </a:p>
        </p:txBody>
      </p:sp>
    </p:spTree>
    <p:extLst>
      <p:ext uri="{BB962C8B-B14F-4D97-AF65-F5344CB8AC3E}">
        <p14:creationId xmlns:p14="http://schemas.microsoft.com/office/powerpoint/2010/main" val="220858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15</a:t>
            </a:fld>
            <a:endParaRPr lang="en-CH" dirty="0">
              <a:solidFill>
                <a:schemeClr val="tx1"/>
              </a:solidFill>
            </a:endParaRPr>
          </a:p>
        </p:txBody>
      </p:sp>
      <p:grpSp>
        <p:nvGrpSpPr>
          <p:cNvPr id="7" name="Group 6">
            <a:extLst>
              <a:ext uri="{FF2B5EF4-FFF2-40B4-BE49-F238E27FC236}">
                <a16:creationId xmlns:a16="http://schemas.microsoft.com/office/drawing/2014/main" id="{F5A347FA-A4E8-4A96-B805-721C4EE1E44C}"/>
              </a:ext>
            </a:extLst>
          </p:cNvPr>
          <p:cNvGrpSpPr/>
          <p:nvPr/>
        </p:nvGrpSpPr>
        <p:grpSpPr>
          <a:xfrm>
            <a:off x="8003998" y="707270"/>
            <a:ext cx="2827182" cy="5924240"/>
            <a:chOff x="6468132" y="652406"/>
            <a:chExt cx="2827182" cy="5924240"/>
          </a:xfrm>
        </p:grpSpPr>
        <p:pic>
          <p:nvPicPr>
            <p:cNvPr id="8" name="Picture 7">
              <a:extLst>
                <a:ext uri="{FF2B5EF4-FFF2-40B4-BE49-F238E27FC236}">
                  <a16:creationId xmlns:a16="http://schemas.microsoft.com/office/drawing/2014/main" id="{203843FE-BA4D-4948-9A91-1EC4B4372E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6" t="-343" r="30698" b="343"/>
            <a:stretch/>
          </p:blipFill>
          <p:spPr>
            <a:xfrm>
              <a:off x="6468132" y="652406"/>
              <a:ext cx="2807086" cy="5904000"/>
            </a:xfrm>
            <a:prstGeom prst="rect">
              <a:avLst/>
            </a:prstGeom>
          </p:spPr>
        </p:pic>
        <p:sp>
          <p:nvSpPr>
            <p:cNvPr id="9" name="Rectangle 8">
              <a:extLst>
                <a:ext uri="{FF2B5EF4-FFF2-40B4-BE49-F238E27FC236}">
                  <a16:creationId xmlns:a16="http://schemas.microsoft.com/office/drawing/2014/main" id="{5BD55FD3-0547-4536-9BC1-D7482E982B46}"/>
                </a:ext>
              </a:extLst>
            </p:cNvPr>
            <p:cNvSpPr/>
            <p:nvPr/>
          </p:nvSpPr>
          <p:spPr>
            <a:xfrm>
              <a:off x="6468132" y="652406"/>
              <a:ext cx="2827182" cy="59242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A57C64E-A1CA-406C-9D36-F715EB065239}"/>
              </a:ext>
            </a:extLst>
          </p:cNvPr>
          <p:cNvGrpSpPr>
            <a:grpSpLocks noChangeAspect="1"/>
          </p:cNvGrpSpPr>
          <p:nvPr/>
        </p:nvGrpSpPr>
        <p:grpSpPr>
          <a:xfrm>
            <a:off x="2244711" y="2865730"/>
            <a:ext cx="4820085" cy="3745540"/>
            <a:chOff x="3552504" y="342000"/>
            <a:chExt cx="8385352" cy="6516000"/>
          </a:xfrm>
        </p:grpSpPr>
        <p:grpSp>
          <p:nvGrpSpPr>
            <p:cNvPr id="11" name="Group 10">
              <a:extLst>
                <a:ext uri="{FF2B5EF4-FFF2-40B4-BE49-F238E27FC236}">
                  <a16:creationId xmlns:a16="http://schemas.microsoft.com/office/drawing/2014/main" id="{D3F341E1-40BE-4DC7-925D-C9E41B357F6F}"/>
                </a:ext>
              </a:extLst>
            </p:cNvPr>
            <p:cNvGrpSpPr/>
            <p:nvPr/>
          </p:nvGrpSpPr>
          <p:grpSpPr>
            <a:xfrm>
              <a:off x="3552504" y="342000"/>
              <a:ext cx="8385352" cy="6516000"/>
              <a:chOff x="3552504" y="342000"/>
              <a:chExt cx="8385352" cy="6516000"/>
            </a:xfrm>
          </p:grpSpPr>
          <p:grpSp>
            <p:nvGrpSpPr>
              <p:cNvPr id="13" name="Group 12">
                <a:extLst>
                  <a:ext uri="{FF2B5EF4-FFF2-40B4-BE49-F238E27FC236}">
                    <a16:creationId xmlns:a16="http://schemas.microsoft.com/office/drawing/2014/main" id="{1CFC4EC0-8DE1-4EAC-9971-9EDFE2AD2B16}"/>
                  </a:ext>
                </a:extLst>
              </p:cNvPr>
              <p:cNvGrpSpPr>
                <a:grpSpLocks noChangeAspect="1"/>
              </p:cNvGrpSpPr>
              <p:nvPr/>
            </p:nvGrpSpPr>
            <p:grpSpPr>
              <a:xfrm>
                <a:off x="3552504" y="342000"/>
                <a:ext cx="8385352" cy="6516000"/>
                <a:chOff x="4477743" y="895208"/>
                <a:chExt cx="5558855" cy="4319615"/>
              </a:xfrm>
            </p:grpSpPr>
            <p:pic>
              <p:nvPicPr>
                <p:cNvPr id="15" name="Picture 14">
                  <a:extLst>
                    <a:ext uri="{FF2B5EF4-FFF2-40B4-BE49-F238E27FC236}">
                      <a16:creationId xmlns:a16="http://schemas.microsoft.com/office/drawing/2014/main" id="{327F5045-D9FD-43C4-8F36-EAF1407471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25208" r="8747" b="10635"/>
                <a:stretch/>
              </p:blipFill>
              <p:spPr>
                <a:xfrm>
                  <a:off x="4477743" y="895208"/>
                  <a:ext cx="5558855" cy="4319615"/>
                </a:xfrm>
                <a:prstGeom prst="rect">
                  <a:avLst/>
                </a:prstGeom>
              </p:spPr>
            </p:pic>
            <p:sp>
              <p:nvSpPr>
                <p:cNvPr id="16" name="Oval 15">
                  <a:extLst>
                    <a:ext uri="{FF2B5EF4-FFF2-40B4-BE49-F238E27FC236}">
                      <a16:creationId xmlns:a16="http://schemas.microsoft.com/office/drawing/2014/main" id="{D8519F96-FFF7-4C96-8706-2EC74DAEA785}"/>
                    </a:ext>
                  </a:extLst>
                </p:cNvPr>
                <p:cNvSpPr>
                  <a:spLocks noChangeAspect="1"/>
                </p:cNvSpPr>
                <p:nvPr/>
              </p:nvSpPr>
              <p:spPr>
                <a:xfrm>
                  <a:off x="6499095" y="2607791"/>
                  <a:ext cx="108000" cy="108000"/>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8">
                <a:extLst>
                  <a:ext uri="{FF2B5EF4-FFF2-40B4-BE49-F238E27FC236}">
                    <a16:creationId xmlns:a16="http://schemas.microsoft.com/office/drawing/2014/main" id="{87193387-7D22-458A-B262-E689AB573BF5}"/>
                  </a:ext>
                </a:extLst>
              </p:cNvPr>
              <p:cNvSpPr/>
              <p:nvPr/>
            </p:nvSpPr>
            <p:spPr>
              <a:xfrm>
                <a:off x="9489057" y="2596551"/>
                <a:ext cx="138022" cy="577970"/>
              </a:xfrm>
              <a:custGeom>
                <a:avLst/>
                <a:gdLst>
                  <a:gd name="connsiteX0" fmla="*/ 138022 w 138022"/>
                  <a:gd name="connsiteY0" fmla="*/ 0 h 577970"/>
                  <a:gd name="connsiteX1" fmla="*/ 120769 w 138022"/>
                  <a:gd name="connsiteY1" fmla="*/ 77638 h 577970"/>
                  <a:gd name="connsiteX2" fmla="*/ 86264 w 138022"/>
                  <a:gd name="connsiteY2" fmla="*/ 250166 h 577970"/>
                  <a:gd name="connsiteX3" fmla="*/ 51758 w 138022"/>
                  <a:gd name="connsiteY3" fmla="*/ 379562 h 577970"/>
                  <a:gd name="connsiteX4" fmla="*/ 17252 w 138022"/>
                  <a:gd name="connsiteY4" fmla="*/ 483079 h 577970"/>
                  <a:gd name="connsiteX5" fmla="*/ 0 w 138022"/>
                  <a:gd name="connsiteY5" fmla="*/ 577970 h 577970"/>
                  <a:gd name="connsiteX6" fmla="*/ 0 w 138022"/>
                  <a:gd name="connsiteY6" fmla="*/ 577970 h 5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2" h="577970">
                    <a:moveTo>
                      <a:pt x="138022" y="0"/>
                    </a:moveTo>
                    <a:cubicBezTo>
                      <a:pt x="133708" y="17972"/>
                      <a:pt x="129395" y="35944"/>
                      <a:pt x="120769" y="77638"/>
                    </a:cubicBezTo>
                    <a:cubicBezTo>
                      <a:pt x="112143" y="119332"/>
                      <a:pt x="97766" y="199845"/>
                      <a:pt x="86264" y="250166"/>
                    </a:cubicBezTo>
                    <a:cubicBezTo>
                      <a:pt x="74762" y="300487"/>
                      <a:pt x="63260" y="340743"/>
                      <a:pt x="51758" y="379562"/>
                    </a:cubicBezTo>
                    <a:cubicBezTo>
                      <a:pt x="40256" y="418381"/>
                      <a:pt x="25878" y="450011"/>
                      <a:pt x="17252" y="483079"/>
                    </a:cubicBezTo>
                    <a:cubicBezTo>
                      <a:pt x="8626" y="516147"/>
                      <a:pt x="0" y="577970"/>
                      <a:pt x="0" y="577970"/>
                    </a:cubicBezTo>
                    <a:lnTo>
                      <a:pt x="0" y="57797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6">
              <a:extLst>
                <a:ext uri="{FF2B5EF4-FFF2-40B4-BE49-F238E27FC236}">
                  <a16:creationId xmlns:a16="http://schemas.microsoft.com/office/drawing/2014/main" id="{4409F9B5-D8C8-4DE8-9471-722D6BA72406}"/>
                </a:ext>
              </a:extLst>
            </p:cNvPr>
            <p:cNvSpPr/>
            <p:nvPr/>
          </p:nvSpPr>
          <p:spPr>
            <a:xfrm>
              <a:off x="8445260" y="4088921"/>
              <a:ext cx="405442" cy="284671"/>
            </a:xfrm>
            <a:custGeom>
              <a:avLst/>
              <a:gdLst>
                <a:gd name="connsiteX0" fmla="*/ 0 w 405442"/>
                <a:gd name="connsiteY0" fmla="*/ 284671 h 284671"/>
                <a:gd name="connsiteX1" fmla="*/ 103517 w 405442"/>
                <a:gd name="connsiteY1" fmla="*/ 232913 h 284671"/>
                <a:gd name="connsiteX2" fmla="*/ 284672 w 405442"/>
                <a:gd name="connsiteY2" fmla="*/ 112143 h 284671"/>
                <a:gd name="connsiteX3" fmla="*/ 405442 w 405442"/>
                <a:gd name="connsiteY3" fmla="*/ 0 h 284671"/>
                <a:gd name="connsiteX4" fmla="*/ 405442 w 405442"/>
                <a:gd name="connsiteY4" fmla="*/ 0 h 28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284671">
                  <a:moveTo>
                    <a:pt x="0" y="284671"/>
                  </a:moveTo>
                  <a:cubicBezTo>
                    <a:pt x="28036" y="273169"/>
                    <a:pt x="56072" y="261668"/>
                    <a:pt x="103517" y="232913"/>
                  </a:cubicBezTo>
                  <a:cubicBezTo>
                    <a:pt x="150962" y="204158"/>
                    <a:pt x="234351" y="150962"/>
                    <a:pt x="284672" y="112143"/>
                  </a:cubicBezTo>
                  <a:cubicBezTo>
                    <a:pt x="334993" y="73324"/>
                    <a:pt x="405442" y="0"/>
                    <a:pt x="405442" y="0"/>
                  </a:cubicBezTo>
                  <a:lnTo>
                    <a:pt x="405442" y="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50CDEC0-C92A-4EF8-822E-6AFD66DF99AA}"/>
              </a:ext>
            </a:extLst>
          </p:cNvPr>
          <p:cNvSpPr>
            <a:spLocks noChangeAspect="1"/>
          </p:cNvSpPr>
          <p:nvPr/>
        </p:nvSpPr>
        <p:spPr>
          <a:xfrm>
            <a:off x="5517317" y="4083939"/>
            <a:ext cx="377345" cy="79071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60FF922-3255-480E-8468-589DE1E3EE7E}"/>
              </a:ext>
            </a:extLst>
          </p:cNvPr>
          <p:cNvCxnSpPr/>
          <p:nvPr/>
        </p:nvCxnSpPr>
        <p:spPr>
          <a:xfrm flipV="1">
            <a:off x="5495091" y="685895"/>
            <a:ext cx="2486819" cy="3375819"/>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8E622B-E729-46D2-855E-C01098C54C4B}"/>
              </a:ext>
            </a:extLst>
          </p:cNvPr>
          <p:cNvCxnSpPr/>
          <p:nvPr/>
        </p:nvCxnSpPr>
        <p:spPr>
          <a:xfrm>
            <a:off x="5495091" y="4893701"/>
            <a:ext cx="2486819" cy="1754844"/>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2" name="TextBox 2">
            <a:extLst>
              <a:ext uri="{FF2B5EF4-FFF2-40B4-BE49-F238E27FC236}">
                <a16:creationId xmlns:a16="http://schemas.microsoft.com/office/drawing/2014/main" id="{2B76EE59-53B5-47B6-A8F0-8917538BF578}"/>
              </a:ext>
            </a:extLst>
          </p:cNvPr>
          <p:cNvSpPr txBox="1"/>
          <p:nvPr/>
        </p:nvSpPr>
        <p:spPr>
          <a:xfrm>
            <a:off x="9278128" y="989576"/>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~N004</a:t>
            </a:r>
          </a:p>
        </p:txBody>
      </p:sp>
      <p:cxnSp>
        <p:nvCxnSpPr>
          <p:cNvPr id="24" name="Straight Connector 23">
            <a:extLst>
              <a:ext uri="{FF2B5EF4-FFF2-40B4-BE49-F238E27FC236}">
                <a16:creationId xmlns:a16="http://schemas.microsoft.com/office/drawing/2014/main" id="{F3801685-18EA-44A9-93A3-6436B596F628}"/>
              </a:ext>
            </a:extLst>
          </p:cNvPr>
          <p:cNvCxnSpPr>
            <a:cxnSpLocks/>
          </p:cNvCxnSpPr>
          <p:nvPr/>
        </p:nvCxnSpPr>
        <p:spPr>
          <a:xfrm rot="240000">
            <a:off x="10052505" y="834398"/>
            <a:ext cx="0" cy="97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
            <a:extLst>
              <a:ext uri="{FF2B5EF4-FFF2-40B4-BE49-F238E27FC236}">
                <a16:creationId xmlns:a16="http://schemas.microsoft.com/office/drawing/2014/main" id="{17EC498E-F0CB-47A9-9807-320DBA8BBF7C}"/>
              </a:ext>
            </a:extLst>
          </p:cNvPr>
          <p:cNvSpPr txBox="1"/>
          <p:nvPr/>
        </p:nvSpPr>
        <p:spPr>
          <a:xfrm>
            <a:off x="8921112" y="2865730"/>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2020</a:t>
            </a:r>
          </a:p>
        </p:txBody>
      </p:sp>
      <p:sp>
        <p:nvSpPr>
          <p:cNvPr id="28" name="TextBox 2">
            <a:extLst>
              <a:ext uri="{FF2B5EF4-FFF2-40B4-BE49-F238E27FC236}">
                <a16:creationId xmlns:a16="http://schemas.microsoft.com/office/drawing/2014/main" id="{1B5A4D69-AD5B-4D3D-96EB-5ED23DB0CC26}"/>
              </a:ext>
            </a:extLst>
          </p:cNvPr>
          <p:cNvSpPr txBox="1"/>
          <p:nvPr/>
        </p:nvSpPr>
        <p:spPr>
          <a:xfrm>
            <a:off x="8477329" y="6139459"/>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2021</a:t>
            </a:r>
          </a:p>
        </p:txBody>
      </p:sp>
      <p:sp>
        <p:nvSpPr>
          <p:cNvPr id="29" name="TextBox 2">
            <a:extLst>
              <a:ext uri="{FF2B5EF4-FFF2-40B4-BE49-F238E27FC236}">
                <a16:creationId xmlns:a16="http://schemas.microsoft.com/office/drawing/2014/main" id="{F05B0437-8F44-44F5-A8CF-3211E1FE3E54}"/>
              </a:ext>
            </a:extLst>
          </p:cNvPr>
          <p:cNvSpPr txBox="1"/>
          <p:nvPr/>
        </p:nvSpPr>
        <p:spPr>
          <a:xfrm>
            <a:off x="10156982" y="982665"/>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2019</a:t>
            </a:r>
          </a:p>
        </p:txBody>
      </p:sp>
      <p:cxnSp>
        <p:nvCxnSpPr>
          <p:cNvPr id="34" name="Straight Connector 33">
            <a:extLst>
              <a:ext uri="{FF2B5EF4-FFF2-40B4-BE49-F238E27FC236}">
                <a16:creationId xmlns:a16="http://schemas.microsoft.com/office/drawing/2014/main" id="{AF27583D-1036-4E63-AE7B-D9614874913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7F4330B-2960-438B-8681-9E47C68BB926}"/>
              </a:ext>
            </a:extLst>
          </p:cNvPr>
          <p:cNvSpPr txBox="1"/>
          <p:nvPr/>
        </p:nvSpPr>
        <p:spPr>
          <a:xfrm>
            <a:off x="839884" y="-20416"/>
            <a:ext cx="4461958"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Ongoing mapping and analysis</a:t>
            </a:r>
          </a:p>
        </p:txBody>
      </p:sp>
    </p:spTree>
    <p:extLst>
      <p:ext uri="{BB962C8B-B14F-4D97-AF65-F5344CB8AC3E}">
        <p14:creationId xmlns:p14="http://schemas.microsoft.com/office/powerpoint/2010/main" val="88870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16</a:t>
            </a:fld>
            <a:endParaRPr lang="en-CH" dirty="0">
              <a:solidFill>
                <a:schemeClr val="tx1"/>
              </a:solidFill>
            </a:endParaRPr>
          </a:p>
        </p:txBody>
      </p:sp>
      <p:grpSp>
        <p:nvGrpSpPr>
          <p:cNvPr id="7" name="Group 6">
            <a:extLst>
              <a:ext uri="{FF2B5EF4-FFF2-40B4-BE49-F238E27FC236}">
                <a16:creationId xmlns:a16="http://schemas.microsoft.com/office/drawing/2014/main" id="{F5A347FA-A4E8-4A96-B805-721C4EE1E44C}"/>
              </a:ext>
            </a:extLst>
          </p:cNvPr>
          <p:cNvGrpSpPr/>
          <p:nvPr/>
        </p:nvGrpSpPr>
        <p:grpSpPr>
          <a:xfrm>
            <a:off x="8003998" y="707270"/>
            <a:ext cx="2827182" cy="5924240"/>
            <a:chOff x="6468132" y="652406"/>
            <a:chExt cx="2827182" cy="5924240"/>
          </a:xfrm>
        </p:grpSpPr>
        <p:pic>
          <p:nvPicPr>
            <p:cNvPr id="8" name="Picture 7">
              <a:extLst>
                <a:ext uri="{FF2B5EF4-FFF2-40B4-BE49-F238E27FC236}">
                  <a16:creationId xmlns:a16="http://schemas.microsoft.com/office/drawing/2014/main" id="{203843FE-BA4D-4948-9A91-1EC4B4372E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6" t="-343" r="30698" b="343"/>
            <a:stretch/>
          </p:blipFill>
          <p:spPr>
            <a:xfrm>
              <a:off x="6468132" y="652406"/>
              <a:ext cx="2807086" cy="5904000"/>
            </a:xfrm>
            <a:prstGeom prst="rect">
              <a:avLst/>
            </a:prstGeom>
          </p:spPr>
        </p:pic>
        <p:sp>
          <p:nvSpPr>
            <p:cNvPr id="9" name="Rectangle 8">
              <a:extLst>
                <a:ext uri="{FF2B5EF4-FFF2-40B4-BE49-F238E27FC236}">
                  <a16:creationId xmlns:a16="http://schemas.microsoft.com/office/drawing/2014/main" id="{5BD55FD3-0547-4536-9BC1-D7482E982B46}"/>
                </a:ext>
              </a:extLst>
            </p:cNvPr>
            <p:cNvSpPr/>
            <p:nvPr/>
          </p:nvSpPr>
          <p:spPr>
            <a:xfrm>
              <a:off x="6468132" y="652406"/>
              <a:ext cx="2827182" cy="59242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A57C64E-A1CA-406C-9D36-F715EB065239}"/>
              </a:ext>
            </a:extLst>
          </p:cNvPr>
          <p:cNvGrpSpPr>
            <a:grpSpLocks noChangeAspect="1"/>
          </p:cNvGrpSpPr>
          <p:nvPr/>
        </p:nvGrpSpPr>
        <p:grpSpPr>
          <a:xfrm>
            <a:off x="2244711" y="2865730"/>
            <a:ext cx="4820085" cy="3745540"/>
            <a:chOff x="3552504" y="342000"/>
            <a:chExt cx="8385352" cy="6516000"/>
          </a:xfrm>
        </p:grpSpPr>
        <p:grpSp>
          <p:nvGrpSpPr>
            <p:cNvPr id="11" name="Group 10">
              <a:extLst>
                <a:ext uri="{FF2B5EF4-FFF2-40B4-BE49-F238E27FC236}">
                  <a16:creationId xmlns:a16="http://schemas.microsoft.com/office/drawing/2014/main" id="{D3F341E1-40BE-4DC7-925D-C9E41B357F6F}"/>
                </a:ext>
              </a:extLst>
            </p:cNvPr>
            <p:cNvGrpSpPr/>
            <p:nvPr/>
          </p:nvGrpSpPr>
          <p:grpSpPr>
            <a:xfrm>
              <a:off x="3552504" y="342000"/>
              <a:ext cx="8385352" cy="6516000"/>
              <a:chOff x="3552504" y="342000"/>
              <a:chExt cx="8385352" cy="6516000"/>
            </a:xfrm>
          </p:grpSpPr>
          <p:grpSp>
            <p:nvGrpSpPr>
              <p:cNvPr id="13" name="Group 12">
                <a:extLst>
                  <a:ext uri="{FF2B5EF4-FFF2-40B4-BE49-F238E27FC236}">
                    <a16:creationId xmlns:a16="http://schemas.microsoft.com/office/drawing/2014/main" id="{1CFC4EC0-8DE1-4EAC-9971-9EDFE2AD2B16}"/>
                  </a:ext>
                </a:extLst>
              </p:cNvPr>
              <p:cNvGrpSpPr>
                <a:grpSpLocks noChangeAspect="1"/>
              </p:cNvGrpSpPr>
              <p:nvPr/>
            </p:nvGrpSpPr>
            <p:grpSpPr>
              <a:xfrm>
                <a:off x="3552504" y="342000"/>
                <a:ext cx="8385352" cy="6516000"/>
                <a:chOff x="4477743" y="895208"/>
                <a:chExt cx="5558855" cy="4319615"/>
              </a:xfrm>
            </p:grpSpPr>
            <p:pic>
              <p:nvPicPr>
                <p:cNvPr id="15" name="Picture 14">
                  <a:extLst>
                    <a:ext uri="{FF2B5EF4-FFF2-40B4-BE49-F238E27FC236}">
                      <a16:creationId xmlns:a16="http://schemas.microsoft.com/office/drawing/2014/main" id="{327F5045-D9FD-43C4-8F36-EAF1407471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25208" r="8747" b="10635"/>
                <a:stretch/>
              </p:blipFill>
              <p:spPr>
                <a:xfrm>
                  <a:off x="4477743" y="895208"/>
                  <a:ext cx="5558855" cy="4319615"/>
                </a:xfrm>
                <a:prstGeom prst="rect">
                  <a:avLst/>
                </a:prstGeom>
              </p:spPr>
            </p:pic>
            <p:sp>
              <p:nvSpPr>
                <p:cNvPr id="16" name="Oval 15">
                  <a:extLst>
                    <a:ext uri="{FF2B5EF4-FFF2-40B4-BE49-F238E27FC236}">
                      <a16:creationId xmlns:a16="http://schemas.microsoft.com/office/drawing/2014/main" id="{D8519F96-FFF7-4C96-8706-2EC74DAEA785}"/>
                    </a:ext>
                  </a:extLst>
                </p:cNvPr>
                <p:cNvSpPr>
                  <a:spLocks noChangeAspect="1"/>
                </p:cNvSpPr>
                <p:nvPr/>
              </p:nvSpPr>
              <p:spPr>
                <a:xfrm>
                  <a:off x="6499095" y="2607791"/>
                  <a:ext cx="108000" cy="108000"/>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8">
                <a:extLst>
                  <a:ext uri="{FF2B5EF4-FFF2-40B4-BE49-F238E27FC236}">
                    <a16:creationId xmlns:a16="http://schemas.microsoft.com/office/drawing/2014/main" id="{87193387-7D22-458A-B262-E689AB573BF5}"/>
                  </a:ext>
                </a:extLst>
              </p:cNvPr>
              <p:cNvSpPr/>
              <p:nvPr/>
            </p:nvSpPr>
            <p:spPr>
              <a:xfrm>
                <a:off x="9489057" y="2596551"/>
                <a:ext cx="138022" cy="577970"/>
              </a:xfrm>
              <a:custGeom>
                <a:avLst/>
                <a:gdLst>
                  <a:gd name="connsiteX0" fmla="*/ 138022 w 138022"/>
                  <a:gd name="connsiteY0" fmla="*/ 0 h 577970"/>
                  <a:gd name="connsiteX1" fmla="*/ 120769 w 138022"/>
                  <a:gd name="connsiteY1" fmla="*/ 77638 h 577970"/>
                  <a:gd name="connsiteX2" fmla="*/ 86264 w 138022"/>
                  <a:gd name="connsiteY2" fmla="*/ 250166 h 577970"/>
                  <a:gd name="connsiteX3" fmla="*/ 51758 w 138022"/>
                  <a:gd name="connsiteY3" fmla="*/ 379562 h 577970"/>
                  <a:gd name="connsiteX4" fmla="*/ 17252 w 138022"/>
                  <a:gd name="connsiteY4" fmla="*/ 483079 h 577970"/>
                  <a:gd name="connsiteX5" fmla="*/ 0 w 138022"/>
                  <a:gd name="connsiteY5" fmla="*/ 577970 h 577970"/>
                  <a:gd name="connsiteX6" fmla="*/ 0 w 138022"/>
                  <a:gd name="connsiteY6" fmla="*/ 577970 h 5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2" h="577970">
                    <a:moveTo>
                      <a:pt x="138022" y="0"/>
                    </a:moveTo>
                    <a:cubicBezTo>
                      <a:pt x="133708" y="17972"/>
                      <a:pt x="129395" y="35944"/>
                      <a:pt x="120769" y="77638"/>
                    </a:cubicBezTo>
                    <a:cubicBezTo>
                      <a:pt x="112143" y="119332"/>
                      <a:pt x="97766" y="199845"/>
                      <a:pt x="86264" y="250166"/>
                    </a:cubicBezTo>
                    <a:cubicBezTo>
                      <a:pt x="74762" y="300487"/>
                      <a:pt x="63260" y="340743"/>
                      <a:pt x="51758" y="379562"/>
                    </a:cubicBezTo>
                    <a:cubicBezTo>
                      <a:pt x="40256" y="418381"/>
                      <a:pt x="25878" y="450011"/>
                      <a:pt x="17252" y="483079"/>
                    </a:cubicBezTo>
                    <a:cubicBezTo>
                      <a:pt x="8626" y="516147"/>
                      <a:pt x="0" y="577970"/>
                      <a:pt x="0" y="577970"/>
                    </a:cubicBezTo>
                    <a:lnTo>
                      <a:pt x="0" y="57797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6">
              <a:extLst>
                <a:ext uri="{FF2B5EF4-FFF2-40B4-BE49-F238E27FC236}">
                  <a16:creationId xmlns:a16="http://schemas.microsoft.com/office/drawing/2014/main" id="{4409F9B5-D8C8-4DE8-9471-722D6BA72406}"/>
                </a:ext>
              </a:extLst>
            </p:cNvPr>
            <p:cNvSpPr/>
            <p:nvPr/>
          </p:nvSpPr>
          <p:spPr>
            <a:xfrm>
              <a:off x="8445260" y="4088921"/>
              <a:ext cx="405442" cy="284671"/>
            </a:xfrm>
            <a:custGeom>
              <a:avLst/>
              <a:gdLst>
                <a:gd name="connsiteX0" fmla="*/ 0 w 405442"/>
                <a:gd name="connsiteY0" fmla="*/ 284671 h 284671"/>
                <a:gd name="connsiteX1" fmla="*/ 103517 w 405442"/>
                <a:gd name="connsiteY1" fmla="*/ 232913 h 284671"/>
                <a:gd name="connsiteX2" fmla="*/ 284672 w 405442"/>
                <a:gd name="connsiteY2" fmla="*/ 112143 h 284671"/>
                <a:gd name="connsiteX3" fmla="*/ 405442 w 405442"/>
                <a:gd name="connsiteY3" fmla="*/ 0 h 284671"/>
                <a:gd name="connsiteX4" fmla="*/ 405442 w 405442"/>
                <a:gd name="connsiteY4" fmla="*/ 0 h 28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284671">
                  <a:moveTo>
                    <a:pt x="0" y="284671"/>
                  </a:moveTo>
                  <a:cubicBezTo>
                    <a:pt x="28036" y="273169"/>
                    <a:pt x="56072" y="261668"/>
                    <a:pt x="103517" y="232913"/>
                  </a:cubicBezTo>
                  <a:cubicBezTo>
                    <a:pt x="150962" y="204158"/>
                    <a:pt x="234351" y="150962"/>
                    <a:pt x="284672" y="112143"/>
                  </a:cubicBezTo>
                  <a:cubicBezTo>
                    <a:pt x="334993" y="73324"/>
                    <a:pt x="405442" y="0"/>
                    <a:pt x="405442" y="0"/>
                  </a:cubicBezTo>
                  <a:lnTo>
                    <a:pt x="405442" y="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50CDEC0-C92A-4EF8-822E-6AFD66DF99AA}"/>
              </a:ext>
            </a:extLst>
          </p:cNvPr>
          <p:cNvSpPr>
            <a:spLocks noChangeAspect="1"/>
          </p:cNvSpPr>
          <p:nvPr/>
        </p:nvSpPr>
        <p:spPr>
          <a:xfrm>
            <a:off x="5517317" y="4083939"/>
            <a:ext cx="377345" cy="79071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60FF922-3255-480E-8468-589DE1E3EE7E}"/>
              </a:ext>
            </a:extLst>
          </p:cNvPr>
          <p:cNvCxnSpPr/>
          <p:nvPr/>
        </p:nvCxnSpPr>
        <p:spPr>
          <a:xfrm flipV="1">
            <a:off x="5495091" y="685895"/>
            <a:ext cx="2486819" cy="3375819"/>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8E622B-E729-46D2-855E-C01098C54C4B}"/>
              </a:ext>
            </a:extLst>
          </p:cNvPr>
          <p:cNvCxnSpPr/>
          <p:nvPr/>
        </p:nvCxnSpPr>
        <p:spPr>
          <a:xfrm>
            <a:off x="5495091" y="4893701"/>
            <a:ext cx="2486819" cy="1754844"/>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
            <a:extLst>
              <a:ext uri="{FF2B5EF4-FFF2-40B4-BE49-F238E27FC236}">
                <a16:creationId xmlns:a16="http://schemas.microsoft.com/office/drawing/2014/main" id="{B0ECB238-D95A-4F69-A242-B032D4B34072}"/>
              </a:ext>
            </a:extLst>
          </p:cNvPr>
          <p:cNvSpPr txBox="1"/>
          <p:nvPr/>
        </p:nvSpPr>
        <p:spPr>
          <a:xfrm>
            <a:off x="994199" y="752395"/>
            <a:ext cx="5662634" cy="954107"/>
          </a:xfrm>
          <a:prstGeom prst="rect">
            <a:avLst/>
          </a:prstGeom>
          <a:noFill/>
        </p:spPr>
        <p:txBody>
          <a:bodyPr wrap="square" rtlCol="0">
            <a:spAutoFit/>
          </a:bodyPr>
          <a:lstStyle/>
          <a:p>
            <a:pPr marL="342900" lvl="0" indent="-342900">
              <a:spcAft>
                <a:spcPts val="2400"/>
              </a:spcAft>
              <a:buFont typeface="Arial" panose="020B0604020202020204" pitchFamily="34" charset="0"/>
              <a:buChar char="•"/>
            </a:pPr>
            <a:r>
              <a:rPr lang="en-US" b="1" dirty="0">
                <a:latin typeface="Cambria" panose="02040503050406030204" pitchFamily="18" charset="0"/>
                <a:ea typeface="Cambria" panose="02040503050406030204" pitchFamily="18" charset="0"/>
                <a:cs typeface="Arial" panose="020B0604020202020204" pitchFamily="34" charset="0"/>
              </a:rPr>
              <a:t>Same</a:t>
            </a:r>
            <a:r>
              <a:rPr lang="en-US" dirty="0">
                <a:latin typeface="Cambria" panose="02040503050406030204" pitchFamily="18" charset="0"/>
                <a:ea typeface="Cambria" panose="02040503050406030204" pitchFamily="18" charset="0"/>
                <a:cs typeface="Arial" panose="020B0604020202020204" pitchFamily="34" charset="0"/>
              </a:rPr>
              <a:t> current geodetic </a:t>
            </a:r>
            <a:r>
              <a:rPr lang="en-US" b="1" dirty="0">
                <a:latin typeface="Cambria" panose="02040503050406030204" pitchFamily="18" charset="0"/>
                <a:ea typeface="Cambria" panose="02040503050406030204" pitchFamily="18" charset="0"/>
                <a:cs typeface="Arial" panose="020B0604020202020204" pitchFamily="34" charset="0"/>
              </a:rPr>
              <a:t>strain field</a:t>
            </a:r>
          </a:p>
          <a:p>
            <a:pPr marL="342900" lvl="0" indent="-342900">
              <a:spcAft>
                <a:spcPts val="2400"/>
              </a:spcAft>
              <a:buFont typeface="Arial" panose="020B0604020202020204" pitchFamily="34" charset="0"/>
              <a:buChar char="•"/>
            </a:pPr>
            <a:r>
              <a:rPr lang="en-US" b="1" dirty="0">
                <a:latin typeface="Cambria" panose="02040503050406030204" pitchFamily="18" charset="0"/>
                <a:ea typeface="Cambria" panose="02040503050406030204" pitchFamily="18" charset="0"/>
                <a:cs typeface="Arial" panose="020B0604020202020204" pitchFamily="34" charset="0"/>
              </a:rPr>
              <a:t>Curvature</a:t>
            </a:r>
            <a:r>
              <a:rPr lang="en-US" dirty="0">
                <a:latin typeface="Cambria" panose="02040503050406030204" pitchFamily="18" charset="0"/>
                <a:ea typeface="Cambria" panose="02040503050406030204" pitchFamily="18" charset="0"/>
                <a:cs typeface="Arial" panose="020B0604020202020204" pitchFamily="34" charset="0"/>
              </a:rPr>
              <a:t> of the volcanic system’s structures</a:t>
            </a:r>
          </a:p>
        </p:txBody>
      </p:sp>
      <p:sp>
        <p:nvSpPr>
          <p:cNvPr id="21" name="TextBox 2">
            <a:extLst>
              <a:ext uri="{FF2B5EF4-FFF2-40B4-BE49-F238E27FC236}">
                <a16:creationId xmlns:a16="http://schemas.microsoft.com/office/drawing/2014/main" id="{0229FABA-2F11-4029-B2AE-FB84019275CE}"/>
              </a:ext>
            </a:extLst>
          </p:cNvPr>
          <p:cNvSpPr txBox="1"/>
          <p:nvPr/>
        </p:nvSpPr>
        <p:spPr>
          <a:xfrm>
            <a:off x="9756900" y="3018993"/>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~N025</a:t>
            </a:r>
          </a:p>
        </p:txBody>
      </p:sp>
      <p:sp>
        <p:nvSpPr>
          <p:cNvPr id="22" name="TextBox 2">
            <a:extLst>
              <a:ext uri="{FF2B5EF4-FFF2-40B4-BE49-F238E27FC236}">
                <a16:creationId xmlns:a16="http://schemas.microsoft.com/office/drawing/2014/main" id="{2B76EE59-53B5-47B6-A8F0-8917538BF578}"/>
              </a:ext>
            </a:extLst>
          </p:cNvPr>
          <p:cNvSpPr txBox="1"/>
          <p:nvPr/>
        </p:nvSpPr>
        <p:spPr>
          <a:xfrm>
            <a:off x="9278128" y="989576"/>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~N004</a:t>
            </a:r>
          </a:p>
        </p:txBody>
      </p:sp>
      <p:sp>
        <p:nvSpPr>
          <p:cNvPr id="23" name="TextBox 2">
            <a:extLst>
              <a:ext uri="{FF2B5EF4-FFF2-40B4-BE49-F238E27FC236}">
                <a16:creationId xmlns:a16="http://schemas.microsoft.com/office/drawing/2014/main" id="{2EFE931A-7BED-4EC2-AACA-48D73369E9C8}"/>
              </a:ext>
            </a:extLst>
          </p:cNvPr>
          <p:cNvSpPr txBox="1"/>
          <p:nvPr/>
        </p:nvSpPr>
        <p:spPr>
          <a:xfrm>
            <a:off x="8087250" y="5438960"/>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~N023</a:t>
            </a:r>
          </a:p>
        </p:txBody>
      </p:sp>
      <p:cxnSp>
        <p:nvCxnSpPr>
          <p:cNvPr id="24" name="Straight Connector 23">
            <a:extLst>
              <a:ext uri="{FF2B5EF4-FFF2-40B4-BE49-F238E27FC236}">
                <a16:creationId xmlns:a16="http://schemas.microsoft.com/office/drawing/2014/main" id="{F3801685-18EA-44A9-93A3-6436B596F628}"/>
              </a:ext>
            </a:extLst>
          </p:cNvPr>
          <p:cNvCxnSpPr>
            <a:cxnSpLocks/>
          </p:cNvCxnSpPr>
          <p:nvPr/>
        </p:nvCxnSpPr>
        <p:spPr>
          <a:xfrm rot="240000">
            <a:off x="10052505" y="834398"/>
            <a:ext cx="0" cy="97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A88FE0-8791-4BC2-A9D6-A01F7A54573A}"/>
              </a:ext>
            </a:extLst>
          </p:cNvPr>
          <p:cNvCxnSpPr>
            <a:cxnSpLocks/>
          </p:cNvCxnSpPr>
          <p:nvPr/>
        </p:nvCxnSpPr>
        <p:spPr>
          <a:xfrm rot="1500000">
            <a:off x="9889053" y="2538397"/>
            <a:ext cx="0" cy="115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E75BDE-31A8-434D-A819-664A4957856C}"/>
              </a:ext>
            </a:extLst>
          </p:cNvPr>
          <p:cNvCxnSpPr>
            <a:cxnSpLocks/>
          </p:cNvCxnSpPr>
          <p:nvPr/>
        </p:nvCxnSpPr>
        <p:spPr>
          <a:xfrm rot="1380000">
            <a:off x="8300511" y="5802945"/>
            <a:ext cx="0" cy="79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
            <a:extLst>
              <a:ext uri="{FF2B5EF4-FFF2-40B4-BE49-F238E27FC236}">
                <a16:creationId xmlns:a16="http://schemas.microsoft.com/office/drawing/2014/main" id="{17EC498E-F0CB-47A9-9807-320DBA8BBF7C}"/>
              </a:ext>
            </a:extLst>
          </p:cNvPr>
          <p:cNvSpPr txBox="1"/>
          <p:nvPr/>
        </p:nvSpPr>
        <p:spPr>
          <a:xfrm>
            <a:off x="8921112" y="2865730"/>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2020</a:t>
            </a:r>
          </a:p>
        </p:txBody>
      </p:sp>
      <p:sp>
        <p:nvSpPr>
          <p:cNvPr id="28" name="TextBox 2">
            <a:extLst>
              <a:ext uri="{FF2B5EF4-FFF2-40B4-BE49-F238E27FC236}">
                <a16:creationId xmlns:a16="http://schemas.microsoft.com/office/drawing/2014/main" id="{1B5A4D69-AD5B-4D3D-96EB-5ED23DB0CC26}"/>
              </a:ext>
            </a:extLst>
          </p:cNvPr>
          <p:cNvSpPr txBox="1"/>
          <p:nvPr/>
        </p:nvSpPr>
        <p:spPr>
          <a:xfrm>
            <a:off x="8477329" y="6139459"/>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2021</a:t>
            </a:r>
          </a:p>
        </p:txBody>
      </p:sp>
      <p:sp>
        <p:nvSpPr>
          <p:cNvPr id="29" name="TextBox 2">
            <a:extLst>
              <a:ext uri="{FF2B5EF4-FFF2-40B4-BE49-F238E27FC236}">
                <a16:creationId xmlns:a16="http://schemas.microsoft.com/office/drawing/2014/main" id="{F05B0437-8F44-44F5-A8CF-3211E1FE3E54}"/>
              </a:ext>
            </a:extLst>
          </p:cNvPr>
          <p:cNvSpPr txBox="1"/>
          <p:nvPr/>
        </p:nvSpPr>
        <p:spPr>
          <a:xfrm>
            <a:off x="10156982" y="982665"/>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2019</a:t>
            </a:r>
          </a:p>
        </p:txBody>
      </p:sp>
      <p:cxnSp>
        <p:nvCxnSpPr>
          <p:cNvPr id="30" name="Straight Arrow Connector 29">
            <a:extLst>
              <a:ext uri="{FF2B5EF4-FFF2-40B4-BE49-F238E27FC236}">
                <a16:creationId xmlns:a16="http://schemas.microsoft.com/office/drawing/2014/main" id="{2B3C1436-48F5-4529-A52A-AB6364AE96BC}"/>
              </a:ext>
            </a:extLst>
          </p:cNvPr>
          <p:cNvCxnSpPr>
            <a:cxnSpLocks/>
          </p:cNvCxnSpPr>
          <p:nvPr/>
        </p:nvCxnSpPr>
        <p:spPr>
          <a:xfrm rot="840000">
            <a:off x="9867851" y="3737483"/>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C8A0CF-3F89-42B0-9FAC-639C68E0F7D9}"/>
              </a:ext>
            </a:extLst>
          </p:cNvPr>
          <p:cNvCxnSpPr>
            <a:cxnSpLocks/>
          </p:cNvCxnSpPr>
          <p:nvPr/>
        </p:nvCxnSpPr>
        <p:spPr>
          <a:xfrm rot="840000">
            <a:off x="10281586" y="2238966"/>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D8168AC-7E9D-4A0A-BC97-6D538DF73A01}"/>
              </a:ext>
            </a:extLst>
          </p:cNvPr>
          <p:cNvCxnSpPr>
            <a:cxnSpLocks/>
          </p:cNvCxnSpPr>
          <p:nvPr/>
        </p:nvCxnSpPr>
        <p:spPr>
          <a:xfrm rot="840000">
            <a:off x="8623424" y="5988580"/>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27583D-1036-4E63-AE7B-D9614874913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7F4330B-2960-438B-8681-9E47C68BB926}"/>
              </a:ext>
            </a:extLst>
          </p:cNvPr>
          <p:cNvSpPr txBox="1"/>
          <p:nvPr/>
        </p:nvSpPr>
        <p:spPr>
          <a:xfrm>
            <a:off x="839884" y="-20416"/>
            <a:ext cx="4461958"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Ongoing mapping and analysis</a:t>
            </a:r>
          </a:p>
        </p:txBody>
      </p:sp>
    </p:spTree>
    <p:extLst>
      <p:ext uri="{BB962C8B-B14F-4D97-AF65-F5344CB8AC3E}">
        <p14:creationId xmlns:p14="http://schemas.microsoft.com/office/powerpoint/2010/main" val="255076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17</a:t>
            </a:fld>
            <a:endParaRPr lang="en-CH" dirty="0">
              <a:solidFill>
                <a:schemeClr val="tx1"/>
              </a:solidFill>
            </a:endParaRPr>
          </a:p>
        </p:txBody>
      </p:sp>
      <p:grpSp>
        <p:nvGrpSpPr>
          <p:cNvPr id="7" name="Group 6">
            <a:extLst>
              <a:ext uri="{FF2B5EF4-FFF2-40B4-BE49-F238E27FC236}">
                <a16:creationId xmlns:a16="http://schemas.microsoft.com/office/drawing/2014/main" id="{F5A347FA-A4E8-4A96-B805-721C4EE1E44C}"/>
              </a:ext>
            </a:extLst>
          </p:cNvPr>
          <p:cNvGrpSpPr/>
          <p:nvPr/>
        </p:nvGrpSpPr>
        <p:grpSpPr>
          <a:xfrm>
            <a:off x="8003998" y="707270"/>
            <a:ext cx="2827182" cy="5924240"/>
            <a:chOff x="6468132" y="652406"/>
            <a:chExt cx="2827182" cy="5924240"/>
          </a:xfrm>
        </p:grpSpPr>
        <p:pic>
          <p:nvPicPr>
            <p:cNvPr id="8" name="Picture 7">
              <a:extLst>
                <a:ext uri="{FF2B5EF4-FFF2-40B4-BE49-F238E27FC236}">
                  <a16:creationId xmlns:a16="http://schemas.microsoft.com/office/drawing/2014/main" id="{203843FE-BA4D-4948-9A91-1EC4B4372E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6" t="-343" r="30698" b="343"/>
            <a:stretch/>
          </p:blipFill>
          <p:spPr>
            <a:xfrm>
              <a:off x="6468132" y="652406"/>
              <a:ext cx="2807086" cy="5904000"/>
            </a:xfrm>
            <a:prstGeom prst="rect">
              <a:avLst/>
            </a:prstGeom>
          </p:spPr>
        </p:pic>
        <p:sp>
          <p:nvSpPr>
            <p:cNvPr id="9" name="Rectangle 8">
              <a:extLst>
                <a:ext uri="{FF2B5EF4-FFF2-40B4-BE49-F238E27FC236}">
                  <a16:creationId xmlns:a16="http://schemas.microsoft.com/office/drawing/2014/main" id="{5BD55FD3-0547-4536-9BC1-D7482E982B46}"/>
                </a:ext>
              </a:extLst>
            </p:cNvPr>
            <p:cNvSpPr/>
            <p:nvPr/>
          </p:nvSpPr>
          <p:spPr>
            <a:xfrm>
              <a:off x="6468132" y="652406"/>
              <a:ext cx="2827182" cy="59242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A57C64E-A1CA-406C-9D36-F715EB065239}"/>
              </a:ext>
            </a:extLst>
          </p:cNvPr>
          <p:cNvGrpSpPr>
            <a:grpSpLocks noChangeAspect="1"/>
          </p:cNvGrpSpPr>
          <p:nvPr/>
        </p:nvGrpSpPr>
        <p:grpSpPr>
          <a:xfrm>
            <a:off x="2244711" y="2865730"/>
            <a:ext cx="4820085" cy="3745540"/>
            <a:chOff x="3552504" y="342000"/>
            <a:chExt cx="8385352" cy="6516000"/>
          </a:xfrm>
        </p:grpSpPr>
        <p:grpSp>
          <p:nvGrpSpPr>
            <p:cNvPr id="11" name="Group 10">
              <a:extLst>
                <a:ext uri="{FF2B5EF4-FFF2-40B4-BE49-F238E27FC236}">
                  <a16:creationId xmlns:a16="http://schemas.microsoft.com/office/drawing/2014/main" id="{D3F341E1-40BE-4DC7-925D-C9E41B357F6F}"/>
                </a:ext>
              </a:extLst>
            </p:cNvPr>
            <p:cNvGrpSpPr/>
            <p:nvPr/>
          </p:nvGrpSpPr>
          <p:grpSpPr>
            <a:xfrm>
              <a:off x="3552504" y="342000"/>
              <a:ext cx="8385352" cy="6516000"/>
              <a:chOff x="3552504" y="342000"/>
              <a:chExt cx="8385352" cy="6516000"/>
            </a:xfrm>
          </p:grpSpPr>
          <p:grpSp>
            <p:nvGrpSpPr>
              <p:cNvPr id="13" name="Group 12">
                <a:extLst>
                  <a:ext uri="{FF2B5EF4-FFF2-40B4-BE49-F238E27FC236}">
                    <a16:creationId xmlns:a16="http://schemas.microsoft.com/office/drawing/2014/main" id="{1CFC4EC0-8DE1-4EAC-9971-9EDFE2AD2B16}"/>
                  </a:ext>
                </a:extLst>
              </p:cNvPr>
              <p:cNvGrpSpPr>
                <a:grpSpLocks noChangeAspect="1"/>
              </p:cNvGrpSpPr>
              <p:nvPr/>
            </p:nvGrpSpPr>
            <p:grpSpPr>
              <a:xfrm>
                <a:off x="3552504" y="342000"/>
                <a:ext cx="8385352" cy="6516000"/>
                <a:chOff x="4477743" y="895208"/>
                <a:chExt cx="5558855" cy="4319615"/>
              </a:xfrm>
            </p:grpSpPr>
            <p:pic>
              <p:nvPicPr>
                <p:cNvPr id="15" name="Picture 14">
                  <a:extLst>
                    <a:ext uri="{FF2B5EF4-FFF2-40B4-BE49-F238E27FC236}">
                      <a16:creationId xmlns:a16="http://schemas.microsoft.com/office/drawing/2014/main" id="{327F5045-D9FD-43C4-8F36-EAF1407471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25208" r="8747" b="10635"/>
                <a:stretch/>
              </p:blipFill>
              <p:spPr>
                <a:xfrm>
                  <a:off x="4477743" y="895208"/>
                  <a:ext cx="5558855" cy="4319615"/>
                </a:xfrm>
                <a:prstGeom prst="rect">
                  <a:avLst/>
                </a:prstGeom>
              </p:spPr>
            </p:pic>
            <p:sp>
              <p:nvSpPr>
                <p:cNvPr id="16" name="Oval 15">
                  <a:extLst>
                    <a:ext uri="{FF2B5EF4-FFF2-40B4-BE49-F238E27FC236}">
                      <a16:creationId xmlns:a16="http://schemas.microsoft.com/office/drawing/2014/main" id="{D8519F96-FFF7-4C96-8706-2EC74DAEA785}"/>
                    </a:ext>
                  </a:extLst>
                </p:cNvPr>
                <p:cNvSpPr>
                  <a:spLocks noChangeAspect="1"/>
                </p:cNvSpPr>
                <p:nvPr/>
              </p:nvSpPr>
              <p:spPr>
                <a:xfrm>
                  <a:off x="6499095" y="2607791"/>
                  <a:ext cx="108000" cy="108000"/>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18">
                <a:extLst>
                  <a:ext uri="{FF2B5EF4-FFF2-40B4-BE49-F238E27FC236}">
                    <a16:creationId xmlns:a16="http://schemas.microsoft.com/office/drawing/2014/main" id="{87193387-7D22-458A-B262-E689AB573BF5}"/>
                  </a:ext>
                </a:extLst>
              </p:cNvPr>
              <p:cNvSpPr/>
              <p:nvPr/>
            </p:nvSpPr>
            <p:spPr>
              <a:xfrm>
                <a:off x="9489057" y="2596551"/>
                <a:ext cx="138022" cy="577970"/>
              </a:xfrm>
              <a:custGeom>
                <a:avLst/>
                <a:gdLst>
                  <a:gd name="connsiteX0" fmla="*/ 138022 w 138022"/>
                  <a:gd name="connsiteY0" fmla="*/ 0 h 577970"/>
                  <a:gd name="connsiteX1" fmla="*/ 120769 w 138022"/>
                  <a:gd name="connsiteY1" fmla="*/ 77638 h 577970"/>
                  <a:gd name="connsiteX2" fmla="*/ 86264 w 138022"/>
                  <a:gd name="connsiteY2" fmla="*/ 250166 h 577970"/>
                  <a:gd name="connsiteX3" fmla="*/ 51758 w 138022"/>
                  <a:gd name="connsiteY3" fmla="*/ 379562 h 577970"/>
                  <a:gd name="connsiteX4" fmla="*/ 17252 w 138022"/>
                  <a:gd name="connsiteY4" fmla="*/ 483079 h 577970"/>
                  <a:gd name="connsiteX5" fmla="*/ 0 w 138022"/>
                  <a:gd name="connsiteY5" fmla="*/ 577970 h 577970"/>
                  <a:gd name="connsiteX6" fmla="*/ 0 w 138022"/>
                  <a:gd name="connsiteY6" fmla="*/ 577970 h 5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2" h="577970">
                    <a:moveTo>
                      <a:pt x="138022" y="0"/>
                    </a:moveTo>
                    <a:cubicBezTo>
                      <a:pt x="133708" y="17972"/>
                      <a:pt x="129395" y="35944"/>
                      <a:pt x="120769" y="77638"/>
                    </a:cubicBezTo>
                    <a:cubicBezTo>
                      <a:pt x="112143" y="119332"/>
                      <a:pt x="97766" y="199845"/>
                      <a:pt x="86264" y="250166"/>
                    </a:cubicBezTo>
                    <a:cubicBezTo>
                      <a:pt x="74762" y="300487"/>
                      <a:pt x="63260" y="340743"/>
                      <a:pt x="51758" y="379562"/>
                    </a:cubicBezTo>
                    <a:cubicBezTo>
                      <a:pt x="40256" y="418381"/>
                      <a:pt x="25878" y="450011"/>
                      <a:pt x="17252" y="483079"/>
                    </a:cubicBezTo>
                    <a:cubicBezTo>
                      <a:pt x="8626" y="516147"/>
                      <a:pt x="0" y="577970"/>
                      <a:pt x="0" y="577970"/>
                    </a:cubicBezTo>
                    <a:lnTo>
                      <a:pt x="0" y="57797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6">
              <a:extLst>
                <a:ext uri="{FF2B5EF4-FFF2-40B4-BE49-F238E27FC236}">
                  <a16:creationId xmlns:a16="http://schemas.microsoft.com/office/drawing/2014/main" id="{4409F9B5-D8C8-4DE8-9471-722D6BA72406}"/>
                </a:ext>
              </a:extLst>
            </p:cNvPr>
            <p:cNvSpPr/>
            <p:nvPr/>
          </p:nvSpPr>
          <p:spPr>
            <a:xfrm>
              <a:off x="8445260" y="4088921"/>
              <a:ext cx="405442" cy="284671"/>
            </a:xfrm>
            <a:custGeom>
              <a:avLst/>
              <a:gdLst>
                <a:gd name="connsiteX0" fmla="*/ 0 w 405442"/>
                <a:gd name="connsiteY0" fmla="*/ 284671 h 284671"/>
                <a:gd name="connsiteX1" fmla="*/ 103517 w 405442"/>
                <a:gd name="connsiteY1" fmla="*/ 232913 h 284671"/>
                <a:gd name="connsiteX2" fmla="*/ 284672 w 405442"/>
                <a:gd name="connsiteY2" fmla="*/ 112143 h 284671"/>
                <a:gd name="connsiteX3" fmla="*/ 405442 w 405442"/>
                <a:gd name="connsiteY3" fmla="*/ 0 h 284671"/>
                <a:gd name="connsiteX4" fmla="*/ 405442 w 405442"/>
                <a:gd name="connsiteY4" fmla="*/ 0 h 28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284671">
                  <a:moveTo>
                    <a:pt x="0" y="284671"/>
                  </a:moveTo>
                  <a:cubicBezTo>
                    <a:pt x="28036" y="273169"/>
                    <a:pt x="56072" y="261668"/>
                    <a:pt x="103517" y="232913"/>
                  </a:cubicBezTo>
                  <a:cubicBezTo>
                    <a:pt x="150962" y="204158"/>
                    <a:pt x="234351" y="150962"/>
                    <a:pt x="284672" y="112143"/>
                  </a:cubicBezTo>
                  <a:cubicBezTo>
                    <a:pt x="334993" y="73324"/>
                    <a:pt x="405442" y="0"/>
                    <a:pt x="405442" y="0"/>
                  </a:cubicBezTo>
                  <a:lnTo>
                    <a:pt x="405442" y="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50CDEC0-C92A-4EF8-822E-6AFD66DF99AA}"/>
              </a:ext>
            </a:extLst>
          </p:cNvPr>
          <p:cNvSpPr>
            <a:spLocks noChangeAspect="1"/>
          </p:cNvSpPr>
          <p:nvPr/>
        </p:nvSpPr>
        <p:spPr>
          <a:xfrm>
            <a:off x="5517317" y="4083939"/>
            <a:ext cx="377345" cy="79071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60FF922-3255-480E-8468-589DE1E3EE7E}"/>
              </a:ext>
            </a:extLst>
          </p:cNvPr>
          <p:cNvCxnSpPr/>
          <p:nvPr/>
        </p:nvCxnSpPr>
        <p:spPr>
          <a:xfrm flipV="1">
            <a:off x="5495091" y="685895"/>
            <a:ext cx="2486819" cy="3375819"/>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8E622B-E729-46D2-855E-C01098C54C4B}"/>
              </a:ext>
            </a:extLst>
          </p:cNvPr>
          <p:cNvCxnSpPr/>
          <p:nvPr/>
        </p:nvCxnSpPr>
        <p:spPr>
          <a:xfrm>
            <a:off x="5495091" y="4893701"/>
            <a:ext cx="2486819" cy="1754844"/>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text">
            <a:extLst>
              <a:ext uri="{FF2B5EF4-FFF2-40B4-BE49-F238E27FC236}">
                <a16:creationId xmlns:a16="http://schemas.microsoft.com/office/drawing/2014/main" id="{B0ECB238-D95A-4F69-A242-B032D4B34072}"/>
              </a:ext>
            </a:extLst>
          </p:cNvPr>
          <p:cNvSpPr txBox="1"/>
          <p:nvPr/>
        </p:nvSpPr>
        <p:spPr>
          <a:xfrm>
            <a:off x="994199" y="752395"/>
            <a:ext cx="5662634" cy="954107"/>
          </a:xfrm>
          <a:prstGeom prst="rect">
            <a:avLst/>
          </a:prstGeom>
          <a:noFill/>
        </p:spPr>
        <p:txBody>
          <a:bodyPr wrap="square" rtlCol="0">
            <a:spAutoFit/>
          </a:bodyPr>
          <a:lstStyle/>
          <a:p>
            <a:pPr marL="342900" lvl="0" indent="-342900">
              <a:spcAft>
                <a:spcPts val="2400"/>
              </a:spcAft>
              <a:buFont typeface="Arial" panose="020B0604020202020204" pitchFamily="34" charset="0"/>
              <a:buChar char="•"/>
            </a:pPr>
            <a:r>
              <a:rPr lang="en-US" b="1" dirty="0">
                <a:latin typeface="Cambria" panose="02040503050406030204" pitchFamily="18" charset="0"/>
                <a:ea typeface="Cambria" panose="02040503050406030204" pitchFamily="18" charset="0"/>
                <a:cs typeface="Arial" panose="020B0604020202020204" pitchFamily="34" charset="0"/>
              </a:rPr>
              <a:t>Same</a:t>
            </a:r>
            <a:r>
              <a:rPr lang="en-US" dirty="0">
                <a:latin typeface="Cambria" panose="02040503050406030204" pitchFamily="18" charset="0"/>
                <a:ea typeface="Cambria" panose="02040503050406030204" pitchFamily="18" charset="0"/>
                <a:cs typeface="Arial" panose="020B0604020202020204" pitchFamily="34" charset="0"/>
              </a:rPr>
              <a:t> current geodetic </a:t>
            </a:r>
            <a:r>
              <a:rPr lang="en-US" b="1" dirty="0">
                <a:latin typeface="Cambria" panose="02040503050406030204" pitchFamily="18" charset="0"/>
                <a:ea typeface="Cambria" panose="02040503050406030204" pitchFamily="18" charset="0"/>
                <a:cs typeface="Arial" panose="020B0604020202020204" pitchFamily="34" charset="0"/>
              </a:rPr>
              <a:t>strain field</a:t>
            </a:r>
          </a:p>
          <a:p>
            <a:pPr marL="342900" lvl="0" indent="-342900">
              <a:spcAft>
                <a:spcPts val="2400"/>
              </a:spcAft>
              <a:buFont typeface="Arial" panose="020B0604020202020204" pitchFamily="34" charset="0"/>
              <a:buChar char="•"/>
            </a:pPr>
            <a:r>
              <a:rPr lang="en-US" b="1" dirty="0">
                <a:latin typeface="Cambria" panose="02040503050406030204" pitchFamily="18" charset="0"/>
                <a:ea typeface="Cambria" panose="02040503050406030204" pitchFamily="18" charset="0"/>
                <a:cs typeface="Arial" panose="020B0604020202020204" pitchFamily="34" charset="0"/>
              </a:rPr>
              <a:t>Curvature</a:t>
            </a:r>
            <a:r>
              <a:rPr lang="en-US" dirty="0">
                <a:latin typeface="Cambria" panose="02040503050406030204" pitchFamily="18" charset="0"/>
                <a:ea typeface="Cambria" panose="02040503050406030204" pitchFamily="18" charset="0"/>
                <a:cs typeface="Arial" panose="020B0604020202020204" pitchFamily="34" charset="0"/>
              </a:rPr>
              <a:t> of the volcanic system’s structures</a:t>
            </a:r>
          </a:p>
        </p:txBody>
      </p:sp>
      <p:sp>
        <p:nvSpPr>
          <p:cNvPr id="21" name="TextBox 2">
            <a:extLst>
              <a:ext uri="{FF2B5EF4-FFF2-40B4-BE49-F238E27FC236}">
                <a16:creationId xmlns:a16="http://schemas.microsoft.com/office/drawing/2014/main" id="{0229FABA-2F11-4029-B2AE-FB84019275CE}"/>
              </a:ext>
            </a:extLst>
          </p:cNvPr>
          <p:cNvSpPr txBox="1"/>
          <p:nvPr/>
        </p:nvSpPr>
        <p:spPr>
          <a:xfrm>
            <a:off x="9756900" y="3018993"/>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~N025</a:t>
            </a:r>
          </a:p>
        </p:txBody>
      </p:sp>
      <p:sp>
        <p:nvSpPr>
          <p:cNvPr id="22" name="TextBox 2">
            <a:extLst>
              <a:ext uri="{FF2B5EF4-FFF2-40B4-BE49-F238E27FC236}">
                <a16:creationId xmlns:a16="http://schemas.microsoft.com/office/drawing/2014/main" id="{2B76EE59-53B5-47B6-A8F0-8917538BF578}"/>
              </a:ext>
            </a:extLst>
          </p:cNvPr>
          <p:cNvSpPr txBox="1"/>
          <p:nvPr/>
        </p:nvSpPr>
        <p:spPr>
          <a:xfrm>
            <a:off x="9278128" y="989576"/>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~N004</a:t>
            </a:r>
          </a:p>
        </p:txBody>
      </p:sp>
      <p:sp>
        <p:nvSpPr>
          <p:cNvPr id="23" name="TextBox 2">
            <a:extLst>
              <a:ext uri="{FF2B5EF4-FFF2-40B4-BE49-F238E27FC236}">
                <a16:creationId xmlns:a16="http://schemas.microsoft.com/office/drawing/2014/main" id="{2EFE931A-7BED-4EC2-AACA-48D73369E9C8}"/>
              </a:ext>
            </a:extLst>
          </p:cNvPr>
          <p:cNvSpPr txBox="1"/>
          <p:nvPr/>
        </p:nvSpPr>
        <p:spPr>
          <a:xfrm>
            <a:off x="8087250" y="5438960"/>
            <a:ext cx="780157" cy="464871"/>
          </a:xfrm>
          <a:prstGeom prst="rect">
            <a:avLst/>
          </a:prstGeom>
          <a:noFill/>
        </p:spPr>
        <p:txBody>
          <a:bodyPr wrap="square" rtlCol="0">
            <a:spAutoFit/>
          </a:bodyPr>
          <a:lstStyle/>
          <a:p>
            <a:pPr lvl="0">
              <a:lnSpc>
                <a:spcPct val="150000"/>
              </a:lnSpc>
              <a:spcAft>
                <a:spcPts val="600"/>
              </a:spcAft>
            </a:pPr>
            <a:r>
              <a:rPr lang="en-US" b="1" dirty="0">
                <a:solidFill>
                  <a:srgbClr val="92D05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~N023</a:t>
            </a:r>
          </a:p>
        </p:txBody>
      </p:sp>
      <p:cxnSp>
        <p:nvCxnSpPr>
          <p:cNvPr id="24" name="Straight Connector 23">
            <a:extLst>
              <a:ext uri="{FF2B5EF4-FFF2-40B4-BE49-F238E27FC236}">
                <a16:creationId xmlns:a16="http://schemas.microsoft.com/office/drawing/2014/main" id="{F3801685-18EA-44A9-93A3-6436B596F628}"/>
              </a:ext>
            </a:extLst>
          </p:cNvPr>
          <p:cNvCxnSpPr>
            <a:cxnSpLocks/>
          </p:cNvCxnSpPr>
          <p:nvPr/>
        </p:nvCxnSpPr>
        <p:spPr>
          <a:xfrm rot="240000">
            <a:off x="10052505" y="834398"/>
            <a:ext cx="0" cy="97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A88FE0-8791-4BC2-A9D6-A01F7A54573A}"/>
              </a:ext>
            </a:extLst>
          </p:cNvPr>
          <p:cNvCxnSpPr>
            <a:cxnSpLocks/>
          </p:cNvCxnSpPr>
          <p:nvPr/>
        </p:nvCxnSpPr>
        <p:spPr>
          <a:xfrm rot="1500000">
            <a:off x="9889053" y="2538397"/>
            <a:ext cx="0" cy="115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E75BDE-31A8-434D-A819-664A4957856C}"/>
              </a:ext>
            </a:extLst>
          </p:cNvPr>
          <p:cNvCxnSpPr>
            <a:cxnSpLocks/>
          </p:cNvCxnSpPr>
          <p:nvPr/>
        </p:nvCxnSpPr>
        <p:spPr>
          <a:xfrm rot="1380000">
            <a:off x="8300511" y="5802945"/>
            <a:ext cx="0" cy="792000"/>
          </a:xfrm>
          <a:prstGeom prst="line">
            <a:avLst/>
          </a:prstGeom>
          <a:ln w="38100">
            <a:solidFill>
              <a:srgbClr val="92D05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
            <a:extLst>
              <a:ext uri="{FF2B5EF4-FFF2-40B4-BE49-F238E27FC236}">
                <a16:creationId xmlns:a16="http://schemas.microsoft.com/office/drawing/2014/main" id="{17EC498E-F0CB-47A9-9807-320DBA8BBF7C}"/>
              </a:ext>
            </a:extLst>
          </p:cNvPr>
          <p:cNvSpPr txBox="1"/>
          <p:nvPr/>
        </p:nvSpPr>
        <p:spPr>
          <a:xfrm>
            <a:off x="8921112" y="2865730"/>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2020</a:t>
            </a:r>
          </a:p>
        </p:txBody>
      </p:sp>
      <p:sp>
        <p:nvSpPr>
          <p:cNvPr id="28" name="TextBox 2">
            <a:extLst>
              <a:ext uri="{FF2B5EF4-FFF2-40B4-BE49-F238E27FC236}">
                <a16:creationId xmlns:a16="http://schemas.microsoft.com/office/drawing/2014/main" id="{1B5A4D69-AD5B-4D3D-96EB-5ED23DB0CC26}"/>
              </a:ext>
            </a:extLst>
          </p:cNvPr>
          <p:cNvSpPr txBox="1"/>
          <p:nvPr/>
        </p:nvSpPr>
        <p:spPr>
          <a:xfrm>
            <a:off x="8477329" y="6139459"/>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2021</a:t>
            </a:r>
          </a:p>
        </p:txBody>
      </p:sp>
      <p:sp>
        <p:nvSpPr>
          <p:cNvPr id="29" name="TextBox 2">
            <a:extLst>
              <a:ext uri="{FF2B5EF4-FFF2-40B4-BE49-F238E27FC236}">
                <a16:creationId xmlns:a16="http://schemas.microsoft.com/office/drawing/2014/main" id="{F05B0437-8F44-44F5-A8CF-3211E1FE3E54}"/>
              </a:ext>
            </a:extLst>
          </p:cNvPr>
          <p:cNvSpPr txBox="1"/>
          <p:nvPr/>
        </p:nvSpPr>
        <p:spPr>
          <a:xfrm>
            <a:off x="10156982" y="982665"/>
            <a:ext cx="710644" cy="464871"/>
          </a:xfrm>
          <a:prstGeom prst="rect">
            <a:avLst/>
          </a:prstGeom>
          <a:noFill/>
        </p:spPr>
        <p:txBody>
          <a:bodyPr wrap="square" rtlCol="0">
            <a:spAutoFit/>
          </a:bodyPr>
          <a:lstStyle/>
          <a:p>
            <a:pPr lvl="0">
              <a:lnSpc>
                <a:spcPct val="150000"/>
              </a:lnSpc>
              <a:spcAft>
                <a:spcPts val="600"/>
              </a:spcAft>
            </a:pPr>
            <a:r>
              <a:rPr lang="en-US" b="1" dirty="0">
                <a:solidFill>
                  <a:srgbClr val="FFFF00"/>
                </a:solidFill>
                <a:effectLst>
                  <a:outerShdw blurRad="38100" dist="38100" dir="2700000" algn="tl">
                    <a:srgbClr val="000000">
                      <a:alpha val="43137"/>
                    </a:srgbClr>
                  </a:outerShdw>
                </a:effectLst>
                <a:latin typeface="+mj-lt"/>
                <a:ea typeface="Cambria" panose="02040503050406030204" pitchFamily="18" charset="0"/>
                <a:cs typeface="Arial" panose="020B0604020202020204" pitchFamily="34" charset="0"/>
              </a:rPr>
              <a:t>2019</a:t>
            </a:r>
          </a:p>
        </p:txBody>
      </p:sp>
      <p:cxnSp>
        <p:nvCxnSpPr>
          <p:cNvPr id="30" name="Straight Arrow Connector 29">
            <a:extLst>
              <a:ext uri="{FF2B5EF4-FFF2-40B4-BE49-F238E27FC236}">
                <a16:creationId xmlns:a16="http://schemas.microsoft.com/office/drawing/2014/main" id="{2B3C1436-48F5-4529-A52A-AB6364AE96BC}"/>
              </a:ext>
            </a:extLst>
          </p:cNvPr>
          <p:cNvCxnSpPr>
            <a:cxnSpLocks/>
          </p:cNvCxnSpPr>
          <p:nvPr/>
        </p:nvCxnSpPr>
        <p:spPr>
          <a:xfrm rot="840000">
            <a:off x="9867851" y="3737483"/>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CC8A0CF-3F89-42B0-9FAC-639C68E0F7D9}"/>
              </a:ext>
            </a:extLst>
          </p:cNvPr>
          <p:cNvCxnSpPr>
            <a:cxnSpLocks/>
          </p:cNvCxnSpPr>
          <p:nvPr/>
        </p:nvCxnSpPr>
        <p:spPr>
          <a:xfrm rot="840000">
            <a:off x="10281586" y="2238966"/>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D8168AC-7E9D-4A0A-BC97-6D538DF73A01}"/>
              </a:ext>
            </a:extLst>
          </p:cNvPr>
          <p:cNvCxnSpPr>
            <a:cxnSpLocks/>
          </p:cNvCxnSpPr>
          <p:nvPr/>
        </p:nvCxnSpPr>
        <p:spPr>
          <a:xfrm rot="840000">
            <a:off x="8623424" y="5988580"/>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text">
            <a:extLst>
              <a:ext uri="{FF2B5EF4-FFF2-40B4-BE49-F238E27FC236}">
                <a16:creationId xmlns:a16="http://schemas.microsoft.com/office/drawing/2014/main" id="{F09AA4A2-4A33-4106-BD09-1792C37DA0F6}"/>
              </a:ext>
            </a:extLst>
          </p:cNvPr>
          <p:cNvSpPr txBox="1"/>
          <p:nvPr/>
        </p:nvSpPr>
        <p:spPr>
          <a:xfrm>
            <a:off x="1062195" y="2097010"/>
            <a:ext cx="5662634" cy="646331"/>
          </a:xfrm>
          <a:prstGeom prst="rect">
            <a:avLst/>
          </a:prstGeom>
          <a:noFill/>
        </p:spPr>
        <p:txBody>
          <a:bodyPr wrap="square" rtlCol="0">
            <a:spAutoFit/>
          </a:bodyPr>
          <a:lstStyle/>
          <a:p>
            <a:pPr lvl="0">
              <a:spcAft>
                <a:spcPts val="2400"/>
              </a:spcAft>
            </a:pPr>
            <a:r>
              <a:rPr lang="en-US" dirty="0">
                <a:latin typeface="Cambria" panose="02040503050406030204" pitchFamily="18" charset="0"/>
                <a:ea typeface="Cambria" panose="02040503050406030204" pitchFamily="18" charset="0"/>
                <a:cs typeface="Arial" panose="020B0604020202020204" pitchFamily="34" charset="0"/>
              </a:rPr>
              <a:t>Could this influence the </a:t>
            </a:r>
            <a:r>
              <a:rPr lang="en-US" b="1" dirty="0">
                <a:latin typeface="Cambria" panose="02040503050406030204" pitchFamily="18" charset="0"/>
                <a:ea typeface="Cambria" panose="02040503050406030204" pitchFamily="18" charset="0"/>
                <a:cs typeface="Arial" panose="020B0604020202020204" pitchFamily="34" charset="0"/>
              </a:rPr>
              <a:t>obliquity</a:t>
            </a:r>
            <a:r>
              <a:rPr lang="en-US" dirty="0">
                <a:latin typeface="Cambria" panose="02040503050406030204" pitchFamily="18" charset="0"/>
                <a:ea typeface="Cambria" panose="02040503050406030204" pitchFamily="18" charset="0"/>
                <a:cs typeface="Arial" panose="020B0604020202020204" pitchFamily="34" charset="0"/>
              </a:rPr>
              <a:t> of the </a:t>
            </a:r>
            <a:r>
              <a:rPr lang="en-US" b="1" dirty="0">
                <a:latin typeface="Cambria" panose="02040503050406030204" pitchFamily="18" charset="0"/>
                <a:ea typeface="Cambria" panose="02040503050406030204" pitchFamily="18" charset="0"/>
                <a:cs typeface="Arial" panose="020B0604020202020204" pitchFamily="34" charset="0"/>
              </a:rPr>
              <a:t>fracture field </a:t>
            </a:r>
            <a:r>
              <a:rPr lang="en-US" dirty="0">
                <a:latin typeface="Cambria" panose="02040503050406030204" pitchFamily="18" charset="0"/>
                <a:ea typeface="Cambria" panose="02040503050406030204" pitchFamily="18" charset="0"/>
                <a:cs typeface="Arial" panose="020B0604020202020204" pitchFamily="34" charset="0"/>
              </a:rPr>
              <a:t>at the </a:t>
            </a:r>
            <a:r>
              <a:rPr lang="en-US" b="1" dirty="0">
                <a:latin typeface="Cambria" panose="02040503050406030204" pitchFamily="18" charset="0"/>
                <a:ea typeface="Cambria" panose="02040503050406030204" pitchFamily="18" charset="0"/>
                <a:cs typeface="Arial" panose="020B0604020202020204" pitchFamily="34" charset="0"/>
              </a:rPr>
              <a:t>plate boundary</a:t>
            </a:r>
            <a:r>
              <a:rPr lang="en-US" dirty="0">
                <a:latin typeface="Cambria" panose="02040503050406030204" pitchFamily="18" charset="0"/>
                <a:ea typeface="Cambria" panose="02040503050406030204" pitchFamily="18" charset="0"/>
                <a:cs typeface="Arial" panose="020B0604020202020204" pitchFamily="34" charset="0"/>
              </a:rPr>
              <a:t>?</a:t>
            </a:r>
          </a:p>
        </p:txBody>
      </p:sp>
      <p:cxnSp>
        <p:nvCxnSpPr>
          <p:cNvPr id="34" name="Straight Connector 33">
            <a:extLst>
              <a:ext uri="{FF2B5EF4-FFF2-40B4-BE49-F238E27FC236}">
                <a16:creationId xmlns:a16="http://schemas.microsoft.com/office/drawing/2014/main" id="{AF27583D-1036-4E63-AE7B-D9614874913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7F4330B-2960-438B-8681-9E47C68BB926}"/>
              </a:ext>
            </a:extLst>
          </p:cNvPr>
          <p:cNvSpPr txBox="1"/>
          <p:nvPr/>
        </p:nvSpPr>
        <p:spPr>
          <a:xfrm>
            <a:off x="839884" y="-20416"/>
            <a:ext cx="4461958"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Ongoing mapping and analysis</a:t>
            </a:r>
          </a:p>
        </p:txBody>
      </p:sp>
    </p:spTree>
    <p:extLst>
      <p:ext uri="{BB962C8B-B14F-4D97-AF65-F5344CB8AC3E}">
        <p14:creationId xmlns:p14="http://schemas.microsoft.com/office/powerpoint/2010/main" val="401269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2" name="Slide Number Placeholder 1">
            <a:extLst>
              <a:ext uri="{FF2B5EF4-FFF2-40B4-BE49-F238E27FC236}">
                <a16:creationId xmlns:a16="http://schemas.microsoft.com/office/drawing/2014/main" id="{0A3B1C5D-C02B-4EF7-AA7A-E88919B4378C}"/>
              </a:ext>
            </a:extLst>
          </p:cNvPr>
          <p:cNvSpPr>
            <a:spLocks noGrp="1"/>
          </p:cNvSpPr>
          <p:nvPr>
            <p:ph type="sldNum" sz="quarter" idx="12"/>
          </p:nvPr>
        </p:nvSpPr>
        <p:spPr/>
        <p:txBody>
          <a:bodyPr/>
          <a:lstStyle/>
          <a:p>
            <a:fld id="{1859087D-3B92-4D9D-A5EB-286EA69BB758}" type="slidenum">
              <a:rPr lang="en-CH" smtClean="0">
                <a:solidFill>
                  <a:schemeClr val="tx1"/>
                </a:solidFill>
              </a:rPr>
              <a:t>18</a:t>
            </a:fld>
            <a:endParaRPr lang="en-CH" dirty="0">
              <a:solidFill>
                <a:schemeClr val="tx1"/>
              </a:solidFill>
            </a:endParaRPr>
          </a:p>
        </p:txBody>
      </p:sp>
      <p:grpSp>
        <p:nvGrpSpPr>
          <p:cNvPr id="5" name="Group 4">
            <a:extLst>
              <a:ext uri="{FF2B5EF4-FFF2-40B4-BE49-F238E27FC236}">
                <a16:creationId xmlns:a16="http://schemas.microsoft.com/office/drawing/2014/main" id="{7536FDC0-A671-4C5E-B455-83727A43312C}"/>
              </a:ext>
            </a:extLst>
          </p:cNvPr>
          <p:cNvGrpSpPr>
            <a:grpSpLocks noChangeAspect="1"/>
          </p:cNvGrpSpPr>
          <p:nvPr/>
        </p:nvGrpSpPr>
        <p:grpSpPr>
          <a:xfrm>
            <a:off x="958059" y="2735710"/>
            <a:ext cx="4820085" cy="3745540"/>
            <a:chOff x="3552504" y="342000"/>
            <a:chExt cx="8385352" cy="6516000"/>
          </a:xfrm>
        </p:grpSpPr>
        <p:grpSp>
          <p:nvGrpSpPr>
            <p:cNvPr id="6" name="Group 5">
              <a:extLst>
                <a:ext uri="{FF2B5EF4-FFF2-40B4-BE49-F238E27FC236}">
                  <a16:creationId xmlns:a16="http://schemas.microsoft.com/office/drawing/2014/main" id="{FB986F4E-04C0-45CA-9BAA-53EA5395C7CF}"/>
                </a:ext>
              </a:extLst>
            </p:cNvPr>
            <p:cNvGrpSpPr/>
            <p:nvPr/>
          </p:nvGrpSpPr>
          <p:grpSpPr>
            <a:xfrm>
              <a:off x="3552504" y="342000"/>
              <a:ext cx="8385352" cy="6516000"/>
              <a:chOff x="3552504" y="342000"/>
              <a:chExt cx="8385352" cy="6516000"/>
            </a:xfrm>
          </p:grpSpPr>
          <p:grpSp>
            <p:nvGrpSpPr>
              <p:cNvPr id="8" name="Group 7">
                <a:extLst>
                  <a:ext uri="{FF2B5EF4-FFF2-40B4-BE49-F238E27FC236}">
                    <a16:creationId xmlns:a16="http://schemas.microsoft.com/office/drawing/2014/main" id="{4FE4508D-ED2D-4AC0-9502-15A2D0E6563B}"/>
                  </a:ext>
                </a:extLst>
              </p:cNvPr>
              <p:cNvGrpSpPr>
                <a:grpSpLocks noChangeAspect="1"/>
              </p:cNvGrpSpPr>
              <p:nvPr/>
            </p:nvGrpSpPr>
            <p:grpSpPr>
              <a:xfrm>
                <a:off x="3552504" y="342000"/>
                <a:ext cx="8385352" cy="6516000"/>
                <a:chOff x="4477743" y="895208"/>
                <a:chExt cx="5558855" cy="4319615"/>
              </a:xfrm>
            </p:grpSpPr>
            <p:pic>
              <p:nvPicPr>
                <p:cNvPr id="10" name="Picture 9">
                  <a:extLst>
                    <a:ext uri="{FF2B5EF4-FFF2-40B4-BE49-F238E27FC236}">
                      <a16:creationId xmlns:a16="http://schemas.microsoft.com/office/drawing/2014/main" id="{E6B7D901-0A0A-4660-879C-47E7500CF6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47" t="25208" r="8747" b="10635"/>
                <a:stretch/>
              </p:blipFill>
              <p:spPr>
                <a:xfrm>
                  <a:off x="4477743" y="895208"/>
                  <a:ext cx="5558855" cy="4319615"/>
                </a:xfrm>
                <a:prstGeom prst="rect">
                  <a:avLst/>
                </a:prstGeom>
              </p:spPr>
            </p:pic>
            <p:sp>
              <p:nvSpPr>
                <p:cNvPr id="11" name="Oval 10">
                  <a:extLst>
                    <a:ext uri="{FF2B5EF4-FFF2-40B4-BE49-F238E27FC236}">
                      <a16:creationId xmlns:a16="http://schemas.microsoft.com/office/drawing/2014/main" id="{8F38D647-4190-4A08-8F0C-45710F1F32E5}"/>
                    </a:ext>
                  </a:extLst>
                </p:cNvPr>
                <p:cNvSpPr>
                  <a:spLocks noChangeAspect="1"/>
                </p:cNvSpPr>
                <p:nvPr/>
              </p:nvSpPr>
              <p:spPr>
                <a:xfrm>
                  <a:off x="6499095" y="2607791"/>
                  <a:ext cx="108000" cy="108000"/>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18">
                <a:extLst>
                  <a:ext uri="{FF2B5EF4-FFF2-40B4-BE49-F238E27FC236}">
                    <a16:creationId xmlns:a16="http://schemas.microsoft.com/office/drawing/2014/main" id="{2DD27CF3-C760-47D6-AB54-25603E334DA0}"/>
                  </a:ext>
                </a:extLst>
              </p:cNvPr>
              <p:cNvSpPr/>
              <p:nvPr/>
            </p:nvSpPr>
            <p:spPr>
              <a:xfrm>
                <a:off x="9489057" y="2596551"/>
                <a:ext cx="138022" cy="577970"/>
              </a:xfrm>
              <a:custGeom>
                <a:avLst/>
                <a:gdLst>
                  <a:gd name="connsiteX0" fmla="*/ 138022 w 138022"/>
                  <a:gd name="connsiteY0" fmla="*/ 0 h 577970"/>
                  <a:gd name="connsiteX1" fmla="*/ 120769 w 138022"/>
                  <a:gd name="connsiteY1" fmla="*/ 77638 h 577970"/>
                  <a:gd name="connsiteX2" fmla="*/ 86264 w 138022"/>
                  <a:gd name="connsiteY2" fmla="*/ 250166 h 577970"/>
                  <a:gd name="connsiteX3" fmla="*/ 51758 w 138022"/>
                  <a:gd name="connsiteY3" fmla="*/ 379562 h 577970"/>
                  <a:gd name="connsiteX4" fmla="*/ 17252 w 138022"/>
                  <a:gd name="connsiteY4" fmla="*/ 483079 h 577970"/>
                  <a:gd name="connsiteX5" fmla="*/ 0 w 138022"/>
                  <a:gd name="connsiteY5" fmla="*/ 577970 h 577970"/>
                  <a:gd name="connsiteX6" fmla="*/ 0 w 138022"/>
                  <a:gd name="connsiteY6" fmla="*/ 577970 h 5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2" h="577970">
                    <a:moveTo>
                      <a:pt x="138022" y="0"/>
                    </a:moveTo>
                    <a:cubicBezTo>
                      <a:pt x="133708" y="17972"/>
                      <a:pt x="129395" y="35944"/>
                      <a:pt x="120769" y="77638"/>
                    </a:cubicBezTo>
                    <a:cubicBezTo>
                      <a:pt x="112143" y="119332"/>
                      <a:pt x="97766" y="199845"/>
                      <a:pt x="86264" y="250166"/>
                    </a:cubicBezTo>
                    <a:cubicBezTo>
                      <a:pt x="74762" y="300487"/>
                      <a:pt x="63260" y="340743"/>
                      <a:pt x="51758" y="379562"/>
                    </a:cubicBezTo>
                    <a:cubicBezTo>
                      <a:pt x="40256" y="418381"/>
                      <a:pt x="25878" y="450011"/>
                      <a:pt x="17252" y="483079"/>
                    </a:cubicBezTo>
                    <a:cubicBezTo>
                      <a:pt x="8626" y="516147"/>
                      <a:pt x="0" y="577970"/>
                      <a:pt x="0" y="577970"/>
                    </a:cubicBezTo>
                    <a:lnTo>
                      <a:pt x="0" y="57797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16">
              <a:extLst>
                <a:ext uri="{FF2B5EF4-FFF2-40B4-BE49-F238E27FC236}">
                  <a16:creationId xmlns:a16="http://schemas.microsoft.com/office/drawing/2014/main" id="{667E1CF6-C2D6-4110-A7B4-D16AF9653B7B}"/>
                </a:ext>
              </a:extLst>
            </p:cNvPr>
            <p:cNvSpPr/>
            <p:nvPr/>
          </p:nvSpPr>
          <p:spPr>
            <a:xfrm>
              <a:off x="8445260" y="4088921"/>
              <a:ext cx="405442" cy="284671"/>
            </a:xfrm>
            <a:custGeom>
              <a:avLst/>
              <a:gdLst>
                <a:gd name="connsiteX0" fmla="*/ 0 w 405442"/>
                <a:gd name="connsiteY0" fmla="*/ 284671 h 284671"/>
                <a:gd name="connsiteX1" fmla="*/ 103517 w 405442"/>
                <a:gd name="connsiteY1" fmla="*/ 232913 h 284671"/>
                <a:gd name="connsiteX2" fmla="*/ 284672 w 405442"/>
                <a:gd name="connsiteY2" fmla="*/ 112143 h 284671"/>
                <a:gd name="connsiteX3" fmla="*/ 405442 w 405442"/>
                <a:gd name="connsiteY3" fmla="*/ 0 h 284671"/>
                <a:gd name="connsiteX4" fmla="*/ 405442 w 405442"/>
                <a:gd name="connsiteY4" fmla="*/ 0 h 28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284671">
                  <a:moveTo>
                    <a:pt x="0" y="284671"/>
                  </a:moveTo>
                  <a:cubicBezTo>
                    <a:pt x="28036" y="273169"/>
                    <a:pt x="56072" y="261668"/>
                    <a:pt x="103517" y="232913"/>
                  </a:cubicBezTo>
                  <a:cubicBezTo>
                    <a:pt x="150962" y="204158"/>
                    <a:pt x="234351" y="150962"/>
                    <a:pt x="284672" y="112143"/>
                  </a:cubicBezTo>
                  <a:cubicBezTo>
                    <a:pt x="334993" y="73324"/>
                    <a:pt x="405442" y="0"/>
                    <a:pt x="405442" y="0"/>
                  </a:cubicBezTo>
                  <a:lnTo>
                    <a:pt x="405442" y="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73D6512-77D5-4C48-8AB3-1DDB6ED39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39"/>
          <a:stretch/>
        </p:blipFill>
        <p:spPr>
          <a:xfrm>
            <a:off x="6333585" y="1156940"/>
            <a:ext cx="5714040" cy="3896217"/>
          </a:xfrm>
          <a:prstGeom prst="rect">
            <a:avLst/>
          </a:prstGeom>
        </p:spPr>
      </p:pic>
      <p:sp>
        <p:nvSpPr>
          <p:cNvPr id="13" name="Rectangle 12">
            <a:extLst>
              <a:ext uri="{FF2B5EF4-FFF2-40B4-BE49-F238E27FC236}">
                <a16:creationId xmlns:a16="http://schemas.microsoft.com/office/drawing/2014/main" id="{682DD8A3-2916-47D2-A3D5-551A7BFF1A38}"/>
              </a:ext>
            </a:extLst>
          </p:cNvPr>
          <p:cNvSpPr>
            <a:spLocks noChangeAspect="1"/>
          </p:cNvSpPr>
          <p:nvPr/>
        </p:nvSpPr>
        <p:spPr>
          <a:xfrm>
            <a:off x="1851694" y="5556500"/>
            <a:ext cx="259658" cy="17695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6A57E63-A2A7-4292-99B4-2A4F789AB591}"/>
              </a:ext>
            </a:extLst>
          </p:cNvPr>
          <p:cNvCxnSpPr/>
          <p:nvPr/>
        </p:nvCxnSpPr>
        <p:spPr>
          <a:xfrm flipV="1">
            <a:off x="1851694" y="1156939"/>
            <a:ext cx="4478899" cy="4399561"/>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13C73B-FB31-47FF-ADFC-D4D3DF2711ED}"/>
              </a:ext>
            </a:extLst>
          </p:cNvPr>
          <p:cNvCxnSpPr/>
          <p:nvPr/>
        </p:nvCxnSpPr>
        <p:spPr>
          <a:xfrm flipV="1">
            <a:off x="1851694" y="5053157"/>
            <a:ext cx="4430020" cy="680302"/>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5007CFB-D05A-4020-9D38-380EA2404934}"/>
              </a:ext>
            </a:extLst>
          </p:cNvPr>
          <p:cNvSpPr/>
          <p:nvPr/>
        </p:nvSpPr>
        <p:spPr>
          <a:xfrm>
            <a:off x="6330593" y="1156941"/>
            <a:ext cx="5717031" cy="389621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4FCA6410-B737-4057-A4FC-F6C6EDFE4194}"/>
              </a:ext>
            </a:extLst>
          </p:cNvPr>
          <p:cNvCxnSpPr>
            <a:cxnSpLocks/>
          </p:cNvCxnSpPr>
          <p:nvPr/>
        </p:nvCxnSpPr>
        <p:spPr>
          <a:xfrm rot="840000">
            <a:off x="3058851" y="5579759"/>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6106989-12A7-413B-B11F-B4EDCD206C69}"/>
              </a:ext>
            </a:extLst>
          </p:cNvPr>
          <p:cNvCxnSpPr>
            <a:cxnSpLocks/>
          </p:cNvCxnSpPr>
          <p:nvPr/>
        </p:nvCxnSpPr>
        <p:spPr>
          <a:xfrm rot="840000">
            <a:off x="2430558" y="5608241"/>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A7D8FB-FA13-44F7-AA3E-4679CAAFC48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AF2604C2-B224-4037-866D-E74650DAD74C}"/>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32" name="TextBox 2">
            <a:extLst>
              <a:ext uri="{FF2B5EF4-FFF2-40B4-BE49-F238E27FC236}">
                <a16:creationId xmlns:a16="http://schemas.microsoft.com/office/drawing/2014/main" id="{3567212C-C3D8-4E96-AD9F-3C4309F097F6}"/>
              </a:ext>
            </a:extLst>
          </p:cNvPr>
          <p:cNvSpPr txBox="1"/>
          <p:nvPr/>
        </p:nvSpPr>
        <p:spPr>
          <a:xfrm>
            <a:off x="877864" y="797889"/>
            <a:ext cx="4536825" cy="2195409"/>
          </a:xfrm>
          <a:prstGeom prst="rect">
            <a:avLst/>
          </a:prstGeom>
          <a:noFill/>
        </p:spPr>
        <p:txBody>
          <a:bodyPr wrap="square" rtlCol="0">
            <a:spAutoFit/>
          </a:bodyPr>
          <a:lstStyle/>
          <a:p>
            <a:pPr>
              <a:lnSpc>
                <a:spcPct val="150000"/>
              </a:lnSpc>
              <a:spcAft>
                <a:spcPts val="600"/>
              </a:spcAft>
            </a:pPr>
            <a:r>
              <a:rPr lang="en-US" dirty="0">
                <a:latin typeface="Cambria" panose="02040503050406030204" pitchFamily="18" charset="0"/>
                <a:ea typeface="Cambria" panose="02040503050406030204" pitchFamily="18" charset="0"/>
                <a:cs typeface="Arial" panose="020B0604020202020204" pitchFamily="34" charset="0"/>
              </a:rPr>
              <a:t>2021 </a:t>
            </a:r>
            <a:r>
              <a:rPr lang="en-US" dirty="0" err="1">
                <a:latin typeface="Cambria" panose="02040503050406030204" pitchFamily="18" charset="0"/>
                <a:ea typeface="Cambria" panose="02040503050406030204" pitchFamily="18" charset="0"/>
                <a:cs typeface="Arial" panose="020B0604020202020204" pitchFamily="34" charset="0"/>
              </a:rPr>
              <a:t>Fagradalsfjall</a:t>
            </a:r>
            <a:r>
              <a:rPr lang="en-US" dirty="0">
                <a:latin typeface="Cambria" panose="02040503050406030204" pitchFamily="18" charset="0"/>
                <a:ea typeface="Cambria" panose="02040503050406030204" pitchFamily="18" charset="0"/>
                <a:cs typeface="Arial" panose="020B0604020202020204" pitchFamily="34" charset="0"/>
              </a:rPr>
              <a:t> volcano-tectonic event:</a:t>
            </a:r>
            <a:br>
              <a:rPr lang="en-US" dirty="0">
                <a:latin typeface="Cambria" panose="02040503050406030204" pitchFamily="18" charset="0"/>
                <a:ea typeface="Cambria" panose="02040503050406030204" pitchFamily="18" charset="0"/>
                <a:cs typeface="Arial" panose="020B0604020202020204" pitchFamily="34" charset="0"/>
              </a:rPr>
            </a:br>
            <a:r>
              <a:rPr lang="en-US" dirty="0">
                <a:latin typeface="Cambria" panose="02040503050406030204" pitchFamily="18" charset="0"/>
                <a:ea typeface="Cambria" panose="02040503050406030204" pitchFamily="18" charset="0"/>
                <a:cs typeface="Arial" panose="020B0604020202020204" pitchFamily="34" charset="0"/>
              </a:rPr>
              <a:t>Example of a </a:t>
            </a:r>
            <a:r>
              <a:rPr lang="en-US" b="1" dirty="0">
                <a:latin typeface="Cambria" panose="02040503050406030204" pitchFamily="18" charset="0"/>
                <a:ea typeface="Cambria" panose="02040503050406030204" pitchFamily="18" charset="0"/>
                <a:cs typeface="Arial" panose="020B0604020202020204" pitchFamily="34" charset="0"/>
              </a:rPr>
              <a:t>seismic crisis + eruption</a:t>
            </a:r>
            <a:br>
              <a:rPr lang="en-US" b="1" dirty="0">
                <a:latin typeface="Cambria" panose="02040503050406030204" pitchFamily="18" charset="0"/>
                <a:ea typeface="Cambria" panose="02040503050406030204" pitchFamily="18" charset="0"/>
                <a:cs typeface="Arial" panose="020B0604020202020204" pitchFamily="34" charset="0"/>
              </a:rPr>
            </a:br>
            <a:r>
              <a:rPr lang="en-US" dirty="0">
                <a:latin typeface="Cambria" panose="02040503050406030204" pitchFamily="18" charset="0"/>
                <a:ea typeface="Cambria" panose="02040503050406030204" pitchFamily="18" charset="0"/>
                <a:cs typeface="Arial" panose="020B0604020202020204" pitchFamily="34" charset="0"/>
              </a:rPr>
              <a:t>(= </a:t>
            </a:r>
            <a:r>
              <a:rPr lang="en-US" b="1" dirty="0">
                <a:latin typeface="Cambria" panose="02040503050406030204" pitchFamily="18" charset="0"/>
                <a:ea typeface="Cambria" panose="02040503050406030204" pitchFamily="18" charset="0"/>
                <a:cs typeface="Arial" panose="020B0604020202020204" pitchFamily="34" charset="0"/>
              </a:rPr>
              <a:t>volcano-tectonic event</a:t>
            </a:r>
            <a:r>
              <a:rPr lang="en-US" dirty="0">
                <a:latin typeface="Cambria" panose="02040503050406030204" pitchFamily="18" charset="0"/>
                <a:ea typeface="Cambria" panose="02040503050406030204" pitchFamily="18" charset="0"/>
                <a:cs typeface="Arial" panose="020B0604020202020204" pitchFamily="34" charset="0"/>
              </a:rPr>
              <a:t>) in a very </a:t>
            </a:r>
            <a:r>
              <a:rPr lang="en-US" b="1" dirty="0">
                <a:latin typeface="Cambria" panose="02040503050406030204" pitchFamily="18" charset="0"/>
                <a:ea typeface="Cambria" panose="02040503050406030204" pitchFamily="18" charset="0"/>
                <a:cs typeface="Arial" panose="020B0604020202020204" pitchFamily="34" charset="0"/>
              </a:rPr>
              <a:t>oblique</a:t>
            </a:r>
            <a:r>
              <a:rPr lang="en-US" dirty="0">
                <a:latin typeface="Cambria" panose="02040503050406030204" pitchFamily="18" charset="0"/>
                <a:ea typeface="Cambria" panose="02040503050406030204" pitchFamily="18" charset="0"/>
                <a:cs typeface="Arial" panose="020B0604020202020204" pitchFamily="34" charset="0"/>
              </a:rPr>
              <a:t> setting</a:t>
            </a:r>
          </a:p>
          <a:p>
            <a:pPr lvl="0">
              <a:lnSpc>
                <a:spcPct val="150000"/>
              </a:lnSpc>
              <a:spcAft>
                <a:spcPts val="600"/>
              </a:spcAft>
            </a:pPr>
            <a:endParaRPr lang="en-US"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7140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4">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2" name="Slide Number Placeholder 1">
            <a:extLst>
              <a:ext uri="{FF2B5EF4-FFF2-40B4-BE49-F238E27FC236}">
                <a16:creationId xmlns:a16="http://schemas.microsoft.com/office/drawing/2014/main" id="{0A3B1C5D-C02B-4EF7-AA7A-E88919B4378C}"/>
              </a:ext>
            </a:extLst>
          </p:cNvPr>
          <p:cNvSpPr>
            <a:spLocks noGrp="1"/>
          </p:cNvSpPr>
          <p:nvPr>
            <p:ph type="sldNum" sz="quarter" idx="12"/>
          </p:nvPr>
        </p:nvSpPr>
        <p:spPr/>
        <p:txBody>
          <a:bodyPr/>
          <a:lstStyle/>
          <a:p>
            <a:fld id="{1859087D-3B92-4D9D-A5EB-286EA69BB758}" type="slidenum">
              <a:rPr lang="en-CH" smtClean="0">
                <a:solidFill>
                  <a:schemeClr val="tx1"/>
                </a:solidFill>
              </a:rPr>
              <a:t>19</a:t>
            </a:fld>
            <a:endParaRPr lang="en-CH" dirty="0">
              <a:solidFill>
                <a:schemeClr val="tx1"/>
              </a:solidFill>
            </a:endParaRPr>
          </a:p>
        </p:txBody>
      </p:sp>
      <p:grpSp>
        <p:nvGrpSpPr>
          <p:cNvPr id="5" name="Group 4">
            <a:extLst>
              <a:ext uri="{FF2B5EF4-FFF2-40B4-BE49-F238E27FC236}">
                <a16:creationId xmlns:a16="http://schemas.microsoft.com/office/drawing/2014/main" id="{7536FDC0-A671-4C5E-B455-83727A43312C}"/>
              </a:ext>
            </a:extLst>
          </p:cNvPr>
          <p:cNvGrpSpPr>
            <a:grpSpLocks noChangeAspect="1"/>
          </p:cNvGrpSpPr>
          <p:nvPr/>
        </p:nvGrpSpPr>
        <p:grpSpPr>
          <a:xfrm>
            <a:off x="958059" y="2735710"/>
            <a:ext cx="4820085" cy="3745540"/>
            <a:chOff x="3552504" y="342000"/>
            <a:chExt cx="8385352" cy="6516000"/>
          </a:xfrm>
        </p:grpSpPr>
        <p:grpSp>
          <p:nvGrpSpPr>
            <p:cNvPr id="6" name="Group 5">
              <a:extLst>
                <a:ext uri="{FF2B5EF4-FFF2-40B4-BE49-F238E27FC236}">
                  <a16:creationId xmlns:a16="http://schemas.microsoft.com/office/drawing/2014/main" id="{FB986F4E-04C0-45CA-9BAA-53EA5395C7CF}"/>
                </a:ext>
              </a:extLst>
            </p:cNvPr>
            <p:cNvGrpSpPr/>
            <p:nvPr/>
          </p:nvGrpSpPr>
          <p:grpSpPr>
            <a:xfrm>
              <a:off x="3552504" y="342000"/>
              <a:ext cx="8385352" cy="6516000"/>
              <a:chOff x="3552504" y="342000"/>
              <a:chExt cx="8385352" cy="6516000"/>
            </a:xfrm>
          </p:grpSpPr>
          <p:grpSp>
            <p:nvGrpSpPr>
              <p:cNvPr id="8" name="Group 7">
                <a:extLst>
                  <a:ext uri="{FF2B5EF4-FFF2-40B4-BE49-F238E27FC236}">
                    <a16:creationId xmlns:a16="http://schemas.microsoft.com/office/drawing/2014/main" id="{4FE4508D-ED2D-4AC0-9502-15A2D0E6563B}"/>
                  </a:ext>
                </a:extLst>
              </p:cNvPr>
              <p:cNvGrpSpPr>
                <a:grpSpLocks noChangeAspect="1"/>
              </p:cNvGrpSpPr>
              <p:nvPr/>
            </p:nvGrpSpPr>
            <p:grpSpPr>
              <a:xfrm>
                <a:off x="3552504" y="342000"/>
                <a:ext cx="8385352" cy="6516000"/>
                <a:chOff x="4477743" y="895208"/>
                <a:chExt cx="5558855" cy="4319615"/>
              </a:xfrm>
            </p:grpSpPr>
            <p:pic>
              <p:nvPicPr>
                <p:cNvPr id="10" name="Picture 9">
                  <a:extLst>
                    <a:ext uri="{FF2B5EF4-FFF2-40B4-BE49-F238E27FC236}">
                      <a16:creationId xmlns:a16="http://schemas.microsoft.com/office/drawing/2014/main" id="{E6B7D901-0A0A-4660-879C-47E7500CF6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47" t="25208" r="8747" b="10635"/>
                <a:stretch/>
              </p:blipFill>
              <p:spPr>
                <a:xfrm>
                  <a:off x="4477743" y="895208"/>
                  <a:ext cx="5558855" cy="4319615"/>
                </a:xfrm>
                <a:prstGeom prst="rect">
                  <a:avLst/>
                </a:prstGeom>
              </p:spPr>
            </p:pic>
            <p:sp>
              <p:nvSpPr>
                <p:cNvPr id="11" name="Oval 10">
                  <a:extLst>
                    <a:ext uri="{FF2B5EF4-FFF2-40B4-BE49-F238E27FC236}">
                      <a16:creationId xmlns:a16="http://schemas.microsoft.com/office/drawing/2014/main" id="{8F38D647-4190-4A08-8F0C-45710F1F32E5}"/>
                    </a:ext>
                  </a:extLst>
                </p:cNvPr>
                <p:cNvSpPr>
                  <a:spLocks noChangeAspect="1"/>
                </p:cNvSpPr>
                <p:nvPr/>
              </p:nvSpPr>
              <p:spPr>
                <a:xfrm>
                  <a:off x="6499095" y="2607791"/>
                  <a:ext cx="108000" cy="108000"/>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18">
                <a:extLst>
                  <a:ext uri="{FF2B5EF4-FFF2-40B4-BE49-F238E27FC236}">
                    <a16:creationId xmlns:a16="http://schemas.microsoft.com/office/drawing/2014/main" id="{2DD27CF3-C760-47D6-AB54-25603E334DA0}"/>
                  </a:ext>
                </a:extLst>
              </p:cNvPr>
              <p:cNvSpPr/>
              <p:nvPr/>
            </p:nvSpPr>
            <p:spPr>
              <a:xfrm>
                <a:off x="9489057" y="2596551"/>
                <a:ext cx="138022" cy="577970"/>
              </a:xfrm>
              <a:custGeom>
                <a:avLst/>
                <a:gdLst>
                  <a:gd name="connsiteX0" fmla="*/ 138022 w 138022"/>
                  <a:gd name="connsiteY0" fmla="*/ 0 h 577970"/>
                  <a:gd name="connsiteX1" fmla="*/ 120769 w 138022"/>
                  <a:gd name="connsiteY1" fmla="*/ 77638 h 577970"/>
                  <a:gd name="connsiteX2" fmla="*/ 86264 w 138022"/>
                  <a:gd name="connsiteY2" fmla="*/ 250166 h 577970"/>
                  <a:gd name="connsiteX3" fmla="*/ 51758 w 138022"/>
                  <a:gd name="connsiteY3" fmla="*/ 379562 h 577970"/>
                  <a:gd name="connsiteX4" fmla="*/ 17252 w 138022"/>
                  <a:gd name="connsiteY4" fmla="*/ 483079 h 577970"/>
                  <a:gd name="connsiteX5" fmla="*/ 0 w 138022"/>
                  <a:gd name="connsiteY5" fmla="*/ 577970 h 577970"/>
                  <a:gd name="connsiteX6" fmla="*/ 0 w 138022"/>
                  <a:gd name="connsiteY6" fmla="*/ 577970 h 5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22" h="577970">
                    <a:moveTo>
                      <a:pt x="138022" y="0"/>
                    </a:moveTo>
                    <a:cubicBezTo>
                      <a:pt x="133708" y="17972"/>
                      <a:pt x="129395" y="35944"/>
                      <a:pt x="120769" y="77638"/>
                    </a:cubicBezTo>
                    <a:cubicBezTo>
                      <a:pt x="112143" y="119332"/>
                      <a:pt x="97766" y="199845"/>
                      <a:pt x="86264" y="250166"/>
                    </a:cubicBezTo>
                    <a:cubicBezTo>
                      <a:pt x="74762" y="300487"/>
                      <a:pt x="63260" y="340743"/>
                      <a:pt x="51758" y="379562"/>
                    </a:cubicBezTo>
                    <a:cubicBezTo>
                      <a:pt x="40256" y="418381"/>
                      <a:pt x="25878" y="450011"/>
                      <a:pt x="17252" y="483079"/>
                    </a:cubicBezTo>
                    <a:cubicBezTo>
                      <a:pt x="8626" y="516147"/>
                      <a:pt x="0" y="577970"/>
                      <a:pt x="0" y="577970"/>
                    </a:cubicBezTo>
                    <a:lnTo>
                      <a:pt x="0" y="57797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16">
              <a:extLst>
                <a:ext uri="{FF2B5EF4-FFF2-40B4-BE49-F238E27FC236}">
                  <a16:creationId xmlns:a16="http://schemas.microsoft.com/office/drawing/2014/main" id="{667E1CF6-C2D6-4110-A7B4-D16AF9653B7B}"/>
                </a:ext>
              </a:extLst>
            </p:cNvPr>
            <p:cNvSpPr/>
            <p:nvPr/>
          </p:nvSpPr>
          <p:spPr>
            <a:xfrm>
              <a:off x="8445260" y="4088921"/>
              <a:ext cx="405442" cy="284671"/>
            </a:xfrm>
            <a:custGeom>
              <a:avLst/>
              <a:gdLst>
                <a:gd name="connsiteX0" fmla="*/ 0 w 405442"/>
                <a:gd name="connsiteY0" fmla="*/ 284671 h 284671"/>
                <a:gd name="connsiteX1" fmla="*/ 103517 w 405442"/>
                <a:gd name="connsiteY1" fmla="*/ 232913 h 284671"/>
                <a:gd name="connsiteX2" fmla="*/ 284672 w 405442"/>
                <a:gd name="connsiteY2" fmla="*/ 112143 h 284671"/>
                <a:gd name="connsiteX3" fmla="*/ 405442 w 405442"/>
                <a:gd name="connsiteY3" fmla="*/ 0 h 284671"/>
                <a:gd name="connsiteX4" fmla="*/ 405442 w 405442"/>
                <a:gd name="connsiteY4" fmla="*/ 0 h 28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284671">
                  <a:moveTo>
                    <a:pt x="0" y="284671"/>
                  </a:moveTo>
                  <a:cubicBezTo>
                    <a:pt x="28036" y="273169"/>
                    <a:pt x="56072" y="261668"/>
                    <a:pt x="103517" y="232913"/>
                  </a:cubicBezTo>
                  <a:cubicBezTo>
                    <a:pt x="150962" y="204158"/>
                    <a:pt x="234351" y="150962"/>
                    <a:pt x="284672" y="112143"/>
                  </a:cubicBezTo>
                  <a:cubicBezTo>
                    <a:pt x="334993" y="73324"/>
                    <a:pt x="405442" y="0"/>
                    <a:pt x="405442" y="0"/>
                  </a:cubicBezTo>
                  <a:lnTo>
                    <a:pt x="405442" y="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673D6512-77D5-4C48-8AB3-1DDB6ED398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239"/>
          <a:stretch/>
        </p:blipFill>
        <p:spPr>
          <a:xfrm>
            <a:off x="6333585" y="1156940"/>
            <a:ext cx="5714040" cy="3896217"/>
          </a:xfrm>
          <a:prstGeom prst="rect">
            <a:avLst/>
          </a:prstGeom>
        </p:spPr>
      </p:pic>
      <p:sp>
        <p:nvSpPr>
          <p:cNvPr id="13" name="Rectangle 12">
            <a:extLst>
              <a:ext uri="{FF2B5EF4-FFF2-40B4-BE49-F238E27FC236}">
                <a16:creationId xmlns:a16="http://schemas.microsoft.com/office/drawing/2014/main" id="{682DD8A3-2916-47D2-A3D5-551A7BFF1A38}"/>
              </a:ext>
            </a:extLst>
          </p:cNvPr>
          <p:cNvSpPr>
            <a:spLocks noChangeAspect="1"/>
          </p:cNvSpPr>
          <p:nvPr/>
        </p:nvSpPr>
        <p:spPr>
          <a:xfrm>
            <a:off x="1851694" y="5556500"/>
            <a:ext cx="259658" cy="17695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6A57E63-A2A7-4292-99B4-2A4F789AB591}"/>
              </a:ext>
            </a:extLst>
          </p:cNvPr>
          <p:cNvCxnSpPr/>
          <p:nvPr/>
        </p:nvCxnSpPr>
        <p:spPr>
          <a:xfrm flipV="1">
            <a:off x="1851694" y="1156939"/>
            <a:ext cx="4478899" cy="4399561"/>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13C73B-FB31-47FF-ADFC-D4D3DF2711ED}"/>
              </a:ext>
            </a:extLst>
          </p:cNvPr>
          <p:cNvCxnSpPr/>
          <p:nvPr/>
        </p:nvCxnSpPr>
        <p:spPr>
          <a:xfrm flipV="1">
            <a:off x="1851694" y="5053157"/>
            <a:ext cx="4430020" cy="680302"/>
          </a:xfrm>
          <a:prstGeom prst="line">
            <a:avLst/>
          </a:prstGeom>
          <a:ln w="95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5007CFB-D05A-4020-9D38-380EA2404934}"/>
              </a:ext>
            </a:extLst>
          </p:cNvPr>
          <p:cNvSpPr/>
          <p:nvPr/>
        </p:nvSpPr>
        <p:spPr>
          <a:xfrm>
            <a:off x="6330593" y="1156941"/>
            <a:ext cx="5717031" cy="389621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4530E03-01A1-4866-90A0-FBBD35E1B615}"/>
              </a:ext>
            </a:extLst>
          </p:cNvPr>
          <p:cNvCxnSpPr>
            <a:cxnSpLocks/>
          </p:cNvCxnSpPr>
          <p:nvPr/>
        </p:nvCxnSpPr>
        <p:spPr>
          <a:xfrm rot="840000">
            <a:off x="11148105" y="2811008"/>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6EBA749-9F27-4710-BE0C-723B8F9FC15B}"/>
              </a:ext>
            </a:extLst>
          </p:cNvPr>
          <p:cNvGrpSpPr>
            <a:grpSpLocks noChangeAspect="1"/>
          </p:cNvGrpSpPr>
          <p:nvPr/>
        </p:nvGrpSpPr>
        <p:grpSpPr>
          <a:xfrm>
            <a:off x="783594" y="2765077"/>
            <a:ext cx="5498120" cy="3356006"/>
            <a:chOff x="76200" y="2928670"/>
            <a:chExt cx="5368679" cy="3276996"/>
          </a:xfrm>
        </p:grpSpPr>
        <p:grpSp>
          <p:nvGrpSpPr>
            <p:cNvPr id="19" name="Group 18">
              <a:extLst>
                <a:ext uri="{FF2B5EF4-FFF2-40B4-BE49-F238E27FC236}">
                  <a16:creationId xmlns:a16="http://schemas.microsoft.com/office/drawing/2014/main" id="{4376BBD6-0E32-4204-BBE8-79CAFBF952A6}"/>
                </a:ext>
              </a:extLst>
            </p:cNvPr>
            <p:cNvGrpSpPr/>
            <p:nvPr/>
          </p:nvGrpSpPr>
          <p:grpSpPr>
            <a:xfrm>
              <a:off x="76200" y="2928670"/>
              <a:ext cx="5368679" cy="3276996"/>
              <a:chOff x="76200" y="2928670"/>
              <a:chExt cx="5368679" cy="3276996"/>
            </a:xfrm>
          </p:grpSpPr>
          <p:grpSp>
            <p:nvGrpSpPr>
              <p:cNvPr id="21" name="Group 20">
                <a:extLst>
                  <a:ext uri="{FF2B5EF4-FFF2-40B4-BE49-F238E27FC236}">
                    <a16:creationId xmlns:a16="http://schemas.microsoft.com/office/drawing/2014/main" id="{CB679315-CA61-4FE1-AC78-769B081D8FB7}"/>
                  </a:ext>
                </a:extLst>
              </p:cNvPr>
              <p:cNvGrpSpPr>
                <a:grpSpLocks noChangeAspect="1"/>
              </p:cNvGrpSpPr>
              <p:nvPr/>
            </p:nvGrpSpPr>
            <p:grpSpPr>
              <a:xfrm>
                <a:off x="76200" y="2928670"/>
                <a:ext cx="5368679" cy="3276996"/>
                <a:chOff x="581227" y="2681898"/>
                <a:chExt cx="6066163" cy="3702734"/>
              </a:xfrm>
            </p:grpSpPr>
            <p:pic>
              <p:nvPicPr>
                <p:cNvPr id="23" name="Picture 22">
                  <a:extLst>
                    <a:ext uri="{FF2B5EF4-FFF2-40B4-BE49-F238E27FC236}">
                      <a16:creationId xmlns:a16="http://schemas.microsoft.com/office/drawing/2014/main" id="{2E531F84-D33A-453F-894E-95CA56D046A3}"/>
                    </a:ext>
                  </a:extLst>
                </p:cNvPr>
                <p:cNvPicPr>
                  <a:picLocks noChangeAspect="1"/>
                </p:cNvPicPr>
                <p:nvPr/>
              </p:nvPicPr>
              <p:blipFill rotWithShape="1">
                <a:blip r:embed="rId7"/>
                <a:srcRect l="1813" t="1299" r="1915" b="2934"/>
                <a:stretch/>
              </p:blipFill>
              <p:spPr>
                <a:xfrm>
                  <a:off x="581227" y="2681898"/>
                  <a:ext cx="6066163" cy="3702734"/>
                </a:xfrm>
                <a:prstGeom prst="rect">
                  <a:avLst/>
                </a:prstGeom>
              </p:spPr>
            </p:pic>
            <p:cxnSp>
              <p:nvCxnSpPr>
                <p:cNvPr id="24" name="Straight Connector 23">
                  <a:extLst>
                    <a:ext uri="{FF2B5EF4-FFF2-40B4-BE49-F238E27FC236}">
                      <a16:creationId xmlns:a16="http://schemas.microsoft.com/office/drawing/2014/main" id="{167E476D-7127-4F68-AC89-4508E00735D0}"/>
                    </a:ext>
                  </a:extLst>
                </p:cNvPr>
                <p:cNvCxnSpPr>
                  <a:cxnSpLocks/>
                </p:cNvCxnSpPr>
                <p:nvPr/>
              </p:nvCxnSpPr>
              <p:spPr>
                <a:xfrm flipV="1">
                  <a:off x="1376303" y="5054321"/>
                  <a:ext cx="793819" cy="67323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743D49-FB3E-404A-A83A-8E0A92C3C6BC}"/>
                    </a:ext>
                  </a:extLst>
                </p:cNvPr>
                <p:cNvCxnSpPr>
                  <a:cxnSpLocks/>
                </p:cNvCxnSpPr>
                <p:nvPr/>
              </p:nvCxnSpPr>
              <p:spPr>
                <a:xfrm flipV="1">
                  <a:off x="2659990" y="4923689"/>
                  <a:ext cx="695022" cy="6954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3DBB2A-0B09-4685-A278-9EF53E05BFD7}"/>
                    </a:ext>
                  </a:extLst>
                </p:cNvPr>
                <p:cNvCxnSpPr>
                  <a:cxnSpLocks/>
                </p:cNvCxnSpPr>
                <p:nvPr/>
              </p:nvCxnSpPr>
              <p:spPr>
                <a:xfrm flipV="1">
                  <a:off x="5096189" y="4564876"/>
                  <a:ext cx="611275" cy="71762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27E00A-AEC4-421C-B884-6028E11F70C3}"/>
                    </a:ext>
                  </a:extLst>
                </p:cNvPr>
                <p:cNvCxnSpPr>
                  <a:cxnSpLocks/>
                </p:cNvCxnSpPr>
                <p:nvPr/>
              </p:nvCxnSpPr>
              <p:spPr>
                <a:xfrm flipV="1">
                  <a:off x="3943677" y="4564876"/>
                  <a:ext cx="769000" cy="82606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BAE37E99-10CA-4890-8E4D-2C7F4F4D02D7}"/>
                  </a:ext>
                </a:extLst>
              </p:cNvPr>
              <p:cNvSpPr txBox="1"/>
              <p:nvPr/>
            </p:nvSpPr>
            <p:spPr>
              <a:xfrm>
                <a:off x="96861" y="2997913"/>
                <a:ext cx="1892034" cy="276999"/>
              </a:xfrm>
              <a:prstGeom prst="rect">
                <a:avLst/>
              </a:prstGeom>
              <a:noFill/>
            </p:spPr>
            <p:txBody>
              <a:bodyPr wrap="square" rtlCol="0">
                <a:spAutoFit/>
              </a:bodyPr>
              <a:lstStyle/>
              <a:p>
                <a:pPr algn="r"/>
                <a:r>
                  <a:rPr lang="en-US" sz="1200" dirty="0">
                    <a:latin typeface="+mj-lt"/>
                  </a:rPr>
                  <a:t>Clifton &amp; </a:t>
                </a:r>
                <a:r>
                  <a:rPr lang="en-US" sz="1200" dirty="0" err="1">
                    <a:latin typeface="+mj-lt"/>
                  </a:rPr>
                  <a:t>Kattenhorn</a:t>
                </a:r>
                <a:r>
                  <a:rPr lang="en-US" sz="1200" dirty="0">
                    <a:latin typeface="+mj-lt"/>
                  </a:rPr>
                  <a:t> (2006)</a:t>
                </a:r>
              </a:p>
            </p:txBody>
          </p:sp>
        </p:grpSp>
        <p:sp>
          <p:nvSpPr>
            <p:cNvPr id="20" name="Rectangle 19">
              <a:extLst>
                <a:ext uri="{FF2B5EF4-FFF2-40B4-BE49-F238E27FC236}">
                  <a16:creationId xmlns:a16="http://schemas.microsoft.com/office/drawing/2014/main" id="{466AA32E-BF53-47DC-BC81-3819A43AA17B}"/>
                </a:ext>
              </a:extLst>
            </p:cNvPr>
            <p:cNvSpPr/>
            <p:nvPr/>
          </p:nvSpPr>
          <p:spPr>
            <a:xfrm>
              <a:off x="1057771" y="5375311"/>
              <a:ext cx="504829" cy="42377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cxnSp>
        <p:nvCxnSpPr>
          <p:cNvPr id="28" name="Straight Arrow Connector 27">
            <a:extLst>
              <a:ext uri="{FF2B5EF4-FFF2-40B4-BE49-F238E27FC236}">
                <a16:creationId xmlns:a16="http://schemas.microsoft.com/office/drawing/2014/main" id="{4FCA6410-B737-4057-A4FC-F6C6EDFE4194}"/>
              </a:ext>
            </a:extLst>
          </p:cNvPr>
          <p:cNvCxnSpPr>
            <a:cxnSpLocks/>
          </p:cNvCxnSpPr>
          <p:nvPr/>
        </p:nvCxnSpPr>
        <p:spPr>
          <a:xfrm rot="840000">
            <a:off x="3058851" y="5579759"/>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6106989-12A7-413B-B11F-B4EDCD206C69}"/>
              </a:ext>
            </a:extLst>
          </p:cNvPr>
          <p:cNvCxnSpPr>
            <a:cxnSpLocks/>
          </p:cNvCxnSpPr>
          <p:nvPr/>
        </p:nvCxnSpPr>
        <p:spPr>
          <a:xfrm rot="840000">
            <a:off x="2430558" y="5608241"/>
            <a:ext cx="720000" cy="0"/>
          </a:xfrm>
          <a:prstGeom prst="straightConnector1">
            <a:avLst/>
          </a:prstGeom>
          <a:ln w="381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A7D8FB-FA13-44F7-AA3E-4679CAAFC48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AF2604C2-B224-4037-866D-E74650DAD74C}"/>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
        <p:nvSpPr>
          <p:cNvPr id="32" name="TextBox 2">
            <a:extLst>
              <a:ext uri="{FF2B5EF4-FFF2-40B4-BE49-F238E27FC236}">
                <a16:creationId xmlns:a16="http://schemas.microsoft.com/office/drawing/2014/main" id="{3567212C-C3D8-4E96-AD9F-3C4309F097F6}"/>
              </a:ext>
            </a:extLst>
          </p:cNvPr>
          <p:cNvSpPr txBox="1"/>
          <p:nvPr/>
        </p:nvSpPr>
        <p:spPr>
          <a:xfrm>
            <a:off x="877864" y="797889"/>
            <a:ext cx="4536825" cy="2195409"/>
          </a:xfrm>
          <a:prstGeom prst="rect">
            <a:avLst/>
          </a:prstGeom>
          <a:noFill/>
        </p:spPr>
        <p:txBody>
          <a:bodyPr wrap="square" rtlCol="0">
            <a:spAutoFit/>
          </a:bodyPr>
          <a:lstStyle/>
          <a:p>
            <a:pPr>
              <a:lnSpc>
                <a:spcPct val="150000"/>
              </a:lnSpc>
              <a:spcAft>
                <a:spcPts val="600"/>
              </a:spcAft>
            </a:pPr>
            <a:r>
              <a:rPr lang="en-US" dirty="0">
                <a:latin typeface="Cambria" panose="02040503050406030204" pitchFamily="18" charset="0"/>
                <a:ea typeface="Cambria" panose="02040503050406030204" pitchFamily="18" charset="0"/>
                <a:cs typeface="Arial" panose="020B0604020202020204" pitchFamily="34" charset="0"/>
              </a:rPr>
              <a:t>2021 </a:t>
            </a:r>
            <a:r>
              <a:rPr lang="en-US" dirty="0" err="1">
                <a:latin typeface="Cambria" panose="02040503050406030204" pitchFamily="18" charset="0"/>
                <a:ea typeface="Cambria" panose="02040503050406030204" pitchFamily="18" charset="0"/>
                <a:cs typeface="Arial" panose="020B0604020202020204" pitchFamily="34" charset="0"/>
              </a:rPr>
              <a:t>Fagradalsfjall</a:t>
            </a:r>
            <a:r>
              <a:rPr lang="en-US" dirty="0">
                <a:latin typeface="Cambria" panose="02040503050406030204" pitchFamily="18" charset="0"/>
                <a:ea typeface="Cambria" panose="02040503050406030204" pitchFamily="18" charset="0"/>
                <a:cs typeface="Arial" panose="020B0604020202020204" pitchFamily="34" charset="0"/>
              </a:rPr>
              <a:t> volcano-tectonic event:</a:t>
            </a:r>
            <a:br>
              <a:rPr lang="en-US" dirty="0">
                <a:latin typeface="Cambria" panose="02040503050406030204" pitchFamily="18" charset="0"/>
                <a:ea typeface="Cambria" panose="02040503050406030204" pitchFamily="18" charset="0"/>
                <a:cs typeface="Arial" panose="020B0604020202020204" pitchFamily="34" charset="0"/>
              </a:rPr>
            </a:br>
            <a:r>
              <a:rPr lang="en-US" dirty="0">
                <a:latin typeface="Cambria" panose="02040503050406030204" pitchFamily="18" charset="0"/>
                <a:ea typeface="Cambria" panose="02040503050406030204" pitchFamily="18" charset="0"/>
                <a:cs typeface="Arial" panose="020B0604020202020204" pitchFamily="34" charset="0"/>
              </a:rPr>
              <a:t>Example of a </a:t>
            </a:r>
            <a:r>
              <a:rPr lang="en-US" b="1" dirty="0">
                <a:latin typeface="Cambria" panose="02040503050406030204" pitchFamily="18" charset="0"/>
                <a:ea typeface="Cambria" panose="02040503050406030204" pitchFamily="18" charset="0"/>
                <a:cs typeface="Arial" panose="020B0604020202020204" pitchFamily="34" charset="0"/>
              </a:rPr>
              <a:t>seismic crisis + eruption</a:t>
            </a:r>
            <a:br>
              <a:rPr lang="en-US" b="1" dirty="0">
                <a:latin typeface="Cambria" panose="02040503050406030204" pitchFamily="18" charset="0"/>
                <a:ea typeface="Cambria" panose="02040503050406030204" pitchFamily="18" charset="0"/>
                <a:cs typeface="Arial" panose="020B0604020202020204" pitchFamily="34" charset="0"/>
              </a:rPr>
            </a:br>
            <a:r>
              <a:rPr lang="en-US" dirty="0">
                <a:latin typeface="Cambria" panose="02040503050406030204" pitchFamily="18" charset="0"/>
                <a:ea typeface="Cambria" panose="02040503050406030204" pitchFamily="18" charset="0"/>
                <a:cs typeface="Arial" panose="020B0604020202020204" pitchFamily="34" charset="0"/>
              </a:rPr>
              <a:t>(= </a:t>
            </a:r>
            <a:r>
              <a:rPr lang="en-US" b="1" dirty="0">
                <a:latin typeface="Cambria" panose="02040503050406030204" pitchFamily="18" charset="0"/>
                <a:ea typeface="Cambria" panose="02040503050406030204" pitchFamily="18" charset="0"/>
                <a:cs typeface="Arial" panose="020B0604020202020204" pitchFamily="34" charset="0"/>
              </a:rPr>
              <a:t>volcano-tectonic event</a:t>
            </a:r>
            <a:r>
              <a:rPr lang="en-US" dirty="0">
                <a:latin typeface="Cambria" panose="02040503050406030204" pitchFamily="18" charset="0"/>
                <a:ea typeface="Cambria" panose="02040503050406030204" pitchFamily="18" charset="0"/>
                <a:cs typeface="Arial" panose="020B0604020202020204" pitchFamily="34" charset="0"/>
              </a:rPr>
              <a:t>) in a very </a:t>
            </a:r>
            <a:r>
              <a:rPr lang="en-US" b="1" dirty="0">
                <a:latin typeface="Cambria" panose="02040503050406030204" pitchFamily="18" charset="0"/>
                <a:ea typeface="Cambria" panose="02040503050406030204" pitchFamily="18" charset="0"/>
                <a:cs typeface="Arial" panose="020B0604020202020204" pitchFamily="34" charset="0"/>
              </a:rPr>
              <a:t>oblique</a:t>
            </a:r>
            <a:r>
              <a:rPr lang="en-US" dirty="0">
                <a:latin typeface="Cambria" panose="02040503050406030204" pitchFamily="18" charset="0"/>
                <a:ea typeface="Cambria" panose="02040503050406030204" pitchFamily="18" charset="0"/>
                <a:cs typeface="Arial" panose="020B0604020202020204" pitchFamily="34" charset="0"/>
              </a:rPr>
              <a:t> setting</a:t>
            </a:r>
          </a:p>
          <a:p>
            <a:pPr lvl="0">
              <a:lnSpc>
                <a:spcPct val="150000"/>
              </a:lnSpc>
              <a:spcAft>
                <a:spcPts val="600"/>
              </a:spcAft>
            </a:pPr>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33" name="text">
            <a:extLst>
              <a:ext uri="{FF2B5EF4-FFF2-40B4-BE49-F238E27FC236}">
                <a16:creationId xmlns:a16="http://schemas.microsoft.com/office/drawing/2014/main" id="{A4E3E59A-8117-46D2-A2AE-2BF06924365B}"/>
              </a:ext>
            </a:extLst>
          </p:cNvPr>
          <p:cNvSpPr txBox="1"/>
          <p:nvPr/>
        </p:nvSpPr>
        <p:spPr>
          <a:xfrm>
            <a:off x="6703192" y="5421423"/>
            <a:ext cx="4341276" cy="369332"/>
          </a:xfrm>
          <a:prstGeom prst="rect">
            <a:avLst/>
          </a:prstGeom>
          <a:noFill/>
        </p:spPr>
        <p:txBody>
          <a:bodyPr wrap="square" rtlCol="0">
            <a:spAutoFit/>
          </a:bodyPr>
          <a:lstStyle/>
          <a:p>
            <a:pPr marL="342900" lvl="0" indent="-342900">
              <a:spcAft>
                <a:spcPts val="600"/>
              </a:spcAft>
              <a:buFont typeface="Arial" panose="020B0604020202020204" pitchFamily="34" charset="0"/>
              <a:buChar char="•"/>
            </a:pPr>
            <a:r>
              <a:rPr lang="en-US" dirty="0">
                <a:latin typeface="Cambria" panose="02040503050406030204" pitchFamily="18" charset="0"/>
                <a:ea typeface="Cambria" panose="02040503050406030204" pitchFamily="18" charset="0"/>
                <a:cs typeface="Arial" panose="020B0604020202020204" pitchFamily="34" charset="0"/>
              </a:rPr>
              <a:t>Still </a:t>
            </a:r>
            <a:r>
              <a:rPr lang="en-US" b="1" dirty="0">
                <a:latin typeface="Cambria" panose="02040503050406030204" pitchFamily="18" charset="0"/>
                <a:ea typeface="Cambria" panose="02040503050406030204" pitchFamily="18" charset="0"/>
                <a:cs typeface="Arial" panose="020B0604020202020204" pitchFamily="34" charset="0"/>
              </a:rPr>
              <a:t>N104</a:t>
            </a:r>
            <a:r>
              <a:rPr lang="en-US" dirty="0">
                <a:latin typeface="Cambria" panose="02040503050406030204" pitchFamily="18" charset="0"/>
                <a:ea typeface="Cambria" panose="02040503050406030204" pitchFamily="18" charset="0"/>
                <a:cs typeface="Arial" panose="020B0604020202020204" pitchFamily="34" charset="0"/>
              </a:rPr>
              <a:t> plate extension direction</a:t>
            </a:r>
          </a:p>
        </p:txBody>
      </p:sp>
    </p:spTree>
    <p:extLst>
      <p:ext uri="{BB962C8B-B14F-4D97-AF65-F5344CB8AC3E}">
        <p14:creationId xmlns:p14="http://schemas.microsoft.com/office/powerpoint/2010/main" val="363826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4">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2" name="Slide Number Placeholder 1">
            <a:extLst>
              <a:ext uri="{FF2B5EF4-FFF2-40B4-BE49-F238E27FC236}">
                <a16:creationId xmlns:a16="http://schemas.microsoft.com/office/drawing/2014/main" id="{16783008-7732-44F8-8141-2CF576040703}"/>
              </a:ext>
            </a:extLst>
          </p:cNvPr>
          <p:cNvSpPr>
            <a:spLocks noGrp="1"/>
          </p:cNvSpPr>
          <p:nvPr>
            <p:ph type="sldNum" sz="quarter" idx="12"/>
          </p:nvPr>
        </p:nvSpPr>
        <p:spPr/>
        <p:txBody>
          <a:bodyPr/>
          <a:lstStyle/>
          <a:p>
            <a:fld id="{1859087D-3B92-4D9D-A5EB-286EA69BB758}" type="slidenum">
              <a:rPr lang="en-CH" smtClean="0">
                <a:solidFill>
                  <a:schemeClr val="tx1"/>
                </a:solidFill>
              </a:rPr>
              <a:t>2</a:t>
            </a:fld>
            <a:endParaRPr lang="en-CH">
              <a:solidFill>
                <a:schemeClr val="tx1"/>
              </a:solidFill>
            </a:endParaRPr>
          </a:p>
        </p:txBody>
      </p:sp>
      <p:sp>
        <p:nvSpPr>
          <p:cNvPr id="10" name="TextBox 9">
            <a:extLst>
              <a:ext uri="{FF2B5EF4-FFF2-40B4-BE49-F238E27FC236}">
                <a16:creationId xmlns:a16="http://schemas.microsoft.com/office/drawing/2014/main" id="{7B3EC782-B428-4B72-BBDD-AF0DE285AEB4}"/>
              </a:ext>
            </a:extLst>
          </p:cNvPr>
          <p:cNvSpPr txBox="1"/>
          <p:nvPr/>
        </p:nvSpPr>
        <p:spPr>
          <a:xfrm>
            <a:off x="1032831" y="640356"/>
            <a:ext cx="6097836"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latin typeface="Cambria" panose="02040503050406030204" pitchFamily="18" charset="0"/>
                <a:ea typeface="Cambria" panose="02040503050406030204" pitchFamily="18" charset="0"/>
              </a:rPr>
              <a:t>Recurrent</a:t>
            </a:r>
          </a:p>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Broad </a:t>
            </a:r>
            <a:r>
              <a:rPr lang="en-GB" b="1" dirty="0">
                <a:latin typeface="Cambria" panose="02040503050406030204" pitchFamily="18" charset="0"/>
                <a:ea typeface="Cambria" panose="02040503050406030204" pitchFamily="18" charset="0"/>
              </a:rPr>
              <a:t>time scales</a:t>
            </a:r>
            <a:r>
              <a:rPr lang="en-GB" dirty="0">
                <a:latin typeface="Cambria" panose="02040503050406030204" pitchFamily="18" charset="0"/>
                <a:ea typeface="Cambria" panose="02040503050406030204" pitchFamily="18" charset="0"/>
              </a:rPr>
              <a:t> (days–100s years)</a:t>
            </a:r>
          </a:p>
          <a:p>
            <a:pPr marL="285750" indent="-285750">
              <a:lnSpc>
                <a:spcPct val="150000"/>
              </a:lnSpc>
              <a:buFont typeface="Arial" panose="020B0604020202020204" pitchFamily="34" charset="0"/>
              <a:buChar char="•"/>
            </a:pPr>
            <a:r>
              <a:rPr lang="en-GB" dirty="0">
                <a:latin typeface="Cambria" panose="02040503050406030204" pitchFamily="18" charset="0"/>
                <a:ea typeface="Cambria" panose="02040503050406030204" pitchFamily="18" charset="0"/>
              </a:rPr>
              <a:t>Often </a:t>
            </a:r>
            <a:r>
              <a:rPr lang="en-GB" b="1" dirty="0">
                <a:latin typeface="Cambria" panose="02040503050406030204" pitchFamily="18" charset="0"/>
                <a:ea typeface="Cambria" panose="02040503050406030204" pitchFamily="18" charset="0"/>
              </a:rPr>
              <a:t>reactivation</a:t>
            </a:r>
            <a:r>
              <a:rPr lang="en-GB" dirty="0">
                <a:latin typeface="Cambria" panose="02040503050406030204" pitchFamily="18" charset="0"/>
                <a:ea typeface="Cambria" panose="02040503050406030204" pitchFamily="18" charset="0"/>
              </a:rPr>
              <a:t> of pre-existing tectonic structures</a:t>
            </a:r>
            <a:endParaRPr lang="en-CH" dirty="0">
              <a:latin typeface="Cambria" panose="02040503050406030204" pitchFamily="18" charset="0"/>
              <a:ea typeface="Cambria" panose="02040503050406030204" pitchFamily="18" charset="0"/>
            </a:endParaRPr>
          </a:p>
        </p:txBody>
      </p:sp>
      <p:grpSp>
        <p:nvGrpSpPr>
          <p:cNvPr id="12" name="Fires+table">
            <a:extLst>
              <a:ext uri="{FF2B5EF4-FFF2-40B4-BE49-F238E27FC236}">
                <a16:creationId xmlns:a16="http://schemas.microsoft.com/office/drawing/2014/main" id="{BE9E0FA6-2C3D-4ECD-897E-6691E9B16458}"/>
              </a:ext>
            </a:extLst>
          </p:cNvPr>
          <p:cNvGrpSpPr/>
          <p:nvPr/>
        </p:nvGrpSpPr>
        <p:grpSpPr>
          <a:xfrm>
            <a:off x="1885690" y="1990575"/>
            <a:ext cx="10113500" cy="4812340"/>
            <a:chOff x="1277944" y="2045660"/>
            <a:chExt cx="10113500" cy="4812340"/>
          </a:xfrm>
        </p:grpSpPr>
        <p:pic>
          <p:nvPicPr>
            <p:cNvPr id="5" name="table">
              <a:extLst>
                <a:ext uri="{FF2B5EF4-FFF2-40B4-BE49-F238E27FC236}">
                  <a16:creationId xmlns:a16="http://schemas.microsoft.com/office/drawing/2014/main" id="{6672A2E2-5CFD-4AD4-AF94-8799C32B18F4}"/>
                </a:ext>
              </a:extLst>
            </p:cNvPr>
            <p:cNvPicPr>
              <a:picLocks noChangeAspect="1"/>
            </p:cNvPicPr>
            <p:nvPr/>
          </p:nvPicPr>
          <p:blipFill rotWithShape="1">
            <a:blip r:embed="rId5">
              <a:extLst>
                <a:ext uri="{28A0092B-C50C-407E-A947-70E740481C1C}">
                  <a14:useLocalDpi xmlns:a14="http://schemas.microsoft.com/office/drawing/2010/main" val="0"/>
                </a:ext>
              </a:extLst>
            </a:blip>
            <a:srcRect l="63792" t="24933" b="10800"/>
            <a:stretch/>
          </p:blipFill>
          <p:spPr>
            <a:xfrm>
              <a:off x="1277944" y="2045661"/>
              <a:ext cx="3819182" cy="4812339"/>
            </a:xfrm>
            <a:prstGeom prst="rect">
              <a:avLst/>
            </a:prstGeom>
          </p:spPr>
        </p:pic>
        <p:pic>
          <p:nvPicPr>
            <p:cNvPr id="11" name="Iceland">
              <a:extLst>
                <a:ext uri="{FF2B5EF4-FFF2-40B4-BE49-F238E27FC236}">
                  <a16:creationId xmlns:a16="http://schemas.microsoft.com/office/drawing/2014/main" id="{919C5143-39B9-4B45-AD65-1DDB4C462BDD}"/>
                </a:ext>
              </a:extLst>
            </p:cNvPr>
            <p:cNvPicPr>
              <a:picLocks noChangeAspect="1"/>
            </p:cNvPicPr>
            <p:nvPr/>
          </p:nvPicPr>
          <p:blipFill rotWithShape="1">
            <a:blip r:embed="rId5">
              <a:extLst>
                <a:ext uri="{28A0092B-C50C-407E-A947-70E740481C1C}">
                  <a14:useLocalDpi xmlns:a14="http://schemas.microsoft.com/office/drawing/2010/main" val="0"/>
                </a:ext>
              </a:extLst>
            </a:blip>
            <a:srcRect l="3840" t="24933" r="36207" b="10800"/>
            <a:stretch/>
          </p:blipFill>
          <p:spPr>
            <a:xfrm>
              <a:off x="5067762" y="2045660"/>
              <a:ext cx="6323682" cy="4812339"/>
            </a:xfrm>
            <a:prstGeom prst="rect">
              <a:avLst/>
            </a:prstGeom>
          </p:spPr>
        </p:pic>
      </p:grpSp>
      <p:cxnSp>
        <p:nvCxnSpPr>
          <p:cNvPr id="6" name="Straight Connector 5">
            <a:extLst>
              <a:ext uri="{FF2B5EF4-FFF2-40B4-BE49-F238E27FC236}">
                <a16:creationId xmlns:a16="http://schemas.microsoft.com/office/drawing/2014/main" id="{E484E635-74DC-4B89-82E1-C77E9877C3C8}"/>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D8E24EC-636F-4B6A-94DD-2D19906D0029}"/>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Volcano-tectonic processes</a:t>
            </a:r>
          </a:p>
        </p:txBody>
      </p:sp>
    </p:spTree>
    <p:extLst>
      <p:ext uri="{BB962C8B-B14F-4D97-AF65-F5344CB8AC3E}">
        <p14:creationId xmlns:p14="http://schemas.microsoft.com/office/powerpoint/2010/main" val="332138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fondo grande">
            <a:extLst>
              <a:ext uri="{FF2B5EF4-FFF2-40B4-BE49-F238E27FC236}">
                <a16:creationId xmlns:a16="http://schemas.microsoft.com/office/drawing/2014/main" id="{3515EDCB-FA54-47BC-ADE3-E006292BF462}"/>
              </a:ext>
            </a:extLst>
          </p:cNvPr>
          <p:cNvPicPr>
            <a:picLocks noChangeAspect="1"/>
          </p:cNvPicPr>
          <p:nvPr/>
        </p:nvPicPr>
        <p:blipFill rotWithShape="1">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D1BCC21B-D828-4C15-AC3D-F17230E2A69A}"/>
              </a:ext>
            </a:extLst>
          </p:cNvPr>
          <p:cNvSpPr>
            <a:spLocks noGrp="1"/>
          </p:cNvSpPr>
          <p:nvPr>
            <p:ph type="sldNum" sz="quarter" idx="12"/>
          </p:nvPr>
        </p:nvSpPr>
        <p:spPr/>
        <p:txBody>
          <a:bodyPr/>
          <a:lstStyle/>
          <a:p>
            <a:fld id="{1859087D-3B92-4D9D-A5EB-286EA69BB758}" type="slidenum">
              <a:rPr lang="en-CH" smtClean="0"/>
              <a:t>20</a:t>
            </a:fld>
            <a:endParaRPr lang="en-CH"/>
          </a:p>
        </p:txBody>
      </p:sp>
      <p:sp>
        <p:nvSpPr>
          <p:cNvPr id="5" name="TextBox 4">
            <a:extLst>
              <a:ext uri="{FF2B5EF4-FFF2-40B4-BE49-F238E27FC236}">
                <a16:creationId xmlns:a16="http://schemas.microsoft.com/office/drawing/2014/main" id="{1AC5805F-30F7-49E5-940C-DD9F1128B814}"/>
              </a:ext>
            </a:extLst>
          </p:cNvPr>
          <p:cNvSpPr txBox="1"/>
          <p:nvPr/>
        </p:nvSpPr>
        <p:spPr>
          <a:xfrm>
            <a:off x="825731" y="3075057"/>
            <a:ext cx="10540538" cy="769441"/>
          </a:xfrm>
          <a:prstGeom prst="rect">
            <a:avLst/>
          </a:prstGeom>
          <a:noFill/>
        </p:spPr>
        <p:txBody>
          <a:bodyPr wrap="square" rtlCol="0">
            <a:spAutoFit/>
          </a:bodyPr>
          <a:lstStyle/>
          <a:p>
            <a:pPr algn="ctr"/>
            <a:r>
              <a:rPr lang="en-GB"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Thanks for the attention</a:t>
            </a:r>
            <a:endParaRPr lang="en-US"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927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2" name="Slide Number Placeholder 1">
            <a:extLst>
              <a:ext uri="{FF2B5EF4-FFF2-40B4-BE49-F238E27FC236}">
                <a16:creationId xmlns:a16="http://schemas.microsoft.com/office/drawing/2014/main" id="{0A3B1C5D-C02B-4EF7-AA7A-E88919B4378C}"/>
              </a:ext>
            </a:extLst>
          </p:cNvPr>
          <p:cNvSpPr>
            <a:spLocks noGrp="1"/>
          </p:cNvSpPr>
          <p:nvPr>
            <p:ph type="sldNum" sz="quarter" idx="12"/>
          </p:nvPr>
        </p:nvSpPr>
        <p:spPr/>
        <p:txBody>
          <a:bodyPr/>
          <a:lstStyle/>
          <a:p>
            <a:fld id="{1859087D-3B92-4D9D-A5EB-286EA69BB758}" type="slidenum">
              <a:rPr lang="en-CH" smtClean="0">
                <a:solidFill>
                  <a:schemeClr val="tx1"/>
                </a:solidFill>
              </a:rPr>
              <a:t>21</a:t>
            </a:fld>
            <a:endParaRPr lang="en-CH" dirty="0">
              <a:solidFill>
                <a:schemeClr val="tx1"/>
              </a:solidFill>
            </a:endParaRPr>
          </a:p>
        </p:txBody>
      </p:sp>
    </p:spTree>
    <p:extLst>
      <p:ext uri="{BB962C8B-B14F-4D97-AF65-F5344CB8AC3E}">
        <p14:creationId xmlns:p14="http://schemas.microsoft.com/office/powerpoint/2010/main" val="268197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3</a:t>
            </a:fld>
            <a:endParaRPr lang="en-CH" dirty="0">
              <a:solidFill>
                <a:schemeClr val="tx1"/>
              </a:solidFill>
            </a:endParaRPr>
          </a:p>
        </p:txBody>
      </p:sp>
      <p:cxnSp>
        <p:nvCxnSpPr>
          <p:cNvPr id="8" name="Straight Connector 7">
            <a:extLst>
              <a:ext uri="{FF2B5EF4-FFF2-40B4-BE49-F238E27FC236}">
                <a16:creationId xmlns:a16="http://schemas.microsoft.com/office/drawing/2014/main" id="{97BD0752-A1D9-4A17-B979-007060AAACB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7ADC0B8-35DE-42BA-AFD5-A1169A30131B}"/>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Motivations</a:t>
            </a:r>
          </a:p>
        </p:txBody>
      </p:sp>
      <p:sp>
        <p:nvSpPr>
          <p:cNvPr id="13" name="TextBox 12">
            <a:extLst>
              <a:ext uri="{FF2B5EF4-FFF2-40B4-BE49-F238E27FC236}">
                <a16:creationId xmlns:a16="http://schemas.microsoft.com/office/drawing/2014/main" id="{961DD62E-0E9E-42B7-949C-C593FDDFCB9F}"/>
              </a:ext>
            </a:extLst>
          </p:cNvPr>
          <p:cNvSpPr txBox="1"/>
          <p:nvPr/>
        </p:nvSpPr>
        <p:spPr>
          <a:xfrm>
            <a:off x="1201077" y="979505"/>
            <a:ext cx="9789845"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How magma propagates in the crust and eventually erupts → key point in volcanology research</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Focus on </a:t>
            </a:r>
            <a:r>
              <a:rPr lang="en-GB" b="1" i="0" u="none" strike="noStrike" baseline="0" dirty="0">
                <a:solidFill>
                  <a:srgbClr val="000000"/>
                </a:solidFill>
                <a:latin typeface="Cambria" panose="02040503050406030204" pitchFamily="18" charset="0"/>
                <a:ea typeface="Cambria" panose="02040503050406030204" pitchFamily="18" charset="0"/>
              </a:rPr>
              <a:t>extensional tectonic environments</a:t>
            </a:r>
            <a:r>
              <a:rPr lang="en-GB" b="0" i="0" u="none" strike="noStrike" baseline="0" dirty="0">
                <a:solidFill>
                  <a:srgbClr val="000000"/>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Classical magma propagation models → homogeneous crust (without structures) </a:t>
            </a:r>
          </a:p>
        </p:txBody>
      </p:sp>
    </p:spTree>
    <p:extLst>
      <p:ext uri="{BB962C8B-B14F-4D97-AF65-F5344CB8AC3E}">
        <p14:creationId xmlns:p14="http://schemas.microsoft.com/office/powerpoint/2010/main" val="160805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4</a:t>
            </a:fld>
            <a:endParaRPr lang="en-CH" dirty="0">
              <a:solidFill>
                <a:schemeClr val="tx1"/>
              </a:solidFill>
            </a:endParaRPr>
          </a:p>
        </p:txBody>
      </p:sp>
      <p:cxnSp>
        <p:nvCxnSpPr>
          <p:cNvPr id="8" name="Straight Connector 7">
            <a:extLst>
              <a:ext uri="{FF2B5EF4-FFF2-40B4-BE49-F238E27FC236}">
                <a16:creationId xmlns:a16="http://schemas.microsoft.com/office/drawing/2014/main" id="{97BD0752-A1D9-4A17-B979-007060AAACB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7ADC0B8-35DE-42BA-AFD5-A1169A30131B}"/>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Motivations</a:t>
            </a:r>
          </a:p>
        </p:txBody>
      </p:sp>
      <p:sp>
        <p:nvSpPr>
          <p:cNvPr id="13" name="TextBox 12">
            <a:extLst>
              <a:ext uri="{FF2B5EF4-FFF2-40B4-BE49-F238E27FC236}">
                <a16:creationId xmlns:a16="http://schemas.microsoft.com/office/drawing/2014/main" id="{C6376872-5D02-40FC-8738-B91C33409A2D}"/>
              </a:ext>
            </a:extLst>
          </p:cNvPr>
          <p:cNvSpPr txBox="1"/>
          <p:nvPr/>
        </p:nvSpPr>
        <p:spPr>
          <a:xfrm>
            <a:off x="1201077" y="979505"/>
            <a:ext cx="9789845"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How magma propagates in the crust and eventually erupts → key point in volcanology research</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Focus on </a:t>
            </a:r>
            <a:r>
              <a:rPr lang="en-GB" b="1" i="0" u="none" strike="noStrike" baseline="0" dirty="0">
                <a:solidFill>
                  <a:srgbClr val="000000"/>
                </a:solidFill>
                <a:latin typeface="Cambria" panose="02040503050406030204" pitchFamily="18" charset="0"/>
                <a:ea typeface="Cambria" panose="02040503050406030204" pitchFamily="18" charset="0"/>
              </a:rPr>
              <a:t>extensional tectonic environments</a:t>
            </a:r>
            <a:r>
              <a:rPr lang="en-GB" b="0" i="0" u="none" strike="noStrike" baseline="0" dirty="0">
                <a:solidFill>
                  <a:srgbClr val="000000"/>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Classical magma propagation models → homogeneous crust (without structures) </a:t>
            </a:r>
          </a:p>
        </p:txBody>
      </p:sp>
      <p:sp>
        <p:nvSpPr>
          <p:cNvPr id="14" name="TextBox 13">
            <a:extLst>
              <a:ext uri="{FF2B5EF4-FFF2-40B4-BE49-F238E27FC236}">
                <a16:creationId xmlns:a16="http://schemas.microsoft.com/office/drawing/2014/main" id="{4055B572-6A1E-4EC0-9AFF-2BED9D43D3CC}"/>
              </a:ext>
            </a:extLst>
          </p:cNvPr>
          <p:cNvSpPr txBox="1"/>
          <p:nvPr/>
        </p:nvSpPr>
        <p:spPr>
          <a:xfrm>
            <a:off x="1201077" y="2731234"/>
            <a:ext cx="9789846" cy="1702967"/>
          </a:xfrm>
          <a:prstGeom prst="rect">
            <a:avLst/>
          </a:prstGeom>
          <a:noFill/>
        </p:spPr>
        <p:txBody>
          <a:bodyPr wrap="square">
            <a:spAutoFit/>
          </a:bodyPr>
          <a:lstStyle/>
          <a:p>
            <a:pPr>
              <a:lnSpc>
                <a:spcPct val="150000"/>
              </a:lnSpc>
            </a:pPr>
            <a:r>
              <a:rPr lang="en-GB" b="0" i="0" u="none" strike="noStrike" baseline="0" dirty="0">
                <a:solidFill>
                  <a:srgbClr val="000000"/>
                </a:solidFill>
                <a:latin typeface="Cambria" panose="02040503050406030204" pitchFamily="18" charset="0"/>
                <a:ea typeface="Cambria" panose="02040503050406030204" pitchFamily="18" charset="0"/>
              </a:rPr>
              <a:t>However, in nature: </a:t>
            </a:r>
          </a:p>
          <a:p>
            <a:pPr marL="171450" indent="-171450">
              <a:lnSpc>
                <a:spcPct val="150000"/>
              </a:lnSpc>
              <a:buFont typeface="Arial" panose="020B0604020202020204" pitchFamily="34" charset="0"/>
              <a:buChar char="•"/>
            </a:pPr>
            <a:r>
              <a:rPr lang="en-GB" dirty="0">
                <a:solidFill>
                  <a:srgbClr val="000000"/>
                </a:solidFill>
                <a:latin typeface="Cambria" panose="02040503050406030204" pitchFamily="18" charset="0"/>
                <a:ea typeface="Cambria" panose="02040503050406030204" pitchFamily="18" charset="0"/>
              </a:rPr>
              <a:t>F</a:t>
            </a:r>
            <a:r>
              <a:rPr lang="en-GB" b="0" i="0" u="none" strike="noStrike" baseline="0" dirty="0">
                <a:solidFill>
                  <a:srgbClr val="000000"/>
                </a:solidFill>
                <a:latin typeface="Cambria" panose="02040503050406030204" pitchFamily="18" charset="0"/>
                <a:ea typeface="Cambria" panose="02040503050406030204" pitchFamily="18" charset="0"/>
              </a:rPr>
              <a:t>aulted and fractured crust in volcano-tectonically active systems</a:t>
            </a:r>
          </a:p>
          <a:p>
            <a:pPr marL="171450" indent="-171450">
              <a:lnSpc>
                <a:spcPct val="150000"/>
              </a:lnSpc>
              <a:buFont typeface="Arial" panose="020B0604020202020204" pitchFamily="34" charset="0"/>
              <a:buChar char="•"/>
            </a:pPr>
            <a:r>
              <a:rPr lang="en-GB" b="1" dirty="0">
                <a:solidFill>
                  <a:srgbClr val="000000"/>
                </a:solidFill>
                <a:latin typeface="Cambria" panose="02040503050406030204" pitchFamily="18" charset="0"/>
                <a:ea typeface="Cambria" panose="02040503050406030204" pitchFamily="18" charset="0"/>
              </a:rPr>
              <a:t>I</a:t>
            </a:r>
            <a:r>
              <a:rPr lang="en-GB" b="1" i="0" u="none" strike="noStrike" baseline="0" dirty="0">
                <a:solidFill>
                  <a:srgbClr val="000000"/>
                </a:solidFill>
                <a:latin typeface="Cambria" panose="02040503050406030204" pitchFamily="18" charset="0"/>
                <a:ea typeface="Cambria" panose="02040503050406030204" pitchFamily="18" charset="0"/>
              </a:rPr>
              <a:t>nherited structures </a:t>
            </a:r>
            <a:r>
              <a:rPr lang="en-GB" b="0" i="0" u="none" strike="noStrike" baseline="0" dirty="0">
                <a:solidFill>
                  <a:srgbClr val="000000"/>
                </a:solidFill>
                <a:latin typeface="Cambria" panose="02040503050406030204" pitchFamily="18" charset="0"/>
                <a:ea typeface="Cambria" panose="02040503050406030204" pitchFamily="18" charset="0"/>
              </a:rPr>
              <a:t>not necessarily optimally oriented with the current stress field</a:t>
            </a:r>
          </a:p>
          <a:p>
            <a:pPr marL="171450" indent="-171450">
              <a:lnSpc>
                <a:spcPct val="150000"/>
              </a:lnSpc>
              <a:buFont typeface="Arial" panose="020B0604020202020204" pitchFamily="34" charset="0"/>
              <a:buChar char="•"/>
            </a:pPr>
            <a:r>
              <a:rPr lang="en-GB" dirty="0">
                <a:solidFill>
                  <a:srgbClr val="000000"/>
                </a:solidFill>
                <a:latin typeface="Cambria" panose="02040503050406030204" pitchFamily="18" charset="0"/>
                <a:ea typeface="Cambria" panose="02040503050406030204" pitchFamily="18" charset="0"/>
              </a:rPr>
              <a:t>Consider that </a:t>
            </a:r>
            <a:r>
              <a:rPr lang="en-GB" b="1" dirty="0">
                <a:solidFill>
                  <a:srgbClr val="000000"/>
                </a:solidFill>
                <a:latin typeface="Cambria" panose="02040503050406030204" pitchFamily="18" charset="0"/>
                <a:ea typeface="Cambria" panose="02040503050406030204" pitchFamily="18" charset="0"/>
              </a:rPr>
              <a:t>obliquity</a:t>
            </a:r>
            <a:r>
              <a:rPr lang="en-GB" dirty="0">
                <a:solidFill>
                  <a:srgbClr val="000000"/>
                </a:solidFill>
                <a:latin typeface="Cambria" panose="02040503050406030204" pitchFamily="18" charset="0"/>
                <a:ea typeface="Cambria" panose="02040503050406030204" pitchFamily="18" charset="0"/>
              </a:rPr>
              <a:t> affects </a:t>
            </a:r>
            <a:r>
              <a:rPr lang="en-GB" b="1" dirty="0">
                <a:solidFill>
                  <a:srgbClr val="000000"/>
                </a:solidFill>
                <a:latin typeface="Cambria" panose="02040503050406030204" pitchFamily="18" charset="0"/>
                <a:ea typeface="Cambria" panose="02040503050406030204" pitchFamily="18" charset="0"/>
              </a:rPr>
              <a:t>&gt; 70% </a:t>
            </a:r>
            <a:r>
              <a:rPr lang="en-GB" dirty="0">
                <a:solidFill>
                  <a:srgbClr val="000000"/>
                </a:solidFill>
                <a:latin typeface="Cambria" panose="02040503050406030204" pitchFamily="18" charset="0"/>
                <a:ea typeface="Cambria" panose="02040503050406030204" pitchFamily="18" charset="0"/>
              </a:rPr>
              <a:t>of Earth’s rifts</a:t>
            </a:r>
            <a:endParaRPr lang="en-CH" b="0" i="0" u="none" strike="noStrike" baseline="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63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5</a:t>
            </a:fld>
            <a:endParaRPr lang="en-CH" dirty="0">
              <a:solidFill>
                <a:schemeClr val="tx1"/>
              </a:solidFill>
            </a:endParaRPr>
          </a:p>
        </p:txBody>
      </p:sp>
      <p:sp>
        <p:nvSpPr>
          <p:cNvPr id="9" name="TextBox 8">
            <a:extLst>
              <a:ext uri="{FF2B5EF4-FFF2-40B4-BE49-F238E27FC236}">
                <a16:creationId xmlns:a16="http://schemas.microsoft.com/office/drawing/2014/main" id="{EA757915-7289-468E-9DC5-70FF3184B34C}"/>
              </a:ext>
            </a:extLst>
          </p:cNvPr>
          <p:cNvSpPr txBox="1"/>
          <p:nvPr/>
        </p:nvSpPr>
        <p:spPr>
          <a:xfrm>
            <a:off x="1201077" y="979505"/>
            <a:ext cx="9789845" cy="12874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How magma propagates in the crust and eventually erupts → key point in volcanology research</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Focus on </a:t>
            </a:r>
            <a:r>
              <a:rPr lang="en-GB" b="1" i="0" u="none" strike="noStrike" baseline="0" dirty="0">
                <a:solidFill>
                  <a:srgbClr val="000000"/>
                </a:solidFill>
                <a:latin typeface="Cambria" panose="02040503050406030204" pitchFamily="18" charset="0"/>
                <a:ea typeface="Cambria" panose="02040503050406030204" pitchFamily="18" charset="0"/>
              </a:rPr>
              <a:t>extensional tectonic environments</a:t>
            </a:r>
            <a:r>
              <a:rPr lang="en-GB" b="0" i="0" u="none" strike="noStrike" baseline="0" dirty="0">
                <a:solidFill>
                  <a:srgbClr val="000000"/>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GB" b="0" i="0" u="none" strike="noStrike" baseline="0" dirty="0">
                <a:solidFill>
                  <a:srgbClr val="000000"/>
                </a:solidFill>
                <a:latin typeface="Cambria" panose="02040503050406030204" pitchFamily="18" charset="0"/>
                <a:ea typeface="Cambria" panose="02040503050406030204" pitchFamily="18" charset="0"/>
              </a:rPr>
              <a:t>Classical magma propagation models → homogeneous crust (without structures) </a:t>
            </a:r>
          </a:p>
        </p:txBody>
      </p:sp>
      <p:sp>
        <p:nvSpPr>
          <p:cNvPr id="11" name="TextBox 10">
            <a:extLst>
              <a:ext uri="{FF2B5EF4-FFF2-40B4-BE49-F238E27FC236}">
                <a16:creationId xmlns:a16="http://schemas.microsoft.com/office/drawing/2014/main" id="{38FFDA18-4D30-4E30-82C9-1A9E6D8E6548}"/>
              </a:ext>
            </a:extLst>
          </p:cNvPr>
          <p:cNvSpPr txBox="1"/>
          <p:nvPr/>
        </p:nvSpPr>
        <p:spPr>
          <a:xfrm>
            <a:off x="1201077" y="2731234"/>
            <a:ext cx="9789846" cy="1702967"/>
          </a:xfrm>
          <a:prstGeom prst="rect">
            <a:avLst/>
          </a:prstGeom>
          <a:noFill/>
        </p:spPr>
        <p:txBody>
          <a:bodyPr wrap="square">
            <a:spAutoFit/>
          </a:bodyPr>
          <a:lstStyle/>
          <a:p>
            <a:pPr>
              <a:lnSpc>
                <a:spcPct val="150000"/>
              </a:lnSpc>
            </a:pPr>
            <a:r>
              <a:rPr lang="en-GB" b="0" i="0" u="none" strike="noStrike" baseline="0" dirty="0">
                <a:solidFill>
                  <a:srgbClr val="000000"/>
                </a:solidFill>
                <a:latin typeface="Cambria" panose="02040503050406030204" pitchFamily="18" charset="0"/>
                <a:ea typeface="Cambria" panose="02040503050406030204" pitchFamily="18" charset="0"/>
              </a:rPr>
              <a:t>However, in nature: </a:t>
            </a:r>
          </a:p>
          <a:p>
            <a:pPr marL="171450" indent="-171450">
              <a:lnSpc>
                <a:spcPct val="150000"/>
              </a:lnSpc>
              <a:buFont typeface="Arial" panose="020B0604020202020204" pitchFamily="34" charset="0"/>
              <a:buChar char="•"/>
            </a:pPr>
            <a:r>
              <a:rPr lang="en-GB" dirty="0">
                <a:solidFill>
                  <a:srgbClr val="000000"/>
                </a:solidFill>
                <a:latin typeface="Cambria" panose="02040503050406030204" pitchFamily="18" charset="0"/>
                <a:ea typeface="Cambria" panose="02040503050406030204" pitchFamily="18" charset="0"/>
              </a:rPr>
              <a:t>F</a:t>
            </a:r>
            <a:r>
              <a:rPr lang="en-GB" b="0" i="0" u="none" strike="noStrike" baseline="0" dirty="0">
                <a:solidFill>
                  <a:srgbClr val="000000"/>
                </a:solidFill>
                <a:latin typeface="Cambria" panose="02040503050406030204" pitchFamily="18" charset="0"/>
                <a:ea typeface="Cambria" panose="02040503050406030204" pitchFamily="18" charset="0"/>
              </a:rPr>
              <a:t>aulted and fractured crust in volcano-tectonically active systems</a:t>
            </a:r>
          </a:p>
          <a:p>
            <a:pPr marL="171450" indent="-171450">
              <a:lnSpc>
                <a:spcPct val="150000"/>
              </a:lnSpc>
              <a:buFont typeface="Arial" panose="020B0604020202020204" pitchFamily="34" charset="0"/>
              <a:buChar char="•"/>
            </a:pPr>
            <a:r>
              <a:rPr lang="en-GB" b="1" dirty="0">
                <a:solidFill>
                  <a:srgbClr val="000000"/>
                </a:solidFill>
                <a:latin typeface="Cambria" panose="02040503050406030204" pitchFamily="18" charset="0"/>
                <a:ea typeface="Cambria" panose="02040503050406030204" pitchFamily="18" charset="0"/>
              </a:rPr>
              <a:t>I</a:t>
            </a:r>
            <a:r>
              <a:rPr lang="en-GB" b="1" i="0" u="none" strike="noStrike" baseline="0" dirty="0">
                <a:solidFill>
                  <a:srgbClr val="000000"/>
                </a:solidFill>
                <a:latin typeface="Cambria" panose="02040503050406030204" pitchFamily="18" charset="0"/>
                <a:ea typeface="Cambria" panose="02040503050406030204" pitchFamily="18" charset="0"/>
              </a:rPr>
              <a:t>nherited structures </a:t>
            </a:r>
            <a:r>
              <a:rPr lang="en-GB" b="0" i="0" u="none" strike="noStrike" baseline="0" dirty="0">
                <a:solidFill>
                  <a:srgbClr val="000000"/>
                </a:solidFill>
                <a:latin typeface="Cambria" panose="02040503050406030204" pitchFamily="18" charset="0"/>
                <a:ea typeface="Cambria" panose="02040503050406030204" pitchFamily="18" charset="0"/>
              </a:rPr>
              <a:t>not necessarily optimally oriented with the current stress field</a:t>
            </a:r>
          </a:p>
          <a:p>
            <a:pPr marL="171450" indent="-171450">
              <a:lnSpc>
                <a:spcPct val="150000"/>
              </a:lnSpc>
              <a:buFont typeface="Arial" panose="020B0604020202020204" pitchFamily="34" charset="0"/>
              <a:buChar char="•"/>
            </a:pPr>
            <a:r>
              <a:rPr lang="en-GB" dirty="0">
                <a:solidFill>
                  <a:srgbClr val="000000"/>
                </a:solidFill>
                <a:latin typeface="Cambria" panose="02040503050406030204" pitchFamily="18" charset="0"/>
                <a:ea typeface="Cambria" panose="02040503050406030204" pitchFamily="18" charset="0"/>
              </a:rPr>
              <a:t>Consider that </a:t>
            </a:r>
            <a:r>
              <a:rPr lang="en-GB" b="1" dirty="0">
                <a:solidFill>
                  <a:srgbClr val="000000"/>
                </a:solidFill>
                <a:latin typeface="Cambria" panose="02040503050406030204" pitchFamily="18" charset="0"/>
                <a:ea typeface="Cambria" panose="02040503050406030204" pitchFamily="18" charset="0"/>
              </a:rPr>
              <a:t>obliquity</a:t>
            </a:r>
            <a:r>
              <a:rPr lang="en-GB" dirty="0">
                <a:solidFill>
                  <a:srgbClr val="000000"/>
                </a:solidFill>
                <a:latin typeface="Cambria" panose="02040503050406030204" pitchFamily="18" charset="0"/>
                <a:ea typeface="Cambria" panose="02040503050406030204" pitchFamily="18" charset="0"/>
              </a:rPr>
              <a:t> affects </a:t>
            </a:r>
            <a:r>
              <a:rPr lang="en-GB" b="1" dirty="0">
                <a:solidFill>
                  <a:srgbClr val="000000"/>
                </a:solidFill>
                <a:latin typeface="Cambria" panose="02040503050406030204" pitchFamily="18" charset="0"/>
                <a:ea typeface="Cambria" panose="02040503050406030204" pitchFamily="18" charset="0"/>
              </a:rPr>
              <a:t>&gt; 70% </a:t>
            </a:r>
            <a:r>
              <a:rPr lang="en-GB" dirty="0">
                <a:solidFill>
                  <a:srgbClr val="000000"/>
                </a:solidFill>
                <a:latin typeface="Cambria" panose="02040503050406030204" pitchFamily="18" charset="0"/>
                <a:ea typeface="Cambria" panose="02040503050406030204" pitchFamily="18" charset="0"/>
              </a:rPr>
              <a:t>of Earth’s rifts</a:t>
            </a:r>
            <a:endParaRPr lang="en-CH" b="0" i="0" u="none" strike="noStrike" baseline="0" dirty="0">
              <a:solidFill>
                <a:srgbClr val="00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7BD0752-A1D9-4A17-B979-007060AAACBB}"/>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7ADC0B8-35DE-42BA-AFD5-A1169A30131B}"/>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Motivations</a:t>
            </a:r>
          </a:p>
        </p:txBody>
      </p:sp>
      <p:sp>
        <p:nvSpPr>
          <p:cNvPr id="12" name="TextBox 11">
            <a:extLst>
              <a:ext uri="{FF2B5EF4-FFF2-40B4-BE49-F238E27FC236}">
                <a16:creationId xmlns:a16="http://schemas.microsoft.com/office/drawing/2014/main" id="{3CD3E33B-4D1F-4B99-9CA6-2CDFCF1F9030}"/>
              </a:ext>
            </a:extLst>
          </p:cNvPr>
          <p:cNvSpPr txBox="1"/>
          <p:nvPr/>
        </p:nvSpPr>
        <p:spPr>
          <a:xfrm>
            <a:off x="1081874" y="5416830"/>
            <a:ext cx="10777398" cy="461665"/>
          </a:xfrm>
          <a:prstGeom prst="rect">
            <a:avLst/>
          </a:prstGeom>
          <a:noFill/>
        </p:spPr>
        <p:txBody>
          <a:bodyPr wrap="square">
            <a:spAutoFit/>
          </a:bodyPr>
          <a:lstStyle/>
          <a:p>
            <a:r>
              <a:rPr lang="en-GB" sz="2400" b="1" i="0" u="none" strike="noStrike" baseline="0" dirty="0">
                <a:solidFill>
                  <a:srgbClr val="000000"/>
                </a:solidFill>
                <a:latin typeface="Cambria" panose="02040503050406030204" pitchFamily="18" charset="0"/>
                <a:ea typeface="Cambria" panose="02040503050406030204" pitchFamily="18" charset="0"/>
              </a:rPr>
              <a:t>Aim: Assess the role of faulting and tectonics in controlling magma pathway</a:t>
            </a:r>
            <a:endParaRPr lang="en-CH"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502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4">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6</a:t>
            </a:fld>
            <a:endParaRPr lang="en-CH" dirty="0">
              <a:solidFill>
                <a:schemeClr val="tx1"/>
              </a:solidFill>
            </a:endParaRPr>
          </a:p>
        </p:txBody>
      </p:sp>
      <p:pic>
        <p:nvPicPr>
          <p:cNvPr id="7" name="Picture 6">
            <a:extLst>
              <a:ext uri="{FF2B5EF4-FFF2-40B4-BE49-F238E27FC236}">
                <a16:creationId xmlns:a16="http://schemas.microsoft.com/office/drawing/2014/main" id="{5520F1AE-77DA-405A-B9FE-644BE7F06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147" y="771181"/>
            <a:ext cx="10580237" cy="6086819"/>
          </a:xfrm>
          <a:prstGeom prst="rect">
            <a:avLst/>
          </a:prstGeom>
        </p:spPr>
      </p:pic>
      <p:cxnSp>
        <p:nvCxnSpPr>
          <p:cNvPr id="6" name="Straight Connector 5">
            <a:extLst>
              <a:ext uri="{FF2B5EF4-FFF2-40B4-BE49-F238E27FC236}">
                <a16:creationId xmlns:a16="http://schemas.microsoft.com/office/drawing/2014/main" id="{4564DD30-EB6E-48F2-86EB-4F0563C0004C}"/>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729766E-B51A-413B-A31A-27844DB0FF41}"/>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Field data</a:t>
            </a:r>
          </a:p>
        </p:txBody>
      </p:sp>
    </p:spTree>
    <p:extLst>
      <p:ext uri="{BB962C8B-B14F-4D97-AF65-F5344CB8AC3E}">
        <p14:creationId xmlns:p14="http://schemas.microsoft.com/office/powerpoint/2010/main" val="407423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4">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7</a:t>
            </a:fld>
            <a:endParaRPr lang="en-CH" dirty="0">
              <a:solidFill>
                <a:schemeClr val="tx1"/>
              </a:solidFill>
            </a:endParaRPr>
          </a:p>
        </p:txBody>
      </p:sp>
      <p:pic>
        <p:nvPicPr>
          <p:cNvPr id="6" name="Picture 5">
            <a:extLst>
              <a:ext uri="{FF2B5EF4-FFF2-40B4-BE49-F238E27FC236}">
                <a16:creationId xmlns:a16="http://schemas.microsoft.com/office/drawing/2014/main" id="{D18B04A7-ABF5-45C2-B1BB-1052B65804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9147" y="709320"/>
            <a:ext cx="11204154" cy="6105443"/>
          </a:xfrm>
          <a:prstGeom prst="rect">
            <a:avLst/>
          </a:prstGeom>
        </p:spPr>
      </p:pic>
      <p:cxnSp>
        <p:nvCxnSpPr>
          <p:cNvPr id="7" name="Straight Connector 6">
            <a:extLst>
              <a:ext uri="{FF2B5EF4-FFF2-40B4-BE49-F238E27FC236}">
                <a16:creationId xmlns:a16="http://schemas.microsoft.com/office/drawing/2014/main" id="{51E49ED5-E45F-4AEC-A29D-5DDD95E2C66C}"/>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57D77F80-D132-4A69-9EEB-584EC58895B6}"/>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Field data</a:t>
            </a:r>
          </a:p>
        </p:txBody>
      </p:sp>
    </p:spTree>
    <p:extLst>
      <p:ext uri="{BB962C8B-B14F-4D97-AF65-F5344CB8AC3E}">
        <p14:creationId xmlns:p14="http://schemas.microsoft.com/office/powerpoint/2010/main" val="270491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8</a:t>
            </a:fld>
            <a:endParaRPr lang="en-CH" dirty="0">
              <a:solidFill>
                <a:schemeClr val="tx1"/>
              </a:solidFill>
            </a:endParaRPr>
          </a:p>
        </p:txBody>
      </p:sp>
      <p:pic>
        <p:nvPicPr>
          <p:cNvPr id="3" name="Picture 2">
            <a:extLst>
              <a:ext uri="{FF2B5EF4-FFF2-40B4-BE49-F238E27FC236}">
                <a16:creationId xmlns:a16="http://schemas.microsoft.com/office/drawing/2014/main" id="{261C8D5F-43DE-479D-9E9D-00EA2F572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946" y="1420898"/>
            <a:ext cx="7279255" cy="2334970"/>
          </a:xfrm>
          <a:prstGeom prst="rect">
            <a:avLst/>
          </a:prstGeom>
        </p:spPr>
      </p:pic>
      <p:sp>
        <p:nvSpPr>
          <p:cNvPr id="6" name="TextBox 5">
            <a:extLst>
              <a:ext uri="{FF2B5EF4-FFF2-40B4-BE49-F238E27FC236}">
                <a16:creationId xmlns:a16="http://schemas.microsoft.com/office/drawing/2014/main" id="{96050EAA-750A-476D-8BA5-3497C6A78CDF}"/>
              </a:ext>
            </a:extLst>
          </p:cNvPr>
          <p:cNvSpPr txBox="1"/>
          <p:nvPr/>
        </p:nvSpPr>
        <p:spPr>
          <a:xfrm>
            <a:off x="1192221" y="820088"/>
            <a:ext cx="9583353" cy="369332"/>
          </a:xfrm>
          <a:prstGeom prst="rect">
            <a:avLst/>
          </a:prstGeom>
          <a:noFill/>
        </p:spPr>
        <p:txBody>
          <a:bodyPr wrap="square">
            <a:spAutoFit/>
          </a:bodyPr>
          <a:lstStyle/>
          <a:p>
            <a:pPr marL="342900" indent="-342900">
              <a:buFont typeface="Arial" panose="020B0604020202020204" pitchFamily="34" charset="0"/>
              <a:buChar char="•"/>
            </a:pPr>
            <a:r>
              <a:rPr lang="en-GB" dirty="0">
                <a:latin typeface="Cambria" panose="02040503050406030204" pitchFamily="18" charset="0"/>
                <a:ea typeface="Cambria" panose="02040503050406030204" pitchFamily="18" charset="0"/>
              </a:rPr>
              <a:t>Infer </a:t>
            </a:r>
            <a:r>
              <a:rPr lang="en-GB" b="1" dirty="0">
                <a:latin typeface="Cambria" panose="02040503050406030204" pitchFamily="18" charset="0"/>
                <a:ea typeface="Cambria" panose="02040503050406030204" pitchFamily="18" charset="0"/>
              </a:rPr>
              <a:t>magmatic activity</a:t>
            </a:r>
            <a:r>
              <a:rPr lang="en-GB" dirty="0">
                <a:latin typeface="Cambria" panose="02040503050406030204" pitchFamily="18" charset="0"/>
                <a:ea typeface="Cambria" panose="02040503050406030204" pitchFamily="18" charset="0"/>
              </a:rPr>
              <a:t> from </a:t>
            </a:r>
            <a:r>
              <a:rPr lang="en-GB" b="1" dirty="0">
                <a:latin typeface="Cambria" panose="02040503050406030204" pitchFamily="18" charset="0"/>
                <a:ea typeface="Cambria" panose="02040503050406030204" pitchFamily="18" charset="0"/>
              </a:rPr>
              <a:t>surface morphology</a:t>
            </a:r>
            <a:r>
              <a:rPr lang="en-GB" dirty="0">
                <a:latin typeface="Cambria" panose="02040503050406030204" pitchFamily="18" charset="0"/>
                <a:ea typeface="Cambria" panose="02040503050406030204" pitchFamily="18" charset="0"/>
              </a:rPr>
              <a:t> that could be ascribed to tectonics </a:t>
            </a:r>
            <a:endParaRPr lang="en-CH"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AFFD9FCE-B538-44D2-A3C3-F569BFB3EE0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14BBB32-D46C-4053-8F02-32A8D8F248E7}"/>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Tree>
    <p:extLst>
      <p:ext uri="{BB962C8B-B14F-4D97-AF65-F5344CB8AC3E}">
        <p14:creationId xmlns:p14="http://schemas.microsoft.com/office/powerpoint/2010/main" val="264408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 name="Sfondo striscia">
            <a:extLst>
              <a:ext uri="{FF2B5EF4-FFF2-40B4-BE49-F238E27FC236}">
                <a16:creationId xmlns:a16="http://schemas.microsoft.com/office/drawing/2014/main" id="{49392019-615A-41AA-8F7E-67396903A3C6}"/>
              </a:ext>
            </a:extLst>
          </p:cNvPr>
          <p:cNvPicPr>
            <a:picLocks noChangeAspect="1"/>
          </p:cNvPicPr>
          <p:nvPr/>
        </p:nvPicPr>
        <p:blipFill rotWithShape="1">
          <a:blip r:embed="rId3">
            <a:extLst>
              <a:ext uri="{28A0092B-C50C-407E-A947-70E740481C1C}">
                <a14:useLocalDpi xmlns:a14="http://schemas.microsoft.com/office/drawing/2010/main" val="0"/>
              </a:ext>
            </a:extLst>
          </a:blip>
          <a:srcRect t="7834" r="93855" b="7834"/>
          <a:stretch/>
        </p:blipFill>
        <p:spPr>
          <a:xfrm>
            <a:off x="0" y="0"/>
            <a:ext cx="749147" cy="6858000"/>
          </a:xfrm>
          <a:prstGeom prst="rect">
            <a:avLst/>
          </a:prstGeom>
        </p:spPr>
      </p:pic>
      <p:sp>
        <p:nvSpPr>
          <p:cNvPr id="5" name="Slide Number Placeholder 4">
            <a:extLst>
              <a:ext uri="{FF2B5EF4-FFF2-40B4-BE49-F238E27FC236}">
                <a16:creationId xmlns:a16="http://schemas.microsoft.com/office/drawing/2014/main" id="{3F3471B7-A926-4F2B-B6D8-40731821B677}"/>
              </a:ext>
            </a:extLst>
          </p:cNvPr>
          <p:cNvSpPr>
            <a:spLocks noGrp="1"/>
          </p:cNvSpPr>
          <p:nvPr>
            <p:ph type="sldNum" sz="quarter" idx="12"/>
          </p:nvPr>
        </p:nvSpPr>
        <p:spPr/>
        <p:txBody>
          <a:bodyPr/>
          <a:lstStyle/>
          <a:p>
            <a:fld id="{1859087D-3B92-4D9D-A5EB-286EA69BB758}" type="slidenum">
              <a:rPr lang="en-CH" smtClean="0">
                <a:solidFill>
                  <a:schemeClr val="tx1"/>
                </a:solidFill>
              </a:rPr>
              <a:t>9</a:t>
            </a:fld>
            <a:endParaRPr lang="en-CH" dirty="0">
              <a:solidFill>
                <a:schemeClr val="tx1"/>
              </a:solidFill>
            </a:endParaRPr>
          </a:p>
        </p:txBody>
      </p:sp>
      <p:pic>
        <p:nvPicPr>
          <p:cNvPr id="3" name="Picture 2">
            <a:extLst>
              <a:ext uri="{FF2B5EF4-FFF2-40B4-BE49-F238E27FC236}">
                <a16:creationId xmlns:a16="http://schemas.microsoft.com/office/drawing/2014/main" id="{261C8D5F-43DE-479D-9E9D-00EA2F572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946" y="1420898"/>
            <a:ext cx="7279255" cy="2334970"/>
          </a:xfrm>
          <a:prstGeom prst="rect">
            <a:avLst/>
          </a:prstGeom>
        </p:spPr>
      </p:pic>
      <p:sp>
        <p:nvSpPr>
          <p:cNvPr id="6" name="TextBox 5">
            <a:extLst>
              <a:ext uri="{FF2B5EF4-FFF2-40B4-BE49-F238E27FC236}">
                <a16:creationId xmlns:a16="http://schemas.microsoft.com/office/drawing/2014/main" id="{96050EAA-750A-476D-8BA5-3497C6A78CDF}"/>
              </a:ext>
            </a:extLst>
          </p:cNvPr>
          <p:cNvSpPr txBox="1"/>
          <p:nvPr/>
        </p:nvSpPr>
        <p:spPr>
          <a:xfrm>
            <a:off x="1192221" y="820088"/>
            <a:ext cx="9583353" cy="369332"/>
          </a:xfrm>
          <a:prstGeom prst="rect">
            <a:avLst/>
          </a:prstGeom>
          <a:noFill/>
        </p:spPr>
        <p:txBody>
          <a:bodyPr wrap="square">
            <a:spAutoFit/>
          </a:bodyPr>
          <a:lstStyle/>
          <a:p>
            <a:pPr marL="342900" indent="-342900">
              <a:buFont typeface="Arial" panose="020B0604020202020204" pitchFamily="34" charset="0"/>
              <a:buChar char="•"/>
            </a:pPr>
            <a:r>
              <a:rPr lang="en-GB" dirty="0">
                <a:latin typeface="Cambria" panose="02040503050406030204" pitchFamily="18" charset="0"/>
                <a:ea typeface="Cambria" panose="02040503050406030204" pitchFamily="18" charset="0"/>
              </a:rPr>
              <a:t>Infer </a:t>
            </a:r>
            <a:r>
              <a:rPr lang="en-GB" b="1" dirty="0">
                <a:latin typeface="Cambria" panose="02040503050406030204" pitchFamily="18" charset="0"/>
                <a:ea typeface="Cambria" panose="02040503050406030204" pitchFamily="18" charset="0"/>
              </a:rPr>
              <a:t>magmatic activity</a:t>
            </a:r>
            <a:r>
              <a:rPr lang="en-GB" dirty="0">
                <a:latin typeface="Cambria" panose="02040503050406030204" pitchFamily="18" charset="0"/>
                <a:ea typeface="Cambria" panose="02040503050406030204" pitchFamily="18" charset="0"/>
              </a:rPr>
              <a:t> from </a:t>
            </a:r>
            <a:r>
              <a:rPr lang="en-GB" b="1" dirty="0">
                <a:latin typeface="Cambria" panose="02040503050406030204" pitchFamily="18" charset="0"/>
                <a:ea typeface="Cambria" panose="02040503050406030204" pitchFamily="18" charset="0"/>
              </a:rPr>
              <a:t>surface morphology</a:t>
            </a:r>
            <a:r>
              <a:rPr lang="en-GB" dirty="0">
                <a:latin typeface="Cambria" panose="02040503050406030204" pitchFamily="18" charset="0"/>
                <a:ea typeface="Cambria" panose="02040503050406030204" pitchFamily="18" charset="0"/>
              </a:rPr>
              <a:t> that could be ascribed to tectonics </a:t>
            </a:r>
            <a:endParaRPr lang="en-CH"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96C2CD8-4B97-405D-AEE3-063BF7F9BF35}"/>
              </a:ext>
            </a:extLst>
          </p:cNvPr>
          <p:cNvSpPr txBox="1"/>
          <p:nvPr/>
        </p:nvSpPr>
        <p:spPr>
          <a:xfrm>
            <a:off x="1449761" y="3747878"/>
            <a:ext cx="10041624" cy="4564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latin typeface="Cambria" panose="02040503050406030204" pitchFamily="18" charset="0"/>
                <a:ea typeface="Cambria" panose="02040503050406030204" pitchFamily="18" charset="0"/>
              </a:rPr>
              <a:t>Inward dipping monoclines</a:t>
            </a:r>
            <a:r>
              <a:rPr lang="en-GB" dirty="0">
                <a:latin typeface="Cambria" panose="02040503050406030204" pitchFamily="18" charset="0"/>
                <a:ea typeface="Cambria" panose="02040503050406030204" pitchFamily="18" charset="0"/>
              </a:rPr>
              <a:t> in grabens → </a:t>
            </a:r>
            <a:r>
              <a:rPr lang="en-GB" b="1" dirty="0">
                <a:latin typeface="Cambria" panose="02040503050406030204" pitchFamily="18" charset="0"/>
                <a:ea typeface="Cambria" panose="02040503050406030204" pitchFamily="18" charset="0"/>
              </a:rPr>
              <a:t>dike injection</a:t>
            </a:r>
          </a:p>
        </p:txBody>
      </p:sp>
      <p:cxnSp>
        <p:nvCxnSpPr>
          <p:cNvPr id="7" name="Straight Connector 6">
            <a:extLst>
              <a:ext uri="{FF2B5EF4-FFF2-40B4-BE49-F238E27FC236}">
                <a16:creationId xmlns:a16="http://schemas.microsoft.com/office/drawing/2014/main" id="{AFFD9FCE-B538-44D2-A3C3-F569BFB3EE07}"/>
              </a:ext>
            </a:extLst>
          </p:cNvPr>
          <p:cNvCxnSpPr>
            <a:cxnSpLocks/>
          </p:cNvCxnSpPr>
          <p:nvPr/>
        </p:nvCxnSpPr>
        <p:spPr>
          <a:xfrm>
            <a:off x="749147" y="604007"/>
            <a:ext cx="11442853"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14BBB32-D46C-4053-8F02-32A8D8F248E7}"/>
              </a:ext>
            </a:extLst>
          </p:cNvPr>
          <p:cNvSpPr txBox="1"/>
          <p:nvPr/>
        </p:nvSpPr>
        <p:spPr>
          <a:xfrm>
            <a:off x="839884" y="-20416"/>
            <a:ext cx="3925063" cy="577787"/>
          </a:xfrm>
          <a:prstGeom prst="rect">
            <a:avLst/>
          </a:prstGeom>
          <a:noFill/>
        </p:spPr>
        <p:txBody>
          <a:bodyPr wrap="square">
            <a:spAutoFit/>
          </a:bodyPr>
          <a:lstStyle/>
          <a:p>
            <a:pPr>
              <a:lnSpc>
                <a:spcPct val="150000"/>
              </a:lnSpc>
            </a:pPr>
            <a:r>
              <a:rPr lang="en-GB" sz="2400" dirty="0">
                <a:latin typeface="Cambria" panose="02040503050406030204" pitchFamily="18" charset="0"/>
                <a:ea typeface="Cambria" panose="02040503050406030204" pitchFamily="18" charset="0"/>
              </a:rPr>
              <a:t>Discussion</a:t>
            </a:r>
          </a:p>
        </p:txBody>
      </p:sp>
    </p:spTree>
    <p:extLst>
      <p:ext uri="{BB962C8B-B14F-4D97-AF65-F5344CB8AC3E}">
        <p14:creationId xmlns:p14="http://schemas.microsoft.com/office/powerpoint/2010/main" val="3854298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1160</Words>
  <Application>Microsoft Office PowerPoint</Application>
  <PresentationFormat>Widescreen</PresentationFormat>
  <Paragraphs>137</Paragraphs>
  <Slides>21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Cambria</vt:lpstr>
      <vt:lpstr>MS Reference Sans Serif</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Elisabetta Panza</dc:creator>
  <cp:lastModifiedBy>Joël Ruch</cp:lastModifiedBy>
  <cp:revision>59</cp:revision>
  <dcterms:created xsi:type="dcterms:W3CDTF">2022-05-19T13:50:46Z</dcterms:created>
  <dcterms:modified xsi:type="dcterms:W3CDTF">2022-05-23T11:39:20Z</dcterms:modified>
</cp:coreProperties>
</file>