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73" r:id="rId4"/>
    <p:sldId id="280" r:id="rId5"/>
    <p:sldId id="285" r:id="rId6"/>
    <p:sldId id="286" r:id="rId7"/>
    <p:sldId id="291" r:id="rId8"/>
    <p:sldId id="289" r:id="rId9"/>
    <p:sldId id="288" r:id="rId10"/>
    <p:sldId id="290" r:id="rId11"/>
    <p:sldId id="287" r:id="rId12"/>
    <p:sldId id="294" r:id="rId13"/>
    <p:sldId id="292" r:id="rId14"/>
    <p:sldId id="295" r:id="rId15"/>
    <p:sldId id="293" r:id="rId16"/>
    <p:sldId id="26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305CF5-4119-9285-93D3-FAE7F142939C}" name="Neil Hart" initials="NH" userId="S::cenv0507@ox.ac.uk::9080222a-68aa-4a09-b984-f48811947f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C8383"/>
    <a:srgbClr val="6FB9ED"/>
    <a:srgbClr val="C00000"/>
    <a:srgbClr val="247AFE"/>
    <a:srgbClr val="007D8A"/>
    <a:srgbClr val="FD5D04"/>
    <a:srgbClr val="F16213"/>
    <a:srgbClr val="157A0A"/>
    <a:srgbClr val="247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0606F-2AB8-5BD2-2AE7-93F29015E480}" v="320" dt="2022-05-25T12:49:09.018"/>
    <p1510:client id="{0F32AB57-7023-D6F0-76E0-D4AD4DDD9B22}" v="224" dt="2022-05-23T14:14:19.685"/>
    <p1510:client id="{416A3647-B3EA-9FCB-23D7-8566D4ACC880}" v="17" dt="2022-05-23T14:23:34.353"/>
    <p1510:client id="{6AE3D4D0-61F1-301F-6F39-106CECDFFB50}" v="50" dt="2022-05-25T15:35:26.079"/>
    <p1510:client id="{74EBA016-84DD-82BE-16BC-1504134FE168}" v="998" dt="2022-05-23T15:52:40.363"/>
    <p1510:client id="{D8977278-3387-47CA-18BB-0A7F5D4D4C1E}" v="442" dt="2022-05-25T15:25:51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30C75-29CD-704C-B291-87AA2422FEE6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6BCD2-61D1-B648-8B93-413ACC903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1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MetBot</a:t>
            </a:r>
            <a:r>
              <a:rPr lang="en-US" dirty="0"/>
              <a:t> amounts to an automation of Neil </a:t>
            </a:r>
            <a:r>
              <a:rPr lang="en-US" dirty="0" err="1"/>
              <a:t>Streten's</a:t>
            </a:r>
            <a:r>
              <a:rPr lang="en-US" dirty="0"/>
              <a:t> 1973 manual analysis and others later such as Mike Harrison '84 over southern African and Ivan Kuhnel 1990 over Australia.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Regional meteorological services such as NIWA and BoM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BCD2-61D1-B648-8B93-413ACC9035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oxfordgeography/" TargetMode="External"/><Relationship Id="rId5" Type="http://schemas.openxmlformats.org/officeDocument/2006/relationships/hyperlink" Target="https://www.facebook.com/OxfordGeography" TargetMode="Externa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5" y="6405685"/>
            <a:ext cx="708075" cy="169497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5C162C6E-7D93-574B-9B37-2EE32729B8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424" y="0"/>
            <a:ext cx="6257576" cy="6858000"/>
          </a:xfrm>
          <a:custGeom>
            <a:avLst/>
            <a:gdLst>
              <a:gd name="connsiteX0" fmla="*/ 2509403 w 6257576"/>
              <a:gd name="connsiteY0" fmla="*/ 0 h 6824859"/>
              <a:gd name="connsiteX1" fmla="*/ 6257576 w 6257576"/>
              <a:gd name="connsiteY1" fmla="*/ 0 h 6824859"/>
              <a:gd name="connsiteX2" fmla="*/ 6257576 w 6257576"/>
              <a:gd name="connsiteY2" fmla="*/ 6824859 h 6824859"/>
              <a:gd name="connsiteX3" fmla="*/ 745138 w 6257576"/>
              <a:gd name="connsiteY3" fmla="*/ 6824859 h 6824859"/>
              <a:gd name="connsiteX4" fmla="*/ 701038 w 6257576"/>
              <a:gd name="connsiteY4" fmla="*/ 6756054 h 6824859"/>
              <a:gd name="connsiteX5" fmla="*/ 0 w 6257576"/>
              <a:gd name="connsiteY5" fmla="*/ 4244576 h 6824859"/>
              <a:gd name="connsiteX6" fmla="*/ 2331397 w 6257576"/>
              <a:gd name="connsiteY6" fmla="*/ 102374 h 682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7576" h="6824859">
                <a:moveTo>
                  <a:pt x="2509403" y="0"/>
                </a:moveTo>
                <a:lnTo>
                  <a:pt x="6257576" y="0"/>
                </a:lnTo>
                <a:lnTo>
                  <a:pt x="6257576" y="6824859"/>
                </a:lnTo>
                <a:lnTo>
                  <a:pt x="745138" y="6824859"/>
                </a:lnTo>
                <a:lnTo>
                  <a:pt x="701038" y="6756054"/>
                </a:lnTo>
                <a:cubicBezTo>
                  <a:pt x="256177" y="6023747"/>
                  <a:pt x="0" y="5164085"/>
                  <a:pt x="0" y="4244576"/>
                </a:cubicBezTo>
                <a:cubicBezTo>
                  <a:pt x="0" y="2489151"/>
                  <a:pt x="933669" y="951845"/>
                  <a:pt x="2331397" y="10237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A661716-0756-F04B-8392-4DEF3FCEE1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99446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2189237"/>
            <a:ext cx="4585986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F722FD5E-D761-E04F-912F-0696B2E4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6" y="4086579"/>
            <a:ext cx="4585986" cy="1534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730B9785-BB26-CE44-9864-D26B1EB20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9323" y="6405563"/>
            <a:ext cx="4347698" cy="1696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DBB9D42-EFEC-CF4B-B242-C7E38E7045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845" y="584993"/>
            <a:ext cx="2416175" cy="9159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49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45A08E-89E1-EA48-BB57-7838BFD44E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55F9-8E59-A54D-81DE-E2707D94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532184"/>
            <a:ext cx="10824308" cy="9338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6998B0-A1AE-4C49-9A78-2034CBD69429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D167EF8-025E-FE4A-9880-C53436D3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9215EF-E3D4-6449-8AAB-1E4D28D3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AB5AB8-A859-0C47-91B7-4DD85B4AE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848" y="2700001"/>
            <a:ext cx="10824306" cy="3264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1pPr>
            <a:lvl2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2pPr>
            <a:lvl3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3pPr>
            <a:lvl4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4pPr>
            <a:lvl5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1B7939E-0368-C248-B241-FC0827AB1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1979" y="474663"/>
            <a:ext cx="2416175" cy="9159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45A08E-89E1-EA48-BB57-7838BFD44E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ED4B7C-A076-6040-9B49-10DF64641D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424" y="0"/>
            <a:ext cx="6257576" cy="6858000"/>
          </a:xfrm>
          <a:custGeom>
            <a:avLst/>
            <a:gdLst>
              <a:gd name="connsiteX0" fmla="*/ 2509403 w 6257576"/>
              <a:gd name="connsiteY0" fmla="*/ 0 h 6824859"/>
              <a:gd name="connsiteX1" fmla="*/ 6257576 w 6257576"/>
              <a:gd name="connsiteY1" fmla="*/ 0 h 6824859"/>
              <a:gd name="connsiteX2" fmla="*/ 6257576 w 6257576"/>
              <a:gd name="connsiteY2" fmla="*/ 6824859 h 6824859"/>
              <a:gd name="connsiteX3" fmla="*/ 745138 w 6257576"/>
              <a:gd name="connsiteY3" fmla="*/ 6824859 h 6824859"/>
              <a:gd name="connsiteX4" fmla="*/ 701038 w 6257576"/>
              <a:gd name="connsiteY4" fmla="*/ 6756054 h 6824859"/>
              <a:gd name="connsiteX5" fmla="*/ 0 w 6257576"/>
              <a:gd name="connsiteY5" fmla="*/ 4244576 h 6824859"/>
              <a:gd name="connsiteX6" fmla="*/ 2331397 w 6257576"/>
              <a:gd name="connsiteY6" fmla="*/ 102374 h 682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7576" h="6824859">
                <a:moveTo>
                  <a:pt x="2509403" y="0"/>
                </a:moveTo>
                <a:lnTo>
                  <a:pt x="6257576" y="0"/>
                </a:lnTo>
                <a:lnTo>
                  <a:pt x="6257576" y="6824859"/>
                </a:lnTo>
                <a:lnTo>
                  <a:pt x="745138" y="6824859"/>
                </a:lnTo>
                <a:lnTo>
                  <a:pt x="701038" y="6756054"/>
                </a:lnTo>
                <a:cubicBezTo>
                  <a:pt x="256177" y="6023747"/>
                  <a:pt x="0" y="5164085"/>
                  <a:pt x="0" y="4244576"/>
                </a:cubicBezTo>
                <a:cubicBezTo>
                  <a:pt x="0" y="2489151"/>
                  <a:pt x="933669" y="951845"/>
                  <a:pt x="2331397" y="10237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55F9-8E59-A54D-81DE-E2707D94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4840262" cy="10584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D167EF8-025E-FE4A-9880-C53436D3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9215EF-E3D4-6449-8AAB-1E4D28D3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446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AB5AB8-A859-0C47-91B7-4DD85B4AE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848" y="2700001"/>
            <a:ext cx="4840260" cy="3264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1pPr>
            <a:lvl2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2pPr>
            <a:lvl3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3pPr>
            <a:lvl4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4pPr>
            <a:lvl5pPr>
              <a:lnSpc>
                <a:spcPct val="120000"/>
              </a:lnSpc>
              <a:spcAft>
                <a:spcPts val="600"/>
              </a:spcAft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D8D364-948F-484B-AAB4-13F531D9DBEA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505577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2B78900-B73E-5C48-A348-F552E4FE50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8935" y="0"/>
            <a:ext cx="5763065" cy="20859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D1AD5E-A2B1-004F-BF0F-C89C56ED12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6887" y="474663"/>
            <a:ext cx="2416175" cy="91598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083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A661716-0756-F04B-8392-4DEF3FCEE1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F722FD5E-D761-E04F-912F-0696B2E4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6" y="3347146"/>
            <a:ext cx="4113237" cy="1534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5424723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594BE7-F855-CB4E-86F7-D58D75B8CAA5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BA8DF-3FA0-0A43-ABF5-D8B79943A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4229" y="1796004"/>
            <a:ext cx="5963925" cy="39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2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A7FB606-4C69-374A-8A2C-512D2D7AE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62DB1B72-82FE-BD48-9FE9-C670D741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846" y="6405686"/>
            <a:ext cx="2743200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11FD7A-05A4-A347-B7C2-3C38413F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1407600"/>
            <a:ext cx="5424723" cy="160288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3B692-61CA-9248-B68E-A6A45AD47CA7}"/>
              </a:ext>
            </a:extLst>
          </p:cNvPr>
          <p:cNvSpPr txBox="1"/>
          <p:nvPr userDrawn="1"/>
        </p:nvSpPr>
        <p:spPr>
          <a:xfrm>
            <a:off x="683846" y="3347146"/>
            <a:ext cx="3761295" cy="12030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b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 University Centre for the Environment</a:t>
            </a:r>
          </a:p>
          <a:p>
            <a:pPr>
              <a:lnSpc>
                <a:spcPct val="110000"/>
              </a:lnSpc>
            </a:pP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Oxford, South Parks Road</a:t>
            </a:r>
            <a:b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Oxford, OX1 3QY, United Kingdom</a:t>
            </a:r>
          </a:p>
          <a:p>
            <a:pPr>
              <a:lnSpc>
                <a:spcPct val="110000"/>
              </a:lnSpc>
            </a:pPr>
            <a:endParaRPr lang="en-GB" sz="120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20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enquiries@geog.ox.ac.uk</a:t>
            </a:r>
            <a:b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en-GB" sz="12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+44 (0)1865 285070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295A9-14CB-7C4E-BD01-2030512EB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846" y="4983449"/>
            <a:ext cx="203200" cy="20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705B4-6BAE-944E-8D45-889393A30F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845" y="5255967"/>
            <a:ext cx="203200" cy="20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251A-8B48-994A-9EB7-CC203824E0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1954" y="5530889"/>
            <a:ext cx="203200" cy="20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8C4AB-D962-1F46-981C-63F7D1B19304}"/>
              </a:ext>
            </a:extLst>
          </p:cNvPr>
          <p:cNvSpPr txBox="1"/>
          <p:nvPr userDrawn="1"/>
        </p:nvSpPr>
        <p:spPr>
          <a:xfrm>
            <a:off x="1028321" y="4936358"/>
            <a:ext cx="2927966" cy="1073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facebook.com/OxfordGeography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twitter.com/oxfordgeography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u="non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instagram.com</a:t>
            </a:r>
            <a:r>
              <a:rPr lang="en-GB" sz="1200" u="non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u="non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oxford_geography</a:t>
            </a:r>
            <a:endParaRPr lang="en-GB" sz="1200" u="non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69AB7C-5676-A741-8CEC-491D54351249}"/>
              </a:ext>
            </a:extLst>
          </p:cNvPr>
          <p:cNvCxnSpPr>
            <a:cxnSpLocks/>
          </p:cNvCxnSpPr>
          <p:nvPr userDrawn="1"/>
        </p:nvCxnSpPr>
        <p:spPr>
          <a:xfrm>
            <a:off x="683846" y="6246934"/>
            <a:ext cx="1082430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386AC-320E-0449-A219-EC333F2180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44229" y="1796004"/>
            <a:ext cx="5963925" cy="397595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004AC26-CF59-D242-B7B9-8D5A1768E2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32192" y="6405685"/>
            <a:ext cx="475962" cy="169497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9C3AAE-303E-4549-BDDB-0F2933EFA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5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11.sv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C72A1-3306-E448-A20F-F98FE52A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5D5D411-4671-6F4B-889C-53E30DA1B4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671" r="19671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9FD0-1DF7-FB4C-841C-EA1BD89366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4EB9E-E5BC-A140-A695-DA7A687DC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70" y="1712987"/>
            <a:ext cx="6790463" cy="246013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2800" dirty="0">
                <a:latin typeface="Arial"/>
                <a:cs typeface="Arial"/>
              </a:rPr>
              <a:t>Variability and changes of </a:t>
            </a:r>
            <a:br>
              <a:rPr lang="en-GB" sz="2800" dirty="0">
                <a:latin typeface="Arial"/>
                <a:cs typeface="Arial"/>
              </a:rPr>
            </a:br>
            <a:r>
              <a:rPr lang="en-GB" sz="2800" dirty="0">
                <a:latin typeface="Arial"/>
                <a:cs typeface="Arial"/>
              </a:rPr>
              <a:t>tropical-extratropical </a:t>
            </a:r>
            <a:r>
              <a:rPr lang="en-GB" sz="2800" dirty="0" err="1">
                <a:latin typeface="Arial"/>
                <a:cs typeface="Arial"/>
              </a:rPr>
              <a:t>cloudband</a:t>
            </a:r>
            <a:r>
              <a:rPr lang="en-GB" sz="2800" dirty="0">
                <a:latin typeface="Arial"/>
                <a:cs typeface="Arial"/>
              </a:rPr>
              <a:t> events </a:t>
            </a:r>
            <a:br>
              <a:rPr lang="en-GB" sz="2800" dirty="0">
                <a:latin typeface="Arial"/>
                <a:cs typeface="Arial"/>
              </a:rPr>
            </a:br>
            <a:r>
              <a:rPr lang="en-GB" sz="2800" dirty="0">
                <a:latin typeface="Arial"/>
                <a:cs typeface="Arial"/>
              </a:rPr>
              <a:t>over the Southern Hemisphere using a synoptic climatology approach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7D7BFE-9D70-1448-8288-88DE68B2D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46" y="4534254"/>
            <a:ext cx="4576461" cy="1515293"/>
          </a:xfrm>
        </p:spPr>
        <p:txBody>
          <a:bodyPr lIns="0" tIns="0" rIns="0" bIns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Authors: Marcia Zilli &amp; Neil Hart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School of Geography and the Environment, University of Oxford</a:t>
            </a:r>
          </a:p>
          <a:p>
            <a:r>
              <a:rPr lang="en-US" dirty="0">
                <a:latin typeface="Arial"/>
                <a:cs typeface="Arial"/>
              </a:rPr>
              <a:t>EGU 2022 – Vienna, Austria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D89AF9-7D83-D243-9CCA-008B33240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Marcia Zilli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8BA901-4279-7E4A-9337-AA9787C8B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1"/>
            <a:ext cx="8408134" cy="952866"/>
          </a:xfrm>
        </p:spPr>
        <p:txBody>
          <a:bodyPr>
            <a:noAutofit/>
          </a:bodyPr>
          <a:lstStyle/>
          <a:p>
            <a:r>
              <a:rPr lang="en-US" sz="3100" dirty="0">
                <a:latin typeface="Arial"/>
                <a:cs typeface="Arial"/>
              </a:rPr>
              <a:t>ENSO Anomalies (EN-LN) – Australia</a:t>
            </a:r>
            <a:endParaRPr lang="en-US" sz="3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98395C8-D99C-4795-81E8-AC7CB4E4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1" y="4216588"/>
            <a:ext cx="4032000" cy="2016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4FBFAB-269C-4B02-86D9-F827B81D8647}"/>
              </a:ext>
            </a:extLst>
          </p:cNvPr>
          <p:cNvSpPr txBox="1"/>
          <p:nvPr/>
        </p:nvSpPr>
        <p:spPr>
          <a:xfrm>
            <a:off x="682601" y="3957753"/>
            <a:ext cx="4032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4645CD-9B30-4448-B2DC-943DB809F441}"/>
              </a:ext>
            </a:extLst>
          </p:cNvPr>
          <p:cNvSpPr txBox="1"/>
          <p:nvPr/>
        </p:nvSpPr>
        <p:spPr>
          <a:xfrm>
            <a:off x="4938722" y="4286574"/>
            <a:ext cx="6569432" cy="1565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999"/>
              </a:lnSpc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  Anomalies during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EN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LN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):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  <a:latin typeface="Arial"/>
                <a:cs typeface="Segoe UI"/>
              </a:rPr>
              <a:t>Reduction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dirty="0">
                <a:solidFill>
                  <a:srgbClr val="247AFE"/>
                </a:solidFill>
                <a:latin typeface="Arial"/>
                <a:cs typeface="Segoe UI"/>
              </a:rPr>
              <a:t>Increase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in the number of days with events throughout most of the year, particularly Dec-Jan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  <a:latin typeface="Arial"/>
                <a:cs typeface="Segoe UI"/>
              </a:rPr>
              <a:t>Increase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dirty="0">
                <a:solidFill>
                  <a:srgbClr val="247AFE"/>
                </a:solidFill>
                <a:latin typeface="Arial"/>
                <a:cs typeface="Segoe UI"/>
              </a:rPr>
              <a:t>decrease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in the number of days with cloud bands over SW Australia in April and over NE Australia in May</a:t>
            </a:r>
            <a:endParaRPr lang="en-US" dirty="0">
              <a:latin typeface="Arial"/>
              <a:cs typeface="Segoe U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B87538-3EDC-4836-A1FC-6A359A8C0DA4}"/>
              </a:ext>
            </a:extLst>
          </p:cNvPr>
          <p:cNvSpPr txBox="1"/>
          <p:nvPr/>
        </p:nvSpPr>
        <p:spPr>
          <a:xfrm rot="16200000">
            <a:off x="-602403" y="2187444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2ABB9A-3520-40EE-A4C6-908E6A2D62AE}"/>
              </a:ext>
            </a:extLst>
          </p:cNvPr>
          <p:cNvSpPr txBox="1"/>
          <p:nvPr/>
        </p:nvSpPr>
        <p:spPr>
          <a:xfrm>
            <a:off x="1553342" y="1146830"/>
            <a:ext cx="359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DJF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CEC963-C15E-4876-AACD-853FB60B5439}"/>
              </a:ext>
            </a:extLst>
          </p:cNvPr>
          <p:cNvSpPr txBox="1"/>
          <p:nvPr/>
        </p:nvSpPr>
        <p:spPr>
          <a:xfrm rot="16200000">
            <a:off x="3882080" y="2356651"/>
            <a:ext cx="288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50E8C-0A7B-4C3B-B8AB-359B2AA90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844" y="1037497"/>
            <a:ext cx="2809756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520A8-586C-444D-99AE-C30A0EA83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398" y="1037498"/>
            <a:ext cx="2809756" cy="28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7792E-8649-4472-82B1-E1ABDFA75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62" y="1037500"/>
            <a:ext cx="2634145" cy="27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B0BD1F-E8AD-4E9A-940B-D196A36C02A5}"/>
              </a:ext>
            </a:extLst>
          </p:cNvPr>
          <p:cNvSpPr txBox="1"/>
          <p:nvPr/>
        </p:nvSpPr>
        <p:spPr>
          <a:xfrm rot="16200000">
            <a:off x="7074999" y="2277442"/>
            <a:ext cx="28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3134FC3-002E-4208-A94F-2DFEE5F77A7F}"/>
              </a:ext>
            </a:extLst>
          </p:cNvPr>
          <p:cNvGrpSpPr/>
          <p:nvPr/>
        </p:nvGrpSpPr>
        <p:grpSpPr>
          <a:xfrm>
            <a:off x="1350951" y="1776838"/>
            <a:ext cx="3616054" cy="4285756"/>
            <a:chOff x="1350951" y="1776838"/>
            <a:chExt cx="3616054" cy="42857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C18FEB-D725-4460-9EA5-B1CDD2F9AEF9}"/>
                </a:ext>
              </a:extLst>
            </p:cNvPr>
            <p:cNvSpPr/>
            <p:nvPr/>
          </p:nvSpPr>
          <p:spPr>
            <a:xfrm>
              <a:off x="1671355" y="5241303"/>
              <a:ext cx="2372743" cy="82129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53860753-F2A2-4167-A26A-254F52EB8EAE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rot="10800000" flipV="1">
              <a:off x="2857728" y="4774829"/>
              <a:ext cx="2109275" cy="466474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FDC1937-99CD-445A-AFEF-04B960665508}"/>
                </a:ext>
              </a:extLst>
            </p:cNvPr>
            <p:cNvSpPr/>
            <p:nvPr/>
          </p:nvSpPr>
          <p:spPr>
            <a:xfrm rot="1243484">
              <a:off x="1350951" y="1776838"/>
              <a:ext cx="1762651" cy="97498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69D45A99-C6CE-406D-AD29-DEEF70722F1C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rot="16200000" flipV="1">
              <a:off x="2918786" y="2713997"/>
              <a:ext cx="2186006" cy="1910432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A6811CD-B19E-4F49-BCDF-DE80FC39D68E}"/>
              </a:ext>
            </a:extLst>
          </p:cNvPr>
          <p:cNvGrpSpPr/>
          <p:nvPr/>
        </p:nvGrpSpPr>
        <p:grpSpPr>
          <a:xfrm>
            <a:off x="5492017" y="2137679"/>
            <a:ext cx="5686235" cy="3682823"/>
            <a:chOff x="5492017" y="2137679"/>
            <a:chExt cx="5686235" cy="368282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554D2A5-41E5-4CF4-A9F0-E56DD24C2C57}"/>
                </a:ext>
              </a:extLst>
            </p:cNvPr>
            <p:cNvSpPr/>
            <p:nvPr/>
          </p:nvSpPr>
          <p:spPr>
            <a:xfrm rot="1792669">
              <a:off x="5492017" y="2198013"/>
              <a:ext cx="2237389" cy="705674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6B8FB36-B0C2-4A1F-AE5B-CC57B78AC43E}"/>
                </a:ext>
              </a:extLst>
            </p:cNvPr>
            <p:cNvSpPr/>
            <p:nvPr/>
          </p:nvSpPr>
          <p:spPr>
            <a:xfrm rot="1679290">
              <a:off x="9641220" y="2137679"/>
              <a:ext cx="1537032" cy="633673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734B2B92-C6CC-4804-8F73-248B55753DF4}"/>
                </a:ext>
              </a:extLst>
            </p:cNvPr>
            <p:cNvCxnSpPr>
              <a:cxnSpLocks/>
              <a:endCxn id="60" idx="6"/>
            </p:cNvCxnSpPr>
            <p:nvPr/>
          </p:nvCxnSpPr>
          <p:spPr>
            <a:xfrm rot="5400000" flipH="1" flipV="1">
              <a:off x="6005239" y="4245021"/>
              <a:ext cx="2712372" cy="438590"/>
            </a:xfrm>
            <a:prstGeom prst="bentConnector4">
              <a:avLst>
                <a:gd name="adj1" fmla="val 11"/>
                <a:gd name="adj2" fmla="val 1008002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nector: Elbow 71">
              <a:extLst>
                <a:ext uri="{FF2B5EF4-FFF2-40B4-BE49-F238E27FC236}">
                  <a16:creationId xmlns:a16="http://schemas.microsoft.com/office/drawing/2014/main" id="{22C84784-7234-4415-91F8-5F52BEED6DC8}"/>
                </a:ext>
              </a:extLst>
            </p:cNvPr>
            <p:cNvCxnSpPr>
              <a:cxnSpLocks/>
              <a:endCxn id="61" idx="6"/>
            </p:cNvCxnSpPr>
            <p:nvPr/>
          </p:nvCxnSpPr>
          <p:spPr>
            <a:xfrm flipV="1">
              <a:off x="7142130" y="2815172"/>
              <a:ext cx="3946240" cy="3005330"/>
            </a:xfrm>
            <a:prstGeom prst="bentConnector3">
              <a:avLst>
                <a:gd name="adj1" fmla="val 111893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75778"/>
            <a:ext cx="8272868" cy="9528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Arial"/>
                <a:cs typeface="Arial"/>
              </a:rPr>
              <a:t>Decadal Changes 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([2003-2019]-[1979-2001], no ENSO years)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1469325-17A1-48CD-AC58-0D35155A7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55" y="1039690"/>
            <a:ext cx="5734797" cy="5097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61D95-E9E9-4110-B344-4818BD75DCB0}"/>
              </a:ext>
            </a:extLst>
          </p:cNvPr>
          <p:cNvSpPr txBox="1"/>
          <p:nvPr/>
        </p:nvSpPr>
        <p:spPr>
          <a:xfrm rot="16200000">
            <a:off x="3436670" y="3419213"/>
            <a:ext cx="4334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Number of Days with Events (DJF)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411EFA-9954-4276-81BF-7EF4D7E2ADF1}"/>
              </a:ext>
            </a:extLst>
          </p:cNvPr>
          <p:cNvGrpSpPr/>
          <p:nvPr/>
        </p:nvGrpSpPr>
        <p:grpSpPr>
          <a:xfrm>
            <a:off x="374725" y="1032915"/>
            <a:ext cx="10228168" cy="4796489"/>
            <a:chOff x="374725" y="1032915"/>
            <a:chExt cx="10228168" cy="47964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23F3B-2B23-4392-BA27-F7436F1642C7}"/>
                </a:ext>
              </a:extLst>
            </p:cNvPr>
            <p:cNvSpPr txBox="1"/>
            <p:nvPr/>
          </p:nvSpPr>
          <p:spPr>
            <a:xfrm>
              <a:off x="777032" y="1032915"/>
              <a:ext cx="42338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Days with cloud bands per month</a:t>
              </a:r>
              <a:endPara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FB3B732-6941-4FA1-99BF-D0AC068DD0CC}"/>
                </a:ext>
              </a:extLst>
            </p:cNvPr>
            <p:cNvGrpSpPr/>
            <p:nvPr/>
          </p:nvGrpSpPr>
          <p:grpSpPr>
            <a:xfrm>
              <a:off x="374725" y="1350565"/>
              <a:ext cx="10228168" cy="4478839"/>
              <a:chOff x="374725" y="1350565"/>
              <a:chExt cx="10228168" cy="447883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4E63672-5A2E-4232-911E-69A18E063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951" y="1350565"/>
                <a:ext cx="4190400" cy="2095200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84FC65B-298A-4C35-89BE-9F23240D927D}"/>
                  </a:ext>
                </a:extLst>
              </p:cNvPr>
              <p:cNvSpPr txBox="1"/>
              <p:nvPr/>
            </p:nvSpPr>
            <p:spPr>
              <a:xfrm rot="16200000">
                <a:off x="-249581" y="2228888"/>
                <a:ext cx="158716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Southern Africa</a:t>
                </a:r>
                <a:endParaRPr lang="en-GB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A87E146-A72F-4426-AD96-75962DC76980}"/>
                  </a:ext>
                </a:extLst>
              </p:cNvPr>
              <p:cNvGrpSpPr/>
              <p:nvPr/>
            </p:nvGrpSpPr>
            <p:grpSpPr>
              <a:xfrm>
                <a:off x="6113477" y="1354118"/>
                <a:ext cx="4489416" cy="4475286"/>
                <a:chOff x="6111909" y="1352550"/>
                <a:chExt cx="4489416" cy="4475286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9E578029-D007-4E5F-81BA-1AD980771E12}"/>
                    </a:ext>
                  </a:extLst>
                </p:cNvPr>
                <p:cNvSpPr/>
                <p:nvPr/>
              </p:nvSpPr>
              <p:spPr>
                <a:xfrm>
                  <a:off x="6111909" y="1352550"/>
                  <a:ext cx="4489416" cy="4475286"/>
                </a:xfrm>
                <a:prstGeom prst="arc">
                  <a:avLst>
                    <a:gd name="adj1" fmla="val 16152010"/>
                    <a:gd name="adj2" fmla="val 604905"/>
                  </a:avLst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9E602FA8-C47E-43F0-B608-9D14D2520EDC}"/>
                    </a:ext>
                  </a:extLst>
                </p:cNvPr>
                <p:cNvSpPr/>
                <p:nvPr/>
              </p:nvSpPr>
              <p:spPr>
                <a:xfrm>
                  <a:off x="7501454" y="2753574"/>
                  <a:ext cx="1678522" cy="1673238"/>
                </a:xfrm>
                <a:prstGeom prst="arc">
                  <a:avLst>
                    <a:gd name="adj1" fmla="val 16258905"/>
                    <a:gd name="adj2" fmla="val 601834"/>
                  </a:avLst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BA9E0B9-02FA-4C0C-B635-DBC59DECC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75020" y="3728405"/>
                  <a:ext cx="1383479" cy="246742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6633F85-A351-411F-82F8-589DA52E5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1283" y="1352767"/>
                  <a:ext cx="0" cy="142874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584B195-7E64-4270-87A2-E9129B1034E9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 flipV="1">
                <a:off x="4937351" y="2395631"/>
                <a:ext cx="3419266" cy="253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333F1E-0959-DA49-B177-D6AE516ED2CC}"/>
              </a:ext>
            </a:extLst>
          </p:cNvPr>
          <p:cNvGrpSpPr/>
          <p:nvPr/>
        </p:nvGrpSpPr>
        <p:grpSpPr>
          <a:xfrm>
            <a:off x="410525" y="1360501"/>
            <a:ext cx="10190800" cy="4673247"/>
            <a:chOff x="410525" y="1360501"/>
            <a:chExt cx="10190800" cy="46732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671072-20C8-4CE7-B65A-C5545FCE064E}"/>
                </a:ext>
              </a:extLst>
            </p:cNvPr>
            <p:cNvGrpSpPr/>
            <p:nvPr/>
          </p:nvGrpSpPr>
          <p:grpSpPr>
            <a:xfrm>
              <a:off x="410525" y="3601055"/>
              <a:ext cx="6141821" cy="2432693"/>
              <a:chOff x="410525" y="3601055"/>
              <a:chExt cx="6141821" cy="243269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A1B29C3-5A37-4CBC-AEC8-C0F039857916}"/>
                  </a:ext>
                </a:extLst>
              </p:cNvPr>
              <p:cNvGrpSpPr/>
              <p:nvPr/>
            </p:nvGrpSpPr>
            <p:grpSpPr>
              <a:xfrm>
                <a:off x="410525" y="3939609"/>
                <a:ext cx="6141821" cy="2094139"/>
                <a:chOff x="410525" y="3939609"/>
                <a:chExt cx="6141821" cy="2094139"/>
              </a:xfrm>
            </p:grpSpPr>
            <p:pic>
              <p:nvPicPr>
                <p:cNvPr id="11" name="Picture 12">
                  <a:extLst>
                    <a:ext uri="{FF2B5EF4-FFF2-40B4-BE49-F238E27FC236}">
                      <a16:creationId xmlns:a16="http://schemas.microsoft.com/office/drawing/2014/main" id="{8CAF152A-79C9-43CF-A5E2-1CCDD7218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9073" y="3939609"/>
                  <a:ext cx="4188278" cy="2094139"/>
                </a:xfrm>
                <a:prstGeom prst="rect">
                  <a:avLst/>
                </a:prstGeom>
                <a:ln w="28575">
                  <a:solidFill>
                    <a:srgbClr val="157A0A"/>
                  </a:solidFill>
                </a:ln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D6F988C-D8A5-42A8-8C5E-C22DBFCC1A1D}"/>
                    </a:ext>
                  </a:extLst>
                </p:cNvPr>
                <p:cNvSpPr txBox="1"/>
                <p:nvPr/>
              </p:nvSpPr>
              <p:spPr>
                <a:xfrm rot="16200000">
                  <a:off x="-110451" y="4817401"/>
                  <a:ext cx="13805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157A0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South Pacific</a:t>
                  </a:r>
                  <a:endParaRPr lang="en-GB" sz="1600" dirty="0">
                    <a:solidFill>
                      <a:srgbClr val="157A0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86D5197-E3DA-4F3A-8348-B72448B66294}"/>
                    </a:ext>
                  </a:extLst>
                </p:cNvPr>
                <p:cNvCxnSpPr>
                  <a:cxnSpLocks/>
                  <a:stCxn id="11" idx="3"/>
                </p:cNvCxnSpPr>
                <p:nvPr/>
              </p:nvCxnSpPr>
              <p:spPr>
                <a:xfrm flipV="1">
                  <a:off x="4937351" y="4967465"/>
                  <a:ext cx="1614995" cy="19214"/>
                </a:xfrm>
                <a:prstGeom prst="line">
                  <a:avLst/>
                </a:prstGeom>
                <a:ln>
                  <a:solidFill>
                    <a:srgbClr val="157A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B7EDA0-E691-4CA8-A6D9-2F4CD7F9C57E}"/>
                  </a:ext>
                </a:extLst>
              </p:cNvPr>
              <p:cNvSpPr txBox="1"/>
              <p:nvPr/>
            </p:nvSpPr>
            <p:spPr>
              <a:xfrm>
                <a:off x="777032" y="3601055"/>
                <a:ext cx="4233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Days with cloud bands per month</a:t>
                </a:r>
                <a:endParaRPr lang="en-GB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ED730709-080F-4ECA-81B2-3E795FB4B766}"/>
                </a:ext>
              </a:extLst>
            </p:cNvPr>
            <p:cNvSpPr/>
            <p:nvPr/>
          </p:nvSpPr>
          <p:spPr>
            <a:xfrm>
              <a:off x="6111909" y="1360501"/>
              <a:ext cx="4489416" cy="4475286"/>
            </a:xfrm>
            <a:prstGeom prst="arc">
              <a:avLst>
                <a:gd name="adj1" fmla="val 3913277"/>
                <a:gd name="adj2" fmla="val 10852835"/>
              </a:avLst>
            </a:prstGeom>
            <a:ln w="38100">
              <a:solidFill>
                <a:srgbClr val="157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F55E23EA-44DA-450D-A6EF-73C7D2102601}"/>
                </a:ext>
              </a:extLst>
            </p:cNvPr>
            <p:cNvSpPr/>
            <p:nvPr/>
          </p:nvSpPr>
          <p:spPr>
            <a:xfrm>
              <a:off x="7538979" y="2783080"/>
              <a:ext cx="1635276" cy="1630128"/>
            </a:xfrm>
            <a:prstGeom prst="arc">
              <a:avLst>
                <a:gd name="adj1" fmla="val 3913277"/>
                <a:gd name="adj2" fmla="val 10852835"/>
              </a:avLst>
            </a:prstGeom>
            <a:ln w="38100">
              <a:solidFill>
                <a:srgbClr val="157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1439C30-DDFC-4B52-B644-905DA40418E5}"/>
                </a:ext>
              </a:extLst>
            </p:cNvPr>
            <p:cNvCxnSpPr>
              <a:cxnSpLocks/>
            </p:cNvCxnSpPr>
            <p:nvPr/>
          </p:nvCxnSpPr>
          <p:spPr>
            <a:xfrm>
              <a:off x="6112176" y="3579548"/>
              <a:ext cx="1426900" cy="21932"/>
            </a:xfrm>
            <a:prstGeom prst="line">
              <a:avLst/>
            </a:prstGeom>
            <a:ln w="38100">
              <a:solidFill>
                <a:srgbClr val="157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F61C3FD-F549-4495-A2A9-E6CD3894830B}"/>
                </a:ext>
              </a:extLst>
            </p:cNvPr>
            <p:cNvCxnSpPr>
              <a:cxnSpLocks/>
            </p:cNvCxnSpPr>
            <p:nvPr/>
          </p:nvCxnSpPr>
          <p:spPr>
            <a:xfrm>
              <a:off x="8682509" y="4330626"/>
              <a:ext cx="596554" cy="1292320"/>
            </a:xfrm>
            <a:prstGeom prst="line">
              <a:avLst/>
            </a:prstGeom>
            <a:ln w="38100">
              <a:solidFill>
                <a:srgbClr val="157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46C4B4-45EF-B3FD-F5D9-D0BF7E0DA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07217"/>
              </p:ext>
            </p:extLst>
          </p:nvPr>
        </p:nvGraphicFramePr>
        <p:xfrm>
          <a:off x="1962150" y="6200775"/>
          <a:ext cx="7753460" cy="54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4876">
                  <a:extLst>
                    <a:ext uri="{9D8B030D-6E8A-4147-A177-3AD203B41FA5}">
                      <a16:colId xmlns:a16="http://schemas.microsoft.com/office/drawing/2014/main" val="2657954930"/>
                    </a:ext>
                  </a:extLst>
                </a:gridCol>
                <a:gridCol w="795982">
                  <a:extLst>
                    <a:ext uri="{9D8B030D-6E8A-4147-A177-3AD203B41FA5}">
                      <a16:colId xmlns:a16="http://schemas.microsoft.com/office/drawing/2014/main" val="1100819934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2108503464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1179086971"/>
                    </a:ext>
                  </a:extLst>
                </a:gridCol>
                <a:gridCol w="766502">
                  <a:extLst>
                    <a:ext uri="{9D8B030D-6E8A-4147-A177-3AD203B41FA5}">
                      <a16:colId xmlns:a16="http://schemas.microsoft.com/office/drawing/2014/main" val="344123787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1090477453"/>
                    </a:ext>
                  </a:extLst>
                </a:gridCol>
                <a:gridCol w="825464">
                  <a:extLst>
                    <a:ext uri="{9D8B030D-6E8A-4147-A177-3AD203B41FA5}">
                      <a16:colId xmlns:a16="http://schemas.microsoft.com/office/drawing/2014/main" val="1986085333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779088333"/>
                    </a:ext>
                  </a:extLst>
                </a:gridCol>
                <a:gridCol w="854944">
                  <a:extLst>
                    <a:ext uri="{9D8B030D-6E8A-4147-A177-3AD203B41FA5}">
                      <a16:colId xmlns:a16="http://schemas.microsoft.com/office/drawing/2014/main" val="1028181182"/>
                    </a:ext>
                  </a:extLst>
                </a:gridCol>
                <a:gridCol w="810724">
                  <a:extLst>
                    <a:ext uri="{9D8B030D-6E8A-4147-A177-3AD203B41FA5}">
                      <a16:colId xmlns:a16="http://schemas.microsoft.com/office/drawing/2014/main" val="20198293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EN​​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1982​​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1986​​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1987​​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1991​​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1994​​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1997​​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2002​​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2009​​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2015​​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478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LN​​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1984​​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1988​​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1995​​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1998​​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1999​​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2007​​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2010​​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2011​​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2020​​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23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0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75778"/>
            <a:ext cx="8272868" cy="9528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Arial"/>
                <a:cs typeface="Arial"/>
              </a:rPr>
              <a:t>Decadal Changes – Australia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([2003-2019]-[1979-2001], no ENSO years)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001CE-1315-DA65-34E7-E6D4CD49C9B2}"/>
              </a:ext>
            </a:extLst>
          </p:cNvPr>
          <p:cNvGrpSpPr/>
          <p:nvPr/>
        </p:nvGrpSpPr>
        <p:grpSpPr>
          <a:xfrm>
            <a:off x="4346144" y="1081748"/>
            <a:ext cx="7203604" cy="5493629"/>
            <a:chOff x="4346144" y="1081748"/>
            <a:chExt cx="7203604" cy="54936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27F4FC-6591-202A-56B3-1728A0ADF0E2}"/>
                </a:ext>
              </a:extLst>
            </p:cNvPr>
            <p:cNvGrpSpPr/>
            <p:nvPr/>
          </p:nvGrpSpPr>
          <p:grpSpPr>
            <a:xfrm>
              <a:off x="4346144" y="1081748"/>
              <a:ext cx="7159665" cy="5493629"/>
              <a:chOff x="4346144" y="1081748"/>
              <a:chExt cx="7159665" cy="5493629"/>
            </a:xfrm>
          </p:grpSpPr>
          <p:pic>
            <p:nvPicPr>
              <p:cNvPr id="7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C9D7BD3C-BD8E-7E4E-FE1C-486265A4A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49271" y="1081748"/>
                <a:ext cx="2675577" cy="2748085"/>
              </a:xfrm>
              <a:prstGeom prst="rect">
                <a:avLst/>
              </a:prstGeom>
            </p:spPr>
          </p:pic>
          <p:pic>
            <p:nvPicPr>
              <p:cNvPr id="13" name="Picture 13" descr="Map&#10;&#10;Description automatically generated">
                <a:extLst>
                  <a:ext uri="{FF2B5EF4-FFF2-40B4-BE49-F238E27FC236}">
                    <a16:creationId xmlns:a16="http://schemas.microsoft.com/office/drawing/2014/main" id="{EA37BB5A-F6A7-DE41-5BAC-526832FD1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6144" y="3827292"/>
                <a:ext cx="2675577" cy="2748085"/>
              </a:xfrm>
              <a:prstGeom prst="rect">
                <a:avLst/>
              </a:prstGeom>
            </p:spPr>
          </p:pic>
          <p:pic>
            <p:nvPicPr>
              <p:cNvPr id="21" name="Picture 21" descr="Chart, waterfall chart&#10;&#10;Description automatically generated">
                <a:extLst>
                  <a:ext uri="{FF2B5EF4-FFF2-40B4-BE49-F238E27FC236}">
                    <a16:creationId xmlns:a16="http://schemas.microsoft.com/office/drawing/2014/main" id="{28A68FD1-2AD3-95BF-1A41-D0679E04B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5329" y="1577144"/>
                <a:ext cx="3840480" cy="19202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36F7-0C14-A776-643A-62FE40FBA34B}"/>
                </a:ext>
              </a:extLst>
            </p:cNvPr>
            <p:cNvSpPr txBox="1"/>
            <p:nvPr/>
          </p:nvSpPr>
          <p:spPr>
            <a:xfrm>
              <a:off x="7714174" y="3865254"/>
              <a:ext cx="3835574" cy="24475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Opposite behaviors with and without ENSO years</a:t>
              </a:r>
            </a:p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Dec: cloud bands shifted westward</a:t>
              </a:r>
              <a:endParaRPr lang="en-US">
                <a:cs typeface="Calibri"/>
              </a:endParaRPr>
            </a:p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Feb: large decrease in the number of days with events</a:t>
              </a:r>
              <a:endParaRPr lang="en-US"/>
            </a:p>
            <a:p>
              <a:pPr>
                <a:lnSpc>
                  <a:spcPct val="114999"/>
                </a:lnSpc>
              </a:pPr>
              <a:endParaRPr lang="en-US" sz="2000" dirty="0">
                <a:solidFill>
                  <a:srgbClr val="002060"/>
                </a:solidFill>
                <a:latin typeface="Arial"/>
                <a:cs typeface="Segoe U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2AB691-E505-F7FD-5B2E-1D26BAA82A57}"/>
              </a:ext>
            </a:extLst>
          </p:cNvPr>
          <p:cNvGrpSpPr/>
          <p:nvPr/>
        </p:nvGrpSpPr>
        <p:grpSpPr>
          <a:xfrm>
            <a:off x="4369526" y="1676346"/>
            <a:ext cx="3368423" cy="3067894"/>
            <a:chOff x="579064" y="2409038"/>
            <a:chExt cx="3368423" cy="306789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66F3469-D23B-0858-BDCF-2D82358E4C96}"/>
                </a:ext>
              </a:extLst>
            </p:cNvPr>
            <p:cNvSpPr/>
            <p:nvPr/>
          </p:nvSpPr>
          <p:spPr>
            <a:xfrm rot="2220000">
              <a:off x="579064" y="2409038"/>
              <a:ext cx="1979527" cy="1004678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EC53916A-5E69-3FB7-B201-5D2F6ACEA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4644" y="3598071"/>
              <a:ext cx="1672843" cy="1878861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C734A94-C29F-2CCC-AAED-B35C334DFEDC}"/>
              </a:ext>
            </a:extLst>
          </p:cNvPr>
          <p:cNvGrpSpPr/>
          <p:nvPr/>
        </p:nvGrpSpPr>
        <p:grpSpPr>
          <a:xfrm>
            <a:off x="772650" y="1104458"/>
            <a:ext cx="3275719" cy="5469356"/>
            <a:chOff x="772650" y="1104458"/>
            <a:chExt cx="3275719" cy="5469356"/>
          </a:xfrm>
        </p:grpSpPr>
        <p:pic>
          <p:nvPicPr>
            <p:cNvPr id="5" name="Picture 8" descr="Map&#10;&#10;Description automatically generated">
              <a:extLst>
                <a:ext uri="{FF2B5EF4-FFF2-40B4-BE49-F238E27FC236}">
                  <a16:creationId xmlns:a16="http://schemas.microsoft.com/office/drawing/2014/main" id="{E4C326DF-B3AD-48D3-240A-F6FD6F82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3553" y="3830418"/>
              <a:ext cx="2674816" cy="2743396"/>
            </a:xfrm>
            <a:prstGeom prst="rect">
              <a:avLst/>
            </a:prstGeom>
          </p:spPr>
        </p:pic>
        <p:pic>
          <p:nvPicPr>
            <p:cNvPr id="9" name="Picture 9" descr="Map&#10;&#10;Description automatically generated">
              <a:extLst>
                <a:ext uri="{FF2B5EF4-FFF2-40B4-BE49-F238E27FC236}">
                  <a16:creationId xmlns:a16="http://schemas.microsoft.com/office/drawing/2014/main" id="{49CF0EB1-92F5-CBD0-C751-3BC7467B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3553" y="1124341"/>
              <a:ext cx="2674816" cy="27433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413319-69EC-B141-5407-AA3ED7A2AAFD}"/>
                </a:ext>
              </a:extLst>
            </p:cNvPr>
            <p:cNvSpPr txBox="1"/>
            <p:nvPr/>
          </p:nvSpPr>
          <p:spPr>
            <a:xfrm rot="16200000">
              <a:off x="-294321" y="2171429"/>
              <a:ext cx="268793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rgbClr val="007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All Years</a:t>
              </a:r>
              <a:endParaRPr lang="en-GB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rgbClr val="007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[2007-2020]-[1979-1992]</a:t>
              </a:r>
              <a:endParaRPr lang="en-GB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840DEA-D120-09BF-428E-8B1331040AE4}"/>
                </a:ext>
              </a:extLst>
            </p:cNvPr>
            <p:cNvSpPr txBox="1"/>
            <p:nvPr/>
          </p:nvSpPr>
          <p:spPr>
            <a:xfrm rot="16200000">
              <a:off x="-294320" y="4867736"/>
              <a:ext cx="268793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rgbClr val="007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No ENSO</a:t>
              </a:r>
              <a:endParaRPr lang="en-GB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rgbClr val="007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[2003-2019]-[1979-2001]</a:t>
              </a:r>
              <a:endParaRPr lang="en-GB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5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75778"/>
            <a:ext cx="8272868" cy="9528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Arial"/>
                <a:cs typeface="Arial"/>
              </a:rPr>
              <a:t>Decadal Changes – South Pacific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([2003-2019]-[1979-2001], no ENSO years)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789F8C-4A45-F90A-A6EF-AEBF484EA7F0}"/>
              </a:ext>
            </a:extLst>
          </p:cNvPr>
          <p:cNvGrpSpPr/>
          <p:nvPr/>
        </p:nvGrpSpPr>
        <p:grpSpPr>
          <a:xfrm>
            <a:off x="653317" y="1423279"/>
            <a:ext cx="10891569" cy="3758855"/>
            <a:chOff x="653317" y="1423279"/>
            <a:chExt cx="10891569" cy="3758855"/>
          </a:xfrm>
        </p:grpSpPr>
        <p:pic>
          <p:nvPicPr>
            <p:cNvPr id="7" name="Picture 7" descr="Map&#10;&#10;Description automatically generated">
              <a:extLst>
                <a:ext uri="{FF2B5EF4-FFF2-40B4-BE49-F238E27FC236}">
                  <a16:creationId xmlns:a16="http://schemas.microsoft.com/office/drawing/2014/main" id="{C9D7BD3C-BD8E-7E4E-FE1C-486265A4A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317" y="1480175"/>
              <a:ext cx="3474719" cy="1824227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A37BB5A-F6A7-DE41-5BAC-526832FD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6612" y="1480566"/>
              <a:ext cx="3474719" cy="1824228"/>
            </a:xfrm>
            <a:prstGeom prst="rect">
              <a:avLst/>
            </a:prstGeom>
          </p:spPr>
        </p:pic>
        <p:pic>
          <p:nvPicPr>
            <p:cNvPr id="21" name="Picture 21" descr="Chart, waterfall chart&#10;&#10;Description automatically generated">
              <a:extLst>
                <a:ext uri="{FF2B5EF4-FFF2-40B4-BE49-F238E27FC236}">
                  <a16:creationId xmlns:a16="http://schemas.microsoft.com/office/drawing/2014/main" id="{28A68FD1-2AD3-95BF-1A41-D0679E04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4406" y="1423279"/>
              <a:ext cx="3840480" cy="19202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36F7-0C14-A776-643A-62FE40FBA34B}"/>
                </a:ext>
              </a:extLst>
            </p:cNvPr>
            <p:cNvSpPr txBox="1"/>
            <p:nvPr/>
          </p:nvSpPr>
          <p:spPr>
            <a:xfrm>
              <a:off x="7704405" y="3442491"/>
              <a:ext cx="3835574" cy="17396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28600" indent="-22860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Southwestward shift of the cloud bands during the onset of the season (Oct-Dec)</a:t>
              </a:r>
              <a:endParaRPr lang="en-US"/>
            </a:p>
            <a:p>
              <a:pPr marL="228600" indent="-22860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Northeastward shift of the events after Jan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DD7BAF-ECAF-23D6-C44B-296D05E2B574}"/>
              </a:ext>
            </a:extLst>
          </p:cNvPr>
          <p:cNvGrpSpPr/>
          <p:nvPr/>
        </p:nvGrpSpPr>
        <p:grpSpPr>
          <a:xfrm>
            <a:off x="781394" y="1946015"/>
            <a:ext cx="6970907" cy="1666215"/>
            <a:chOff x="781394" y="1946015"/>
            <a:chExt cx="6970907" cy="166621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66F3469-D23B-0858-BDCF-2D82358E4C96}"/>
                </a:ext>
              </a:extLst>
            </p:cNvPr>
            <p:cNvSpPr/>
            <p:nvPr/>
          </p:nvSpPr>
          <p:spPr>
            <a:xfrm rot="1200000">
              <a:off x="781394" y="2029849"/>
              <a:ext cx="2341771" cy="796545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EC53916A-5E69-3FB7-B201-5D2F6ACEA4FF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flipH="1" flipV="1">
              <a:off x="2742248" y="2979434"/>
              <a:ext cx="4990817" cy="632796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138ABAD-EB8D-C2E3-99A1-7301239CB448}"/>
                </a:ext>
              </a:extLst>
            </p:cNvPr>
            <p:cNvSpPr/>
            <p:nvPr/>
          </p:nvSpPr>
          <p:spPr>
            <a:xfrm rot="720000">
              <a:off x="4327275" y="1946015"/>
              <a:ext cx="2591326" cy="965455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9E9F823-2BC8-A804-B39A-7AA1DBCD33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4784" y="2959778"/>
              <a:ext cx="1677517" cy="650315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CFEB6-CCD1-9873-B091-926204B8EA3D}"/>
              </a:ext>
            </a:extLst>
          </p:cNvPr>
          <p:cNvGrpSpPr/>
          <p:nvPr/>
        </p:nvGrpSpPr>
        <p:grpSpPr>
          <a:xfrm>
            <a:off x="593823" y="3945196"/>
            <a:ext cx="7176526" cy="1940752"/>
            <a:chOff x="593823" y="3945196"/>
            <a:chExt cx="7176526" cy="1940752"/>
          </a:xfrm>
        </p:grpSpPr>
        <p:pic>
          <p:nvPicPr>
            <p:cNvPr id="8" name="Picture 8" descr="Map&#10;&#10;Description automatically generated">
              <a:extLst>
                <a:ext uri="{FF2B5EF4-FFF2-40B4-BE49-F238E27FC236}">
                  <a16:creationId xmlns:a16="http://schemas.microsoft.com/office/drawing/2014/main" id="{B0E9DC0C-C29B-C091-2ED8-051674B5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823" y="3945196"/>
              <a:ext cx="3474719" cy="1824228"/>
            </a:xfrm>
            <a:prstGeom prst="rect">
              <a:avLst/>
            </a:prstGeom>
          </p:spPr>
        </p:pic>
        <p:pic>
          <p:nvPicPr>
            <p:cNvPr id="22" name="Picture 22" descr="Chart, map&#10;&#10;Description automatically generated">
              <a:extLst>
                <a:ext uri="{FF2B5EF4-FFF2-40B4-BE49-F238E27FC236}">
                  <a16:creationId xmlns:a16="http://schemas.microsoft.com/office/drawing/2014/main" id="{A0962167-69AD-4F94-642E-7951D349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5440" y="3949446"/>
              <a:ext cx="3474719" cy="182422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FE38ACB-0881-9DB1-0591-5D318E3BE4EF}"/>
                </a:ext>
              </a:extLst>
            </p:cNvPr>
            <p:cNvSpPr/>
            <p:nvPr/>
          </p:nvSpPr>
          <p:spPr>
            <a:xfrm rot="1243484">
              <a:off x="666742" y="4326949"/>
              <a:ext cx="2305576" cy="84163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FE240EAA-94FB-A2ED-67E2-B12869FE9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9333" y="5516895"/>
              <a:ext cx="1652622" cy="365460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457E9E-FD2E-6866-7115-9A90E7D9F76A}"/>
                </a:ext>
              </a:extLst>
            </p:cNvPr>
            <p:cNvSpPr/>
            <p:nvPr/>
          </p:nvSpPr>
          <p:spPr>
            <a:xfrm rot="1243484">
              <a:off x="4283614" y="4412464"/>
              <a:ext cx="2324626" cy="97498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388CE7B6-4362-4E35-954B-4CB58D33A8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9832" y="5319206"/>
              <a:ext cx="5300517" cy="566742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98237E7-06E0-45EC-60F1-FF7063067677}"/>
                </a:ext>
              </a:extLst>
            </p:cNvPr>
            <p:cNvCxnSpPr/>
            <p:nvPr/>
          </p:nvCxnSpPr>
          <p:spPr>
            <a:xfrm>
              <a:off x="7753350" y="4676775"/>
              <a:ext cx="9525" cy="1203025"/>
            </a:xfrm>
            <a:prstGeom prst="straightConnector1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17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75778"/>
            <a:ext cx="8272868" cy="9528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Arial"/>
                <a:cs typeface="Arial"/>
              </a:rPr>
              <a:t>Decadal Changes – South America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([2003-2019]-[1979-2001], no ENSO years)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6C632A-3742-34D6-19B5-B6ED9B7620B9}"/>
              </a:ext>
            </a:extLst>
          </p:cNvPr>
          <p:cNvGrpSpPr/>
          <p:nvPr/>
        </p:nvGrpSpPr>
        <p:grpSpPr>
          <a:xfrm>
            <a:off x="679548" y="3679190"/>
            <a:ext cx="6950612" cy="2531940"/>
            <a:chOff x="679548" y="3679190"/>
            <a:chExt cx="6950612" cy="2531940"/>
          </a:xfrm>
        </p:grpSpPr>
        <p:pic>
          <p:nvPicPr>
            <p:cNvPr id="8" name="Picture 8" descr="Map&#10;&#10;Description automatically generated">
              <a:extLst>
                <a:ext uri="{FF2B5EF4-FFF2-40B4-BE49-F238E27FC236}">
                  <a16:creationId xmlns:a16="http://schemas.microsoft.com/office/drawing/2014/main" id="{B0E9DC0C-C29B-C091-2ED8-051674B5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548" y="3693990"/>
              <a:ext cx="3474720" cy="2517140"/>
            </a:xfrm>
            <a:prstGeom prst="rect">
              <a:avLst/>
            </a:prstGeom>
          </p:spPr>
        </p:pic>
        <p:pic>
          <p:nvPicPr>
            <p:cNvPr id="22" name="Picture 22" descr="Map&#10;&#10;Description automatically generated">
              <a:extLst>
                <a:ext uri="{FF2B5EF4-FFF2-40B4-BE49-F238E27FC236}">
                  <a16:creationId xmlns:a16="http://schemas.microsoft.com/office/drawing/2014/main" id="{A0962167-69AD-4F94-642E-7951D349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5440" y="3679190"/>
              <a:ext cx="3474720" cy="251714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C30E68-C19A-6D08-6490-4F1DB4CD5DFD}"/>
              </a:ext>
            </a:extLst>
          </p:cNvPr>
          <p:cNvGrpSpPr/>
          <p:nvPr/>
        </p:nvGrpSpPr>
        <p:grpSpPr>
          <a:xfrm>
            <a:off x="681892" y="1132449"/>
            <a:ext cx="10862994" cy="5006740"/>
            <a:chOff x="681892" y="1132449"/>
            <a:chExt cx="10862994" cy="50067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A26075-7CB6-C18A-EFAB-7786853C2EED}"/>
                </a:ext>
              </a:extLst>
            </p:cNvPr>
            <p:cNvGrpSpPr/>
            <p:nvPr/>
          </p:nvGrpSpPr>
          <p:grpSpPr>
            <a:xfrm>
              <a:off x="681892" y="1132449"/>
              <a:ext cx="10862994" cy="2518801"/>
              <a:chOff x="681892" y="1132449"/>
              <a:chExt cx="10862994" cy="2518801"/>
            </a:xfrm>
          </p:grpSpPr>
          <p:pic>
            <p:nvPicPr>
              <p:cNvPr id="7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C9D7BD3C-BD8E-7E4E-FE1C-486265A4A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892" y="1133719"/>
                <a:ext cx="3474720" cy="2517140"/>
              </a:xfrm>
              <a:prstGeom prst="rect">
                <a:avLst/>
              </a:prstGeom>
            </p:spPr>
          </p:pic>
          <p:pic>
            <p:nvPicPr>
              <p:cNvPr id="13" name="Picture 13" descr="Map&#10;&#10;Description automatically generated">
                <a:extLst>
                  <a:ext uri="{FF2B5EF4-FFF2-40B4-BE49-F238E27FC236}">
                    <a16:creationId xmlns:a16="http://schemas.microsoft.com/office/drawing/2014/main" id="{EA37BB5A-F6A7-DE41-5BAC-526832FD1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6612" y="1134110"/>
                <a:ext cx="3474720" cy="2517140"/>
              </a:xfrm>
              <a:prstGeom prst="rect">
                <a:avLst/>
              </a:prstGeom>
            </p:spPr>
          </p:pic>
          <p:pic>
            <p:nvPicPr>
              <p:cNvPr id="21" name="Picture 21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28A68FD1-2AD3-95BF-1A41-D0679E04B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4406" y="1132449"/>
                <a:ext cx="3840480" cy="19304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36F7-0C14-A776-643A-62FE40FBA34B}"/>
                </a:ext>
              </a:extLst>
            </p:cNvPr>
            <p:cNvSpPr txBox="1"/>
            <p:nvPr/>
          </p:nvSpPr>
          <p:spPr>
            <a:xfrm>
              <a:off x="7704405" y="3337716"/>
              <a:ext cx="3835574" cy="280147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Delayed onset of the cloud band season</a:t>
              </a:r>
            </a:p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Nov: significant reduction in the number of days with events</a:t>
              </a:r>
            </a:p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Dec: cloud bands shifted southward</a:t>
              </a:r>
            </a:p>
            <a:p>
              <a:pPr marL="182880" indent="-182880">
                <a:lnSpc>
                  <a:spcPct val="114999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Arial"/>
                  <a:cs typeface="Segoe UI"/>
                </a:rPr>
                <a:t>Feb: cloud bands shifted northward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2AB691-E505-F7FD-5B2E-1D26BAA82A57}"/>
              </a:ext>
            </a:extLst>
          </p:cNvPr>
          <p:cNvGrpSpPr/>
          <p:nvPr/>
        </p:nvGrpSpPr>
        <p:grpSpPr>
          <a:xfrm>
            <a:off x="1117945" y="992855"/>
            <a:ext cx="8686873" cy="2072539"/>
            <a:chOff x="1117945" y="992855"/>
            <a:chExt cx="8686873" cy="20725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44169BC-57BF-2997-5E0F-DDD74D5FD9BB}"/>
                </a:ext>
              </a:extLst>
            </p:cNvPr>
            <p:cNvSpPr/>
            <p:nvPr/>
          </p:nvSpPr>
          <p:spPr>
            <a:xfrm>
              <a:off x="8905275" y="1644663"/>
              <a:ext cx="899543" cy="142073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98852B09-CC8A-32D6-3412-9F4AAA1998FA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4072923" y="995309"/>
              <a:ext cx="5287204" cy="649354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66F3469-D23B-0858-BDCF-2D82358E4C96}"/>
                </a:ext>
              </a:extLst>
            </p:cNvPr>
            <p:cNvSpPr/>
            <p:nvPr/>
          </p:nvSpPr>
          <p:spPr>
            <a:xfrm rot="1920000">
              <a:off x="1117945" y="1829472"/>
              <a:ext cx="2341771" cy="116802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EC53916A-5E69-3FB7-B201-5D2F6ACEA4FF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flipH="1">
              <a:off x="2142173" y="992855"/>
              <a:ext cx="1971392" cy="719754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5F241D-CF2B-D7AF-6FC8-D202984E14DD}"/>
              </a:ext>
            </a:extLst>
          </p:cNvPr>
          <p:cNvGrpSpPr/>
          <p:nvPr/>
        </p:nvGrpSpPr>
        <p:grpSpPr>
          <a:xfrm>
            <a:off x="5384471" y="1990198"/>
            <a:ext cx="3718044" cy="3402328"/>
            <a:chOff x="5384471" y="1990198"/>
            <a:chExt cx="3718044" cy="34023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138ABAD-EB8D-C2E3-99A1-7301239CB448}"/>
                </a:ext>
              </a:extLst>
            </p:cNvPr>
            <p:cNvSpPr/>
            <p:nvPr/>
          </p:nvSpPr>
          <p:spPr>
            <a:xfrm rot="1243484">
              <a:off x="5384471" y="1990198"/>
              <a:ext cx="1762651" cy="97498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9E9F823-2BC8-A804-B39A-7AA1DBCD33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8671" y="2870459"/>
              <a:ext cx="2053844" cy="2522067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D75D50-EA66-4CAB-341A-313DBE2DD8F0}"/>
              </a:ext>
            </a:extLst>
          </p:cNvPr>
          <p:cNvGrpSpPr/>
          <p:nvPr/>
        </p:nvGrpSpPr>
        <p:grpSpPr>
          <a:xfrm>
            <a:off x="4978071" y="4551153"/>
            <a:ext cx="4087859" cy="1569327"/>
            <a:chOff x="5384471" y="1990198"/>
            <a:chExt cx="4087859" cy="156932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FE38ACB-0881-9DB1-0591-5D318E3BE4EF}"/>
                </a:ext>
              </a:extLst>
            </p:cNvPr>
            <p:cNvSpPr/>
            <p:nvPr/>
          </p:nvSpPr>
          <p:spPr>
            <a:xfrm rot="1243484">
              <a:off x="5384471" y="1990198"/>
              <a:ext cx="1762651" cy="97498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FE240EAA-94FB-A2ED-67E2-B12869FE9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8183" y="2879740"/>
              <a:ext cx="2424147" cy="679785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00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75778"/>
            <a:ext cx="8272868" cy="9528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Arial"/>
                <a:cs typeface="Arial"/>
              </a:rPr>
              <a:t>Decadal Changes – Southern Africa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([2003-2019]-[1979-2001], no ENSO years)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50328B-78B9-49A6-E2E9-5FEC10079C67}"/>
              </a:ext>
            </a:extLst>
          </p:cNvPr>
          <p:cNvGrpSpPr/>
          <p:nvPr/>
        </p:nvGrpSpPr>
        <p:grpSpPr>
          <a:xfrm>
            <a:off x="681892" y="1137529"/>
            <a:ext cx="10862994" cy="2341001"/>
            <a:chOff x="681892" y="1137529"/>
            <a:chExt cx="10862994" cy="2341001"/>
          </a:xfrm>
        </p:grpSpPr>
        <p:pic>
          <p:nvPicPr>
            <p:cNvPr id="7" name="Picture 7" descr="Map&#10;&#10;Description automatically generated">
              <a:extLst>
                <a:ext uri="{FF2B5EF4-FFF2-40B4-BE49-F238E27FC236}">
                  <a16:creationId xmlns:a16="http://schemas.microsoft.com/office/drawing/2014/main" id="{C9D7BD3C-BD8E-7E4E-FE1C-486265A4A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892" y="1306439"/>
              <a:ext cx="3474720" cy="2171700"/>
            </a:xfrm>
            <a:prstGeom prst="rect">
              <a:avLst/>
            </a:prstGeom>
          </p:spPr>
        </p:pic>
        <p:pic>
          <p:nvPicPr>
            <p:cNvPr id="13" name="Picture 13" descr="Map&#10;&#10;Description automatically generated">
              <a:extLst>
                <a:ext uri="{FF2B5EF4-FFF2-40B4-BE49-F238E27FC236}">
                  <a16:creationId xmlns:a16="http://schemas.microsoft.com/office/drawing/2014/main" id="{EA37BB5A-F6A7-DE41-5BAC-526832FD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6612" y="1306830"/>
              <a:ext cx="3474720" cy="2171700"/>
            </a:xfrm>
            <a:prstGeom prst="rect">
              <a:avLst/>
            </a:prstGeom>
          </p:spPr>
        </p:pic>
        <p:pic>
          <p:nvPicPr>
            <p:cNvPr id="21" name="Picture 21" descr="Chart, waterfall chart&#10;&#10;Description automatically generated">
              <a:extLst>
                <a:ext uri="{FF2B5EF4-FFF2-40B4-BE49-F238E27FC236}">
                  <a16:creationId xmlns:a16="http://schemas.microsoft.com/office/drawing/2014/main" id="{28A68FD1-2AD3-95BF-1A41-D0679E04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4406" y="1137529"/>
              <a:ext cx="3840480" cy="192024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1936F7-0C14-A776-643A-62FE40FBA34B}"/>
              </a:ext>
            </a:extLst>
          </p:cNvPr>
          <p:cNvSpPr txBox="1"/>
          <p:nvPr/>
        </p:nvSpPr>
        <p:spPr>
          <a:xfrm>
            <a:off x="7704405" y="3337716"/>
            <a:ext cx="3835574" cy="2447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880" indent="-182880">
              <a:lnSpc>
                <a:spcPct val="114999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Segoe UI"/>
              </a:rPr>
              <a:t>Delayed onset of the cloud band season</a:t>
            </a:r>
          </a:p>
          <a:p>
            <a:pPr marL="182880" indent="-182880">
              <a:lnSpc>
                <a:spcPct val="114999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Segoe UI"/>
              </a:rPr>
              <a:t>Nov: significant reduction in the number of days with events</a:t>
            </a:r>
          </a:p>
          <a:p>
            <a:pPr marL="182880" indent="-182880">
              <a:lnSpc>
                <a:spcPct val="114999"/>
              </a:lnSpc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/>
                <a:cs typeface="Segoe UI"/>
              </a:rPr>
              <a:t>Dec and Feb: cloud bands shifted southward</a:t>
            </a:r>
          </a:p>
          <a:p>
            <a:pPr>
              <a:lnSpc>
                <a:spcPct val="114999"/>
              </a:lnSpc>
            </a:pPr>
            <a:endParaRPr lang="en-US" sz="2000" dirty="0">
              <a:solidFill>
                <a:srgbClr val="002060"/>
              </a:solidFill>
              <a:latin typeface="Arial"/>
              <a:cs typeface="Segoe U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2AB691-E505-F7FD-5B2E-1D26BAA82A57}"/>
              </a:ext>
            </a:extLst>
          </p:cNvPr>
          <p:cNvGrpSpPr/>
          <p:nvPr/>
        </p:nvGrpSpPr>
        <p:grpSpPr>
          <a:xfrm>
            <a:off x="1218985" y="992855"/>
            <a:ext cx="8585833" cy="2275075"/>
            <a:chOff x="1218985" y="992855"/>
            <a:chExt cx="8585833" cy="227507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44169BC-57BF-2997-5E0F-DDD74D5FD9BB}"/>
                </a:ext>
              </a:extLst>
            </p:cNvPr>
            <p:cNvSpPr/>
            <p:nvPr/>
          </p:nvSpPr>
          <p:spPr>
            <a:xfrm>
              <a:off x="8905275" y="1644663"/>
              <a:ext cx="899543" cy="142073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98852B09-CC8A-32D6-3412-9F4AAA1998FA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4072923" y="995309"/>
              <a:ext cx="5287204" cy="649354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66F3469-D23B-0858-BDCF-2D82358E4C96}"/>
                </a:ext>
              </a:extLst>
            </p:cNvPr>
            <p:cNvSpPr/>
            <p:nvPr/>
          </p:nvSpPr>
          <p:spPr>
            <a:xfrm rot="3060000">
              <a:off x="804829" y="1868635"/>
              <a:ext cx="1813451" cy="98514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EC53916A-5E69-3FB7-B201-5D2F6ACEA4FF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flipH="1">
              <a:off x="1776413" y="992855"/>
              <a:ext cx="2337152" cy="719754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5F241D-CF2B-D7AF-6FC8-D202984E14DD}"/>
              </a:ext>
            </a:extLst>
          </p:cNvPr>
          <p:cNvGrpSpPr/>
          <p:nvPr/>
        </p:nvGrpSpPr>
        <p:grpSpPr>
          <a:xfrm>
            <a:off x="4334611" y="1937841"/>
            <a:ext cx="5539283" cy="3482429"/>
            <a:chOff x="4324842" y="1879226"/>
            <a:chExt cx="5539283" cy="348242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138ABAD-EB8D-C2E3-99A1-7301239CB448}"/>
                </a:ext>
              </a:extLst>
            </p:cNvPr>
            <p:cNvSpPr/>
            <p:nvPr/>
          </p:nvSpPr>
          <p:spPr>
            <a:xfrm rot="1243484">
              <a:off x="4324842" y="1879226"/>
              <a:ext cx="2169051" cy="97498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9E9F823-2BC8-A804-B39A-7AA1DBCD33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7453" y="2870850"/>
              <a:ext cx="3576672" cy="2490805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7E9CA-58E9-6D11-7064-27DADDDB80C8}"/>
              </a:ext>
            </a:extLst>
          </p:cNvPr>
          <p:cNvGrpSpPr/>
          <p:nvPr/>
        </p:nvGrpSpPr>
        <p:grpSpPr>
          <a:xfrm>
            <a:off x="679548" y="3804285"/>
            <a:ext cx="9174417" cy="2186500"/>
            <a:chOff x="679548" y="3804285"/>
            <a:chExt cx="9174417" cy="2186500"/>
          </a:xfrm>
        </p:grpSpPr>
        <p:pic>
          <p:nvPicPr>
            <p:cNvPr id="8" name="Picture 8" descr="Map&#10;&#10;Description automatically generated">
              <a:extLst>
                <a:ext uri="{FF2B5EF4-FFF2-40B4-BE49-F238E27FC236}">
                  <a16:creationId xmlns:a16="http://schemas.microsoft.com/office/drawing/2014/main" id="{B0E9DC0C-C29B-C091-2ED8-051674B5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548" y="3819085"/>
              <a:ext cx="3474720" cy="2171700"/>
            </a:xfrm>
            <a:prstGeom prst="rect">
              <a:avLst/>
            </a:prstGeom>
          </p:spPr>
        </p:pic>
        <p:pic>
          <p:nvPicPr>
            <p:cNvPr id="22" name="Picture 22" descr="Map&#10;&#10;Description automatically generated">
              <a:extLst>
                <a:ext uri="{FF2B5EF4-FFF2-40B4-BE49-F238E27FC236}">
                  <a16:creationId xmlns:a16="http://schemas.microsoft.com/office/drawing/2014/main" id="{A0962167-69AD-4F94-642E-7951D349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5440" y="3804285"/>
              <a:ext cx="3474720" cy="217170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1D75D50-EA66-4CAB-341A-313DBE2DD8F0}"/>
                </a:ext>
              </a:extLst>
            </p:cNvPr>
            <p:cNvGrpSpPr/>
            <p:nvPr/>
          </p:nvGrpSpPr>
          <p:grpSpPr>
            <a:xfrm>
              <a:off x="4358311" y="4347318"/>
              <a:ext cx="5495654" cy="1072561"/>
              <a:chOff x="5384471" y="1990198"/>
              <a:chExt cx="5495654" cy="1072561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FE38ACB-0881-9DB1-0591-5D318E3BE4EF}"/>
                  </a:ext>
                </a:extLst>
              </p:cNvPr>
              <p:cNvSpPr/>
              <p:nvPr/>
            </p:nvSpPr>
            <p:spPr>
              <a:xfrm rot="1243484">
                <a:off x="5384471" y="1990198"/>
                <a:ext cx="1762651" cy="974980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</a:ln>
              <a:effectLst>
                <a:outerShdw blurRad="25400" dist="25400" dir="8100000" algn="tr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4" name="Connector: Elbow 53">
                <a:extLst>
                  <a:ext uri="{FF2B5EF4-FFF2-40B4-BE49-F238E27FC236}">
                    <a16:creationId xmlns:a16="http://schemas.microsoft.com/office/drawing/2014/main" id="{FE240EAA-94FB-A2ED-67E2-B12869FE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29133" y="2870850"/>
                <a:ext cx="3850992" cy="191909"/>
              </a:xfrm>
              <a:prstGeom prst="bentConnector2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257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Next Steps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612AF0-4ECF-44C9-95C4-9C34A9113A17}"/>
              </a:ext>
            </a:extLst>
          </p:cNvPr>
          <p:cNvGrpSpPr/>
          <p:nvPr/>
        </p:nvGrpSpPr>
        <p:grpSpPr>
          <a:xfrm>
            <a:off x="767441" y="1142408"/>
            <a:ext cx="7960900" cy="356188"/>
            <a:chOff x="767441" y="1142408"/>
            <a:chExt cx="7960900" cy="35618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CD2F41-4330-4553-BA05-43EAE68B10C9}"/>
                </a:ext>
              </a:extLst>
            </p:cNvPr>
            <p:cNvSpPr txBox="1"/>
            <p:nvPr/>
          </p:nvSpPr>
          <p:spPr>
            <a:xfrm>
              <a:off x="1129590" y="1142408"/>
              <a:ext cx="7598751" cy="3561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Improvement of the detection of individual cloud band events</a:t>
              </a:r>
            </a:p>
          </p:txBody>
        </p:sp>
        <p:pic>
          <p:nvPicPr>
            <p:cNvPr id="37" name="Graphic 9" descr="Cloud with solid fill">
              <a:extLst>
                <a:ext uri="{FF2B5EF4-FFF2-40B4-BE49-F238E27FC236}">
                  <a16:creationId xmlns:a16="http://schemas.microsoft.com/office/drawing/2014/main" id="{EAF648D9-B622-44FF-9D4F-A4763CA1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1185687"/>
              <a:ext cx="269631" cy="26963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847C8-BBA2-4B72-8437-6388F40E7232}"/>
              </a:ext>
            </a:extLst>
          </p:cNvPr>
          <p:cNvGrpSpPr/>
          <p:nvPr/>
        </p:nvGrpSpPr>
        <p:grpSpPr>
          <a:xfrm>
            <a:off x="767441" y="4362471"/>
            <a:ext cx="7966343" cy="1532343"/>
            <a:chOff x="767441" y="4362471"/>
            <a:chExt cx="7966343" cy="153234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4510D0-357A-4887-A8D2-33543B76C468}"/>
                </a:ext>
              </a:extLst>
            </p:cNvPr>
            <p:cNvSpPr txBox="1"/>
            <p:nvPr/>
          </p:nvSpPr>
          <p:spPr>
            <a:xfrm>
              <a:off x="1129590" y="4362471"/>
              <a:ext cx="7604194" cy="15323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Implementation in tandem with S2S model, in partnership with the Brazilian </a:t>
              </a:r>
              <a:r>
                <a:rPr lang="en-GB" sz="2200" dirty="0" err="1">
                  <a:solidFill>
                    <a:srgbClr val="002060"/>
                  </a:solidFill>
                  <a:latin typeface="Arial"/>
                  <a:ea typeface="+mn-lt"/>
                  <a:cs typeface="+mn-lt"/>
                </a:rPr>
                <a:t>Center</a:t>
              </a:r>
              <a:r>
                <a:rPr lang="en-GB" sz="2200" dirty="0">
                  <a:solidFill>
                    <a:srgbClr val="002060"/>
                  </a:solidFill>
                  <a:latin typeface="Arial"/>
                  <a:ea typeface="+mn-lt"/>
                  <a:cs typeface="+mn-lt"/>
                </a:rPr>
                <a:t> for Weather Forecast and Climatic Studies</a:t>
              </a:r>
              <a:r>
                <a:rPr lang="en-GB" sz="2200" dirty="0">
                  <a:solidFill>
                    <a:srgbClr val="002060"/>
                  </a:solidFill>
                  <a:latin typeface="Arial"/>
                  <a:cs typeface="Calibri"/>
                </a:rPr>
                <a:t> at the National </a:t>
              </a:r>
              <a:r>
                <a:rPr lang="en-GB" sz="2200" dirty="0" err="1">
                  <a:solidFill>
                    <a:srgbClr val="002060"/>
                  </a:solidFill>
                  <a:latin typeface="Arial"/>
                  <a:cs typeface="Calibri"/>
                </a:rPr>
                <a:t>Center</a:t>
              </a:r>
              <a:r>
                <a:rPr lang="en-GB" sz="2200" dirty="0">
                  <a:solidFill>
                    <a:srgbClr val="002060"/>
                  </a:solidFill>
                  <a:latin typeface="Arial"/>
                  <a:cs typeface="Calibri"/>
                </a:rPr>
                <a:t> for Space Research (</a:t>
              </a: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CPTEC/INPE)</a:t>
              </a:r>
              <a:endParaRPr lang="en-US" sz="2200" dirty="0"/>
            </a:p>
          </p:txBody>
        </p:sp>
        <p:pic>
          <p:nvPicPr>
            <p:cNvPr id="49" name="Graphic 9" descr="Cloud with solid fill">
              <a:extLst>
                <a:ext uri="{FF2B5EF4-FFF2-40B4-BE49-F238E27FC236}">
                  <a16:creationId xmlns:a16="http://schemas.microsoft.com/office/drawing/2014/main" id="{4524E190-6D1E-4364-B342-DBB2658F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4417178"/>
              <a:ext cx="269631" cy="269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27FCAE-4A9F-47F5-BA83-3F7033D4C75E}"/>
              </a:ext>
            </a:extLst>
          </p:cNvPr>
          <p:cNvGrpSpPr/>
          <p:nvPr/>
        </p:nvGrpSpPr>
        <p:grpSpPr>
          <a:xfrm>
            <a:off x="767441" y="2725086"/>
            <a:ext cx="7918325" cy="356188"/>
            <a:chOff x="767441" y="2725086"/>
            <a:chExt cx="7918325" cy="35618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B54123-FAD6-4AE8-999F-0354A6A78599}"/>
                </a:ext>
              </a:extLst>
            </p:cNvPr>
            <p:cNvSpPr txBox="1"/>
            <p:nvPr/>
          </p:nvSpPr>
          <p:spPr>
            <a:xfrm>
              <a:off x="1129590" y="2725086"/>
              <a:ext cx="7556176" cy="3561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Implement in climate models of varying resolution</a:t>
              </a:r>
            </a:p>
          </p:txBody>
        </p:sp>
        <p:pic>
          <p:nvPicPr>
            <p:cNvPr id="60" name="Graphic 9" descr="Cloud with solid fill">
              <a:extLst>
                <a:ext uri="{FF2B5EF4-FFF2-40B4-BE49-F238E27FC236}">
                  <a16:creationId xmlns:a16="http://schemas.microsoft.com/office/drawing/2014/main" id="{F3AAA7BB-A09B-476F-8D8F-F8174037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2768365"/>
              <a:ext cx="271869" cy="26963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9A5D9-C192-42CE-92A8-5DB5AA5BD069}"/>
              </a:ext>
            </a:extLst>
          </p:cNvPr>
          <p:cNvGrpSpPr/>
          <p:nvPr/>
        </p:nvGrpSpPr>
        <p:grpSpPr>
          <a:xfrm>
            <a:off x="767441" y="1729894"/>
            <a:ext cx="7996056" cy="753668"/>
            <a:chOff x="767441" y="1729894"/>
            <a:chExt cx="7996056" cy="75366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6BD1D09-29CA-4BA8-9FCE-DA8DBC60D482}"/>
                </a:ext>
              </a:extLst>
            </p:cNvPr>
            <p:cNvSpPr txBox="1"/>
            <p:nvPr/>
          </p:nvSpPr>
          <p:spPr>
            <a:xfrm>
              <a:off x="1129590" y="1729894"/>
              <a:ext cx="7633907" cy="7536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Analysis of the dynamic aspects related to the development of the cloud band events and connections among them</a:t>
              </a:r>
              <a:endParaRPr lang="en-US" sz="2200" dirty="0"/>
            </a:p>
          </p:txBody>
        </p:sp>
        <p:pic>
          <p:nvPicPr>
            <p:cNvPr id="63" name="Graphic 9" descr="Cloud with solid fill">
              <a:extLst>
                <a:ext uri="{FF2B5EF4-FFF2-40B4-BE49-F238E27FC236}">
                  <a16:creationId xmlns:a16="http://schemas.microsoft.com/office/drawing/2014/main" id="{DD437475-2CD5-4877-9F71-26D79072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1784601"/>
              <a:ext cx="236540" cy="26963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26B740-41AA-4E9A-B816-599AABED330F}"/>
              </a:ext>
            </a:extLst>
          </p:cNvPr>
          <p:cNvGrpSpPr/>
          <p:nvPr/>
        </p:nvGrpSpPr>
        <p:grpSpPr>
          <a:xfrm>
            <a:off x="767441" y="3367279"/>
            <a:ext cx="7923487" cy="745525"/>
            <a:chOff x="767441" y="3367279"/>
            <a:chExt cx="7923487" cy="7455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6EF2AD-372E-4AC1-B225-ECD8746B725A}"/>
                </a:ext>
              </a:extLst>
            </p:cNvPr>
            <p:cNvSpPr txBox="1"/>
            <p:nvPr/>
          </p:nvSpPr>
          <p:spPr>
            <a:xfrm>
              <a:off x="1129590" y="3367279"/>
              <a:ext cx="7561338" cy="7455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200" dirty="0">
                  <a:solidFill>
                    <a:srgbClr val="002060"/>
                  </a:solidFill>
                  <a:latin typeface="Arial"/>
                  <a:cs typeface="Arial"/>
                </a:rPr>
                <a:t>Develop of a near real-time framework to monitor the onset of the cloud band season in a hemispheric perspective</a:t>
              </a:r>
            </a:p>
          </p:txBody>
        </p:sp>
        <p:pic>
          <p:nvPicPr>
            <p:cNvPr id="26" name="Graphic 9" descr="Cloud with solid fill">
              <a:extLst>
                <a:ext uri="{FF2B5EF4-FFF2-40B4-BE49-F238E27FC236}">
                  <a16:creationId xmlns:a16="http://schemas.microsoft.com/office/drawing/2014/main" id="{5A578A15-63EA-428A-A366-F652A201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41" y="3421986"/>
              <a:ext cx="268159" cy="269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538F24-1F8F-4BCD-8C0C-E66E538AFDA8}"/>
              </a:ext>
            </a:extLst>
          </p:cNvPr>
          <p:cNvGrpSpPr/>
          <p:nvPr/>
        </p:nvGrpSpPr>
        <p:grpSpPr>
          <a:xfrm>
            <a:off x="7987229" y="1562100"/>
            <a:ext cx="3433246" cy="3533775"/>
            <a:chOff x="7987229" y="1562100"/>
            <a:chExt cx="3433246" cy="35337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8A76A4-F6D9-4CF5-9E38-82AD11B5C6DE}"/>
                </a:ext>
              </a:extLst>
            </p:cNvPr>
            <p:cNvGrpSpPr/>
            <p:nvPr/>
          </p:nvGrpSpPr>
          <p:grpSpPr>
            <a:xfrm>
              <a:off x="8934450" y="1562100"/>
              <a:ext cx="2486025" cy="3533775"/>
              <a:chOff x="8934450" y="1562100"/>
              <a:chExt cx="2486025" cy="35337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EA4893-3589-4EF8-B75E-67B03783C027}"/>
                  </a:ext>
                </a:extLst>
              </p:cNvPr>
              <p:cNvSpPr/>
              <p:nvPr/>
            </p:nvSpPr>
            <p:spPr>
              <a:xfrm>
                <a:off x="8934450" y="1562100"/>
                <a:ext cx="2486025" cy="3533775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2000" dirty="0">
                    <a:solidFill>
                      <a:srgbClr val="FFFFFF"/>
                    </a:solidFill>
                    <a:latin typeface="Arial"/>
                    <a:cs typeface="Arial"/>
                  </a:rPr>
                  <a:t>Near real-time monitoring webpage</a:t>
                </a:r>
              </a:p>
            </p:txBody>
          </p:sp>
          <p:pic>
            <p:nvPicPr>
              <p:cNvPr id="22" name="Picture 7" descr="A picture containing text, sign, vector graphics&#10;&#10;Description automatically generated">
                <a:extLst>
                  <a:ext uri="{FF2B5EF4-FFF2-40B4-BE49-F238E27FC236}">
                    <a16:creationId xmlns:a16="http://schemas.microsoft.com/office/drawing/2014/main" id="{A0C22031-B5D1-4FF5-AEF4-9EEB41A2F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1125" y="2343150"/>
                <a:ext cx="2362200" cy="2362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29C4A1-00C9-4693-B42C-C99CF862F3D8}"/>
                  </a:ext>
                </a:extLst>
              </p:cNvPr>
              <p:cNvSpPr txBox="1"/>
              <p:nvPr/>
            </p:nvSpPr>
            <p:spPr>
              <a:xfrm>
                <a:off x="8934450" y="4733925"/>
                <a:ext cx="2486025" cy="3173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2000" b="1">
                    <a:solidFill>
                      <a:schemeClr val="bg1"/>
                    </a:solidFill>
                    <a:latin typeface="Arial"/>
                    <a:cs typeface="Arial"/>
                  </a:rPr>
                  <a:t>SCAN ME</a:t>
                </a:r>
                <a:endParaRPr lang="en-US" sz="200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9BB15EA-F456-4C7D-A93F-562A414746B5}"/>
                </a:ext>
              </a:extLst>
            </p:cNvPr>
            <p:cNvCxnSpPr/>
            <p:nvPr/>
          </p:nvCxnSpPr>
          <p:spPr>
            <a:xfrm>
              <a:off x="7987229" y="3918562"/>
              <a:ext cx="947221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Thank you!!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8A76A4-F6D9-4CF5-9E38-82AD11B5C6DE}"/>
              </a:ext>
            </a:extLst>
          </p:cNvPr>
          <p:cNvGrpSpPr/>
          <p:nvPr/>
        </p:nvGrpSpPr>
        <p:grpSpPr>
          <a:xfrm>
            <a:off x="8934450" y="1562100"/>
            <a:ext cx="2486025" cy="3533775"/>
            <a:chOff x="8934450" y="1562100"/>
            <a:chExt cx="2486025" cy="3533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EA4893-3589-4EF8-B75E-67B03783C027}"/>
                </a:ext>
              </a:extLst>
            </p:cNvPr>
            <p:cNvSpPr/>
            <p:nvPr/>
          </p:nvSpPr>
          <p:spPr>
            <a:xfrm>
              <a:off x="8934450" y="1562100"/>
              <a:ext cx="2486025" cy="353377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000">
                  <a:solidFill>
                    <a:srgbClr val="FFFFFF"/>
                  </a:solidFill>
                  <a:latin typeface="Arial"/>
                  <a:cs typeface="Arial"/>
                </a:rPr>
                <a:t>Near real-time monitoring webpage</a:t>
              </a:r>
            </a:p>
          </p:txBody>
        </p:sp>
        <p:pic>
          <p:nvPicPr>
            <p:cNvPr id="22" name="Picture 7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A0C22031-B5D1-4FF5-AEF4-9EEB41A2F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1125" y="2343150"/>
              <a:ext cx="2362200" cy="2362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29C4A1-00C9-4693-B42C-C99CF862F3D8}"/>
                </a:ext>
              </a:extLst>
            </p:cNvPr>
            <p:cNvSpPr txBox="1"/>
            <p:nvPr/>
          </p:nvSpPr>
          <p:spPr>
            <a:xfrm>
              <a:off x="8934450" y="4733925"/>
              <a:ext cx="2486025" cy="3173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Arial"/>
                  <a:cs typeface="Arial"/>
                </a:rPr>
                <a:t>SCAN ME</a:t>
              </a:r>
              <a:endParaRPr lang="en-US" sz="2000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5E75EC-E94F-432E-B0EE-82C485423C46}"/>
              </a:ext>
            </a:extLst>
          </p:cNvPr>
          <p:cNvGrpSpPr/>
          <p:nvPr/>
        </p:nvGrpSpPr>
        <p:grpSpPr>
          <a:xfrm>
            <a:off x="885825" y="1169622"/>
            <a:ext cx="7211888" cy="1202103"/>
            <a:chOff x="885825" y="1207722"/>
            <a:chExt cx="7211888" cy="12021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782476-FD84-4AD1-8289-ED88B921DBF5}"/>
                </a:ext>
              </a:extLst>
            </p:cNvPr>
            <p:cNvGrpSpPr/>
            <p:nvPr/>
          </p:nvGrpSpPr>
          <p:grpSpPr>
            <a:xfrm>
              <a:off x="1038225" y="1207722"/>
              <a:ext cx="7059488" cy="1134862"/>
              <a:chOff x="685800" y="1490785"/>
              <a:chExt cx="7059488" cy="113486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CD2F41-4330-4553-BA05-43EAE68B10C9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6684351" cy="113486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 sz="2200" dirty="0">
                    <a:solidFill>
                      <a:srgbClr val="002060"/>
                    </a:solidFill>
                    <a:latin typeface="Arial"/>
                    <a:cs typeface="Arial"/>
                  </a:rPr>
                  <a:t>Contacts:</a:t>
                </a:r>
              </a:p>
              <a:p>
                <a:pPr marL="457200">
                  <a:lnSpc>
                    <a:spcPct val="114999"/>
                  </a:lnSpc>
                </a:pPr>
                <a:r>
                  <a:rPr lang="en-GB" sz="2200" dirty="0">
                    <a:solidFill>
                      <a:srgbClr val="002060"/>
                    </a:solidFill>
                    <a:latin typeface="Arial"/>
                    <a:cs typeface="Arial"/>
                  </a:rPr>
                  <a:t>marcia.zilli@ouce.ox.ac.uk</a:t>
                </a:r>
              </a:p>
              <a:p>
                <a:pPr marL="457200">
                  <a:lnSpc>
                    <a:spcPct val="114999"/>
                  </a:lnSpc>
                </a:pPr>
                <a:r>
                  <a:rPr lang="en-GB" sz="2200" dirty="0">
                    <a:solidFill>
                      <a:srgbClr val="002060"/>
                    </a:solidFill>
                    <a:latin typeface="Arial"/>
                    <a:cs typeface="Arial"/>
                  </a:rPr>
                  <a:t>neil.hart@ouce.ox.ac.uk</a:t>
                </a:r>
              </a:p>
            </p:txBody>
          </p:sp>
          <p:pic>
            <p:nvPicPr>
              <p:cNvPr id="37" name="Graphic 9" descr="Cloud with solid fill">
                <a:extLst>
                  <a:ext uri="{FF2B5EF4-FFF2-40B4-BE49-F238E27FC236}">
                    <a16:creationId xmlns:a16="http://schemas.microsoft.com/office/drawing/2014/main" id="{EAF648D9-B622-44FF-9D4F-A4763CA1F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9" name="Graphic 9" descr="Email with solid fill">
              <a:extLst>
                <a:ext uri="{FF2B5EF4-FFF2-40B4-BE49-F238E27FC236}">
                  <a16:creationId xmlns:a16="http://schemas.microsoft.com/office/drawing/2014/main" id="{3DE9C731-0AAB-4F86-8EB4-435CD32B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5825" y="1638300"/>
              <a:ext cx="771525" cy="7715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2C7030-E44F-4204-81BF-11F2B0E8E05E}"/>
              </a:ext>
            </a:extLst>
          </p:cNvPr>
          <p:cNvGrpSpPr/>
          <p:nvPr/>
        </p:nvGrpSpPr>
        <p:grpSpPr>
          <a:xfrm>
            <a:off x="885825" y="3931627"/>
            <a:ext cx="7143503" cy="2134430"/>
            <a:chOff x="885825" y="2607896"/>
            <a:chExt cx="7143503" cy="21344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6E958C6-5F89-488D-9EA2-049D810509E6}"/>
                </a:ext>
              </a:extLst>
            </p:cNvPr>
            <p:cNvGrpSpPr/>
            <p:nvPr/>
          </p:nvGrpSpPr>
          <p:grpSpPr>
            <a:xfrm>
              <a:off x="1038224" y="2607896"/>
              <a:ext cx="6991104" cy="2134430"/>
              <a:chOff x="685800" y="1490785"/>
              <a:chExt cx="9137545" cy="2134430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6BD1D09-29CA-4BA8-9FCE-DA8DBC60D482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8762408" cy="21344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>
                    <a:solidFill>
                      <a:srgbClr val="002060"/>
                    </a:solidFill>
                    <a:latin typeface="Arial"/>
                    <a:cs typeface="Arial"/>
                  </a:rPr>
                  <a:t>References:</a:t>
                </a:r>
                <a:endParaRPr lang="en-US">
                  <a:solidFill>
                    <a:srgbClr val="002060"/>
                  </a:solidFill>
                  <a:latin typeface="Calibri" panose="020F0502020204030204"/>
                  <a:cs typeface="Calibri" panose="020F0502020204030204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Hart N et al (2012) Mon Wea Rev 140, 4005-4016, </a:t>
                </a:r>
                <a:r>
                  <a:rPr lang="en-US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: 10.1175/MWR-D-12-00127.1.</a:t>
                </a:r>
                <a:endParaRPr lang="en-US">
                  <a:solidFill>
                    <a:srgbClr val="002060"/>
                  </a:solidFill>
                  <a:ea typeface="+mn-lt"/>
                  <a:cs typeface="+mn-lt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Hart N et al (2018) J Climate 31, 2797-2817, </a:t>
                </a:r>
                <a:r>
                  <a:rPr lang="en-US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: 10.1175/JCLI-D-17-0221.1.</a:t>
                </a:r>
                <a:endParaRPr lang="en-US">
                  <a:solidFill>
                    <a:srgbClr val="002060"/>
                  </a:solidFill>
                  <a:ea typeface="+mn-lt"/>
                  <a:cs typeface="+mn-lt"/>
                </a:endParaRPr>
              </a:p>
              <a:p>
                <a:pPr marL="777240" indent="-228600">
                  <a:spcAft>
                    <a:spcPts val="600"/>
                  </a:spcAft>
                  <a:buFont typeface="Wingdings"/>
                  <a:buChar char="§"/>
                </a:pP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Zilli MT and Hart N (2021) J Climate 34, 8125-8144, </a:t>
                </a:r>
                <a:r>
                  <a:rPr lang="en-US" err="1">
                    <a:solidFill>
                      <a:srgbClr val="002060"/>
                    </a:solidFill>
                    <a:latin typeface="Arial"/>
                    <a:cs typeface="Arial"/>
                  </a:rPr>
                  <a:t>doi</a:t>
                </a:r>
                <a:r>
                  <a:rPr lang="en-US">
                    <a:solidFill>
                      <a:srgbClr val="002060"/>
                    </a:solidFill>
                    <a:latin typeface="Arial"/>
                    <a:cs typeface="Arial"/>
                  </a:rPr>
                  <a:t>: 10.1175/JCLI-D-21-0020.1</a:t>
                </a:r>
                <a:endParaRPr lang="en-GB">
                  <a:solidFill>
                    <a:srgbClr val="002060"/>
                  </a:solidFill>
                  <a:cs typeface="Calibri" panose="020F0502020204030204"/>
                </a:endParaRPr>
              </a:p>
            </p:txBody>
          </p:sp>
          <p:pic>
            <p:nvPicPr>
              <p:cNvPr id="63" name="Graphic 9" descr="Cloud with solid fill">
                <a:extLst>
                  <a:ext uri="{FF2B5EF4-FFF2-40B4-BE49-F238E27FC236}">
                    <a16:creationId xmlns:a16="http://schemas.microsoft.com/office/drawing/2014/main" id="{DD437475-2CD5-4877-9F71-26D79072D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10" name="Graphic 10" descr="Scroll with solid fill">
              <a:extLst>
                <a:ext uri="{FF2B5EF4-FFF2-40B4-BE49-F238E27FC236}">
                  <a16:creationId xmlns:a16="http://schemas.microsoft.com/office/drawing/2014/main" id="{D1A00BA8-EB1E-42C7-AEFC-342524A1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5825" y="3057525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5C969E-8F57-412F-8F7A-7DE7BFE85FE2}"/>
              </a:ext>
            </a:extLst>
          </p:cNvPr>
          <p:cNvGrpSpPr/>
          <p:nvPr/>
        </p:nvGrpSpPr>
        <p:grpSpPr>
          <a:xfrm>
            <a:off x="885825" y="2635739"/>
            <a:ext cx="7211888" cy="1183054"/>
            <a:chOff x="885825" y="2541221"/>
            <a:chExt cx="7211888" cy="118305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9143BF-6DC3-45B1-A176-C0EB2D7FA3DC}"/>
                </a:ext>
              </a:extLst>
            </p:cNvPr>
            <p:cNvGrpSpPr/>
            <p:nvPr/>
          </p:nvGrpSpPr>
          <p:grpSpPr>
            <a:xfrm>
              <a:off x="1038225" y="2541221"/>
              <a:ext cx="7059488" cy="804836"/>
              <a:chOff x="685800" y="1490785"/>
              <a:chExt cx="7059488" cy="80483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13B894-397F-4CB2-A2BA-09CE7B92D43E}"/>
                  </a:ext>
                </a:extLst>
              </p:cNvPr>
              <p:cNvSpPr txBox="1"/>
              <p:nvPr/>
            </p:nvSpPr>
            <p:spPr>
              <a:xfrm>
                <a:off x="1060937" y="1490785"/>
                <a:ext cx="6684351" cy="80483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GB" sz="2200">
                    <a:solidFill>
                      <a:srgbClr val="002060"/>
                    </a:solidFill>
                    <a:latin typeface="Arial"/>
                    <a:cs typeface="Arial"/>
                  </a:rPr>
                  <a:t>Near real-time monitoring webpage:</a:t>
                </a:r>
              </a:p>
              <a:p>
                <a:pPr marL="457200">
                  <a:spcBef>
                    <a:spcPts val="600"/>
                  </a:spcBef>
                </a:pPr>
                <a:r>
                  <a:rPr lang="en-US" sz="2200">
                    <a:solidFill>
                      <a:srgbClr val="002060"/>
                    </a:solidFill>
                    <a:latin typeface="Arial"/>
                    <a:cs typeface="Arial"/>
                  </a:rPr>
                  <a:t>https://hart-ncg.github.io/real-time/about.html</a:t>
                </a:r>
                <a:endParaRPr lang="en-GB" sz="2200">
                  <a:solidFill>
                    <a:srgbClr val="00206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28" name="Graphic 9" descr="Cloud with solid fill">
                <a:extLst>
                  <a:ext uri="{FF2B5EF4-FFF2-40B4-BE49-F238E27FC236}">
                    <a16:creationId xmlns:a16="http://schemas.microsoft.com/office/drawing/2014/main" id="{B8CEA816-0AA0-459E-810D-4FF2CF224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5800" y="1545492"/>
                <a:ext cx="269631" cy="269631"/>
              </a:xfrm>
              <a:prstGeom prst="rect">
                <a:avLst/>
              </a:prstGeom>
            </p:spPr>
          </p:pic>
        </p:grpSp>
        <p:pic>
          <p:nvPicPr>
            <p:cNvPr id="13" name="Graphic 13" descr="Internet with solid fill">
              <a:extLst>
                <a:ext uri="{FF2B5EF4-FFF2-40B4-BE49-F238E27FC236}">
                  <a16:creationId xmlns:a16="http://schemas.microsoft.com/office/drawing/2014/main" id="{828E8656-7B6A-4E66-A3A5-F68FC7888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5825" y="2809875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Graphic 16" descr="Arrow: Slight curve with solid fill">
            <a:extLst>
              <a:ext uri="{FF2B5EF4-FFF2-40B4-BE49-F238E27FC236}">
                <a16:creationId xmlns:a16="http://schemas.microsoft.com/office/drawing/2014/main" id="{2566A0B7-3771-46FF-A9A2-A4CC688481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80000">
            <a:off x="7409963" y="2927350"/>
            <a:ext cx="1500552" cy="10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What are Cloud Bands?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1371F33-BEB7-4A0F-9C4D-C89D157A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77" y="1051169"/>
            <a:ext cx="5097584" cy="5097584"/>
          </a:xfrm>
          <a:prstGeom prst="rect">
            <a:avLst/>
          </a:prstGeom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98B534-B4DE-4C13-8C21-52143C32DCCF}"/>
              </a:ext>
            </a:extLst>
          </p:cNvPr>
          <p:cNvGrpSpPr/>
          <p:nvPr/>
        </p:nvGrpSpPr>
        <p:grpSpPr>
          <a:xfrm>
            <a:off x="685800" y="1490785"/>
            <a:ext cx="5410200" cy="1238031"/>
            <a:chOff x="685800" y="1490785"/>
            <a:chExt cx="5410200" cy="12380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524FF6-F154-4BC5-B7B3-EBC0729A7AD3}"/>
                </a:ext>
              </a:extLst>
            </p:cNvPr>
            <p:cNvSpPr txBox="1"/>
            <p:nvPr/>
          </p:nvSpPr>
          <p:spPr>
            <a:xfrm>
              <a:off x="1060937" y="1490785"/>
              <a:ext cx="5035063" cy="12380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  <a:spcAft>
                  <a:spcPts val="1200"/>
                </a:spcAft>
              </a:pPr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Continuous areas of low OLR connecting convective areas from the tropics to the </a:t>
              </a:r>
              <a:r>
                <a:rPr lang="en-GB" sz="2400" dirty="0" err="1">
                  <a:solidFill>
                    <a:srgbClr val="002060"/>
                  </a:solidFill>
                  <a:latin typeface="Arial"/>
                  <a:cs typeface="Arial"/>
                </a:rPr>
                <a:t>extratropics</a:t>
              </a:r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.</a:t>
              </a:r>
            </a:p>
          </p:txBody>
        </p:sp>
        <p:pic>
          <p:nvPicPr>
            <p:cNvPr id="8" name="Graphic 9" descr="Cloud with solid fill">
              <a:extLst>
                <a:ext uri="{FF2B5EF4-FFF2-40B4-BE49-F238E27FC236}">
                  <a16:creationId xmlns:a16="http://schemas.microsoft.com/office/drawing/2014/main" id="{C4E9A102-2E99-4B42-B83C-F7343F91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1545492"/>
              <a:ext cx="269631" cy="269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34BF95-A0C1-44A3-B6FF-C1FED85D4266}"/>
              </a:ext>
            </a:extLst>
          </p:cNvPr>
          <p:cNvGrpSpPr/>
          <p:nvPr/>
        </p:nvGrpSpPr>
        <p:grpSpPr>
          <a:xfrm>
            <a:off x="6598452" y="5257106"/>
            <a:ext cx="1177924" cy="392995"/>
            <a:chOff x="10654881" y="1617015"/>
            <a:chExt cx="1177924" cy="392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197E8F-1EE7-4510-B25D-EA35F4B6CAF5}"/>
                </a:ext>
              </a:extLst>
            </p:cNvPr>
            <p:cNvGrpSpPr/>
            <p:nvPr/>
          </p:nvGrpSpPr>
          <p:grpSpPr>
            <a:xfrm>
              <a:off x="10658475" y="1617015"/>
              <a:ext cx="1174330" cy="376046"/>
              <a:chOff x="10658475" y="1617015"/>
              <a:chExt cx="1174330" cy="37604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56F0F94-180C-49AF-8228-11AE455201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8614" y="1617015"/>
                <a:ext cx="564191" cy="372452"/>
              </a:xfrm>
              <a:prstGeom prst="straightConnector1">
                <a:avLst/>
              </a:prstGeom>
              <a:ln>
                <a:solidFill>
                  <a:srgbClr val="157A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5DC6157-28E7-4303-A4E8-BD1AB971AE4E}"/>
                  </a:ext>
                </a:extLst>
              </p:cNvPr>
              <p:cNvCxnSpPr/>
              <p:nvPr/>
            </p:nvCxnSpPr>
            <p:spPr>
              <a:xfrm flipV="1">
                <a:off x="10658475" y="1989467"/>
                <a:ext cx="610139" cy="3594"/>
              </a:xfrm>
              <a:prstGeom prst="straightConnector1">
                <a:avLst/>
              </a:prstGeom>
              <a:ln>
                <a:solidFill>
                  <a:srgbClr val="157A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8BC049-1394-4690-B6E9-FBE28CEDC46E}"/>
                </a:ext>
              </a:extLst>
            </p:cNvPr>
            <p:cNvSpPr txBox="1"/>
            <p:nvPr/>
          </p:nvSpPr>
          <p:spPr>
            <a:xfrm>
              <a:off x="10654881" y="1733011"/>
              <a:ext cx="6311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solidFill>
                    <a:srgbClr val="157A0A"/>
                  </a:solidFill>
                  <a:latin typeface="Arial"/>
                  <a:cs typeface="Arial"/>
                </a:rPr>
                <a:t>SPCZ</a:t>
              </a:r>
              <a:endParaRPr lang="en-US">
                <a:solidFill>
                  <a:srgbClr val="157A0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695E0F-DB68-4656-9710-6FA870D90A22}"/>
              </a:ext>
            </a:extLst>
          </p:cNvPr>
          <p:cNvGrpSpPr/>
          <p:nvPr/>
        </p:nvGrpSpPr>
        <p:grpSpPr>
          <a:xfrm>
            <a:off x="6488330" y="1321470"/>
            <a:ext cx="906245" cy="788330"/>
            <a:chOff x="9430380" y="3590420"/>
            <a:chExt cx="906245" cy="7883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5711415-5D44-4ABE-BDD9-BB929A12EF8C}"/>
                </a:ext>
              </a:extLst>
            </p:cNvPr>
            <p:cNvGrpSpPr/>
            <p:nvPr/>
          </p:nvGrpSpPr>
          <p:grpSpPr>
            <a:xfrm>
              <a:off x="9430380" y="3867419"/>
              <a:ext cx="906245" cy="511331"/>
              <a:chOff x="9430380" y="3867419"/>
              <a:chExt cx="906245" cy="511331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7273AD9-229B-42CF-93C1-275AF96DDB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27412" y="3869845"/>
                <a:ext cx="209213" cy="508905"/>
              </a:xfrm>
              <a:prstGeom prst="straightConnector1">
                <a:avLst/>
              </a:prstGeom>
              <a:ln>
                <a:solidFill>
                  <a:srgbClr val="F162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EF3199A-37B5-42D8-86A5-2EFB476F3F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30380" y="3867419"/>
                <a:ext cx="699997" cy="0"/>
              </a:xfrm>
              <a:prstGeom prst="straightConnector1">
                <a:avLst/>
              </a:prstGeom>
              <a:ln>
                <a:solidFill>
                  <a:srgbClr val="F162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D7BF22-9F40-461B-ACF4-AAAF1F1BD929}"/>
                </a:ext>
              </a:extLst>
            </p:cNvPr>
            <p:cNvSpPr txBox="1"/>
            <p:nvPr/>
          </p:nvSpPr>
          <p:spPr>
            <a:xfrm>
              <a:off x="9474769" y="3590420"/>
              <a:ext cx="6311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dirty="0">
                  <a:solidFill>
                    <a:srgbClr val="FD5D04"/>
                  </a:solidFill>
                  <a:latin typeface="Arial"/>
                  <a:cs typeface="Arial"/>
                </a:rPr>
                <a:t>SACZ</a:t>
              </a:r>
              <a:endParaRPr lang="en-US" dirty="0">
                <a:solidFill>
                  <a:srgbClr val="FD5D04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E28B6E-BEE8-4F44-8319-831862EE453F}"/>
              </a:ext>
            </a:extLst>
          </p:cNvPr>
          <p:cNvGrpSpPr/>
          <p:nvPr/>
        </p:nvGrpSpPr>
        <p:grpSpPr>
          <a:xfrm>
            <a:off x="10300066" y="1905949"/>
            <a:ext cx="1233472" cy="291860"/>
            <a:chOff x="8151010" y="3746732"/>
            <a:chExt cx="1233472" cy="2918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CF342E-AFF2-46D3-851E-C8DFE7CE6FAC}"/>
                </a:ext>
              </a:extLst>
            </p:cNvPr>
            <p:cNvGrpSpPr/>
            <p:nvPr/>
          </p:nvGrpSpPr>
          <p:grpSpPr>
            <a:xfrm>
              <a:off x="8151010" y="3746732"/>
              <a:ext cx="1183154" cy="275578"/>
              <a:chOff x="8151010" y="3746732"/>
              <a:chExt cx="1183154" cy="275578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36F5FD4-A6DF-474D-AB1F-A5C24CA8C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51010" y="3746732"/>
                <a:ext cx="580829" cy="271984"/>
              </a:xfrm>
              <a:prstGeom prst="straightConnector1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0000203-8BC8-4DA6-B389-46741BDFBE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4025" y="4018716"/>
                <a:ext cx="610139" cy="3594"/>
              </a:xfrm>
              <a:prstGeom prst="straightConnector1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916B86-60D3-4620-B057-573A3248095A}"/>
                </a:ext>
              </a:extLst>
            </p:cNvPr>
            <p:cNvSpPr txBox="1"/>
            <p:nvPr/>
          </p:nvSpPr>
          <p:spPr>
            <a:xfrm>
              <a:off x="8753316" y="3761593"/>
              <a:ext cx="6311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dirty="0">
                  <a:solidFill>
                    <a:srgbClr val="C00000"/>
                  </a:solidFill>
                  <a:latin typeface="Arial"/>
                  <a:cs typeface="Arial"/>
                </a:rPr>
                <a:t>SICZ</a:t>
              </a:r>
              <a:endParaRPr lang="en-US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950CA0-6BE8-4F92-B33F-331B42F49AC6}"/>
              </a:ext>
            </a:extLst>
          </p:cNvPr>
          <p:cNvGrpSpPr/>
          <p:nvPr/>
        </p:nvGrpSpPr>
        <p:grpSpPr>
          <a:xfrm>
            <a:off x="685800" y="3077654"/>
            <a:ext cx="5406538" cy="738664"/>
            <a:chOff x="685800" y="3371850"/>
            <a:chExt cx="5406538" cy="738664"/>
          </a:xfrm>
        </p:grpSpPr>
        <p:pic>
          <p:nvPicPr>
            <p:cNvPr id="10" name="Graphic 9" descr="Cloud with solid fill">
              <a:extLst>
                <a:ext uri="{FF2B5EF4-FFF2-40B4-BE49-F238E27FC236}">
                  <a16:creationId xmlns:a16="http://schemas.microsoft.com/office/drawing/2014/main" id="{F0E4A8D0-E8F9-4E3F-915D-61F6089D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3353D4-0471-4D5E-B544-8D748B7C5666}"/>
                </a:ext>
              </a:extLst>
            </p:cNvPr>
            <p:cNvSpPr txBox="1"/>
            <p:nvPr/>
          </p:nvSpPr>
          <p:spPr>
            <a:xfrm>
              <a:off x="1057275" y="3371850"/>
              <a:ext cx="5035063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4572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Responsible for large fractions of the rainy season precipitation </a:t>
              </a:r>
              <a:r>
                <a:rPr lang="en-GB" sz="2400" dirty="0">
                  <a:latin typeface="Arial"/>
                  <a:cs typeface="Arial"/>
                </a:rPr>
                <a:t>​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45265F-6780-42BE-8C7E-F0EDBE78188C}"/>
              </a:ext>
            </a:extLst>
          </p:cNvPr>
          <p:cNvGrpSpPr/>
          <p:nvPr/>
        </p:nvGrpSpPr>
        <p:grpSpPr>
          <a:xfrm>
            <a:off x="647885" y="4197366"/>
            <a:ext cx="5469059" cy="1107996"/>
            <a:chOff x="685800" y="3371850"/>
            <a:chExt cx="5469059" cy="1107996"/>
          </a:xfrm>
        </p:grpSpPr>
        <p:pic>
          <p:nvPicPr>
            <p:cNvPr id="29" name="Graphic 28" descr="Cloud with solid fill">
              <a:extLst>
                <a:ext uri="{FF2B5EF4-FFF2-40B4-BE49-F238E27FC236}">
                  <a16:creationId xmlns:a16="http://schemas.microsoft.com/office/drawing/2014/main" id="{6EFA551C-FB67-4B36-8C3F-4C5BE744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8F3BC8-0286-4773-9872-66891C6F2A25}"/>
                </a:ext>
              </a:extLst>
            </p:cNvPr>
            <p:cNvSpPr txBox="1"/>
            <p:nvPr/>
          </p:nvSpPr>
          <p:spPr>
            <a:xfrm>
              <a:off x="1057275" y="3371850"/>
              <a:ext cx="5097584" cy="11079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4572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Intense events: floods and landslides</a:t>
              </a:r>
            </a:p>
            <a:p>
              <a:r>
                <a:rPr lang="en-GB" sz="2400" dirty="0">
                  <a:solidFill>
                    <a:srgbClr val="002060"/>
                  </a:solidFill>
                  <a:latin typeface="Arial"/>
                  <a:cs typeface="Arial"/>
                </a:rPr>
                <a:t>Absence/late onset: dry spells and drought </a:t>
              </a:r>
              <a:r>
                <a:rPr lang="en-GB" sz="2400" dirty="0">
                  <a:latin typeface="Arial"/>
                  <a:cs typeface="Arial"/>
                </a:rPr>
                <a:t>​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D52FF-67C1-43CB-8229-8CB255C3903D}"/>
              </a:ext>
            </a:extLst>
          </p:cNvPr>
          <p:cNvGrpSpPr/>
          <p:nvPr/>
        </p:nvGrpSpPr>
        <p:grpSpPr>
          <a:xfrm>
            <a:off x="10036702" y="5257106"/>
            <a:ext cx="2071478" cy="744556"/>
            <a:chOff x="8151011" y="3746732"/>
            <a:chExt cx="2071478" cy="7445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938133-097B-40D3-BB77-DCE71B8D2061}"/>
                </a:ext>
              </a:extLst>
            </p:cNvPr>
            <p:cNvGrpSpPr/>
            <p:nvPr/>
          </p:nvGrpSpPr>
          <p:grpSpPr>
            <a:xfrm>
              <a:off x="8151011" y="3746732"/>
              <a:ext cx="2071478" cy="709918"/>
              <a:chOff x="8151011" y="3746732"/>
              <a:chExt cx="2071478" cy="709918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421D2CFD-5C38-459F-9438-050D868BA8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51011" y="3746732"/>
                <a:ext cx="621255" cy="709918"/>
              </a:xfrm>
              <a:prstGeom prst="straightConnector1">
                <a:avLst/>
              </a:prstGeom>
              <a:ln>
                <a:solidFill>
                  <a:srgbClr val="247AF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916CE1A-F66F-4413-A9A0-BF8244D94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4343" y="4456650"/>
                <a:ext cx="1448146" cy="0"/>
              </a:xfrm>
              <a:prstGeom prst="straightConnector1">
                <a:avLst/>
              </a:prstGeom>
              <a:ln>
                <a:solidFill>
                  <a:srgbClr val="247AF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E16147-67CF-4A3F-BFEE-87CDBF698EFE}"/>
                </a:ext>
              </a:extLst>
            </p:cNvPr>
            <p:cNvSpPr txBox="1"/>
            <p:nvPr/>
          </p:nvSpPr>
          <p:spPr>
            <a:xfrm>
              <a:off x="8776420" y="3937290"/>
              <a:ext cx="1446069" cy="55399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247AFD"/>
                  </a:solidFill>
                  <a:latin typeface="Arial"/>
                  <a:cs typeface="Arial"/>
                </a:rPr>
                <a:t>North-western cloud bands</a:t>
              </a:r>
              <a:endParaRPr lang="en-US" dirty="0">
                <a:solidFill>
                  <a:srgbClr val="247AFD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35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1371F33-BEB7-4A0F-9C4D-C89D157A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77" y="1051169"/>
            <a:ext cx="5097584" cy="5097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8385908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Identifying the Cloud Bands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DE253D-B839-4E8D-8AC2-10221167E7DB}"/>
              </a:ext>
            </a:extLst>
          </p:cNvPr>
          <p:cNvGrpSpPr/>
          <p:nvPr/>
        </p:nvGrpSpPr>
        <p:grpSpPr>
          <a:xfrm>
            <a:off x="685800" y="1217247"/>
            <a:ext cx="5697413" cy="1039067"/>
            <a:chOff x="685800" y="1490785"/>
            <a:chExt cx="5697413" cy="10390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524FF6-F154-4BC5-B7B3-EBC0729A7AD3}"/>
                </a:ext>
              </a:extLst>
            </p:cNvPr>
            <p:cNvSpPr txBox="1"/>
            <p:nvPr/>
          </p:nvSpPr>
          <p:spPr>
            <a:xfrm>
              <a:off x="1060937" y="1490785"/>
              <a:ext cx="5322276" cy="103906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Cloud band detection algorithm developed by Hart et al. (2012, 2013) and adapted to South America </a:t>
              </a:r>
              <a:r>
                <a:rPr lang="en-GB" sz="1200" dirty="0">
                  <a:solidFill>
                    <a:srgbClr val="002060"/>
                  </a:solidFill>
                  <a:latin typeface="Arial"/>
                  <a:cs typeface="Arial"/>
                </a:rPr>
                <a:t>[Zilli and Hart 2021]</a:t>
              </a:r>
              <a:r>
                <a:rPr lang="en-GB" sz="2000" dirty="0">
                  <a:solidFill>
                    <a:srgbClr val="002060"/>
                  </a:solidFill>
                  <a:latin typeface="Arial"/>
                  <a:cs typeface="Arial"/>
                </a:rPr>
                <a:t>.</a:t>
              </a:r>
              <a:endParaRPr lang="en-GB" sz="20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endParaRPr>
            </a:p>
          </p:txBody>
        </p:sp>
        <p:pic>
          <p:nvPicPr>
            <p:cNvPr id="8" name="Graphic 9" descr="Cloud with solid fill">
              <a:extLst>
                <a:ext uri="{FF2B5EF4-FFF2-40B4-BE49-F238E27FC236}">
                  <a16:creationId xmlns:a16="http://schemas.microsoft.com/office/drawing/2014/main" id="{C4E9A102-2E99-4B42-B83C-F7343F91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1545492"/>
              <a:ext cx="269631" cy="269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A389F4-13E0-4810-BEE8-DDA9453AAD6C}"/>
              </a:ext>
            </a:extLst>
          </p:cNvPr>
          <p:cNvGrpSpPr/>
          <p:nvPr/>
        </p:nvGrpSpPr>
        <p:grpSpPr>
          <a:xfrm>
            <a:off x="677985" y="2725061"/>
            <a:ext cx="5736492" cy="1031757"/>
            <a:chOff x="685800" y="3395785"/>
            <a:chExt cx="5736492" cy="1031757"/>
          </a:xfrm>
        </p:grpSpPr>
        <p:pic>
          <p:nvPicPr>
            <p:cNvPr id="10" name="Graphic 9" descr="Cloud with solid fill">
              <a:extLst>
                <a:ext uri="{FF2B5EF4-FFF2-40B4-BE49-F238E27FC236}">
                  <a16:creationId xmlns:a16="http://schemas.microsoft.com/office/drawing/2014/main" id="{F0E4A8D0-E8F9-4E3F-915D-61F6089D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6FBB3D-07D8-4DF5-9BBC-BCAE6F812460}"/>
                </a:ext>
              </a:extLst>
            </p:cNvPr>
            <p:cNvSpPr txBox="1"/>
            <p:nvPr/>
          </p:nvSpPr>
          <p:spPr>
            <a:xfrm>
              <a:off x="1051169" y="3395785"/>
              <a:ext cx="5371123" cy="10317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Dataset:</a:t>
              </a:r>
              <a:r>
                <a:rPr lang="en-US" sz="2000" dirty="0">
                  <a:latin typeface="Arial"/>
                  <a:cs typeface="Segoe UI"/>
                </a:rPr>
                <a:t>​</a:t>
              </a:r>
              <a:endParaRPr lang="en-US" dirty="0"/>
            </a:p>
            <a:p>
              <a:pPr marL="137160" indent="-137160">
                <a:lnSpc>
                  <a:spcPct val="114999"/>
                </a:lnSpc>
                <a:buFont typeface="Arial"/>
                <a:buChar char="•"/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OLR – HIRS dataset from NOAA CDR V1.2</a:t>
              </a:r>
              <a:r>
                <a:rPr lang="en-US" sz="2000" dirty="0">
                  <a:latin typeface="Arial"/>
                  <a:cs typeface="Segoe UI"/>
                </a:rPr>
                <a:t>​</a:t>
              </a:r>
            </a:p>
            <a:p>
              <a:pPr marL="137160" indent="-137160">
                <a:lnSpc>
                  <a:spcPct val="114999"/>
                </a:lnSpc>
                <a:buFont typeface="Arial"/>
                <a:buChar char="•"/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Precipitation – ERA5 (1979 on)</a:t>
              </a:r>
              <a:endParaRPr lang="en-US" sz="2000" dirty="0">
                <a:latin typeface="Arial"/>
                <a:cs typeface="Segoe U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C8F45-2C30-4C00-A902-AD65594FD061}"/>
              </a:ext>
            </a:extLst>
          </p:cNvPr>
          <p:cNvGrpSpPr/>
          <p:nvPr/>
        </p:nvGrpSpPr>
        <p:grpSpPr>
          <a:xfrm>
            <a:off x="685800" y="4235385"/>
            <a:ext cx="5736492" cy="1385700"/>
            <a:chOff x="685800" y="3395785"/>
            <a:chExt cx="5736492" cy="1385700"/>
          </a:xfrm>
        </p:grpSpPr>
        <p:pic>
          <p:nvPicPr>
            <p:cNvPr id="14" name="Graphic 13" descr="Cloud with solid fill">
              <a:extLst>
                <a:ext uri="{FF2B5EF4-FFF2-40B4-BE49-F238E27FC236}">
                  <a16:creationId xmlns:a16="http://schemas.microsoft.com/office/drawing/2014/main" id="{FB1B04B5-F733-4E50-A2AA-A4E60493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800" y="3430953"/>
              <a:ext cx="269631" cy="2696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3C961C-237C-4D9D-955F-9FE40A169FDC}"/>
                </a:ext>
              </a:extLst>
            </p:cNvPr>
            <p:cNvSpPr txBox="1"/>
            <p:nvPr/>
          </p:nvSpPr>
          <p:spPr>
            <a:xfrm>
              <a:off x="1051169" y="3395785"/>
              <a:ext cx="5371123" cy="138570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4999"/>
                </a:lnSpc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Parameters:</a:t>
              </a:r>
              <a:r>
                <a:rPr lang="en-US" sz="2000" dirty="0">
                  <a:latin typeface="Arial"/>
                  <a:cs typeface="Segoe UI"/>
                </a:rPr>
                <a:t>​</a:t>
              </a:r>
              <a:endParaRPr lang="en-US" dirty="0"/>
            </a:p>
            <a:p>
              <a:pPr marL="137160" indent="-137160">
                <a:lnSpc>
                  <a:spcPct val="114999"/>
                </a:lnSpc>
                <a:buFont typeface="Arial"/>
                <a:buChar char="•"/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Minimum OLR: 230 W.m</a:t>
              </a:r>
              <a:r>
                <a:rPr lang="en-GB" sz="2000" baseline="30000" dirty="0">
                  <a:solidFill>
                    <a:srgbClr val="002060"/>
                  </a:solidFill>
                  <a:latin typeface="Arial"/>
                  <a:cs typeface="Segoe UI"/>
                </a:rPr>
                <a:t>-2</a:t>
              </a:r>
              <a:endParaRPr lang="en-US" baseline="30000" dirty="0">
                <a:cs typeface="Calibri" panose="020F0502020204030204"/>
              </a:endParaRPr>
            </a:p>
            <a:p>
              <a:pPr marL="137160" indent="-137160">
                <a:lnSpc>
                  <a:spcPct val="114999"/>
                </a:lnSpc>
                <a:buFont typeface="Arial"/>
                <a:buChar char="•"/>
              </a:pPr>
              <a:r>
                <a:rPr lang="en-GB" sz="2000" dirty="0">
                  <a:solidFill>
                    <a:srgbClr val="002060"/>
                  </a:solidFill>
                  <a:latin typeface="Arial"/>
                  <a:cs typeface="Segoe UI"/>
                </a:rPr>
                <a:t>Diagonally extent from tropics to the </a:t>
              </a:r>
              <a:r>
                <a:rPr lang="en-GB" sz="2000" dirty="0" err="1">
                  <a:solidFill>
                    <a:srgbClr val="002060"/>
                  </a:solidFill>
                  <a:latin typeface="Arial"/>
                  <a:cs typeface="Segoe UI"/>
                </a:rPr>
                <a:t>extratropics</a:t>
              </a:r>
              <a:endParaRPr lang="en-GB" sz="20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27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35091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Climatology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8CAF152A-79C9-43CF-A5E2-1CCDD721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3" y="2324099"/>
            <a:ext cx="4188278" cy="20941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62758D-681A-41E5-A4AF-E36C37A65C90}"/>
              </a:ext>
            </a:extLst>
          </p:cNvPr>
          <p:cNvSpPr/>
          <p:nvPr/>
        </p:nvSpPr>
        <p:spPr>
          <a:xfrm>
            <a:off x="3049092" y="2324099"/>
            <a:ext cx="916440" cy="1945819"/>
          </a:xfrm>
          <a:prstGeom prst="rect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1469325-17A1-48CD-AC58-0D35155A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54" y="1039690"/>
            <a:ext cx="5734799" cy="5097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F23F3B-2B23-4392-BA27-F7436F1642C7}"/>
              </a:ext>
            </a:extLst>
          </p:cNvPr>
          <p:cNvSpPr txBox="1"/>
          <p:nvPr/>
        </p:nvSpPr>
        <p:spPr>
          <a:xfrm>
            <a:off x="777032" y="2013990"/>
            <a:ext cx="423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6D340-1F96-4D5D-ACF4-F0FA53D10222}"/>
              </a:ext>
            </a:extLst>
          </p:cNvPr>
          <p:cNvSpPr txBox="1"/>
          <p:nvPr/>
        </p:nvSpPr>
        <p:spPr>
          <a:xfrm rot="16200000">
            <a:off x="3693136" y="3419213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(DJF)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5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6" y="-1341"/>
            <a:ext cx="3509108" cy="952866"/>
          </a:xfrm>
        </p:spPr>
        <p:txBody>
          <a:bodyPr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Climatology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8CAF152A-79C9-43CF-A5E2-1CCDD721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3" y="2324099"/>
            <a:ext cx="4188278" cy="20941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62758D-681A-41E5-A4AF-E36C37A65C90}"/>
              </a:ext>
            </a:extLst>
          </p:cNvPr>
          <p:cNvSpPr/>
          <p:nvPr/>
        </p:nvSpPr>
        <p:spPr>
          <a:xfrm>
            <a:off x="3049092" y="2324099"/>
            <a:ext cx="916440" cy="1945819"/>
          </a:xfrm>
          <a:prstGeom prst="rect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1469325-17A1-48CD-AC58-0D35155A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54" y="1039690"/>
            <a:ext cx="5734799" cy="5097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F23F3B-2B23-4392-BA27-F7436F1642C7}"/>
              </a:ext>
            </a:extLst>
          </p:cNvPr>
          <p:cNvSpPr txBox="1"/>
          <p:nvPr/>
        </p:nvSpPr>
        <p:spPr>
          <a:xfrm>
            <a:off x="777032" y="2013990"/>
            <a:ext cx="423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61D95-E9E9-4110-B344-4818BD75DCB0}"/>
              </a:ext>
            </a:extLst>
          </p:cNvPr>
          <p:cNvSpPr txBox="1"/>
          <p:nvPr/>
        </p:nvSpPr>
        <p:spPr>
          <a:xfrm rot="16200000">
            <a:off x="3724015" y="3419213"/>
            <a:ext cx="3760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to Total Precipitation (DJF)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3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1"/>
            <a:ext cx="6150587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ENSO Anomalies (EN-LN)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1469325-17A1-48CD-AC58-0D35155A7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55" y="1039690"/>
            <a:ext cx="5734797" cy="5097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61D95-E9E9-4110-B344-4818BD75DCB0}"/>
              </a:ext>
            </a:extLst>
          </p:cNvPr>
          <p:cNvSpPr txBox="1"/>
          <p:nvPr/>
        </p:nvSpPr>
        <p:spPr>
          <a:xfrm rot="16200000">
            <a:off x="3510407" y="3419213"/>
            <a:ext cx="4187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EN-LN – Number of Days with Events (DJF)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F2CE1E-2B35-41EC-B26E-0D31E6110438}"/>
              </a:ext>
            </a:extLst>
          </p:cNvPr>
          <p:cNvGrpSpPr/>
          <p:nvPr/>
        </p:nvGrpSpPr>
        <p:grpSpPr>
          <a:xfrm>
            <a:off x="374724" y="1032915"/>
            <a:ext cx="10228169" cy="4796489"/>
            <a:chOff x="374724" y="1032915"/>
            <a:chExt cx="10228169" cy="47964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23F3B-2B23-4392-BA27-F7436F1642C7}"/>
                </a:ext>
              </a:extLst>
            </p:cNvPr>
            <p:cNvSpPr txBox="1"/>
            <p:nvPr/>
          </p:nvSpPr>
          <p:spPr>
            <a:xfrm>
              <a:off x="777032" y="1032915"/>
              <a:ext cx="42338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Days with cloud bands per month</a:t>
              </a:r>
              <a:endPara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FB3B732-6941-4FA1-99BF-D0AC068DD0CC}"/>
                </a:ext>
              </a:extLst>
            </p:cNvPr>
            <p:cNvGrpSpPr/>
            <p:nvPr/>
          </p:nvGrpSpPr>
          <p:grpSpPr>
            <a:xfrm>
              <a:off x="374724" y="1350565"/>
              <a:ext cx="10228169" cy="4478839"/>
              <a:chOff x="374724" y="1350565"/>
              <a:chExt cx="10228169" cy="4478839"/>
            </a:xfrm>
          </p:grpSpPr>
          <p:pic>
            <p:nvPicPr>
              <p:cNvPr id="9" name="Picture 8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B4E63672-5A2E-4232-911E-69A18E063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951" y="1350565"/>
                <a:ext cx="4190400" cy="2095200"/>
              </a:xfrm>
              <a:prstGeom prst="rect">
                <a:avLst/>
              </a:prstGeom>
              <a:ln w="28575">
                <a:solidFill>
                  <a:srgbClr val="F16213"/>
                </a:solidFill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84FC65B-298A-4C35-89BE-9F23240D927D}"/>
                  </a:ext>
                </a:extLst>
              </p:cNvPr>
              <p:cNvSpPr txBox="1"/>
              <p:nvPr/>
            </p:nvSpPr>
            <p:spPr>
              <a:xfrm rot="16200000">
                <a:off x="-215117" y="2228888"/>
                <a:ext cx="1518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D5D0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South America</a:t>
                </a:r>
                <a:endParaRPr lang="en-GB" sz="1600" dirty="0">
                  <a:solidFill>
                    <a:srgbClr val="FD5D0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A87E146-A72F-4426-AD96-75962DC76980}"/>
                  </a:ext>
                </a:extLst>
              </p:cNvPr>
              <p:cNvGrpSpPr/>
              <p:nvPr/>
            </p:nvGrpSpPr>
            <p:grpSpPr>
              <a:xfrm>
                <a:off x="6096000" y="1354118"/>
                <a:ext cx="4506893" cy="4475286"/>
                <a:chOff x="6094432" y="1352550"/>
                <a:chExt cx="4506893" cy="4475286"/>
              </a:xfrm>
            </p:grpSpPr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9E578029-D007-4E5F-81BA-1AD980771E12}"/>
                    </a:ext>
                  </a:extLst>
                </p:cNvPr>
                <p:cNvSpPr/>
                <p:nvPr/>
              </p:nvSpPr>
              <p:spPr>
                <a:xfrm>
                  <a:off x="6111909" y="1352550"/>
                  <a:ext cx="4489416" cy="4475286"/>
                </a:xfrm>
                <a:prstGeom prst="arc">
                  <a:avLst>
                    <a:gd name="adj1" fmla="val 10905255"/>
                    <a:gd name="adj2" fmla="val 16170734"/>
                  </a:avLst>
                </a:prstGeom>
                <a:ln w="38100">
                  <a:solidFill>
                    <a:srgbClr val="F1621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9E602FA8-C47E-43F0-B608-9D14D2520EDC}"/>
                    </a:ext>
                  </a:extLst>
                </p:cNvPr>
                <p:cNvSpPr/>
                <p:nvPr/>
              </p:nvSpPr>
              <p:spPr>
                <a:xfrm>
                  <a:off x="7527799" y="2763984"/>
                  <a:ext cx="1657636" cy="1652418"/>
                </a:xfrm>
                <a:prstGeom prst="arc">
                  <a:avLst>
                    <a:gd name="adj1" fmla="val 10862591"/>
                    <a:gd name="adj2" fmla="val 16120317"/>
                  </a:avLst>
                </a:prstGeom>
                <a:ln w="38100">
                  <a:solidFill>
                    <a:srgbClr val="F1621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BA9E0B9-02FA-4C0C-B635-DBC59DECC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4432" y="3547939"/>
                  <a:ext cx="1433505" cy="19214"/>
                </a:xfrm>
                <a:prstGeom prst="line">
                  <a:avLst/>
                </a:prstGeom>
                <a:ln w="38100">
                  <a:solidFill>
                    <a:srgbClr val="F1621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6633F85-A351-411F-82F8-589DA52E5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7174" y="1358424"/>
                  <a:ext cx="0" cy="1403992"/>
                </a:xfrm>
                <a:prstGeom prst="line">
                  <a:avLst/>
                </a:prstGeom>
                <a:ln w="38100">
                  <a:solidFill>
                    <a:srgbClr val="F1621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584B195-7E64-4270-87A2-E9129B1034E9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>
                <a:off x="4937351" y="2398165"/>
                <a:ext cx="1481284" cy="25972"/>
              </a:xfrm>
              <a:prstGeom prst="line">
                <a:avLst/>
              </a:prstGeom>
              <a:ln>
                <a:solidFill>
                  <a:srgbClr val="FD5D0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1C44B5-BB27-46E4-9D81-EBC4DA882053}"/>
              </a:ext>
            </a:extLst>
          </p:cNvPr>
          <p:cNvGrpSpPr/>
          <p:nvPr/>
        </p:nvGrpSpPr>
        <p:grpSpPr>
          <a:xfrm>
            <a:off x="410525" y="1360501"/>
            <a:ext cx="10190800" cy="4681198"/>
            <a:chOff x="410525" y="1352550"/>
            <a:chExt cx="10190800" cy="46811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A1B29C3-5A37-4CBC-AEC8-C0F039857916}"/>
                </a:ext>
              </a:extLst>
            </p:cNvPr>
            <p:cNvGrpSpPr/>
            <p:nvPr/>
          </p:nvGrpSpPr>
          <p:grpSpPr>
            <a:xfrm>
              <a:off x="410525" y="1352550"/>
              <a:ext cx="10190800" cy="4681198"/>
              <a:chOff x="410525" y="1352550"/>
              <a:chExt cx="10190800" cy="4681198"/>
            </a:xfrm>
          </p:grpSpPr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8CAF152A-79C9-43CF-A5E2-1CCDD7218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073" y="3939609"/>
                <a:ext cx="4188278" cy="2094139"/>
              </a:xfrm>
              <a:prstGeom prst="rect">
                <a:avLst/>
              </a:prstGeom>
              <a:ln w="28575">
                <a:solidFill>
                  <a:srgbClr val="157A0A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6F988C-D8A5-42A8-8C5E-C22DBFCC1A1D}"/>
                  </a:ext>
                </a:extLst>
              </p:cNvPr>
              <p:cNvSpPr txBox="1"/>
              <p:nvPr/>
            </p:nvSpPr>
            <p:spPr>
              <a:xfrm rot="16200000">
                <a:off x="-110451" y="4817401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157A0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South Pacific</a:t>
                </a:r>
                <a:endParaRPr lang="en-GB" sz="1600" dirty="0">
                  <a:solidFill>
                    <a:srgbClr val="157A0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3BF8A20-7717-403C-8F29-6CD32DDD695A}"/>
                  </a:ext>
                </a:extLst>
              </p:cNvPr>
              <p:cNvGrpSpPr/>
              <p:nvPr/>
            </p:nvGrpSpPr>
            <p:grpSpPr>
              <a:xfrm>
                <a:off x="6111909" y="1352550"/>
                <a:ext cx="4489416" cy="4475286"/>
                <a:chOff x="6111909" y="1352550"/>
                <a:chExt cx="4489416" cy="4475286"/>
              </a:xfrm>
            </p:grpSpPr>
            <p:sp>
              <p:nvSpPr>
                <p:cNvPr id="20" name="Arc 19">
                  <a:extLst>
                    <a:ext uri="{FF2B5EF4-FFF2-40B4-BE49-F238E27FC236}">
                      <a16:creationId xmlns:a16="http://schemas.microsoft.com/office/drawing/2014/main" id="{A22A40EA-BE2A-4D6C-A2E8-C85A9C389AED}"/>
                    </a:ext>
                  </a:extLst>
                </p:cNvPr>
                <p:cNvSpPr/>
                <p:nvPr/>
              </p:nvSpPr>
              <p:spPr>
                <a:xfrm>
                  <a:off x="6111909" y="1352550"/>
                  <a:ext cx="4489416" cy="4475286"/>
                </a:xfrm>
                <a:prstGeom prst="arc">
                  <a:avLst>
                    <a:gd name="adj1" fmla="val 3913277"/>
                    <a:gd name="adj2" fmla="val 10852835"/>
                  </a:avLst>
                </a:prstGeom>
                <a:ln w="38100">
                  <a:solidFill>
                    <a:srgbClr val="157A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819D2546-592C-4AD2-BB6E-2605F61FE54E}"/>
                    </a:ext>
                  </a:extLst>
                </p:cNvPr>
                <p:cNvSpPr/>
                <p:nvPr/>
              </p:nvSpPr>
              <p:spPr>
                <a:xfrm>
                  <a:off x="7538979" y="2775129"/>
                  <a:ext cx="1635276" cy="1630128"/>
                </a:xfrm>
                <a:prstGeom prst="arc">
                  <a:avLst>
                    <a:gd name="adj1" fmla="val 3913277"/>
                    <a:gd name="adj2" fmla="val 10852835"/>
                  </a:avLst>
                </a:prstGeom>
                <a:ln w="38100">
                  <a:solidFill>
                    <a:srgbClr val="157A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0C4CE50-0AD5-4252-9F4D-586EAF7548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12176" y="3571597"/>
                  <a:ext cx="1426900" cy="21932"/>
                </a:xfrm>
                <a:prstGeom prst="line">
                  <a:avLst/>
                </a:prstGeom>
                <a:ln w="38100">
                  <a:solidFill>
                    <a:srgbClr val="157A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C6ECBF6D-EB44-47F9-BDBF-F6A27FE2F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2509" y="4322675"/>
                  <a:ext cx="596554" cy="1292320"/>
                </a:xfrm>
                <a:prstGeom prst="line">
                  <a:avLst/>
                </a:prstGeom>
                <a:ln w="38100">
                  <a:solidFill>
                    <a:srgbClr val="157A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86D5197-E3DA-4F3A-8348-B72448B66294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V="1">
                <a:off x="4937351" y="4967465"/>
                <a:ext cx="1614995" cy="19214"/>
              </a:xfrm>
              <a:prstGeom prst="line">
                <a:avLst/>
              </a:prstGeom>
              <a:ln>
                <a:solidFill>
                  <a:srgbClr val="157A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BE337C-62AC-4B7B-BC0B-DB7DC017FF3E}"/>
                </a:ext>
              </a:extLst>
            </p:cNvPr>
            <p:cNvSpPr txBox="1"/>
            <p:nvPr/>
          </p:nvSpPr>
          <p:spPr>
            <a:xfrm>
              <a:off x="777032" y="3601055"/>
              <a:ext cx="42338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Days with cloud bands per month</a:t>
              </a:r>
              <a:endPara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EA20C9-13E8-F242-555B-8A90B0468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719934"/>
              </p:ext>
            </p:extLst>
          </p:nvPr>
        </p:nvGraphicFramePr>
        <p:xfrm>
          <a:off x="1962150" y="6200775"/>
          <a:ext cx="7753460" cy="54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4876">
                  <a:extLst>
                    <a:ext uri="{9D8B030D-6E8A-4147-A177-3AD203B41FA5}">
                      <a16:colId xmlns:a16="http://schemas.microsoft.com/office/drawing/2014/main" val="2657954930"/>
                    </a:ext>
                  </a:extLst>
                </a:gridCol>
                <a:gridCol w="795982">
                  <a:extLst>
                    <a:ext uri="{9D8B030D-6E8A-4147-A177-3AD203B41FA5}">
                      <a16:colId xmlns:a16="http://schemas.microsoft.com/office/drawing/2014/main" val="1100819934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2108503464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1179086971"/>
                    </a:ext>
                  </a:extLst>
                </a:gridCol>
                <a:gridCol w="766502">
                  <a:extLst>
                    <a:ext uri="{9D8B030D-6E8A-4147-A177-3AD203B41FA5}">
                      <a16:colId xmlns:a16="http://schemas.microsoft.com/office/drawing/2014/main" val="344123787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1090477453"/>
                    </a:ext>
                  </a:extLst>
                </a:gridCol>
                <a:gridCol w="825464">
                  <a:extLst>
                    <a:ext uri="{9D8B030D-6E8A-4147-A177-3AD203B41FA5}">
                      <a16:colId xmlns:a16="http://schemas.microsoft.com/office/drawing/2014/main" val="1986085333"/>
                    </a:ext>
                  </a:extLst>
                </a:gridCol>
                <a:gridCol w="781242">
                  <a:extLst>
                    <a:ext uri="{9D8B030D-6E8A-4147-A177-3AD203B41FA5}">
                      <a16:colId xmlns:a16="http://schemas.microsoft.com/office/drawing/2014/main" val="779088333"/>
                    </a:ext>
                  </a:extLst>
                </a:gridCol>
                <a:gridCol w="854944">
                  <a:extLst>
                    <a:ext uri="{9D8B030D-6E8A-4147-A177-3AD203B41FA5}">
                      <a16:colId xmlns:a16="http://schemas.microsoft.com/office/drawing/2014/main" val="1028181182"/>
                    </a:ext>
                  </a:extLst>
                </a:gridCol>
                <a:gridCol w="810724">
                  <a:extLst>
                    <a:ext uri="{9D8B030D-6E8A-4147-A177-3AD203B41FA5}">
                      <a16:colId xmlns:a16="http://schemas.microsoft.com/office/drawing/2014/main" val="201982939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EN​​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1982​​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1986​​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1987​​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1991​​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1994​​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1997​​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2002​​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2009​​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2015​​</a:t>
                      </a:r>
                    </a:p>
                  </a:txBody>
                  <a:tcPr marL="0" marR="0" marT="0" marB="0" anchor="ctr">
                    <a:solidFill>
                      <a:srgbClr val="FC8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478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LN​​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1984​​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1988​​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1995​​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1998​​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1999​​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2007​​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2010​​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2011​​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2020​​</a:t>
                      </a:r>
                    </a:p>
                  </a:txBody>
                  <a:tcPr marL="0" marR="0" marT="0" marB="0" anchor="ctr">
                    <a:solidFill>
                      <a:srgbClr val="6FB9ED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23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4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1"/>
            <a:ext cx="8408134" cy="952866"/>
          </a:xfrm>
        </p:spPr>
        <p:txBody>
          <a:bodyPr>
            <a:noAutofit/>
          </a:bodyPr>
          <a:lstStyle/>
          <a:p>
            <a:r>
              <a:rPr lang="en-US" sz="3100" dirty="0">
                <a:latin typeface="Arial"/>
                <a:cs typeface="Arial"/>
              </a:rPr>
              <a:t>ENSO Anomalies (EN-LN) – South Pacific</a:t>
            </a:r>
            <a:endParaRPr lang="en-US" sz="3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98395C8-D99C-4795-81E8-AC7CB4E4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1" y="4055265"/>
            <a:ext cx="4032000" cy="2016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4FBFAB-269C-4B02-86D9-F827B81D8647}"/>
              </a:ext>
            </a:extLst>
          </p:cNvPr>
          <p:cNvSpPr txBox="1"/>
          <p:nvPr/>
        </p:nvSpPr>
        <p:spPr>
          <a:xfrm>
            <a:off x="682601" y="3782216"/>
            <a:ext cx="4032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4645CD-9B30-4448-B2DC-943DB809F441}"/>
              </a:ext>
            </a:extLst>
          </p:cNvPr>
          <p:cNvSpPr txBox="1"/>
          <p:nvPr/>
        </p:nvSpPr>
        <p:spPr>
          <a:xfrm>
            <a:off x="5453834" y="4122429"/>
            <a:ext cx="5656083" cy="12471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999"/>
              </a:lnSpc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Anomalies during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EN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LN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):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Systematic shift of the cloud bands towards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tropical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subtropical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latitudes throughout the rainy season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Delayed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Early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onset of the cloud band season</a:t>
            </a:r>
            <a:endParaRPr lang="en-US" dirty="0">
              <a:latin typeface="Arial"/>
              <a:cs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1B36B-2DB7-47A3-92E8-760886AE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1" y="1488435"/>
            <a:ext cx="3628799" cy="1905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21F05-AA66-487A-8757-370804438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48" y="1488435"/>
            <a:ext cx="3628799" cy="1905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E6A78-9AD5-42E7-9BD1-43AEDF5BB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00" y="1488435"/>
            <a:ext cx="3628799" cy="19051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B87538-3EDC-4836-A1FC-6A359A8C0DA4}"/>
              </a:ext>
            </a:extLst>
          </p:cNvPr>
          <p:cNvSpPr txBox="1"/>
          <p:nvPr/>
        </p:nvSpPr>
        <p:spPr>
          <a:xfrm>
            <a:off x="682602" y="1076064"/>
            <a:ext cx="360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2ABB9A-3520-40EE-A4C6-908E6A2D62AE}"/>
              </a:ext>
            </a:extLst>
          </p:cNvPr>
          <p:cNvSpPr txBox="1"/>
          <p:nvPr/>
        </p:nvSpPr>
        <p:spPr>
          <a:xfrm>
            <a:off x="4288848" y="1088109"/>
            <a:ext cx="359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DJF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CEC963-C15E-4876-AACD-853FB60B5439}"/>
              </a:ext>
            </a:extLst>
          </p:cNvPr>
          <p:cNvSpPr txBox="1"/>
          <p:nvPr/>
        </p:nvSpPr>
        <p:spPr>
          <a:xfrm>
            <a:off x="7880599" y="1078525"/>
            <a:ext cx="364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MAM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E23468-1FD6-4128-8FB1-95CD5AE0F517}"/>
              </a:ext>
            </a:extLst>
          </p:cNvPr>
          <p:cNvGrpSpPr/>
          <p:nvPr/>
        </p:nvGrpSpPr>
        <p:grpSpPr>
          <a:xfrm>
            <a:off x="904798" y="2135451"/>
            <a:ext cx="8927875" cy="2879362"/>
            <a:chOff x="904798" y="2135451"/>
            <a:chExt cx="8927875" cy="28793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16B742-377D-427A-8FD6-BA917152C98B}"/>
                </a:ext>
              </a:extLst>
            </p:cNvPr>
            <p:cNvGrpSpPr/>
            <p:nvPr/>
          </p:nvGrpSpPr>
          <p:grpSpPr>
            <a:xfrm>
              <a:off x="904798" y="2135451"/>
              <a:ext cx="8927875" cy="949884"/>
              <a:chOff x="904798" y="2135451"/>
              <a:chExt cx="8927875" cy="94988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C456770-C90E-44AB-B1D2-7DB6AED589D7}"/>
                  </a:ext>
                </a:extLst>
              </p:cNvPr>
              <p:cNvSpPr/>
              <p:nvPr/>
            </p:nvSpPr>
            <p:spPr>
              <a:xfrm rot="1462699">
                <a:off x="904798" y="2135451"/>
                <a:ext cx="2173273" cy="949884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</a:ln>
              <a:effectLst>
                <a:outerShdw blurRad="25400" dist="25400" dir="8100000" algn="tr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856D926-AD58-416F-806F-78119143FAFE}"/>
                  </a:ext>
                </a:extLst>
              </p:cNvPr>
              <p:cNvSpPr/>
              <p:nvPr/>
            </p:nvSpPr>
            <p:spPr>
              <a:xfrm rot="1229767">
                <a:off x="4369642" y="2164108"/>
                <a:ext cx="1884365" cy="802176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</a:ln>
              <a:effectLst>
                <a:outerShdw blurRad="25400" dist="25400" dir="8100000" algn="tr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9D45814-4D8C-48FD-A8D5-278F623FF7F6}"/>
                  </a:ext>
                </a:extLst>
              </p:cNvPr>
              <p:cNvSpPr/>
              <p:nvPr/>
            </p:nvSpPr>
            <p:spPr>
              <a:xfrm rot="1655515">
                <a:off x="8038899" y="2162866"/>
                <a:ext cx="1793774" cy="748459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</a:ln>
              <a:effectLst>
                <a:outerShdw blurRad="25400" dist="25400" dir="8100000" algn="tr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AF62A7E1-67EE-435A-8964-86ED6F33AB94}"/>
                </a:ext>
              </a:extLst>
            </p:cNvPr>
            <p:cNvCxnSpPr>
              <a:cxnSpLocks/>
              <a:endCxn id="49" idx="6"/>
            </p:cNvCxnSpPr>
            <p:nvPr/>
          </p:nvCxnSpPr>
          <p:spPr>
            <a:xfrm rot="10800000">
              <a:off x="2981187" y="3058914"/>
              <a:ext cx="4899417" cy="1955899"/>
            </a:xfrm>
            <a:prstGeom prst="bentConnector3">
              <a:avLst>
                <a:gd name="adj1" fmla="val 55184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7E6CE98B-A918-49C0-A564-9F2CCA50DAA4}"/>
                </a:ext>
              </a:extLst>
            </p:cNvPr>
            <p:cNvCxnSpPr>
              <a:cxnSpLocks/>
              <a:endCxn id="56" idx="4"/>
            </p:cNvCxnSpPr>
            <p:nvPr/>
          </p:nvCxnSpPr>
          <p:spPr>
            <a:xfrm rot="16200000" flipV="1">
              <a:off x="5054850" y="3057430"/>
              <a:ext cx="2073914" cy="1840842"/>
            </a:xfrm>
            <a:prstGeom prst="bentConnector3">
              <a:avLst>
                <a:gd name="adj1" fmla="val -61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4B207317-A3D8-4354-948A-4F0528BD09F2}"/>
                </a:ext>
              </a:extLst>
            </p:cNvPr>
            <p:cNvCxnSpPr>
              <a:cxnSpLocks/>
              <a:endCxn id="58" idx="6"/>
            </p:cNvCxnSpPr>
            <p:nvPr/>
          </p:nvCxnSpPr>
          <p:spPr>
            <a:xfrm flipV="1">
              <a:off x="7012227" y="2952508"/>
              <a:ext cx="2718442" cy="2062300"/>
            </a:xfrm>
            <a:prstGeom prst="bentConnector3">
              <a:avLst>
                <a:gd name="adj1" fmla="val 144412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7E59FE-A339-4E18-9DF9-850EB6E9F3A8}"/>
              </a:ext>
            </a:extLst>
          </p:cNvPr>
          <p:cNvGrpSpPr/>
          <p:nvPr/>
        </p:nvGrpSpPr>
        <p:grpSpPr>
          <a:xfrm>
            <a:off x="1991048" y="4319144"/>
            <a:ext cx="5201604" cy="1421780"/>
            <a:chOff x="2793399" y="1820021"/>
            <a:chExt cx="5201604" cy="142178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09CDB4-679D-4726-B1F0-BFC6C8E8A914}"/>
                </a:ext>
              </a:extLst>
            </p:cNvPr>
            <p:cNvSpPr/>
            <p:nvPr/>
          </p:nvSpPr>
          <p:spPr>
            <a:xfrm>
              <a:off x="2793399" y="1820021"/>
              <a:ext cx="1186176" cy="142178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C4C46A74-BD45-40E1-B5D8-709314D8EB07}"/>
                </a:ext>
              </a:extLst>
            </p:cNvPr>
            <p:cNvCxnSpPr>
              <a:cxnSpLocks/>
              <a:endCxn id="60" idx="3"/>
            </p:cNvCxnSpPr>
            <p:nvPr/>
          </p:nvCxnSpPr>
          <p:spPr>
            <a:xfrm rot="10800000">
              <a:off x="3979575" y="2530912"/>
              <a:ext cx="4015428" cy="339531"/>
            </a:xfrm>
            <a:prstGeom prst="bentConnector3">
              <a:avLst>
                <a:gd name="adj1" fmla="val 59860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418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1"/>
            <a:ext cx="8408134" cy="952866"/>
          </a:xfrm>
        </p:spPr>
        <p:txBody>
          <a:bodyPr>
            <a:noAutofit/>
          </a:bodyPr>
          <a:lstStyle/>
          <a:p>
            <a:r>
              <a:rPr lang="en-US" sz="3100" dirty="0">
                <a:latin typeface="Arial"/>
                <a:cs typeface="Arial"/>
              </a:rPr>
              <a:t>ENSO Anomalies (EN-LN) – Southern Africa</a:t>
            </a:r>
            <a:endParaRPr lang="en-US" sz="3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98395C8-D99C-4795-81E8-AC7CB4E4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1" y="4055265"/>
            <a:ext cx="4032000" cy="2016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4FBFAB-269C-4B02-86D9-F827B81D8647}"/>
              </a:ext>
            </a:extLst>
          </p:cNvPr>
          <p:cNvSpPr txBox="1"/>
          <p:nvPr/>
        </p:nvSpPr>
        <p:spPr>
          <a:xfrm>
            <a:off x="682601" y="3782216"/>
            <a:ext cx="4032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4645CD-9B30-4448-B2DC-943DB809F441}"/>
              </a:ext>
            </a:extLst>
          </p:cNvPr>
          <p:cNvSpPr txBox="1"/>
          <p:nvPr/>
        </p:nvSpPr>
        <p:spPr>
          <a:xfrm>
            <a:off x="5614090" y="4296000"/>
            <a:ext cx="5656083" cy="9285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999"/>
              </a:lnSpc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Anomalies during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EN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LN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):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Systematic shift of the cloud bands towards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tropical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subtropical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latitudes throughout the rainy season</a:t>
            </a:r>
            <a:endParaRPr lang="en-US" dirty="0">
              <a:latin typeface="Arial"/>
              <a:cs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1B36B-2DB7-47A3-92E8-760886AE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1" y="1306995"/>
            <a:ext cx="3628799" cy="226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21F05-AA66-487A-8757-370804438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48" y="1306995"/>
            <a:ext cx="3628799" cy="226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E6A78-9AD5-42E7-9BD1-43AEDF5BB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00" y="1306995"/>
            <a:ext cx="3628799" cy="226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B87538-3EDC-4836-A1FC-6A359A8C0DA4}"/>
              </a:ext>
            </a:extLst>
          </p:cNvPr>
          <p:cNvSpPr txBox="1"/>
          <p:nvPr/>
        </p:nvSpPr>
        <p:spPr>
          <a:xfrm>
            <a:off x="682602" y="949064"/>
            <a:ext cx="360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2ABB9A-3520-40EE-A4C6-908E6A2D62AE}"/>
              </a:ext>
            </a:extLst>
          </p:cNvPr>
          <p:cNvSpPr txBox="1"/>
          <p:nvPr/>
        </p:nvSpPr>
        <p:spPr>
          <a:xfrm>
            <a:off x="4288848" y="961109"/>
            <a:ext cx="359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DJF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CEC963-C15E-4876-AACD-853FB60B5439}"/>
              </a:ext>
            </a:extLst>
          </p:cNvPr>
          <p:cNvSpPr txBox="1"/>
          <p:nvPr/>
        </p:nvSpPr>
        <p:spPr>
          <a:xfrm>
            <a:off x="7880599" y="951525"/>
            <a:ext cx="364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MAM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6B742-377D-427A-8FD6-BA917152C98B}"/>
              </a:ext>
            </a:extLst>
          </p:cNvPr>
          <p:cNvGrpSpPr/>
          <p:nvPr/>
        </p:nvGrpSpPr>
        <p:grpSpPr>
          <a:xfrm>
            <a:off x="949588" y="1929218"/>
            <a:ext cx="9118298" cy="876916"/>
            <a:chOff x="949588" y="1929218"/>
            <a:chExt cx="9118298" cy="8769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C456770-C90E-44AB-B1D2-7DB6AED589D7}"/>
                </a:ext>
              </a:extLst>
            </p:cNvPr>
            <p:cNvSpPr/>
            <p:nvPr/>
          </p:nvSpPr>
          <p:spPr>
            <a:xfrm rot="2582660">
              <a:off x="949588" y="2128280"/>
              <a:ext cx="1762651" cy="677854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56D926-AD58-416F-806F-78119143FAFE}"/>
                </a:ext>
              </a:extLst>
            </p:cNvPr>
            <p:cNvSpPr/>
            <p:nvPr/>
          </p:nvSpPr>
          <p:spPr>
            <a:xfrm rot="2231382">
              <a:off x="4163612" y="1929218"/>
              <a:ext cx="1884365" cy="705674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9D45814-4D8C-48FD-A8D5-278F623FF7F6}"/>
                </a:ext>
              </a:extLst>
            </p:cNvPr>
            <p:cNvSpPr/>
            <p:nvPr/>
          </p:nvSpPr>
          <p:spPr>
            <a:xfrm rot="2528028">
              <a:off x="8530854" y="1987664"/>
              <a:ext cx="1537032" cy="633673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3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EBEF-D28E-6E40-9A6B-5F8BDD146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45" y="-1341"/>
            <a:ext cx="8408134" cy="95286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ENSO Anomalies (EN-LN) – South America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D6971-B7A1-8C46-8E0D-E3AABEB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ACA2-B4B2-7741-83C0-0F8F6568A86A}" type="datetime1">
              <a:rPr lang="en-GB" smtClean="0"/>
              <a:pPr/>
              <a:t>26/05/2022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2B79-F016-554B-B622-A6A28623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3AAE-303E-4549-BDDB-0F2933EFA14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A0EBA-3281-A94A-86FE-CAA734639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1979" y="36513"/>
            <a:ext cx="2416175" cy="915987"/>
          </a:xfrm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98395C8-D99C-4795-81E8-AC7CB4E4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5" y="1449000"/>
            <a:ext cx="3960000" cy="198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4FBFAB-269C-4B02-86D9-F827B81D8647}"/>
              </a:ext>
            </a:extLst>
          </p:cNvPr>
          <p:cNvSpPr txBox="1"/>
          <p:nvPr/>
        </p:nvSpPr>
        <p:spPr>
          <a:xfrm>
            <a:off x="546919" y="1110446"/>
            <a:ext cx="423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cloud bands per month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4645CD-9B30-4448-B2DC-943DB809F441}"/>
              </a:ext>
            </a:extLst>
          </p:cNvPr>
          <p:cNvSpPr txBox="1"/>
          <p:nvPr/>
        </p:nvSpPr>
        <p:spPr>
          <a:xfrm>
            <a:off x="683845" y="3571396"/>
            <a:ext cx="4302934" cy="22027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999"/>
              </a:lnSpc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Anomalies during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EN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LN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):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Cloud bands located over </a:t>
            </a: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subtropics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tropics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during onset (Oct-Dec)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  <a:latin typeface="Arial"/>
                <a:cs typeface="Segoe UI"/>
              </a:rPr>
              <a:t>Reduction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 (</a:t>
            </a:r>
            <a:r>
              <a:rPr lang="en-US" b="1" dirty="0">
                <a:solidFill>
                  <a:srgbClr val="247AFE"/>
                </a:solidFill>
                <a:latin typeface="Arial"/>
                <a:cs typeface="Segoe UI"/>
              </a:rPr>
              <a:t>Increase</a:t>
            </a: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) in the number of days in December</a:t>
            </a:r>
          </a:p>
          <a:p>
            <a:pPr marL="137160" indent="-137160">
              <a:lnSpc>
                <a:spcPct val="114999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/>
                <a:cs typeface="Segoe UI"/>
              </a:rPr>
              <a:t>January anomalies are opposite to December’s</a:t>
            </a:r>
            <a:endParaRPr lang="en-US" dirty="0">
              <a:latin typeface="Arial"/>
              <a:cs typeface="Segoe UI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57B57C5-E5FF-4AB3-B906-BFE07A01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64" y="1610146"/>
            <a:ext cx="2979311" cy="216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2E9E95-302E-425F-920B-37F3D4635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844" y="1619573"/>
            <a:ext cx="2979310" cy="216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834F97B-6AB7-4DD8-8D93-A9862BC8B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65" y="3859500"/>
            <a:ext cx="2979310" cy="216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886769-4A13-47A3-903A-2AE07AE66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844" y="3859500"/>
            <a:ext cx="2979310" cy="21600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6BAA902-4288-4E0D-9E8D-C160C24CD772}"/>
              </a:ext>
            </a:extLst>
          </p:cNvPr>
          <p:cNvCxnSpPr>
            <a:cxnSpLocks/>
          </p:cNvCxnSpPr>
          <p:nvPr/>
        </p:nvCxnSpPr>
        <p:spPr>
          <a:xfrm>
            <a:off x="8481709" y="1110446"/>
            <a:ext cx="0" cy="4998123"/>
          </a:xfrm>
          <a:prstGeom prst="line">
            <a:avLst/>
          </a:prstGeom>
          <a:ln w="28575">
            <a:solidFill>
              <a:srgbClr val="007D8A"/>
            </a:solidFill>
          </a:ln>
          <a:effectLst>
            <a:outerShdw blurRad="25400" dist="25400" dir="8100000" algn="tr" rotWithShape="0">
              <a:prstClr val="black">
                <a:alpha val="4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3ADF7B-3034-4121-8717-22AF84D667CF}"/>
              </a:ext>
            </a:extLst>
          </p:cNvPr>
          <p:cNvCxnSpPr>
            <a:cxnSpLocks/>
          </p:cNvCxnSpPr>
          <p:nvPr/>
        </p:nvCxnSpPr>
        <p:spPr>
          <a:xfrm flipV="1">
            <a:off x="4986779" y="3802791"/>
            <a:ext cx="6568509" cy="24064"/>
          </a:xfrm>
          <a:prstGeom prst="line">
            <a:avLst/>
          </a:prstGeom>
          <a:ln w="28575">
            <a:solidFill>
              <a:srgbClr val="007D8A"/>
            </a:solidFill>
          </a:ln>
          <a:effectLst>
            <a:outerShdw blurRad="25400" dist="25400" dir="8100000" algn="tr" rotWithShape="0">
              <a:prstClr val="black">
                <a:alpha val="4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1EF34BE-33D1-46C5-8118-E6830F08A354}"/>
              </a:ext>
            </a:extLst>
          </p:cNvPr>
          <p:cNvSpPr txBox="1"/>
          <p:nvPr/>
        </p:nvSpPr>
        <p:spPr>
          <a:xfrm>
            <a:off x="5455263" y="1220037"/>
            <a:ext cx="2979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52B0F15-939C-400A-8FF3-C91CE5D2FFD2}"/>
              </a:ext>
            </a:extLst>
          </p:cNvPr>
          <p:cNvSpPr txBox="1"/>
          <p:nvPr/>
        </p:nvSpPr>
        <p:spPr>
          <a:xfrm>
            <a:off x="8528851" y="1222550"/>
            <a:ext cx="2979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GB" sz="2000" dirty="0">
              <a:solidFill>
                <a:srgbClr val="007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5D547E-A96A-4963-9D2B-3B4C00BE9E77}"/>
              </a:ext>
            </a:extLst>
          </p:cNvPr>
          <p:cNvSpPr txBox="1"/>
          <p:nvPr/>
        </p:nvSpPr>
        <p:spPr>
          <a:xfrm rot="16200000">
            <a:off x="4182592" y="4739445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47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Niña</a:t>
            </a:r>
            <a:endParaRPr lang="en-GB" sz="2000" dirty="0">
              <a:solidFill>
                <a:srgbClr val="247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783B8D-D0D8-44AE-90FE-6746FDE3A295}"/>
              </a:ext>
            </a:extLst>
          </p:cNvPr>
          <p:cNvSpPr txBox="1"/>
          <p:nvPr/>
        </p:nvSpPr>
        <p:spPr>
          <a:xfrm rot="16200000">
            <a:off x="4187304" y="2485377"/>
            <a:ext cx="215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Niño</a:t>
            </a:r>
            <a:endParaRPr lang="en-GB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0B9006-CCDB-4EB5-802A-8D637AE5EAD9}"/>
              </a:ext>
            </a:extLst>
          </p:cNvPr>
          <p:cNvGrpSpPr/>
          <p:nvPr/>
        </p:nvGrpSpPr>
        <p:grpSpPr>
          <a:xfrm>
            <a:off x="4108450" y="2604735"/>
            <a:ext cx="3701766" cy="2513760"/>
            <a:chOff x="4108450" y="2604735"/>
            <a:chExt cx="3701766" cy="251376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0CF7A3-2B66-4F41-AD9D-2EF21E4BF3EE}"/>
                </a:ext>
              </a:extLst>
            </p:cNvPr>
            <p:cNvSpPr/>
            <p:nvPr/>
          </p:nvSpPr>
          <p:spPr>
            <a:xfrm rot="1539658">
              <a:off x="5961588" y="2614637"/>
              <a:ext cx="1100099" cy="517981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E19C304-876B-45A3-AB98-4B91830DC97C}"/>
                </a:ext>
              </a:extLst>
            </p:cNvPr>
            <p:cNvSpPr/>
            <p:nvPr/>
          </p:nvSpPr>
          <p:spPr>
            <a:xfrm rot="1679290">
              <a:off x="6018297" y="4484822"/>
              <a:ext cx="1791919" cy="633673"/>
            </a:xfrm>
            <a:prstGeom prst="ellipse">
              <a:avLst/>
            </a:prstGeom>
            <a:noFill/>
            <a:ln w="19050">
              <a:solidFill>
                <a:srgbClr val="247AFE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cxnSp>
          <p:nvCxnSpPr>
            <p:cNvPr id="75" name="Connector: Elbow 74">
              <a:extLst>
                <a:ext uri="{FF2B5EF4-FFF2-40B4-BE49-F238E27FC236}">
                  <a16:creationId xmlns:a16="http://schemas.microsoft.com/office/drawing/2014/main" id="{ABE843C3-DEC1-4372-A567-7DEBBAD0B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8450" y="2604735"/>
              <a:ext cx="1907388" cy="1776460"/>
            </a:xfrm>
            <a:prstGeom prst="bentConnector3">
              <a:avLst>
                <a:gd name="adj1" fmla="val 37216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DD31A12-6F77-4548-9E15-254F926ECFA5}"/>
                </a:ext>
              </a:extLst>
            </p:cNvPr>
            <p:cNvCxnSpPr>
              <a:cxnSpLocks/>
              <a:endCxn id="72" idx="2"/>
            </p:cNvCxnSpPr>
            <p:nvPr/>
          </p:nvCxnSpPr>
          <p:spPr>
            <a:xfrm>
              <a:off x="4108450" y="4381195"/>
              <a:ext cx="2014634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D124FF8-0437-4FCE-B9BD-47F4873933ED}"/>
              </a:ext>
            </a:extLst>
          </p:cNvPr>
          <p:cNvGrpSpPr/>
          <p:nvPr/>
        </p:nvGrpSpPr>
        <p:grpSpPr>
          <a:xfrm>
            <a:off x="861060" y="1623306"/>
            <a:ext cx="2287493" cy="3489714"/>
            <a:chOff x="861060" y="1623306"/>
            <a:chExt cx="2287493" cy="348971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B7E93BD-DA22-4953-A2F5-1EE2C9D49997}"/>
                </a:ext>
              </a:extLst>
            </p:cNvPr>
            <p:cNvSpPr/>
            <p:nvPr/>
          </p:nvSpPr>
          <p:spPr>
            <a:xfrm>
              <a:off x="2793399" y="1623306"/>
              <a:ext cx="355154" cy="163836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>
              <a:outerShdw blurRad="25400" dist="254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100" name="Connector: Elbow 99">
              <a:extLst>
                <a:ext uri="{FF2B5EF4-FFF2-40B4-BE49-F238E27FC236}">
                  <a16:creationId xmlns:a16="http://schemas.microsoft.com/office/drawing/2014/main" id="{7C41377C-A85B-413B-834B-C3AD3609B92A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 flipV="1">
              <a:off x="861060" y="3261673"/>
              <a:ext cx="2109916" cy="1851347"/>
            </a:xfrm>
            <a:prstGeom prst="bentConnector2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C396FBC-4902-44F3-AE91-E17F6CCF0CF8}"/>
              </a:ext>
            </a:extLst>
          </p:cNvPr>
          <p:cNvGrpSpPr/>
          <p:nvPr/>
        </p:nvGrpSpPr>
        <p:grpSpPr>
          <a:xfrm>
            <a:off x="7277100" y="2463109"/>
            <a:ext cx="2121501" cy="2317538"/>
            <a:chOff x="7277100" y="2463109"/>
            <a:chExt cx="2121501" cy="2317538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8CED664F-F2D8-4E86-BFC1-66800F9C508C}"/>
                </a:ext>
              </a:extLst>
            </p:cNvPr>
            <p:cNvCxnSpPr/>
            <p:nvPr/>
          </p:nvCxnSpPr>
          <p:spPr>
            <a:xfrm>
              <a:off x="7277100" y="2463109"/>
              <a:ext cx="2121501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1B05A2D8-0C4E-4C61-9D50-AE2FA1F70E31}"/>
                </a:ext>
              </a:extLst>
            </p:cNvPr>
            <p:cNvCxnSpPr/>
            <p:nvPr/>
          </p:nvCxnSpPr>
          <p:spPr>
            <a:xfrm>
              <a:off x="7277100" y="4780647"/>
              <a:ext cx="2121501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53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oGE 2">
      <a:dk1>
        <a:srgbClr val="000000"/>
      </a:dk1>
      <a:lt1>
        <a:srgbClr val="FFFFFF"/>
      </a:lt1>
      <a:dk2>
        <a:srgbClr val="525252"/>
      </a:dk2>
      <a:lt2>
        <a:srgbClr val="F3F3F3"/>
      </a:lt2>
      <a:accent1>
        <a:srgbClr val="F68D2E"/>
      </a:accent1>
      <a:accent2>
        <a:srgbClr val="C3D600"/>
      </a:accent2>
      <a:accent3>
        <a:srgbClr val="6DCDB8"/>
      </a:accent3>
      <a:accent4>
        <a:srgbClr val="007D8A"/>
      </a:accent4>
      <a:accent5>
        <a:srgbClr val="003E51"/>
      </a:accent5>
      <a:accent6>
        <a:srgbClr val="F65175"/>
      </a:accent6>
      <a:hlink>
        <a:srgbClr val="F65175"/>
      </a:hlink>
      <a:folHlink>
        <a:srgbClr val="F651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771</Words>
  <Application>Microsoft Office PowerPoint</Application>
  <PresentationFormat>Widescreen</PresentationFormat>
  <Paragraphs>125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Variability and changes of  tropical-extratropical cloudband events  over the Southern Hemisphere using a synoptic climatology approach</vt:lpstr>
      <vt:lpstr>What are Cloud Bands?</vt:lpstr>
      <vt:lpstr>Identifying the Cloud Bands</vt:lpstr>
      <vt:lpstr>Climatology</vt:lpstr>
      <vt:lpstr>Climatology</vt:lpstr>
      <vt:lpstr>ENSO Anomalies (EN-LN)</vt:lpstr>
      <vt:lpstr>ENSO Anomalies (EN-LN) – South Pacific</vt:lpstr>
      <vt:lpstr>ENSO Anomalies (EN-LN) – Southern Africa</vt:lpstr>
      <vt:lpstr>ENSO Anomalies (EN-LN) – South America</vt:lpstr>
      <vt:lpstr>ENSO Anomalies (EN-LN) – Australia</vt:lpstr>
      <vt:lpstr>Decadal Changes  ([2003-2019]-[1979-2001], no ENSO years)</vt:lpstr>
      <vt:lpstr>Decadal Changes – Australia ([2003-2019]-[1979-2001], no ENSO years)</vt:lpstr>
      <vt:lpstr>Decadal Changes – South Pacific ([2003-2019]-[1979-2001], no ENSO years)</vt:lpstr>
      <vt:lpstr>Decadal Changes – South America ([2003-2019]-[1979-2001], no ENSO years)</vt:lpstr>
      <vt:lpstr>Decadal Changes – Southern Africa ([2003-2019]-[1979-2001], no ENSO years)</vt:lpstr>
      <vt:lpstr>Next Steps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Hart</dc:creator>
  <cp:lastModifiedBy>Marcia Zilli</cp:lastModifiedBy>
  <cp:revision>482</cp:revision>
  <dcterms:created xsi:type="dcterms:W3CDTF">2020-07-29T20:29:31Z</dcterms:created>
  <dcterms:modified xsi:type="dcterms:W3CDTF">2022-05-27T06:49:20Z</dcterms:modified>
</cp:coreProperties>
</file>