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4" r:id="rId6"/>
    <p:sldId id="267" r:id="rId7"/>
    <p:sldId id="272" r:id="rId8"/>
    <p:sldId id="268" r:id="rId9"/>
    <p:sldId id="269" r:id="rId10"/>
    <p:sldId id="270" r:id="rId11"/>
    <p:sldId id="259" r:id="rId12"/>
    <p:sldId id="271" r:id="rId13"/>
  </p:sldIdLst>
  <p:sldSz cx="12192000" cy="6858000"/>
  <p:notesSz cx="6858000" cy="9144000"/>
  <p:defaultTextStyle>
    <a:defPPr>
      <a:defRPr lang="en-T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57C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8F11-DB6F-4D2E-8EB0-8EFE6E4D2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C9DA0-4547-4813-AE5C-C502646A2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0860E-AFF0-4A6E-9AE6-9278F9D2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F634-AD52-41F5-A316-F97B50C1F8F2}" type="datetimeFigureOut">
              <a:rPr lang="en-TZ" smtClean="0"/>
              <a:t>05/26/2022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52DEE-0C42-4BE4-B21E-B7447670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FEC3E-45B1-42A6-9CDB-4054166B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C5B-037A-42A7-9036-48B4A366475B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87985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9EAA-9DC4-4CAA-AE43-ABD20FFF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55007-524C-4401-80E5-657E171ED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F251A-7FD4-45B2-9FCD-0FDF4D15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F634-AD52-41F5-A316-F97B50C1F8F2}" type="datetimeFigureOut">
              <a:rPr lang="en-TZ" smtClean="0"/>
              <a:t>05/26/2022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B7217-E504-44F4-BB03-B8FEBABD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2C022-8285-416D-AE32-AEE3B5B2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C5B-037A-42A7-9036-48B4A366475B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48048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0B3544-920A-4B81-ADD2-80FCFA726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B97C9-7CAF-418D-8B14-BBAB418A3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CF4DB-908C-479C-AAD1-BA254BBF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F634-AD52-41F5-A316-F97B50C1F8F2}" type="datetimeFigureOut">
              <a:rPr lang="en-TZ" smtClean="0"/>
              <a:t>05/26/2022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08207-DAE9-4328-BDC5-1D1DCB55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D38C5-431E-4453-8F73-CBA58ED6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C5B-037A-42A7-9036-48B4A366475B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44280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0DE4-56BE-466E-8926-AB96C7F0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F5CE-684E-4026-BEDF-56369DBD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9C6F8-EC32-4981-95D6-CB08652D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F634-AD52-41F5-A316-F97B50C1F8F2}" type="datetimeFigureOut">
              <a:rPr lang="en-TZ" smtClean="0"/>
              <a:t>05/26/2022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5B205-5E64-40E6-A394-DD8E76DE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801CB-B16F-4C43-8C8E-3D8322F1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C5B-037A-42A7-9036-48B4A366475B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87975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748D-FBF1-40CC-A438-316FCA33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77B13-849E-4AD6-98A2-55ACD820D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398FF-5106-4CE9-B8D9-B39B2588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F634-AD52-41F5-A316-F97B50C1F8F2}" type="datetimeFigureOut">
              <a:rPr lang="en-TZ" smtClean="0"/>
              <a:t>05/26/2022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AD8A4-3785-4ABB-8DBF-9E85DF5C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EAC56-84D6-4949-BDEC-2DFBE024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C5B-037A-42A7-9036-48B4A366475B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11098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D3C2-B553-4586-8599-41D21AB2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F645A-ABC8-472A-A11B-8F9EAAF60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D912D-6EA9-45D8-A1A1-FAA26C435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20061-1B8A-4B8F-9015-0FE7527F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F634-AD52-41F5-A316-F97B50C1F8F2}" type="datetimeFigureOut">
              <a:rPr lang="en-TZ" smtClean="0"/>
              <a:t>05/26/2022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3E251-58BE-43A3-BBE6-662D4AE81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3C4AC-B783-4334-AFA3-3666E8F6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C5B-037A-42A7-9036-48B4A366475B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69264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97D3-4463-4767-88EA-B143D7F6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A9F20-271C-4D79-B988-244BC2BBC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5287C-AA96-4C44-AD9F-6B2E53B61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938C44-6A29-4282-8C71-715E6F67F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91511-E657-46E3-ACD5-CA4ECF848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5FCC2E-5724-4317-9AD4-2BB34C72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F634-AD52-41F5-A316-F97B50C1F8F2}" type="datetimeFigureOut">
              <a:rPr lang="en-TZ" smtClean="0"/>
              <a:t>05/26/2022</a:t>
            </a:fld>
            <a:endParaRPr lang="en-T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FD7A43-92FD-4693-878E-1FCDF73C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52A477-D158-4ACE-8902-9CBD305B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C5B-037A-42A7-9036-48B4A366475B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40707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8D45-2F07-487E-90B3-636C75CB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0065E-D162-47B2-992B-ECD1B4EB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F634-AD52-41F5-A316-F97B50C1F8F2}" type="datetimeFigureOut">
              <a:rPr lang="en-TZ" smtClean="0"/>
              <a:t>05/26/2022</a:t>
            </a:fld>
            <a:endParaRPr lang="en-T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4CAC9-CC71-43BA-82B1-3AF1F25B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F31E5-2F1B-4E42-A2F4-D459BB7F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C5B-037A-42A7-9036-48B4A366475B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9931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09E68-1193-417A-85A5-E247CCB5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F634-AD52-41F5-A316-F97B50C1F8F2}" type="datetimeFigureOut">
              <a:rPr lang="en-TZ" smtClean="0"/>
              <a:t>05/26/2022</a:t>
            </a:fld>
            <a:endParaRPr lang="en-T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200B4-5B8A-4D9D-BC0A-EF180944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4D533-148B-4372-835E-21602DD6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C5B-037A-42A7-9036-48B4A366475B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91676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AA50-0F8A-4A75-9C50-27B73AFC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C2A51-FC06-4A7F-8550-52561D951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DF048-C45C-4B2E-A05D-6485C1BF9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8256C-4FEA-4D45-BB1D-9B3F7FB8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F634-AD52-41F5-A316-F97B50C1F8F2}" type="datetimeFigureOut">
              <a:rPr lang="en-TZ" smtClean="0"/>
              <a:t>05/26/2022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6B0A9-119C-4A81-BE06-71B7F04B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92273-E20F-46D9-B91C-2244B514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C5B-037A-42A7-9036-48B4A366475B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89201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9334-38AD-41E4-88D9-D2C119EC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D6A132-1C63-4127-8766-CDC3886E1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4312C-A91E-4F36-A5E6-0F652DCC7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0F547-8F94-4C7F-B75D-D04635A3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F634-AD52-41F5-A316-F97B50C1F8F2}" type="datetimeFigureOut">
              <a:rPr lang="en-TZ" smtClean="0"/>
              <a:t>05/26/2022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D7566-AE40-4C13-897A-4D25748D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ABE4F-37B3-494A-9F45-07179CE2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C5B-037A-42A7-9036-48B4A366475B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47446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08FC3-60AB-48D4-B669-FBCAA108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BCB69-7AAD-4C9F-827B-1870F2BA1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C5FDD-0C9B-4A27-88EE-A64FD9281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6F634-AD52-41F5-A316-F97B50C1F8F2}" type="datetimeFigureOut">
              <a:rPr lang="en-TZ" smtClean="0"/>
              <a:t>05/26/2022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8DECE-B91B-4F82-A62C-2BE776BA1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E3BCC-2A5E-4493-B430-CC1084F93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9C5B-037A-42A7-9036-48B4A366475B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02242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1A32-6131-442D-A146-0BB5471B0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8488"/>
            <a:ext cx="12192000" cy="873376"/>
          </a:xfrm>
          <a:solidFill>
            <a:srgbClr val="26457C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Physicochemical parameters and stable isotope composition of water in Northern Mara Sub-Goldfield, Tanzania: Implications for groundwater-surface water interaction</a:t>
            </a:r>
            <a:endParaRPr lang="en-TZ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47049-388B-4978-A82D-98718D73E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837945"/>
            <a:ext cx="12191999" cy="1266209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Justine L. Myovela </a:t>
            </a:r>
            <a:r>
              <a:rPr lang="en-US" sz="1800" b="1" baseline="30000" dirty="0" err="1"/>
              <a:t>a,b</a:t>
            </a:r>
            <a:r>
              <a:rPr lang="en-US" sz="1800" b="1" baseline="30000" dirty="0"/>
              <a:t>,</a:t>
            </a:r>
            <a:r>
              <a:rPr lang="en-US" sz="1800" b="1" dirty="0"/>
              <a:t>*, Godson </a:t>
            </a:r>
            <a:r>
              <a:rPr lang="en-US" sz="1800" b="1" dirty="0" err="1"/>
              <a:t>Godfray</a:t>
            </a:r>
            <a:r>
              <a:rPr lang="en-US" sz="1800" b="1" dirty="0"/>
              <a:t> </a:t>
            </a:r>
            <a:r>
              <a:rPr lang="en-US" sz="1800" b="1" baseline="30000" dirty="0"/>
              <a:t>b</a:t>
            </a:r>
            <a:r>
              <a:rPr lang="en-US" sz="1800" b="1" dirty="0"/>
              <a:t> and </a:t>
            </a:r>
            <a:r>
              <a:rPr lang="en-US" sz="1800" b="1" dirty="0" err="1"/>
              <a:t>Mohamedi</a:t>
            </a:r>
            <a:r>
              <a:rPr lang="en-US" sz="1800" b="1" dirty="0"/>
              <a:t> </a:t>
            </a:r>
            <a:r>
              <a:rPr lang="en-US" sz="1800" b="1" dirty="0" err="1"/>
              <a:t>Salimu</a:t>
            </a:r>
            <a:r>
              <a:rPr lang="en-US" sz="1800" b="1" dirty="0"/>
              <a:t> </a:t>
            </a:r>
            <a:r>
              <a:rPr lang="en-US" sz="1800" b="1" baseline="30000" dirty="0"/>
              <a:t>b</a:t>
            </a:r>
          </a:p>
          <a:p>
            <a:r>
              <a:rPr lang="en-US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University of Pécs, Institute of Geography and Earth Sciences, Department of Geology and Meteorology, </a:t>
            </a:r>
            <a:r>
              <a:rPr lang="en-US" sz="20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Ifjúság</a:t>
            </a:r>
            <a:r>
              <a:rPr lang="en-US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u. 6, Pécs, 7624, Hungary</a:t>
            </a:r>
          </a:p>
          <a:p>
            <a:r>
              <a:rPr lang="en-US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 University of Dodoma, College of Earth Sciences and Engineering, Department of Geology, P. O. Box, 11090, Dodoma, Tanzania</a:t>
            </a:r>
          </a:p>
          <a:p>
            <a:r>
              <a:rPr lang="fr-FR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fr-FR" sz="20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Corresponding</a:t>
            </a:r>
            <a:r>
              <a:rPr lang="fr-FR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0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author</a:t>
            </a:r>
            <a:r>
              <a:rPr lang="fr-FR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fr-FR" sz="2000" b="1" u="sng" baseline="30000" dirty="0">
                <a:solidFill>
                  <a:srgbClr val="0065B0"/>
                </a:solidFill>
              </a:rPr>
              <a:t>justine1@gamma.ttk.pte.hu</a:t>
            </a:r>
            <a:endParaRPr lang="en-TZ" sz="2000" b="1" u="sng" baseline="30000" dirty="0">
              <a:solidFill>
                <a:srgbClr val="0065B0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3E368BF-1306-4863-8F60-EFD9DF388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9463"/>
            <a:ext cx="1358537" cy="1358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5282BD-FCE6-4602-8461-6C778A7EC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573" y="5415542"/>
            <a:ext cx="1477427" cy="1442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4D697-1FA6-4E6F-9EE0-81C9AD57E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912" y="2212638"/>
            <a:ext cx="8823010" cy="4647998"/>
          </a:xfrm>
          <a:prstGeom prst="rect">
            <a:avLst/>
          </a:prstGeom>
        </p:spPr>
      </p:pic>
      <p:pic>
        <p:nvPicPr>
          <p:cNvPr id="9" name="Google Shape;307;p79">
            <a:extLst>
              <a:ext uri="{FF2B5EF4-FFF2-40B4-BE49-F238E27FC236}">
                <a16:creationId xmlns:a16="http://schemas.microsoft.com/office/drawing/2014/main" id="{44723276-0E6E-4210-AECB-1C17473D058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34887"/>
            <a:ext cx="1139687" cy="135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6669C10-9D16-470F-A564-27A6659B8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5493398"/>
            <a:ext cx="1415629" cy="13646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383165-A6EB-4689-98F5-44C546ACEA40}"/>
              </a:ext>
            </a:extLst>
          </p:cNvPr>
          <p:cNvSpPr txBox="1"/>
          <p:nvPr/>
        </p:nvSpPr>
        <p:spPr>
          <a:xfrm>
            <a:off x="8111567" y="6283312"/>
            <a:ext cx="1369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Jung et al., 2020</a:t>
            </a:r>
            <a:endParaRPr lang="en-TZ" sz="1400" dirty="0"/>
          </a:p>
        </p:txBody>
      </p:sp>
    </p:spTree>
    <p:extLst>
      <p:ext uri="{BB962C8B-B14F-4D97-AF65-F5344CB8AC3E}">
        <p14:creationId xmlns:p14="http://schemas.microsoft.com/office/powerpoint/2010/main" val="35677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7666-A94C-4856-B3BE-0290DE71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909" y="294538"/>
            <a:ext cx="10366402" cy="10336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OBJECTIVES</a:t>
            </a:r>
            <a:endParaRPr lang="en-TZ" sz="3600" b="1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CE2C5B-AAB6-45CC-8AA3-5708199FE0E7}"/>
              </a:ext>
            </a:extLst>
          </p:cNvPr>
          <p:cNvSpPr txBox="1"/>
          <p:nvPr/>
        </p:nvSpPr>
        <p:spPr>
          <a:xfrm rot="10800000" flipV="1">
            <a:off x="0" y="-34927"/>
            <a:ext cx="12192000" cy="584775"/>
          </a:xfrm>
          <a:prstGeom prst="rect">
            <a:avLst/>
          </a:prstGeom>
          <a:solidFill>
            <a:srgbClr val="26457C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6. FUTURE WORK AND CONCLUSION</a:t>
            </a:r>
            <a:endParaRPr lang="en-TZ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043AF7-3D8A-4C88-86B1-6684630246AA}"/>
              </a:ext>
            </a:extLst>
          </p:cNvPr>
          <p:cNvSpPr txBox="1"/>
          <p:nvPr/>
        </p:nvSpPr>
        <p:spPr>
          <a:xfrm>
            <a:off x="106722" y="549849"/>
            <a:ext cx="1197855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FUTUTE WORK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Groundwater modelling to depict the depth of contamination and other possible sources of contaminations.</a:t>
            </a:r>
          </a:p>
          <a:p>
            <a:endParaRPr lang="en-US" sz="2800" dirty="0" smtClean="0"/>
          </a:p>
          <a:p>
            <a:r>
              <a:rPr lang="en-US" sz="2800" dirty="0" smtClean="0"/>
              <a:t>CONCLUSIONS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Most drinking water sources meet the recommended standards set by WHO &amp;TBS except few water sources such as </a:t>
            </a:r>
            <a:r>
              <a:rPr lang="en-US" sz="2800" dirty="0" err="1"/>
              <a:t>Kegonga</a:t>
            </a:r>
            <a:r>
              <a:rPr lang="en-US" sz="2800" dirty="0"/>
              <a:t> shallow well.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Shallow wells are more vulnerable to contamination than deep wells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Several shallow groundwater sources have likely been recharged by more evaporated sources for example Shallow well south of Tailings Pond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1200" dirty="0"/>
          </a:p>
        </p:txBody>
      </p:sp>
      <p:pic>
        <p:nvPicPr>
          <p:cNvPr id="5" name="Google Shape;307;p79">
            <a:extLst>
              <a:ext uri="{FF2B5EF4-FFF2-40B4-BE49-F238E27FC236}">
                <a16:creationId xmlns:a16="http://schemas.microsoft.com/office/drawing/2014/main" id="{BFEECEEF-5DC8-47D9-8594-E65A44FAB2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63130" y="-26685"/>
            <a:ext cx="728869" cy="950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7A8E27-8FB5-4A98-946D-D7594A3A9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711" y="1723522"/>
            <a:ext cx="6158948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THANK YOU FOR </a:t>
            </a:r>
            <a:r>
              <a:rPr lang="en-US" sz="3600" dirty="0" smtClean="0"/>
              <a:t>LISTENING</a:t>
            </a:r>
            <a:endParaRPr lang="en-US" sz="3600" dirty="0"/>
          </a:p>
        </p:txBody>
      </p:sp>
      <p:pic>
        <p:nvPicPr>
          <p:cNvPr id="13" name="Google Shape;307;p79">
            <a:extLst>
              <a:ext uri="{FF2B5EF4-FFF2-40B4-BE49-F238E27FC236}">
                <a16:creationId xmlns:a16="http://schemas.microsoft.com/office/drawing/2014/main" id="{3E04ED24-0A36-4475-9BC0-92000730BBE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63130" y="-26685"/>
            <a:ext cx="728869" cy="950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5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7666-A94C-4856-B3BE-0290DE71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909" y="294538"/>
            <a:ext cx="10366402" cy="10336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OBJECTIVES</a:t>
            </a:r>
            <a:endParaRPr lang="en-TZ" sz="3600" b="1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CE2C5B-AAB6-45CC-8AA3-5708199FE0E7}"/>
              </a:ext>
            </a:extLst>
          </p:cNvPr>
          <p:cNvSpPr txBox="1"/>
          <p:nvPr/>
        </p:nvSpPr>
        <p:spPr>
          <a:xfrm rot="10800000" flipV="1">
            <a:off x="0" y="-34927"/>
            <a:ext cx="12192000" cy="584775"/>
          </a:xfrm>
          <a:prstGeom prst="rect">
            <a:avLst/>
          </a:prstGeom>
          <a:solidFill>
            <a:srgbClr val="26457C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REFERENCES</a:t>
            </a:r>
            <a:endParaRPr lang="en-TZ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043AF7-3D8A-4C88-86B1-6684630246AA}"/>
              </a:ext>
            </a:extLst>
          </p:cNvPr>
          <p:cNvSpPr txBox="1"/>
          <p:nvPr/>
        </p:nvSpPr>
        <p:spPr>
          <a:xfrm>
            <a:off x="106722" y="549849"/>
            <a:ext cx="1197855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Abu Jabal, M. S., </a:t>
            </a:r>
            <a:r>
              <a:rPr lang="en-US" dirty="0" err="1"/>
              <a:t>Abustan</a:t>
            </a:r>
            <a:r>
              <a:rPr lang="en-US" dirty="0"/>
              <a:t>, I., </a:t>
            </a:r>
            <a:r>
              <a:rPr lang="en-US" dirty="0" err="1"/>
              <a:t>Rozaimy</a:t>
            </a:r>
            <a:r>
              <a:rPr lang="en-US" dirty="0"/>
              <a:t>, M. R., &amp; El </a:t>
            </a:r>
            <a:r>
              <a:rPr lang="en-US" dirty="0" err="1"/>
              <a:t>Najar</a:t>
            </a:r>
            <a:r>
              <a:rPr lang="en-US" dirty="0"/>
              <a:t>, H. (2018). The deuterium and oxygen-18 isotopic composition of the groundwater in Khan Younis City, southern Gaza Strip (Palestine). Environmental Earth Sciences, 77(4)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Henckel</a:t>
            </a:r>
            <a:r>
              <a:rPr lang="en-US" dirty="0"/>
              <a:t> J, Poulsen K, Sharp T, </a:t>
            </a:r>
            <a:r>
              <a:rPr lang="en-US" dirty="0" err="1"/>
              <a:t>Spora</a:t>
            </a:r>
            <a:r>
              <a:rPr lang="en-US" dirty="0"/>
              <a:t> P.  Lake Victoria Goldfields.  Episodes 2016;39:135-154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Jung, Koh, Kim, </a:t>
            </a:r>
            <a:r>
              <a:rPr lang="en-US" dirty="0" err="1"/>
              <a:t>Jeen</a:t>
            </a:r>
            <a:r>
              <a:rPr lang="en-US" dirty="0"/>
              <a:t>, &amp; Lee. (2020). Stable Isotopes of Water and Nitrate for the Identification of Groundwater </a:t>
            </a:r>
            <a:r>
              <a:rPr lang="en-US" dirty="0" err="1"/>
              <a:t>Flowpaths</a:t>
            </a:r>
            <a:r>
              <a:rPr lang="en-US" dirty="0"/>
              <a:t>: A Review. Water, 12(1), 138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Nisi, B., </a:t>
            </a:r>
            <a:r>
              <a:rPr lang="en-US" dirty="0" err="1"/>
              <a:t>Raco</a:t>
            </a:r>
            <a:r>
              <a:rPr lang="en-US" dirty="0"/>
              <a:t>, B., &amp; </a:t>
            </a:r>
            <a:r>
              <a:rPr lang="en-US" dirty="0" err="1"/>
              <a:t>Dotsika</a:t>
            </a:r>
            <a:r>
              <a:rPr lang="en-US" dirty="0"/>
              <a:t>, E. (2014). Groundwater Contamination Studies by Environmental Isotopes: A review. Threats to the Quality of Groundwater Resources, 115–150.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Quinn, N.W.T,., Parrot, S., Farley, M (2016). Conceptual water budget analysis for screening agricultural and wetland water management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Rozanski, K., </a:t>
            </a:r>
            <a:r>
              <a:rPr lang="en-US" dirty="0" err="1"/>
              <a:t>Araguás-Araguás</a:t>
            </a:r>
            <a:r>
              <a:rPr lang="en-US" dirty="0"/>
              <a:t>, L., &amp; </a:t>
            </a:r>
            <a:r>
              <a:rPr lang="en-US" dirty="0" err="1"/>
              <a:t>Gonfiantini</a:t>
            </a:r>
            <a:r>
              <a:rPr lang="en-US" dirty="0"/>
              <a:t>, R. (1993). Isotopic Patterns in Modern Global Precipitation.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UN-Water Annual Report 2009.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UN-Water Annual Report 2011.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Yang, K., &amp; Han, G. (2020). Controls over hydrogen and oxygen isotopes of surface water and groundwater in the Mun River catchment, northeast Thailand: implications for the water cycle.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Google Shape;307;p79">
            <a:extLst>
              <a:ext uri="{FF2B5EF4-FFF2-40B4-BE49-F238E27FC236}">
                <a16:creationId xmlns:a16="http://schemas.microsoft.com/office/drawing/2014/main" id="{A6679722-B32F-4585-B8F1-30289D8E75D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633311" y="-26684"/>
            <a:ext cx="558688" cy="576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9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641B7-4D6F-4733-B1CE-46D86119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6" y="3597542"/>
            <a:ext cx="3321054" cy="27817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276E94B-CF14-4634-BF10-51672C40E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63" y="517331"/>
            <a:ext cx="8108476" cy="46015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08A4FE-FB36-46E2-95BB-2287E3A9F44A}"/>
              </a:ext>
            </a:extLst>
          </p:cNvPr>
          <p:cNvSpPr txBox="1"/>
          <p:nvPr/>
        </p:nvSpPr>
        <p:spPr>
          <a:xfrm>
            <a:off x="-36549" y="-17820"/>
            <a:ext cx="403860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1.INTRODUCTION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kern="1200" dirty="0">
                <a:solidFill>
                  <a:srgbClr val="FFFFFF"/>
                </a:solidFill>
                <a:ea typeface="+mj-ea"/>
                <a:cs typeface="+mj-cs"/>
              </a:rPr>
              <a:t>Groundwater-surface water interaction is crucial for both physical and chemical fluxes in the hydrologic cycle.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FF"/>
              </a:solidFill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ea typeface="+mj-ea"/>
                <a:cs typeface="+mj-cs"/>
              </a:rPr>
              <a:t>Contamination</a:t>
            </a:r>
            <a:r>
              <a:rPr lang="en-US" sz="2800" kern="1200" dirty="0">
                <a:solidFill>
                  <a:srgbClr val="FFFFFF"/>
                </a:solidFill>
                <a:ea typeface="+mj-ea"/>
                <a:cs typeface="+mj-cs"/>
              </a:rPr>
              <a:t> of </a:t>
            </a:r>
            <a:r>
              <a:rPr lang="en-US" sz="2800" kern="1200" dirty="0" smtClean="0">
                <a:solidFill>
                  <a:srgbClr val="FFFFFF"/>
                </a:solidFill>
                <a:ea typeface="+mj-ea"/>
                <a:cs typeface="+mj-cs"/>
              </a:rPr>
              <a:t>water resources through </a:t>
            </a:r>
            <a:r>
              <a:rPr lang="en-US" sz="2800" kern="1200" dirty="0">
                <a:solidFill>
                  <a:srgbClr val="FFFFFF"/>
                </a:solidFill>
                <a:ea typeface="+mj-ea"/>
                <a:cs typeface="+mj-cs"/>
              </a:rPr>
              <a:t>anthropogenic activities has been a major environmental concern (Nisi et al., 2014; UN-water, 2011)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TZ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0900E4-208B-4EC9-824D-B7FE5F482AF0}"/>
              </a:ext>
            </a:extLst>
          </p:cNvPr>
          <p:cNvSpPr txBox="1"/>
          <p:nvPr/>
        </p:nvSpPr>
        <p:spPr>
          <a:xfrm>
            <a:off x="4077289" y="4997538"/>
            <a:ext cx="8108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Motivation: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70% of industrial and mine wastes in developing countries contaminate </a:t>
            </a:r>
            <a:r>
              <a:rPr lang="en-US" sz="2800" dirty="0" smtClean="0">
                <a:solidFill>
                  <a:srgbClr val="FF0000"/>
                </a:solidFill>
              </a:rPr>
              <a:t>the existing </a:t>
            </a:r>
            <a:r>
              <a:rPr lang="en-US" sz="2800" dirty="0">
                <a:solidFill>
                  <a:srgbClr val="FF0000"/>
                </a:solidFill>
              </a:rPr>
              <a:t>water resources. 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(UN-water, 2009)</a:t>
            </a:r>
            <a:endParaRPr lang="en-TZ" sz="2800" dirty="0">
              <a:solidFill>
                <a:srgbClr val="FF0000"/>
              </a:solidFill>
            </a:endParaRPr>
          </a:p>
        </p:txBody>
      </p:sp>
      <p:pic>
        <p:nvPicPr>
          <p:cNvPr id="11" name="Google Shape;307;p79">
            <a:extLst>
              <a:ext uri="{FF2B5EF4-FFF2-40B4-BE49-F238E27FC236}">
                <a16:creationId xmlns:a16="http://schemas.microsoft.com/office/drawing/2014/main" id="{4FD37B8F-A49B-4001-BD1B-08BC216BF50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9878" y="0"/>
            <a:ext cx="742122" cy="9011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2A8057-0605-41DF-A873-E2ECE4AA0368}"/>
              </a:ext>
            </a:extLst>
          </p:cNvPr>
          <p:cNvSpPr txBox="1"/>
          <p:nvPr/>
        </p:nvSpPr>
        <p:spPr>
          <a:xfrm>
            <a:off x="9652829" y="4799069"/>
            <a:ext cx="1504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Quinn et al., 2016</a:t>
            </a:r>
            <a:endParaRPr lang="en-TZ" sz="1400" dirty="0"/>
          </a:p>
        </p:txBody>
      </p:sp>
    </p:spTree>
    <p:extLst>
      <p:ext uri="{BB962C8B-B14F-4D97-AF65-F5344CB8AC3E}">
        <p14:creationId xmlns:p14="http://schemas.microsoft.com/office/powerpoint/2010/main" val="30364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A7666-A94C-4856-B3BE-0290DE71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7" y="294538"/>
            <a:ext cx="10679154" cy="10336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OBJECTIVES</a:t>
            </a:r>
            <a:endParaRPr lang="en-TZ" sz="3600" b="1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992B7-92D0-465A-8D46-F4E40414F16C}"/>
              </a:ext>
            </a:extLst>
          </p:cNvPr>
          <p:cNvSpPr txBox="1"/>
          <p:nvPr/>
        </p:nvSpPr>
        <p:spPr>
          <a:xfrm>
            <a:off x="0" y="173137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To conduct water quality assessment around Northern Mara Sub-goldfield (NMSF).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To determine spatial variation of </a:t>
            </a:r>
            <a:r>
              <a:rPr lang="en-US" sz="2800" dirty="0">
                <a:effectLst/>
                <a:ea typeface="Calibri" panose="020F0502020204030204" pitchFamily="34" charset="0"/>
              </a:rPr>
              <a:t>δ</a:t>
            </a:r>
            <a:r>
              <a:rPr lang="en-US" sz="2800" baseline="30000" dirty="0">
                <a:effectLst/>
                <a:ea typeface="Calibri" panose="020F0502020204030204" pitchFamily="34" charset="0"/>
              </a:rPr>
              <a:t>18</a:t>
            </a:r>
            <a:r>
              <a:rPr lang="en-US" sz="2800" dirty="0">
                <a:effectLst/>
                <a:ea typeface="Calibri" panose="020F0502020204030204" pitchFamily="34" charset="0"/>
              </a:rPr>
              <a:t>O and δ</a:t>
            </a:r>
            <a:r>
              <a:rPr lang="en-US" sz="2800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US" sz="2800" dirty="0">
                <a:effectLst/>
                <a:ea typeface="Calibri" panose="020F0502020204030204" pitchFamily="34" charset="0"/>
              </a:rPr>
              <a:t>H of groundwater and surface water sources.</a:t>
            </a:r>
          </a:p>
          <a:p>
            <a:endParaRPr lang="en-US" sz="2800" dirty="0"/>
          </a:p>
        </p:txBody>
      </p:sp>
      <p:pic>
        <p:nvPicPr>
          <p:cNvPr id="11" name="Picture 10" descr="A picture containing water, sky, outdoor, lake&#10;&#10;Description automatically generated">
            <a:extLst>
              <a:ext uri="{FF2B5EF4-FFF2-40B4-BE49-F238E27FC236}">
                <a16:creationId xmlns:a16="http://schemas.microsoft.com/office/drawing/2014/main" id="{7E032104-8D67-4794-858D-BFF7C96CA7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2" y="1232452"/>
            <a:ext cx="6218834" cy="54466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D13C59-AD5D-453A-B06F-5FEB1D58D28F}"/>
              </a:ext>
            </a:extLst>
          </p:cNvPr>
          <p:cNvSpPr txBox="1"/>
          <p:nvPr/>
        </p:nvSpPr>
        <p:spPr>
          <a:xfrm>
            <a:off x="7465360" y="6599271"/>
            <a:ext cx="6218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River Mara </a:t>
            </a:r>
            <a:r>
              <a:rPr lang="en-US" sz="1400" i="1" dirty="0"/>
              <a:t>(Photo by Justine L. Myovela)</a:t>
            </a:r>
            <a:endParaRPr lang="en-TZ" sz="1400" i="1" dirty="0"/>
          </a:p>
        </p:txBody>
      </p:sp>
      <p:pic>
        <p:nvPicPr>
          <p:cNvPr id="15" name="Google Shape;307;p79">
            <a:extLst>
              <a:ext uri="{FF2B5EF4-FFF2-40B4-BE49-F238E27FC236}">
                <a16:creationId xmlns:a16="http://schemas.microsoft.com/office/drawing/2014/main" id="{F0D8D385-AB22-42E3-9607-00FD11DC5D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7843" y="-1"/>
            <a:ext cx="954157" cy="1232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8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37D3280-7747-43D0-B509-4A7737442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89418"/>
            <a:ext cx="5627077" cy="3959041"/>
          </a:xfrm>
          <a:prstGeom prst="rect">
            <a:avLst/>
          </a:prstGeom>
        </p:spPr>
      </p:pic>
      <p:pic>
        <p:nvPicPr>
          <p:cNvPr id="18" name="Picture 17" descr="Diagram&#10;&#10;Description automatically generated with low confidence">
            <a:extLst>
              <a:ext uri="{FF2B5EF4-FFF2-40B4-BE49-F238E27FC236}">
                <a16:creationId xmlns:a16="http://schemas.microsoft.com/office/drawing/2014/main" id="{9F9C8D33-E1E2-434F-B649-3E8E5AA22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" y="2571609"/>
            <a:ext cx="1852394" cy="18315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3151BC-2680-4825-B627-89FCCC273839}"/>
              </a:ext>
            </a:extLst>
          </p:cNvPr>
          <p:cNvSpPr txBox="1"/>
          <p:nvPr/>
        </p:nvSpPr>
        <p:spPr>
          <a:xfrm>
            <a:off x="18519" y="6548460"/>
            <a:ext cx="1638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Henckel</a:t>
            </a:r>
            <a:r>
              <a:rPr lang="en-US" sz="1400" dirty="0"/>
              <a:t> et al., 2016</a:t>
            </a:r>
            <a:endParaRPr lang="en-TZ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E05E11-4366-472B-890E-22D2FC20509B}"/>
              </a:ext>
            </a:extLst>
          </p:cNvPr>
          <p:cNvSpPr txBox="1"/>
          <p:nvPr/>
        </p:nvSpPr>
        <p:spPr>
          <a:xfrm rot="10800000" flipV="1">
            <a:off x="-1" y="-26683"/>
            <a:ext cx="12192000" cy="2616101"/>
          </a:xfrm>
          <a:prstGeom prst="rect">
            <a:avLst/>
          </a:prstGeom>
          <a:solidFill>
            <a:srgbClr val="26457C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2.STUDY AREA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Northern Mara Sub-gold Field (NMSF) is situated in Tarime district, Mara region, Northwest Tanzania.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</a:t>
            </a: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gold-rich 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field is within the sulfide ore system in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Musoma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-Mara greenstone belt, a part of Lake Victoria Fields (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Henckel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al., 2016)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TZ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45A4F6FD-6FD7-4169-8CB6-B483B19040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6" y="2138289"/>
            <a:ext cx="6564923" cy="474527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968E07B-29DC-4D7B-A1F0-1C079DC8FE3C}"/>
              </a:ext>
            </a:extLst>
          </p:cNvPr>
          <p:cNvSpPr/>
          <p:nvPr/>
        </p:nvSpPr>
        <p:spPr>
          <a:xfrm>
            <a:off x="3249637" y="3429000"/>
            <a:ext cx="1125415" cy="636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F55B0-DCEA-4845-AFCC-CE95C16DEFDE}"/>
              </a:ext>
            </a:extLst>
          </p:cNvPr>
          <p:cNvSpPr txBox="1"/>
          <p:nvPr/>
        </p:nvSpPr>
        <p:spPr>
          <a:xfrm>
            <a:off x="8909537" y="6575788"/>
            <a:ext cx="2193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Google Earth image, 2020  </a:t>
            </a:r>
            <a:endParaRPr lang="en-TZ" sz="1400" b="1" i="1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A8E3969-EE13-4B05-9455-D4151FB03A71}"/>
              </a:ext>
            </a:extLst>
          </p:cNvPr>
          <p:cNvSpPr/>
          <p:nvPr/>
        </p:nvSpPr>
        <p:spPr>
          <a:xfrm>
            <a:off x="4466492" y="3578468"/>
            <a:ext cx="1069144" cy="337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>
              <a:solidFill>
                <a:srgbClr val="FF0000"/>
              </a:solidFill>
            </a:endParaRPr>
          </a:p>
        </p:txBody>
      </p:sp>
      <p:pic>
        <p:nvPicPr>
          <p:cNvPr id="10" name="Google Shape;307;p79">
            <a:extLst>
              <a:ext uri="{FF2B5EF4-FFF2-40B4-BE49-F238E27FC236}">
                <a16:creationId xmlns:a16="http://schemas.microsoft.com/office/drawing/2014/main" id="{48211316-59A6-4921-81C6-725C94758EB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48661" y="-26684"/>
            <a:ext cx="543338" cy="649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5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7666-A94C-4856-B3BE-0290DE71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909" y="294538"/>
            <a:ext cx="10366402" cy="10336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OBJECTIVES</a:t>
            </a:r>
            <a:endParaRPr lang="en-TZ" sz="3600" b="1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CE2C5B-AAB6-45CC-8AA3-5708199FE0E7}"/>
              </a:ext>
            </a:extLst>
          </p:cNvPr>
          <p:cNvSpPr txBox="1"/>
          <p:nvPr/>
        </p:nvSpPr>
        <p:spPr>
          <a:xfrm rot="10800000" flipV="1">
            <a:off x="0" y="-30777"/>
            <a:ext cx="12192000" cy="954107"/>
          </a:xfrm>
          <a:prstGeom prst="rect">
            <a:avLst/>
          </a:prstGeom>
          <a:solidFill>
            <a:srgbClr val="26457C"/>
          </a:solidFill>
        </p:spPr>
        <p:txBody>
          <a:bodyPr wrap="square" rtlCol="0">
            <a:spAutoFit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3.METHODS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TZ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F54BC584-9F02-4D5E-B3E7-8C1833FD0E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40" y="686234"/>
            <a:ext cx="7579659" cy="5624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4992B7-92D0-465A-8D46-F4E40414F16C}"/>
              </a:ext>
            </a:extLst>
          </p:cNvPr>
          <p:cNvSpPr txBox="1"/>
          <p:nvPr/>
        </p:nvSpPr>
        <p:spPr>
          <a:xfrm>
            <a:off x="0" y="686234"/>
            <a:ext cx="4750346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26 water samples: during rainy season (rivers, shallow &amp; deep groundwater, dug wells and </a:t>
            </a:r>
            <a:r>
              <a:rPr lang="en-US" sz="2800" dirty="0" smtClean="0"/>
              <a:t>tailings pond)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HATCH meter: pH, Electrical conductivity (EC), Total Dissolved Solute (TDS) and Total hardness.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H-O Isotopes analysis-Liquid Isotope Analyzer (V-SMOW)</a:t>
            </a:r>
          </a:p>
          <a:p>
            <a:endParaRPr lang="en-US" sz="2800" dirty="0"/>
          </a:p>
        </p:txBody>
      </p:sp>
      <p:pic>
        <p:nvPicPr>
          <p:cNvPr id="7" name="Google Shape;307;p79">
            <a:extLst>
              <a:ext uri="{FF2B5EF4-FFF2-40B4-BE49-F238E27FC236}">
                <a16:creationId xmlns:a16="http://schemas.microsoft.com/office/drawing/2014/main" id="{F69890BA-3D99-4D89-9983-4799CDE058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3130" y="-26685"/>
            <a:ext cx="728869" cy="950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6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7666-A94C-4856-B3BE-0290DE71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909" y="294538"/>
            <a:ext cx="10366402" cy="10336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OBJECTIVES</a:t>
            </a:r>
            <a:endParaRPr lang="en-TZ" sz="3600" b="1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992B7-92D0-465A-8D46-F4E40414F16C}"/>
              </a:ext>
            </a:extLst>
          </p:cNvPr>
          <p:cNvSpPr txBox="1"/>
          <p:nvPr/>
        </p:nvSpPr>
        <p:spPr>
          <a:xfrm>
            <a:off x="4005046" y="4179947"/>
            <a:ext cx="77509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Key </a:t>
            </a:r>
            <a:r>
              <a:rPr lang="en-US" sz="2800" b="1" dirty="0"/>
              <a:t>message</a:t>
            </a:r>
            <a:r>
              <a:rPr lang="en-US" sz="2800" dirty="0"/>
              <a:t>; Most drinking water </a:t>
            </a:r>
            <a:r>
              <a:rPr lang="en-US" sz="2800" dirty="0" smtClean="0"/>
              <a:t>sources meet</a:t>
            </a:r>
          </a:p>
          <a:p>
            <a:r>
              <a:rPr lang="en-US" sz="2800" dirty="0" smtClean="0"/>
              <a:t>      the recommended standards (WHO &amp; TBS)</a:t>
            </a:r>
          </a:p>
          <a:p>
            <a:r>
              <a:rPr lang="en-US" sz="2800" dirty="0" smtClean="0"/>
              <a:t>      except; 10-Shallow </a:t>
            </a:r>
            <a:r>
              <a:rPr lang="en-US" sz="2800" dirty="0"/>
              <a:t>well east of Ingwe dam</a:t>
            </a:r>
          </a:p>
          <a:p>
            <a:r>
              <a:rPr lang="en-US" sz="2800" dirty="0" smtClean="0"/>
              <a:t>                    12-Shallow </a:t>
            </a:r>
            <a:r>
              <a:rPr lang="en-US" sz="2800" dirty="0"/>
              <a:t>well south of Tailings pond</a:t>
            </a:r>
          </a:p>
          <a:p>
            <a:r>
              <a:rPr lang="en-US" sz="2800" dirty="0" smtClean="0"/>
              <a:t>                    21-Kegonga </a:t>
            </a:r>
            <a:r>
              <a:rPr lang="en-US" sz="2800" dirty="0"/>
              <a:t>community shallow well</a:t>
            </a:r>
          </a:p>
          <a:p>
            <a:r>
              <a:rPr lang="en-US" sz="2800" dirty="0" smtClean="0"/>
              <a:t>                    22-Matongo </a:t>
            </a:r>
            <a:r>
              <a:rPr lang="en-US" sz="2800" dirty="0"/>
              <a:t>community shallow well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CE2C5B-AAB6-45CC-8AA3-5708199FE0E7}"/>
              </a:ext>
            </a:extLst>
          </p:cNvPr>
          <p:cNvSpPr txBox="1"/>
          <p:nvPr/>
        </p:nvSpPr>
        <p:spPr>
          <a:xfrm rot="10800000" flipV="1">
            <a:off x="0" y="-34927"/>
            <a:ext cx="12192000" cy="584775"/>
          </a:xfrm>
          <a:prstGeom prst="rect">
            <a:avLst/>
          </a:prstGeom>
          <a:solidFill>
            <a:srgbClr val="26457C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.RESULTS: WATER QUALITY</a:t>
            </a:r>
            <a:endParaRPr lang="en-TZ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56FBBB-8093-4BFB-B895-3EC8D71760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43" y="498919"/>
            <a:ext cx="3907198" cy="3440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345B32-D7CD-4456-990A-268FE313DE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41" y="492705"/>
            <a:ext cx="4168159" cy="3440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6CAA0D-4147-4066-B713-55B0A28460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" y="3704510"/>
            <a:ext cx="3816180" cy="31534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D44B7D-EFBE-40B8-8779-50240B31D0D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20"/>
            <a:ext cx="4116643" cy="33134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98945E-953A-4733-B248-6BF4CBD2DC1B}"/>
              </a:ext>
            </a:extLst>
          </p:cNvPr>
          <p:cNvSpPr/>
          <p:nvPr/>
        </p:nvSpPr>
        <p:spPr>
          <a:xfrm>
            <a:off x="2404629" y="677632"/>
            <a:ext cx="351693" cy="309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3933FB-FC1B-46AE-897B-46FE49A54E33}"/>
              </a:ext>
            </a:extLst>
          </p:cNvPr>
          <p:cNvSpPr/>
          <p:nvPr/>
        </p:nvSpPr>
        <p:spPr>
          <a:xfrm>
            <a:off x="1530782" y="1428511"/>
            <a:ext cx="351693" cy="309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D2DD5B-4033-482D-A426-51EFC7998BF5}"/>
              </a:ext>
            </a:extLst>
          </p:cNvPr>
          <p:cNvSpPr/>
          <p:nvPr/>
        </p:nvSpPr>
        <p:spPr>
          <a:xfrm>
            <a:off x="9545212" y="1018718"/>
            <a:ext cx="351693" cy="309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6E9225-56CB-4641-9FF8-A0872F7C0B20}"/>
              </a:ext>
            </a:extLst>
          </p:cNvPr>
          <p:cNvSpPr/>
          <p:nvPr/>
        </p:nvSpPr>
        <p:spPr>
          <a:xfrm>
            <a:off x="10437819" y="556390"/>
            <a:ext cx="351693" cy="309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4626CB-4D72-47EE-A0C1-DA95E5C1AE60}"/>
              </a:ext>
            </a:extLst>
          </p:cNvPr>
          <p:cNvSpPr/>
          <p:nvPr/>
        </p:nvSpPr>
        <p:spPr>
          <a:xfrm>
            <a:off x="1363556" y="4216112"/>
            <a:ext cx="351693" cy="309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7AA7FA-960E-4FCD-B999-867030EC49A3}"/>
              </a:ext>
            </a:extLst>
          </p:cNvPr>
          <p:cNvSpPr/>
          <p:nvPr/>
        </p:nvSpPr>
        <p:spPr>
          <a:xfrm>
            <a:off x="2178944" y="3832293"/>
            <a:ext cx="351693" cy="309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D0C91-79EC-46E1-BED8-B0B3F2371033}"/>
              </a:ext>
            </a:extLst>
          </p:cNvPr>
          <p:cNvSpPr/>
          <p:nvPr/>
        </p:nvSpPr>
        <p:spPr>
          <a:xfrm>
            <a:off x="3938264" y="3870458"/>
            <a:ext cx="351693" cy="309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C89DED-49B1-44B5-9BAF-11248F22C7B4}"/>
              </a:ext>
            </a:extLst>
          </p:cNvPr>
          <p:cNvSpPr txBox="1"/>
          <p:nvPr/>
        </p:nvSpPr>
        <p:spPr>
          <a:xfrm>
            <a:off x="4235244" y="3820023"/>
            <a:ext cx="821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Tailings ponds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DD4894-56D3-4477-99FB-3517C80FC56A}"/>
              </a:ext>
            </a:extLst>
          </p:cNvPr>
          <p:cNvSpPr txBox="1"/>
          <p:nvPr/>
        </p:nvSpPr>
        <p:spPr>
          <a:xfrm>
            <a:off x="9228432" y="3855557"/>
            <a:ext cx="22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Myovela et al., in prep</a:t>
            </a:r>
            <a:endParaRPr lang="en-TZ" dirty="0"/>
          </a:p>
        </p:txBody>
      </p:sp>
      <p:pic>
        <p:nvPicPr>
          <p:cNvPr id="18" name="Google Shape;307;p79">
            <a:extLst>
              <a:ext uri="{FF2B5EF4-FFF2-40B4-BE49-F238E27FC236}">
                <a16:creationId xmlns:a16="http://schemas.microsoft.com/office/drawing/2014/main" id="{2735C002-FC9C-466B-AF22-548ADCEC108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06043" y="-26685"/>
            <a:ext cx="685956" cy="95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339D84C-63DC-4537-87EC-788C2435DC5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69" y="-41469"/>
            <a:ext cx="664774" cy="9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F54BC584-9F02-4D5E-B3E7-8C1833FD0E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" y="549849"/>
            <a:ext cx="7371123" cy="56245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CE2C5B-AAB6-45CC-8AA3-5708199FE0E7}"/>
              </a:ext>
            </a:extLst>
          </p:cNvPr>
          <p:cNvSpPr txBox="1"/>
          <p:nvPr/>
        </p:nvSpPr>
        <p:spPr>
          <a:xfrm rot="10800000" flipV="1">
            <a:off x="0" y="-34927"/>
            <a:ext cx="12192000" cy="584775"/>
          </a:xfrm>
          <a:prstGeom prst="rect">
            <a:avLst/>
          </a:prstGeom>
          <a:solidFill>
            <a:srgbClr val="26457C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.RESULTS: WATER QUALITY</a:t>
            </a:r>
            <a:endParaRPr lang="en-TZ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992B7-92D0-465A-8D46-F4E40414F16C}"/>
              </a:ext>
            </a:extLst>
          </p:cNvPr>
          <p:cNvSpPr txBox="1"/>
          <p:nvPr/>
        </p:nvSpPr>
        <p:spPr>
          <a:xfrm>
            <a:off x="6326908" y="1857566"/>
            <a:ext cx="58650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Affected water sources</a:t>
            </a:r>
          </a:p>
          <a:p>
            <a:r>
              <a:rPr lang="en-US" sz="2800" dirty="0" smtClean="0"/>
              <a:t>10-Shallow </a:t>
            </a:r>
            <a:r>
              <a:rPr lang="en-US" sz="2800" dirty="0"/>
              <a:t>well east of Ingwe dam</a:t>
            </a:r>
          </a:p>
          <a:p>
            <a:r>
              <a:rPr lang="en-US" sz="2800" dirty="0" smtClean="0"/>
              <a:t>12-Shallow </a:t>
            </a:r>
            <a:r>
              <a:rPr lang="en-US" sz="2800" dirty="0"/>
              <a:t>well </a:t>
            </a:r>
            <a:r>
              <a:rPr lang="en-US" sz="2800" dirty="0" smtClean="0"/>
              <a:t>south </a:t>
            </a:r>
            <a:r>
              <a:rPr lang="en-US" sz="2800" dirty="0"/>
              <a:t>of Tailings pond</a:t>
            </a:r>
          </a:p>
          <a:p>
            <a:r>
              <a:rPr lang="en-US" sz="2800" dirty="0" smtClean="0"/>
              <a:t>21-Kegonga </a:t>
            </a:r>
            <a:r>
              <a:rPr lang="en-US" sz="2800" dirty="0"/>
              <a:t>community shallow well</a:t>
            </a:r>
          </a:p>
          <a:p>
            <a:r>
              <a:rPr lang="en-US" sz="2800" dirty="0" smtClean="0"/>
              <a:t>22-Matongo </a:t>
            </a:r>
            <a:r>
              <a:rPr lang="en-US" sz="2800" dirty="0"/>
              <a:t>community shallow well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DD4894-56D3-4477-99FB-3517C80FC56A}"/>
              </a:ext>
            </a:extLst>
          </p:cNvPr>
          <p:cNvSpPr txBox="1"/>
          <p:nvPr/>
        </p:nvSpPr>
        <p:spPr>
          <a:xfrm>
            <a:off x="823341" y="6340752"/>
            <a:ext cx="22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Myovela et al., in prep</a:t>
            </a:r>
            <a:endParaRPr lang="en-TZ" dirty="0"/>
          </a:p>
        </p:txBody>
      </p:sp>
      <p:pic>
        <p:nvPicPr>
          <p:cNvPr id="18" name="Google Shape;307;p79">
            <a:extLst>
              <a:ext uri="{FF2B5EF4-FFF2-40B4-BE49-F238E27FC236}">
                <a16:creationId xmlns:a16="http://schemas.microsoft.com/office/drawing/2014/main" id="{2735C002-FC9C-466B-AF22-548ADCEC108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6043" y="-26685"/>
            <a:ext cx="685956" cy="95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339D84C-63DC-4537-87EC-788C2435DC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69" y="-41469"/>
            <a:ext cx="664774" cy="973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96656" y="148071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59345" y="1912984"/>
            <a:ext cx="748146" cy="9041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646807" y="2724727"/>
            <a:ext cx="454145" cy="5444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41921" y="229387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676400" y="3603520"/>
            <a:ext cx="443347" cy="295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11539" y="372094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829564" y="3163540"/>
            <a:ext cx="294259" cy="397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41979" y="275172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54764" y="5874741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Shallow </a:t>
            </a:r>
            <a:r>
              <a:rPr lang="en-US" sz="2800" dirty="0">
                <a:solidFill>
                  <a:srgbClr val="FF0000"/>
                </a:solidFill>
              </a:rPr>
              <a:t>wells are more vulnerable to contamination than deep wells.</a:t>
            </a:r>
          </a:p>
        </p:txBody>
      </p:sp>
    </p:spTree>
    <p:extLst>
      <p:ext uri="{BB962C8B-B14F-4D97-AF65-F5344CB8AC3E}">
        <p14:creationId xmlns:p14="http://schemas.microsoft.com/office/powerpoint/2010/main" val="344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7666-A94C-4856-B3BE-0290DE71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909" y="294538"/>
            <a:ext cx="10366402" cy="10336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OBJECTIVES</a:t>
            </a:r>
            <a:endParaRPr lang="en-TZ" sz="3600" b="1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CE2C5B-AAB6-45CC-8AA3-5708199FE0E7}"/>
              </a:ext>
            </a:extLst>
          </p:cNvPr>
          <p:cNvSpPr txBox="1"/>
          <p:nvPr/>
        </p:nvSpPr>
        <p:spPr>
          <a:xfrm rot="10800000" flipV="1">
            <a:off x="0" y="-34927"/>
            <a:ext cx="12192000" cy="584775"/>
          </a:xfrm>
          <a:prstGeom prst="rect">
            <a:avLst/>
          </a:prstGeom>
          <a:solidFill>
            <a:srgbClr val="26457C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.RESULTS: </a:t>
            </a:r>
            <a:r>
              <a:rPr lang="el-GR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</a:t>
            </a:r>
            <a:r>
              <a:rPr lang="el-GR" sz="3200" b="1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18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 AND </a:t>
            </a:r>
            <a:r>
              <a:rPr lang="el-GR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</a:t>
            </a:r>
            <a:r>
              <a:rPr lang="el-GR" sz="3200" b="1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 OF WATER SAMPLES </a:t>
            </a:r>
            <a:endParaRPr lang="en-TZ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4FEE8F-1045-4897-B833-ADFA1CD2B0F5}"/>
              </a:ext>
            </a:extLst>
          </p:cNvPr>
          <p:cNvSpPr txBox="1"/>
          <p:nvPr/>
        </p:nvSpPr>
        <p:spPr>
          <a:xfrm>
            <a:off x="7135091" y="549849"/>
            <a:ext cx="505690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Wide isotopic variations</a:t>
            </a:r>
          </a:p>
          <a:p>
            <a:r>
              <a:rPr lang="en-US" sz="2800" dirty="0"/>
              <a:t>       </a:t>
            </a:r>
            <a:r>
              <a:rPr lang="el-GR" sz="2800" dirty="0"/>
              <a:t>δ</a:t>
            </a:r>
            <a:r>
              <a:rPr lang="el-GR" sz="2800" baseline="30000" dirty="0"/>
              <a:t>2</a:t>
            </a:r>
            <a:r>
              <a:rPr lang="en-US" sz="2800" dirty="0"/>
              <a:t>H; -28.5 to 21.4 ‰ </a:t>
            </a:r>
          </a:p>
          <a:p>
            <a:r>
              <a:rPr lang="en-US" sz="2800" dirty="0"/>
              <a:t>       </a:t>
            </a:r>
            <a:r>
              <a:rPr lang="el-GR" sz="2800" dirty="0"/>
              <a:t>δ</a:t>
            </a:r>
            <a:r>
              <a:rPr lang="el-GR" sz="2800" baseline="30000" dirty="0"/>
              <a:t>18</a:t>
            </a:r>
            <a:r>
              <a:rPr lang="en-US" sz="2800" dirty="0"/>
              <a:t>O; -5.37 to 2.37 ‰ </a:t>
            </a:r>
          </a:p>
          <a:p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The slope of LMWL(δ</a:t>
            </a:r>
            <a:r>
              <a:rPr lang="en-US" sz="2800" baseline="30000" dirty="0"/>
              <a:t>2</a:t>
            </a:r>
            <a:r>
              <a:rPr lang="en-US" sz="2800" dirty="0"/>
              <a:t>H = </a:t>
            </a:r>
            <a:r>
              <a:rPr lang="en-US" sz="2800" dirty="0">
                <a:solidFill>
                  <a:srgbClr val="FF0000"/>
                </a:solidFill>
              </a:rPr>
              <a:t>5. 9 </a:t>
            </a:r>
            <a:r>
              <a:rPr lang="en-US" sz="2800" dirty="0"/>
              <a:t>δ</a:t>
            </a:r>
            <a:r>
              <a:rPr lang="en-US" sz="2800" baseline="30000" dirty="0"/>
              <a:t>18</a:t>
            </a:r>
            <a:r>
              <a:rPr lang="en-US" sz="2800" dirty="0"/>
              <a:t>O + 5.51; R</a:t>
            </a:r>
            <a:r>
              <a:rPr lang="en-US" sz="2800" baseline="30000" dirty="0"/>
              <a:t>2</a:t>
            </a:r>
            <a:r>
              <a:rPr lang="en-US" sz="2800" dirty="0"/>
              <a:t>=0.94) is </a:t>
            </a:r>
            <a:r>
              <a:rPr lang="en-US" sz="2800" b="1" dirty="0"/>
              <a:t>slightly lower than </a:t>
            </a:r>
            <a:r>
              <a:rPr lang="en-US" sz="2800" dirty="0"/>
              <a:t>the slope of GMWL (δ</a:t>
            </a:r>
            <a:r>
              <a:rPr lang="en-US" sz="2800" baseline="30000" dirty="0"/>
              <a:t>2</a:t>
            </a:r>
            <a:r>
              <a:rPr lang="en-US" sz="2800" dirty="0"/>
              <a:t>H = </a:t>
            </a:r>
            <a:r>
              <a:rPr lang="en-US" sz="2800" dirty="0">
                <a:solidFill>
                  <a:srgbClr val="FF0000"/>
                </a:solidFill>
              </a:rPr>
              <a:t>8.2</a:t>
            </a:r>
            <a:r>
              <a:rPr lang="en-US" sz="2800" dirty="0"/>
              <a:t> δ</a:t>
            </a:r>
            <a:r>
              <a:rPr lang="en-US" sz="2800" baseline="30000" dirty="0"/>
              <a:t>18</a:t>
            </a:r>
            <a:r>
              <a:rPr lang="en-US" sz="2800" dirty="0"/>
              <a:t>O + 11.27; R</a:t>
            </a:r>
            <a:r>
              <a:rPr lang="en-US" sz="2800" baseline="30000" dirty="0"/>
              <a:t>2</a:t>
            </a:r>
            <a:r>
              <a:rPr lang="en-US" sz="2800" dirty="0"/>
              <a:t>=1)</a:t>
            </a:r>
          </a:p>
          <a:p>
            <a:endParaRPr lang="en-US" sz="2800" dirty="0"/>
          </a:p>
          <a:p>
            <a:r>
              <a:rPr lang="en-US" sz="2800" b="1" dirty="0"/>
              <a:t>Key message</a:t>
            </a:r>
            <a:r>
              <a:rPr lang="en-US" sz="2800" dirty="0"/>
              <a:t>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Majority of studied water samples have been isotopically modified.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265D0-B6DB-4B4C-B98D-8678F3269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9850"/>
            <a:ext cx="7010400" cy="6308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555CE-8DD4-40B2-A7B5-54834AC509E9}"/>
              </a:ext>
            </a:extLst>
          </p:cNvPr>
          <p:cNvSpPr txBox="1"/>
          <p:nvPr/>
        </p:nvSpPr>
        <p:spPr>
          <a:xfrm>
            <a:off x="0" y="958875"/>
            <a:ext cx="379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TZ" dirty="0"/>
          </a:p>
        </p:txBody>
      </p:sp>
      <p:pic>
        <p:nvPicPr>
          <p:cNvPr id="7" name="Google Shape;307;p79">
            <a:extLst>
              <a:ext uri="{FF2B5EF4-FFF2-40B4-BE49-F238E27FC236}">
                <a16:creationId xmlns:a16="http://schemas.microsoft.com/office/drawing/2014/main" id="{E63E5AFC-9FA0-4124-AF42-2D6BE227983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3130" y="-26685"/>
            <a:ext cx="728869" cy="95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4663F91-D826-4F92-9987-B0BB16E13D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130" y="5853842"/>
            <a:ext cx="728870" cy="10041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6E1E13-0C87-4E27-95DE-9C216BF74DA7}"/>
              </a:ext>
            </a:extLst>
          </p:cNvPr>
          <p:cNvSpPr txBox="1"/>
          <p:nvPr/>
        </p:nvSpPr>
        <p:spPr>
          <a:xfrm>
            <a:off x="708220" y="626706"/>
            <a:ext cx="22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Myovela et al., in prep</a:t>
            </a:r>
            <a:endParaRPr lang="en-TZ" dirty="0"/>
          </a:p>
        </p:txBody>
      </p:sp>
    </p:spTree>
    <p:extLst>
      <p:ext uri="{BB962C8B-B14F-4D97-AF65-F5344CB8AC3E}">
        <p14:creationId xmlns:p14="http://schemas.microsoft.com/office/powerpoint/2010/main" val="36474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7666-A94C-4856-B3BE-0290DE71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909" y="294538"/>
            <a:ext cx="10366402" cy="10336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OBJECTIVES</a:t>
            </a:r>
            <a:endParaRPr lang="en-TZ" sz="3600" b="1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CE2C5B-AAB6-45CC-8AA3-5708199FE0E7}"/>
              </a:ext>
            </a:extLst>
          </p:cNvPr>
          <p:cNvSpPr txBox="1"/>
          <p:nvPr/>
        </p:nvSpPr>
        <p:spPr>
          <a:xfrm rot="10800000" flipV="1">
            <a:off x="0" y="-34927"/>
            <a:ext cx="12192000" cy="584775"/>
          </a:xfrm>
          <a:prstGeom prst="rect">
            <a:avLst/>
          </a:prstGeom>
          <a:solidFill>
            <a:srgbClr val="26457C"/>
          </a:solidFill>
        </p:spPr>
        <p:txBody>
          <a:bodyPr wrap="square" rtlCol="0">
            <a:spAutoFit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5.DISCUSSION: WATER INTERACTION</a:t>
            </a:r>
            <a:endParaRPr lang="en-TZ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F0BBBAF7-4791-455A-98CF-124976C08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50"/>
            <a:ext cx="4996070" cy="3074505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6E628540-09DE-4140-A0BA-5360904AC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87" y="549849"/>
            <a:ext cx="6954213" cy="40813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043AF7-3D8A-4C88-86B1-6684630246AA}"/>
              </a:ext>
            </a:extLst>
          </p:cNvPr>
          <p:cNvSpPr txBox="1"/>
          <p:nvPr/>
        </p:nvSpPr>
        <p:spPr>
          <a:xfrm>
            <a:off x="4202349" y="4734613"/>
            <a:ext cx="79896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-Several shallow and groundwater sources have similar isotopic signatures indicating mixing at a certain stage in their hydrological circle.</a:t>
            </a:r>
          </a:p>
          <a:p>
            <a:endParaRPr lang="en-US" sz="2400" dirty="0"/>
          </a:p>
          <a:p>
            <a:r>
              <a:rPr lang="en-US" sz="2400" dirty="0"/>
              <a:t>-Complex hydrological regime</a:t>
            </a:r>
          </a:p>
          <a:p>
            <a:endParaRPr lang="en-US" sz="1200" dirty="0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7995CC9-8E77-4D88-AAED-3EB42B3002D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" y="3624354"/>
            <a:ext cx="4160478" cy="32336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11080B-709C-42CA-A2BC-DE8FBC9A6399}"/>
              </a:ext>
            </a:extLst>
          </p:cNvPr>
          <p:cNvSpPr txBox="1"/>
          <p:nvPr/>
        </p:nvSpPr>
        <p:spPr>
          <a:xfrm>
            <a:off x="7269175" y="620494"/>
            <a:ext cx="339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Yang and Han, 2020</a:t>
            </a:r>
            <a:endParaRPr lang="en-TZ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8E7553-43B2-4E6E-8B16-A45402C26B56}"/>
              </a:ext>
            </a:extLst>
          </p:cNvPr>
          <p:cNvSpPr txBox="1"/>
          <p:nvPr/>
        </p:nvSpPr>
        <p:spPr>
          <a:xfrm>
            <a:off x="664816" y="6102108"/>
            <a:ext cx="22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Myovela et al., in prep</a:t>
            </a:r>
            <a:endParaRPr lang="en-TZ" dirty="0"/>
          </a:p>
        </p:txBody>
      </p:sp>
      <p:pic>
        <p:nvPicPr>
          <p:cNvPr id="12" name="Google Shape;307;p79">
            <a:extLst>
              <a:ext uri="{FF2B5EF4-FFF2-40B4-BE49-F238E27FC236}">
                <a16:creationId xmlns:a16="http://schemas.microsoft.com/office/drawing/2014/main" id="{F264EC30-5D7E-4C74-A7A5-F922C146EB0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63130" y="-26685"/>
            <a:ext cx="728869" cy="95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840ECDD-6BA5-45EC-8CF0-AC570938E3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544" y="-37166"/>
            <a:ext cx="717585" cy="9687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2E7E83-C25B-4492-ADEF-DD8D220C36A2}"/>
              </a:ext>
            </a:extLst>
          </p:cNvPr>
          <p:cNvSpPr txBox="1"/>
          <p:nvPr/>
        </p:nvSpPr>
        <p:spPr>
          <a:xfrm>
            <a:off x="13957" y="2541169"/>
            <a:ext cx="22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Myovela et al., in prep</a:t>
            </a:r>
            <a:endParaRPr lang="en-TZ" dirty="0"/>
          </a:p>
        </p:txBody>
      </p:sp>
    </p:spTree>
    <p:extLst>
      <p:ext uri="{BB962C8B-B14F-4D97-AF65-F5344CB8AC3E}">
        <p14:creationId xmlns:p14="http://schemas.microsoft.com/office/powerpoint/2010/main" val="30744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6269</TotalTime>
  <Words>872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Physicochemical parameters and stable isotope composition of water in Northern Mara Sub-Goldfield, Tanzania: Implications for groundwater-surface water interaction</vt:lpstr>
      <vt:lpstr>  </vt:lpstr>
      <vt:lpstr>OBJECTIVES</vt:lpstr>
      <vt:lpstr>PowerPoint Presentation</vt:lpstr>
      <vt:lpstr>OBJECTIVES</vt:lpstr>
      <vt:lpstr>OBJECTIVES</vt:lpstr>
      <vt:lpstr>PowerPoint Presentation</vt:lpstr>
      <vt:lpstr>OBJECTIVES</vt:lpstr>
      <vt:lpstr>OBJECTIVES</vt:lpstr>
      <vt:lpstr>OBJECTIVES</vt:lpstr>
      <vt:lpstr>PowerPoint Presentation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Physicochemical parameters and stable isotope composition of water in Northern Mara Sub-Goldfield, Tanzania: Implications for groundwater-surface water interaction</dc:title>
  <dc:creator>Myovela Justine Leonard</dc:creator>
  <cp:lastModifiedBy>user</cp:lastModifiedBy>
  <cp:revision>288</cp:revision>
  <dcterms:created xsi:type="dcterms:W3CDTF">2022-04-11T12:27:18Z</dcterms:created>
  <dcterms:modified xsi:type="dcterms:W3CDTF">2022-05-26T19:26:03Z</dcterms:modified>
</cp:coreProperties>
</file>