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53" r:id="rId3"/>
    <p:sldId id="356" r:id="rId4"/>
    <p:sldId id="360" r:id="rId5"/>
    <p:sldId id="3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Halliday (Staff)" initials="SH(" lastIdx="1" clrIdx="0">
    <p:extLst>
      <p:ext uri="{19B8F6BF-5375-455C-9EA6-DF929625EA0E}">
        <p15:presenceInfo xmlns:p15="http://schemas.microsoft.com/office/powerpoint/2012/main" userId="S::SJHalliday@dundee.ac.uk::5f5db9b4-4b07-4c19-b083-da304e098e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tune Gomo" userId="2ca30faa44ac01fe" providerId="LiveId" clId="{66AF12F9-4A83-4D39-B510-4EEAA354A422}"/>
    <pc:docChg chg="modSld">
      <pc:chgData name="Fortune Gomo" userId="2ca30faa44ac01fe" providerId="LiveId" clId="{66AF12F9-4A83-4D39-B510-4EEAA354A422}" dt="2022-05-24T22:56:56.439" v="0"/>
      <pc:docMkLst>
        <pc:docMk/>
      </pc:docMkLst>
      <pc:sldChg chg="modAnim">
        <pc:chgData name="Fortune Gomo" userId="2ca30faa44ac01fe" providerId="LiveId" clId="{66AF12F9-4A83-4D39-B510-4EEAA354A422}" dt="2022-05-24T22:56:56.439" v="0"/>
        <pc:sldMkLst>
          <pc:docMk/>
          <pc:sldMk cId="1689404794" sldId="35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A3D9D-C52D-4722-A951-F161C5E15380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888DAC6-63CC-43A9-BE6A-9791B057D0B2}">
      <dgm:prSet phldrT="[Text]"/>
      <dgm:spPr/>
      <dgm:t>
        <a:bodyPr/>
        <a:lstStyle/>
        <a:p>
          <a:r>
            <a:rPr lang="en-GB"/>
            <a:t>Testing</a:t>
          </a:r>
        </a:p>
      </dgm:t>
    </dgm:pt>
    <dgm:pt modelId="{F92C9B78-539C-4564-A3E0-7E6339E112BB}" type="parTrans" cxnId="{2752BB24-F74C-42D3-97BF-918340ACDDA2}">
      <dgm:prSet/>
      <dgm:spPr/>
      <dgm:t>
        <a:bodyPr/>
        <a:lstStyle/>
        <a:p>
          <a:endParaRPr lang="en-GB" sz="2800"/>
        </a:p>
      </dgm:t>
    </dgm:pt>
    <dgm:pt modelId="{551EBE28-2409-4486-95A2-9B19BEB26367}" type="sibTrans" cxnId="{2752BB24-F74C-42D3-97BF-918340ACDDA2}">
      <dgm:prSet/>
      <dgm:spPr/>
      <dgm:t>
        <a:bodyPr/>
        <a:lstStyle/>
        <a:p>
          <a:endParaRPr lang="en-GB"/>
        </a:p>
      </dgm:t>
    </dgm:pt>
    <dgm:pt modelId="{F40DBEAE-7FAA-45CC-9015-87FE0EA5DE59}">
      <dgm:prSet phldrT="[Text]"/>
      <dgm:spPr/>
      <dgm:t>
        <a:bodyPr/>
        <a:lstStyle/>
        <a:p>
          <a:r>
            <a:rPr lang="en-GB"/>
            <a:t>Training</a:t>
          </a:r>
        </a:p>
      </dgm:t>
    </dgm:pt>
    <dgm:pt modelId="{F425A05D-08E2-4255-AF26-8DEA6953F906}" type="parTrans" cxnId="{05CBF8E1-7DEC-4F2B-8916-25F082184D1A}">
      <dgm:prSet/>
      <dgm:spPr/>
      <dgm:t>
        <a:bodyPr/>
        <a:lstStyle/>
        <a:p>
          <a:endParaRPr lang="en-GB" sz="2800"/>
        </a:p>
      </dgm:t>
    </dgm:pt>
    <dgm:pt modelId="{3D954916-1084-4A23-9F72-7FE9785F523B}" type="sibTrans" cxnId="{05CBF8E1-7DEC-4F2B-8916-25F082184D1A}">
      <dgm:prSet/>
      <dgm:spPr/>
      <dgm:t>
        <a:bodyPr/>
        <a:lstStyle/>
        <a:p>
          <a:endParaRPr lang="en-GB"/>
        </a:p>
      </dgm:t>
    </dgm:pt>
    <dgm:pt modelId="{9347B569-96A2-4036-8A7D-F94F8DC51EC7}">
      <dgm:prSet phldrT="[Text]"/>
      <dgm:spPr/>
      <dgm:t>
        <a:bodyPr/>
        <a:lstStyle/>
        <a:p>
          <a:r>
            <a:rPr lang="en-GB"/>
            <a:t>Communication</a:t>
          </a:r>
        </a:p>
      </dgm:t>
    </dgm:pt>
    <dgm:pt modelId="{8DA1B10B-1363-410B-9955-FCAD78BE0655}" type="parTrans" cxnId="{619C3DF1-9AE8-4100-BA0D-1027CB167CC9}">
      <dgm:prSet/>
      <dgm:spPr/>
      <dgm:t>
        <a:bodyPr/>
        <a:lstStyle/>
        <a:p>
          <a:endParaRPr lang="en-GB" sz="2800"/>
        </a:p>
      </dgm:t>
    </dgm:pt>
    <dgm:pt modelId="{6D07E613-B88B-4D11-AC15-C83820BC2CE2}" type="sibTrans" cxnId="{619C3DF1-9AE8-4100-BA0D-1027CB167CC9}">
      <dgm:prSet/>
      <dgm:spPr/>
      <dgm:t>
        <a:bodyPr/>
        <a:lstStyle/>
        <a:p>
          <a:endParaRPr lang="en-GB"/>
        </a:p>
      </dgm:t>
    </dgm:pt>
    <dgm:pt modelId="{B3576608-DFF9-4A2B-99B2-57DA2BC33B2F}">
      <dgm:prSet/>
      <dgm:spPr/>
      <dgm:t>
        <a:bodyPr/>
        <a:lstStyle/>
        <a:p>
          <a:r>
            <a:rPr lang="en-GB"/>
            <a:t>Not able to see tests being done in person, if they were being done/or recorded correctly</a:t>
          </a:r>
        </a:p>
      </dgm:t>
    </dgm:pt>
    <dgm:pt modelId="{ADE9AE33-7D04-4A05-A5C4-8E8AB830DAA2}" type="parTrans" cxnId="{0802BB32-15A8-4959-B9E1-4A92262E4482}">
      <dgm:prSet/>
      <dgm:spPr/>
      <dgm:t>
        <a:bodyPr/>
        <a:lstStyle/>
        <a:p>
          <a:endParaRPr lang="en-GB" sz="2800"/>
        </a:p>
      </dgm:t>
    </dgm:pt>
    <dgm:pt modelId="{928E32A1-9CCE-4551-BFD4-EC8192425695}" type="sibTrans" cxnId="{0802BB32-15A8-4959-B9E1-4A92262E4482}">
      <dgm:prSet/>
      <dgm:spPr/>
      <dgm:t>
        <a:bodyPr/>
        <a:lstStyle/>
        <a:p>
          <a:endParaRPr lang="en-GB"/>
        </a:p>
      </dgm:t>
    </dgm:pt>
    <dgm:pt modelId="{461C9359-107C-4552-A625-17C0EA2F49ED}">
      <dgm:prSet/>
      <dgm:spPr/>
      <dgm:t>
        <a:bodyPr/>
        <a:lstStyle/>
        <a:p>
          <a:r>
            <a:rPr lang="en-GB"/>
            <a:t>Difficulties telling when errors arose</a:t>
          </a:r>
        </a:p>
      </dgm:t>
    </dgm:pt>
    <dgm:pt modelId="{80DF67DD-0FC5-4579-9365-A267A54146C9}" type="parTrans" cxnId="{6ADCE8E4-4146-4918-A78F-232DB4330840}">
      <dgm:prSet/>
      <dgm:spPr/>
      <dgm:t>
        <a:bodyPr/>
        <a:lstStyle/>
        <a:p>
          <a:endParaRPr lang="en-GB" sz="2800"/>
        </a:p>
      </dgm:t>
    </dgm:pt>
    <dgm:pt modelId="{33821545-1F20-466F-B520-60983E54F697}" type="sibTrans" cxnId="{6ADCE8E4-4146-4918-A78F-232DB4330840}">
      <dgm:prSet/>
      <dgm:spPr/>
      <dgm:t>
        <a:bodyPr/>
        <a:lstStyle/>
        <a:p>
          <a:endParaRPr lang="en-GB"/>
        </a:p>
      </dgm:t>
    </dgm:pt>
    <dgm:pt modelId="{75C4F901-84C9-4B6C-8C23-E257CD16C03F}">
      <dgm:prSet/>
      <dgm:spPr/>
      <dgm:t>
        <a:bodyPr/>
        <a:lstStyle/>
        <a:p>
          <a:r>
            <a:rPr lang="en-GB" dirty="0"/>
            <a:t>Keeping track of reagents – running out of reagents</a:t>
          </a:r>
        </a:p>
      </dgm:t>
    </dgm:pt>
    <dgm:pt modelId="{21D4E966-5F02-4D86-88B1-0709DB76AF46}" type="parTrans" cxnId="{6C070ED7-1FF4-4FDD-87DB-CD52D64F0102}">
      <dgm:prSet/>
      <dgm:spPr/>
      <dgm:t>
        <a:bodyPr/>
        <a:lstStyle/>
        <a:p>
          <a:endParaRPr lang="en-GB" sz="2800"/>
        </a:p>
      </dgm:t>
    </dgm:pt>
    <dgm:pt modelId="{808F2BA7-B5F9-4806-983A-70E0683CB929}" type="sibTrans" cxnId="{6C070ED7-1FF4-4FDD-87DB-CD52D64F0102}">
      <dgm:prSet/>
      <dgm:spPr/>
      <dgm:t>
        <a:bodyPr/>
        <a:lstStyle/>
        <a:p>
          <a:endParaRPr lang="en-GB"/>
        </a:p>
      </dgm:t>
    </dgm:pt>
    <dgm:pt modelId="{0483B632-19A8-454B-B43D-6EB25E7E5302}">
      <dgm:prSet/>
      <dgm:spPr/>
      <dgm:t>
        <a:bodyPr/>
        <a:lstStyle/>
        <a:p>
          <a:r>
            <a:rPr lang="en-GB"/>
            <a:t>Using WhatsApp for monitoring progress and recording results – still with difficulties</a:t>
          </a:r>
        </a:p>
      </dgm:t>
    </dgm:pt>
    <dgm:pt modelId="{4F232F7B-E313-4117-AF6E-3BB05146C30B}" type="parTrans" cxnId="{31BDB210-EE1D-4D32-994F-64D54B39B54B}">
      <dgm:prSet/>
      <dgm:spPr/>
      <dgm:t>
        <a:bodyPr/>
        <a:lstStyle/>
        <a:p>
          <a:endParaRPr lang="en-GB" sz="2800"/>
        </a:p>
      </dgm:t>
    </dgm:pt>
    <dgm:pt modelId="{116C7CC5-52B9-426E-9990-C9AC31FE3DE3}" type="sibTrans" cxnId="{31BDB210-EE1D-4D32-994F-64D54B39B54B}">
      <dgm:prSet/>
      <dgm:spPr/>
      <dgm:t>
        <a:bodyPr/>
        <a:lstStyle/>
        <a:p>
          <a:endParaRPr lang="en-GB"/>
        </a:p>
      </dgm:t>
    </dgm:pt>
    <dgm:pt modelId="{9C66EE2B-B495-4C88-8A75-898DF76E0A2E}">
      <dgm:prSet/>
      <dgm:spPr/>
      <dgm:t>
        <a:bodyPr/>
        <a:lstStyle/>
        <a:p>
          <a:r>
            <a:rPr lang="en-GB" dirty="0"/>
            <a:t>Provision of a laptop, but wider computer access limited. </a:t>
          </a:r>
        </a:p>
      </dgm:t>
    </dgm:pt>
    <dgm:pt modelId="{4445F34E-7EAE-40A8-90CE-8000C20C2501}" type="parTrans" cxnId="{DE007E45-C1FA-4138-8C27-3CD09DA89C79}">
      <dgm:prSet/>
      <dgm:spPr/>
      <dgm:t>
        <a:bodyPr/>
        <a:lstStyle/>
        <a:p>
          <a:endParaRPr lang="en-GB" sz="2800"/>
        </a:p>
      </dgm:t>
    </dgm:pt>
    <dgm:pt modelId="{9DBB74E5-9F7F-4A05-8668-59748A04C80A}" type="sibTrans" cxnId="{DE007E45-C1FA-4138-8C27-3CD09DA89C79}">
      <dgm:prSet/>
      <dgm:spPr/>
      <dgm:t>
        <a:bodyPr/>
        <a:lstStyle/>
        <a:p>
          <a:endParaRPr lang="en-GB"/>
        </a:p>
      </dgm:t>
    </dgm:pt>
    <dgm:pt modelId="{C1DDB79C-2E74-46D5-86E7-5D4CC0C3E9ED}">
      <dgm:prSet/>
      <dgm:spPr/>
      <dgm:t>
        <a:bodyPr/>
        <a:lstStyle/>
        <a:p>
          <a:r>
            <a:rPr lang="en-GB"/>
            <a:t>Training was carried out remotely using Teams</a:t>
          </a:r>
        </a:p>
      </dgm:t>
    </dgm:pt>
    <dgm:pt modelId="{6E161D62-D0DA-45A1-88BE-91EA21DFB7C5}" type="parTrans" cxnId="{BD473043-B0C0-4962-88C0-49BE629351F9}">
      <dgm:prSet/>
      <dgm:spPr/>
      <dgm:t>
        <a:bodyPr/>
        <a:lstStyle/>
        <a:p>
          <a:endParaRPr lang="en-GB" sz="2800"/>
        </a:p>
      </dgm:t>
    </dgm:pt>
    <dgm:pt modelId="{875FF508-2235-41AB-87A3-DC3158F6A3CF}" type="sibTrans" cxnId="{BD473043-B0C0-4962-88C0-49BE629351F9}">
      <dgm:prSet/>
      <dgm:spPr/>
      <dgm:t>
        <a:bodyPr/>
        <a:lstStyle/>
        <a:p>
          <a:endParaRPr lang="en-GB"/>
        </a:p>
      </dgm:t>
    </dgm:pt>
    <dgm:pt modelId="{42A5F5D8-17DA-435D-87ED-A63856D2BE30}">
      <dgm:prSet/>
      <dgm:spPr/>
      <dgm:t>
        <a:bodyPr/>
        <a:lstStyle/>
        <a:p>
          <a:r>
            <a:rPr lang="en-GB" dirty="0"/>
            <a:t>Challenges of establishing working relationships via remote methods only)</a:t>
          </a:r>
        </a:p>
      </dgm:t>
    </dgm:pt>
    <dgm:pt modelId="{413451F2-0537-4040-AD66-D1944B17C3E4}" type="parTrans" cxnId="{AD812664-BA1B-498E-BC80-D0E63C918F5A}">
      <dgm:prSet/>
      <dgm:spPr/>
      <dgm:t>
        <a:bodyPr/>
        <a:lstStyle/>
        <a:p>
          <a:endParaRPr lang="en-GB" sz="2800"/>
        </a:p>
      </dgm:t>
    </dgm:pt>
    <dgm:pt modelId="{5C6A3FEC-F12B-4D31-85D6-77AC03375F2F}" type="sibTrans" cxnId="{AD812664-BA1B-498E-BC80-D0E63C918F5A}">
      <dgm:prSet/>
      <dgm:spPr/>
      <dgm:t>
        <a:bodyPr/>
        <a:lstStyle/>
        <a:p>
          <a:endParaRPr lang="en-GB"/>
        </a:p>
      </dgm:t>
    </dgm:pt>
    <dgm:pt modelId="{8ABBB252-2702-4806-844F-6E1789A7D705}">
      <dgm:prSet/>
      <dgm:spPr/>
      <dgm:t>
        <a:bodyPr/>
        <a:lstStyle/>
        <a:p>
          <a:r>
            <a:rPr lang="en-GB"/>
            <a:t>Issues in existing data recording protocols</a:t>
          </a:r>
        </a:p>
      </dgm:t>
    </dgm:pt>
    <dgm:pt modelId="{A7D3CA94-BAA9-4E97-8B7A-04B6299D966D}" type="parTrans" cxnId="{D9EF7121-951F-4678-8F32-7C6A745810CF}">
      <dgm:prSet/>
      <dgm:spPr/>
      <dgm:t>
        <a:bodyPr/>
        <a:lstStyle/>
        <a:p>
          <a:endParaRPr lang="en-GB" sz="2800"/>
        </a:p>
      </dgm:t>
    </dgm:pt>
    <dgm:pt modelId="{5E1285F7-6CE8-4138-9514-8AF10F09F492}" type="sibTrans" cxnId="{D9EF7121-951F-4678-8F32-7C6A745810CF}">
      <dgm:prSet/>
      <dgm:spPr/>
      <dgm:t>
        <a:bodyPr/>
        <a:lstStyle/>
        <a:p>
          <a:endParaRPr lang="en-GB"/>
        </a:p>
      </dgm:t>
    </dgm:pt>
    <dgm:pt modelId="{806AC12D-67A4-4F63-944A-9628843040B9}">
      <dgm:prSet/>
      <dgm:spPr/>
      <dgm:t>
        <a:bodyPr/>
        <a:lstStyle/>
        <a:p>
          <a:r>
            <a:rPr lang="en-GB"/>
            <a:t>i.e. inconsistency in water point records</a:t>
          </a:r>
        </a:p>
      </dgm:t>
    </dgm:pt>
    <dgm:pt modelId="{E5B01F37-4427-481B-A24C-2E9279D76EA5}" type="parTrans" cxnId="{3749010A-C64D-4F4D-B13F-D27666E531BE}">
      <dgm:prSet/>
      <dgm:spPr/>
      <dgm:t>
        <a:bodyPr/>
        <a:lstStyle/>
        <a:p>
          <a:endParaRPr lang="en-GB" sz="2800"/>
        </a:p>
      </dgm:t>
    </dgm:pt>
    <dgm:pt modelId="{F6D92413-F656-441A-A0D1-AB5A50D93248}" type="sibTrans" cxnId="{3749010A-C64D-4F4D-B13F-D27666E531BE}">
      <dgm:prSet/>
      <dgm:spPr/>
      <dgm:t>
        <a:bodyPr/>
        <a:lstStyle/>
        <a:p>
          <a:endParaRPr lang="en-GB"/>
        </a:p>
      </dgm:t>
    </dgm:pt>
    <dgm:pt modelId="{8CB800CC-A322-4074-A3BB-0C5CBC18EF93}">
      <dgm:prSet/>
      <dgm:spPr/>
      <dgm:t>
        <a:bodyPr/>
        <a:lstStyle/>
        <a:p>
          <a:r>
            <a:rPr lang="en-GB" dirty="0"/>
            <a:t>Project budget included an internet connection to the lab, but the connection was not always good</a:t>
          </a:r>
        </a:p>
      </dgm:t>
    </dgm:pt>
    <dgm:pt modelId="{B88EBC64-A33B-4872-9712-E6DD77F5F483}" type="parTrans" cxnId="{F0AFAF44-A5CA-4EB2-8BB7-0B19D37E01E2}">
      <dgm:prSet/>
      <dgm:spPr/>
      <dgm:t>
        <a:bodyPr/>
        <a:lstStyle/>
        <a:p>
          <a:endParaRPr lang="en-GB" sz="2800"/>
        </a:p>
      </dgm:t>
    </dgm:pt>
    <dgm:pt modelId="{99E785E3-A146-4634-9201-85574FF3B273}" type="sibTrans" cxnId="{F0AFAF44-A5CA-4EB2-8BB7-0B19D37E01E2}">
      <dgm:prSet/>
      <dgm:spPr/>
      <dgm:t>
        <a:bodyPr/>
        <a:lstStyle/>
        <a:p>
          <a:endParaRPr lang="en-GB"/>
        </a:p>
      </dgm:t>
    </dgm:pt>
    <dgm:pt modelId="{35BA0B00-322A-4DA9-BC5F-52CA5F5E36EC}">
      <dgm:prSet/>
      <dgm:spPr/>
      <dgm:t>
        <a:bodyPr/>
        <a:lstStyle/>
        <a:p>
          <a:r>
            <a:rPr lang="en-GB" dirty="0"/>
            <a:t>Difficult to evaluate wider team learning – due to communication channels </a:t>
          </a:r>
        </a:p>
      </dgm:t>
    </dgm:pt>
    <dgm:pt modelId="{D97528AF-35E7-4A7C-A833-2FF95AF624CC}" type="parTrans" cxnId="{AED850C4-ED73-4D71-A8B6-85BD740F03EB}">
      <dgm:prSet/>
      <dgm:spPr/>
      <dgm:t>
        <a:bodyPr/>
        <a:lstStyle/>
        <a:p>
          <a:endParaRPr lang="en-GB" sz="2800"/>
        </a:p>
      </dgm:t>
    </dgm:pt>
    <dgm:pt modelId="{59A32208-796A-41DB-9890-14F19528260B}" type="sibTrans" cxnId="{AED850C4-ED73-4D71-A8B6-85BD740F03EB}">
      <dgm:prSet/>
      <dgm:spPr/>
      <dgm:t>
        <a:bodyPr/>
        <a:lstStyle/>
        <a:p>
          <a:endParaRPr lang="en-GB"/>
        </a:p>
      </dgm:t>
    </dgm:pt>
    <dgm:pt modelId="{DDBB431B-D093-4ACE-BFB5-88BA2622954D}">
      <dgm:prSet/>
      <dgm:spPr/>
      <dgm:t>
        <a:bodyPr/>
        <a:lstStyle/>
        <a:p>
          <a:r>
            <a:rPr lang="en-GB"/>
            <a:t>We used Teams, WhatsApp, and email throughout the project</a:t>
          </a:r>
        </a:p>
      </dgm:t>
    </dgm:pt>
    <dgm:pt modelId="{6FDB67EB-4B33-4D10-BAD5-FC5C898B8F2F}" type="parTrans" cxnId="{8690482A-DCF0-4D1F-9CA3-10DD7CB75B3A}">
      <dgm:prSet/>
      <dgm:spPr/>
      <dgm:t>
        <a:bodyPr/>
        <a:lstStyle/>
        <a:p>
          <a:endParaRPr lang="en-GB" sz="2800"/>
        </a:p>
      </dgm:t>
    </dgm:pt>
    <dgm:pt modelId="{3CBA1751-D475-4D29-AEB1-090B602D50CF}" type="sibTrans" cxnId="{8690482A-DCF0-4D1F-9CA3-10DD7CB75B3A}">
      <dgm:prSet/>
      <dgm:spPr/>
      <dgm:t>
        <a:bodyPr/>
        <a:lstStyle/>
        <a:p>
          <a:endParaRPr lang="en-GB"/>
        </a:p>
      </dgm:t>
    </dgm:pt>
    <dgm:pt modelId="{4129B577-7D75-4DD3-957F-ADAF7CB3B839}">
      <dgm:prSet/>
      <dgm:spPr/>
      <dgm:t>
        <a:bodyPr/>
        <a:lstStyle/>
        <a:p>
          <a:r>
            <a:rPr lang="en-GB"/>
            <a:t>Providing water testing kit out to Malawi – an established challenge exacerbated by COVID-19</a:t>
          </a:r>
        </a:p>
      </dgm:t>
    </dgm:pt>
    <dgm:pt modelId="{29324300-873B-443E-9009-25371B241E15}" type="sibTrans" cxnId="{03298AF2-78E0-46AC-8F21-5287CE05CB5A}">
      <dgm:prSet/>
      <dgm:spPr/>
      <dgm:t>
        <a:bodyPr/>
        <a:lstStyle/>
        <a:p>
          <a:endParaRPr lang="en-GB"/>
        </a:p>
      </dgm:t>
    </dgm:pt>
    <dgm:pt modelId="{9BC8FB01-4233-4DEB-AD27-EDCF6B2DAA40}" type="parTrans" cxnId="{03298AF2-78E0-46AC-8F21-5287CE05CB5A}">
      <dgm:prSet/>
      <dgm:spPr/>
      <dgm:t>
        <a:bodyPr/>
        <a:lstStyle/>
        <a:p>
          <a:endParaRPr lang="en-GB" sz="2800"/>
        </a:p>
      </dgm:t>
    </dgm:pt>
    <dgm:pt modelId="{F908EB2F-655B-4638-A79A-F2316C0F6CFB}">
      <dgm:prSet/>
      <dgm:spPr/>
      <dgm:t>
        <a:bodyPr/>
        <a:lstStyle/>
        <a:p>
          <a:r>
            <a:rPr lang="en-GB" dirty="0"/>
            <a:t>Miscommunications and lack of clarity in communications</a:t>
          </a:r>
        </a:p>
      </dgm:t>
    </dgm:pt>
    <dgm:pt modelId="{8509EAC1-DCDE-41BA-ACA6-26868EC5FB27}" type="sibTrans" cxnId="{8AEACD9A-66BA-4FE3-9A28-6B76FEB0DE63}">
      <dgm:prSet/>
      <dgm:spPr/>
      <dgm:t>
        <a:bodyPr/>
        <a:lstStyle/>
        <a:p>
          <a:endParaRPr lang="en-GB"/>
        </a:p>
      </dgm:t>
    </dgm:pt>
    <dgm:pt modelId="{D35D3C54-EEB8-4A9B-8ED3-891A743A4394}" type="parTrans" cxnId="{8AEACD9A-66BA-4FE3-9A28-6B76FEB0DE63}">
      <dgm:prSet/>
      <dgm:spPr/>
      <dgm:t>
        <a:bodyPr/>
        <a:lstStyle/>
        <a:p>
          <a:endParaRPr lang="en-GB" sz="2800"/>
        </a:p>
      </dgm:t>
    </dgm:pt>
    <dgm:pt modelId="{3281297F-203F-4F3D-A8D9-CFEB04F7C04C}" type="pres">
      <dgm:prSet presAssocID="{3C9A3D9D-C52D-4722-A951-F161C5E15380}" presName="Name0" presStyleCnt="0">
        <dgm:presLayoutVars>
          <dgm:dir/>
          <dgm:animLvl val="lvl"/>
          <dgm:resizeHandles val="exact"/>
        </dgm:presLayoutVars>
      </dgm:prSet>
      <dgm:spPr/>
    </dgm:pt>
    <dgm:pt modelId="{E0A74106-B58C-4381-AC49-FDEBEDF201CE}" type="pres">
      <dgm:prSet presAssocID="{C888DAC6-63CC-43A9-BE6A-9791B057D0B2}" presName="composite" presStyleCnt="0"/>
      <dgm:spPr/>
    </dgm:pt>
    <dgm:pt modelId="{92019952-2687-4E53-A1A7-9DB425CBDA9D}" type="pres">
      <dgm:prSet presAssocID="{C888DAC6-63CC-43A9-BE6A-9791B057D0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C77BA0F-206B-4E0E-B27E-F136B4B4759C}" type="pres">
      <dgm:prSet presAssocID="{C888DAC6-63CC-43A9-BE6A-9791B057D0B2}" presName="desTx" presStyleLbl="alignAccFollowNode1" presStyleIdx="0" presStyleCnt="3">
        <dgm:presLayoutVars>
          <dgm:bulletEnabled val="1"/>
        </dgm:presLayoutVars>
      </dgm:prSet>
      <dgm:spPr/>
    </dgm:pt>
    <dgm:pt modelId="{606BBD12-2FD2-4932-A8CA-10BAB44A0364}" type="pres">
      <dgm:prSet presAssocID="{551EBE28-2409-4486-95A2-9B19BEB26367}" presName="space" presStyleCnt="0"/>
      <dgm:spPr/>
    </dgm:pt>
    <dgm:pt modelId="{88114788-E781-4B7F-A944-B23393F2650F}" type="pres">
      <dgm:prSet presAssocID="{F40DBEAE-7FAA-45CC-9015-87FE0EA5DE59}" presName="composite" presStyleCnt="0"/>
      <dgm:spPr/>
    </dgm:pt>
    <dgm:pt modelId="{5BF9247A-15B4-4765-8A92-41744602AE4C}" type="pres">
      <dgm:prSet presAssocID="{F40DBEAE-7FAA-45CC-9015-87FE0EA5DE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23509AF-D224-4D10-A242-BC3F8439A967}" type="pres">
      <dgm:prSet presAssocID="{F40DBEAE-7FAA-45CC-9015-87FE0EA5DE59}" presName="desTx" presStyleLbl="alignAccFollowNode1" presStyleIdx="1" presStyleCnt="3">
        <dgm:presLayoutVars>
          <dgm:bulletEnabled val="1"/>
        </dgm:presLayoutVars>
      </dgm:prSet>
      <dgm:spPr/>
    </dgm:pt>
    <dgm:pt modelId="{AB9DA703-1A4B-47D6-9AB2-A40B39CBED2C}" type="pres">
      <dgm:prSet presAssocID="{3D954916-1084-4A23-9F72-7FE9785F523B}" presName="space" presStyleCnt="0"/>
      <dgm:spPr/>
    </dgm:pt>
    <dgm:pt modelId="{E89A1325-B262-4EB3-9F71-41995C5E11FB}" type="pres">
      <dgm:prSet presAssocID="{9347B569-96A2-4036-8A7D-F94F8DC51EC7}" presName="composite" presStyleCnt="0"/>
      <dgm:spPr/>
    </dgm:pt>
    <dgm:pt modelId="{6A2F32D6-017B-4CE5-9E63-B53EFFDDB3E9}" type="pres">
      <dgm:prSet presAssocID="{9347B569-96A2-4036-8A7D-F94F8DC51E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B243051-F0BB-45DF-94B8-E2FB8166A12A}" type="pres">
      <dgm:prSet presAssocID="{9347B569-96A2-4036-8A7D-F94F8DC51EC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ABB0602-C0C2-4F0E-B4BE-525C723474F7}" type="presOf" srcId="{4129B577-7D75-4DD3-957F-ADAF7CB3B839}" destId="{4C77BA0F-206B-4E0E-B27E-F136B4B4759C}" srcOrd="0" destOrd="0" presId="urn:microsoft.com/office/officeart/2005/8/layout/hList1"/>
    <dgm:cxn modelId="{AE846703-34EB-46DD-854E-882D8700E05A}" type="presOf" srcId="{8ABBB252-2702-4806-844F-6E1789A7D705}" destId="{4C77BA0F-206B-4E0E-B27E-F136B4B4759C}" srcOrd="0" destOrd="1" presId="urn:microsoft.com/office/officeart/2005/8/layout/hList1"/>
    <dgm:cxn modelId="{C8093E07-A4CD-471D-B778-79E1912A3A29}" type="presOf" srcId="{9347B569-96A2-4036-8A7D-F94F8DC51EC7}" destId="{6A2F32D6-017B-4CE5-9E63-B53EFFDDB3E9}" srcOrd="0" destOrd="0" presId="urn:microsoft.com/office/officeart/2005/8/layout/hList1"/>
    <dgm:cxn modelId="{3749010A-C64D-4F4D-B13F-D27666E531BE}" srcId="{8ABBB252-2702-4806-844F-6E1789A7D705}" destId="{806AC12D-67A4-4F63-944A-9628843040B9}" srcOrd="0" destOrd="0" parTransId="{E5B01F37-4427-481B-A24C-2E9279D76EA5}" sibTransId="{F6D92413-F656-441A-A0D1-AB5A50D93248}"/>
    <dgm:cxn modelId="{23BE840F-95C8-4406-81C0-106382E4AA6D}" type="presOf" srcId="{DDBB431B-D093-4ACE-BFB5-88BA2622954D}" destId="{FB243051-F0BB-45DF-94B8-E2FB8166A12A}" srcOrd="0" destOrd="0" presId="urn:microsoft.com/office/officeart/2005/8/layout/hList1"/>
    <dgm:cxn modelId="{31BDB210-EE1D-4D32-994F-64D54B39B54B}" srcId="{9347B569-96A2-4036-8A7D-F94F8DC51EC7}" destId="{0483B632-19A8-454B-B43D-6EB25E7E5302}" srcOrd="1" destOrd="0" parTransId="{4F232F7B-E313-4117-AF6E-3BB05146C30B}" sibTransId="{116C7CC5-52B9-426E-9990-C9AC31FE3DE3}"/>
    <dgm:cxn modelId="{D9EF7121-951F-4678-8F32-7C6A745810CF}" srcId="{C888DAC6-63CC-43A9-BE6A-9791B057D0B2}" destId="{8ABBB252-2702-4806-844F-6E1789A7D705}" srcOrd="1" destOrd="0" parTransId="{A7D3CA94-BAA9-4E97-8B7A-04B6299D966D}" sibTransId="{5E1285F7-6CE8-4138-9514-8AF10F09F492}"/>
    <dgm:cxn modelId="{2752BB24-F74C-42D3-97BF-918340ACDDA2}" srcId="{3C9A3D9D-C52D-4722-A951-F161C5E15380}" destId="{C888DAC6-63CC-43A9-BE6A-9791B057D0B2}" srcOrd="0" destOrd="0" parTransId="{F92C9B78-539C-4564-A3E0-7E6339E112BB}" sibTransId="{551EBE28-2409-4486-95A2-9B19BEB26367}"/>
    <dgm:cxn modelId="{8690482A-DCF0-4D1F-9CA3-10DD7CB75B3A}" srcId="{9347B569-96A2-4036-8A7D-F94F8DC51EC7}" destId="{DDBB431B-D093-4ACE-BFB5-88BA2622954D}" srcOrd="0" destOrd="0" parTransId="{6FDB67EB-4B33-4D10-BAD5-FC5C898B8F2F}" sibTransId="{3CBA1751-D475-4D29-AEB1-090B602D50CF}"/>
    <dgm:cxn modelId="{0802BB32-15A8-4959-B9E1-4A92262E4482}" srcId="{C888DAC6-63CC-43A9-BE6A-9791B057D0B2}" destId="{B3576608-DFF9-4A2B-99B2-57DA2BC33B2F}" srcOrd="2" destOrd="0" parTransId="{ADE9AE33-7D04-4A05-A5C4-8E8AB830DAA2}" sibTransId="{928E32A1-9CCE-4551-BFD4-EC8192425695}"/>
    <dgm:cxn modelId="{91DA0933-4B1D-4881-9576-3A8A4640AF5F}" type="presOf" srcId="{461C9359-107C-4552-A625-17C0EA2F49ED}" destId="{4C77BA0F-206B-4E0E-B27E-F136B4B4759C}" srcOrd="0" destOrd="4" presId="urn:microsoft.com/office/officeart/2005/8/layout/hList1"/>
    <dgm:cxn modelId="{89F2475E-9B32-4F9B-A488-CA967E77B912}" type="presOf" srcId="{F908EB2F-655B-4638-A79A-F2316C0F6CFB}" destId="{FB243051-F0BB-45DF-94B8-E2FB8166A12A}" srcOrd="0" destOrd="2" presId="urn:microsoft.com/office/officeart/2005/8/layout/hList1"/>
    <dgm:cxn modelId="{BD473043-B0C0-4962-88C0-49BE629351F9}" srcId="{F40DBEAE-7FAA-45CC-9015-87FE0EA5DE59}" destId="{C1DDB79C-2E74-46D5-86E7-5D4CC0C3E9ED}" srcOrd="0" destOrd="0" parTransId="{6E161D62-D0DA-45A1-88BE-91EA21DFB7C5}" sibTransId="{875FF508-2235-41AB-87A3-DC3158F6A3CF}"/>
    <dgm:cxn modelId="{AD812664-BA1B-498E-BC80-D0E63C918F5A}" srcId="{9347B569-96A2-4036-8A7D-F94F8DC51EC7}" destId="{42A5F5D8-17DA-435D-87ED-A63856D2BE30}" srcOrd="4" destOrd="0" parTransId="{413451F2-0537-4040-AD66-D1944B17C3E4}" sibTransId="{5C6A3FEC-F12B-4D31-85D6-77AC03375F2F}"/>
    <dgm:cxn modelId="{F0AFAF44-A5CA-4EB2-8BB7-0B19D37E01E2}" srcId="{F40DBEAE-7FAA-45CC-9015-87FE0EA5DE59}" destId="{8CB800CC-A322-4074-A3BB-0C5CBC18EF93}" srcOrd="1" destOrd="0" parTransId="{B88EBC64-A33B-4872-9712-E6DD77F5F483}" sibTransId="{99E785E3-A146-4634-9201-85574FF3B273}"/>
    <dgm:cxn modelId="{DE007E45-C1FA-4138-8C27-3CD09DA89C79}" srcId="{9347B569-96A2-4036-8A7D-F94F8DC51EC7}" destId="{9C66EE2B-B495-4C88-8A75-898DF76E0A2E}" srcOrd="3" destOrd="0" parTransId="{4445F34E-7EAE-40A8-90CE-8000C20C2501}" sibTransId="{9DBB74E5-9F7F-4A05-8668-59748A04C80A}"/>
    <dgm:cxn modelId="{03082F47-CBF5-48F5-A006-878B35FF7EFD}" type="presOf" srcId="{9C66EE2B-B495-4C88-8A75-898DF76E0A2E}" destId="{FB243051-F0BB-45DF-94B8-E2FB8166A12A}" srcOrd="0" destOrd="3" presId="urn:microsoft.com/office/officeart/2005/8/layout/hList1"/>
    <dgm:cxn modelId="{B6843972-A122-48E7-BA9D-C6711A44E43A}" type="presOf" srcId="{806AC12D-67A4-4F63-944A-9628843040B9}" destId="{4C77BA0F-206B-4E0E-B27E-F136B4B4759C}" srcOrd="0" destOrd="2" presId="urn:microsoft.com/office/officeart/2005/8/layout/hList1"/>
    <dgm:cxn modelId="{08E24578-6D38-4309-854B-3E3294759014}" type="presOf" srcId="{75C4F901-84C9-4B6C-8C23-E257CD16C03F}" destId="{4C77BA0F-206B-4E0E-B27E-F136B4B4759C}" srcOrd="0" destOrd="5" presId="urn:microsoft.com/office/officeart/2005/8/layout/hList1"/>
    <dgm:cxn modelId="{D42EB982-57B6-48FF-A1D0-8731788792FF}" type="presOf" srcId="{42A5F5D8-17DA-435D-87ED-A63856D2BE30}" destId="{FB243051-F0BB-45DF-94B8-E2FB8166A12A}" srcOrd="0" destOrd="4" presId="urn:microsoft.com/office/officeart/2005/8/layout/hList1"/>
    <dgm:cxn modelId="{8AEACD9A-66BA-4FE3-9A28-6B76FEB0DE63}" srcId="{9347B569-96A2-4036-8A7D-F94F8DC51EC7}" destId="{F908EB2F-655B-4638-A79A-F2316C0F6CFB}" srcOrd="2" destOrd="0" parTransId="{D35D3C54-EEB8-4A9B-8ED3-891A743A4394}" sibTransId="{8509EAC1-DCDE-41BA-ACA6-26868EC5FB27}"/>
    <dgm:cxn modelId="{0CEE4CAC-9207-46A6-86D4-69937C7BCFDE}" type="presOf" srcId="{3C9A3D9D-C52D-4722-A951-F161C5E15380}" destId="{3281297F-203F-4F3D-A8D9-CFEB04F7C04C}" srcOrd="0" destOrd="0" presId="urn:microsoft.com/office/officeart/2005/8/layout/hList1"/>
    <dgm:cxn modelId="{4FABA4C0-2C5F-4FF5-AA6B-BB59DB77FE07}" type="presOf" srcId="{C1DDB79C-2E74-46D5-86E7-5D4CC0C3E9ED}" destId="{623509AF-D224-4D10-A242-BC3F8439A967}" srcOrd="0" destOrd="0" presId="urn:microsoft.com/office/officeart/2005/8/layout/hList1"/>
    <dgm:cxn modelId="{AED850C4-ED73-4D71-A8B6-85BD740F03EB}" srcId="{F40DBEAE-7FAA-45CC-9015-87FE0EA5DE59}" destId="{35BA0B00-322A-4DA9-BC5F-52CA5F5E36EC}" srcOrd="2" destOrd="0" parTransId="{D97528AF-35E7-4A7C-A833-2FF95AF624CC}" sibTransId="{59A32208-796A-41DB-9890-14F19528260B}"/>
    <dgm:cxn modelId="{5F00CEC7-0AC8-4165-B6D2-AEDBD07ADC19}" type="presOf" srcId="{F40DBEAE-7FAA-45CC-9015-87FE0EA5DE59}" destId="{5BF9247A-15B4-4765-8A92-41744602AE4C}" srcOrd="0" destOrd="0" presId="urn:microsoft.com/office/officeart/2005/8/layout/hList1"/>
    <dgm:cxn modelId="{7CA3D2D0-2735-4281-BAF9-B03C4BA99766}" type="presOf" srcId="{0483B632-19A8-454B-B43D-6EB25E7E5302}" destId="{FB243051-F0BB-45DF-94B8-E2FB8166A12A}" srcOrd="0" destOrd="1" presId="urn:microsoft.com/office/officeart/2005/8/layout/hList1"/>
    <dgm:cxn modelId="{6C070ED7-1FF4-4FDD-87DB-CD52D64F0102}" srcId="{C888DAC6-63CC-43A9-BE6A-9791B057D0B2}" destId="{75C4F901-84C9-4B6C-8C23-E257CD16C03F}" srcOrd="4" destOrd="0" parTransId="{21D4E966-5F02-4D86-88B1-0709DB76AF46}" sibTransId="{808F2BA7-B5F9-4806-983A-70E0683CB929}"/>
    <dgm:cxn modelId="{13EC2FD9-CAE8-408B-B278-B8ED1EB6A12D}" type="presOf" srcId="{8CB800CC-A322-4074-A3BB-0C5CBC18EF93}" destId="{623509AF-D224-4D10-A242-BC3F8439A967}" srcOrd="0" destOrd="1" presId="urn:microsoft.com/office/officeart/2005/8/layout/hList1"/>
    <dgm:cxn modelId="{05CBF8E1-7DEC-4F2B-8916-25F082184D1A}" srcId="{3C9A3D9D-C52D-4722-A951-F161C5E15380}" destId="{F40DBEAE-7FAA-45CC-9015-87FE0EA5DE59}" srcOrd="1" destOrd="0" parTransId="{F425A05D-08E2-4255-AF26-8DEA6953F906}" sibTransId="{3D954916-1084-4A23-9F72-7FE9785F523B}"/>
    <dgm:cxn modelId="{6ADCE8E4-4146-4918-A78F-232DB4330840}" srcId="{C888DAC6-63CC-43A9-BE6A-9791B057D0B2}" destId="{461C9359-107C-4552-A625-17C0EA2F49ED}" srcOrd="3" destOrd="0" parTransId="{80DF67DD-0FC5-4579-9365-A267A54146C9}" sibTransId="{33821545-1F20-466F-B520-60983E54F697}"/>
    <dgm:cxn modelId="{2BB891E9-8AFB-4E24-ADFB-0CA93708A8F3}" type="presOf" srcId="{C888DAC6-63CC-43A9-BE6A-9791B057D0B2}" destId="{92019952-2687-4E53-A1A7-9DB425CBDA9D}" srcOrd="0" destOrd="0" presId="urn:microsoft.com/office/officeart/2005/8/layout/hList1"/>
    <dgm:cxn modelId="{619C3DF1-9AE8-4100-BA0D-1027CB167CC9}" srcId="{3C9A3D9D-C52D-4722-A951-F161C5E15380}" destId="{9347B569-96A2-4036-8A7D-F94F8DC51EC7}" srcOrd="2" destOrd="0" parTransId="{8DA1B10B-1363-410B-9955-FCAD78BE0655}" sibTransId="{6D07E613-B88B-4D11-AC15-C83820BC2CE2}"/>
    <dgm:cxn modelId="{03298AF2-78E0-46AC-8F21-5287CE05CB5A}" srcId="{C888DAC6-63CC-43A9-BE6A-9791B057D0B2}" destId="{4129B577-7D75-4DD3-957F-ADAF7CB3B839}" srcOrd="0" destOrd="0" parTransId="{9BC8FB01-4233-4DEB-AD27-EDCF6B2DAA40}" sibTransId="{29324300-873B-443E-9009-25371B241E15}"/>
    <dgm:cxn modelId="{5D9724F5-AA51-4258-B40A-EF320919CEEB}" type="presOf" srcId="{35BA0B00-322A-4DA9-BC5F-52CA5F5E36EC}" destId="{623509AF-D224-4D10-A242-BC3F8439A967}" srcOrd="0" destOrd="2" presId="urn:microsoft.com/office/officeart/2005/8/layout/hList1"/>
    <dgm:cxn modelId="{A0B468F6-8F3F-4C09-8115-D4FFDDE28258}" type="presOf" srcId="{B3576608-DFF9-4A2B-99B2-57DA2BC33B2F}" destId="{4C77BA0F-206B-4E0E-B27E-F136B4B4759C}" srcOrd="0" destOrd="3" presId="urn:microsoft.com/office/officeart/2005/8/layout/hList1"/>
    <dgm:cxn modelId="{F900FC4E-0A1B-4761-856E-6A2AE592E5C3}" type="presParOf" srcId="{3281297F-203F-4F3D-A8D9-CFEB04F7C04C}" destId="{E0A74106-B58C-4381-AC49-FDEBEDF201CE}" srcOrd="0" destOrd="0" presId="urn:microsoft.com/office/officeart/2005/8/layout/hList1"/>
    <dgm:cxn modelId="{961989E8-3235-4A73-9D1C-4EFA43F959BA}" type="presParOf" srcId="{E0A74106-B58C-4381-AC49-FDEBEDF201CE}" destId="{92019952-2687-4E53-A1A7-9DB425CBDA9D}" srcOrd="0" destOrd="0" presId="urn:microsoft.com/office/officeart/2005/8/layout/hList1"/>
    <dgm:cxn modelId="{AA7C99D5-EE2C-4EB3-A861-534C84F07DBE}" type="presParOf" srcId="{E0A74106-B58C-4381-AC49-FDEBEDF201CE}" destId="{4C77BA0F-206B-4E0E-B27E-F136B4B4759C}" srcOrd="1" destOrd="0" presId="urn:microsoft.com/office/officeart/2005/8/layout/hList1"/>
    <dgm:cxn modelId="{40E4DD02-D4A3-42A6-A4A1-095BDC9ECE9E}" type="presParOf" srcId="{3281297F-203F-4F3D-A8D9-CFEB04F7C04C}" destId="{606BBD12-2FD2-4932-A8CA-10BAB44A0364}" srcOrd="1" destOrd="0" presId="urn:microsoft.com/office/officeart/2005/8/layout/hList1"/>
    <dgm:cxn modelId="{A04BB510-885C-4FA7-8B1C-B538837A93C8}" type="presParOf" srcId="{3281297F-203F-4F3D-A8D9-CFEB04F7C04C}" destId="{88114788-E781-4B7F-A944-B23393F2650F}" srcOrd="2" destOrd="0" presId="urn:microsoft.com/office/officeart/2005/8/layout/hList1"/>
    <dgm:cxn modelId="{68D8C693-8DFF-4CB9-8804-DBDF715C6D5E}" type="presParOf" srcId="{88114788-E781-4B7F-A944-B23393F2650F}" destId="{5BF9247A-15B4-4765-8A92-41744602AE4C}" srcOrd="0" destOrd="0" presId="urn:microsoft.com/office/officeart/2005/8/layout/hList1"/>
    <dgm:cxn modelId="{4ADC7769-5EAD-4966-86BB-B64603A931D8}" type="presParOf" srcId="{88114788-E781-4B7F-A944-B23393F2650F}" destId="{623509AF-D224-4D10-A242-BC3F8439A967}" srcOrd="1" destOrd="0" presId="urn:microsoft.com/office/officeart/2005/8/layout/hList1"/>
    <dgm:cxn modelId="{351A8BA9-F33D-457D-9300-D654A26C2025}" type="presParOf" srcId="{3281297F-203F-4F3D-A8D9-CFEB04F7C04C}" destId="{AB9DA703-1A4B-47D6-9AB2-A40B39CBED2C}" srcOrd="3" destOrd="0" presId="urn:microsoft.com/office/officeart/2005/8/layout/hList1"/>
    <dgm:cxn modelId="{DA9679E0-74BE-44C5-8B5E-F73DF72F8219}" type="presParOf" srcId="{3281297F-203F-4F3D-A8D9-CFEB04F7C04C}" destId="{E89A1325-B262-4EB3-9F71-41995C5E11FB}" srcOrd="4" destOrd="0" presId="urn:microsoft.com/office/officeart/2005/8/layout/hList1"/>
    <dgm:cxn modelId="{719BAA2F-E258-4E04-A224-834429559726}" type="presParOf" srcId="{E89A1325-B262-4EB3-9F71-41995C5E11FB}" destId="{6A2F32D6-017B-4CE5-9E63-B53EFFDDB3E9}" srcOrd="0" destOrd="0" presId="urn:microsoft.com/office/officeart/2005/8/layout/hList1"/>
    <dgm:cxn modelId="{83F956BB-22FA-4813-A4F1-A9696DCF7D20}" type="presParOf" srcId="{E89A1325-B262-4EB3-9F71-41995C5E11FB}" destId="{FB243051-F0BB-45DF-94B8-E2FB8166A1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88251-D266-49A0-B5F9-EE8E552EBC8B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B94CC9-2CAC-48E5-81BD-C59F4C890415}">
      <dgm:prSet/>
      <dgm:spPr/>
      <dgm:t>
        <a:bodyPr/>
        <a:lstStyle/>
        <a:p>
          <a:r>
            <a:rPr lang="en-GB"/>
            <a:t>Provides a fresh lens to go back and look at the literature base on international collaboration and capacity building</a:t>
          </a:r>
          <a:endParaRPr lang="en-US"/>
        </a:p>
      </dgm:t>
    </dgm:pt>
    <dgm:pt modelId="{1F6794BD-44A9-4779-B782-31C35B051792}" type="parTrans" cxnId="{7DD37244-3476-4F4A-A943-1EEC8146475B}">
      <dgm:prSet/>
      <dgm:spPr/>
      <dgm:t>
        <a:bodyPr/>
        <a:lstStyle/>
        <a:p>
          <a:endParaRPr lang="en-US"/>
        </a:p>
      </dgm:t>
    </dgm:pt>
    <dgm:pt modelId="{424777B4-3AA7-4FE3-8E1A-2C977C72694B}" type="sibTrans" cxnId="{7DD37244-3476-4F4A-A943-1EEC8146475B}">
      <dgm:prSet/>
      <dgm:spPr/>
      <dgm:t>
        <a:bodyPr/>
        <a:lstStyle/>
        <a:p>
          <a:endParaRPr lang="en-US"/>
        </a:p>
      </dgm:t>
    </dgm:pt>
    <dgm:pt modelId="{1939E2B8-36DE-49D9-9711-1C49FD562AF8}">
      <dgm:prSet/>
      <dgm:spPr/>
      <dgm:t>
        <a:bodyPr/>
        <a:lstStyle/>
        <a:p>
          <a:r>
            <a:rPr lang="en-GB" dirty="0"/>
            <a:t>How has the unequal power balance been impacted by Covid19</a:t>
          </a:r>
          <a:endParaRPr lang="en-US" dirty="0"/>
        </a:p>
      </dgm:t>
    </dgm:pt>
    <dgm:pt modelId="{5990BD88-49A3-45CA-A8AD-D2B145B88D71}" type="parTrans" cxnId="{A3E8963B-6F9B-45CF-8CEF-5B362C545A44}">
      <dgm:prSet/>
      <dgm:spPr/>
      <dgm:t>
        <a:bodyPr/>
        <a:lstStyle/>
        <a:p>
          <a:endParaRPr lang="en-US"/>
        </a:p>
      </dgm:t>
    </dgm:pt>
    <dgm:pt modelId="{84FE9399-56DF-4B1E-8C12-5AC7A5A4C33D}" type="sibTrans" cxnId="{A3E8963B-6F9B-45CF-8CEF-5B362C545A44}">
      <dgm:prSet/>
      <dgm:spPr/>
      <dgm:t>
        <a:bodyPr/>
        <a:lstStyle/>
        <a:p>
          <a:endParaRPr lang="en-US"/>
        </a:p>
      </dgm:t>
    </dgm:pt>
    <dgm:pt modelId="{30637B11-6508-42EB-9938-EFE5C87B8A12}">
      <dgm:prSet/>
      <dgm:spPr/>
      <dgm:t>
        <a:bodyPr/>
        <a:lstStyle/>
        <a:p>
          <a:r>
            <a:rPr lang="en-GB" dirty="0"/>
            <a:t>Did not follow the traditional extractive model</a:t>
          </a:r>
          <a:endParaRPr lang="en-US" dirty="0"/>
        </a:p>
      </dgm:t>
    </dgm:pt>
    <dgm:pt modelId="{1634C1EC-06C9-4675-A565-594D1A80FFFA}" type="parTrans" cxnId="{96705B2F-5F27-486F-BEE5-F7B96D5D19E9}">
      <dgm:prSet/>
      <dgm:spPr/>
      <dgm:t>
        <a:bodyPr/>
        <a:lstStyle/>
        <a:p>
          <a:endParaRPr lang="en-US"/>
        </a:p>
      </dgm:t>
    </dgm:pt>
    <dgm:pt modelId="{84CC97B6-FF0E-4EC3-9941-743DD6487554}" type="sibTrans" cxnId="{96705B2F-5F27-486F-BEE5-F7B96D5D19E9}">
      <dgm:prSet/>
      <dgm:spPr/>
      <dgm:t>
        <a:bodyPr/>
        <a:lstStyle/>
        <a:p>
          <a:endParaRPr lang="en-US"/>
        </a:p>
      </dgm:t>
    </dgm:pt>
    <dgm:pt modelId="{0C9234DC-DDE1-431B-ADC8-B4C5CB6D7A4A}">
      <dgm:prSet/>
      <dgm:spPr/>
      <dgm:t>
        <a:bodyPr/>
        <a:lstStyle/>
        <a:p>
          <a:r>
            <a:rPr lang="en-GB" dirty="0"/>
            <a:t>In-country partners had more ownership of the data and the project which would not have been achieved if the project had run as originally conceived</a:t>
          </a:r>
          <a:endParaRPr lang="en-US" dirty="0"/>
        </a:p>
      </dgm:t>
    </dgm:pt>
    <dgm:pt modelId="{372EBA57-8B69-49F4-AC45-86D494218702}" type="parTrans" cxnId="{6639E92C-82A4-4911-8439-6DAB5B87C634}">
      <dgm:prSet/>
      <dgm:spPr/>
      <dgm:t>
        <a:bodyPr/>
        <a:lstStyle/>
        <a:p>
          <a:endParaRPr lang="en-US"/>
        </a:p>
      </dgm:t>
    </dgm:pt>
    <dgm:pt modelId="{2E6F78B3-054C-4398-B740-73F8F00A28A8}" type="sibTrans" cxnId="{6639E92C-82A4-4911-8439-6DAB5B87C634}">
      <dgm:prSet/>
      <dgm:spPr/>
      <dgm:t>
        <a:bodyPr/>
        <a:lstStyle/>
        <a:p>
          <a:endParaRPr lang="en-US"/>
        </a:p>
      </dgm:t>
    </dgm:pt>
    <dgm:pt modelId="{6FA03D3C-BBFE-4569-9F53-F51A28E504AA}">
      <dgm:prSet/>
      <dgm:spPr/>
      <dgm:t>
        <a:bodyPr/>
        <a:lstStyle/>
        <a:p>
          <a:r>
            <a:rPr lang="en-GB" dirty="0"/>
            <a:t>How does our learning from this project inform the balance of in-person vs. remote collaboration for future projects?</a:t>
          </a:r>
          <a:endParaRPr lang="en-US" dirty="0"/>
        </a:p>
      </dgm:t>
    </dgm:pt>
    <dgm:pt modelId="{E723464F-FAF3-413F-96DA-73F0088A7EDE}" type="parTrans" cxnId="{4D35D489-A8CB-4F47-A07D-DCE965F2CC78}">
      <dgm:prSet/>
      <dgm:spPr/>
      <dgm:t>
        <a:bodyPr/>
        <a:lstStyle/>
        <a:p>
          <a:endParaRPr lang="en-US"/>
        </a:p>
      </dgm:t>
    </dgm:pt>
    <dgm:pt modelId="{48F656AA-C6F9-4408-9308-EAABC4C81CC5}" type="sibTrans" cxnId="{4D35D489-A8CB-4F47-A07D-DCE965F2CC78}">
      <dgm:prSet/>
      <dgm:spPr/>
      <dgm:t>
        <a:bodyPr/>
        <a:lstStyle/>
        <a:p>
          <a:endParaRPr lang="en-US"/>
        </a:p>
      </dgm:t>
    </dgm:pt>
    <dgm:pt modelId="{45296F8A-6141-4260-ACAE-04FF17F1BF45}">
      <dgm:prSet/>
      <dgm:spPr/>
      <dgm:t>
        <a:bodyPr/>
        <a:lstStyle/>
        <a:p>
          <a:r>
            <a:rPr lang="en-GB" dirty="0"/>
            <a:t>Early establishment of communication protocols that work for all collaborators</a:t>
          </a:r>
          <a:endParaRPr lang="en-US" dirty="0"/>
        </a:p>
      </dgm:t>
    </dgm:pt>
    <dgm:pt modelId="{40AFDE88-DD4B-479C-994F-4F6B8BF16FE7}" type="parTrans" cxnId="{E6B0E857-AE83-43E3-9699-EBB6B500B729}">
      <dgm:prSet/>
      <dgm:spPr/>
      <dgm:t>
        <a:bodyPr/>
        <a:lstStyle/>
        <a:p>
          <a:endParaRPr lang="en-US"/>
        </a:p>
      </dgm:t>
    </dgm:pt>
    <dgm:pt modelId="{B9F8B371-C135-42B4-9265-5C8409FEDE69}" type="sibTrans" cxnId="{E6B0E857-AE83-43E3-9699-EBB6B500B729}">
      <dgm:prSet/>
      <dgm:spPr/>
      <dgm:t>
        <a:bodyPr/>
        <a:lstStyle/>
        <a:p>
          <a:endParaRPr lang="en-US"/>
        </a:p>
      </dgm:t>
    </dgm:pt>
    <dgm:pt modelId="{2A047218-7C5B-4853-9A7A-F0F6BA70F934}">
      <dgm:prSet/>
      <dgm:spPr/>
      <dgm:t>
        <a:bodyPr/>
        <a:lstStyle/>
        <a:p>
          <a:r>
            <a:rPr lang="en-GB" dirty="0"/>
            <a:t>The establishment of the trust is  key, and our experience would suggest early in-person</a:t>
          </a:r>
          <a:endParaRPr lang="en-US" dirty="0"/>
        </a:p>
      </dgm:t>
    </dgm:pt>
    <dgm:pt modelId="{21EBC48C-474D-470A-8FBA-A0D8CD0BD9A5}" type="parTrans" cxnId="{358B16AE-A010-4040-B8BF-D49E42A00955}">
      <dgm:prSet/>
      <dgm:spPr/>
      <dgm:t>
        <a:bodyPr/>
        <a:lstStyle/>
        <a:p>
          <a:endParaRPr lang="en-US"/>
        </a:p>
      </dgm:t>
    </dgm:pt>
    <dgm:pt modelId="{E39DEC0C-0B0E-4C28-87D0-ADBEFEC4578E}" type="sibTrans" cxnId="{358B16AE-A010-4040-B8BF-D49E42A00955}">
      <dgm:prSet/>
      <dgm:spPr/>
      <dgm:t>
        <a:bodyPr/>
        <a:lstStyle/>
        <a:p>
          <a:endParaRPr lang="en-US"/>
        </a:p>
      </dgm:t>
    </dgm:pt>
    <dgm:pt modelId="{DF36D32B-DAC6-4C22-B463-EC3F54FC7704}">
      <dgm:prSet/>
      <dgm:spPr/>
      <dgm:t>
        <a:bodyPr/>
        <a:lstStyle/>
        <a:p>
          <a:r>
            <a:rPr lang="en-GB" dirty="0"/>
            <a:t>As life gets back to normal, is remote collaboration something to consider in international collaboration projects? </a:t>
          </a:r>
          <a:endParaRPr lang="en-US" dirty="0"/>
        </a:p>
      </dgm:t>
    </dgm:pt>
    <dgm:pt modelId="{C0362668-1F47-443F-BEDE-4F63D57C1CE4}" type="parTrans" cxnId="{B4AF11B0-A516-43F9-BBFB-789A3ECC7029}">
      <dgm:prSet/>
      <dgm:spPr/>
      <dgm:t>
        <a:bodyPr/>
        <a:lstStyle/>
        <a:p>
          <a:endParaRPr lang="en-GB"/>
        </a:p>
      </dgm:t>
    </dgm:pt>
    <dgm:pt modelId="{15A0D2F0-8AE5-430A-A340-AF2C8AD0796C}" type="sibTrans" cxnId="{B4AF11B0-A516-43F9-BBFB-789A3ECC7029}">
      <dgm:prSet/>
      <dgm:spPr/>
      <dgm:t>
        <a:bodyPr/>
        <a:lstStyle/>
        <a:p>
          <a:endParaRPr lang="en-GB"/>
        </a:p>
      </dgm:t>
    </dgm:pt>
    <dgm:pt modelId="{58460BB7-8929-4260-9D92-0319CE8CC2A8}">
      <dgm:prSet/>
      <dgm:spPr/>
      <dgm:t>
        <a:bodyPr/>
        <a:lstStyle/>
        <a:p>
          <a:r>
            <a:rPr lang="en-GB" dirty="0"/>
            <a:t>More responsibility was placed on the in-country partner</a:t>
          </a:r>
          <a:endParaRPr lang="en-US" dirty="0"/>
        </a:p>
      </dgm:t>
    </dgm:pt>
    <dgm:pt modelId="{74B39ED0-8382-4D83-B9F1-8D782C6D0666}" type="parTrans" cxnId="{ABBFC2E9-FF14-467E-9D82-EAD52DAB39D6}">
      <dgm:prSet/>
      <dgm:spPr/>
    </dgm:pt>
    <dgm:pt modelId="{4DC5A490-475E-45CC-82CD-CDC325D8DCEB}" type="sibTrans" cxnId="{ABBFC2E9-FF14-467E-9D82-EAD52DAB39D6}">
      <dgm:prSet/>
      <dgm:spPr/>
    </dgm:pt>
    <dgm:pt modelId="{A93F0CB8-6BE7-44A5-9EA7-7D907CE93878}" type="pres">
      <dgm:prSet presAssocID="{C9288251-D266-49A0-B5F9-EE8E552EBC8B}" presName="Name0" presStyleCnt="0">
        <dgm:presLayoutVars>
          <dgm:dir/>
          <dgm:animLvl val="lvl"/>
          <dgm:resizeHandles val="exact"/>
        </dgm:presLayoutVars>
      </dgm:prSet>
      <dgm:spPr/>
    </dgm:pt>
    <dgm:pt modelId="{3DF2DE61-87C9-42B7-9C41-877EAFC245E8}" type="pres">
      <dgm:prSet presAssocID="{BCB94CC9-2CAC-48E5-81BD-C59F4C890415}" presName="composite" presStyleCnt="0"/>
      <dgm:spPr/>
    </dgm:pt>
    <dgm:pt modelId="{D1148945-B07B-4684-A3AB-414580685593}" type="pres">
      <dgm:prSet presAssocID="{BCB94CC9-2CAC-48E5-81BD-C59F4C89041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AEB5842-D2BC-4757-BB53-C1592DCE3F51}" type="pres">
      <dgm:prSet presAssocID="{BCB94CC9-2CAC-48E5-81BD-C59F4C890415}" presName="desTx" presStyleLbl="alignAccFollowNode1" presStyleIdx="0" presStyleCnt="2">
        <dgm:presLayoutVars>
          <dgm:bulletEnabled val="1"/>
        </dgm:presLayoutVars>
      </dgm:prSet>
      <dgm:spPr/>
    </dgm:pt>
    <dgm:pt modelId="{168A3EE0-57F1-4FF4-8A44-948EB549DB0B}" type="pres">
      <dgm:prSet presAssocID="{424777B4-3AA7-4FE3-8E1A-2C977C72694B}" presName="space" presStyleCnt="0"/>
      <dgm:spPr/>
    </dgm:pt>
    <dgm:pt modelId="{2A6B54CE-A9F5-44CE-A40A-B99D8D847CAB}" type="pres">
      <dgm:prSet presAssocID="{6FA03D3C-BBFE-4569-9F53-F51A28E504AA}" presName="composite" presStyleCnt="0"/>
      <dgm:spPr/>
    </dgm:pt>
    <dgm:pt modelId="{1BB57C35-3916-41BB-820E-094ACAAFF25E}" type="pres">
      <dgm:prSet presAssocID="{6FA03D3C-BBFE-4569-9F53-F51A28E504A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8D2B9ED-ED6E-4660-ADC5-B572ED5114A3}" type="pres">
      <dgm:prSet presAssocID="{6FA03D3C-BBFE-4569-9F53-F51A28E504A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158600B-5168-46BC-863D-48539FA01C43}" type="presOf" srcId="{1939E2B8-36DE-49D9-9711-1C49FD562AF8}" destId="{DAEB5842-D2BC-4757-BB53-C1592DCE3F51}" srcOrd="0" destOrd="0" presId="urn:microsoft.com/office/officeart/2005/8/layout/hList1"/>
    <dgm:cxn modelId="{8AC95E0C-027B-4EDA-AE6A-DA60F2333F78}" type="presOf" srcId="{45296F8A-6141-4260-ACAE-04FF17F1BF45}" destId="{88D2B9ED-ED6E-4660-ADC5-B572ED5114A3}" srcOrd="0" destOrd="1" presId="urn:microsoft.com/office/officeart/2005/8/layout/hList1"/>
    <dgm:cxn modelId="{6639E92C-82A4-4911-8439-6DAB5B87C634}" srcId="{BCB94CC9-2CAC-48E5-81BD-C59F4C890415}" destId="{0C9234DC-DDE1-431B-ADC8-B4C5CB6D7A4A}" srcOrd="3" destOrd="0" parTransId="{372EBA57-8B69-49F4-AC45-86D494218702}" sibTransId="{2E6F78B3-054C-4398-B740-73F8F00A28A8}"/>
    <dgm:cxn modelId="{96705B2F-5F27-486F-BEE5-F7B96D5D19E9}" srcId="{BCB94CC9-2CAC-48E5-81BD-C59F4C890415}" destId="{30637B11-6508-42EB-9938-EFE5C87B8A12}" srcOrd="1" destOrd="0" parTransId="{1634C1EC-06C9-4675-A565-594D1A80FFFA}" sibTransId="{84CC97B6-FF0E-4EC3-9941-743DD6487554}"/>
    <dgm:cxn modelId="{2B8A9232-320D-48CD-AE91-4E86EC3FA50D}" type="presOf" srcId="{58460BB7-8929-4260-9D92-0319CE8CC2A8}" destId="{DAEB5842-D2BC-4757-BB53-C1592DCE3F51}" srcOrd="0" destOrd="2" presId="urn:microsoft.com/office/officeart/2005/8/layout/hList1"/>
    <dgm:cxn modelId="{A3E8963B-6F9B-45CF-8CEF-5B362C545A44}" srcId="{BCB94CC9-2CAC-48E5-81BD-C59F4C890415}" destId="{1939E2B8-36DE-49D9-9711-1C49FD562AF8}" srcOrd="0" destOrd="0" parTransId="{5990BD88-49A3-45CA-A8AD-D2B145B88D71}" sibTransId="{84FE9399-56DF-4B1E-8C12-5AC7A5A4C33D}"/>
    <dgm:cxn modelId="{7DD37244-3476-4F4A-A943-1EEC8146475B}" srcId="{C9288251-D266-49A0-B5F9-EE8E552EBC8B}" destId="{BCB94CC9-2CAC-48E5-81BD-C59F4C890415}" srcOrd="0" destOrd="0" parTransId="{1F6794BD-44A9-4779-B782-31C35B051792}" sibTransId="{424777B4-3AA7-4FE3-8E1A-2C977C72694B}"/>
    <dgm:cxn modelId="{10D3E045-BDC3-4115-816A-7562AC711520}" type="presOf" srcId="{C9288251-D266-49A0-B5F9-EE8E552EBC8B}" destId="{A93F0CB8-6BE7-44A5-9EA7-7D907CE93878}" srcOrd="0" destOrd="0" presId="urn:microsoft.com/office/officeart/2005/8/layout/hList1"/>
    <dgm:cxn modelId="{3AD04868-0D85-4BF5-9BFB-17DA553F6244}" type="presOf" srcId="{BCB94CC9-2CAC-48E5-81BD-C59F4C890415}" destId="{D1148945-B07B-4684-A3AB-414580685593}" srcOrd="0" destOrd="0" presId="urn:microsoft.com/office/officeart/2005/8/layout/hList1"/>
    <dgm:cxn modelId="{E6B0E857-AE83-43E3-9699-EBB6B500B729}" srcId="{6FA03D3C-BBFE-4569-9F53-F51A28E504AA}" destId="{45296F8A-6141-4260-ACAE-04FF17F1BF45}" srcOrd="1" destOrd="0" parTransId="{40AFDE88-DD4B-479C-994F-4F6B8BF16FE7}" sibTransId="{B9F8B371-C135-42B4-9265-5C8409FEDE69}"/>
    <dgm:cxn modelId="{20635884-E884-4EFD-9CEF-989727F93369}" type="presOf" srcId="{0C9234DC-DDE1-431B-ADC8-B4C5CB6D7A4A}" destId="{DAEB5842-D2BC-4757-BB53-C1592DCE3F51}" srcOrd="0" destOrd="3" presId="urn:microsoft.com/office/officeart/2005/8/layout/hList1"/>
    <dgm:cxn modelId="{4D35D489-A8CB-4F47-A07D-DCE965F2CC78}" srcId="{C9288251-D266-49A0-B5F9-EE8E552EBC8B}" destId="{6FA03D3C-BBFE-4569-9F53-F51A28E504AA}" srcOrd="1" destOrd="0" parTransId="{E723464F-FAF3-413F-96DA-73F0088A7EDE}" sibTransId="{48F656AA-C6F9-4408-9308-EAABC4C81CC5}"/>
    <dgm:cxn modelId="{358B16AE-A010-4040-B8BF-D49E42A00955}" srcId="{6FA03D3C-BBFE-4569-9F53-F51A28E504AA}" destId="{2A047218-7C5B-4853-9A7A-F0F6BA70F934}" srcOrd="2" destOrd="0" parTransId="{21EBC48C-474D-470A-8FBA-A0D8CD0BD9A5}" sibTransId="{E39DEC0C-0B0E-4C28-87D0-ADBEFEC4578E}"/>
    <dgm:cxn modelId="{B4AF11B0-A516-43F9-BBFB-789A3ECC7029}" srcId="{6FA03D3C-BBFE-4569-9F53-F51A28E504AA}" destId="{DF36D32B-DAC6-4C22-B463-EC3F54FC7704}" srcOrd="0" destOrd="0" parTransId="{C0362668-1F47-443F-BEDE-4F63D57C1CE4}" sibTransId="{15A0D2F0-8AE5-430A-A340-AF2C8AD0796C}"/>
    <dgm:cxn modelId="{B92F62B9-FC5A-4D15-B5F9-C91701A09AE4}" type="presOf" srcId="{2A047218-7C5B-4853-9A7A-F0F6BA70F934}" destId="{88D2B9ED-ED6E-4660-ADC5-B572ED5114A3}" srcOrd="0" destOrd="2" presId="urn:microsoft.com/office/officeart/2005/8/layout/hList1"/>
    <dgm:cxn modelId="{44D280D2-D439-42B6-9086-F59317D56333}" type="presOf" srcId="{6FA03D3C-BBFE-4569-9F53-F51A28E504AA}" destId="{1BB57C35-3916-41BB-820E-094ACAAFF25E}" srcOrd="0" destOrd="0" presId="urn:microsoft.com/office/officeart/2005/8/layout/hList1"/>
    <dgm:cxn modelId="{76F8D7D6-1260-4BF4-88BB-7A3D97614143}" type="presOf" srcId="{30637B11-6508-42EB-9938-EFE5C87B8A12}" destId="{DAEB5842-D2BC-4757-BB53-C1592DCE3F51}" srcOrd="0" destOrd="1" presId="urn:microsoft.com/office/officeart/2005/8/layout/hList1"/>
    <dgm:cxn modelId="{69196ADE-2635-4363-ABB7-FAF64DADC072}" type="presOf" srcId="{DF36D32B-DAC6-4C22-B463-EC3F54FC7704}" destId="{88D2B9ED-ED6E-4660-ADC5-B572ED5114A3}" srcOrd="0" destOrd="0" presId="urn:microsoft.com/office/officeart/2005/8/layout/hList1"/>
    <dgm:cxn modelId="{ABBFC2E9-FF14-467E-9D82-EAD52DAB39D6}" srcId="{BCB94CC9-2CAC-48E5-81BD-C59F4C890415}" destId="{58460BB7-8929-4260-9D92-0319CE8CC2A8}" srcOrd="2" destOrd="0" parTransId="{74B39ED0-8382-4D83-B9F1-8D782C6D0666}" sibTransId="{4DC5A490-475E-45CC-82CD-CDC325D8DCEB}"/>
    <dgm:cxn modelId="{6C9AFB99-FAEB-4F42-A764-CAA2B074DFEE}" type="presParOf" srcId="{A93F0CB8-6BE7-44A5-9EA7-7D907CE93878}" destId="{3DF2DE61-87C9-42B7-9C41-877EAFC245E8}" srcOrd="0" destOrd="0" presId="urn:microsoft.com/office/officeart/2005/8/layout/hList1"/>
    <dgm:cxn modelId="{60DE7046-F3D8-4F8D-8888-4EC0A53097B5}" type="presParOf" srcId="{3DF2DE61-87C9-42B7-9C41-877EAFC245E8}" destId="{D1148945-B07B-4684-A3AB-414580685593}" srcOrd="0" destOrd="0" presId="urn:microsoft.com/office/officeart/2005/8/layout/hList1"/>
    <dgm:cxn modelId="{4D69F195-923D-4D7D-A77B-BAFD520BD6EA}" type="presParOf" srcId="{3DF2DE61-87C9-42B7-9C41-877EAFC245E8}" destId="{DAEB5842-D2BC-4757-BB53-C1592DCE3F51}" srcOrd="1" destOrd="0" presId="urn:microsoft.com/office/officeart/2005/8/layout/hList1"/>
    <dgm:cxn modelId="{33C16616-0ABD-49FE-850D-93B2643AC94F}" type="presParOf" srcId="{A93F0CB8-6BE7-44A5-9EA7-7D907CE93878}" destId="{168A3EE0-57F1-4FF4-8A44-948EB549DB0B}" srcOrd="1" destOrd="0" presId="urn:microsoft.com/office/officeart/2005/8/layout/hList1"/>
    <dgm:cxn modelId="{B5D64944-0EF3-450B-AC05-EA4D916F633A}" type="presParOf" srcId="{A93F0CB8-6BE7-44A5-9EA7-7D907CE93878}" destId="{2A6B54CE-A9F5-44CE-A40A-B99D8D847CAB}" srcOrd="2" destOrd="0" presId="urn:microsoft.com/office/officeart/2005/8/layout/hList1"/>
    <dgm:cxn modelId="{E6890815-BE87-4DD0-B77A-1469B4A2D92D}" type="presParOf" srcId="{2A6B54CE-A9F5-44CE-A40A-B99D8D847CAB}" destId="{1BB57C35-3916-41BB-820E-094ACAAFF25E}" srcOrd="0" destOrd="0" presId="urn:microsoft.com/office/officeart/2005/8/layout/hList1"/>
    <dgm:cxn modelId="{A3060E7B-033B-43D0-B8B4-63E2B7DD9DE1}" type="presParOf" srcId="{2A6B54CE-A9F5-44CE-A40A-B99D8D847CAB}" destId="{88D2B9ED-ED6E-4660-ADC5-B572ED5114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19952-2687-4E53-A1A7-9DB425CBDA9D}">
      <dsp:nvSpPr>
        <dsp:cNvPr id="0" name=""/>
        <dsp:cNvSpPr/>
      </dsp:nvSpPr>
      <dsp:spPr>
        <a:xfrm>
          <a:off x="3316" y="35178"/>
          <a:ext cx="3233921" cy="403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Testing</a:t>
          </a:r>
        </a:p>
      </dsp:txBody>
      <dsp:txXfrm>
        <a:off x="3316" y="35178"/>
        <a:ext cx="3233921" cy="403200"/>
      </dsp:txXfrm>
    </dsp:sp>
    <dsp:sp modelId="{4C77BA0F-206B-4E0E-B27E-F136B4B4759C}">
      <dsp:nvSpPr>
        <dsp:cNvPr id="0" name=""/>
        <dsp:cNvSpPr/>
      </dsp:nvSpPr>
      <dsp:spPr>
        <a:xfrm>
          <a:off x="3316" y="438378"/>
          <a:ext cx="3233921" cy="29206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Providing water testing kit out to Malawi – an established challenge exacerbated by COVID-19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Issues in existing data recording protocols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i.e. inconsistency in water point records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Not able to see tests being done in person, if they were being done/or recorded correctly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Difficulties telling when errors arose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Keeping track of reagents – running out of reagents</a:t>
          </a:r>
        </a:p>
      </dsp:txBody>
      <dsp:txXfrm>
        <a:off x="3316" y="438378"/>
        <a:ext cx="3233921" cy="2920679"/>
      </dsp:txXfrm>
    </dsp:sp>
    <dsp:sp modelId="{5BF9247A-15B4-4765-8A92-41744602AE4C}">
      <dsp:nvSpPr>
        <dsp:cNvPr id="0" name=""/>
        <dsp:cNvSpPr/>
      </dsp:nvSpPr>
      <dsp:spPr>
        <a:xfrm>
          <a:off x="3689987" y="35178"/>
          <a:ext cx="3233921" cy="403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Training</a:t>
          </a:r>
        </a:p>
      </dsp:txBody>
      <dsp:txXfrm>
        <a:off x="3689987" y="35178"/>
        <a:ext cx="3233921" cy="403200"/>
      </dsp:txXfrm>
    </dsp:sp>
    <dsp:sp modelId="{623509AF-D224-4D10-A242-BC3F8439A967}">
      <dsp:nvSpPr>
        <dsp:cNvPr id="0" name=""/>
        <dsp:cNvSpPr/>
      </dsp:nvSpPr>
      <dsp:spPr>
        <a:xfrm>
          <a:off x="3689987" y="438378"/>
          <a:ext cx="3233921" cy="29206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Training was carried out remotely using Teams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Project budget included an internet connection to the lab, but the connection was not always good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Difficult to evaluate wider team learning – due to communication channels </a:t>
          </a:r>
        </a:p>
      </dsp:txBody>
      <dsp:txXfrm>
        <a:off x="3689987" y="438378"/>
        <a:ext cx="3233921" cy="2920679"/>
      </dsp:txXfrm>
    </dsp:sp>
    <dsp:sp modelId="{6A2F32D6-017B-4CE5-9E63-B53EFFDDB3E9}">
      <dsp:nvSpPr>
        <dsp:cNvPr id="0" name=""/>
        <dsp:cNvSpPr/>
      </dsp:nvSpPr>
      <dsp:spPr>
        <a:xfrm>
          <a:off x="7376657" y="35178"/>
          <a:ext cx="3233921" cy="403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Communication</a:t>
          </a:r>
        </a:p>
      </dsp:txBody>
      <dsp:txXfrm>
        <a:off x="7376657" y="35178"/>
        <a:ext cx="3233921" cy="403200"/>
      </dsp:txXfrm>
    </dsp:sp>
    <dsp:sp modelId="{FB243051-F0BB-45DF-94B8-E2FB8166A12A}">
      <dsp:nvSpPr>
        <dsp:cNvPr id="0" name=""/>
        <dsp:cNvSpPr/>
      </dsp:nvSpPr>
      <dsp:spPr>
        <a:xfrm>
          <a:off x="7376657" y="438378"/>
          <a:ext cx="3233921" cy="29206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We used Teams, WhatsApp, and email throughout the project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Using WhatsApp for monitoring progress and recording results – still with difficulties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Miscommunications and lack of clarity in communications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Provision of a laptop, but wider computer access limited.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Challenges of establishing working relationships via remote methods only)</a:t>
          </a:r>
        </a:p>
      </dsp:txBody>
      <dsp:txXfrm>
        <a:off x="7376657" y="438378"/>
        <a:ext cx="3233921" cy="2920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48945-B07B-4684-A3AB-414580685593}">
      <dsp:nvSpPr>
        <dsp:cNvPr id="0" name=""/>
        <dsp:cNvSpPr/>
      </dsp:nvSpPr>
      <dsp:spPr>
        <a:xfrm>
          <a:off x="31" y="295363"/>
          <a:ext cx="3022780" cy="10454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Provides a fresh lens to go back and look at the literature base on international collaboration and capacity building</a:t>
          </a:r>
          <a:endParaRPr lang="en-US" sz="1600" kern="1200"/>
        </a:p>
      </dsp:txBody>
      <dsp:txXfrm>
        <a:off x="31" y="295363"/>
        <a:ext cx="3022780" cy="1045418"/>
      </dsp:txXfrm>
    </dsp:sp>
    <dsp:sp modelId="{DAEB5842-D2BC-4757-BB53-C1592DCE3F51}">
      <dsp:nvSpPr>
        <dsp:cNvPr id="0" name=""/>
        <dsp:cNvSpPr/>
      </dsp:nvSpPr>
      <dsp:spPr>
        <a:xfrm>
          <a:off x="31" y="1340782"/>
          <a:ext cx="3022780" cy="30744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How has the unequal power balance been impacted by Covid19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Did not follow the traditional extractive model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More responsibility was placed on the in-country partner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In-country partners had more ownership of the data and the project which would not have been achieved if the project had run as originally conceived</a:t>
          </a:r>
          <a:endParaRPr lang="en-US" sz="1600" kern="1200" dirty="0"/>
        </a:p>
      </dsp:txBody>
      <dsp:txXfrm>
        <a:off x="31" y="1340782"/>
        <a:ext cx="3022780" cy="3074400"/>
      </dsp:txXfrm>
    </dsp:sp>
    <dsp:sp modelId="{1BB57C35-3916-41BB-820E-094ACAAFF25E}">
      <dsp:nvSpPr>
        <dsp:cNvPr id="0" name=""/>
        <dsp:cNvSpPr/>
      </dsp:nvSpPr>
      <dsp:spPr>
        <a:xfrm>
          <a:off x="3446001" y="295363"/>
          <a:ext cx="3022780" cy="1045418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How does our learning from this project inform the balance of in-person vs. remote collaboration for future projects?</a:t>
          </a:r>
          <a:endParaRPr lang="en-US" sz="1600" kern="1200" dirty="0"/>
        </a:p>
      </dsp:txBody>
      <dsp:txXfrm>
        <a:off x="3446001" y="295363"/>
        <a:ext cx="3022780" cy="1045418"/>
      </dsp:txXfrm>
    </dsp:sp>
    <dsp:sp modelId="{88D2B9ED-ED6E-4660-ADC5-B572ED5114A3}">
      <dsp:nvSpPr>
        <dsp:cNvPr id="0" name=""/>
        <dsp:cNvSpPr/>
      </dsp:nvSpPr>
      <dsp:spPr>
        <a:xfrm>
          <a:off x="3446001" y="1340782"/>
          <a:ext cx="3022780" cy="307440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As life gets back to normal, is remote collaboration something to consider in international collaboration projects?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Early establishment of communication protocols that work for all collaborators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The establishment of the trust is  key, and our experience would suggest early in-person</a:t>
          </a:r>
          <a:endParaRPr lang="en-US" sz="1600" kern="1200" dirty="0"/>
        </a:p>
      </dsp:txBody>
      <dsp:txXfrm>
        <a:off x="3446001" y="1340782"/>
        <a:ext cx="3022780" cy="307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19C3-BFA4-41B1-9E0F-39090FFB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98C9C-4EA7-4D87-880D-7A8D2F8E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6514D-8028-430C-AB7E-5F19BB61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619BA-A9FA-45BE-BED4-8BB4FB52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E5C1-BC30-41BE-8762-1F4C3DD5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87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3547-CF94-406F-9232-39545E22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F4E47-8E68-476C-B1A8-6D0674793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1756-6122-4EAF-A7B4-28E9B433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0F3C5-B133-4069-877A-BD06223F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1D83A-5782-4DA0-8CA7-B746A053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1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B8720-F878-4E7E-AD30-C9E23E43F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99D36-EFFD-4CA5-9670-B6E8B4A16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A850A-0362-4F43-ABD7-D4384A5E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D6B64-B680-43B9-8EDD-F430F41F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464FE-7C7B-4088-B09B-3D51D73A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5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B1CF-2DE3-4FCA-8DE3-DFB5432C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E26C-631B-4E0F-84FB-0A92BB106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B7735-D16D-44D9-9EBA-BF1487BA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EEA40-7E45-4920-AEB3-1A4A1D43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45F9-A62C-4E77-A617-547F8B36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9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07E7-76A5-4A59-A99E-B6909403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DE384-05C1-43DD-A7E5-9171ABEA4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E9294-21CD-46A3-8ECB-CF4706D1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29605-D1FB-447C-8E82-9B2BA23A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0F4B4-DC2B-4EEB-A9C2-071C7900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7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B570-181B-4A77-A6C8-15B882F1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AA840-B606-406A-8893-C4C311DB8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CADAA-58B2-4833-BCDB-564F5B844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45B7-D776-4DDC-836F-DDFC3C40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541B2-4EAD-4482-AE06-F3749212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19D1E-FA88-431D-828A-6B6C5858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F99D-0A90-45F1-9F93-69FB21C6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12146-64F5-494F-87A1-892357F3B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EFAB6-0FE1-45EE-B519-4B93A052A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BEF57-01CF-4023-A8D0-77D1A60F0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656AC-4293-48EC-946D-C9A479973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21325-7B59-4DA1-A508-1532B7B3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672A7-F884-42F1-B6C9-9BF4D0DC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122F6-8C61-4B5D-98A5-D4B07809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6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3959-E4BD-412A-960E-8994965A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2A4D0-379F-4AE5-A748-048A9AF81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B3E79-24B3-4983-9C84-F02EB616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FDE2A-46D5-4C91-9A6C-096A0A38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67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550FB-58E1-4EE5-BF2F-EBE48190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132D6-BEC2-40ED-97BB-D77235FA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E8D14-B26E-44BD-82EC-C29C2173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2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2271-F469-43E8-842A-7CF9BA98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7D059-BE3F-4B25-B116-0DA943D5E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8B91E-5DF5-49DD-AE97-3928C0610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907F7-DEA5-4C39-BD11-B2663053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1783B-89A1-4584-99B4-D4DC1571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85DD8-10B1-43D6-9037-C895B745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0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CB07-DAFE-46FA-979F-204A32AA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6A84B-AC4A-41F4-85F5-3EAB8D5B8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AB97D-EFDE-4161-A256-E61F667DE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888B8-9AF5-48AF-BF3E-4C488D50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A19AE-6B51-4345-8596-5571965B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27B1B-6843-4FB6-B289-83ADC853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35D8D-1EBF-4C29-9FCF-E4919565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433D7-51DE-4E70-ACA7-30607B1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1E12B-FBE6-4009-B6BD-A941FDEAA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77945-144F-4DEC-9BD5-C2D76A16035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4C1D3-3AC3-4CD4-9A74-F5DCC99D7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4AC90-BF80-424A-9057-1C72F24BC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AD00-08FB-45A7-BBC8-DCFD2C142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37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4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3.pn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EE30EEB6-1483-4128-8331-80662767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E27D20-4ABB-DB05-300B-075BA96F1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92" y="1005826"/>
            <a:ext cx="4199135" cy="21265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kern="1200" dirty="0">
                <a:effectLst/>
                <a:latin typeface="+mj-lt"/>
                <a:ea typeface="+mj-ea"/>
                <a:cs typeface="+mj-cs"/>
              </a:rPr>
              <a:t>Reflections on collaboration for sustainable groundwater quality monitoring in Malawi during Covid19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C5C6C-F466-1D54-88CE-B1CA411D5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8" r="8103"/>
          <a:stretch/>
        </p:blipFill>
        <p:spPr>
          <a:xfrm>
            <a:off x="4581286" y="4"/>
            <a:ext cx="3424835" cy="3900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726AEB-C193-9B33-2A56-F354B8995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0" r="-1" b="-1"/>
          <a:stretch/>
        </p:blipFill>
        <p:spPr>
          <a:xfrm>
            <a:off x="4590673" y="4079987"/>
            <a:ext cx="3424834" cy="2778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D45C5-8154-B8B3-F345-A13618C34C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06" r="9265"/>
          <a:stretch/>
        </p:blipFill>
        <p:spPr>
          <a:xfrm>
            <a:off x="8178547" y="-2"/>
            <a:ext cx="4013450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FB13FB4-6FE2-39B6-680C-A98A6B50F2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 r="4" b="12623"/>
          <a:stretch/>
        </p:blipFill>
        <p:spPr bwMode="auto">
          <a:xfrm>
            <a:off x="-3047" y="6153672"/>
            <a:ext cx="1353038" cy="650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8E4A36-9749-A87B-DA04-06B88B25A1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245" r="2" b="2"/>
          <a:stretch/>
        </p:blipFill>
        <p:spPr>
          <a:xfrm>
            <a:off x="1513031" y="6137779"/>
            <a:ext cx="1491455" cy="60291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162A52B-C2D9-E2EB-A5D9-30A96256EA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101" r="902" b="1"/>
          <a:stretch/>
        </p:blipFill>
        <p:spPr>
          <a:xfrm>
            <a:off x="3234812" y="6138227"/>
            <a:ext cx="1346473" cy="6025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8500C0-C809-CAAD-F0CE-74D79BD0BB93}"/>
              </a:ext>
            </a:extLst>
          </p:cNvPr>
          <p:cNvSpPr txBox="1"/>
          <p:nvPr/>
        </p:nvSpPr>
        <p:spPr>
          <a:xfrm>
            <a:off x="159192" y="3327194"/>
            <a:ext cx="4199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1" dirty="0"/>
              <a:t>Gomo F., </a:t>
            </a:r>
            <a:r>
              <a:rPr lang="en-GB" i="1" dirty="0"/>
              <a:t>Halliday S., </a:t>
            </a:r>
            <a:r>
              <a:rPr lang="en-GB" i="1" dirty="0" err="1"/>
              <a:t>Chichlowski</a:t>
            </a:r>
            <a:r>
              <a:rPr lang="en-GB" i="1" dirty="0"/>
              <a:t> W., </a:t>
            </a:r>
            <a:r>
              <a:rPr lang="en-GB" i="1" dirty="0" err="1"/>
              <a:t>Chichloska</a:t>
            </a:r>
            <a:r>
              <a:rPr lang="en-GB" i="1" dirty="0"/>
              <a:t> S., </a:t>
            </a:r>
            <a:r>
              <a:rPr lang="en-GB" i="1" dirty="0" err="1"/>
              <a:t>Zaunda</a:t>
            </a:r>
            <a:r>
              <a:rPr lang="en-GB" i="1" dirty="0"/>
              <a:t> H., and Geddes A.</a:t>
            </a:r>
          </a:p>
        </p:txBody>
      </p:sp>
    </p:spTree>
    <p:extLst>
      <p:ext uri="{BB962C8B-B14F-4D97-AF65-F5344CB8AC3E}">
        <p14:creationId xmlns:p14="http://schemas.microsoft.com/office/powerpoint/2010/main" val="42523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2"/>
    </mc:Choice>
    <mc:Fallback xmlns="">
      <p:transition spd="slow" advTm="143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45F71-CF8A-6692-BD9A-F4FB426D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9DD57-9251-DB38-1013-C415AE74B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73" y="1610181"/>
            <a:ext cx="5413944" cy="442938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/>
              <a:t>A new collaborative effort focused on assessing fluoride/child fluorosis levels in rural Blantyre, Malawi</a:t>
            </a:r>
          </a:p>
          <a:p>
            <a:r>
              <a:rPr lang="en-US" sz="1600" dirty="0"/>
              <a:t>Data collection and analysis from 220 boreholes in dry and wet seasons + oral screening for c.200 children in 4 villages </a:t>
            </a:r>
          </a:p>
          <a:p>
            <a:r>
              <a:rPr lang="en-US" sz="1600" dirty="0"/>
              <a:t>FR work involved borehole inspection and maintenance + community health </a:t>
            </a:r>
            <a:r>
              <a:rPr lang="en-US" sz="1600" b="1" dirty="0"/>
              <a:t>BUT</a:t>
            </a:r>
            <a:r>
              <a:rPr lang="en-US" sz="1600" dirty="0"/>
              <a:t> no water testing and monitoring</a:t>
            </a:r>
          </a:p>
          <a:p>
            <a:r>
              <a:rPr lang="en-US" sz="1600" dirty="0"/>
              <a:t>Water quality monitoring component would upskill the team and enhance their work</a:t>
            </a:r>
          </a:p>
          <a:p>
            <a:r>
              <a:rPr lang="en-US" sz="1600" dirty="0"/>
              <a:t>My role: Postdoctoral Researcher</a:t>
            </a:r>
          </a:p>
          <a:p>
            <a:r>
              <a:rPr lang="en-US" sz="1600" b="1" dirty="0"/>
              <a:t>Presentation</a:t>
            </a:r>
            <a:r>
              <a:rPr lang="en-US" sz="1600" dirty="0"/>
              <a:t> to talk about the challenges faced in this remote collaboration exercise during COVID-19.</a:t>
            </a:r>
          </a:p>
          <a:p>
            <a:r>
              <a:rPr lang="en-US" sz="1600" dirty="0"/>
              <a:t>COVID-19 added a layer of challenges and complexity to our collaborative efforts</a:t>
            </a:r>
          </a:p>
          <a:p>
            <a:r>
              <a:rPr lang="en-US" sz="1600" dirty="0"/>
              <a:t>Differences between Malawi and the UK in terms of Covid19 restrictions meant we could go ahead with the project</a:t>
            </a:r>
          </a:p>
          <a:p>
            <a:endParaRPr lang="en-US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EC5F95-5E1C-6539-0324-C43C3E2E8829}"/>
              </a:ext>
            </a:extLst>
          </p:cNvPr>
          <p:cNvGrpSpPr/>
          <p:nvPr/>
        </p:nvGrpSpPr>
        <p:grpSpPr>
          <a:xfrm>
            <a:off x="7093527" y="2789382"/>
            <a:ext cx="3620655" cy="2743200"/>
            <a:chOff x="6177821" y="1103302"/>
            <a:chExt cx="5615170" cy="44775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909231-23F3-7C7F-2368-389420AC003B}"/>
                </a:ext>
              </a:extLst>
            </p:cNvPr>
            <p:cNvGrpSpPr/>
            <p:nvPr/>
          </p:nvGrpSpPr>
          <p:grpSpPr>
            <a:xfrm>
              <a:off x="6184212" y="1103302"/>
              <a:ext cx="5608779" cy="4477589"/>
              <a:chOff x="6038277" y="1079055"/>
              <a:chExt cx="5953033" cy="4664940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3C5371C8-7764-32E8-E7D3-E3355BE972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277" y="1079055"/>
                <a:ext cx="3067612" cy="2879078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8BEE702D-224F-1063-1C35-6987DE3EAD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22715" y="1079055"/>
                <a:ext cx="3068595" cy="2880000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74C54936-8FA8-9CDB-F9F8-B12DEB8310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32731" y="2839960"/>
                <a:ext cx="3068595" cy="2904035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78E2CD-63C2-1400-A692-D74B9F941359}"/>
                </a:ext>
              </a:extLst>
            </p:cNvPr>
            <p:cNvSpPr txBox="1"/>
            <p:nvPr/>
          </p:nvSpPr>
          <p:spPr>
            <a:xfrm>
              <a:off x="7753506" y="4011089"/>
              <a:ext cx="2449474" cy="83099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000" b="1" dirty="0">
                  <a:solidFill>
                    <a:schemeClr val="accent1"/>
                  </a:solidFill>
                </a:rPr>
                <a:t>Fisherman’s Rest NGO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000" b="1" dirty="0">
                  <a:solidFill>
                    <a:schemeClr val="accent1"/>
                  </a:solidFill>
                </a:rPr>
                <a:t>Blantyre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000" b="1" dirty="0">
                  <a:solidFill>
                    <a:schemeClr val="accent1"/>
                  </a:solidFill>
                </a:rPr>
                <a:t>south Malawi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08F1FAD-1C4D-6B78-D56B-3A872F388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6231" y="2304151"/>
              <a:ext cx="1981477" cy="2286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7CBFDB9-AD9E-179C-D888-FC1D2CC28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0144" y="2703735"/>
              <a:ext cx="1962424" cy="2095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9C623A6-9307-6862-2403-3A83F6C46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777" y="2308144"/>
              <a:ext cx="2543530" cy="24768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01F580F-2712-CDE1-D907-3C64A04E1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189" y="1837384"/>
              <a:ext cx="2172003" cy="25721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F0C6B71-8C82-AF7B-E95F-E18EB35A7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222" y="1815198"/>
              <a:ext cx="2155767" cy="25528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FA7666-A81B-897F-710B-A03D62F07297}"/>
                </a:ext>
              </a:extLst>
            </p:cNvPr>
            <p:cNvSpPr txBox="1"/>
            <p:nvPr/>
          </p:nvSpPr>
          <p:spPr>
            <a:xfrm>
              <a:off x="6177821" y="2657499"/>
              <a:ext cx="2648757" cy="58477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500" b="1">
                  <a:solidFill>
                    <a:schemeClr val="accent1"/>
                  </a:solidFill>
                </a:rPr>
                <a:t>Geography &amp; Environmental Science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94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69"/>
    </mc:Choice>
    <mc:Fallback xmlns="">
      <p:transition spd="slow" advTm="982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5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65" name="Freeform: Shape 57">
            <a:extLst>
              <a:ext uri="{FF2B5EF4-FFF2-40B4-BE49-F238E27FC236}">
                <a16:creationId xmlns:a16="http://schemas.microsoft.com/office/drawing/2014/main" id="{6D29C94F-5927-45DF-8984-3D8402CB3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184" y="699990"/>
            <a:ext cx="3022088" cy="277852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7" name="Freeform: Shape 59">
            <a:extLst>
              <a:ext uri="{FF2B5EF4-FFF2-40B4-BE49-F238E27FC236}">
                <a16:creationId xmlns:a16="http://schemas.microsoft.com/office/drawing/2014/main" id="{6F4F5563-BEC8-4A69-A657-AC9457F33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161" y="621282"/>
            <a:ext cx="3172430" cy="296008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D45A2DC-2F6D-4746-B816-E638849B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645419" y="664866"/>
            <a:ext cx="2942196" cy="27753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0D1245A-B861-4943-B538-8696E6C77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09785" y="572497"/>
            <a:ext cx="3172430" cy="296008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03D20A8-4350-41F8-BED8-9E2FA91D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5425" y="741164"/>
            <a:ext cx="2943390" cy="2696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EB58610-1B82-4AC6-AD98-3834A9F09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6411" y="621282"/>
            <a:ext cx="3172430" cy="296008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FF42-3FBE-467A-88BB-CF6A69F6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20" y="144752"/>
            <a:ext cx="8769350" cy="622549"/>
          </a:xfrm>
        </p:spPr>
        <p:txBody>
          <a:bodyPr anchor="b">
            <a:normAutofit/>
          </a:bodyPr>
          <a:lstStyle/>
          <a:p>
            <a:pPr algn="ctr"/>
            <a:r>
              <a:rPr lang="en-GB" sz="3600" dirty="0"/>
              <a:t>Reflecting on the challenges we faced</a:t>
            </a:r>
          </a:p>
        </p:txBody>
      </p:sp>
      <p:pic>
        <p:nvPicPr>
          <p:cNvPr id="10" name="Graphic 9" descr="Test tubes with solid fill">
            <a:extLst>
              <a:ext uri="{FF2B5EF4-FFF2-40B4-BE49-F238E27FC236}">
                <a16:creationId xmlns:a16="http://schemas.microsoft.com/office/drawing/2014/main" id="{E96C9AD5-8A5F-6711-93E1-0F65A894F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0433" y="1224827"/>
            <a:ext cx="1610522" cy="1610522"/>
          </a:xfrm>
          <a:prstGeom prst="rect">
            <a:avLst/>
          </a:prstGeom>
        </p:spPr>
      </p:pic>
      <p:pic>
        <p:nvPicPr>
          <p:cNvPr id="8" name="Graphic 7" descr="Teacher with solid fill">
            <a:extLst>
              <a:ext uri="{FF2B5EF4-FFF2-40B4-BE49-F238E27FC236}">
                <a16:creationId xmlns:a16="http://schemas.microsoft.com/office/drawing/2014/main" id="{1259DDFD-D252-129E-AB20-46EA042E5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8447" y="1224883"/>
            <a:ext cx="1610409" cy="1610409"/>
          </a:xfrm>
          <a:prstGeom prst="rect">
            <a:avLst/>
          </a:prstGeom>
        </p:spPr>
      </p:pic>
      <p:pic>
        <p:nvPicPr>
          <p:cNvPr id="5" name="Graphic 4" descr="Email with solid fill">
            <a:extLst>
              <a:ext uri="{FF2B5EF4-FFF2-40B4-BE49-F238E27FC236}">
                <a16:creationId xmlns:a16="http://schemas.microsoft.com/office/drawing/2014/main" id="{FA12FE5C-56B0-8C52-A3BB-9B32009BD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5285" y="1224827"/>
            <a:ext cx="1547024" cy="1547024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190A94-C3DA-4202-957F-54D9F23B8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919581"/>
              </p:ext>
            </p:extLst>
          </p:nvPr>
        </p:nvGraphicFramePr>
        <p:xfrm>
          <a:off x="1033160" y="3319012"/>
          <a:ext cx="10613896" cy="339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63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396"/>
    </mc:Choice>
    <mc:Fallback xmlns="">
      <p:transition spd="slow" advTm="2213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E43A2-95B6-4B35-801C-A745210C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7" y="415204"/>
            <a:ext cx="5146161" cy="914832"/>
          </a:xfrm>
        </p:spPr>
        <p:txBody>
          <a:bodyPr anchor="b">
            <a:normAutofit/>
          </a:bodyPr>
          <a:lstStyle/>
          <a:p>
            <a:r>
              <a:rPr lang="en-GB" sz="3600"/>
              <a:t>Why does this matter?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D0B7289-120F-44DC-9769-2E096993B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58468AF-8ABA-4771-9770-C8C79C0E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yellow leaf tree between calm body of water at daytime">
            <a:extLst>
              <a:ext uri="{FF2B5EF4-FFF2-40B4-BE49-F238E27FC236}">
                <a16:creationId xmlns:a16="http://schemas.microsoft.com/office/drawing/2014/main" id="{ADD5F52F-5ECF-0F75-5C65-5A6C225DA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9" r="5642" b="-1"/>
          <a:stretch/>
        </p:blipFill>
        <p:spPr bwMode="auto">
          <a:xfrm>
            <a:off x="7426036" y="10"/>
            <a:ext cx="4765964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30FFA19-9577-4BA8-B103-A75613F3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833696-13DB-7148-57F9-A6ACD9E20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705833"/>
              </p:ext>
            </p:extLst>
          </p:nvPr>
        </p:nvGraphicFramePr>
        <p:xfrm>
          <a:off x="517235" y="1607127"/>
          <a:ext cx="6468813" cy="471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97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07"/>
    </mc:Choice>
    <mc:Fallback xmlns="">
      <p:transition spd="slow" advTm="1395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26F58F-EB45-B8E8-282A-0E87F766D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19" r="1" b="22899"/>
          <a:stretch/>
        </p:blipFill>
        <p:spPr>
          <a:xfrm>
            <a:off x="2659414" y="339746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275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"/>
    </mc:Choice>
    <mc:Fallback xmlns="">
      <p:transition spd="slow" advTm="187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9.5|2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</TotalTime>
  <Words>455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Meiryo</vt:lpstr>
      <vt:lpstr>Arial</vt:lpstr>
      <vt:lpstr>Calibri</vt:lpstr>
      <vt:lpstr>Calibri Light</vt:lpstr>
      <vt:lpstr>Office Theme</vt:lpstr>
      <vt:lpstr>Reflections on collaboration for sustainable groundwater quality monitoring in Malawi during Covid19</vt:lpstr>
      <vt:lpstr>Background</vt:lpstr>
      <vt:lpstr>Reflecting on the challenges we faced</vt:lpstr>
      <vt:lpstr>Why does this matter?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Miller</dc:creator>
  <cp:lastModifiedBy>F G</cp:lastModifiedBy>
  <cp:revision>40</cp:revision>
  <dcterms:created xsi:type="dcterms:W3CDTF">2020-04-28T11:31:34Z</dcterms:created>
  <dcterms:modified xsi:type="dcterms:W3CDTF">2022-05-24T22:56:59Z</dcterms:modified>
</cp:coreProperties>
</file>