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72" r:id="rId2"/>
    <p:sldId id="381" r:id="rId3"/>
    <p:sldId id="383" r:id="rId4"/>
    <p:sldId id="380" r:id="rId5"/>
    <p:sldId id="259" r:id="rId6"/>
    <p:sldId id="260" r:id="rId7"/>
    <p:sldId id="3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128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044A4-49A3-437A-8523-B2F9E0C7159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E43D4-8DAC-41E5-A078-85A6AB8ED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0366-5ECF-4D62-AFA9-22591BC21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AB0E3-CDBF-4086-ACBA-41144A4E3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74761-52F9-48BB-9712-ADC10C3F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76BC-E5E4-4EE3-9F94-37DF79174006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1D27C-BB4F-4E2F-ABA6-866778B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163B9-F4D0-4FC1-B3E6-DCAA7E6B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5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D64D-1A35-4E0E-BE5E-353CF5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6287C-9C6C-446E-9108-8667B5443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41125-5639-4884-8739-1E16123B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BFD3-3313-442D-A56C-18B40E5DBC30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E573-433E-4C7E-9F26-75908A0F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3FD09-0BE5-4A7F-8B84-849D9FE2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E8238-983B-4D93-A998-274672B10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2E584-3E47-4D5B-B3DF-46336529B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67C62-8E78-49C2-B20F-55876637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1F94-09C4-4BA1-95B5-95DC143B60C2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0378-36F9-4A04-8E47-C712AFC5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824B-3C33-4FB9-8BF1-52841E10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FA6B-D33A-48FE-8F62-4B3E9508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BF65-541A-42E4-9A07-54743F557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4EF70-F48F-4635-AB33-17CCC453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9D42-8074-4DE6-8C63-795DA158A011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C68BF-0597-4575-ACAD-37862D34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9EF2F-0408-4621-AD27-43781065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BB3D-971B-43D5-B4FC-4FBD95D9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F0C4-9E02-4905-BCFF-60C2FC78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A043-2F3D-450C-83D7-21C1479B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A7C-F062-4390-A3CA-1AE49ED2960A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59514-5044-4D63-A30D-DE6CD799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3C48-E600-4053-85F3-CD5A2AD1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C89FE-824E-4137-AD7D-F382EC74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1032-F77F-4AF1-840D-8FBDA8D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F4D8-E734-48E3-AE2B-6EFA9ECB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282C9-26B7-448A-9A89-8248E345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9E1-92FE-441B-9CE5-A1CD79CD43F3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514C-8987-486A-BAEF-C7434BD7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BFC3F-920E-47F3-A4EA-A5884FA9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30AB-01EA-4C4D-81C1-7D6A58A5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24411-86E3-4EA3-A74D-D226A2555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BD497-6F38-4C3E-85CA-C098DE16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B859F-9F27-4DDC-9894-BAB628712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B8CE9-7F5A-4DB8-AC68-9A5510D80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C78B8-4C71-4B03-8AAA-29F8ED89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655F-419F-4488-95D4-01C2A8A1AD5C}" type="datetime1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70D31-4560-4524-8159-49C8F746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CD875-0CF5-42D4-95BC-C33535FD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9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9135-10D1-433F-897F-FB651E16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FF908-FE2B-4B98-9125-17E759AA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0DA2-9528-448A-AC28-530B76293D61}" type="datetime1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52565-1C2D-45A6-9E83-B653B782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FE2DE-309E-408C-B86D-2EEFD167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FFCF7-D6D8-469E-A7FF-1A02CEE1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2576-3724-4063-9532-7D0A36F8682C}" type="datetime1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CD712-166E-4CB8-A30A-44F7D3D0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34FB-C119-4B24-88EC-D11EEF2B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3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8A71-E50C-4734-A573-73002E6D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62E9-23F0-4950-8E4B-0885647F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09529-1657-4FF9-A503-400379096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CC5FA-8471-4F17-BB7A-5BAACE71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7E04-D6E5-48DC-93ED-B62813CDD9D2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63EAE-BA2D-4A2E-B477-A53129CF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B515C-C9C1-482B-9456-82F2074C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9511-F7BC-4B59-8A4A-FCCD962F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8E9F8-AA79-473D-A5DC-E5065F83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51BE-C475-4339-8000-CD1284F3E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C2575-83AA-4B02-8BDB-C14C159C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971B-9453-41B3-847F-144F031AA861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39D3B-8533-4A92-82C0-F408DC70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9F704-D75D-4A68-8FE1-987E7296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8817A-5BF8-4379-A1B4-C612B434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006D-8522-4B7A-8C28-BAAB65A11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35AE-2C7E-40BB-835D-F0FCEF355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6B66-0E55-4B6D-B3B0-58AF34B77481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39501-2BEB-497D-B83C-880E8A778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62D8B-A8AA-4C71-A3DB-26E2A767A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156C-220C-452A-B115-2A66904F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.estebanezcamarena@tudelft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6C5EA455-713D-4CFD-B56D-430259284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 b="217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87FF0DA-63EA-4BFD-A1C5-DB5804EE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A62F563-392F-1140-900A-0F494C11F66A}" type="slidenum">
              <a:rPr lang="nl-NL" smtClean="0"/>
              <a:pPr>
                <a:spcAft>
                  <a:spcPts val="600"/>
                </a:spcAft>
                <a:defRPr/>
              </a:pPr>
              <a:t>1</a:t>
            </a:fld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CAFE0-1CBE-47F1-90CC-B4A735725B74}"/>
              </a:ext>
            </a:extLst>
          </p:cNvPr>
          <p:cNvSpPr/>
          <p:nvPr/>
        </p:nvSpPr>
        <p:spPr>
          <a:xfrm>
            <a:off x="-20" y="0"/>
            <a:ext cx="12192000" cy="685799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4E00F-A7AC-4F06-ACBD-5E5F8300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327891" y="5955608"/>
            <a:ext cx="1622341" cy="6400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C34DBC-EECB-46E8-9194-732F36436A4C}"/>
              </a:ext>
            </a:extLst>
          </p:cNvPr>
          <p:cNvSpPr txBox="1">
            <a:spLocks/>
          </p:cNvSpPr>
          <p:nvPr/>
        </p:nvSpPr>
        <p:spPr>
          <a:xfrm>
            <a:off x="2277762" y="830143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100" b="1" dirty="0">
                <a:solidFill>
                  <a:srgbClr val="FFFFFF"/>
                </a:solidFill>
              </a:rPr>
              <a:t>Deep Learning for rainfall detection in a data scarce context: an application to the Sudanian Savanna</a:t>
            </a:r>
            <a:endParaRPr lang="en-US" sz="5100" b="1" dirty="0">
              <a:solidFill>
                <a:srgbClr val="FFFFFF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6FAC06-A968-4E7A-A834-FDB8AD2E1B37}"/>
              </a:ext>
            </a:extLst>
          </p:cNvPr>
          <p:cNvSpPr txBox="1">
            <a:spLocks/>
          </p:cNvSpPr>
          <p:nvPr/>
        </p:nvSpPr>
        <p:spPr>
          <a:xfrm>
            <a:off x="2277762" y="3730661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solidFill>
                  <a:srgbClr val="FFFFFF"/>
                </a:solidFill>
              </a:rPr>
              <a:t>Mónica Estébanez Camarena, Fabio Curzi, Riccardo Taormina, Nick van de </a:t>
            </a:r>
            <a:r>
              <a:rPr lang="en-US" sz="2000" dirty="0" err="1">
                <a:solidFill>
                  <a:srgbClr val="FFFFFF"/>
                </a:solidFill>
              </a:rPr>
              <a:t>Giesen</a:t>
            </a:r>
            <a:r>
              <a:rPr lang="en-US" sz="2000" dirty="0">
                <a:solidFill>
                  <a:srgbClr val="FFFFFF"/>
                </a:solidFill>
              </a:rPr>
              <a:t>, Marie-Claire ten Veldhuis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FFFFFF"/>
                </a:solidFill>
              </a:rPr>
              <a:t>TU Delft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3DD1581-4589-4CBA-9B4A-627440489DA9}"/>
              </a:ext>
            </a:extLst>
          </p:cNvPr>
          <p:cNvSpPr txBox="1">
            <a:spLocks/>
          </p:cNvSpPr>
          <p:nvPr/>
        </p:nvSpPr>
        <p:spPr>
          <a:xfrm>
            <a:off x="2278275" y="5752386"/>
            <a:ext cx="9144000" cy="843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rgbClr val="FFFFFF"/>
                </a:solidFill>
              </a:rPr>
              <a:t>EGU General Assembly 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</a:rPr>
              <a:t>27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r>
              <a:rPr lang="en-US" sz="2000" dirty="0">
                <a:solidFill>
                  <a:srgbClr val="FFFFFF"/>
                </a:solidFill>
              </a:rPr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129720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800D4D2B-8257-4414-AF6F-66541030EF45}"/>
              </a:ext>
            </a:extLst>
          </p:cNvPr>
          <p:cNvSpPr/>
          <p:nvPr/>
        </p:nvSpPr>
        <p:spPr>
          <a:xfrm>
            <a:off x="297947" y="6176963"/>
            <a:ext cx="1080506" cy="431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BC65D-99C1-4A04-9FE7-A7589025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43DA1AB6-2449-497A-A4FE-AECE6CE7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 b="217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BB9C2-429D-4DDF-BCB7-BE0DEE679A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327891" y="5955608"/>
            <a:ext cx="1622341" cy="640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7E4D3-82A7-43BD-948E-7D62820EE6EA}"/>
              </a:ext>
            </a:extLst>
          </p:cNvPr>
          <p:cNvSpPr txBox="1"/>
          <p:nvPr/>
        </p:nvSpPr>
        <p:spPr>
          <a:xfrm>
            <a:off x="138545" y="157018"/>
            <a:ext cx="24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Wa, Ghana,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91382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2750-C0F7-4C22-AC0E-64DECDB9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383"/>
            <a:ext cx="10515600" cy="170523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Why do satellite </a:t>
            </a:r>
            <a:r>
              <a:rPr lang="en-GB" b="1" dirty="0"/>
              <a:t>products perform so poorly over West Africa? </a:t>
            </a:r>
            <a:br>
              <a:rPr lang="en-GB" dirty="0"/>
            </a:br>
            <a:r>
              <a:rPr lang="en-GB" dirty="0"/>
              <a:t>Why do they </a:t>
            </a:r>
            <a:r>
              <a:rPr lang="en-GB" dirty="0">
                <a:solidFill>
                  <a:srgbClr val="00B0F0"/>
                </a:solidFill>
              </a:rPr>
              <a:t>overestimate</a:t>
            </a:r>
            <a:r>
              <a:rPr lang="en-GB" dirty="0"/>
              <a:t> the event frequency with a </a:t>
            </a:r>
            <a:r>
              <a:rPr lang="en-GB" dirty="0">
                <a:solidFill>
                  <a:srgbClr val="00B0F0"/>
                </a:solidFill>
              </a:rPr>
              <a:t>factor of two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800D4D2B-8257-4414-AF6F-66541030EF45}"/>
              </a:ext>
            </a:extLst>
          </p:cNvPr>
          <p:cNvSpPr/>
          <p:nvPr/>
        </p:nvSpPr>
        <p:spPr>
          <a:xfrm>
            <a:off x="297947" y="6176963"/>
            <a:ext cx="1080506" cy="431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BC65D-99C1-4A04-9FE7-A7589025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800D4D2B-8257-4414-AF6F-66541030EF45}"/>
              </a:ext>
            </a:extLst>
          </p:cNvPr>
          <p:cNvSpPr/>
          <p:nvPr/>
        </p:nvSpPr>
        <p:spPr>
          <a:xfrm>
            <a:off x="297947" y="6176963"/>
            <a:ext cx="1080506" cy="431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B2750-C0F7-4C22-AC0E-64DECDB9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24"/>
            <a:ext cx="10515600" cy="11466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RainRunner</a:t>
            </a:r>
            <a:b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3100" b="1" dirty="0">
                <a:solidFill>
                  <a:srgbClr val="00B0F0"/>
                </a:solidFill>
                <a:sym typeface="Wingdings" panose="05000000000000000000" pitchFamily="2" charset="2"/>
              </a:rPr>
              <a:t>Binary classification of 3-hour intervals in rain/no-rain</a:t>
            </a:r>
            <a:br>
              <a:rPr lang="en-US" sz="4400" b="1" dirty="0">
                <a:solidFill>
                  <a:srgbClr val="00B0F0"/>
                </a:solidFill>
                <a:sym typeface="Wingdings" panose="05000000000000000000" pitchFamily="2" charset="2"/>
              </a:rPr>
            </a:b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E7DD1E-33DE-41B5-9582-DC1EE7E52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434542"/>
            <a:ext cx="4019391" cy="2841531"/>
          </a:xfrm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B2A6925-A152-4B98-AB4B-9FC75A921339}"/>
              </a:ext>
            </a:extLst>
          </p:cNvPr>
          <p:cNvSpPr txBox="1">
            <a:spLocks/>
          </p:cNvSpPr>
          <p:nvPr/>
        </p:nvSpPr>
        <p:spPr>
          <a:xfrm>
            <a:off x="838200" y="1511766"/>
            <a:ext cx="10851292" cy="2343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000" b="1" dirty="0">
                <a:sym typeface="Wingdings" panose="05000000000000000000" pitchFamily="2" charset="2"/>
              </a:rPr>
              <a:t>Fully data-driven </a:t>
            </a:r>
            <a:r>
              <a:rPr lang="en-US" sz="2000" dirty="0">
                <a:sym typeface="Wingdings" panose="05000000000000000000" pitchFamily="2" charset="2"/>
              </a:rPr>
              <a:t>and </a:t>
            </a:r>
            <a:r>
              <a:rPr lang="en-US" sz="2000" b="1" dirty="0">
                <a:sym typeface="Wingdings" panose="05000000000000000000" pitchFamily="2" charset="2"/>
              </a:rPr>
              <a:t>quasi-real time </a:t>
            </a:r>
            <a:r>
              <a:rPr lang="en-US" sz="2000" dirty="0">
                <a:sym typeface="Wingdings" panose="05000000000000000000" pitchFamily="2" charset="2"/>
              </a:rPr>
              <a:t>model</a:t>
            </a:r>
          </a:p>
          <a:p>
            <a:pPr>
              <a:buClr>
                <a:schemeClr val="tx1"/>
              </a:buClr>
            </a:pPr>
            <a:r>
              <a:rPr lang="en-US" sz="2000" b="1" dirty="0">
                <a:sym typeface="Wingdings" panose="05000000000000000000" pitchFamily="2" charset="2"/>
              </a:rPr>
              <a:t>Locally trained </a:t>
            </a:r>
            <a:r>
              <a:rPr lang="en-US" sz="2000" dirty="0">
                <a:sym typeface="Wingdings" panose="05000000000000000000" pitchFamily="2" charset="2"/>
              </a:rPr>
              <a:t>with a </a:t>
            </a:r>
            <a:r>
              <a:rPr lang="en-US" sz="2000" b="1" dirty="0">
                <a:sym typeface="Wingdings" panose="05000000000000000000" pitchFamily="2" charset="2"/>
              </a:rPr>
              <a:t>small development dataset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53741-2198-4F87-8EA1-61C28047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0A1AF-45A8-48FE-BE7A-A5BEA80FDB10}"/>
              </a:ext>
            </a:extLst>
          </p:cNvPr>
          <p:cNvSpPr txBox="1"/>
          <p:nvPr/>
        </p:nvSpPr>
        <p:spPr>
          <a:xfrm>
            <a:off x="838200" y="5346234"/>
            <a:ext cx="389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ym typeface="Wingdings" panose="05000000000000000000" pitchFamily="2" charset="2"/>
              </a:rPr>
              <a:t>Target data: Rain gauge data from 8 TAHMO stations (2018-2020)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34ACC-B374-4734-82BE-DDE16CFB7C86}"/>
              </a:ext>
            </a:extLst>
          </p:cNvPr>
          <p:cNvSpPr txBox="1"/>
          <p:nvPr/>
        </p:nvSpPr>
        <p:spPr>
          <a:xfrm>
            <a:off x="5071212" y="5484733"/>
            <a:ext cx="661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ym typeface="Wingdings" panose="05000000000000000000" pitchFamily="2" charset="2"/>
              </a:rPr>
              <a:t>RainRunner m</a:t>
            </a:r>
            <a:r>
              <a:rPr lang="en-US" sz="1800" i="1" dirty="0">
                <a:sym typeface="Wingdings" panose="05000000000000000000" pitchFamily="2" charset="2"/>
              </a:rPr>
              <a:t>odel architecture</a:t>
            </a:r>
            <a:endParaRPr lang="en-US" i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E42F37-86B4-49F5-BDC2-576AE08442C0}"/>
              </a:ext>
            </a:extLst>
          </p:cNvPr>
          <p:cNvGrpSpPr/>
          <p:nvPr/>
        </p:nvGrpSpPr>
        <p:grpSpPr>
          <a:xfrm>
            <a:off x="5071212" y="2191230"/>
            <a:ext cx="6657409" cy="3084843"/>
            <a:chOff x="5071212" y="2191230"/>
            <a:chExt cx="6657409" cy="30848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9E2C3-E052-4B8A-B604-749BD74B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1212" y="2191230"/>
              <a:ext cx="6657409" cy="3084843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A869FEC-127A-4673-BFA0-A64B4713A539}"/>
                </a:ext>
              </a:extLst>
            </p:cNvPr>
            <p:cNvCxnSpPr>
              <a:cxnSpLocks/>
            </p:cNvCxnSpPr>
            <p:nvPr/>
          </p:nvCxnSpPr>
          <p:spPr>
            <a:xfrm>
              <a:off x="9002598" y="4458878"/>
              <a:ext cx="301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8675BFD-CB24-4E25-8BBC-E4D2B43ACB06}"/>
                </a:ext>
              </a:extLst>
            </p:cNvPr>
            <p:cNvCxnSpPr>
              <a:cxnSpLocks/>
            </p:cNvCxnSpPr>
            <p:nvPr/>
          </p:nvCxnSpPr>
          <p:spPr>
            <a:xfrm>
              <a:off x="9733357" y="3794536"/>
              <a:ext cx="2234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028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E1B2BCBF-51B9-43C8-842F-F2DF3D94F9F3}"/>
              </a:ext>
            </a:extLst>
          </p:cNvPr>
          <p:cNvSpPr/>
          <p:nvPr/>
        </p:nvSpPr>
        <p:spPr>
          <a:xfrm>
            <a:off x="297947" y="6176963"/>
            <a:ext cx="1080506" cy="431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F52603-C308-4283-B573-C5C5FA17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5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B589AB-623A-4248-8F63-40F8AF87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24"/>
            <a:ext cx="10515600" cy="11466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RainRunner</a:t>
            </a:r>
            <a:b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3100" b="1" dirty="0">
                <a:solidFill>
                  <a:srgbClr val="00B0F0"/>
                </a:solidFill>
                <a:sym typeface="Wingdings" panose="05000000000000000000" pitchFamily="2" charset="2"/>
              </a:rPr>
              <a:t>TIR and WV data complement each other</a:t>
            </a:r>
            <a:br>
              <a:rPr lang="en-US" sz="4400" b="1" dirty="0">
                <a:solidFill>
                  <a:srgbClr val="00B0F0"/>
                </a:solidFill>
                <a:sym typeface="Wingdings" panose="05000000000000000000" pitchFamily="2" charset="2"/>
              </a:rPr>
            </a:b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14BD74C-2524-4D17-8BAB-78CACFC40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7" y="1384627"/>
            <a:ext cx="6355001" cy="4903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3505B3F-2076-4C32-88F8-2DC4A1E60CE1}"/>
              </a:ext>
            </a:extLst>
          </p:cNvPr>
          <p:cNvGrpSpPr/>
          <p:nvPr/>
        </p:nvGrpSpPr>
        <p:grpSpPr>
          <a:xfrm>
            <a:off x="6832868" y="1143544"/>
            <a:ext cx="4410967" cy="5618680"/>
            <a:chOff x="341782" y="1302781"/>
            <a:chExt cx="4410967" cy="56186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1AB224-A335-4F43-BD49-074D8FD955FE}"/>
                </a:ext>
              </a:extLst>
            </p:cNvPr>
            <p:cNvSpPr txBox="1"/>
            <p:nvPr/>
          </p:nvSpPr>
          <p:spPr>
            <a:xfrm>
              <a:off x="341782" y="1302781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Dry intrusion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8D92FD-C2CC-40C4-9E03-AC55D4819B94}"/>
                </a:ext>
              </a:extLst>
            </p:cNvPr>
            <p:cNvSpPr txBox="1"/>
            <p:nvPr/>
          </p:nvSpPr>
          <p:spPr>
            <a:xfrm>
              <a:off x="384614" y="3059668"/>
              <a:ext cx="907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Dry slot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E2B37F-D447-41DC-8F46-28E7B14FA90A}"/>
                </a:ext>
              </a:extLst>
            </p:cNvPr>
            <p:cNvSpPr txBox="1"/>
            <p:nvPr/>
          </p:nvSpPr>
          <p:spPr>
            <a:xfrm>
              <a:off x="403576" y="4826773"/>
              <a:ext cx="1966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Low-level moisture</a:t>
              </a:r>
            </a:p>
          </p:txBody>
        </p:sp>
        <p:pic>
          <p:nvPicPr>
            <p:cNvPr id="6" name="Picture 5" descr="A picture containing monitor, night sky&#10;&#10;Description automatically generated">
              <a:extLst>
                <a:ext uri="{FF2B5EF4-FFF2-40B4-BE49-F238E27FC236}">
                  <a16:creationId xmlns:a16="http://schemas.microsoft.com/office/drawing/2014/main" id="{8B57B073-F788-40B2-8DAE-C73770744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051" y="1537342"/>
              <a:ext cx="3085766" cy="15683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FCE9D4-4535-4DA0-B5EA-2B6E313DD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452" y="3266760"/>
              <a:ext cx="3094365" cy="1572768"/>
            </a:xfrm>
            <a:prstGeom prst="rect">
              <a:avLst/>
            </a:prstGeom>
          </p:spPr>
        </p:pic>
        <p:pic>
          <p:nvPicPr>
            <p:cNvPr id="14" name="Picture 13" descr="A picture containing cloudy, dark, clouds&#10;&#10;Description automatically generated">
              <a:extLst>
                <a:ext uri="{FF2B5EF4-FFF2-40B4-BE49-F238E27FC236}">
                  <a16:creationId xmlns:a16="http://schemas.microsoft.com/office/drawing/2014/main" id="{261CD5A8-69A1-4FD1-86AA-F0F3AF16C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453" y="5119355"/>
              <a:ext cx="3094364" cy="15727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BC8173-DC79-4D86-A4CD-A743D20947F0}"/>
                </a:ext>
              </a:extLst>
            </p:cNvPr>
            <p:cNvSpPr txBox="1"/>
            <p:nvPr/>
          </p:nvSpPr>
          <p:spPr>
            <a:xfrm rot="16200000">
              <a:off x="4251229" y="2034068"/>
              <a:ext cx="63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Rain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66E6C1-411F-4465-BDE2-345F2E8D7350}"/>
                </a:ext>
              </a:extLst>
            </p:cNvPr>
            <p:cNvSpPr txBox="1"/>
            <p:nvPr/>
          </p:nvSpPr>
          <p:spPr>
            <a:xfrm rot="16200000">
              <a:off x="909844" y="2035612"/>
              <a:ext cx="636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Dry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FC86F0-7482-4A29-BA9A-3D2369D2DC63}"/>
                </a:ext>
              </a:extLst>
            </p:cNvPr>
            <p:cNvSpPr txBox="1"/>
            <p:nvPr/>
          </p:nvSpPr>
          <p:spPr>
            <a:xfrm rot="16200000">
              <a:off x="4251230" y="3779992"/>
              <a:ext cx="63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Rain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D164D7-9FF4-45E6-8D8A-45D232A2967E}"/>
                </a:ext>
              </a:extLst>
            </p:cNvPr>
            <p:cNvSpPr txBox="1"/>
            <p:nvPr/>
          </p:nvSpPr>
          <p:spPr>
            <a:xfrm rot="16200000">
              <a:off x="911389" y="3783080"/>
              <a:ext cx="63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Dry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C224FA-1435-4B3D-B804-B247166B2F5E}"/>
                </a:ext>
              </a:extLst>
            </p:cNvPr>
            <p:cNvSpPr txBox="1"/>
            <p:nvPr/>
          </p:nvSpPr>
          <p:spPr>
            <a:xfrm rot="16200000">
              <a:off x="4251229" y="5666523"/>
              <a:ext cx="63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Dry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2C8A46-D5AF-4FD0-A313-9E1D1DC83C44}"/>
                </a:ext>
              </a:extLst>
            </p:cNvPr>
            <p:cNvSpPr txBox="1"/>
            <p:nvPr/>
          </p:nvSpPr>
          <p:spPr>
            <a:xfrm rot="16200000">
              <a:off x="911388" y="5669611"/>
              <a:ext cx="63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Rain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7DA288-DEA8-4EAC-B270-3D43FA6DD36E}"/>
                </a:ext>
              </a:extLst>
            </p:cNvPr>
            <p:cNvSpPr txBox="1"/>
            <p:nvPr/>
          </p:nvSpPr>
          <p:spPr>
            <a:xfrm>
              <a:off x="2706317" y="3004726"/>
              <a:ext cx="636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Dry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5F7D24-3C50-409C-AE33-8883733E9099}"/>
                </a:ext>
              </a:extLst>
            </p:cNvPr>
            <p:cNvSpPr txBox="1"/>
            <p:nvPr/>
          </p:nvSpPr>
          <p:spPr>
            <a:xfrm>
              <a:off x="2715507" y="4750023"/>
              <a:ext cx="636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Dry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5E58A6-9465-490C-8306-83DB58909C4B}"/>
                </a:ext>
              </a:extLst>
            </p:cNvPr>
            <p:cNvSpPr txBox="1"/>
            <p:nvPr/>
          </p:nvSpPr>
          <p:spPr>
            <a:xfrm>
              <a:off x="2706317" y="6552129"/>
              <a:ext cx="636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Dry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19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2750-C0F7-4C22-AC0E-64DECDB9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Take-away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0BFA-3CF5-479F-B94B-299822B1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8164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B0F0"/>
                </a:solidFill>
              </a:rPr>
              <a:t>Deep Learning-based methods </a:t>
            </a:r>
            <a:r>
              <a:rPr lang="en-US" dirty="0"/>
              <a:t>are useful to model not-fully-understood processes, avoiding wrong assumptions and oversimplifications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TIR methods, looking only at the cloud tops, are not enough </a:t>
            </a:r>
            <a:r>
              <a:rPr lang="en-US" dirty="0">
                <a:sym typeface="Wingdings" panose="05000000000000000000" pitchFamily="2" charset="2"/>
              </a:rPr>
              <a:t>to model rainfall in West Africa. Combining </a:t>
            </a: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TIR with WV</a:t>
            </a:r>
            <a:r>
              <a:rPr lang="en-US" dirty="0">
                <a:sym typeface="Wingdings" panose="05000000000000000000" pitchFamily="2" charset="2"/>
              </a:rPr>
              <a:t> allows us to observe dry air under the clouds and correct false alarms.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B0F0"/>
                </a:solidFill>
              </a:rPr>
              <a:t>Local models vs. global models </a:t>
            </a:r>
            <a:r>
              <a:rPr lang="en-US" dirty="0">
                <a:sym typeface="Wingdings" panose="05000000000000000000" pitchFamily="2" charset="2"/>
              </a:rPr>
              <a:t> Better capture local processes even with small development datasets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D1CEBC6-9084-461C-A97B-6CD6C1D43677}"/>
              </a:ext>
            </a:extLst>
          </p:cNvPr>
          <p:cNvSpPr/>
          <p:nvPr/>
        </p:nvSpPr>
        <p:spPr>
          <a:xfrm>
            <a:off x="297947" y="6176963"/>
            <a:ext cx="1080506" cy="431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4D19-04A0-45BA-8378-E2CB55B4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2750-C0F7-4C22-AC0E-64DECDB9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9567"/>
            <a:ext cx="10515600" cy="2038866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  <a:b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rId2"/>
              </a:rPr>
              <a:t>M.</a:t>
            </a:r>
            <a:r>
              <a:rPr lang="en-US" sz="4267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rId2"/>
              </a:rPr>
              <a:t>E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  <a:hlinkClick r:id="rId2"/>
              </a:rPr>
              <a:t>stebanezCamarena@tudelft.nl</a:t>
            </a:r>
            <a:b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</a:b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D1CEBC6-9084-461C-A97B-6CD6C1D43677}"/>
              </a:ext>
            </a:extLst>
          </p:cNvPr>
          <p:cNvSpPr/>
          <p:nvPr/>
        </p:nvSpPr>
        <p:spPr>
          <a:xfrm>
            <a:off x="297947" y="6176963"/>
            <a:ext cx="1080506" cy="431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4D19-04A0-45BA-8378-E2CB55B4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156C-220C-452A-B115-2A66904F91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230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Why do satellite products perform so poorly over West Africa?  Why do they overestimate the event frequency with a factor of two?</vt:lpstr>
      <vt:lpstr>RainRunner Binary classification of 3-hour intervals in rain/no-rain </vt:lpstr>
      <vt:lpstr>RainRunner TIR and WV data complement each other </vt:lpstr>
      <vt:lpstr>Take-away messages</vt:lpstr>
      <vt:lpstr>Thank you! M.EstebanezCamarena@tudelft.nl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rainfall detection in a data scarce context: an application to the Sudanian Savanna</dc:title>
  <dc:creator>Mónica Estébanez Camarena</dc:creator>
  <cp:lastModifiedBy>Mónica Estébanez Camarena</cp:lastModifiedBy>
  <cp:revision>38</cp:revision>
  <dcterms:created xsi:type="dcterms:W3CDTF">2022-05-25T10:02:02Z</dcterms:created>
  <dcterms:modified xsi:type="dcterms:W3CDTF">2022-05-27T11:21:31Z</dcterms:modified>
</cp:coreProperties>
</file>