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9" r:id="rId3"/>
    <p:sldId id="260" r:id="rId4"/>
    <p:sldId id="276" r:id="rId5"/>
    <p:sldId id="262" r:id="rId6"/>
    <p:sldId id="264" r:id="rId7"/>
    <p:sldId id="280" r:id="rId8"/>
    <p:sldId id="263" r:id="rId9"/>
    <p:sldId id="282" r:id="rId10"/>
    <p:sldId id="272" r:id="rId11"/>
    <p:sldId id="273" r:id="rId12"/>
    <p:sldId id="275" r:id="rId13"/>
    <p:sldId id="274" r:id="rId14"/>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9" d="100"/>
          <a:sy n="109" d="100"/>
        </p:scale>
        <p:origin x="10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6441C7-FB0D-4850-ADEB-588F92615631}"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LID8192"/>
        </a:p>
      </dgm:t>
    </dgm:pt>
    <dgm:pt modelId="{AA31EF9D-193F-4C70-8DE5-11FFA50B3F5B}">
      <dgm:prSet phldrT="[Text]"/>
      <dgm:spPr/>
      <dgm:t>
        <a:bodyPr/>
        <a:lstStyle/>
        <a:p>
          <a:r>
            <a:rPr lang="en-US" dirty="0"/>
            <a:t>Data Gathering and analysis</a:t>
          </a:r>
          <a:endParaRPr lang="LID8192" dirty="0"/>
        </a:p>
      </dgm:t>
    </dgm:pt>
    <dgm:pt modelId="{749A12F5-B6BC-44A5-BB82-05B7A864D915}" type="parTrans" cxnId="{FF00EBF6-3F1D-42DB-82AB-2925FFF1336F}">
      <dgm:prSet/>
      <dgm:spPr/>
      <dgm:t>
        <a:bodyPr/>
        <a:lstStyle/>
        <a:p>
          <a:endParaRPr lang="LID8192"/>
        </a:p>
      </dgm:t>
    </dgm:pt>
    <dgm:pt modelId="{8ADDB7E9-1060-49BB-B470-D2ECED139CA8}" type="sibTrans" cxnId="{FF00EBF6-3F1D-42DB-82AB-2925FFF1336F}">
      <dgm:prSet/>
      <dgm:spPr/>
      <dgm:t>
        <a:bodyPr/>
        <a:lstStyle/>
        <a:p>
          <a:endParaRPr lang="LID8192"/>
        </a:p>
      </dgm:t>
    </dgm:pt>
    <dgm:pt modelId="{9DCD2977-AA22-4EA4-8342-25AEDBC8B729}">
      <dgm:prSet phldrT="[Text]"/>
      <dgm:spPr/>
      <dgm:t>
        <a:bodyPr/>
        <a:lstStyle/>
        <a:p>
          <a:r>
            <a:rPr lang="en-US" dirty="0"/>
            <a:t>Atmospherically water vapor dynamics</a:t>
          </a:r>
          <a:endParaRPr lang="LID8192" dirty="0"/>
        </a:p>
      </dgm:t>
    </dgm:pt>
    <dgm:pt modelId="{4689857D-F2E1-4679-B88A-458E2EBB2C42}" type="parTrans" cxnId="{CC46A3A8-3411-48E0-BCCC-16E55808F7BB}">
      <dgm:prSet/>
      <dgm:spPr/>
      <dgm:t>
        <a:bodyPr/>
        <a:lstStyle/>
        <a:p>
          <a:endParaRPr lang="LID8192"/>
        </a:p>
      </dgm:t>
    </dgm:pt>
    <dgm:pt modelId="{C07D97CC-60D6-4523-9BE1-BA50596D0C1D}" type="sibTrans" cxnId="{CC46A3A8-3411-48E0-BCCC-16E55808F7BB}">
      <dgm:prSet/>
      <dgm:spPr/>
      <dgm:t>
        <a:bodyPr/>
        <a:lstStyle/>
        <a:p>
          <a:endParaRPr lang="LID8192"/>
        </a:p>
      </dgm:t>
    </dgm:pt>
    <dgm:pt modelId="{0B5D9893-2CE0-4DAB-BB56-3CDF7CE86B3F}">
      <dgm:prSet phldrT="[Text]"/>
      <dgm:spPr/>
      <dgm:t>
        <a:bodyPr/>
        <a:lstStyle/>
        <a:p>
          <a:r>
            <a:rPr lang="en-US" dirty="0"/>
            <a:t>Rainfall recycling rates </a:t>
          </a:r>
          <a:endParaRPr lang="LID8192" dirty="0"/>
        </a:p>
      </dgm:t>
    </dgm:pt>
    <dgm:pt modelId="{11E9B2E2-5150-4039-9279-EA5C4CD7C4A4}" type="parTrans" cxnId="{19047A62-6B29-4C3D-8DE2-30C6998DF958}">
      <dgm:prSet/>
      <dgm:spPr/>
      <dgm:t>
        <a:bodyPr/>
        <a:lstStyle/>
        <a:p>
          <a:endParaRPr lang="LID8192"/>
        </a:p>
      </dgm:t>
    </dgm:pt>
    <dgm:pt modelId="{A0FDEE18-EBC6-43F7-97CD-EF79FEFB9A19}" type="sibTrans" cxnId="{19047A62-6B29-4C3D-8DE2-30C6998DF958}">
      <dgm:prSet/>
      <dgm:spPr/>
      <dgm:t>
        <a:bodyPr/>
        <a:lstStyle/>
        <a:p>
          <a:endParaRPr lang="LID8192"/>
        </a:p>
      </dgm:t>
    </dgm:pt>
    <dgm:pt modelId="{2C0E522A-1300-446E-8757-8A263869C0CE}" type="pres">
      <dgm:prSet presAssocID="{496441C7-FB0D-4850-ADEB-588F92615631}" presName="Name0" presStyleCnt="0">
        <dgm:presLayoutVars>
          <dgm:dir/>
          <dgm:resizeHandles val="exact"/>
        </dgm:presLayoutVars>
      </dgm:prSet>
      <dgm:spPr/>
    </dgm:pt>
    <dgm:pt modelId="{F67C4815-E694-4481-AAF5-82C0E42096A1}" type="pres">
      <dgm:prSet presAssocID="{AA31EF9D-193F-4C70-8DE5-11FFA50B3F5B}" presName="node" presStyleLbl="node1" presStyleIdx="0" presStyleCnt="3">
        <dgm:presLayoutVars>
          <dgm:bulletEnabled val="1"/>
        </dgm:presLayoutVars>
      </dgm:prSet>
      <dgm:spPr/>
    </dgm:pt>
    <dgm:pt modelId="{23DE960F-2DB0-438C-8A31-5E7317391160}" type="pres">
      <dgm:prSet presAssocID="{8ADDB7E9-1060-49BB-B470-D2ECED139CA8}" presName="sibTrans" presStyleLbl="sibTrans2D1" presStyleIdx="0" presStyleCnt="2"/>
      <dgm:spPr/>
    </dgm:pt>
    <dgm:pt modelId="{DFB40EFD-AC76-4CE7-AB19-74E50E7F6536}" type="pres">
      <dgm:prSet presAssocID="{8ADDB7E9-1060-49BB-B470-D2ECED139CA8}" presName="connectorText" presStyleLbl="sibTrans2D1" presStyleIdx="0" presStyleCnt="2"/>
      <dgm:spPr/>
    </dgm:pt>
    <dgm:pt modelId="{7F87F4C5-26F9-4E50-9A65-849012490E72}" type="pres">
      <dgm:prSet presAssocID="{9DCD2977-AA22-4EA4-8342-25AEDBC8B729}" presName="node" presStyleLbl="node1" presStyleIdx="1" presStyleCnt="3">
        <dgm:presLayoutVars>
          <dgm:bulletEnabled val="1"/>
        </dgm:presLayoutVars>
      </dgm:prSet>
      <dgm:spPr/>
    </dgm:pt>
    <dgm:pt modelId="{CE43CBB8-82B4-4643-B269-4C688C148DB8}" type="pres">
      <dgm:prSet presAssocID="{C07D97CC-60D6-4523-9BE1-BA50596D0C1D}" presName="sibTrans" presStyleLbl="sibTrans2D1" presStyleIdx="1" presStyleCnt="2"/>
      <dgm:spPr/>
    </dgm:pt>
    <dgm:pt modelId="{48D763CB-0BCF-4EC1-905E-672441954298}" type="pres">
      <dgm:prSet presAssocID="{C07D97CC-60D6-4523-9BE1-BA50596D0C1D}" presName="connectorText" presStyleLbl="sibTrans2D1" presStyleIdx="1" presStyleCnt="2"/>
      <dgm:spPr/>
    </dgm:pt>
    <dgm:pt modelId="{292BB485-C5E0-4703-950B-136EE39A65CF}" type="pres">
      <dgm:prSet presAssocID="{0B5D9893-2CE0-4DAB-BB56-3CDF7CE86B3F}" presName="node" presStyleLbl="node1" presStyleIdx="2" presStyleCnt="3">
        <dgm:presLayoutVars>
          <dgm:bulletEnabled val="1"/>
        </dgm:presLayoutVars>
      </dgm:prSet>
      <dgm:spPr/>
    </dgm:pt>
  </dgm:ptLst>
  <dgm:cxnLst>
    <dgm:cxn modelId="{A4AE9D0D-15DF-4541-A4D2-71BFFD3629BE}" type="presOf" srcId="{0B5D9893-2CE0-4DAB-BB56-3CDF7CE86B3F}" destId="{292BB485-C5E0-4703-950B-136EE39A65CF}" srcOrd="0" destOrd="0" presId="urn:microsoft.com/office/officeart/2005/8/layout/process1"/>
    <dgm:cxn modelId="{19047A62-6B29-4C3D-8DE2-30C6998DF958}" srcId="{496441C7-FB0D-4850-ADEB-588F92615631}" destId="{0B5D9893-2CE0-4DAB-BB56-3CDF7CE86B3F}" srcOrd="2" destOrd="0" parTransId="{11E9B2E2-5150-4039-9279-EA5C4CD7C4A4}" sibTransId="{A0FDEE18-EBC6-43F7-97CD-EF79FEFB9A19}"/>
    <dgm:cxn modelId="{CF8DE542-8CF1-44DB-B748-66CF8655144B}" type="presOf" srcId="{9DCD2977-AA22-4EA4-8342-25AEDBC8B729}" destId="{7F87F4C5-26F9-4E50-9A65-849012490E72}" srcOrd="0" destOrd="0" presId="urn:microsoft.com/office/officeart/2005/8/layout/process1"/>
    <dgm:cxn modelId="{4906806B-D249-45D9-82C4-787085554DFF}" type="presOf" srcId="{8ADDB7E9-1060-49BB-B470-D2ECED139CA8}" destId="{DFB40EFD-AC76-4CE7-AB19-74E50E7F6536}" srcOrd="1" destOrd="0" presId="urn:microsoft.com/office/officeart/2005/8/layout/process1"/>
    <dgm:cxn modelId="{529D874E-1AE7-4AF3-A867-3B4BF19541A0}" type="presOf" srcId="{8ADDB7E9-1060-49BB-B470-D2ECED139CA8}" destId="{23DE960F-2DB0-438C-8A31-5E7317391160}" srcOrd="0" destOrd="0" presId="urn:microsoft.com/office/officeart/2005/8/layout/process1"/>
    <dgm:cxn modelId="{CD939B57-ACA1-4E6A-B864-BCF9EA51F2F3}" type="presOf" srcId="{496441C7-FB0D-4850-ADEB-588F92615631}" destId="{2C0E522A-1300-446E-8757-8A263869C0CE}" srcOrd="0" destOrd="0" presId="urn:microsoft.com/office/officeart/2005/8/layout/process1"/>
    <dgm:cxn modelId="{27C9A680-A799-4955-9F19-0073D0FEB14C}" type="presOf" srcId="{C07D97CC-60D6-4523-9BE1-BA50596D0C1D}" destId="{CE43CBB8-82B4-4643-B269-4C688C148DB8}" srcOrd="0" destOrd="0" presId="urn:microsoft.com/office/officeart/2005/8/layout/process1"/>
    <dgm:cxn modelId="{CC46A3A8-3411-48E0-BCCC-16E55808F7BB}" srcId="{496441C7-FB0D-4850-ADEB-588F92615631}" destId="{9DCD2977-AA22-4EA4-8342-25AEDBC8B729}" srcOrd="1" destOrd="0" parTransId="{4689857D-F2E1-4679-B88A-458E2EBB2C42}" sibTransId="{C07D97CC-60D6-4523-9BE1-BA50596D0C1D}"/>
    <dgm:cxn modelId="{DBB57FF0-22AE-44CC-9595-7DC31D83C2DD}" type="presOf" srcId="{C07D97CC-60D6-4523-9BE1-BA50596D0C1D}" destId="{48D763CB-0BCF-4EC1-905E-672441954298}" srcOrd="1" destOrd="0" presId="urn:microsoft.com/office/officeart/2005/8/layout/process1"/>
    <dgm:cxn modelId="{FF00EBF6-3F1D-42DB-82AB-2925FFF1336F}" srcId="{496441C7-FB0D-4850-ADEB-588F92615631}" destId="{AA31EF9D-193F-4C70-8DE5-11FFA50B3F5B}" srcOrd="0" destOrd="0" parTransId="{749A12F5-B6BC-44A5-BB82-05B7A864D915}" sibTransId="{8ADDB7E9-1060-49BB-B470-D2ECED139CA8}"/>
    <dgm:cxn modelId="{B9AB8BFB-A433-4B73-93F8-9CC8B059DEB5}" type="presOf" srcId="{AA31EF9D-193F-4C70-8DE5-11FFA50B3F5B}" destId="{F67C4815-E694-4481-AAF5-82C0E42096A1}" srcOrd="0" destOrd="0" presId="urn:microsoft.com/office/officeart/2005/8/layout/process1"/>
    <dgm:cxn modelId="{3E0F051F-F663-4764-83CF-7DBF5D5B1142}" type="presParOf" srcId="{2C0E522A-1300-446E-8757-8A263869C0CE}" destId="{F67C4815-E694-4481-AAF5-82C0E42096A1}" srcOrd="0" destOrd="0" presId="urn:microsoft.com/office/officeart/2005/8/layout/process1"/>
    <dgm:cxn modelId="{2AE2C387-37C5-4CB9-860D-DF22F11D2E46}" type="presParOf" srcId="{2C0E522A-1300-446E-8757-8A263869C0CE}" destId="{23DE960F-2DB0-438C-8A31-5E7317391160}" srcOrd="1" destOrd="0" presId="urn:microsoft.com/office/officeart/2005/8/layout/process1"/>
    <dgm:cxn modelId="{57A5AA1C-8021-42F1-B551-F6FD5377D2D8}" type="presParOf" srcId="{23DE960F-2DB0-438C-8A31-5E7317391160}" destId="{DFB40EFD-AC76-4CE7-AB19-74E50E7F6536}" srcOrd="0" destOrd="0" presId="urn:microsoft.com/office/officeart/2005/8/layout/process1"/>
    <dgm:cxn modelId="{0384CB6C-B090-43E4-AF5A-9BB1F8A271DA}" type="presParOf" srcId="{2C0E522A-1300-446E-8757-8A263869C0CE}" destId="{7F87F4C5-26F9-4E50-9A65-849012490E72}" srcOrd="2" destOrd="0" presId="urn:microsoft.com/office/officeart/2005/8/layout/process1"/>
    <dgm:cxn modelId="{6829785C-B0D6-4146-8FC9-FF431C2C08BF}" type="presParOf" srcId="{2C0E522A-1300-446E-8757-8A263869C0CE}" destId="{CE43CBB8-82B4-4643-B269-4C688C148DB8}" srcOrd="3" destOrd="0" presId="urn:microsoft.com/office/officeart/2005/8/layout/process1"/>
    <dgm:cxn modelId="{D8D80F4F-76BF-404E-97FC-5C9DD48741B4}" type="presParOf" srcId="{CE43CBB8-82B4-4643-B269-4C688C148DB8}" destId="{48D763CB-0BCF-4EC1-905E-672441954298}" srcOrd="0" destOrd="0" presId="urn:microsoft.com/office/officeart/2005/8/layout/process1"/>
    <dgm:cxn modelId="{9DCB83F5-CD83-4401-9477-F5973C66B2B1}" type="presParOf" srcId="{2C0E522A-1300-446E-8757-8A263869C0CE}" destId="{292BB485-C5E0-4703-950B-136EE39A65C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C4815-E694-4481-AAF5-82C0E42096A1}">
      <dsp:nvSpPr>
        <dsp:cNvPr id="0" name=""/>
        <dsp:cNvSpPr/>
      </dsp:nvSpPr>
      <dsp:spPr>
        <a:xfrm>
          <a:off x="7143" y="2068777"/>
          <a:ext cx="2135187" cy="1281112"/>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Data Gathering and analysis</a:t>
          </a:r>
          <a:endParaRPr lang="LID8192" sz="2200" kern="1200" dirty="0"/>
        </a:p>
      </dsp:txBody>
      <dsp:txXfrm>
        <a:off x="44665" y="2106299"/>
        <a:ext cx="2060143" cy="1206068"/>
      </dsp:txXfrm>
    </dsp:sp>
    <dsp:sp modelId="{23DE960F-2DB0-438C-8A31-5E7317391160}">
      <dsp:nvSpPr>
        <dsp:cNvPr id="0" name=""/>
        <dsp:cNvSpPr/>
      </dsp:nvSpPr>
      <dsp:spPr>
        <a:xfrm>
          <a:off x="2355850" y="2444570"/>
          <a:ext cx="452659" cy="52952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LID8192" sz="1700" kern="1200"/>
        </a:p>
      </dsp:txBody>
      <dsp:txXfrm>
        <a:off x="2355850" y="2550475"/>
        <a:ext cx="316861" cy="317716"/>
      </dsp:txXfrm>
    </dsp:sp>
    <dsp:sp modelId="{7F87F4C5-26F9-4E50-9A65-849012490E72}">
      <dsp:nvSpPr>
        <dsp:cNvPr id="0" name=""/>
        <dsp:cNvSpPr/>
      </dsp:nvSpPr>
      <dsp:spPr>
        <a:xfrm>
          <a:off x="2996406" y="2068777"/>
          <a:ext cx="2135187" cy="1281112"/>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Atmospherically water vapor dynamics</a:t>
          </a:r>
          <a:endParaRPr lang="LID8192" sz="2200" kern="1200" dirty="0"/>
        </a:p>
      </dsp:txBody>
      <dsp:txXfrm>
        <a:off x="3033928" y="2106299"/>
        <a:ext cx="2060143" cy="1206068"/>
      </dsp:txXfrm>
    </dsp:sp>
    <dsp:sp modelId="{CE43CBB8-82B4-4643-B269-4C688C148DB8}">
      <dsp:nvSpPr>
        <dsp:cNvPr id="0" name=""/>
        <dsp:cNvSpPr/>
      </dsp:nvSpPr>
      <dsp:spPr>
        <a:xfrm>
          <a:off x="5345112" y="2444570"/>
          <a:ext cx="452659" cy="529526"/>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LID8192" sz="1700" kern="1200"/>
        </a:p>
      </dsp:txBody>
      <dsp:txXfrm>
        <a:off x="5345112" y="2550475"/>
        <a:ext cx="316861" cy="317716"/>
      </dsp:txXfrm>
    </dsp:sp>
    <dsp:sp modelId="{292BB485-C5E0-4703-950B-136EE39A65CF}">
      <dsp:nvSpPr>
        <dsp:cNvPr id="0" name=""/>
        <dsp:cNvSpPr/>
      </dsp:nvSpPr>
      <dsp:spPr>
        <a:xfrm>
          <a:off x="5985668" y="2068777"/>
          <a:ext cx="2135187" cy="1281112"/>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Rainfall recycling rates </a:t>
          </a:r>
          <a:endParaRPr lang="LID8192" sz="2200" kern="1200" dirty="0"/>
        </a:p>
      </dsp:txBody>
      <dsp:txXfrm>
        <a:off x="6023190" y="2106299"/>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8192"/>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90F2C9-537D-43C0-82F0-05D9CD05FC00}" type="datetimeFigureOut">
              <a:rPr lang="LID8192" smtClean="0"/>
              <a:t>05/23/2022</a:t>
            </a:fld>
            <a:endParaRPr lang="LID8192"/>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8192"/>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8192"/>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8192"/>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C2D1C1-5D0D-47F3-B5CD-09655E580FB6}" type="slidenum">
              <a:rPr lang="LID8192" smtClean="0"/>
              <a:t>‹#›</a:t>
            </a:fld>
            <a:endParaRPr lang="LID8192"/>
          </a:p>
        </p:txBody>
      </p:sp>
    </p:spTree>
    <p:extLst>
      <p:ext uri="{BB962C8B-B14F-4D97-AF65-F5344CB8AC3E}">
        <p14:creationId xmlns:p14="http://schemas.microsoft.com/office/powerpoint/2010/main" val="2797403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45FDA-BC25-19F0-9C50-4FC328E03F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8192"/>
          </a:p>
        </p:txBody>
      </p:sp>
      <p:sp>
        <p:nvSpPr>
          <p:cNvPr id="3" name="Subtitle 2">
            <a:extLst>
              <a:ext uri="{FF2B5EF4-FFF2-40B4-BE49-F238E27FC236}">
                <a16:creationId xmlns:a16="http://schemas.microsoft.com/office/drawing/2014/main" id="{30F6BEA5-0C1C-99CE-2255-16BFDA8AB1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8192"/>
          </a:p>
        </p:txBody>
      </p:sp>
      <p:sp>
        <p:nvSpPr>
          <p:cNvPr id="4" name="Date Placeholder 3">
            <a:extLst>
              <a:ext uri="{FF2B5EF4-FFF2-40B4-BE49-F238E27FC236}">
                <a16:creationId xmlns:a16="http://schemas.microsoft.com/office/drawing/2014/main" id="{94667A2D-F581-09AA-93C1-BB160C9C46EF}"/>
              </a:ext>
            </a:extLst>
          </p:cNvPr>
          <p:cNvSpPr>
            <a:spLocks noGrp="1"/>
          </p:cNvSpPr>
          <p:nvPr>
            <p:ph type="dt" sz="half" idx="10"/>
          </p:nvPr>
        </p:nvSpPr>
        <p:spPr/>
        <p:txBody>
          <a:bodyPr/>
          <a:lstStyle/>
          <a:p>
            <a:fld id="{04987CC1-5A57-44D1-BE0B-8B1C28B4930D}" type="datetimeFigureOut">
              <a:rPr lang="LID8192" smtClean="0"/>
              <a:t>05/23/2022</a:t>
            </a:fld>
            <a:endParaRPr lang="LID8192"/>
          </a:p>
        </p:txBody>
      </p:sp>
      <p:sp>
        <p:nvSpPr>
          <p:cNvPr id="5" name="Footer Placeholder 4">
            <a:extLst>
              <a:ext uri="{FF2B5EF4-FFF2-40B4-BE49-F238E27FC236}">
                <a16:creationId xmlns:a16="http://schemas.microsoft.com/office/drawing/2014/main" id="{F44789B8-D782-9683-2792-CEC0B2F34356}"/>
              </a:ext>
            </a:extLst>
          </p:cNvPr>
          <p:cNvSpPr>
            <a:spLocks noGrp="1"/>
          </p:cNvSpPr>
          <p:nvPr>
            <p:ph type="ftr" sz="quarter" idx="11"/>
          </p:nvPr>
        </p:nvSpPr>
        <p:spPr/>
        <p:txBody>
          <a:bodyPr/>
          <a:lstStyle/>
          <a:p>
            <a:endParaRPr lang="LID8192"/>
          </a:p>
        </p:txBody>
      </p:sp>
      <p:sp>
        <p:nvSpPr>
          <p:cNvPr id="6" name="Slide Number Placeholder 5">
            <a:extLst>
              <a:ext uri="{FF2B5EF4-FFF2-40B4-BE49-F238E27FC236}">
                <a16:creationId xmlns:a16="http://schemas.microsoft.com/office/drawing/2014/main" id="{0D9BA0A0-660F-3442-A2AE-99031BF74322}"/>
              </a:ext>
            </a:extLst>
          </p:cNvPr>
          <p:cNvSpPr>
            <a:spLocks noGrp="1"/>
          </p:cNvSpPr>
          <p:nvPr>
            <p:ph type="sldNum" sz="quarter" idx="12"/>
          </p:nvPr>
        </p:nvSpPr>
        <p:spPr/>
        <p:txBody>
          <a:bodyPr/>
          <a:lstStyle/>
          <a:p>
            <a:fld id="{C107D754-0C52-437C-909E-7D2F03A73813}" type="slidenum">
              <a:rPr lang="LID8192" smtClean="0"/>
              <a:t>‹#›</a:t>
            </a:fld>
            <a:endParaRPr lang="LID8192"/>
          </a:p>
        </p:txBody>
      </p:sp>
    </p:spTree>
    <p:extLst>
      <p:ext uri="{BB962C8B-B14F-4D97-AF65-F5344CB8AC3E}">
        <p14:creationId xmlns:p14="http://schemas.microsoft.com/office/powerpoint/2010/main" val="859905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B3EEE-34BA-A673-FF23-73B819C28F1E}"/>
              </a:ext>
            </a:extLst>
          </p:cNvPr>
          <p:cNvSpPr>
            <a:spLocks noGrp="1"/>
          </p:cNvSpPr>
          <p:nvPr>
            <p:ph type="title"/>
          </p:nvPr>
        </p:nvSpPr>
        <p:spPr/>
        <p:txBody>
          <a:bodyPr/>
          <a:lstStyle/>
          <a:p>
            <a:r>
              <a:rPr lang="en-US"/>
              <a:t>Click to edit Master title style</a:t>
            </a:r>
            <a:endParaRPr lang="LID8192"/>
          </a:p>
        </p:txBody>
      </p:sp>
      <p:sp>
        <p:nvSpPr>
          <p:cNvPr id="3" name="Vertical Text Placeholder 2">
            <a:extLst>
              <a:ext uri="{FF2B5EF4-FFF2-40B4-BE49-F238E27FC236}">
                <a16:creationId xmlns:a16="http://schemas.microsoft.com/office/drawing/2014/main" id="{B498451E-C9A6-7A8B-B6A6-15ADBCD20E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8192"/>
          </a:p>
        </p:txBody>
      </p:sp>
      <p:sp>
        <p:nvSpPr>
          <p:cNvPr id="4" name="Date Placeholder 3">
            <a:extLst>
              <a:ext uri="{FF2B5EF4-FFF2-40B4-BE49-F238E27FC236}">
                <a16:creationId xmlns:a16="http://schemas.microsoft.com/office/drawing/2014/main" id="{D899D27A-D7CF-A930-FEA9-E5B4910B8A75}"/>
              </a:ext>
            </a:extLst>
          </p:cNvPr>
          <p:cNvSpPr>
            <a:spLocks noGrp="1"/>
          </p:cNvSpPr>
          <p:nvPr>
            <p:ph type="dt" sz="half" idx="10"/>
          </p:nvPr>
        </p:nvSpPr>
        <p:spPr/>
        <p:txBody>
          <a:bodyPr/>
          <a:lstStyle/>
          <a:p>
            <a:fld id="{04987CC1-5A57-44D1-BE0B-8B1C28B4930D}" type="datetimeFigureOut">
              <a:rPr lang="LID8192" smtClean="0"/>
              <a:t>05/23/2022</a:t>
            </a:fld>
            <a:endParaRPr lang="LID8192"/>
          </a:p>
        </p:txBody>
      </p:sp>
      <p:sp>
        <p:nvSpPr>
          <p:cNvPr id="5" name="Footer Placeholder 4">
            <a:extLst>
              <a:ext uri="{FF2B5EF4-FFF2-40B4-BE49-F238E27FC236}">
                <a16:creationId xmlns:a16="http://schemas.microsoft.com/office/drawing/2014/main" id="{E9A108A9-2FFB-BC32-CC52-F1B1EF920734}"/>
              </a:ext>
            </a:extLst>
          </p:cNvPr>
          <p:cNvSpPr>
            <a:spLocks noGrp="1"/>
          </p:cNvSpPr>
          <p:nvPr>
            <p:ph type="ftr" sz="quarter" idx="11"/>
          </p:nvPr>
        </p:nvSpPr>
        <p:spPr/>
        <p:txBody>
          <a:bodyPr/>
          <a:lstStyle/>
          <a:p>
            <a:endParaRPr lang="LID8192"/>
          </a:p>
        </p:txBody>
      </p:sp>
      <p:sp>
        <p:nvSpPr>
          <p:cNvPr id="6" name="Slide Number Placeholder 5">
            <a:extLst>
              <a:ext uri="{FF2B5EF4-FFF2-40B4-BE49-F238E27FC236}">
                <a16:creationId xmlns:a16="http://schemas.microsoft.com/office/drawing/2014/main" id="{F4985255-33CA-3A7A-3B33-3F637D981451}"/>
              </a:ext>
            </a:extLst>
          </p:cNvPr>
          <p:cNvSpPr>
            <a:spLocks noGrp="1"/>
          </p:cNvSpPr>
          <p:nvPr>
            <p:ph type="sldNum" sz="quarter" idx="12"/>
          </p:nvPr>
        </p:nvSpPr>
        <p:spPr/>
        <p:txBody>
          <a:bodyPr/>
          <a:lstStyle/>
          <a:p>
            <a:fld id="{C107D754-0C52-437C-909E-7D2F03A73813}" type="slidenum">
              <a:rPr lang="LID8192" smtClean="0"/>
              <a:t>‹#›</a:t>
            </a:fld>
            <a:endParaRPr lang="LID8192"/>
          </a:p>
        </p:txBody>
      </p:sp>
    </p:spTree>
    <p:extLst>
      <p:ext uri="{BB962C8B-B14F-4D97-AF65-F5344CB8AC3E}">
        <p14:creationId xmlns:p14="http://schemas.microsoft.com/office/powerpoint/2010/main" val="64239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6820AA-01DC-AFE1-F8C4-7CC1958E69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8192"/>
          </a:p>
        </p:txBody>
      </p:sp>
      <p:sp>
        <p:nvSpPr>
          <p:cNvPr id="3" name="Vertical Text Placeholder 2">
            <a:extLst>
              <a:ext uri="{FF2B5EF4-FFF2-40B4-BE49-F238E27FC236}">
                <a16:creationId xmlns:a16="http://schemas.microsoft.com/office/drawing/2014/main" id="{0218BCD2-0C67-22B3-A4F9-06B758BF8C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8192"/>
          </a:p>
        </p:txBody>
      </p:sp>
      <p:sp>
        <p:nvSpPr>
          <p:cNvPr id="4" name="Date Placeholder 3">
            <a:extLst>
              <a:ext uri="{FF2B5EF4-FFF2-40B4-BE49-F238E27FC236}">
                <a16:creationId xmlns:a16="http://schemas.microsoft.com/office/drawing/2014/main" id="{E164AFDE-0084-F9BC-3F17-3E01375E6475}"/>
              </a:ext>
            </a:extLst>
          </p:cNvPr>
          <p:cNvSpPr>
            <a:spLocks noGrp="1"/>
          </p:cNvSpPr>
          <p:nvPr>
            <p:ph type="dt" sz="half" idx="10"/>
          </p:nvPr>
        </p:nvSpPr>
        <p:spPr/>
        <p:txBody>
          <a:bodyPr/>
          <a:lstStyle/>
          <a:p>
            <a:fld id="{04987CC1-5A57-44D1-BE0B-8B1C28B4930D}" type="datetimeFigureOut">
              <a:rPr lang="LID8192" smtClean="0"/>
              <a:t>05/23/2022</a:t>
            </a:fld>
            <a:endParaRPr lang="LID8192"/>
          </a:p>
        </p:txBody>
      </p:sp>
      <p:sp>
        <p:nvSpPr>
          <p:cNvPr id="5" name="Footer Placeholder 4">
            <a:extLst>
              <a:ext uri="{FF2B5EF4-FFF2-40B4-BE49-F238E27FC236}">
                <a16:creationId xmlns:a16="http://schemas.microsoft.com/office/drawing/2014/main" id="{DEB1EB9D-702C-2666-55F8-B001CB1DC256}"/>
              </a:ext>
            </a:extLst>
          </p:cNvPr>
          <p:cNvSpPr>
            <a:spLocks noGrp="1"/>
          </p:cNvSpPr>
          <p:nvPr>
            <p:ph type="ftr" sz="quarter" idx="11"/>
          </p:nvPr>
        </p:nvSpPr>
        <p:spPr/>
        <p:txBody>
          <a:bodyPr/>
          <a:lstStyle/>
          <a:p>
            <a:endParaRPr lang="LID8192"/>
          </a:p>
        </p:txBody>
      </p:sp>
      <p:sp>
        <p:nvSpPr>
          <p:cNvPr id="6" name="Slide Number Placeholder 5">
            <a:extLst>
              <a:ext uri="{FF2B5EF4-FFF2-40B4-BE49-F238E27FC236}">
                <a16:creationId xmlns:a16="http://schemas.microsoft.com/office/drawing/2014/main" id="{ACBEEEDF-1F96-3877-E866-30E460115BA6}"/>
              </a:ext>
            </a:extLst>
          </p:cNvPr>
          <p:cNvSpPr>
            <a:spLocks noGrp="1"/>
          </p:cNvSpPr>
          <p:nvPr>
            <p:ph type="sldNum" sz="quarter" idx="12"/>
          </p:nvPr>
        </p:nvSpPr>
        <p:spPr/>
        <p:txBody>
          <a:bodyPr/>
          <a:lstStyle/>
          <a:p>
            <a:fld id="{C107D754-0C52-437C-909E-7D2F03A73813}" type="slidenum">
              <a:rPr lang="LID8192" smtClean="0"/>
              <a:t>‹#›</a:t>
            </a:fld>
            <a:endParaRPr lang="LID8192"/>
          </a:p>
        </p:txBody>
      </p:sp>
    </p:spTree>
    <p:extLst>
      <p:ext uri="{BB962C8B-B14F-4D97-AF65-F5344CB8AC3E}">
        <p14:creationId xmlns:p14="http://schemas.microsoft.com/office/powerpoint/2010/main" val="1965801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B72F1-39D7-42AF-34B4-EAA97B9FB9BB}"/>
              </a:ext>
            </a:extLst>
          </p:cNvPr>
          <p:cNvSpPr>
            <a:spLocks noGrp="1"/>
          </p:cNvSpPr>
          <p:nvPr>
            <p:ph type="title"/>
          </p:nvPr>
        </p:nvSpPr>
        <p:spPr/>
        <p:txBody>
          <a:bodyPr/>
          <a:lstStyle/>
          <a:p>
            <a:r>
              <a:rPr lang="en-US"/>
              <a:t>Click to edit Master title style</a:t>
            </a:r>
            <a:endParaRPr lang="LID8192"/>
          </a:p>
        </p:txBody>
      </p:sp>
      <p:sp>
        <p:nvSpPr>
          <p:cNvPr id="3" name="Content Placeholder 2">
            <a:extLst>
              <a:ext uri="{FF2B5EF4-FFF2-40B4-BE49-F238E27FC236}">
                <a16:creationId xmlns:a16="http://schemas.microsoft.com/office/drawing/2014/main" id="{6FDAE539-65B5-79C2-D13F-19A87F6DC6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8192"/>
          </a:p>
        </p:txBody>
      </p:sp>
      <p:sp>
        <p:nvSpPr>
          <p:cNvPr id="4" name="Date Placeholder 3">
            <a:extLst>
              <a:ext uri="{FF2B5EF4-FFF2-40B4-BE49-F238E27FC236}">
                <a16:creationId xmlns:a16="http://schemas.microsoft.com/office/drawing/2014/main" id="{3EB2C165-62D4-6044-2412-A4C8AFACC449}"/>
              </a:ext>
            </a:extLst>
          </p:cNvPr>
          <p:cNvSpPr>
            <a:spLocks noGrp="1"/>
          </p:cNvSpPr>
          <p:nvPr>
            <p:ph type="dt" sz="half" idx="10"/>
          </p:nvPr>
        </p:nvSpPr>
        <p:spPr/>
        <p:txBody>
          <a:bodyPr/>
          <a:lstStyle/>
          <a:p>
            <a:fld id="{04987CC1-5A57-44D1-BE0B-8B1C28B4930D}" type="datetimeFigureOut">
              <a:rPr lang="LID8192" smtClean="0"/>
              <a:t>05/23/2022</a:t>
            </a:fld>
            <a:endParaRPr lang="LID8192"/>
          </a:p>
        </p:txBody>
      </p:sp>
      <p:sp>
        <p:nvSpPr>
          <p:cNvPr id="5" name="Footer Placeholder 4">
            <a:extLst>
              <a:ext uri="{FF2B5EF4-FFF2-40B4-BE49-F238E27FC236}">
                <a16:creationId xmlns:a16="http://schemas.microsoft.com/office/drawing/2014/main" id="{4187183B-49E7-D9E1-F8CC-F31508F15C61}"/>
              </a:ext>
            </a:extLst>
          </p:cNvPr>
          <p:cNvSpPr>
            <a:spLocks noGrp="1"/>
          </p:cNvSpPr>
          <p:nvPr>
            <p:ph type="ftr" sz="quarter" idx="11"/>
          </p:nvPr>
        </p:nvSpPr>
        <p:spPr/>
        <p:txBody>
          <a:bodyPr/>
          <a:lstStyle/>
          <a:p>
            <a:endParaRPr lang="LID8192"/>
          </a:p>
        </p:txBody>
      </p:sp>
      <p:sp>
        <p:nvSpPr>
          <p:cNvPr id="6" name="Slide Number Placeholder 5">
            <a:extLst>
              <a:ext uri="{FF2B5EF4-FFF2-40B4-BE49-F238E27FC236}">
                <a16:creationId xmlns:a16="http://schemas.microsoft.com/office/drawing/2014/main" id="{0E8A522F-BA6D-DDBA-1C4F-E684DEFC5324}"/>
              </a:ext>
            </a:extLst>
          </p:cNvPr>
          <p:cNvSpPr>
            <a:spLocks noGrp="1"/>
          </p:cNvSpPr>
          <p:nvPr>
            <p:ph type="sldNum" sz="quarter" idx="12"/>
          </p:nvPr>
        </p:nvSpPr>
        <p:spPr/>
        <p:txBody>
          <a:bodyPr/>
          <a:lstStyle/>
          <a:p>
            <a:fld id="{C107D754-0C52-437C-909E-7D2F03A73813}" type="slidenum">
              <a:rPr lang="LID8192" smtClean="0"/>
              <a:t>‹#›</a:t>
            </a:fld>
            <a:endParaRPr lang="LID8192"/>
          </a:p>
        </p:txBody>
      </p:sp>
    </p:spTree>
    <p:extLst>
      <p:ext uri="{BB962C8B-B14F-4D97-AF65-F5344CB8AC3E}">
        <p14:creationId xmlns:p14="http://schemas.microsoft.com/office/powerpoint/2010/main" val="2691037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A8963-AA9B-7023-3F18-5C7C5A7869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8192"/>
          </a:p>
        </p:txBody>
      </p:sp>
      <p:sp>
        <p:nvSpPr>
          <p:cNvPr id="3" name="Text Placeholder 2">
            <a:extLst>
              <a:ext uri="{FF2B5EF4-FFF2-40B4-BE49-F238E27FC236}">
                <a16:creationId xmlns:a16="http://schemas.microsoft.com/office/drawing/2014/main" id="{46D50987-FBD2-5D29-D5EC-5DFE3F57B8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E060D-C6FF-A936-1F33-9A108AC07874}"/>
              </a:ext>
            </a:extLst>
          </p:cNvPr>
          <p:cNvSpPr>
            <a:spLocks noGrp="1"/>
          </p:cNvSpPr>
          <p:nvPr>
            <p:ph type="dt" sz="half" idx="10"/>
          </p:nvPr>
        </p:nvSpPr>
        <p:spPr/>
        <p:txBody>
          <a:bodyPr/>
          <a:lstStyle/>
          <a:p>
            <a:fld id="{04987CC1-5A57-44D1-BE0B-8B1C28B4930D}" type="datetimeFigureOut">
              <a:rPr lang="LID8192" smtClean="0"/>
              <a:t>05/23/2022</a:t>
            </a:fld>
            <a:endParaRPr lang="LID8192"/>
          </a:p>
        </p:txBody>
      </p:sp>
      <p:sp>
        <p:nvSpPr>
          <p:cNvPr id="5" name="Footer Placeholder 4">
            <a:extLst>
              <a:ext uri="{FF2B5EF4-FFF2-40B4-BE49-F238E27FC236}">
                <a16:creationId xmlns:a16="http://schemas.microsoft.com/office/drawing/2014/main" id="{344720B4-3DA2-FAA9-CB59-974910164BFC}"/>
              </a:ext>
            </a:extLst>
          </p:cNvPr>
          <p:cNvSpPr>
            <a:spLocks noGrp="1"/>
          </p:cNvSpPr>
          <p:nvPr>
            <p:ph type="ftr" sz="quarter" idx="11"/>
          </p:nvPr>
        </p:nvSpPr>
        <p:spPr/>
        <p:txBody>
          <a:bodyPr/>
          <a:lstStyle/>
          <a:p>
            <a:endParaRPr lang="LID8192"/>
          </a:p>
        </p:txBody>
      </p:sp>
      <p:sp>
        <p:nvSpPr>
          <p:cNvPr id="6" name="Slide Number Placeholder 5">
            <a:extLst>
              <a:ext uri="{FF2B5EF4-FFF2-40B4-BE49-F238E27FC236}">
                <a16:creationId xmlns:a16="http://schemas.microsoft.com/office/drawing/2014/main" id="{936AAAFF-E605-E91F-999D-413AA4B93B9B}"/>
              </a:ext>
            </a:extLst>
          </p:cNvPr>
          <p:cNvSpPr>
            <a:spLocks noGrp="1"/>
          </p:cNvSpPr>
          <p:nvPr>
            <p:ph type="sldNum" sz="quarter" idx="12"/>
          </p:nvPr>
        </p:nvSpPr>
        <p:spPr/>
        <p:txBody>
          <a:bodyPr/>
          <a:lstStyle/>
          <a:p>
            <a:fld id="{C107D754-0C52-437C-909E-7D2F03A73813}" type="slidenum">
              <a:rPr lang="LID8192" smtClean="0"/>
              <a:t>‹#›</a:t>
            </a:fld>
            <a:endParaRPr lang="LID8192"/>
          </a:p>
        </p:txBody>
      </p:sp>
    </p:spTree>
    <p:extLst>
      <p:ext uri="{BB962C8B-B14F-4D97-AF65-F5344CB8AC3E}">
        <p14:creationId xmlns:p14="http://schemas.microsoft.com/office/powerpoint/2010/main" val="368461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0E169-FF50-067B-7A81-7A1017F4C900}"/>
              </a:ext>
            </a:extLst>
          </p:cNvPr>
          <p:cNvSpPr>
            <a:spLocks noGrp="1"/>
          </p:cNvSpPr>
          <p:nvPr>
            <p:ph type="title"/>
          </p:nvPr>
        </p:nvSpPr>
        <p:spPr/>
        <p:txBody>
          <a:bodyPr/>
          <a:lstStyle/>
          <a:p>
            <a:r>
              <a:rPr lang="en-US"/>
              <a:t>Click to edit Master title style</a:t>
            </a:r>
            <a:endParaRPr lang="LID8192"/>
          </a:p>
        </p:txBody>
      </p:sp>
      <p:sp>
        <p:nvSpPr>
          <p:cNvPr id="3" name="Content Placeholder 2">
            <a:extLst>
              <a:ext uri="{FF2B5EF4-FFF2-40B4-BE49-F238E27FC236}">
                <a16:creationId xmlns:a16="http://schemas.microsoft.com/office/drawing/2014/main" id="{F5BCF8C6-15E3-E5DC-BF94-639C43E9CD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8192"/>
          </a:p>
        </p:txBody>
      </p:sp>
      <p:sp>
        <p:nvSpPr>
          <p:cNvPr id="4" name="Content Placeholder 3">
            <a:extLst>
              <a:ext uri="{FF2B5EF4-FFF2-40B4-BE49-F238E27FC236}">
                <a16:creationId xmlns:a16="http://schemas.microsoft.com/office/drawing/2014/main" id="{8A04FF16-29C6-A80C-6A56-B1C37D5386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8192"/>
          </a:p>
        </p:txBody>
      </p:sp>
      <p:sp>
        <p:nvSpPr>
          <p:cNvPr id="5" name="Date Placeholder 4">
            <a:extLst>
              <a:ext uri="{FF2B5EF4-FFF2-40B4-BE49-F238E27FC236}">
                <a16:creationId xmlns:a16="http://schemas.microsoft.com/office/drawing/2014/main" id="{25795972-BC69-7D2A-9568-E9DD6C92C15A}"/>
              </a:ext>
            </a:extLst>
          </p:cNvPr>
          <p:cNvSpPr>
            <a:spLocks noGrp="1"/>
          </p:cNvSpPr>
          <p:nvPr>
            <p:ph type="dt" sz="half" idx="10"/>
          </p:nvPr>
        </p:nvSpPr>
        <p:spPr/>
        <p:txBody>
          <a:bodyPr/>
          <a:lstStyle/>
          <a:p>
            <a:fld id="{04987CC1-5A57-44D1-BE0B-8B1C28B4930D}" type="datetimeFigureOut">
              <a:rPr lang="LID8192" smtClean="0"/>
              <a:t>05/23/2022</a:t>
            </a:fld>
            <a:endParaRPr lang="LID8192"/>
          </a:p>
        </p:txBody>
      </p:sp>
      <p:sp>
        <p:nvSpPr>
          <p:cNvPr id="6" name="Footer Placeholder 5">
            <a:extLst>
              <a:ext uri="{FF2B5EF4-FFF2-40B4-BE49-F238E27FC236}">
                <a16:creationId xmlns:a16="http://schemas.microsoft.com/office/drawing/2014/main" id="{D1DAA9D0-FDA9-C79F-0EE6-B7723DEFA0B5}"/>
              </a:ext>
            </a:extLst>
          </p:cNvPr>
          <p:cNvSpPr>
            <a:spLocks noGrp="1"/>
          </p:cNvSpPr>
          <p:nvPr>
            <p:ph type="ftr" sz="quarter" idx="11"/>
          </p:nvPr>
        </p:nvSpPr>
        <p:spPr/>
        <p:txBody>
          <a:bodyPr/>
          <a:lstStyle/>
          <a:p>
            <a:endParaRPr lang="LID8192"/>
          </a:p>
        </p:txBody>
      </p:sp>
      <p:sp>
        <p:nvSpPr>
          <p:cNvPr id="7" name="Slide Number Placeholder 6">
            <a:extLst>
              <a:ext uri="{FF2B5EF4-FFF2-40B4-BE49-F238E27FC236}">
                <a16:creationId xmlns:a16="http://schemas.microsoft.com/office/drawing/2014/main" id="{6578705C-3184-435A-5193-1C3E376F19A1}"/>
              </a:ext>
            </a:extLst>
          </p:cNvPr>
          <p:cNvSpPr>
            <a:spLocks noGrp="1"/>
          </p:cNvSpPr>
          <p:nvPr>
            <p:ph type="sldNum" sz="quarter" idx="12"/>
          </p:nvPr>
        </p:nvSpPr>
        <p:spPr/>
        <p:txBody>
          <a:bodyPr/>
          <a:lstStyle/>
          <a:p>
            <a:fld id="{C107D754-0C52-437C-909E-7D2F03A73813}" type="slidenum">
              <a:rPr lang="LID8192" smtClean="0"/>
              <a:t>‹#›</a:t>
            </a:fld>
            <a:endParaRPr lang="LID8192"/>
          </a:p>
        </p:txBody>
      </p:sp>
    </p:spTree>
    <p:extLst>
      <p:ext uri="{BB962C8B-B14F-4D97-AF65-F5344CB8AC3E}">
        <p14:creationId xmlns:p14="http://schemas.microsoft.com/office/powerpoint/2010/main" val="1052006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A2AD9-2033-A478-A956-EDCE9E95B64B}"/>
              </a:ext>
            </a:extLst>
          </p:cNvPr>
          <p:cNvSpPr>
            <a:spLocks noGrp="1"/>
          </p:cNvSpPr>
          <p:nvPr>
            <p:ph type="title"/>
          </p:nvPr>
        </p:nvSpPr>
        <p:spPr>
          <a:xfrm>
            <a:off x="839788" y="365125"/>
            <a:ext cx="10515600" cy="1325563"/>
          </a:xfrm>
        </p:spPr>
        <p:txBody>
          <a:bodyPr/>
          <a:lstStyle/>
          <a:p>
            <a:r>
              <a:rPr lang="en-US"/>
              <a:t>Click to edit Master title style</a:t>
            </a:r>
            <a:endParaRPr lang="LID8192"/>
          </a:p>
        </p:txBody>
      </p:sp>
      <p:sp>
        <p:nvSpPr>
          <p:cNvPr id="3" name="Text Placeholder 2">
            <a:extLst>
              <a:ext uri="{FF2B5EF4-FFF2-40B4-BE49-F238E27FC236}">
                <a16:creationId xmlns:a16="http://schemas.microsoft.com/office/drawing/2014/main" id="{CE6319B8-A458-3D8F-4E9A-F05EC994DF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12BF1F-E41B-69B0-E2C5-9E9C2D1398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8192"/>
          </a:p>
        </p:txBody>
      </p:sp>
      <p:sp>
        <p:nvSpPr>
          <p:cNvPr id="5" name="Text Placeholder 4">
            <a:extLst>
              <a:ext uri="{FF2B5EF4-FFF2-40B4-BE49-F238E27FC236}">
                <a16:creationId xmlns:a16="http://schemas.microsoft.com/office/drawing/2014/main" id="{7782F714-2FA2-FB5E-5F4B-DEEB392B17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051237-B4C3-FDB0-8010-E7F50F5697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8192"/>
          </a:p>
        </p:txBody>
      </p:sp>
      <p:sp>
        <p:nvSpPr>
          <p:cNvPr id="7" name="Date Placeholder 6">
            <a:extLst>
              <a:ext uri="{FF2B5EF4-FFF2-40B4-BE49-F238E27FC236}">
                <a16:creationId xmlns:a16="http://schemas.microsoft.com/office/drawing/2014/main" id="{7E0E9487-4344-3DF9-579F-02DF3AB969FC}"/>
              </a:ext>
            </a:extLst>
          </p:cNvPr>
          <p:cNvSpPr>
            <a:spLocks noGrp="1"/>
          </p:cNvSpPr>
          <p:nvPr>
            <p:ph type="dt" sz="half" idx="10"/>
          </p:nvPr>
        </p:nvSpPr>
        <p:spPr/>
        <p:txBody>
          <a:bodyPr/>
          <a:lstStyle/>
          <a:p>
            <a:fld id="{04987CC1-5A57-44D1-BE0B-8B1C28B4930D}" type="datetimeFigureOut">
              <a:rPr lang="LID8192" smtClean="0"/>
              <a:t>05/23/2022</a:t>
            </a:fld>
            <a:endParaRPr lang="LID8192"/>
          </a:p>
        </p:txBody>
      </p:sp>
      <p:sp>
        <p:nvSpPr>
          <p:cNvPr id="8" name="Footer Placeholder 7">
            <a:extLst>
              <a:ext uri="{FF2B5EF4-FFF2-40B4-BE49-F238E27FC236}">
                <a16:creationId xmlns:a16="http://schemas.microsoft.com/office/drawing/2014/main" id="{A1F70418-8EED-5583-5798-2A2ABC03EEA8}"/>
              </a:ext>
            </a:extLst>
          </p:cNvPr>
          <p:cNvSpPr>
            <a:spLocks noGrp="1"/>
          </p:cNvSpPr>
          <p:nvPr>
            <p:ph type="ftr" sz="quarter" idx="11"/>
          </p:nvPr>
        </p:nvSpPr>
        <p:spPr/>
        <p:txBody>
          <a:bodyPr/>
          <a:lstStyle/>
          <a:p>
            <a:endParaRPr lang="LID8192"/>
          </a:p>
        </p:txBody>
      </p:sp>
      <p:sp>
        <p:nvSpPr>
          <p:cNvPr id="9" name="Slide Number Placeholder 8">
            <a:extLst>
              <a:ext uri="{FF2B5EF4-FFF2-40B4-BE49-F238E27FC236}">
                <a16:creationId xmlns:a16="http://schemas.microsoft.com/office/drawing/2014/main" id="{5FC3E18E-FD3B-E80A-BE53-972E6AF54F2C}"/>
              </a:ext>
            </a:extLst>
          </p:cNvPr>
          <p:cNvSpPr>
            <a:spLocks noGrp="1"/>
          </p:cNvSpPr>
          <p:nvPr>
            <p:ph type="sldNum" sz="quarter" idx="12"/>
          </p:nvPr>
        </p:nvSpPr>
        <p:spPr/>
        <p:txBody>
          <a:bodyPr/>
          <a:lstStyle/>
          <a:p>
            <a:fld id="{C107D754-0C52-437C-909E-7D2F03A73813}" type="slidenum">
              <a:rPr lang="LID8192" smtClean="0"/>
              <a:t>‹#›</a:t>
            </a:fld>
            <a:endParaRPr lang="LID8192"/>
          </a:p>
        </p:txBody>
      </p:sp>
    </p:spTree>
    <p:extLst>
      <p:ext uri="{BB962C8B-B14F-4D97-AF65-F5344CB8AC3E}">
        <p14:creationId xmlns:p14="http://schemas.microsoft.com/office/powerpoint/2010/main" val="3313999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3CADE-A67A-0A0B-6A75-4BD023D81A60}"/>
              </a:ext>
            </a:extLst>
          </p:cNvPr>
          <p:cNvSpPr>
            <a:spLocks noGrp="1"/>
          </p:cNvSpPr>
          <p:nvPr>
            <p:ph type="title"/>
          </p:nvPr>
        </p:nvSpPr>
        <p:spPr/>
        <p:txBody>
          <a:bodyPr/>
          <a:lstStyle/>
          <a:p>
            <a:r>
              <a:rPr lang="en-US"/>
              <a:t>Click to edit Master title style</a:t>
            </a:r>
            <a:endParaRPr lang="LID8192"/>
          </a:p>
        </p:txBody>
      </p:sp>
      <p:sp>
        <p:nvSpPr>
          <p:cNvPr id="3" name="Date Placeholder 2">
            <a:extLst>
              <a:ext uri="{FF2B5EF4-FFF2-40B4-BE49-F238E27FC236}">
                <a16:creationId xmlns:a16="http://schemas.microsoft.com/office/drawing/2014/main" id="{1BE24002-129B-36B7-538A-D6B9D729A4D2}"/>
              </a:ext>
            </a:extLst>
          </p:cNvPr>
          <p:cNvSpPr>
            <a:spLocks noGrp="1"/>
          </p:cNvSpPr>
          <p:nvPr>
            <p:ph type="dt" sz="half" idx="10"/>
          </p:nvPr>
        </p:nvSpPr>
        <p:spPr/>
        <p:txBody>
          <a:bodyPr/>
          <a:lstStyle/>
          <a:p>
            <a:fld id="{04987CC1-5A57-44D1-BE0B-8B1C28B4930D}" type="datetimeFigureOut">
              <a:rPr lang="LID8192" smtClean="0"/>
              <a:t>05/23/2022</a:t>
            </a:fld>
            <a:endParaRPr lang="LID8192"/>
          </a:p>
        </p:txBody>
      </p:sp>
      <p:sp>
        <p:nvSpPr>
          <p:cNvPr id="4" name="Footer Placeholder 3">
            <a:extLst>
              <a:ext uri="{FF2B5EF4-FFF2-40B4-BE49-F238E27FC236}">
                <a16:creationId xmlns:a16="http://schemas.microsoft.com/office/drawing/2014/main" id="{7C4BBCF0-7A5F-98D4-335B-B4A5A29D2C04}"/>
              </a:ext>
            </a:extLst>
          </p:cNvPr>
          <p:cNvSpPr>
            <a:spLocks noGrp="1"/>
          </p:cNvSpPr>
          <p:nvPr>
            <p:ph type="ftr" sz="quarter" idx="11"/>
          </p:nvPr>
        </p:nvSpPr>
        <p:spPr/>
        <p:txBody>
          <a:bodyPr/>
          <a:lstStyle/>
          <a:p>
            <a:endParaRPr lang="LID8192"/>
          </a:p>
        </p:txBody>
      </p:sp>
      <p:sp>
        <p:nvSpPr>
          <p:cNvPr id="5" name="Slide Number Placeholder 4">
            <a:extLst>
              <a:ext uri="{FF2B5EF4-FFF2-40B4-BE49-F238E27FC236}">
                <a16:creationId xmlns:a16="http://schemas.microsoft.com/office/drawing/2014/main" id="{6AE95261-2603-4D02-15E7-8F654B15D2AB}"/>
              </a:ext>
            </a:extLst>
          </p:cNvPr>
          <p:cNvSpPr>
            <a:spLocks noGrp="1"/>
          </p:cNvSpPr>
          <p:nvPr>
            <p:ph type="sldNum" sz="quarter" idx="12"/>
          </p:nvPr>
        </p:nvSpPr>
        <p:spPr/>
        <p:txBody>
          <a:bodyPr/>
          <a:lstStyle/>
          <a:p>
            <a:fld id="{C107D754-0C52-437C-909E-7D2F03A73813}" type="slidenum">
              <a:rPr lang="LID8192" smtClean="0"/>
              <a:t>‹#›</a:t>
            </a:fld>
            <a:endParaRPr lang="LID8192"/>
          </a:p>
        </p:txBody>
      </p:sp>
    </p:spTree>
    <p:extLst>
      <p:ext uri="{BB962C8B-B14F-4D97-AF65-F5344CB8AC3E}">
        <p14:creationId xmlns:p14="http://schemas.microsoft.com/office/powerpoint/2010/main" val="37143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C58F6B-4DE9-4D07-F793-C4ECC9470071}"/>
              </a:ext>
            </a:extLst>
          </p:cNvPr>
          <p:cNvSpPr>
            <a:spLocks noGrp="1"/>
          </p:cNvSpPr>
          <p:nvPr>
            <p:ph type="dt" sz="half" idx="10"/>
          </p:nvPr>
        </p:nvSpPr>
        <p:spPr/>
        <p:txBody>
          <a:bodyPr/>
          <a:lstStyle/>
          <a:p>
            <a:fld id="{04987CC1-5A57-44D1-BE0B-8B1C28B4930D}" type="datetimeFigureOut">
              <a:rPr lang="LID8192" smtClean="0"/>
              <a:t>05/23/2022</a:t>
            </a:fld>
            <a:endParaRPr lang="LID8192"/>
          </a:p>
        </p:txBody>
      </p:sp>
      <p:sp>
        <p:nvSpPr>
          <p:cNvPr id="3" name="Footer Placeholder 2">
            <a:extLst>
              <a:ext uri="{FF2B5EF4-FFF2-40B4-BE49-F238E27FC236}">
                <a16:creationId xmlns:a16="http://schemas.microsoft.com/office/drawing/2014/main" id="{301D6E3E-59F5-6AC2-F729-88E0169BC210}"/>
              </a:ext>
            </a:extLst>
          </p:cNvPr>
          <p:cNvSpPr>
            <a:spLocks noGrp="1"/>
          </p:cNvSpPr>
          <p:nvPr>
            <p:ph type="ftr" sz="quarter" idx="11"/>
          </p:nvPr>
        </p:nvSpPr>
        <p:spPr/>
        <p:txBody>
          <a:bodyPr/>
          <a:lstStyle/>
          <a:p>
            <a:endParaRPr lang="LID8192"/>
          </a:p>
        </p:txBody>
      </p:sp>
      <p:sp>
        <p:nvSpPr>
          <p:cNvPr id="4" name="Slide Number Placeholder 3">
            <a:extLst>
              <a:ext uri="{FF2B5EF4-FFF2-40B4-BE49-F238E27FC236}">
                <a16:creationId xmlns:a16="http://schemas.microsoft.com/office/drawing/2014/main" id="{F44EC497-7AC1-7622-E6F7-8C61550A4A4A}"/>
              </a:ext>
            </a:extLst>
          </p:cNvPr>
          <p:cNvSpPr>
            <a:spLocks noGrp="1"/>
          </p:cNvSpPr>
          <p:nvPr>
            <p:ph type="sldNum" sz="quarter" idx="12"/>
          </p:nvPr>
        </p:nvSpPr>
        <p:spPr/>
        <p:txBody>
          <a:bodyPr/>
          <a:lstStyle/>
          <a:p>
            <a:fld id="{C107D754-0C52-437C-909E-7D2F03A73813}" type="slidenum">
              <a:rPr lang="LID8192" smtClean="0"/>
              <a:t>‹#›</a:t>
            </a:fld>
            <a:endParaRPr lang="LID8192"/>
          </a:p>
        </p:txBody>
      </p:sp>
    </p:spTree>
    <p:extLst>
      <p:ext uri="{BB962C8B-B14F-4D97-AF65-F5344CB8AC3E}">
        <p14:creationId xmlns:p14="http://schemas.microsoft.com/office/powerpoint/2010/main" val="1408842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9C62-4242-6C0D-D7DF-FD6271BDF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8192"/>
          </a:p>
        </p:txBody>
      </p:sp>
      <p:sp>
        <p:nvSpPr>
          <p:cNvPr id="3" name="Content Placeholder 2">
            <a:extLst>
              <a:ext uri="{FF2B5EF4-FFF2-40B4-BE49-F238E27FC236}">
                <a16:creationId xmlns:a16="http://schemas.microsoft.com/office/drawing/2014/main" id="{972A805B-F295-FE99-23E1-24429FAB17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8192"/>
          </a:p>
        </p:txBody>
      </p:sp>
      <p:sp>
        <p:nvSpPr>
          <p:cNvPr id="4" name="Text Placeholder 3">
            <a:extLst>
              <a:ext uri="{FF2B5EF4-FFF2-40B4-BE49-F238E27FC236}">
                <a16:creationId xmlns:a16="http://schemas.microsoft.com/office/drawing/2014/main" id="{F67CCE3C-E3C1-45E1-53CB-06A53C664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FBED94-B5C9-4CAF-8438-EBE6E52B4681}"/>
              </a:ext>
            </a:extLst>
          </p:cNvPr>
          <p:cNvSpPr>
            <a:spLocks noGrp="1"/>
          </p:cNvSpPr>
          <p:nvPr>
            <p:ph type="dt" sz="half" idx="10"/>
          </p:nvPr>
        </p:nvSpPr>
        <p:spPr/>
        <p:txBody>
          <a:bodyPr/>
          <a:lstStyle/>
          <a:p>
            <a:fld id="{04987CC1-5A57-44D1-BE0B-8B1C28B4930D}" type="datetimeFigureOut">
              <a:rPr lang="LID8192" smtClean="0"/>
              <a:t>05/23/2022</a:t>
            </a:fld>
            <a:endParaRPr lang="LID8192"/>
          </a:p>
        </p:txBody>
      </p:sp>
      <p:sp>
        <p:nvSpPr>
          <p:cNvPr id="6" name="Footer Placeholder 5">
            <a:extLst>
              <a:ext uri="{FF2B5EF4-FFF2-40B4-BE49-F238E27FC236}">
                <a16:creationId xmlns:a16="http://schemas.microsoft.com/office/drawing/2014/main" id="{C375641F-FD5C-3082-BC11-88D3D865CA43}"/>
              </a:ext>
            </a:extLst>
          </p:cNvPr>
          <p:cNvSpPr>
            <a:spLocks noGrp="1"/>
          </p:cNvSpPr>
          <p:nvPr>
            <p:ph type="ftr" sz="quarter" idx="11"/>
          </p:nvPr>
        </p:nvSpPr>
        <p:spPr/>
        <p:txBody>
          <a:bodyPr/>
          <a:lstStyle/>
          <a:p>
            <a:endParaRPr lang="LID8192"/>
          </a:p>
        </p:txBody>
      </p:sp>
      <p:sp>
        <p:nvSpPr>
          <p:cNvPr id="7" name="Slide Number Placeholder 6">
            <a:extLst>
              <a:ext uri="{FF2B5EF4-FFF2-40B4-BE49-F238E27FC236}">
                <a16:creationId xmlns:a16="http://schemas.microsoft.com/office/drawing/2014/main" id="{1A71C1D5-4209-948B-3906-0C484DEF5941}"/>
              </a:ext>
            </a:extLst>
          </p:cNvPr>
          <p:cNvSpPr>
            <a:spLocks noGrp="1"/>
          </p:cNvSpPr>
          <p:nvPr>
            <p:ph type="sldNum" sz="quarter" idx="12"/>
          </p:nvPr>
        </p:nvSpPr>
        <p:spPr/>
        <p:txBody>
          <a:bodyPr/>
          <a:lstStyle/>
          <a:p>
            <a:fld id="{C107D754-0C52-437C-909E-7D2F03A73813}" type="slidenum">
              <a:rPr lang="LID8192" smtClean="0"/>
              <a:t>‹#›</a:t>
            </a:fld>
            <a:endParaRPr lang="LID8192"/>
          </a:p>
        </p:txBody>
      </p:sp>
    </p:spTree>
    <p:extLst>
      <p:ext uri="{BB962C8B-B14F-4D97-AF65-F5344CB8AC3E}">
        <p14:creationId xmlns:p14="http://schemas.microsoft.com/office/powerpoint/2010/main" val="3032860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589A0-F3FA-605A-0F89-B57B981CDE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8192"/>
          </a:p>
        </p:txBody>
      </p:sp>
      <p:sp>
        <p:nvSpPr>
          <p:cNvPr id="3" name="Picture Placeholder 2">
            <a:extLst>
              <a:ext uri="{FF2B5EF4-FFF2-40B4-BE49-F238E27FC236}">
                <a16:creationId xmlns:a16="http://schemas.microsoft.com/office/drawing/2014/main" id="{48C8228E-394C-C737-E055-867F7F1C38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8192"/>
          </a:p>
        </p:txBody>
      </p:sp>
      <p:sp>
        <p:nvSpPr>
          <p:cNvPr id="4" name="Text Placeholder 3">
            <a:extLst>
              <a:ext uri="{FF2B5EF4-FFF2-40B4-BE49-F238E27FC236}">
                <a16:creationId xmlns:a16="http://schemas.microsoft.com/office/drawing/2014/main" id="{E80B6661-8DAD-DA37-F356-ECD5892A2B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78C27-B645-2221-8EE0-D1D4D7E628A8}"/>
              </a:ext>
            </a:extLst>
          </p:cNvPr>
          <p:cNvSpPr>
            <a:spLocks noGrp="1"/>
          </p:cNvSpPr>
          <p:nvPr>
            <p:ph type="dt" sz="half" idx="10"/>
          </p:nvPr>
        </p:nvSpPr>
        <p:spPr/>
        <p:txBody>
          <a:bodyPr/>
          <a:lstStyle/>
          <a:p>
            <a:fld id="{04987CC1-5A57-44D1-BE0B-8B1C28B4930D}" type="datetimeFigureOut">
              <a:rPr lang="LID8192" smtClean="0"/>
              <a:t>05/23/2022</a:t>
            </a:fld>
            <a:endParaRPr lang="LID8192"/>
          </a:p>
        </p:txBody>
      </p:sp>
      <p:sp>
        <p:nvSpPr>
          <p:cNvPr id="6" name="Footer Placeholder 5">
            <a:extLst>
              <a:ext uri="{FF2B5EF4-FFF2-40B4-BE49-F238E27FC236}">
                <a16:creationId xmlns:a16="http://schemas.microsoft.com/office/drawing/2014/main" id="{49A50994-986D-5DE5-96DE-D0832A759099}"/>
              </a:ext>
            </a:extLst>
          </p:cNvPr>
          <p:cNvSpPr>
            <a:spLocks noGrp="1"/>
          </p:cNvSpPr>
          <p:nvPr>
            <p:ph type="ftr" sz="quarter" idx="11"/>
          </p:nvPr>
        </p:nvSpPr>
        <p:spPr/>
        <p:txBody>
          <a:bodyPr/>
          <a:lstStyle/>
          <a:p>
            <a:endParaRPr lang="LID8192"/>
          </a:p>
        </p:txBody>
      </p:sp>
      <p:sp>
        <p:nvSpPr>
          <p:cNvPr id="7" name="Slide Number Placeholder 6">
            <a:extLst>
              <a:ext uri="{FF2B5EF4-FFF2-40B4-BE49-F238E27FC236}">
                <a16:creationId xmlns:a16="http://schemas.microsoft.com/office/drawing/2014/main" id="{BE909BC1-00B5-4B1C-CE82-6276D7363C41}"/>
              </a:ext>
            </a:extLst>
          </p:cNvPr>
          <p:cNvSpPr>
            <a:spLocks noGrp="1"/>
          </p:cNvSpPr>
          <p:nvPr>
            <p:ph type="sldNum" sz="quarter" idx="12"/>
          </p:nvPr>
        </p:nvSpPr>
        <p:spPr/>
        <p:txBody>
          <a:bodyPr/>
          <a:lstStyle/>
          <a:p>
            <a:fld id="{C107D754-0C52-437C-909E-7D2F03A73813}" type="slidenum">
              <a:rPr lang="LID8192" smtClean="0"/>
              <a:t>‹#›</a:t>
            </a:fld>
            <a:endParaRPr lang="LID8192"/>
          </a:p>
        </p:txBody>
      </p:sp>
    </p:spTree>
    <p:extLst>
      <p:ext uri="{BB962C8B-B14F-4D97-AF65-F5344CB8AC3E}">
        <p14:creationId xmlns:p14="http://schemas.microsoft.com/office/powerpoint/2010/main" val="2078739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8B88AD-E29B-37F8-482D-175CB9A787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8192"/>
          </a:p>
        </p:txBody>
      </p:sp>
      <p:sp>
        <p:nvSpPr>
          <p:cNvPr id="3" name="Text Placeholder 2">
            <a:extLst>
              <a:ext uri="{FF2B5EF4-FFF2-40B4-BE49-F238E27FC236}">
                <a16:creationId xmlns:a16="http://schemas.microsoft.com/office/drawing/2014/main" id="{FC6CD3CB-550A-D494-B934-D0F48BB157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8192"/>
          </a:p>
        </p:txBody>
      </p:sp>
      <p:sp>
        <p:nvSpPr>
          <p:cNvPr id="4" name="Date Placeholder 3">
            <a:extLst>
              <a:ext uri="{FF2B5EF4-FFF2-40B4-BE49-F238E27FC236}">
                <a16:creationId xmlns:a16="http://schemas.microsoft.com/office/drawing/2014/main" id="{7835162C-E67F-EACB-8883-8B72EB3C4C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987CC1-5A57-44D1-BE0B-8B1C28B4930D}" type="datetimeFigureOut">
              <a:rPr lang="LID8192" smtClean="0"/>
              <a:t>05/23/2022</a:t>
            </a:fld>
            <a:endParaRPr lang="LID8192"/>
          </a:p>
        </p:txBody>
      </p:sp>
      <p:sp>
        <p:nvSpPr>
          <p:cNvPr id="5" name="Footer Placeholder 4">
            <a:extLst>
              <a:ext uri="{FF2B5EF4-FFF2-40B4-BE49-F238E27FC236}">
                <a16:creationId xmlns:a16="http://schemas.microsoft.com/office/drawing/2014/main" id="{E4A59F2B-6FB3-86AC-A12E-48D2310D1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8192"/>
          </a:p>
        </p:txBody>
      </p:sp>
      <p:sp>
        <p:nvSpPr>
          <p:cNvPr id="6" name="Slide Number Placeholder 5">
            <a:extLst>
              <a:ext uri="{FF2B5EF4-FFF2-40B4-BE49-F238E27FC236}">
                <a16:creationId xmlns:a16="http://schemas.microsoft.com/office/drawing/2014/main" id="{CAA52347-E2FC-9D58-3342-A8963D3874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7D754-0C52-437C-909E-7D2F03A73813}" type="slidenum">
              <a:rPr lang="LID8192" smtClean="0"/>
              <a:t>‹#›</a:t>
            </a:fld>
            <a:endParaRPr lang="LID8192"/>
          </a:p>
        </p:txBody>
      </p:sp>
    </p:spTree>
    <p:extLst>
      <p:ext uri="{BB962C8B-B14F-4D97-AF65-F5344CB8AC3E}">
        <p14:creationId xmlns:p14="http://schemas.microsoft.com/office/powerpoint/2010/main" val="4196083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mailto:gerald.corzo@gmail.com" TargetMode="External"/><Relationship Id="rId3" Type="http://schemas.openxmlformats.org/officeDocument/2006/relationships/image" Target="../media/image1.png"/><Relationship Id="rId7" Type="http://schemas.openxmlformats.org/officeDocument/2006/relationships/hyperlink" Target="mailto:sanchezkarel@gmail.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4.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3.png"/><Relationship Id="rId5" Type="http://schemas.openxmlformats.org/officeDocument/2006/relationships/diagramQuickStyle" Target="../diagrams/quickStyle1.xml"/><Relationship Id="rId10" Type="http://schemas.openxmlformats.org/officeDocument/2006/relationships/image" Target="../media/image12.png"/><Relationship Id="rId4" Type="http://schemas.openxmlformats.org/officeDocument/2006/relationships/diagramLayout" Target="../diagrams/layout1.xml"/><Relationship Id="rId9" Type="http://schemas.openxmlformats.org/officeDocument/2006/relationships/image" Target="../media/image11.gif"/><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p:nvPr/>
        </p:nvSpPr>
        <p:spPr>
          <a:xfrm>
            <a:off x="0" y="0"/>
            <a:ext cx="12192000" cy="649224"/>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89" name="Google Shape;89;p13"/>
          <p:cNvSpPr/>
          <p:nvPr/>
        </p:nvSpPr>
        <p:spPr>
          <a:xfrm>
            <a:off x="0" y="5408341"/>
            <a:ext cx="12192000" cy="1449659"/>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90" name="Google Shape;90;p13"/>
          <p:cNvPicPr preferRelativeResize="0"/>
          <p:nvPr/>
        </p:nvPicPr>
        <p:blipFill rotWithShape="1">
          <a:blip r:embed="rId3">
            <a:alphaModFix/>
          </a:blip>
          <a:srcRect/>
          <a:stretch/>
        </p:blipFill>
        <p:spPr>
          <a:xfrm>
            <a:off x="1283753" y="5359515"/>
            <a:ext cx="2834765" cy="1547309"/>
          </a:xfrm>
          <a:prstGeom prst="rect">
            <a:avLst/>
          </a:prstGeom>
          <a:noFill/>
          <a:ln>
            <a:noFill/>
          </a:ln>
        </p:spPr>
      </p:pic>
      <p:sp>
        <p:nvSpPr>
          <p:cNvPr id="92" name="Google Shape;92;p13"/>
          <p:cNvSpPr txBox="1"/>
          <p:nvPr/>
        </p:nvSpPr>
        <p:spPr>
          <a:xfrm>
            <a:off x="585088" y="1016864"/>
            <a:ext cx="11093596" cy="341627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400" b="1" i="0" u="none" strike="noStrike" cap="none" dirty="0">
                <a:solidFill>
                  <a:schemeClr val="dk1"/>
                </a:solidFill>
                <a:latin typeface="Calibri"/>
                <a:ea typeface="Calibri"/>
                <a:cs typeface="Calibri"/>
                <a:sym typeface="Calibri"/>
              </a:rPr>
              <a:t>Bidimensional Spatiotemporal analysis of local atmospherically fluxes and regional moisture budgets in river basins</a:t>
            </a:r>
            <a:endParaRPr lang="en-GB" dirty="0"/>
          </a:p>
        </p:txBody>
      </p:sp>
      <p:sp>
        <p:nvSpPr>
          <p:cNvPr id="94" name="Google Shape;94;p13"/>
          <p:cNvSpPr/>
          <p:nvPr/>
        </p:nvSpPr>
        <p:spPr>
          <a:xfrm>
            <a:off x="0" y="749093"/>
            <a:ext cx="3355848" cy="36933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0" i="0" u="none" strike="noStrike" cap="none" dirty="0">
                <a:solidFill>
                  <a:schemeClr val="dk1"/>
                </a:solidFill>
                <a:latin typeface="Open Sans"/>
                <a:ea typeface="Open Sans"/>
                <a:cs typeface="Open Sans"/>
                <a:sym typeface="Open Sans"/>
              </a:rPr>
              <a:t>HS3.3  -   </a:t>
            </a:r>
            <a:r>
              <a:rPr lang="en-US" sz="2000" b="0" i="0" dirty="0">
                <a:effectLst/>
                <a:latin typeface="Open Sans" panose="020B0606030504020204" pitchFamily="34" charset="0"/>
              </a:rPr>
              <a:t>EGU22-12857</a:t>
            </a:r>
            <a:endParaRPr dirty="0"/>
          </a:p>
        </p:txBody>
      </p:sp>
      <p:sp>
        <p:nvSpPr>
          <p:cNvPr id="96" name="Google Shape;96;p13"/>
          <p:cNvSpPr txBox="1"/>
          <p:nvPr/>
        </p:nvSpPr>
        <p:spPr>
          <a:xfrm>
            <a:off x="330980" y="4396635"/>
            <a:ext cx="11347704" cy="914056"/>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chemeClr val="dk1"/>
              </a:buClr>
              <a:buSzPts val="1800"/>
              <a:buFont typeface="Arial"/>
              <a:buNone/>
            </a:pPr>
            <a:r>
              <a:rPr lang="en-GB" sz="1800" b="0" i="0" u="none" strike="noStrike" cap="none" dirty="0">
                <a:solidFill>
                  <a:schemeClr val="dk1"/>
                </a:solidFill>
                <a:latin typeface="Calibri"/>
                <a:ea typeface="Calibri"/>
                <a:cs typeface="Calibri"/>
                <a:sym typeface="Calibri"/>
              </a:rPr>
              <a:t>Karel Aldrin Sánchez Hernández</a:t>
            </a:r>
            <a:r>
              <a:rPr lang="en-GB" sz="1800" b="1" i="0" u="none" strike="noStrike" cap="none" baseline="30000" dirty="0">
                <a:solidFill>
                  <a:schemeClr val="dk1"/>
                </a:solidFill>
                <a:latin typeface="Calibri"/>
                <a:ea typeface="Calibri"/>
                <a:cs typeface="Calibri"/>
                <a:sym typeface="Calibri"/>
              </a:rPr>
              <a:t>1</a:t>
            </a:r>
            <a:r>
              <a:rPr lang="en-GB" sz="1800" b="1" i="0" u="none" strike="noStrike" cap="none" dirty="0">
                <a:solidFill>
                  <a:schemeClr val="dk1"/>
                </a:solidFill>
                <a:latin typeface="Calibri"/>
                <a:ea typeface="Calibri"/>
                <a:cs typeface="Calibri"/>
                <a:sym typeface="Calibri"/>
              </a:rPr>
              <a:t>, </a:t>
            </a:r>
            <a:r>
              <a:rPr lang="en-GB" sz="1800" b="0" i="0" u="none" strike="noStrike" cap="none" dirty="0">
                <a:solidFill>
                  <a:schemeClr val="dk1"/>
                </a:solidFill>
                <a:latin typeface="Calibri"/>
                <a:ea typeface="Calibri"/>
                <a:cs typeface="Calibri"/>
                <a:sym typeface="Calibri"/>
              </a:rPr>
              <a:t>Gerald A. </a:t>
            </a:r>
            <a:r>
              <a:rPr lang="en-GB" sz="1800" b="0" i="0" u="none" strike="noStrike" cap="none" dirty="0" err="1">
                <a:solidFill>
                  <a:schemeClr val="dk1"/>
                </a:solidFill>
                <a:latin typeface="Calibri"/>
                <a:ea typeface="Calibri"/>
                <a:cs typeface="Calibri"/>
                <a:sym typeface="Calibri"/>
              </a:rPr>
              <a:t>Corzo</a:t>
            </a:r>
            <a:r>
              <a:rPr lang="en-GB" sz="1800" b="0" i="0" u="none" strike="noStrike" cap="none" dirty="0">
                <a:solidFill>
                  <a:schemeClr val="dk1"/>
                </a:solidFill>
                <a:latin typeface="Calibri"/>
                <a:ea typeface="Calibri"/>
                <a:cs typeface="Calibri"/>
                <a:sym typeface="Calibri"/>
              </a:rPr>
              <a:t> Pérez</a:t>
            </a:r>
            <a:r>
              <a:rPr lang="en-GB" sz="1800" b="1" i="0" u="none" strike="noStrike" cap="none" baseline="30000" dirty="0">
                <a:solidFill>
                  <a:schemeClr val="dk1"/>
                </a:solidFill>
                <a:latin typeface="Calibri"/>
                <a:ea typeface="Calibri"/>
                <a:cs typeface="Calibri"/>
                <a:sym typeface="Calibri"/>
              </a:rPr>
              <a:t>1</a:t>
            </a:r>
            <a:r>
              <a:rPr lang="en-GB" sz="1800" b="0" i="0" u="none" strike="noStrike" cap="none" dirty="0">
                <a:solidFill>
                  <a:srgbClr val="000000"/>
                </a:solidFill>
                <a:latin typeface="Calibri"/>
                <a:ea typeface="Calibri"/>
                <a:cs typeface="Calibri"/>
                <a:sym typeface="Calibri"/>
              </a:rPr>
              <a:t>.</a:t>
            </a:r>
          </a:p>
          <a:p>
            <a:pPr marL="0" marR="0" lvl="0" indent="0" algn="ctr" rtl="0">
              <a:lnSpc>
                <a:spcPct val="90000"/>
              </a:lnSpc>
              <a:spcBef>
                <a:spcPts val="600"/>
              </a:spcBef>
              <a:spcAft>
                <a:spcPts val="0"/>
              </a:spcAft>
              <a:buClr>
                <a:schemeClr val="dk1"/>
              </a:buClr>
              <a:buSzPts val="1800"/>
              <a:buFont typeface="Arial"/>
              <a:buNone/>
            </a:pPr>
            <a:endParaRPr lang="en-GB" sz="1800" b="0" i="0" u="none" strike="noStrike" cap="none" dirty="0">
              <a:solidFill>
                <a:srgbClr val="000000"/>
              </a:solidFill>
              <a:latin typeface="Calibri"/>
              <a:ea typeface="Calibri"/>
              <a:cs typeface="Calibri"/>
              <a:sym typeface="Calibri"/>
            </a:endParaRPr>
          </a:p>
          <a:p>
            <a:pPr marL="342900" marR="0" lvl="0" indent="-342900" algn="l" rtl="0">
              <a:spcBef>
                <a:spcPts val="600"/>
              </a:spcBef>
              <a:spcAft>
                <a:spcPts val="0"/>
              </a:spcAft>
              <a:buClr>
                <a:srgbClr val="000000"/>
              </a:buClr>
              <a:buSzPts val="1100"/>
              <a:buFont typeface="Arial Narrow"/>
              <a:buAutoNum type="arabicPeriod"/>
            </a:pPr>
            <a:r>
              <a:rPr lang="en-GB" sz="1100" b="0" i="0" u="none" strike="noStrike" cap="none" dirty="0" err="1">
                <a:solidFill>
                  <a:srgbClr val="000000"/>
                </a:solidFill>
                <a:latin typeface="Arial Narrow"/>
                <a:ea typeface="Arial Narrow"/>
                <a:cs typeface="Arial Narrow"/>
                <a:sym typeface="Arial Narrow"/>
              </a:rPr>
              <a:t>Unesco</a:t>
            </a:r>
            <a:r>
              <a:rPr lang="en-GB" sz="1100" b="0" i="0" u="none" strike="noStrike" cap="none" dirty="0">
                <a:solidFill>
                  <a:srgbClr val="000000"/>
                </a:solidFill>
                <a:latin typeface="Arial Narrow"/>
                <a:ea typeface="Arial Narrow"/>
                <a:cs typeface="Arial Narrow"/>
                <a:sym typeface="Arial Narrow"/>
              </a:rPr>
              <a:t> IHE- Institute for Water Education, Delft, Netherlands </a:t>
            </a:r>
            <a:endParaRPr lang="en-GB" dirty="0"/>
          </a:p>
        </p:txBody>
      </p:sp>
      <p:sp>
        <p:nvSpPr>
          <p:cNvPr id="98" name="Google Shape;9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a:t>2022</a:t>
            </a:r>
            <a:endParaRPr dirty="0"/>
          </a:p>
        </p:txBody>
      </p:sp>
      <p:sp>
        <p:nvSpPr>
          <p:cNvPr id="99" name="Google Shape;9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a:t>
            </a:fld>
            <a:endParaRPr/>
          </a:p>
        </p:txBody>
      </p:sp>
      <p:pic>
        <p:nvPicPr>
          <p:cNvPr id="3074" name="Picture 2" descr="EGU 2022 - European Geosciences Union General Assembly | Copernicus">
            <a:extLst>
              <a:ext uri="{FF2B5EF4-FFF2-40B4-BE49-F238E27FC236}">
                <a16:creationId xmlns:a16="http://schemas.microsoft.com/office/drawing/2014/main" id="{BFBFE5EA-42BD-9E71-99E4-F1BA28F04F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55"/>
            <a:ext cx="2712612" cy="776882"/>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1">
            <a:extLst>
              <a:ext uri="{FF2B5EF4-FFF2-40B4-BE49-F238E27FC236}">
                <a16:creationId xmlns:a16="http://schemas.microsoft.com/office/drawing/2014/main" id="{8674449E-C577-E4F9-D294-21FBF140F0F0}"/>
              </a:ext>
            </a:extLst>
          </p:cNvPr>
          <p:cNvPicPr>
            <a:picLocks noChangeAspect="1"/>
          </p:cNvPicPr>
          <p:nvPr/>
        </p:nvPicPr>
        <p:blipFill>
          <a:blip r:embed="rId5"/>
          <a:stretch>
            <a:fillRect/>
          </a:stretch>
        </p:blipFill>
        <p:spPr>
          <a:xfrm>
            <a:off x="9091957" y="5564242"/>
            <a:ext cx="1646765" cy="894171"/>
          </a:xfrm>
          <a:prstGeom prst="rect">
            <a:avLst/>
          </a:prstGeom>
        </p:spPr>
      </p:pic>
      <p:pic>
        <p:nvPicPr>
          <p:cNvPr id="17" name="Imagen 13">
            <a:extLst>
              <a:ext uri="{FF2B5EF4-FFF2-40B4-BE49-F238E27FC236}">
                <a16:creationId xmlns:a16="http://schemas.microsoft.com/office/drawing/2014/main" id="{59EC300F-3D6C-730D-54D1-C2218ABC4042}"/>
              </a:ext>
            </a:extLst>
          </p:cNvPr>
          <p:cNvPicPr>
            <a:picLocks noChangeAspect="1"/>
          </p:cNvPicPr>
          <p:nvPr/>
        </p:nvPicPr>
        <p:blipFill>
          <a:blip r:embed="rId6"/>
          <a:stretch>
            <a:fillRect/>
          </a:stretch>
        </p:blipFill>
        <p:spPr>
          <a:xfrm>
            <a:off x="9030845" y="6482826"/>
            <a:ext cx="2242838" cy="399586"/>
          </a:xfrm>
          <a:prstGeom prst="rect">
            <a:avLst/>
          </a:prstGeom>
        </p:spPr>
      </p:pic>
      <p:pic>
        <p:nvPicPr>
          <p:cNvPr id="3076" name="Picture 4" descr="Netherlands Ministry of Foreign Affairs // FARM-D">
            <a:extLst>
              <a:ext uri="{FF2B5EF4-FFF2-40B4-BE49-F238E27FC236}">
                <a16:creationId xmlns:a16="http://schemas.microsoft.com/office/drawing/2014/main" id="{29088013-082E-AECA-AE4C-DCF8B2E358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2271" y="5564243"/>
            <a:ext cx="2175296" cy="11743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4;p14">
            <a:extLst>
              <a:ext uri="{FF2B5EF4-FFF2-40B4-BE49-F238E27FC236}">
                <a16:creationId xmlns:a16="http://schemas.microsoft.com/office/drawing/2014/main" id="{396D4C82-1ECF-630D-7587-58C225C95EA4}"/>
              </a:ext>
            </a:extLst>
          </p:cNvPr>
          <p:cNvSpPr/>
          <p:nvPr/>
        </p:nvSpPr>
        <p:spPr>
          <a:xfrm>
            <a:off x="-1" y="9413"/>
            <a:ext cx="12192000" cy="649224"/>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800" dirty="0">
                <a:solidFill>
                  <a:schemeClr val="dk1"/>
                </a:solidFill>
                <a:latin typeface="Calibri"/>
                <a:ea typeface="Calibri"/>
                <a:cs typeface="Calibri"/>
                <a:sym typeface="Calibri"/>
              </a:rPr>
              <a:t>Conclusions and Perspectives</a:t>
            </a:r>
          </a:p>
        </p:txBody>
      </p:sp>
      <p:sp>
        <p:nvSpPr>
          <p:cNvPr id="5" name="Google Shape;105;p14">
            <a:extLst>
              <a:ext uri="{FF2B5EF4-FFF2-40B4-BE49-F238E27FC236}">
                <a16:creationId xmlns:a16="http://schemas.microsoft.com/office/drawing/2014/main" id="{730BD090-2924-4BF6-66F1-6BD5113976A6}"/>
              </a:ext>
            </a:extLst>
          </p:cNvPr>
          <p:cNvSpPr/>
          <p:nvPr/>
        </p:nvSpPr>
        <p:spPr>
          <a:xfrm>
            <a:off x="0" y="6176962"/>
            <a:ext cx="12192000" cy="681037"/>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 name="TextBox 5">
            <a:extLst>
              <a:ext uri="{FF2B5EF4-FFF2-40B4-BE49-F238E27FC236}">
                <a16:creationId xmlns:a16="http://schemas.microsoft.com/office/drawing/2014/main" id="{B96AA0F8-825B-1E48-1D2D-28CCF8B4F799}"/>
              </a:ext>
            </a:extLst>
          </p:cNvPr>
          <p:cNvSpPr txBox="1"/>
          <p:nvPr/>
        </p:nvSpPr>
        <p:spPr>
          <a:xfrm>
            <a:off x="496764" y="1028343"/>
            <a:ext cx="11177371" cy="3970318"/>
          </a:xfrm>
          <a:prstGeom prst="rect">
            <a:avLst/>
          </a:prstGeom>
          <a:noFill/>
        </p:spPr>
        <p:txBody>
          <a:bodyPr wrap="square">
            <a:spAutoFit/>
          </a:bodyPr>
          <a:lstStyle/>
          <a:p>
            <a:pPr algn="just"/>
            <a:r>
              <a:rPr lang="en-GB" b="0" i="0" dirty="0">
                <a:solidFill>
                  <a:srgbClr val="333333"/>
                </a:solidFill>
                <a:effectLst/>
                <a:latin typeface="Arial" panose="020B0604020202020204" pitchFamily="34" charset="0"/>
                <a:cs typeface="Arial" panose="020B0604020202020204" pitchFamily="34" charset="0"/>
              </a:rPr>
              <a:t>The results show the potential impacts of land surface feedbacks through evapotranspiration on         regional precipitation variability</a:t>
            </a:r>
          </a:p>
          <a:p>
            <a:pPr algn="just"/>
            <a:endParaRPr lang="en-GB" b="0" i="0" dirty="0">
              <a:solidFill>
                <a:srgbClr val="333333"/>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b="0" i="0" dirty="0">
                <a:solidFill>
                  <a:srgbClr val="333333"/>
                </a:solidFill>
                <a:effectLst/>
                <a:latin typeface="Arial" panose="020B0604020202020204" pitchFamily="34" charset="0"/>
                <a:cs typeface="Arial" panose="020B0604020202020204" pitchFamily="34" charset="0"/>
              </a:rPr>
              <a:t>The water vapor transport is weak, which minimizes the advected humidity from external sources, doing that local evaporation contributes more to precipitation in dry summers.</a:t>
            </a:r>
          </a:p>
          <a:p>
            <a:pPr marL="285750" indent="-285750" algn="just">
              <a:buFont typeface="Arial" panose="020B0604020202020204" pitchFamily="34" charset="0"/>
              <a:buChar char="•"/>
            </a:pPr>
            <a:endParaRPr lang="en-GB" b="0" i="0" dirty="0">
              <a:solidFill>
                <a:srgbClr val="333333"/>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b="0" i="0" dirty="0">
                <a:solidFill>
                  <a:srgbClr val="333333"/>
                </a:solidFill>
                <a:effectLst/>
                <a:latin typeface="Arial" panose="020B0604020202020204" pitchFamily="34" charset="0"/>
                <a:cs typeface="Arial" panose="020B0604020202020204" pitchFamily="34" charset="0"/>
              </a:rPr>
              <a:t>ET should increase with the temperature and radiation, which may be caused by land use/cover changes. A lot of observations show that the land use/cover in the river basin has significantly changed, that reported in the annual  population query around th</a:t>
            </a:r>
            <a:r>
              <a:rPr lang="en-GB" dirty="0">
                <a:solidFill>
                  <a:srgbClr val="333333"/>
                </a:solidFill>
                <a:latin typeface="Arial" panose="020B0604020202020204" pitchFamily="34" charset="0"/>
                <a:cs typeface="Arial" panose="020B0604020202020204" pitchFamily="34" charset="0"/>
              </a:rPr>
              <a:t>e zone.</a:t>
            </a:r>
          </a:p>
          <a:p>
            <a:pPr algn="just"/>
            <a:endParaRPr lang="en-GB" b="0" i="0" dirty="0">
              <a:solidFill>
                <a:srgbClr val="333333"/>
              </a:solidFill>
              <a:effectLst/>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b="0" i="0" dirty="0">
                <a:solidFill>
                  <a:srgbClr val="333333"/>
                </a:solidFill>
                <a:effectLst/>
                <a:latin typeface="Arial" panose="020B0604020202020204" pitchFamily="34" charset="0"/>
                <a:cs typeface="Arial" panose="020B0604020202020204" pitchFamily="34" charset="0"/>
              </a:rPr>
              <a:t>High evaporation with a weak water vapor transport have a positive effect on the recycling ratio. </a:t>
            </a:r>
            <a:r>
              <a:rPr lang="en-GB" dirty="0">
                <a:solidFill>
                  <a:srgbClr val="333333"/>
                </a:solidFill>
                <a:latin typeface="Arial" panose="020B0604020202020204" pitchFamily="34" charset="0"/>
                <a:cs typeface="Arial" panose="020B0604020202020204" pitchFamily="34" charset="0"/>
              </a:rPr>
              <a:t>H</a:t>
            </a:r>
            <a:r>
              <a:rPr lang="en-GB" b="0" i="0" dirty="0">
                <a:solidFill>
                  <a:srgbClr val="333333"/>
                </a:solidFill>
                <a:effectLst/>
                <a:latin typeface="Arial" panose="020B0604020202020204" pitchFamily="34" charset="0"/>
                <a:cs typeface="Arial" panose="020B0604020202020204" pitchFamily="34" charset="0"/>
              </a:rPr>
              <a:t>igh recycling rates in a dry summer are low total precipitation </a:t>
            </a:r>
            <a:r>
              <a:rPr lang="en-GB" dirty="0">
                <a:solidFill>
                  <a:srgbClr val="333333"/>
                </a:solidFill>
                <a:latin typeface="Arial" panose="020B0604020202020204" pitchFamily="34" charset="0"/>
                <a:cs typeface="Arial" panose="020B0604020202020204" pitchFamily="34" charset="0"/>
              </a:rPr>
              <a:t>evaporation rates increasing, </a:t>
            </a:r>
            <a:r>
              <a:rPr lang="en-GB" b="0" i="0" dirty="0">
                <a:solidFill>
                  <a:srgbClr val="333333"/>
                </a:solidFill>
                <a:effectLst/>
                <a:latin typeface="Arial" panose="020B0604020202020204" pitchFamily="34" charset="0"/>
                <a:cs typeface="Arial" panose="020B0604020202020204" pitchFamily="34" charset="0"/>
              </a:rPr>
              <a:t>which results in low absolute values of recycled precipitation.</a:t>
            </a:r>
          </a:p>
          <a:p>
            <a:pPr marL="285750" indent="-285750" algn="just">
              <a:buFont typeface="Arial" panose="020B0604020202020204" pitchFamily="34" charset="0"/>
              <a:buChar char="•"/>
            </a:pPr>
            <a:endParaRPr lang="en-GB" dirty="0">
              <a:solidFill>
                <a:srgbClr val="333333"/>
              </a:solidFill>
              <a:latin typeface="Arial" panose="020B0604020202020204" pitchFamily="34" charset="0"/>
              <a:cs typeface="Arial" panose="020B0604020202020204" pitchFamily="34" charset="0"/>
            </a:endParaRPr>
          </a:p>
        </p:txBody>
      </p:sp>
      <p:pic>
        <p:nvPicPr>
          <p:cNvPr id="11266" name="Picture 2">
            <a:extLst>
              <a:ext uri="{FF2B5EF4-FFF2-40B4-BE49-F238E27FC236}">
                <a16:creationId xmlns:a16="http://schemas.microsoft.com/office/drawing/2014/main" id="{55D5AEE3-3F9B-BEE5-4524-770B04471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1084" y="5002447"/>
            <a:ext cx="1948596" cy="19485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E8C3504-9731-2EF1-D127-77A37C2F09AE}"/>
              </a:ext>
            </a:extLst>
          </p:cNvPr>
          <p:cNvSpPr txBox="1"/>
          <p:nvPr/>
        </p:nvSpPr>
        <p:spPr>
          <a:xfrm>
            <a:off x="496764" y="4906327"/>
            <a:ext cx="9623780" cy="923330"/>
          </a:xfrm>
          <a:prstGeom prst="rect">
            <a:avLst/>
          </a:prstGeom>
          <a:noFill/>
        </p:spPr>
        <p:txBody>
          <a:bodyPr wrap="square">
            <a:spAutoFit/>
          </a:bodyPr>
          <a:lstStyle/>
          <a:p>
            <a:pPr marL="285750" indent="-285750" algn="just">
              <a:buFont typeface="Arial" panose="020B0604020202020204" pitchFamily="34" charset="0"/>
              <a:buChar char="•"/>
            </a:pPr>
            <a:r>
              <a:rPr lang="en-GB" dirty="0">
                <a:solidFill>
                  <a:srgbClr val="333333"/>
                </a:solidFill>
                <a:latin typeface="Arial" panose="020B0604020202020204" pitchFamily="34" charset="0"/>
                <a:cs typeface="Arial" panose="020B0604020202020204" pitchFamily="34" charset="0"/>
              </a:rPr>
              <a:t>Implementing Atmospheric river algorithm and its spatiotemporal tracking will allows characterising other factors related on the water fluxes dynamics as direction, live cycles improving drought or flooding monitoring systems.</a:t>
            </a:r>
            <a:endParaRPr lang="LID8192"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0502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4;p14">
            <a:extLst>
              <a:ext uri="{FF2B5EF4-FFF2-40B4-BE49-F238E27FC236}">
                <a16:creationId xmlns:a16="http://schemas.microsoft.com/office/drawing/2014/main" id="{396D4C82-1ECF-630D-7587-58C225C95EA4}"/>
              </a:ext>
            </a:extLst>
          </p:cNvPr>
          <p:cNvSpPr/>
          <p:nvPr/>
        </p:nvSpPr>
        <p:spPr>
          <a:xfrm>
            <a:off x="0" y="0"/>
            <a:ext cx="12192000" cy="649224"/>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800" dirty="0">
                <a:solidFill>
                  <a:schemeClr val="dk1"/>
                </a:solidFill>
                <a:latin typeface="Calibri"/>
                <a:ea typeface="Calibri"/>
                <a:cs typeface="Calibri"/>
                <a:sym typeface="Calibri"/>
              </a:rPr>
              <a:t> References</a:t>
            </a:r>
          </a:p>
        </p:txBody>
      </p:sp>
      <p:sp>
        <p:nvSpPr>
          <p:cNvPr id="5" name="Google Shape;105;p14">
            <a:extLst>
              <a:ext uri="{FF2B5EF4-FFF2-40B4-BE49-F238E27FC236}">
                <a16:creationId xmlns:a16="http://schemas.microsoft.com/office/drawing/2014/main" id="{730BD090-2924-4BF6-66F1-6BD5113976A6}"/>
              </a:ext>
            </a:extLst>
          </p:cNvPr>
          <p:cNvSpPr/>
          <p:nvPr/>
        </p:nvSpPr>
        <p:spPr>
          <a:xfrm>
            <a:off x="0" y="6176962"/>
            <a:ext cx="12192000" cy="681037"/>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 name="TextBox 5">
            <a:extLst>
              <a:ext uri="{FF2B5EF4-FFF2-40B4-BE49-F238E27FC236}">
                <a16:creationId xmlns:a16="http://schemas.microsoft.com/office/drawing/2014/main" id="{5DF566D7-39AF-732E-8E05-55F9746B01DB}"/>
              </a:ext>
            </a:extLst>
          </p:cNvPr>
          <p:cNvSpPr txBox="1"/>
          <p:nvPr/>
        </p:nvSpPr>
        <p:spPr>
          <a:xfrm>
            <a:off x="202721" y="673810"/>
            <a:ext cx="5438954" cy="6416821"/>
          </a:xfrm>
          <a:prstGeom prst="rect">
            <a:avLst/>
          </a:prstGeom>
          <a:noFill/>
        </p:spPr>
        <p:txBody>
          <a:bodyPr wrap="square">
            <a:spAutoFit/>
          </a:bodyPr>
          <a:lstStyle/>
          <a:p>
            <a:pPr marL="406400" marR="0" indent="-40640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E. B. Jaeger, R. </a:t>
            </a:r>
            <a:r>
              <a:rPr lang="en-US" sz="1800" dirty="0" err="1">
                <a:effectLst/>
                <a:latin typeface="Calibri" panose="020F0502020204030204" pitchFamily="34" charset="0"/>
                <a:ea typeface="Calibri" panose="020F0502020204030204" pitchFamily="34" charset="0"/>
                <a:cs typeface="Calibri" panose="020F0502020204030204" pitchFamily="34" charset="0"/>
              </a:rPr>
              <a:t>Stöckli</a:t>
            </a:r>
            <a:r>
              <a:rPr lang="en-US" sz="1800" dirty="0">
                <a:effectLst/>
                <a:latin typeface="Calibri" panose="020F0502020204030204" pitchFamily="34" charset="0"/>
                <a:ea typeface="Calibri" panose="020F0502020204030204" pitchFamily="34" charset="0"/>
                <a:cs typeface="Calibri" panose="020F0502020204030204" pitchFamily="34" charset="0"/>
              </a:rPr>
              <a:t>, and S. I. Seneviratne, ‘Analysis of planetary boundary layer fluxes and land-atmosphere coupling in the regional climate model CLM’, </a:t>
            </a:r>
            <a:r>
              <a:rPr lang="en-US" sz="1800" i="1" dirty="0">
                <a:effectLst/>
                <a:latin typeface="Calibri" panose="020F0502020204030204" pitchFamily="34" charset="0"/>
                <a:ea typeface="Calibri" panose="020F0502020204030204" pitchFamily="34" charset="0"/>
                <a:cs typeface="Calibri" panose="020F0502020204030204" pitchFamily="34" charset="0"/>
              </a:rPr>
              <a:t>J. </a:t>
            </a:r>
            <a:r>
              <a:rPr lang="en-US" sz="1800" i="1" dirty="0" err="1">
                <a:effectLst/>
                <a:latin typeface="Calibri" panose="020F0502020204030204" pitchFamily="34" charset="0"/>
                <a:ea typeface="Calibri" panose="020F0502020204030204" pitchFamily="34" charset="0"/>
                <a:cs typeface="Calibri" panose="020F0502020204030204" pitchFamily="34" charset="0"/>
              </a:rPr>
              <a:t>Geophys</a:t>
            </a:r>
            <a:r>
              <a:rPr lang="en-US" sz="1800" i="1" dirty="0">
                <a:effectLst/>
                <a:latin typeface="Calibri" panose="020F0502020204030204" pitchFamily="34" charset="0"/>
                <a:ea typeface="Calibri" panose="020F0502020204030204" pitchFamily="34" charset="0"/>
                <a:cs typeface="Calibri" panose="020F0502020204030204" pitchFamily="34" charset="0"/>
              </a:rPr>
              <a:t>. Res. Atmos.</a:t>
            </a:r>
            <a:r>
              <a:rPr lang="en-US" sz="1800" dirty="0">
                <a:effectLst/>
                <a:latin typeface="Calibri" panose="020F0502020204030204" pitchFamily="34" charset="0"/>
                <a:ea typeface="Calibri" panose="020F0502020204030204" pitchFamily="34" charset="0"/>
                <a:cs typeface="Calibri" panose="020F0502020204030204" pitchFamily="34" charset="0"/>
              </a:rPr>
              <a:t>, vol. 114, no. 17, 2009,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10.1029/2008JD011658.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indent="-40640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J. O. </a:t>
            </a:r>
            <a:r>
              <a:rPr lang="en-US" sz="1800" dirty="0" err="1">
                <a:effectLst/>
                <a:latin typeface="Calibri" panose="020F0502020204030204" pitchFamily="34" charset="0"/>
                <a:ea typeface="Calibri" panose="020F0502020204030204" pitchFamily="34" charset="0"/>
                <a:cs typeface="Calibri" panose="020F0502020204030204" pitchFamily="34" charset="0"/>
              </a:rPr>
              <a:t>Haerter</a:t>
            </a:r>
            <a:r>
              <a:rPr lang="en-US" sz="1800" dirty="0">
                <a:effectLst/>
                <a:latin typeface="Calibri" panose="020F0502020204030204" pitchFamily="34" charset="0"/>
                <a:ea typeface="Calibri" panose="020F0502020204030204" pitchFamily="34" charset="0"/>
                <a:cs typeface="Calibri" panose="020F0502020204030204" pitchFamily="34" charset="0"/>
              </a:rPr>
              <a:t>, P. Berg, and S. Hagemann, ‘Heavy rain intensity distributions on varying time scales and at different temperatures’, </a:t>
            </a:r>
            <a:r>
              <a:rPr lang="en-US" sz="1800" i="1" dirty="0">
                <a:effectLst/>
                <a:latin typeface="Calibri" panose="020F0502020204030204" pitchFamily="34" charset="0"/>
                <a:ea typeface="Calibri" panose="020F0502020204030204" pitchFamily="34" charset="0"/>
                <a:cs typeface="Calibri" panose="020F0502020204030204" pitchFamily="34" charset="0"/>
              </a:rPr>
              <a:t>J. </a:t>
            </a:r>
            <a:r>
              <a:rPr lang="en-US" sz="1800" i="1" dirty="0" err="1">
                <a:effectLst/>
                <a:latin typeface="Calibri" panose="020F0502020204030204" pitchFamily="34" charset="0"/>
                <a:ea typeface="Calibri" panose="020F0502020204030204" pitchFamily="34" charset="0"/>
                <a:cs typeface="Calibri" panose="020F0502020204030204" pitchFamily="34" charset="0"/>
              </a:rPr>
              <a:t>Geophys</a:t>
            </a:r>
            <a:r>
              <a:rPr lang="en-US" sz="1800" i="1" dirty="0">
                <a:effectLst/>
                <a:latin typeface="Calibri" panose="020F0502020204030204" pitchFamily="34" charset="0"/>
                <a:ea typeface="Calibri" panose="020F0502020204030204" pitchFamily="34" charset="0"/>
                <a:cs typeface="Calibri" panose="020F0502020204030204" pitchFamily="34" charset="0"/>
              </a:rPr>
              <a:t>. Res. Atmos.</a:t>
            </a:r>
            <a:r>
              <a:rPr lang="en-US" sz="1800" dirty="0">
                <a:effectLst/>
                <a:latin typeface="Calibri" panose="020F0502020204030204" pitchFamily="34" charset="0"/>
                <a:ea typeface="Calibri" panose="020F0502020204030204" pitchFamily="34" charset="0"/>
                <a:cs typeface="Calibri" panose="020F0502020204030204" pitchFamily="34" charset="0"/>
              </a:rPr>
              <a:t>, vol. 115, no. 17, 2010,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10.1029/2009JD013384.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indent="-40640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R. </a:t>
            </a:r>
            <a:r>
              <a:rPr lang="en-US" sz="1800" dirty="0" err="1">
                <a:effectLst/>
                <a:latin typeface="Calibri" panose="020F0502020204030204" pitchFamily="34" charset="0"/>
                <a:ea typeface="Calibri" panose="020F0502020204030204" pitchFamily="34" charset="0"/>
                <a:cs typeface="Calibri" panose="020F0502020204030204" pitchFamily="34" charset="0"/>
              </a:rPr>
              <a:t>Sasse</a:t>
            </a:r>
            <a:r>
              <a:rPr lang="en-US" sz="1800" dirty="0">
                <a:effectLst/>
                <a:latin typeface="Calibri" panose="020F0502020204030204" pitchFamily="34" charset="0"/>
                <a:ea typeface="Calibri" panose="020F0502020204030204" pitchFamily="34" charset="0"/>
                <a:cs typeface="Calibri" panose="020F0502020204030204" pitchFamily="34" charset="0"/>
              </a:rPr>
              <a:t>, G. </a:t>
            </a:r>
            <a:r>
              <a:rPr lang="en-US" sz="1800" dirty="0" err="1">
                <a:effectLst/>
                <a:latin typeface="Calibri" panose="020F0502020204030204" pitchFamily="34" charset="0"/>
                <a:ea typeface="Calibri" panose="020F0502020204030204" pitchFamily="34" charset="0"/>
                <a:cs typeface="Calibri" panose="020F0502020204030204" pitchFamily="34" charset="0"/>
              </a:rPr>
              <a:t>Schädler</a:t>
            </a:r>
            <a:r>
              <a:rPr lang="en-US" sz="1800" dirty="0">
                <a:effectLst/>
                <a:latin typeface="Calibri" panose="020F0502020204030204" pitchFamily="34" charset="0"/>
                <a:ea typeface="Calibri" panose="020F0502020204030204" pitchFamily="34" charset="0"/>
                <a:cs typeface="Calibri" panose="020F0502020204030204" pitchFamily="34" charset="0"/>
              </a:rPr>
              <a:t>, and C. </a:t>
            </a:r>
            <a:r>
              <a:rPr lang="en-US" sz="1800" dirty="0" err="1">
                <a:effectLst/>
                <a:latin typeface="Calibri" panose="020F0502020204030204" pitchFamily="34" charset="0"/>
                <a:ea typeface="Calibri" panose="020F0502020204030204" pitchFamily="34" charset="0"/>
                <a:cs typeface="Calibri" panose="020F0502020204030204" pitchFamily="34" charset="0"/>
              </a:rPr>
              <a:t>Kottmeier</a:t>
            </a:r>
            <a:r>
              <a:rPr lang="en-US" sz="1800" dirty="0">
                <a:effectLst/>
                <a:latin typeface="Calibri" panose="020F0502020204030204" pitchFamily="34" charset="0"/>
                <a:ea typeface="Calibri" panose="020F0502020204030204" pitchFamily="34" charset="0"/>
                <a:cs typeface="Calibri" panose="020F0502020204030204" pitchFamily="34" charset="0"/>
              </a:rPr>
              <a:t>, ‘The Regional Atmospheric Water Budget over Southwestern Germany under Different Synoptic Conditions’, </a:t>
            </a:r>
            <a:r>
              <a:rPr lang="en-US" sz="1800" i="1" dirty="0">
                <a:effectLst/>
                <a:latin typeface="Calibri" panose="020F0502020204030204" pitchFamily="34" charset="0"/>
                <a:ea typeface="Calibri" panose="020F0502020204030204" pitchFamily="34" charset="0"/>
                <a:cs typeface="Calibri" panose="020F0502020204030204" pitchFamily="34" charset="0"/>
              </a:rPr>
              <a:t>J. </a:t>
            </a:r>
            <a:r>
              <a:rPr lang="en-US" sz="1800" i="1" dirty="0" err="1">
                <a:effectLst/>
                <a:latin typeface="Calibri" panose="020F0502020204030204" pitchFamily="34" charset="0"/>
                <a:ea typeface="Calibri" panose="020F0502020204030204" pitchFamily="34" charset="0"/>
                <a:cs typeface="Calibri" panose="020F0502020204030204" pitchFamily="34" charset="0"/>
              </a:rPr>
              <a:t>Hydrometeorol</a:t>
            </a:r>
            <a:r>
              <a:rPr lang="en-US" sz="1800" i="1"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Calibri" panose="020F0502020204030204" pitchFamily="34" charset="0"/>
              </a:rPr>
              <a:t>, vol. 14, no. 1, pp. 69–84, Feb. 2013,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10.1175/JHM-D-11-0110.1.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indent="-40640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M. G. </a:t>
            </a:r>
            <a:r>
              <a:rPr lang="en-US" sz="1800" dirty="0" err="1">
                <a:effectLst/>
                <a:latin typeface="Calibri" panose="020F0502020204030204" pitchFamily="34" charset="0"/>
                <a:ea typeface="Calibri" panose="020F0502020204030204" pitchFamily="34" charset="0"/>
                <a:cs typeface="Calibri" panose="020F0502020204030204" pitchFamily="34" charset="0"/>
              </a:rPr>
              <a:t>Bosilovich</a:t>
            </a:r>
            <a:r>
              <a:rPr lang="en-US" sz="1800" dirty="0">
                <a:effectLst/>
                <a:latin typeface="Calibri" panose="020F0502020204030204" pitchFamily="34" charset="0"/>
                <a:ea typeface="Calibri" panose="020F0502020204030204" pitchFamily="34" charset="0"/>
                <a:cs typeface="Calibri" panose="020F0502020204030204" pitchFamily="34" charset="0"/>
              </a:rPr>
              <a:t>, F. R. Robertson, L. Takacs, A. </a:t>
            </a:r>
            <a:r>
              <a:rPr lang="en-US" sz="1800" dirty="0" err="1">
                <a:effectLst/>
                <a:latin typeface="Calibri" panose="020F0502020204030204" pitchFamily="34" charset="0"/>
                <a:ea typeface="Calibri" panose="020F0502020204030204" pitchFamily="34" charset="0"/>
                <a:cs typeface="Calibri" panose="020F0502020204030204" pitchFamily="34" charset="0"/>
              </a:rPr>
              <a:t>Molod</a:t>
            </a:r>
            <a:r>
              <a:rPr lang="en-US" sz="1800" dirty="0">
                <a:effectLst/>
                <a:latin typeface="Calibri" panose="020F0502020204030204" pitchFamily="34" charset="0"/>
                <a:ea typeface="Calibri" panose="020F0502020204030204" pitchFamily="34" charset="0"/>
                <a:cs typeface="Calibri" panose="020F0502020204030204" pitchFamily="34" charset="0"/>
              </a:rPr>
              <a:t>, and D. </a:t>
            </a:r>
            <a:r>
              <a:rPr lang="en-US" sz="1800" dirty="0" err="1">
                <a:effectLst/>
                <a:latin typeface="Calibri" panose="020F0502020204030204" pitchFamily="34" charset="0"/>
                <a:ea typeface="Calibri" panose="020F0502020204030204" pitchFamily="34" charset="0"/>
                <a:cs typeface="Calibri" panose="020F0502020204030204" pitchFamily="34" charset="0"/>
              </a:rPr>
              <a:t>Mocko</a:t>
            </a:r>
            <a:r>
              <a:rPr lang="en-US" sz="1800" dirty="0">
                <a:effectLst/>
                <a:latin typeface="Calibri" panose="020F0502020204030204" pitchFamily="34" charset="0"/>
                <a:ea typeface="Calibri" panose="020F0502020204030204" pitchFamily="34" charset="0"/>
                <a:cs typeface="Calibri" panose="020F0502020204030204" pitchFamily="34" charset="0"/>
              </a:rPr>
              <a:t>, ‘Atmospheric water balance and variability in the MERRA-2 reanalysis’, </a:t>
            </a:r>
            <a:r>
              <a:rPr lang="en-US" sz="1800" i="1" dirty="0">
                <a:effectLst/>
                <a:latin typeface="Calibri" panose="020F0502020204030204" pitchFamily="34" charset="0"/>
                <a:ea typeface="Calibri" panose="020F0502020204030204" pitchFamily="34" charset="0"/>
                <a:cs typeface="Calibri" panose="020F0502020204030204" pitchFamily="34" charset="0"/>
              </a:rPr>
              <a:t>J. </a:t>
            </a:r>
            <a:r>
              <a:rPr lang="en-US" sz="1800" i="1" dirty="0" err="1">
                <a:effectLst/>
                <a:latin typeface="Calibri" panose="020F0502020204030204" pitchFamily="34" charset="0"/>
                <a:ea typeface="Calibri" panose="020F0502020204030204" pitchFamily="34" charset="0"/>
                <a:cs typeface="Calibri" panose="020F0502020204030204" pitchFamily="34" charset="0"/>
              </a:rPr>
              <a:t>Clim</a:t>
            </a:r>
            <a:r>
              <a:rPr lang="en-US" sz="1800" i="1"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Calibri" panose="020F0502020204030204" pitchFamily="34" charset="0"/>
              </a:rPr>
              <a:t>, vol. 30, no. 4, pp. 1177–1196, 2017,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10.1175/JCLI-D-16-0338.1.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FF3D25B-110F-C97A-996B-AA831129E26E}"/>
              </a:ext>
            </a:extLst>
          </p:cNvPr>
          <p:cNvSpPr txBox="1"/>
          <p:nvPr/>
        </p:nvSpPr>
        <p:spPr>
          <a:xfrm>
            <a:off x="5844395" y="649224"/>
            <a:ext cx="6144883" cy="6314229"/>
          </a:xfrm>
          <a:prstGeom prst="rect">
            <a:avLst/>
          </a:prstGeom>
          <a:noFill/>
        </p:spPr>
        <p:txBody>
          <a:bodyPr wrap="square">
            <a:spAutoFit/>
          </a:bodyPr>
          <a:lstStyle/>
          <a:p>
            <a:pPr marL="406400" marR="0" indent="-40640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P. J. Neiman </a:t>
            </a:r>
            <a:r>
              <a:rPr lang="en-US" sz="1800" i="1" dirty="0">
                <a:effectLst/>
                <a:latin typeface="Calibri" panose="020F0502020204030204" pitchFamily="34" charset="0"/>
                <a:ea typeface="Calibri" panose="020F0502020204030204" pitchFamily="34" charset="0"/>
                <a:cs typeface="Calibri" panose="020F0502020204030204" pitchFamily="34" charset="0"/>
              </a:rPr>
              <a:t>et al.</a:t>
            </a:r>
            <a:r>
              <a:rPr lang="en-US" sz="1800" dirty="0">
                <a:effectLst/>
                <a:latin typeface="Calibri" panose="020F0502020204030204" pitchFamily="34" charset="0"/>
                <a:ea typeface="Calibri" panose="020F0502020204030204" pitchFamily="34" charset="0"/>
                <a:cs typeface="Calibri" panose="020F0502020204030204" pitchFamily="34" charset="0"/>
              </a:rPr>
              <a:t>, ‘Diagnosis of an intense atmospheric river impacting the pacific northwest: Storm summary and offshore vertical structure observed with COSMIC satellite retrievals’, </a:t>
            </a:r>
            <a:r>
              <a:rPr lang="en-US" sz="1800" i="1" dirty="0">
                <a:effectLst/>
                <a:latin typeface="Calibri" panose="020F0502020204030204" pitchFamily="34" charset="0"/>
                <a:ea typeface="Calibri" panose="020F0502020204030204" pitchFamily="34" charset="0"/>
                <a:cs typeface="Calibri" panose="020F0502020204030204" pitchFamily="34" charset="0"/>
              </a:rPr>
              <a:t>Mon. Weather Rev.</a:t>
            </a:r>
            <a:r>
              <a:rPr lang="en-US" sz="1800" dirty="0">
                <a:effectLst/>
                <a:latin typeface="Calibri" panose="020F0502020204030204" pitchFamily="34" charset="0"/>
                <a:ea typeface="Calibri" panose="020F0502020204030204" pitchFamily="34" charset="0"/>
                <a:cs typeface="Calibri" panose="020F0502020204030204" pitchFamily="34" charset="0"/>
              </a:rPr>
              <a:t>, vol. 136, no. 11, pp. 4398–4420, 2008,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10.1175/2008MWR2550.1.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indent="-40640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 V. </a:t>
            </a:r>
            <a:r>
              <a:rPr lang="en-US" sz="1800" dirty="0" err="1">
                <a:effectLst/>
                <a:latin typeface="Calibri" panose="020F0502020204030204" pitchFamily="34" charset="0"/>
                <a:ea typeface="Calibri" panose="020F0502020204030204" pitchFamily="34" charset="0"/>
                <a:cs typeface="Calibri" panose="020F0502020204030204" pitchFamily="34" charset="0"/>
              </a:rPr>
              <a:t>Gorodetskaya</a:t>
            </a:r>
            <a:r>
              <a:rPr lang="en-US" sz="1800" dirty="0">
                <a:effectLst/>
                <a:latin typeface="Calibri" panose="020F0502020204030204" pitchFamily="34" charset="0"/>
                <a:ea typeface="Calibri" panose="020F0502020204030204" pitchFamily="34" charset="0"/>
                <a:cs typeface="Calibri" panose="020F0502020204030204" pitchFamily="34" charset="0"/>
              </a:rPr>
              <a:t>, M. </a:t>
            </a:r>
            <a:r>
              <a:rPr lang="en-US" sz="1800" dirty="0" err="1">
                <a:effectLst/>
                <a:latin typeface="Calibri" panose="020F0502020204030204" pitchFamily="34" charset="0"/>
                <a:ea typeface="Calibri" panose="020F0502020204030204" pitchFamily="34" charset="0"/>
                <a:cs typeface="Calibri" panose="020F0502020204030204" pitchFamily="34" charset="0"/>
              </a:rPr>
              <a:t>Tsukernik</a:t>
            </a:r>
            <a:r>
              <a:rPr lang="en-US" sz="1800" dirty="0">
                <a:effectLst/>
                <a:latin typeface="Calibri" panose="020F0502020204030204" pitchFamily="34" charset="0"/>
                <a:ea typeface="Calibri" panose="020F0502020204030204" pitchFamily="34" charset="0"/>
                <a:cs typeface="Calibri" panose="020F0502020204030204" pitchFamily="34" charset="0"/>
              </a:rPr>
              <a:t>, K. Claes, M. F. Ralph, W. D. Neff, and N. P. M. Van </a:t>
            </a:r>
            <a:r>
              <a:rPr lang="en-US" sz="1800" dirty="0" err="1">
                <a:effectLst/>
                <a:latin typeface="Calibri" panose="020F0502020204030204" pitchFamily="34" charset="0"/>
                <a:ea typeface="Calibri" panose="020F0502020204030204" pitchFamily="34" charset="0"/>
                <a:cs typeface="Calibri" panose="020F0502020204030204" pitchFamily="34" charset="0"/>
              </a:rPr>
              <a:t>Lipzig</a:t>
            </a:r>
            <a:r>
              <a:rPr lang="en-US" sz="1800" dirty="0">
                <a:effectLst/>
                <a:latin typeface="Calibri" panose="020F0502020204030204" pitchFamily="34" charset="0"/>
                <a:ea typeface="Calibri" panose="020F0502020204030204" pitchFamily="34" charset="0"/>
                <a:cs typeface="Calibri" panose="020F0502020204030204" pitchFamily="34" charset="0"/>
              </a:rPr>
              <a:t>, ‘The role of atmospheric rivers in anomalous snow accumulation in East Antarctica’, </a:t>
            </a:r>
            <a:r>
              <a:rPr lang="en-US" sz="1800" i="1" dirty="0" err="1">
                <a:effectLst/>
                <a:latin typeface="Calibri" panose="020F0502020204030204" pitchFamily="34" charset="0"/>
                <a:ea typeface="Calibri" panose="020F0502020204030204" pitchFamily="34" charset="0"/>
                <a:cs typeface="Calibri" panose="020F0502020204030204" pitchFamily="34" charset="0"/>
              </a:rPr>
              <a:t>Geophys</a:t>
            </a:r>
            <a:r>
              <a:rPr lang="en-US" sz="1800" i="1" dirty="0">
                <a:effectLst/>
                <a:latin typeface="Calibri" panose="020F0502020204030204" pitchFamily="34" charset="0"/>
                <a:ea typeface="Calibri" panose="020F0502020204030204" pitchFamily="34" charset="0"/>
                <a:cs typeface="Calibri" panose="020F0502020204030204" pitchFamily="34" charset="0"/>
              </a:rPr>
              <a:t>. Res. Lett.</a:t>
            </a:r>
            <a:r>
              <a:rPr lang="en-US" sz="1800" dirty="0">
                <a:effectLst/>
                <a:latin typeface="Calibri" panose="020F0502020204030204" pitchFamily="34" charset="0"/>
                <a:ea typeface="Calibri" panose="020F0502020204030204" pitchFamily="34" charset="0"/>
                <a:cs typeface="Calibri" panose="020F0502020204030204" pitchFamily="34" charset="0"/>
              </a:rPr>
              <a:t>, vol. 41, no. 17, pp. 6199–6206, Sep. 2014,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10.1002/2014GL060881.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indent="-40640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B. Guan and D. E. </a:t>
            </a:r>
            <a:r>
              <a:rPr lang="en-US" sz="1800" dirty="0" err="1">
                <a:effectLst/>
                <a:latin typeface="Calibri" panose="020F0502020204030204" pitchFamily="34" charset="0"/>
                <a:ea typeface="Calibri" panose="020F0502020204030204" pitchFamily="34" charset="0"/>
                <a:cs typeface="Calibri" panose="020F0502020204030204" pitchFamily="34" charset="0"/>
              </a:rPr>
              <a:t>Waliser</a:t>
            </a:r>
            <a:r>
              <a:rPr lang="en-US" sz="1800" dirty="0">
                <a:effectLst/>
                <a:latin typeface="Calibri" panose="020F0502020204030204" pitchFamily="34" charset="0"/>
                <a:ea typeface="Calibri" panose="020F0502020204030204" pitchFamily="34" charset="0"/>
                <a:cs typeface="Calibri" panose="020F0502020204030204" pitchFamily="34" charset="0"/>
              </a:rPr>
              <a:t>, ‘Atmospheric rivers in 20 year weather and climate simulations: A </a:t>
            </a:r>
            <a:r>
              <a:rPr lang="en-US" sz="1800" dirty="0" err="1">
                <a:effectLst/>
                <a:latin typeface="Calibri" panose="020F0502020204030204" pitchFamily="34" charset="0"/>
                <a:ea typeface="Calibri" panose="020F0502020204030204" pitchFamily="34" charset="0"/>
                <a:cs typeface="Calibri" panose="020F0502020204030204" pitchFamily="34" charset="0"/>
              </a:rPr>
              <a:t>multimodel</a:t>
            </a:r>
            <a:r>
              <a:rPr lang="en-US" sz="1800" dirty="0">
                <a:effectLst/>
                <a:latin typeface="Calibri" panose="020F0502020204030204" pitchFamily="34" charset="0"/>
                <a:ea typeface="Calibri" panose="020F0502020204030204" pitchFamily="34" charset="0"/>
                <a:cs typeface="Calibri" panose="020F0502020204030204" pitchFamily="34" charset="0"/>
              </a:rPr>
              <a:t>, global evaluation’, </a:t>
            </a:r>
            <a:r>
              <a:rPr lang="en-US" sz="1800" i="1" dirty="0">
                <a:effectLst/>
                <a:latin typeface="Calibri" panose="020F0502020204030204" pitchFamily="34" charset="0"/>
                <a:ea typeface="Calibri" panose="020F0502020204030204" pitchFamily="34" charset="0"/>
                <a:cs typeface="Calibri" panose="020F0502020204030204" pitchFamily="34" charset="0"/>
              </a:rPr>
              <a:t>J. </a:t>
            </a:r>
            <a:r>
              <a:rPr lang="en-US" sz="1800" i="1" dirty="0" err="1">
                <a:effectLst/>
                <a:latin typeface="Calibri" panose="020F0502020204030204" pitchFamily="34" charset="0"/>
                <a:ea typeface="Calibri" panose="020F0502020204030204" pitchFamily="34" charset="0"/>
                <a:cs typeface="Calibri" panose="020F0502020204030204" pitchFamily="34" charset="0"/>
              </a:rPr>
              <a:t>Geophys</a:t>
            </a:r>
            <a:r>
              <a:rPr lang="en-US" sz="1800" i="1" dirty="0">
                <a:effectLst/>
                <a:latin typeface="Calibri" panose="020F0502020204030204" pitchFamily="34" charset="0"/>
                <a:ea typeface="Calibri" panose="020F0502020204030204" pitchFamily="34" charset="0"/>
                <a:cs typeface="Calibri" panose="020F0502020204030204" pitchFamily="34" charset="0"/>
              </a:rPr>
              <a:t>. Res.</a:t>
            </a:r>
            <a:r>
              <a:rPr lang="en-US" sz="1800" dirty="0">
                <a:effectLst/>
                <a:latin typeface="Calibri" panose="020F0502020204030204" pitchFamily="34" charset="0"/>
                <a:ea typeface="Calibri" panose="020F0502020204030204" pitchFamily="34" charset="0"/>
                <a:cs typeface="Calibri" panose="020F0502020204030204" pitchFamily="34" charset="0"/>
              </a:rPr>
              <a:t>, vol. 122, no. 11, pp. 5556–5581, 2017,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10.1002/2016JD026174.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indent="-40640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S. M. Hagos, L. R. Leung, J. H. Yoon, J. Lu, and Y. Gao, ‘A projection of changes in landfalling atmospheric river frequency and extreme precipitation over western North America from the Large Ensemble CESM simulations’, </a:t>
            </a:r>
            <a:r>
              <a:rPr lang="en-US" sz="1800" i="1" dirty="0" err="1">
                <a:effectLst/>
                <a:latin typeface="Calibri" panose="020F0502020204030204" pitchFamily="34" charset="0"/>
                <a:ea typeface="Calibri" panose="020F0502020204030204" pitchFamily="34" charset="0"/>
                <a:cs typeface="Calibri" panose="020F0502020204030204" pitchFamily="34" charset="0"/>
              </a:rPr>
              <a:t>Geophys</a:t>
            </a:r>
            <a:r>
              <a:rPr lang="en-US" sz="1800" i="1" dirty="0">
                <a:effectLst/>
                <a:latin typeface="Calibri" panose="020F0502020204030204" pitchFamily="34" charset="0"/>
                <a:ea typeface="Calibri" panose="020F0502020204030204" pitchFamily="34" charset="0"/>
                <a:cs typeface="Calibri" panose="020F0502020204030204" pitchFamily="34" charset="0"/>
              </a:rPr>
              <a:t>. Res. Lett.</a:t>
            </a:r>
            <a:r>
              <a:rPr lang="en-US" sz="1800" dirty="0">
                <a:effectLst/>
                <a:latin typeface="Calibri" panose="020F0502020204030204" pitchFamily="34" charset="0"/>
                <a:ea typeface="Calibri" panose="020F0502020204030204" pitchFamily="34" charset="0"/>
                <a:cs typeface="Calibri" panose="020F0502020204030204" pitchFamily="34" charset="0"/>
              </a:rPr>
              <a:t>, vol. 43, no. 3, pp. 1357–1363, Feb. 2016,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10.1002/2015GL067392.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3639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4;p14">
            <a:extLst>
              <a:ext uri="{FF2B5EF4-FFF2-40B4-BE49-F238E27FC236}">
                <a16:creationId xmlns:a16="http://schemas.microsoft.com/office/drawing/2014/main" id="{396D4C82-1ECF-630D-7587-58C225C95EA4}"/>
              </a:ext>
            </a:extLst>
          </p:cNvPr>
          <p:cNvSpPr/>
          <p:nvPr/>
        </p:nvSpPr>
        <p:spPr>
          <a:xfrm>
            <a:off x="0" y="0"/>
            <a:ext cx="12192000" cy="649224"/>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800" dirty="0">
                <a:solidFill>
                  <a:schemeClr val="dk1"/>
                </a:solidFill>
                <a:latin typeface="Calibri"/>
                <a:ea typeface="Calibri"/>
                <a:cs typeface="Calibri"/>
                <a:sym typeface="Calibri"/>
              </a:rPr>
              <a:t> References</a:t>
            </a:r>
          </a:p>
        </p:txBody>
      </p:sp>
      <p:sp>
        <p:nvSpPr>
          <p:cNvPr id="5" name="Google Shape;105;p14">
            <a:extLst>
              <a:ext uri="{FF2B5EF4-FFF2-40B4-BE49-F238E27FC236}">
                <a16:creationId xmlns:a16="http://schemas.microsoft.com/office/drawing/2014/main" id="{730BD090-2924-4BF6-66F1-6BD5113976A6}"/>
              </a:ext>
            </a:extLst>
          </p:cNvPr>
          <p:cNvSpPr/>
          <p:nvPr/>
        </p:nvSpPr>
        <p:spPr>
          <a:xfrm>
            <a:off x="0" y="6176962"/>
            <a:ext cx="12192000" cy="681037"/>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 name="TextBox 8">
            <a:extLst>
              <a:ext uri="{FF2B5EF4-FFF2-40B4-BE49-F238E27FC236}">
                <a16:creationId xmlns:a16="http://schemas.microsoft.com/office/drawing/2014/main" id="{50A9F17C-0C0D-12C2-3CF9-7141A37D4444}"/>
              </a:ext>
            </a:extLst>
          </p:cNvPr>
          <p:cNvSpPr txBox="1"/>
          <p:nvPr/>
        </p:nvSpPr>
        <p:spPr>
          <a:xfrm>
            <a:off x="297610" y="814385"/>
            <a:ext cx="5482087" cy="5425140"/>
          </a:xfrm>
          <a:prstGeom prst="rect">
            <a:avLst/>
          </a:prstGeom>
          <a:noFill/>
        </p:spPr>
        <p:txBody>
          <a:bodyPr wrap="square">
            <a:spAutoFit/>
          </a:bodyPr>
          <a:lstStyle/>
          <a:p>
            <a:pPr marL="406400" marR="0" indent="-40640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Y. Zhu and R. E. Newell, ‘Atmospheric rivers and bombs’, </a:t>
            </a:r>
            <a:r>
              <a:rPr lang="en-US" sz="1800" i="1" dirty="0" err="1">
                <a:effectLst/>
                <a:latin typeface="Calibri" panose="020F0502020204030204" pitchFamily="34" charset="0"/>
                <a:ea typeface="Calibri" panose="020F0502020204030204" pitchFamily="34" charset="0"/>
                <a:cs typeface="Calibri" panose="020F0502020204030204" pitchFamily="34" charset="0"/>
              </a:rPr>
              <a:t>Geophys</a:t>
            </a:r>
            <a:r>
              <a:rPr lang="en-US" sz="1800" i="1" dirty="0">
                <a:effectLst/>
                <a:latin typeface="Calibri" panose="020F0502020204030204" pitchFamily="34" charset="0"/>
                <a:ea typeface="Calibri" panose="020F0502020204030204" pitchFamily="34" charset="0"/>
                <a:cs typeface="Calibri" panose="020F0502020204030204" pitchFamily="34" charset="0"/>
              </a:rPr>
              <a:t>. Res. Lett.</a:t>
            </a:r>
            <a:r>
              <a:rPr lang="en-US" sz="1800" dirty="0">
                <a:effectLst/>
                <a:latin typeface="Calibri" panose="020F0502020204030204" pitchFamily="34" charset="0"/>
                <a:ea typeface="Calibri" panose="020F0502020204030204" pitchFamily="34" charset="0"/>
                <a:cs typeface="Calibri" panose="020F0502020204030204" pitchFamily="34" charset="0"/>
              </a:rPr>
              <a:t>, vol. 21, no. 18, pp. 1999–2002, 1994,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10.1029/94GL01710.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indent="-40640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D. Nash, D. </a:t>
            </a:r>
            <a:r>
              <a:rPr lang="en-US" sz="1800" dirty="0" err="1">
                <a:effectLst/>
                <a:latin typeface="Calibri" panose="020F0502020204030204" pitchFamily="34" charset="0"/>
                <a:ea typeface="Calibri" panose="020F0502020204030204" pitchFamily="34" charset="0"/>
                <a:cs typeface="Calibri" panose="020F0502020204030204" pitchFamily="34" charset="0"/>
              </a:rPr>
              <a:t>Waliser</a:t>
            </a:r>
            <a:r>
              <a:rPr lang="en-US" sz="1800" dirty="0">
                <a:effectLst/>
                <a:latin typeface="Calibri" panose="020F0502020204030204" pitchFamily="34" charset="0"/>
                <a:ea typeface="Calibri" panose="020F0502020204030204" pitchFamily="34" charset="0"/>
                <a:cs typeface="Calibri" panose="020F0502020204030204" pitchFamily="34" charset="0"/>
              </a:rPr>
              <a:t>, B. Guan, H. Ye, and F. M. Ralph, ‘The Role of Atmospheric Rivers in Extratropical and Polar Hydroclimate’, </a:t>
            </a:r>
            <a:r>
              <a:rPr lang="en-US" sz="1800" i="1" dirty="0">
                <a:effectLst/>
                <a:latin typeface="Calibri" panose="020F0502020204030204" pitchFamily="34" charset="0"/>
                <a:ea typeface="Calibri" panose="020F0502020204030204" pitchFamily="34" charset="0"/>
                <a:cs typeface="Calibri" panose="020F0502020204030204" pitchFamily="34" charset="0"/>
              </a:rPr>
              <a:t>J. </a:t>
            </a:r>
            <a:r>
              <a:rPr lang="en-US" sz="1800" i="1" dirty="0" err="1">
                <a:effectLst/>
                <a:latin typeface="Calibri" panose="020F0502020204030204" pitchFamily="34" charset="0"/>
                <a:ea typeface="Calibri" panose="020F0502020204030204" pitchFamily="34" charset="0"/>
                <a:cs typeface="Calibri" panose="020F0502020204030204" pitchFamily="34" charset="0"/>
              </a:rPr>
              <a:t>Geophys</a:t>
            </a:r>
            <a:r>
              <a:rPr lang="en-US" sz="1800" i="1" dirty="0">
                <a:effectLst/>
                <a:latin typeface="Calibri" panose="020F0502020204030204" pitchFamily="34" charset="0"/>
                <a:ea typeface="Calibri" panose="020F0502020204030204" pitchFamily="34" charset="0"/>
                <a:cs typeface="Calibri" panose="020F0502020204030204" pitchFamily="34" charset="0"/>
              </a:rPr>
              <a:t>. Res. Atmos.</a:t>
            </a:r>
            <a:r>
              <a:rPr lang="en-US" sz="1800" dirty="0">
                <a:effectLst/>
                <a:latin typeface="Calibri" panose="020F0502020204030204" pitchFamily="34" charset="0"/>
                <a:ea typeface="Calibri" panose="020F0502020204030204" pitchFamily="34" charset="0"/>
                <a:cs typeface="Calibri" panose="020F0502020204030204" pitchFamily="34" charset="0"/>
              </a:rPr>
              <a:t>, vol. 123, no. 13, pp. 6804–6821, Jul. 2018,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10.1029/2017JD028130.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indent="-40640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M. D. </a:t>
            </a:r>
            <a:r>
              <a:rPr lang="en-US" sz="1800" dirty="0" err="1">
                <a:effectLst/>
                <a:latin typeface="Calibri" panose="020F0502020204030204" pitchFamily="34" charset="0"/>
                <a:ea typeface="Calibri" panose="020F0502020204030204" pitchFamily="34" charset="0"/>
                <a:cs typeface="Calibri" panose="020F0502020204030204" pitchFamily="34" charset="0"/>
              </a:rPr>
              <a:t>Dettinger</a:t>
            </a:r>
            <a:r>
              <a:rPr lang="en-US" sz="1800" dirty="0">
                <a:effectLst/>
                <a:latin typeface="Calibri" panose="020F0502020204030204" pitchFamily="34" charset="0"/>
                <a:ea typeface="Calibri" panose="020F0502020204030204" pitchFamily="34" charset="0"/>
                <a:cs typeface="Calibri" panose="020F0502020204030204" pitchFamily="34" charset="0"/>
              </a:rPr>
              <a:t>, F. M. Ralph, T. Das, P. J. Neiman, and D. R. Cayan, ‘Atmospheric rivers, floods and the water resources of California’, </a:t>
            </a:r>
            <a:r>
              <a:rPr lang="en-US" sz="1800" i="1" dirty="0">
                <a:effectLst/>
                <a:latin typeface="Calibri" panose="020F0502020204030204" pitchFamily="34" charset="0"/>
                <a:ea typeface="Calibri" panose="020F0502020204030204" pitchFamily="34" charset="0"/>
                <a:cs typeface="Calibri" panose="020F0502020204030204" pitchFamily="34" charset="0"/>
              </a:rPr>
              <a:t>Water (Switzerland)</a:t>
            </a:r>
            <a:r>
              <a:rPr lang="en-US" sz="1800" dirty="0">
                <a:effectLst/>
                <a:latin typeface="Calibri" panose="020F0502020204030204" pitchFamily="34" charset="0"/>
                <a:ea typeface="Calibri" panose="020F0502020204030204" pitchFamily="34" charset="0"/>
                <a:cs typeface="Calibri" panose="020F0502020204030204" pitchFamily="34" charset="0"/>
              </a:rPr>
              <a:t>, vol. 3, no. 2, pp. 445–478, 2011,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10.3390/W3020445.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indent="-40640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B. Guan and D. E. </a:t>
            </a:r>
            <a:r>
              <a:rPr lang="en-US" sz="1800" dirty="0" err="1">
                <a:effectLst/>
                <a:latin typeface="Calibri" panose="020F0502020204030204" pitchFamily="34" charset="0"/>
                <a:ea typeface="Calibri" panose="020F0502020204030204" pitchFamily="34" charset="0"/>
                <a:cs typeface="Calibri" panose="020F0502020204030204" pitchFamily="34" charset="0"/>
              </a:rPr>
              <a:t>Waliser</a:t>
            </a:r>
            <a:r>
              <a:rPr lang="en-US" sz="1800" dirty="0">
                <a:effectLst/>
                <a:latin typeface="Calibri" panose="020F0502020204030204" pitchFamily="34" charset="0"/>
                <a:ea typeface="Calibri" panose="020F0502020204030204" pitchFamily="34" charset="0"/>
                <a:cs typeface="Calibri" panose="020F0502020204030204" pitchFamily="34" charset="0"/>
              </a:rPr>
              <a:t>, ‘Detection of atmospheric rivers: Evaluation and application of an algorithm for global studies’, </a:t>
            </a:r>
            <a:r>
              <a:rPr lang="en-US" sz="1800" i="1" dirty="0">
                <a:effectLst/>
                <a:latin typeface="Calibri" panose="020F0502020204030204" pitchFamily="34" charset="0"/>
                <a:ea typeface="Calibri" panose="020F0502020204030204" pitchFamily="34" charset="0"/>
                <a:cs typeface="Calibri" panose="020F0502020204030204" pitchFamily="34" charset="0"/>
              </a:rPr>
              <a:t>J. </a:t>
            </a:r>
            <a:r>
              <a:rPr lang="en-US" sz="1800" i="1" dirty="0" err="1">
                <a:effectLst/>
                <a:latin typeface="Calibri" panose="020F0502020204030204" pitchFamily="34" charset="0"/>
                <a:ea typeface="Calibri" panose="020F0502020204030204" pitchFamily="34" charset="0"/>
                <a:cs typeface="Calibri" panose="020F0502020204030204" pitchFamily="34" charset="0"/>
              </a:rPr>
              <a:t>Geophys</a:t>
            </a:r>
            <a:r>
              <a:rPr lang="en-US" sz="1800" i="1" dirty="0">
                <a:effectLst/>
                <a:latin typeface="Calibri" panose="020F0502020204030204" pitchFamily="34" charset="0"/>
                <a:ea typeface="Calibri" panose="020F0502020204030204" pitchFamily="34" charset="0"/>
                <a:cs typeface="Calibri" panose="020F0502020204030204" pitchFamily="34" charset="0"/>
              </a:rPr>
              <a:t>. Res.</a:t>
            </a:r>
            <a:r>
              <a:rPr lang="en-US" sz="1800" dirty="0">
                <a:effectLst/>
                <a:latin typeface="Calibri" panose="020F0502020204030204" pitchFamily="34" charset="0"/>
                <a:ea typeface="Calibri" panose="020F0502020204030204" pitchFamily="34" charset="0"/>
                <a:cs typeface="Calibri" panose="020F0502020204030204" pitchFamily="34" charset="0"/>
              </a:rPr>
              <a:t>, vol. 120, no. 24, pp. 12,514-12,535, Dec. 2015,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10.1002/2015JD024257.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5BDCD5A-49F5-7C76-236B-EE7606D9E03B}"/>
              </a:ext>
            </a:extLst>
          </p:cNvPr>
          <p:cNvSpPr txBox="1"/>
          <p:nvPr/>
        </p:nvSpPr>
        <p:spPr>
          <a:xfrm>
            <a:off x="5927784" y="814385"/>
            <a:ext cx="5966606" cy="5721503"/>
          </a:xfrm>
          <a:prstGeom prst="rect">
            <a:avLst/>
          </a:prstGeom>
          <a:noFill/>
        </p:spPr>
        <p:txBody>
          <a:bodyPr wrap="square">
            <a:spAutoFit/>
          </a:bodyPr>
          <a:lstStyle/>
          <a:p>
            <a:pPr marL="406400" marR="0" indent="-40640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V. A. Alexeev, P. L. </a:t>
            </a:r>
            <a:r>
              <a:rPr lang="en-US" sz="1800" dirty="0" err="1">
                <a:effectLst/>
                <a:latin typeface="Calibri" panose="020F0502020204030204" pitchFamily="34" charset="0"/>
                <a:ea typeface="Calibri" panose="020F0502020204030204" pitchFamily="34" charset="0"/>
                <a:cs typeface="Calibri" panose="020F0502020204030204" pitchFamily="34" charset="0"/>
              </a:rPr>
              <a:t>Langen</a:t>
            </a:r>
            <a:r>
              <a:rPr lang="en-US" sz="1800" dirty="0">
                <a:effectLst/>
                <a:latin typeface="Calibri" panose="020F0502020204030204" pitchFamily="34" charset="0"/>
                <a:ea typeface="Calibri" panose="020F0502020204030204" pitchFamily="34" charset="0"/>
                <a:cs typeface="Calibri" panose="020F0502020204030204" pitchFamily="34" charset="0"/>
              </a:rPr>
              <a:t>, and J. R. Bates, ‘Polar amplification of surface warming on an </a:t>
            </a:r>
            <a:r>
              <a:rPr lang="en-US" sz="1800" dirty="0" err="1">
                <a:effectLst/>
                <a:latin typeface="Calibri" panose="020F0502020204030204" pitchFamily="34" charset="0"/>
                <a:ea typeface="Calibri" panose="020F0502020204030204" pitchFamily="34" charset="0"/>
                <a:cs typeface="Calibri" panose="020F0502020204030204" pitchFamily="34" charset="0"/>
              </a:rPr>
              <a:t>aquaplanet</a:t>
            </a:r>
            <a:r>
              <a:rPr lang="en-US" sz="1800" dirty="0">
                <a:effectLst/>
                <a:latin typeface="Calibri" panose="020F0502020204030204" pitchFamily="34" charset="0"/>
                <a:ea typeface="Calibri" panose="020F0502020204030204" pitchFamily="34" charset="0"/>
                <a:cs typeface="Calibri" panose="020F0502020204030204" pitchFamily="34" charset="0"/>
              </a:rPr>
              <a:t> in “ghost forcing” experiments without sea ice feedbacks’, </a:t>
            </a:r>
            <a:r>
              <a:rPr lang="en-US" sz="1800" i="1" dirty="0" err="1">
                <a:effectLst/>
                <a:latin typeface="Calibri" panose="020F0502020204030204" pitchFamily="34" charset="0"/>
                <a:ea typeface="Calibri" panose="020F0502020204030204" pitchFamily="34" charset="0"/>
                <a:cs typeface="Calibri" panose="020F0502020204030204" pitchFamily="34" charset="0"/>
              </a:rPr>
              <a:t>Clim</a:t>
            </a:r>
            <a:r>
              <a:rPr lang="en-US" sz="1800" i="1" dirty="0">
                <a:effectLst/>
                <a:latin typeface="Calibri" panose="020F0502020204030204" pitchFamily="34" charset="0"/>
                <a:ea typeface="Calibri" panose="020F0502020204030204" pitchFamily="34" charset="0"/>
                <a:cs typeface="Calibri" panose="020F0502020204030204" pitchFamily="34" charset="0"/>
              </a:rPr>
              <a:t>. </a:t>
            </a:r>
            <a:r>
              <a:rPr lang="en-US" sz="1800" i="1" dirty="0" err="1">
                <a:effectLst/>
                <a:latin typeface="Calibri" panose="020F0502020204030204" pitchFamily="34" charset="0"/>
                <a:ea typeface="Calibri" panose="020F0502020204030204" pitchFamily="34" charset="0"/>
                <a:cs typeface="Calibri" panose="020F0502020204030204" pitchFamily="34" charset="0"/>
              </a:rPr>
              <a:t>Dyn</a:t>
            </a:r>
            <a:r>
              <a:rPr lang="en-US" sz="1800" i="1"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Calibri" panose="020F0502020204030204" pitchFamily="34" charset="0"/>
              </a:rPr>
              <a:t>, vol. 24, no. 7–8, pp. 655–666, May 2005,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10.1007/S00382-005-0018-3.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indent="-40640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Y. Gao, J. Lu, and L. R. Leung, ‘Uncertainties in projecting future changes in atmospheric rivers and their impacts on heavy precipitation over Europe’, </a:t>
            </a:r>
            <a:r>
              <a:rPr lang="en-US" sz="1800" i="1" dirty="0">
                <a:effectLst/>
                <a:latin typeface="Calibri" panose="020F0502020204030204" pitchFamily="34" charset="0"/>
                <a:ea typeface="Calibri" panose="020F0502020204030204" pitchFamily="34" charset="0"/>
                <a:cs typeface="Calibri" panose="020F0502020204030204" pitchFamily="34" charset="0"/>
              </a:rPr>
              <a:t>J. </a:t>
            </a:r>
            <a:r>
              <a:rPr lang="en-US" sz="1800" i="1" dirty="0" err="1">
                <a:effectLst/>
                <a:latin typeface="Calibri" panose="020F0502020204030204" pitchFamily="34" charset="0"/>
                <a:ea typeface="Calibri" panose="020F0502020204030204" pitchFamily="34" charset="0"/>
                <a:cs typeface="Calibri" panose="020F0502020204030204" pitchFamily="34" charset="0"/>
              </a:rPr>
              <a:t>Clim</a:t>
            </a:r>
            <a:r>
              <a:rPr lang="en-US" sz="1800" i="1"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Calibri" panose="020F0502020204030204" pitchFamily="34" charset="0"/>
              </a:rPr>
              <a:t>, vol. 29, no. 18, pp. 6711–6726, 2016,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10.1175/JCLI-D-16-0088.1.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indent="-40640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D. A. Lavers, R. P. Allan, E. F. Wood, G. </a:t>
            </a:r>
            <a:r>
              <a:rPr lang="en-US" sz="1800" dirty="0" err="1">
                <a:effectLst/>
                <a:latin typeface="Calibri" panose="020F0502020204030204" pitchFamily="34" charset="0"/>
                <a:ea typeface="Calibri" panose="020F0502020204030204" pitchFamily="34" charset="0"/>
                <a:cs typeface="Calibri" panose="020F0502020204030204" pitchFamily="34" charset="0"/>
              </a:rPr>
              <a:t>Villarini</a:t>
            </a:r>
            <a:r>
              <a:rPr lang="en-US" sz="1800" dirty="0">
                <a:effectLst/>
                <a:latin typeface="Calibri" panose="020F0502020204030204" pitchFamily="34" charset="0"/>
                <a:ea typeface="Calibri" panose="020F0502020204030204" pitchFamily="34" charset="0"/>
                <a:cs typeface="Calibri" panose="020F0502020204030204" pitchFamily="34" charset="0"/>
              </a:rPr>
              <a:t>, D. J. </a:t>
            </a:r>
            <a:r>
              <a:rPr lang="en-US" sz="1800" dirty="0" err="1">
                <a:effectLst/>
                <a:latin typeface="Calibri" panose="020F0502020204030204" pitchFamily="34" charset="0"/>
                <a:ea typeface="Calibri" panose="020F0502020204030204" pitchFamily="34" charset="0"/>
                <a:cs typeface="Calibri" panose="020F0502020204030204" pitchFamily="34" charset="0"/>
              </a:rPr>
              <a:t>Brayshaw</a:t>
            </a:r>
            <a:r>
              <a:rPr lang="en-US" sz="1800" dirty="0">
                <a:effectLst/>
                <a:latin typeface="Calibri" panose="020F0502020204030204" pitchFamily="34" charset="0"/>
                <a:ea typeface="Calibri" panose="020F0502020204030204" pitchFamily="34" charset="0"/>
                <a:cs typeface="Calibri" panose="020F0502020204030204" pitchFamily="34" charset="0"/>
              </a:rPr>
              <a:t>, and A. J. Wade, ‘Winter floods in Britain are connected to atmospheric rivers’, </a:t>
            </a:r>
            <a:r>
              <a:rPr lang="en-US" sz="1800" i="1" dirty="0" err="1">
                <a:effectLst/>
                <a:latin typeface="Calibri" panose="020F0502020204030204" pitchFamily="34" charset="0"/>
                <a:ea typeface="Calibri" panose="020F0502020204030204" pitchFamily="34" charset="0"/>
                <a:cs typeface="Calibri" panose="020F0502020204030204" pitchFamily="34" charset="0"/>
              </a:rPr>
              <a:t>Geophys</a:t>
            </a:r>
            <a:r>
              <a:rPr lang="en-US" sz="1800" i="1" dirty="0">
                <a:effectLst/>
                <a:latin typeface="Calibri" panose="020F0502020204030204" pitchFamily="34" charset="0"/>
                <a:ea typeface="Calibri" panose="020F0502020204030204" pitchFamily="34" charset="0"/>
                <a:cs typeface="Calibri" panose="020F0502020204030204" pitchFamily="34" charset="0"/>
              </a:rPr>
              <a:t>. Res. Lett.</a:t>
            </a:r>
            <a:r>
              <a:rPr lang="en-US" sz="1800" dirty="0">
                <a:effectLst/>
                <a:latin typeface="Calibri" panose="020F0502020204030204" pitchFamily="34" charset="0"/>
                <a:ea typeface="Calibri" panose="020F0502020204030204" pitchFamily="34" charset="0"/>
                <a:cs typeface="Calibri" panose="020F0502020204030204" pitchFamily="34" charset="0"/>
              </a:rPr>
              <a:t>, vol. 38, no. 23, Dec. 2011,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10.1029/2011GL049783.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indent="-406400" algn="just">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B. Guan, N. P. </a:t>
            </a:r>
            <a:r>
              <a:rPr lang="en-US" sz="1800" dirty="0" err="1">
                <a:effectLst/>
                <a:latin typeface="Calibri" panose="020F0502020204030204" pitchFamily="34" charset="0"/>
                <a:ea typeface="Calibri" panose="020F0502020204030204" pitchFamily="34" charset="0"/>
                <a:cs typeface="Calibri" panose="020F0502020204030204" pitchFamily="34" charset="0"/>
              </a:rPr>
              <a:t>Molotch</a:t>
            </a:r>
            <a:r>
              <a:rPr lang="en-US" sz="1800" dirty="0">
                <a:effectLst/>
                <a:latin typeface="Calibri" panose="020F0502020204030204" pitchFamily="34" charset="0"/>
                <a:ea typeface="Calibri" panose="020F0502020204030204" pitchFamily="34" charset="0"/>
                <a:cs typeface="Calibri" panose="020F0502020204030204" pitchFamily="34" charset="0"/>
              </a:rPr>
              <a:t>, D. E. </a:t>
            </a:r>
            <a:r>
              <a:rPr lang="en-US" sz="1800" dirty="0" err="1">
                <a:effectLst/>
                <a:latin typeface="Calibri" panose="020F0502020204030204" pitchFamily="34" charset="0"/>
                <a:ea typeface="Calibri" panose="020F0502020204030204" pitchFamily="34" charset="0"/>
                <a:cs typeface="Calibri" panose="020F0502020204030204" pitchFamily="34" charset="0"/>
              </a:rPr>
              <a:t>Waliser</a:t>
            </a:r>
            <a:r>
              <a:rPr lang="en-US" sz="1800" dirty="0">
                <a:effectLst/>
                <a:latin typeface="Calibri" panose="020F0502020204030204" pitchFamily="34" charset="0"/>
                <a:ea typeface="Calibri" panose="020F0502020204030204" pitchFamily="34" charset="0"/>
                <a:cs typeface="Calibri" panose="020F0502020204030204" pitchFamily="34" charset="0"/>
              </a:rPr>
              <a:t>, E. J. Fetzer, and P. J. Neiman, ‘Extreme snowfall events linked to atmospheric rivers and surface air temperature via satellite measurements’, </a:t>
            </a:r>
            <a:r>
              <a:rPr lang="en-US" sz="1800" i="1" dirty="0" err="1">
                <a:effectLst/>
                <a:latin typeface="Calibri" panose="020F0502020204030204" pitchFamily="34" charset="0"/>
                <a:ea typeface="Calibri" panose="020F0502020204030204" pitchFamily="34" charset="0"/>
                <a:cs typeface="Calibri" panose="020F0502020204030204" pitchFamily="34" charset="0"/>
              </a:rPr>
              <a:t>Geophys</a:t>
            </a:r>
            <a:r>
              <a:rPr lang="en-US" sz="1800" i="1" dirty="0">
                <a:effectLst/>
                <a:latin typeface="Calibri" panose="020F0502020204030204" pitchFamily="34" charset="0"/>
                <a:ea typeface="Calibri" panose="020F0502020204030204" pitchFamily="34" charset="0"/>
                <a:cs typeface="Calibri" panose="020F0502020204030204" pitchFamily="34" charset="0"/>
              </a:rPr>
              <a:t>. Res. Lett.</a:t>
            </a:r>
            <a:r>
              <a:rPr lang="en-US" sz="1800" dirty="0">
                <a:effectLst/>
                <a:latin typeface="Calibri" panose="020F0502020204030204" pitchFamily="34" charset="0"/>
                <a:ea typeface="Calibri" panose="020F0502020204030204" pitchFamily="34" charset="0"/>
                <a:cs typeface="Calibri" panose="020F0502020204030204" pitchFamily="34" charset="0"/>
              </a:rPr>
              <a:t>, vol. 37, no. 20, Oct. 2010, </a:t>
            </a:r>
            <a:r>
              <a:rPr lang="en-US" sz="1800" dirty="0" err="1">
                <a:effectLst/>
                <a:latin typeface="Calibri" panose="020F0502020204030204" pitchFamily="34" charset="0"/>
                <a:ea typeface="Calibri" panose="020F0502020204030204" pitchFamily="34" charset="0"/>
                <a:cs typeface="Calibri" panose="020F0502020204030204" pitchFamily="34" charset="0"/>
              </a:rPr>
              <a:t>doi</a:t>
            </a:r>
            <a:r>
              <a:rPr lang="en-US" sz="1800" dirty="0">
                <a:effectLst/>
                <a:latin typeface="Calibri" panose="020F0502020204030204" pitchFamily="34" charset="0"/>
                <a:ea typeface="Calibri" panose="020F0502020204030204" pitchFamily="34" charset="0"/>
                <a:cs typeface="Calibri" panose="020F0502020204030204" pitchFamily="34" charset="0"/>
              </a:rPr>
              <a:t>: 10.1029/2010GL044696.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8118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8"/>
          <p:cNvSpPr/>
          <p:nvPr/>
        </p:nvSpPr>
        <p:spPr>
          <a:xfrm>
            <a:off x="2349717" y="2505670"/>
            <a:ext cx="7492564"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cap="none" dirty="0">
                <a:solidFill>
                  <a:schemeClr val="dk1"/>
                </a:solidFill>
                <a:latin typeface="Calibri"/>
                <a:ea typeface="Calibri"/>
                <a:cs typeface="Calibri"/>
                <a:sym typeface="Calibri"/>
              </a:rPr>
              <a:t>Thanks for your attention</a:t>
            </a:r>
            <a:endParaRPr dirty="0"/>
          </a:p>
        </p:txBody>
      </p:sp>
      <p:sp>
        <p:nvSpPr>
          <p:cNvPr id="458" name="Google Shape;458;p28"/>
          <p:cNvSpPr/>
          <p:nvPr/>
        </p:nvSpPr>
        <p:spPr>
          <a:xfrm>
            <a:off x="0" y="0"/>
            <a:ext cx="12192000" cy="649224"/>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9" name="Google Shape;459;p28"/>
          <p:cNvSpPr/>
          <p:nvPr/>
        </p:nvSpPr>
        <p:spPr>
          <a:xfrm>
            <a:off x="0" y="5408341"/>
            <a:ext cx="12192000" cy="1449659"/>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0" name="Google Shape;460;p28"/>
          <p:cNvPicPr preferRelativeResize="0"/>
          <p:nvPr/>
        </p:nvPicPr>
        <p:blipFill rotWithShape="1">
          <a:blip r:embed="rId3">
            <a:alphaModFix/>
          </a:blip>
          <a:srcRect/>
          <a:stretch/>
        </p:blipFill>
        <p:spPr>
          <a:xfrm>
            <a:off x="1283753" y="5359515"/>
            <a:ext cx="2834765" cy="1547309"/>
          </a:xfrm>
          <a:prstGeom prst="rect">
            <a:avLst/>
          </a:prstGeom>
          <a:noFill/>
          <a:ln>
            <a:noFill/>
          </a:ln>
        </p:spPr>
      </p:pic>
      <p:sp>
        <p:nvSpPr>
          <p:cNvPr id="463" name="Google Shape;46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a:t>
            </a:fld>
            <a:endParaRPr/>
          </a:p>
        </p:txBody>
      </p:sp>
      <p:pic>
        <p:nvPicPr>
          <p:cNvPr id="10" name="Imagen 11">
            <a:extLst>
              <a:ext uri="{FF2B5EF4-FFF2-40B4-BE49-F238E27FC236}">
                <a16:creationId xmlns:a16="http://schemas.microsoft.com/office/drawing/2014/main" id="{DACF246F-5BBC-5200-C76F-78CDC2B3E975}"/>
              </a:ext>
            </a:extLst>
          </p:cNvPr>
          <p:cNvPicPr>
            <a:picLocks noChangeAspect="1"/>
          </p:cNvPicPr>
          <p:nvPr/>
        </p:nvPicPr>
        <p:blipFill>
          <a:blip r:embed="rId4"/>
          <a:stretch>
            <a:fillRect/>
          </a:stretch>
        </p:blipFill>
        <p:spPr>
          <a:xfrm>
            <a:off x="9091957" y="5564242"/>
            <a:ext cx="1646765" cy="894171"/>
          </a:xfrm>
          <a:prstGeom prst="rect">
            <a:avLst/>
          </a:prstGeom>
        </p:spPr>
      </p:pic>
      <p:pic>
        <p:nvPicPr>
          <p:cNvPr id="11" name="Imagen 13">
            <a:extLst>
              <a:ext uri="{FF2B5EF4-FFF2-40B4-BE49-F238E27FC236}">
                <a16:creationId xmlns:a16="http://schemas.microsoft.com/office/drawing/2014/main" id="{338A1E7B-0472-905E-A8A5-7B220528F49F}"/>
              </a:ext>
            </a:extLst>
          </p:cNvPr>
          <p:cNvPicPr>
            <a:picLocks noChangeAspect="1"/>
          </p:cNvPicPr>
          <p:nvPr/>
        </p:nvPicPr>
        <p:blipFill>
          <a:blip r:embed="rId5"/>
          <a:stretch>
            <a:fillRect/>
          </a:stretch>
        </p:blipFill>
        <p:spPr>
          <a:xfrm>
            <a:off x="9030845" y="6482826"/>
            <a:ext cx="2242838" cy="399586"/>
          </a:xfrm>
          <a:prstGeom prst="rect">
            <a:avLst/>
          </a:prstGeom>
        </p:spPr>
      </p:pic>
      <p:pic>
        <p:nvPicPr>
          <p:cNvPr id="12" name="Picture 4" descr="Netherlands Ministry of Foreign Affairs // FARM-D">
            <a:extLst>
              <a:ext uri="{FF2B5EF4-FFF2-40B4-BE49-F238E27FC236}">
                <a16:creationId xmlns:a16="http://schemas.microsoft.com/office/drawing/2014/main" id="{34AF6C05-AD82-4B83-AD44-6EEE772176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2271" y="5564243"/>
            <a:ext cx="2175296" cy="11743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BC20ED-ED83-3C32-9770-C174BDBBB517}"/>
              </a:ext>
            </a:extLst>
          </p:cNvPr>
          <p:cNvSpPr txBox="1"/>
          <p:nvPr/>
        </p:nvSpPr>
        <p:spPr>
          <a:xfrm>
            <a:off x="45267" y="4497351"/>
            <a:ext cx="2852127" cy="923330"/>
          </a:xfrm>
          <a:prstGeom prst="rect">
            <a:avLst/>
          </a:prstGeom>
          <a:noFill/>
        </p:spPr>
        <p:txBody>
          <a:bodyPr wrap="none" rtlCol="0">
            <a:spAutoFit/>
          </a:bodyPr>
          <a:lstStyle/>
          <a:p>
            <a:r>
              <a:rPr lang="en-US" dirty="0"/>
              <a:t>Contact: </a:t>
            </a:r>
          </a:p>
          <a:p>
            <a:pPr marL="285750" indent="-285750">
              <a:buFont typeface="Arial" panose="020B0604020202020204" pitchFamily="34" charset="0"/>
              <a:buChar char="•"/>
            </a:pPr>
            <a:r>
              <a:rPr lang="en-US" dirty="0">
                <a:hlinkClick r:id="rId7"/>
              </a:rPr>
              <a:t>sanchezkarel@gmail.com</a:t>
            </a:r>
            <a:endParaRPr lang="en-US" dirty="0"/>
          </a:p>
          <a:p>
            <a:pPr marL="285750" indent="-285750">
              <a:buFont typeface="Arial" panose="020B0604020202020204" pitchFamily="34" charset="0"/>
              <a:buChar char="•"/>
            </a:pPr>
            <a:r>
              <a:rPr lang="en-US" dirty="0">
                <a:hlinkClick r:id="rId8"/>
              </a:rPr>
              <a:t>gerald.corzo@gmail.com</a:t>
            </a:r>
            <a:r>
              <a:rPr lang="en-US" dirty="0"/>
              <a:t> </a:t>
            </a:r>
            <a:endParaRPr lang="LID8192"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4;p14">
            <a:extLst>
              <a:ext uri="{FF2B5EF4-FFF2-40B4-BE49-F238E27FC236}">
                <a16:creationId xmlns:a16="http://schemas.microsoft.com/office/drawing/2014/main" id="{396D4C82-1ECF-630D-7587-58C225C95EA4}"/>
              </a:ext>
            </a:extLst>
          </p:cNvPr>
          <p:cNvSpPr/>
          <p:nvPr/>
        </p:nvSpPr>
        <p:spPr>
          <a:xfrm>
            <a:off x="0" y="0"/>
            <a:ext cx="12192000" cy="649224"/>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800" dirty="0">
                <a:solidFill>
                  <a:schemeClr val="dk1"/>
                </a:solidFill>
                <a:latin typeface="Calibri"/>
                <a:ea typeface="Calibri"/>
                <a:cs typeface="Calibri"/>
                <a:sym typeface="Calibri"/>
              </a:rPr>
              <a:t>Motivation</a:t>
            </a:r>
            <a:endParaRPr lang="en-GB" dirty="0">
              <a:solidFill>
                <a:schemeClr val="dk1"/>
              </a:solidFill>
              <a:latin typeface="Calibri"/>
              <a:ea typeface="Calibri"/>
              <a:cs typeface="Calibri"/>
              <a:sym typeface="Calibri"/>
            </a:endParaRPr>
          </a:p>
        </p:txBody>
      </p:sp>
      <p:sp>
        <p:nvSpPr>
          <p:cNvPr id="5" name="Google Shape;105;p14">
            <a:extLst>
              <a:ext uri="{FF2B5EF4-FFF2-40B4-BE49-F238E27FC236}">
                <a16:creationId xmlns:a16="http://schemas.microsoft.com/office/drawing/2014/main" id="{730BD090-2924-4BF6-66F1-6BD5113976A6}"/>
              </a:ext>
            </a:extLst>
          </p:cNvPr>
          <p:cNvSpPr/>
          <p:nvPr/>
        </p:nvSpPr>
        <p:spPr>
          <a:xfrm>
            <a:off x="0" y="6176962"/>
            <a:ext cx="12192000" cy="681037"/>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26" name="Picture 2" descr="Six Innovations to Help Humans Make It Through the Coming Droughts and  Floods">
            <a:extLst>
              <a:ext uri="{FF2B5EF4-FFF2-40B4-BE49-F238E27FC236}">
                <a16:creationId xmlns:a16="http://schemas.microsoft.com/office/drawing/2014/main" id="{EA711FF0-BA52-BDF4-8757-81665642A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3316" y="888521"/>
            <a:ext cx="5372100" cy="489117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B5623EC-9A3B-AEB8-89E1-5F1765270403}"/>
              </a:ext>
            </a:extLst>
          </p:cNvPr>
          <p:cNvSpPr txBox="1"/>
          <p:nvPr/>
        </p:nvSpPr>
        <p:spPr>
          <a:xfrm>
            <a:off x="338504" y="2674429"/>
            <a:ext cx="5991958" cy="1477328"/>
          </a:xfrm>
          <a:prstGeom prst="rect">
            <a:avLst/>
          </a:prstGeom>
          <a:noFill/>
        </p:spPr>
        <p:txBody>
          <a:bodyPr wrap="square">
            <a:spAutoFit/>
          </a:bodyPr>
          <a:lstStyle/>
          <a:p>
            <a:r>
              <a:rPr lang="en-GB" dirty="0">
                <a:solidFill>
                  <a:srgbClr val="222222"/>
                </a:solidFill>
                <a:latin typeface="Arial" panose="020B0604020202020204" pitchFamily="34" charset="0"/>
              </a:rPr>
              <a:t>G</a:t>
            </a:r>
            <a:r>
              <a:rPr lang="en-GB" b="0" i="0" dirty="0">
                <a:solidFill>
                  <a:srgbClr val="222222"/>
                </a:solidFill>
                <a:effectLst/>
                <a:latin typeface="Arial" panose="020B0604020202020204" pitchFamily="34" charset="0"/>
              </a:rPr>
              <a:t>lobal warming and climate change </a:t>
            </a:r>
            <a:r>
              <a:rPr lang="en-GB" dirty="0">
                <a:solidFill>
                  <a:srgbClr val="222222"/>
                </a:solidFill>
                <a:latin typeface="Arial" panose="020B0604020202020204" pitchFamily="34" charset="0"/>
              </a:rPr>
              <a:t>had </a:t>
            </a:r>
            <a:r>
              <a:rPr lang="en-GB" b="0" i="0" dirty="0">
                <a:solidFill>
                  <a:srgbClr val="222222"/>
                </a:solidFill>
                <a:effectLst/>
                <a:latin typeface="Arial" panose="020B0604020202020204" pitchFamily="34" charset="0"/>
              </a:rPr>
              <a:t>changed in the regional hydrological cycle, spatiotemporal redistribution of water resources (presence of floods and droughts)</a:t>
            </a:r>
          </a:p>
          <a:p>
            <a:endParaRPr lang="en-GB" dirty="0">
              <a:solidFill>
                <a:srgbClr val="222222"/>
              </a:solidFill>
              <a:latin typeface="Arial" panose="020B0604020202020204" pitchFamily="34" charset="0"/>
            </a:endParaRPr>
          </a:p>
          <a:p>
            <a:endParaRPr lang="LID8192" dirty="0"/>
          </a:p>
        </p:txBody>
      </p:sp>
      <p:sp>
        <p:nvSpPr>
          <p:cNvPr id="13" name="TextBox 12">
            <a:extLst>
              <a:ext uri="{FF2B5EF4-FFF2-40B4-BE49-F238E27FC236}">
                <a16:creationId xmlns:a16="http://schemas.microsoft.com/office/drawing/2014/main" id="{283ADA3B-5F9A-508F-4062-1E2199217356}"/>
              </a:ext>
            </a:extLst>
          </p:cNvPr>
          <p:cNvSpPr txBox="1"/>
          <p:nvPr/>
        </p:nvSpPr>
        <p:spPr>
          <a:xfrm>
            <a:off x="338504" y="1216253"/>
            <a:ext cx="5693019" cy="1200329"/>
          </a:xfrm>
          <a:prstGeom prst="rect">
            <a:avLst/>
          </a:prstGeom>
          <a:noFill/>
        </p:spPr>
        <p:txBody>
          <a:bodyPr wrap="square">
            <a:spAutoFit/>
          </a:bodyPr>
          <a:lstStyle/>
          <a:p>
            <a:pPr algn="just"/>
            <a:r>
              <a:rPr lang="en-GB" b="0" i="0" dirty="0">
                <a:solidFill>
                  <a:srgbClr val="000000"/>
                </a:solidFill>
                <a:effectLst/>
                <a:latin typeface="Arial" panose="020B0604020202020204" pitchFamily="34" charset="0"/>
                <a:cs typeface="Arial" panose="020B0604020202020204" pitchFamily="34" charset="0"/>
              </a:rPr>
              <a:t>Precipitation recycling ratio and water vapor sources are two </a:t>
            </a:r>
            <a:r>
              <a:rPr lang="en-GB" dirty="0">
                <a:solidFill>
                  <a:srgbClr val="000000"/>
                </a:solidFill>
                <a:latin typeface="Arial" panose="020B0604020202020204" pitchFamily="34" charset="0"/>
                <a:cs typeface="Arial" panose="020B0604020202020204" pitchFamily="34" charset="0"/>
              </a:rPr>
              <a:t>mainly</a:t>
            </a:r>
            <a:r>
              <a:rPr lang="en-GB" b="0" i="0" dirty="0">
                <a:solidFill>
                  <a:srgbClr val="000000"/>
                </a:solidFill>
                <a:effectLst/>
                <a:latin typeface="Arial" panose="020B0604020202020204" pitchFamily="34" charset="0"/>
                <a:cs typeface="Arial" panose="020B0604020202020204" pitchFamily="34" charset="0"/>
              </a:rPr>
              <a:t> aspects of regional water cycle, and their quantification is fundamental for understanding </a:t>
            </a:r>
            <a:r>
              <a:rPr lang="en-GB" b="1" i="0" dirty="0">
                <a:solidFill>
                  <a:srgbClr val="000000"/>
                </a:solidFill>
                <a:effectLst/>
                <a:latin typeface="Arial" panose="020B0604020202020204" pitchFamily="34" charset="0"/>
                <a:cs typeface="Arial" panose="020B0604020202020204" pitchFamily="34" charset="0"/>
              </a:rPr>
              <a:t>processes</a:t>
            </a:r>
            <a:r>
              <a:rPr lang="en-GB" b="0" i="0" dirty="0">
                <a:solidFill>
                  <a:srgbClr val="000000"/>
                </a:solidFill>
                <a:effectLst/>
                <a:latin typeface="Arial" panose="020B0604020202020204" pitchFamily="34" charset="0"/>
                <a:cs typeface="Arial" panose="020B0604020202020204" pitchFamily="34" charset="0"/>
              </a:rPr>
              <a:t> and their </a:t>
            </a:r>
            <a:r>
              <a:rPr lang="en-GB" b="1" i="0" dirty="0">
                <a:solidFill>
                  <a:srgbClr val="000000"/>
                </a:solidFill>
                <a:effectLst/>
                <a:latin typeface="Arial" panose="020B0604020202020204" pitchFamily="34" charset="0"/>
                <a:cs typeface="Arial" panose="020B0604020202020204" pitchFamily="34" charset="0"/>
              </a:rPr>
              <a:t>changes</a:t>
            </a:r>
          </a:p>
        </p:txBody>
      </p:sp>
      <p:pic>
        <p:nvPicPr>
          <p:cNvPr id="1028" name="Picture 4" descr="Atmospheric rivers to hit west coast with heavy rain this weekend | krem.com">
            <a:extLst>
              <a:ext uri="{FF2B5EF4-FFF2-40B4-BE49-F238E27FC236}">
                <a16:creationId xmlns:a16="http://schemas.microsoft.com/office/drawing/2014/main" id="{5DF01D1C-DAE9-8572-D4A1-C2C577055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866" y="4970983"/>
            <a:ext cx="2876550" cy="1617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807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4;p14">
            <a:extLst>
              <a:ext uri="{FF2B5EF4-FFF2-40B4-BE49-F238E27FC236}">
                <a16:creationId xmlns:a16="http://schemas.microsoft.com/office/drawing/2014/main" id="{396D4C82-1ECF-630D-7587-58C225C95EA4}"/>
              </a:ext>
            </a:extLst>
          </p:cNvPr>
          <p:cNvSpPr/>
          <p:nvPr/>
        </p:nvSpPr>
        <p:spPr>
          <a:xfrm>
            <a:off x="0" y="0"/>
            <a:ext cx="12192000" cy="649224"/>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800" dirty="0">
                <a:solidFill>
                  <a:schemeClr val="dk1"/>
                </a:solidFill>
                <a:latin typeface="Calibri"/>
                <a:ea typeface="Calibri"/>
                <a:cs typeface="Calibri"/>
                <a:sym typeface="Calibri"/>
              </a:rPr>
              <a:t>Case study:  </a:t>
            </a:r>
            <a:r>
              <a:rPr lang="en-GB" sz="2800" dirty="0" err="1">
                <a:solidFill>
                  <a:schemeClr val="dk1"/>
                </a:solidFill>
                <a:latin typeface="Calibri"/>
                <a:ea typeface="Calibri"/>
                <a:cs typeface="Calibri"/>
                <a:sym typeface="Calibri"/>
              </a:rPr>
              <a:t>Pamplonita</a:t>
            </a:r>
            <a:r>
              <a:rPr lang="en-GB" sz="2800" dirty="0">
                <a:solidFill>
                  <a:schemeClr val="dk1"/>
                </a:solidFill>
                <a:latin typeface="Calibri"/>
                <a:ea typeface="Calibri"/>
                <a:cs typeface="Calibri"/>
                <a:sym typeface="Calibri"/>
              </a:rPr>
              <a:t> river basin</a:t>
            </a:r>
            <a:endParaRPr lang="en-GB" dirty="0">
              <a:solidFill>
                <a:schemeClr val="dk1"/>
              </a:solidFill>
              <a:latin typeface="Calibri"/>
              <a:ea typeface="Calibri"/>
              <a:cs typeface="Calibri"/>
              <a:sym typeface="Calibri"/>
            </a:endParaRPr>
          </a:p>
        </p:txBody>
      </p:sp>
      <p:sp>
        <p:nvSpPr>
          <p:cNvPr id="5" name="Google Shape;105;p14">
            <a:extLst>
              <a:ext uri="{FF2B5EF4-FFF2-40B4-BE49-F238E27FC236}">
                <a16:creationId xmlns:a16="http://schemas.microsoft.com/office/drawing/2014/main" id="{730BD090-2924-4BF6-66F1-6BD5113976A6}"/>
              </a:ext>
            </a:extLst>
          </p:cNvPr>
          <p:cNvSpPr/>
          <p:nvPr/>
        </p:nvSpPr>
        <p:spPr>
          <a:xfrm>
            <a:off x="0" y="6176962"/>
            <a:ext cx="12192000" cy="681037"/>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70F5D638-D68B-8575-B260-DC2DCECF8FB4}"/>
              </a:ext>
            </a:extLst>
          </p:cNvPr>
          <p:cNvGrpSpPr/>
          <p:nvPr/>
        </p:nvGrpSpPr>
        <p:grpSpPr>
          <a:xfrm>
            <a:off x="6664570" y="1582615"/>
            <a:ext cx="5090746" cy="3937115"/>
            <a:chOff x="1524000" y="857250"/>
            <a:chExt cx="9144000" cy="5143500"/>
          </a:xfrm>
        </p:grpSpPr>
        <p:pic>
          <p:nvPicPr>
            <p:cNvPr id="6146" name="Picture 2" descr="Estoy condenado a morir de sed: Río Pamplonita">
              <a:extLst>
                <a:ext uri="{FF2B5EF4-FFF2-40B4-BE49-F238E27FC236}">
                  <a16:creationId xmlns:a16="http://schemas.microsoft.com/office/drawing/2014/main" id="{00112BD6-03AA-40A5-93B7-B58AB0E5D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73FFB02-8ED6-0A83-CDA7-240E3FB1CC37}"/>
                </a:ext>
              </a:extLst>
            </p:cNvPr>
            <p:cNvSpPr/>
            <p:nvPr/>
          </p:nvSpPr>
          <p:spPr>
            <a:xfrm>
              <a:off x="1524000" y="4374037"/>
              <a:ext cx="5555530" cy="688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sp>
          <p:nvSpPr>
            <p:cNvPr id="8" name="Rectangle 7">
              <a:extLst>
                <a:ext uri="{FF2B5EF4-FFF2-40B4-BE49-F238E27FC236}">
                  <a16:creationId xmlns:a16="http://schemas.microsoft.com/office/drawing/2014/main" id="{D3497240-4E25-E164-AF1E-6CE380757E4C}"/>
                </a:ext>
              </a:extLst>
            </p:cNvPr>
            <p:cNvSpPr/>
            <p:nvPr/>
          </p:nvSpPr>
          <p:spPr>
            <a:xfrm>
              <a:off x="5756031" y="1299327"/>
              <a:ext cx="3502269" cy="1074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grpSp>
      <p:pic>
        <p:nvPicPr>
          <p:cNvPr id="6148" name="Picture 4" descr="Cuenca Río Pamplonita - Caja de Herramientas de Hidrología para POMCAS">
            <a:extLst>
              <a:ext uri="{FF2B5EF4-FFF2-40B4-BE49-F238E27FC236}">
                <a16:creationId xmlns:a16="http://schemas.microsoft.com/office/drawing/2014/main" id="{08CA2A3F-2D84-E4D1-887D-AA95E45F2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5524" y="1582615"/>
            <a:ext cx="1759928" cy="194765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807B141-97DD-77F1-60ED-8430636168DE}"/>
              </a:ext>
            </a:extLst>
          </p:cNvPr>
          <p:cNvSpPr txBox="1"/>
          <p:nvPr/>
        </p:nvSpPr>
        <p:spPr>
          <a:xfrm>
            <a:off x="516067" y="3674390"/>
            <a:ext cx="6163408" cy="1200329"/>
          </a:xfrm>
          <a:prstGeom prst="rect">
            <a:avLst/>
          </a:prstGeom>
          <a:noFill/>
        </p:spPr>
        <p:txBody>
          <a:bodyPr wrap="square">
            <a:spAutoFit/>
          </a:bodyPr>
          <a:lstStyle/>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Floods most common natural disasters and droughts not widely studied</a:t>
            </a:r>
          </a:p>
          <a:p>
            <a:pPr marL="285750" indent="-285750" algn="just">
              <a:buFont typeface="Arial" panose="020B0604020202020204" pitchFamily="34" charset="0"/>
              <a:buChar char="•"/>
            </a:pPr>
            <a:r>
              <a:rPr lang="en-GB" dirty="0">
                <a:latin typeface="Arial" panose="020B0604020202020204" pitchFamily="34" charset="0"/>
                <a:cs typeface="Arial" panose="020B0604020202020204" pitchFamily="34" charset="0"/>
              </a:rPr>
              <a:t>Low availability of information and low research productivity in relation to atmospheric hydrodynamics</a:t>
            </a:r>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107F2E4-CAF0-4B0F-B5A9-7340666216CD}"/>
              </a:ext>
            </a:extLst>
          </p:cNvPr>
          <p:cNvSpPr txBox="1"/>
          <p:nvPr/>
        </p:nvSpPr>
        <p:spPr>
          <a:xfrm>
            <a:off x="425570" y="5162939"/>
            <a:ext cx="9082998" cy="923330"/>
          </a:xfrm>
          <a:prstGeom prst="rect">
            <a:avLst/>
          </a:prstGeom>
          <a:noFill/>
        </p:spPr>
        <p:txBody>
          <a:bodyPr wrap="square">
            <a:spAutoFit/>
          </a:bodyPr>
          <a:lstStyle/>
          <a:p>
            <a:pPr algn="just"/>
            <a:r>
              <a:rPr lang="en-GB" dirty="0">
                <a:solidFill>
                  <a:srgbClr val="1C1D1E"/>
                </a:solidFill>
                <a:latin typeface="Arial" panose="020B0604020202020204" pitchFamily="34" charset="0"/>
                <a:cs typeface="Arial" panose="020B0604020202020204" pitchFamily="34" charset="0"/>
              </a:rPr>
              <a:t>P</a:t>
            </a:r>
            <a:r>
              <a:rPr lang="en-GB" b="0" i="0" dirty="0">
                <a:solidFill>
                  <a:srgbClr val="1C1D1E"/>
                </a:solidFill>
                <a:effectLst/>
                <a:latin typeface="Arial" panose="020B0604020202020204" pitchFamily="34" charset="0"/>
                <a:cs typeface="Arial" panose="020B0604020202020204" pitchFamily="34" charset="0"/>
              </a:rPr>
              <a:t>artial ignorance in assumptions for numerical modelling, used in the simulation processes limit the realism of precipitation time series generating unbiased water policies </a:t>
            </a:r>
            <a:endParaRPr lang="LID8192"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BA3496D-A485-9134-3119-6209633E765E}"/>
              </a:ext>
            </a:extLst>
          </p:cNvPr>
          <p:cNvSpPr txBox="1"/>
          <p:nvPr/>
        </p:nvSpPr>
        <p:spPr>
          <a:xfrm>
            <a:off x="425570" y="1038367"/>
            <a:ext cx="6159136" cy="2308324"/>
          </a:xfrm>
          <a:prstGeom prst="rect">
            <a:avLst/>
          </a:prstGeom>
          <a:noFill/>
        </p:spPr>
        <p:txBody>
          <a:bodyPr wrap="square">
            <a:spAutoFit/>
          </a:bodyPr>
          <a:lstStyle/>
          <a:p>
            <a:pPr algn="just"/>
            <a:r>
              <a:rPr lang="en-GB" b="0" i="0" dirty="0" err="1">
                <a:solidFill>
                  <a:srgbClr val="1C1D1E"/>
                </a:solidFill>
                <a:effectLst/>
                <a:latin typeface="Arial" panose="020B0604020202020204" pitchFamily="34" charset="0"/>
                <a:cs typeface="Arial" panose="020B0604020202020204" pitchFamily="34" charset="0"/>
              </a:rPr>
              <a:t>Pamplonita</a:t>
            </a:r>
            <a:r>
              <a:rPr lang="en-GB" b="0" i="0" dirty="0">
                <a:solidFill>
                  <a:srgbClr val="1C1D1E"/>
                </a:solidFill>
                <a:effectLst/>
                <a:latin typeface="Arial" panose="020B0604020202020204" pitchFamily="34" charset="0"/>
                <a:cs typeface="Arial" panose="020B0604020202020204" pitchFamily="34" charset="0"/>
              </a:rPr>
              <a:t> river basin is one of the agricultural breadbaskets and is also a prime urban region in Cucuta- Colombia. It therefore plays an important role in social and economic development.</a:t>
            </a:r>
          </a:p>
          <a:p>
            <a:pPr algn="just"/>
            <a:endParaRPr lang="en-GB" dirty="0">
              <a:solidFill>
                <a:srgbClr val="1C1D1E"/>
              </a:solidFill>
              <a:latin typeface="Arial" panose="020B0604020202020204" pitchFamily="34" charset="0"/>
              <a:cs typeface="Arial" panose="020B0604020202020204" pitchFamily="34" charset="0"/>
            </a:endParaRPr>
          </a:p>
          <a:p>
            <a:pPr algn="just"/>
            <a:r>
              <a:rPr lang="en-GB" b="0" i="0" dirty="0">
                <a:solidFill>
                  <a:srgbClr val="1C1D1E"/>
                </a:solidFill>
                <a:effectLst/>
                <a:latin typeface="Arial" panose="020B0604020202020204" pitchFamily="34" charset="0"/>
                <a:cs typeface="Arial" panose="020B0604020202020204" pitchFamily="34" charset="0"/>
              </a:rPr>
              <a:t>The region takes up nearly 20% of the </a:t>
            </a:r>
            <a:r>
              <a:rPr lang="en-GB" b="0" i="0" dirty="0" err="1">
                <a:solidFill>
                  <a:srgbClr val="1C1D1E"/>
                </a:solidFill>
                <a:effectLst/>
                <a:latin typeface="Arial" panose="020B0604020202020204" pitchFamily="34" charset="0"/>
                <a:cs typeface="Arial" panose="020B0604020202020204" pitchFamily="34" charset="0"/>
              </a:rPr>
              <a:t>departamental's</a:t>
            </a:r>
            <a:r>
              <a:rPr lang="en-GB" b="0" i="0" dirty="0">
                <a:solidFill>
                  <a:srgbClr val="1C1D1E"/>
                </a:solidFill>
                <a:effectLst/>
                <a:latin typeface="Arial" panose="020B0604020202020204" pitchFamily="34" charset="0"/>
                <a:cs typeface="Arial" panose="020B0604020202020204" pitchFamily="34" charset="0"/>
              </a:rPr>
              <a:t> population with only 10% of the total water resources and faces the problem of severe water shortages</a:t>
            </a:r>
            <a:endParaRPr lang="LID8192"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0334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7"/>
          <p:cNvSpPr/>
          <p:nvPr/>
        </p:nvSpPr>
        <p:spPr>
          <a:xfrm>
            <a:off x="0" y="0"/>
            <a:ext cx="12192000" cy="649224"/>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800" dirty="0">
                <a:solidFill>
                  <a:schemeClr val="dk1"/>
                </a:solidFill>
                <a:latin typeface="Calibri"/>
                <a:ea typeface="Calibri"/>
                <a:cs typeface="Calibri"/>
                <a:sym typeface="Calibri"/>
              </a:rPr>
              <a:t>Objectives- Methodology</a:t>
            </a:r>
            <a:endParaRPr sz="2800" dirty="0">
              <a:solidFill>
                <a:schemeClr val="dk1"/>
              </a:solidFill>
              <a:latin typeface="Calibri"/>
              <a:ea typeface="Calibri"/>
              <a:cs typeface="Calibri"/>
              <a:sym typeface="Calibri"/>
            </a:endParaRPr>
          </a:p>
        </p:txBody>
      </p:sp>
      <p:sp>
        <p:nvSpPr>
          <p:cNvPr id="167" name="Google Shape;167;p17"/>
          <p:cNvSpPr/>
          <p:nvPr/>
        </p:nvSpPr>
        <p:spPr>
          <a:xfrm>
            <a:off x="0" y="6176962"/>
            <a:ext cx="12192000" cy="681037"/>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8" name="Google Shape;17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dirty="0"/>
              <a:t>2022</a:t>
            </a:r>
            <a:endParaRPr dirty="0"/>
          </a:p>
        </p:txBody>
      </p:sp>
      <p:sp>
        <p:nvSpPr>
          <p:cNvPr id="179" name="Google Shape;1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a:t>
            </a:fld>
            <a:endParaRPr/>
          </a:p>
        </p:txBody>
      </p:sp>
      <p:sp>
        <p:nvSpPr>
          <p:cNvPr id="17" name="TextBox 16">
            <a:extLst>
              <a:ext uri="{FF2B5EF4-FFF2-40B4-BE49-F238E27FC236}">
                <a16:creationId xmlns:a16="http://schemas.microsoft.com/office/drawing/2014/main" id="{FC5F73FF-CC48-2397-6B95-BE100DCF7BCE}"/>
              </a:ext>
            </a:extLst>
          </p:cNvPr>
          <p:cNvSpPr txBox="1"/>
          <p:nvPr/>
        </p:nvSpPr>
        <p:spPr>
          <a:xfrm>
            <a:off x="2835934" y="828612"/>
            <a:ext cx="6154946" cy="1200329"/>
          </a:xfrm>
          <a:prstGeom prst="rect">
            <a:avLst/>
          </a:prstGeom>
          <a:noFill/>
        </p:spPr>
        <p:txBody>
          <a:bodyPr wrap="square">
            <a:spAutoFit/>
          </a:bodyPr>
          <a:lstStyle/>
          <a:p>
            <a:pPr algn="ctr"/>
            <a:r>
              <a:rPr lang="en-GB" sz="1800" dirty="0">
                <a:latin typeface="Open Sans" panose="020B0606030504020204" pitchFamily="34" charset="0"/>
              </a:rPr>
              <a:t>To </a:t>
            </a:r>
            <a:r>
              <a:rPr lang="en-GB" sz="1800" b="0" i="0" dirty="0">
                <a:effectLst/>
                <a:latin typeface="Open Sans" panose="020B0606030504020204" pitchFamily="34" charset="0"/>
              </a:rPr>
              <a:t>analyse the atmospheric moisture balance around hydrological units (watersheds) using ERA 5 reanalysis data sets evaluating spatiotemporal hydrological patterns</a:t>
            </a:r>
            <a:endParaRPr lang="LID8192" dirty="0"/>
          </a:p>
        </p:txBody>
      </p:sp>
      <p:graphicFrame>
        <p:nvGraphicFramePr>
          <p:cNvPr id="3" name="Diagram 2">
            <a:extLst>
              <a:ext uri="{FF2B5EF4-FFF2-40B4-BE49-F238E27FC236}">
                <a16:creationId xmlns:a16="http://schemas.microsoft.com/office/drawing/2014/main" id="{38712F9F-5577-CD0B-9C61-7D2CEE2C4046}"/>
              </a:ext>
            </a:extLst>
          </p:cNvPr>
          <p:cNvGraphicFramePr/>
          <p:nvPr>
            <p:extLst>
              <p:ext uri="{D42A27DB-BD31-4B8C-83A1-F6EECF244321}">
                <p14:modId xmlns:p14="http://schemas.microsoft.com/office/powerpoint/2010/main" val="2101852283"/>
              </p:ext>
            </p:extLst>
          </p:nvPr>
        </p:nvGraphicFramePr>
        <p:xfrm>
          <a:off x="1854200" y="35317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4" name="Picture 2" descr="Best Water Cycle GIFs | Gfycat">
            <a:extLst>
              <a:ext uri="{FF2B5EF4-FFF2-40B4-BE49-F238E27FC236}">
                <a16:creationId xmlns:a16="http://schemas.microsoft.com/office/drawing/2014/main" id="{6DBB50E6-8E6D-9C94-6DD6-AC8270A258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6364" y="4264201"/>
            <a:ext cx="2104790" cy="176518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n Animated Weather Map for Week-Long Rain, Wind, and Heat Forecasts -  Bloomberg">
            <a:extLst>
              <a:ext uri="{FF2B5EF4-FFF2-40B4-BE49-F238E27FC236}">
                <a16:creationId xmlns:a16="http://schemas.microsoft.com/office/drawing/2014/main" id="{AA0E943B-AE86-8A83-BC27-1664CC45CF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5055" y="4309026"/>
            <a:ext cx="2391012" cy="172036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6B2B7A77-86C9-A835-E78F-34E896ABA9B4}"/>
                  </a:ext>
                </a:extLst>
              </p:cNvPr>
              <p:cNvSpPr txBox="1"/>
              <p:nvPr/>
            </p:nvSpPr>
            <p:spPr>
              <a:xfrm>
                <a:off x="1896572" y="3875533"/>
                <a:ext cx="7987979" cy="3833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900" i="1" smtClean="0">
                              <a:latin typeface="Cambria Math" panose="02040503050406030204" pitchFamily="18" charset="0"/>
                            </a:rPr>
                          </m:ctrlPr>
                        </m:fPr>
                        <m:num>
                          <m:r>
                            <a:rPr lang="en-US" sz="900" b="0" i="1" smtClean="0">
                              <a:latin typeface="Cambria Math" panose="02040503050406030204" pitchFamily="18" charset="0"/>
                            </a:rPr>
                            <m:t>𝐷</m:t>
                          </m:r>
                          <m:r>
                            <a:rPr lang="en-US" sz="900" b="0" i="1" smtClean="0">
                              <a:latin typeface="Cambria Math" panose="02040503050406030204" pitchFamily="18" charset="0"/>
                            </a:rPr>
                            <m:t>(</m:t>
                          </m:r>
                          <m:r>
                            <a:rPr lang="en-US" sz="900" b="0" i="1" smtClean="0">
                              <a:latin typeface="Cambria Math" panose="02040503050406030204" pitchFamily="18" charset="0"/>
                            </a:rPr>
                            <m:t>𝑞</m:t>
                          </m:r>
                          <m:r>
                            <a:rPr lang="en-US" sz="900" b="0" i="1" smtClean="0">
                              <a:latin typeface="Cambria Math" panose="02040503050406030204" pitchFamily="18" charset="0"/>
                            </a:rPr>
                            <m:t>)</m:t>
                          </m:r>
                        </m:num>
                        <m:den>
                          <m:r>
                            <a:rPr lang="en-US" sz="900" b="0" i="1" smtClean="0">
                              <a:latin typeface="Cambria Math" panose="02040503050406030204" pitchFamily="18" charset="0"/>
                            </a:rPr>
                            <m:t>𝐷𝑡</m:t>
                          </m:r>
                        </m:den>
                      </m:f>
                      <m:r>
                        <a:rPr lang="en-US" sz="900" b="0" i="1" smtClean="0">
                          <a:latin typeface="Cambria Math" panose="02040503050406030204" pitchFamily="18" charset="0"/>
                        </a:rPr>
                        <m:t>=</m:t>
                      </m:r>
                      <m:f>
                        <m:fPr>
                          <m:ctrlPr>
                            <a:rPr lang="en-US" sz="900" b="0" i="1" smtClean="0">
                              <a:latin typeface="Cambria Math" panose="02040503050406030204" pitchFamily="18" charset="0"/>
                            </a:rPr>
                          </m:ctrlPr>
                        </m:fPr>
                        <m:num>
                          <m:sSub>
                            <m:sSubPr>
                              <m:ctrlPr>
                                <a:rPr lang="en-US" sz="900" b="0" i="1" smtClean="0">
                                  <a:latin typeface="Cambria Math" panose="02040503050406030204" pitchFamily="18" charset="0"/>
                                </a:rPr>
                              </m:ctrlPr>
                            </m:sSubPr>
                            <m:e>
                              <m:r>
                                <a:rPr lang="en-US" sz="900" i="1">
                                  <a:latin typeface="Cambria Math" panose="02040503050406030204" pitchFamily="18" charset="0"/>
                                </a:rPr>
                                <m:t>𝜕</m:t>
                              </m:r>
                              <m:r>
                                <a:rPr lang="en-US" sz="900" i="1">
                                  <a:latin typeface="Cambria Math" panose="02040503050406030204" pitchFamily="18" charset="0"/>
                                </a:rPr>
                                <m:t>𝑞</m:t>
                              </m:r>
                            </m:e>
                            <m:sub>
                              <m:r>
                                <a:rPr lang="en-US" sz="900" b="0" i="1" smtClean="0">
                                  <a:latin typeface="Cambria Math" panose="02040503050406030204" pitchFamily="18" charset="0"/>
                                </a:rPr>
                                <m:t>𝑖𝑗</m:t>
                              </m:r>
                            </m:sub>
                          </m:sSub>
                        </m:num>
                        <m:den>
                          <m:r>
                            <a:rPr lang="en-US" sz="900" b="0" i="1" smtClean="0">
                              <a:latin typeface="Cambria Math" panose="02040503050406030204" pitchFamily="18" charset="0"/>
                            </a:rPr>
                            <m:t>𝜕</m:t>
                          </m:r>
                          <m:r>
                            <a:rPr lang="en-US" sz="900" b="0" i="1" smtClean="0">
                              <a:latin typeface="Cambria Math" panose="02040503050406030204" pitchFamily="18" charset="0"/>
                            </a:rPr>
                            <m:t>𝑡</m:t>
                          </m:r>
                        </m:den>
                      </m:f>
                      <m:r>
                        <a:rPr lang="en-US" sz="900" b="0" i="1" smtClean="0">
                          <a:latin typeface="Cambria Math" panose="02040503050406030204" pitchFamily="18" charset="0"/>
                        </a:rPr>
                        <m:t>+</m:t>
                      </m:r>
                      <m:f>
                        <m:fPr>
                          <m:ctrlPr>
                            <a:rPr lang="en-US" sz="900" i="1">
                              <a:latin typeface="Cambria Math" panose="02040503050406030204" pitchFamily="18" charset="0"/>
                            </a:rPr>
                          </m:ctrlPr>
                        </m:fPr>
                        <m:num>
                          <m:sSub>
                            <m:sSubPr>
                              <m:ctrlPr>
                                <a:rPr lang="en-US" sz="900" i="1">
                                  <a:latin typeface="Cambria Math" panose="02040503050406030204" pitchFamily="18" charset="0"/>
                                </a:rPr>
                              </m:ctrlPr>
                            </m:sSubPr>
                            <m:e>
                              <m:r>
                                <a:rPr lang="en-US" sz="900" i="1">
                                  <a:latin typeface="Cambria Math" panose="02040503050406030204" pitchFamily="18" charset="0"/>
                                </a:rPr>
                                <m:t>𝜕</m:t>
                              </m:r>
                              <m:r>
                                <a:rPr lang="en-US" sz="900" i="1">
                                  <a:latin typeface="Cambria Math" panose="02040503050406030204" pitchFamily="18" charset="0"/>
                                </a:rPr>
                                <m:t>𝑞𝑢</m:t>
                              </m:r>
                            </m:e>
                            <m:sub>
                              <m:r>
                                <a:rPr lang="en-US" sz="900" i="1">
                                  <a:latin typeface="Cambria Math" panose="02040503050406030204" pitchFamily="18" charset="0"/>
                                </a:rPr>
                                <m:t>𝑖𝑗</m:t>
                              </m:r>
                            </m:sub>
                          </m:sSub>
                        </m:num>
                        <m:den>
                          <m:r>
                            <a:rPr lang="en-US" sz="900" i="1">
                              <a:latin typeface="Cambria Math" panose="02040503050406030204" pitchFamily="18" charset="0"/>
                            </a:rPr>
                            <m:t>𝜕</m:t>
                          </m:r>
                          <m:r>
                            <a:rPr lang="en-US" sz="900" i="1">
                              <a:latin typeface="Cambria Math" panose="02040503050406030204" pitchFamily="18" charset="0"/>
                            </a:rPr>
                            <m:t>𝑥</m:t>
                          </m:r>
                        </m:den>
                      </m:f>
                      <m:r>
                        <a:rPr lang="en-US" sz="900" b="0" i="1" smtClean="0">
                          <a:latin typeface="Cambria Math" panose="02040503050406030204" pitchFamily="18" charset="0"/>
                        </a:rPr>
                        <m:t>+</m:t>
                      </m:r>
                      <m:f>
                        <m:fPr>
                          <m:ctrlPr>
                            <a:rPr lang="en-US" sz="900" i="1">
                              <a:latin typeface="Cambria Math" panose="02040503050406030204" pitchFamily="18" charset="0"/>
                            </a:rPr>
                          </m:ctrlPr>
                        </m:fPr>
                        <m:num>
                          <m:sSub>
                            <m:sSubPr>
                              <m:ctrlPr>
                                <a:rPr lang="en-US" sz="900" i="1">
                                  <a:latin typeface="Cambria Math" panose="02040503050406030204" pitchFamily="18" charset="0"/>
                                </a:rPr>
                              </m:ctrlPr>
                            </m:sSubPr>
                            <m:e>
                              <m:r>
                                <a:rPr lang="en-US" sz="900" i="1">
                                  <a:latin typeface="Cambria Math" panose="02040503050406030204" pitchFamily="18" charset="0"/>
                                </a:rPr>
                                <m:t>𝜕</m:t>
                              </m:r>
                              <m:r>
                                <a:rPr lang="en-US" sz="900" i="1">
                                  <a:latin typeface="Cambria Math" panose="02040503050406030204" pitchFamily="18" charset="0"/>
                                </a:rPr>
                                <m:t>𝑞𝑣</m:t>
                              </m:r>
                            </m:e>
                            <m:sub>
                              <m:r>
                                <a:rPr lang="en-US" sz="900" i="1">
                                  <a:latin typeface="Cambria Math" panose="02040503050406030204" pitchFamily="18" charset="0"/>
                                </a:rPr>
                                <m:t>𝑖𝑗</m:t>
                              </m:r>
                            </m:sub>
                          </m:sSub>
                        </m:num>
                        <m:den>
                          <m:r>
                            <a:rPr lang="en-US" sz="900" i="1">
                              <a:latin typeface="Cambria Math" panose="02040503050406030204" pitchFamily="18" charset="0"/>
                            </a:rPr>
                            <m:t>𝜕</m:t>
                          </m:r>
                          <m:r>
                            <a:rPr lang="en-US" sz="900" b="0" i="1" smtClean="0">
                              <a:latin typeface="Cambria Math" panose="02040503050406030204" pitchFamily="18" charset="0"/>
                            </a:rPr>
                            <m:t>𝑦</m:t>
                          </m:r>
                        </m:den>
                      </m:f>
                      <m:r>
                        <a:rPr lang="en-US" sz="900" b="0" i="1" smtClean="0">
                          <a:latin typeface="Cambria Math" panose="02040503050406030204" pitchFamily="18" charset="0"/>
                        </a:rPr>
                        <m:t>+</m:t>
                      </m:r>
                      <m:f>
                        <m:fPr>
                          <m:ctrlPr>
                            <a:rPr lang="en-US" sz="900" i="1" smtClean="0">
                              <a:latin typeface="Cambria Math" panose="02040503050406030204" pitchFamily="18" charset="0"/>
                            </a:rPr>
                          </m:ctrlPr>
                        </m:fPr>
                        <m:num>
                          <m:sSub>
                            <m:sSubPr>
                              <m:ctrlPr>
                                <a:rPr lang="en-US" sz="900" i="1">
                                  <a:latin typeface="Cambria Math" panose="02040503050406030204" pitchFamily="18" charset="0"/>
                                </a:rPr>
                              </m:ctrlPr>
                            </m:sSubPr>
                            <m:e>
                              <m:r>
                                <a:rPr lang="en-US" sz="900" i="1">
                                  <a:latin typeface="Cambria Math" panose="02040503050406030204" pitchFamily="18" charset="0"/>
                                </a:rPr>
                                <m:t>𝜕</m:t>
                              </m:r>
                              <m:r>
                                <a:rPr lang="en-US" sz="900" i="1">
                                  <a:latin typeface="Cambria Math" panose="02040503050406030204" pitchFamily="18" charset="0"/>
                                </a:rPr>
                                <m:t>𝑞𝑤</m:t>
                              </m:r>
                            </m:e>
                            <m:sub>
                              <m:r>
                                <a:rPr lang="en-US" sz="900" i="1">
                                  <a:latin typeface="Cambria Math" panose="02040503050406030204" pitchFamily="18" charset="0"/>
                                </a:rPr>
                                <m:t>𝑖𝑗</m:t>
                              </m:r>
                            </m:sub>
                          </m:sSub>
                        </m:num>
                        <m:den>
                          <m:r>
                            <a:rPr lang="en-US" sz="900" i="1">
                              <a:latin typeface="Cambria Math" panose="02040503050406030204" pitchFamily="18" charset="0"/>
                            </a:rPr>
                            <m:t>𝜕</m:t>
                          </m:r>
                          <m:r>
                            <a:rPr lang="en-US" sz="900" b="0" i="1" smtClean="0">
                              <a:latin typeface="Cambria Math" panose="02040503050406030204" pitchFamily="18" charset="0"/>
                            </a:rPr>
                            <m:t>𝑧</m:t>
                          </m:r>
                        </m:den>
                      </m:f>
                      <m:r>
                        <a:rPr lang="en-US" sz="900" b="0" i="1" smtClean="0">
                          <a:latin typeface="Cambria Math" panose="02040503050406030204" pitchFamily="18" charset="0"/>
                        </a:rPr>
                        <m:t>=</m:t>
                      </m:r>
                      <m:r>
                        <a:rPr lang="en-US" sz="900" b="0" i="1" smtClean="0">
                          <a:latin typeface="Cambria Math" panose="02040503050406030204" pitchFamily="18" charset="0"/>
                        </a:rPr>
                        <m:t>𝐸</m:t>
                      </m:r>
                      <m:r>
                        <a:rPr lang="en-US" sz="900" b="0" i="1" smtClean="0">
                          <a:latin typeface="Cambria Math" panose="02040503050406030204" pitchFamily="18" charset="0"/>
                        </a:rPr>
                        <m:t>−</m:t>
                      </m:r>
                      <m:r>
                        <a:rPr lang="en-US" sz="900" b="0" i="1" smtClean="0">
                          <a:latin typeface="Cambria Math" panose="02040503050406030204" pitchFamily="18" charset="0"/>
                        </a:rPr>
                        <m:t>𝑃</m:t>
                      </m:r>
                      <m:r>
                        <a:rPr lang="en-US" sz="900" b="0" i="1" smtClean="0">
                          <a:latin typeface="Cambria Math" panose="02040503050406030204" pitchFamily="18" charset="0"/>
                        </a:rPr>
                        <m:t>=</m:t>
                      </m:r>
                      <m:r>
                        <a:rPr lang="en-US" sz="900" b="0" i="1" smtClean="0">
                          <a:latin typeface="Cambria Math" panose="02040503050406030204" pitchFamily="18" charset="0"/>
                        </a:rPr>
                        <m:t>𝑆</m:t>
                      </m:r>
                    </m:oMath>
                  </m:oMathPara>
                </a14:m>
                <a:endParaRPr lang="LID8192" sz="900" dirty="0"/>
              </a:p>
            </p:txBody>
          </p:sp>
        </mc:Choice>
        <mc:Fallback>
          <p:sp>
            <p:nvSpPr>
              <p:cNvPr id="22" name="TextBox 21">
                <a:extLst>
                  <a:ext uri="{FF2B5EF4-FFF2-40B4-BE49-F238E27FC236}">
                    <a16:creationId xmlns:a16="http://schemas.microsoft.com/office/drawing/2014/main" id="{6B2B7A77-86C9-A835-E78F-34E896ABA9B4}"/>
                  </a:ext>
                </a:extLst>
              </p:cNvPr>
              <p:cNvSpPr txBox="1">
                <a:spLocks noRot="1" noChangeAspect="1" noMove="1" noResize="1" noEditPoints="1" noAdjustHandles="1" noChangeArrowheads="1" noChangeShapeType="1" noTextEdit="1"/>
              </p:cNvSpPr>
              <p:nvPr/>
            </p:nvSpPr>
            <p:spPr>
              <a:xfrm>
                <a:off x="1896572" y="3875533"/>
                <a:ext cx="7987979" cy="383375"/>
              </a:xfrm>
              <a:prstGeom prst="rect">
                <a:avLst/>
              </a:prstGeom>
              <a:blipFill>
                <a:blip r:embed="rId10"/>
                <a:stretch>
                  <a:fillRect/>
                </a:stretch>
              </a:blipFill>
            </p:spPr>
            <p:txBody>
              <a:bodyPr/>
              <a:lstStyle/>
              <a:p>
                <a:r>
                  <a:rPr lang="LID8192">
                    <a:noFill/>
                  </a:rPr>
                  <a:t> </a:t>
                </a:r>
              </a:p>
            </p:txBody>
          </p:sp>
        </mc:Fallback>
      </mc:AlternateContent>
      <p:pic>
        <p:nvPicPr>
          <p:cNvPr id="23" name="Content Placeholder 6">
            <a:extLst>
              <a:ext uri="{FF2B5EF4-FFF2-40B4-BE49-F238E27FC236}">
                <a16:creationId xmlns:a16="http://schemas.microsoft.com/office/drawing/2014/main" id="{4E7E74A3-C1CC-2A74-DF6E-D0DF31DC8E37}"/>
              </a:ext>
            </a:extLst>
          </p:cNvPr>
          <p:cNvPicPr>
            <a:picLocks noGrp="1" noChangeAspect="1"/>
          </p:cNvPicPr>
          <p:nvPr>
            <p:ph idx="1"/>
          </p:nvPr>
        </p:nvPicPr>
        <p:blipFill>
          <a:blip r:embed="rId11"/>
          <a:stretch>
            <a:fillRect/>
          </a:stretch>
        </p:blipFill>
        <p:spPr>
          <a:xfrm>
            <a:off x="8382301" y="3848685"/>
            <a:ext cx="1034050" cy="362209"/>
          </a:xfrm>
        </p:spPr>
      </p:pic>
      <p:pic>
        <p:nvPicPr>
          <p:cNvPr id="8200" name="Picture 8" descr="Intellicast - Infrared Satellite in Cruz Alta, Brazil () | Satellites,  Weather underground, Satellite maps">
            <a:extLst>
              <a:ext uri="{FF2B5EF4-FFF2-40B4-BE49-F238E27FC236}">
                <a16:creationId xmlns:a16="http://schemas.microsoft.com/office/drawing/2014/main" id="{5E7F837A-08E6-F99E-BBB2-52A967CE8D1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1715" y="4309026"/>
            <a:ext cx="2473191" cy="173141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8EDDFEB0-86AF-7857-022D-106842D0EF69}"/>
              </a:ext>
            </a:extLst>
          </p:cNvPr>
          <p:cNvPicPr>
            <a:picLocks noChangeAspect="1"/>
          </p:cNvPicPr>
          <p:nvPr/>
        </p:nvPicPr>
        <p:blipFill>
          <a:blip r:embed="rId13"/>
          <a:stretch>
            <a:fillRect/>
          </a:stretch>
        </p:blipFill>
        <p:spPr>
          <a:xfrm>
            <a:off x="1262228" y="3735513"/>
            <a:ext cx="1264380" cy="523395"/>
          </a:xfrm>
          <a:prstGeom prst="rect">
            <a:avLst/>
          </a:prstGeom>
        </p:spPr>
      </p:pic>
      <p:pic>
        <p:nvPicPr>
          <p:cNvPr id="26" name="Picture 25">
            <a:extLst>
              <a:ext uri="{FF2B5EF4-FFF2-40B4-BE49-F238E27FC236}">
                <a16:creationId xmlns:a16="http://schemas.microsoft.com/office/drawing/2014/main" id="{636B58D9-4DAD-7085-8CCB-06F32074B80E}"/>
              </a:ext>
            </a:extLst>
          </p:cNvPr>
          <p:cNvPicPr>
            <a:picLocks noChangeAspect="1"/>
          </p:cNvPicPr>
          <p:nvPr/>
        </p:nvPicPr>
        <p:blipFill>
          <a:blip r:embed="rId14"/>
          <a:stretch>
            <a:fillRect/>
          </a:stretch>
        </p:blipFill>
        <p:spPr>
          <a:xfrm>
            <a:off x="3281789" y="3805522"/>
            <a:ext cx="1055822" cy="383376"/>
          </a:xfrm>
          <a:prstGeom prst="rect">
            <a:avLst/>
          </a:prstGeom>
        </p:spPr>
      </p:pic>
      <p:sp>
        <p:nvSpPr>
          <p:cNvPr id="27" name="Arrow: Right 26">
            <a:extLst>
              <a:ext uri="{FF2B5EF4-FFF2-40B4-BE49-F238E27FC236}">
                <a16:creationId xmlns:a16="http://schemas.microsoft.com/office/drawing/2014/main" id="{7D89B814-F4CF-FEC6-9AFF-3C7E8B6043FA}"/>
              </a:ext>
            </a:extLst>
          </p:cNvPr>
          <p:cNvSpPr/>
          <p:nvPr/>
        </p:nvSpPr>
        <p:spPr>
          <a:xfrm>
            <a:off x="2696451" y="3947762"/>
            <a:ext cx="334308" cy="1218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4;p14">
            <a:extLst>
              <a:ext uri="{FF2B5EF4-FFF2-40B4-BE49-F238E27FC236}">
                <a16:creationId xmlns:a16="http://schemas.microsoft.com/office/drawing/2014/main" id="{396D4C82-1ECF-630D-7587-58C225C95EA4}"/>
              </a:ext>
            </a:extLst>
          </p:cNvPr>
          <p:cNvSpPr/>
          <p:nvPr/>
        </p:nvSpPr>
        <p:spPr>
          <a:xfrm>
            <a:off x="0" y="0"/>
            <a:ext cx="12192000" cy="649224"/>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800" dirty="0">
                <a:solidFill>
                  <a:schemeClr val="dk1"/>
                </a:solidFill>
                <a:latin typeface="Calibri"/>
                <a:ea typeface="Calibri"/>
                <a:cs typeface="Calibri"/>
                <a:sym typeface="Calibri"/>
              </a:rPr>
              <a:t>Physical Context</a:t>
            </a:r>
          </a:p>
        </p:txBody>
      </p:sp>
      <p:sp>
        <p:nvSpPr>
          <p:cNvPr id="5" name="Google Shape;105;p14">
            <a:extLst>
              <a:ext uri="{FF2B5EF4-FFF2-40B4-BE49-F238E27FC236}">
                <a16:creationId xmlns:a16="http://schemas.microsoft.com/office/drawing/2014/main" id="{730BD090-2924-4BF6-66F1-6BD5113976A6}"/>
              </a:ext>
            </a:extLst>
          </p:cNvPr>
          <p:cNvSpPr/>
          <p:nvPr/>
        </p:nvSpPr>
        <p:spPr>
          <a:xfrm>
            <a:off x="0" y="6176962"/>
            <a:ext cx="12192000" cy="681037"/>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4FB1D28D-987F-4398-8951-C052182C2994}"/>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612381" y="4315450"/>
            <a:ext cx="3286931" cy="2193609"/>
          </a:xfrm>
          <a:prstGeom prst="rect">
            <a:avLst/>
          </a:prstGeom>
        </p:spPr>
      </p:pic>
      <p:sp>
        <p:nvSpPr>
          <p:cNvPr id="2" name="TextBox 1">
            <a:extLst>
              <a:ext uri="{FF2B5EF4-FFF2-40B4-BE49-F238E27FC236}">
                <a16:creationId xmlns:a16="http://schemas.microsoft.com/office/drawing/2014/main" id="{CB3088D3-E8F8-D4C9-4B7F-939E52828751}"/>
              </a:ext>
            </a:extLst>
          </p:cNvPr>
          <p:cNvSpPr txBox="1"/>
          <p:nvPr/>
        </p:nvSpPr>
        <p:spPr>
          <a:xfrm>
            <a:off x="3286168" y="2928326"/>
            <a:ext cx="2377574" cy="369332"/>
          </a:xfrm>
          <a:prstGeom prst="rect">
            <a:avLst/>
          </a:prstGeom>
          <a:noFill/>
        </p:spPr>
        <p:txBody>
          <a:bodyPr wrap="none" rtlCol="0">
            <a:spAutoFit/>
          </a:bodyPr>
          <a:lstStyle/>
          <a:p>
            <a:r>
              <a:rPr lang="en-US" dirty="0"/>
              <a:t>Eulerian 2D Framework</a:t>
            </a:r>
            <a:endParaRPr lang="LID8192" dirty="0"/>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706DD807-6103-9BB1-1A25-682ABCA2B8B2}"/>
                  </a:ext>
                </a:extLst>
              </p:cNvPr>
              <p:cNvSpPr txBox="1"/>
              <p:nvPr/>
            </p:nvSpPr>
            <p:spPr>
              <a:xfrm>
                <a:off x="-503360" y="1566612"/>
                <a:ext cx="7325882" cy="6771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𝐷</m:t>
                          </m:r>
                          <m:d>
                            <m:dPr>
                              <m:ctrlPr>
                                <a:rPr lang="en-US" b="0" i="1" smtClean="0">
                                  <a:latin typeface="Cambria Math" panose="02040503050406030204" pitchFamily="18" charset="0"/>
                                </a:rPr>
                              </m:ctrlPr>
                            </m:dPr>
                            <m:e>
                              <m:r>
                                <a:rPr lang="en-US" b="0" i="1" smtClean="0">
                                  <a:latin typeface="Cambria Math" panose="02040503050406030204" pitchFamily="18" charset="0"/>
                                </a:rPr>
                                <m:t>𝑞</m:t>
                              </m:r>
                            </m:e>
                          </m:d>
                        </m:num>
                        <m:den>
                          <m:r>
                            <a:rPr lang="en-US" b="0" i="1" smtClean="0">
                              <a:latin typeface="Cambria Math" panose="02040503050406030204" pitchFamily="18" charset="0"/>
                            </a:rPr>
                            <m:t>𝐷𝑡</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𝑞</m:t>
                          </m:r>
                        </m:num>
                        <m:den>
                          <m:r>
                            <a:rPr lang="en-US" b="0" i="1" smtClean="0">
                              <a:latin typeface="Cambria Math" panose="02040503050406030204" pitchFamily="18" charset="0"/>
                            </a:rPr>
                            <m:t>𝜕</m:t>
                          </m:r>
                          <m:r>
                            <a:rPr lang="en-US" b="0" i="1" smtClean="0">
                              <a:latin typeface="Cambria Math" panose="02040503050406030204" pitchFamily="18" charset="0"/>
                            </a:rPr>
                            <m:t>𝑡</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𝑞𝑢</m:t>
                          </m:r>
                        </m:num>
                        <m:den>
                          <m:r>
                            <a:rPr lang="en-US" i="1">
                              <a:latin typeface="Cambria Math" panose="02040503050406030204" pitchFamily="18" charset="0"/>
                            </a:rPr>
                            <m:t>𝜕</m:t>
                          </m:r>
                          <m:r>
                            <a:rPr lang="en-US" i="1">
                              <a:latin typeface="Cambria Math" panose="02040503050406030204" pitchFamily="18" charset="0"/>
                            </a:rPr>
                            <m:t>𝑥</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m:t>
                          </m:r>
                          <m:r>
                            <a:rPr lang="en-US" i="1">
                              <a:latin typeface="Cambria Math" panose="02040503050406030204" pitchFamily="18" charset="0"/>
                            </a:rPr>
                            <m:t>𝑞𝑣</m:t>
                          </m:r>
                        </m:num>
                        <m:den>
                          <m:r>
                            <a:rPr lang="en-US" i="1">
                              <a:latin typeface="Cambria Math" panose="02040503050406030204" pitchFamily="18" charset="0"/>
                            </a:rPr>
                            <m:t>𝜕</m:t>
                          </m:r>
                          <m:r>
                            <a:rPr lang="en-US" b="0" i="1" smtClean="0">
                              <a:latin typeface="Cambria Math" panose="02040503050406030204" pitchFamily="18" charset="0"/>
                            </a:rPr>
                            <m:t>𝑦</m:t>
                          </m:r>
                        </m:den>
                      </m:f>
                      <m:r>
                        <a:rPr lang="en-US" b="0" i="1" smtClean="0">
                          <a:latin typeface="Cambria Math" panose="02040503050406030204" pitchFamily="18" charset="0"/>
                        </a:rPr>
                        <m:t>+</m:t>
                      </m:r>
                      <m:f>
                        <m:fPr>
                          <m:ctrlPr>
                            <a:rPr lang="en-US" i="1" smtClean="0">
                              <a:latin typeface="Cambria Math" panose="02040503050406030204" pitchFamily="18" charset="0"/>
                            </a:rPr>
                          </m:ctrlPr>
                        </m:fPr>
                        <m:num>
                          <m:r>
                            <a:rPr lang="en-US" i="1">
                              <a:latin typeface="Cambria Math" panose="02040503050406030204" pitchFamily="18" charset="0"/>
                            </a:rPr>
                            <m:t>𝜕</m:t>
                          </m:r>
                          <m:r>
                            <a:rPr lang="en-US" i="1" smtClean="0">
                              <a:latin typeface="Cambria Math" panose="02040503050406030204" pitchFamily="18" charset="0"/>
                            </a:rPr>
                            <m:t>𝑞</m:t>
                          </m:r>
                          <m:r>
                            <a:rPr lang="en-US" b="0" i="1" smtClean="0">
                              <a:latin typeface="Cambria Math" panose="02040503050406030204" pitchFamily="18" charset="0"/>
                            </a:rPr>
                            <m:t>𝑤</m:t>
                          </m:r>
                        </m:num>
                        <m:den>
                          <m:r>
                            <a:rPr lang="en-US" i="1">
                              <a:latin typeface="Cambria Math" panose="02040503050406030204" pitchFamily="18" charset="0"/>
                            </a:rPr>
                            <m:t>𝜕</m:t>
                          </m:r>
                          <m:r>
                            <a:rPr lang="en-US" b="0" i="1" smtClean="0">
                              <a:latin typeface="Cambria Math" panose="02040503050406030204" pitchFamily="18" charset="0"/>
                            </a:rPr>
                            <m:t>𝑧</m:t>
                          </m:r>
                        </m:den>
                      </m:f>
                      <m:r>
                        <a:rPr lang="en-US" b="0" i="1" smtClean="0">
                          <a:latin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m:t>
                      </m:r>
                      <m:r>
                        <a:rPr lang="en-US" b="0" i="1" smtClean="0">
                          <a:latin typeface="Cambria Math" panose="02040503050406030204" pitchFamily="18" charset="0"/>
                        </a:rPr>
                        <m:t>𝑃</m:t>
                      </m:r>
                    </m:oMath>
                  </m:oMathPara>
                </a14:m>
                <a:endParaRPr lang="LID8192" dirty="0"/>
              </a:p>
            </p:txBody>
          </p:sp>
        </mc:Choice>
        <mc:Fallback>
          <p:sp>
            <p:nvSpPr>
              <p:cNvPr id="8" name="TextBox 7">
                <a:extLst>
                  <a:ext uri="{FF2B5EF4-FFF2-40B4-BE49-F238E27FC236}">
                    <a16:creationId xmlns:a16="http://schemas.microsoft.com/office/drawing/2014/main" id="{706DD807-6103-9BB1-1A25-682ABCA2B8B2}"/>
                  </a:ext>
                </a:extLst>
              </p:cNvPr>
              <p:cNvSpPr txBox="1">
                <a:spLocks noRot="1" noChangeAspect="1" noMove="1" noResize="1" noEditPoints="1" noAdjustHandles="1" noChangeArrowheads="1" noChangeShapeType="1" noTextEdit="1"/>
              </p:cNvSpPr>
              <p:nvPr/>
            </p:nvSpPr>
            <p:spPr>
              <a:xfrm>
                <a:off x="-503360" y="1566612"/>
                <a:ext cx="7325882" cy="677173"/>
              </a:xfrm>
              <a:prstGeom prst="rect">
                <a:avLst/>
              </a:prstGeom>
              <a:blipFill>
                <a:blip r:embed="rId4"/>
                <a:stretch>
                  <a:fillRect/>
                </a:stretch>
              </a:blipFill>
            </p:spPr>
            <p:txBody>
              <a:bodyPr/>
              <a:lstStyle/>
              <a:p>
                <a:r>
                  <a:rPr lang="LID8192">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00068852-C661-1B5B-4D0D-C6F536B570AA}"/>
                  </a:ext>
                </a:extLst>
              </p:cNvPr>
              <p:cNvSpPr txBox="1"/>
              <p:nvPr/>
            </p:nvSpPr>
            <p:spPr>
              <a:xfrm>
                <a:off x="-503360" y="3695537"/>
                <a:ext cx="7325882" cy="6199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𝑞</m:t>
                          </m:r>
                          <m:r>
                            <a:rPr lang="en-US" b="0" i="1" smtClean="0">
                              <a:latin typeface="Cambria Math" panose="02040503050406030204" pitchFamily="18" charset="0"/>
                            </a:rPr>
                            <m:t>)</m:t>
                          </m:r>
                        </m:num>
                        <m:den>
                          <m:r>
                            <a:rPr lang="en-US" b="0" i="1" smtClean="0">
                              <a:latin typeface="Cambria Math" panose="02040503050406030204" pitchFamily="18" charset="0"/>
                            </a:rPr>
                            <m:t>𝐷𝑡</m:t>
                          </m:r>
                        </m:den>
                      </m:f>
                      <m:r>
                        <a:rPr lang="en-US" b="0" i="1" smtClean="0">
                          <a:latin typeface="Cambria Math" panose="02040503050406030204" pitchFamily="18" charset="0"/>
                        </a:rPr>
                        <m:t>=</m:t>
                      </m:r>
                      <m:r>
                        <a:rPr lang="en-US" b="0" i="1" smtClean="0">
                          <a:latin typeface="Cambria Math" panose="02040503050406030204" pitchFamily="18" charset="0"/>
                        </a:rPr>
                        <m:t>𝐼𝑊𝑉</m:t>
                      </m:r>
                      <m:r>
                        <a:rPr lang="en-US" b="0" i="1" smtClean="0">
                          <a:latin typeface="Cambria Math" panose="02040503050406030204" pitchFamily="18" charset="0"/>
                        </a:rPr>
                        <m:t>+</m:t>
                      </m:r>
                      <m:r>
                        <m:rPr>
                          <m:sty m:val="p"/>
                        </m:rP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𝐼𝑉𝑇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𝐸</m:t>
                      </m:r>
                      <m:r>
                        <a:rPr lang="en-US" b="0" i="1" smtClean="0">
                          <a:latin typeface="Cambria Math" panose="02040503050406030204" pitchFamily="18" charset="0"/>
                        </a:rPr>
                        <m:t>−</m:t>
                      </m:r>
                      <m:r>
                        <a:rPr lang="en-US" b="0" i="1" smtClean="0">
                          <a:latin typeface="Cambria Math" panose="02040503050406030204" pitchFamily="18" charset="0"/>
                        </a:rPr>
                        <m:t>𝑃</m:t>
                      </m:r>
                    </m:oMath>
                  </m:oMathPara>
                </a14:m>
                <a:endParaRPr lang="LID8192" dirty="0"/>
              </a:p>
            </p:txBody>
          </p:sp>
        </mc:Choice>
        <mc:Fallback>
          <p:sp>
            <p:nvSpPr>
              <p:cNvPr id="17" name="TextBox 16">
                <a:extLst>
                  <a:ext uri="{FF2B5EF4-FFF2-40B4-BE49-F238E27FC236}">
                    <a16:creationId xmlns:a16="http://schemas.microsoft.com/office/drawing/2014/main" id="{00068852-C661-1B5B-4D0D-C6F536B570AA}"/>
                  </a:ext>
                </a:extLst>
              </p:cNvPr>
              <p:cNvSpPr txBox="1">
                <a:spLocks noRot="1" noChangeAspect="1" noMove="1" noResize="1" noEditPoints="1" noAdjustHandles="1" noChangeArrowheads="1" noChangeShapeType="1" noTextEdit="1"/>
              </p:cNvSpPr>
              <p:nvPr/>
            </p:nvSpPr>
            <p:spPr>
              <a:xfrm>
                <a:off x="-503360" y="3695537"/>
                <a:ext cx="7325882" cy="619913"/>
              </a:xfrm>
              <a:prstGeom prst="rect">
                <a:avLst/>
              </a:prstGeom>
              <a:blipFill>
                <a:blip r:embed="rId5"/>
                <a:stretch>
                  <a:fillRect/>
                </a:stretch>
              </a:blipFill>
            </p:spPr>
            <p:txBody>
              <a:bodyPr/>
              <a:lstStyle/>
              <a:p>
                <a:r>
                  <a:rPr lang="LID8192">
                    <a:noFill/>
                  </a:rPr>
                  <a:t> </a:t>
                </a:r>
              </a:p>
            </p:txBody>
          </p:sp>
        </mc:Fallback>
      </mc:AlternateContent>
      <p:sp>
        <p:nvSpPr>
          <p:cNvPr id="19" name="TextBox 18">
            <a:extLst>
              <a:ext uri="{FF2B5EF4-FFF2-40B4-BE49-F238E27FC236}">
                <a16:creationId xmlns:a16="http://schemas.microsoft.com/office/drawing/2014/main" id="{1F44394E-019E-037F-507C-08643D82239F}"/>
              </a:ext>
            </a:extLst>
          </p:cNvPr>
          <p:cNvSpPr txBox="1"/>
          <p:nvPr/>
        </p:nvSpPr>
        <p:spPr>
          <a:xfrm>
            <a:off x="1261519" y="984452"/>
            <a:ext cx="3679662" cy="369332"/>
          </a:xfrm>
          <a:prstGeom prst="rect">
            <a:avLst/>
          </a:prstGeom>
          <a:noFill/>
        </p:spPr>
        <p:txBody>
          <a:bodyPr wrap="none" rtlCol="0">
            <a:spAutoFit/>
          </a:bodyPr>
          <a:lstStyle/>
          <a:p>
            <a:r>
              <a:rPr lang="en-US" dirty="0" err="1"/>
              <a:t>Atmospherical</a:t>
            </a:r>
            <a:r>
              <a:rPr lang="en-US" dirty="0"/>
              <a:t> Water Vapor Balance</a:t>
            </a:r>
            <a:endParaRPr lang="LID8192" dirty="0"/>
          </a:p>
        </p:txBody>
      </p:sp>
      <mc:AlternateContent xmlns:mc="http://schemas.openxmlformats.org/markup-compatibility/2006">
        <mc:Choice xmlns:a14="http://schemas.microsoft.com/office/drawing/2010/main" Requires="a14">
          <p:graphicFrame>
            <p:nvGraphicFramePr>
              <p:cNvPr id="20" name="Table 19">
                <a:extLst>
                  <a:ext uri="{FF2B5EF4-FFF2-40B4-BE49-F238E27FC236}">
                    <a16:creationId xmlns:a16="http://schemas.microsoft.com/office/drawing/2014/main" id="{B363D78D-FF29-A0D6-8CD0-8F160A7968A0}"/>
                  </a:ext>
                </a:extLst>
              </p:cNvPr>
              <p:cNvGraphicFramePr>
                <a:graphicFrameLocks noGrp="1"/>
              </p:cNvGraphicFramePr>
              <p:nvPr>
                <p:extLst>
                  <p:ext uri="{D42A27DB-BD31-4B8C-83A1-F6EECF244321}">
                    <p14:modId xmlns:p14="http://schemas.microsoft.com/office/powerpoint/2010/main" val="852647466"/>
                  </p:ext>
                </p:extLst>
              </p:nvPr>
            </p:nvGraphicFramePr>
            <p:xfrm>
              <a:off x="6461185" y="810293"/>
              <a:ext cx="4409220" cy="2010399"/>
            </p:xfrm>
            <a:graphic>
              <a:graphicData uri="http://schemas.openxmlformats.org/drawingml/2006/table">
                <a:tbl>
                  <a:tblPr firstRow="1" bandRow="1">
                    <a:tableStyleId>{F5AB1C69-6EDB-4FF4-983F-18BD219EF322}</a:tableStyleId>
                  </a:tblPr>
                  <a:tblGrid>
                    <a:gridCol w="776377">
                      <a:extLst>
                        <a:ext uri="{9D8B030D-6E8A-4147-A177-3AD203B41FA5}">
                          <a16:colId xmlns:a16="http://schemas.microsoft.com/office/drawing/2014/main" val="320854337"/>
                        </a:ext>
                      </a:extLst>
                    </a:gridCol>
                    <a:gridCol w="3632843">
                      <a:extLst>
                        <a:ext uri="{9D8B030D-6E8A-4147-A177-3AD203B41FA5}">
                          <a16:colId xmlns:a16="http://schemas.microsoft.com/office/drawing/2014/main" val="1141454823"/>
                        </a:ext>
                      </a:extLst>
                    </a:gridCol>
                  </a:tblGrid>
                  <a:tr h="245738">
                    <a:tc>
                      <a:txBody>
                        <a:bodyPr/>
                        <a:lstStyle/>
                        <a:p>
                          <a:pPr algn="ctr"/>
                          <a:r>
                            <a:rPr lang="en-US" sz="1050" dirty="0"/>
                            <a:t>Parameter</a:t>
                          </a:r>
                          <a:endParaRPr lang="LID8192" sz="1050" dirty="0"/>
                        </a:p>
                      </a:txBody>
                      <a:tcPr/>
                    </a:tc>
                    <a:tc>
                      <a:txBody>
                        <a:bodyPr/>
                        <a:lstStyle/>
                        <a:p>
                          <a:pPr algn="ctr"/>
                          <a:r>
                            <a:rPr lang="en-US" sz="1050" dirty="0"/>
                            <a:t>Description</a:t>
                          </a:r>
                          <a:endParaRPr lang="LID8192" sz="1050" dirty="0"/>
                        </a:p>
                      </a:txBody>
                      <a:tcPr/>
                    </a:tc>
                    <a:extLst>
                      <a:ext uri="{0D108BD9-81ED-4DB2-BD59-A6C34878D82A}">
                        <a16:rowId xmlns:a16="http://schemas.microsoft.com/office/drawing/2014/main" val="3308923554"/>
                      </a:ext>
                    </a:extLst>
                  </a:tr>
                  <a:tr h="245738">
                    <a:tc>
                      <a:txBody>
                        <a:bodyPr/>
                        <a:lstStyle/>
                        <a:p>
                          <a:pPr algn="ctr"/>
                          <a:r>
                            <a:rPr lang="en-US" sz="1050" dirty="0"/>
                            <a:t>1</a:t>
                          </a:r>
                          <a:endParaRPr lang="LID8192" sz="1050" dirty="0"/>
                        </a:p>
                      </a:txBody>
                      <a:tcPr/>
                    </a:tc>
                    <a:tc>
                      <a:txBody>
                        <a:bodyPr/>
                        <a:lstStyle/>
                        <a:p>
                          <a:pPr algn="ctr"/>
                          <a:r>
                            <a:rPr lang="en-US" sz="1050" dirty="0"/>
                            <a:t>Total derivative of moisture content (</a:t>
                          </a:r>
                          <a:r>
                            <a:rPr lang="en-US" sz="1050" dirty="0" err="1"/>
                            <a:t>Lagrangian</a:t>
                          </a:r>
                          <a:r>
                            <a:rPr lang="en-US" sz="1050" dirty="0"/>
                            <a:t> Model)</a:t>
                          </a:r>
                          <a:endParaRPr lang="LID8192" sz="1050" dirty="0"/>
                        </a:p>
                      </a:txBody>
                      <a:tcPr/>
                    </a:tc>
                    <a:extLst>
                      <a:ext uri="{0D108BD9-81ED-4DB2-BD59-A6C34878D82A}">
                        <a16:rowId xmlns:a16="http://schemas.microsoft.com/office/drawing/2014/main" val="849255363"/>
                      </a:ext>
                    </a:extLst>
                  </a:tr>
                  <a:tr h="657491">
                    <a:tc>
                      <a:txBody>
                        <a:bodyPr/>
                        <a:lstStyle/>
                        <a:p>
                          <a:pPr algn="ctr"/>
                          <a:r>
                            <a:rPr lang="en-US" sz="1050" dirty="0"/>
                            <a:t>2</a:t>
                          </a:r>
                          <a:endParaRPr lang="LID8192" sz="1050" dirty="0"/>
                        </a:p>
                      </a:txBody>
                      <a:tcPr/>
                    </a:tc>
                    <a:tc>
                      <a:txBody>
                        <a:bodyPr/>
                        <a:lstStyle/>
                        <a:p>
                          <a:pPr algn="ctr"/>
                          <a:r>
                            <a:rPr lang="en-US" sz="1050" dirty="0"/>
                            <a:t>Temporal partial derivative (</a:t>
                          </a:r>
                          <a:r>
                            <a:rPr lang="en-GB" sz="1050" dirty="0"/>
                            <a:t>the amount of water vapor in an atmospheric column expressed as the depth of water if that vapor were condensed) or IWV</a:t>
                          </a:r>
                          <a:endParaRPr lang="LID8192" sz="1050" dirty="0"/>
                        </a:p>
                      </a:txBody>
                      <a:tcPr/>
                    </a:tc>
                    <a:extLst>
                      <a:ext uri="{0D108BD9-81ED-4DB2-BD59-A6C34878D82A}">
                        <a16:rowId xmlns:a16="http://schemas.microsoft.com/office/drawing/2014/main" val="3304183666"/>
                      </a:ext>
                    </a:extLst>
                  </a:tr>
                  <a:tr h="598528">
                    <a:tc>
                      <a:txBody>
                        <a:bodyPr/>
                        <a:lstStyle/>
                        <a:p>
                          <a:pPr algn="ctr"/>
                          <a:r>
                            <a:rPr lang="en-US" sz="1050" dirty="0"/>
                            <a:t>3</a:t>
                          </a:r>
                          <a:endParaRPr lang="LID8192" sz="1050" dirty="0"/>
                        </a:p>
                      </a:txBody>
                      <a:tcPr/>
                    </a:tc>
                    <a:tc>
                      <a:txBody>
                        <a:bodyPr/>
                        <a:lstStyle/>
                        <a:p>
                          <a:pPr algn="ctr"/>
                          <a:r>
                            <a:rPr lang="en-US" sz="1050" dirty="0"/>
                            <a:t>Divergence of horizontal moisture flux ( the total amount of water vapor transport in an atmospheric column) or </a:t>
                          </a:r>
                          <a14:m>
                            <m:oMath xmlns:m="http://schemas.openxmlformats.org/officeDocument/2006/math">
                              <m:r>
                                <m:rPr>
                                  <m:sty m:val="p"/>
                                </m:rPr>
                                <a:rPr lang="en-US" sz="1050" b="0" smtClean="0"/>
                                <m:t>∇</m:t>
                              </m:r>
                              <m:r>
                                <a:rPr lang="en-US" sz="1050" b="0" smtClean="0"/>
                                <m:t>𝐼𝑉𝑇</m:t>
                              </m:r>
                            </m:oMath>
                          </a14:m>
                          <a:r>
                            <a:rPr lang="en-US" sz="1050" dirty="0"/>
                            <a:t> (Advective term)</a:t>
                          </a:r>
                          <a:endParaRPr lang="LID8192" sz="1050" dirty="0"/>
                        </a:p>
                      </a:txBody>
                      <a:tcPr/>
                    </a:tc>
                    <a:extLst>
                      <a:ext uri="{0D108BD9-81ED-4DB2-BD59-A6C34878D82A}">
                        <a16:rowId xmlns:a16="http://schemas.microsoft.com/office/drawing/2014/main" val="1918207022"/>
                      </a:ext>
                    </a:extLst>
                  </a:tr>
                  <a:tr h="245738">
                    <a:tc>
                      <a:txBody>
                        <a:bodyPr/>
                        <a:lstStyle/>
                        <a:p>
                          <a:pPr algn="ctr"/>
                          <a:r>
                            <a:rPr lang="en-US" sz="1050" dirty="0"/>
                            <a:t>4</a:t>
                          </a:r>
                          <a:endParaRPr lang="LID8192" sz="1050" dirty="0"/>
                        </a:p>
                      </a:txBody>
                      <a:tcPr/>
                    </a:tc>
                    <a:tc>
                      <a:txBody>
                        <a:bodyPr/>
                        <a:lstStyle/>
                        <a:p>
                          <a:pPr algn="ctr"/>
                          <a:r>
                            <a:rPr lang="en-US" sz="1050" dirty="0"/>
                            <a:t>Vertical mass fluxes (Sources or Sinks)</a:t>
                          </a:r>
                          <a:endParaRPr lang="LID8192" sz="1050" dirty="0"/>
                        </a:p>
                      </a:txBody>
                      <a:tcPr/>
                    </a:tc>
                    <a:extLst>
                      <a:ext uri="{0D108BD9-81ED-4DB2-BD59-A6C34878D82A}">
                        <a16:rowId xmlns:a16="http://schemas.microsoft.com/office/drawing/2014/main" val="3614092330"/>
                      </a:ext>
                    </a:extLst>
                  </a:tr>
                </a:tbl>
              </a:graphicData>
            </a:graphic>
          </p:graphicFrame>
        </mc:Choice>
        <mc:Fallback>
          <p:graphicFrame>
            <p:nvGraphicFramePr>
              <p:cNvPr id="20" name="Table 19">
                <a:extLst>
                  <a:ext uri="{FF2B5EF4-FFF2-40B4-BE49-F238E27FC236}">
                    <a16:creationId xmlns:a16="http://schemas.microsoft.com/office/drawing/2014/main" id="{B363D78D-FF29-A0D6-8CD0-8F160A7968A0}"/>
                  </a:ext>
                </a:extLst>
              </p:cNvPr>
              <p:cNvGraphicFramePr>
                <a:graphicFrameLocks noGrp="1"/>
              </p:cNvGraphicFramePr>
              <p:nvPr>
                <p:extLst>
                  <p:ext uri="{D42A27DB-BD31-4B8C-83A1-F6EECF244321}">
                    <p14:modId xmlns:p14="http://schemas.microsoft.com/office/powerpoint/2010/main" val="852647466"/>
                  </p:ext>
                </p:extLst>
              </p:nvPr>
            </p:nvGraphicFramePr>
            <p:xfrm>
              <a:off x="6461185" y="810293"/>
              <a:ext cx="4409220" cy="2010399"/>
            </p:xfrm>
            <a:graphic>
              <a:graphicData uri="http://schemas.openxmlformats.org/drawingml/2006/table">
                <a:tbl>
                  <a:tblPr firstRow="1" bandRow="1">
                    <a:tableStyleId>{F5AB1C69-6EDB-4FF4-983F-18BD219EF322}</a:tableStyleId>
                  </a:tblPr>
                  <a:tblGrid>
                    <a:gridCol w="776377">
                      <a:extLst>
                        <a:ext uri="{9D8B030D-6E8A-4147-A177-3AD203B41FA5}">
                          <a16:colId xmlns:a16="http://schemas.microsoft.com/office/drawing/2014/main" val="320854337"/>
                        </a:ext>
                      </a:extLst>
                    </a:gridCol>
                    <a:gridCol w="3632843">
                      <a:extLst>
                        <a:ext uri="{9D8B030D-6E8A-4147-A177-3AD203B41FA5}">
                          <a16:colId xmlns:a16="http://schemas.microsoft.com/office/drawing/2014/main" val="1141454823"/>
                        </a:ext>
                      </a:extLst>
                    </a:gridCol>
                  </a:tblGrid>
                  <a:tr h="251460">
                    <a:tc>
                      <a:txBody>
                        <a:bodyPr/>
                        <a:lstStyle/>
                        <a:p>
                          <a:pPr algn="ctr"/>
                          <a:r>
                            <a:rPr lang="en-US" sz="1050" dirty="0"/>
                            <a:t>Parameter</a:t>
                          </a:r>
                          <a:endParaRPr lang="LID8192" sz="1050" dirty="0"/>
                        </a:p>
                      </a:txBody>
                      <a:tcPr/>
                    </a:tc>
                    <a:tc>
                      <a:txBody>
                        <a:bodyPr/>
                        <a:lstStyle/>
                        <a:p>
                          <a:pPr algn="ctr"/>
                          <a:r>
                            <a:rPr lang="en-US" sz="1050" dirty="0"/>
                            <a:t>Description</a:t>
                          </a:r>
                          <a:endParaRPr lang="LID8192" sz="1050" dirty="0"/>
                        </a:p>
                      </a:txBody>
                      <a:tcPr/>
                    </a:tc>
                    <a:extLst>
                      <a:ext uri="{0D108BD9-81ED-4DB2-BD59-A6C34878D82A}">
                        <a16:rowId xmlns:a16="http://schemas.microsoft.com/office/drawing/2014/main" val="3308923554"/>
                      </a:ext>
                    </a:extLst>
                  </a:tr>
                  <a:tr h="251460">
                    <a:tc>
                      <a:txBody>
                        <a:bodyPr/>
                        <a:lstStyle/>
                        <a:p>
                          <a:pPr algn="ctr"/>
                          <a:r>
                            <a:rPr lang="en-US" sz="1050" dirty="0"/>
                            <a:t>1</a:t>
                          </a:r>
                          <a:endParaRPr lang="LID8192" sz="1050" dirty="0"/>
                        </a:p>
                      </a:txBody>
                      <a:tcPr/>
                    </a:tc>
                    <a:tc>
                      <a:txBody>
                        <a:bodyPr/>
                        <a:lstStyle/>
                        <a:p>
                          <a:pPr algn="ctr"/>
                          <a:r>
                            <a:rPr lang="en-US" sz="1050" dirty="0"/>
                            <a:t>Total derivative of moisture content (</a:t>
                          </a:r>
                          <a:r>
                            <a:rPr lang="en-US" sz="1050" dirty="0" err="1"/>
                            <a:t>Lagrangian</a:t>
                          </a:r>
                          <a:r>
                            <a:rPr lang="en-US" sz="1050" dirty="0"/>
                            <a:t> Model)</a:t>
                          </a:r>
                          <a:endParaRPr lang="LID8192" sz="1050" dirty="0"/>
                        </a:p>
                      </a:txBody>
                      <a:tcPr/>
                    </a:tc>
                    <a:extLst>
                      <a:ext uri="{0D108BD9-81ED-4DB2-BD59-A6C34878D82A}">
                        <a16:rowId xmlns:a16="http://schemas.microsoft.com/office/drawing/2014/main" val="849255363"/>
                      </a:ext>
                    </a:extLst>
                  </a:tr>
                  <a:tr h="657491">
                    <a:tc>
                      <a:txBody>
                        <a:bodyPr/>
                        <a:lstStyle/>
                        <a:p>
                          <a:pPr algn="ctr"/>
                          <a:r>
                            <a:rPr lang="en-US" sz="1050" dirty="0"/>
                            <a:t>2</a:t>
                          </a:r>
                          <a:endParaRPr lang="LID8192" sz="1050" dirty="0"/>
                        </a:p>
                      </a:txBody>
                      <a:tcPr/>
                    </a:tc>
                    <a:tc>
                      <a:txBody>
                        <a:bodyPr/>
                        <a:lstStyle/>
                        <a:p>
                          <a:pPr algn="ctr"/>
                          <a:r>
                            <a:rPr lang="en-US" sz="1050" dirty="0"/>
                            <a:t>Temporal partial derivative (</a:t>
                          </a:r>
                          <a:r>
                            <a:rPr lang="en-GB" sz="1050" dirty="0"/>
                            <a:t>the amount of water vapor in an atmospheric column expressed as the depth of water if that vapor were condensed) or IWV</a:t>
                          </a:r>
                          <a:endParaRPr lang="LID8192" sz="1050" dirty="0"/>
                        </a:p>
                      </a:txBody>
                      <a:tcPr/>
                    </a:tc>
                    <a:extLst>
                      <a:ext uri="{0D108BD9-81ED-4DB2-BD59-A6C34878D82A}">
                        <a16:rowId xmlns:a16="http://schemas.microsoft.com/office/drawing/2014/main" val="3304183666"/>
                      </a:ext>
                    </a:extLst>
                  </a:tr>
                  <a:tr h="598528">
                    <a:tc>
                      <a:txBody>
                        <a:bodyPr/>
                        <a:lstStyle/>
                        <a:p>
                          <a:pPr algn="ctr"/>
                          <a:r>
                            <a:rPr lang="en-US" sz="1050" dirty="0"/>
                            <a:t>3</a:t>
                          </a:r>
                          <a:endParaRPr lang="LID8192" sz="1050" dirty="0"/>
                        </a:p>
                      </a:txBody>
                      <a:tcPr/>
                    </a:tc>
                    <a:tc>
                      <a:txBody>
                        <a:bodyPr/>
                        <a:lstStyle/>
                        <a:p>
                          <a:endParaRPr lang="LID4096"/>
                        </a:p>
                      </a:txBody>
                      <a:tcPr>
                        <a:blipFill>
                          <a:blip r:embed="rId6"/>
                          <a:stretch>
                            <a:fillRect l="-21608" t="-193939" r="-670" b="-46465"/>
                          </a:stretch>
                        </a:blipFill>
                      </a:tcPr>
                    </a:tc>
                    <a:extLst>
                      <a:ext uri="{0D108BD9-81ED-4DB2-BD59-A6C34878D82A}">
                        <a16:rowId xmlns:a16="http://schemas.microsoft.com/office/drawing/2014/main" val="1918207022"/>
                      </a:ext>
                    </a:extLst>
                  </a:tr>
                  <a:tr h="251460">
                    <a:tc>
                      <a:txBody>
                        <a:bodyPr/>
                        <a:lstStyle/>
                        <a:p>
                          <a:pPr algn="ctr"/>
                          <a:r>
                            <a:rPr lang="en-US" sz="1050" dirty="0"/>
                            <a:t>4</a:t>
                          </a:r>
                          <a:endParaRPr lang="LID8192" sz="1050" dirty="0"/>
                        </a:p>
                      </a:txBody>
                      <a:tcPr/>
                    </a:tc>
                    <a:tc>
                      <a:txBody>
                        <a:bodyPr/>
                        <a:lstStyle/>
                        <a:p>
                          <a:pPr algn="ctr"/>
                          <a:r>
                            <a:rPr lang="en-US" sz="1050" dirty="0"/>
                            <a:t>Vertical mass fluxes (Sources or Sinks)</a:t>
                          </a:r>
                          <a:endParaRPr lang="LID8192" sz="1050" dirty="0"/>
                        </a:p>
                      </a:txBody>
                      <a:tcPr/>
                    </a:tc>
                    <a:extLst>
                      <a:ext uri="{0D108BD9-81ED-4DB2-BD59-A6C34878D82A}">
                        <a16:rowId xmlns:a16="http://schemas.microsoft.com/office/drawing/2014/main" val="3614092330"/>
                      </a:ext>
                    </a:extLst>
                  </a:tr>
                </a:tbl>
              </a:graphicData>
            </a:graphic>
          </p:graphicFrame>
        </mc:Fallback>
      </mc:AlternateContent>
      <p:sp>
        <p:nvSpPr>
          <p:cNvPr id="25" name="Oval 24">
            <a:extLst>
              <a:ext uri="{FF2B5EF4-FFF2-40B4-BE49-F238E27FC236}">
                <a16:creationId xmlns:a16="http://schemas.microsoft.com/office/drawing/2014/main" id="{1BC596F5-E169-9E4A-5F59-07E404A00FB7}"/>
              </a:ext>
            </a:extLst>
          </p:cNvPr>
          <p:cNvSpPr/>
          <p:nvPr/>
        </p:nvSpPr>
        <p:spPr>
          <a:xfrm>
            <a:off x="1118586" y="1566612"/>
            <a:ext cx="621437" cy="6642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sp>
        <p:nvSpPr>
          <p:cNvPr id="26" name="TextBox 25">
            <a:extLst>
              <a:ext uri="{FF2B5EF4-FFF2-40B4-BE49-F238E27FC236}">
                <a16:creationId xmlns:a16="http://schemas.microsoft.com/office/drawing/2014/main" id="{88E53365-FFFB-E907-A785-2AFB0390DD4A}"/>
              </a:ext>
            </a:extLst>
          </p:cNvPr>
          <p:cNvSpPr txBox="1"/>
          <p:nvPr/>
        </p:nvSpPr>
        <p:spPr>
          <a:xfrm>
            <a:off x="1310695" y="2256862"/>
            <a:ext cx="301686" cy="369332"/>
          </a:xfrm>
          <a:prstGeom prst="rect">
            <a:avLst/>
          </a:prstGeom>
          <a:noFill/>
        </p:spPr>
        <p:txBody>
          <a:bodyPr wrap="none" rtlCol="0">
            <a:spAutoFit/>
          </a:bodyPr>
          <a:lstStyle/>
          <a:p>
            <a:r>
              <a:rPr lang="en-US" dirty="0"/>
              <a:t>1</a:t>
            </a:r>
            <a:endParaRPr lang="LID8192" dirty="0"/>
          </a:p>
        </p:txBody>
      </p:sp>
      <p:sp>
        <p:nvSpPr>
          <p:cNvPr id="29" name="Oval 28">
            <a:extLst>
              <a:ext uri="{FF2B5EF4-FFF2-40B4-BE49-F238E27FC236}">
                <a16:creationId xmlns:a16="http://schemas.microsoft.com/office/drawing/2014/main" id="{C4A2A039-7B61-683C-5CBC-243FE5B2C1CC}"/>
              </a:ext>
            </a:extLst>
          </p:cNvPr>
          <p:cNvSpPr/>
          <p:nvPr/>
        </p:nvSpPr>
        <p:spPr>
          <a:xfrm>
            <a:off x="1912563" y="1561765"/>
            <a:ext cx="433019" cy="6642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sp>
        <p:nvSpPr>
          <p:cNvPr id="30" name="TextBox 29">
            <a:extLst>
              <a:ext uri="{FF2B5EF4-FFF2-40B4-BE49-F238E27FC236}">
                <a16:creationId xmlns:a16="http://schemas.microsoft.com/office/drawing/2014/main" id="{B15C81CA-7323-F2F7-A807-D1BDDF810DD6}"/>
              </a:ext>
            </a:extLst>
          </p:cNvPr>
          <p:cNvSpPr txBox="1"/>
          <p:nvPr/>
        </p:nvSpPr>
        <p:spPr>
          <a:xfrm>
            <a:off x="1978229" y="2255514"/>
            <a:ext cx="301686" cy="369332"/>
          </a:xfrm>
          <a:prstGeom prst="rect">
            <a:avLst/>
          </a:prstGeom>
          <a:noFill/>
        </p:spPr>
        <p:txBody>
          <a:bodyPr wrap="none" rtlCol="0">
            <a:spAutoFit/>
          </a:bodyPr>
          <a:lstStyle/>
          <a:p>
            <a:r>
              <a:rPr lang="en-US" dirty="0"/>
              <a:t>2</a:t>
            </a:r>
            <a:endParaRPr lang="LID8192" dirty="0"/>
          </a:p>
        </p:txBody>
      </p:sp>
      <p:sp>
        <p:nvSpPr>
          <p:cNvPr id="31" name="Oval 30">
            <a:extLst>
              <a:ext uri="{FF2B5EF4-FFF2-40B4-BE49-F238E27FC236}">
                <a16:creationId xmlns:a16="http://schemas.microsoft.com/office/drawing/2014/main" id="{845C9E84-7155-4EBE-5F9E-1AA82F59957C}"/>
              </a:ext>
            </a:extLst>
          </p:cNvPr>
          <p:cNvSpPr/>
          <p:nvPr/>
        </p:nvSpPr>
        <p:spPr>
          <a:xfrm>
            <a:off x="2457855" y="1535923"/>
            <a:ext cx="1874448" cy="74318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sp>
        <p:nvSpPr>
          <p:cNvPr id="32" name="TextBox 31">
            <a:extLst>
              <a:ext uri="{FF2B5EF4-FFF2-40B4-BE49-F238E27FC236}">
                <a16:creationId xmlns:a16="http://schemas.microsoft.com/office/drawing/2014/main" id="{84480C8A-E85A-0104-FDC1-F8E0306B0E8D}"/>
              </a:ext>
            </a:extLst>
          </p:cNvPr>
          <p:cNvSpPr txBox="1"/>
          <p:nvPr/>
        </p:nvSpPr>
        <p:spPr>
          <a:xfrm>
            <a:off x="3159581" y="2255514"/>
            <a:ext cx="301686" cy="369332"/>
          </a:xfrm>
          <a:prstGeom prst="rect">
            <a:avLst/>
          </a:prstGeom>
          <a:noFill/>
        </p:spPr>
        <p:txBody>
          <a:bodyPr wrap="none" rtlCol="0">
            <a:spAutoFit/>
          </a:bodyPr>
          <a:lstStyle/>
          <a:p>
            <a:r>
              <a:rPr lang="en-US" dirty="0"/>
              <a:t>3</a:t>
            </a:r>
            <a:endParaRPr lang="LID8192" dirty="0"/>
          </a:p>
        </p:txBody>
      </p:sp>
      <p:sp>
        <p:nvSpPr>
          <p:cNvPr id="33" name="Oval 32">
            <a:extLst>
              <a:ext uri="{FF2B5EF4-FFF2-40B4-BE49-F238E27FC236}">
                <a16:creationId xmlns:a16="http://schemas.microsoft.com/office/drawing/2014/main" id="{E7F90808-FB15-41E6-D59D-2A86C9F91AFA}"/>
              </a:ext>
            </a:extLst>
          </p:cNvPr>
          <p:cNvSpPr/>
          <p:nvPr/>
        </p:nvSpPr>
        <p:spPr>
          <a:xfrm>
            <a:off x="4495914" y="1573552"/>
            <a:ext cx="701432" cy="6702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sp>
        <p:nvSpPr>
          <p:cNvPr id="34" name="TextBox 33">
            <a:extLst>
              <a:ext uri="{FF2B5EF4-FFF2-40B4-BE49-F238E27FC236}">
                <a16:creationId xmlns:a16="http://schemas.microsoft.com/office/drawing/2014/main" id="{06BC23E4-D1A6-A737-3F11-F88A5E29699E}"/>
              </a:ext>
            </a:extLst>
          </p:cNvPr>
          <p:cNvSpPr txBox="1"/>
          <p:nvPr/>
        </p:nvSpPr>
        <p:spPr>
          <a:xfrm>
            <a:off x="4659540" y="2249260"/>
            <a:ext cx="301686" cy="369332"/>
          </a:xfrm>
          <a:prstGeom prst="rect">
            <a:avLst/>
          </a:prstGeom>
          <a:noFill/>
        </p:spPr>
        <p:txBody>
          <a:bodyPr wrap="none" rtlCol="0">
            <a:spAutoFit/>
          </a:bodyPr>
          <a:lstStyle/>
          <a:p>
            <a:r>
              <a:rPr lang="en-US" dirty="0"/>
              <a:t>4</a:t>
            </a:r>
            <a:endParaRPr lang="LID8192" dirty="0"/>
          </a:p>
        </p:txBody>
      </p:sp>
      <p:sp>
        <p:nvSpPr>
          <p:cNvPr id="35" name="Arrow: Down 34">
            <a:extLst>
              <a:ext uri="{FF2B5EF4-FFF2-40B4-BE49-F238E27FC236}">
                <a16:creationId xmlns:a16="http://schemas.microsoft.com/office/drawing/2014/main" id="{89067A16-75B6-64C1-B75F-600255BC352F}"/>
              </a:ext>
            </a:extLst>
          </p:cNvPr>
          <p:cNvSpPr/>
          <p:nvPr/>
        </p:nvSpPr>
        <p:spPr>
          <a:xfrm>
            <a:off x="2831977" y="2626194"/>
            <a:ext cx="506027" cy="1084672"/>
          </a:xfrm>
          <a:prstGeom prst="downArrow">
            <a:avLst/>
          </a:prstGeom>
          <a:solidFill>
            <a:schemeClr val="bg2">
              <a:lumMod val="90000"/>
            </a:schemeClr>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LID8192"/>
          </a:p>
        </p:txBody>
      </p:sp>
      <p:sp>
        <p:nvSpPr>
          <p:cNvPr id="36" name="Oval 35">
            <a:extLst>
              <a:ext uri="{FF2B5EF4-FFF2-40B4-BE49-F238E27FC236}">
                <a16:creationId xmlns:a16="http://schemas.microsoft.com/office/drawing/2014/main" id="{0FD6360E-8D7C-1E51-5E02-D97CC78BDFDA}"/>
              </a:ext>
            </a:extLst>
          </p:cNvPr>
          <p:cNvSpPr/>
          <p:nvPr/>
        </p:nvSpPr>
        <p:spPr>
          <a:xfrm>
            <a:off x="3190653" y="3694189"/>
            <a:ext cx="578308" cy="61991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sp>
        <p:nvSpPr>
          <p:cNvPr id="37" name="Oval 36">
            <a:extLst>
              <a:ext uri="{FF2B5EF4-FFF2-40B4-BE49-F238E27FC236}">
                <a16:creationId xmlns:a16="http://schemas.microsoft.com/office/drawing/2014/main" id="{6CC5CB98-4498-AC1C-D563-489557780CE8}"/>
              </a:ext>
            </a:extLst>
          </p:cNvPr>
          <p:cNvSpPr/>
          <p:nvPr/>
        </p:nvSpPr>
        <p:spPr>
          <a:xfrm>
            <a:off x="2056428" y="4749550"/>
            <a:ext cx="578308" cy="61991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sp>
        <p:nvSpPr>
          <p:cNvPr id="38" name="Oval 37">
            <a:extLst>
              <a:ext uri="{FF2B5EF4-FFF2-40B4-BE49-F238E27FC236}">
                <a16:creationId xmlns:a16="http://schemas.microsoft.com/office/drawing/2014/main" id="{09769E11-C85D-E118-1129-8C581809D198}"/>
              </a:ext>
            </a:extLst>
          </p:cNvPr>
          <p:cNvSpPr/>
          <p:nvPr/>
        </p:nvSpPr>
        <p:spPr>
          <a:xfrm>
            <a:off x="4172169" y="4773820"/>
            <a:ext cx="578308" cy="619913"/>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cxnSp>
        <p:nvCxnSpPr>
          <p:cNvPr id="41" name="Connector: Elbow 40">
            <a:extLst>
              <a:ext uri="{FF2B5EF4-FFF2-40B4-BE49-F238E27FC236}">
                <a16:creationId xmlns:a16="http://schemas.microsoft.com/office/drawing/2014/main" id="{4EFEADBA-8286-4337-E4F5-E97FE19A6E35}"/>
              </a:ext>
            </a:extLst>
          </p:cNvPr>
          <p:cNvCxnSpPr>
            <a:stCxn id="36" idx="4"/>
          </p:cNvCxnSpPr>
          <p:nvPr/>
        </p:nvCxnSpPr>
        <p:spPr>
          <a:xfrm rot="16200000" flipH="1">
            <a:off x="4727016" y="3066892"/>
            <a:ext cx="320042" cy="2814461"/>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59F258B-B21E-F207-6B5B-6BB7098B698A}"/>
              </a:ext>
            </a:extLst>
          </p:cNvPr>
          <p:cNvSpPr txBox="1"/>
          <p:nvPr/>
        </p:nvSpPr>
        <p:spPr>
          <a:xfrm>
            <a:off x="6294268" y="4431121"/>
            <a:ext cx="2172774" cy="369332"/>
          </a:xfrm>
          <a:prstGeom prst="rect">
            <a:avLst/>
          </a:prstGeom>
          <a:noFill/>
        </p:spPr>
        <p:txBody>
          <a:bodyPr wrap="none" rtlCol="0">
            <a:spAutoFit/>
          </a:bodyPr>
          <a:lstStyle/>
          <a:p>
            <a:r>
              <a:rPr lang="en-US" dirty="0"/>
              <a:t>Divergence condition</a:t>
            </a:r>
            <a:endParaRPr lang="LID8192" dirty="0"/>
          </a:p>
        </p:txBody>
      </p:sp>
      <p:pic>
        <p:nvPicPr>
          <p:cNvPr id="7170" name="Picture 2" descr="Divergence - Wikipedia">
            <a:extLst>
              <a:ext uri="{FF2B5EF4-FFF2-40B4-BE49-F238E27FC236}">
                <a16:creationId xmlns:a16="http://schemas.microsoft.com/office/drawing/2014/main" id="{B62E5354-C527-CA9D-4BA2-C8545BE77BA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908" r="31844"/>
          <a:stretch/>
        </p:blipFill>
        <p:spPr bwMode="auto">
          <a:xfrm>
            <a:off x="8689947" y="3324456"/>
            <a:ext cx="1392924" cy="26193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ivergence - Wikipedia">
            <a:extLst>
              <a:ext uri="{FF2B5EF4-FFF2-40B4-BE49-F238E27FC236}">
                <a16:creationId xmlns:a16="http://schemas.microsoft.com/office/drawing/2014/main" id="{D63DB2EA-76E9-09DD-3AC2-9AC33239955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391" r="63210"/>
          <a:stretch/>
        </p:blipFill>
        <p:spPr bwMode="auto">
          <a:xfrm>
            <a:off x="10407264" y="3324456"/>
            <a:ext cx="1543032" cy="261937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25BEBB08-4D5A-2A06-A60C-68FE0D9E277F}"/>
              </a:ext>
            </a:extLst>
          </p:cNvPr>
          <p:cNvSpPr txBox="1"/>
          <p:nvPr/>
        </p:nvSpPr>
        <p:spPr>
          <a:xfrm>
            <a:off x="8689947" y="5747625"/>
            <a:ext cx="1242874" cy="600164"/>
          </a:xfrm>
          <a:prstGeom prst="rect">
            <a:avLst/>
          </a:prstGeom>
          <a:noFill/>
        </p:spPr>
        <p:txBody>
          <a:bodyPr wrap="square" rtlCol="0">
            <a:spAutoFit/>
          </a:bodyPr>
          <a:lstStyle/>
          <a:p>
            <a:pPr algn="ctr"/>
            <a:r>
              <a:rPr lang="en-US" sz="1100" dirty="0"/>
              <a:t>Rainfall concentration</a:t>
            </a:r>
          </a:p>
          <a:p>
            <a:pPr algn="ctr"/>
            <a:r>
              <a:rPr lang="en-US" sz="1100" dirty="0"/>
              <a:t> (Flooding)</a:t>
            </a:r>
            <a:endParaRPr lang="LID8192" sz="1100" dirty="0"/>
          </a:p>
        </p:txBody>
      </p:sp>
      <p:sp>
        <p:nvSpPr>
          <p:cNvPr id="48" name="TextBox 47">
            <a:extLst>
              <a:ext uri="{FF2B5EF4-FFF2-40B4-BE49-F238E27FC236}">
                <a16:creationId xmlns:a16="http://schemas.microsoft.com/office/drawing/2014/main" id="{5683C80B-5A75-549F-C68F-3BC08D21D6E2}"/>
              </a:ext>
            </a:extLst>
          </p:cNvPr>
          <p:cNvSpPr txBox="1"/>
          <p:nvPr/>
        </p:nvSpPr>
        <p:spPr>
          <a:xfrm>
            <a:off x="10557343" y="5880914"/>
            <a:ext cx="1242874" cy="261610"/>
          </a:xfrm>
          <a:prstGeom prst="rect">
            <a:avLst/>
          </a:prstGeom>
          <a:noFill/>
        </p:spPr>
        <p:txBody>
          <a:bodyPr wrap="square" rtlCol="0">
            <a:spAutoFit/>
          </a:bodyPr>
          <a:lstStyle/>
          <a:p>
            <a:pPr algn="ctr"/>
            <a:r>
              <a:rPr lang="en-US" sz="1100" dirty="0"/>
              <a:t>Flux migration</a:t>
            </a:r>
            <a:endParaRPr lang="LID8192" sz="1100" dirty="0"/>
          </a:p>
        </p:txBody>
      </p:sp>
    </p:spTree>
    <p:extLst>
      <p:ext uri="{BB962C8B-B14F-4D97-AF65-F5344CB8AC3E}">
        <p14:creationId xmlns:p14="http://schemas.microsoft.com/office/powerpoint/2010/main" val="258211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7170"/>
                                        </p:tgtEl>
                                        <p:attrNameLst>
                                          <p:attrName>style.visibility</p:attrName>
                                        </p:attrNameLst>
                                      </p:cBhvr>
                                      <p:to>
                                        <p:strVal val="visible"/>
                                      </p:to>
                                    </p:set>
                                    <p:animEffect transition="in" filter="fade">
                                      <p:cBhvr>
                                        <p:cTn id="71" dur="1000"/>
                                        <p:tgtEl>
                                          <p:spTgt spid="7170"/>
                                        </p:tgtEl>
                                      </p:cBhvr>
                                    </p:animEffect>
                                    <p:anim calcmode="lin" valueType="num">
                                      <p:cBhvr>
                                        <p:cTn id="72" dur="1000" fill="hold"/>
                                        <p:tgtEl>
                                          <p:spTgt spid="7170"/>
                                        </p:tgtEl>
                                        <p:attrNameLst>
                                          <p:attrName>ppt_x</p:attrName>
                                        </p:attrNameLst>
                                      </p:cBhvr>
                                      <p:tavLst>
                                        <p:tav tm="0">
                                          <p:val>
                                            <p:strVal val="#ppt_x"/>
                                          </p:val>
                                        </p:tav>
                                        <p:tav tm="100000">
                                          <p:val>
                                            <p:strVal val="#ppt_x"/>
                                          </p:val>
                                        </p:tav>
                                      </p:tavLst>
                                    </p:anim>
                                    <p:anim calcmode="lin" valueType="num">
                                      <p:cBhvr>
                                        <p:cTn id="73" dur="1000" fill="hold"/>
                                        <p:tgtEl>
                                          <p:spTgt spid="7170"/>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7172"/>
                                        </p:tgtEl>
                                        <p:attrNameLst>
                                          <p:attrName>style.visibility</p:attrName>
                                        </p:attrNameLst>
                                      </p:cBhvr>
                                      <p:to>
                                        <p:strVal val="visible"/>
                                      </p:to>
                                    </p:set>
                                    <p:animEffect transition="in" filter="fade">
                                      <p:cBhvr>
                                        <p:cTn id="76" dur="1000"/>
                                        <p:tgtEl>
                                          <p:spTgt spid="7172"/>
                                        </p:tgtEl>
                                      </p:cBhvr>
                                    </p:animEffect>
                                    <p:anim calcmode="lin" valueType="num">
                                      <p:cBhvr>
                                        <p:cTn id="77" dur="1000" fill="hold"/>
                                        <p:tgtEl>
                                          <p:spTgt spid="7172"/>
                                        </p:tgtEl>
                                        <p:attrNameLst>
                                          <p:attrName>ppt_x</p:attrName>
                                        </p:attrNameLst>
                                      </p:cBhvr>
                                      <p:tavLst>
                                        <p:tav tm="0">
                                          <p:val>
                                            <p:strVal val="#ppt_x"/>
                                          </p:val>
                                        </p:tav>
                                        <p:tav tm="100000">
                                          <p:val>
                                            <p:strVal val="#ppt_x"/>
                                          </p:val>
                                        </p:tav>
                                      </p:tavLst>
                                    </p:anim>
                                    <p:anim calcmode="lin" valueType="num">
                                      <p:cBhvr>
                                        <p:cTn id="78" dur="1000" fill="hold"/>
                                        <p:tgtEl>
                                          <p:spTgt spid="7172"/>
                                        </p:tgtEl>
                                        <p:attrNameLst>
                                          <p:attrName>ppt_y</p:attrName>
                                        </p:attrNameLst>
                                      </p:cBhvr>
                                      <p:tavLst>
                                        <p:tav tm="0">
                                          <p:val>
                                            <p:strVal val="#ppt_y+.1"/>
                                          </p:val>
                                        </p:tav>
                                        <p:tav tm="100000">
                                          <p:val>
                                            <p:strVal val="#ppt_y"/>
                                          </p:val>
                                        </p:tav>
                                      </p:tavLst>
                                    </p:anim>
                                  </p:childTnLst>
                                </p:cTn>
                              </p:par>
                              <p:par>
                                <p:cTn id="79" presetID="1"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25" grpId="0" animBg="1"/>
      <p:bldP spid="26" grpId="0"/>
      <p:bldP spid="29" grpId="0" animBg="1"/>
      <p:bldP spid="30" grpId="0"/>
      <p:bldP spid="31" grpId="0" animBg="1"/>
      <p:bldP spid="32" grpId="0"/>
      <p:bldP spid="33" grpId="0" animBg="1"/>
      <p:bldP spid="34" grpId="0"/>
      <p:bldP spid="35" grpId="0" animBg="1"/>
      <p:bldP spid="36" grpId="0" animBg="1"/>
      <p:bldP spid="37" grpId="0" animBg="1"/>
      <p:bldP spid="38" grpId="0" animBg="1"/>
      <p:bldP spid="42" grpId="0"/>
      <p:bldP spid="43" grpId="0"/>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4;p14">
            <a:extLst>
              <a:ext uri="{FF2B5EF4-FFF2-40B4-BE49-F238E27FC236}">
                <a16:creationId xmlns:a16="http://schemas.microsoft.com/office/drawing/2014/main" id="{396D4C82-1ECF-630D-7587-58C225C95EA4}"/>
              </a:ext>
            </a:extLst>
          </p:cNvPr>
          <p:cNvSpPr/>
          <p:nvPr/>
        </p:nvSpPr>
        <p:spPr>
          <a:xfrm>
            <a:off x="0" y="0"/>
            <a:ext cx="12192000" cy="649224"/>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dirty="0"/>
              <a:t>Regional Moisture Budget Model: Bidimensional Domain Discretization</a:t>
            </a:r>
            <a:endParaRPr lang="en-GB" sz="2400" dirty="0">
              <a:solidFill>
                <a:schemeClr val="dk1"/>
              </a:solidFill>
              <a:latin typeface="Calibri"/>
              <a:ea typeface="Calibri"/>
              <a:cs typeface="Calibri"/>
              <a:sym typeface="Calibri"/>
            </a:endParaRPr>
          </a:p>
        </p:txBody>
      </p:sp>
      <p:sp>
        <p:nvSpPr>
          <p:cNvPr id="5" name="Google Shape;105;p14">
            <a:extLst>
              <a:ext uri="{FF2B5EF4-FFF2-40B4-BE49-F238E27FC236}">
                <a16:creationId xmlns:a16="http://schemas.microsoft.com/office/drawing/2014/main" id="{730BD090-2924-4BF6-66F1-6BD5113976A6}"/>
              </a:ext>
            </a:extLst>
          </p:cNvPr>
          <p:cNvSpPr/>
          <p:nvPr/>
        </p:nvSpPr>
        <p:spPr>
          <a:xfrm>
            <a:off x="-1" y="5948356"/>
            <a:ext cx="12192000" cy="909644"/>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F7B755C7-DFDF-1A03-8659-E4F7E6B463D5}"/>
                  </a:ext>
                </a:extLst>
              </p:cNvPr>
              <p:cNvSpPr txBox="1"/>
              <p:nvPr/>
            </p:nvSpPr>
            <p:spPr>
              <a:xfrm>
                <a:off x="1538945" y="4698384"/>
                <a:ext cx="3677353" cy="27699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𝑁𝑒𝑡</m:t>
                    </m:r>
                    <m:r>
                      <a:rPr lang="en-US" b="0" i="1" smtClean="0">
                        <a:latin typeface="Cambria Math" panose="02040503050406030204" pitchFamily="18" charset="0"/>
                      </a:rPr>
                      <m:t> </m:t>
                    </m:r>
                    <m:r>
                      <a:rPr lang="en-US" b="0" i="1" smtClean="0">
                        <a:latin typeface="Cambria Math" panose="02040503050406030204" pitchFamily="18" charset="0"/>
                      </a:rPr>
                      <m:t>𝐹𝑙𝑢𝑥</m:t>
                    </m:r>
                    <m:r>
                      <a:rPr lang="en-US" b="0" i="1" smtClean="0">
                        <a:latin typeface="Cambria Math" panose="02040503050406030204" pitchFamily="18" charset="0"/>
                      </a:rPr>
                      <m:t>= </m:t>
                    </m:r>
                    <m:nary>
                      <m:naryPr>
                        <m:chr m:val="∑"/>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𝑊</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𝑆</m:t>
                            </m:r>
                          </m:sub>
                        </m:sSub>
                      </m:e>
                    </m:nary>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𝐸</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𝑁</m:t>
                        </m:r>
                      </m:sub>
                    </m:sSub>
                  </m:oMath>
                </a14:m>
                <a:endParaRPr lang="LID8192" dirty="0"/>
              </a:p>
            </p:txBody>
          </p:sp>
        </mc:Choice>
        <mc:Fallback>
          <p:sp>
            <p:nvSpPr>
              <p:cNvPr id="6" name="TextBox 5">
                <a:extLst>
                  <a:ext uri="{FF2B5EF4-FFF2-40B4-BE49-F238E27FC236}">
                    <a16:creationId xmlns:a16="http://schemas.microsoft.com/office/drawing/2014/main" id="{F7B755C7-DFDF-1A03-8659-E4F7E6B463D5}"/>
                  </a:ext>
                </a:extLst>
              </p:cNvPr>
              <p:cNvSpPr txBox="1">
                <a:spLocks noRot="1" noChangeAspect="1" noMove="1" noResize="1" noEditPoints="1" noAdjustHandles="1" noChangeArrowheads="1" noChangeShapeType="1" noTextEdit="1"/>
              </p:cNvSpPr>
              <p:nvPr/>
            </p:nvSpPr>
            <p:spPr>
              <a:xfrm>
                <a:off x="1538945" y="4698384"/>
                <a:ext cx="3677353" cy="276999"/>
              </a:xfrm>
              <a:prstGeom prst="rect">
                <a:avLst/>
              </a:prstGeom>
              <a:blipFill>
                <a:blip r:embed="rId2"/>
                <a:stretch>
                  <a:fillRect l="-2152" t="-180000" r="-166" b="-266667"/>
                </a:stretch>
              </a:blipFill>
            </p:spPr>
            <p:txBody>
              <a:bodyPr/>
              <a:lstStyle/>
              <a:p>
                <a:r>
                  <a:rPr lang="LID8192">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95E157D6-A26C-4AE9-C308-A6A60B971F48}"/>
                  </a:ext>
                </a:extLst>
              </p:cNvPr>
              <p:cNvSpPr txBox="1"/>
              <p:nvPr/>
            </p:nvSpPr>
            <p:spPr>
              <a:xfrm>
                <a:off x="2265946" y="5179452"/>
                <a:ext cx="2256387" cy="5241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𝑁𝑒𝑡</m:t>
                      </m:r>
                      <m:r>
                        <a:rPr lang="en-US" b="0" i="1" smtClean="0">
                          <a:latin typeface="Cambria Math" panose="02040503050406030204" pitchFamily="18" charset="0"/>
                        </a:rPr>
                        <m:t> </m:t>
                      </m:r>
                      <m:r>
                        <a:rPr lang="en-US" b="0" i="1" smtClean="0">
                          <a:latin typeface="Cambria Math" panose="02040503050406030204" pitchFamily="18" charset="0"/>
                        </a:rPr>
                        <m:t>𝐹𝑙𝑜𝑤</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𝑁𝑒𝑡</m:t>
                          </m:r>
                          <m:r>
                            <a:rPr lang="en-US" b="0" i="1" smtClean="0">
                              <a:latin typeface="Cambria Math" panose="02040503050406030204" pitchFamily="18" charset="0"/>
                            </a:rPr>
                            <m:t> </m:t>
                          </m:r>
                          <m:r>
                            <a:rPr lang="en-US" b="0" i="1" smtClean="0">
                              <a:latin typeface="Cambria Math" panose="02040503050406030204" pitchFamily="18" charset="0"/>
                            </a:rPr>
                            <m:t>𝐹𝑙𝑢𝑥</m:t>
                          </m:r>
                        </m:num>
                        <m:den>
                          <m:r>
                            <a:rPr lang="en-US" b="0" i="1" smtClean="0">
                              <a:latin typeface="Cambria Math" panose="02040503050406030204" pitchFamily="18" charset="0"/>
                            </a:rPr>
                            <m:t>𝐴</m:t>
                          </m:r>
                        </m:den>
                      </m:f>
                    </m:oMath>
                  </m:oMathPara>
                </a14:m>
                <a:endParaRPr lang="LID8192" dirty="0"/>
              </a:p>
            </p:txBody>
          </p:sp>
        </mc:Choice>
        <mc:Fallback>
          <p:sp>
            <p:nvSpPr>
              <p:cNvPr id="8" name="TextBox 7">
                <a:extLst>
                  <a:ext uri="{FF2B5EF4-FFF2-40B4-BE49-F238E27FC236}">
                    <a16:creationId xmlns:a16="http://schemas.microsoft.com/office/drawing/2014/main" id="{95E157D6-A26C-4AE9-C308-A6A60B971F48}"/>
                  </a:ext>
                </a:extLst>
              </p:cNvPr>
              <p:cNvSpPr txBox="1">
                <a:spLocks noRot="1" noChangeAspect="1" noMove="1" noResize="1" noEditPoints="1" noAdjustHandles="1" noChangeArrowheads="1" noChangeShapeType="1" noTextEdit="1"/>
              </p:cNvSpPr>
              <p:nvPr/>
            </p:nvSpPr>
            <p:spPr>
              <a:xfrm>
                <a:off x="2265946" y="5179452"/>
                <a:ext cx="2256387" cy="524118"/>
              </a:xfrm>
              <a:prstGeom prst="rect">
                <a:avLst/>
              </a:prstGeom>
              <a:blipFill>
                <a:blip r:embed="rId3"/>
                <a:stretch>
                  <a:fillRect/>
                </a:stretch>
              </a:blipFill>
            </p:spPr>
            <p:txBody>
              <a:bodyPr/>
              <a:lstStyle/>
              <a:p>
                <a:r>
                  <a:rPr lang="LID8192">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23CFE21F-6CE4-C361-D2D3-4740E23448AE}"/>
                  </a:ext>
                </a:extLst>
              </p:cNvPr>
              <p:cNvSpPr txBox="1"/>
              <p:nvPr/>
            </p:nvSpPr>
            <p:spPr>
              <a:xfrm>
                <a:off x="0" y="1465380"/>
                <a:ext cx="6097424" cy="31897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m:t>
                      </m:r>
                      <m:d>
                        <m:dPr>
                          <m:ctrlPr>
                            <a:rPr lang="en-US" i="1" smtClean="0">
                              <a:latin typeface="Cambria Math" panose="02040503050406030204" pitchFamily="18" charset="0"/>
                            </a:rPr>
                          </m:ctrlPr>
                        </m:dPr>
                        <m:e>
                          <m:r>
                            <a:rPr lang="en-US" i="1" smtClean="0">
                              <a:latin typeface="Cambria Math" panose="02040503050406030204" pitchFamily="18" charset="0"/>
                            </a:rPr>
                            <m:t>𝑥</m:t>
                          </m:r>
                        </m:e>
                      </m:d>
                      <m:r>
                        <a:rPr lang="en-US" i="1" smtClean="0">
                          <a:latin typeface="Cambria Math" panose="02040503050406030204" pitchFamily="18" charset="0"/>
                        </a:rPr>
                        <m:t>=</m:t>
                      </m:r>
                      <m:d>
                        <m:dPr>
                          <m:begChr m:val="{"/>
                          <m:endChr m:val=""/>
                          <m:ctrlPr>
                            <a:rPr lang="en-US" i="1" smtClean="0">
                              <a:latin typeface="Cambria Math" panose="02040503050406030204" pitchFamily="18" charset="0"/>
                            </a:rPr>
                          </m:ctrlPr>
                        </m:dPr>
                        <m:e>
                          <m:eqArr>
                            <m:eqArrPr>
                              <m:ctrlPr>
                                <a:rPr lang="en-US" i="1" smtClean="0">
                                  <a:latin typeface="Cambria Math" panose="02040503050406030204" pitchFamily="18" charset="0"/>
                                </a:rPr>
                              </m:ctrlPr>
                            </m:eqArrPr>
                            <m:e>
                              <m:eqArr>
                                <m:eqArrPr>
                                  <m:ctrlPr>
                                    <a:rPr lang="en-US" i="1" smtClean="0">
                                      <a:latin typeface="Cambria Math" panose="02040503050406030204" pitchFamily="18" charset="0"/>
                                    </a:rPr>
                                  </m:ctrlPr>
                                </m:eqArrPr>
                                <m:e>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𝑊</m:t>
                                      </m:r>
                                    </m:sub>
                                  </m:sSub>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𝐼𝑉𝑇</m:t>
                                          </m:r>
                                        </m:e>
                                        <m:sub>
                                          <m:r>
                                            <a:rPr lang="en-US" b="0" i="1" smtClean="0">
                                              <a:latin typeface="Cambria Math" panose="02040503050406030204" pitchFamily="18" charset="0"/>
                                              <a:ea typeface="Cambria Math" panose="02040503050406030204" pitchFamily="18" charset="0"/>
                                            </a:rPr>
                                            <m:t>𝑢</m:t>
                                          </m:r>
                                        </m:sub>
                                      </m:sSub>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𝑑𝑦</m:t>
                                      </m:r>
                                    </m:e>
                                  </m:nary>
                                </m:e>
                                <m:e>
                                  <m:r>
                                    <a:rPr lang="en-US" i="1" smtClean="0">
                                      <a:latin typeface="Cambria Math" panose="02040503050406030204" pitchFamily="18" charset="0"/>
                                    </a:rPr>
                                    <m:t>&amp;</m:t>
                                  </m:r>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𝑆</m:t>
                                      </m:r>
                                    </m:sub>
                                  </m:sSub>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𝐼𝑉𝑇</m:t>
                                          </m:r>
                                        </m:e>
                                        <m:sub>
                                          <m:r>
                                            <a:rPr lang="en-US" b="0" i="1" smtClean="0">
                                              <a:latin typeface="Cambria Math" panose="02040503050406030204" pitchFamily="18" charset="0"/>
                                              <a:ea typeface="Cambria Math" panose="02040503050406030204" pitchFamily="18" charset="0"/>
                                            </a:rPr>
                                            <m:t>𝑉</m:t>
                                          </m:r>
                                        </m:sub>
                                      </m:sSub>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𝑑𝑥</m:t>
                                      </m:r>
                                    </m:e>
                                  </m:nary>
                                </m:e>
                              </m:eqArr>
                            </m:e>
                            <m:e>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𝐸</m:t>
                                  </m:r>
                                </m:sub>
                              </m:sSub>
                              <m:r>
                                <a:rPr lang="en-US" i="1">
                                  <a:latin typeface="Cambria Math" panose="02040503050406030204" pitchFamily="18" charset="0"/>
                                </a:rPr>
                                <m:t>=</m:t>
                              </m:r>
                              <m:r>
                                <a:rPr lang="en-US" b="0" i="1" smtClean="0">
                                  <a:latin typeface="Cambria Math" panose="02040503050406030204" pitchFamily="18" charset="0"/>
                                </a:rPr>
                                <m:t>−</m:t>
                              </m:r>
                              <m:nary>
                                <m:naryPr>
                                  <m:limLoc m:val="undOvr"/>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𝐼𝑉𝑇</m:t>
                                      </m:r>
                                    </m:e>
                                    <m:sub>
                                      <m:r>
                                        <a:rPr lang="en-US" i="1">
                                          <a:latin typeface="Cambria Math" panose="02040503050406030204" pitchFamily="18" charset="0"/>
                                          <a:ea typeface="Cambria Math" panose="02040503050406030204" pitchFamily="18" charset="0"/>
                                        </a:rPr>
                                        <m:t>𝑢</m:t>
                                      </m:r>
                                    </m:sub>
                                  </m:sSub>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𝑑𝑦</m:t>
                                  </m:r>
                                </m:e>
                              </m:nary>
                            </m:e>
                            <m:e>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𝑁</m:t>
                                  </m:r>
                                </m:sub>
                              </m:sSub>
                              <m:r>
                                <a:rPr lang="en-US" i="1">
                                  <a:latin typeface="Cambria Math" panose="02040503050406030204" pitchFamily="18" charset="0"/>
                                </a:rPr>
                                <m:t>=</m:t>
                              </m:r>
                              <m:r>
                                <a:rPr lang="en-US" b="0" i="1" smtClean="0">
                                  <a:latin typeface="Cambria Math" panose="02040503050406030204" pitchFamily="18" charset="0"/>
                                </a:rPr>
                                <m:t>−</m:t>
                              </m:r>
                              <m:nary>
                                <m:naryPr>
                                  <m:limLoc m:val="undOvr"/>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𝐼𝑉𝑇</m:t>
                                      </m:r>
                                    </m:e>
                                    <m:sub>
                                      <m:r>
                                        <a:rPr lang="en-US" i="1">
                                          <a:latin typeface="Cambria Math" panose="02040503050406030204" pitchFamily="18" charset="0"/>
                                          <a:ea typeface="Cambria Math" panose="02040503050406030204" pitchFamily="18" charset="0"/>
                                        </a:rPr>
                                        <m:t>𝑉</m:t>
                                      </m:r>
                                    </m:sub>
                                  </m:sSub>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𝑑𝑥</m:t>
                                  </m:r>
                                </m:e>
                              </m:nary>
                            </m:e>
                          </m:eqArr>
                        </m:e>
                      </m:d>
                    </m:oMath>
                  </m:oMathPara>
                </a14:m>
                <a:endParaRPr lang="LID8192" dirty="0"/>
              </a:p>
            </p:txBody>
          </p:sp>
        </mc:Choice>
        <mc:Fallback>
          <p:sp>
            <p:nvSpPr>
              <p:cNvPr id="25" name="TextBox 24">
                <a:extLst>
                  <a:ext uri="{FF2B5EF4-FFF2-40B4-BE49-F238E27FC236}">
                    <a16:creationId xmlns:a16="http://schemas.microsoft.com/office/drawing/2014/main" id="{23CFE21F-6CE4-C361-D2D3-4740E23448AE}"/>
                  </a:ext>
                </a:extLst>
              </p:cNvPr>
              <p:cNvSpPr txBox="1">
                <a:spLocks noRot="1" noChangeAspect="1" noMove="1" noResize="1" noEditPoints="1" noAdjustHandles="1" noChangeArrowheads="1" noChangeShapeType="1" noTextEdit="1"/>
              </p:cNvSpPr>
              <p:nvPr/>
            </p:nvSpPr>
            <p:spPr>
              <a:xfrm>
                <a:off x="0" y="1465380"/>
                <a:ext cx="6097424" cy="3189719"/>
              </a:xfrm>
              <a:prstGeom prst="rect">
                <a:avLst/>
              </a:prstGeom>
              <a:blipFill>
                <a:blip r:embed="rId4"/>
                <a:stretch>
                  <a:fillRect/>
                </a:stretch>
              </a:blipFill>
            </p:spPr>
            <p:txBody>
              <a:bodyPr/>
              <a:lstStyle/>
              <a:p>
                <a:r>
                  <a:rPr lang="LID8192">
                    <a:noFill/>
                  </a:rPr>
                  <a:t> </a:t>
                </a:r>
              </a:p>
            </p:txBody>
          </p:sp>
        </mc:Fallback>
      </mc:AlternateContent>
      <p:sp>
        <p:nvSpPr>
          <p:cNvPr id="2" name="TextBox 1">
            <a:extLst>
              <a:ext uri="{FF2B5EF4-FFF2-40B4-BE49-F238E27FC236}">
                <a16:creationId xmlns:a16="http://schemas.microsoft.com/office/drawing/2014/main" id="{46BF76C7-1C8E-BF22-3B5C-02EA36CF0494}"/>
              </a:ext>
            </a:extLst>
          </p:cNvPr>
          <p:cNvSpPr txBox="1"/>
          <p:nvPr/>
        </p:nvSpPr>
        <p:spPr>
          <a:xfrm>
            <a:off x="2374695" y="791191"/>
            <a:ext cx="2038891" cy="369332"/>
          </a:xfrm>
          <a:prstGeom prst="rect">
            <a:avLst/>
          </a:prstGeom>
          <a:noFill/>
        </p:spPr>
        <p:txBody>
          <a:bodyPr wrap="none" rtlCol="0">
            <a:spAutoFit/>
          </a:bodyPr>
          <a:lstStyle/>
          <a:p>
            <a:r>
              <a:rPr lang="en-US" dirty="0"/>
              <a:t>Air Moisture Fluxes </a:t>
            </a:r>
            <a:endParaRPr lang="LID8192" dirty="0"/>
          </a:p>
        </p:txBody>
      </p:sp>
      <p:sp>
        <p:nvSpPr>
          <p:cNvPr id="26" name="TextBox 25">
            <a:extLst>
              <a:ext uri="{FF2B5EF4-FFF2-40B4-BE49-F238E27FC236}">
                <a16:creationId xmlns:a16="http://schemas.microsoft.com/office/drawing/2014/main" id="{F7DA2C7F-C270-E3D5-1300-586E7BB25D31}"/>
              </a:ext>
            </a:extLst>
          </p:cNvPr>
          <p:cNvSpPr txBox="1"/>
          <p:nvPr/>
        </p:nvSpPr>
        <p:spPr>
          <a:xfrm>
            <a:off x="7474289" y="791191"/>
            <a:ext cx="2776914" cy="369332"/>
          </a:xfrm>
          <a:prstGeom prst="rect">
            <a:avLst/>
          </a:prstGeom>
          <a:noFill/>
        </p:spPr>
        <p:txBody>
          <a:bodyPr wrap="none" rtlCol="0">
            <a:spAutoFit/>
          </a:bodyPr>
          <a:lstStyle/>
          <a:p>
            <a:r>
              <a:rPr lang="en-US" dirty="0"/>
              <a:t>Domain (Region of Interest)</a:t>
            </a:r>
            <a:endParaRPr lang="LID8192" dirty="0"/>
          </a:p>
        </p:txBody>
      </p:sp>
      <p:sp>
        <p:nvSpPr>
          <p:cNvPr id="27" name="TextBox 26">
            <a:extLst>
              <a:ext uri="{FF2B5EF4-FFF2-40B4-BE49-F238E27FC236}">
                <a16:creationId xmlns:a16="http://schemas.microsoft.com/office/drawing/2014/main" id="{7F430E2F-6717-A8E5-6FCE-3CA7B339AC46}"/>
              </a:ext>
            </a:extLst>
          </p:cNvPr>
          <p:cNvSpPr txBox="1"/>
          <p:nvPr/>
        </p:nvSpPr>
        <p:spPr>
          <a:xfrm>
            <a:off x="148527" y="5948356"/>
            <a:ext cx="12035245" cy="923330"/>
          </a:xfrm>
          <a:prstGeom prst="rect">
            <a:avLst/>
          </a:prstGeom>
          <a:noFill/>
        </p:spPr>
        <p:txBody>
          <a:bodyPr wrap="square">
            <a:spAutoFit/>
          </a:bodyPr>
          <a:lstStyle/>
          <a:p>
            <a:pPr algn="ctr"/>
            <a:r>
              <a:rPr lang="en-GB" dirty="0">
                <a:solidFill>
                  <a:srgbClr val="1C1D1E"/>
                </a:solidFill>
                <a:latin typeface="Open Sans" panose="020B0606030504020204" pitchFamily="34" charset="0"/>
              </a:rPr>
              <a:t>T</a:t>
            </a:r>
            <a:r>
              <a:rPr lang="en-GB" b="0" i="0" dirty="0">
                <a:solidFill>
                  <a:srgbClr val="1C1D1E"/>
                </a:solidFill>
                <a:effectLst/>
                <a:latin typeface="Open Sans" panose="020B0606030504020204" pitchFamily="34" charset="0"/>
              </a:rPr>
              <a:t>he water vapor is transported by the atmospheric circulation as the net income of water vapor budget, causing the local atmospheric water vapor budget variations. The length of boundaries for water vapor transport needs to be considered in calculation</a:t>
            </a:r>
            <a:endParaRPr lang="LID8192" dirty="0"/>
          </a:p>
        </p:txBody>
      </p:sp>
      <p:grpSp>
        <p:nvGrpSpPr>
          <p:cNvPr id="3" name="Group 2">
            <a:extLst>
              <a:ext uri="{FF2B5EF4-FFF2-40B4-BE49-F238E27FC236}">
                <a16:creationId xmlns:a16="http://schemas.microsoft.com/office/drawing/2014/main" id="{AD8D5BF0-88BA-A303-9483-DF92372592C2}"/>
              </a:ext>
            </a:extLst>
          </p:cNvPr>
          <p:cNvGrpSpPr/>
          <p:nvPr/>
        </p:nvGrpSpPr>
        <p:grpSpPr>
          <a:xfrm>
            <a:off x="5568461" y="1179070"/>
            <a:ext cx="6353908" cy="4646893"/>
            <a:chOff x="838200" y="2112298"/>
            <a:chExt cx="4890344" cy="4156792"/>
          </a:xfrm>
        </p:grpSpPr>
        <p:pic>
          <p:nvPicPr>
            <p:cNvPr id="28" name="Picture 27">
              <a:extLst>
                <a:ext uri="{FF2B5EF4-FFF2-40B4-BE49-F238E27FC236}">
                  <a16:creationId xmlns:a16="http://schemas.microsoft.com/office/drawing/2014/main" id="{17847E61-2570-49C9-3CA3-B1E027D6FC8A}"/>
                </a:ext>
              </a:extLst>
            </p:cNvPr>
            <p:cNvPicPr>
              <a:picLocks noChangeAspect="1"/>
            </p:cNvPicPr>
            <p:nvPr/>
          </p:nvPicPr>
          <p:blipFill>
            <a:blip r:embed="rId5"/>
            <a:stretch>
              <a:fillRect/>
            </a:stretch>
          </p:blipFill>
          <p:spPr>
            <a:xfrm>
              <a:off x="838200" y="2112298"/>
              <a:ext cx="4890344" cy="4156792"/>
            </a:xfrm>
            <a:prstGeom prst="rect">
              <a:avLst/>
            </a:prstGeom>
            <a:effectLst/>
          </p:spPr>
        </p:pic>
        <p:cxnSp>
          <p:nvCxnSpPr>
            <p:cNvPr id="29" name="Straight Connector 28">
              <a:extLst>
                <a:ext uri="{FF2B5EF4-FFF2-40B4-BE49-F238E27FC236}">
                  <a16:creationId xmlns:a16="http://schemas.microsoft.com/office/drawing/2014/main" id="{ED6FF0F8-4E20-F0F8-F5B3-78EEB421BE24}"/>
                </a:ext>
              </a:extLst>
            </p:cNvPr>
            <p:cNvCxnSpPr/>
            <p:nvPr/>
          </p:nvCxnSpPr>
          <p:spPr>
            <a:xfrm>
              <a:off x="1444239" y="2683379"/>
              <a:ext cx="36148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266AFC2-243D-947F-1CB8-7DC5D8FDC5BD}"/>
                </a:ext>
              </a:extLst>
            </p:cNvPr>
            <p:cNvCxnSpPr/>
            <p:nvPr/>
          </p:nvCxnSpPr>
          <p:spPr>
            <a:xfrm>
              <a:off x="2555193" y="2307364"/>
              <a:ext cx="0" cy="734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5AA367-BA83-34A2-190B-F425CC01B5B8}"/>
                </a:ext>
              </a:extLst>
            </p:cNvPr>
            <p:cNvCxnSpPr/>
            <p:nvPr/>
          </p:nvCxnSpPr>
          <p:spPr>
            <a:xfrm>
              <a:off x="3254524" y="2315909"/>
              <a:ext cx="0" cy="734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AB1CA56-63CE-D68D-7BC1-7AB7ADC2F1E5}"/>
                </a:ext>
              </a:extLst>
            </p:cNvPr>
            <p:cNvCxnSpPr/>
            <p:nvPr/>
          </p:nvCxnSpPr>
          <p:spPr>
            <a:xfrm>
              <a:off x="3970946" y="2307364"/>
              <a:ext cx="0" cy="734939"/>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16590C3-9287-28DF-B2BC-C16984B1794F}"/>
                </a:ext>
              </a:extLst>
            </p:cNvPr>
            <p:cNvSpPr/>
            <p:nvPr/>
          </p:nvSpPr>
          <p:spPr>
            <a:xfrm>
              <a:off x="1444239" y="2315909"/>
              <a:ext cx="743494" cy="726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sp>
          <p:nvSpPr>
            <p:cNvPr id="34" name="Rectangle 33">
              <a:extLst>
                <a:ext uri="{FF2B5EF4-FFF2-40B4-BE49-F238E27FC236}">
                  <a16:creationId xmlns:a16="http://schemas.microsoft.com/office/drawing/2014/main" id="{B9D182A8-C8CE-40C0-5E78-83EC77BDD312}"/>
                </a:ext>
              </a:extLst>
            </p:cNvPr>
            <p:cNvSpPr/>
            <p:nvPr/>
          </p:nvSpPr>
          <p:spPr>
            <a:xfrm>
              <a:off x="4341298" y="2324454"/>
              <a:ext cx="743494" cy="726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grpSp>
    </p:spTree>
    <p:extLst>
      <p:ext uri="{BB962C8B-B14F-4D97-AF65-F5344CB8AC3E}">
        <p14:creationId xmlns:p14="http://schemas.microsoft.com/office/powerpoint/2010/main" val="3509775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9"/>
          <p:cNvSpPr/>
          <p:nvPr/>
        </p:nvSpPr>
        <p:spPr>
          <a:xfrm>
            <a:off x="0" y="0"/>
            <a:ext cx="12192000" cy="649224"/>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800" dirty="0">
                <a:solidFill>
                  <a:schemeClr val="dk1"/>
                </a:solidFill>
                <a:latin typeface="Calibri"/>
                <a:ea typeface="Calibri"/>
                <a:cs typeface="Calibri"/>
                <a:sym typeface="Calibri"/>
              </a:rPr>
              <a:t>Data Acquisition</a:t>
            </a:r>
            <a:endParaRPr sz="2800" dirty="0">
              <a:solidFill>
                <a:schemeClr val="dk1"/>
              </a:solidFill>
              <a:latin typeface="Calibri"/>
              <a:ea typeface="Calibri"/>
              <a:cs typeface="Calibri"/>
              <a:sym typeface="Calibri"/>
            </a:endParaRPr>
          </a:p>
        </p:txBody>
      </p:sp>
      <p:sp>
        <p:nvSpPr>
          <p:cNvPr id="204" name="Google Shape;204;p19"/>
          <p:cNvSpPr/>
          <p:nvPr/>
        </p:nvSpPr>
        <p:spPr>
          <a:xfrm>
            <a:off x="0" y="6176962"/>
            <a:ext cx="12192000" cy="681037"/>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7</a:t>
            </a:fld>
            <a:endParaRPr/>
          </a:p>
        </p:txBody>
      </p:sp>
      <p:sp>
        <p:nvSpPr>
          <p:cNvPr id="208" name="Google Shape;208;p19"/>
          <p:cNvSpPr txBox="1">
            <a:spLocks noGrp="1"/>
          </p:cNvSpPr>
          <p:nvPr>
            <p:ph type="body" idx="1"/>
          </p:nvPr>
        </p:nvSpPr>
        <p:spPr>
          <a:xfrm>
            <a:off x="670331" y="649224"/>
            <a:ext cx="5522384" cy="460851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lang="en-GB" sz="2400" dirty="0"/>
          </a:p>
          <a:p>
            <a:pPr marL="0" lvl="0" indent="0" algn="ctr" rtl="0">
              <a:lnSpc>
                <a:spcPct val="90000"/>
              </a:lnSpc>
              <a:spcBef>
                <a:spcPts val="0"/>
              </a:spcBef>
              <a:spcAft>
                <a:spcPts val="0"/>
              </a:spcAft>
              <a:buClr>
                <a:schemeClr val="dk1"/>
              </a:buClr>
              <a:buSzPts val="2400"/>
              <a:buNone/>
            </a:pPr>
            <a:endParaRPr lang="en-GB" sz="2400" dirty="0"/>
          </a:p>
          <a:p>
            <a:pPr marL="0" lvl="0" indent="0" algn="ctr" rtl="0">
              <a:lnSpc>
                <a:spcPct val="90000"/>
              </a:lnSpc>
              <a:spcBef>
                <a:spcPts val="0"/>
              </a:spcBef>
              <a:spcAft>
                <a:spcPts val="0"/>
              </a:spcAft>
              <a:buClr>
                <a:schemeClr val="dk1"/>
              </a:buClr>
              <a:buSzPts val="2400"/>
              <a:buNone/>
            </a:pPr>
            <a:r>
              <a:rPr lang="en-GB" sz="2400" dirty="0"/>
              <a:t>From </a:t>
            </a:r>
            <a:r>
              <a:rPr lang="en-GB" sz="2400" dirty="0">
                <a:solidFill>
                  <a:schemeClr val="dk1"/>
                </a:solidFill>
              </a:rPr>
              <a:t>ERA5 high spatial resolution (0.25x0.25), and  a temporal resolution of 4 times per day: 0000, 0600, 1200, and 1800 UTC. (1979-2020)</a:t>
            </a:r>
            <a:endParaRPr sz="2400" dirty="0">
              <a:solidFill>
                <a:schemeClr val="dk1"/>
              </a:solidFill>
            </a:endParaRPr>
          </a:p>
        </p:txBody>
      </p:sp>
      <p:pic>
        <p:nvPicPr>
          <p:cNvPr id="209" name="Google Shape;209;p19"/>
          <p:cNvPicPr preferRelativeResize="0"/>
          <p:nvPr/>
        </p:nvPicPr>
        <p:blipFill rotWithShape="1">
          <a:blip r:embed="rId3">
            <a:alphaModFix/>
            <a:grayscl/>
          </a:blip>
          <a:srcRect/>
          <a:stretch/>
        </p:blipFill>
        <p:spPr>
          <a:xfrm>
            <a:off x="6494696" y="1257308"/>
            <a:ext cx="4947679" cy="2171691"/>
          </a:xfrm>
          <a:prstGeom prst="rect">
            <a:avLst/>
          </a:prstGeom>
          <a:noFill/>
          <a:ln>
            <a:noFill/>
          </a:ln>
        </p:spPr>
      </p:pic>
      <p:pic>
        <p:nvPicPr>
          <p:cNvPr id="210" name="Google Shape;210;p19"/>
          <p:cNvPicPr preferRelativeResize="0"/>
          <p:nvPr/>
        </p:nvPicPr>
        <p:blipFill rotWithShape="1">
          <a:blip r:embed="rId4">
            <a:alphaModFix/>
            <a:grayscl/>
          </a:blip>
          <a:srcRect/>
          <a:stretch/>
        </p:blipFill>
        <p:spPr>
          <a:xfrm>
            <a:off x="7141562" y="3758333"/>
            <a:ext cx="4182944" cy="2809870"/>
          </a:xfrm>
          <a:prstGeom prst="rect">
            <a:avLst/>
          </a:prstGeom>
          <a:noFill/>
          <a:ln>
            <a:noFill/>
          </a:ln>
        </p:spPr>
      </p:pic>
      <p:graphicFrame>
        <p:nvGraphicFramePr>
          <p:cNvPr id="211" name="Google Shape;211;p19"/>
          <p:cNvGraphicFramePr/>
          <p:nvPr>
            <p:extLst>
              <p:ext uri="{D42A27DB-BD31-4B8C-83A1-F6EECF244321}">
                <p14:modId xmlns:p14="http://schemas.microsoft.com/office/powerpoint/2010/main" val="1942761786"/>
              </p:ext>
            </p:extLst>
          </p:nvPr>
        </p:nvGraphicFramePr>
        <p:xfrm>
          <a:off x="1017425" y="2903432"/>
          <a:ext cx="5078575" cy="2590870"/>
        </p:xfrm>
        <a:graphic>
          <a:graphicData uri="http://schemas.openxmlformats.org/drawingml/2006/table">
            <a:tbl>
              <a:tblPr firstRow="1" bandRow="1">
                <a:noFill/>
              </a:tblPr>
              <a:tblGrid>
                <a:gridCol w="5078575">
                  <a:extLst>
                    <a:ext uri="{9D8B030D-6E8A-4147-A177-3AD203B41FA5}">
                      <a16:colId xmlns:a16="http://schemas.microsoft.com/office/drawing/2014/main" val="20000"/>
                    </a:ext>
                  </a:extLst>
                </a:gridCol>
              </a:tblGrid>
              <a:tr h="297225">
                <a:tc>
                  <a:txBody>
                    <a:bodyPr/>
                    <a:lstStyle/>
                    <a:p>
                      <a:pPr marL="0" marR="0" lvl="0" indent="0" algn="ctr" rtl="0">
                        <a:spcBef>
                          <a:spcPts val="0"/>
                        </a:spcBef>
                        <a:spcAft>
                          <a:spcPts val="0"/>
                        </a:spcAft>
                        <a:buNone/>
                      </a:pPr>
                      <a:r>
                        <a:rPr lang="en-GB" sz="1800" u="none" strike="noStrike" cap="none" dirty="0"/>
                        <a:t>ERA 5 Land- Single Levels (10 m)</a:t>
                      </a:r>
                      <a:endParaRPr sz="1800" u="none" strike="noStrike" cap="none"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GB" sz="1800" u="none" strike="noStrike" cap="none"/>
                        <a:t>TOTAL PRECIPITATION (m/d)</a:t>
                      </a:r>
                      <a:endParaRPr sz="18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US" sz="1800" u="none" strike="noStrike" cap="none" dirty="0"/>
                        <a:t>EVAPORATION (m/d)</a:t>
                      </a:r>
                      <a:endParaRPr sz="1800" u="none" strike="noStrike" cap="none" dirty="0"/>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GB" sz="1800" u="none" strike="noStrike" cap="none" dirty="0"/>
                        <a:t>ERA 5 Pressure Levels</a:t>
                      </a:r>
                      <a:endParaRPr sz="1800" u="none" strike="noStrike" cap="none" dirty="0"/>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n-GB" sz="1800" u="none" strike="noStrike" cap="none" dirty="0"/>
                        <a:t>WIND U (m/s)</a:t>
                      </a:r>
                      <a:endParaRPr sz="1800" u="none" strike="noStrike" cap="none" dirty="0"/>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r>
                        <a:rPr lang="en-GB" sz="1800" u="none" strike="noStrike" cap="none" dirty="0"/>
                        <a:t>WIND V (m/s)</a:t>
                      </a:r>
                      <a:endParaRPr sz="1800" u="none" strike="noStrike" cap="none" dirty="0"/>
                    </a:p>
                  </a:txBody>
                  <a:tcPr marL="91450" marR="91450" marT="45725" marB="45725"/>
                </a:tc>
                <a:extLst>
                  <a:ext uri="{0D108BD9-81ED-4DB2-BD59-A6C34878D82A}">
                    <a16:rowId xmlns:a16="http://schemas.microsoft.com/office/drawing/2014/main" val="10005"/>
                  </a:ext>
                </a:extLst>
              </a:tr>
              <a:tr h="370850">
                <a:tc>
                  <a:txBody>
                    <a:bodyPr/>
                    <a:lstStyle/>
                    <a:p>
                      <a:pPr marL="0" marR="0" lvl="0" indent="0" algn="ctr" rtl="0">
                        <a:spcBef>
                          <a:spcPts val="0"/>
                        </a:spcBef>
                        <a:spcAft>
                          <a:spcPts val="0"/>
                        </a:spcAft>
                        <a:buNone/>
                      </a:pPr>
                      <a:r>
                        <a:rPr lang="en-US" sz="1800" u="none" strike="noStrike" cap="none" dirty="0"/>
                        <a:t>SPECIFIC HUMIDITY %</a:t>
                      </a:r>
                      <a:endParaRPr sz="1800" u="none" strike="noStrike" cap="none" dirty="0"/>
                    </a:p>
                  </a:txBody>
                  <a:tcPr marL="91450" marR="91450" marT="45725" marB="45725"/>
                </a:tc>
                <a:extLst>
                  <a:ext uri="{0D108BD9-81ED-4DB2-BD59-A6C34878D82A}">
                    <a16:rowId xmlns:a16="http://schemas.microsoft.com/office/drawing/2014/main" val="10006"/>
                  </a:ext>
                </a:extLst>
              </a:tr>
            </a:tbl>
          </a:graphicData>
        </a:graphic>
      </p:graphicFrame>
      <p:pic>
        <p:nvPicPr>
          <p:cNvPr id="212" name="Google Shape;212;p19" descr="EU Space and the Coronavirus | Copernicus"/>
          <p:cNvPicPr preferRelativeResize="0"/>
          <p:nvPr/>
        </p:nvPicPr>
        <p:blipFill rotWithShape="1">
          <a:blip r:embed="rId5">
            <a:alphaModFix/>
          </a:blip>
          <a:srcRect t="30470" b="27597"/>
          <a:stretch/>
        </p:blipFill>
        <p:spPr>
          <a:xfrm>
            <a:off x="6494696" y="51893"/>
            <a:ext cx="2438193" cy="538121"/>
          </a:xfrm>
          <a:prstGeom prst="rect">
            <a:avLst/>
          </a:prstGeom>
          <a:noFill/>
          <a:ln>
            <a:noFill/>
          </a:ln>
        </p:spPr>
      </p:pic>
      <p:pic>
        <p:nvPicPr>
          <p:cNvPr id="213" name="Google Shape;213;p19" descr="c3s_logo"/>
          <p:cNvPicPr preferRelativeResize="0"/>
          <p:nvPr/>
        </p:nvPicPr>
        <p:blipFill rotWithShape="1">
          <a:blip r:embed="rId6">
            <a:alphaModFix/>
          </a:blip>
          <a:srcRect/>
          <a:stretch/>
        </p:blipFill>
        <p:spPr>
          <a:xfrm>
            <a:off x="9108963" y="89097"/>
            <a:ext cx="1870949" cy="4759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5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4;p14">
            <a:extLst>
              <a:ext uri="{FF2B5EF4-FFF2-40B4-BE49-F238E27FC236}">
                <a16:creationId xmlns:a16="http://schemas.microsoft.com/office/drawing/2014/main" id="{396D4C82-1ECF-630D-7587-58C225C95EA4}"/>
              </a:ext>
            </a:extLst>
          </p:cNvPr>
          <p:cNvSpPr/>
          <p:nvPr/>
        </p:nvSpPr>
        <p:spPr>
          <a:xfrm>
            <a:off x="0" y="0"/>
            <a:ext cx="12192000" cy="649224"/>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800" dirty="0">
                <a:solidFill>
                  <a:schemeClr val="dk1"/>
                </a:solidFill>
                <a:latin typeface="Calibri"/>
                <a:ea typeface="Calibri"/>
                <a:cs typeface="Calibri"/>
                <a:sym typeface="Calibri"/>
              </a:rPr>
              <a:t>Results </a:t>
            </a:r>
          </a:p>
        </p:txBody>
      </p:sp>
      <p:sp>
        <p:nvSpPr>
          <p:cNvPr id="5" name="Google Shape;105;p14">
            <a:extLst>
              <a:ext uri="{FF2B5EF4-FFF2-40B4-BE49-F238E27FC236}">
                <a16:creationId xmlns:a16="http://schemas.microsoft.com/office/drawing/2014/main" id="{730BD090-2924-4BF6-66F1-6BD5113976A6}"/>
              </a:ext>
            </a:extLst>
          </p:cNvPr>
          <p:cNvSpPr/>
          <p:nvPr/>
        </p:nvSpPr>
        <p:spPr>
          <a:xfrm>
            <a:off x="0" y="6176962"/>
            <a:ext cx="12192000" cy="681037"/>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8" name="Group 7">
            <a:extLst>
              <a:ext uri="{FF2B5EF4-FFF2-40B4-BE49-F238E27FC236}">
                <a16:creationId xmlns:a16="http://schemas.microsoft.com/office/drawing/2014/main" id="{BCC2881D-285D-C9B1-7F33-C68A2B27F7F7}"/>
              </a:ext>
            </a:extLst>
          </p:cNvPr>
          <p:cNvGrpSpPr/>
          <p:nvPr/>
        </p:nvGrpSpPr>
        <p:grpSpPr>
          <a:xfrm>
            <a:off x="1143717" y="1178281"/>
            <a:ext cx="4321807" cy="2501991"/>
            <a:chOff x="1885562" y="1388851"/>
            <a:chExt cx="6065588" cy="3838755"/>
          </a:xfrm>
        </p:grpSpPr>
        <p:pic>
          <p:nvPicPr>
            <p:cNvPr id="9" name="Picture 2">
              <a:extLst>
                <a:ext uri="{FF2B5EF4-FFF2-40B4-BE49-F238E27FC236}">
                  <a16:creationId xmlns:a16="http://schemas.microsoft.com/office/drawing/2014/main" id="{481C3826-1921-AC46-0B66-60AA4A69706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885562" y="1388851"/>
              <a:ext cx="6065588" cy="383875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94F70C4-E81D-3FB7-70FD-B3CF44EFA3F6}"/>
                </a:ext>
              </a:extLst>
            </p:cNvPr>
            <p:cNvSpPr/>
            <p:nvPr/>
          </p:nvSpPr>
          <p:spPr>
            <a:xfrm>
              <a:off x="3433313" y="1505311"/>
              <a:ext cx="621102" cy="250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sp>
          <p:nvSpPr>
            <p:cNvPr id="11" name="Rectangle 10">
              <a:extLst>
                <a:ext uri="{FF2B5EF4-FFF2-40B4-BE49-F238E27FC236}">
                  <a16:creationId xmlns:a16="http://schemas.microsoft.com/office/drawing/2014/main" id="{1D72EDFD-E104-EAFB-C38C-4D8F1D7FBD9F}"/>
                </a:ext>
              </a:extLst>
            </p:cNvPr>
            <p:cNvSpPr/>
            <p:nvPr/>
          </p:nvSpPr>
          <p:spPr>
            <a:xfrm rot="16200000">
              <a:off x="1552035" y="3133546"/>
              <a:ext cx="1582947" cy="250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grpSp>
      <p:sp>
        <p:nvSpPr>
          <p:cNvPr id="3" name="TextBox 2">
            <a:extLst>
              <a:ext uri="{FF2B5EF4-FFF2-40B4-BE49-F238E27FC236}">
                <a16:creationId xmlns:a16="http://schemas.microsoft.com/office/drawing/2014/main" id="{EF09C815-9C36-7FF9-FE3F-2EECD73CC33C}"/>
              </a:ext>
            </a:extLst>
          </p:cNvPr>
          <p:cNvSpPr txBox="1"/>
          <p:nvPr/>
        </p:nvSpPr>
        <p:spPr>
          <a:xfrm>
            <a:off x="1976561" y="818377"/>
            <a:ext cx="3842238" cy="307777"/>
          </a:xfrm>
          <a:prstGeom prst="rect">
            <a:avLst/>
          </a:prstGeom>
          <a:noFill/>
        </p:spPr>
        <p:txBody>
          <a:bodyPr wrap="square" rtlCol="0">
            <a:spAutoFit/>
          </a:bodyPr>
          <a:lstStyle/>
          <a:p>
            <a:r>
              <a:rPr lang="en-US" sz="1400" dirty="0"/>
              <a:t>Water vapor budget monthly trends</a:t>
            </a:r>
            <a:endParaRPr lang="LID8192" sz="1400" dirty="0"/>
          </a:p>
        </p:txBody>
      </p:sp>
      <p:pic>
        <p:nvPicPr>
          <p:cNvPr id="13" name="Picture 12">
            <a:extLst>
              <a:ext uri="{FF2B5EF4-FFF2-40B4-BE49-F238E27FC236}">
                <a16:creationId xmlns:a16="http://schemas.microsoft.com/office/drawing/2014/main" id="{AA692841-E89A-76CE-5579-47FF73884953}"/>
              </a:ext>
            </a:extLst>
          </p:cNvPr>
          <p:cNvPicPr>
            <a:picLocks noChangeAspect="1"/>
          </p:cNvPicPr>
          <p:nvPr/>
        </p:nvPicPr>
        <p:blipFill rotWithShape="1">
          <a:blip r:embed="rId4"/>
          <a:srcRect l="11014" t="4718" r="12040" b="5680"/>
          <a:stretch/>
        </p:blipFill>
        <p:spPr>
          <a:xfrm>
            <a:off x="6516702" y="1086655"/>
            <a:ext cx="1961545" cy="1941530"/>
          </a:xfrm>
          <a:prstGeom prst="rect">
            <a:avLst/>
          </a:prstGeom>
          <a:effectLst/>
        </p:spPr>
      </p:pic>
      <p:pic>
        <p:nvPicPr>
          <p:cNvPr id="14" name="Picture 13">
            <a:extLst>
              <a:ext uri="{FF2B5EF4-FFF2-40B4-BE49-F238E27FC236}">
                <a16:creationId xmlns:a16="http://schemas.microsoft.com/office/drawing/2014/main" id="{84134F33-D8E3-5649-2422-BEFCCC11A8D2}"/>
              </a:ext>
            </a:extLst>
          </p:cNvPr>
          <p:cNvPicPr>
            <a:picLocks noChangeAspect="1"/>
          </p:cNvPicPr>
          <p:nvPr/>
        </p:nvPicPr>
        <p:blipFill rotWithShape="1">
          <a:blip r:embed="rId4"/>
          <a:srcRect l="11014" t="4718" r="12040" b="5680"/>
          <a:stretch/>
        </p:blipFill>
        <p:spPr>
          <a:xfrm>
            <a:off x="6533983" y="3803044"/>
            <a:ext cx="1961545" cy="1941530"/>
          </a:xfrm>
          <a:prstGeom prst="rect">
            <a:avLst/>
          </a:prstGeom>
          <a:effectLst/>
        </p:spPr>
      </p:pic>
      <p:pic>
        <p:nvPicPr>
          <p:cNvPr id="15" name="Picture 14">
            <a:extLst>
              <a:ext uri="{FF2B5EF4-FFF2-40B4-BE49-F238E27FC236}">
                <a16:creationId xmlns:a16="http://schemas.microsoft.com/office/drawing/2014/main" id="{A621EA4B-79C1-5FE2-90F8-A9F838E4A12B}"/>
              </a:ext>
            </a:extLst>
          </p:cNvPr>
          <p:cNvPicPr>
            <a:picLocks noChangeAspect="1"/>
          </p:cNvPicPr>
          <p:nvPr/>
        </p:nvPicPr>
        <p:blipFill rotWithShape="1">
          <a:blip r:embed="rId4"/>
          <a:srcRect l="11014" t="4718" r="12040" b="5680"/>
          <a:stretch/>
        </p:blipFill>
        <p:spPr>
          <a:xfrm>
            <a:off x="9657216" y="3803044"/>
            <a:ext cx="1961545" cy="1941530"/>
          </a:xfrm>
          <a:prstGeom prst="rect">
            <a:avLst/>
          </a:prstGeom>
          <a:effectLst/>
        </p:spPr>
      </p:pic>
      <p:pic>
        <p:nvPicPr>
          <p:cNvPr id="16" name="Picture 15">
            <a:extLst>
              <a:ext uri="{FF2B5EF4-FFF2-40B4-BE49-F238E27FC236}">
                <a16:creationId xmlns:a16="http://schemas.microsoft.com/office/drawing/2014/main" id="{06D17182-0FD9-9EB7-BEEA-93D45B31A5C0}"/>
              </a:ext>
            </a:extLst>
          </p:cNvPr>
          <p:cNvPicPr>
            <a:picLocks noChangeAspect="1"/>
          </p:cNvPicPr>
          <p:nvPr/>
        </p:nvPicPr>
        <p:blipFill rotWithShape="1">
          <a:blip r:embed="rId4"/>
          <a:srcRect l="11014" t="4718" r="12040" b="5680"/>
          <a:stretch/>
        </p:blipFill>
        <p:spPr>
          <a:xfrm>
            <a:off x="9569791" y="1069898"/>
            <a:ext cx="1961545" cy="1941530"/>
          </a:xfrm>
          <a:prstGeom prst="rect">
            <a:avLst/>
          </a:prstGeom>
          <a:effectLst/>
        </p:spPr>
      </p:pic>
      <p:sp>
        <p:nvSpPr>
          <p:cNvPr id="17" name="Arrow: Right 16">
            <a:extLst>
              <a:ext uri="{FF2B5EF4-FFF2-40B4-BE49-F238E27FC236}">
                <a16:creationId xmlns:a16="http://schemas.microsoft.com/office/drawing/2014/main" id="{A64FD528-C019-AD08-777F-A0A96B4C67AA}"/>
              </a:ext>
            </a:extLst>
          </p:cNvPr>
          <p:cNvSpPr/>
          <p:nvPr/>
        </p:nvSpPr>
        <p:spPr>
          <a:xfrm>
            <a:off x="8241934" y="1899159"/>
            <a:ext cx="638600" cy="27173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LID8192"/>
          </a:p>
        </p:txBody>
      </p:sp>
      <p:sp>
        <p:nvSpPr>
          <p:cNvPr id="18" name="Arrow: Right 17">
            <a:extLst>
              <a:ext uri="{FF2B5EF4-FFF2-40B4-BE49-F238E27FC236}">
                <a16:creationId xmlns:a16="http://schemas.microsoft.com/office/drawing/2014/main" id="{5FC778F3-02D8-5D77-E3F5-9F416D11C0F6}"/>
              </a:ext>
            </a:extLst>
          </p:cNvPr>
          <p:cNvSpPr/>
          <p:nvPr/>
        </p:nvSpPr>
        <p:spPr>
          <a:xfrm>
            <a:off x="11282688" y="1966367"/>
            <a:ext cx="638600" cy="27173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LID8192"/>
          </a:p>
        </p:txBody>
      </p:sp>
      <p:sp>
        <p:nvSpPr>
          <p:cNvPr id="19" name="Arrow: Right 18">
            <a:extLst>
              <a:ext uri="{FF2B5EF4-FFF2-40B4-BE49-F238E27FC236}">
                <a16:creationId xmlns:a16="http://schemas.microsoft.com/office/drawing/2014/main" id="{344995F2-3884-223F-3CD2-6FD03F8FCAAB}"/>
              </a:ext>
            </a:extLst>
          </p:cNvPr>
          <p:cNvSpPr/>
          <p:nvPr/>
        </p:nvSpPr>
        <p:spPr>
          <a:xfrm>
            <a:off x="8197701" y="4721256"/>
            <a:ext cx="638600" cy="27173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LID8192"/>
          </a:p>
        </p:txBody>
      </p:sp>
      <p:sp>
        <p:nvSpPr>
          <p:cNvPr id="20" name="Arrow: Right 19">
            <a:extLst>
              <a:ext uri="{FF2B5EF4-FFF2-40B4-BE49-F238E27FC236}">
                <a16:creationId xmlns:a16="http://schemas.microsoft.com/office/drawing/2014/main" id="{1C1DDFB3-ACED-FB14-7294-7A30C579543E}"/>
              </a:ext>
            </a:extLst>
          </p:cNvPr>
          <p:cNvSpPr/>
          <p:nvPr/>
        </p:nvSpPr>
        <p:spPr>
          <a:xfrm>
            <a:off x="11369996" y="4691997"/>
            <a:ext cx="638600" cy="27173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LID8192"/>
          </a:p>
        </p:txBody>
      </p:sp>
      <p:sp>
        <p:nvSpPr>
          <p:cNvPr id="21" name="Arrow: Right 20">
            <a:extLst>
              <a:ext uri="{FF2B5EF4-FFF2-40B4-BE49-F238E27FC236}">
                <a16:creationId xmlns:a16="http://schemas.microsoft.com/office/drawing/2014/main" id="{3214B840-B692-26CA-FE4B-C1D616F92367}"/>
              </a:ext>
            </a:extLst>
          </p:cNvPr>
          <p:cNvSpPr/>
          <p:nvPr/>
        </p:nvSpPr>
        <p:spPr>
          <a:xfrm rot="10800000">
            <a:off x="6006392" y="1888918"/>
            <a:ext cx="638600" cy="27173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ID8192"/>
          </a:p>
        </p:txBody>
      </p:sp>
      <p:sp>
        <p:nvSpPr>
          <p:cNvPr id="22" name="Arrow: Right 21">
            <a:extLst>
              <a:ext uri="{FF2B5EF4-FFF2-40B4-BE49-F238E27FC236}">
                <a16:creationId xmlns:a16="http://schemas.microsoft.com/office/drawing/2014/main" id="{4994F9EF-E6B6-AC5A-F53D-AA78DA7901E6}"/>
              </a:ext>
            </a:extLst>
          </p:cNvPr>
          <p:cNvSpPr/>
          <p:nvPr/>
        </p:nvSpPr>
        <p:spPr>
          <a:xfrm rot="10800000">
            <a:off x="6165448" y="4691997"/>
            <a:ext cx="638600" cy="27173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ID8192"/>
          </a:p>
        </p:txBody>
      </p:sp>
      <p:sp>
        <p:nvSpPr>
          <p:cNvPr id="23" name="Arrow: Right 22">
            <a:extLst>
              <a:ext uri="{FF2B5EF4-FFF2-40B4-BE49-F238E27FC236}">
                <a16:creationId xmlns:a16="http://schemas.microsoft.com/office/drawing/2014/main" id="{7A2001F0-4BF7-1B78-0FAC-86116E167257}"/>
              </a:ext>
            </a:extLst>
          </p:cNvPr>
          <p:cNvSpPr/>
          <p:nvPr/>
        </p:nvSpPr>
        <p:spPr>
          <a:xfrm rot="10800000">
            <a:off x="9316443" y="4721256"/>
            <a:ext cx="638600" cy="27173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ID8192"/>
          </a:p>
        </p:txBody>
      </p:sp>
      <p:sp>
        <p:nvSpPr>
          <p:cNvPr id="24" name="Arrow: Right 23">
            <a:extLst>
              <a:ext uri="{FF2B5EF4-FFF2-40B4-BE49-F238E27FC236}">
                <a16:creationId xmlns:a16="http://schemas.microsoft.com/office/drawing/2014/main" id="{A3A6D949-EEA1-0D11-4AB3-B1EF48365B99}"/>
              </a:ext>
            </a:extLst>
          </p:cNvPr>
          <p:cNvSpPr/>
          <p:nvPr/>
        </p:nvSpPr>
        <p:spPr>
          <a:xfrm rot="10800000">
            <a:off x="9216184" y="1939936"/>
            <a:ext cx="638600" cy="27173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LID8192"/>
          </a:p>
        </p:txBody>
      </p:sp>
      <p:sp>
        <p:nvSpPr>
          <p:cNvPr id="25" name="Arrow: Right 24">
            <a:extLst>
              <a:ext uri="{FF2B5EF4-FFF2-40B4-BE49-F238E27FC236}">
                <a16:creationId xmlns:a16="http://schemas.microsoft.com/office/drawing/2014/main" id="{C40F78E5-0B30-487A-0D88-168BBF3562F6}"/>
              </a:ext>
            </a:extLst>
          </p:cNvPr>
          <p:cNvSpPr/>
          <p:nvPr/>
        </p:nvSpPr>
        <p:spPr>
          <a:xfrm rot="16200000">
            <a:off x="7202475" y="781270"/>
            <a:ext cx="638600" cy="271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sp>
        <p:nvSpPr>
          <p:cNvPr id="26" name="Arrow: Right 25">
            <a:extLst>
              <a:ext uri="{FF2B5EF4-FFF2-40B4-BE49-F238E27FC236}">
                <a16:creationId xmlns:a16="http://schemas.microsoft.com/office/drawing/2014/main" id="{687B09E0-F51B-EC85-6B04-7BAA12A7ADE0}"/>
              </a:ext>
            </a:extLst>
          </p:cNvPr>
          <p:cNvSpPr/>
          <p:nvPr/>
        </p:nvSpPr>
        <p:spPr>
          <a:xfrm rot="16200000">
            <a:off x="10318688" y="3612433"/>
            <a:ext cx="638600" cy="271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sp>
        <p:nvSpPr>
          <p:cNvPr id="27" name="Arrow: Right 26">
            <a:extLst>
              <a:ext uri="{FF2B5EF4-FFF2-40B4-BE49-F238E27FC236}">
                <a16:creationId xmlns:a16="http://schemas.microsoft.com/office/drawing/2014/main" id="{E3C98F0B-D72C-F390-024A-73CC06F46573}"/>
              </a:ext>
            </a:extLst>
          </p:cNvPr>
          <p:cNvSpPr/>
          <p:nvPr/>
        </p:nvSpPr>
        <p:spPr>
          <a:xfrm rot="16200000">
            <a:off x="7195455" y="3577549"/>
            <a:ext cx="638600" cy="271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sp>
        <p:nvSpPr>
          <p:cNvPr id="28" name="Arrow: Right 27">
            <a:extLst>
              <a:ext uri="{FF2B5EF4-FFF2-40B4-BE49-F238E27FC236}">
                <a16:creationId xmlns:a16="http://schemas.microsoft.com/office/drawing/2014/main" id="{F489AEA9-C8F0-EE77-1FAF-C1A2AEDC17BE}"/>
              </a:ext>
            </a:extLst>
          </p:cNvPr>
          <p:cNvSpPr/>
          <p:nvPr/>
        </p:nvSpPr>
        <p:spPr>
          <a:xfrm rot="16200000">
            <a:off x="10259655" y="757472"/>
            <a:ext cx="638600" cy="2717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sp>
        <p:nvSpPr>
          <p:cNvPr id="29" name="Arrow: Right 28">
            <a:extLst>
              <a:ext uri="{FF2B5EF4-FFF2-40B4-BE49-F238E27FC236}">
                <a16:creationId xmlns:a16="http://schemas.microsoft.com/office/drawing/2014/main" id="{3FBDCCA7-14EB-9703-1610-8702792FDAF6}"/>
              </a:ext>
            </a:extLst>
          </p:cNvPr>
          <p:cNvSpPr/>
          <p:nvPr/>
        </p:nvSpPr>
        <p:spPr>
          <a:xfrm rot="5400000">
            <a:off x="7178174" y="2791589"/>
            <a:ext cx="638600" cy="2717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sp>
        <p:nvSpPr>
          <p:cNvPr id="30" name="Arrow: Right 29">
            <a:extLst>
              <a:ext uri="{FF2B5EF4-FFF2-40B4-BE49-F238E27FC236}">
                <a16:creationId xmlns:a16="http://schemas.microsoft.com/office/drawing/2014/main" id="{719EBE27-0B8E-DFA1-4855-88ABD7CFB9A6}"/>
              </a:ext>
            </a:extLst>
          </p:cNvPr>
          <p:cNvSpPr/>
          <p:nvPr/>
        </p:nvSpPr>
        <p:spPr>
          <a:xfrm rot="5400000">
            <a:off x="10318688" y="5608707"/>
            <a:ext cx="638600" cy="2717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sp>
        <p:nvSpPr>
          <p:cNvPr id="31" name="Arrow: Right 30">
            <a:extLst>
              <a:ext uri="{FF2B5EF4-FFF2-40B4-BE49-F238E27FC236}">
                <a16:creationId xmlns:a16="http://schemas.microsoft.com/office/drawing/2014/main" id="{913EBCB0-273E-8513-7D52-379FD782FA3D}"/>
              </a:ext>
            </a:extLst>
          </p:cNvPr>
          <p:cNvSpPr/>
          <p:nvPr/>
        </p:nvSpPr>
        <p:spPr>
          <a:xfrm rot="5400000">
            <a:off x="7195455" y="5688757"/>
            <a:ext cx="638600" cy="2717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sp>
        <p:nvSpPr>
          <p:cNvPr id="32" name="Arrow: Right 31">
            <a:extLst>
              <a:ext uri="{FF2B5EF4-FFF2-40B4-BE49-F238E27FC236}">
                <a16:creationId xmlns:a16="http://schemas.microsoft.com/office/drawing/2014/main" id="{9DA5948D-438D-A4E2-85B6-DD40CC03A49B}"/>
              </a:ext>
            </a:extLst>
          </p:cNvPr>
          <p:cNvSpPr/>
          <p:nvPr/>
        </p:nvSpPr>
        <p:spPr>
          <a:xfrm rot="5400000">
            <a:off x="10301407" y="2852651"/>
            <a:ext cx="638600" cy="2717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8192"/>
          </a:p>
        </p:txBody>
      </p:sp>
      <p:pic>
        <p:nvPicPr>
          <p:cNvPr id="36" name="Picture 35">
            <a:extLst>
              <a:ext uri="{FF2B5EF4-FFF2-40B4-BE49-F238E27FC236}">
                <a16:creationId xmlns:a16="http://schemas.microsoft.com/office/drawing/2014/main" id="{4ECB966A-3EDA-B53F-FF38-72440BC094DD}"/>
              </a:ext>
            </a:extLst>
          </p:cNvPr>
          <p:cNvPicPr>
            <a:picLocks noChangeAspect="1"/>
          </p:cNvPicPr>
          <p:nvPr/>
        </p:nvPicPr>
        <p:blipFill>
          <a:blip r:embed="rId5"/>
          <a:stretch>
            <a:fillRect/>
          </a:stretch>
        </p:blipFill>
        <p:spPr>
          <a:xfrm>
            <a:off x="578957" y="4169258"/>
            <a:ext cx="2566035" cy="1831241"/>
          </a:xfrm>
          <a:prstGeom prst="rect">
            <a:avLst/>
          </a:prstGeom>
        </p:spPr>
      </p:pic>
      <p:pic>
        <p:nvPicPr>
          <p:cNvPr id="38" name="Picture 37">
            <a:extLst>
              <a:ext uri="{FF2B5EF4-FFF2-40B4-BE49-F238E27FC236}">
                <a16:creationId xmlns:a16="http://schemas.microsoft.com/office/drawing/2014/main" id="{563E129B-8B9F-3B62-90EB-C5C2A540A534}"/>
              </a:ext>
            </a:extLst>
          </p:cNvPr>
          <p:cNvPicPr>
            <a:picLocks noChangeAspect="1"/>
          </p:cNvPicPr>
          <p:nvPr/>
        </p:nvPicPr>
        <p:blipFill>
          <a:blip r:embed="rId6"/>
          <a:stretch>
            <a:fillRect/>
          </a:stretch>
        </p:blipFill>
        <p:spPr>
          <a:xfrm>
            <a:off x="3415144" y="4209330"/>
            <a:ext cx="2566035" cy="1854544"/>
          </a:xfrm>
          <a:prstGeom prst="rect">
            <a:avLst/>
          </a:prstGeom>
        </p:spPr>
      </p:pic>
      <p:sp>
        <p:nvSpPr>
          <p:cNvPr id="39" name="TextBox 38">
            <a:extLst>
              <a:ext uri="{FF2B5EF4-FFF2-40B4-BE49-F238E27FC236}">
                <a16:creationId xmlns:a16="http://schemas.microsoft.com/office/drawing/2014/main" id="{159266EF-B0D7-330E-86D8-07EEC70D6857}"/>
              </a:ext>
            </a:extLst>
          </p:cNvPr>
          <p:cNvSpPr txBox="1"/>
          <p:nvPr/>
        </p:nvSpPr>
        <p:spPr>
          <a:xfrm>
            <a:off x="1679783" y="3707940"/>
            <a:ext cx="3113288" cy="307777"/>
          </a:xfrm>
          <a:prstGeom prst="rect">
            <a:avLst/>
          </a:prstGeom>
          <a:noFill/>
        </p:spPr>
        <p:txBody>
          <a:bodyPr wrap="none" rtlCol="0">
            <a:spAutoFit/>
          </a:bodyPr>
          <a:lstStyle/>
          <a:p>
            <a:r>
              <a:rPr lang="en-US" sz="1400" dirty="0"/>
              <a:t>Zonal and Meridional (</a:t>
            </a:r>
            <a:r>
              <a:rPr lang="en-US" sz="1400" dirty="0" err="1"/>
              <a:t>u,v</a:t>
            </a:r>
            <a:r>
              <a:rPr lang="en-US" sz="1400" dirty="0"/>
              <a:t>) Fluxes trends</a:t>
            </a:r>
            <a:endParaRPr lang="LID8192" sz="1400" dirty="0"/>
          </a:p>
        </p:txBody>
      </p:sp>
      <p:sp>
        <p:nvSpPr>
          <p:cNvPr id="40" name="TextBox 39">
            <a:extLst>
              <a:ext uri="{FF2B5EF4-FFF2-40B4-BE49-F238E27FC236}">
                <a16:creationId xmlns:a16="http://schemas.microsoft.com/office/drawing/2014/main" id="{EF75126D-FF9E-283A-C1E2-7071AEA164B7}"/>
              </a:ext>
            </a:extLst>
          </p:cNvPr>
          <p:cNvSpPr txBox="1"/>
          <p:nvPr/>
        </p:nvSpPr>
        <p:spPr>
          <a:xfrm>
            <a:off x="8478247" y="3246756"/>
            <a:ext cx="461986" cy="276999"/>
          </a:xfrm>
          <a:prstGeom prst="rect">
            <a:avLst/>
          </a:prstGeom>
          <a:noFill/>
        </p:spPr>
        <p:txBody>
          <a:bodyPr wrap="none" rtlCol="0">
            <a:spAutoFit/>
          </a:bodyPr>
          <a:lstStyle/>
          <a:p>
            <a:r>
              <a:rPr lang="en-US" sz="1200" dirty="0"/>
              <a:t>EFM</a:t>
            </a:r>
            <a:endParaRPr lang="LID8192" sz="1200" dirty="0"/>
          </a:p>
        </p:txBody>
      </p:sp>
      <p:sp>
        <p:nvSpPr>
          <p:cNvPr id="43" name="TextBox 42">
            <a:extLst>
              <a:ext uri="{FF2B5EF4-FFF2-40B4-BE49-F238E27FC236}">
                <a16:creationId xmlns:a16="http://schemas.microsoft.com/office/drawing/2014/main" id="{6A46F682-A424-F6B6-63B5-32AB352636E5}"/>
              </a:ext>
            </a:extLst>
          </p:cNvPr>
          <p:cNvSpPr txBox="1"/>
          <p:nvPr/>
        </p:nvSpPr>
        <p:spPr>
          <a:xfrm>
            <a:off x="11440630" y="3166817"/>
            <a:ext cx="455574" cy="276999"/>
          </a:xfrm>
          <a:prstGeom prst="rect">
            <a:avLst/>
          </a:prstGeom>
          <a:noFill/>
        </p:spPr>
        <p:txBody>
          <a:bodyPr wrap="none" rtlCol="0">
            <a:spAutoFit/>
          </a:bodyPr>
          <a:lstStyle/>
          <a:p>
            <a:r>
              <a:rPr lang="en-US" sz="1200" dirty="0"/>
              <a:t>AMJ</a:t>
            </a:r>
            <a:endParaRPr lang="LID8192" sz="1200" dirty="0"/>
          </a:p>
        </p:txBody>
      </p:sp>
      <p:sp>
        <p:nvSpPr>
          <p:cNvPr id="44" name="TextBox 43">
            <a:extLst>
              <a:ext uri="{FF2B5EF4-FFF2-40B4-BE49-F238E27FC236}">
                <a16:creationId xmlns:a16="http://schemas.microsoft.com/office/drawing/2014/main" id="{C130F7B4-3838-91FC-EF79-DF4DB7A7FD6D}"/>
              </a:ext>
            </a:extLst>
          </p:cNvPr>
          <p:cNvSpPr txBox="1"/>
          <p:nvPr/>
        </p:nvSpPr>
        <p:spPr>
          <a:xfrm>
            <a:off x="8503776" y="5822269"/>
            <a:ext cx="392030" cy="276999"/>
          </a:xfrm>
          <a:prstGeom prst="rect">
            <a:avLst/>
          </a:prstGeom>
          <a:noFill/>
        </p:spPr>
        <p:txBody>
          <a:bodyPr wrap="none" rtlCol="0">
            <a:spAutoFit/>
          </a:bodyPr>
          <a:lstStyle/>
          <a:p>
            <a:r>
              <a:rPr lang="en-US" sz="1200" dirty="0"/>
              <a:t>JAS</a:t>
            </a:r>
            <a:endParaRPr lang="LID8192" sz="1200" dirty="0"/>
          </a:p>
        </p:txBody>
      </p:sp>
      <p:sp>
        <p:nvSpPr>
          <p:cNvPr id="45" name="TextBox 44">
            <a:extLst>
              <a:ext uri="{FF2B5EF4-FFF2-40B4-BE49-F238E27FC236}">
                <a16:creationId xmlns:a16="http://schemas.microsoft.com/office/drawing/2014/main" id="{6C36889E-EBF4-58E8-BDBD-054E3ADC079F}"/>
              </a:ext>
            </a:extLst>
          </p:cNvPr>
          <p:cNvSpPr txBox="1"/>
          <p:nvPr/>
        </p:nvSpPr>
        <p:spPr>
          <a:xfrm>
            <a:off x="11548617" y="5769125"/>
            <a:ext cx="481222" cy="276999"/>
          </a:xfrm>
          <a:prstGeom prst="rect">
            <a:avLst/>
          </a:prstGeom>
          <a:noFill/>
        </p:spPr>
        <p:txBody>
          <a:bodyPr wrap="none" rtlCol="0">
            <a:spAutoFit/>
          </a:bodyPr>
          <a:lstStyle/>
          <a:p>
            <a:r>
              <a:rPr lang="en-US" sz="1200" dirty="0"/>
              <a:t>OND</a:t>
            </a:r>
            <a:endParaRPr lang="LID8192" sz="1200" dirty="0"/>
          </a:p>
        </p:txBody>
      </p:sp>
      <p:graphicFrame>
        <p:nvGraphicFramePr>
          <p:cNvPr id="46" name="Table 45">
            <a:extLst>
              <a:ext uri="{FF2B5EF4-FFF2-40B4-BE49-F238E27FC236}">
                <a16:creationId xmlns:a16="http://schemas.microsoft.com/office/drawing/2014/main" id="{513511D1-1535-C908-3B5C-7B0E424F6AAD}"/>
              </a:ext>
            </a:extLst>
          </p:cNvPr>
          <p:cNvGraphicFramePr>
            <a:graphicFrameLocks noGrp="1"/>
          </p:cNvGraphicFramePr>
          <p:nvPr>
            <p:extLst>
              <p:ext uri="{D42A27DB-BD31-4B8C-83A1-F6EECF244321}">
                <p14:modId xmlns:p14="http://schemas.microsoft.com/office/powerpoint/2010/main" val="1211086444"/>
              </p:ext>
            </p:extLst>
          </p:nvPr>
        </p:nvGraphicFramePr>
        <p:xfrm>
          <a:off x="609600" y="6141568"/>
          <a:ext cx="5486400" cy="689610"/>
        </p:xfrm>
        <a:graphic>
          <a:graphicData uri="http://schemas.openxmlformats.org/drawingml/2006/table">
            <a:tbl>
              <a:tblPr>
                <a:tableStyleId>{69C7853C-536D-4A76-A0AE-DD22124D55A5}</a:tableStyleId>
              </a:tblPr>
              <a:tblGrid>
                <a:gridCol w="1219200">
                  <a:extLst>
                    <a:ext uri="{9D8B030D-6E8A-4147-A177-3AD203B41FA5}">
                      <a16:colId xmlns:a16="http://schemas.microsoft.com/office/drawing/2014/main" val="40545447"/>
                    </a:ext>
                  </a:extLst>
                </a:gridCol>
                <a:gridCol w="609600">
                  <a:extLst>
                    <a:ext uri="{9D8B030D-6E8A-4147-A177-3AD203B41FA5}">
                      <a16:colId xmlns:a16="http://schemas.microsoft.com/office/drawing/2014/main" val="2116001305"/>
                    </a:ext>
                  </a:extLst>
                </a:gridCol>
                <a:gridCol w="609600">
                  <a:extLst>
                    <a:ext uri="{9D8B030D-6E8A-4147-A177-3AD203B41FA5}">
                      <a16:colId xmlns:a16="http://schemas.microsoft.com/office/drawing/2014/main" val="802719678"/>
                    </a:ext>
                  </a:extLst>
                </a:gridCol>
                <a:gridCol w="609600">
                  <a:extLst>
                    <a:ext uri="{9D8B030D-6E8A-4147-A177-3AD203B41FA5}">
                      <a16:colId xmlns:a16="http://schemas.microsoft.com/office/drawing/2014/main" val="3311351889"/>
                    </a:ext>
                  </a:extLst>
                </a:gridCol>
                <a:gridCol w="609600">
                  <a:extLst>
                    <a:ext uri="{9D8B030D-6E8A-4147-A177-3AD203B41FA5}">
                      <a16:colId xmlns:a16="http://schemas.microsoft.com/office/drawing/2014/main" val="4138932482"/>
                    </a:ext>
                  </a:extLst>
                </a:gridCol>
                <a:gridCol w="609600">
                  <a:extLst>
                    <a:ext uri="{9D8B030D-6E8A-4147-A177-3AD203B41FA5}">
                      <a16:colId xmlns:a16="http://schemas.microsoft.com/office/drawing/2014/main" val="165293138"/>
                    </a:ext>
                  </a:extLst>
                </a:gridCol>
                <a:gridCol w="609600">
                  <a:extLst>
                    <a:ext uri="{9D8B030D-6E8A-4147-A177-3AD203B41FA5}">
                      <a16:colId xmlns:a16="http://schemas.microsoft.com/office/drawing/2014/main" val="2477460144"/>
                    </a:ext>
                  </a:extLst>
                </a:gridCol>
                <a:gridCol w="609600">
                  <a:extLst>
                    <a:ext uri="{9D8B030D-6E8A-4147-A177-3AD203B41FA5}">
                      <a16:colId xmlns:a16="http://schemas.microsoft.com/office/drawing/2014/main" val="185225966"/>
                    </a:ext>
                  </a:extLst>
                </a:gridCol>
              </a:tblGrid>
              <a:tr h="190500">
                <a:tc>
                  <a:txBody>
                    <a:bodyPr/>
                    <a:lstStyle/>
                    <a:p>
                      <a:pPr algn="ctr" fontAlgn="b"/>
                      <a:r>
                        <a:rPr lang="en-US" sz="1100" b="0" u="none" strike="noStrike">
                          <a:solidFill>
                            <a:srgbClr val="000000"/>
                          </a:solidFill>
                          <a:effectLst/>
                        </a:rPr>
                        <a:t>Boundary</a:t>
                      </a:r>
                      <a:endParaRPr lang="en-US"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b="0" u="none" strike="noStrike" dirty="0">
                          <a:solidFill>
                            <a:srgbClr val="000000"/>
                          </a:solidFill>
                          <a:effectLst/>
                        </a:rPr>
                        <a:t>FE</a:t>
                      </a:r>
                    </a:p>
                    <a:p>
                      <a:pPr algn="ctr" fontAlgn="b"/>
                      <a:r>
                        <a:rPr lang="en-US" sz="1100" b="0" u="none" strike="noStrike" dirty="0">
                          <a:solidFill>
                            <a:srgbClr val="000000"/>
                          </a:solidFill>
                          <a:effectLst/>
                        </a:rPr>
                        <a:t>(kg/s</a:t>
                      </a:r>
                      <a:r>
                        <a:rPr lang="en-US" sz="1100" b="0" u="none" strike="noStrike" baseline="30000" dirty="0">
                          <a:solidFill>
                            <a:srgbClr val="000000"/>
                          </a:solidFill>
                          <a:effectLst/>
                        </a:rPr>
                        <a:t>-2</a:t>
                      </a:r>
                      <a:r>
                        <a:rPr lang="en-US" sz="1100" b="0" u="none" strike="noStrike" baseline="0" dirty="0">
                          <a:solidFill>
                            <a:srgbClr val="000000"/>
                          </a:solidFill>
                          <a:effectLst/>
                        </a:rPr>
                        <a:t>)</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b="0" u="none" strike="noStrike" dirty="0">
                          <a:solidFill>
                            <a:srgbClr val="000000"/>
                          </a:solidFill>
                          <a:effectLst/>
                        </a:rPr>
                        <a:t>FS</a:t>
                      </a:r>
                    </a:p>
                    <a:p>
                      <a:pPr algn="ctr" fontAlgn="b"/>
                      <a:r>
                        <a:rPr lang="en-US" sz="1100" b="0" u="none" strike="noStrike" dirty="0">
                          <a:solidFill>
                            <a:srgbClr val="000000"/>
                          </a:solidFill>
                          <a:effectLst/>
                        </a:rPr>
                        <a:t>(kg/s</a:t>
                      </a:r>
                      <a:r>
                        <a:rPr lang="en-US" sz="1100" b="0" u="none" strike="noStrike" baseline="30000" dirty="0">
                          <a:solidFill>
                            <a:srgbClr val="000000"/>
                          </a:solidFill>
                          <a:effectLst/>
                        </a:rPr>
                        <a:t>-2</a:t>
                      </a:r>
                      <a:r>
                        <a:rPr lang="en-US" sz="1100" b="0" u="none" strike="noStrike" baseline="0" dirty="0">
                          <a:solidFill>
                            <a:srgbClr val="000000"/>
                          </a:solidFill>
                          <a:effectLst/>
                        </a:rPr>
                        <a:t>)</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b="0" u="none" strike="noStrike" dirty="0">
                          <a:solidFill>
                            <a:srgbClr val="000000"/>
                          </a:solidFill>
                          <a:effectLst/>
                        </a:rPr>
                        <a:t>FW</a:t>
                      </a:r>
                    </a:p>
                    <a:p>
                      <a:pPr algn="ctr" fontAlgn="b"/>
                      <a:r>
                        <a:rPr lang="en-US" sz="1100" b="0" u="none" strike="noStrike" dirty="0">
                          <a:solidFill>
                            <a:srgbClr val="000000"/>
                          </a:solidFill>
                          <a:effectLst/>
                        </a:rPr>
                        <a:t>(kg/s</a:t>
                      </a:r>
                      <a:r>
                        <a:rPr lang="en-US" sz="1100" b="0" u="none" strike="noStrike" baseline="30000" dirty="0">
                          <a:solidFill>
                            <a:srgbClr val="000000"/>
                          </a:solidFill>
                          <a:effectLst/>
                        </a:rPr>
                        <a:t>-2</a:t>
                      </a:r>
                      <a:r>
                        <a:rPr lang="en-US" sz="1100" b="0" u="none" strike="noStrike" baseline="0" dirty="0">
                          <a:solidFill>
                            <a:srgbClr val="000000"/>
                          </a:solidFill>
                          <a:effectLst/>
                        </a:rPr>
                        <a:t>)</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b="0" u="none" strike="noStrike" dirty="0">
                          <a:solidFill>
                            <a:srgbClr val="000000"/>
                          </a:solidFill>
                          <a:effectLst/>
                        </a:rPr>
                        <a:t>FN</a:t>
                      </a:r>
                    </a:p>
                    <a:p>
                      <a:pPr algn="ctr" fontAlgn="b"/>
                      <a:r>
                        <a:rPr lang="en-US" sz="1100" b="0" u="none" strike="noStrike" dirty="0">
                          <a:solidFill>
                            <a:srgbClr val="000000"/>
                          </a:solidFill>
                          <a:effectLst/>
                        </a:rPr>
                        <a:t>(kg/s</a:t>
                      </a:r>
                      <a:r>
                        <a:rPr lang="en-US" sz="1100" b="0" u="none" strike="noStrike" baseline="30000" dirty="0">
                          <a:solidFill>
                            <a:srgbClr val="000000"/>
                          </a:solidFill>
                          <a:effectLst/>
                        </a:rPr>
                        <a:t>-2</a:t>
                      </a:r>
                      <a:r>
                        <a:rPr lang="en-US" sz="1100" b="0" u="none" strike="noStrike" baseline="0" dirty="0">
                          <a:solidFill>
                            <a:srgbClr val="000000"/>
                          </a:solidFill>
                          <a:effectLst/>
                        </a:rPr>
                        <a:t>)</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b="0" u="none" strike="noStrike" dirty="0">
                          <a:solidFill>
                            <a:srgbClr val="000000"/>
                          </a:solidFill>
                          <a:effectLst/>
                        </a:rPr>
                        <a:t>INFLOW</a:t>
                      </a:r>
                    </a:p>
                    <a:p>
                      <a:pPr algn="ctr" fontAlgn="b"/>
                      <a:r>
                        <a:rPr lang="en-US" sz="1100" b="0" u="none" strike="noStrike" dirty="0">
                          <a:solidFill>
                            <a:srgbClr val="000000"/>
                          </a:solidFill>
                          <a:effectLst/>
                        </a:rPr>
                        <a:t>(kg/s</a:t>
                      </a:r>
                      <a:r>
                        <a:rPr lang="en-US" sz="1100" b="0" u="none" strike="noStrike" baseline="30000" dirty="0">
                          <a:solidFill>
                            <a:srgbClr val="000000"/>
                          </a:solidFill>
                          <a:effectLst/>
                        </a:rPr>
                        <a:t>-2</a:t>
                      </a:r>
                      <a:r>
                        <a:rPr lang="en-US" sz="1100" b="0" u="none" strike="noStrike" baseline="0" dirty="0">
                          <a:solidFill>
                            <a:srgbClr val="000000"/>
                          </a:solidFill>
                          <a:effectLst/>
                        </a:rPr>
                        <a:t>)</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b="0" u="none" strike="noStrike" dirty="0">
                          <a:solidFill>
                            <a:srgbClr val="000000"/>
                          </a:solidFill>
                          <a:effectLst/>
                        </a:rPr>
                        <a:t>OUTFLOW</a:t>
                      </a:r>
                    </a:p>
                    <a:p>
                      <a:pPr algn="ctr" fontAlgn="b"/>
                      <a:r>
                        <a:rPr lang="en-US" sz="1100" b="0" u="none" strike="noStrike" dirty="0">
                          <a:solidFill>
                            <a:srgbClr val="000000"/>
                          </a:solidFill>
                          <a:effectLst/>
                        </a:rPr>
                        <a:t>(kg/s</a:t>
                      </a:r>
                      <a:r>
                        <a:rPr lang="en-US" sz="1100" b="0" u="none" strike="noStrike" baseline="30000" dirty="0">
                          <a:solidFill>
                            <a:srgbClr val="000000"/>
                          </a:solidFill>
                          <a:effectLst/>
                        </a:rPr>
                        <a:t>-2</a:t>
                      </a:r>
                      <a:r>
                        <a:rPr lang="en-US" sz="1100" b="0" u="none" strike="noStrike" baseline="0" dirty="0">
                          <a:solidFill>
                            <a:srgbClr val="000000"/>
                          </a:solidFill>
                          <a:effectLst/>
                        </a:rPr>
                        <a:t>)</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b="0" u="none" strike="noStrike" dirty="0">
                          <a:solidFill>
                            <a:srgbClr val="000000"/>
                          </a:solidFill>
                          <a:effectLst/>
                        </a:rPr>
                        <a:t>TOTAL (kg/s</a:t>
                      </a:r>
                      <a:r>
                        <a:rPr lang="en-US" sz="1100" b="0" u="none" strike="noStrike" baseline="30000" dirty="0">
                          <a:solidFill>
                            <a:srgbClr val="000000"/>
                          </a:solidFill>
                          <a:effectLst/>
                        </a:rPr>
                        <a:t>-2</a:t>
                      </a:r>
                      <a:r>
                        <a:rPr lang="en-US" sz="1100" b="0" u="none" strike="noStrike" baseline="0" dirty="0">
                          <a:solidFill>
                            <a:srgbClr val="000000"/>
                          </a:solidFill>
                          <a:effectLst/>
                        </a:rPr>
                        <a:t>)</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75671767"/>
                  </a:ext>
                </a:extLst>
              </a:tr>
              <a:tr h="190500">
                <a:tc>
                  <a:txBody>
                    <a:bodyPr/>
                    <a:lstStyle/>
                    <a:p>
                      <a:pPr algn="ctr" fontAlgn="b"/>
                      <a:r>
                        <a:rPr lang="en-US" sz="1100" b="0" u="none" strike="noStrike" dirty="0" err="1">
                          <a:solidFill>
                            <a:srgbClr val="000000"/>
                          </a:solidFill>
                          <a:effectLst/>
                        </a:rPr>
                        <a:t>Pamplonita</a:t>
                      </a:r>
                      <a:r>
                        <a:rPr lang="en-US" sz="1100" b="0" u="none" strike="noStrike" dirty="0">
                          <a:solidFill>
                            <a:srgbClr val="000000"/>
                          </a:solidFill>
                          <a:effectLst/>
                        </a:rPr>
                        <a:t> River Basin</a:t>
                      </a:r>
                      <a:endParaRPr lang="en-US" sz="11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n-NL" sz="1100" b="0" u="none" strike="noStrike">
                          <a:solidFill>
                            <a:srgbClr val="000000"/>
                          </a:solidFill>
                          <a:effectLst/>
                        </a:rPr>
                        <a:t>106.76</a:t>
                      </a:r>
                      <a:endParaRPr lang="en-NL"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NL" sz="1100" b="0" u="none" strike="noStrike">
                          <a:solidFill>
                            <a:srgbClr val="000000"/>
                          </a:solidFill>
                          <a:effectLst/>
                        </a:rPr>
                        <a:t>-67.63</a:t>
                      </a:r>
                      <a:endParaRPr lang="en-NL"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NL" sz="1100" b="0" u="none" strike="noStrike">
                          <a:solidFill>
                            <a:srgbClr val="000000"/>
                          </a:solidFill>
                          <a:effectLst/>
                        </a:rPr>
                        <a:t>-28.22</a:t>
                      </a:r>
                      <a:endParaRPr lang="en-NL"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NL" sz="1100" b="0" u="none" strike="noStrike">
                          <a:solidFill>
                            <a:srgbClr val="000000"/>
                          </a:solidFill>
                          <a:effectLst/>
                        </a:rPr>
                        <a:t>59.13</a:t>
                      </a:r>
                      <a:endParaRPr lang="en-NL"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NL" sz="1100" b="0" u="none" strike="noStrike">
                          <a:solidFill>
                            <a:srgbClr val="000000"/>
                          </a:solidFill>
                          <a:effectLst/>
                        </a:rPr>
                        <a:t>165.89</a:t>
                      </a:r>
                      <a:endParaRPr lang="en-NL"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NL" sz="1100" b="0" u="none" strike="noStrike">
                          <a:solidFill>
                            <a:srgbClr val="000000"/>
                          </a:solidFill>
                          <a:effectLst/>
                        </a:rPr>
                        <a:t>-95.85</a:t>
                      </a:r>
                      <a:endParaRPr lang="en-NL"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NL" sz="1100" b="0" u="none" strike="noStrike" dirty="0">
                          <a:solidFill>
                            <a:srgbClr val="000000"/>
                          </a:solidFill>
                          <a:effectLst/>
                        </a:rPr>
                        <a:t>261.74</a:t>
                      </a:r>
                      <a:endParaRPr lang="en-NL"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60742949"/>
                  </a:ext>
                </a:extLst>
              </a:tr>
            </a:tbl>
          </a:graphicData>
        </a:graphic>
      </p:graphicFrame>
      <p:sp>
        <p:nvSpPr>
          <p:cNvPr id="47" name="AutoShape 2" descr="Details are in the caption following the image">
            <a:extLst>
              <a:ext uri="{FF2B5EF4-FFF2-40B4-BE49-F238E27FC236}">
                <a16:creationId xmlns:a16="http://schemas.microsoft.com/office/drawing/2014/main" id="{80762958-1DDB-EBB0-2E84-23882820B3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ID8192"/>
          </a:p>
        </p:txBody>
      </p:sp>
      <p:sp>
        <p:nvSpPr>
          <p:cNvPr id="51" name="TextBox 50">
            <a:extLst>
              <a:ext uri="{FF2B5EF4-FFF2-40B4-BE49-F238E27FC236}">
                <a16:creationId xmlns:a16="http://schemas.microsoft.com/office/drawing/2014/main" id="{B99CEA38-4DA1-8975-1AFF-9A42EE04A754}"/>
              </a:ext>
            </a:extLst>
          </p:cNvPr>
          <p:cNvSpPr txBox="1"/>
          <p:nvPr/>
        </p:nvSpPr>
        <p:spPr>
          <a:xfrm>
            <a:off x="10703711" y="1023256"/>
            <a:ext cx="1091966" cy="369332"/>
          </a:xfrm>
          <a:prstGeom prst="rect">
            <a:avLst/>
          </a:prstGeom>
          <a:noFill/>
        </p:spPr>
        <p:txBody>
          <a:bodyPr wrap="none" rtlCol="0">
            <a:spAutoFit/>
          </a:bodyPr>
          <a:lstStyle/>
          <a:p>
            <a:r>
              <a:rPr lang="en-US" dirty="0"/>
              <a:t>0.10/1.27</a:t>
            </a:r>
            <a:endParaRPr lang="LID8192" dirty="0"/>
          </a:p>
        </p:txBody>
      </p:sp>
      <p:sp>
        <p:nvSpPr>
          <p:cNvPr id="52" name="TextBox 51">
            <a:extLst>
              <a:ext uri="{FF2B5EF4-FFF2-40B4-BE49-F238E27FC236}">
                <a16:creationId xmlns:a16="http://schemas.microsoft.com/office/drawing/2014/main" id="{F5F2DA9C-E0FD-8717-E53E-6D1B2913A178}"/>
              </a:ext>
            </a:extLst>
          </p:cNvPr>
          <p:cNvSpPr txBox="1"/>
          <p:nvPr/>
        </p:nvSpPr>
        <p:spPr>
          <a:xfrm>
            <a:off x="11128627" y="2299461"/>
            <a:ext cx="1091966" cy="369332"/>
          </a:xfrm>
          <a:prstGeom prst="rect">
            <a:avLst/>
          </a:prstGeom>
          <a:noFill/>
        </p:spPr>
        <p:txBody>
          <a:bodyPr wrap="none" rtlCol="0">
            <a:spAutoFit/>
          </a:bodyPr>
          <a:lstStyle/>
          <a:p>
            <a:r>
              <a:rPr lang="en-US" dirty="0"/>
              <a:t>1.17/2.03</a:t>
            </a:r>
            <a:endParaRPr lang="LID8192" dirty="0"/>
          </a:p>
        </p:txBody>
      </p:sp>
      <p:sp>
        <p:nvSpPr>
          <p:cNvPr id="53" name="TextBox 52">
            <a:extLst>
              <a:ext uri="{FF2B5EF4-FFF2-40B4-BE49-F238E27FC236}">
                <a16:creationId xmlns:a16="http://schemas.microsoft.com/office/drawing/2014/main" id="{7E99E5CA-4404-127A-4318-92CC61295885}"/>
              </a:ext>
            </a:extLst>
          </p:cNvPr>
          <p:cNvSpPr txBox="1"/>
          <p:nvPr/>
        </p:nvSpPr>
        <p:spPr>
          <a:xfrm>
            <a:off x="9287481" y="2967542"/>
            <a:ext cx="1233030" cy="369332"/>
          </a:xfrm>
          <a:prstGeom prst="rect">
            <a:avLst/>
          </a:prstGeom>
          <a:noFill/>
        </p:spPr>
        <p:txBody>
          <a:bodyPr wrap="none" rtlCol="0">
            <a:spAutoFit/>
          </a:bodyPr>
          <a:lstStyle/>
          <a:p>
            <a:r>
              <a:rPr lang="en-US" dirty="0"/>
              <a:t>-0.40/-0.58</a:t>
            </a:r>
            <a:endParaRPr lang="LID8192" dirty="0"/>
          </a:p>
        </p:txBody>
      </p:sp>
      <p:sp>
        <p:nvSpPr>
          <p:cNvPr id="54" name="TextBox 53">
            <a:extLst>
              <a:ext uri="{FF2B5EF4-FFF2-40B4-BE49-F238E27FC236}">
                <a16:creationId xmlns:a16="http://schemas.microsoft.com/office/drawing/2014/main" id="{6198E292-8812-6471-BF70-41AF3D09BD7D}"/>
              </a:ext>
            </a:extLst>
          </p:cNvPr>
          <p:cNvSpPr txBox="1"/>
          <p:nvPr/>
        </p:nvSpPr>
        <p:spPr>
          <a:xfrm>
            <a:off x="9000723" y="1637605"/>
            <a:ext cx="1091966" cy="369332"/>
          </a:xfrm>
          <a:prstGeom prst="rect">
            <a:avLst/>
          </a:prstGeom>
          <a:noFill/>
        </p:spPr>
        <p:txBody>
          <a:bodyPr wrap="none" rtlCol="0">
            <a:spAutoFit/>
          </a:bodyPr>
          <a:lstStyle/>
          <a:p>
            <a:r>
              <a:rPr lang="en-US" dirty="0"/>
              <a:t>1.23/2.23</a:t>
            </a:r>
            <a:endParaRPr lang="LID8192" dirty="0"/>
          </a:p>
        </p:txBody>
      </p:sp>
      <p:sp>
        <p:nvSpPr>
          <p:cNvPr id="55" name="TextBox 54">
            <a:extLst>
              <a:ext uri="{FF2B5EF4-FFF2-40B4-BE49-F238E27FC236}">
                <a16:creationId xmlns:a16="http://schemas.microsoft.com/office/drawing/2014/main" id="{2EC43190-E028-252B-6232-4EF11156E35B}"/>
              </a:ext>
            </a:extLst>
          </p:cNvPr>
          <p:cNvSpPr txBox="1"/>
          <p:nvPr/>
        </p:nvSpPr>
        <p:spPr>
          <a:xfrm>
            <a:off x="10022753" y="1920344"/>
            <a:ext cx="1091966" cy="369332"/>
          </a:xfrm>
          <a:prstGeom prst="rect">
            <a:avLst/>
          </a:prstGeom>
          <a:noFill/>
        </p:spPr>
        <p:txBody>
          <a:bodyPr wrap="none" rtlCol="0">
            <a:spAutoFit/>
          </a:bodyPr>
          <a:lstStyle/>
          <a:p>
            <a:r>
              <a:rPr lang="en-US" dirty="0"/>
              <a:t>0.44/1.65</a:t>
            </a:r>
            <a:endParaRPr lang="LID8192" dirty="0"/>
          </a:p>
        </p:txBody>
      </p:sp>
      <p:sp>
        <p:nvSpPr>
          <p:cNvPr id="57" name="TextBox 56">
            <a:extLst>
              <a:ext uri="{FF2B5EF4-FFF2-40B4-BE49-F238E27FC236}">
                <a16:creationId xmlns:a16="http://schemas.microsoft.com/office/drawing/2014/main" id="{F4F0D7D1-22C5-9435-7319-64FC57D2D726}"/>
              </a:ext>
            </a:extLst>
          </p:cNvPr>
          <p:cNvSpPr txBox="1"/>
          <p:nvPr/>
        </p:nvSpPr>
        <p:spPr>
          <a:xfrm>
            <a:off x="7596953" y="1064496"/>
            <a:ext cx="1091966" cy="369332"/>
          </a:xfrm>
          <a:prstGeom prst="rect">
            <a:avLst/>
          </a:prstGeom>
          <a:noFill/>
        </p:spPr>
        <p:txBody>
          <a:bodyPr wrap="none" rtlCol="0">
            <a:spAutoFit/>
          </a:bodyPr>
          <a:lstStyle/>
          <a:p>
            <a:r>
              <a:rPr lang="en-US" dirty="0"/>
              <a:t>4.83/2.87</a:t>
            </a:r>
            <a:endParaRPr lang="LID8192" dirty="0"/>
          </a:p>
        </p:txBody>
      </p:sp>
      <p:sp>
        <p:nvSpPr>
          <p:cNvPr id="58" name="TextBox 57">
            <a:extLst>
              <a:ext uri="{FF2B5EF4-FFF2-40B4-BE49-F238E27FC236}">
                <a16:creationId xmlns:a16="http://schemas.microsoft.com/office/drawing/2014/main" id="{CEB274B7-8429-B09A-5193-632624625C47}"/>
              </a:ext>
            </a:extLst>
          </p:cNvPr>
          <p:cNvSpPr txBox="1"/>
          <p:nvPr/>
        </p:nvSpPr>
        <p:spPr>
          <a:xfrm>
            <a:off x="6346459" y="2983244"/>
            <a:ext cx="1091966" cy="369332"/>
          </a:xfrm>
          <a:prstGeom prst="rect">
            <a:avLst/>
          </a:prstGeom>
          <a:noFill/>
        </p:spPr>
        <p:txBody>
          <a:bodyPr wrap="none" rtlCol="0">
            <a:spAutoFit/>
          </a:bodyPr>
          <a:lstStyle/>
          <a:p>
            <a:r>
              <a:rPr lang="en-US" dirty="0"/>
              <a:t>1.21/2.60</a:t>
            </a:r>
            <a:endParaRPr lang="LID8192" dirty="0"/>
          </a:p>
        </p:txBody>
      </p:sp>
      <p:sp>
        <p:nvSpPr>
          <p:cNvPr id="59" name="TextBox 58">
            <a:extLst>
              <a:ext uri="{FF2B5EF4-FFF2-40B4-BE49-F238E27FC236}">
                <a16:creationId xmlns:a16="http://schemas.microsoft.com/office/drawing/2014/main" id="{7D388E5A-AEEF-9D53-AA14-DC23929739F9}"/>
              </a:ext>
            </a:extLst>
          </p:cNvPr>
          <p:cNvSpPr txBox="1"/>
          <p:nvPr/>
        </p:nvSpPr>
        <p:spPr>
          <a:xfrm>
            <a:off x="8103497" y="2254659"/>
            <a:ext cx="1091966" cy="369332"/>
          </a:xfrm>
          <a:prstGeom prst="rect">
            <a:avLst/>
          </a:prstGeom>
          <a:noFill/>
        </p:spPr>
        <p:txBody>
          <a:bodyPr wrap="none" rtlCol="0">
            <a:spAutoFit/>
          </a:bodyPr>
          <a:lstStyle/>
          <a:p>
            <a:r>
              <a:rPr lang="en-US" dirty="0"/>
              <a:t>0.77/1.18</a:t>
            </a:r>
            <a:endParaRPr lang="LID8192" dirty="0"/>
          </a:p>
        </p:txBody>
      </p:sp>
      <p:sp>
        <p:nvSpPr>
          <p:cNvPr id="60" name="TextBox 59">
            <a:extLst>
              <a:ext uri="{FF2B5EF4-FFF2-40B4-BE49-F238E27FC236}">
                <a16:creationId xmlns:a16="http://schemas.microsoft.com/office/drawing/2014/main" id="{9F31059B-F40C-2F88-4B3B-42F96125D555}"/>
              </a:ext>
            </a:extLst>
          </p:cNvPr>
          <p:cNvSpPr txBox="1"/>
          <p:nvPr/>
        </p:nvSpPr>
        <p:spPr>
          <a:xfrm>
            <a:off x="5800413" y="1593580"/>
            <a:ext cx="1091966" cy="369332"/>
          </a:xfrm>
          <a:prstGeom prst="rect">
            <a:avLst/>
          </a:prstGeom>
          <a:noFill/>
        </p:spPr>
        <p:txBody>
          <a:bodyPr wrap="none" rtlCol="0">
            <a:spAutoFit/>
          </a:bodyPr>
          <a:lstStyle/>
          <a:p>
            <a:r>
              <a:rPr lang="en-US" dirty="0"/>
              <a:t>1.21/1.59</a:t>
            </a:r>
            <a:endParaRPr lang="LID8192" dirty="0"/>
          </a:p>
        </p:txBody>
      </p:sp>
      <p:sp>
        <p:nvSpPr>
          <p:cNvPr id="61" name="TextBox 60">
            <a:extLst>
              <a:ext uri="{FF2B5EF4-FFF2-40B4-BE49-F238E27FC236}">
                <a16:creationId xmlns:a16="http://schemas.microsoft.com/office/drawing/2014/main" id="{3B29086F-ACFF-5668-3D69-7BF7B20F088F}"/>
              </a:ext>
            </a:extLst>
          </p:cNvPr>
          <p:cNvSpPr txBox="1"/>
          <p:nvPr/>
        </p:nvSpPr>
        <p:spPr>
          <a:xfrm>
            <a:off x="6935602" y="1813117"/>
            <a:ext cx="1091966" cy="369332"/>
          </a:xfrm>
          <a:prstGeom prst="rect">
            <a:avLst/>
          </a:prstGeom>
          <a:noFill/>
        </p:spPr>
        <p:txBody>
          <a:bodyPr wrap="none" rtlCol="0">
            <a:spAutoFit/>
          </a:bodyPr>
          <a:lstStyle/>
          <a:p>
            <a:r>
              <a:rPr lang="en-US" dirty="0"/>
              <a:t>1.22/1.82</a:t>
            </a:r>
            <a:endParaRPr lang="LID8192" dirty="0"/>
          </a:p>
        </p:txBody>
      </p:sp>
      <p:sp>
        <p:nvSpPr>
          <p:cNvPr id="63" name="TextBox 62">
            <a:extLst>
              <a:ext uri="{FF2B5EF4-FFF2-40B4-BE49-F238E27FC236}">
                <a16:creationId xmlns:a16="http://schemas.microsoft.com/office/drawing/2014/main" id="{F518422C-6C9D-99E2-CC28-E50669F83A93}"/>
              </a:ext>
            </a:extLst>
          </p:cNvPr>
          <p:cNvSpPr txBox="1"/>
          <p:nvPr/>
        </p:nvSpPr>
        <p:spPr>
          <a:xfrm>
            <a:off x="10666729" y="3788307"/>
            <a:ext cx="1091966" cy="369332"/>
          </a:xfrm>
          <a:prstGeom prst="rect">
            <a:avLst/>
          </a:prstGeom>
          <a:noFill/>
        </p:spPr>
        <p:txBody>
          <a:bodyPr wrap="none" rtlCol="0">
            <a:spAutoFit/>
          </a:bodyPr>
          <a:lstStyle/>
          <a:p>
            <a:r>
              <a:rPr lang="en-US" dirty="0"/>
              <a:t>0.68/1.79</a:t>
            </a:r>
            <a:endParaRPr lang="LID8192" dirty="0"/>
          </a:p>
        </p:txBody>
      </p:sp>
      <p:sp>
        <p:nvSpPr>
          <p:cNvPr id="64" name="TextBox 63">
            <a:extLst>
              <a:ext uri="{FF2B5EF4-FFF2-40B4-BE49-F238E27FC236}">
                <a16:creationId xmlns:a16="http://schemas.microsoft.com/office/drawing/2014/main" id="{8561B56D-721E-4960-7FBC-C17AB9595CA8}"/>
              </a:ext>
            </a:extLst>
          </p:cNvPr>
          <p:cNvSpPr txBox="1"/>
          <p:nvPr/>
        </p:nvSpPr>
        <p:spPr>
          <a:xfrm>
            <a:off x="9417489" y="5674297"/>
            <a:ext cx="1162498" cy="369332"/>
          </a:xfrm>
          <a:prstGeom prst="rect">
            <a:avLst/>
          </a:prstGeom>
          <a:noFill/>
        </p:spPr>
        <p:txBody>
          <a:bodyPr wrap="none" rtlCol="0">
            <a:spAutoFit/>
          </a:bodyPr>
          <a:lstStyle/>
          <a:p>
            <a:r>
              <a:rPr lang="en-US" dirty="0"/>
              <a:t>-0.10/0.14</a:t>
            </a:r>
            <a:endParaRPr lang="LID8192" dirty="0"/>
          </a:p>
        </p:txBody>
      </p:sp>
      <p:sp>
        <p:nvSpPr>
          <p:cNvPr id="65" name="TextBox 64">
            <a:extLst>
              <a:ext uri="{FF2B5EF4-FFF2-40B4-BE49-F238E27FC236}">
                <a16:creationId xmlns:a16="http://schemas.microsoft.com/office/drawing/2014/main" id="{33830B76-A320-D2D6-B37B-D2D8AB5AA34F}"/>
              </a:ext>
            </a:extLst>
          </p:cNvPr>
          <p:cNvSpPr txBox="1"/>
          <p:nvPr/>
        </p:nvSpPr>
        <p:spPr>
          <a:xfrm>
            <a:off x="11243245" y="4966407"/>
            <a:ext cx="1091966" cy="369332"/>
          </a:xfrm>
          <a:prstGeom prst="rect">
            <a:avLst/>
          </a:prstGeom>
          <a:noFill/>
        </p:spPr>
        <p:txBody>
          <a:bodyPr wrap="none" rtlCol="0">
            <a:spAutoFit/>
          </a:bodyPr>
          <a:lstStyle/>
          <a:p>
            <a:r>
              <a:rPr lang="en-US" dirty="0"/>
              <a:t>1.16/1.98</a:t>
            </a:r>
            <a:endParaRPr lang="LID8192" dirty="0"/>
          </a:p>
        </p:txBody>
      </p:sp>
      <p:sp>
        <p:nvSpPr>
          <p:cNvPr id="66" name="TextBox 65">
            <a:extLst>
              <a:ext uri="{FF2B5EF4-FFF2-40B4-BE49-F238E27FC236}">
                <a16:creationId xmlns:a16="http://schemas.microsoft.com/office/drawing/2014/main" id="{F33E8C25-D147-1B7E-936E-DD673416163B}"/>
              </a:ext>
            </a:extLst>
          </p:cNvPr>
          <p:cNvSpPr txBox="1"/>
          <p:nvPr/>
        </p:nvSpPr>
        <p:spPr>
          <a:xfrm>
            <a:off x="9018004" y="4448359"/>
            <a:ext cx="1091966" cy="369332"/>
          </a:xfrm>
          <a:prstGeom prst="rect">
            <a:avLst/>
          </a:prstGeom>
          <a:noFill/>
        </p:spPr>
        <p:txBody>
          <a:bodyPr wrap="none" rtlCol="0">
            <a:spAutoFit/>
          </a:bodyPr>
          <a:lstStyle/>
          <a:p>
            <a:r>
              <a:rPr lang="en-US" dirty="0"/>
              <a:t>1.61/3.22</a:t>
            </a:r>
            <a:endParaRPr lang="LID8192" dirty="0"/>
          </a:p>
        </p:txBody>
      </p:sp>
      <p:sp>
        <p:nvSpPr>
          <p:cNvPr id="67" name="TextBox 66">
            <a:extLst>
              <a:ext uri="{FF2B5EF4-FFF2-40B4-BE49-F238E27FC236}">
                <a16:creationId xmlns:a16="http://schemas.microsoft.com/office/drawing/2014/main" id="{4A84490A-41D0-AC8C-BF11-78E3F2495A83}"/>
              </a:ext>
            </a:extLst>
          </p:cNvPr>
          <p:cNvSpPr txBox="1"/>
          <p:nvPr/>
        </p:nvSpPr>
        <p:spPr>
          <a:xfrm>
            <a:off x="10179912" y="4625330"/>
            <a:ext cx="1091966" cy="369332"/>
          </a:xfrm>
          <a:prstGeom prst="rect">
            <a:avLst/>
          </a:prstGeom>
          <a:noFill/>
        </p:spPr>
        <p:txBody>
          <a:bodyPr wrap="none" rtlCol="0">
            <a:spAutoFit/>
          </a:bodyPr>
          <a:lstStyle/>
          <a:p>
            <a:r>
              <a:rPr lang="en-US" dirty="0"/>
              <a:t>0.33/0.41</a:t>
            </a:r>
            <a:endParaRPr lang="LID8192" dirty="0"/>
          </a:p>
        </p:txBody>
      </p:sp>
      <p:sp>
        <p:nvSpPr>
          <p:cNvPr id="68" name="TextBox 67">
            <a:extLst>
              <a:ext uri="{FF2B5EF4-FFF2-40B4-BE49-F238E27FC236}">
                <a16:creationId xmlns:a16="http://schemas.microsoft.com/office/drawing/2014/main" id="{CFACFC27-1DDE-23CA-5E77-4E8646284151}"/>
              </a:ext>
            </a:extLst>
          </p:cNvPr>
          <p:cNvSpPr txBox="1"/>
          <p:nvPr/>
        </p:nvSpPr>
        <p:spPr>
          <a:xfrm>
            <a:off x="7614234" y="3794222"/>
            <a:ext cx="1091966" cy="369332"/>
          </a:xfrm>
          <a:prstGeom prst="rect">
            <a:avLst/>
          </a:prstGeom>
          <a:noFill/>
        </p:spPr>
        <p:txBody>
          <a:bodyPr wrap="none" rtlCol="0">
            <a:spAutoFit/>
          </a:bodyPr>
          <a:lstStyle/>
          <a:p>
            <a:r>
              <a:rPr lang="en-US" dirty="0"/>
              <a:t>3.21/5.01</a:t>
            </a:r>
            <a:endParaRPr lang="LID8192" dirty="0"/>
          </a:p>
        </p:txBody>
      </p:sp>
      <p:sp>
        <p:nvSpPr>
          <p:cNvPr id="69" name="TextBox 68">
            <a:extLst>
              <a:ext uri="{FF2B5EF4-FFF2-40B4-BE49-F238E27FC236}">
                <a16:creationId xmlns:a16="http://schemas.microsoft.com/office/drawing/2014/main" id="{12404594-551E-F105-8D25-B0D07BB49E97}"/>
              </a:ext>
            </a:extLst>
          </p:cNvPr>
          <p:cNvSpPr txBox="1"/>
          <p:nvPr/>
        </p:nvSpPr>
        <p:spPr>
          <a:xfrm>
            <a:off x="6275927" y="5751086"/>
            <a:ext cx="1162498" cy="369332"/>
          </a:xfrm>
          <a:prstGeom prst="rect">
            <a:avLst/>
          </a:prstGeom>
          <a:noFill/>
        </p:spPr>
        <p:txBody>
          <a:bodyPr wrap="none" rtlCol="0">
            <a:spAutoFit/>
          </a:bodyPr>
          <a:lstStyle/>
          <a:p>
            <a:r>
              <a:rPr lang="en-US" dirty="0"/>
              <a:t>-0.45/1.74</a:t>
            </a:r>
            <a:endParaRPr lang="LID8192" dirty="0"/>
          </a:p>
        </p:txBody>
      </p:sp>
      <p:sp>
        <p:nvSpPr>
          <p:cNvPr id="70" name="TextBox 69">
            <a:extLst>
              <a:ext uri="{FF2B5EF4-FFF2-40B4-BE49-F238E27FC236}">
                <a16:creationId xmlns:a16="http://schemas.microsoft.com/office/drawing/2014/main" id="{E3ED0484-7BC4-CC76-7098-D1A20C2C0825}"/>
              </a:ext>
            </a:extLst>
          </p:cNvPr>
          <p:cNvSpPr txBox="1"/>
          <p:nvPr/>
        </p:nvSpPr>
        <p:spPr>
          <a:xfrm>
            <a:off x="5915338" y="4412990"/>
            <a:ext cx="1091966" cy="369332"/>
          </a:xfrm>
          <a:prstGeom prst="rect">
            <a:avLst/>
          </a:prstGeom>
          <a:noFill/>
        </p:spPr>
        <p:txBody>
          <a:bodyPr wrap="none" rtlCol="0">
            <a:spAutoFit/>
          </a:bodyPr>
          <a:lstStyle/>
          <a:p>
            <a:r>
              <a:rPr lang="en-US" dirty="0"/>
              <a:t>0.61/1.28</a:t>
            </a:r>
            <a:endParaRPr lang="LID8192" dirty="0"/>
          </a:p>
        </p:txBody>
      </p:sp>
      <p:sp>
        <p:nvSpPr>
          <p:cNvPr id="71" name="TextBox 70">
            <a:extLst>
              <a:ext uri="{FF2B5EF4-FFF2-40B4-BE49-F238E27FC236}">
                <a16:creationId xmlns:a16="http://schemas.microsoft.com/office/drawing/2014/main" id="{C43B1A2C-231E-43E8-10E2-9ED80550D7D0}"/>
              </a:ext>
            </a:extLst>
          </p:cNvPr>
          <p:cNvSpPr txBox="1"/>
          <p:nvPr/>
        </p:nvSpPr>
        <p:spPr>
          <a:xfrm>
            <a:off x="8054881" y="4991723"/>
            <a:ext cx="1091966" cy="369332"/>
          </a:xfrm>
          <a:prstGeom prst="rect">
            <a:avLst/>
          </a:prstGeom>
          <a:noFill/>
        </p:spPr>
        <p:txBody>
          <a:bodyPr wrap="none" rtlCol="0">
            <a:spAutoFit/>
          </a:bodyPr>
          <a:lstStyle/>
          <a:p>
            <a:r>
              <a:rPr lang="en-US" dirty="0"/>
              <a:t>0.56/0.74</a:t>
            </a:r>
            <a:endParaRPr lang="LID8192" dirty="0"/>
          </a:p>
        </p:txBody>
      </p:sp>
      <p:sp>
        <p:nvSpPr>
          <p:cNvPr id="72" name="TextBox 71">
            <a:extLst>
              <a:ext uri="{FF2B5EF4-FFF2-40B4-BE49-F238E27FC236}">
                <a16:creationId xmlns:a16="http://schemas.microsoft.com/office/drawing/2014/main" id="{8FCCE5F1-8548-441E-CC70-DB430648900C}"/>
              </a:ext>
            </a:extLst>
          </p:cNvPr>
          <p:cNvSpPr txBox="1"/>
          <p:nvPr/>
        </p:nvSpPr>
        <p:spPr>
          <a:xfrm>
            <a:off x="7028917" y="4639359"/>
            <a:ext cx="1091966" cy="369332"/>
          </a:xfrm>
          <a:prstGeom prst="rect">
            <a:avLst/>
          </a:prstGeom>
          <a:noFill/>
        </p:spPr>
        <p:txBody>
          <a:bodyPr wrap="none" rtlCol="0">
            <a:spAutoFit/>
          </a:bodyPr>
          <a:lstStyle/>
          <a:p>
            <a:r>
              <a:rPr lang="en-US" dirty="0"/>
              <a:t>1.42/2.45</a:t>
            </a:r>
            <a:endParaRPr lang="LID8192" dirty="0"/>
          </a:p>
        </p:txBody>
      </p:sp>
    </p:spTree>
    <p:extLst>
      <p:ext uri="{BB962C8B-B14F-4D97-AF65-F5344CB8AC3E}">
        <p14:creationId xmlns:p14="http://schemas.microsoft.com/office/powerpoint/2010/main" val="1267488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04;p14">
            <a:extLst>
              <a:ext uri="{FF2B5EF4-FFF2-40B4-BE49-F238E27FC236}">
                <a16:creationId xmlns:a16="http://schemas.microsoft.com/office/drawing/2014/main" id="{396D4C82-1ECF-630D-7587-58C225C95EA4}"/>
              </a:ext>
            </a:extLst>
          </p:cNvPr>
          <p:cNvSpPr/>
          <p:nvPr/>
        </p:nvSpPr>
        <p:spPr>
          <a:xfrm>
            <a:off x="0" y="0"/>
            <a:ext cx="12192000" cy="649224"/>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800" dirty="0">
                <a:solidFill>
                  <a:schemeClr val="dk1"/>
                </a:solidFill>
                <a:latin typeface="Calibri"/>
                <a:ea typeface="Calibri"/>
                <a:cs typeface="Calibri"/>
                <a:sym typeface="Calibri"/>
              </a:rPr>
              <a:t>Results </a:t>
            </a:r>
          </a:p>
        </p:txBody>
      </p:sp>
      <p:sp>
        <p:nvSpPr>
          <p:cNvPr id="5" name="Google Shape;105;p14">
            <a:extLst>
              <a:ext uri="{FF2B5EF4-FFF2-40B4-BE49-F238E27FC236}">
                <a16:creationId xmlns:a16="http://schemas.microsoft.com/office/drawing/2014/main" id="{730BD090-2924-4BF6-66F1-6BD5113976A6}"/>
              </a:ext>
            </a:extLst>
          </p:cNvPr>
          <p:cNvSpPr/>
          <p:nvPr/>
        </p:nvSpPr>
        <p:spPr>
          <a:xfrm>
            <a:off x="0" y="6176962"/>
            <a:ext cx="12192000" cy="681037"/>
          </a:xfrm>
          <a:prstGeom prst="rect">
            <a:avLst/>
          </a:prstGeom>
          <a:solidFill>
            <a:schemeClr val="accent3">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AC5214E9-5324-859F-1B44-17314F8CD691}"/>
              </a:ext>
            </a:extLst>
          </p:cNvPr>
          <p:cNvGraphicFramePr>
            <a:graphicFrameLocks noGrp="1"/>
          </p:cNvGraphicFramePr>
          <p:nvPr>
            <p:extLst>
              <p:ext uri="{D42A27DB-BD31-4B8C-83A1-F6EECF244321}">
                <p14:modId xmlns:p14="http://schemas.microsoft.com/office/powerpoint/2010/main" val="1617114380"/>
              </p:ext>
            </p:extLst>
          </p:nvPr>
        </p:nvGraphicFramePr>
        <p:xfrm>
          <a:off x="1151791" y="1654415"/>
          <a:ext cx="4293579" cy="1334970"/>
        </p:xfrm>
        <a:graphic>
          <a:graphicData uri="http://schemas.openxmlformats.org/drawingml/2006/table">
            <a:tbl>
              <a:tblPr>
                <a:tableStyleId>{69C7853C-536D-4A76-A0AE-DD22124D55A5}</a:tableStyleId>
              </a:tblPr>
              <a:tblGrid>
                <a:gridCol w="858716">
                  <a:extLst>
                    <a:ext uri="{9D8B030D-6E8A-4147-A177-3AD203B41FA5}">
                      <a16:colId xmlns:a16="http://schemas.microsoft.com/office/drawing/2014/main" val="1414313984"/>
                    </a:ext>
                  </a:extLst>
                </a:gridCol>
                <a:gridCol w="1048623">
                  <a:extLst>
                    <a:ext uri="{9D8B030D-6E8A-4147-A177-3AD203B41FA5}">
                      <a16:colId xmlns:a16="http://schemas.microsoft.com/office/drawing/2014/main" val="620987651"/>
                    </a:ext>
                  </a:extLst>
                </a:gridCol>
                <a:gridCol w="776149">
                  <a:extLst>
                    <a:ext uri="{9D8B030D-6E8A-4147-A177-3AD203B41FA5}">
                      <a16:colId xmlns:a16="http://schemas.microsoft.com/office/drawing/2014/main" val="3645210306"/>
                    </a:ext>
                  </a:extLst>
                </a:gridCol>
                <a:gridCol w="751375">
                  <a:extLst>
                    <a:ext uri="{9D8B030D-6E8A-4147-A177-3AD203B41FA5}">
                      <a16:colId xmlns:a16="http://schemas.microsoft.com/office/drawing/2014/main" val="3977279962"/>
                    </a:ext>
                  </a:extLst>
                </a:gridCol>
                <a:gridCol w="858716">
                  <a:extLst>
                    <a:ext uri="{9D8B030D-6E8A-4147-A177-3AD203B41FA5}">
                      <a16:colId xmlns:a16="http://schemas.microsoft.com/office/drawing/2014/main" val="4226795044"/>
                    </a:ext>
                  </a:extLst>
                </a:gridCol>
              </a:tblGrid>
              <a:tr h="266994">
                <a:tc>
                  <a:txBody>
                    <a:bodyPr/>
                    <a:lstStyle/>
                    <a:p>
                      <a:pPr algn="ctr" fontAlgn="b"/>
                      <a:endParaRPr lang="en-NL"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u="none" strike="noStrike">
                          <a:solidFill>
                            <a:srgbClr val="000000"/>
                          </a:solidFill>
                          <a:effectLst/>
                        </a:rPr>
                        <a:t>EFM</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u="none" strike="noStrike" dirty="0">
                          <a:solidFill>
                            <a:srgbClr val="000000"/>
                          </a:solidFill>
                          <a:effectLst/>
                        </a:rPr>
                        <a:t>AMJ</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u="none" strike="noStrike">
                          <a:solidFill>
                            <a:srgbClr val="000000"/>
                          </a:solidFill>
                          <a:effectLst/>
                        </a:rPr>
                        <a:t>JAS</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u="none" strike="noStrike">
                          <a:solidFill>
                            <a:srgbClr val="000000"/>
                          </a:solidFill>
                          <a:effectLst/>
                        </a:rPr>
                        <a:t>OND</a:t>
                      </a:r>
                      <a:endParaRPr lang="en-US"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4470413"/>
                  </a:ext>
                </a:extLst>
              </a:tr>
              <a:tr h="266994">
                <a:tc>
                  <a:txBody>
                    <a:bodyPr/>
                    <a:lstStyle/>
                    <a:p>
                      <a:pPr algn="ctr" fontAlgn="b"/>
                      <a:r>
                        <a:rPr lang="en-US" sz="1600" b="0" u="none" strike="noStrike">
                          <a:solidFill>
                            <a:srgbClr val="000000"/>
                          </a:solidFill>
                          <a:effectLst/>
                        </a:rPr>
                        <a:t>FE</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NL" sz="1600" b="0" u="none" strike="noStrike" dirty="0">
                          <a:solidFill>
                            <a:srgbClr val="000000"/>
                          </a:solidFill>
                          <a:effectLst/>
                        </a:rPr>
                        <a:t>0.686</a:t>
                      </a:r>
                      <a:r>
                        <a:rPr lang="en-US" sz="1600" b="0" u="none" strike="noStrike" dirty="0">
                          <a:solidFill>
                            <a:srgbClr val="000000"/>
                          </a:solidFill>
                          <a:effectLst/>
                        </a:rPr>
                        <a:t>*</a:t>
                      </a:r>
                      <a:endParaRPr lang="en-NL"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NL" sz="1600" b="0" u="none" strike="noStrike">
                          <a:solidFill>
                            <a:srgbClr val="000000"/>
                          </a:solidFill>
                          <a:effectLst/>
                        </a:rPr>
                        <a:t>0.2345</a:t>
                      </a:r>
                      <a:endParaRPr lang="en-NL"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NL" sz="1600" b="0" u="none" strike="noStrike">
                          <a:solidFill>
                            <a:srgbClr val="000000"/>
                          </a:solidFill>
                          <a:effectLst/>
                        </a:rPr>
                        <a:t>-0.423</a:t>
                      </a:r>
                      <a:endParaRPr lang="en-NL"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NL" sz="1600" b="0" u="none" strike="noStrike" dirty="0">
                          <a:solidFill>
                            <a:srgbClr val="000000"/>
                          </a:solidFill>
                          <a:effectLst/>
                        </a:rPr>
                        <a:t>0.614</a:t>
                      </a:r>
                      <a:r>
                        <a:rPr lang="en-US" sz="1600" b="0" u="none" strike="noStrike" dirty="0">
                          <a:solidFill>
                            <a:srgbClr val="000000"/>
                          </a:solidFill>
                          <a:effectLst/>
                        </a:rPr>
                        <a:t>*</a:t>
                      </a:r>
                      <a:endParaRPr lang="en-NL"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08929832"/>
                  </a:ext>
                </a:extLst>
              </a:tr>
              <a:tr h="266994">
                <a:tc>
                  <a:txBody>
                    <a:bodyPr/>
                    <a:lstStyle/>
                    <a:p>
                      <a:pPr algn="ctr" fontAlgn="b"/>
                      <a:r>
                        <a:rPr lang="en-US" sz="1600" b="0" u="none" strike="noStrike">
                          <a:solidFill>
                            <a:srgbClr val="000000"/>
                          </a:solidFill>
                          <a:effectLst/>
                        </a:rPr>
                        <a:t>FS</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NL" sz="1600" b="0" u="none" strike="noStrike" dirty="0">
                          <a:solidFill>
                            <a:srgbClr val="000000"/>
                          </a:solidFill>
                          <a:effectLst/>
                        </a:rPr>
                        <a:t>0.725</a:t>
                      </a:r>
                      <a:r>
                        <a:rPr lang="en-US" sz="1600" b="0" u="none" strike="noStrike" dirty="0">
                          <a:solidFill>
                            <a:srgbClr val="000000"/>
                          </a:solidFill>
                          <a:effectLst/>
                        </a:rPr>
                        <a:t>**</a:t>
                      </a:r>
                      <a:endParaRPr lang="en-NL"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NL" sz="1600" b="0" u="none" strike="noStrike">
                          <a:solidFill>
                            <a:srgbClr val="000000"/>
                          </a:solidFill>
                          <a:effectLst/>
                        </a:rPr>
                        <a:t>0.227</a:t>
                      </a:r>
                      <a:endParaRPr lang="en-NL"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NL" sz="1600" b="0" u="none" strike="noStrike">
                          <a:solidFill>
                            <a:srgbClr val="000000"/>
                          </a:solidFill>
                          <a:effectLst/>
                        </a:rPr>
                        <a:t>-0.412</a:t>
                      </a:r>
                      <a:endParaRPr lang="en-NL"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NL" sz="1600" b="0" u="none" strike="noStrike">
                          <a:solidFill>
                            <a:srgbClr val="000000"/>
                          </a:solidFill>
                          <a:effectLst/>
                        </a:rPr>
                        <a:t>0.587</a:t>
                      </a:r>
                      <a:endParaRPr lang="en-NL"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68339935"/>
                  </a:ext>
                </a:extLst>
              </a:tr>
              <a:tr h="266994">
                <a:tc>
                  <a:txBody>
                    <a:bodyPr/>
                    <a:lstStyle/>
                    <a:p>
                      <a:pPr algn="ctr" fontAlgn="b"/>
                      <a:r>
                        <a:rPr lang="en-US" sz="1600" b="0" u="none" strike="noStrike">
                          <a:solidFill>
                            <a:srgbClr val="000000"/>
                          </a:solidFill>
                          <a:effectLst/>
                        </a:rPr>
                        <a:t>FW</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NL" sz="1600" b="0" u="none" strike="noStrike">
                          <a:solidFill>
                            <a:srgbClr val="000000"/>
                          </a:solidFill>
                          <a:effectLst/>
                        </a:rPr>
                        <a:t>0.542</a:t>
                      </a:r>
                      <a:endParaRPr lang="en-NL"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NL" sz="1600" b="0" u="none" strike="noStrike">
                          <a:solidFill>
                            <a:srgbClr val="000000"/>
                          </a:solidFill>
                          <a:effectLst/>
                        </a:rPr>
                        <a:t>0.564</a:t>
                      </a:r>
                      <a:endParaRPr lang="en-NL"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NL" sz="1600" b="0" u="none" strike="noStrike" dirty="0">
                          <a:solidFill>
                            <a:srgbClr val="000000"/>
                          </a:solidFill>
                          <a:effectLst/>
                        </a:rPr>
                        <a:t>-0.566</a:t>
                      </a:r>
                      <a:endParaRPr lang="en-NL"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NL" sz="1600" b="0" u="none" strike="noStrike" dirty="0">
                          <a:solidFill>
                            <a:srgbClr val="000000"/>
                          </a:solidFill>
                          <a:effectLst/>
                        </a:rPr>
                        <a:t>0.672</a:t>
                      </a:r>
                      <a:r>
                        <a:rPr lang="en-US" sz="1600" b="0" u="none" strike="noStrike" dirty="0">
                          <a:solidFill>
                            <a:srgbClr val="000000"/>
                          </a:solidFill>
                          <a:effectLst/>
                        </a:rPr>
                        <a:t>*</a:t>
                      </a:r>
                      <a:endParaRPr lang="en-NL"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36956394"/>
                  </a:ext>
                </a:extLst>
              </a:tr>
              <a:tr h="266994">
                <a:tc>
                  <a:txBody>
                    <a:bodyPr/>
                    <a:lstStyle/>
                    <a:p>
                      <a:pPr algn="ctr" fontAlgn="b"/>
                      <a:r>
                        <a:rPr lang="en-US" sz="1600" b="0" u="none" strike="noStrike">
                          <a:solidFill>
                            <a:srgbClr val="000000"/>
                          </a:solidFill>
                          <a:effectLst/>
                        </a:rPr>
                        <a:t>FN</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NL" sz="1600" b="0" u="none" strike="noStrike" dirty="0">
                          <a:solidFill>
                            <a:srgbClr val="000000"/>
                          </a:solidFill>
                          <a:effectLst/>
                        </a:rPr>
                        <a:t>0.631</a:t>
                      </a:r>
                      <a:r>
                        <a:rPr lang="en-US" sz="1600" b="0" u="none" strike="noStrike" dirty="0">
                          <a:solidFill>
                            <a:srgbClr val="000000"/>
                          </a:solidFill>
                          <a:effectLst/>
                        </a:rPr>
                        <a:t>*</a:t>
                      </a:r>
                      <a:endParaRPr lang="en-NL"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NL" sz="1600" b="0" u="none" strike="noStrike" dirty="0">
                          <a:solidFill>
                            <a:srgbClr val="000000"/>
                          </a:solidFill>
                          <a:effectLst/>
                        </a:rPr>
                        <a:t>0.</a:t>
                      </a:r>
                      <a:r>
                        <a:rPr lang="en-US" sz="1600" b="0" u="none" strike="noStrike" dirty="0">
                          <a:solidFill>
                            <a:srgbClr val="000000"/>
                          </a:solidFill>
                          <a:effectLst/>
                        </a:rPr>
                        <a:t>3</a:t>
                      </a:r>
                      <a:r>
                        <a:rPr lang="en-NL" sz="1600" b="0" u="none" strike="noStrike" dirty="0">
                          <a:solidFill>
                            <a:srgbClr val="000000"/>
                          </a:solidFill>
                          <a:effectLst/>
                        </a:rPr>
                        <a:t>56</a:t>
                      </a:r>
                      <a:endParaRPr lang="en-NL"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NL" sz="1600" b="0" u="none" strike="noStrike" dirty="0">
                          <a:solidFill>
                            <a:srgbClr val="000000"/>
                          </a:solidFill>
                          <a:effectLst/>
                        </a:rPr>
                        <a:t>-0.</a:t>
                      </a:r>
                      <a:r>
                        <a:rPr lang="en-US" sz="1600" b="0" u="none" strike="noStrike" dirty="0">
                          <a:solidFill>
                            <a:srgbClr val="000000"/>
                          </a:solidFill>
                          <a:effectLst/>
                        </a:rPr>
                        <a:t>6</a:t>
                      </a:r>
                      <a:r>
                        <a:rPr lang="en-NL" sz="1600" b="0" u="none" strike="noStrike" dirty="0">
                          <a:solidFill>
                            <a:srgbClr val="000000"/>
                          </a:solidFill>
                          <a:effectLst/>
                        </a:rPr>
                        <a:t>13</a:t>
                      </a:r>
                      <a:r>
                        <a:rPr lang="en-US" sz="1600" b="0" u="none" strike="noStrike" dirty="0">
                          <a:solidFill>
                            <a:srgbClr val="000000"/>
                          </a:solidFill>
                          <a:effectLst/>
                        </a:rPr>
                        <a:t>*</a:t>
                      </a:r>
                      <a:endParaRPr lang="en-NL"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NL" sz="1600" b="0" u="none" strike="noStrike" dirty="0">
                          <a:solidFill>
                            <a:srgbClr val="000000"/>
                          </a:solidFill>
                          <a:effectLst/>
                        </a:rPr>
                        <a:t>0.302</a:t>
                      </a:r>
                      <a:endParaRPr lang="en-NL"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84834854"/>
                  </a:ext>
                </a:extLst>
              </a:tr>
            </a:tbl>
          </a:graphicData>
        </a:graphic>
      </p:graphicFrame>
      <p:sp>
        <p:nvSpPr>
          <p:cNvPr id="6" name="TextBox 5">
            <a:extLst>
              <a:ext uri="{FF2B5EF4-FFF2-40B4-BE49-F238E27FC236}">
                <a16:creationId xmlns:a16="http://schemas.microsoft.com/office/drawing/2014/main" id="{49793211-C7C2-374F-08F6-B4ED5AE1E8CC}"/>
              </a:ext>
            </a:extLst>
          </p:cNvPr>
          <p:cNvSpPr txBox="1"/>
          <p:nvPr/>
        </p:nvSpPr>
        <p:spPr>
          <a:xfrm>
            <a:off x="1049870" y="784692"/>
            <a:ext cx="4553106" cy="646331"/>
          </a:xfrm>
          <a:prstGeom prst="rect">
            <a:avLst/>
          </a:prstGeom>
          <a:noFill/>
        </p:spPr>
        <p:txBody>
          <a:bodyPr wrap="none" rtlCol="0">
            <a:spAutoFit/>
          </a:bodyPr>
          <a:lstStyle/>
          <a:p>
            <a:r>
              <a:rPr lang="en-US" dirty="0"/>
              <a:t>Correlation analysis between water fluxes and </a:t>
            </a:r>
          </a:p>
          <a:p>
            <a:r>
              <a:rPr lang="en-US" dirty="0"/>
              <a:t>observed precipitation by season</a:t>
            </a:r>
            <a:endParaRPr lang="LID8192" dirty="0"/>
          </a:p>
        </p:txBody>
      </p:sp>
      <p:sp>
        <p:nvSpPr>
          <p:cNvPr id="41" name="TextBox 40">
            <a:extLst>
              <a:ext uri="{FF2B5EF4-FFF2-40B4-BE49-F238E27FC236}">
                <a16:creationId xmlns:a16="http://schemas.microsoft.com/office/drawing/2014/main" id="{96405998-DBB1-5F3E-25AC-C60C501DB963}"/>
              </a:ext>
            </a:extLst>
          </p:cNvPr>
          <p:cNvSpPr txBox="1"/>
          <p:nvPr/>
        </p:nvSpPr>
        <p:spPr>
          <a:xfrm>
            <a:off x="5842489" y="1654415"/>
            <a:ext cx="6163408" cy="1200329"/>
          </a:xfrm>
          <a:prstGeom prst="rect">
            <a:avLst/>
          </a:prstGeom>
          <a:noFill/>
        </p:spPr>
        <p:txBody>
          <a:bodyPr wrap="square">
            <a:spAutoFit/>
          </a:bodyPr>
          <a:lstStyle/>
          <a:p>
            <a:pPr algn="just"/>
            <a:r>
              <a:rPr lang="en-US" dirty="0"/>
              <a:t>I</a:t>
            </a:r>
            <a:r>
              <a:rPr lang="LID8192" dirty="0"/>
              <a:t>mpact of the water vapour budget in relation to summer precipitation in the basin is greater for the low water seasons, which allows us to assess that the flows coming from the north and east directly influence the water supply in the basin. </a:t>
            </a:r>
          </a:p>
        </p:txBody>
      </p:sp>
      <p:pic>
        <p:nvPicPr>
          <p:cNvPr id="33" name="Picture 32">
            <a:extLst>
              <a:ext uri="{FF2B5EF4-FFF2-40B4-BE49-F238E27FC236}">
                <a16:creationId xmlns:a16="http://schemas.microsoft.com/office/drawing/2014/main" id="{13DA882A-4FB9-0049-5E7C-E85A6DB936B4}"/>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220864" y="3800718"/>
            <a:ext cx="4382112" cy="2010056"/>
          </a:xfrm>
          <a:prstGeom prst="rect">
            <a:avLst/>
          </a:prstGeom>
        </p:spPr>
      </p:pic>
      <p:sp>
        <p:nvSpPr>
          <p:cNvPr id="34" name="TextBox 33">
            <a:extLst>
              <a:ext uri="{FF2B5EF4-FFF2-40B4-BE49-F238E27FC236}">
                <a16:creationId xmlns:a16="http://schemas.microsoft.com/office/drawing/2014/main" id="{9D84B8F3-B6B3-672E-CD18-04F1EEB474F7}"/>
              </a:ext>
            </a:extLst>
          </p:cNvPr>
          <p:cNvSpPr txBox="1"/>
          <p:nvPr/>
        </p:nvSpPr>
        <p:spPr>
          <a:xfrm>
            <a:off x="2010407" y="3488380"/>
            <a:ext cx="2576346" cy="369332"/>
          </a:xfrm>
          <a:prstGeom prst="rect">
            <a:avLst/>
          </a:prstGeom>
          <a:noFill/>
        </p:spPr>
        <p:txBody>
          <a:bodyPr wrap="none" rtlCol="0">
            <a:spAutoFit/>
          </a:bodyPr>
          <a:lstStyle/>
          <a:p>
            <a:r>
              <a:rPr lang="en-US" dirty="0"/>
              <a:t>Recycling Rainfall scheme</a:t>
            </a:r>
            <a:endParaRPr lang="LID8192" dirty="0"/>
          </a:p>
        </p:txBody>
      </p:sp>
      <p:graphicFrame>
        <p:nvGraphicFramePr>
          <p:cNvPr id="42" name="Table 45">
            <a:extLst>
              <a:ext uri="{FF2B5EF4-FFF2-40B4-BE49-F238E27FC236}">
                <a16:creationId xmlns:a16="http://schemas.microsoft.com/office/drawing/2014/main" id="{8E1F4994-C10B-9076-623D-ADBC8878CB31}"/>
              </a:ext>
            </a:extLst>
          </p:cNvPr>
          <p:cNvGraphicFramePr>
            <a:graphicFrameLocks noGrp="1"/>
          </p:cNvGraphicFramePr>
          <p:nvPr>
            <p:extLst>
              <p:ext uri="{D42A27DB-BD31-4B8C-83A1-F6EECF244321}">
                <p14:modId xmlns:p14="http://schemas.microsoft.com/office/powerpoint/2010/main" val="274186780"/>
              </p:ext>
            </p:extLst>
          </p:nvPr>
        </p:nvGraphicFramePr>
        <p:xfrm>
          <a:off x="5842489" y="3673046"/>
          <a:ext cx="5953500" cy="2108200"/>
        </p:xfrm>
        <a:graphic>
          <a:graphicData uri="http://schemas.openxmlformats.org/drawingml/2006/table">
            <a:tbl>
              <a:tblPr firstRow="1" bandRow="1">
                <a:tableStyleId>{F5AB1C69-6EDB-4FF4-983F-18BD219EF322}</a:tableStyleId>
              </a:tblPr>
              <a:tblGrid>
                <a:gridCol w="1488375">
                  <a:extLst>
                    <a:ext uri="{9D8B030D-6E8A-4147-A177-3AD203B41FA5}">
                      <a16:colId xmlns:a16="http://schemas.microsoft.com/office/drawing/2014/main" val="1201446031"/>
                    </a:ext>
                  </a:extLst>
                </a:gridCol>
                <a:gridCol w="1488375">
                  <a:extLst>
                    <a:ext uri="{9D8B030D-6E8A-4147-A177-3AD203B41FA5}">
                      <a16:colId xmlns:a16="http://schemas.microsoft.com/office/drawing/2014/main" val="323349956"/>
                    </a:ext>
                  </a:extLst>
                </a:gridCol>
                <a:gridCol w="1488375">
                  <a:extLst>
                    <a:ext uri="{9D8B030D-6E8A-4147-A177-3AD203B41FA5}">
                      <a16:colId xmlns:a16="http://schemas.microsoft.com/office/drawing/2014/main" val="688521293"/>
                    </a:ext>
                  </a:extLst>
                </a:gridCol>
                <a:gridCol w="1488375">
                  <a:extLst>
                    <a:ext uri="{9D8B030D-6E8A-4147-A177-3AD203B41FA5}">
                      <a16:colId xmlns:a16="http://schemas.microsoft.com/office/drawing/2014/main" val="256193857"/>
                    </a:ext>
                  </a:extLst>
                </a:gridCol>
              </a:tblGrid>
              <a:tr h="370840">
                <a:tc>
                  <a:txBody>
                    <a:bodyPr/>
                    <a:lstStyle/>
                    <a:p>
                      <a:pPr algn="ctr"/>
                      <a:endParaRPr lang="LID8192" sz="1200" dirty="0"/>
                    </a:p>
                  </a:txBody>
                  <a:tcPr/>
                </a:tc>
                <a:tc>
                  <a:txBody>
                    <a:bodyPr/>
                    <a:lstStyle/>
                    <a:p>
                      <a:pPr algn="ctr"/>
                      <a:r>
                        <a:rPr lang="en-US" sz="1200" dirty="0"/>
                        <a:t>Percentage of Recycling (Annual averages)</a:t>
                      </a:r>
                      <a:endParaRPr lang="LID8192" sz="1200" dirty="0"/>
                    </a:p>
                  </a:txBody>
                  <a:tcPr/>
                </a:tc>
                <a:tc>
                  <a:txBody>
                    <a:bodyPr/>
                    <a:lstStyle/>
                    <a:p>
                      <a:pPr algn="ctr"/>
                      <a:r>
                        <a:rPr lang="en-US" sz="1200" dirty="0"/>
                        <a:t>Dry Season recycling rainfall percentage</a:t>
                      </a:r>
                      <a:endParaRPr lang="LID8192"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Wet Season recycling rainfall percentage</a:t>
                      </a:r>
                      <a:endParaRPr lang="LID8192" sz="1200" dirty="0"/>
                    </a:p>
                    <a:p>
                      <a:pPr algn="ctr"/>
                      <a:endParaRPr lang="LID8192" sz="1200" dirty="0"/>
                    </a:p>
                  </a:txBody>
                  <a:tcPr/>
                </a:tc>
                <a:extLst>
                  <a:ext uri="{0D108BD9-81ED-4DB2-BD59-A6C34878D82A}">
                    <a16:rowId xmlns:a16="http://schemas.microsoft.com/office/drawing/2014/main" val="2810469704"/>
                  </a:ext>
                </a:extLst>
              </a:tr>
              <a:tr h="370840">
                <a:tc>
                  <a:txBody>
                    <a:bodyPr/>
                    <a:lstStyle/>
                    <a:p>
                      <a:pPr algn="ctr"/>
                      <a:r>
                        <a:rPr lang="en-US" sz="1200" dirty="0"/>
                        <a:t>E/P rate</a:t>
                      </a:r>
                      <a:endParaRPr lang="LID8192" sz="1200" dirty="0"/>
                    </a:p>
                  </a:txBody>
                  <a:tcPr/>
                </a:tc>
                <a:tc>
                  <a:txBody>
                    <a:bodyPr/>
                    <a:lstStyle/>
                    <a:p>
                      <a:pPr algn="ctr"/>
                      <a:r>
                        <a:rPr lang="en-US" sz="1200" dirty="0"/>
                        <a:t>85</a:t>
                      </a:r>
                      <a:endParaRPr lang="LID8192" sz="1200" dirty="0"/>
                    </a:p>
                  </a:txBody>
                  <a:tcPr/>
                </a:tc>
                <a:tc>
                  <a:txBody>
                    <a:bodyPr/>
                    <a:lstStyle/>
                    <a:p>
                      <a:pPr algn="ctr"/>
                      <a:r>
                        <a:rPr lang="en-US" sz="1200" dirty="0"/>
                        <a:t>62</a:t>
                      </a:r>
                      <a:endParaRPr lang="LID8192" sz="1200" dirty="0"/>
                    </a:p>
                  </a:txBody>
                  <a:tcPr/>
                </a:tc>
                <a:tc>
                  <a:txBody>
                    <a:bodyPr/>
                    <a:lstStyle/>
                    <a:p>
                      <a:pPr algn="ctr"/>
                      <a:r>
                        <a:rPr lang="en-US" sz="1200" dirty="0"/>
                        <a:t>&lt;20</a:t>
                      </a:r>
                      <a:endParaRPr lang="LID8192" sz="1200" dirty="0"/>
                    </a:p>
                  </a:txBody>
                  <a:tcPr/>
                </a:tc>
                <a:extLst>
                  <a:ext uri="{0D108BD9-81ED-4DB2-BD59-A6C34878D82A}">
                    <a16:rowId xmlns:a16="http://schemas.microsoft.com/office/drawing/2014/main" val="1300847981"/>
                  </a:ext>
                </a:extLst>
              </a:tr>
              <a:tr h="370840">
                <a:tc>
                  <a:txBody>
                    <a:bodyPr/>
                    <a:lstStyle/>
                    <a:p>
                      <a:pPr algn="ctr"/>
                      <a:r>
                        <a:rPr lang="en-US" sz="1200" dirty="0"/>
                        <a:t>E-P&lt;0, recycling by evapotranspiration</a:t>
                      </a:r>
                      <a:endParaRPr lang="LID8192" sz="1200" dirty="0"/>
                    </a:p>
                  </a:txBody>
                  <a:tcPr/>
                </a:tc>
                <a:tc>
                  <a:txBody>
                    <a:bodyPr/>
                    <a:lstStyle/>
                    <a:p>
                      <a:pPr algn="ctr"/>
                      <a:r>
                        <a:rPr lang="en-US" sz="1200" dirty="0"/>
                        <a:t>22-45</a:t>
                      </a:r>
                      <a:endParaRPr lang="LID8192" sz="1200" dirty="0"/>
                    </a:p>
                  </a:txBody>
                  <a:tcPr/>
                </a:tc>
                <a:tc>
                  <a:txBody>
                    <a:bodyPr/>
                    <a:lstStyle/>
                    <a:p>
                      <a:pPr algn="ctr"/>
                      <a:r>
                        <a:rPr lang="en-US" sz="1200" dirty="0"/>
                        <a:t>75</a:t>
                      </a:r>
                      <a:endParaRPr lang="LID8192" sz="1200" dirty="0"/>
                    </a:p>
                  </a:txBody>
                  <a:tcPr/>
                </a:tc>
                <a:tc>
                  <a:txBody>
                    <a:bodyPr/>
                    <a:lstStyle/>
                    <a:p>
                      <a:pPr algn="ctr"/>
                      <a:r>
                        <a:rPr lang="en-US" sz="1200" dirty="0"/>
                        <a:t>&lt;34</a:t>
                      </a:r>
                      <a:endParaRPr lang="LID8192" sz="1200" dirty="0"/>
                    </a:p>
                  </a:txBody>
                  <a:tcPr/>
                </a:tc>
                <a:extLst>
                  <a:ext uri="{0D108BD9-81ED-4DB2-BD59-A6C34878D82A}">
                    <a16:rowId xmlns:a16="http://schemas.microsoft.com/office/drawing/2014/main" val="378256122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E-P&gt;0, recycling by vapor fluxes</a:t>
                      </a:r>
                      <a:endParaRPr lang="LID8192" sz="1200" dirty="0"/>
                    </a:p>
                  </a:txBody>
                  <a:tcPr/>
                </a:tc>
                <a:tc>
                  <a:txBody>
                    <a:bodyPr/>
                    <a:lstStyle/>
                    <a:p>
                      <a:pPr algn="ctr"/>
                      <a:r>
                        <a:rPr lang="en-US" sz="1200" dirty="0"/>
                        <a:t>&lt;38</a:t>
                      </a:r>
                      <a:endParaRPr lang="LID8192" sz="1200" dirty="0"/>
                    </a:p>
                  </a:txBody>
                  <a:tcPr/>
                </a:tc>
                <a:tc>
                  <a:txBody>
                    <a:bodyPr/>
                    <a:lstStyle/>
                    <a:p>
                      <a:pPr algn="ctr"/>
                      <a:r>
                        <a:rPr lang="en-US" sz="1200" dirty="0"/>
                        <a:t>45</a:t>
                      </a:r>
                      <a:endParaRPr lang="LID8192" sz="1200" dirty="0"/>
                    </a:p>
                  </a:txBody>
                  <a:tcPr/>
                </a:tc>
                <a:tc>
                  <a:txBody>
                    <a:bodyPr/>
                    <a:lstStyle/>
                    <a:p>
                      <a:pPr algn="ctr"/>
                      <a:r>
                        <a:rPr lang="en-US" sz="1200" dirty="0"/>
                        <a:t>77</a:t>
                      </a:r>
                      <a:endParaRPr lang="LID8192" sz="1200" dirty="0"/>
                    </a:p>
                  </a:txBody>
                  <a:tcPr/>
                </a:tc>
                <a:extLst>
                  <a:ext uri="{0D108BD9-81ED-4DB2-BD59-A6C34878D82A}">
                    <a16:rowId xmlns:a16="http://schemas.microsoft.com/office/drawing/2014/main" val="1063286702"/>
                  </a:ext>
                </a:extLst>
              </a:tr>
            </a:tbl>
          </a:graphicData>
        </a:graphic>
      </p:graphicFrame>
    </p:spTree>
    <p:extLst>
      <p:ext uri="{BB962C8B-B14F-4D97-AF65-F5344CB8AC3E}">
        <p14:creationId xmlns:p14="http://schemas.microsoft.com/office/powerpoint/2010/main" val="869702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2239</TotalTime>
  <Words>1925</Words>
  <Application>Microsoft Office PowerPoint</Application>
  <PresentationFormat>Widescreen</PresentationFormat>
  <Paragraphs>192</Paragraphs>
  <Slides>13</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Arial Narrow</vt:lpstr>
      <vt:lpstr>Calibri</vt:lpstr>
      <vt:lpstr>Calibri Light</vt:lpstr>
      <vt:lpstr>Cambria Math</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KAREL ALDRIN SANCHEZ HERNANDEZ</dc:creator>
  <cp:lastModifiedBy>KAREL ALDRIN SANCHEZ HERNANDEZ</cp:lastModifiedBy>
  <cp:revision>4</cp:revision>
  <dcterms:created xsi:type="dcterms:W3CDTF">2022-05-23T16:56:23Z</dcterms:created>
  <dcterms:modified xsi:type="dcterms:W3CDTF">2022-05-25T06:16:18Z</dcterms:modified>
</cp:coreProperties>
</file>