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304" r:id="rId2"/>
    <p:sldId id="352" r:id="rId3"/>
    <p:sldId id="260" r:id="rId4"/>
    <p:sldId id="345" r:id="rId5"/>
    <p:sldId id="346" r:id="rId6"/>
    <p:sldId id="347" r:id="rId7"/>
    <p:sldId id="348" r:id="rId8"/>
    <p:sldId id="353" r:id="rId9"/>
    <p:sldId id="355" r:id="rId10"/>
    <p:sldId id="350" r:id="rId11"/>
    <p:sldId id="351" r:id="rId12"/>
    <p:sldId id="357" r:id="rId13"/>
    <p:sldId id="356" r:id="rId14"/>
    <p:sldId id="333" r:id="rId15"/>
    <p:sldId id="336" r:id="rId16"/>
    <p:sldId id="341" r:id="rId17"/>
    <p:sldId id="342" r:id="rId18"/>
    <p:sldId id="307" r:id="rId19"/>
    <p:sldId id="324"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A2"/>
    <a:srgbClr val="00A6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0F0"/>
          </a:solidFill>
        </a:fill>
      </a:tcStyle>
    </a:wholeTbl>
    <a:band2H>
      <a:tcTxStyle/>
      <a:tcStyle>
        <a:tcBdr/>
        <a:fill>
          <a:solidFill>
            <a:srgbClr val="E6F0F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D4CE"/>
          </a:solidFill>
        </a:fill>
      </a:tcStyle>
    </a:wholeTbl>
    <a:band2H>
      <a:tcTxStyle/>
      <a:tcStyle>
        <a:tcBdr/>
        <a:fill>
          <a:solidFill>
            <a:srgbClr val="FBEB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9CCCC"/>
          </a:solidFill>
        </a:fill>
      </a:tcStyle>
    </a:wholeTbl>
    <a:band2H>
      <a:tcTxStyle/>
      <a:tcStyle>
        <a:tcBdr/>
        <a:fill>
          <a:solidFill>
            <a:srgbClr val="F4E7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27" autoAdjust="0"/>
    <p:restoredTop sz="80485" autoAdjust="0"/>
  </p:normalViewPr>
  <p:slideViewPr>
    <p:cSldViewPr snapToGrid="0" snapToObjects="1">
      <p:cViewPr varScale="1">
        <p:scale>
          <a:sx n="89" d="100"/>
          <a:sy n="89" d="100"/>
        </p:scale>
        <p:origin x="990" y="78"/>
      </p:cViewPr>
      <p:guideLst/>
    </p:cSldViewPr>
  </p:slideViewPr>
  <p:notesTextViewPr>
    <p:cViewPr>
      <p:scale>
        <a:sx n="1" d="1"/>
        <a:sy n="1" d="1"/>
      </p:scale>
      <p:origin x="0" y="0"/>
    </p:cViewPr>
  </p:notesTextViewPr>
  <p:sorterViewPr>
    <p:cViewPr>
      <p:scale>
        <a:sx n="75" d="100"/>
        <a:sy n="75" d="100"/>
      </p:scale>
      <p:origin x="0" y="0"/>
    </p:cViewPr>
  </p:sorterViewPr>
  <p:notesViewPr>
    <p:cSldViewPr snapToGrid="0" snapToObjects="1" showGuides="1">
      <p:cViewPr varScale="1">
        <p:scale>
          <a:sx n="80" d="100"/>
          <a:sy n="80" d="100"/>
        </p:scale>
        <p:origin x="319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43" name="Shape 3143"/>
          <p:cNvSpPr>
            <a:spLocks noGrp="1" noRot="1" noChangeAspect="1"/>
          </p:cNvSpPr>
          <p:nvPr>
            <p:ph type="sldImg"/>
          </p:nvPr>
        </p:nvSpPr>
        <p:spPr>
          <a:xfrm>
            <a:off x="1143000" y="685800"/>
            <a:ext cx="4572000" cy="3429000"/>
          </a:xfrm>
          <a:prstGeom prst="rect">
            <a:avLst/>
          </a:prstGeom>
        </p:spPr>
        <p:txBody>
          <a:bodyPr/>
          <a:lstStyle/>
          <a:p>
            <a:endParaRPr/>
          </a:p>
        </p:txBody>
      </p:sp>
      <p:sp>
        <p:nvSpPr>
          <p:cNvPr id="3144" name="Shape 314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517875737"/>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baseline="0" dirty="0" err="1" smtClean="0">
                <a:latin typeface="+mj-lt"/>
                <a:ea typeface="+mj-ea"/>
                <a:cs typeface="+mj-cs"/>
                <a:sym typeface="Calibri"/>
              </a:rPr>
              <a:t>Niansi</a:t>
            </a:r>
            <a:r>
              <a:rPr lang="en-US" sz="1200" b="0" i="0" u="none" strike="noStrike" baseline="0" dirty="0" smtClean="0">
                <a:latin typeface="+mj-lt"/>
                <a:ea typeface="+mj-ea"/>
                <a:cs typeface="+mj-cs"/>
                <a:sym typeface="Calibri"/>
              </a:rPr>
              <a:t> Levee (green zone), with locations of simulated breach in red. A small piece of mesh used for modelling is also shown on the right</a:t>
            </a:r>
            <a:endParaRPr lang="en-GB" dirty="0"/>
          </a:p>
        </p:txBody>
      </p:sp>
    </p:spTree>
    <p:extLst>
      <p:ext uri="{BB962C8B-B14F-4D97-AF65-F5344CB8AC3E}">
        <p14:creationId xmlns:p14="http://schemas.microsoft.com/office/powerpoint/2010/main" val="1403629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1791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84288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The mapping process needs two steps: first step runs a coupled hydrodynamic model on a grid, to compute water depth, velocity, flow direction at different time steps; then, the results are extracted and processed  to make various maps. Although electronic maps are generated, still they only show limited information. New risk </a:t>
            </a:r>
            <a:r>
              <a:rPr lang="en-GB" dirty="0" err="1" smtClean="0"/>
              <a:t>anlaysis</a:t>
            </a:r>
            <a:r>
              <a:rPr lang="en-GB" dirty="0" smtClean="0"/>
              <a:t> other than the maps cannot be addressed. </a:t>
            </a:r>
          </a:p>
          <a:p>
            <a:endParaRPr lang="en-GB" dirty="0" smtClean="0"/>
          </a:p>
          <a:p>
            <a:r>
              <a:rPr lang="en-GB" dirty="0" smtClean="0"/>
              <a:t>Actually, these maps can be retrieved and derived from original data by using queries. For example, inundation map is to select all grid cells with positive water depth. </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So, we might build an efficient database solution, which can address different kinds of queries. However, using flat tables with B-tree indexes is less efficient given big data. GIS software only support small databases, while </a:t>
            </a:r>
            <a:r>
              <a:rPr lang="en-GB" dirty="0" err="1" smtClean="0"/>
              <a:t>multid</a:t>
            </a:r>
            <a:r>
              <a:rPr lang="en-GB" dirty="0" smtClean="0"/>
              <a:t> array databases fail to manage data stored in irregular grids.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Then, can we use a point cloud database which is developed to store massive point data? </a:t>
            </a:r>
            <a:endParaRPr lang="en-NL" dirty="0" smtClean="0"/>
          </a:p>
        </p:txBody>
      </p:sp>
    </p:spTree>
    <p:extLst>
      <p:ext uri="{BB962C8B-B14F-4D97-AF65-F5344CB8AC3E}">
        <p14:creationId xmlns:p14="http://schemas.microsoft.com/office/powerpoint/2010/main" val="803299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This is possible because we can represent each cell by its centroid, and attach all data including water depth, </a:t>
            </a:r>
            <a:r>
              <a:rPr lang="en-GB" dirty="0" err="1" smtClean="0"/>
              <a:t>vecocity</a:t>
            </a:r>
            <a:r>
              <a:rPr lang="en-GB" dirty="0" smtClean="0"/>
              <a:t> to that point. Then we store these multidimensional points into the point cloud database.</a:t>
            </a:r>
          </a:p>
          <a:p>
            <a:endParaRPr lang="en-GB" dirty="0" smtClean="0"/>
          </a:p>
          <a:p>
            <a:r>
              <a:rPr lang="en-GB" dirty="0" smtClean="0"/>
              <a:t>Using this database, despite previous maps, new queries like evaluating water depth along roads can be addressed. </a:t>
            </a:r>
          </a:p>
          <a:p>
            <a:endParaRPr lang="en-GB" dirty="0" smtClean="0"/>
          </a:p>
          <a:p>
            <a:r>
              <a:rPr lang="en-GB" dirty="0" smtClean="0"/>
              <a:t>In addition, our group has developed an advanced solution, called </a:t>
            </a:r>
            <a:r>
              <a:rPr lang="en-GB" dirty="0" err="1" smtClean="0"/>
              <a:t>HistSFC</a:t>
            </a:r>
            <a:r>
              <a:rPr lang="en-GB" dirty="0" smtClean="0"/>
              <a:t> for managing and querying multidimensional points. It performs better than state-of-the-art, e.g., Oracle</a:t>
            </a:r>
            <a:endParaRPr lang="en-GB" dirty="0"/>
          </a:p>
        </p:txBody>
      </p:sp>
    </p:spTree>
    <p:extLst>
      <p:ext uri="{BB962C8B-B14F-4D97-AF65-F5344CB8AC3E}">
        <p14:creationId xmlns:p14="http://schemas.microsoft.com/office/powerpoint/2010/main" val="2603487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As to queries, in order to retrieve all the one-dimensional keys, the query window has to be converted to one-dimensional ranges as well. </a:t>
            </a:r>
            <a:r>
              <a:rPr lang="en-GB" dirty="0" err="1" smtClean="0"/>
              <a:t>HistSFC</a:t>
            </a:r>
            <a:r>
              <a:rPr lang="en-GB" dirty="0" smtClean="0"/>
              <a:t> uses the Morton hierarchy where the extent of data region is reclusively decomposed to match the query window to derive such ranges.</a:t>
            </a:r>
          </a:p>
          <a:p>
            <a:endParaRPr lang="en-GB" dirty="0" smtClean="0"/>
          </a:p>
          <a:p>
            <a:r>
              <a:rPr lang="en-GB" dirty="0" smtClean="0"/>
              <a:t>Besides, we also considered skewed point distribution, and used an </a:t>
            </a:r>
            <a:r>
              <a:rPr lang="en-GB" dirty="0" err="1" smtClean="0"/>
              <a:t>nD</a:t>
            </a:r>
            <a:r>
              <a:rPr lang="en-GB" dirty="0" smtClean="0"/>
              <a:t>-histogram to reduce number of ranges generated. And as a result, the querying performance is improve further.</a:t>
            </a:r>
          </a:p>
          <a:p>
            <a:endParaRPr lang="en-GB" dirty="0" smtClean="0"/>
          </a:p>
          <a:p>
            <a:r>
              <a:rPr lang="en-GB" dirty="0" smtClean="0"/>
              <a:t>For the details of </a:t>
            </a:r>
            <a:r>
              <a:rPr lang="en-GB" dirty="0" err="1" smtClean="0"/>
              <a:t>HistSFC</a:t>
            </a:r>
            <a:r>
              <a:rPr lang="en-GB" dirty="0" smtClean="0"/>
              <a:t>, please refer to the conference paper</a:t>
            </a:r>
            <a:endParaRPr lang="en-NL" dirty="0"/>
          </a:p>
        </p:txBody>
      </p:sp>
    </p:spTree>
    <p:extLst>
      <p:ext uri="{BB962C8B-B14F-4D97-AF65-F5344CB8AC3E}">
        <p14:creationId xmlns:p14="http://schemas.microsoft.com/office/powerpoint/2010/main" val="2451416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2)</a:t>
            </a:r>
            <a:r>
              <a:rPr lang="en-GB" baseline="0" dirty="0" smtClean="0"/>
              <a:t> </a:t>
            </a:r>
            <a:r>
              <a:rPr lang="en-GB" baseline="0" dirty="0" err="1" smtClean="0"/>
              <a:t>Martijn</a:t>
            </a:r>
            <a:r>
              <a:rPr lang="en-GB" baseline="0" dirty="0" smtClean="0"/>
              <a:t> has set the </a:t>
            </a:r>
            <a:r>
              <a:rPr lang="en-GB" baseline="0" dirty="0" err="1" smtClean="0"/>
              <a:t>Potree</a:t>
            </a:r>
            <a:r>
              <a:rPr lang="en-GB" baseline="0" dirty="0" smtClean="0"/>
              <a:t> viewer to visualize AHN2</a:t>
            </a:r>
            <a:endParaRPr lang="en-GB" dirty="0"/>
          </a:p>
        </p:txBody>
      </p:sp>
    </p:spTree>
    <p:extLst>
      <p:ext uri="{BB962C8B-B14F-4D97-AF65-F5344CB8AC3E}">
        <p14:creationId xmlns:p14="http://schemas.microsoft.com/office/powerpoint/2010/main" val="32373306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www.pptsolutions.nl/"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elpagina">
    <p:spTree>
      <p:nvGrpSpPr>
        <p:cNvPr id="1" name=""/>
        <p:cNvGrpSpPr/>
        <p:nvPr/>
      </p:nvGrpSpPr>
      <p:grpSpPr>
        <a:xfrm>
          <a:off x="0" y="0"/>
          <a:ext cx="0" cy="0"/>
          <a:chOff x="0" y="0"/>
          <a:chExt cx="0" cy="0"/>
        </a:xfrm>
      </p:grpSpPr>
      <p:grpSp>
        <p:nvGrpSpPr>
          <p:cNvPr id="126" name="Group 4"/>
          <p:cNvGrpSpPr/>
          <p:nvPr/>
        </p:nvGrpSpPr>
        <p:grpSpPr>
          <a:xfrm>
            <a:off x="698501" y="5884314"/>
            <a:ext cx="1454912" cy="577167"/>
            <a:chOff x="0" y="0"/>
            <a:chExt cx="1454911" cy="577165"/>
          </a:xfrm>
        </p:grpSpPr>
        <p:sp>
          <p:nvSpPr>
            <p:cNvPr id="118"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119"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0"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1"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2"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23"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4"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5"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127" name="Rechthoek 6"/>
          <p:cNvSpPr/>
          <p:nvPr/>
        </p:nvSpPr>
        <p:spPr>
          <a:xfrm>
            <a:off x="-10751" y="0"/>
            <a:ext cx="12202752" cy="6858000"/>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128" name="Plaats hier de titel van de presentatie, max. 2 regels"/>
          <p:cNvSpPr txBox="1">
            <a:spLocks noGrp="1"/>
          </p:cNvSpPr>
          <p:nvPr>
            <p:ph type="title" hasCustomPrompt="1"/>
          </p:nvPr>
        </p:nvSpPr>
        <p:spPr>
          <a:xfrm>
            <a:off x="2153412" y="3879851"/>
            <a:ext cx="9358257" cy="1621064"/>
          </a:xfrm>
          <a:prstGeom prst="rect">
            <a:avLst/>
          </a:prstGeom>
        </p:spPr>
        <p:txBody>
          <a:bodyPr anchor="b">
            <a:normAutofit/>
          </a:bodyPr>
          <a:lstStyle>
            <a:lvl1pPr algn="r">
              <a:defRPr sz="3800">
                <a:solidFill>
                  <a:srgbClr val="FFFFFF"/>
                </a:solidFill>
              </a:defRPr>
            </a:lvl1pPr>
          </a:lstStyle>
          <a:p>
            <a:r>
              <a:t>Plaats hier de titel van de presentatie, max. 2 regels</a:t>
            </a:r>
          </a:p>
        </p:txBody>
      </p:sp>
      <p:sp>
        <p:nvSpPr>
          <p:cNvPr id="130" name="Body Level One…"/>
          <p:cNvSpPr txBox="1">
            <a:spLocks noGrp="1"/>
          </p:cNvSpPr>
          <p:nvPr>
            <p:ph type="body" sz="quarter" idx="1" hasCustomPrompt="1"/>
          </p:nvPr>
        </p:nvSpPr>
        <p:spPr>
          <a:xfrm>
            <a:off x="7782466" y="5664394"/>
            <a:ext cx="3729204" cy="248473"/>
          </a:xfrm>
          <a:prstGeom prst="rect">
            <a:avLst/>
          </a:prstGeom>
        </p:spPr>
        <p:txBody>
          <a:bodyPr anchor="ctr">
            <a:normAutofit/>
          </a:bodyPr>
          <a:lstStyle>
            <a:lvl1pPr marL="0" indent="0" algn="r">
              <a:buClrTx/>
              <a:buSzTx/>
              <a:buNone/>
              <a:defRPr b="1">
                <a:solidFill>
                  <a:srgbClr val="FFFFFF"/>
                </a:solidFill>
              </a:defRPr>
            </a:lvl1pPr>
            <a:lvl2pPr marL="0" indent="457200" algn="r">
              <a:buClrTx/>
              <a:buSzTx/>
              <a:buNone/>
              <a:defRPr b="1">
                <a:solidFill>
                  <a:srgbClr val="FFFFFF"/>
                </a:solidFill>
              </a:defRPr>
            </a:lvl2pPr>
            <a:lvl3pPr indent="914400" algn="r">
              <a:buClrTx/>
              <a:buFontTx/>
              <a:defRPr b="1">
                <a:solidFill>
                  <a:srgbClr val="FFFFFF"/>
                </a:solidFill>
              </a:defRPr>
            </a:lvl3pPr>
            <a:lvl4pPr indent="1371600" algn="r">
              <a:buClrTx/>
              <a:buFontTx/>
              <a:defRPr b="1">
                <a:solidFill>
                  <a:srgbClr val="FFFFFF"/>
                </a:solidFill>
              </a:defRPr>
            </a:lvl4pPr>
            <a:lvl5pPr marL="0" indent="1828800" algn="r">
              <a:buClrTx/>
              <a:buSzTx/>
              <a:buFontTx/>
              <a:buNone/>
              <a:defRPr b="1">
                <a:solidFill>
                  <a:srgbClr val="FFFFFF"/>
                </a:solidFill>
              </a:defRPr>
            </a:lvl5pPr>
          </a:lstStyle>
          <a:p>
            <a:r>
              <a:t>Naam van de spreker of datum</a:t>
            </a:r>
          </a:p>
          <a:p>
            <a:pPr lvl="1"/>
            <a:endParaRPr/>
          </a:p>
          <a:p>
            <a:pPr lvl="2"/>
            <a:endParaRPr/>
          </a:p>
          <a:p>
            <a:pPr lvl="3"/>
            <a:endParaRPr/>
          </a:p>
          <a:p>
            <a:pPr lvl="4"/>
            <a:endParaRPr/>
          </a:p>
        </p:txBody>
      </p:sp>
      <p:sp>
        <p:nvSpPr>
          <p:cNvPr id="144" name="Tijdelijke aanduiding voor tekst 49"/>
          <p:cNvSpPr>
            <a:spLocks noGrp="1"/>
          </p:cNvSpPr>
          <p:nvPr>
            <p:ph type="body" idx="21" hasCustomPrompt="1"/>
          </p:nvPr>
        </p:nvSpPr>
        <p:spPr>
          <a:xfrm>
            <a:off x="-10752" y="0"/>
            <a:ext cx="12202753" cy="6858000"/>
          </a:xfrm>
          <a:prstGeom prst="rect">
            <a:avLst/>
          </a:prstGeom>
          <a:solidFill>
            <a:srgbClr val="99D28C"/>
          </a:solidFill>
        </p:spPr>
        <p:txBody>
          <a:bodyPr>
            <a:normAutofit/>
          </a:bodyPr>
          <a:lstStyle>
            <a:lvl1pPr marL="0" indent="0">
              <a:buClrTx/>
              <a:buSzTx/>
              <a:buNone/>
            </a:lvl1pPr>
          </a:lstStyle>
          <a:p>
            <a:r>
              <a:t>  </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65" name="Picture 64">
            <a:extLst>
              <a:ext uri="{FF2B5EF4-FFF2-40B4-BE49-F238E27FC236}">
                <a16:creationId xmlns:a16="http://schemas.microsoft.com/office/drawing/2014/main" id="{3FD562B1-BCC1-B244-96D2-5173AD7012AE}"/>
              </a:ext>
            </a:extLst>
          </p:cNvPr>
          <p:cNvPicPr>
            <a:picLocks noChangeAspect="1"/>
          </p:cNvPicPr>
          <p:nvPr userDrawn="1"/>
        </p:nvPicPr>
        <p:blipFill>
          <a:blip r:embed="rId2"/>
          <a:stretch>
            <a:fillRect/>
          </a:stretch>
        </p:blipFill>
        <p:spPr>
          <a:xfrm>
            <a:off x="695450" y="5847858"/>
            <a:ext cx="1460500" cy="698500"/>
          </a:xfrm>
          <a:prstGeom prst="rect">
            <a:avLst/>
          </a:prstGeom>
        </p:spPr>
      </p:pic>
    </p:spTree>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elpagina + Beeld">
    <p:spTree>
      <p:nvGrpSpPr>
        <p:cNvPr id="1" name=""/>
        <p:cNvGrpSpPr/>
        <p:nvPr/>
      </p:nvGrpSpPr>
      <p:grpSpPr>
        <a:xfrm>
          <a:off x="0" y="0"/>
          <a:ext cx="0" cy="0"/>
          <a:chOff x="0" y="0"/>
          <a:chExt cx="0" cy="0"/>
        </a:xfrm>
      </p:grpSpPr>
      <p:grpSp>
        <p:nvGrpSpPr>
          <p:cNvPr id="249" name="Group 4"/>
          <p:cNvGrpSpPr/>
          <p:nvPr/>
        </p:nvGrpSpPr>
        <p:grpSpPr>
          <a:xfrm>
            <a:off x="698501" y="5884314"/>
            <a:ext cx="1454912" cy="577167"/>
            <a:chOff x="0" y="0"/>
            <a:chExt cx="1454911" cy="577165"/>
          </a:xfrm>
        </p:grpSpPr>
        <p:sp>
          <p:nvSpPr>
            <p:cNvPr id="241"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42"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3"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5"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46"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7"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8"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250" name="Rechthoek 6"/>
          <p:cNvSpPr/>
          <p:nvPr/>
        </p:nvSpPr>
        <p:spPr>
          <a:xfrm>
            <a:off x="-12032" y="-1"/>
            <a:ext cx="12204032" cy="6858001"/>
          </a:xfrm>
          <a:prstGeom prst="rect">
            <a:avLst/>
          </a:prstGeom>
          <a:solidFill>
            <a:schemeClr val="accent1"/>
          </a:solidFill>
          <a:ln w="12700">
            <a:miter lim="400000"/>
          </a:ln>
        </p:spPr>
        <p:txBody>
          <a:bodyPr lIns="45719" rIns="45719" anchor="ctr"/>
          <a:lstStyle/>
          <a:p>
            <a:pPr algn="ctr">
              <a:defRPr sz="1600">
                <a:solidFill>
                  <a:srgbClr val="FFFFFF"/>
                </a:solidFill>
              </a:defRPr>
            </a:pPr>
            <a:endParaRPr/>
          </a:p>
        </p:txBody>
      </p:sp>
      <p:sp>
        <p:nvSpPr>
          <p:cNvPr id="252" name="Tijdelijke aanduiding voor afbeelding 16"/>
          <p:cNvSpPr>
            <a:spLocks noGrp="1"/>
          </p:cNvSpPr>
          <p:nvPr>
            <p:ph type="pic" idx="21"/>
          </p:nvPr>
        </p:nvSpPr>
        <p:spPr>
          <a:xfrm>
            <a:off x="4852465" y="0"/>
            <a:ext cx="7339534" cy="6858000"/>
          </a:xfrm>
          <a:prstGeom prst="rect">
            <a:avLst/>
          </a:prstGeom>
        </p:spPr>
        <p:txBody>
          <a:bodyPr lIns="91439" tIns="45719" rIns="91439" bIns="45719"/>
          <a:lstStyle/>
          <a:p>
            <a:endParaRPr/>
          </a:p>
        </p:txBody>
      </p:sp>
      <p:sp>
        <p:nvSpPr>
          <p:cNvPr id="253" name="Body Level One…"/>
          <p:cNvSpPr txBox="1">
            <a:spLocks noGrp="1"/>
          </p:cNvSpPr>
          <p:nvPr>
            <p:ph type="body" sz="quarter" idx="1" hasCustomPrompt="1"/>
          </p:nvPr>
        </p:nvSpPr>
        <p:spPr>
          <a:xfrm>
            <a:off x="698500" y="4883660"/>
            <a:ext cx="3729203" cy="248473"/>
          </a:xfrm>
          <a:prstGeom prst="rect">
            <a:avLst/>
          </a:prstGeom>
        </p:spPr>
        <p:txBody>
          <a:bodyPr anchor="ctr">
            <a:normAutofit/>
          </a:bodyPr>
          <a:lstStyle>
            <a:lvl1pPr marL="0" indent="0">
              <a:buClrTx/>
              <a:buSzTx/>
              <a:buNone/>
              <a:defRPr b="1">
                <a:solidFill>
                  <a:srgbClr val="FFFFFF"/>
                </a:solidFill>
              </a:defRPr>
            </a:lvl1pPr>
            <a:lvl2pPr marL="0" indent="457200">
              <a:buClrTx/>
              <a:buSzTx/>
              <a:buNone/>
              <a:defRPr b="1">
                <a:solidFill>
                  <a:srgbClr val="FFFFFF"/>
                </a:solidFill>
              </a:defRPr>
            </a:lvl2pPr>
            <a:lvl3pPr indent="914400">
              <a:buClrTx/>
              <a:buFontTx/>
              <a:defRPr b="1">
                <a:solidFill>
                  <a:srgbClr val="FFFFFF"/>
                </a:solidFill>
              </a:defRPr>
            </a:lvl3pPr>
            <a:lvl4pPr indent="1371600">
              <a:buClrTx/>
              <a:buFontTx/>
              <a:defRPr b="1">
                <a:solidFill>
                  <a:srgbClr val="FFFFFF"/>
                </a:solidFill>
              </a:defRPr>
            </a:lvl4pPr>
            <a:lvl5pPr marL="0" indent="1828800">
              <a:buClrTx/>
              <a:buSzTx/>
              <a:buFontTx/>
              <a:buNone/>
              <a:defRPr b="1">
                <a:solidFill>
                  <a:srgbClr val="FFFFFF"/>
                </a:solidFill>
              </a:defRPr>
            </a:lvl5pPr>
          </a:lstStyle>
          <a:p>
            <a:r>
              <a:t>Naam van de spreker of datum</a:t>
            </a:r>
          </a:p>
          <a:p>
            <a:pPr lvl="1"/>
            <a:endParaRPr/>
          </a:p>
          <a:p>
            <a:pPr lvl="2"/>
            <a:endParaRPr/>
          </a:p>
          <a:p>
            <a:pPr lvl="3"/>
            <a:endParaRPr/>
          </a:p>
          <a:p>
            <a:pPr lvl="4"/>
            <a:endParaRPr/>
          </a:p>
        </p:txBody>
      </p:sp>
      <p:sp>
        <p:nvSpPr>
          <p:cNvPr id="254" name="Tijdelijke aanduiding voor tekst 20"/>
          <p:cNvSpPr>
            <a:spLocks noGrp="1"/>
          </p:cNvSpPr>
          <p:nvPr>
            <p:ph type="body" sz="quarter" idx="22" hasCustomPrompt="1"/>
          </p:nvPr>
        </p:nvSpPr>
        <p:spPr>
          <a:xfrm>
            <a:off x="698499" y="1712684"/>
            <a:ext cx="3729206" cy="2925403"/>
          </a:xfrm>
          <a:prstGeom prst="rect">
            <a:avLst/>
          </a:prstGeom>
        </p:spPr>
        <p:txBody>
          <a:bodyPr anchor="b">
            <a:normAutofit/>
          </a:bodyPr>
          <a:lstStyle>
            <a:lvl1pPr marL="0" indent="0" defTabSz="914400">
              <a:lnSpc>
                <a:spcPct val="100000"/>
              </a:lnSpc>
              <a:spcBef>
                <a:spcPts val="500"/>
              </a:spcBef>
              <a:buClrTx/>
              <a:buSzTx/>
              <a:buNone/>
              <a:defRPr sz="3800">
                <a:solidFill>
                  <a:srgbClr val="FFFFFF"/>
                </a:solidFill>
                <a:latin typeface="Roboto Slab Regular Regular"/>
                <a:ea typeface="Roboto Slab Regular Regular"/>
                <a:cs typeface="Roboto Slab Regular Regular"/>
                <a:sym typeface="Roboto Slab Regular Regular"/>
              </a:defRPr>
            </a:lvl1pPr>
          </a:lstStyle>
          <a:p>
            <a:r>
              <a:t>Plaats hier de titel van de presentatie</a:t>
            </a:r>
          </a:p>
        </p:txBody>
      </p:sp>
      <p:sp>
        <p:nvSpPr>
          <p:cNvPr id="255" name="Tijdelijke aanduiding voor tekst 17"/>
          <p:cNvSpPr>
            <a:spLocks noGrp="1"/>
          </p:cNvSpPr>
          <p:nvPr>
            <p:ph type="body" sz="quarter" idx="23" hasCustomPrompt="1"/>
          </p:nvPr>
        </p:nvSpPr>
        <p:spPr>
          <a:xfrm>
            <a:off x="698500" y="5377708"/>
            <a:ext cx="1454400" cy="7201"/>
          </a:xfrm>
          <a:prstGeom prst="rect">
            <a:avLst/>
          </a:prstGeom>
          <a:solidFill>
            <a:srgbClr val="FFFFFF"/>
          </a:solidFill>
        </p:spPr>
        <p:txBody>
          <a:bodyPr>
            <a:normAutofit/>
          </a:bodyPr>
          <a:lstStyle>
            <a:lvl1pPr marL="0" indent="0" defTabSz="287655">
              <a:spcBef>
                <a:spcPts val="400"/>
              </a:spcBef>
              <a:buClrTx/>
              <a:buSzTx/>
              <a:buNone/>
              <a:defRPr sz="640"/>
            </a:lvl1pPr>
          </a:lstStyle>
          <a:p>
            <a:r>
              <a:t>  </a:t>
            </a:r>
          </a:p>
        </p:txBody>
      </p:sp>
      <p:sp>
        <p:nvSpPr>
          <p:cNvPr id="270"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66" name="Graphic 65">
            <a:extLst>
              <a:ext uri="{FF2B5EF4-FFF2-40B4-BE49-F238E27FC236}">
                <a16:creationId xmlns:a16="http://schemas.microsoft.com/office/drawing/2014/main" id="{C8B2F066-9B7C-C54F-9CB0-80B54583A62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94800" y="5846400"/>
            <a:ext cx="1461599" cy="1033080"/>
          </a:xfrm>
          <a:prstGeom prst="rect">
            <a:avLst/>
          </a:prstGeom>
        </p:spPr>
      </p:pic>
    </p:spTree>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Alleen titel">
    <p:spTree>
      <p:nvGrpSpPr>
        <p:cNvPr id="1" name=""/>
        <p:cNvGrpSpPr/>
        <p:nvPr/>
      </p:nvGrpSpPr>
      <p:grpSpPr>
        <a:xfrm>
          <a:off x="0" y="0"/>
          <a:ext cx="0" cy="0"/>
          <a:chOff x="0" y="0"/>
          <a:chExt cx="0" cy="0"/>
        </a:xfrm>
      </p:grpSpPr>
      <p:grpSp>
        <p:nvGrpSpPr>
          <p:cNvPr id="319" name="Group 4"/>
          <p:cNvGrpSpPr/>
          <p:nvPr/>
        </p:nvGrpSpPr>
        <p:grpSpPr>
          <a:xfrm>
            <a:off x="698501" y="5884314"/>
            <a:ext cx="1454912" cy="577167"/>
            <a:chOff x="0" y="0"/>
            <a:chExt cx="1454911" cy="577165"/>
          </a:xfrm>
        </p:grpSpPr>
        <p:sp>
          <p:nvSpPr>
            <p:cNvPr id="311"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12"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3"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4"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5"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316"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7"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8"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320" name="Plaats hier je titel"/>
          <p:cNvSpPr txBox="1">
            <a:spLocks noGrp="1"/>
          </p:cNvSpPr>
          <p:nvPr>
            <p:ph type="title" hasCustomPrompt="1"/>
          </p:nvPr>
        </p:nvSpPr>
        <p:spPr>
          <a:xfrm>
            <a:off x="698500" y="741499"/>
            <a:ext cx="10775071" cy="490401"/>
          </a:xfrm>
          <a:prstGeom prst="rect">
            <a:avLst/>
          </a:prstGeom>
        </p:spPr>
        <p:txBody>
          <a:bodyPr>
            <a:normAutofit/>
          </a:bodyPr>
          <a:lstStyle/>
          <a:p>
            <a:r>
              <a:t>Plaats hier je titel</a:t>
            </a:r>
          </a:p>
        </p:txBody>
      </p:sp>
      <p:sp>
        <p:nvSpPr>
          <p:cNvPr id="321" name="Slide Number"/>
          <p:cNvSpPr txBox="1">
            <a:spLocks noGrp="1"/>
          </p:cNvSpPr>
          <p:nvPr>
            <p:ph type="sldNum" sz="quarter" idx="2"/>
          </p:nvPr>
        </p:nvSpPr>
        <p:spPr>
          <a:xfrm>
            <a:off x="11289785" y="6246130"/>
            <a:ext cx="182216" cy="172815"/>
          </a:xfrm>
          <a:prstGeom prst="rect">
            <a:avLst/>
          </a:prstGeom>
        </p:spPr>
        <p:txBody>
          <a:bodyPr/>
          <a:lstStyle/>
          <a:p>
            <a:fld id="{86CB4B4D-7CA3-9044-876B-883B54F8677D}" type="slidenum">
              <a:t>‹#›</a:t>
            </a:fld>
            <a:endParaRPr/>
          </a:p>
        </p:txBody>
      </p:sp>
    </p:spTree>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ekst">
    <p:spTree>
      <p:nvGrpSpPr>
        <p:cNvPr id="1" name=""/>
        <p:cNvGrpSpPr/>
        <p:nvPr/>
      </p:nvGrpSpPr>
      <p:grpSpPr>
        <a:xfrm>
          <a:off x="0" y="0"/>
          <a:ext cx="0" cy="0"/>
          <a:chOff x="0" y="0"/>
          <a:chExt cx="0" cy="0"/>
        </a:xfrm>
      </p:grpSpPr>
      <p:grpSp>
        <p:nvGrpSpPr>
          <p:cNvPr id="371" name="Group 4"/>
          <p:cNvGrpSpPr/>
          <p:nvPr/>
        </p:nvGrpSpPr>
        <p:grpSpPr>
          <a:xfrm>
            <a:off x="698501" y="5884314"/>
            <a:ext cx="1454912" cy="577167"/>
            <a:chOff x="0" y="0"/>
            <a:chExt cx="1454911" cy="577165"/>
          </a:xfrm>
        </p:grpSpPr>
        <p:sp>
          <p:nvSpPr>
            <p:cNvPr id="363"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64"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5"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6"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7"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368"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9"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70"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372" name="Plaats hier je titel"/>
          <p:cNvSpPr txBox="1">
            <a:spLocks noGrp="1"/>
          </p:cNvSpPr>
          <p:nvPr>
            <p:ph type="title" hasCustomPrompt="1"/>
          </p:nvPr>
        </p:nvSpPr>
        <p:spPr>
          <a:xfrm>
            <a:off x="698500" y="741499"/>
            <a:ext cx="10775071" cy="490401"/>
          </a:xfrm>
          <a:prstGeom prst="rect">
            <a:avLst/>
          </a:prstGeom>
        </p:spPr>
        <p:txBody>
          <a:bodyPr>
            <a:normAutofit/>
          </a:bodyPr>
          <a:lstStyle/>
          <a:p>
            <a:r>
              <a:t>Plaats hier je titel</a:t>
            </a:r>
          </a:p>
        </p:txBody>
      </p:sp>
      <p:sp>
        <p:nvSpPr>
          <p:cNvPr id="373" name="Body Level One…"/>
          <p:cNvSpPr txBox="1">
            <a:spLocks noGrp="1"/>
          </p:cNvSpPr>
          <p:nvPr>
            <p:ph type="body" idx="1" hasCustomPrompt="1"/>
          </p:nvPr>
        </p:nvSpPr>
        <p:spPr>
          <a:xfrm>
            <a:off x="698500" y="1591900"/>
            <a:ext cx="10773500" cy="4356464"/>
          </a:xfrm>
          <a:prstGeom prst="rect">
            <a:avLst/>
          </a:prstGeom>
        </p:spPr>
        <p:txBody>
          <a:bodyPr>
            <a:normAutofit/>
          </a:bodyPr>
          <a:lstStyle/>
          <a:p>
            <a:r>
              <a:t>Klik hier om een bullet te plaatsen.</a:t>
            </a:r>
          </a:p>
          <a:p>
            <a:pPr lvl="1"/>
            <a:endParaRPr/>
          </a:p>
          <a:p>
            <a:pPr lvl="2"/>
            <a:endParaRPr/>
          </a:p>
          <a:p>
            <a:pPr lvl="3"/>
            <a:endParaRPr/>
          </a:p>
          <a:p>
            <a:pPr lvl="4"/>
            <a:endParaRPr/>
          </a:p>
        </p:txBody>
      </p:sp>
      <p:sp>
        <p:nvSpPr>
          <p:cNvPr id="374" name="Slide Number"/>
          <p:cNvSpPr txBox="1">
            <a:spLocks noGrp="1"/>
          </p:cNvSpPr>
          <p:nvPr>
            <p:ph type="sldNum" sz="quarter" idx="2"/>
          </p:nvPr>
        </p:nvSpPr>
        <p:spPr>
          <a:xfrm>
            <a:off x="11289785" y="6246130"/>
            <a:ext cx="182216" cy="172815"/>
          </a:xfrm>
          <a:prstGeom prst="rect">
            <a:avLst/>
          </a:prstGeom>
        </p:spPr>
        <p:txBody>
          <a:bodyPr/>
          <a:lstStyle/>
          <a:p>
            <a:fld id="{86CB4B4D-7CA3-9044-876B-883B54F8677D}" type="slidenum">
              <a:t>‹#›</a:t>
            </a:fld>
            <a:endParaRPr/>
          </a:p>
        </p:txBody>
      </p:sp>
    </p:spTree>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ekst en Beeld (S)">
    <p:spTree>
      <p:nvGrpSpPr>
        <p:cNvPr id="1" name=""/>
        <p:cNvGrpSpPr/>
        <p:nvPr/>
      </p:nvGrpSpPr>
      <p:grpSpPr>
        <a:xfrm>
          <a:off x="0" y="0"/>
          <a:ext cx="0" cy="0"/>
          <a:chOff x="0" y="0"/>
          <a:chExt cx="0" cy="0"/>
        </a:xfrm>
      </p:grpSpPr>
      <p:grpSp>
        <p:nvGrpSpPr>
          <p:cNvPr id="857" name="Group 4"/>
          <p:cNvGrpSpPr/>
          <p:nvPr/>
        </p:nvGrpSpPr>
        <p:grpSpPr>
          <a:xfrm>
            <a:off x="698501" y="5884314"/>
            <a:ext cx="1454912" cy="577167"/>
            <a:chOff x="0" y="0"/>
            <a:chExt cx="1454911" cy="577165"/>
          </a:xfrm>
        </p:grpSpPr>
        <p:sp>
          <p:nvSpPr>
            <p:cNvPr id="849"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850"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851"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852"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853"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854"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855"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856"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858" name="Rechthoek 221"/>
          <p:cNvSpPr/>
          <p:nvPr/>
        </p:nvSpPr>
        <p:spPr>
          <a:xfrm>
            <a:off x="7783149" y="0"/>
            <a:ext cx="4412523" cy="6858000"/>
          </a:xfrm>
          <a:prstGeom prst="rect">
            <a:avLst/>
          </a:prstGeom>
          <a:solidFill>
            <a:schemeClr val="accent1"/>
          </a:solidFill>
          <a:ln w="12700">
            <a:miter lim="400000"/>
          </a:ln>
        </p:spPr>
        <p:txBody>
          <a:bodyPr lIns="45719" rIns="45719" anchor="ctr"/>
          <a:lstStyle/>
          <a:p>
            <a:pPr algn="ctr">
              <a:defRPr sz="1600">
                <a:solidFill>
                  <a:srgbClr val="FFFFFF"/>
                </a:solidFill>
              </a:defRPr>
            </a:pPr>
            <a:endParaRPr/>
          </a:p>
        </p:txBody>
      </p:sp>
      <p:sp>
        <p:nvSpPr>
          <p:cNvPr id="859" name="Body Level One…"/>
          <p:cNvSpPr txBox="1">
            <a:spLocks noGrp="1"/>
          </p:cNvSpPr>
          <p:nvPr>
            <p:ph type="body" sz="half" idx="1" hasCustomPrompt="1"/>
          </p:nvPr>
        </p:nvSpPr>
        <p:spPr>
          <a:xfrm>
            <a:off x="7783149" y="0"/>
            <a:ext cx="4412523" cy="6858000"/>
          </a:xfrm>
          <a:prstGeom prst="rect">
            <a:avLst/>
          </a:prstGeom>
          <a:solidFill>
            <a:schemeClr val="accent6"/>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860" name="Tijdelijke aanduiding voor afbeelding 8"/>
          <p:cNvSpPr>
            <a:spLocks noGrp="1"/>
          </p:cNvSpPr>
          <p:nvPr>
            <p:ph type="pic" sz="half" idx="21"/>
          </p:nvPr>
        </p:nvSpPr>
        <p:spPr>
          <a:xfrm>
            <a:off x="7783149" y="1433"/>
            <a:ext cx="4408851" cy="6856567"/>
          </a:xfrm>
          <a:prstGeom prst="rect">
            <a:avLst/>
          </a:prstGeom>
        </p:spPr>
        <p:txBody>
          <a:bodyPr lIns="91439" tIns="45719" rIns="91439" bIns="45719"/>
          <a:lstStyle/>
          <a:p>
            <a:endParaRPr/>
          </a:p>
        </p:txBody>
      </p:sp>
      <p:sp>
        <p:nvSpPr>
          <p:cNvPr id="861" name="Plaats hier je titel"/>
          <p:cNvSpPr txBox="1">
            <a:spLocks noGrp="1"/>
          </p:cNvSpPr>
          <p:nvPr>
            <p:ph type="title" hasCustomPrompt="1"/>
          </p:nvPr>
        </p:nvSpPr>
        <p:spPr>
          <a:xfrm>
            <a:off x="705147" y="741499"/>
            <a:ext cx="6322009" cy="490401"/>
          </a:xfrm>
          <a:prstGeom prst="rect">
            <a:avLst/>
          </a:prstGeom>
        </p:spPr>
        <p:txBody>
          <a:bodyPr>
            <a:normAutofit/>
          </a:bodyPr>
          <a:lstStyle/>
          <a:p>
            <a:r>
              <a:t>Plaats hier je titel</a:t>
            </a:r>
          </a:p>
        </p:txBody>
      </p:sp>
      <p:sp>
        <p:nvSpPr>
          <p:cNvPr id="862" name="Tijdelijke aanduiding voor verticale tekst 2"/>
          <p:cNvSpPr>
            <a:spLocks noGrp="1"/>
          </p:cNvSpPr>
          <p:nvPr>
            <p:ph type="body" sz="half" idx="22" hasCustomPrompt="1"/>
          </p:nvPr>
        </p:nvSpPr>
        <p:spPr>
          <a:xfrm>
            <a:off x="705145" y="1591899"/>
            <a:ext cx="6321089" cy="4356465"/>
          </a:xfrm>
          <a:prstGeom prst="rect">
            <a:avLst/>
          </a:prstGeom>
        </p:spPr>
        <p:txBody>
          <a:bodyPr>
            <a:normAutofit/>
          </a:bodyPr>
          <a:lstStyle/>
          <a:p>
            <a:r>
              <a:t>Klik hier om een bullet te plaatsen.
Sub-bullets
Leestekst
Subtitel
Numerieke bullets
# Abc
# Bullets
Cursief
Alt. Subtitel</a:t>
            </a:r>
          </a:p>
        </p:txBody>
      </p:sp>
      <p:sp>
        <p:nvSpPr>
          <p:cNvPr id="864" name="Slide Number"/>
          <p:cNvSpPr txBox="1">
            <a:spLocks noGrp="1"/>
          </p:cNvSpPr>
          <p:nvPr>
            <p:ph type="sldNum" sz="quarter" idx="2"/>
          </p:nvPr>
        </p:nvSpPr>
        <p:spPr>
          <a:xfrm>
            <a:off x="11289785" y="6246130"/>
            <a:ext cx="182216" cy="172815"/>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Vlam Volledig">
    <p:spTree>
      <p:nvGrpSpPr>
        <p:cNvPr id="1" name=""/>
        <p:cNvGrpSpPr/>
        <p:nvPr/>
      </p:nvGrpSpPr>
      <p:grpSpPr>
        <a:xfrm>
          <a:off x="0" y="0"/>
          <a:ext cx="0" cy="0"/>
          <a:chOff x="0" y="0"/>
          <a:chExt cx="0" cy="0"/>
        </a:xfrm>
      </p:grpSpPr>
      <p:grpSp>
        <p:nvGrpSpPr>
          <p:cNvPr id="2733" name="Group 4"/>
          <p:cNvGrpSpPr/>
          <p:nvPr/>
        </p:nvGrpSpPr>
        <p:grpSpPr>
          <a:xfrm>
            <a:off x="698501" y="5884314"/>
            <a:ext cx="1454912" cy="577167"/>
            <a:chOff x="0" y="0"/>
            <a:chExt cx="1454911" cy="577165"/>
          </a:xfrm>
        </p:grpSpPr>
        <p:sp>
          <p:nvSpPr>
            <p:cNvPr id="2725"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726"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27"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28"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29"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730"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31"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32"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2734" name="Body Level One…"/>
          <p:cNvSpPr txBox="1">
            <a:spLocks noGrp="1"/>
          </p:cNvSpPr>
          <p:nvPr>
            <p:ph type="body" sz="half" idx="1" hasCustomPrompt="1"/>
          </p:nvPr>
        </p:nvSpPr>
        <p:spPr>
          <a:xfrm>
            <a:off x="3832304" y="949720"/>
            <a:ext cx="4841798" cy="4746093"/>
          </a:xfrm>
          <a:prstGeom prst="rect">
            <a:avLst/>
          </a:prstGeom>
          <a:solidFill>
            <a:schemeClr val="accent1"/>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2849" name="Slide Number"/>
          <p:cNvSpPr txBox="1">
            <a:spLocks noGrp="1"/>
          </p:cNvSpPr>
          <p:nvPr>
            <p:ph type="sldNum" sz="quarter" idx="2"/>
          </p:nvPr>
        </p:nvSpPr>
        <p:spPr>
          <a:xfrm>
            <a:off x="11289785" y="6246130"/>
            <a:ext cx="182216" cy="172815"/>
          </a:xfrm>
          <a:prstGeom prst="rect">
            <a:avLst/>
          </a:prstGeom>
        </p:spPr>
        <p:txBody>
          <a:bodyPr/>
          <a:lstStyle/>
          <a:p>
            <a:fld id="{86CB4B4D-7CA3-9044-876B-883B54F8677D}" type="slidenum">
              <a:t>‹#›</a:t>
            </a:fld>
            <a:endParaRPr/>
          </a:p>
        </p:txBody>
      </p:sp>
    </p:spTree>
  </p:cSld>
  <p:clrMapOvr>
    <a:masterClrMapping/>
  </p:clrMapOvr>
  <p:transition spd="med"/>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FEEDBACK">
    <p:spTree>
      <p:nvGrpSpPr>
        <p:cNvPr id="1" name=""/>
        <p:cNvGrpSpPr/>
        <p:nvPr/>
      </p:nvGrpSpPr>
      <p:grpSpPr>
        <a:xfrm>
          <a:off x="0" y="0"/>
          <a:ext cx="0" cy="0"/>
          <a:chOff x="0" y="0"/>
          <a:chExt cx="0" cy="0"/>
        </a:xfrm>
      </p:grpSpPr>
      <p:sp>
        <p:nvSpPr>
          <p:cNvPr id="2869" name="Rechthoek 92"/>
          <p:cNvSpPr/>
          <p:nvPr/>
        </p:nvSpPr>
        <p:spPr>
          <a:xfrm>
            <a:off x="7321053" y="-1"/>
            <a:ext cx="4879988" cy="6858001"/>
          </a:xfrm>
          <a:prstGeom prst="rect">
            <a:avLst/>
          </a:prstGeom>
          <a:blipFill>
            <a:blip r:embed="rId2"/>
          </a:blipFill>
          <a:ln w="12700">
            <a:miter lim="400000"/>
          </a:ln>
        </p:spPr>
        <p:txBody>
          <a:bodyPr lIns="45719" rIns="45719" anchor="ctr"/>
          <a:lstStyle/>
          <a:p>
            <a:pPr algn="ctr">
              <a:lnSpc>
                <a:spcPct val="90000"/>
              </a:lnSpc>
              <a:spcBef>
                <a:spcPts val="600"/>
              </a:spcBef>
              <a:defRPr sz="1600" b="1" cap="all">
                <a:solidFill>
                  <a:srgbClr val="FFFFFF"/>
                </a:solidFill>
                <a:latin typeface="Segoe UI"/>
                <a:ea typeface="Segoe UI"/>
                <a:cs typeface="Segoe UI"/>
                <a:sym typeface="Segoe UI"/>
              </a:defRPr>
            </a:pPr>
            <a:endParaRPr/>
          </a:p>
        </p:txBody>
      </p:sp>
      <p:sp>
        <p:nvSpPr>
          <p:cNvPr id="2870" name="Rechthoek 106"/>
          <p:cNvSpPr/>
          <p:nvPr/>
        </p:nvSpPr>
        <p:spPr>
          <a:xfrm>
            <a:off x="8038137" y="5412432"/>
            <a:ext cx="4128041" cy="438315"/>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1" name="Rechthoek 102"/>
          <p:cNvSpPr/>
          <p:nvPr/>
        </p:nvSpPr>
        <p:spPr>
          <a:xfrm>
            <a:off x="8741151" y="2659585"/>
            <a:ext cx="3459891" cy="272286"/>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2" name="Rechthoek 103"/>
          <p:cNvSpPr/>
          <p:nvPr/>
        </p:nvSpPr>
        <p:spPr>
          <a:xfrm>
            <a:off x="8741151" y="3160240"/>
            <a:ext cx="3459891" cy="463757"/>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3" name="Rechthoek 104"/>
          <p:cNvSpPr/>
          <p:nvPr/>
        </p:nvSpPr>
        <p:spPr>
          <a:xfrm>
            <a:off x="8741151" y="3751522"/>
            <a:ext cx="3459891" cy="791392"/>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4" name="Rechthoek 105"/>
          <p:cNvSpPr/>
          <p:nvPr/>
        </p:nvSpPr>
        <p:spPr>
          <a:xfrm>
            <a:off x="8325443" y="4645007"/>
            <a:ext cx="3854983" cy="446505"/>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5" name="Rechthoek 89"/>
          <p:cNvSpPr/>
          <p:nvPr/>
        </p:nvSpPr>
        <p:spPr>
          <a:xfrm>
            <a:off x="0" y="-1"/>
            <a:ext cx="4149241" cy="6858001"/>
          </a:xfrm>
          <a:prstGeom prst="rect">
            <a:avLst/>
          </a:prstGeom>
          <a:solidFill>
            <a:srgbClr val="FFFFFF"/>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6" name="Rechte verbindingslijn 99"/>
          <p:cNvSpPr/>
          <p:nvPr/>
        </p:nvSpPr>
        <p:spPr>
          <a:xfrm flipH="1">
            <a:off x="1359443" y="2690467"/>
            <a:ext cx="1" cy="2721964"/>
          </a:xfrm>
          <a:prstGeom prst="line">
            <a:avLst/>
          </a:prstGeom>
          <a:ln w="12700">
            <a:solidFill>
              <a:srgbClr val="9D9FA1"/>
            </a:solidFill>
            <a:miter/>
          </a:ln>
        </p:spPr>
        <p:txBody>
          <a:bodyPr lIns="45719" rIns="45719"/>
          <a:lstStyle/>
          <a:p>
            <a:endParaRPr/>
          </a:p>
        </p:txBody>
      </p:sp>
      <p:sp>
        <p:nvSpPr>
          <p:cNvPr id="2877" name="Vrije vorm: vorm 88"/>
          <p:cNvSpPr/>
          <p:nvPr/>
        </p:nvSpPr>
        <p:spPr>
          <a:xfrm>
            <a:off x="4176200" y="0"/>
            <a:ext cx="4755097" cy="68669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72" y="0"/>
                </a:lnTo>
                <a:lnTo>
                  <a:pt x="18610" y="457"/>
                </a:lnTo>
                <a:cubicBezTo>
                  <a:pt x="20526" y="3211"/>
                  <a:pt x="21600" y="6299"/>
                  <a:pt x="21600" y="9560"/>
                </a:cubicBezTo>
                <a:cubicBezTo>
                  <a:pt x="21600" y="13909"/>
                  <a:pt x="19691" y="17949"/>
                  <a:pt x="16421" y="21300"/>
                </a:cubicBezTo>
                <a:lnTo>
                  <a:pt x="16113" y="21600"/>
                </a:lnTo>
                <a:lnTo>
                  <a:pt x="0" y="21600"/>
                </a:lnTo>
                <a:close/>
              </a:path>
            </a:pathLst>
          </a:custGeom>
          <a:solidFill>
            <a:srgbClr val="FFFFFF"/>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8" name="Rechthoek 10"/>
          <p:cNvSpPr txBox="1"/>
          <p:nvPr/>
        </p:nvSpPr>
        <p:spPr>
          <a:xfrm>
            <a:off x="1221297" y="1693324"/>
            <a:ext cx="10776777" cy="77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lvl="3" indent="0">
              <a:lnSpc>
                <a:spcPct val="90000"/>
              </a:lnSpc>
              <a:spcBef>
                <a:spcPts val="600"/>
              </a:spcBef>
              <a:defRPr sz="1600" b="1">
                <a:solidFill>
                  <a:srgbClr val="211F26"/>
                </a:solidFill>
                <a:latin typeface="Segoe UI"/>
                <a:ea typeface="Segoe UI"/>
                <a:cs typeface="Segoe UI"/>
                <a:sym typeface="Segoe UI"/>
              </a:defRPr>
            </a:pPr>
            <a:r>
              <a:t>bij PPT Solutions communiceren we feedback d.m.v. Opmerkingen.</a:t>
            </a:r>
            <a:endParaRPr>
              <a:latin typeface="+mj-lt"/>
              <a:ea typeface="+mj-ea"/>
              <a:cs typeface="+mj-cs"/>
              <a:sym typeface="Calibri"/>
            </a:endParaRPr>
          </a:p>
          <a:p>
            <a:pPr lvl="3" indent="0">
              <a:lnSpc>
                <a:spcPct val="90000"/>
              </a:lnSpc>
              <a:spcBef>
                <a:spcPts val="600"/>
              </a:spcBef>
              <a:defRPr sz="1400">
                <a:solidFill>
                  <a:srgbClr val="211F26"/>
                </a:solidFill>
                <a:latin typeface="Segoe UI"/>
                <a:ea typeface="Segoe UI"/>
                <a:cs typeface="Segoe UI"/>
                <a:sym typeface="Segoe UI"/>
              </a:defRPr>
            </a:pPr>
            <a:r>
              <a:t>Wanneer je feedback hebt die betrekking heeft op een dia in de presentatie, </a:t>
            </a:r>
            <a:br/>
            <a:r>
              <a:t>ga naar de desbetreffende dia en volg hieronder de volgende stappen:</a:t>
            </a:r>
          </a:p>
        </p:txBody>
      </p:sp>
      <p:sp>
        <p:nvSpPr>
          <p:cNvPr id="2879" name="Titel 1"/>
          <p:cNvSpPr txBox="1"/>
          <p:nvPr/>
        </p:nvSpPr>
        <p:spPr>
          <a:xfrm>
            <a:off x="1221297" y="1214469"/>
            <a:ext cx="5624672"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80000"/>
              </a:lnSpc>
              <a:defRPr sz="3000" b="1" cap="all">
                <a:solidFill>
                  <a:srgbClr val="211F26"/>
                </a:solidFill>
                <a:latin typeface="Segoe UI"/>
                <a:ea typeface="Segoe UI"/>
                <a:cs typeface="Segoe UI"/>
                <a:sym typeface="Segoe UI"/>
              </a:defRPr>
            </a:lvl1pPr>
          </a:lstStyle>
          <a:p>
            <a:r>
              <a:t>Beste klant,</a:t>
            </a:r>
          </a:p>
        </p:txBody>
      </p:sp>
      <p:grpSp>
        <p:nvGrpSpPr>
          <p:cNvPr id="2883" name="P"/>
          <p:cNvGrpSpPr/>
          <p:nvPr/>
        </p:nvGrpSpPr>
        <p:grpSpPr>
          <a:xfrm>
            <a:off x="970648" y="720000"/>
            <a:ext cx="360002" cy="360000"/>
            <a:chOff x="0" y="0"/>
            <a:chExt cx="360000" cy="359999"/>
          </a:xfrm>
        </p:grpSpPr>
        <p:sp>
          <p:nvSpPr>
            <p:cNvPr id="2880" name="Rechthoekige driehoek 5"/>
            <p:cNvSpPr/>
            <p:nvPr/>
          </p:nvSpPr>
          <p:spPr>
            <a:xfrm rot="5400000">
              <a:off x="-1234" y="118765"/>
              <a:ext cx="242469" cy="240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1FF524"/>
            </a:solidFill>
            <a:ln w="12700" cap="flat">
              <a:noFill/>
              <a:miter lim="400000"/>
            </a:ln>
            <a:effectLst/>
          </p:spPr>
          <p:txBody>
            <a:bodyPr wrap="square" lIns="45719" tIns="45719" rIns="45719" bIns="45719"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2881" name="Rechthoek 6"/>
            <p:cNvSpPr/>
            <p:nvPr/>
          </p:nvSpPr>
          <p:spPr>
            <a:xfrm>
              <a:off x="-1" y="0"/>
              <a:ext cx="240001" cy="242469"/>
            </a:xfrm>
            <a:prstGeom prst="rect">
              <a:avLst/>
            </a:prstGeom>
            <a:solidFill>
              <a:srgbClr val="1FF524"/>
            </a:solidFill>
            <a:ln w="12700" cap="flat">
              <a:noFill/>
              <a:miter lim="400000"/>
            </a:ln>
            <a:effectLst/>
          </p:spPr>
          <p:txBody>
            <a:bodyPr wrap="square" lIns="45719" tIns="45719" rIns="45719" bIns="45719"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2882" name="Ovaal 7"/>
            <p:cNvSpPr/>
            <p:nvPr/>
          </p:nvSpPr>
          <p:spPr>
            <a:xfrm>
              <a:off x="120000" y="0"/>
              <a:ext cx="240001" cy="242469"/>
            </a:xfrm>
            <a:prstGeom prst="ellipse">
              <a:avLst/>
            </a:prstGeom>
            <a:solidFill>
              <a:srgbClr val="1FF524"/>
            </a:solidFill>
            <a:ln w="12700" cap="flat">
              <a:noFill/>
              <a:miter lim="400000"/>
            </a:ln>
            <a:effectLst/>
          </p:spPr>
          <p:txBody>
            <a:bodyPr wrap="square" lIns="45719" tIns="45719" rIns="45719" bIns="45719" numCol="1" anchor="ctr">
              <a:noAutofit/>
            </a:bodyPr>
            <a:lstStyle/>
            <a:p>
              <a:pPr algn="ctr">
                <a:defRPr>
                  <a:solidFill>
                    <a:srgbClr val="FFFFFF"/>
                  </a:solidFill>
                  <a:latin typeface="Segoe UI Light"/>
                  <a:ea typeface="Segoe UI Light"/>
                  <a:cs typeface="Segoe UI Light"/>
                  <a:sym typeface="Segoe UI Light"/>
                </a:defRPr>
              </a:pPr>
              <a:endParaRPr/>
            </a:p>
          </p:txBody>
        </p:sp>
      </p:grpSp>
      <p:sp>
        <p:nvSpPr>
          <p:cNvPr id="2884" name="Tekstvak 12"/>
          <p:cNvSpPr txBox="1"/>
          <p:nvPr/>
        </p:nvSpPr>
        <p:spPr>
          <a:xfrm>
            <a:off x="1679126" y="2659587"/>
            <a:ext cx="6699255"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1400">
                <a:solidFill>
                  <a:srgbClr val="211F26"/>
                </a:solidFill>
                <a:latin typeface="Segoe UI"/>
                <a:ea typeface="Segoe UI"/>
                <a:cs typeface="Segoe UI"/>
                <a:sym typeface="Segoe UI"/>
              </a:defRPr>
            </a:pPr>
            <a:r>
              <a:t>Ga naar de tab </a:t>
            </a:r>
            <a:r>
              <a:rPr sz="1200" b="1" cap="all"/>
              <a:t>‘Invoegen’</a:t>
            </a:r>
          </a:p>
        </p:txBody>
      </p:sp>
      <p:sp>
        <p:nvSpPr>
          <p:cNvPr id="2885" name="Tekstvak 13"/>
          <p:cNvSpPr txBox="1"/>
          <p:nvPr/>
        </p:nvSpPr>
        <p:spPr>
          <a:xfrm>
            <a:off x="1679126" y="3160240"/>
            <a:ext cx="6699255"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1400">
                <a:solidFill>
                  <a:srgbClr val="211F26"/>
                </a:solidFill>
                <a:latin typeface="Segoe UI"/>
                <a:ea typeface="Segoe UI"/>
                <a:cs typeface="Segoe UI"/>
                <a:sym typeface="Segoe UI"/>
              </a:defRPr>
            </a:pPr>
            <a:r>
              <a:t>Klik op de knop </a:t>
            </a:r>
            <a:r>
              <a:rPr sz="1200" b="1" cap="all"/>
              <a:t>‘Opmerking’</a:t>
            </a:r>
          </a:p>
        </p:txBody>
      </p:sp>
      <p:sp>
        <p:nvSpPr>
          <p:cNvPr id="2886" name="Tekstvak 14"/>
          <p:cNvSpPr txBox="1"/>
          <p:nvPr/>
        </p:nvSpPr>
        <p:spPr>
          <a:xfrm>
            <a:off x="1679126" y="3751522"/>
            <a:ext cx="6025982"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1400">
                <a:solidFill>
                  <a:srgbClr val="211F26"/>
                </a:solidFill>
                <a:latin typeface="Segoe UI"/>
                <a:ea typeface="Segoe UI"/>
                <a:cs typeface="Segoe UI"/>
                <a:sym typeface="Segoe UI"/>
              </a:defRPr>
            </a:pPr>
            <a:r>
              <a:t>Er verschijnt een klein spreekwolkje op de dia, het venster om opmerkingen te plaatsten opent automatisch aan de zijkant van je scherm. </a:t>
            </a:r>
            <a:br/>
            <a:r>
              <a:rPr sz="1200" b="1" cap="all"/>
              <a:t>Typ hier de feedback in.</a:t>
            </a:r>
          </a:p>
        </p:txBody>
      </p:sp>
      <p:sp>
        <p:nvSpPr>
          <p:cNvPr id="2887" name="Tekstvak 15"/>
          <p:cNvSpPr txBox="1"/>
          <p:nvPr/>
        </p:nvSpPr>
        <p:spPr>
          <a:xfrm>
            <a:off x="1679127" y="4645726"/>
            <a:ext cx="6221331"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1400">
                <a:solidFill>
                  <a:srgbClr val="211F26"/>
                </a:solidFill>
                <a:latin typeface="Segoe UI"/>
                <a:ea typeface="Segoe UI"/>
                <a:cs typeface="Segoe UI"/>
                <a:sym typeface="Segoe UI"/>
              </a:defRPr>
            </a:pPr>
            <a:r>
              <a:t>Wanneer je dit gedaan hebt, kun je het spreekwolkje op de juiste plaats</a:t>
            </a:r>
            <a:br/>
            <a:r>
              <a:t>op de dia slepen. Zo is het voor ons duidelijk op welk deel van de content je feedback betrekking heeft.</a:t>
            </a:r>
          </a:p>
        </p:txBody>
      </p:sp>
      <p:grpSp>
        <p:nvGrpSpPr>
          <p:cNvPr id="2893" name="Groep 16"/>
          <p:cNvGrpSpPr/>
          <p:nvPr/>
        </p:nvGrpSpPr>
        <p:grpSpPr>
          <a:xfrm>
            <a:off x="9274991" y="2569899"/>
            <a:ext cx="1840409" cy="421641"/>
            <a:chOff x="0" y="0"/>
            <a:chExt cx="1840407" cy="421640"/>
          </a:xfrm>
        </p:grpSpPr>
        <p:sp>
          <p:nvSpPr>
            <p:cNvPr id="2888" name="Rechthoek 17"/>
            <p:cNvSpPr/>
            <p:nvPr/>
          </p:nvSpPr>
          <p:spPr>
            <a:xfrm>
              <a:off x="0" y="82197"/>
              <a:ext cx="1840408" cy="266530"/>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889" name="Rechthoek 18"/>
            <p:cNvSpPr/>
            <p:nvPr/>
          </p:nvSpPr>
          <p:spPr>
            <a:xfrm>
              <a:off x="484664" y="78387"/>
              <a:ext cx="709558" cy="271849"/>
            </a:xfrm>
            <a:prstGeom prst="rect">
              <a:avLst/>
            </a:prstGeom>
            <a:solidFill>
              <a:srgbClr val="FFFFFF"/>
            </a:solidFill>
            <a:ln w="12700" cap="flat">
              <a:solidFill>
                <a:srgbClr val="211F26"/>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890" name="Tekstvak 19"/>
            <p:cNvSpPr txBox="1"/>
            <p:nvPr/>
          </p:nvSpPr>
          <p:spPr>
            <a:xfrm>
              <a:off x="71543" y="0"/>
              <a:ext cx="344641" cy="4216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900">
                  <a:latin typeface="Open Sans"/>
                  <a:ea typeface="Open Sans"/>
                  <a:cs typeface="Open Sans"/>
                  <a:sym typeface="Open Sans"/>
                </a:defRPr>
              </a:lvl1pPr>
            </a:lstStyle>
            <a:p>
              <a:r>
                <a:t>Start</a:t>
              </a:r>
            </a:p>
          </p:txBody>
        </p:sp>
        <p:sp>
          <p:nvSpPr>
            <p:cNvPr id="2891" name="Tekstvak 20"/>
            <p:cNvSpPr txBox="1"/>
            <p:nvPr/>
          </p:nvSpPr>
          <p:spPr>
            <a:xfrm>
              <a:off x="1248870" y="82549"/>
              <a:ext cx="553379" cy="256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900">
                  <a:latin typeface="Open Sans"/>
                  <a:ea typeface="Open Sans"/>
                  <a:cs typeface="Open Sans"/>
                  <a:sym typeface="Open Sans"/>
                </a:defRPr>
              </a:lvl1pPr>
            </a:lstStyle>
            <a:p>
              <a:r>
                <a:t>Tekenen</a:t>
              </a:r>
            </a:p>
          </p:txBody>
        </p:sp>
        <p:sp>
          <p:nvSpPr>
            <p:cNvPr id="2892" name="Tekstvak 21"/>
            <p:cNvSpPr txBox="1"/>
            <p:nvPr/>
          </p:nvSpPr>
          <p:spPr>
            <a:xfrm>
              <a:off x="524528" y="82549"/>
              <a:ext cx="617861" cy="256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900">
                  <a:solidFill>
                    <a:srgbClr val="D1847A"/>
                  </a:solidFill>
                  <a:latin typeface="Open Sans"/>
                  <a:ea typeface="Open Sans"/>
                  <a:cs typeface="Open Sans"/>
                  <a:sym typeface="Open Sans"/>
                </a:defRPr>
              </a:lvl1pPr>
            </a:lstStyle>
            <a:p>
              <a:r>
                <a:t>Invoegen</a:t>
              </a:r>
            </a:p>
          </p:txBody>
        </p:sp>
      </p:grpSp>
      <p:grpSp>
        <p:nvGrpSpPr>
          <p:cNvPr id="2899" name="Groep 22"/>
          <p:cNvGrpSpPr/>
          <p:nvPr/>
        </p:nvGrpSpPr>
        <p:grpSpPr>
          <a:xfrm>
            <a:off x="9361181" y="3160240"/>
            <a:ext cx="553856" cy="453374"/>
            <a:chOff x="0" y="0"/>
            <a:chExt cx="553855" cy="453373"/>
          </a:xfrm>
        </p:grpSpPr>
        <p:sp>
          <p:nvSpPr>
            <p:cNvPr id="2894" name="Rechthoek 23"/>
            <p:cNvSpPr/>
            <p:nvPr/>
          </p:nvSpPr>
          <p:spPr>
            <a:xfrm>
              <a:off x="12740" y="0"/>
              <a:ext cx="528374" cy="453374"/>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897" name="Groep 24"/>
            <p:cNvGrpSpPr/>
            <p:nvPr/>
          </p:nvGrpSpPr>
          <p:grpSpPr>
            <a:xfrm>
              <a:off x="140594" y="28208"/>
              <a:ext cx="219953" cy="204635"/>
              <a:chOff x="0" y="0"/>
              <a:chExt cx="219951" cy="204633"/>
            </a:xfrm>
          </p:grpSpPr>
          <p:sp>
            <p:nvSpPr>
              <p:cNvPr id="2895" name="Tekstballon: rechthoek met afgeronde hoeken 26"/>
              <p:cNvSpPr/>
              <p:nvPr/>
            </p:nvSpPr>
            <p:spPr>
              <a:xfrm>
                <a:off x="35063" y="34430"/>
                <a:ext cx="184889" cy="17020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13039"/>
                    </a:lnTo>
                    <a:lnTo>
                      <a:pt x="0" y="9128"/>
                    </a:lnTo>
                    <a:close/>
                  </a:path>
                </a:pathLst>
              </a:custGeom>
              <a:solidFill>
                <a:srgbClr val="F0F0F0"/>
              </a:solidFill>
              <a:ln w="1270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896" name="Plusteken 27"/>
              <p:cNvSpPr/>
              <p:nvPr/>
            </p:nvSpPr>
            <p:spPr>
              <a:xfrm>
                <a:off x="0" y="0"/>
                <a:ext cx="86030" cy="86030"/>
              </a:xfrm>
              <a:custGeom>
                <a:avLst/>
                <a:gdLst/>
                <a:ahLst/>
                <a:cxnLst>
                  <a:cxn ang="0">
                    <a:pos x="wd2" y="hd2"/>
                  </a:cxn>
                  <a:cxn ang="5400000">
                    <a:pos x="wd2" y="hd2"/>
                  </a:cxn>
                  <a:cxn ang="10800000">
                    <a:pos x="wd2" y="hd2"/>
                  </a:cxn>
                  <a:cxn ang="16200000">
                    <a:pos x="wd2" y="hd2"/>
                  </a:cxn>
                </a:cxnLst>
                <a:rect l="0" t="0" r="r" b="b"/>
                <a:pathLst>
                  <a:path w="21600" h="21600" extrusionOk="0">
                    <a:moveTo>
                      <a:pt x="0" y="6239"/>
                    </a:moveTo>
                    <a:lnTo>
                      <a:pt x="6239" y="6239"/>
                    </a:lnTo>
                    <a:lnTo>
                      <a:pt x="6239" y="0"/>
                    </a:lnTo>
                    <a:lnTo>
                      <a:pt x="15361" y="0"/>
                    </a:lnTo>
                    <a:lnTo>
                      <a:pt x="15361" y="6239"/>
                    </a:lnTo>
                    <a:lnTo>
                      <a:pt x="21600" y="6239"/>
                    </a:lnTo>
                    <a:lnTo>
                      <a:pt x="21600" y="15361"/>
                    </a:lnTo>
                    <a:lnTo>
                      <a:pt x="15361" y="15361"/>
                    </a:lnTo>
                    <a:lnTo>
                      <a:pt x="15361" y="21600"/>
                    </a:lnTo>
                    <a:lnTo>
                      <a:pt x="6239" y="21600"/>
                    </a:lnTo>
                    <a:lnTo>
                      <a:pt x="6239" y="15361"/>
                    </a:lnTo>
                    <a:lnTo>
                      <a:pt x="0" y="15361"/>
                    </a:lnTo>
                    <a:close/>
                  </a:path>
                </a:pathLst>
              </a:custGeom>
              <a:solidFill>
                <a:srgbClr val="6EA693"/>
              </a:solidFill>
              <a:ln w="6350" cap="flat">
                <a:solidFill>
                  <a:srgbClr val="FFFFFF"/>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sp>
          <p:nvSpPr>
            <p:cNvPr id="2898" name="Tekstvak 25"/>
            <p:cNvSpPr txBox="1"/>
            <p:nvPr/>
          </p:nvSpPr>
          <p:spPr>
            <a:xfrm>
              <a:off x="0" y="234928"/>
              <a:ext cx="553856" cy="1651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a:lvl1pPr>
            </a:lstStyle>
            <a:p>
              <a:r>
                <a:t>Opmerking</a:t>
              </a:r>
            </a:p>
          </p:txBody>
        </p:sp>
      </p:grpSp>
      <p:grpSp>
        <p:nvGrpSpPr>
          <p:cNvPr id="2930" name="Groep 28"/>
          <p:cNvGrpSpPr/>
          <p:nvPr/>
        </p:nvGrpSpPr>
        <p:grpSpPr>
          <a:xfrm>
            <a:off x="9372346" y="3728974"/>
            <a:ext cx="2287461" cy="814480"/>
            <a:chOff x="0" y="0"/>
            <a:chExt cx="2287460" cy="814479"/>
          </a:xfrm>
        </p:grpSpPr>
        <p:sp>
          <p:nvSpPr>
            <p:cNvPr id="2900" name="Rechthoek 29"/>
            <p:cNvSpPr/>
            <p:nvPr/>
          </p:nvSpPr>
          <p:spPr>
            <a:xfrm>
              <a:off x="5160" y="22548"/>
              <a:ext cx="2282301" cy="791932"/>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1" name="Tekstvak 30"/>
            <p:cNvSpPr txBox="1"/>
            <p:nvPr/>
          </p:nvSpPr>
          <p:spPr>
            <a:xfrm>
              <a:off x="0" y="0"/>
              <a:ext cx="865483"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900">
                  <a:solidFill>
                    <a:srgbClr val="D1847A"/>
                  </a:solidFill>
                  <a:latin typeface="Open Sans"/>
                  <a:ea typeface="Open Sans"/>
                  <a:cs typeface="Open Sans"/>
                  <a:sym typeface="Open Sans"/>
                </a:defRPr>
              </a:lvl1pPr>
            </a:lstStyle>
            <a:p>
              <a:r>
                <a:t>Opmerkingen</a:t>
              </a:r>
            </a:p>
          </p:txBody>
        </p:sp>
        <p:grpSp>
          <p:nvGrpSpPr>
            <p:cNvPr id="2907" name="Groep 31"/>
            <p:cNvGrpSpPr/>
            <p:nvPr/>
          </p:nvGrpSpPr>
          <p:grpSpPr>
            <a:xfrm>
              <a:off x="165981" y="239848"/>
              <a:ext cx="449084" cy="127001"/>
              <a:chOff x="0" y="0"/>
              <a:chExt cx="449083" cy="127000"/>
            </a:xfrm>
          </p:grpSpPr>
          <p:sp>
            <p:nvSpPr>
              <p:cNvPr id="2902" name="Rechthoek 50"/>
              <p:cNvSpPr/>
              <p:nvPr/>
            </p:nvSpPr>
            <p:spPr>
              <a:xfrm>
                <a:off x="0" y="9195"/>
                <a:ext cx="427529" cy="111143"/>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3" name="Tekstvak 51"/>
              <p:cNvSpPr txBox="1"/>
              <p:nvPr/>
            </p:nvSpPr>
            <p:spPr>
              <a:xfrm>
                <a:off x="151130" y="0"/>
                <a:ext cx="297954" cy="1270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500">
                    <a:latin typeface="Open Sans"/>
                    <a:ea typeface="Open Sans"/>
                    <a:cs typeface="Open Sans"/>
                    <a:sym typeface="Open Sans"/>
                  </a:defRPr>
                </a:lvl1pPr>
              </a:lstStyle>
              <a:p>
                <a:r>
                  <a:t>Nieuwe</a:t>
                </a:r>
              </a:p>
            </p:txBody>
          </p:sp>
          <p:grpSp>
            <p:nvGrpSpPr>
              <p:cNvPr id="2906" name="Groep 52"/>
              <p:cNvGrpSpPr/>
              <p:nvPr/>
            </p:nvGrpSpPr>
            <p:grpSpPr>
              <a:xfrm>
                <a:off x="37639" y="18858"/>
                <a:ext cx="89526" cy="70087"/>
                <a:chOff x="0" y="0"/>
                <a:chExt cx="89524" cy="70085"/>
              </a:xfrm>
            </p:grpSpPr>
            <p:sp>
              <p:nvSpPr>
                <p:cNvPr id="2904" name="Tekstballon: rechthoek met afgeronde hoeken 53"/>
                <p:cNvSpPr/>
                <p:nvPr/>
              </p:nvSpPr>
              <p:spPr>
                <a:xfrm>
                  <a:off x="14271" y="11792"/>
                  <a:ext cx="75254" cy="5829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904" y="0"/>
                        <a:pt x="2020" y="0"/>
                      </a:cubicBezTo>
                      <a:lnTo>
                        <a:pt x="3600" y="0"/>
                      </a:lnTo>
                      <a:lnTo>
                        <a:pt x="19580" y="0"/>
                      </a:lnTo>
                      <a:cubicBezTo>
                        <a:pt x="20696" y="0"/>
                        <a:pt x="21600" y="1168"/>
                        <a:pt x="21600" y="2608"/>
                      </a:cubicBezTo>
                      <a:lnTo>
                        <a:pt x="21600" y="13039"/>
                      </a:lnTo>
                      <a:cubicBezTo>
                        <a:pt x="21600" y="14480"/>
                        <a:pt x="20696" y="15647"/>
                        <a:pt x="19580" y="15647"/>
                      </a:cubicBezTo>
                      <a:lnTo>
                        <a:pt x="9000" y="15647"/>
                      </a:lnTo>
                      <a:lnTo>
                        <a:pt x="5125" y="21600"/>
                      </a:lnTo>
                      <a:lnTo>
                        <a:pt x="3600" y="15647"/>
                      </a:lnTo>
                      <a:lnTo>
                        <a:pt x="2020" y="15647"/>
                      </a:lnTo>
                      <a:cubicBezTo>
                        <a:pt x="904" y="15647"/>
                        <a:pt x="0" y="14480"/>
                        <a:pt x="0" y="13039"/>
                      </a:cubicBez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5" name="Plusteken 54"/>
                <p:cNvSpPr/>
                <p:nvPr/>
              </p:nvSpPr>
              <p:spPr>
                <a:xfrm>
                  <a:off x="0" y="0"/>
                  <a:ext cx="35016" cy="29466"/>
                </a:xfrm>
                <a:custGeom>
                  <a:avLst/>
                  <a:gdLst/>
                  <a:ahLst/>
                  <a:cxnLst>
                    <a:cxn ang="0">
                      <a:pos x="wd2" y="hd2"/>
                    </a:cxn>
                    <a:cxn ang="5400000">
                      <a:pos x="wd2" y="hd2"/>
                    </a:cxn>
                    <a:cxn ang="10800000">
                      <a:pos x="wd2" y="hd2"/>
                    </a:cxn>
                    <a:cxn ang="16200000">
                      <a:pos x="wd2" y="hd2"/>
                    </a:cxn>
                  </a:cxnLst>
                  <a:rect l="0" t="0" r="r" b="b"/>
                  <a:pathLst>
                    <a:path w="21600" h="21600" extrusionOk="0">
                      <a:moveTo>
                        <a:pt x="0" y="6238"/>
                      </a:moveTo>
                      <a:lnTo>
                        <a:pt x="6961" y="6238"/>
                      </a:lnTo>
                      <a:lnTo>
                        <a:pt x="6961" y="0"/>
                      </a:lnTo>
                      <a:lnTo>
                        <a:pt x="14639" y="0"/>
                      </a:lnTo>
                      <a:lnTo>
                        <a:pt x="14639" y="6238"/>
                      </a:lnTo>
                      <a:lnTo>
                        <a:pt x="21600" y="6238"/>
                      </a:lnTo>
                      <a:lnTo>
                        <a:pt x="21600" y="15362"/>
                      </a:lnTo>
                      <a:lnTo>
                        <a:pt x="14639" y="15362"/>
                      </a:lnTo>
                      <a:lnTo>
                        <a:pt x="14639" y="21600"/>
                      </a:lnTo>
                      <a:lnTo>
                        <a:pt x="6961" y="21600"/>
                      </a:lnTo>
                      <a:lnTo>
                        <a:pt x="6961" y="15362"/>
                      </a:lnTo>
                      <a:lnTo>
                        <a:pt x="0" y="15362"/>
                      </a:lnTo>
                      <a:close/>
                    </a:path>
                  </a:pathLst>
                </a:custGeom>
                <a:solidFill>
                  <a:srgbClr val="6EA693"/>
                </a:solidFill>
                <a:ln w="6350" cap="flat">
                  <a:solidFill>
                    <a:srgbClr val="FFFFFF"/>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13" name="Groep 32"/>
            <p:cNvGrpSpPr/>
            <p:nvPr/>
          </p:nvGrpSpPr>
          <p:grpSpPr>
            <a:xfrm>
              <a:off x="1826854" y="249044"/>
              <a:ext cx="126764" cy="111143"/>
              <a:chOff x="0" y="0"/>
              <a:chExt cx="126762" cy="111142"/>
            </a:xfrm>
          </p:grpSpPr>
          <p:sp>
            <p:nvSpPr>
              <p:cNvPr id="2908" name="Rechthoek 45"/>
              <p:cNvSpPr/>
              <p:nvPr/>
            </p:nvSpPr>
            <p:spPr>
              <a:xfrm>
                <a:off x="0" y="-1"/>
                <a:ext cx="126763" cy="111144"/>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9" name="Tekstballon: rechthoek met afgeronde hoeken 46"/>
              <p:cNvSpPr/>
              <p:nvPr/>
            </p:nvSpPr>
            <p:spPr>
              <a:xfrm>
                <a:off x="30236" y="30230"/>
                <a:ext cx="75254" cy="5829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904" y="0"/>
                      <a:pt x="2020" y="0"/>
                    </a:cubicBezTo>
                    <a:lnTo>
                      <a:pt x="3600" y="0"/>
                    </a:lnTo>
                    <a:lnTo>
                      <a:pt x="19580" y="0"/>
                    </a:lnTo>
                    <a:cubicBezTo>
                      <a:pt x="20696" y="0"/>
                      <a:pt x="21600" y="1168"/>
                      <a:pt x="21600" y="2608"/>
                    </a:cubicBezTo>
                    <a:lnTo>
                      <a:pt x="21600" y="13039"/>
                    </a:lnTo>
                    <a:cubicBezTo>
                      <a:pt x="21600" y="14480"/>
                      <a:pt x="20696" y="15647"/>
                      <a:pt x="19580" y="15647"/>
                    </a:cubicBezTo>
                    <a:lnTo>
                      <a:pt x="9000" y="15647"/>
                    </a:lnTo>
                    <a:lnTo>
                      <a:pt x="5125" y="21600"/>
                    </a:lnTo>
                    <a:lnTo>
                      <a:pt x="3600" y="15647"/>
                    </a:lnTo>
                    <a:lnTo>
                      <a:pt x="2020" y="15647"/>
                    </a:lnTo>
                    <a:cubicBezTo>
                      <a:pt x="904" y="15647"/>
                      <a:pt x="0" y="14480"/>
                      <a:pt x="0" y="13039"/>
                    </a:cubicBez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12" name="Groep 47"/>
              <p:cNvGrpSpPr/>
              <p:nvPr/>
            </p:nvGrpSpPr>
            <p:grpSpPr>
              <a:xfrm>
                <a:off x="11611" y="18008"/>
                <a:ext cx="44189" cy="30765"/>
                <a:chOff x="0" y="0"/>
                <a:chExt cx="44187" cy="30764"/>
              </a:xfrm>
            </p:grpSpPr>
            <p:sp>
              <p:nvSpPr>
                <p:cNvPr id="2910" name="Rechthoek 48"/>
                <p:cNvSpPr/>
                <p:nvPr/>
              </p:nvSpPr>
              <p:spPr>
                <a:xfrm>
                  <a:off x="14087" y="9032"/>
                  <a:ext cx="30101" cy="12701"/>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11" name="Pijl: punthaak 49"/>
                <p:cNvSpPr/>
                <p:nvPr/>
              </p:nvSpPr>
              <p:spPr>
                <a:xfrm rot="10800000">
                  <a:off x="0" y="-1"/>
                  <a:ext cx="33237" cy="30766"/>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19" name="Groep 33"/>
            <p:cNvGrpSpPr/>
            <p:nvPr/>
          </p:nvGrpSpPr>
          <p:grpSpPr>
            <a:xfrm>
              <a:off x="2012848" y="249044"/>
              <a:ext cx="126764" cy="111143"/>
              <a:chOff x="0" y="0"/>
              <a:chExt cx="126762" cy="111142"/>
            </a:xfrm>
          </p:grpSpPr>
          <p:sp>
            <p:nvSpPr>
              <p:cNvPr id="2914" name="Rechthoek 40"/>
              <p:cNvSpPr/>
              <p:nvPr/>
            </p:nvSpPr>
            <p:spPr>
              <a:xfrm>
                <a:off x="0" y="-1"/>
                <a:ext cx="126763" cy="111144"/>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15" name="Tekstballon: rechthoek met afgeronde hoeken 41"/>
              <p:cNvSpPr/>
              <p:nvPr/>
            </p:nvSpPr>
            <p:spPr>
              <a:xfrm>
                <a:off x="30236" y="30230"/>
                <a:ext cx="75254" cy="5829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904" y="0"/>
                      <a:pt x="2020" y="0"/>
                    </a:cubicBezTo>
                    <a:lnTo>
                      <a:pt x="3600" y="0"/>
                    </a:lnTo>
                    <a:lnTo>
                      <a:pt x="19580" y="0"/>
                    </a:lnTo>
                    <a:cubicBezTo>
                      <a:pt x="20696" y="0"/>
                      <a:pt x="21600" y="1168"/>
                      <a:pt x="21600" y="2608"/>
                    </a:cubicBezTo>
                    <a:lnTo>
                      <a:pt x="21600" y="13039"/>
                    </a:lnTo>
                    <a:cubicBezTo>
                      <a:pt x="21600" y="14480"/>
                      <a:pt x="20696" y="15647"/>
                      <a:pt x="19580" y="15647"/>
                    </a:cubicBezTo>
                    <a:lnTo>
                      <a:pt x="9000" y="15647"/>
                    </a:lnTo>
                    <a:lnTo>
                      <a:pt x="5125" y="21600"/>
                    </a:lnTo>
                    <a:lnTo>
                      <a:pt x="3600" y="15647"/>
                    </a:lnTo>
                    <a:lnTo>
                      <a:pt x="2020" y="15647"/>
                    </a:lnTo>
                    <a:cubicBezTo>
                      <a:pt x="904" y="15647"/>
                      <a:pt x="0" y="14480"/>
                      <a:pt x="0" y="13039"/>
                    </a:cubicBez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18" name="Groep 42"/>
              <p:cNvGrpSpPr/>
              <p:nvPr/>
            </p:nvGrpSpPr>
            <p:grpSpPr>
              <a:xfrm>
                <a:off x="25516" y="18008"/>
                <a:ext cx="44188" cy="30765"/>
                <a:chOff x="0" y="0"/>
                <a:chExt cx="44187" cy="30764"/>
              </a:xfrm>
            </p:grpSpPr>
            <p:sp>
              <p:nvSpPr>
                <p:cNvPr id="2916" name="Rechthoek 43"/>
                <p:cNvSpPr/>
                <p:nvPr/>
              </p:nvSpPr>
              <p:spPr>
                <a:xfrm flipH="1">
                  <a:off x="-1" y="9032"/>
                  <a:ext cx="30102" cy="12701"/>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17" name="Pijl: punthaak 44"/>
                <p:cNvSpPr/>
                <p:nvPr/>
              </p:nvSpPr>
              <p:spPr>
                <a:xfrm rot="10800000" flipH="1">
                  <a:off x="10950" y="0"/>
                  <a:ext cx="33238" cy="30765"/>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sp>
          <p:nvSpPr>
            <p:cNvPr id="2920" name="Rechthoek 34"/>
            <p:cNvSpPr/>
            <p:nvPr/>
          </p:nvSpPr>
          <p:spPr>
            <a:xfrm>
              <a:off x="60547" y="414785"/>
              <a:ext cx="2100569" cy="349031"/>
            </a:xfrm>
            <a:prstGeom prst="rect">
              <a:avLst/>
            </a:prstGeom>
            <a:solidFill>
              <a:srgbClr val="F0F0F0"/>
            </a:solidFill>
            <a:ln w="6350" cap="flat">
              <a:solidFill>
                <a:srgbClr val="D1847A"/>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23" name="Rechthoek 35"/>
            <p:cNvGrpSpPr/>
            <p:nvPr/>
          </p:nvGrpSpPr>
          <p:grpSpPr>
            <a:xfrm>
              <a:off x="301539" y="553380"/>
              <a:ext cx="1783108" cy="140238"/>
              <a:chOff x="0" y="0"/>
              <a:chExt cx="1783107" cy="140237"/>
            </a:xfrm>
          </p:grpSpPr>
          <p:sp>
            <p:nvSpPr>
              <p:cNvPr id="2921" name="Rectangle"/>
              <p:cNvSpPr/>
              <p:nvPr/>
            </p:nvSpPr>
            <p:spPr>
              <a:xfrm>
                <a:off x="-1" y="-1"/>
                <a:ext cx="1783109" cy="140239"/>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t">
                <a:noAutofit/>
              </a:bodyPr>
              <a:lstStyle/>
              <a:p>
                <a:pPr>
                  <a:defRPr>
                    <a:solidFill>
                      <a:srgbClr val="FFFFFF"/>
                    </a:solidFill>
                    <a:latin typeface="+mj-lt"/>
                    <a:ea typeface="+mj-ea"/>
                    <a:cs typeface="+mj-cs"/>
                    <a:sym typeface="Calibri"/>
                  </a:defRPr>
                </a:pPr>
                <a:endParaRPr/>
              </a:p>
            </p:txBody>
          </p:sp>
          <p:sp>
            <p:nvSpPr>
              <p:cNvPr id="2922" name="&lt;typ hier uw opmerking&gt;"/>
              <p:cNvSpPr txBox="1"/>
              <p:nvPr/>
            </p:nvSpPr>
            <p:spPr>
              <a:xfrm>
                <a:off x="3174" y="3174"/>
                <a:ext cx="1776759"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000" tIns="18000" rIns="18000" bIns="18000" numCol="1" anchor="t">
                <a:spAutoFit/>
              </a:bodyPr>
              <a:lstStyle>
                <a:lvl1pPr>
                  <a:defRPr sz="400">
                    <a:latin typeface="Open Sans"/>
                    <a:ea typeface="Open Sans"/>
                    <a:cs typeface="Open Sans"/>
                    <a:sym typeface="Open Sans"/>
                  </a:defRPr>
                </a:lvl1pPr>
              </a:lstStyle>
              <a:p>
                <a:r>
                  <a:t>&lt;typ hier uw opmerking&gt;</a:t>
                </a:r>
              </a:p>
            </p:txBody>
          </p:sp>
        </p:grpSp>
        <p:sp>
          <p:nvSpPr>
            <p:cNvPr id="2924" name="Rechthoekige driehoek 36"/>
            <p:cNvSpPr/>
            <p:nvPr/>
          </p:nvSpPr>
          <p:spPr>
            <a:xfrm flipH="1">
              <a:off x="98404" y="458184"/>
              <a:ext cx="33237" cy="279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0000"/>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25" name="Tekstvak 37"/>
            <p:cNvSpPr txBox="1"/>
            <p:nvPr/>
          </p:nvSpPr>
          <p:spPr>
            <a:xfrm>
              <a:off x="161044" y="415924"/>
              <a:ext cx="451237"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400">
                  <a:latin typeface="Open Sans Bold"/>
                  <a:ea typeface="Open Sans Bold"/>
                  <a:cs typeface="Open Sans Bold"/>
                  <a:sym typeface="Open Sans Bold"/>
                </a:defRPr>
              </a:lvl1pPr>
            </a:lstStyle>
            <a:p>
              <a:r>
                <a:t>Gebruiker 01</a:t>
              </a:r>
            </a:p>
          </p:txBody>
        </p:sp>
        <p:sp>
          <p:nvSpPr>
            <p:cNvPr id="2926" name="Tekstvak 38"/>
            <p:cNvSpPr txBox="1"/>
            <p:nvPr/>
          </p:nvSpPr>
          <p:spPr>
            <a:xfrm>
              <a:off x="571194" y="412999"/>
              <a:ext cx="873024"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500">
                  <a:latin typeface="Open Sans"/>
                  <a:ea typeface="Open Sans"/>
                  <a:cs typeface="Open Sans"/>
                  <a:sym typeface="Open Sans"/>
                </a:defRPr>
              </a:lvl1pPr>
            </a:lstStyle>
            <a:p>
              <a:r>
                <a:t>Een paar seconden geleden</a:t>
              </a:r>
            </a:p>
          </p:txBody>
        </p:sp>
        <p:grpSp>
          <p:nvGrpSpPr>
            <p:cNvPr id="2929" name="Ovaal 39"/>
            <p:cNvGrpSpPr/>
            <p:nvPr/>
          </p:nvGrpSpPr>
          <p:grpSpPr>
            <a:xfrm>
              <a:off x="131640" y="528165"/>
              <a:ext cx="142283" cy="132365"/>
              <a:chOff x="0" y="0"/>
              <a:chExt cx="142281" cy="132364"/>
            </a:xfrm>
          </p:grpSpPr>
          <p:sp>
            <p:nvSpPr>
              <p:cNvPr id="2927" name="Oval"/>
              <p:cNvSpPr/>
              <p:nvPr/>
            </p:nvSpPr>
            <p:spPr>
              <a:xfrm>
                <a:off x="0" y="12636"/>
                <a:ext cx="142282" cy="119729"/>
              </a:xfrm>
              <a:prstGeom prst="ellipse">
                <a:avLst/>
              </a:prstGeom>
              <a:solidFill>
                <a:srgbClr val="D4D4D4"/>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Calibri"/>
                  </a:defRPr>
                </a:pPr>
                <a:endParaRPr/>
              </a:p>
            </p:txBody>
          </p:sp>
          <p:sp>
            <p:nvSpPr>
              <p:cNvPr id="2928" name="AA"/>
              <p:cNvSpPr txBox="1"/>
              <p:nvPr/>
            </p:nvSpPr>
            <p:spPr>
              <a:xfrm>
                <a:off x="7640" y="0"/>
                <a:ext cx="12700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algn="ctr">
                  <a:defRPr sz="500">
                    <a:solidFill>
                      <a:srgbClr val="8C8F92"/>
                    </a:solidFill>
                    <a:latin typeface="Open Sans"/>
                    <a:ea typeface="Open Sans"/>
                    <a:cs typeface="Open Sans"/>
                    <a:sym typeface="Open Sans"/>
                  </a:defRPr>
                </a:lvl1pPr>
              </a:lstStyle>
              <a:p>
                <a:r>
                  <a:t>AA</a:t>
                </a:r>
              </a:p>
            </p:txBody>
          </p:sp>
        </p:grpSp>
      </p:grpSp>
      <p:grpSp>
        <p:nvGrpSpPr>
          <p:cNvPr id="2933" name="Groep 56"/>
          <p:cNvGrpSpPr/>
          <p:nvPr/>
        </p:nvGrpSpPr>
        <p:grpSpPr>
          <a:xfrm>
            <a:off x="9240708" y="4645724"/>
            <a:ext cx="471726" cy="441795"/>
            <a:chOff x="0" y="0"/>
            <a:chExt cx="471724" cy="441794"/>
          </a:xfrm>
        </p:grpSpPr>
        <p:sp>
          <p:nvSpPr>
            <p:cNvPr id="2931" name="Rechthoek 57"/>
            <p:cNvSpPr/>
            <p:nvPr/>
          </p:nvSpPr>
          <p:spPr>
            <a:xfrm>
              <a:off x="0" y="-1"/>
              <a:ext cx="471725" cy="441796"/>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32" name="Tekstballon: rechthoek met afgeronde hoeken 58"/>
            <p:cNvSpPr/>
            <p:nvPr/>
          </p:nvSpPr>
          <p:spPr>
            <a:xfrm>
              <a:off x="111808" y="121131"/>
              <a:ext cx="246459" cy="226883"/>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9128"/>
                  </a:lnTo>
                  <a:close/>
                </a:path>
              </a:pathLst>
            </a:custGeom>
            <a:solidFill>
              <a:srgbClr val="FFCDB2"/>
            </a:solidFill>
            <a:ln w="12700" cap="flat">
              <a:solidFill>
                <a:srgbClr val="D97068"/>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sp>
        <p:nvSpPr>
          <p:cNvPr id="2934" name="Tekstvak 61"/>
          <p:cNvSpPr txBox="1"/>
          <p:nvPr/>
        </p:nvSpPr>
        <p:spPr>
          <a:xfrm>
            <a:off x="1679128" y="5412430"/>
            <a:ext cx="5761552" cy="96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400">
                <a:solidFill>
                  <a:srgbClr val="211F26"/>
                </a:solidFill>
                <a:latin typeface="Segoe UI"/>
                <a:ea typeface="Segoe UI"/>
                <a:cs typeface="Segoe UI"/>
                <a:sym typeface="Segoe UI"/>
              </a:defRPr>
            </a:lvl1pPr>
          </a:lstStyle>
          <a:p>
            <a:r>
              <a:t>Wanneer het venster voor opmerkingen is geopend zijn in de rechter bovenhoek twee knopjes zichtbaar. Met het linker knopje verplaats je je naar de vorige opmerking in de presentatie en met het rechter knopje verplaats je je naar de volgende opmerking.</a:t>
            </a:r>
          </a:p>
        </p:txBody>
      </p:sp>
      <p:grpSp>
        <p:nvGrpSpPr>
          <p:cNvPr id="2937" name="Ovaal 62"/>
          <p:cNvGrpSpPr/>
          <p:nvPr/>
        </p:nvGrpSpPr>
        <p:grpSpPr>
          <a:xfrm>
            <a:off x="8282534" y="5412430"/>
            <a:ext cx="288033" cy="288033"/>
            <a:chOff x="0" y="0"/>
            <a:chExt cx="288032" cy="288032"/>
          </a:xfrm>
        </p:grpSpPr>
        <p:sp>
          <p:nvSpPr>
            <p:cNvPr id="2935"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sz="1000" b="1" cap="all">
                  <a:solidFill>
                    <a:srgbClr val="FFFFFF"/>
                  </a:solidFill>
                  <a:latin typeface="Segoe UI"/>
                  <a:ea typeface="Segoe UI"/>
                  <a:cs typeface="Segoe UI"/>
                  <a:sym typeface="Segoe UI"/>
                </a:defRPr>
              </a:pPr>
              <a:endParaRPr/>
            </a:p>
          </p:txBody>
        </p:sp>
        <p:sp>
          <p:nvSpPr>
            <p:cNvPr id="2936" name="5"/>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5</a:t>
              </a:r>
            </a:p>
          </p:txBody>
        </p:sp>
      </p:grpSp>
      <p:grpSp>
        <p:nvGrpSpPr>
          <p:cNvPr id="2943" name="Groep 72"/>
          <p:cNvGrpSpPr/>
          <p:nvPr/>
        </p:nvGrpSpPr>
        <p:grpSpPr>
          <a:xfrm>
            <a:off x="8987356" y="5412430"/>
            <a:ext cx="412275" cy="429569"/>
            <a:chOff x="0" y="0"/>
            <a:chExt cx="412274" cy="429568"/>
          </a:xfrm>
        </p:grpSpPr>
        <p:sp>
          <p:nvSpPr>
            <p:cNvPr id="2938" name="Rechthoek 79"/>
            <p:cNvSpPr/>
            <p:nvPr/>
          </p:nvSpPr>
          <p:spPr>
            <a:xfrm>
              <a:off x="-1" y="-1"/>
              <a:ext cx="412276" cy="429570"/>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39" name="Tekstballon: rechthoek met afgeronde hoeken 80"/>
            <p:cNvSpPr/>
            <p:nvPr/>
          </p:nvSpPr>
          <p:spPr>
            <a:xfrm>
              <a:off x="98340" y="116842"/>
              <a:ext cx="244749" cy="225305"/>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13039"/>
                  </a:ln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42" name="Groep 81"/>
            <p:cNvGrpSpPr/>
            <p:nvPr/>
          </p:nvGrpSpPr>
          <p:grpSpPr>
            <a:xfrm>
              <a:off x="37765" y="69602"/>
              <a:ext cx="143713" cy="118906"/>
              <a:chOff x="0" y="0"/>
              <a:chExt cx="143711" cy="118905"/>
            </a:xfrm>
          </p:grpSpPr>
          <p:sp>
            <p:nvSpPr>
              <p:cNvPr id="2940" name="Rechthoek 82"/>
              <p:cNvSpPr/>
              <p:nvPr/>
            </p:nvSpPr>
            <p:spPr>
              <a:xfrm>
                <a:off x="45816" y="35229"/>
                <a:ext cx="97896" cy="48446"/>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41" name="Pijl: punthaak 83"/>
              <p:cNvSpPr/>
              <p:nvPr/>
            </p:nvSpPr>
            <p:spPr>
              <a:xfrm rot="10800000">
                <a:off x="-1" y="-1"/>
                <a:ext cx="108096" cy="118907"/>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49" name="Groep 73"/>
          <p:cNvGrpSpPr/>
          <p:nvPr/>
        </p:nvGrpSpPr>
        <p:grpSpPr>
          <a:xfrm>
            <a:off x="9516068" y="5412430"/>
            <a:ext cx="412275" cy="429569"/>
            <a:chOff x="0" y="0"/>
            <a:chExt cx="412274" cy="429568"/>
          </a:xfrm>
        </p:grpSpPr>
        <p:sp>
          <p:nvSpPr>
            <p:cNvPr id="2944" name="Rechthoek 74"/>
            <p:cNvSpPr/>
            <p:nvPr/>
          </p:nvSpPr>
          <p:spPr>
            <a:xfrm>
              <a:off x="-1" y="-1"/>
              <a:ext cx="412276" cy="429570"/>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45" name="Tekstballon: rechthoek met afgeronde hoeken 75"/>
            <p:cNvSpPr/>
            <p:nvPr/>
          </p:nvSpPr>
          <p:spPr>
            <a:xfrm>
              <a:off x="98340" y="116842"/>
              <a:ext cx="244749" cy="225305"/>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13039"/>
                  </a:ln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48" name="Groep 76"/>
            <p:cNvGrpSpPr/>
            <p:nvPr/>
          </p:nvGrpSpPr>
          <p:grpSpPr>
            <a:xfrm>
              <a:off x="82988" y="69602"/>
              <a:ext cx="143712" cy="118906"/>
              <a:chOff x="0" y="0"/>
              <a:chExt cx="143711" cy="118905"/>
            </a:xfrm>
          </p:grpSpPr>
          <p:sp>
            <p:nvSpPr>
              <p:cNvPr id="2946" name="Rechthoek 77"/>
              <p:cNvSpPr/>
              <p:nvPr/>
            </p:nvSpPr>
            <p:spPr>
              <a:xfrm flipH="1">
                <a:off x="0" y="35229"/>
                <a:ext cx="97895" cy="48446"/>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47" name="Pijl: punthaak 78"/>
              <p:cNvSpPr/>
              <p:nvPr/>
            </p:nvSpPr>
            <p:spPr>
              <a:xfrm rot="10800000" flipH="1">
                <a:off x="35616" y="0"/>
                <a:ext cx="108096" cy="118906"/>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52" name="Ovaal 84"/>
          <p:cNvGrpSpPr/>
          <p:nvPr/>
        </p:nvGrpSpPr>
        <p:grpSpPr>
          <a:xfrm>
            <a:off x="8762911" y="2648286"/>
            <a:ext cx="288033" cy="288033"/>
            <a:chOff x="0" y="0"/>
            <a:chExt cx="288032" cy="288032"/>
          </a:xfrm>
        </p:grpSpPr>
        <p:sp>
          <p:nvSpPr>
            <p:cNvPr id="2950"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51" name="1"/>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1</a:t>
              </a:r>
            </a:p>
          </p:txBody>
        </p:sp>
      </p:grpSp>
      <p:grpSp>
        <p:nvGrpSpPr>
          <p:cNvPr id="2955" name="Ovaal 85"/>
          <p:cNvGrpSpPr/>
          <p:nvPr/>
        </p:nvGrpSpPr>
        <p:grpSpPr>
          <a:xfrm>
            <a:off x="8741151" y="3751522"/>
            <a:ext cx="288033" cy="288033"/>
            <a:chOff x="0" y="0"/>
            <a:chExt cx="288032" cy="288032"/>
          </a:xfrm>
        </p:grpSpPr>
        <p:sp>
          <p:nvSpPr>
            <p:cNvPr id="2953"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54" name="3"/>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3</a:t>
              </a:r>
            </a:p>
          </p:txBody>
        </p:sp>
      </p:grpSp>
      <p:grpSp>
        <p:nvGrpSpPr>
          <p:cNvPr id="2958" name="Ovaal 86"/>
          <p:cNvGrpSpPr/>
          <p:nvPr/>
        </p:nvGrpSpPr>
        <p:grpSpPr>
          <a:xfrm>
            <a:off x="8571520" y="4645726"/>
            <a:ext cx="288033" cy="288033"/>
            <a:chOff x="0" y="0"/>
            <a:chExt cx="288032" cy="288032"/>
          </a:xfrm>
        </p:grpSpPr>
        <p:sp>
          <p:nvSpPr>
            <p:cNvPr id="2956"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57" name="4"/>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4</a:t>
              </a:r>
            </a:p>
          </p:txBody>
        </p:sp>
      </p:grpSp>
      <p:grpSp>
        <p:nvGrpSpPr>
          <p:cNvPr id="2961" name="Ovaal 87"/>
          <p:cNvGrpSpPr/>
          <p:nvPr/>
        </p:nvGrpSpPr>
        <p:grpSpPr>
          <a:xfrm>
            <a:off x="8773859" y="3160240"/>
            <a:ext cx="288033" cy="288033"/>
            <a:chOff x="0" y="0"/>
            <a:chExt cx="288032" cy="288032"/>
          </a:xfrm>
        </p:grpSpPr>
        <p:sp>
          <p:nvSpPr>
            <p:cNvPr id="2959"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60" name="2"/>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2</a:t>
              </a:r>
            </a:p>
          </p:txBody>
        </p:sp>
      </p:grpSp>
      <p:grpSp>
        <p:nvGrpSpPr>
          <p:cNvPr id="2964" name="Ovaal 93"/>
          <p:cNvGrpSpPr/>
          <p:nvPr/>
        </p:nvGrpSpPr>
        <p:grpSpPr>
          <a:xfrm>
            <a:off x="1215428" y="5412430"/>
            <a:ext cx="288033" cy="288033"/>
            <a:chOff x="0" y="0"/>
            <a:chExt cx="288032" cy="288032"/>
          </a:xfrm>
        </p:grpSpPr>
        <p:sp>
          <p:nvSpPr>
            <p:cNvPr id="2962"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sz="1000" b="1" cap="all">
                  <a:solidFill>
                    <a:srgbClr val="FFFFFF"/>
                  </a:solidFill>
                  <a:latin typeface="Segoe UI"/>
                  <a:ea typeface="Segoe UI"/>
                  <a:cs typeface="Segoe UI"/>
                  <a:sym typeface="Segoe UI"/>
                </a:defRPr>
              </a:pPr>
              <a:endParaRPr/>
            </a:p>
          </p:txBody>
        </p:sp>
        <p:sp>
          <p:nvSpPr>
            <p:cNvPr id="2963" name="5"/>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5</a:t>
              </a:r>
            </a:p>
          </p:txBody>
        </p:sp>
      </p:grpSp>
      <p:grpSp>
        <p:nvGrpSpPr>
          <p:cNvPr id="2967" name="Ovaal 94"/>
          <p:cNvGrpSpPr/>
          <p:nvPr/>
        </p:nvGrpSpPr>
        <p:grpSpPr>
          <a:xfrm>
            <a:off x="1215428" y="2648286"/>
            <a:ext cx="288033" cy="288033"/>
            <a:chOff x="0" y="0"/>
            <a:chExt cx="288032" cy="288032"/>
          </a:xfrm>
        </p:grpSpPr>
        <p:sp>
          <p:nvSpPr>
            <p:cNvPr id="2965"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66" name="1"/>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1</a:t>
              </a:r>
            </a:p>
          </p:txBody>
        </p:sp>
      </p:grpSp>
      <p:grpSp>
        <p:nvGrpSpPr>
          <p:cNvPr id="2970" name="Ovaal 95"/>
          <p:cNvGrpSpPr/>
          <p:nvPr/>
        </p:nvGrpSpPr>
        <p:grpSpPr>
          <a:xfrm>
            <a:off x="1215428" y="3751522"/>
            <a:ext cx="288033" cy="288033"/>
            <a:chOff x="0" y="0"/>
            <a:chExt cx="288032" cy="288032"/>
          </a:xfrm>
        </p:grpSpPr>
        <p:sp>
          <p:nvSpPr>
            <p:cNvPr id="2968"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69" name="3"/>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3</a:t>
              </a:r>
            </a:p>
          </p:txBody>
        </p:sp>
      </p:grpSp>
      <p:grpSp>
        <p:nvGrpSpPr>
          <p:cNvPr id="2973" name="Ovaal 96"/>
          <p:cNvGrpSpPr/>
          <p:nvPr/>
        </p:nvGrpSpPr>
        <p:grpSpPr>
          <a:xfrm>
            <a:off x="1215428" y="4645726"/>
            <a:ext cx="288033" cy="288033"/>
            <a:chOff x="0" y="0"/>
            <a:chExt cx="288032" cy="288032"/>
          </a:xfrm>
        </p:grpSpPr>
        <p:sp>
          <p:nvSpPr>
            <p:cNvPr id="2971"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72" name="4"/>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4</a:t>
              </a:r>
            </a:p>
          </p:txBody>
        </p:sp>
      </p:grpSp>
      <p:grpSp>
        <p:nvGrpSpPr>
          <p:cNvPr id="2976" name="Ovaal 97"/>
          <p:cNvGrpSpPr/>
          <p:nvPr/>
        </p:nvGrpSpPr>
        <p:grpSpPr>
          <a:xfrm>
            <a:off x="1215428" y="3160240"/>
            <a:ext cx="288033" cy="288033"/>
            <a:chOff x="0" y="0"/>
            <a:chExt cx="288032" cy="288032"/>
          </a:xfrm>
        </p:grpSpPr>
        <p:sp>
          <p:nvSpPr>
            <p:cNvPr id="2974"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75" name="2"/>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2</a:t>
              </a:r>
            </a:p>
          </p:txBody>
        </p:sp>
      </p:grpSp>
      <p:sp>
        <p:nvSpPr>
          <p:cNvPr id="2977" name="HYPERLINK (WEBSITE)">
            <a:hlinkClick r:id="rId3"/>
          </p:cNvPr>
          <p:cNvSpPr/>
          <p:nvPr/>
        </p:nvSpPr>
        <p:spPr>
          <a:xfrm>
            <a:off x="-1" y="0"/>
            <a:ext cx="1330651" cy="1100697"/>
          </a:xfrm>
          <a:prstGeom prst="rect">
            <a:avLst/>
          </a:prstGeom>
          <a:solidFill>
            <a:srgbClr val="4472C4">
              <a:alpha val="0"/>
            </a:srgbClr>
          </a:solidFill>
          <a:ln w="12700">
            <a:miter lim="400000"/>
          </a:ln>
        </p:spPr>
        <p:txBody>
          <a:bodyPr lIns="45719" rIns="45719" anchor="ctr"/>
          <a:lstStyle/>
          <a:p>
            <a:pPr>
              <a:defRPr sz="1000" b="1">
                <a:solidFill>
                  <a:srgbClr val="211F26"/>
                </a:solidFill>
                <a:latin typeface="+mj-lt"/>
                <a:ea typeface="+mj-ea"/>
                <a:cs typeface="+mj-cs"/>
                <a:sym typeface="Calibri"/>
              </a:defRPr>
            </a:pPr>
            <a:endParaRPr/>
          </a:p>
        </p:txBody>
      </p:sp>
      <p:sp>
        <p:nvSpPr>
          <p:cNvPr id="29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Aangepaste indelin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DB2A1188-7655-3942-B402-ABAD519EE9F7}"/>
              </a:ext>
            </a:extLst>
          </p:cNvPr>
          <p:cNvSpPr/>
          <p:nvPr userDrawn="1"/>
        </p:nvSpPr>
        <p:spPr>
          <a:xfrm>
            <a:off x="-10750" y="0"/>
            <a:ext cx="12202750" cy="6858000"/>
          </a:xfrm>
          <a:prstGeom prst="rect">
            <a:avLst/>
          </a:prstGeom>
          <a:solidFill>
            <a:srgbClr val="00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ijdelijke aanduiding voor tekst 24">
            <a:extLst>
              <a:ext uri="{FF2B5EF4-FFF2-40B4-BE49-F238E27FC236}">
                <a16:creationId xmlns:a16="http://schemas.microsoft.com/office/drawing/2014/main" id="{96A52489-BD48-5A40-AF40-C7FE89A51653}"/>
              </a:ext>
            </a:extLst>
          </p:cNvPr>
          <p:cNvSpPr>
            <a:spLocks noGrp="1"/>
          </p:cNvSpPr>
          <p:nvPr>
            <p:ph type="body" sz="quarter" idx="14" hasCustomPrompt="1"/>
          </p:nvPr>
        </p:nvSpPr>
        <p:spPr>
          <a:xfrm>
            <a:off x="-10748" y="0"/>
            <a:ext cx="12202750" cy="6858000"/>
          </a:xfrm>
          <a:custGeom>
            <a:avLst/>
            <a:gdLst>
              <a:gd name="connsiteX0" fmla="*/ 12202750 w 12202750"/>
              <a:gd name="connsiteY0" fmla="*/ 4626493 h 6858000"/>
              <a:gd name="connsiteX1" fmla="*/ 12202750 w 12202750"/>
              <a:gd name="connsiteY1" fmla="*/ 6858000 h 6858000"/>
              <a:gd name="connsiteX2" fmla="*/ 11270933 w 12202750"/>
              <a:gd name="connsiteY2" fmla="*/ 6858000 h 6858000"/>
              <a:gd name="connsiteX3" fmla="*/ 11292806 w 12202750"/>
              <a:gd name="connsiteY3" fmla="*/ 6823366 h 6858000"/>
              <a:gd name="connsiteX4" fmla="*/ 12132976 w 12202750"/>
              <a:gd name="connsiteY4" fmla="*/ 4864546 h 6858000"/>
              <a:gd name="connsiteX5" fmla="*/ 7211067 w 12202750"/>
              <a:gd name="connsiteY5" fmla="*/ 0 h 6858000"/>
              <a:gd name="connsiteX6" fmla="*/ 12202750 w 12202750"/>
              <a:gd name="connsiteY6" fmla="*/ 0 h 6858000"/>
              <a:gd name="connsiteX7" fmla="*/ 12202750 w 12202750"/>
              <a:gd name="connsiteY7" fmla="*/ 1701685 h 6858000"/>
              <a:gd name="connsiteX8" fmla="*/ 12201531 w 12202750"/>
              <a:gd name="connsiteY8" fmla="*/ 1703737 h 6858000"/>
              <a:gd name="connsiteX9" fmla="*/ 12013073 w 12202750"/>
              <a:gd name="connsiteY9" fmla="*/ 2040528 h 6858000"/>
              <a:gd name="connsiteX10" fmla="*/ 6393116 w 12202750"/>
              <a:gd name="connsiteY10" fmla="*/ 3130572 h 6858000"/>
              <a:gd name="connsiteX11" fmla="*/ 7006806 w 12202750"/>
              <a:gd name="connsiteY11" fmla="*/ 307865 h 6858000"/>
              <a:gd name="connsiteX12" fmla="*/ 0 w 12202750"/>
              <a:gd name="connsiteY12" fmla="*/ 0 h 6858000"/>
              <a:gd name="connsiteX13" fmla="*/ 4305911 w 12202750"/>
              <a:gd name="connsiteY13" fmla="*/ 0 h 6858000"/>
              <a:gd name="connsiteX14" fmla="*/ 4155867 w 12202750"/>
              <a:gd name="connsiteY14" fmla="*/ 111493 h 6858000"/>
              <a:gd name="connsiteX15" fmla="*/ 71946 w 12202750"/>
              <a:gd name="connsiteY15" fmla="*/ 4799708 h 6858000"/>
              <a:gd name="connsiteX16" fmla="*/ 0 w 12202750"/>
              <a:gd name="connsiteY16" fmla="*/ 50361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02750" h="6858000">
                <a:moveTo>
                  <a:pt x="12202750" y="4626493"/>
                </a:moveTo>
                <a:lnTo>
                  <a:pt x="12202750" y="6858000"/>
                </a:lnTo>
                <a:lnTo>
                  <a:pt x="11270933" y="6858000"/>
                </a:lnTo>
                <a:lnTo>
                  <a:pt x="11292806" y="6823366"/>
                </a:lnTo>
                <a:cubicBezTo>
                  <a:pt x="11642946" y="6229435"/>
                  <a:pt x="11912279" y="5587138"/>
                  <a:pt x="12132976" y="4864546"/>
                </a:cubicBezTo>
                <a:close/>
                <a:moveTo>
                  <a:pt x="7211067" y="0"/>
                </a:moveTo>
                <a:lnTo>
                  <a:pt x="12202750" y="0"/>
                </a:lnTo>
                <a:lnTo>
                  <a:pt x="12202750" y="1701685"/>
                </a:lnTo>
                <a:lnTo>
                  <a:pt x="12201531" y="1703737"/>
                </a:lnTo>
                <a:cubicBezTo>
                  <a:pt x="12144874" y="1802592"/>
                  <a:pt x="12082910" y="1915911"/>
                  <a:pt x="12013073" y="2040528"/>
                </a:cubicBezTo>
                <a:cubicBezTo>
                  <a:pt x="10966860" y="3848144"/>
                  <a:pt x="7570785" y="5940600"/>
                  <a:pt x="6393116" y="3130572"/>
                </a:cubicBezTo>
                <a:cubicBezTo>
                  <a:pt x="5995310" y="2183970"/>
                  <a:pt x="6384878" y="1279305"/>
                  <a:pt x="7006806" y="307865"/>
                </a:cubicBezTo>
                <a:close/>
                <a:moveTo>
                  <a:pt x="0" y="0"/>
                </a:moveTo>
                <a:lnTo>
                  <a:pt x="4305911" y="0"/>
                </a:lnTo>
                <a:lnTo>
                  <a:pt x="4155867" y="111493"/>
                </a:lnTo>
                <a:cubicBezTo>
                  <a:pt x="2427429" y="1408339"/>
                  <a:pt x="762773" y="2806566"/>
                  <a:pt x="71946" y="4799708"/>
                </a:cubicBezTo>
                <a:lnTo>
                  <a:pt x="0" y="5036128"/>
                </a:lnTo>
                <a:close/>
              </a:path>
            </a:pathLst>
          </a:custGeom>
          <a:solidFill>
            <a:schemeClr val="accent1"/>
          </a:solidFill>
        </p:spPr>
        <p:txBody>
          <a:bodyPr wrap="square">
            <a:noAutofit/>
          </a:bodyPr>
          <a:lstStyle>
            <a:lvl1pPr marL="0" indent="0">
              <a:buNone/>
              <a:defRPr/>
            </a:lvl1pPr>
          </a:lstStyle>
          <a:p>
            <a:pPr lvl="0"/>
            <a:r>
              <a:rPr lang="nl-NL" dirty="0"/>
              <a:t>  </a:t>
            </a:r>
            <a:endParaRPr lang="en-GB" dirty="0"/>
          </a:p>
        </p:txBody>
      </p:sp>
      <p:sp>
        <p:nvSpPr>
          <p:cNvPr id="7" name="Titel 5">
            <a:extLst>
              <a:ext uri="{FF2B5EF4-FFF2-40B4-BE49-F238E27FC236}">
                <a16:creationId xmlns:a16="http://schemas.microsoft.com/office/drawing/2014/main" id="{7AE71AD1-5D76-2045-8B27-CC0C09C99831}"/>
              </a:ext>
            </a:extLst>
          </p:cNvPr>
          <p:cNvSpPr>
            <a:spLocks noGrp="1"/>
          </p:cNvSpPr>
          <p:nvPr>
            <p:ph type="title" hasCustomPrompt="1"/>
          </p:nvPr>
        </p:nvSpPr>
        <p:spPr>
          <a:xfrm>
            <a:off x="2153413" y="3879852"/>
            <a:ext cx="9358256" cy="1621063"/>
          </a:xfrm>
        </p:spPr>
        <p:txBody>
          <a:bodyPr anchor="b"/>
          <a:lstStyle>
            <a:lvl1pPr algn="r">
              <a:defRPr sz="3800">
                <a:solidFill>
                  <a:schemeClr val="bg1"/>
                </a:solidFill>
              </a:defRPr>
            </a:lvl1pPr>
          </a:lstStyle>
          <a:p>
            <a:r>
              <a:rPr lang="nl-NL" dirty="0"/>
              <a:t>Plaats hier de titel van </a:t>
            </a:r>
            <a:br>
              <a:rPr lang="nl-NL" dirty="0"/>
            </a:br>
            <a:r>
              <a:rPr lang="nl-NL" dirty="0"/>
              <a:t>de presentatie, max. 2 regels</a:t>
            </a:r>
          </a:p>
        </p:txBody>
      </p:sp>
      <p:sp>
        <p:nvSpPr>
          <p:cNvPr id="8" name="Ondertitel 2">
            <a:extLst>
              <a:ext uri="{FF2B5EF4-FFF2-40B4-BE49-F238E27FC236}">
                <a16:creationId xmlns:a16="http://schemas.microsoft.com/office/drawing/2014/main" id="{FFCFFB82-1AE5-3D4E-9AD9-487B27ADF680}"/>
              </a:ext>
            </a:extLst>
          </p:cNvPr>
          <p:cNvSpPr>
            <a:spLocks noGrp="1"/>
          </p:cNvSpPr>
          <p:nvPr>
            <p:ph type="subTitle" idx="1" hasCustomPrompt="1"/>
          </p:nvPr>
        </p:nvSpPr>
        <p:spPr>
          <a:xfrm>
            <a:off x="7782466" y="5664394"/>
            <a:ext cx="3729203" cy="248472"/>
          </a:xfrm>
        </p:spPr>
        <p:txBody>
          <a:bodyPr anchor="ctr"/>
          <a:lstStyle>
            <a:lvl1pPr marL="0" indent="0" algn="r">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Naam van de spreker of datum</a:t>
            </a:r>
          </a:p>
        </p:txBody>
      </p:sp>
      <p:pic>
        <p:nvPicPr>
          <p:cNvPr id="10" name="Graphic 9">
            <a:extLst>
              <a:ext uri="{FF2B5EF4-FFF2-40B4-BE49-F238E27FC236}">
                <a16:creationId xmlns:a16="http://schemas.microsoft.com/office/drawing/2014/main" id="{079C7039-4CB9-294D-98BC-738FE5C22E6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94800" y="5846400"/>
            <a:ext cx="1461599" cy="1033080"/>
          </a:xfrm>
          <a:prstGeom prst="rect">
            <a:avLst/>
          </a:prstGeom>
        </p:spPr>
      </p:pic>
    </p:spTree>
    <p:extLst>
      <p:ext uri="{BB962C8B-B14F-4D97-AF65-F5344CB8AC3E}">
        <p14:creationId xmlns:p14="http://schemas.microsoft.com/office/powerpoint/2010/main" val="195799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750"/>
                                        <p:tgtEl>
                                          <p:spTgt spid="8">
                                            <p:txEl>
                                              <p:pRg st="0" end="0"/>
                                            </p:txEl>
                                          </p:spTgt>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tmplLst>
          <p:tmpl lvl="1">
            <p:tnLst>
              <p:par>
                <p:cTn presetID="10" presetClass="entr" presetSubtype="0" fill="hold" nodeType="withEffect">
                  <p:stCondLst>
                    <p:cond delay="1500"/>
                  </p:st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713E787-12F8-4FFA-AC43-4A51112583EF}" type="datetimeFigureOut">
              <a:rPr lang="en-GB" smtClean="0"/>
              <a:t>26/05/2022</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p:txBody>
          <a:bodyPr/>
          <a:lstStyle/>
          <a:p>
            <a:fld id="{0E5AA9C0-7076-48A7-89B5-7C8C92BD5B4E}" type="slidenum">
              <a:rPr lang="en-GB" smtClean="0"/>
              <a:t>‹#›</a:t>
            </a:fld>
            <a:endParaRPr lang="en-GB"/>
          </a:p>
        </p:txBody>
      </p:sp>
    </p:spTree>
    <p:extLst>
      <p:ext uri="{BB962C8B-B14F-4D97-AF65-F5344CB8AC3E}">
        <p14:creationId xmlns:p14="http://schemas.microsoft.com/office/powerpoint/2010/main" val="268167171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4" name="Group 4"/>
          <p:cNvGrpSpPr/>
          <p:nvPr/>
        </p:nvGrpSpPr>
        <p:grpSpPr>
          <a:xfrm>
            <a:off x="698501" y="5884314"/>
            <a:ext cx="1454912" cy="577167"/>
            <a:chOff x="0" y="0"/>
            <a:chExt cx="1454911" cy="577165"/>
          </a:xfrm>
        </p:grpSpPr>
        <p:sp>
          <p:nvSpPr>
            <p:cNvPr id="36"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7"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8"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9"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0"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41"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2"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3"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45" name="Rechthoek 6"/>
          <p:cNvSpPr/>
          <p:nvPr/>
        </p:nvSpPr>
        <p:spPr>
          <a:xfrm>
            <a:off x="161518" y="119267"/>
            <a:ext cx="11868965" cy="640828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68" name="Title Text"/>
          <p:cNvSpPr txBox="1">
            <a:spLocks noGrp="1"/>
          </p:cNvSpPr>
          <p:nvPr>
            <p:ph type="title"/>
          </p:nvPr>
        </p:nvSpPr>
        <p:spPr>
          <a:xfrm>
            <a:off x="609600" y="274637"/>
            <a:ext cx="10972800"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Title Text</a:t>
            </a:r>
          </a:p>
        </p:txBody>
      </p:sp>
      <p:sp>
        <p:nvSpPr>
          <p:cNvPr id="69"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xfrm>
            <a:off x="5892800" y="6172200"/>
            <a:ext cx="2844800" cy="368301"/>
          </a:xfrm>
          <a:prstGeom prst="rect">
            <a:avLst/>
          </a:prstGeom>
          <a:ln w="12700">
            <a:miter lim="400000"/>
          </a:ln>
        </p:spPr>
        <p:txBody>
          <a:bodyPr wrap="none" lIns="0" tIns="0" rIns="0" bIns="0" anchor="ctr">
            <a:spAutoFit/>
          </a:bodyPr>
          <a:lstStyle>
            <a:lvl1pPr algn="r">
              <a:defRPr sz="1200">
                <a:solidFill>
                  <a:srgbClr val="A6A6A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7" r:id="rId5"/>
    <p:sldLayoutId id="2147483668" r:id="rId6"/>
    <p:sldLayoutId id="2147483669" r:id="rId7"/>
    <p:sldLayoutId id="2147483674" r:id="rId8"/>
    <p:sldLayoutId id="2147483675" r:id="rId9"/>
  </p:sldLayoutIdLst>
  <p:transition spd="med"/>
  <p:timing>
    <p:tnLst>
      <p:par>
        <p:cTn id="1" dur="indefinite" restart="never" nodeType="tmRoot"/>
      </p:par>
    </p:tnLst>
  </p:timing>
  <p:txStyles>
    <p:titleStyle>
      <a:lvl1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p:titleStyle>
    <p:bodyStyle>
      <a:lvl1pPr marL="263525" marR="0" indent="-2635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latinLnBrk="0">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latinLnBrk="0">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gif"/></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ahn2.pointclouds.nl/#?camera_x=140183.36973145982&amp;camera_y=351353.9722696242&amp;camera_z=80588.82034192001&amp;lookat_x=140176.50197337763&amp;lookat_y=351412.5714400772&amp;lookat_z=80508.08019647106" TargetMode="External"/><Relationship Id="rId5" Type="http://schemas.openxmlformats.org/officeDocument/2006/relationships/image" Target="../media/image9.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gif"/><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jdelijke aanduiding voor tekst 46">
            <a:extLst>
              <a:ext uri="{FF2B5EF4-FFF2-40B4-BE49-F238E27FC236}">
                <a16:creationId xmlns:a16="http://schemas.microsoft.com/office/drawing/2014/main" id="{43B21ADF-AC91-4738-AAFA-9356794F9379}"/>
              </a:ext>
            </a:extLst>
          </p:cNvPr>
          <p:cNvSpPr>
            <a:spLocks noGrp="1"/>
          </p:cNvSpPr>
          <p:nvPr>
            <p:ph type="body" sz="quarter" idx="14"/>
          </p:nvPr>
        </p:nvSpPr>
        <p:spPr>
          <a:xfrm>
            <a:off x="-10748" y="-10904"/>
            <a:ext cx="12202750" cy="6858000"/>
          </a:xfrm>
          <a:solidFill>
            <a:srgbClr val="00A6D6"/>
          </a:solidFill>
        </p:spPr>
        <p:txBody>
          <a:bodyPr/>
          <a:lstStyle/>
          <a:p>
            <a:r>
              <a:rPr lang="nl-NL" dirty="0"/>
              <a:t> </a:t>
            </a:r>
          </a:p>
        </p:txBody>
      </p:sp>
      <p:sp>
        <p:nvSpPr>
          <p:cNvPr id="23" name="Tijdelijke aanduiding voor tekst 22">
            <a:extLst>
              <a:ext uri="{FF2B5EF4-FFF2-40B4-BE49-F238E27FC236}">
                <a16:creationId xmlns:a16="http://schemas.microsoft.com/office/drawing/2014/main" id="{1B64251C-432A-419D-A275-C16685B82C40}"/>
              </a:ext>
            </a:extLst>
          </p:cNvPr>
          <p:cNvSpPr>
            <a:spLocks noGrp="1"/>
          </p:cNvSpPr>
          <p:nvPr>
            <p:ph type="body" sz="quarter" idx="4294967295"/>
          </p:nvPr>
        </p:nvSpPr>
        <p:spPr>
          <a:xfrm>
            <a:off x="698500" y="5835457"/>
            <a:ext cx="1454913" cy="688793"/>
          </a:xfrm>
        </p:spPr>
        <p:txBody>
          <a:bodyPr/>
          <a:lstStyle/>
          <a:p>
            <a:r>
              <a:rPr lang="nl-NL" dirty="0"/>
              <a:t> </a:t>
            </a:r>
          </a:p>
        </p:txBody>
      </p:sp>
      <p:sp>
        <p:nvSpPr>
          <p:cNvPr id="7" name="Tijdelijke aanduiding voor tekst 18"/>
          <p:cNvSpPr txBox="1">
            <a:spLocks/>
          </p:cNvSpPr>
          <p:nvPr/>
        </p:nvSpPr>
        <p:spPr>
          <a:xfrm>
            <a:off x="1046411" y="1855837"/>
            <a:ext cx="10274732" cy="158290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lvl1pPr marL="263525" marR="0" indent="-2635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latinLnBrk="0">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latinLnBrk="0">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lvl="2"/>
            <a:r>
              <a:rPr lang="en-US" sz="4000" b="1" dirty="0">
                <a:solidFill>
                  <a:schemeClr val="bg1"/>
                </a:solidFill>
              </a:rPr>
              <a:t>Point clouds and </a:t>
            </a:r>
            <a:r>
              <a:rPr lang="en-US" sz="4000" b="1" dirty="0" err="1">
                <a:solidFill>
                  <a:schemeClr val="bg1"/>
                </a:solidFill>
              </a:rPr>
              <a:t>Hydroinformatics</a:t>
            </a:r>
            <a:endParaRPr lang="en-US" sz="4000" b="1" dirty="0">
              <a:solidFill>
                <a:schemeClr val="bg1"/>
              </a:solidFill>
            </a:endParaRPr>
          </a:p>
        </p:txBody>
      </p:sp>
      <p:pic>
        <p:nvPicPr>
          <p:cNvPr id="8" name="Picture 2" descr="http://nd-pc.org/images/nD-P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188" y="5487013"/>
            <a:ext cx="2696519" cy="12269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Science Center - Dutch Techcentre for Life Scienc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755" b="13205"/>
          <a:stretch/>
        </p:blipFill>
        <p:spPr bwMode="auto">
          <a:xfrm>
            <a:off x="2441586" y="5934340"/>
            <a:ext cx="1851014" cy="555360"/>
          </a:xfrm>
          <a:prstGeom prst="rect">
            <a:avLst/>
          </a:prstGeom>
          <a:solidFill>
            <a:schemeClr val="bg1"/>
          </a:solidFill>
        </p:spPr>
      </p:pic>
      <p:sp>
        <p:nvSpPr>
          <p:cNvPr id="2" name="TextBox 1"/>
          <p:cNvSpPr txBox="1"/>
          <p:nvPr/>
        </p:nvSpPr>
        <p:spPr>
          <a:xfrm>
            <a:off x="8519843" y="6120370"/>
            <a:ext cx="261991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chemeClr val="bg1"/>
                </a:solidFill>
                <a:effectLst/>
                <a:uFillTx/>
                <a:latin typeface="Arial"/>
                <a:ea typeface="Arial"/>
                <a:cs typeface="Arial"/>
                <a:sym typeface="Arial"/>
              </a:rPr>
              <a:t>May, 2022 </a:t>
            </a:r>
            <a:endParaRPr kumimoji="0" lang="en-GB" sz="1800" b="0" i="0" u="none" strike="noStrike" cap="none" spc="0" normalizeH="0" baseline="0" dirty="0">
              <a:ln>
                <a:noFill/>
              </a:ln>
              <a:solidFill>
                <a:schemeClr val="bg1"/>
              </a:solidFill>
              <a:effectLst/>
              <a:uFillTx/>
              <a:latin typeface="Arial"/>
              <a:ea typeface="Arial"/>
              <a:cs typeface="Arial"/>
              <a:sym typeface="Arial"/>
            </a:endParaRPr>
          </a:p>
        </p:txBody>
      </p:sp>
      <p:sp>
        <p:nvSpPr>
          <p:cNvPr id="3" name="Rectangle 2"/>
          <p:cNvSpPr/>
          <p:nvPr/>
        </p:nvSpPr>
        <p:spPr>
          <a:xfrm>
            <a:off x="1105058" y="2535828"/>
            <a:ext cx="8681789" cy="646331"/>
          </a:xfrm>
          <a:prstGeom prst="rect">
            <a:avLst/>
          </a:prstGeom>
        </p:spPr>
        <p:txBody>
          <a:bodyPr wrap="square">
            <a:spAutoFit/>
          </a:bodyPr>
          <a:lstStyle/>
          <a:p>
            <a:r>
              <a:rPr lang="en-GB" b="1" dirty="0">
                <a:solidFill>
                  <a:schemeClr val="bg1"/>
                </a:solidFill>
              </a:rPr>
              <a:t>Vitali Diaz</a:t>
            </a:r>
            <a:r>
              <a:rPr lang="en-GB" dirty="0">
                <a:solidFill>
                  <a:schemeClr val="bg1"/>
                </a:solidFill>
              </a:rPr>
              <a:t>, </a:t>
            </a:r>
            <a:r>
              <a:rPr lang="en-GB" dirty="0" err="1">
                <a:solidFill>
                  <a:schemeClr val="bg1"/>
                </a:solidFill>
              </a:rPr>
              <a:t>Haicheng</a:t>
            </a:r>
            <a:r>
              <a:rPr lang="en-GB" dirty="0">
                <a:solidFill>
                  <a:schemeClr val="bg1"/>
                </a:solidFill>
              </a:rPr>
              <a:t> Liu, Peter van </a:t>
            </a:r>
            <a:r>
              <a:rPr lang="en-GB" dirty="0" err="1">
                <a:solidFill>
                  <a:schemeClr val="bg1"/>
                </a:solidFill>
              </a:rPr>
              <a:t>Oosterom</a:t>
            </a:r>
            <a:r>
              <a:rPr lang="en-GB" dirty="0">
                <a:solidFill>
                  <a:schemeClr val="bg1"/>
                </a:solidFill>
              </a:rPr>
              <a:t>, Martijn Meijers, Edward </a:t>
            </a:r>
            <a:r>
              <a:rPr lang="en-GB" dirty="0" err="1">
                <a:solidFill>
                  <a:schemeClr val="bg1"/>
                </a:solidFill>
              </a:rPr>
              <a:t>Verbree</a:t>
            </a:r>
            <a:r>
              <a:rPr lang="en-GB" dirty="0">
                <a:solidFill>
                  <a:schemeClr val="bg1"/>
                </a:solidFill>
              </a:rPr>
              <a:t>, </a:t>
            </a:r>
            <a:r>
              <a:rPr lang="en-GB" dirty="0" err="1">
                <a:solidFill>
                  <a:schemeClr val="bg1"/>
                </a:solidFill>
              </a:rPr>
              <a:t>Fedor</a:t>
            </a:r>
            <a:r>
              <a:rPr lang="en-GB" dirty="0">
                <a:solidFill>
                  <a:schemeClr val="bg1"/>
                </a:solidFill>
              </a:rPr>
              <a:t> </a:t>
            </a:r>
            <a:r>
              <a:rPr lang="en-GB" dirty="0" err="1">
                <a:solidFill>
                  <a:schemeClr val="bg1"/>
                </a:solidFill>
              </a:rPr>
              <a:t>Baart</a:t>
            </a:r>
            <a:r>
              <a:rPr lang="en-GB" dirty="0">
                <a:solidFill>
                  <a:schemeClr val="bg1"/>
                </a:solidFill>
              </a:rPr>
              <a:t>, Maarten </a:t>
            </a:r>
            <a:r>
              <a:rPr lang="en-GB" dirty="0" err="1">
                <a:solidFill>
                  <a:schemeClr val="bg1"/>
                </a:solidFill>
              </a:rPr>
              <a:t>Pronk</a:t>
            </a:r>
            <a:r>
              <a:rPr lang="en-GB" dirty="0">
                <a:solidFill>
                  <a:schemeClr val="bg1"/>
                </a:solidFill>
              </a:rPr>
              <a:t>, and Thijs van </a:t>
            </a:r>
            <a:r>
              <a:rPr lang="en-GB" dirty="0" err="1">
                <a:solidFill>
                  <a:schemeClr val="bg1"/>
                </a:solidFill>
              </a:rPr>
              <a:t>Lankveld</a:t>
            </a:r>
            <a:endParaRPr lang="en-GB" dirty="0">
              <a:solidFill>
                <a:schemeClr val="bg1"/>
              </a:solidFill>
            </a:endParaRPr>
          </a:p>
        </p:txBody>
      </p:sp>
      <p:pic>
        <p:nvPicPr>
          <p:cNvPr id="1026" name="Picture 2" descr="EGU on Twitter: &quot;EGU is delighted to announce that the #EGU22 (3-8 April)  call for abstracts is open! We are also excited to confirm that we are  planning to hold this meet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7302" y="-10904"/>
            <a:ext cx="2044700" cy="13378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3036" y="4047013"/>
            <a:ext cx="1429111" cy="1429111"/>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9754" y="4047013"/>
            <a:ext cx="1440000" cy="1440000"/>
          </a:xfrm>
          <a:prstGeom prst="rect">
            <a:avLst/>
          </a:prstGeom>
        </p:spPr>
      </p:pic>
      <p:sp>
        <p:nvSpPr>
          <p:cNvPr id="6" name="TextBox 5"/>
          <p:cNvSpPr txBox="1"/>
          <p:nvPr/>
        </p:nvSpPr>
        <p:spPr>
          <a:xfrm>
            <a:off x="7882268" y="5447077"/>
            <a:ext cx="1205104"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chemeClr val="bg1"/>
                </a:solidFill>
                <a:effectLst/>
                <a:uFillTx/>
                <a:latin typeface="Arial"/>
                <a:ea typeface="Arial"/>
                <a:cs typeface="Arial"/>
                <a:sym typeface="Arial"/>
              </a:rPr>
              <a:t>The project</a:t>
            </a:r>
            <a:endParaRPr kumimoji="0" lang="en-GB" sz="1600" b="0" i="0" u="none" strike="noStrike" cap="none" spc="0" normalizeH="0" baseline="0" dirty="0">
              <a:ln>
                <a:noFill/>
              </a:ln>
              <a:solidFill>
                <a:schemeClr val="bg1"/>
              </a:solidFill>
              <a:effectLst/>
              <a:uFillTx/>
              <a:latin typeface="Arial"/>
              <a:ea typeface="Arial"/>
              <a:cs typeface="Arial"/>
              <a:sym typeface="Arial"/>
            </a:endParaRPr>
          </a:p>
        </p:txBody>
      </p:sp>
      <p:sp>
        <p:nvSpPr>
          <p:cNvPr id="13" name="TextBox 12"/>
          <p:cNvSpPr txBox="1"/>
          <p:nvPr/>
        </p:nvSpPr>
        <p:spPr>
          <a:xfrm>
            <a:off x="10578148" y="5459695"/>
            <a:ext cx="1205104"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chemeClr val="bg1"/>
                </a:solidFill>
                <a:effectLst/>
                <a:uFillTx/>
                <a:latin typeface="Arial"/>
                <a:ea typeface="Arial"/>
                <a:cs typeface="Arial"/>
                <a:sym typeface="Arial"/>
              </a:rPr>
              <a:t>Publications</a:t>
            </a:r>
            <a:endParaRPr kumimoji="0" lang="en-GB" sz="1600" b="0" i="0" u="none" strike="noStrike" cap="none" spc="0" normalizeH="0" baseline="0" dirty="0">
              <a:ln>
                <a:noFill/>
              </a:ln>
              <a:solidFill>
                <a:schemeClr val="bg1"/>
              </a:solidFill>
              <a:effectLst/>
              <a:uFillTx/>
              <a:latin typeface="Arial"/>
              <a:ea typeface="Arial"/>
              <a:cs typeface="Arial"/>
              <a:sym typeface="Arial"/>
            </a:endParaRPr>
          </a:p>
        </p:txBody>
      </p:sp>
    </p:spTree>
    <p:extLst>
      <p:ext uri="{BB962C8B-B14F-4D97-AF65-F5344CB8AC3E}">
        <p14:creationId xmlns:p14="http://schemas.microsoft.com/office/powerpoint/2010/main" val="106232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5"/>
          <p:cNvSpPr txBox="1">
            <a:spLocks noGrp="1"/>
          </p:cNvSpPr>
          <p:nvPr>
            <p:ph type="sldNum" sz="quarter" idx="2"/>
          </p:nvPr>
        </p:nvSpPr>
        <p:spPr>
          <a:xfrm>
            <a:off x="11302082" y="6240205"/>
            <a:ext cx="169919" cy="18466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smtClean="0"/>
              <a:t>10</a:t>
            </a:r>
            <a:endParaRPr dirty="0"/>
          </a:p>
        </p:txBody>
      </p:sp>
      <p:pic>
        <p:nvPicPr>
          <p:cNvPr id="9" name="Picture 2" descr="http://nd-pc.org/images/nD-P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8285" y="17826"/>
            <a:ext cx="1872115" cy="851813"/>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p:cNvSpPr txBox="1">
            <a:spLocks/>
          </p:cNvSpPr>
          <p:nvPr/>
        </p:nvSpPr>
        <p:spPr>
          <a:xfrm>
            <a:off x="1981200" y="859314"/>
            <a:ext cx="8564880" cy="4525963"/>
          </a:xfrm>
          <a:prstGeom prst="rect">
            <a:avLst/>
          </a:prstGeom>
        </p:spPr>
        <p:txBody>
          <a:bodyPr>
            <a:normAutofit/>
          </a:bodyPr>
          <a:lstStyle>
            <a:lvl1pPr marL="263525" marR="0" indent="-2635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latinLnBrk="0">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latinLnBrk="0">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marL="0" indent="0" hangingPunct="1">
              <a:buFontTx/>
              <a:buNone/>
            </a:pPr>
            <a:r>
              <a:rPr lang="en-US" sz="1800" smtClean="0"/>
              <a:t>Data structure: Space filling curve (SFC) + Oracle index-organized tables (IOT)</a:t>
            </a:r>
            <a:endParaRPr lang="en-US" sz="1800" dirty="0"/>
          </a:p>
        </p:txBody>
      </p:sp>
      <p:pic>
        <p:nvPicPr>
          <p:cNvPr id="16" name="图片 7">
            <a:extLst>
              <a:ext uri="{FF2B5EF4-FFF2-40B4-BE49-F238E27FC236}">
                <a16:creationId xmlns:a16="http://schemas.microsoft.com/office/drawing/2014/main" id="{A1385046-4C87-4E62-B298-0C51399565FC}"/>
              </a:ext>
            </a:extLst>
          </p:cNvPr>
          <p:cNvPicPr>
            <a:picLocks noChangeAspect="1"/>
          </p:cNvPicPr>
          <p:nvPr/>
        </p:nvPicPr>
        <p:blipFill rotWithShape="1">
          <a:blip r:embed="rId4"/>
          <a:srcRect l="55270"/>
          <a:stretch/>
        </p:blipFill>
        <p:spPr>
          <a:xfrm>
            <a:off x="2727940" y="1615787"/>
            <a:ext cx="1313427" cy="1240800"/>
          </a:xfrm>
          <a:prstGeom prst="rect">
            <a:avLst/>
          </a:prstGeom>
        </p:spPr>
      </p:pic>
      <p:sp>
        <p:nvSpPr>
          <p:cNvPr id="17" name="文本框 9">
            <a:extLst>
              <a:ext uri="{FF2B5EF4-FFF2-40B4-BE49-F238E27FC236}">
                <a16:creationId xmlns:a16="http://schemas.microsoft.com/office/drawing/2014/main" id="{9962AAEA-D112-43D8-8F2E-5119A1B23065}"/>
              </a:ext>
            </a:extLst>
          </p:cNvPr>
          <p:cNvSpPr txBox="1"/>
          <p:nvPr/>
        </p:nvSpPr>
        <p:spPr>
          <a:xfrm>
            <a:off x="2803355" y="1367069"/>
            <a:ext cx="959538" cy="276999"/>
          </a:xfrm>
          <a:prstGeom prst="rect">
            <a:avLst/>
          </a:prstGeom>
          <a:noFill/>
        </p:spPr>
        <p:txBody>
          <a:bodyPr wrap="square" rtlCol="0">
            <a:spAutoFit/>
          </a:bodyPr>
          <a:lstStyle/>
          <a:p>
            <a:r>
              <a:rPr lang="en-US" altLang="zh-CN" sz="1200" dirty="0"/>
              <a:t>X                2</a:t>
            </a:r>
            <a:endParaRPr lang="zh-CN" altLang="en-US" sz="1200" dirty="0"/>
          </a:p>
        </p:txBody>
      </p:sp>
      <p:sp>
        <p:nvSpPr>
          <p:cNvPr id="18" name="文本框 12">
            <a:extLst>
              <a:ext uri="{FF2B5EF4-FFF2-40B4-BE49-F238E27FC236}">
                <a16:creationId xmlns:a16="http://schemas.microsoft.com/office/drawing/2014/main" id="{3ACBFC94-CBCE-4446-9E41-5F68C87B3AB2}"/>
              </a:ext>
            </a:extLst>
          </p:cNvPr>
          <p:cNvSpPr txBox="1"/>
          <p:nvPr/>
        </p:nvSpPr>
        <p:spPr>
          <a:xfrm>
            <a:off x="2447308" y="1619105"/>
            <a:ext cx="384328" cy="276999"/>
          </a:xfrm>
          <a:prstGeom prst="rect">
            <a:avLst/>
          </a:prstGeom>
          <a:noFill/>
        </p:spPr>
        <p:txBody>
          <a:bodyPr wrap="square" rtlCol="0">
            <a:spAutoFit/>
          </a:bodyPr>
          <a:lstStyle/>
          <a:p>
            <a:pPr algn="ctr"/>
            <a:r>
              <a:rPr lang="en-US" altLang="zh-CN" sz="1200" dirty="0"/>
              <a:t>Y</a:t>
            </a:r>
          </a:p>
        </p:txBody>
      </p:sp>
      <p:sp>
        <p:nvSpPr>
          <p:cNvPr id="19" name="文本框 13">
            <a:extLst>
              <a:ext uri="{FF2B5EF4-FFF2-40B4-BE49-F238E27FC236}">
                <a16:creationId xmlns:a16="http://schemas.microsoft.com/office/drawing/2014/main" id="{1E3C2819-75C7-4ACB-88E2-74ACA3048F00}"/>
              </a:ext>
            </a:extLst>
          </p:cNvPr>
          <p:cNvSpPr txBox="1"/>
          <p:nvPr/>
        </p:nvSpPr>
        <p:spPr>
          <a:xfrm>
            <a:off x="2447308" y="2570336"/>
            <a:ext cx="384328" cy="276999"/>
          </a:xfrm>
          <a:prstGeom prst="rect">
            <a:avLst/>
          </a:prstGeom>
          <a:noFill/>
        </p:spPr>
        <p:txBody>
          <a:bodyPr wrap="square" rtlCol="0">
            <a:spAutoFit/>
          </a:bodyPr>
          <a:lstStyle/>
          <a:p>
            <a:pPr algn="ctr"/>
            <a:r>
              <a:rPr lang="en-US" altLang="zh-CN" sz="1200" dirty="0"/>
              <a:t>3</a:t>
            </a:r>
          </a:p>
        </p:txBody>
      </p:sp>
      <p:sp>
        <p:nvSpPr>
          <p:cNvPr id="20" name="文本框 11">
            <a:extLst>
              <a:ext uri="{FF2B5EF4-FFF2-40B4-BE49-F238E27FC236}">
                <a16:creationId xmlns:a16="http://schemas.microsoft.com/office/drawing/2014/main" id="{B7DEA354-7C57-485F-88B1-351869ABB180}"/>
              </a:ext>
            </a:extLst>
          </p:cNvPr>
          <p:cNvSpPr txBox="1"/>
          <p:nvPr/>
        </p:nvSpPr>
        <p:spPr>
          <a:xfrm>
            <a:off x="2002534" y="3201168"/>
            <a:ext cx="2704418" cy="646331"/>
          </a:xfrm>
          <a:prstGeom prst="rect">
            <a:avLst/>
          </a:prstGeom>
          <a:noFill/>
        </p:spPr>
        <p:txBody>
          <a:bodyPr wrap="square" rtlCol="0">
            <a:spAutoFit/>
          </a:bodyPr>
          <a:lstStyle/>
          <a:p>
            <a:r>
              <a:rPr lang="en-US" altLang="zh-CN" dirty="0"/>
              <a:t>X: 2 -&gt; </a:t>
            </a:r>
            <a:r>
              <a:rPr lang="en-US" altLang="zh-CN" dirty="0">
                <a:solidFill>
                  <a:srgbClr val="FF0000"/>
                </a:solidFill>
              </a:rPr>
              <a:t>10</a:t>
            </a:r>
            <a:r>
              <a:rPr lang="en-US" altLang="zh-CN" dirty="0"/>
              <a:t>         Y: 3-&gt; </a:t>
            </a:r>
            <a:r>
              <a:rPr lang="en-US" altLang="zh-CN" dirty="0">
                <a:solidFill>
                  <a:srgbClr val="92D050"/>
                </a:solidFill>
              </a:rPr>
              <a:t>11</a:t>
            </a:r>
          </a:p>
          <a:p>
            <a:r>
              <a:rPr lang="en-US" altLang="zh-CN" dirty="0"/>
              <a:t>Morton key: </a:t>
            </a:r>
            <a:r>
              <a:rPr lang="en-US" altLang="zh-CN" dirty="0">
                <a:solidFill>
                  <a:srgbClr val="92D050"/>
                </a:solidFill>
              </a:rPr>
              <a:t>1</a:t>
            </a:r>
            <a:r>
              <a:rPr lang="en-US" altLang="zh-CN" dirty="0">
                <a:solidFill>
                  <a:srgbClr val="FF0000"/>
                </a:solidFill>
              </a:rPr>
              <a:t>1</a:t>
            </a:r>
            <a:r>
              <a:rPr lang="en-US" altLang="zh-CN" dirty="0">
                <a:solidFill>
                  <a:srgbClr val="92D050"/>
                </a:solidFill>
              </a:rPr>
              <a:t>1</a:t>
            </a:r>
            <a:r>
              <a:rPr lang="en-US" altLang="zh-CN" dirty="0">
                <a:solidFill>
                  <a:srgbClr val="FF0000"/>
                </a:solidFill>
              </a:rPr>
              <a:t>0 </a:t>
            </a:r>
            <a:r>
              <a:rPr lang="en-US" altLang="zh-CN" dirty="0"/>
              <a:t>-&gt; 14</a:t>
            </a:r>
          </a:p>
        </p:txBody>
      </p:sp>
      <p:sp>
        <p:nvSpPr>
          <p:cNvPr id="21" name="文本框 14">
            <a:extLst>
              <a:ext uri="{FF2B5EF4-FFF2-40B4-BE49-F238E27FC236}">
                <a16:creationId xmlns:a16="http://schemas.microsoft.com/office/drawing/2014/main" id="{A44E17C3-B6F7-4ADB-ADCB-A25CA1200674}"/>
              </a:ext>
            </a:extLst>
          </p:cNvPr>
          <p:cNvSpPr txBox="1"/>
          <p:nvPr/>
        </p:nvSpPr>
        <p:spPr>
          <a:xfrm>
            <a:off x="2596237" y="2856587"/>
            <a:ext cx="1786899" cy="369332"/>
          </a:xfrm>
          <a:prstGeom prst="rect">
            <a:avLst/>
          </a:prstGeom>
          <a:noFill/>
        </p:spPr>
        <p:txBody>
          <a:bodyPr wrap="none" rtlCol="0">
            <a:spAutoFit/>
          </a:bodyPr>
          <a:lstStyle/>
          <a:p>
            <a:r>
              <a:rPr lang="en-US" altLang="zh-CN" dirty="0"/>
              <a:t>2D Morton curve</a:t>
            </a:r>
            <a:endParaRPr lang="zh-CN" altLang="en-US" dirty="0"/>
          </a:p>
        </p:txBody>
      </p:sp>
      <p:pic>
        <p:nvPicPr>
          <p:cNvPr id="22" name="Picture 2" descr="â3d morton curveâçå¾çæç´¢ç»æ">
            <a:extLst>
              <a:ext uri="{FF2B5EF4-FFF2-40B4-BE49-F238E27FC236}">
                <a16:creationId xmlns:a16="http://schemas.microsoft.com/office/drawing/2014/main" id="{42E4E444-9530-4B6C-9185-FE6B4C66A75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50" t="9586" r="4471" b="5065"/>
          <a:stretch/>
        </p:blipFill>
        <p:spPr bwMode="auto">
          <a:xfrm>
            <a:off x="2425223" y="3932451"/>
            <a:ext cx="1814512" cy="1709737"/>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16">
            <a:extLst>
              <a:ext uri="{FF2B5EF4-FFF2-40B4-BE49-F238E27FC236}">
                <a16:creationId xmlns:a16="http://schemas.microsoft.com/office/drawing/2014/main" id="{1F8EB561-94A6-4AE7-85EF-00305DEFC041}"/>
              </a:ext>
            </a:extLst>
          </p:cNvPr>
          <p:cNvSpPr txBox="1"/>
          <p:nvPr/>
        </p:nvSpPr>
        <p:spPr>
          <a:xfrm>
            <a:off x="2294146" y="5543132"/>
            <a:ext cx="2791798" cy="369332"/>
          </a:xfrm>
          <a:prstGeom prst="rect">
            <a:avLst/>
          </a:prstGeom>
          <a:noFill/>
        </p:spPr>
        <p:txBody>
          <a:bodyPr wrap="square" rtlCol="0">
            <a:spAutoFit/>
          </a:bodyPr>
          <a:lstStyle/>
          <a:p>
            <a:r>
              <a:rPr lang="en-US" altLang="zh-CN" dirty="0"/>
              <a:t>3D Morton curve -&gt; </a:t>
            </a:r>
            <a:r>
              <a:rPr lang="en-US" altLang="zh-CN" dirty="0" err="1"/>
              <a:t>nD</a:t>
            </a:r>
            <a:endParaRPr lang="zh-CN" altLang="en-US" dirty="0"/>
          </a:p>
        </p:txBody>
      </p:sp>
      <p:pic>
        <p:nvPicPr>
          <p:cNvPr id="24" name="图片 4">
            <a:extLst>
              <a:ext uri="{FF2B5EF4-FFF2-40B4-BE49-F238E27FC236}">
                <a16:creationId xmlns:a16="http://schemas.microsoft.com/office/drawing/2014/main" id="{DB39C0CC-D858-466D-9E44-ACFBCB3F8FD8}"/>
              </a:ext>
            </a:extLst>
          </p:cNvPr>
          <p:cNvPicPr>
            <a:picLocks noChangeAspect="1"/>
          </p:cNvPicPr>
          <p:nvPr/>
        </p:nvPicPr>
        <p:blipFill>
          <a:blip r:embed="rId6"/>
          <a:stretch>
            <a:fillRect/>
          </a:stretch>
        </p:blipFill>
        <p:spPr>
          <a:xfrm>
            <a:off x="4910152" y="1534702"/>
            <a:ext cx="5353797" cy="4143953"/>
          </a:xfrm>
          <a:prstGeom prst="rect">
            <a:avLst/>
          </a:prstGeom>
        </p:spPr>
      </p:pic>
      <p:cxnSp>
        <p:nvCxnSpPr>
          <p:cNvPr id="25" name="直接箭头连接符 17">
            <a:extLst>
              <a:ext uri="{FF2B5EF4-FFF2-40B4-BE49-F238E27FC236}">
                <a16:creationId xmlns:a16="http://schemas.microsoft.com/office/drawing/2014/main" id="{96A7D4C8-9DD9-46EE-AEE9-6393F5622886}"/>
              </a:ext>
            </a:extLst>
          </p:cNvPr>
          <p:cNvCxnSpPr>
            <a:cxnSpLocks/>
          </p:cNvCxnSpPr>
          <p:nvPr/>
        </p:nvCxnSpPr>
        <p:spPr>
          <a:xfrm>
            <a:off x="4456100" y="3699267"/>
            <a:ext cx="629844" cy="530589"/>
          </a:xfrm>
          <a:prstGeom prst="straightConnector1">
            <a:avLst/>
          </a:prstGeom>
          <a:ln w="6350">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5D1916D5-4928-4A9D-AF57-799D0FBF8342}"/>
              </a:ext>
            </a:extLst>
          </p:cNvPr>
          <p:cNvSpPr txBox="1"/>
          <p:nvPr/>
        </p:nvSpPr>
        <p:spPr>
          <a:xfrm>
            <a:off x="5152087" y="2476830"/>
            <a:ext cx="986121" cy="369332"/>
          </a:xfrm>
          <a:prstGeom prst="rect">
            <a:avLst/>
          </a:prstGeom>
          <a:noFill/>
        </p:spPr>
        <p:txBody>
          <a:bodyPr wrap="square" rtlCol="0">
            <a:spAutoFit/>
          </a:bodyPr>
          <a:lstStyle/>
          <a:p>
            <a:r>
              <a:rPr lang="en-GB" dirty="0"/>
              <a:t>B+ tree</a:t>
            </a:r>
            <a:endParaRPr lang="en-NL" dirty="0"/>
          </a:p>
        </p:txBody>
      </p:sp>
      <p:sp>
        <p:nvSpPr>
          <p:cNvPr id="27" name="Title 1"/>
          <p:cNvSpPr>
            <a:spLocks noGrp="1"/>
          </p:cNvSpPr>
          <p:nvPr>
            <p:ph type="title"/>
          </p:nvPr>
        </p:nvSpPr>
        <p:spPr>
          <a:xfrm>
            <a:off x="609600" y="274638"/>
            <a:ext cx="11144437" cy="1143000"/>
          </a:xfrm>
        </p:spPr>
        <p:txBody>
          <a:bodyPr/>
          <a:lstStyle/>
          <a:p>
            <a:r>
              <a:rPr lang="en-US" dirty="0" err="1"/>
              <a:t>HistSFC</a:t>
            </a:r>
            <a:r>
              <a:rPr lang="en-US" dirty="0"/>
              <a:t> – storage </a:t>
            </a:r>
          </a:p>
        </p:txBody>
      </p:sp>
      <p:sp>
        <p:nvSpPr>
          <p:cNvPr id="28" name="Rectangle 27"/>
          <p:cNvSpPr/>
          <p:nvPr/>
        </p:nvSpPr>
        <p:spPr>
          <a:xfrm>
            <a:off x="10934366" y="2201004"/>
            <a:ext cx="1798826" cy="369332"/>
          </a:xfrm>
          <a:prstGeom prst="rect">
            <a:avLst/>
          </a:prstGeom>
        </p:spPr>
        <p:txBody>
          <a:bodyPr wrap="square">
            <a:spAutoFit/>
          </a:bodyPr>
          <a:lstStyle/>
          <a:p>
            <a:r>
              <a:rPr lang="en-GB" dirty="0" smtClean="0"/>
              <a:t>Liu 2022</a:t>
            </a:r>
            <a:endParaRPr lang="en-GB" dirty="0"/>
          </a:p>
        </p:txBody>
      </p:sp>
      <p:pic>
        <p:nvPicPr>
          <p:cNvPr id="29" name="Picture 4" descr="eScience Center - Dutch Techcentre for Life Science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5755" b="13205"/>
          <a:stretch/>
        </p:blipFill>
        <p:spPr bwMode="auto">
          <a:xfrm>
            <a:off x="2325472" y="5979515"/>
            <a:ext cx="1970756" cy="591286"/>
          </a:xfrm>
          <a:prstGeom prst="rect">
            <a:avLst/>
          </a:prstGeom>
          <a:solidFill>
            <a:schemeClr val="bg1"/>
          </a:solidFill>
        </p:spPr>
      </p:pic>
    </p:spTree>
    <p:extLst>
      <p:ext uri="{BB962C8B-B14F-4D97-AF65-F5344CB8AC3E}">
        <p14:creationId xmlns:p14="http://schemas.microsoft.com/office/powerpoint/2010/main" val="344087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5"/>
          <p:cNvSpPr txBox="1">
            <a:spLocks noGrp="1"/>
          </p:cNvSpPr>
          <p:nvPr>
            <p:ph type="sldNum" sz="quarter" idx="2"/>
          </p:nvPr>
        </p:nvSpPr>
        <p:spPr>
          <a:xfrm>
            <a:off x="11302082" y="6240205"/>
            <a:ext cx="169919" cy="18466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smtClean="0"/>
              <a:t>11</a:t>
            </a:r>
            <a:endParaRPr dirty="0"/>
          </a:p>
        </p:txBody>
      </p:sp>
      <p:pic>
        <p:nvPicPr>
          <p:cNvPr id="9" name="Picture 2" descr="http://nd-pc.org/images/nD-P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8285" y="17826"/>
            <a:ext cx="1872115" cy="851813"/>
          </a:xfrm>
          <a:prstGeom prst="rect">
            <a:avLst/>
          </a:prstGeom>
          <a:noFill/>
          <a:extLst>
            <a:ext uri="{909E8E84-426E-40DD-AFC4-6F175D3DCCD1}">
              <a14:hiddenFill xmlns:a14="http://schemas.microsoft.com/office/drawing/2010/main">
                <a:solidFill>
                  <a:srgbClr val="FFFFFF"/>
                </a:solidFill>
              </a14:hiddenFill>
            </a:ext>
          </a:extLst>
        </p:spPr>
      </p:pic>
      <p:pic>
        <p:nvPicPr>
          <p:cNvPr id="27" name="Content Placeholder 12">
            <a:extLst>
              <a:ext uri="{FF2B5EF4-FFF2-40B4-BE49-F238E27FC236}">
                <a16:creationId xmlns:a16="http://schemas.microsoft.com/office/drawing/2014/main" id="{AB36E9B0-3AEC-4F36-8A55-71F9FADEA587}"/>
              </a:ext>
            </a:extLst>
          </p:cNvPr>
          <p:cNvPicPr>
            <a:picLocks noChangeAspect="1"/>
          </p:cNvPicPr>
          <p:nvPr/>
        </p:nvPicPr>
        <p:blipFill>
          <a:blip r:embed="rId4"/>
          <a:stretch>
            <a:fillRect/>
          </a:stretch>
        </p:blipFill>
        <p:spPr>
          <a:xfrm>
            <a:off x="5668815" y="1768141"/>
            <a:ext cx="4075220" cy="2610688"/>
          </a:xfrm>
          <a:prstGeom prst="rect">
            <a:avLst/>
          </a:prstGeom>
        </p:spPr>
      </p:pic>
      <p:pic>
        <p:nvPicPr>
          <p:cNvPr id="28" name="Picture 27">
            <a:extLst>
              <a:ext uri="{FF2B5EF4-FFF2-40B4-BE49-F238E27FC236}">
                <a16:creationId xmlns:a16="http://schemas.microsoft.com/office/drawing/2014/main" id="{9F754A39-E9C3-4FFD-AC55-24D06483F455}"/>
              </a:ext>
            </a:extLst>
          </p:cNvPr>
          <p:cNvPicPr>
            <a:picLocks noChangeAspect="1"/>
          </p:cNvPicPr>
          <p:nvPr/>
        </p:nvPicPr>
        <p:blipFill rotWithShape="1">
          <a:blip r:embed="rId5"/>
          <a:srcRect l="8977" t="4371" r="10890"/>
          <a:stretch/>
        </p:blipFill>
        <p:spPr>
          <a:xfrm>
            <a:off x="1981201" y="1516615"/>
            <a:ext cx="3018903" cy="3602705"/>
          </a:xfrm>
          <a:prstGeom prst="rect">
            <a:avLst/>
          </a:prstGeom>
        </p:spPr>
      </p:pic>
      <p:cxnSp>
        <p:nvCxnSpPr>
          <p:cNvPr id="29" name="Straight Arrow Connector 28">
            <a:extLst>
              <a:ext uri="{FF2B5EF4-FFF2-40B4-BE49-F238E27FC236}">
                <a16:creationId xmlns:a16="http://schemas.microsoft.com/office/drawing/2014/main" id="{85591683-9F0C-4DB2-932D-D5B79AA67AAA}"/>
              </a:ext>
            </a:extLst>
          </p:cNvPr>
          <p:cNvCxnSpPr>
            <a:cxnSpLocks/>
          </p:cNvCxnSpPr>
          <p:nvPr/>
        </p:nvCxnSpPr>
        <p:spPr>
          <a:xfrm flipV="1">
            <a:off x="4815375" y="3317968"/>
            <a:ext cx="853440" cy="87181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9483A769-BBCE-4FB4-90DC-41C8F92D1CFA}"/>
              </a:ext>
            </a:extLst>
          </p:cNvPr>
          <p:cNvSpPr txBox="1"/>
          <p:nvPr/>
        </p:nvSpPr>
        <p:spPr>
          <a:xfrm>
            <a:off x="2598725" y="4736615"/>
            <a:ext cx="1827488" cy="369332"/>
          </a:xfrm>
          <a:prstGeom prst="rect">
            <a:avLst/>
          </a:prstGeom>
          <a:noFill/>
        </p:spPr>
        <p:txBody>
          <a:bodyPr wrap="none" rtlCol="0">
            <a:spAutoFit/>
          </a:bodyPr>
          <a:lstStyle/>
          <a:p>
            <a:r>
              <a:rPr lang="en-GB" dirty="0"/>
              <a:t>Morton hierarchy</a:t>
            </a:r>
            <a:endParaRPr lang="en-NL" dirty="0"/>
          </a:p>
        </p:txBody>
      </p:sp>
      <p:sp>
        <p:nvSpPr>
          <p:cNvPr id="31" name="TextBox 30">
            <a:extLst>
              <a:ext uri="{FF2B5EF4-FFF2-40B4-BE49-F238E27FC236}">
                <a16:creationId xmlns:a16="http://schemas.microsoft.com/office/drawing/2014/main" id="{8F1D09F2-8495-4499-92AF-02708A5F34E1}"/>
              </a:ext>
            </a:extLst>
          </p:cNvPr>
          <p:cNvSpPr txBox="1"/>
          <p:nvPr/>
        </p:nvSpPr>
        <p:spPr>
          <a:xfrm>
            <a:off x="2598726" y="2115112"/>
            <a:ext cx="1503745" cy="276999"/>
          </a:xfrm>
          <a:prstGeom prst="rect">
            <a:avLst/>
          </a:prstGeom>
          <a:noFill/>
        </p:spPr>
        <p:txBody>
          <a:bodyPr wrap="none" rtlCol="0">
            <a:spAutoFit/>
          </a:bodyPr>
          <a:lstStyle/>
          <a:p>
            <a:r>
              <a:rPr lang="en-GB" sz="1200" dirty="0">
                <a:solidFill>
                  <a:schemeClr val="bg1"/>
                </a:solidFill>
              </a:rPr>
              <a:t>Whole extent of data</a:t>
            </a:r>
            <a:endParaRPr lang="en-NL" sz="1200" dirty="0">
              <a:solidFill>
                <a:schemeClr val="bg1"/>
              </a:solidFill>
            </a:endParaRPr>
          </a:p>
        </p:txBody>
      </p:sp>
      <p:sp>
        <p:nvSpPr>
          <p:cNvPr id="32" name="Content Placeholder 2">
            <a:extLst>
              <a:ext uri="{FF2B5EF4-FFF2-40B4-BE49-F238E27FC236}">
                <a16:creationId xmlns:a16="http://schemas.microsoft.com/office/drawing/2014/main" id="{F460CD48-53AF-40E4-B45C-FC4E593767F8}"/>
              </a:ext>
            </a:extLst>
          </p:cNvPr>
          <p:cNvSpPr txBox="1">
            <a:spLocks/>
          </p:cNvSpPr>
          <p:nvPr/>
        </p:nvSpPr>
        <p:spPr>
          <a:xfrm>
            <a:off x="2012911" y="1341914"/>
            <a:ext cx="8358329"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Conversion of query geometry</a:t>
            </a:r>
          </a:p>
        </p:txBody>
      </p:sp>
      <p:pic>
        <p:nvPicPr>
          <p:cNvPr id="33" name="Picture 32">
            <a:extLst>
              <a:ext uri="{FF2B5EF4-FFF2-40B4-BE49-F238E27FC236}">
                <a16:creationId xmlns:a16="http://schemas.microsoft.com/office/drawing/2014/main" id="{E56FDC1E-F09E-4701-A4AF-78DD65E3F1E0}"/>
              </a:ext>
            </a:extLst>
          </p:cNvPr>
          <p:cNvPicPr>
            <a:picLocks noChangeAspect="1"/>
          </p:cNvPicPr>
          <p:nvPr/>
        </p:nvPicPr>
        <p:blipFill>
          <a:blip r:embed="rId6"/>
          <a:stretch>
            <a:fillRect/>
          </a:stretch>
        </p:blipFill>
        <p:spPr>
          <a:xfrm>
            <a:off x="5305469" y="4691850"/>
            <a:ext cx="4563736" cy="1891512"/>
          </a:xfrm>
          <a:prstGeom prst="rect">
            <a:avLst/>
          </a:prstGeom>
        </p:spPr>
      </p:pic>
      <p:cxnSp>
        <p:nvCxnSpPr>
          <p:cNvPr id="34" name="Straight Arrow Connector 33">
            <a:extLst>
              <a:ext uri="{FF2B5EF4-FFF2-40B4-BE49-F238E27FC236}">
                <a16:creationId xmlns:a16="http://schemas.microsoft.com/office/drawing/2014/main" id="{F38701B6-9182-4DB7-A77E-B55A1D3CA983}"/>
              </a:ext>
            </a:extLst>
          </p:cNvPr>
          <p:cNvCxnSpPr>
            <a:cxnSpLocks/>
          </p:cNvCxnSpPr>
          <p:nvPr/>
        </p:nvCxnSpPr>
        <p:spPr>
          <a:xfrm flipV="1">
            <a:off x="7587337" y="2178687"/>
            <a:ext cx="1469232" cy="314657"/>
          </a:xfrm>
          <a:prstGeom prst="straightConnector1">
            <a:avLst/>
          </a:prstGeom>
          <a:ln w="12700">
            <a:solidFill>
              <a:srgbClr val="00B0F0"/>
            </a:solidFill>
            <a:tailEnd type="triangle"/>
          </a:ln>
        </p:spPr>
        <p:style>
          <a:lnRef idx="2">
            <a:schemeClr val="accent5"/>
          </a:lnRef>
          <a:fillRef idx="0">
            <a:schemeClr val="accent5"/>
          </a:fillRef>
          <a:effectRef idx="1">
            <a:schemeClr val="accent5"/>
          </a:effectRef>
          <a:fontRef idx="minor">
            <a:schemeClr val="tx1"/>
          </a:fontRef>
        </p:style>
      </p:cxnSp>
      <p:sp>
        <p:nvSpPr>
          <p:cNvPr id="35" name="TextBox 34">
            <a:extLst>
              <a:ext uri="{FF2B5EF4-FFF2-40B4-BE49-F238E27FC236}">
                <a16:creationId xmlns:a16="http://schemas.microsoft.com/office/drawing/2014/main" id="{3118940F-59E5-4AC6-8568-B76E7189CB7C}"/>
              </a:ext>
            </a:extLst>
          </p:cNvPr>
          <p:cNvSpPr txBox="1"/>
          <p:nvPr/>
        </p:nvSpPr>
        <p:spPr>
          <a:xfrm>
            <a:off x="9061187" y="1954564"/>
            <a:ext cx="1563505" cy="369332"/>
          </a:xfrm>
          <a:prstGeom prst="rect">
            <a:avLst/>
          </a:prstGeom>
          <a:noFill/>
        </p:spPr>
        <p:txBody>
          <a:bodyPr wrap="none" rtlCol="0">
            <a:spAutoFit/>
          </a:bodyPr>
          <a:lstStyle/>
          <a:p>
            <a:r>
              <a:rPr lang="en-GB" dirty="0">
                <a:solidFill>
                  <a:srgbClr val="00B0F0"/>
                </a:solidFill>
              </a:rPr>
              <a:t>Query window</a:t>
            </a:r>
            <a:endParaRPr lang="en-NL" dirty="0">
              <a:solidFill>
                <a:srgbClr val="00B0F0"/>
              </a:solidFill>
            </a:endParaRPr>
          </a:p>
        </p:txBody>
      </p:sp>
      <p:sp>
        <p:nvSpPr>
          <p:cNvPr id="36" name="Title 1">
            <a:extLst>
              <a:ext uri="{FF2B5EF4-FFF2-40B4-BE49-F238E27FC236}">
                <a16:creationId xmlns:a16="http://schemas.microsoft.com/office/drawing/2014/main" id="{7A6E4B04-2E6B-4D78-BCA0-2BFC1793C2F6}"/>
              </a:ext>
            </a:extLst>
          </p:cNvPr>
          <p:cNvSpPr>
            <a:spLocks noGrp="1"/>
          </p:cNvSpPr>
          <p:nvPr>
            <p:ph type="title"/>
          </p:nvPr>
        </p:nvSpPr>
        <p:spPr>
          <a:xfrm>
            <a:off x="762000" y="427038"/>
            <a:ext cx="11144437" cy="1143000"/>
          </a:xfrm>
        </p:spPr>
        <p:txBody>
          <a:bodyPr>
            <a:normAutofit/>
          </a:bodyPr>
          <a:lstStyle/>
          <a:p>
            <a:r>
              <a:rPr lang="en-US" dirty="0" err="1"/>
              <a:t>HistSFC</a:t>
            </a:r>
            <a:r>
              <a:rPr lang="en-US" dirty="0"/>
              <a:t> – query </a:t>
            </a:r>
            <a:endParaRPr lang="en-NL" dirty="0"/>
          </a:p>
        </p:txBody>
      </p:sp>
      <p:sp>
        <p:nvSpPr>
          <p:cNvPr id="37" name="Rectangle 36"/>
          <p:cNvSpPr/>
          <p:nvPr/>
        </p:nvSpPr>
        <p:spPr>
          <a:xfrm>
            <a:off x="10875210" y="1341914"/>
            <a:ext cx="1798826" cy="369332"/>
          </a:xfrm>
          <a:prstGeom prst="rect">
            <a:avLst/>
          </a:prstGeom>
        </p:spPr>
        <p:txBody>
          <a:bodyPr wrap="square">
            <a:spAutoFit/>
          </a:bodyPr>
          <a:lstStyle/>
          <a:p>
            <a:r>
              <a:rPr lang="en-GB" dirty="0" smtClean="0"/>
              <a:t>Liu 2022</a:t>
            </a:r>
            <a:endParaRPr lang="en-GB" dirty="0"/>
          </a:p>
        </p:txBody>
      </p:sp>
      <p:pic>
        <p:nvPicPr>
          <p:cNvPr id="38" name="Picture 4" descr="eScience Center - Dutch Techcentre for Life Science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5755" b="13205"/>
          <a:stretch/>
        </p:blipFill>
        <p:spPr bwMode="auto">
          <a:xfrm>
            <a:off x="2325472" y="5979515"/>
            <a:ext cx="1970756" cy="591286"/>
          </a:xfrm>
          <a:prstGeom prst="rect">
            <a:avLst/>
          </a:prstGeom>
          <a:solidFill>
            <a:schemeClr val="bg1"/>
          </a:solidFill>
        </p:spPr>
      </p:pic>
    </p:spTree>
    <p:extLst>
      <p:ext uri="{BB962C8B-B14F-4D97-AF65-F5344CB8AC3E}">
        <p14:creationId xmlns:p14="http://schemas.microsoft.com/office/powerpoint/2010/main" val="147697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Titel 9"/>
          <p:cNvSpPr txBox="1">
            <a:spLocks noGrp="1"/>
          </p:cNvSpPr>
          <p:nvPr>
            <p:ph type="title"/>
          </p:nvPr>
        </p:nvSpPr>
        <p:spPr>
          <a:xfrm>
            <a:off x="234644" y="1252658"/>
            <a:ext cx="7204750" cy="1076617"/>
          </a:xfrm>
          <a:prstGeom prst="rect">
            <a:avLst/>
          </a:prstGeom>
        </p:spPr>
        <p:txBody>
          <a:bodyPr>
            <a:noAutofit/>
          </a:bodyPr>
          <a:lstStyle>
            <a:lvl1pPr defTabSz="850391">
              <a:tabLst>
                <a:tab pos="1155700" algn="l"/>
              </a:tabLst>
              <a:defRPr sz="2976"/>
            </a:lvl1pPr>
          </a:lstStyle>
          <a:p>
            <a:r>
              <a:rPr lang="en-US" sz="3200" dirty="0" smtClean="0"/>
              <a:t>And many more…</a:t>
            </a:r>
            <a:endParaRPr sz="3200" dirty="0"/>
          </a:p>
        </p:txBody>
      </p:sp>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pic>
        <p:nvPicPr>
          <p:cNvPr id="6" name="Picture 4" descr="eScience Center - Dutch Techcentre for Life Science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755" b="13205"/>
          <a:stretch/>
        </p:blipFill>
        <p:spPr bwMode="auto">
          <a:xfrm>
            <a:off x="2325472" y="5979515"/>
            <a:ext cx="1970756" cy="591286"/>
          </a:xfrm>
          <a:prstGeom prst="rect">
            <a:avLst/>
          </a:prstGeom>
          <a:solidFill>
            <a:schemeClr val="bg1"/>
          </a:solidFill>
        </p:spPr>
      </p:pic>
      <p:pic>
        <p:nvPicPr>
          <p:cNvPr id="7" name="Picture 2" descr="http://nd-pc.org/images/nD-P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8285" y="17826"/>
            <a:ext cx="1872115" cy="8518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518" y="1927049"/>
            <a:ext cx="3190332" cy="3190332"/>
          </a:xfrm>
          <a:prstGeom prst="rect">
            <a:avLst/>
          </a:prstGeom>
        </p:spPr>
      </p:pic>
      <p:pic>
        <p:nvPicPr>
          <p:cNvPr id="2" name="Picture 1"/>
          <p:cNvPicPr>
            <a:picLocks noChangeAspect="1"/>
          </p:cNvPicPr>
          <p:nvPr/>
        </p:nvPicPr>
        <p:blipFill>
          <a:blip r:embed="rId5"/>
          <a:stretch>
            <a:fillRect/>
          </a:stretch>
        </p:blipFill>
        <p:spPr>
          <a:xfrm>
            <a:off x="4113716" y="702437"/>
            <a:ext cx="6104569" cy="3447060"/>
          </a:xfrm>
          <a:prstGeom prst="rect">
            <a:avLst/>
          </a:prstGeom>
          <a:ln>
            <a:solidFill>
              <a:schemeClr val="tx1"/>
            </a:solidFill>
          </a:ln>
        </p:spPr>
      </p:pic>
      <p:pic>
        <p:nvPicPr>
          <p:cNvPr id="3" name="Picture 2"/>
          <p:cNvPicPr>
            <a:picLocks noChangeAspect="1"/>
          </p:cNvPicPr>
          <p:nvPr/>
        </p:nvPicPr>
        <p:blipFill>
          <a:blip r:embed="rId6"/>
          <a:stretch>
            <a:fillRect/>
          </a:stretch>
        </p:blipFill>
        <p:spPr>
          <a:xfrm>
            <a:off x="5023337" y="2242493"/>
            <a:ext cx="5750532" cy="3139513"/>
          </a:xfrm>
          <a:prstGeom prst="rect">
            <a:avLst/>
          </a:prstGeom>
          <a:ln>
            <a:solidFill>
              <a:schemeClr val="tx1"/>
            </a:solidFill>
          </a:ln>
        </p:spPr>
      </p:pic>
      <p:pic>
        <p:nvPicPr>
          <p:cNvPr id="4" name="Picture 3"/>
          <p:cNvPicPr>
            <a:picLocks noChangeAspect="1"/>
          </p:cNvPicPr>
          <p:nvPr/>
        </p:nvPicPr>
        <p:blipFill>
          <a:blip r:embed="rId7"/>
          <a:stretch>
            <a:fillRect/>
          </a:stretch>
        </p:blipFill>
        <p:spPr>
          <a:xfrm>
            <a:off x="5741868" y="3163821"/>
            <a:ext cx="5567800" cy="2956039"/>
          </a:xfrm>
          <a:prstGeom prst="rect">
            <a:avLst/>
          </a:prstGeom>
          <a:ln>
            <a:solidFill>
              <a:schemeClr val="tx1"/>
            </a:solidFill>
          </a:ln>
        </p:spPr>
      </p:pic>
    </p:spTree>
    <p:extLst>
      <p:ext uri="{BB962C8B-B14F-4D97-AF65-F5344CB8AC3E}">
        <p14:creationId xmlns:p14="http://schemas.microsoft.com/office/powerpoint/2010/main" val="2501317907"/>
      </p:ext>
    </p:extLst>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Titel 9"/>
          <p:cNvSpPr txBox="1">
            <a:spLocks noGrp="1"/>
          </p:cNvSpPr>
          <p:nvPr>
            <p:ph type="title"/>
          </p:nvPr>
        </p:nvSpPr>
        <p:spPr>
          <a:xfrm>
            <a:off x="2325472" y="2822283"/>
            <a:ext cx="7204750" cy="1076617"/>
          </a:xfrm>
          <a:prstGeom prst="rect">
            <a:avLst/>
          </a:prstGeom>
        </p:spPr>
        <p:txBody>
          <a:bodyPr>
            <a:noAutofit/>
          </a:bodyPr>
          <a:lstStyle>
            <a:lvl1pPr defTabSz="850391">
              <a:tabLst>
                <a:tab pos="1155700" algn="l"/>
              </a:tabLst>
              <a:defRPr sz="2976"/>
            </a:lvl1pPr>
          </a:lstStyle>
          <a:p>
            <a:r>
              <a:rPr lang="en-US" sz="5400" dirty="0" smtClean="0"/>
              <a:t>Future development</a:t>
            </a:r>
            <a:endParaRPr sz="5400" dirty="0"/>
          </a:p>
        </p:txBody>
      </p:sp>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dirty="0"/>
          </a:p>
        </p:txBody>
      </p:sp>
      <p:pic>
        <p:nvPicPr>
          <p:cNvPr id="6" name="Picture 4" descr="eScience Center - Dutch Techcentre for Life Science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755" b="13205"/>
          <a:stretch/>
        </p:blipFill>
        <p:spPr bwMode="auto">
          <a:xfrm>
            <a:off x="2325472" y="5979515"/>
            <a:ext cx="1970756" cy="591286"/>
          </a:xfrm>
          <a:prstGeom prst="rect">
            <a:avLst/>
          </a:prstGeom>
          <a:solidFill>
            <a:schemeClr val="bg1"/>
          </a:solidFill>
        </p:spPr>
      </p:pic>
      <p:pic>
        <p:nvPicPr>
          <p:cNvPr id="7" name="Picture 2" descr="http://nd-pc.org/images/nD-P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8285" y="17826"/>
            <a:ext cx="1872115" cy="85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089610"/>
      </p:ext>
    </p:extLst>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76730" y="900712"/>
            <a:ext cx="10384756" cy="1031051"/>
          </a:xfrm>
          <a:prstGeom prst="rect">
            <a:avLst/>
          </a:prstGeom>
        </p:spPr>
        <p:txBody>
          <a:bodyPr wrap="square">
            <a:spAutoFit/>
          </a:bodyPr>
          <a:lstStyle/>
          <a:p>
            <a:pPr algn="just"/>
            <a:r>
              <a:rPr lang="en-US" sz="1700" dirty="0" smtClean="0">
                <a:solidFill>
                  <a:schemeClr val="accent1">
                    <a:lumMod val="50000"/>
                  </a:schemeClr>
                </a:solidFill>
              </a:rPr>
              <a:t>Making point clouds the primary representation of ultra-high-resolution </a:t>
            </a:r>
            <a:r>
              <a:rPr lang="en-US" sz="1700" dirty="0" err="1" smtClean="0">
                <a:solidFill>
                  <a:schemeClr val="accent1">
                    <a:lumMod val="50000"/>
                  </a:schemeClr>
                </a:solidFill>
              </a:rPr>
              <a:t>spatio</a:t>
            </a:r>
            <a:r>
              <a:rPr lang="en-US" sz="1700" dirty="0" smtClean="0">
                <a:solidFill>
                  <a:schemeClr val="accent1">
                    <a:lumMod val="50000"/>
                  </a:schemeClr>
                </a:solidFill>
              </a:rPr>
              <a:t>-temporal features</a:t>
            </a:r>
            <a:r>
              <a:rPr lang="en-US" sz="1700" dirty="0" smtClean="0"/>
              <a:t>, throughout the whole processing chain: data acquisition, storage, analysis, visualization and dissemination. </a:t>
            </a:r>
          </a:p>
          <a:p>
            <a:pPr algn="just"/>
            <a:endParaRPr lang="en-US" sz="1000" dirty="0" smtClean="0"/>
          </a:p>
        </p:txBody>
      </p:sp>
      <p:pic>
        <p:nvPicPr>
          <p:cNvPr id="10" name="Picture 2" descr="http://nd-pc.org/images/nD-P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3573" y="71324"/>
            <a:ext cx="1938117" cy="8818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1862616" y="1788501"/>
            <a:ext cx="5936469" cy="4144328"/>
          </a:xfrm>
          <a:prstGeom prst="rect">
            <a:avLst/>
          </a:prstGeom>
        </p:spPr>
      </p:pic>
      <p:sp>
        <p:nvSpPr>
          <p:cNvPr id="3" name="TextBox 2"/>
          <p:cNvSpPr txBox="1"/>
          <p:nvPr/>
        </p:nvSpPr>
        <p:spPr>
          <a:xfrm>
            <a:off x="7906485" y="4982420"/>
            <a:ext cx="195697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kumimoji="0" lang="en-US" sz="1800" i="0" u="none" strike="noStrike" cap="none" spc="0" normalizeH="0" baseline="0" dirty="0" smtClean="0">
                <a:ln>
                  <a:noFill/>
                </a:ln>
                <a:solidFill>
                  <a:srgbClr val="000000"/>
                </a:solidFill>
                <a:effectLst/>
                <a:uFillTx/>
                <a:sym typeface="Arial"/>
              </a:rPr>
              <a:t>Liu</a:t>
            </a:r>
            <a:r>
              <a:rPr kumimoji="0" lang="en-US" sz="1800" i="0" u="none" strike="noStrike" cap="none" spc="0" normalizeH="0" dirty="0" smtClean="0">
                <a:ln>
                  <a:noFill/>
                </a:ln>
                <a:solidFill>
                  <a:srgbClr val="000000"/>
                </a:solidFill>
                <a:effectLst/>
                <a:uFillTx/>
                <a:sym typeface="Arial"/>
              </a:rPr>
              <a:t> 2022</a:t>
            </a:r>
            <a:endParaRPr kumimoji="0" lang="en-GB" sz="1800" i="0" u="none" strike="noStrike" cap="none" spc="0" normalizeH="0" baseline="0" dirty="0">
              <a:ln>
                <a:noFill/>
              </a:ln>
              <a:solidFill>
                <a:srgbClr val="000000"/>
              </a:solidFill>
              <a:effectLst/>
              <a:uFillTx/>
              <a:sym typeface="Arial"/>
            </a:endParaRPr>
          </a:p>
        </p:txBody>
      </p:sp>
      <p:pic>
        <p:nvPicPr>
          <p:cNvPr id="8" name="Picture 4" descr="eScience Center - Dutch Techcentre for Life Scienc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755" b="13205"/>
          <a:stretch/>
        </p:blipFill>
        <p:spPr bwMode="auto">
          <a:xfrm>
            <a:off x="2325472" y="5979515"/>
            <a:ext cx="1970756" cy="591286"/>
          </a:xfrm>
          <a:prstGeom prst="rect">
            <a:avLst/>
          </a:prstGeom>
          <a:solidFill>
            <a:schemeClr val="bg1"/>
          </a:solidFill>
        </p:spPr>
      </p:pic>
      <p:sp>
        <p:nvSpPr>
          <p:cNvPr id="7"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dirty="0"/>
          </a:p>
        </p:txBody>
      </p:sp>
    </p:spTree>
    <p:extLst>
      <p:ext uri="{BB962C8B-B14F-4D97-AF65-F5344CB8AC3E}">
        <p14:creationId xmlns:p14="http://schemas.microsoft.com/office/powerpoint/2010/main" val="130985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76730" y="953167"/>
            <a:ext cx="8341870" cy="1049357"/>
          </a:xfrm>
          <a:prstGeom prst="rect">
            <a:avLst/>
          </a:prstGeom>
          <a:ln w="12700">
            <a:miter lim="400000"/>
          </a:ln>
        </p:spPr>
        <p:txBody>
          <a:bodyPr lIns="0" tIns="0" rIns="0" bIns="0">
            <a:normAutofit fontScale="97500"/>
          </a:bodyPr>
          <a:lstStyle/>
          <a:p>
            <a:pPr>
              <a:lnSpc>
                <a:spcPct val="90000"/>
              </a:lnSpc>
              <a:tabLst>
                <a:tab pos="1244600" algn="l"/>
              </a:tabLst>
            </a:pPr>
            <a:r>
              <a:rPr lang="en-US" sz="2400" b="1" dirty="0">
                <a:solidFill>
                  <a:schemeClr val="accent1"/>
                </a:solidFill>
                <a:latin typeface="Roboto Slab Regular Regular"/>
                <a:ea typeface="Roboto Slab Regular Regular"/>
                <a:cs typeface="Roboto Slab Regular Regular"/>
              </a:rPr>
              <a:t>nD-PointCloud continuous level representation for spatio-temporal phenomena in Open Point Cloud Maps</a:t>
            </a:r>
            <a:endParaRPr lang="en-GB" sz="2400" b="1" dirty="0">
              <a:solidFill>
                <a:schemeClr val="accent1"/>
              </a:solidFill>
              <a:latin typeface="Roboto Slab Regular Regular"/>
              <a:ea typeface="Roboto Slab Regular Regular"/>
              <a:cs typeface="Roboto Slab Regular Regular"/>
            </a:endParaRPr>
          </a:p>
        </p:txBody>
      </p:sp>
      <p:sp>
        <p:nvSpPr>
          <p:cNvPr id="9" name="Rectangle 8"/>
          <p:cNvSpPr/>
          <p:nvPr/>
        </p:nvSpPr>
        <p:spPr>
          <a:xfrm>
            <a:off x="657875" y="1659684"/>
            <a:ext cx="10384756" cy="3031599"/>
          </a:xfrm>
          <a:prstGeom prst="rect">
            <a:avLst/>
          </a:prstGeom>
        </p:spPr>
        <p:txBody>
          <a:bodyPr wrap="square">
            <a:spAutoFit/>
          </a:bodyPr>
          <a:lstStyle/>
          <a:p>
            <a:pPr marL="171450" indent="-171450" algn="just">
              <a:buFont typeface="Arial" panose="020B0604020202020204" pitchFamily="34" charset="0"/>
              <a:buChar char="•"/>
            </a:pPr>
            <a:endParaRPr lang="en-US" sz="1100" dirty="0" smtClean="0">
              <a:solidFill>
                <a:schemeClr val="tx1"/>
              </a:solidFill>
            </a:endParaRPr>
          </a:p>
          <a:p>
            <a:pPr marL="285750" indent="-285750" algn="just">
              <a:buFont typeface="Arial" panose="020B0604020202020204" pitchFamily="34" charset="0"/>
              <a:buChar char="•"/>
            </a:pPr>
            <a:r>
              <a:rPr lang="en-US" sz="2000" dirty="0" smtClean="0">
                <a:solidFill>
                  <a:schemeClr val="tx1"/>
                </a:solidFill>
              </a:rPr>
              <a:t>Based on a novel use of high-resolution </a:t>
            </a:r>
            <a:r>
              <a:rPr lang="en-US" sz="2000" dirty="0" err="1" smtClean="0">
                <a:solidFill>
                  <a:schemeClr val="tx1"/>
                </a:solidFill>
              </a:rPr>
              <a:t>nD</a:t>
            </a:r>
            <a:r>
              <a:rPr lang="en-US" sz="2000" dirty="0" smtClean="0">
                <a:solidFill>
                  <a:schemeClr val="tx1"/>
                </a:solidFill>
              </a:rPr>
              <a:t> space filling curves our project will realize deep integration of space, time and scale as basis for data organization, and enable High Performance/Throughput Computing for enormous point clouds. </a:t>
            </a:r>
          </a:p>
          <a:p>
            <a:pPr marL="285750" indent="-285750" algn="just">
              <a:buFont typeface="Arial" panose="020B0604020202020204" pitchFamily="34" charset="0"/>
              <a:buChar char="•"/>
            </a:pPr>
            <a:endParaRPr lang="en-US" sz="2000" dirty="0">
              <a:solidFill>
                <a:schemeClr val="tx1"/>
              </a:solidFill>
            </a:endParaRPr>
          </a:p>
          <a:p>
            <a:pPr marL="285750" indent="-285750" algn="just">
              <a:buFont typeface="Arial" panose="020B0604020202020204" pitchFamily="34" charset="0"/>
              <a:buChar char="•"/>
            </a:pPr>
            <a:r>
              <a:rPr lang="en-US" sz="2000" dirty="0" smtClean="0">
                <a:solidFill>
                  <a:schemeClr val="tx1"/>
                </a:solidFill>
              </a:rPr>
              <a:t>By enabling operations directly on the raw point cloud data, nD-PointCloud realizes major advances in domains requiring lossless spatio-temporal data of extremely high accuracy. </a:t>
            </a:r>
          </a:p>
          <a:p>
            <a:pPr marL="285750" indent="-285750" algn="just">
              <a:buFont typeface="Arial" panose="020B0604020202020204" pitchFamily="34" charset="0"/>
              <a:buChar char="•"/>
            </a:pPr>
            <a:endParaRPr lang="en-US" sz="2000" dirty="0">
              <a:solidFill>
                <a:schemeClr val="tx1"/>
              </a:solidFill>
            </a:endParaRPr>
          </a:p>
          <a:p>
            <a:pPr marL="285750" indent="-285750" algn="just">
              <a:buFont typeface="Arial" panose="020B0604020202020204" pitchFamily="34" charset="0"/>
              <a:buChar char="•"/>
            </a:pPr>
            <a:r>
              <a:rPr lang="en-US" sz="2000" dirty="0" smtClean="0">
                <a:solidFill>
                  <a:schemeClr val="tx1"/>
                </a:solidFill>
              </a:rPr>
              <a:t>Applications </a:t>
            </a:r>
            <a:r>
              <a:rPr lang="en-US" sz="2000" dirty="0">
                <a:solidFill>
                  <a:schemeClr val="tx1"/>
                </a:solidFill>
              </a:rPr>
              <a:t>from the domain of water management are used as Proof-of-Principle. </a:t>
            </a:r>
            <a:endParaRPr lang="en-US" sz="1100" dirty="0" smtClean="0">
              <a:solidFill>
                <a:schemeClr val="tx1"/>
              </a:solidFill>
            </a:endParaRPr>
          </a:p>
        </p:txBody>
      </p:sp>
      <p:pic>
        <p:nvPicPr>
          <p:cNvPr id="10" name="Picture 2" descr="http://nd-pc.org/images/nD-P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3573" y="71324"/>
            <a:ext cx="1938117" cy="8818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Science Center - Dutch Techcentre for Life Scienc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755" b="13205"/>
          <a:stretch/>
        </p:blipFill>
        <p:spPr bwMode="auto">
          <a:xfrm>
            <a:off x="2325472" y="5979515"/>
            <a:ext cx="1970756" cy="591286"/>
          </a:xfrm>
          <a:prstGeom prst="rect">
            <a:avLst/>
          </a:prstGeom>
          <a:solidFill>
            <a:schemeClr val="bg1"/>
          </a:solidFill>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4630" y="4900098"/>
            <a:ext cx="1488001" cy="1488001"/>
          </a:xfrm>
          <a:prstGeom prst="rect">
            <a:avLst/>
          </a:prstGeom>
        </p:spPr>
      </p:pic>
      <p:sp>
        <p:nvSpPr>
          <p:cNvPr id="7"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dirty="0"/>
          </a:p>
        </p:txBody>
      </p:sp>
    </p:spTree>
    <p:extLst>
      <p:ext uri="{BB962C8B-B14F-4D97-AF65-F5344CB8AC3E}">
        <p14:creationId xmlns:p14="http://schemas.microsoft.com/office/powerpoint/2010/main" val="207115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http://nd-pc.org/images/nD-P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3573" y="71324"/>
            <a:ext cx="1938117" cy="8818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776730" y="1433443"/>
            <a:ext cx="5340134" cy="4038443"/>
          </a:xfrm>
          <a:prstGeom prst="rect">
            <a:avLst/>
          </a:prstGeom>
        </p:spPr>
      </p:pic>
      <p:pic>
        <p:nvPicPr>
          <p:cNvPr id="5122" name="Picture 2" descr="Pix4D Launches New Ground Image Capture App for 3D Modeling with the iPad  Pro and iPhone 12 Pro - LIDAR Magaz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0291" y="3094357"/>
            <a:ext cx="3763282" cy="34793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310291" y="6326160"/>
            <a:ext cx="3433536" cy="307777"/>
          </a:xfrm>
          <a:prstGeom prst="rect">
            <a:avLst/>
          </a:prstGeom>
        </p:spPr>
        <p:txBody>
          <a:bodyPr wrap="square">
            <a:spAutoFit/>
          </a:bodyPr>
          <a:lstStyle/>
          <a:p>
            <a:r>
              <a:rPr lang="en-GB" sz="700" dirty="0">
                <a:solidFill>
                  <a:schemeClr val="bg1"/>
                </a:solidFill>
              </a:rPr>
              <a:t>https://lidarmag.com/2020/11/09/pix4d-launches-new-ground-image-capture-app-for-3d-modeling-with-the-ipad-pro-and-iphone-12-pro/</a:t>
            </a:r>
          </a:p>
        </p:txBody>
      </p:sp>
      <p:sp>
        <p:nvSpPr>
          <p:cNvPr id="5" name="Rectangle 4"/>
          <p:cNvSpPr/>
          <p:nvPr/>
        </p:nvSpPr>
        <p:spPr>
          <a:xfrm>
            <a:off x="776729" y="236865"/>
            <a:ext cx="8730127" cy="923330"/>
          </a:xfrm>
          <a:prstGeom prst="rect">
            <a:avLst/>
          </a:prstGeom>
          <a:ln w="12700">
            <a:miter lim="400000"/>
          </a:ln>
        </p:spPr>
        <p:txBody>
          <a:bodyPr lIns="0" tIns="0" rIns="0" bIns="0">
            <a:normAutofit fontScale="97500"/>
          </a:bodyPr>
          <a:lstStyle/>
          <a:p>
            <a:pPr>
              <a:lnSpc>
                <a:spcPct val="90000"/>
              </a:lnSpc>
              <a:tabLst>
                <a:tab pos="1244600" algn="l"/>
              </a:tabLst>
            </a:pPr>
            <a:r>
              <a:rPr lang="en-US" sz="2000" b="1" dirty="0">
                <a:solidFill>
                  <a:schemeClr val="accent1"/>
                </a:solidFill>
                <a:latin typeface="Roboto Slab Regular Regular"/>
                <a:ea typeface="Roboto Slab Regular Regular"/>
                <a:cs typeface="Roboto Slab Regular Regular"/>
              </a:rPr>
              <a:t>Distributed Open Point Cloud Map (OPCM) infrastructure will be developed that supports data sharing of big data nD-PointCloud and enables interactive real-time visualization </a:t>
            </a:r>
            <a:endParaRPr lang="en-GB" sz="2000" b="1" dirty="0">
              <a:solidFill>
                <a:schemeClr val="accent1"/>
              </a:solidFill>
              <a:latin typeface="Roboto Slab Regular Regular"/>
              <a:ea typeface="Roboto Slab Regular Regular"/>
              <a:cs typeface="Roboto Slab Regular Regular"/>
            </a:endParaRPr>
          </a:p>
        </p:txBody>
      </p:sp>
      <p:cxnSp>
        <p:nvCxnSpPr>
          <p:cNvPr id="7" name="Straight Connector 6"/>
          <p:cNvCxnSpPr/>
          <p:nvPr/>
        </p:nvCxnSpPr>
        <p:spPr>
          <a:xfrm>
            <a:off x="3410857" y="3222171"/>
            <a:ext cx="2899434" cy="1785258"/>
          </a:xfrm>
          <a:prstGeom prst="line">
            <a:avLst/>
          </a:prstGeom>
          <a:no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cxnSp>
      <p:pic>
        <p:nvPicPr>
          <p:cNvPr id="9" name="Picture 4" descr="eScience Center - Dutch Techcentre for Life Scienc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755" b="13205"/>
          <a:stretch/>
        </p:blipFill>
        <p:spPr bwMode="auto">
          <a:xfrm>
            <a:off x="2325472" y="5979515"/>
            <a:ext cx="1970756" cy="591286"/>
          </a:xfrm>
          <a:prstGeom prst="rect">
            <a:avLst/>
          </a:prstGeom>
          <a:solidFill>
            <a:schemeClr val="bg1"/>
          </a:solidFill>
        </p:spPr>
      </p:pic>
      <p:sp>
        <p:nvSpPr>
          <p:cNvPr id="1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dirty="0"/>
          </a:p>
        </p:txBody>
      </p:sp>
    </p:spTree>
    <p:extLst>
      <p:ext uri="{BB962C8B-B14F-4D97-AF65-F5344CB8AC3E}">
        <p14:creationId xmlns:p14="http://schemas.microsoft.com/office/powerpoint/2010/main" val="263732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http://nd-pc.org/images/nD-P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3573" y="71324"/>
            <a:ext cx="1938117" cy="8818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776730" y="1433443"/>
            <a:ext cx="5340134" cy="4038443"/>
          </a:xfrm>
          <a:prstGeom prst="rect">
            <a:avLst/>
          </a:prstGeom>
        </p:spPr>
      </p:pic>
      <p:pic>
        <p:nvPicPr>
          <p:cNvPr id="5122" name="Picture 2" descr="Pix4D Launches New Ground Image Capture App for 3D Modeling with the iPad  Pro and iPhone 12 Pro - LIDAR Magaz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6864" y="5245798"/>
            <a:ext cx="1080157" cy="9986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310291" y="6326160"/>
            <a:ext cx="3433536" cy="307777"/>
          </a:xfrm>
          <a:prstGeom prst="rect">
            <a:avLst/>
          </a:prstGeom>
        </p:spPr>
        <p:txBody>
          <a:bodyPr wrap="square">
            <a:spAutoFit/>
          </a:bodyPr>
          <a:lstStyle/>
          <a:p>
            <a:r>
              <a:rPr lang="en-GB" sz="700" dirty="0">
                <a:solidFill>
                  <a:schemeClr val="bg1"/>
                </a:solidFill>
              </a:rPr>
              <a:t>https://lidarmag.com/2020/11/09/pix4d-launches-new-ground-image-capture-app-for-3d-modeling-with-the-ipad-pro-and-iphone-12-pro/</a:t>
            </a:r>
          </a:p>
        </p:txBody>
      </p:sp>
      <p:sp>
        <p:nvSpPr>
          <p:cNvPr id="5" name="Rectangle 4"/>
          <p:cNvSpPr/>
          <p:nvPr/>
        </p:nvSpPr>
        <p:spPr>
          <a:xfrm>
            <a:off x="776729" y="236865"/>
            <a:ext cx="8730127" cy="923330"/>
          </a:xfrm>
          <a:prstGeom prst="rect">
            <a:avLst/>
          </a:prstGeom>
          <a:ln w="12700">
            <a:miter lim="400000"/>
          </a:ln>
        </p:spPr>
        <p:txBody>
          <a:bodyPr lIns="0" tIns="0" rIns="0" bIns="0">
            <a:normAutofit fontScale="97500"/>
          </a:bodyPr>
          <a:lstStyle/>
          <a:p>
            <a:pPr>
              <a:lnSpc>
                <a:spcPct val="90000"/>
              </a:lnSpc>
              <a:tabLst>
                <a:tab pos="1244600" algn="l"/>
              </a:tabLst>
            </a:pPr>
            <a:r>
              <a:rPr lang="en-US" sz="2000" b="1" dirty="0">
                <a:solidFill>
                  <a:schemeClr val="accent1"/>
                </a:solidFill>
                <a:latin typeface="Roboto Slab Regular Regular"/>
                <a:ea typeface="Roboto Slab Regular Regular"/>
                <a:cs typeface="Roboto Slab Regular Regular"/>
              </a:rPr>
              <a:t>Distributed Open Point Cloud Map (OPCM) infrastructure will be developed that supports data sharing of big data nD-PointCloud and enables interactive real-time visualization </a:t>
            </a:r>
            <a:endParaRPr lang="en-GB" sz="2000" b="1" dirty="0">
              <a:solidFill>
                <a:schemeClr val="accent1"/>
              </a:solidFill>
              <a:latin typeface="Roboto Slab Regular Regular"/>
              <a:ea typeface="Roboto Slab Regular Regular"/>
              <a:cs typeface="Roboto Slab Regular Regular"/>
            </a:endParaRPr>
          </a:p>
        </p:txBody>
      </p:sp>
      <p:pic>
        <p:nvPicPr>
          <p:cNvPr id="8" name="Picture 2" descr="Pix4D Launches New Ground Image Capture App for 3D Modeling with the iPad  Pro and iPhone 12 Pro - LIDAR Magaz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9321" y="4165436"/>
            <a:ext cx="1080157" cy="9986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ix4D Launches New Ground Image Capture App for 3D Modeling with the iPad  Pro and iPhone 12 Pro - LIDAR Magaz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5176" y="2004712"/>
            <a:ext cx="1080157" cy="9986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ix4D Launches New Ground Image Capture App for 3D Modeling with the iPad  Pro and iPhone 12 Pro - LIDAR Magaz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6262" y="1664143"/>
            <a:ext cx="1080157" cy="9986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ix4D Launches New Ground Image Capture App for 3D Modeling with the iPad  Pro and iPhone 12 Pro - LIDAR Magaz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62474" y="3166725"/>
            <a:ext cx="1080157" cy="9986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ix4D Launches New Ground Image Capture App for 3D Modeling with the iPad  Pro and iPhone 12 Pro - LIDAR Magaz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3573" y="1691436"/>
            <a:ext cx="1080157" cy="9986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ix4D Launches New Ground Image Capture App for 3D Modeling with the iPad  Pro and iPhone 12 Pro - LIDAR Magaz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6699" y="4144414"/>
            <a:ext cx="1080157" cy="9986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Pix4D Launches New Ground Image Capture App for 3D Modeling with the iPad  Pro and iPhone 12 Pro - LIDAR Magaz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1979" y="5143086"/>
            <a:ext cx="1080157" cy="9986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ix4D Launches New Ground Image Capture App for 3D Modeling with the iPad  Pro and iPhone 12 Pro - LIDAR Magaz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9478" y="2996479"/>
            <a:ext cx="1080157" cy="9986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Science Center - Dutch Techcentre for Life Scienc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755" b="13205"/>
          <a:stretch/>
        </p:blipFill>
        <p:spPr bwMode="auto">
          <a:xfrm>
            <a:off x="2325472" y="5979515"/>
            <a:ext cx="1970756" cy="591286"/>
          </a:xfrm>
          <a:prstGeom prst="rect">
            <a:avLst/>
          </a:prstGeom>
          <a:solidFill>
            <a:schemeClr val="bg1"/>
          </a:solidFill>
        </p:spPr>
      </p:pic>
      <p:sp>
        <p:nvSpPr>
          <p:cNvPr id="17"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dirty="0"/>
          </a:p>
        </p:txBody>
      </p:sp>
    </p:spTree>
    <p:extLst>
      <p:ext uri="{BB962C8B-B14F-4D97-AF65-F5344CB8AC3E}">
        <p14:creationId xmlns:p14="http://schemas.microsoft.com/office/powerpoint/2010/main" val="53338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d-pc.org/images/nD-P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968" y="4371870"/>
            <a:ext cx="2696519" cy="12269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Science Center - Dutch Techcentre for Life Scienc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755" b="13205"/>
          <a:stretch/>
        </p:blipFill>
        <p:spPr bwMode="auto">
          <a:xfrm>
            <a:off x="2441586" y="5934340"/>
            <a:ext cx="1851014" cy="555360"/>
          </a:xfrm>
          <a:prstGeom prst="rect">
            <a:avLst/>
          </a:prstGeom>
          <a:solidFill>
            <a:schemeClr val="bg1"/>
          </a:solidFill>
        </p:spPr>
      </p:pic>
      <p:pic>
        <p:nvPicPr>
          <p:cNvPr id="7" name="Content Placeholder 3"/>
          <p:cNvPicPr>
            <a:picLocks noChangeAspect="1"/>
          </p:cNvPicPr>
          <p:nvPr/>
        </p:nvPicPr>
        <p:blipFill rotWithShape="1">
          <a:blip r:embed="rId4" cstate="email">
            <a:extLst>
              <a:ext uri="{28A0092B-C50C-407E-A947-70E740481C1C}">
                <a14:useLocalDpi xmlns:a14="http://schemas.microsoft.com/office/drawing/2010/main"/>
              </a:ext>
            </a:extLst>
          </a:blip>
          <a:srcRect r="26742"/>
          <a:stretch/>
        </p:blipFill>
        <p:spPr>
          <a:xfrm>
            <a:off x="4655963" y="0"/>
            <a:ext cx="7536034" cy="685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9" name="TextBox 8"/>
          <p:cNvSpPr txBox="1"/>
          <p:nvPr/>
        </p:nvSpPr>
        <p:spPr>
          <a:xfrm>
            <a:off x="6569531" y="328178"/>
            <a:ext cx="4083955" cy="1323439"/>
          </a:xfrm>
          <a:prstGeom prst="rect">
            <a:avLst/>
          </a:prstGeom>
          <a:solidFill>
            <a:schemeClr val="bg1">
              <a:alpha val="65000"/>
            </a:schemeClr>
          </a:solidFill>
        </p:spPr>
        <p:txBody>
          <a:bodyPr wrap="square" rtlCol="0">
            <a:spAutoFit/>
          </a:bodyPr>
          <a:lstStyle/>
          <a:p>
            <a:r>
              <a:rPr lang="en-US" sz="8000" dirty="0">
                <a:latin typeface="TU Delft-UltraLight" charset="0"/>
                <a:ea typeface="TU Delft-UltraLight" charset="0"/>
                <a:cs typeface="TU Delft-UltraLight" charset="0"/>
              </a:rPr>
              <a:t>Thanks!</a:t>
            </a:r>
          </a:p>
        </p:txBody>
      </p:sp>
      <p:sp>
        <p:nvSpPr>
          <p:cNvPr id="8" name="Tijdelijke aanduiding voor tekst 18"/>
          <p:cNvSpPr txBox="1">
            <a:spLocks/>
          </p:cNvSpPr>
          <p:nvPr/>
        </p:nvSpPr>
        <p:spPr>
          <a:xfrm>
            <a:off x="559921" y="217761"/>
            <a:ext cx="4937109" cy="158290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lvl1pPr marL="263525" marR="0" indent="-2635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latinLnBrk="0">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latinLnBrk="0">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lvl="2"/>
            <a:r>
              <a:rPr lang="en-US" sz="3200" b="1" dirty="0">
                <a:solidFill>
                  <a:schemeClr val="bg1"/>
                </a:solidFill>
              </a:rPr>
              <a:t>Point clouds and </a:t>
            </a:r>
            <a:r>
              <a:rPr lang="en-US" sz="3200" b="1" dirty="0" err="1">
                <a:solidFill>
                  <a:schemeClr val="bg1"/>
                </a:solidFill>
              </a:rPr>
              <a:t>Hydroinformatics</a:t>
            </a:r>
            <a:endParaRPr lang="en-US" sz="3200" b="1" dirty="0">
              <a:solidFill>
                <a:schemeClr val="bg1"/>
              </a:solidFill>
            </a:endParaRPr>
          </a:p>
        </p:txBody>
      </p:sp>
      <p:sp>
        <p:nvSpPr>
          <p:cNvPr id="10" name="Rectangle 9"/>
          <p:cNvSpPr/>
          <p:nvPr/>
        </p:nvSpPr>
        <p:spPr>
          <a:xfrm>
            <a:off x="180298" y="1282285"/>
            <a:ext cx="4522576" cy="738664"/>
          </a:xfrm>
          <a:prstGeom prst="rect">
            <a:avLst/>
          </a:prstGeom>
        </p:spPr>
        <p:txBody>
          <a:bodyPr wrap="square">
            <a:spAutoFit/>
          </a:bodyPr>
          <a:lstStyle/>
          <a:p>
            <a:r>
              <a:rPr lang="en-GB" sz="1400" b="1" dirty="0">
                <a:solidFill>
                  <a:schemeClr val="bg1"/>
                </a:solidFill>
              </a:rPr>
              <a:t>Vitali Diaz</a:t>
            </a:r>
            <a:r>
              <a:rPr lang="en-GB" sz="1400" dirty="0">
                <a:solidFill>
                  <a:schemeClr val="bg1"/>
                </a:solidFill>
              </a:rPr>
              <a:t>, </a:t>
            </a:r>
            <a:r>
              <a:rPr lang="en-GB" sz="1400" dirty="0" err="1">
                <a:solidFill>
                  <a:schemeClr val="bg1"/>
                </a:solidFill>
              </a:rPr>
              <a:t>Haicheng</a:t>
            </a:r>
            <a:r>
              <a:rPr lang="en-GB" sz="1400" dirty="0">
                <a:solidFill>
                  <a:schemeClr val="bg1"/>
                </a:solidFill>
              </a:rPr>
              <a:t> Liu, Peter van </a:t>
            </a:r>
            <a:r>
              <a:rPr lang="en-GB" sz="1400" dirty="0" err="1">
                <a:solidFill>
                  <a:schemeClr val="bg1"/>
                </a:solidFill>
              </a:rPr>
              <a:t>Oosterom</a:t>
            </a:r>
            <a:r>
              <a:rPr lang="en-GB" sz="1400" dirty="0">
                <a:solidFill>
                  <a:schemeClr val="bg1"/>
                </a:solidFill>
              </a:rPr>
              <a:t>, Martijn Meijers, Edward </a:t>
            </a:r>
            <a:r>
              <a:rPr lang="en-GB" sz="1400" dirty="0" err="1">
                <a:solidFill>
                  <a:schemeClr val="bg1"/>
                </a:solidFill>
              </a:rPr>
              <a:t>Verbree</a:t>
            </a:r>
            <a:r>
              <a:rPr lang="en-GB" sz="1400" dirty="0">
                <a:solidFill>
                  <a:schemeClr val="bg1"/>
                </a:solidFill>
              </a:rPr>
              <a:t>, </a:t>
            </a:r>
            <a:r>
              <a:rPr lang="en-GB" sz="1400" dirty="0" err="1">
                <a:solidFill>
                  <a:schemeClr val="bg1"/>
                </a:solidFill>
              </a:rPr>
              <a:t>Fedor</a:t>
            </a:r>
            <a:r>
              <a:rPr lang="en-GB" sz="1400" dirty="0">
                <a:solidFill>
                  <a:schemeClr val="bg1"/>
                </a:solidFill>
              </a:rPr>
              <a:t> </a:t>
            </a:r>
            <a:r>
              <a:rPr lang="en-GB" sz="1400" dirty="0" err="1">
                <a:solidFill>
                  <a:schemeClr val="bg1"/>
                </a:solidFill>
              </a:rPr>
              <a:t>Baart</a:t>
            </a:r>
            <a:r>
              <a:rPr lang="en-GB" sz="1400" dirty="0">
                <a:solidFill>
                  <a:schemeClr val="bg1"/>
                </a:solidFill>
              </a:rPr>
              <a:t>, Maarten </a:t>
            </a:r>
            <a:r>
              <a:rPr lang="en-GB" sz="1400" dirty="0" err="1">
                <a:solidFill>
                  <a:schemeClr val="bg1"/>
                </a:solidFill>
              </a:rPr>
              <a:t>Pronk</a:t>
            </a:r>
            <a:r>
              <a:rPr lang="en-GB" sz="1400" dirty="0">
                <a:solidFill>
                  <a:schemeClr val="bg1"/>
                </a:solidFill>
              </a:rPr>
              <a:t>, and Thijs van </a:t>
            </a:r>
            <a:r>
              <a:rPr lang="en-GB" sz="1400" dirty="0" err="1">
                <a:solidFill>
                  <a:schemeClr val="bg1"/>
                </a:solidFill>
              </a:rPr>
              <a:t>Lankveld</a:t>
            </a:r>
            <a:endParaRPr lang="en-GB" sz="1400" dirty="0">
              <a:solidFill>
                <a:schemeClr val="bg1"/>
              </a:solidFill>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506" y="2524273"/>
            <a:ext cx="1224000" cy="1224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3987" y="2506273"/>
            <a:ext cx="1260000" cy="1260000"/>
          </a:xfrm>
          <a:prstGeom prst="rect">
            <a:avLst/>
          </a:prstGeom>
        </p:spPr>
      </p:pic>
      <p:sp>
        <p:nvSpPr>
          <p:cNvPr id="13" name="TextBox 12"/>
          <p:cNvSpPr txBox="1"/>
          <p:nvPr/>
        </p:nvSpPr>
        <p:spPr>
          <a:xfrm>
            <a:off x="274968" y="3823530"/>
            <a:ext cx="1205104"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chemeClr val="bg1"/>
                </a:solidFill>
                <a:effectLst/>
                <a:uFillTx/>
                <a:latin typeface="Arial"/>
                <a:ea typeface="Arial"/>
                <a:cs typeface="Arial"/>
                <a:sym typeface="Arial"/>
              </a:rPr>
              <a:t>The project</a:t>
            </a:r>
            <a:endParaRPr kumimoji="0" lang="en-GB" sz="1600" b="0" i="0" u="none" strike="noStrike" cap="none" spc="0" normalizeH="0" baseline="0" dirty="0">
              <a:ln>
                <a:noFill/>
              </a:ln>
              <a:solidFill>
                <a:schemeClr val="bg1"/>
              </a:solidFill>
              <a:effectLst/>
              <a:uFillTx/>
              <a:latin typeface="Arial"/>
              <a:ea typeface="Arial"/>
              <a:cs typeface="Arial"/>
              <a:sym typeface="Arial"/>
            </a:endParaRPr>
          </a:p>
        </p:txBody>
      </p:sp>
      <p:sp>
        <p:nvSpPr>
          <p:cNvPr id="14" name="TextBox 13"/>
          <p:cNvSpPr txBox="1"/>
          <p:nvPr/>
        </p:nvSpPr>
        <p:spPr>
          <a:xfrm>
            <a:off x="2970848" y="3836148"/>
            <a:ext cx="1205104"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chemeClr val="bg1"/>
                </a:solidFill>
                <a:effectLst/>
                <a:uFillTx/>
                <a:latin typeface="Arial"/>
                <a:ea typeface="Arial"/>
                <a:cs typeface="Arial"/>
                <a:sym typeface="Arial"/>
              </a:rPr>
              <a:t>Publications</a:t>
            </a:r>
            <a:endParaRPr kumimoji="0" lang="en-GB" sz="1600" b="0" i="0" u="none" strike="noStrike" cap="none" spc="0" normalizeH="0" baseline="0" dirty="0">
              <a:ln>
                <a:noFill/>
              </a:ln>
              <a:solidFill>
                <a:schemeClr val="bg1"/>
              </a:solidFill>
              <a:effectLst/>
              <a:uFillTx/>
              <a:latin typeface="Arial"/>
              <a:ea typeface="Arial"/>
              <a:cs typeface="Arial"/>
              <a:sym typeface="Arial"/>
            </a:endParaRPr>
          </a:p>
        </p:txBody>
      </p:sp>
    </p:spTree>
    <p:extLst>
      <p:ext uri="{BB962C8B-B14F-4D97-AF65-F5344CB8AC3E}">
        <p14:creationId xmlns:p14="http://schemas.microsoft.com/office/powerpoint/2010/main" val="236150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11" y="57150"/>
            <a:ext cx="10775071" cy="490401"/>
          </a:xfrm>
        </p:spPr>
        <p:txBody>
          <a:bodyPr>
            <a:normAutofit/>
          </a:bodyPr>
          <a:lstStyle/>
          <a:p>
            <a:r>
              <a:rPr lang="en-US" sz="2800" dirty="0" smtClean="0"/>
              <a:t>Visualization of AHN2 with </a:t>
            </a:r>
            <a:r>
              <a:rPr lang="en-US" sz="2800" dirty="0" err="1" smtClean="0"/>
              <a:t>Potree</a:t>
            </a:r>
            <a:r>
              <a:rPr lang="en-US" sz="2800" dirty="0" smtClean="0"/>
              <a:t> viewer</a:t>
            </a:r>
            <a:endParaRPr lang="en-GB" sz="2800" dirty="0"/>
          </a:p>
        </p:txBody>
      </p:sp>
      <p:sp>
        <p:nvSpPr>
          <p:cNvPr id="8" name="Tijdelijke aanduiding voor dianummer 5"/>
          <p:cNvSpPr txBox="1">
            <a:spLocks noGrp="1"/>
          </p:cNvSpPr>
          <p:nvPr>
            <p:ph type="sldNum" sz="quarter" idx="2"/>
          </p:nvPr>
        </p:nvSpPr>
        <p:spPr>
          <a:xfrm>
            <a:off x="11302082" y="6240205"/>
            <a:ext cx="169919" cy="18466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smtClean="0"/>
              <a:t>19</a:t>
            </a:r>
            <a:endParaRPr dirty="0"/>
          </a:p>
        </p:txBody>
      </p:sp>
      <p:pic>
        <p:nvPicPr>
          <p:cNvPr id="3" name="Picture 2"/>
          <p:cNvPicPr>
            <a:picLocks noChangeAspect="1"/>
          </p:cNvPicPr>
          <p:nvPr/>
        </p:nvPicPr>
        <p:blipFill>
          <a:blip r:embed="rId3"/>
          <a:stretch>
            <a:fillRect/>
          </a:stretch>
        </p:blipFill>
        <p:spPr>
          <a:xfrm>
            <a:off x="435429" y="526706"/>
            <a:ext cx="7768772" cy="4247369"/>
          </a:xfrm>
          <a:prstGeom prst="rect">
            <a:avLst/>
          </a:prstGeom>
        </p:spPr>
      </p:pic>
      <p:pic>
        <p:nvPicPr>
          <p:cNvPr id="9" name="Picture 2" descr="http://nd-pc.org/images/nD-P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8285" y="17826"/>
            <a:ext cx="1872115" cy="8518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Science Center - Dutch Techcentre for Life Scienc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755" b="13205"/>
          <a:stretch/>
        </p:blipFill>
        <p:spPr bwMode="auto">
          <a:xfrm>
            <a:off x="2325472" y="5979515"/>
            <a:ext cx="1970756" cy="591286"/>
          </a:xfrm>
          <a:prstGeom prst="rect">
            <a:avLst/>
          </a:prstGeom>
          <a:solidFill>
            <a:schemeClr val="bg1"/>
          </a:solidFill>
        </p:spPr>
      </p:pic>
      <p:sp>
        <p:nvSpPr>
          <p:cNvPr id="4" name="Rectangle 3"/>
          <p:cNvSpPr/>
          <p:nvPr/>
        </p:nvSpPr>
        <p:spPr>
          <a:xfrm>
            <a:off x="4381187" y="5009035"/>
            <a:ext cx="7005854" cy="1200329"/>
          </a:xfrm>
          <a:prstGeom prst="rect">
            <a:avLst/>
          </a:prstGeom>
        </p:spPr>
        <p:txBody>
          <a:bodyPr wrap="square">
            <a:spAutoFit/>
          </a:bodyPr>
          <a:lstStyle/>
          <a:p>
            <a:r>
              <a:rPr lang="en-GB" dirty="0">
                <a:hlinkClick r:id="rId6"/>
              </a:rPr>
              <a:t>http://ahn2.pointclouds.nl/#?</a:t>
            </a:r>
            <a:r>
              <a:rPr lang="en-GB" dirty="0" smtClean="0">
                <a:hlinkClick r:id="rId6"/>
              </a:rPr>
              <a:t>camera_x=140183.36973145982&amp;camera_y=351353.9722696242&amp;camera_z=80588.82034192001&amp;lookat_x=140176.50197337763&amp;lookat_y=351412.5714400772&amp;lookat_z=80508.08019647106</a:t>
            </a:r>
            <a:r>
              <a:rPr lang="en-GB" dirty="0" smtClean="0"/>
              <a:t> </a:t>
            </a:r>
            <a:endParaRPr lang="en-GB" dirty="0"/>
          </a:p>
        </p:txBody>
      </p:sp>
    </p:spTree>
    <p:extLst>
      <p:ext uri="{BB962C8B-B14F-4D97-AF65-F5344CB8AC3E}">
        <p14:creationId xmlns:p14="http://schemas.microsoft.com/office/powerpoint/2010/main" val="302604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Titel 9"/>
          <p:cNvSpPr txBox="1">
            <a:spLocks noGrp="1"/>
          </p:cNvSpPr>
          <p:nvPr>
            <p:ph type="title"/>
          </p:nvPr>
        </p:nvSpPr>
        <p:spPr>
          <a:xfrm>
            <a:off x="3310850" y="2822283"/>
            <a:ext cx="7204750" cy="1076617"/>
          </a:xfrm>
          <a:prstGeom prst="rect">
            <a:avLst/>
          </a:prstGeom>
        </p:spPr>
        <p:txBody>
          <a:bodyPr>
            <a:noAutofit/>
          </a:bodyPr>
          <a:lstStyle>
            <a:lvl1pPr defTabSz="850391">
              <a:tabLst>
                <a:tab pos="1155700" algn="l"/>
              </a:tabLst>
              <a:defRPr sz="2976"/>
            </a:lvl1pPr>
          </a:lstStyle>
          <a:p>
            <a:r>
              <a:rPr lang="en-US" sz="5400" dirty="0" smtClean="0"/>
              <a:t>Introduction</a:t>
            </a:r>
            <a:endParaRPr sz="5400" dirty="0"/>
          </a:p>
        </p:txBody>
      </p:sp>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pic>
        <p:nvPicPr>
          <p:cNvPr id="6" name="Picture 4" descr="eScience Center - Dutch Techcentre for Life Science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755" b="13205"/>
          <a:stretch/>
        </p:blipFill>
        <p:spPr bwMode="auto">
          <a:xfrm>
            <a:off x="2325472" y="5979515"/>
            <a:ext cx="1970756" cy="591286"/>
          </a:xfrm>
          <a:prstGeom prst="rect">
            <a:avLst/>
          </a:prstGeom>
          <a:solidFill>
            <a:schemeClr val="bg1"/>
          </a:solidFill>
        </p:spPr>
      </p:pic>
      <p:pic>
        <p:nvPicPr>
          <p:cNvPr id="7" name="Picture 2" descr="http://nd-pc.org/images/nD-P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8285" y="17826"/>
            <a:ext cx="1872115" cy="85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529853"/>
      </p:ext>
    </p:extLst>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Titel 9"/>
          <p:cNvSpPr txBox="1">
            <a:spLocks noGrp="1"/>
          </p:cNvSpPr>
          <p:nvPr>
            <p:ph type="title"/>
          </p:nvPr>
        </p:nvSpPr>
        <p:spPr>
          <a:xfrm>
            <a:off x="379270" y="713381"/>
            <a:ext cx="10775072" cy="490401"/>
          </a:xfrm>
          <a:prstGeom prst="rect">
            <a:avLst/>
          </a:prstGeom>
        </p:spPr>
        <p:txBody>
          <a:bodyPr/>
          <a:lstStyle>
            <a:lvl1pPr defTabSz="850391">
              <a:tabLst>
                <a:tab pos="1155700" algn="l"/>
              </a:tabLst>
              <a:defRPr sz="2976"/>
            </a:lvl1pPr>
          </a:lstStyle>
          <a:p>
            <a:r>
              <a:rPr lang="en-US" dirty="0" smtClean="0"/>
              <a:t>Point cloud</a:t>
            </a:r>
            <a:endParaRPr dirty="0"/>
          </a:p>
        </p:txBody>
      </p:sp>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pic>
        <p:nvPicPr>
          <p:cNvPr id="6" name="Picture 4" descr="eScience Center - Dutch Techcentre for Life Science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755" b="13205"/>
          <a:stretch/>
        </p:blipFill>
        <p:spPr bwMode="auto">
          <a:xfrm>
            <a:off x="2325472" y="5979515"/>
            <a:ext cx="1970756" cy="591286"/>
          </a:xfrm>
          <a:prstGeom prst="rect">
            <a:avLst/>
          </a:prstGeom>
          <a:solidFill>
            <a:schemeClr val="bg1"/>
          </a:solidFill>
        </p:spPr>
      </p:pic>
      <p:pic>
        <p:nvPicPr>
          <p:cNvPr id="7" name="Picture 2" descr="http://nd-pc.org/images/nD-P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8285" y="17826"/>
            <a:ext cx="1872115" cy="8518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2905700" y="586381"/>
            <a:ext cx="6809800" cy="51498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7424" y="768038"/>
            <a:ext cx="6916722" cy="4913439"/>
          </a:xfrm>
          <a:prstGeom prst="rect">
            <a:avLst/>
          </a:prstGeom>
        </p:spPr>
      </p:pic>
      <p:sp>
        <p:nvSpPr>
          <p:cNvPr id="3157" name="Titel 9"/>
          <p:cNvSpPr txBox="1">
            <a:spLocks noGrp="1"/>
          </p:cNvSpPr>
          <p:nvPr>
            <p:ph type="title"/>
          </p:nvPr>
        </p:nvSpPr>
        <p:spPr>
          <a:xfrm>
            <a:off x="290370" y="768038"/>
            <a:ext cx="10775072" cy="490401"/>
          </a:xfrm>
          <a:prstGeom prst="rect">
            <a:avLst/>
          </a:prstGeom>
        </p:spPr>
        <p:txBody>
          <a:bodyPr/>
          <a:lstStyle>
            <a:lvl1pPr defTabSz="850391">
              <a:tabLst>
                <a:tab pos="1155700" algn="l"/>
              </a:tabLst>
              <a:defRPr sz="2976"/>
            </a:lvl1pPr>
          </a:lstStyle>
          <a:p>
            <a:r>
              <a:rPr lang="en-US" dirty="0" smtClean="0"/>
              <a:t>Attributes/Dimensions</a:t>
            </a:r>
            <a:endParaRPr dirty="0"/>
          </a:p>
        </p:txBody>
      </p:sp>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pic>
        <p:nvPicPr>
          <p:cNvPr id="6" name="Picture 4" descr="eScience Center - Dutch Techcentre for Life Scienc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755" b="13205"/>
          <a:stretch/>
        </p:blipFill>
        <p:spPr bwMode="auto">
          <a:xfrm>
            <a:off x="2325472" y="5979515"/>
            <a:ext cx="1970756" cy="591286"/>
          </a:xfrm>
          <a:prstGeom prst="rect">
            <a:avLst/>
          </a:prstGeom>
          <a:solidFill>
            <a:schemeClr val="bg1"/>
          </a:solidFill>
        </p:spPr>
      </p:pic>
      <p:sp>
        <p:nvSpPr>
          <p:cNvPr id="3" name="Rectangle 2"/>
          <p:cNvSpPr/>
          <p:nvPr/>
        </p:nvSpPr>
        <p:spPr>
          <a:xfrm>
            <a:off x="262850" y="1604101"/>
            <a:ext cx="6096000" cy="646331"/>
          </a:xfrm>
          <a:prstGeom prst="rect">
            <a:avLst/>
          </a:prstGeom>
        </p:spPr>
        <p:txBody>
          <a:bodyPr>
            <a:spAutoFit/>
          </a:bodyPr>
          <a:lstStyle/>
          <a:p>
            <a:r>
              <a:rPr lang="en-GB" dirty="0"/>
              <a:t>The </a:t>
            </a:r>
            <a:r>
              <a:rPr lang="en-GB" dirty="0" err="1"/>
              <a:t>Kijkduin</a:t>
            </a:r>
            <a:r>
              <a:rPr lang="en-GB" dirty="0"/>
              <a:t> beach-dune system dataset </a:t>
            </a:r>
            <a:endParaRPr lang="en-GB" dirty="0" smtClean="0"/>
          </a:p>
          <a:p>
            <a:r>
              <a:rPr lang="en-GB" dirty="0" smtClean="0"/>
              <a:t>Stationary </a:t>
            </a:r>
            <a:r>
              <a:rPr lang="en-GB" dirty="0"/>
              <a:t>terrestrial laser scanner (TLS</a:t>
            </a:r>
            <a:r>
              <a:rPr lang="en-GB" dirty="0" smtClean="0"/>
              <a:t>)</a:t>
            </a:r>
            <a:endParaRPr lang="en-GB" dirty="0"/>
          </a:p>
        </p:txBody>
      </p:sp>
      <p:pic>
        <p:nvPicPr>
          <p:cNvPr id="9" name="Picture 8"/>
          <p:cNvPicPr>
            <a:picLocks noChangeAspect="1"/>
          </p:cNvPicPr>
          <p:nvPr/>
        </p:nvPicPr>
        <p:blipFill>
          <a:blip r:embed="rId4"/>
          <a:stretch>
            <a:fillRect/>
          </a:stretch>
        </p:blipFill>
        <p:spPr>
          <a:xfrm>
            <a:off x="290370" y="2368755"/>
            <a:ext cx="5111630" cy="2456088"/>
          </a:xfrm>
          <a:prstGeom prst="rect">
            <a:avLst/>
          </a:prstGeom>
        </p:spPr>
      </p:pic>
      <p:sp>
        <p:nvSpPr>
          <p:cNvPr id="10" name="Rectangle 9"/>
          <p:cNvSpPr/>
          <p:nvPr/>
        </p:nvSpPr>
        <p:spPr>
          <a:xfrm>
            <a:off x="110450" y="4868363"/>
            <a:ext cx="6400800" cy="577081"/>
          </a:xfrm>
          <a:prstGeom prst="rect">
            <a:avLst/>
          </a:prstGeom>
        </p:spPr>
        <p:txBody>
          <a:bodyPr>
            <a:spAutoFit/>
          </a:bodyPr>
          <a:lstStyle/>
          <a:p>
            <a:r>
              <a:rPr lang="en-US" sz="1050" dirty="0"/>
              <a:t>(A) Aerial photo of the beach-dune in </a:t>
            </a:r>
            <a:r>
              <a:rPr lang="en-US" sz="1050" dirty="0" err="1"/>
              <a:t>Kijkduin</a:t>
            </a:r>
            <a:r>
              <a:rPr lang="en-US" sz="1050" dirty="0"/>
              <a:t> and the scan Area within the red rectangle. </a:t>
            </a:r>
          </a:p>
          <a:p>
            <a:r>
              <a:rPr lang="en-US" sz="1050" dirty="0"/>
              <a:t>(B) The laser scanner positioned on a hotel next to the beach (indicated by a red triangle in A). </a:t>
            </a:r>
          </a:p>
          <a:p>
            <a:r>
              <a:rPr lang="en-US" sz="1050" dirty="0"/>
              <a:t>(C) The location of </a:t>
            </a:r>
            <a:r>
              <a:rPr lang="en-US" sz="1050" dirty="0" err="1"/>
              <a:t>Kijkduin</a:t>
            </a:r>
            <a:r>
              <a:rPr lang="en-US" sz="1050" dirty="0"/>
              <a:t> (52.07°N, 4.22°E) in The Netherlands.</a:t>
            </a:r>
          </a:p>
        </p:txBody>
      </p:sp>
      <p:sp>
        <p:nvSpPr>
          <p:cNvPr id="4" name="Rectangle 3"/>
          <p:cNvSpPr/>
          <p:nvPr/>
        </p:nvSpPr>
        <p:spPr>
          <a:xfrm>
            <a:off x="2727385" y="1303406"/>
            <a:ext cx="1877437" cy="369332"/>
          </a:xfrm>
          <a:prstGeom prst="rect">
            <a:avLst/>
          </a:prstGeom>
        </p:spPr>
        <p:txBody>
          <a:bodyPr wrap="none">
            <a:spAutoFit/>
          </a:bodyPr>
          <a:lstStyle/>
          <a:p>
            <a:r>
              <a:rPr lang="en-GB" dirty="0" err="1"/>
              <a:t>Vos</a:t>
            </a:r>
            <a:r>
              <a:rPr lang="en-GB" dirty="0"/>
              <a:t> et al. (2022)</a:t>
            </a:r>
          </a:p>
        </p:txBody>
      </p:sp>
      <p:cxnSp>
        <p:nvCxnSpPr>
          <p:cNvPr id="11" name="Straight Connector 10"/>
          <p:cNvCxnSpPr/>
          <p:nvPr/>
        </p:nvCxnSpPr>
        <p:spPr>
          <a:xfrm flipV="1">
            <a:off x="9814492" y="2777651"/>
            <a:ext cx="701040" cy="19050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13" name="Straight Connector 12"/>
          <p:cNvCxnSpPr/>
          <p:nvPr/>
        </p:nvCxnSpPr>
        <p:spPr>
          <a:xfrm>
            <a:off x="9814492" y="3787140"/>
            <a:ext cx="807585" cy="9906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pic>
        <p:nvPicPr>
          <p:cNvPr id="7" name="Picture 2" descr="http://nd-pc.org/images/nD-P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8285" y="17826"/>
            <a:ext cx="1872115" cy="85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195919"/>
      </p:ext>
    </p:extLst>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Titel 9"/>
          <p:cNvSpPr txBox="1">
            <a:spLocks noGrp="1"/>
          </p:cNvSpPr>
          <p:nvPr>
            <p:ph type="title"/>
          </p:nvPr>
        </p:nvSpPr>
        <p:spPr>
          <a:xfrm>
            <a:off x="379270" y="558263"/>
            <a:ext cx="10775072" cy="490401"/>
          </a:xfrm>
          <a:prstGeom prst="rect">
            <a:avLst/>
          </a:prstGeom>
        </p:spPr>
        <p:txBody>
          <a:bodyPr/>
          <a:lstStyle>
            <a:lvl1pPr defTabSz="850391">
              <a:tabLst>
                <a:tab pos="1155700" algn="l"/>
              </a:tabLst>
              <a:defRPr sz="2976"/>
            </a:lvl1pPr>
          </a:lstStyle>
          <a:p>
            <a:r>
              <a:rPr lang="en-US" dirty="0" smtClean="0"/>
              <a:t>Point Cloud from different sources</a:t>
            </a:r>
            <a:endParaRPr dirty="0"/>
          </a:p>
        </p:txBody>
      </p:sp>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pic>
        <p:nvPicPr>
          <p:cNvPr id="6" name="Picture 4" descr="eScience Center - Dutch Techcentre for Life Scienc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755" b="13205"/>
          <a:stretch/>
        </p:blipFill>
        <p:spPr bwMode="auto">
          <a:xfrm>
            <a:off x="2325472" y="5979515"/>
            <a:ext cx="1970756" cy="591286"/>
          </a:xfrm>
          <a:prstGeom prst="rect">
            <a:avLst/>
          </a:prstGeom>
          <a:solidFill>
            <a:schemeClr val="bg1"/>
          </a:solidFill>
        </p:spPr>
      </p:pic>
      <p:pic>
        <p:nvPicPr>
          <p:cNvPr id="7" name="Picture 2" descr="http://nd-pc.org/images/nD-P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8285" y="17826"/>
            <a:ext cx="1872115" cy="851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1157" y="3106975"/>
            <a:ext cx="3419928"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 typeface="+mj-lt"/>
              <a:buAutoNum type="alphaLcParenR"/>
              <a:tabLst/>
            </a:pPr>
            <a:r>
              <a:rPr kumimoji="0" lang="en-US" sz="1800" b="0" i="0" u="none" strike="noStrike" cap="none" spc="0" normalizeH="0" baseline="0" dirty="0" smtClean="0">
                <a:ln>
                  <a:noFill/>
                </a:ln>
                <a:solidFill>
                  <a:srgbClr val="000000"/>
                </a:solidFill>
                <a:effectLst/>
                <a:uFillTx/>
                <a:latin typeface="Arial"/>
                <a:ea typeface="Arial"/>
                <a:cs typeface="Arial"/>
                <a:sym typeface="Arial"/>
              </a:rPr>
              <a:t>Laser</a:t>
            </a:r>
          </a:p>
          <a:p>
            <a:pPr marL="342900" marR="0" indent="-342900" algn="l" defTabSz="914400" rtl="0" fontAlgn="auto" latinLnBrk="0" hangingPunct="0">
              <a:lnSpc>
                <a:spcPct val="100000"/>
              </a:lnSpc>
              <a:spcBef>
                <a:spcPts val="0"/>
              </a:spcBef>
              <a:spcAft>
                <a:spcPts val="0"/>
              </a:spcAft>
              <a:buClrTx/>
              <a:buSzTx/>
              <a:buFont typeface="+mj-lt"/>
              <a:buAutoNum type="alphaLcParenR"/>
              <a:tabLst/>
            </a:pPr>
            <a:r>
              <a:rPr lang="en-US" dirty="0" smtClean="0"/>
              <a:t>Sonar</a:t>
            </a:r>
          </a:p>
          <a:p>
            <a:pPr marL="342900" marR="0" indent="-342900" algn="l" defTabSz="914400" rtl="0" fontAlgn="auto" latinLnBrk="0" hangingPunct="0">
              <a:lnSpc>
                <a:spcPct val="100000"/>
              </a:lnSpc>
              <a:spcBef>
                <a:spcPts val="0"/>
              </a:spcBef>
              <a:spcAft>
                <a:spcPts val="0"/>
              </a:spcAft>
              <a:buClrTx/>
              <a:buSzTx/>
              <a:buFont typeface="+mj-lt"/>
              <a:buAutoNum type="alphaLcParenR"/>
              <a:tabLst/>
            </a:pPr>
            <a:r>
              <a:rPr lang="en-US" dirty="0" smtClean="0"/>
              <a:t>Navigation systems</a:t>
            </a:r>
          </a:p>
          <a:p>
            <a:pPr marL="342900" marR="0" indent="-342900" algn="l" defTabSz="914400" rtl="0" fontAlgn="auto" latinLnBrk="0" hangingPunct="0">
              <a:lnSpc>
                <a:spcPct val="100000"/>
              </a:lnSpc>
              <a:spcBef>
                <a:spcPts val="0"/>
              </a:spcBef>
              <a:spcAft>
                <a:spcPts val="0"/>
              </a:spcAft>
              <a:buClrTx/>
              <a:buSzTx/>
              <a:buFont typeface="+mj-lt"/>
              <a:buAutoNum type="alphaLcParenR"/>
              <a:tabLst/>
            </a:pPr>
            <a:r>
              <a:rPr lang="en-US" dirty="0" smtClean="0"/>
              <a:t>Conversion</a:t>
            </a:r>
          </a:p>
          <a:p>
            <a:pPr marL="342900" marR="0" indent="-342900" algn="l" defTabSz="914400" rtl="0" fontAlgn="auto" latinLnBrk="0" hangingPunct="0">
              <a:lnSpc>
                <a:spcPct val="100000"/>
              </a:lnSpc>
              <a:spcBef>
                <a:spcPts val="0"/>
              </a:spcBef>
              <a:spcAft>
                <a:spcPts val="0"/>
              </a:spcAft>
              <a:buClrTx/>
              <a:buSzTx/>
              <a:buFont typeface="+mj-lt"/>
              <a:buAutoNum type="alphaLcParenR"/>
              <a:tabLst/>
            </a:pPr>
            <a:endParaRPr kumimoji="0" lang="en-GB" sz="1800" b="0" i="0" u="none" strike="noStrike" cap="none" spc="0" normalizeH="0" baseline="0" dirty="0">
              <a:ln>
                <a:noFill/>
              </a:ln>
              <a:solidFill>
                <a:srgbClr val="000000"/>
              </a:solidFill>
              <a:effectLst/>
              <a:uFillTx/>
              <a:latin typeface="Arial"/>
              <a:ea typeface="Arial"/>
              <a:cs typeface="Arial"/>
              <a:sym typeface="Arial"/>
            </a:endParaRPr>
          </a:p>
        </p:txBody>
      </p:sp>
      <p:pic>
        <p:nvPicPr>
          <p:cNvPr id="4" name="Picture 3"/>
          <p:cNvPicPr>
            <a:picLocks noChangeAspect="1"/>
          </p:cNvPicPr>
          <p:nvPr/>
        </p:nvPicPr>
        <p:blipFill>
          <a:blip r:embed="rId5"/>
          <a:stretch>
            <a:fillRect/>
          </a:stretch>
        </p:blipFill>
        <p:spPr>
          <a:xfrm>
            <a:off x="6941970" y="838778"/>
            <a:ext cx="3319435" cy="3176510"/>
          </a:xfrm>
          <a:prstGeom prst="rect">
            <a:avLst/>
          </a:prstGeom>
        </p:spPr>
      </p:pic>
      <p:sp>
        <p:nvSpPr>
          <p:cNvPr id="3" name="Rectangle 2"/>
          <p:cNvSpPr/>
          <p:nvPr/>
        </p:nvSpPr>
        <p:spPr>
          <a:xfrm>
            <a:off x="6995749" y="441361"/>
            <a:ext cx="3082895" cy="369332"/>
          </a:xfrm>
          <a:prstGeom prst="rect">
            <a:avLst/>
          </a:prstGeom>
        </p:spPr>
        <p:txBody>
          <a:bodyPr wrap="none">
            <a:spAutoFit/>
          </a:bodyPr>
          <a:lstStyle/>
          <a:p>
            <a:r>
              <a:rPr lang="en-GB" dirty="0"/>
              <a:t>https://ais-scrolly.netlify.app/</a:t>
            </a:r>
          </a:p>
        </p:txBody>
      </p:sp>
      <p:pic>
        <p:nvPicPr>
          <p:cNvPr id="11" name="Picture 10"/>
          <p:cNvPicPr>
            <a:picLocks noChangeAspect="1"/>
          </p:cNvPicPr>
          <p:nvPr/>
        </p:nvPicPr>
        <p:blipFill rotWithShape="1">
          <a:blip r:embed="rId6"/>
          <a:srcRect l="39442" t="22852" r="23022" b="2098"/>
          <a:stretch/>
        </p:blipFill>
        <p:spPr>
          <a:xfrm>
            <a:off x="3823624" y="2011130"/>
            <a:ext cx="2005015" cy="2191689"/>
          </a:xfrm>
          <a:prstGeom prst="rect">
            <a:avLst/>
          </a:prstGeom>
        </p:spPr>
      </p:pic>
      <p:cxnSp>
        <p:nvCxnSpPr>
          <p:cNvPr id="10" name="Straight Connector 9"/>
          <p:cNvCxnSpPr/>
          <p:nvPr/>
        </p:nvCxnSpPr>
        <p:spPr>
          <a:xfrm flipH="1" flipV="1">
            <a:off x="4078284" y="2869800"/>
            <a:ext cx="316128" cy="419100"/>
          </a:xfrm>
          <a:prstGeom prst="lin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cxnSp>
      <p:pic>
        <p:nvPicPr>
          <p:cNvPr id="14" name="Picture 13"/>
          <p:cNvPicPr>
            <a:picLocks noChangeAspect="1"/>
          </p:cNvPicPr>
          <p:nvPr/>
        </p:nvPicPr>
        <p:blipFill rotWithShape="1">
          <a:blip r:embed="rId7"/>
          <a:srcRect l="19434" t="6123" r="17344" b="20635"/>
          <a:stretch/>
        </p:blipFill>
        <p:spPr>
          <a:xfrm>
            <a:off x="1990221" y="1060050"/>
            <a:ext cx="2304858" cy="2019300"/>
          </a:xfrm>
          <a:prstGeom prst="rect">
            <a:avLst/>
          </a:prstGeom>
        </p:spPr>
      </p:pic>
      <p:pic>
        <p:nvPicPr>
          <p:cNvPr id="15" name="Picture 14"/>
          <p:cNvPicPr>
            <a:picLocks noChangeAspect="1"/>
          </p:cNvPicPr>
          <p:nvPr/>
        </p:nvPicPr>
        <p:blipFill>
          <a:blip r:embed="rId8"/>
          <a:stretch>
            <a:fillRect/>
          </a:stretch>
        </p:blipFill>
        <p:spPr>
          <a:xfrm>
            <a:off x="5530119" y="4295803"/>
            <a:ext cx="3773895" cy="2478379"/>
          </a:xfrm>
          <a:prstGeom prst="rect">
            <a:avLst/>
          </a:prstGeom>
        </p:spPr>
      </p:pic>
      <p:sp>
        <p:nvSpPr>
          <p:cNvPr id="16" name="Rectangle 15"/>
          <p:cNvSpPr/>
          <p:nvPr/>
        </p:nvSpPr>
        <p:spPr>
          <a:xfrm>
            <a:off x="8932674" y="6246130"/>
            <a:ext cx="1798826" cy="369332"/>
          </a:xfrm>
          <a:prstGeom prst="rect">
            <a:avLst/>
          </a:prstGeom>
        </p:spPr>
        <p:txBody>
          <a:bodyPr wrap="square">
            <a:spAutoFit/>
          </a:bodyPr>
          <a:lstStyle/>
          <a:p>
            <a:r>
              <a:rPr lang="en-GB" dirty="0" smtClean="0"/>
              <a:t>Liu et al. 2020</a:t>
            </a:r>
            <a:endParaRPr lang="en-GB" dirty="0"/>
          </a:p>
        </p:txBody>
      </p:sp>
      <p:pic>
        <p:nvPicPr>
          <p:cNvPr id="17" name="Picture 16"/>
          <p:cNvPicPr>
            <a:picLocks noChangeAspect="1"/>
          </p:cNvPicPr>
          <p:nvPr/>
        </p:nvPicPr>
        <p:blipFill rotWithShape="1">
          <a:blip r:embed="rId9"/>
          <a:srcRect t="45101" r="48584" b="14908"/>
          <a:stretch/>
        </p:blipFill>
        <p:spPr>
          <a:xfrm>
            <a:off x="2780358" y="4706879"/>
            <a:ext cx="2086532" cy="1132960"/>
          </a:xfrm>
          <a:prstGeom prst="rect">
            <a:avLst/>
          </a:prstGeom>
        </p:spPr>
      </p:pic>
      <p:sp>
        <p:nvSpPr>
          <p:cNvPr id="5" name="TextBox 4"/>
          <p:cNvSpPr txBox="1"/>
          <p:nvPr/>
        </p:nvSpPr>
        <p:spPr>
          <a:xfrm>
            <a:off x="4392622" y="1507070"/>
            <a:ext cx="54152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Arial"/>
                <a:ea typeface="Arial"/>
                <a:cs typeface="Arial"/>
                <a:sym typeface="Arial"/>
              </a:rPr>
              <a:t>(a)</a:t>
            </a:r>
            <a:endParaRPr kumimoji="0" lang="en-GB" sz="1800" b="0" i="0" u="none" strike="noStrike" cap="none" spc="0" normalizeH="0" baseline="0" dirty="0">
              <a:ln>
                <a:noFill/>
              </a:ln>
              <a:solidFill>
                <a:srgbClr val="000000"/>
              </a:solidFill>
              <a:effectLst/>
              <a:uFillTx/>
              <a:latin typeface="Arial"/>
              <a:ea typeface="Arial"/>
              <a:cs typeface="Arial"/>
              <a:sym typeface="Arial"/>
            </a:endParaRPr>
          </a:p>
        </p:txBody>
      </p:sp>
      <p:sp>
        <p:nvSpPr>
          <p:cNvPr id="18" name="TextBox 17"/>
          <p:cNvSpPr txBox="1"/>
          <p:nvPr/>
        </p:nvSpPr>
        <p:spPr>
          <a:xfrm>
            <a:off x="10285630" y="810693"/>
            <a:ext cx="54152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Arial"/>
                <a:ea typeface="Arial"/>
                <a:cs typeface="Arial"/>
                <a:sym typeface="Arial"/>
              </a:rPr>
              <a:t>(b)</a:t>
            </a:r>
            <a:endParaRPr kumimoji="0" lang="en-GB" sz="1800" b="0" i="0" u="none" strike="noStrike" cap="none" spc="0" normalizeH="0" baseline="0" dirty="0">
              <a:ln>
                <a:noFill/>
              </a:ln>
              <a:solidFill>
                <a:srgbClr val="000000"/>
              </a:solidFill>
              <a:effectLst/>
              <a:uFillTx/>
              <a:latin typeface="Arial"/>
              <a:ea typeface="Arial"/>
              <a:cs typeface="Arial"/>
              <a:sym typeface="Arial"/>
            </a:endParaRPr>
          </a:p>
        </p:txBody>
      </p:sp>
      <p:sp>
        <p:nvSpPr>
          <p:cNvPr id="19" name="TextBox 18"/>
          <p:cNvSpPr txBox="1"/>
          <p:nvPr/>
        </p:nvSpPr>
        <p:spPr>
          <a:xfrm>
            <a:off x="2325472" y="5470509"/>
            <a:ext cx="54152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Arial"/>
                <a:ea typeface="Arial"/>
                <a:cs typeface="Arial"/>
                <a:sym typeface="Arial"/>
              </a:rPr>
              <a:t>(c)</a:t>
            </a:r>
            <a:endParaRPr kumimoji="0" lang="en-GB" sz="1800" b="0" i="0" u="none" strike="noStrike" cap="none" spc="0" normalizeH="0" baseline="0" dirty="0">
              <a:ln>
                <a:noFill/>
              </a:ln>
              <a:solidFill>
                <a:srgbClr val="000000"/>
              </a:solidFill>
              <a:effectLst/>
              <a:uFillTx/>
              <a:latin typeface="Arial"/>
              <a:ea typeface="Arial"/>
              <a:cs typeface="Arial"/>
              <a:sym typeface="Arial"/>
            </a:endParaRPr>
          </a:p>
        </p:txBody>
      </p:sp>
      <p:sp>
        <p:nvSpPr>
          <p:cNvPr id="20" name="TextBox 19"/>
          <p:cNvSpPr txBox="1"/>
          <p:nvPr/>
        </p:nvSpPr>
        <p:spPr>
          <a:xfrm>
            <a:off x="9425723" y="4399635"/>
            <a:ext cx="54152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Arial"/>
                <a:ea typeface="Arial"/>
                <a:cs typeface="Arial"/>
                <a:sym typeface="Arial"/>
              </a:rPr>
              <a:t>(d)</a:t>
            </a:r>
            <a:endParaRPr kumimoji="0" lang="en-GB" sz="18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667171248"/>
      </p:ext>
    </p:extLst>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5"/>
          <p:cNvSpPr txBox="1">
            <a:spLocks noGrp="1"/>
          </p:cNvSpPr>
          <p:nvPr>
            <p:ph type="sldNum" sz="quarter" idx="2"/>
          </p:nvPr>
        </p:nvSpPr>
        <p:spPr>
          <a:xfrm>
            <a:off x="11387041" y="6240205"/>
            <a:ext cx="84960" cy="18466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smtClean="0"/>
              <a:t>6</a:t>
            </a:r>
            <a:endParaRPr dirty="0"/>
          </a:p>
        </p:txBody>
      </p:sp>
      <p:pic>
        <p:nvPicPr>
          <p:cNvPr id="9" name="Picture 2" descr="http://nd-pc.org/images/nD-P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8285" y="17826"/>
            <a:ext cx="1872115" cy="85181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t>Management and access</a:t>
            </a:r>
            <a:endParaRPr lang="en-GB" dirty="0"/>
          </a:p>
        </p:txBody>
      </p:sp>
      <p:sp>
        <p:nvSpPr>
          <p:cNvPr id="6" name="TextBox 5"/>
          <p:cNvSpPr txBox="1"/>
          <p:nvPr/>
        </p:nvSpPr>
        <p:spPr>
          <a:xfrm>
            <a:off x="698500" y="1587500"/>
            <a:ext cx="2552700"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smtClean="0">
                <a:ln>
                  <a:noFill/>
                </a:ln>
                <a:solidFill>
                  <a:srgbClr val="000000"/>
                </a:solidFill>
                <a:effectLst/>
                <a:uFillTx/>
                <a:sym typeface="Arial"/>
              </a:rPr>
              <a:t>File</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t>D</a:t>
            </a:r>
            <a:r>
              <a:rPr lang="en-US" sz="2800" dirty="0" smtClean="0"/>
              <a:t>atabase</a:t>
            </a:r>
            <a:endParaRPr kumimoji="0" lang="en-GB" sz="2800" b="0" i="0" u="none" strike="noStrike" cap="none" spc="0" normalizeH="0" baseline="0" dirty="0">
              <a:ln>
                <a:noFill/>
              </a:ln>
              <a:solidFill>
                <a:srgbClr val="000000"/>
              </a:solidFill>
              <a:effectLst/>
              <a:uFillTx/>
              <a:sym typeface="Arial"/>
            </a:endParaRPr>
          </a:p>
        </p:txBody>
      </p:sp>
      <p:sp>
        <p:nvSpPr>
          <p:cNvPr id="10" name="TextBox 9"/>
          <p:cNvSpPr txBox="1"/>
          <p:nvPr/>
        </p:nvSpPr>
        <p:spPr>
          <a:xfrm>
            <a:off x="4809685" y="1587499"/>
            <a:ext cx="2552700"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smtClean="0">
                <a:ln>
                  <a:noFill/>
                </a:ln>
                <a:solidFill>
                  <a:srgbClr val="000000"/>
                </a:solidFill>
                <a:effectLst/>
                <a:uFillTx/>
                <a:sym typeface="Arial"/>
              </a:rPr>
              <a:t>Blocks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smtClean="0"/>
              <a:t>Flat table</a:t>
            </a:r>
            <a:endParaRPr kumimoji="0" lang="en-GB" sz="2800" b="0" i="0" u="none" strike="noStrike" cap="none" spc="0" normalizeH="0" baseline="0" dirty="0">
              <a:ln>
                <a:noFill/>
              </a:ln>
              <a:solidFill>
                <a:srgbClr val="000000"/>
              </a:solidFill>
              <a:effectLst/>
              <a:uFillTx/>
              <a:sym typeface="Arial"/>
            </a:endParaRPr>
          </a:p>
        </p:txBody>
      </p:sp>
      <p:pic>
        <p:nvPicPr>
          <p:cNvPr id="7" name="Picture 6"/>
          <p:cNvPicPr>
            <a:picLocks noChangeAspect="1"/>
          </p:cNvPicPr>
          <p:nvPr/>
        </p:nvPicPr>
        <p:blipFill rotWithShape="1">
          <a:blip r:embed="rId4"/>
          <a:srcRect l="57984" b="9258"/>
          <a:stretch/>
        </p:blipFill>
        <p:spPr>
          <a:xfrm>
            <a:off x="4809685" y="2497845"/>
            <a:ext cx="3405956" cy="3650027"/>
          </a:xfrm>
          <a:prstGeom prst="rect">
            <a:avLst/>
          </a:prstGeom>
        </p:spPr>
      </p:pic>
      <p:sp>
        <p:nvSpPr>
          <p:cNvPr id="11" name="Rectangle 10"/>
          <p:cNvSpPr/>
          <p:nvPr/>
        </p:nvSpPr>
        <p:spPr>
          <a:xfrm>
            <a:off x="6086035" y="6147872"/>
            <a:ext cx="1798826" cy="369332"/>
          </a:xfrm>
          <a:prstGeom prst="rect">
            <a:avLst/>
          </a:prstGeom>
        </p:spPr>
        <p:txBody>
          <a:bodyPr wrap="square">
            <a:spAutoFit/>
          </a:bodyPr>
          <a:lstStyle/>
          <a:p>
            <a:r>
              <a:rPr lang="en-GB" dirty="0" smtClean="0"/>
              <a:t>Liu 2022</a:t>
            </a:r>
            <a:endParaRPr lang="en-GB" dirty="0"/>
          </a:p>
        </p:txBody>
      </p:sp>
      <p:sp>
        <p:nvSpPr>
          <p:cNvPr id="12" name="TextBox 11"/>
          <p:cNvSpPr txBox="1"/>
          <p:nvPr/>
        </p:nvSpPr>
        <p:spPr>
          <a:xfrm>
            <a:off x="8215641" y="3405660"/>
            <a:ext cx="12954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Arial"/>
                <a:ea typeface="Arial"/>
                <a:cs typeface="Arial"/>
                <a:sym typeface="Arial"/>
              </a:rPr>
              <a:t>indexing</a:t>
            </a:r>
            <a:endParaRPr kumimoji="0" lang="en-GB" sz="1800" b="0" i="0" u="none" strike="noStrike" cap="none" spc="0" normalizeH="0" baseline="0" dirty="0">
              <a:ln>
                <a:noFill/>
              </a:ln>
              <a:solidFill>
                <a:srgbClr val="000000"/>
              </a:solidFill>
              <a:effectLst/>
              <a:uFillTx/>
              <a:latin typeface="Arial"/>
              <a:ea typeface="Arial"/>
              <a:cs typeface="Arial"/>
              <a:sym typeface="Arial"/>
            </a:endParaRPr>
          </a:p>
        </p:txBody>
      </p:sp>
      <p:pic>
        <p:nvPicPr>
          <p:cNvPr id="13" name="Picture 4" descr="eScience Center - Dutch Techcentre for Life Scienc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755" b="13205"/>
          <a:stretch/>
        </p:blipFill>
        <p:spPr bwMode="auto">
          <a:xfrm>
            <a:off x="2325472" y="5979515"/>
            <a:ext cx="1970756" cy="591286"/>
          </a:xfrm>
          <a:prstGeom prst="rect">
            <a:avLst/>
          </a:prstGeom>
          <a:solidFill>
            <a:schemeClr val="bg1"/>
          </a:solidFill>
        </p:spPr>
      </p:pic>
    </p:spTree>
    <p:extLst>
      <p:ext uri="{BB962C8B-B14F-4D97-AF65-F5344CB8AC3E}">
        <p14:creationId xmlns:p14="http://schemas.microsoft.com/office/powerpoint/2010/main" val="112438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5"/>
          <p:cNvSpPr txBox="1">
            <a:spLocks noGrp="1"/>
          </p:cNvSpPr>
          <p:nvPr>
            <p:ph type="sldNum" sz="quarter" idx="2"/>
          </p:nvPr>
        </p:nvSpPr>
        <p:spPr>
          <a:xfrm>
            <a:off x="11387041" y="6240205"/>
            <a:ext cx="84960" cy="18466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smtClean="0"/>
              <a:t>7</a:t>
            </a:r>
            <a:endParaRPr dirty="0"/>
          </a:p>
        </p:txBody>
      </p:sp>
      <p:pic>
        <p:nvPicPr>
          <p:cNvPr id="9" name="Picture 2" descr="http://nd-pc.org/images/nD-P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8285" y="17826"/>
            <a:ext cx="1872115" cy="85181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t>Management and access</a:t>
            </a:r>
            <a:endParaRPr lang="en-GB" dirty="0"/>
          </a:p>
        </p:txBody>
      </p:sp>
      <p:pic>
        <p:nvPicPr>
          <p:cNvPr id="2" name="Picture 1"/>
          <p:cNvPicPr>
            <a:picLocks noChangeAspect="1"/>
          </p:cNvPicPr>
          <p:nvPr/>
        </p:nvPicPr>
        <p:blipFill>
          <a:blip r:embed="rId4"/>
          <a:stretch>
            <a:fillRect/>
          </a:stretch>
        </p:blipFill>
        <p:spPr>
          <a:xfrm>
            <a:off x="3504838" y="1680023"/>
            <a:ext cx="5182323" cy="4467849"/>
          </a:xfrm>
          <a:prstGeom prst="rect">
            <a:avLst/>
          </a:prstGeom>
        </p:spPr>
      </p:pic>
      <p:sp>
        <p:nvSpPr>
          <p:cNvPr id="3" name="Rectangle 2"/>
          <p:cNvSpPr/>
          <p:nvPr/>
        </p:nvSpPr>
        <p:spPr>
          <a:xfrm>
            <a:off x="8176198" y="6147872"/>
            <a:ext cx="1903085" cy="369332"/>
          </a:xfrm>
          <a:prstGeom prst="rect">
            <a:avLst/>
          </a:prstGeom>
        </p:spPr>
        <p:txBody>
          <a:bodyPr wrap="none">
            <a:spAutoFit/>
          </a:bodyPr>
          <a:lstStyle/>
          <a:p>
            <a:r>
              <a:rPr lang="en-GB" dirty="0" err="1" smtClean="0"/>
              <a:t>Psomadaki</a:t>
            </a:r>
            <a:r>
              <a:rPr lang="en-GB" dirty="0" smtClean="0"/>
              <a:t> 2016</a:t>
            </a:r>
            <a:endParaRPr lang="en-GB" dirty="0"/>
          </a:p>
        </p:txBody>
      </p:sp>
      <p:sp>
        <p:nvSpPr>
          <p:cNvPr id="5" name="TextBox 4"/>
          <p:cNvSpPr txBox="1"/>
          <p:nvPr/>
        </p:nvSpPr>
        <p:spPr>
          <a:xfrm>
            <a:off x="3883959" y="1271030"/>
            <a:ext cx="386340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Arial"/>
                <a:ea typeface="Arial"/>
                <a:cs typeface="Arial"/>
                <a:sym typeface="Arial"/>
              </a:rPr>
              <a:t>Space Filling Curve (SFC)</a:t>
            </a:r>
            <a:endParaRPr kumimoji="0" lang="en-GB" sz="1800" b="0" i="0" u="none" strike="noStrike" cap="none" spc="0" normalizeH="0" baseline="0" dirty="0">
              <a:ln>
                <a:noFill/>
              </a:ln>
              <a:solidFill>
                <a:srgbClr val="000000"/>
              </a:solidFill>
              <a:effectLst/>
              <a:uFillTx/>
              <a:latin typeface="Arial"/>
              <a:ea typeface="Arial"/>
              <a:cs typeface="Arial"/>
              <a:sym typeface="Arial"/>
            </a:endParaRPr>
          </a:p>
        </p:txBody>
      </p:sp>
      <p:pic>
        <p:nvPicPr>
          <p:cNvPr id="13" name="Picture 4" descr="eScience Center - Dutch Techcentre for Life Scienc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755" b="13205"/>
          <a:stretch/>
        </p:blipFill>
        <p:spPr bwMode="auto">
          <a:xfrm>
            <a:off x="2325472" y="5979515"/>
            <a:ext cx="1970756" cy="591286"/>
          </a:xfrm>
          <a:prstGeom prst="rect">
            <a:avLst/>
          </a:prstGeom>
          <a:solidFill>
            <a:schemeClr val="bg1"/>
          </a:solidFill>
        </p:spPr>
      </p:pic>
    </p:spTree>
    <p:extLst>
      <p:ext uri="{BB962C8B-B14F-4D97-AF65-F5344CB8AC3E}">
        <p14:creationId xmlns:p14="http://schemas.microsoft.com/office/powerpoint/2010/main" val="368761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Titel 9"/>
          <p:cNvSpPr txBox="1">
            <a:spLocks noGrp="1"/>
          </p:cNvSpPr>
          <p:nvPr>
            <p:ph type="title"/>
          </p:nvPr>
        </p:nvSpPr>
        <p:spPr>
          <a:xfrm>
            <a:off x="3310850" y="2822283"/>
            <a:ext cx="7204750" cy="1076617"/>
          </a:xfrm>
          <a:prstGeom prst="rect">
            <a:avLst/>
          </a:prstGeom>
        </p:spPr>
        <p:txBody>
          <a:bodyPr>
            <a:noAutofit/>
          </a:bodyPr>
          <a:lstStyle>
            <a:lvl1pPr defTabSz="850391">
              <a:tabLst>
                <a:tab pos="1155700" algn="l"/>
              </a:tabLst>
              <a:defRPr sz="2976"/>
            </a:lvl1pPr>
          </a:lstStyle>
          <a:p>
            <a:r>
              <a:rPr lang="en-US" sz="5400" dirty="0" smtClean="0"/>
              <a:t>Applications</a:t>
            </a:r>
            <a:endParaRPr sz="5400" dirty="0"/>
          </a:p>
        </p:txBody>
      </p:sp>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pic>
        <p:nvPicPr>
          <p:cNvPr id="6" name="Picture 4" descr="eScience Center - Dutch Techcentre for Life Science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755" b="13205"/>
          <a:stretch/>
        </p:blipFill>
        <p:spPr bwMode="auto">
          <a:xfrm>
            <a:off x="2325472" y="5979515"/>
            <a:ext cx="1970756" cy="591286"/>
          </a:xfrm>
          <a:prstGeom prst="rect">
            <a:avLst/>
          </a:prstGeom>
          <a:solidFill>
            <a:schemeClr val="bg1"/>
          </a:solidFill>
        </p:spPr>
      </p:pic>
      <p:pic>
        <p:nvPicPr>
          <p:cNvPr id="7" name="Picture 2" descr="http://nd-pc.org/images/nD-P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8285" y="17826"/>
            <a:ext cx="1872115" cy="85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470364"/>
      </p:ext>
    </p:extLst>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5"/>
          <p:cNvSpPr txBox="1">
            <a:spLocks noGrp="1"/>
          </p:cNvSpPr>
          <p:nvPr>
            <p:ph type="sldNum" sz="quarter" idx="2"/>
          </p:nvPr>
        </p:nvSpPr>
        <p:spPr>
          <a:xfrm>
            <a:off x="11387041" y="6240205"/>
            <a:ext cx="84960" cy="18466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smtClean="0"/>
              <a:t>9</a:t>
            </a:r>
            <a:endParaRPr dirty="0"/>
          </a:p>
        </p:txBody>
      </p:sp>
      <p:pic>
        <p:nvPicPr>
          <p:cNvPr id="9" name="Picture 2" descr="http://nd-pc.org/images/nD-P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8285" y="17826"/>
            <a:ext cx="1872115" cy="851813"/>
          </a:xfrm>
          <a:prstGeom prst="rect">
            <a:avLst/>
          </a:prstGeom>
          <a:noFill/>
          <a:extLst>
            <a:ext uri="{909E8E84-426E-40DD-AFC4-6F175D3DCCD1}">
              <a14:hiddenFill xmlns:a14="http://schemas.microsoft.com/office/drawing/2010/main">
                <a:solidFill>
                  <a:srgbClr val="FFFFFF"/>
                </a:solidFill>
              </a14:hiddenFill>
            </a:ext>
          </a:extLst>
        </p:spPr>
      </p:pic>
      <p:sp>
        <p:nvSpPr>
          <p:cNvPr id="28" name="Content Placeholder 2">
            <a:extLst>
              <a:ext uri="{FF2B5EF4-FFF2-40B4-BE49-F238E27FC236}">
                <a16:creationId xmlns:a16="http://schemas.microsoft.com/office/drawing/2014/main" id="{770EC02B-1053-483F-9DA6-9671DF93304E}"/>
              </a:ext>
            </a:extLst>
          </p:cNvPr>
          <p:cNvSpPr txBox="1">
            <a:spLocks/>
          </p:cNvSpPr>
          <p:nvPr/>
        </p:nvSpPr>
        <p:spPr>
          <a:xfrm>
            <a:off x="1981201" y="869639"/>
            <a:ext cx="4258003" cy="4915454"/>
          </a:xfrm>
          <a:prstGeom prst="rect">
            <a:avLst/>
          </a:prstGeom>
        </p:spPr>
        <p:txBody>
          <a:bodyPr>
            <a:normAutofit/>
          </a:bodyPr>
          <a:lstStyle>
            <a:lvl1pPr marL="263525" marR="0" indent="-2635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latinLnBrk="0">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latinLnBrk="0">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hangingPunct="1"/>
            <a:r>
              <a:rPr lang="en-GB" sz="1800" dirty="0" smtClean="0"/>
              <a:t>Maps are static, no more details can be derived. </a:t>
            </a:r>
            <a:endParaRPr lang="en-GB" sz="1100" dirty="0" smtClean="0"/>
          </a:p>
          <a:p>
            <a:pPr hangingPunct="1"/>
            <a:r>
              <a:rPr lang="en-GB" sz="1800" dirty="0" smtClean="0"/>
              <a:t>Flood maps can be retrieved from database queries, e.g., all grid cells with positive water depth</a:t>
            </a:r>
          </a:p>
          <a:p>
            <a:pPr hangingPunct="1"/>
            <a:endParaRPr lang="en-GB" sz="1100" dirty="0" smtClean="0"/>
          </a:p>
          <a:p>
            <a:pPr hangingPunct="1"/>
            <a:r>
              <a:rPr lang="en-GB" sz="1800" dirty="0" smtClean="0"/>
              <a:t>An efficient database for querying flood risk?</a:t>
            </a:r>
          </a:p>
          <a:p>
            <a:pPr lvl="1" hangingPunct="1"/>
            <a:r>
              <a:rPr lang="en-GB" dirty="0" smtClean="0"/>
              <a:t>Conventional indexing structure is huge</a:t>
            </a:r>
          </a:p>
          <a:p>
            <a:pPr lvl="1" hangingPunct="1"/>
            <a:r>
              <a:rPr lang="en-GB" dirty="0" smtClean="0"/>
              <a:t>GIS software mainly focuses on small data</a:t>
            </a:r>
          </a:p>
          <a:p>
            <a:pPr lvl="1" hangingPunct="1"/>
            <a:r>
              <a:rPr lang="en-GB" dirty="0" smtClean="0"/>
              <a:t>Multidimensional array databases cannot handle irregular grids</a:t>
            </a:r>
          </a:p>
          <a:p>
            <a:pPr hangingPunct="1"/>
            <a:endParaRPr lang="en-GB" sz="2000" dirty="0" smtClean="0">
              <a:solidFill>
                <a:srgbClr val="FF0000"/>
              </a:solidFill>
            </a:endParaRPr>
          </a:p>
          <a:p>
            <a:pPr hangingPunct="1"/>
            <a:endParaRPr lang="en-NL" sz="2400" dirty="0"/>
          </a:p>
        </p:txBody>
      </p:sp>
      <p:sp>
        <p:nvSpPr>
          <p:cNvPr id="29" name="TextBox 28">
            <a:extLst>
              <a:ext uri="{FF2B5EF4-FFF2-40B4-BE49-F238E27FC236}">
                <a16:creationId xmlns:a16="http://schemas.microsoft.com/office/drawing/2014/main" id="{6CAC09E9-E00C-4E0B-ACA0-A1B7E043F744}"/>
              </a:ext>
            </a:extLst>
          </p:cNvPr>
          <p:cNvSpPr txBox="1"/>
          <p:nvPr/>
        </p:nvSpPr>
        <p:spPr>
          <a:xfrm>
            <a:off x="3468965" y="5328306"/>
            <a:ext cx="2516586" cy="369332"/>
          </a:xfrm>
          <a:prstGeom prst="rect">
            <a:avLst/>
          </a:prstGeom>
          <a:noFill/>
        </p:spPr>
        <p:txBody>
          <a:bodyPr wrap="none" rtlCol="0">
            <a:spAutoFit/>
          </a:bodyPr>
          <a:lstStyle/>
          <a:p>
            <a:r>
              <a:rPr lang="en-GB" dirty="0">
                <a:solidFill>
                  <a:srgbClr val="FF0000"/>
                </a:solidFill>
              </a:rPr>
              <a:t>-&gt; Point cloud database?</a:t>
            </a:r>
            <a:endParaRPr lang="en-NL" dirty="0">
              <a:solidFill>
                <a:srgbClr val="FF0000"/>
              </a:solidFill>
            </a:endParaRPr>
          </a:p>
        </p:txBody>
      </p:sp>
      <p:pic>
        <p:nvPicPr>
          <p:cNvPr id="30" name="Picture 29">
            <a:extLst>
              <a:ext uri="{FF2B5EF4-FFF2-40B4-BE49-F238E27FC236}">
                <a16:creationId xmlns:a16="http://schemas.microsoft.com/office/drawing/2014/main" id="{9AF0BC6F-FFC9-4EB3-BE1E-700D3DCE0CD9}"/>
              </a:ext>
            </a:extLst>
          </p:cNvPr>
          <p:cNvPicPr/>
          <p:nvPr/>
        </p:nvPicPr>
        <p:blipFill rotWithShape="1">
          <a:blip r:embed="rId4"/>
          <a:srcRect l="28343" t="18368" r="31454" b="13076"/>
          <a:stretch/>
        </p:blipFill>
        <p:spPr bwMode="auto">
          <a:xfrm>
            <a:off x="6525610" y="1464450"/>
            <a:ext cx="3813919" cy="4864499"/>
          </a:xfrm>
          <a:prstGeom prst="rect">
            <a:avLst/>
          </a:prstGeom>
          <a:ln>
            <a:noFill/>
          </a:ln>
          <a:extLst>
            <a:ext uri="{53640926-AAD7-44D8-BBD7-CCE9431645EC}">
              <a14:shadowObscured xmlns:a14="http://schemas.microsoft.com/office/drawing/2010/main"/>
            </a:ext>
          </a:extLst>
        </p:spPr>
      </p:pic>
      <p:pic>
        <p:nvPicPr>
          <p:cNvPr id="31" name="Picture 30">
            <a:extLst>
              <a:ext uri="{FF2B5EF4-FFF2-40B4-BE49-F238E27FC236}">
                <a16:creationId xmlns:a16="http://schemas.microsoft.com/office/drawing/2014/main" id="{3926C41E-7F84-44AC-A21B-2897A4B0E3E2}"/>
              </a:ext>
            </a:extLst>
          </p:cNvPr>
          <p:cNvPicPr>
            <a:picLocks noChangeAspect="1"/>
          </p:cNvPicPr>
          <p:nvPr/>
        </p:nvPicPr>
        <p:blipFill>
          <a:blip r:embed="rId5"/>
          <a:stretch>
            <a:fillRect/>
          </a:stretch>
        </p:blipFill>
        <p:spPr>
          <a:xfrm>
            <a:off x="6865702" y="756363"/>
            <a:ext cx="3576842" cy="5054964"/>
          </a:xfrm>
          <a:prstGeom prst="rect">
            <a:avLst/>
          </a:prstGeom>
        </p:spPr>
      </p:pic>
      <p:sp>
        <p:nvSpPr>
          <p:cNvPr id="33" name="Title 1">
            <a:extLst>
              <a:ext uri="{FF2B5EF4-FFF2-40B4-BE49-F238E27FC236}">
                <a16:creationId xmlns:a16="http://schemas.microsoft.com/office/drawing/2014/main" id="{69C0C9F9-394D-496A-BC74-F9FB83BF3844}"/>
              </a:ext>
            </a:extLst>
          </p:cNvPr>
          <p:cNvSpPr>
            <a:spLocks noGrp="1"/>
          </p:cNvSpPr>
          <p:nvPr>
            <p:ph type="title"/>
          </p:nvPr>
        </p:nvSpPr>
        <p:spPr>
          <a:xfrm>
            <a:off x="609600" y="274637"/>
            <a:ext cx="10972800" cy="1325564"/>
          </a:xfrm>
        </p:spPr>
        <p:txBody>
          <a:bodyPr/>
          <a:lstStyle/>
          <a:p>
            <a:r>
              <a:rPr lang="en-US" dirty="0" smtClean="0"/>
              <a:t>Floods</a:t>
            </a:r>
            <a:endParaRPr lang="en-NL" dirty="0"/>
          </a:p>
        </p:txBody>
      </p:sp>
      <p:sp>
        <p:nvSpPr>
          <p:cNvPr id="3" name="TextBox 2"/>
          <p:cNvSpPr txBox="1"/>
          <p:nvPr/>
        </p:nvSpPr>
        <p:spPr>
          <a:xfrm>
            <a:off x="3644900" y="423206"/>
            <a:ext cx="14605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Arial"/>
                <a:ea typeface="Arial"/>
                <a:cs typeface="Arial"/>
                <a:sym typeface="Arial"/>
              </a:rPr>
              <a:t>The problem</a:t>
            </a:r>
            <a:endParaRPr kumimoji="0" lang="en-GB" sz="1800" b="0" i="0" u="none" strike="noStrike" cap="none" spc="0" normalizeH="0" baseline="0" dirty="0">
              <a:ln>
                <a:noFill/>
              </a:ln>
              <a:solidFill>
                <a:srgbClr val="000000"/>
              </a:solidFill>
              <a:effectLst/>
              <a:uFillTx/>
              <a:latin typeface="Arial"/>
              <a:ea typeface="Arial"/>
              <a:cs typeface="Arial"/>
              <a:sym typeface="Arial"/>
            </a:endParaRPr>
          </a:p>
        </p:txBody>
      </p:sp>
      <p:sp>
        <p:nvSpPr>
          <p:cNvPr id="34" name="Rectangle 33"/>
          <p:cNvSpPr/>
          <p:nvPr/>
        </p:nvSpPr>
        <p:spPr>
          <a:xfrm>
            <a:off x="10572588" y="3346369"/>
            <a:ext cx="1798826" cy="369332"/>
          </a:xfrm>
          <a:prstGeom prst="rect">
            <a:avLst/>
          </a:prstGeom>
        </p:spPr>
        <p:txBody>
          <a:bodyPr wrap="square">
            <a:spAutoFit/>
          </a:bodyPr>
          <a:lstStyle/>
          <a:p>
            <a:r>
              <a:rPr lang="en-GB" dirty="0" smtClean="0"/>
              <a:t>Liu 2022</a:t>
            </a:r>
            <a:endParaRPr lang="en-GB" dirty="0"/>
          </a:p>
        </p:txBody>
      </p:sp>
      <p:pic>
        <p:nvPicPr>
          <p:cNvPr id="35" name="Picture 4" descr="eScience Center - Dutch Techcentre for Life Science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755" b="13205"/>
          <a:stretch/>
        </p:blipFill>
        <p:spPr bwMode="auto">
          <a:xfrm>
            <a:off x="2325472" y="5979515"/>
            <a:ext cx="1970756" cy="591286"/>
          </a:xfrm>
          <a:prstGeom prst="rect">
            <a:avLst/>
          </a:prstGeom>
          <a:solidFill>
            <a:schemeClr val="bg1"/>
          </a:solidFill>
        </p:spPr>
      </p:pic>
    </p:spTree>
    <p:extLst>
      <p:ext uri="{BB962C8B-B14F-4D97-AF65-F5344CB8AC3E}">
        <p14:creationId xmlns:p14="http://schemas.microsoft.com/office/powerpoint/2010/main" val="165285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theme/theme1.xml><?xml version="1.0" encoding="utf-8"?>
<a:theme xmlns:a="http://schemas.openxmlformats.org/drawingml/2006/main" name="TU Delft">
  <a:themeElements>
    <a:clrScheme name="TU Delft">
      <a:dk1>
        <a:srgbClr val="000000"/>
      </a:dk1>
      <a:lt1>
        <a:srgbClr val="FFFFFF"/>
      </a:lt1>
      <a:dk2>
        <a:srgbClr val="A7A7A7"/>
      </a:dk2>
      <a:lt2>
        <a:srgbClr val="535353"/>
      </a:lt2>
      <a:accent1>
        <a:srgbClr val="00A6D6"/>
      </a:accent1>
      <a:accent2>
        <a:srgbClr val="017188"/>
      </a:accent2>
      <a:accent3>
        <a:srgbClr val="EB7246"/>
      </a:accent3>
      <a:accent4>
        <a:srgbClr val="00A390"/>
      </a:accent4>
      <a:accent5>
        <a:srgbClr val="F1BE3E"/>
      </a:accent5>
      <a:accent6>
        <a:srgbClr val="C3312F"/>
      </a:accent6>
      <a:hlink>
        <a:srgbClr val="0000FF"/>
      </a:hlink>
      <a:folHlink>
        <a:srgbClr val="FF00FF"/>
      </a:folHlink>
    </a:clrScheme>
    <a:fontScheme name="TU Delft">
      <a:majorFont>
        <a:latin typeface="Calibri"/>
        <a:ea typeface="Calibri"/>
        <a:cs typeface="Calibri"/>
      </a:majorFont>
      <a:minorFont>
        <a:latin typeface="Helvetica"/>
        <a:ea typeface="Helvetica"/>
        <a:cs typeface="Helvetica"/>
      </a:minorFont>
    </a:fontScheme>
    <a:fmtScheme name="TU Del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U Delft">
  <a:themeElements>
    <a:clrScheme name="TU Delft">
      <a:dk1>
        <a:srgbClr val="000000"/>
      </a:dk1>
      <a:lt1>
        <a:srgbClr val="FFFFFF"/>
      </a:lt1>
      <a:dk2>
        <a:srgbClr val="A7A7A7"/>
      </a:dk2>
      <a:lt2>
        <a:srgbClr val="535353"/>
      </a:lt2>
      <a:accent1>
        <a:srgbClr val="00A6D6"/>
      </a:accent1>
      <a:accent2>
        <a:srgbClr val="017188"/>
      </a:accent2>
      <a:accent3>
        <a:srgbClr val="EB7246"/>
      </a:accent3>
      <a:accent4>
        <a:srgbClr val="00A390"/>
      </a:accent4>
      <a:accent5>
        <a:srgbClr val="F1BE3E"/>
      </a:accent5>
      <a:accent6>
        <a:srgbClr val="C3312F"/>
      </a:accent6>
      <a:hlink>
        <a:srgbClr val="0000FF"/>
      </a:hlink>
      <a:folHlink>
        <a:srgbClr val="FF00FF"/>
      </a:folHlink>
    </a:clrScheme>
    <a:fontScheme name="TU Delft">
      <a:majorFont>
        <a:latin typeface="Calibri"/>
        <a:ea typeface="Calibri"/>
        <a:cs typeface="Calibri"/>
      </a:majorFont>
      <a:minorFont>
        <a:latin typeface="Helvetica"/>
        <a:ea typeface="Helvetica"/>
        <a:cs typeface="Helvetica"/>
      </a:minorFont>
    </a:fontScheme>
    <a:fmtScheme name="TU Del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2071</TotalTime>
  <Words>946</Words>
  <Application>Microsoft Office PowerPoint</Application>
  <PresentationFormat>Widescreen</PresentationFormat>
  <Paragraphs>124</Paragraphs>
  <Slides>19</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Calibri</vt:lpstr>
      <vt:lpstr>Helvetica</vt:lpstr>
      <vt:lpstr>Open Sans</vt:lpstr>
      <vt:lpstr>Open Sans Bold</vt:lpstr>
      <vt:lpstr>Roboto Slab Regular Regular</vt:lpstr>
      <vt:lpstr>Segoe UI</vt:lpstr>
      <vt:lpstr>Segoe UI Light</vt:lpstr>
      <vt:lpstr>TU Delft-UltraLight</vt:lpstr>
      <vt:lpstr>Wingdings</vt:lpstr>
      <vt:lpstr>TU Delft</vt:lpstr>
      <vt:lpstr>PowerPoint Presentation</vt:lpstr>
      <vt:lpstr>Introduction</vt:lpstr>
      <vt:lpstr>Point cloud</vt:lpstr>
      <vt:lpstr>Attributes/Dimensions</vt:lpstr>
      <vt:lpstr>Point Cloud from different sources</vt:lpstr>
      <vt:lpstr>Management and access</vt:lpstr>
      <vt:lpstr>Management and access</vt:lpstr>
      <vt:lpstr>Applications</vt:lpstr>
      <vt:lpstr>Floods</vt:lpstr>
      <vt:lpstr>HistSFC – storage </vt:lpstr>
      <vt:lpstr>HistSFC – query </vt:lpstr>
      <vt:lpstr>And many more…</vt:lpstr>
      <vt:lpstr>Future development</vt:lpstr>
      <vt:lpstr>PowerPoint Presentation</vt:lpstr>
      <vt:lpstr>PowerPoint Presentation</vt:lpstr>
      <vt:lpstr>PowerPoint Presentation</vt:lpstr>
      <vt:lpstr>PowerPoint Presentation</vt:lpstr>
      <vt:lpstr>PowerPoint Presentation</vt:lpstr>
      <vt:lpstr>Visualization of AHN2 with Potree viewer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Vitali Diaz Mercado</dc:creator>
  <cp:lastModifiedBy>Vitali Diaz Mercado</cp:lastModifiedBy>
  <cp:revision>69</cp:revision>
  <dcterms:modified xsi:type="dcterms:W3CDTF">2022-05-25T23:30:00Z</dcterms:modified>
</cp:coreProperties>
</file>