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9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2" r:id="rId12"/>
    <p:sldId id="275" r:id="rId13"/>
    <p:sldId id="276" r:id="rId14"/>
    <p:sldId id="263" r:id="rId15"/>
    <p:sldId id="270" r:id="rId16"/>
    <p:sldId id="272" r:id="rId17"/>
    <p:sldId id="273" r:id="rId18"/>
    <p:sldId id="274" r:id="rId19"/>
    <p:sldId id="271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IES Elisabeth" initials="FE" lastIdx="1" clrIdx="0">
    <p:extLst>
      <p:ext uri="{19B8F6BF-5375-455C-9EA6-DF929625EA0E}">
        <p15:presenceInfo xmlns:p15="http://schemas.microsoft.com/office/powerpoint/2012/main" userId="S-1-5-21-2059681906-2319210286-2628134019-302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dc20d91ec77256cd" providerId="LiveId" clId="{E8383D08-2E30-44C6-B4E2-21669D1C0902}"/>
    <pc:docChg chg="custSel delSld modSld">
      <pc:chgData name="" userId="dc20d91ec77256cd" providerId="LiveId" clId="{E8383D08-2E30-44C6-B4E2-21669D1C0902}" dt="2022-05-23T20:48:30.924" v="360" actId="2711"/>
      <pc:docMkLst>
        <pc:docMk/>
      </pc:docMkLst>
      <pc:sldChg chg="addSp modSp">
        <pc:chgData name="" userId="dc20d91ec77256cd" providerId="LiveId" clId="{E8383D08-2E30-44C6-B4E2-21669D1C0902}" dt="2022-05-23T20:48:20.905" v="359" actId="2711"/>
        <pc:sldMkLst>
          <pc:docMk/>
          <pc:sldMk cId="39482969" sldId="262"/>
        </pc:sldMkLst>
        <pc:graphicFrameChg chg="add mod modGraphic">
          <ac:chgData name="" userId="dc20d91ec77256cd" providerId="LiveId" clId="{E8383D08-2E30-44C6-B4E2-21669D1C0902}" dt="2022-05-23T20:48:20.905" v="359" actId="2711"/>
          <ac:graphicFrameMkLst>
            <pc:docMk/>
            <pc:sldMk cId="39482969" sldId="262"/>
            <ac:graphicFrameMk id="3" creationId="{C7D07899-A1DB-49BF-BDC2-A66D5BC443E8}"/>
          </ac:graphicFrameMkLst>
        </pc:graphicFrameChg>
        <pc:picChg chg="mod">
          <ac:chgData name="" userId="dc20d91ec77256cd" providerId="LiveId" clId="{E8383D08-2E30-44C6-B4E2-21669D1C0902}" dt="2022-05-23T15:45:43.420" v="251" actId="1076"/>
          <ac:picMkLst>
            <pc:docMk/>
            <pc:sldMk cId="39482969" sldId="262"/>
            <ac:picMk id="18" creationId="{E203FC58-33B4-49D3-A82D-BED461054F61}"/>
          </ac:picMkLst>
        </pc:picChg>
      </pc:sldChg>
      <pc:sldChg chg="addSp modSp">
        <pc:chgData name="" userId="dc20d91ec77256cd" providerId="LiveId" clId="{E8383D08-2E30-44C6-B4E2-21669D1C0902}" dt="2022-05-23T20:48:30.924" v="360" actId="2711"/>
        <pc:sldMkLst>
          <pc:docMk/>
          <pc:sldMk cId="3658731175" sldId="263"/>
        </pc:sldMkLst>
        <pc:spChg chg="mod">
          <ac:chgData name="" userId="dc20d91ec77256cd" providerId="LiveId" clId="{E8383D08-2E30-44C6-B4E2-21669D1C0902}" dt="2022-05-23T20:47:19.293" v="358" actId="1076"/>
          <ac:spMkLst>
            <pc:docMk/>
            <pc:sldMk cId="3658731175" sldId="263"/>
            <ac:spMk id="3" creationId="{6F106219-69D2-4D1D-9FFE-3F289EB11A57}"/>
          </ac:spMkLst>
        </pc:spChg>
        <pc:graphicFrameChg chg="add mod modGraphic">
          <ac:chgData name="" userId="dc20d91ec77256cd" providerId="LiveId" clId="{E8383D08-2E30-44C6-B4E2-21669D1C0902}" dt="2022-05-23T20:48:30.924" v="360" actId="2711"/>
          <ac:graphicFrameMkLst>
            <pc:docMk/>
            <pc:sldMk cId="3658731175" sldId="263"/>
            <ac:graphicFrameMk id="17" creationId="{6B738C94-EC76-4F07-B913-ACDF39A55B73}"/>
          </ac:graphicFrameMkLst>
        </pc:graphicFrameChg>
      </pc:sldChg>
      <pc:sldChg chg="addSp delSp modSp">
        <pc:chgData name="" userId="dc20d91ec77256cd" providerId="LiveId" clId="{E8383D08-2E30-44C6-B4E2-21669D1C0902}" dt="2022-05-23T15:30:22.032" v="55" actId="164"/>
        <pc:sldMkLst>
          <pc:docMk/>
          <pc:sldMk cId="159870821" sldId="275"/>
        </pc:sldMkLst>
        <pc:grpChg chg="add del mod">
          <ac:chgData name="" userId="dc20d91ec77256cd" providerId="LiveId" clId="{E8383D08-2E30-44C6-B4E2-21669D1C0902}" dt="2022-05-23T15:29:59.172" v="49" actId="165"/>
          <ac:grpSpMkLst>
            <pc:docMk/>
            <pc:sldMk cId="159870821" sldId="275"/>
            <ac:grpSpMk id="7" creationId="{69331F56-99B3-42FB-9C2D-F2E16CE5DE6E}"/>
          </ac:grpSpMkLst>
        </pc:grpChg>
        <pc:grpChg chg="add mod">
          <ac:chgData name="" userId="dc20d91ec77256cd" providerId="LiveId" clId="{E8383D08-2E30-44C6-B4E2-21669D1C0902}" dt="2022-05-23T15:30:22.032" v="55" actId="164"/>
          <ac:grpSpMkLst>
            <pc:docMk/>
            <pc:sldMk cId="159870821" sldId="275"/>
            <ac:grpSpMk id="14" creationId="{CAC4062B-087A-47FE-91CE-C52D712706F9}"/>
          </ac:grpSpMkLst>
        </pc:grpChg>
        <pc:picChg chg="add del mod topLvl">
          <ac:chgData name="" userId="dc20d91ec77256cd" providerId="LiveId" clId="{E8383D08-2E30-44C6-B4E2-21669D1C0902}" dt="2022-05-23T15:30:02.949" v="50" actId="478"/>
          <ac:picMkLst>
            <pc:docMk/>
            <pc:sldMk cId="159870821" sldId="275"/>
            <ac:picMk id="3" creationId="{FADEBF8F-C5F1-48AA-BBEC-B62F90CE15A7}"/>
          </ac:picMkLst>
        </pc:picChg>
        <pc:picChg chg="mod topLvl">
          <ac:chgData name="" userId="dc20d91ec77256cd" providerId="LiveId" clId="{E8383D08-2E30-44C6-B4E2-21669D1C0902}" dt="2022-05-23T15:30:22.032" v="55" actId="164"/>
          <ac:picMkLst>
            <pc:docMk/>
            <pc:sldMk cId="159870821" sldId="275"/>
            <ac:picMk id="6" creationId="{218158E3-0650-4985-939F-DFD7EBD68EA2}"/>
          </ac:picMkLst>
        </pc:picChg>
        <pc:picChg chg="add mod">
          <ac:chgData name="" userId="dc20d91ec77256cd" providerId="LiveId" clId="{E8383D08-2E30-44C6-B4E2-21669D1C0902}" dt="2022-05-23T15:30:22.032" v="55" actId="164"/>
          <ac:picMkLst>
            <pc:docMk/>
            <pc:sldMk cId="159870821" sldId="275"/>
            <ac:picMk id="13" creationId="{293F5482-632B-4D7C-986C-CFECA73BC9EA}"/>
          </ac:picMkLst>
        </pc:picChg>
        <pc:picChg chg="del mod">
          <ac:chgData name="" userId="dc20d91ec77256cd" providerId="LiveId" clId="{E8383D08-2E30-44C6-B4E2-21669D1C0902}" dt="2022-05-20T15:10:55.687" v="2" actId="478"/>
          <ac:picMkLst>
            <pc:docMk/>
            <pc:sldMk cId="159870821" sldId="275"/>
            <ac:picMk id="14" creationId="{D681283D-AA4C-4767-B034-B682F86E63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23942-7DD2-4C97-9784-65F265D11B34}" type="datetimeFigureOut">
              <a:rPr lang="fr-FR" smtClean="0"/>
              <a:t>23/05/2022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1F385-5AC3-441E-9050-93C80ECF08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675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B5D539-5C44-4192-9D47-363D04643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DC2552-B4E4-4751-9AD4-73863A43E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F5BBB0-A39B-4B1A-AF2A-2737F9CDC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FFCB-8202-4D41-ABE5-01A939759D79}" type="datetime1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56BBC9-AEA7-4255-B2A1-2FC678D9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EGU22-1288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C71C27-8C77-4167-B9EC-CF08AA27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1DC4-8F34-43E2-81E0-0AE3BF8142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79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9CD316-CA9A-4298-8668-C540C383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42B76E-2F12-44BA-A19E-475A12958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30FE47-6787-46AF-B8A9-B077543B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BC2C2-A426-4A8B-962D-36AEF4B6597F}" type="datetime1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761302-73AA-40BB-89DC-73B08C0D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EGU22-1288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6E1408-BC30-4886-BEFF-83F780EF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1DC4-8F34-43E2-81E0-0AE3BF8142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67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FBAD247-11FF-422C-AAA9-000106DCCD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2B7884-0E65-4F93-93E7-C0777836A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DC2EB4-00BC-41EC-9159-6E7848AA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5EBE-E9D6-47B3-9800-935982823495}" type="datetime1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A586AC-6FC3-4835-8B55-0324E05F2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EGU22-1288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3E9265-5409-4020-8B73-FF2AB4D6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1DC4-8F34-43E2-81E0-0AE3BF8142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00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3DD43-D56C-43FB-B6B6-EFF67E24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ED517F-36A0-4237-B8E8-D22CEA744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CA1C04-082C-47AE-B6CD-476E43D39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4C481-A3DA-4A10-8CA8-FC85135EC38F}" type="datetime1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BA5767-2DA6-4F01-965C-CE2A6C33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EGU22-1288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C0F34B-5C57-4D02-BD0B-9022D9EC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1DC4-8F34-43E2-81E0-0AE3BF8142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8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D9FF0E-D445-4145-9E59-4B6C2FF8A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11B287-E4A1-4F07-A003-C703CA0CD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81F221-3922-4E3F-88AD-0815E42F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A84B-D89B-4BFD-B6E6-F76211269D4B}" type="datetime1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09F0E0-FB95-4B9F-B18C-E1FD55E58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EGU22-1288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0F767E-1144-4FB8-A6C4-770E6334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1DC4-8F34-43E2-81E0-0AE3BF8142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24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B1DEC-59EF-4ABF-B051-E9D90C61A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97F489-93D2-4D5F-BBEA-453113C69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C1A633-087C-4714-8FCD-DE8C119C8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3E15F9-6CE6-4CF5-B7D8-57F44F9A6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9091-70C8-4F55-81FB-6303570D0916}" type="datetime1">
              <a:rPr lang="fr-FR" smtClean="0"/>
              <a:t>23/05/2022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7C2E2C-48BA-495D-9865-AC2E82393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EGU22-1288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D9A96D-BC25-4EEA-B82B-0328AD8E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1DC4-8F34-43E2-81E0-0AE3BF8142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83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28658A-2073-49B9-A73A-4501D57B1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CCAC7F-A984-4017-859A-EADE607A4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BFD8E0-69D1-432D-B6D8-9005F88A1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72E62D3-63F3-42E0-A644-90A0D563A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4CAE8E5-2CE0-4858-8C55-94A84C90E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93B592-0FB7-4BB5-990A-429101656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7995-599D-4101-B513-09B8F2A8E3BF}" type="datetime1">
              <a:rPr lang="fr-FR" smtClean="0"/>
              <a:t>23/05/2022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9C13E81-BB26-4011-B2C8-A3478953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EGU22-1288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7CAED6-86BC-4A9D-8282-41E83391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1DC4-8F34-43E2-81E0-0AE3BF8142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0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43470A-F32E-4D5C-803D-63AEB6263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3892A0-6E11-4E8F-83B1-C7BEF18D2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79719-FEEE-4164-9F44-7AEFBC967F84}" type="datetime1">
              <a:rPr lang="fr-FR" smtClean="0"/>
              <a:t>23/05/2022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BE2F2D-FDAB-4EBD-A045-590A15055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EGU22-1288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F593397-B002-4413-9CFA-24A35DB14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1DC4-8F34-43E2-81E0-0AE3BF8142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86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0430F0-A1B2-4FC1-9D3D-D8086275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8D76-AEA1-4CC9-ACCA-38B88AD7838F}" type="datetime1">
              <a:rPr lang="fr-FR" smtClean="0"/>
              <a:t>23/05/2022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2F019F5-407B-42D7-AE82-43B47B46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EGU22-1288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CB05EE-5F9B-4FAA-BFA3-410B1E7F7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1DC4-8F34-43E2-81E0-0AE3BF8142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82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54E9E-E3AE-494B-96A2-EFE2A64E3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5FF8AD-1BF2-4F7B-9B17-CC59F160F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D90A35-20ED-40C5-BAE7-5FA26CCF4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25DDB0-35D5-4ED4-986F-606E1DD5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2411-E635-463F-8C8C-B6B669C22013}" type="datetime1">
              <a:rPr lang="fr-FR" smtClean="0"/>
              <a:t>23/05/2022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0DE1BF-9986-4BEA-98C3-853E42D3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EGU22-1288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5822D0-B5B3-4BB5-8A94-25E5AA9F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1DC4-8F34-43E2-81E0-0AE3BF8142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87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2C49C4-7417-41A4-A313-18CCBAE33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585EA1B-D18C-4C51-800C-B97BEFBA1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00830A-92A2-40F1-8ED0-1E3C16129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94A75B-CBC9-4617-B886-0972E195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5FA1-ED0F-4B0A-9112-B516F48722EC}" type="datetime1">
              <a:rPr lang="fr-FR" smtClean="0"/>
              <a:t>23/05/2022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196DC8-B550-4D38-9B08-6D6270720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EGU22-1288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FD9DEF-483F-4048-A9C6-99C08F0D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71DC4-8F34-43E2-81E0-0AE3BF8142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5AA80D-665B-470C-9FB0-4B026892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00E5A0-8E11-441B-B0B9-E244CD425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7CB111-4EFA-48AF-9DCC-BFE40B4C5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B040D-A0EC-41F0-B061-98457F6575C1}" type="datetime1">
              <a:rPr lang="fr-FR" smtClean="0"/>
              <a:t>23/05/2022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810D01-C846-4EFB-8E9C-8CB375DE5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EGU22-1288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DD2189-0F73-4CED-BFB2-55E918498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71DC4-8F34-43E2-81E0-0AE3BF8142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02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doi.org/10.1103/PhysRevE.66.05120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lisabeth.fries@univ-eiffel.f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F67448-9D29-4358-985D-43C86872B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10820400" cy="23876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 </a:t>
            </a:r>
            <a:r>
              <a:rPr lang="en-US" sz="2800" b="1" baseline="30000" dirty="0">
                <a:latin typeface="+mn-lt"/>
              </a:rPr>
              <a:t>19</a:t>
            </a:r>
            <a:r>
              <a:rPr lang="en-US" sz="2800" b="1" dirty="0">
                <a:latin typeface="+mn-lt"/>
              </a:rPr>
              <a:t>F-MRI and numerical modeling as a combined method for the measurement and prediction of fluorinated substances (e.g. PFASs) transport in porous media </a:t>
            </a:r>
            <a:endParaRPr lang="fr-FR" sz="2800" b="1" dirty="0"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661D86-9DEB-4EB0-888F-0AF6D72C9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05400"/>
          </a:xfrm>
        </p:spPr>
        <p:txBody>
          <a:bodyPr>
            <a:normAutofit/>
          </a:bodyPr>
          <a:lstStyle/>
          <a:p>
            <a:r>
              <a:rPr lang="fr-FR" sz="2000" dirty="0"/>
              <a:t>Elisabeth Fries</a:t>
            </a:r>
            <a:r>
              <a:rPr lang="fr-FR" sz="2000" baseline="30000" dirty="0"/>
              <a:t>1,3</a:t>
            </a:r>
            <a:r>
              <a:rPr lang="fr-FR" sz="2000" dirty="0"/>
              <a:t>, Denis Courtier-Murias</a:t>
            </a:r>
            <a:r>
              <a:rPr lang="fr-FR" sz="2000" baseline="30000" dirty="0"/>
              <a:t>1</a:t>
            </a:r>
            <a:r>
              <a:rPr lang="fr-FR" sz="2000" dirty="0"/>
              <a:t>, Jaime Gil Roca</a:t>
            </a:r>
            <a:r>
              <a:rPr lang="fr-FR" sz="2000" baseline="30000" dirty="0"/>
              <a:t>2</a:t>
            </a:r>
            <a:r>
              <a:rPr lang="fr-FR" sz="2000" dirty="0"/>
              <a:t>, Pierre-Emmanuel Peyneau</a:t>
            </a:r>
            <a:r>
              <a:rPr lang="fr-FR" sz="2000" baseline="30000" dirty="0"/>
              <a:t>1</a:t>
            </a:r>
            <a:r>
              <a:rPr lang="fr-FR" sz="2000" dirty="0"/>
              <a:t>, </a:t>
            </a:r>
          </a:p>
          <a:p>
            <a:r>
              <a:rPr lang="fr-FR" sz="2000" dirty="0" err="1"/>
              <a:t>Eric</a:t>
            </a:r>
            <a:r>
              <a:rPr lang="fr-FR" sz="2000" dirty="0"/>
              <a:t> Michel</a:t>
            </a:r>
            <a:r>
              <a:rPr lang="fr-FR" sz="2000" baseline="30000" dirty="0"/>
              <a:t>3</a:t>
            </a:r>
            <a:r>
              <a:rPr lang="fr-FR" sz="2000" dirty="0"/>
              <a:t>, Béatrice Béchet</a:t>
            </a:r>
            <a:r>
              <a:rPr lang="fr-FR" sz="2000" baseline="30000" dirty="0"/>
              <a:t>1</a:t>
            </a:r>
          </a:p>
          <a:p>
            <a:endParaRPr lang="fr-FR" sz="2000" baseline="30000" dirty="0"/>
          </a:p>
          <a:p>
            <a:r>
              <a:rPr lang="fr-FR" sz="900" baseline="30000" dirty="0"/>
              <a:t>1</a:t>
            </a:r>
            <a:r>
              <a:rPr lang="fr-FR" sz="900" dirty="0"/>
              <a:t> GERS-LEE, Univ Gustave Eiffel, IFSTTAR, F-44344 Bouguenais, France</a:t>
            </a:r>
          </a:p>
          <a:p>
            <a:r>
              <a:rPr lang="fr-FR" sz="900" baseline="30000" dirty="0"/>
              <a:t>2</a:t>
            </a:r>
            <a:r>
              <a:rPr lang="fr-FR" sz="900" dirty="0"/>
              <a:t> Laboratoire Navier, Ecole des Ponts ParisTech, CNRS, Univ Gustave Eiffel, 77420 Champs-sur-Marne, France</a:t>
            </a:r>
          </a:p>
          <a:p>
            <a:r>
              <a:rPr lang="fr-FR" sz="900" baseline="30000" dirty="0"/>
              <a:t>3</a:t>
            </a:r>
            <a:r>
              <a:rPr lang="fr-FR" sz="900" dirty="0"/>
              <a:t> EMMAH, INRAE, Avignon Université, 84000 Avignon, France</a:t>
            </a:r>
          </a:p>
          <a:p>
            <a:endParaRPr lang="fr-FR" sz="2000" dirty="0"/>
          </a:p>
          <a:p>
            <a:r>
              <a:rPr lang="fr-FR" sz="2000" dirty="0"/>
              <a:t>24.05.2022</a:t>
            </a:r>
          </a:p>
        </p:txBody>
      </p:sp>
      <p:grpSp>
        <p:nvGrpSpPr>
          <p:cNvPr id="13" name="Gruppieren 15">
            <a:extLst>
              <a:ext uri="{FF2B5EF4-FFF2-40B4-BE49-F238E27FC236}">
                <a16:creationId xmlns:a16="http://schemas.microsoft.com/office/drawing/2014/main" id="{E6BF8B94-784E-4B29-880D-A23DA3931310}"/>
              </a:ext>
            </a:extLst>
          </p:cNvPr>
          <p:cNvGrpSpPr/>
          <p:nvPr/>
        </p:nvGrpSpPr>
        <p:grpSpPr>
          <a:xfrm>
            <a:off x="0" y="134033"/>
            <a:ext cx="12192000" cy="662578"/>
            <a:chOff x="0" y="134033"/>
            <a:chExt cx="12192000" cy="662578"/>
          </a:xfrm>
        </p:grpSpPr>
        <p:pic>
          <p:nvPicPr>
            <p:cNvPr id="14" name="Grafik 3">
              <a:extLst>
                <a:ext uri="{FF2B5EF4-FFF2-40B4-BE49-F238E27FC236}">
                  <a16:creationId xmlns:a16="http://schemas.microsoft.com/office/drawing/2014/main" id="{588E1BFC-CDF3-4CBE-93DF-53C3C953B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642" y="134033"/>
              <a:ext cx="1431530" cy="468000"/>
            </a:xfrm>
            <a:prstGeom prst="rect">
              <a:avLst/>
            </a:prstGeom>
          </p:spPr>
        </p:pic>
        <p:pic>
          <p:nvPicPr>
            <p:cNvPr id="15" name="Picture 2" descr="Université Gustave Eiffel - WEAMEC">
              <a:extLst>
                <a:ext uri="{FF2B5EF4-FFF2-40B4-BE49-F238E27FC236}">
                  <a16:creationId xmlns:a16="http://schemas.microsoft.com/office/drawing/2014/main" id="{B25023A0-F742-48D8-B900-05CE0157B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452" y="188033"/>
              <a:ext cx="1741933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hteck 5">
              <a:extLst>
                <a:ext uri="{FF2B5EF4-FFF2-40B4-BE49-F238E27FC236}">
                  <a16:creationId xmlns:a16="http://schemas.microsoft.com/office/drawing/2014/main" id="{44963C31-35E9-414D-8059-F96172508647}"/>
                </a:ext>
              </a:extLst>
            </p:cNvPr>
            <p:cNvSpPr/>
            <p:nvPr/>
          </p:nvSpPr>
          <p:spPr>
            <a:xfrm>
              <a:off x="0" y="705173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hteck 7">
              <a:extLst>
                <a:ext uri="{FF2B5EF4-FFF2-40B4-BE49-F238E27FC236}">
                  <a16:creationId xmlns:a16="http://schemas.microsoft.com/office/drawing/2014/main" id="{96D395DF-655A-4E75-92EE-93ED0DB62D04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8" name="Gruppieren 10">
            <a:extLst>
              <a:ext uri="{FF2B5EF4-FFF2-40B4-BE49-F238E27FC236}">
                <a16:creationId xmlns:a16="http://schemas.microsoft.com/office/drawing/2014/main" id="{F2A5A5D3-612A-4B04-927E-CDDD90B505AD}"/>
              </a:ext>
            </a:extLst>
          </p:cNvPr>
          <p:cNvGrpSpPr/>
          <p:nvPr/>
        </p:nvGrpSpPr>
        <p:grpSpPr>
          <a:xfrm rot="10800000">
            <a:off x="0" y="6502016"/>
            <a:ext cx="12192000" cy="94613"/>
            <a:chOff x="0" y="701998"/>
            <a:chExt cx="12192000" cy="94613"/>
          </a:xfrm>
        </p:grpSpPr>
        <p:sp>
          <p:nvSpPr>
            <p:cNvPr id="19" name="Rechteck 11">
              <a:extLst>
                <a:ext uri="{FF2B5EF4-FFF2-40B4-BE49-F238E27FC236}">
                  <a16:creationId xmlns:a16="http://schemas.microsoft.com/office/drawing/2014/main" id="{5D947A9A-4E3B-402B-AB0F-716F4F1FEFBA}"/>
                </a:ext>
              </a:extLst>
            </p:cNvPr>
            <p:cNvSpPr/>
            <p:nvPr/>
          </p:nvSpPr>
          <p:spPr>
            <a:xfrm>
              <a:off x="0" y="701998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hteck 12">
              <a:extLst>
                <a:ext uri="{FF2B5EF4-FFF2-40B4-BE49-F238E27FC236}">
                  <a16:creationId xmlns:a16="http://schemas.microsoft.com/office/drawing/2014/main" id="{32101C03-FEE2-48F4-9952-0654D393A6AC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62664C1F-3032-4837-B236-92FD52E02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862" y="1119189"/>
            <a:ext cx="37242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85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D200B06-C7A1-414A-9998-A7E9A918B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00" y="1694974"/>
            <a:ext cx="8960000" cy="504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FF9434-005F-49C6-BE3A-DAA651F6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371"/>
            <a:ext cx="10515600" cy="492049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+mn-lt"/>
              </a:rPr>
              <a:t>Materials and </a:t>
            </a:r>
            <a:r>
              <a:rPr lang="fr-FR" sz="3200" b="1" dirty="0" err="1">
                <a:latin typeface="+mn-lt"/>
              </a:rPr>
              <a:t>methods</a:t>
            </a:r>
            <a:endParaRPr lang="fr-FR" sz="3200" b="1" dirty="0">
              <a:latin typeface="+mn-lt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67954C-04DA-481C-B625-FC64C2E3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5542"/>
            <a:ext cx="2743200" cy="365125"/>
          </a:xfrm>
        </p:spPr>
        <p:txBody>
          <a:bodyPr/>
          <a:lstStyle/>
          <a:p>
            <a:fld id="{92271DC4-8F34-43E2-81E0-0AE3BF8142E3}" type="slidenum">
              <a:rPr lang="fr-FR" smtClean="0"/>
              <a:t>10</a:t>
            </a:fld>
            <a:endParaRPr lang="fr-FR" dirty="0"/>
          </a:p>
        </p:txBody>
      </p:sp>
      <p:grpSp>
        <p:nvGrpSpPr>
          <p:cNvPr id="8" name="Gruppieren 15">
            <a:extLst>
              <a:ext uri="{FF2B5EF4-FFF2-40B4-BE49-F238E27FC236}">
                <a16:creationId xmlns:a16="http://schemas.microsoft.com/office/drawing/2014/main" id="{66B6D1B6-84EE-4309-9C4C-8B7B52490F59}"/>
              </a:ext>
            </a:extLst>
          </p:cNvPr>
          <p:cNvGrpSpPr/>
          <p:nvPr/>
        </p:nvGrpSpPr>
        <p:grpSpPr>
          <a:xfrm>
            <a:off x="0" y="134033"/>
            <a:ext cx="12192000" cy="662578"/>
            <a:chOff x="0" y="134033"/>
            <a:chExt cx="12192000" cy="662578"/>
          </a:xfrm>
        </p:grpSpPr>
        <p:pic>
          <p:nvPicPr>
            <p:cNvPr id="9" name="Grafik 3">
              <a:extLst>
                <a:ext uri="{FF2B5EF4-FFF2-40B4-BE49-F238E27FC236}">
                  <a16:creationId xmlns:a16="http://schemas.microsoft.com/office/drawing/2014/main" id="{6ED77C5A-3FE0-4C3D-B49E-3490F493D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642" y="134033"/>
              <a:ext cx="1431530" cy="468000"/>
            </a:xfrm>
            <a:prstGeom prst="rect">
              <a:avLst/>
            </a:prstGeom>
          </p:spPr>
        </p:pic>
        <p:pic>
          <p:nvPicPr>
            <p:cNvPr id="10" name="Picture 2" descr="Université Gustave Eiffel - WEAMEC">
              <a:extLst>
                <a:ext uri="{FF2B5EF4-FFF2-40B4-BE49-F238E27FC236}">
                  <a16:creationId xmlns:a16="http://schemas.microsoft.com/office/drawing/2014/main" id="{244807C7-B412-4C68-B101-C0BBCD79B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452" y="188033"/>
              <a:ext cx="1741933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5">
              <a:extLst>
                <a:ext uri="{FF2B5EF4-FFF2-40B4-BE49-F238E27FC236}">
                  <a16:creationId xmlns:a16="http://schemas.microsoft.com/office/drawing/2014/main" id="{897B7D23-138A-4C90-9184-402302989EFB}"/>
                </a:ext>
              </a:extLst>
            </p:cNvPr>
            <p:cNvSpPr/>
            <p:nvPr/>
          </p:nvSpPr>
          <p:spPr>
            <a:xfrm>
              <a:off x="0" y="705173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7">
              <a:extLst>
                <a:ext uri="{FF2B5EF4-FFF2-40B4-BE49-F238E27FC236}">
                  <a16:creationId xmlns:a16="http://schemas.microsoft.com/office/drawing/2014/main" id="{FBE13261-4539-43A9-A4C3-8AF67CA7F2F6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Gruppieren 10">
            <a:extLst>
              <a:ext uri="{FF2B5EF4-FFF2-40B4-BE49-F238E27FC236}">
                <a16:creationId xmlns:a16="http://schemas.microsoft.com/office/drawing/2014/main" id="{66519E78-6E40-40D5-A491-1E092899ADC2}"/>
              </a:ext>
            </a:extLst>
          </p:cNvPr>
          <p:cNvGrpSpPr/>
          <p:nvPr/>
        </p:nvGrpSpPr>
        <p:grpSpPr>
          <a:xfrm rot="10800000">
            <a:off x="0" y="6502016"/>
            <a:ext cx="12192000" cy="94613"/>
            <a:chOff x="0" y="701998"/>
            <a:chExt cx="12192000" cy="94613"/>
          </a:xfrm>
        </p:grpSpPr>
        <p:sp>
          <p:nvSpPr>
            <p:cNvPr id="20" name="Rechteck 11">
              <a:extLst>
                <a:ext uri="{FF2B5EF4-FFF2-40B4-BE49-F238E27FC236}">
                  <a16:creationId xmlns:a16="http://schemas.microsoft.com/office/drawing/2014/main" id="{48C4394C-E891-4494-B2DA-45091E6E2FEC}"/>
                </a:ext>
              </a:extLst>
            </p:cNvPr>
            <p:cNvSpPr/>
            <p:nvPr/>
          </p:nvSpPr>
          <p:spPr>
            <a:xfrm>
              <a:off x="0" y="701998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hteck 12">
              <a:extLst>
                <a:ext uri="{FF2B5EF4-FFF2-40B4-BE49-F238E27FC236}">
                  <a16:creationId xmlns:a16="http://schemas.microsoft.com/office/drawing/2014/main" id="{A665AB2B-1C6B-4AD3-91D4-61168E721523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6D0C6B47-2C0C-4DB1-B70E-CAE4D1660E45}"/>
              </a:ext>
            </a:extLst>
          </p:cNvPr>
          <p:cNvSpPr txBox="1">
            <a:spLocks/>
          </p:cNvSpPr>
          <p:nvPr/>
        </p:nvSpPr>
        <p:spPr>
          <a:xfrm>
            <a:off x="838200" y="1278489"/>
            <a:ext cx="10515600" cy="49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baseline="30000" dirty="0">
                <a:solidFill>
                  <a:srgbClr val="009992"/>
                </a:solidFill>
                <a:latin typeface="+mn-lt"/>
              </a:rPr>
              <a:t>19</a:t>
            </a:r>
            <a:r>
              <a:rPr lang="fr-FR" sz="2400" b="1" dirty="0">
                <a:solidFill>
                  <a:srgbClr val="009992"/>
                </a:solidFill>
                <a:latin typeface="+mn-lt"/>
              </a:rPr>
              <a:t>F-MRI and modeling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036CF1-59E2-4BE5-BF42-6B3C94E6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3421"/>
            <a:ext cx="4114800" cy="365125"/>
          </a:xfrm>
        </p:spPr>
        <p:txBody>
          <a:bodyPr/>
          <a:lstStyle/>
          <a:p>
            <a:r>
              <a:rPr lang="fr-FR" dirty="0"/>
              <a:t>EGU22-1288</a:t>
            </a:r>
          </a:p>
        </p:txBody>
      </p:sp>
    </p:spTree>
    <p:extLst>
      <p:ext uri="{BB962C8B-B14F-4D97-AF65-F5344CB8AC3E}">
        <p14:creationId xmlns:p14="http://schemas.microsoft.com/office/powerpoint/2010/main" val="1047882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FF9434-005F-49C6-BE3A-DAA651F6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371"/>
            <a:ext cx="10515600" cy="492049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+mn-lt"/>
              </a:rPr>
              <a:t>Preliminary </a:t>
            </a:r>
            <a:r>
              <a:rPr lang="fr-FR" sz="3200" b="1" dirty="0" err="1">
                <a:latin typeface="+mn-lt"/>
              </a:rPr>
              <a:t>results</a:t>
            </a:r>
            <a:endParaRPr lang="fr-FR" sz="3200" b="1" dirty="0">
              <a:latin typeface="+mn-lt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036CF1-59E2-4BE5-BF42-6B3C94E6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3421"/>
            <a:ext cx="4114800" cy="365125"/>
          </a:xfrm>
        </p:spPr>
        <p:txBody>
          <a:bodyPr/>
          <a:lstStyle/>
          <a:p>
            <a:r>
              <a:rPr lang="fr-FR" dirty="0"/>
              <a:t>EGU22-1288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67954C-04DA-481C-B625-FC64C2E3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5542"/>
            <a:ext cx="2743200" cy="365125"/>
          </a:xfrm>
        </p:spPr>
        <p:txBody>
          <a:bodyPr/>
          <a:lstStyle/>
          <a:p>
            <a:fld id="{92271DC4-8F34-43E2-81E0-0AE3BF8142E3}" type="slidenum">
              <a:rPr lang="fr-FR" smtClean="0"/>
              <a:t>11</a:t>
            </a:fld>
            <a:endParaRPr lang="fr-FR" dirty="0"/>
          </a:p>
        </p:txBody>
      </p:sp>
      <p:grpSp>
        <p:nvGrpSpPr>
          <p:cNvPr id="8" name="Gruppieren 15">
            <a:extLst>
              <a:ext uri="{FF2B5EF4-FFF2-40B4-BE49-F238E27FC236}">
                <a16:creationId xmlns:a16="http://schemas.microsoft.com/office/drawing/2014/main" id="{66B6D1B6-84EE-4309-9C4C-8B7B52490F59}"/>
              </a:ext>
            </a:extLst>
          </p:cNvPr>
          <p:cNvGrpSpPr/>
          <p:nvPr/>
        </p:nvGrpSpPr>
        <p:grpSpPr>
          <a:xfrm>
            <a:off x="0" y="134033"/>
            <a:ext cx="12192000" cy="662578"/>
            <a:chOff x="0" y="134033"/>
            <a:chExt cx="12192000" cy="662578"/>
          </a:xfrm>
        </p:grpSpPr>
        <p:pic>
          <p:nvPicPr>
            <p:cNvPr id="9" name="Grafik 3">
              <a:extLst>
                <a:ext uri="{FF2B5EF4-FFF2-40B4-BE49-F238E27FC236}">
                  <a16:creationId xmlns:a16="http://schemas.microsoft.com/office/drawing/2014/main" id="{6ED77C5A-3FE0-4C3D-B49E-3490F493D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642" y="134033"/>
              <a:ext cx="1431530" cy="468000"/>
            </a:xfrm>
            <a:prstGeom prst="rect">
              <a:avLst/>
            </a:prstGeom>
          </p:spPr>
        </p:pic>
        <p:pic>
          <p:nvPicPr>
            <p:cNvPr id="10" name="Picture 2" descr="Université Gustave Eiffel - WEAMEC">
              <a:extLst>
                <a:ext uri="{FF2B5EF4-FFF2-40B4-BE49-F238E27FC236}">
                  <a16:creationId xmlns:a16="http://schemas.microsoft.com/office/drawing/2014/main" id="{244807C7-B412-4C68-B101-C0BBCD79B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452" y="188033"/>
              <a:ext cx="1741933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5">
              <a:extLst>
                <a:ext uri="{FF2B5EF4-FFF2-40B4-BE49-F238E27FC236}">
                  <a16:creationId xmlns:a16="http://schemas.microsoft.com/office/drawing/2014/main" id="{897B7D23-138A-4C90-9184-402302989EFB}"/>
                </a:ext>
              </a:extLst>
            </p:cNvPr>
            <p:cNvSpPr/>
            <p:nvPr/>
          </p:nvSpPr>
          <p:spPr>
            <a:xfrm>
              <a:off x="0" y="705173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7">
              <a:extLst>
                <a:ext uri="{FF2B5EF4-FFF2-40B4-BE49-F238E27FC236}">
                  <a16:creationId xmlns:a16="http://schemas.microsoft.com/office/drawing/2014/main" id="{FBE13261-4539-43A9-A4C3-8AF67CA7F2F6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Gruppieren 10">
            <a:extLst>
              <a:ext uri="{FF2B5EF4-FFF2-40B4-BE49-F238E27FC236}">
                <a16:creationId xmlns:a16="http://schemas.microsoft.com/office/drawing/2014/main" id="{66519E78-6E40-40D5-A491-1E092899ADC2}"/>
              </a:ext>
            </a:extLst>
          </p:cNvPr>
          <p:cNvGrpSpPr/>
          <p:nvPr/>
        </p:nvGrpSpPr>
        <p:grpSpPr>
          <a:xfrm rot="10800000">
            <a:off x="0" y="6502016"/>
            <a:ext cx="12192000" cy="94613"/>
            <a:chOff x="0" y="701998"/>
            <a:chExt cx="12192000" cy="94613"/>
          </a:xfrm>
        </p:grpSpPr>
        <p:sp>
          <p:nvSpPr>
            <p:cNvPr id="20" name="Rechteck 11">
              <a:extLst>
                <a:ext uri="{FF2B5EF4-FFF2-40B4-BE49-F238E27FC236}">
                  <a16:creationId xmlns:a16="http://schemas.microsoft.com/office/drawing/2014/main" id="{48C4394C-E891-4494-B2DA-45091E6E2FEC}"/>
                </a:ext>
              </a:extLst>
            </p:cNvPr>
            <p:cNvSpPr/>
            <p:nvPr/>
          </p:nvSpPr>
          <p:spPr>
            <a:xfrm>
              <a:off x="0" y="701998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hteck 12">
              <a:extLst>
                <a:ext uri="{FF2B5EF4-FFF2-40B4-BE49-F238E27FC236}">
                  <a16:creationId xmlns:a16="http://schemas.microsoft.com/office/drawing/2014/main" id="{A665AB2B-1C6B-4AD3-91D4-61168E721523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6D0C6B47-2C0C-4DB1-B70E-CAE4D1660E45}"/>
              </a:ext>
            </a:extLst>
          </p:cNvPr>
          <p:cNvSpPr txBox="1">
            <a:spLocks/>
          </p:cNvSpPr>
          <p:nvPr/>
        </p:nvSpPr>
        <p:spPr>
          <a:xfrm>
            <a:off x="838200" y="1278489"/>
            <a:ext cx="10515600" cy="49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9992"/>
                </a:solidFill>
                <a:latin typeface="+mn-lt"/>
              </a:rPr>
              <a:t>Transport </a:t>
            </a:r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experiments</a:t>
            </a:r>
            <a:r>
              <a:rPr lang="fr-FR" sz="2400" b="1" dirty="0">
                <a:solidFill>
                  <a:srgbClr val="009992"/>
                </a:solidFill>
                <a:latin typeface="+mn-lt"/>
              </a:rPr>
              <a:t> and modeling </a:t>
            </a:r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with</a:t>
            </a:r>
            <a:r>
              <a:rPr lang="fr-FR" sz="2400" b="1" dirty="0">
                <a:solidFill>
                  <a:srgbClr val="009992"/>
                </a:solidFill>
                <a:latin typeface="+mn-lt"/>
              </a:rPr>
              <a:t> </a:t>
            </a:r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NaF</a:t>
            </a:r>
            <a:endParaRPr lang="fr-FR" sz="2400" b="1" dirty="0">
              <a:solidFill>
                <a:srgbClr val="009992"/>
              </a:solidFill>
              <a:latin typeface="+mn-lt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CB9325C-0E89-4634-945E-9251AA8BCD85}"/>
              </a:ext>
            </a:extLst>
          </p:cNvPr>
          <p:cNvGrpSpPr/>
          <p:nvPr/>
        </p:nvGrpSpPr>
        <p:grpSpPr>
          <a:xfrm>
            <a:off x="7179501" y="1324378"/>
            <a:ext cx="565523" cy="306000"/>
            <a:chOff x="1658737" y="5863529"/>
            <a:chExt cx="565523" cy="30600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3E8858A7-6A46-425A-9C00-572FC4036E5F}"/>
                </a:ext>
              </a:extLst>
            </p:cNvPr>
            <p:cNvSpPr/>
            <p:nvPr/>
          </p:nvSpPr>
          <p:spPr>
            <a:xfrm>
              <a:off x="1658737" y="5863529"/>
              <a:ext cx="302400" cy="306000"/>
            </a:xfrm>
            <a:prstGeom prst="ellipse">
              <a:avLst/>
            </a:prstGeom>
            <a:solidFill>
              <a:srgbClr val="4472C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050" b="1" dirty="0">
                  <a:solidFill>
                    <a:schemeClr val="tx1"/>
                  </a:solidFill>
                </a:rPr>
                <a:t>Na</a:t>
              </a:r>
              <a:r>
                <a:rPr lang="fr-FR" sz="1050" b="1" baseline="30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DA3F5671-E2A3-4D27-8BF3-26827365B98C}"/>
                </a:ext>
              </a:extLst>
            </p:cNvPr>
            <p:cNvSpPr/>
            <p:nvPr/>
          </p:nvSpPr>
          <p:spPr>
            <a:xfrm>
              <a:off x="1918260" y="5863529"/>
              <a:ext cx="306000" cy="306000"/>
            </a:xfrm>
            <a:prstGeom prst="ellipse">
              <a:avLst/>
            </a:prstGeom>
            <a:solidFill>
              <a:srgbClr val="95E75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050" b="1" dirty="0">
                  <a:solidFill>
                    <a:schemeClr val="tx1"/>
                  </a:solidFill>
                </a:rPr>
                <a:t>F</a:t>
              </a:r>
              <a:r>
                <a:rPr lang="fr-FR" sz="1050" b="1" baseline="30000" dirty="0">
                  <a:solidFill>
                    <a:schemeClr val="tx1"/>
                  </a:solidFill>
                </a:rPr>
                <a:t>-</a:t>
              </a: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E203FC58-33B4-49D3-A82D-BED461054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369" y="1814064"/>
            <a:ext cx="5456393" cy="44733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au 2">
                <a:extLst>
                  <a:ext uri="{FF2B5EF4-FFF2-40B4-BE49-F238E27FC236}">
                    <a16:creationId xmlns:a16="http://schemas.microsoft.com/office/drawing/2014/main" id="{C7D07899-A1DB-49BF-BDC2-A66D5BC443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1442533"/>
                  </p:ext>
                </p:extLst>
              </p:nvPr>
            </p:nvGraphicFramePr>
            <p:xfrm>
              <a:off x="1443103" y="3302983"/>
              <a:ext cx="2851805" cy="149548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77175">
                      <a:extLst>
                        <a:ext uri="{9D8B030D-6E8A-4147-A177-3AD203B41FA5}">
                          <a16:colId xmlns:a16="http://schemas.microsoft.com/office/drawing/2014/main" val="2778947051"/>
                        </a:ext>
                      </a:extLst>
                    </a:gridCol>
                    <a:gridCol w="874630">
                      <a:extLst>
                        <a:ext uri="{9D8B030D-6E8A-4147-A177-3AD203B41FA5}">
                          <a16:colId xmlns:a16="http://schemas.microsoft.com/office/drawing/2014/main" val="9243160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Pore volume </a:t>
                          </a:r>
                          <a14:m>
                            <m:oMath xmlns:m="http://schemas.openxmlformats.org/officeDocument/2006/math">
                              <m:r>
                                <a:rPr lang="fr-FR" sz="1200" b="1" i="0" smtClean="0">
                                  <a:solidFill>
                                    <a:schemeClr val="tx1"/>
                                  </a:solidFill>
                                  <a:latin typeface="+mn-lt"/>
                                </a:rPr>
                                <m:t>[</m:t>
                              </m:r>
                              <m:r>
                                <a:rPr lang="fr-FR" sz="1200" b="1" i="0" smtClean="0">
                                  <a:solidFill>
                                    <a:schemeClr val="tx1"/>
                                  </a:solidFill>
                                  <a:latin typeface="+mn-lt"/>
                                </a:rPr>
                                <m:t>𝐜</m:t>
                              </m:r>
                              <m:sSup>
                                <m:sSupPr>
                                  <m:ctrlPr>
                                    <a:rPr lang="fr-FR" sz="1200" b="1" i="1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</a:rPr>
                                  </m:ctrlPr>
                                </m:sSupPr>
                                <m:e>
                                  <m:r>
                                    <a:rPr lang="fr-FR" sz="1200" b="1" i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fr-FR" sz="1200" b="1" i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fr-FR" sz="1200" b="1" i="0" smtClean="0">
                                  <a:solidFill>
                                    <a:schemeClr val="tx1"/>
                                  </a:solidFill>
                                  <a:latin typeface="+mn-lt"/>
                                </a:rPr>
                                <m:t>]</m:t>
                              </m:r>
                            </m:oMath>
                          </a14:m>
                          <a:endParaRPr lang="fr-FR" sz="12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111,05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41589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Inlet</a:t>
                          </a:r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flow rate </a:t>
                          </a:r>
                          <a14:m>
                            <m:oMath xmlns:m="http://schemas.openxmlformats.org/officeDocument/2006/math">
                              <m:r>
                                <a:rPr lang="fr-FR" sz="1200" b="1" i="0" smtClean="0">
                                  <a:solidFill>
                                    <a:schemeClr val="tx1"/>
                                  </a:solidFill>
                                  <a:latin typeface="+mn-lt"/>
                                </a:rPr>
                                <m:t>[</m:t>
                              </m:r>
                              <m:f>
                                <m:fPr>
                                  <m:ctrlPr>
                                    <a:rPr lang="fr-FR" sz="1200" b="1" i="1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fr-FR" sz="1200" b="1" i="1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</a:rPr>
                                    <m:t>𝒄</m:t>
                                  </m:r>
                                  <m:sSup>
                                    <m:sSupPr>
                                      <m:ctrlPr>
                                        <a:rPr lang="fr-FR" sz="1200" b="1" i="1" smtClean="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200" b="1" i="1" smtClean="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</a:rPr>
                                        <m:t>𝒎</m:t>
                                      </m:r>
                                    </m:e>
                                    <m:sup>
                                      <m:r>
                                        <a:rPr lang="fr-FR" sz="1200" b="1" i="1" smtClean="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fr-FR" sz="1200" b="1" i="1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</a:rPr>
                                    <m:t>𝒔</m:t>
                                  </m:r>
                                </m:den>
                              </m:f>
                              <m:r>
                                <a:rPr lang="fr-FR" sz="1200" b="1" i="1" smtClean="0">
                                  <a:solidFill>
                                    <a:schemeClr val="tx1"/>
                                  </a:solidFill>
                                  <a:latin typeface="+mn-lt"/>
                                </a:rPr>
                                <m:t>]</m:t>
                              </m:r>
                            </m:oMath>
                          </a14:m>
                          <a:endParaRPr lang="fr-FR" sz="12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0,0113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48671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Pore water </a:t>
                          </a:r>
                          <a:r>
                            <a:rPr lang="fr-FR" sz="1200" b="1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velocity</a:t>
                          </a:r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1200" b="1" i="0" smtClean="0">
                                  <a:solidFill>
                                    <a:schemeClr val="tx1"/>
                                  </a:solidFill>
                                  <a:latin typeface="+mn-lt"/>
                                </a:rPr>
                                <m:t>[</m:t>
                              </m:r>
                              <m:f>
                                <m:fPr>
                                  <m:ctrlPr>
                                    <a:rPr lang="fr-FR" sz="1200" b="1" i="1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fr-FR" sz="1200" b="1" i="1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</a:rPr>
                                    <m:t>𝒄𝒎</m:t>
                                  </m:r>
                                </m:num>
                                <m:den>
                                  <m:r>
                                    <a:rPr lang="fr-FR" sz="1200" b="1" i="1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</a:rPr>
                                    <m:t>𝒔</m:t>
                                  </m:r>
                                </m:den>
                              </m:f>
                              <m:r>
                                <a:rPr lang="fr-FR" sz="1200" b="1" i="1" smtClean="0">
                                  <a:solidFill>
                                    <a:schemeClr val="tx1"/>
                                  </a:solidFill>
                                  <a:latin typeface="+mn-lt"/>
                                </a:rPr>
                                <m:t>]</m:t>
                              </m:r>
                            </m:oMath>
                          </a14:m>
                          <a:endParaRPr lang="fr-FR" sz="12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0,00164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3498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200" b="1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Porosity</a:t>
                          </a:r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[-]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0,37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701922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au 2">
                <a:extLst>
                  <a:ext uri="{FF2B5EF4-FFF2-40B4-BE49-F238E27FC236}">
                    <a16:creationId xmlns:a16="http://schemas.microsoft.com/office/drawing/2014/main" id="{C7D07899-A1DB-49BF-BDC2-A66D5BC443E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1442533"/>
                  </p:ext>
                </p:extLst>
              </p:nvPr>
            </p:nvGraphicFramePr>
            <p:xfrm>
              <a:off x="1443103" y="3302983"/>
              <a:ext cx="2851805" cy="149548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77175">
                      <a:extLst>
                        <a:ext uri="{9D8B030D-6E8A-4147-A177-3AD203B41FA5}">
                          <a16:colId xmlns:a16="http://schemas.microsoft.com/office/drawing/2014/main" val="2778947051"/>
                        </a:ext>
                      </a:extLst>
                    </a:gridCol>
                    <a:gridCol w="874630">
                      <a:extLst>
                        <a:ext uri="{9D8B030D-6E8A-4147-A177-3AD203B41FA5}">
                          <a16:colId xmlns:a16="http://schemas.microsoft.com/office/drawing/2014/main" val="9243160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8" t="-1639" r="-44923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111,05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4158989"/>
                      </a:ext>
                    </a:extLst>
                  </a:tr>
                  <a:tr h="38296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8" t="-96875" r="-44923" b="-1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0,0113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48671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8" t="-206557" r="-44923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0,00164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3498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200" b="1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Porosity</a:t>
                          </a:r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[-]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0,37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701922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482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FF9434-005F-49C6-BE3A-DAA651F6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371"/>
            <a:ext cx="10515600" cy="492049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+mn-lt"/>
              </a:rPr>
              <a:t>Preliminary </a:t>
            </a:r>
            <a:r>
              <a:rPr lang="fr-FR" sz="3200" b="1" dirty="0" err="1">
                <a:latin typeface="+mn-lt"/>
              </a:rPr>
              <a:t>results</a:t>
            </a:r>
            <a:endParaRPr lang="fr-FR" sz="3200" b="1" dirty="0">
              <a:latin typeface="+mn-lt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036CF1-59E2-4BE5-BF42-6B3C94E6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3421"/>
            <a:ext cx="4114800" cy="365125"/>
          </a:xfrm>
        </p:spPr>
        <p:txBody>
          <a:bodyPr/>
          <a:lstStyle/>
          <a:p>
            <a:r>
              <a:rPr lang="fr-FR" dirty="0"/>
              <a:t>EGU22-1288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67954C-04DA-481C-B625-FC64C2E3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5542"/>
            <a:ext cx="2743200" cy="365125"/>
          </a:xfrm>
        </p:spPr>
        <p:txBody>
          <a:bodyPr/>
          <a:lstStyle/>
          <a:p>
            <a:fld id="{92271DC4-8F34-43E2-81E0-0AE3BF8142E3}" type="slidenum">
              <a:rPr lang="fr-FR" smtClean="0"/>
              <a:t>12</a:t>
            </a:fld>
            <a:endParaRPr lang="fr-FR" dirty="0"/>
          </a:p>
        </p:txBody>
      </p:sp>
      <p:grpSp>
        <p:nvGrpSpPr>
          <p:cNvPr id="8" name="Gruppieren 15">
            <a:extLst>
              <a:ext uri="{FF2B5EF4-FFF2-40B4-BE49-F238E27FC236}">
                <a16:creationId xmlns:a16="http://schemas.microsoft.com/office/drawing/2014/main" id="{66B6D1B6-84EE-4309-9C4C-8B7B52490F59}"/>
              </a:ext>
            </a:extLst>
          </p:cNvPr>
          <p:cNvGrpSpPr/>
          <p:nvPr/>
        </p:nvGrpSpPr>
        <p:grpSpPr>
          <a:xfrm>
            <a:off x="0" y="134033"/>
            <a:ext cx="12192000" cy="662578"/>
            <a:chOff x="0" y="134033"/>
            <a:chExt cx="12192000" cy="662578"/>
          </a:xfrm>
        </p:grpSpPr>
        <p:pic>
          <p:nvPicPr>
            <p:cNvPr id="9" name="Grafik 3">
              <a:extLst>
                <a:ext uri="{FF2B5EF4-FFF2-40B4-BE49-F238E27FC236}">
                  <a16:creationId xmlns:a16="http://schemas.microsoft.com/office/drawing/2014/main" id="{6ED77C5A-3FE0-4C3D-B49E-3490F493D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642" y="134033"/>
              <a:ext cx="1431530" cy="468000"/>
            </a:xfrm>
            <a:prstGeom prst="rect">
              <a:avLst/>
            </a:prstGeom>
          </p:spPr>
        </p:pic>
        <p:pic>
          <p:nvPicPr>
            <p:cNvPr id="10" name="Picture 2" descr="Université Gustave Eiffel - WEAMEC">
              <a:extLst>
                <a:ext uri="{FF2B5EF4-FFF2-40B4-BE49-F238E27FC236}">
                  <a16:creationId xmlns:a16="http://schemas.microsoft.com/office/drawing/2014/main" id="{244807C7-B412-4C68-B101-C0BBCD79B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452" y="188033"/>
              <a:ext cx="1741933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5">
              <a:extLst>
                <a:ext uri="{FF2B5EF4-FFF2-40B4-BE49-F238E27FC236}">
                  <a16:creationId xmlns:a16="http://schemas.microsoft.com/office/drawing/2014/main" id="{897B7D23-138A-4C90-9184-402302989EFB}"/>
                </a:ext>
              </a:extLst>
            </p:cNvPr>
            <p:cNvSpPr/>
            <p:nvPr/>
          </p:nvSpPr>
          <p:spPr>
            <a:xfrm>
              <a:off x="0" y="705173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7">
              <a:extLst>
                <a:ext uri="{FF2B5EF4-FFF2-40B4-BE49-F238E27FC236}">
                  <a16:creationId xmlns:a16="http://schemas.microsoft.com/office/drawing/2014/main" id="{FBE13261-4539-43A9-A4C3-8AF67CA7F2F6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Gruppieren 10">
            <a:extLst>
              <a:ext uri="{FF2B5EF4-FFF2-40B4-BE49-F238E27FC236}">
                <a16:creationId xmlns:a16="http://schemas.microsoft.com/office/drawing/2014/main" id="{66519E78-6E40-40D5-A491-1E092899ADC2}"/>
              </a:ext>
            </a:extLst>
          </p:cNvPr>
          <p:cNvGrpSpPr/>
          <p:nvPr/>
        </p:nvGrpSpPr>
        <p:grpSpPr>
          <a:xfrm rot="10800000">
            <a:off x="0" y="6502016"/>
            <a:ext cx="12192000" cy="94613"/>
            <a:chOff x="0" y="701998"/>
            <a:chExt cx="12192000" cy="94613"/>
          </a:xfrm>
        </p:grpSpPr>
        <p:sp>
          <p:nvSpPr>
            <p:cNvPr id="20" name="Rechteck 11">
              <a:extLst>
                <a:ext uri="{FF2B5EF4-FFF2-40B4-BE49-F238E27FC236}">
                  <a16:creationId xmlns:a16="http://schemas.microsoft.com/office/drawing/2014/main" id="{48C4394C-E891-4494-B2DA-45091E6E2FEC}"/>
                </a:ext>
              </a:extLst>
            </p:cNvPr>
            <p:cNvSpPr/>
            <p:nvPr/>
          </p:nvSpPr>
          <p:spPr>
            <a:xfrm>
              <a:off x="0" y="701998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hteck 12">
              <a:extLst>
                <a:ext uri="{FF2B5EF4-FFF2-40B4-BE49-F238E27FC236}">
                  <a16:creationId xmlns:a16="http://schemas.microsoft.com/office/drawing/2014/main" id="{A665AB2B-1C6B-4AD3-91D4-61168E721523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6D0C6B47-2C0C-4DB1-B70E-CAE4D1660E45}"/>
              </a:ext>
            </a:extLst>
          </p:cNvPr>
          <p:cNvSpPr txBox="1">
            <a:spLocks/>
          </p:cNvSpPr>
          <p:nvPr/>
        </p:nvSpPr>
        <p:spPr>
          <a:xfrm>
            <a:off x="838200" y="1278489"/>
            <a:ext cx="10515600" cy="49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9992"/>
                </a:solidFill>
                <a:latin typeface="+mn-lt"/>
              </a:rPr>
              <a:t>Transport </a:t>
            </a:r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experiments</a:t>
            </a:r>
            <a:r>
              <a:rPr lang="fr-FR" sz="2400" b="1" dirty="0">
                <a:solidFill>
                  <a:srgbClr val="009992"/>
                </a:solidFill>
                <a:latin typeface="+mn-lt"/>
              </a:rPr>
              <a:t> and modeling </a:t>
            </a:r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with</a:t>
            </a:r>
            <a:r>
              <a:rPr lang="fr-FR" sz="2400" b="1" dirty="0">
                <a:solidFill>
                  <a:srgbClr val="009992"/>
                </a:solidFill>
                <a:latin typeface="+mn-lt"/>
              </a:rPr>
              <a:t> </a:t>
            </a:r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NaF</a:t>
            </a:r>
            <a:endParaRPr lang="fr-FR" sz="2400" b="1" dirty="0">
              <a:solidFill>
                <a:srgbClr val="009992"/>
              </a:solidFill>
              <a:latin typeface="+mn-lt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CB9325C-0E89-4634-945E-9251AA8BCD85}"/>
              </a:ext>
            </a:extLst>
          </p:cNvPr>
          <p:cNvGrpSpPr/>
          <p:nvPr/>
        </p:nvGrpSpPr>
        <p:grpSpPr>
          <a:xfrm>
            <a:off x="7179501" y="1324378"/>
            <a:ext cx="565523" cy="306000"/>
            <a:chOff x="1658737" y="5863529"/>
            <a:chExt cx="565523" cy="30600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3E8858A7-6A46-425A-9C00-572FC4036E5F}"/>
                </a:ext>
              </a:extLst>
            </p:cNvPr>
            <p:cNvSpPr/>
            <p:nvPr/>
          </p:nvSpPr>
          <p:spPr>
            <a:xfrm>
              <a:off x="1658737" y="5863529"/>
              <a:ext cx="302400" cy="306000"/>
            </a:xfrm>
            <a:prstGeom prst="ellipse">
              <a:avLst/>
            </a:prstGeom>
            <a:solidFill>
              <a:srgbClr val="4472C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050" b="1" dirty="0">
                  <a:solidFill>
                    <a:schemeClr val="tx1"/>
                  </a:solidFill>
                </a:rPr>
                <a:t>Na</a:t>
              </a:r>
              <a:r>
                <a:rPr lang="fr-FR" sz="1050" b="1" baseline="30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DA3F5671-E2A3-4D27-8BF3-26827365B98C}"/>
                </a:ext>
              </a:extLst>
            </p:cNvPr>
            <p:cNvSpPr/>
            <p:nvPr/>
          </p:nvSpPr>
          <p:spPr>
            <a:xfrm>
              <a:off x="1918260" y="5863529"/>
              <a:ext cx="306000" cy="306000"/>
            </a:xfrm>
            <a:prstGeom prst="ellipse">
              <a:avLst/>
            </a:prstGeom>
            <a:solidFill>
              <a:srgbClr val="95E75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050" b="1" dirty="0">
                  <a:solidFill>
                    <a:schemeClr val="tx1"/>
                  </a:solidFill>
                </a:rPr>
                <a:t>F</a:t>
              </a:r>
              <a:r>
                <a:rPr lang="fr-FR" sz="1050" b="1" baseline="30000" dirty="0">
                  <a:solidFill>
                    <a:schemeClr val="tx1"/>
                  </a:solidFill>
                </a:rPr>
                <a:t>-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AC4062B-087A-47FE-91CE-C52D712706F9}"/>
              </a:ext>
            </a:extLst>
          </p:cNvPr>
          <p:cNvGrpSpPr/>
          <p:nvPr/>
        </p:nvGrpSpPr>
        <p:grpSpPr>
          <a:xfrm>
            <a:off x="2025597" y="1865320"/>
            <a:ext cx="8140806" cy="4541914"/>
            <a:chOff x="2025597" y="1865320"/>
            <a:chExt cx="8140806" cy="454191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218158E3-0650-4985-939F-DFD7EBD68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97563" y="1865320"/>
              <a:ext cx="5768840" cy="4541914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293F5482-632B-4D7C-986C-CFECA73BC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25597" y="2714724"/>
              <a:ext cx="1963373" cy="2767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870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FF9434-005F-49C6-BE3A-DAA651F6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371"/>
            <a:ext cx="10515600" cy="492049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+mn-lt"/>
              </a:rPr>
              <a:t>Preliminary </a:t>
            </a:r>
            <a:r>
              <a:rPr lang="fr-FR" sz="3200" b="1" dirty="0" err="1">
                <a:latin typeface="+mn-lt"/>
              </a:rPr>
              <a:t>results</a:t>
            </a:r>
            <a:endParaRPr lang="fr-FR" sz="3200" b="1" dirty="0">
              <a:latin typeface="+mn-lt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036CF1-59E2-4BE5-BF42-6B3C94E6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3421"/>
            <a:ext cx="4114800" cy="365125"/>
          </a:xfrm>
        </p:spPr>
        <p:txBody>
          <a:bodyPr/>
          <a:lstStyle/>
          <a:p>
            <a:r>
              <a:rPr lang="fr-FR" dirty="0"/>
              <a:t>EGU22-1288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67954C-04DA-481C-B625-FC64C2E3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5542"/>
            <a:ext cx="2743200" cy="365125"/>
          </a:xfrm>
        </p:spPr>
        <p:txBody>
          <a:bodyPr/>
          <a:lstStyle/>
          <a:p>
            <a:fld id="{92271DC4-8F34-43E2-81E0-0AE3BF8142E3}" type="slidenum">
              <a:rPr lang="fr-FR" smtClean="0"/>
              <a:t>13</a:t>
            </a:fld>
            <a:endParaRPr lang="fr-FR" dirty="0"/>
          </a:p>
        </p:txBody>
      </p:sp>
      <p:grpSp>
        <p:nvGrpSpPr>
          <p:cNvPr id="8" name="Gruppieren 15">
            <a:extLst>
              <a:ext uri="{FF2B5EF4-FFF2-40B4-BE49-F238E27FC236}">
                <a16:creationId xmlns:a16="http://schemas.microsoft.com/office/drawing/2014/main" id="{66B6D1B6-84EE-4309-9C4C-8B7B52490F59}"/>
              </a:ext>
            </a:extLst>
          </p:cNvPr>
          <p:cNvGrpSpPr/>
          <p:nvPr/>
        </p:nvGrpSpPr>
        <p:grpSpPr>
          <a:xfrm>
            <a:off x="0" y="134033"/>
            <a:ext cx="12192000" cy="662578"/>
            <a:chOff x="0" y="134033"/>
            <a:chExt cx="12192000" cy="662578"/>
          </a:xfrm>
        </p:grpSpPr>
        <p:pic>
          <p:nvPicPr>
            <p:cNvPr id="9" name="Grafik 3">
              <a:extLst>
                <a:ext uri="{FF2B5EF4-FFF2-40B4-BE49-F238E27FC236}">
                  <a16:creationId xmlns:a16="http://schemas.microsoft.com/office/drawing/2014/main" id="{6ED77C5A-3FE0-4C3D-B49E-3490F493D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642" y="134033"/>
              <a:ext cx="1431530" cy="468000"/>
            </a:xfrm>
            <a:prstGeom prst="rect">
              <a:avLst/>
            </a:prstGeom>
          </p:spPr>
        </p:pic>
        <p:pic>
          <p:nvPicPr>
            <p:cNvPr id="10" name="Picture 2" descr="Université Gustave Eiffel - WEAMEC">
              <a:extLst>
                <a:ext uri="{FF2B5EF4-FFF2-40B4-BE49-F238E27FC236}">
                  <a16:creationId xmlns:a16="http://schemas.microsoft.com/office/drawing/2014/main" id="{244807C7-B412-4C68-B101-C0BBCD79B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452" y="188033"/>
              <a:ext cx="1741933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5">
              <a:extLst>
                <a:ext uri="{FF2B5EF4-FFF2-40B4-BE49-F238E27FC236}">
                  <a16:creationId xmlns:a16="http://schemas.microsoft.com/office/drawing/2014/main" id="{897B7D23-138A-4C90-9184-402302989EFB}"/>
                </a:ext>
              </a:extLst>
            </p:cNvPr>
            <p:cNvSpPr/>
            <p:nvPr/>
          </p:nvSpPr>
          <p:spPr>
            <a:xfrm>
              <a:off x="0" y="705173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7">
              <a:extLst>
                <a:ext uri="{FF2B5EF4-FFF2-40B4-BE49-F238E27FC236}">
                  <a16:creationId xmlns:a16="http://schemas.microsoft.com/office/drawing/2014/main" id="{FBE13261-4539-43A9-A4C3-8AF67CA7F2F6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Gruppieren 10">
            <a:extLst>
              <a:ext uri="{FF2B5EF4-FFF2-40B4-BE49-F238E27FC236}">
                <a16:creationId xmlns:a16="http://schemas.microsoft.com/office/drawing/2014/main" id="{66519E78-6E40-40D5-A491-1E092899ADC2}"/>
              </a:ext>
            </a:extLst>
          </p:cNvPr>
          <p:cNvGrpSpPr/>
          <p:nvPr/>
        </p:nvGrpSpPr>
        <p:grpSpPr>
          <a:xfrm rot="10800000">
            <a:off x="0" y="6502016"/>
            <a:ext cx="12192000" cy="94613"/>
            <a:chOff x="0" y="701998"/>
            <a:chExt cx="12192000" cy="94613"/>
          </a:xfrm>
        </p:grpSpPr>
        <p:sp>
          <p:nvSpPr>
            <p:cNvPr id="20" name="Rechteck 11">
              <a:extLst>
                <a:ext uri="{FF2B5EF4-FFF2-40B4-BE49-F238E27FC236}">
                  <a16:creationId xmlns:a16="http://schemas.microsoft.com/office/drawing/2014/main" id="{48C4394C-E891-4494-B2DA-45091E6E2FEC}"/>
                </a:ext>
              </a:extLst>
            </p:cNvPr>
            <p:cNvSpPr/>
            <p:nvPr/>
          </p:nvSpPr>
          <p:spPr>
            <a:xfrm>
              <a:off x="0" y="701998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hteck 12">
              <a:extLst>
                <a:ext uri="{FF2B5EF4-FFF2-40B4-BE49-F238E27FC236}">
                  <a16:creationId xmlns:a16="http://schemas.microsoft.com/office/drawing/2014/main" id="{A665AB2B-1C6B-4AD3-91D4-61168E721523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6D0C6B47-2C0C-4DB1-B70E-CAE4D1660E45}"/>
              </a:ext>
            </a:extLst>
          </p:cNvPr>
          <p:cNvSpPr txBox="1">
            <a:spLocks/>
          </p:cNvSpPr>
          <p:nvPr/>
        </p:nvSpPr>
        <p:spPr>
          <a:xfrm>
            <a:off x="838200" y="1278489"/>
            <a:ext cx="10515600" cy="49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9992"/>
                </a:solidFill>
                <a:latin typeface="+mn-lt"/>
              </a:rPr>
              <a:t>Transport </a:t>
            </a:r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experiments</a:t>
            </a:r>
            <a:r>
              <a:rPr lang="fr-FR" sz="2400" b="1" dirty="0">
                <a:solidFill>
                  <a:srgbClr val="009992"/>
                </a:solidFill>
                <a:latin typeface="+mn-lt"/>
              </a:rPr>
              <a:t> and modeling </a:t>
            </a:r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with</a:t>
            </a:r>
            <a:r>
              <a:rPr lang="fr-FR" sz="2400" b="1" dirty="0">
                <a:solidFill>
                  <a:srgbClr val="009992"/>
                </a:solidFill>
                <a:latin typeface="+mn-lt"/>
              </a:rPr>
              <a:t> </a:t>
            </a:r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NaF</a:t>
            </a:r>
            <a:endParaRPr lang="fr-FR" sz="2400" b="1" dirty="0">
              <a:solidFill>
                <a:srgbClr val="009992"/>
              </a:solidFill>
              <a:latin typeface="+mn-lt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CB9325C-0E89-4634-945E-9251AA8BCD85}"/>
              </a:ext>
            </a:extLst>
          </p:cNvPr>
          <p:cNvGrpSpPr/>
          <p:nvPr/>
        </p:nvGrpSpPr>
        <p:grpSpPr>
          <a:xfrm>
            <a:off x="7179501" y="1324378"/>
            <a:ext cx="565523" cy="306000"/>
            <a:chOff x="1658737" y="5863529"/>
            <a:chExt cx="565523" cy="30600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3E8858A7-6A46-425A-9C00-572FC4036E5F}"/>
                </a:ext>
              </a:extLst>
            </p:cNvPr>
            <p:cNvSpPr/>
            <p:nvPr/>
          </p:nvSpPr>
          <p:spPr>
            <a:xfrm>
              <a:off x="1658737" y="5863529"/>
              <a:ext cx="302400" cy="306000"/>
            </a:xfrm>
            <a:prstGeom prst="ellipse">
              <a:avLst/>
            </a:prstGeom>
            <a:solidFill>
              <a:srgbClr val="4472C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050" b="1" dirty="0">
                  <a:solidFill>
                    <a:schemeClr val="tx1"/>
                  </a:solidFill>
                </a:rPr>
                <a:t>Na</a:t>
              </a:r>
              <a:r>
                <a:rPr lang="fr-FR" sz="1050" b="1" baseline="300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DA3F5671-E2A3-4D27-8BF3-26827365B98C}"/>
                </a:ext>
              </a:extLst>
            </p:cNvPr>
            <p:cNvSpPr/>
            <p:nvPr/>
          </p:nvSpPr>
          <p:spPr>
            <a:xfrm>
              <a:off x="1918260" y="5863529"/>
              <a:ext cx="306000" cy="306000"/>
            </a:xfrm>
            <a:prstGeom prst="ellipse">
              <a:avLst/>
            </a:prstGeom>
            <a:solidFill>
              <a:srgbClr val="95E75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1050" b="1" dirty="0">
                  <a:solidFill>
                    <a:schemeClr val="tx1"/>
                  </a:solidFill>
                </a:rPr>
                <a:t>F</a:t>
              </a:r>
              <a:r>
                <a:rPr lang="fr-FR" sz="1050" b="1" baseline="30000" dirty="0">
                  <a:solidFill>
                    <a:schemeClr val="tx1"/>
                  </a:solidFill>
                </a:rPr>
                <a:t>-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D76B1B2-27B7-4534-98DD-8E70B82E815D}"/>
              </a:ext>
            </a:extLst>
          </p:cNvPr>
          <p:cNvSpPr/>
          <p:nvPr/>
        </p:nvSpPr>
        <p:spPr>
          <a:xfrm>
            <a:off x="838200" y="3486852"/>
            <a:ext cx="494323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Dispersion coefficient calibrated from the BTC is overestimated</a:t>
            </a:r>
          </a:p>
          <a:p>
            <a:endParaRPr lang="en-US" sz="1400" dirty="0"/>
          </a:p>
          <a:p>
            <a:pPr algn="just"/>
            <a:r>
              <a:rPr lang="fr-FR" sz="1100" dirty="0" err="1"/>
              <a:t>Khrapitchev</a:t>
            </a:r>
            <a:r>
              <a:rPr lang="fr-FR" sz="1100" dirty="0"/>
              <a:t>, A. A., </a:t>
            </a:r>
            <a:r>
              <a:rPr lang="fr-FR" sz="1100" dirty="0" err="1"/>
              <a:t>Stapf</a:t>
            </a:r>
            <a:r>
              <a:rPr lang="fr-FR" sz="1100" dirty="0"/>
              <a:t>, S., &amp; Callaghan, P. T. (2002). NMR </a:t>
            </a:r>
            <a:r>
              <a:rPr lang="fr-FR" sz="1100" dirty="0" err="1"/>
              <a:t>visualization</a:t>
            </a:r>
            <a:r>
              <a:rPr lang="fr-FR" sz="1100" dirty="0"/>
              <a:t> of </a:t>
            </a:r>
            <a:r>
              <a:rPr lang="fr-FR" sz="1100" dirty="0" err="1"/>
              <a:t>displacement</a:t>
            </a:r>
            <a:r>
              <a:rPr lang="fr-FR" sz="1100" dirty="0"/>
              <a:t> </a:t>
            </a:r>
            <a:r>
              <a:rPr lang="fr-FR" sz="1100" dirty="0" err="1"/>
              <a:t>correlations</a:t>
            </a:r>
            <a:r>
              <a:rPr lang="fr-FR" sz="1100" dirty="0"/>
              <a:t> for flow in </a:t>
            </a:r>
            <a:r>
              <a:rPr lang="fr-FR" sz="1100" dirty="0" err="1"/>
              <a:t>porous</a:t>
            </a:r>
            <a:r>
              <a:rPr lang="fr-FR" sz="1100" dirty="0"/>
              <a:t> media. </a:t>
            </a:r>
            <a:r>
              <a:rPr lang="fr-FR" sz="1100" i="1" dirty="0"/>
              <a:t>Physical </a:t>
            </a:r>
            <a:r>
              <a:rPr lang="fr-FR" sz="1100" i="1" dirty="0" err="1"/>
              <a:t>Review</a:t>
            </a:r>
            <a:r>
              <a:rPr lang="fr-FR" sz="1100" i="1" dirty="0"/>
              <a:t> E - </a:t>
            </a:r>
            <a:r>
              <a:rPr lang="fr-FR" sz="1100" i="1" dirty="0" err="1"/>
              <a:t>Statistical</a:t>
            </a:r>
            <a:r>
              <a:rPr lang="fr-FR" sz="1100" i="1" dirty="0"/>
              <a:t> </a:t>
            </a:r>
            <a:r>
              <a:rPr lang="fr-FR" sz="1100" i="1" dirty="0" err="1"/>
              <a:t>Physics</a:t>
            </a:r>
            <a:r>
              <a:rPr lang="fr-FR" sz="1100" i="1" dirty="0"/>
              <a:t>, Plasmas, </a:t>
            </a:r>
            <a:r>
              <a:rPr lang="fr-FR" sz="1100" i="1" dirty="0" err="1"/>
              <a:t>Fluids</a:t>
            </a:r>
            <a:r>
              <a:rPr lang="fr-FR" sz="1100" i="1" dirty="0"/>
              <a:t>, and </a:t>
            </a:r>
            <a:r>
              <a:rPr lang="fr-FR" sz="1100" i="1" dirty="0" err="1"/>
              <a:t>Related</a:t>
            </a:r>
            <a:r>
              <a:rPr lang="fr-FR" sz="1100" i="1" dirty="0"/>
              <a:t> </a:t>
            </a:r>
            <a:r>
              <a:rPr lang="fr-FR" sz="1100" i="1" dirty="0" err="1"/>
              <a:t>Interdisciplinary</a:t>
            </a:r>
            <a:r>
              <a:rPr lang="fr-FR" sz="1100" i="1" dirty="0"/>
              <a:t> Topics</a:t>
            </a:r>
            <a:r>
              <a:rPr lang="fr-FR" sz="1100" dirty="0"/>
              <a:t>, </a:t>
            </a:r>
            <a:r>
              <a:rPr lang="fr-FR" sz="1100" i="1" dirty="0"/>
              <a:t>66</a:t>
            </a:r>
            <a:r>
              <a:rPr lang="fr-FR" sz="1100" dirty="0"/>
              <a:t>(5), 16. </a:t>
            </a:r>
            <a:r>
              <a:rPr lang="fr-FR" sz="1100" dirty="0">
                <a:hlinkClick r:id="rId4"/>
              </a:rPr>
              <a:t>https://doi.org/10.1103/PhysRevE.66.051203</a:t>
            </a:r>
            <a:r>
              <a:rPr lang="fr-FR" sz="1100" dirty="0"/>
              <a:t> 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BFECE027-92DD-4ABB-B4B2-457EB8F8AB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567" y="1865320"/>
            <a:ext cx="5768840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75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EDA87228-FD0A-4CFA-96C1-9E6281171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558" y="1566110"/>
            <a:ext cx="6695622" cy="507556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FF9434-005F-49C6-BE3A-DAA651F6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371"/>
            <a:ext cx="10515600" cy="492049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+mn-lt"/>
              </a:rPr>
              <a:t>Preliminary </a:t>
            </a:r>
            <a:r>
              <a:rPr lang="fr-FR" sz="3200" b="1" dirty="0" err="1">
                <a:latin typeface="+mn-lt"/>
              </a:rPr>
              <a:t>results</a:t>
            </a:r>
            <a:endParaRPr lang="fr-FR" sz="3200" b="1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106219-69D2-4D1D-9FFE-3F289EB11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345" y="4303614"/>
            <a:ext cx="5048213" cy="127589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sz="1800" b="1" dirty="0"/>
              <a:t>More </a:t>
            </a:r>
            <a:r>
              <a:rPr lang="fr-FR" sz="1800" b="1" dirty="0" err="1"/>
              <a:t>complex</a:t>
            </a:r>
            <a:r>
              <a:rPr lang="fr-FR" sz="1800" b="1" dirty="0"/>
              <a:t> signal </a:t>
            </a:r>
            <a:r>
              <a:rPr lang="fr-FR" sz="1800" b="1" dirty="0" err="1"/>
              <a:t>interpretation</a:t>
            </a:r>
            <a:endParaRPr lang="fr-FR" sz="1800" b="1" dirty="0"/>
          </a:p>
          <a:p>
            <a:pPr marL="0" indent="0" algn="ctr">
              <a:buNone/>
            </a:pPr>
            <a:endParaRPr lang="fr-FR" sz="1800" b="1" dirty="0"/>
          </a:p>
          <a:p>
            <a:pPr lvl="1"/>
            <a:r>
              <a:rPr lang="fr-FR" sz="1600" dirty="0"/>
              <a:t>Chemical shifts in NMR </a:t>
            </a:r>
            <a:r>
              <a:rPr lang="fr-FR" sz="1600" dirty="0" err="1"/>
              <a:t>spectrum</a:t>
            </a:r>
            <a:r>
              <a:rPr lang="fr-FR" sz="1600" dirty="0"/>
              <a:t> ?</a:t>
            </a:r>
          </a:p>
          <a:p>
            <a:pPr lvl="1"/>
            <a:r>
              <a:rPr lang="fr-FR" sz="1600" dirty="0" err="1"/>
              <a:t>Improvements</a:t>
            </a:r>
            <a:r>
              <a:rPr lang="fr-FR" sz="1600" dirty="0"/>
              <a:t> in MRI </a:t>
            </a:r>
            <a:r>
              <a:rPr lang="fr-FR" sz="1600" dirty="0" err="1"/>
              <a:t>set-up</a:t>
            </a:r>
            <a:r>
              <a:rPr lang="fr-FR" sz="1600" dirty="0"/>
              <a:t>/</a:t>
            </a:r>
            <a:r>
              <a:rPr lang="fr-FR" sz="1600" dirty="0" err="1"/>
              <a:t>parameters</a:t>
            </a:r>
            <a:r>
              <a:rPr lang="fr-FR" sz="1600" dirty="0"/>
              <a:t> </a:t>
            </a:r>
            <a:r>
              <a:rPr lang="fr-FR" sz="1600" dirty="0" err="1"/>
              <a:t>necessary</a:t>
            </a:r>
            <a:r>
              <a:rPr lang="fr-FR" sz="1600" dirty="0"/>
              <a:t> ?</a:t>
            </a:r>
          </a:p>
          <a:p>
            <a:pPr lvl="1"/>
            <a:endParaRPr lang="fr-FR" sz="16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036CF1-59E2-4BE5-BF42-6B3C94E6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3421"/>
            <a:ext cx="4114800" cy="365125"/>
          </a:xfrm>
        </p:spPr>
        <p:txBody>
          <a:bodyPr/>
          <a:lstStyle/>
          <a:p>
            <a:r>
              <a:rPr lang="fr-FR" dirty="0"/>
              <a:t>EGU22-1288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67954C-04DA-481C-B625-FC64C2E3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5542"/>
            <a:ext cx="2743200" cy="365125"/>
          </a:xfrm>
        </p:spPr>
        <p:txBody>
          <a:bodyPr/>
          <a:lstStyle/>
          <a:p>
            <a:fld id="{92271DC4-8F34-43E2-81E0-0AE3BF8142E3}" type="slidenum">
              <a:rPr lang="fr-FR" smtClean="0"/>
              <a:t>14</a:t>
            </a:fld>
            <a:endParaRPr lang="fr-FR" dirty="0"/>
          </a:p>
        </p:txBody>
      </p:sp>
      <p:grpSp>
        <p:nvGrpSpPr>
          <p:cNvPr id="8" name="Gruppieren 15">
            <a:extLst>
              <a:ext uri="{FF2B5EF4-FFF2-40B4-BE49-F238E27FC236}">
                <a16:creationId xmlns:a16="http://schemas.microsoft.com/office/drawing/2014/main" id="{66B6D1B6-84EE-4309-9C4C-8B7B52490F59}"/>
              </a:ext>
            </a:extLst>
          </p:cNvPr>
          <p:cNvGrpSpPr/>
          <p:nvPr/>
        </p:nvGrpSpPr>
        <p:grpSpPr>
          <a:xfrm>
            <a:off x="0" y="134033"/>
            <a:ext cx="12192000" cy="662578"/>
            <a:chOff x="0" y="134033"/>
            <a:chExt cx="12192000" cy="662578"/>
          </a:xfrm>
        </p:grpSpPr>
        <p:pic>
          <p:nvPicPr>
            <p:cNvPr id="9" name="Grafik 3">
              <a:extLst>
                <a:ext uri="{FF2B5EF4-FFF2-40B4-BE49-F238E27FC236}">
                  <a16:creationId xmlns:a16="http://schemas.microsoft.com/office/drawing/2014/main" id="{6ED77C5A-3FE0-4C3D-B49E-3490F493D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642" y="134033"/>
              <a:ext cx="1431530" cy="468000"/>
            </a:xfrm>
            <a:prstGeom prst="rect">
              <a:avLst/>
            </a:prstGeom>
          </p:spPr>
        </p:pic>
        <p:pic>
          <p:nvPicPr>
            <p:cNvPr id="10" name="Picture 2" descr="Université Gustave Eiffel - WEAMEC">
              <a:extLst>
                <a:ext uri="{FF2B5EF4-FFF2-40B4-BE49-F238E27FC236}">
                  <a16:creationId xmlns:a16="http://schemas.microsoft.com/office/drawing/2014/main" id="{244807C7-B412-4C68-B101-C0BBCD79B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452" y="188033"/>
              <a:ext cx="1741933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5">
              <a:extLst>
                <a:ext uri="{FF2B5EF4-FFF2-40B4-BE49-F238E27FC236}">
                  <a16:creationId xmlns:a16="http://schemas.microsoft.com/office/drawing/2014/main" id="{897B7D23-138A-4C90-9184-402302989EFB}"/>
                </a:ext>
              </a:extLst>
            </p:cNvPr>
            <p:cNvSpPr/>
            <p:nvPr/>
          </p:nvSpPr>
          <p:spPr>
            <a:xfrm>
              <a:off x="0" y="705173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7">
              <a:extLst>
                <a:ext uri="{FF2B5EF4-FFF2-40B4-BE49-F238E27FC236}">
                  <a16:creationId xmlns:a16="http://schemas.microsoft.com/office/drawing/2014/main" id="{FBE13261-4539-43A9-A4C3-8AF67CA7F2F6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Gruppieren 10">
            <a:extLst>
              <a:ext uri="{FF2B5EF4-FFF2-40B4-BE49-F238E27FC236}">
                <a16:creationId xmlns:a16="http://schemas.microsoft.com/office/drawing/2014/main" id="{66519E78-6E40-40D5-A491-1E092899ADC2}"/>
              </a:ext>
            </a:extLst>
          </p:cNvPr>
          <p:cNvGrpSpPr/>
          <p:nvPr/>
        </p:nvGrpSpPr>
        <p:grpSpPr>
          <a:xfrm rot="10800000">
            <a:off x="0" y="6502016"/>
            <a:ext cx="12192000" cy="94613"/>
            <a:chOff x="0" y="701998"/>
            <a:chExt cx="12192000" cy="94613"/>
          </a:xfrm>
        </p:grpSpPr>
        <p:sp>
          <p:nvSpPr>
            <p:cNvPr id="20" name="Rechteck 11">
              <a:extLst>
                <a:ext uri="{FF2B5EF4-FFF2-40B4-BE49-F238E27FC236}">
                  <a16:creationId xmlns:a16="http://schemas.microsoft.com/office/drawing/2014/main" id="{48C4394C-E891-4494-B2DA-45091E6E2FEC}"/>
                </a:ext>
              </a:extLst>
            </p:cNvPr>
            <p:cNvSpPr/>
            <p:nvPr/>
          </p:nvSpPr>
          <p:spPr>
            <a:xfrm>
              <a:off x="0" y="701998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hteck 12">
              <a:extLst>
                <a:ext uri="{FF2B5EF4-FFF2-40B4-BE49-F238E27FC236}">
                  <a16:creationId xmlns:a16="http://schemas.microsoft.com/office/drawing/2014/main" id="{A665AB2B-1C6B-4AD3-91D4-61168E721523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6D0C6B47-2C0C-4DB1-B70E-CAE4D1660E45}"/>
              </a:ext>
            </a:extLst>
          </p:cNvPr>
          <p:cNvSpPr txBox="1">
            <a:spLocks/>
          </p:cNvSpPr>
          <p:nvPr/>
        </p:nvSpPr>
        <p:spPr>
          <a:xfrm>
            <a:off x="838200" y="1278489"/>
            <a:ext cx="10515600" cy="49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9992"/>
                </a:solidFill>
                <a:latin typeface="+mn-lt"/>
              </a:rPr>
              <a:t>Transport </a:t>
            </a:r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experiments</a:t>
            </a:r>
            <a:r>
              <a:rPr lang="fr-FR" sz="2400" b="1" dirty="0">
                <a:solidFill>
                  <a:srgbClr val="009992"/>
                </a:solidFill>
                <a:latin typeface="+mn-lt"/>
              </a:rPr>
              <a:t> and modeling </a:t>
            </a:r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with</a:t>
            </a:r>
            <a:r>
              <a:rPr lang="fr-FR" sz="2400" b="1" dirty="0">
                <a:solidFill>
                  <a:srgbClr val="009992"/>
                </a:solidFill>
                <a:latin typeface="+mn-lt"/>
              </a:rPr>
              <a:t> HFBA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5094106-06FB-4165-9590-24E51D702F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663" y="603654"/>
            <a:ext cx="5226947" cy="14255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leau 16">
                <a:extLst>
                  <a:ext uri="{FF2B5EF4-FFF2-40B4-BE49-F238E27FC236}">
                    <a16:creationId xmlns:a16="http://schemas.microsoft.com/office/drawing/2014/main" id="{6B738C94-EC76-4F07-B913-ACDF39A55B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2937463"/>
                  </p:ext>
                </p:extLst>
              </p:nvPr>
            </p:nvGraphicFramePr>
            <p:xfrm>
              <a:off x="1667124" y="2329695"/>
              <a:ext cx="2851805" cy="149548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77175">
                      <a:extLst>
                        <a:ext uri="{9D8B030D-6E8A-4147-A177-3AD203B41FA5}">
                          <a16:colId xmlns:a16="http://schemas.microsoft.com/office/drawing/2014/main" val="2778947051"/>
                        </a:ext>
                      </a:extLst>
                    </a:gridCol>
                    <a:gridCol w="874630">
                      <a:extLst>
                        <a:ext uri="{9D8B030D-6E8A-4147-A177-3AD203B41FA5}">
                          <a16:colId xmlns:a16="http://schemas.microsoft.com/office/drawing/2014/main" val="9243160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Pore volume </a:t>
                          </a:r>
                          <a14:m>
                            <m:oMath xmlns:m="http://schemas.openxmlformats.org/officeDocument/2006/math">
                              <m:r>
                                <a:rPr lang="fr-FR" sz="1200" b="1" i="0" smtClean="0">
                                  <a:solidFill>
                                    <a:schemeClr val="tx1"/>
                                  </a:solidFill>
                                  <a:latin typeface="+mn-lt"/>
                                </a:rPr>
                                <m:t>[</m:t>
                              </m:r>
                              <m:r>
                                <a:rPr lang="fr-FR" sz="1200" b="1" i="0" smtClean="0">
                                  <a:solidFill>
                                    <a:schemeClr val="tx1"/>
                                  </a:solidFill>
                                  <a:latin typeface="+mn-lt"/>
                                </a:rPr>
                                <m:t>𝐜</m:t>
                              </m:r>
                              <m:sSup>
                                <m:sSupPr>
                                  <m:ctrlPr>
                                    <a:rPr lang="fr-FR" sz="1200" b="1" i="1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</a:rPr>
                                  </m:ctrlPr>
                                </m:sSupPr>
                                <m:e>
                                  <m:r>
                                    <a:rPr lang="fr-FR" sz="1200" b="1" i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fr-FR" sz="1200" b="1" i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fr-FR" sz="1200" b="1" i="0" smtClean="0">
                                  <a:solidFill>
                                    <a:schemeClr val="tx1"/>
                                  </a:solidFill>
                                  <a:latin typeface="+mn-lt"/>
                                </a:rPr>
                                <m:t>]</m:t>
                              </m:r>
                            </m:oMath>
                          </a14:m>
                          <a:endParaRPr lang="fr-FR" sz="12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117,078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41589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Inlet</a:t>
                          </a:r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flow rate </a:t>
                          </a:r>
                          <a14:m>
                            <m:oMath xmlns:m="http://schemas.openxmlformats.org/officeDocument/2006/math">
                              <m:r>
                                <a:rPr lang="fr-FR" sz="1200" b="1" i="0" smtClean="0">
                                  <a:solidFill>
                                    <a:schemeClr val="tx1"/>
                                  </a:solidFill>
                                  <a:latin typeface="+mn-lt"/>
                                </a:rPr>
                                <m:t>[</m:t>
                              </m:r>
                              <m:f>
                                <m:fPr>
                                  <m:ctrlPr>
                                    <a:rPr lang="fr-FR" sz="1200" b="1" i="1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fr-FR" sz="1200" b="1" i="1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</a:rPr>
                                    <m:t>𝒄</m:t>
                                  </m:r>
                                  <m:sSup>
                                    <m:sSupPr>
                                      <m:ctrlPr>
                                        <a:rPr lang="fr-FR" sz="1200" b="1" i="1" smtClean="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200" b="1" i="1" smtClean="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</a:rPr>
                                        <m:t>𝒎</m:t>
                                      </m:r>
                                    </m:e>
                                    <m:sup>
                                      <m:r>
                                        <a:rPr lang="fr-FR" sz="1200" b="1" i="1" smtClean="0">
                                          <a:solidFill>
                                            <a:schemeClr val="tx1"/>
                                          </a:solidFill>
                                          <a:latin typeface="+mn-lt"/>
                                        </a:rPr>
                                        <m:t>𝟑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fr-FR" sz="1200" b="1" i="1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</a:rPr>
                                    <m:t>𝒔</m:t>
                                  </m:r>
                                </m:den>
                              </m:f>
                              <m:r>
                                <a:rPr lang="fr-FR" sz="1200" b="1" i="1" smtClean="0">
                                  <a:solidFill>
                                    <a:schemeClr val="tx1"/>
                                  </a:solidFill>
                                  <a:latin typeface="+mn-lt"/>
                                </a:rPr>
                                <m:t>]</m:t>
                              </m:r>
                            </m:oMath>
                          </a14:m>
                          <a:endParaRPr lang="fr-FR" sz="12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0,0118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48671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Pore water </a:t>
                          </a:r>
                          <a:r>
                            <a:rPr lang="fr-FR" sz="1200" b="1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velocity</a:t>
                          </a:r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fr-FR" sz="1200" b="1" i="0" smtClean="0">
                                  <a:solidFill>
                                    <a:schemeClr val="tx1"/>
                                  </a:solidFill>
                                  <a:latin typeface="+mn-lt"/>
                                </a:rPr>
                                <m:t>[</m:t>
                              </m:r>
                              <m:f>
                                <m:fPr>
                                  <m:ctrlPr>
                                    <a:rPr lang="fr-FR" sz="1200" b="1" i="1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fr-FR" sz="1200" b="1" i="1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</a:rPr>
                                    <m:t>𝒄𝒎</m:t>
                                  </m:r>
                                </m:num>
                                <m:den>
                                  <m:r>
                                    <a:rPr lang="fr-FR" sz="1200" b="1" i="1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</a:rPr>
                                    <m:t>𝒔</m:t>
                                  </m:r>
                                </m:den>
                              </m:f>
                              <m:r>
                                <a:rPr lang="fr-FR" sz="1200" b="1" i="1" smtClean="0">
                                  <a:solidFill>
                                    <a:schemeClr val="tx1"/>
                                  </a:solidFill>
                                  <a:latin typeface="+mn-lt"/>
                                </a:rPr>
                                <m:t>]</m:t>
                              </m:r>
                            </m:oMath>
                          </a14:m>
                          <a:endParaRPr lang="fr-FR" sz="1200" b="1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0,00162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3498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200" b="1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Porosity</a:t>
                          </a:r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[-]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0,39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701922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au 16">
                <a:extLst>
                  <a:ext uri="{FF2B5EF4-FFF2-40B4-BE49-F238E27FC236}">
                    <a16:creationId xmlns:a16="http://schemas.microsoft.com/office/drawing/2014/main" id="{6B738C94-EC76-4F07-B913-ACDF39A55B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2937463"/>
                  </p:ext>
                </p:extLst>
              </p:nvPr>
            </p:nvGraphicFramePr>
            <p:xfrm>
              <a:off x="1667124" y="2329695"/>
              <a:ext cx="2851805" cy="149548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977175">
                      <a:extLst>
                        <a:ext uri="{9D8B030D-6E8A-4147-A177-3AD203B41FA5}">
                          <a16:colId xmlns:a16="http://schemas.microsoft.com/office/drawing/2014/main" val="2778947051"/>
                        </a:ext>
                      </a:extLst>
                    </a:gridCol>
                    <a:gridCol w="874630">
                      <a:extLst>
                        <a:ext uri="{9D8B030D-6E8A-4147-A177-3AD203B41FA5}">
                          <a16:colId xmlns:a16="http://schemas.microsoft.com/office/drawing/2014/main" val="9243160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08" t="-1639" r="-44923" b="-3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117,078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4158989"/>
                      </a:ext>
                    </a:extLst>
                  </a:tr>
                  <a:tr h="38296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08" t="-98413" r="-44923" b="-196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0,0118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486710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308" t="-204918" r="-44923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0,00162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3498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z="1200" b="1" dirty="0" err="1">
                              <a:solidFill>
                                <a:schemeClr val="tx1"/>
                              </a:solidFill>
                              <a:latin typeface="+mn-lt"/>
                            </a:rPr>
                            <a:t>Porosity</a:t>
                          </a:r>
                          <a:r>
                            <a:rPr lang="fr-FR" sz="1200" b="1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[-]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fr-FR" sz="1200" b="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0,39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701922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58731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467B531-5288-4E1A-8ADE-4B2A47700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00" y="1476195"/>
            <a:ext cx="8960000" cy="504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FF9434-005F-49C6-BE3A-DAA651F6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371"/>
            <a:ext cx="10515600" cy="492049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+mn-lt"/>
              </a:rPr>
              <a:t>Conclusion and prospects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036CF1-59E2-4BE5-BF42-6B3C94E6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3421"/>
            <a:ext cx="4114800" cy="365125"/>
          </a:xfrm>
        </p:spPr>
        <p:txBody>
          <a:bodyPr/>
          <a:lstStyle/>
          <a:p>
            <a:r>
              <a:rPr lang="fr-FR" dirty="0"/>
              <a:t>EGU22-1288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67954C-04DA-481C-B625-FC64C2E3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5542"/>
            <a:ext cx="2743200" cy="365125"/>
          </a:xfrm>
        </p:spPr>
        <p:txBody>
          <a:bodyPr/>
          <a:lstStyle/>
          <a:p>
            <a:fld id="{92271DC4-8F34-43E2-81E0-0AE3BF8142E3}" type="slidenum">
              <a:rPr lang="fr-FR" smtClean="0"/>
              <a:t>15</a:t>
            </a:fld>
            <a:endParaRPr lang="fr-FR" dirty="0"/>
          </a:p>
        </p:txBody>
      </p:sp>
      <p:grpSp>
        <p:nvGrpSpPr>
          <p:cNvPr id="8" name="Gruppieren 15">
            <a:extLst>
              <a:ext uri="{FF2B5EF4-FFF2-40B4-BE49-F238E27FC236}">
                <a16:creationId xmlns:a16="http://schemas.microsoft.com/office/drawing/2014/main" id="{66B6D1B6-84EE-4309-9C4C-8B7B52490F59}"/>
              </a:ext>
            </a:extLst>
          </p:cNvPr>
          <p:cNvGrpSpPr/>
          <p:nvPr/>
        </p:nvGrpSpPr>
        <p:grpSpPr>
          <a:xfrm>
            <a:off x="0" y="134033"/>
            <a:ext cx="12192000" cy="662578"/>
            <a:chOff x="0" y="134033"/>
            <a:chExt cx="12192000" cy="662578"/>
          </a:xfrm>
        </p:grpSpPr>
        <p:pic>
          <p:nvPicPr>
            <p:cNvPr id="9" name="Grafik 3">
              <a:extLst>
                <a:ext uri="{FF2B5EF4-FFF2-40B4-BE49-F238E27FC236}">
                  <a16:creationId xmlns:a16="http://schemas.microsoft.com/office/drawing/2014/main" id="{6ED77C5A-3FE0-4C3D-B49E-3490F493D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642" y="134033"/>
              <a:ext cx="1431530" cy="468000"/>
            </a:xfrm>
            <a:prstGeom prst="rect">
              <a:avLst/>
            </a:prstGeom>
          </p:spPr>
        </p:pic>
        <p:pic>
          <p:nvPicPr>
            <p:cNvPr id="10" name="Picture 2" descr="Université Gustave Eiffel - WEAMEC">
              <a:extLst>
                <a:ext uri="{FF2B5EF4-FFF2-40B4-BE49-F238E27FC236}">
                  <a16:creationId xmlns:a16="http://schemas.microsoft.com/office/drawing/2014/main" id="{244807C7-B412-4C68-B101-C0BBCD79B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452" y="188033"/>
              <a:ext cx="1741933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5">
              <a:extLst>
                <a:ext uri="{FF2B5EF4-FFF2-40B4-BE49-F238E27FC236}">
                  <a16:creationId xmlns:a16="http://schemas.microsoft.com/office/drawing/2014/main" id="{897B7D23-138A-4C90-9184-402302989EFB}"/>
                </a:ext>
              </a:extLst>
            </p:cNvPr>
            <p:cNvSpPr/>
            <p:nvPr/>
          </p:nvSpPr>
          <p:spPr>
            <a:xfrm>
              <a:off x="0" y="705173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7">
              <a:extLst>
                <a:ext uri="{FF2B5EF4-FFF2-40B4-BE49-F238E27FC236}">
                  <a16:creationId xmlns:a16="http://schemas.microsoft.com/office/drawing/2014/main" id="{FBE13261-4539-43A9-A4C3-8AF67CA7F2F6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Gruppieren 10">
            <a:extLst>
              <a:ext uri="{FF2B5EF4-FFF2-40B4-BE49-F238E27FC236}">
                <a16:creationId xmlns:a16="http://schemas.microsoft.com/office/drawing/2014/main" id="{66519E78-6E40-40D5-A491-1E092899ADC2}"/>
              </a:ext>
            </a:extLst>
          </p:cNvPr>
          <p:cNvGrpSpPr/>
          <p:nvPr/>
        </p:nvGrpSpPr>
        <p:grpSpPr>
          <a:xfrm rot="10800000">
            <a:off x="0" y="6502016"/>
            <a:ext cx="12192000" cy="94613"/>
            <a:chOff x="0" y="701998"/>
            <a:chExt cx="12192000" cy="94613"/>
          </a:xfrm>
        </p:grpSpPr>
        <p:sp>
          <p:nvSpPr>
            <p:cNvPr id="20" name="Rechteck 11">
              <a:extLst>
                <a:ext uri="{FF2B5EF4-FFF2-40B4-BE49-F238E27FC236}">
                  <a16:creationId xmlns:a16="http://schemas.microsoft.com/office/drawing/2014/main" id="{48C4394C-E891-4494-B2DA-45091E6E2FEC}"/>
                </a:ext>
              </a:extLst>
            </p:cNvPr>
            <p:cNvSpPr/>
            <p:nvPr/>
          </p:nvSpPr>
          <p:spPr>
            <a:xfrm>
              <a:off x="0" y="701998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hteck 12">
              <a:extLst>
                <a:ext uri="{FF2B5EF4-FFF2-40B4-BE49-F238E27FC236}">
                  <a16:creationId xmlns:a16="http://schemas.microsoft.com/office/drawing/2014/main" id="{A665AB2B-1C6B-4AD3-91D4-61168E721523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6D0C6B47-2C0C-4DB1-B70E-CAE4D1660E45}"/>
              </a:ext>
            </a:extLst>
          </p:cNvPr>
          <p:cNvSpPr txBox="1">
            <a:spLocks/>
          </p:cNvSpPr>
          <p:nvPr/>
        </p:nvSpPr>
        <p:spPr>
          <a:xfrm>
            <a:off x="838200" y="1278489"/>
            <a:ext cx="10515600" cy="49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9992"/>
                </a:solidFill>
                <a:latin typeface="+mn-lt"/>
              </a:rPr>
              <a:t>Transport </a:t>
            </a:r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experiments</a:t>
            </a:r>
            <a:r>
              <a:rPr lang="fr-FR" sz="2400" b="1" dirty="0">
                <a:solidFill>
                  <a:srgbClr val="009992"/>
                </a:solidFill>
                <a:latin typeface="+mn-lt"/>
              </a:rPr>
              <a:t> and modeling </a:t>
            </a:r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with</a:t>
            </a:r>
            <a:r>
              <a:rPr lang="fr-FR" sz="2400" b="1" dirty="0">
                <a:solidFill>
                  <a:srgbClr val="009992"/>
                </a:solidFill>
                <a:latin typeface="+mn-lt"/>
              </a:rPr>
              <a:t> </a:t>
            </a:r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NaF</a:t>
            </a:r>
            <a:r>
              <a:rPr lang="fr-FR" sz="2400" b="1" dirty="0">
                <a:solidFill>
                  <a:srgbClr val="009992"/>
                </a:solidFill>
                <a:latin typeface="+mn-lt"/>
              </a:rPr>
              <a:t> and HFBA</a:t>
            </a:r>
          </a:p>
        </p:txBody>
      </p:sp>
    </p:spTree>
    <p:extLst>
      <p:ext uri="{BB962C8B-B14F-4D97-AF65-F5344CB8AC3E}">
        <p14:creationId xmlns:p14="http://schemas.microsoft.com/office/powerpoint/2010/main" val="3995168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263C5D32-C68A-43A9-BF9F-F3FA814C4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00" y="1478589"/>
            <a:ext cx="8960000" cy="504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FF9434-005F-49C6-BE3A-DAA651F6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371"/>
            <a:ext cx="10515600" cy="492049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+mn-lt"/>
              </a:rPr>
              <a:t>Conclusion and prospects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036CF1-59E2-4BE5-BF42-6B3C94E6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3421"/>
            <a:ext cx="4114800" cy="365125"/>
          </a:xfrm>
        </p:spPr>
        <p:txBody>
          <a:bodyPr/>
          <a:lstStyle/>
          <a:p>
            <a:r>
              <a:rPr lang="fr-FR" dirty="0"/>
              <a:t>EGU22-1288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67954C-04DA-481C-B625-FC64C2E3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5542"/>
            <a:ext cx="2743200" cy="365125"/>
          </a:xfrm>
        </p:spPr>
        <p:txBody>
          <a:bodyPr/>
          <a:lstStyle/>
          <a:p>
            <a:fld id="{92271DC4-8F34-43E2-81E0-0AE3BF8142E3}" type="slidenum">
              <a:rPr lang="fr-FR" smtClean="0"/>
              <a:t>16</a:t>
            </a:fld>
            <a:endParaRPr lang="fr-FR" dirty="0"/>
          </a:p>
        </p:txBody>
      </p:sp>
      <p:grpSp>
        <p:nvGrpSpPr>
          <p:cNvPr id="8" name="Gruppieren 15">
            <a:extLst>
              <a:ext uri="{FF2B5EF4-FFF2-40B4-BE49-F238E27FC236}">
                <a16:creationId xmlns:a16="http://schemas.microsoft.com/office/drawing/2014/main" id="{66B6D1B6-84EE-4309-9C4C-8B7B52490F59}"/>
              </a:ext>
            </a:extLst>
          </p:cNvPr>
          <p:cNvGrpSpPr/>
          <p:nvPr/>
        </p:nvGrpSpPr>
        <p:grpSpPr>
          <a:xfrm>
            <a:off x="0" y="134033"/>
            <a:ext cx="12192000" cy="662578"/>
            <a:chOff x="0" y="134033"/>
            <a:chExt cx="12192000" cy="662578"/>
          </a:xfrm>
        </p:grpSpPr>
        <p:pic>
          <p:nvPicPr>
            <p:cNvPr id="9" name="Grafik 3">
              <a:extLst>
                <a:ext uri="{FF2B5EF4-FFF2-40B4-BE49-F238E27FC236}">
                  <a16:creationId xmlns:a16="http://schemas.microsoft.com/office/drawing/2014/main" id="{6ED77C5A-3FE0-4C3D-B49E-3490F493D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642" y="134033"/>
              <a:ext cx="1431530" cy="468000"/>
            </a:xfrm>
            <a:prstGeom prst="rect">
              <a:avLst/>
            </a:prstGeom>
          </p:spPr>
        </p:pic>
        <p:pic>
          <p:nvPicPr>
            <p:cNvPr id="10" name="Picture 2" descr="Université Gustave Eiffel - WEAMEC">
              <a:extLst>
                <a:ext uri="{FF2B5EF4-FFF2-40B4-BE49-F238E27FC236}">
                  <a16:creationId xmlns:a16="http://schemas.microsoft.com/office/drawing/2014/main" id="{244807C7-B412-4C68-B101-C0BBCD79B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452" y="188033"/>
              <a:ext cx="1741933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5">
              <a:extLst>
                <a:ext uri="{FF2B5EF4-FFF2-40B4-BE49-F238E27FC236}">
                  <a16:creationId xmlns:a16="http://schemas.microsoft.com/office/drawing/2014/main" id="{897B7D23-138A-4C90-9184-402302989EFB}"/>
                </a:ext>
              </a:extLst>
            </p:cNvPr>
            <p:cNvSpPr/>
            <p:nvPr/>
          </p:nvSpPr>
          <p:spPr>
            <a:xfrm>
              <a:off x="0" y="705173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7">
              <a:extLst>
                <a:ext uri="{FF2B5EF4-FFF2-40B4-BE49-F238E27FC236}">
                  <a16:creationId xmlns:a16="http://schemas.microsoft.com/office/drawing/2014/main" id="{FBE13261-4539-43A9-A4C3-8AF67CA7F2F6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Gruppieren 10">
            <a:extLst>
              <a:ext uri="{FF2B5EF4-FFF2-40B4-BE49-F238E27FC236}">
                <a16:creationId xmlns:a16="http://schemas.microsoft.com/office/drawing/2014/main" id="{66519E78-6E40-40D5-A491-1E092899ADC2}"/>
              </a:ext>
            </a:extLst>
          </p:cNvPr>
          <p:cNvGrpSpPr/>
          <p:nvPr/>
        </p:nvGrpSpPr>
        <p:grpSpPr>
          <a:xfrm rot="10800000">
            <a:off x="0" y="6502016"/>
            <a:ext cx="12192000" cy="94613"/>
            <a:chOff x="0" y="701998"/>
            <a:chExt cx="12192000" cy="94613"/>
          </a:xfrm>
        </p:grpSpPr>
        <p:sp>
          <p:nvSpPr>
            <p:cNvPr id="20" name="Rechteck 11">
              <a:extLst>
                <a:ext uri="{FF2B5EF4-FFF2-40B4-BE49-F238E27FC236}">
                  <a16:creationId xmlns:a16="http://schemas.microsoft.com/office/drawing/2014/main" id="{48C4394C-E891-4494-B2DA-45091E6E2FEC}"/>
                </a:ext>
              </a:extLst>
            </p:cNvPr>
            <p:cNvSpPr/>
            <p:nvPr/>
          </p:nvSpPr>
          <p:spPr>
            <a:xfrm>
              <a:off x="0" y="701998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hteck 12">
              <a:extLst>
                <a:ext uri="{FF2B5EF4-FFF2-40B4-BE49-F238E27FC236}">
                  <a16:creationId xmlns:a16="http://schemas.microsoft.com/office/drawing/2014/main" id="{A665AB2B-1C6B-4AD3-91D4-61168E721523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6D0C6B47-2C0C-4DB1-B70E-CAE4D1660E45}"/>
              </a:ext>
            </a:extLst>
          </p:cNvPr>
          <p:cNvSpPr txBox="1">
            <a:spLocks/>
          </p:cNvSpPr>
          <p:nvPr/>
        </p:nvSpPr>
        <p:spPr>
          <a:xfrm>
            <a:off x="838200" y="1278489"/>
            <a:ext cx="10515600" cy="49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9992"/>
                </a:solidFill>
                <a:latin typeface="+mn-lt"/>
              </a:rPr>
              <a:t>Transport </a:t>
            </a:r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experiments</a:t>
            </a:r>
            <a:r>
              <a:rPr lang="fr-FR" sz="2400" b="1" dirty="0">
                <a:solidFill>
                  <a:srgbClr val="009992"/>
                </a:solidFill>
                <a:latin typeface="+mn-lt"/>
              </a:rPr>
              <a:t> and modeling </a:t>
            </a:r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with</a:t>
            </a:r>
            <a:r>
              <a:rPr lang="fr-FR" sz="2400" b="1" dirty="0">
                <a:solidFill>
                  <a:srgbClr val="009992"/>
                </a:solidFill>
                <a:latin typeface="+mn-lt"/>
              </a:rPr>
              <a:t> </a:t>
            </a:r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PFASs</a:t>
            </a:r>
            <a:endParaRPr lang="fr-FR" sz="2400" b="1" dirty="0">
              <a:solidFill>
                <a:srgbClr val="00999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1599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8A63E234-D466-4071-B98A-CD67366FE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00" y="1622084"/>
            <a:ext cx="8960000" cy="504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FF9434-005F-49C6-BE3A-DAA651F6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371"/>
            <a:ext cx="10515600" cy="492049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+mn-lt"/>
              </a:rPr>
              <a:t>Conclusion and prospects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036CF1-59E2-4BE5-BF42-6B3C94E6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3421"/>
            <a:ext cx="4114800" cy="365125"/>
          </a:xfrm>
        </p:spPr>
        <p:txBody>
          <a:bodyPr/>
          <a:lstStyle/>
          <a:p>
            <a:r>
              <a:rPr lang="fr-FR" dirty="0"/>
              <a:t>EGU22-1288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67954C-04DA-481C-B625-FC64C2E3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5542"/>
            <a:ext cx="2743200" cy="365125"/>
          </a:xfrm>
        </p:spPr>
        <p:txBody>
          <a:bodyPr/>
          <a:lstStyle/>
          <a:p>
            <a:fld id="{92271DC4-8F34-43E2-81E0-0AE3BF8142E3}" type="slidenum">
              <a:rPr lang="fr-FR" smtClean="0"/>
              <a:t>17</a:t>
            </a:fld>
            <a:endParaRPr lang="fr-FR" dirty="0"/>
          </a:p>
        </p:txBody>
      </p:sp>
      <p:grpSp>
        <p:nvGrpSpPr>
          <p:cNvPr id="8" name="Gruppieren 15">
            <a:extLst>
              <a:ext uri="{FF2B5EF4-FFF2-40B4-BE49-F238E27FC236}">
                <a16:creationId xmlns:a16="http://schemas.microsoft.com/office/drawing/2014/main" id="{66B6D1B6-84EE-4309-9C4C-8B7B52490F59}"/>
              </a:ext>
            </a:extLst>
          </p:cNvPr>
          <p:cNvGrpSpPr/>
          <p:nvPr/>
        </p:nvGrpSpPr>
        <p:grpSpPr>
          <a:xfrm>
            <a:off x="0" y="134033"/>
            <a:ext cx="12192000" cy="662578"/>
            <a:chOff x="0" y="134033"/>
            <a:chExt cx="12192000" cy="662578"/>
          </a:xfrm>
        </p:grpSpPr>
        <p:pic>
          <p:nvPicPr>
            <p:cNvPr id="9" name="Grafik 3">
              <a:extLst>
                <a:ext uri="{FF2B5EF4-FFF2-40B4-BE49-F238E27FC236}">
                  <a16:creationId xmlns:a16="http://schemas.microsoft.com/office/drawing/2014/main" id="{6ED77C5A-3FE0-4C3D-B49E-3490F493D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642" y="134033"/>
              <a:ext cx="1431530" cy="468000"/>
            </a:xfrm>
            <a:prstGeom prst="rect">
              <a:avLst/>
            </a:prstGeom>
          </p:spPr>
        </p:pic>
        <p:pic>
          <p:nvPicPr>
            <p:cNvPr id="10" name="Picture 2" descr="Université Gustave Eiffel - WEAMEC">
              <a:extLst>
                <a:ext uri="{FF2B5EF4-FFF2-40B4-BE49-F238E27FC236}">
                  <a16:creationId xmlns:a16="http://schemas.microsoft.com/office/drawing/2014/main" id="{244807C7-B412-4C68-B101-C0BBCD79B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452" y="188033"/>
              <a:ext cx="1741933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5">
              <a:extLst>
                <a:ext uri="{FF2B5EF4-FFF2-40B4-BE49-F238E27FC236}">
                  <a16:creationId xmlns:a16="http://schemas.microsoft.com/office/drawing/2014/main" id="{897B7D23-138A-4C90-9184-402302989EFB}"/>
                </a:ext>
              </a:extLst>
            </p:cNvPr>
            <p:cNvSpPr/>
            <p:nvPr/>
          </p:nvSpPr>
          <p:spPr>
            <a:xfrm>
              <a:off x="0" y="705173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7">
              <a:extLst>
                <a:ext uri="{FF2B5EF4-FFF2-40B4-BE49-F238E27FC236}">
                  <a16:creationId xmlns:a16="http://schemas.microsoft.com/office/drawing/2014/main" id="{FBE13261-4539-43A9-A4C3-8AF67CA7F2F6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Gruppieren 10">
            <a:extLst>
              <a:ext uri="{FF2B5EF4-FFF2-40B4-BE49-F238E27FC236}">
                <a16:creationId xmlns:a16="http://schemas.microsoft.com/office/drawing/2014/main" id="{66519E78-6E40-40D5-A491-1E092899ADC2}"/>
              </a:ext>
            </a:extLst>
          </p:cNvPr>
          <p:cNvGrpSpPr/>
          <p:nvPr/>
        </p:nvGrpSpPr>
        <p:grpSpPr>
          <a:xfrm rot="10800000">
            <a:off x="0" y="6502016"/>
            <a:ext cx="12192000" cy="94613"/>
            <a:chOff x="0" y="701998"/>
            <a:chExt cx="12192000" cy="94613"/>
          </a:xfrm>
        </p:grpSpPr>
        <p:sp>
          <p:nvSpPr>
            <p:cNvPr id="20" name="Rechteck 11">
              <a:extLst>
                <a:ext uri="{FF2B5EF4-FFF2-40B4-BE49-F238E27FC236}">
                  <a16:creationId xmlns:a16="http://schemas.microsoft.com/office/drawing/2014/main" id="{48C4394C-E891-4494-B2DA-45091E6E2FEC}"/>
                </a:ext>
              </a:extLst>
            </p:cNvPr>
            <p:cNvSpPr/>
            <p:nvPr/>
          </p:nvSpPr>
          <p:spPr>
            <a:xfrm>
              <a:off x="0" y="701998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hteck 12">
              <a:extLst>
                <a:ext uri="{FF2B5EF4-FFF2-40B4-BE49-F238E27FC236}">
                  <a16:creationId xmlns:a16="http://schemas.microsoft.com/office/drawing/2014/main" id="{A665AB2B-1C6B-4AD3-91D4-61168E721523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6D0C6B47-2C0C-4DB1-B70E-CAE4D1660E45}"/>
              </a:ext>
            </a:extLst>
          </p:cNvPr>
          <p:cNvSpPr txBox="1">
            <a:spLocks/>
          </p:cNvSpPr>
          <p:nvPr/>
        </p:nvSpPr>
        <p:spPr>
          <a:xfrm>
            <a:off x="838200" y="1278489"/>
            <a:ext cx="10515600" cy="49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9992"/>
                </a:solidFill>
                <a:latin typeface="+mn-lt"/>
              </a:rPr>
              <a:t>Transport </a:t>
            </a:r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experiments</a:t>
            </a:r>
            <a:r>
              <a:rPr lang="fr-FR" sz="2400" b="1" dirty="0">
                <a:solidFill>
                  <a:srgbClr val="009992"/>
                </a:solidFill>
                <a:latin typeface="+mn-lt"/>
              </a:rPr>
              <a:t> and modeling </a:t>
            </a:r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with</a:t>
            </a:r>
            <a:r>
              <a:rPr lang="fr-FR" sz="2400" b="1" dirty="0">
                <a:solidFill>
                  <a:srgbClr val="009992"/>
                </a:solidFill>
                <a:latin typeface="+mn-lt"/>
              </a:rPr>
              <a:t> </a:t>
            </a:r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PFASs</a:t>
            </a:r>
            <a:endParaRPr lang="fr-FR" sz="2400" b="1" dirty="0">
              <a:solidFill>
                <a:srgbClr val="00999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2326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6EE7351B-8951-49BB-8601-EB170407D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00" y="1625242"/>
            <a:ext cx="8960000" cy="504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FF9434-005F-49C6-BE3A-DAA651F6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371"/>
            <a:ext cx="10515600" cy="492049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+mn-lt"/>
              </a:rPr>
              <a:t>Conclusion and prospects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036CF1-59E2-4BE5-BF42-6B3C94E6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3421"/>
            <a:ext cx="4114800" cy="365125"/>
          </a:xfrm>
        </p:spPr>
        <p:txBody>
          <a:bodyPr/>
          <a:lstStyle/>
          <a:p>
            <a:r>
              <a:rPr lang="fr-FR" dirty="0"/>
              <a:t>EGU22-1288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67954C-04DA-481C-B625-FC64C2E3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5542"/>
            <a:ext cx="2743200" cy="365125"/>
          </a:xfrm>
        </p:spPr>
        <p:txBody>
          <a:bodyPr/>
          <a:lstStyle/>
          <a:p>
            <a:fld id="{92271DC4-8F34-43E2-81E0-0AE3BF8142E3}" type="slidenum">
              <a:rPr lang="fr-FR" smtClean="0"/>
              <a:t>18</a:t>
            </a:fld>
            <a:endParaRPr lang="fr-FR" dirty="0"/>
          </a:p>
        </p:txBody>
      </p:sp>
      <p:grpSp>
        <p:nvGrpSpPr>
          <p:cNvPr id="8" name="Gruppieren 15">
            <a:extLst>
              <a:ext uri="{FF2B5EF4-FFF2-40B4-BE49-F238E27FC236}">
                <a16:creationId xmlns:a16="http://schemas.microsoft.com/office/drawing/2014/main" id="{66B6D1B6-84EE-4309-9C4C-8B7B52490F59}"/>
              </a:ext>
            </a:extLst>
          </p:cNvPr>
          <p:cNvGrpSpPr/>
          <p:nvPr/>
        </p:nvGrpSpPr>
        <p:grpSpPr>
          <a:xfrm>
            <a:off x="0" y="134033"/>
            <a:ext cx="12192000" cy="662578"/>
            <a:chOff x="0" y="134033"/>
            <a:chExt cx="12192000" cy="662578"/>
          </a:xfrm>
        </p:grpSpPr>
        <p:pic>
          <p:nvPicPr>
            <p:cNvPr id="9" name="Grafik 3">
              <a:extLst>
                <a:ext uri="{FF2B5EF4-FFF2-40B4-BE49-F238E27FC236}">
                  <a16:creationId xmlns:a16="http://schemas.microsoft.com/office/drawing/2014/main" id="{6ED77C5A-3FE0-4C3D-B49E-3490F493D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642" y="134033"/>
              <a:ext cx="1431530" cy="468000"/>
            </a:xfrm>
            <a:prstGeom prst="rect">
              <a:avLst/>
            </a:prstGeom>
          </p:spPr>
        </p:pic>
        <p:pic>
          <p:nvPicPr>
            <p:cNvPr id="10" name="Picture 2" descr="Université Gustave Eiffel - WEAMEC">
              <a:extLst>
                <a:ext uri="{FF2B5EF4-FFF2-40B4-BE49-F238E27FC236}">
                  <a16:creationId xmlns:a16="http://schemas.microsoft.com/office/drawing/2014/main" id="{244807C7-B412-4C68-B101-C0BBCD79B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452" y="188033"/>
              <a:ext cx="1741933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5">
              <a:extLst>
                <a:ext uri="{FF2B5EF4-FFF2-40B4-BE49-F238E27FC236}">
                  <a16:creationId xmlns:a16="http://schemas.microsoft.com/office/drawing/2014/main" id="{897B7D23-138A-4C90-9184-402302989EFB}"/>
                </a:ext>
              </a:extLst>
            </p:cNvPr>
            <p:cNvSpPr/>
            <p:nvPr/>
          </p:nvSpPr>
          <p:spPr>
            <a:xfrm>
              <a:off x="0" y="705173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7">
              <a:extLst>
                <a:ext uri="{FF2B5EF4-FFF2-40B4-BE49-F238E27FC236}">
                  <a16:creationId xmlns:a16="http://schemas.microsoft.com/office/drawing/2014/main" id="{FBE13261-4539-43A9-A4C3-8AF67CA7F2F6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Gruppieren 10">
            <a:extLst>
              <a:ext uri="{FF2B5EF4-FFF2-40B4-BE49-F238E27FC236}">
                <a16:creationId xmlns:a16="http://schemas.microsoft.com/office/drawing/2014/main" id="{66519E78-6E40-40D5-A491-1E092899ADC2}"/>
              </a:ext>
            </a:extLst>
          </p:cNvPr>
          <p:cNvGrpSpPr/>
          <p:nvPr/>
        </p:nvGrpSpPr>
        <p:grpSpPr>
          <a:xfrm rot="10800000">
            <a:off x="0" y="6502016"/>
            <a:ext cx="12192000" cy="94613"/>
            <a:chOff x="0" y="701998"/>
            <a:chExt cx="12192000" cy="94613"/>
          </a:xfrm>
        </p:grpSpPr>
        <p:sp>
          <p:nvSpPr>
            <p:cNvPr id="20" name="Rechteck 11">
              <a:extLst>
                <a:ext uri="{FF2B5EF4-FFF2-40B4-BE49-F238E27FC236}">
                  <a16:creationId xmlns:a16="http://schemas.microsoft.com/office/drawing/2014/main" id="{48C4394C-E891-4494-B2DA-45091E6E2FEC}"/>
                </a:ext>
              </a:extLst>
            </p:cNvPr>
            <p:cNvSpPr/>
            <p:nvPr/>
          </p:nvSpPr>
          <p:spPr>
            <a:xfrm>
              <a:off x="0" y="701998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hteck 12">
              <a:extLst>
                <a:ext uri="{FF2B5EF4-FFF2-40B4-BE49-F238E27FC236}">
                  <a16:creationId xmlns:a16="http://schemas.microsoft.com/office/drawing/2014/main" id="{A665AB2B-1C6B-4AD3-91D4-61168E721523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6D0C6B47-2C0C-4DB1-B70E-CAE4D1660E45}"/>
              </a:ext>
            </a:extLst>
          </p:cNvPr>
          <p:cNvSpPr txBox="1">
            <a:spLocks/>
          </p:cNvSpPr>
          <p:nvPr/>
        </p:nvSpPr>
        <p:spPr>
          <a:xfrm>
            <a:off x="838200" y="1278489"/>
            <a:ext cx="10515600" cy="49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9992"/>
                </a:solidFill>
                <a:latin typeface="+mn-lt"/>
              </a:rPr>
              <a:t>Transport </a:t>
            </a:r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experiments</a:t>
            </a:r>
            <a:r>
              <a:rPr lang="fr-FR" sz="2400" b="1" dirty="0">
                <a:solidFill>
                  <a:srgbClr val="009992"/>
                </a:solidFill>
                <a:latin typeface="+mn-lt"/>
              </a:rPr>
              <a:t> and modeling </a:t>
            </a:r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with</a:t>
            </a:r>
            <a:r>
              <a:rPr lang="fr-FR" sz="2400" b="1" dirty="0">
                <a:solidFill>
                  <a:srgbClr val="009992"/>
                </a:solidFill>
                <a:latin typeface="+mn-lt"/>
              </a:rPr>
              <a:t> </a:t>
            </a:r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PFASs</a:t>
            </a:r>
            <a:endParaRPr lang="fr-FR" sz="2400" b="1" dirty="0">
              <a:solidFill>
                <a:srgbClr val="00999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3057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F67448-9D29-4358-985D-43C86872B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10820400" cy="23876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Thank you for your attention ! </a:t>
            </a:r>
            <a:endParaRPr lang="fr-FR" sz="2800" b="1" dirty="0"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661D86-9DEB-4EB0-888F-0AF6D72C9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1106"/>
            <a:ext cx="9144000" cy="2186332"/>
          </a:xfrm>
        </p:spPr>
        <p:txBody>
          <a:bodyPr>
            <a:normAutofit lnSpcReduction="10000"/>
          </a:bodyPr>
          <a:lstStyle/>
          <a:p>
            <a:r>
              <a:rPr lang="fr-FR" sz="2000" dirty="0"/>
              <a:t>Elisabeth Fries</a:t>
            </a:r>
            <a:endParaRPr lang="fr-FR" sz="2000" baseline="30000" dirty="0"/>
          </a:p>
          <a:p>
            <a:r>
              <a:rPr lang="fr-FR" sz="2000" baseline="30000" dirty="0">
                <a:hlinkClick r:id="rId2"/>
              </a:rPr>
              <a:t>elisabeth.fries@univ-eiffel.fr</a:t>
            </a:r>
            <a:endParaRPr lang="fr-FR" sz="2000" baseline="30000" dirty="0"/>
          </a:p>
          <a:p>
            <a:endParaRPr lang="fr-FR" sz="2000" baseline="30000" dirty="0"/>
          </a:p>
          <a:p>
            <a:r>
              <a:rPr lang="fr-FR" sz="2000" dirty="0"/>
              <a:t>EGU22-1288</a:t>
            </a:r>
          </a:p>
          <a:p>
            <a:endParaRPr lang="fr-FR" sz="2000" dirty="0"/>
          </a:p>
          <a:p>
            <a:r>
              <a:rPr lang="fr-FR" sz="2000" dirty="0"/>
              <a:t>24.05.2022</a:t>
            </a:r>
          </a:p>
        </p:txBody>
      </p:sp>
      <p:grpSp>
        <p:nvGrpSpPr>
          <p:cNvPr id="13" name="Gruppieren 15">
            <a:extLst>
              <a:ext uri="{FF2B5EF4-FFF2-40B4-BE49-F238E27FC236}">
                <a16:creationId xmlns:a16="http://schemas.microsoft.com/office/drawing/2014/main" id="{E6BF8B94-784E-4B29-880D-A23DA3931310}"/>
              </a:ext>
            </a:extLst>
          </p:cNvPr>
          <p:cNvGrpSpPr/>
          <p:nvPr/>
        </p:nvGrpSpPr>
        <p:grpSpPr>
          <a:xfrm>
            <a:off x="0" y="134033"/>
            <a:ext cx="12192000" cy="662578"/>
            <a:chOff x="0" y="134033"/>
            <a:chExt cx="12192000" cy="662578"/>
          </a:xfrm>
        </p:grpSpPr>
        <p:pic>
          <p:nvPicPr>
            <p:cNvPr id="14" name="Grafik 3">
              <a:extLst>
                <a:ext uri="{FF2B5EF4-FFF2-40B4-BE49-F238E27FC236}">
                  <a16:creationId xmlns:a16="http://schemas.microsoft.com/office/drawing/2014/main" id="{588E1BFC-CDF3-4CBE-93DF-53C3C953B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642" y="134033"/>
              <a:ext cx="1431530" cy="468000"/>
            </a:xfrm>
            <a:prstGeom prst="rect">
              <a:avLst/>
            </a:prstGeom>
          </p:spPr>
        </p:pic>
        <p:pic>
          <p:nvPicPr>
            <p:cNvPr id="15" name="Picture 2" descr="Université Gustave Eiffel - WEAMEC">
              <a:extLst>
                <a:ext uri="{FF2B5EF4-FFF2-40B4-BE49-F238E27FC236}">
                  <a16:creationId xmlns:a16="http://schemas.microsoft.com/office/drawing/2014/main" id="{B25023A0-F742-48D8-B900-05CE0157B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452" y="188033"/>
              <a:ext cx="1741933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hteck 5">
              <a:extLst>
                <a:ext uri="{FF2B5EF4-FFF2-40B4-BE49-F238E27FC236}">
                  <a16:creationId xmlns:a16="http://schemas.microsoft.com/office/drawing/2014/main" id="{44963C31-35E9-414D-8059-F96172508647}"/>
                </a:ext>
              </a:extLst>
            </p:cNvPr>
            <p:cNvSpPr/>
            <p:nvPr/>
          </p:nvSpPr>
          <p:spPr>
            <a:xfrm>
              <a:off x="0" y="705173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hteck 7">
              <a:extLst>
                <a:ext uri="{FF2B5EF4-FFF2-40B4-BE49-F238E27FC236}">
                  <a16:creationId xmlns:a16="http://schemas.microsoft.com/office/drawing/2014/main" id="{96D395DF-655A-4E75-92EE-93ED0DB62D04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8" name="Gruppieren 10">
            <a:extLst>
              <a:ext uri="{FF2B5EF4-FFF2-40B4-BE49-F238E27FC236}">
                <a16:creationId xmlns:a16="http://schemas.microsoft.com/office/drawing/2014/main" id="{F2A5A5D3-612A-4B04-927E-CDDD90B505AD}"/>
              </a:ext>
            </a:extLst>
          </p:cNvPr>
          <p:cNvGrpSpPr/>
          <p:nvPr/>
        </p:nvGrpSpPr>
        <p:grpSpPr>
          <a:xfrm rot="10800000">
            <a:off x="0" y="6502016"/>
            <a:ext cx="12192000" cy="94613"/>
            <a:chOff x="0" y="701998"/>
            <a:chExt cx="12192000" cy="94613"/>
          </a:xfrm>
        </p:grpSpPr>
        <p:sp>
          <p:nvSpPr>
            <p:cNvPr id="19" name="Rechteck 11">
              <a:extLst>
                <a:ext uri="{FF2B5EF4-FFF2-40B4-BE49-F238E27FC236}">
                  <a16:creationId xmlns:a16="http://schemas.microsoft.com/office/drawing/2014/main" id="{5D947A9A-4E3B-402B-AB0F-716F4F1FEFBA}"/>
                </a:ext>
              </a:extLst>
            </p:cNvPr>
            <p:cNvSpPr/>
            <p:nvPr/>
          </p:nvSpPr>
          <p:spPr>
            <a:xfrm>
              <a:off x="0" y="701998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hteck 12">
              <a:extLst>
                <a:ext uri="{FF2B5EF4-FFF2-40B4-BE49-F238E27FC236}">
                  <a16:creationId xmlns:a16="http://schemas.microsoft.com/office/drawing/2014/main" id="{32101C03-FEE2-48F4-9952-0654D393A6AC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62664C1F-3032-4837-B236-92FD52E02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862" y="1119189"/>
            <a:ext cx="37242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2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D4261FAC-CFF6-4C1A-BDCD-1223A750C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00" y="1123779"/>
            <a:ext cx="9600000" cy="5400000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FF9434-005F-49C6-BE3A-DAA651F6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371"/>
            <a:ext cx="10515600" cy="492049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+mn-lt"/>
              </a:rPr>
              <a:t>Introduction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036CF1-59E2-4BE5-BF42-6B3C94E6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3421"/>
            <a:ext cx="4114800" cy="365125"/>
          </a:xfrm>
        </p:spPr>
        <p:txBody>
          <a:bodyPr/>
          <a:lstStyle/>
          <a:p>
            <a:r>
              <a:rPr lang="fr-FR" dirty="0"/>
              <a:t>EGU22-1288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67954C-04DA-481C-B625-FC64C2E3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5542"/>
            <a:ext cx="2743200" cy="365125"/>
          </a:xfrm>
        </p:spPr>
        <p:txBody>
          <a:bodyPr/>
          <a:lstStyle/>
          <a:p>
            <a:fld id="{92271DC4-8F34-43E2-81E0-0AE3BF8142E3}" type="slidenum">
              <a:rPr lang="fr-FR" smtClean="0"/>
              <a:t>2</a:t>
            </a:fld>
            <a:endParaRPr lang="fr-FR" dirty="0"/>
          </a:p>
        </p:txBody>
      </p:sp>
      <p:grpSp>
        <p:nvGrpSpPr>
          <p:cNvPr id="8" name="Gruppieren 15">
            <a:extLst>
              <a:ext uri="{FF2B5EF4-FFF2-40B4-BE49-F238E27FC236}">
                <a16:creationId xmlns:a16="http://schemas.microsoft.com/office/drawing/2014/main" id="{66B6D1B6-84EE-4309-9C4C-8B7B52490F59}"/>
              </a:ext>
            </a:extLst>
          </p:cNvPr>
          <p:cNvGrpSpPr/>
          <p:nvPr/>
        </p:nvGrpSpPr>
        <p:grpSpPr>
          <a:xfrm>
            <a:off x="0" y="134033"/>
            <a:ext cx="12192000" cy="662578"/>
            <a:chOff x="0" y="134033"/>
            <a:chExt cx="12192000" cy="662578"/>
          </a:xfrm>
        </p:grpSpPr>
        <p:pic>
          <p:nvPicPr>
            <p:cNvPr id="9" name="Grafik 3">
              <a:extLst>
                <a:ext uri="{FF2B5EF4-FFF2-40B4-BE49-F238E27FC236}">
                  <a16:creationId xmlns:a16="http://schemas.microsoft.com/office/drawing/2014/main" id="{6ED77C5A-3FE0-4C3D-B49E-3490F493D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642" y="134033"/>
              <a:ext cx="1431530" cy="468000"/>
            </a:xfrm>
            <a:prstGeom prst="rect">
              <a:avLst/>
            </a:prstGeom>
          </p:spPr>
        </p:pic>
        <p:pic>
          <p:nvPicPr>
            <p:cNvPr id="10" name="Picture 2" descr="Université Gustave Eiffel - WEAMEC">
              <a:extLst>
                <a:ext uri="{FF2B5EF4-FFF2-40B4-BE49-F238E27FC236}">
                  <a16:creationId xmlns:a16="http://schemas.microsoft.com/office/drawing/2014/main" id="{244807C7-B412-4C68-B101-C0BBCD79B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452" y="188033"/>
              <a:ext cx="1741933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5">
              <a:extLst>
                <a:ext uri="{FF2B5EF4-FFF2-40B4-BE49-F238E27FC236}">
                  <a16:creationId xmlns:a16="http://schemas.microsoft.com/office/drawing/2014/main" id="{897B7D23-138A-4C90-9184-402302989EFB}"/>
                </a:ext>
              </a:extLst>
            </p:cNvPr>
            <p:cNvSpPr/>
            <p:nvPr/>
          </p:nvSpPr>
          <p:spPr>
            <a:xfrm>
              <a:off x="0" y="705173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7">
              <a:extLst>
                <a:ext uri="{FF2B5EF4-FFF2-40B4-BE49-F238E27FC236}">
                  <a16:creationId xmlns:a16="http://schemas.microsoft.com/office/drawing/2014/main" id="{FBE13261-4539-43A9-A4C3-8AF67CA7F2F6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Gruppieren 10">
            <a:extLst>
              <a:ext uri="{FF2B5EF4-FFF2-40B4-BE49-F238E27FC236}">
                <a16:creationId xmlns:a16="http://schemas.microsoft.com/office/drawing/2014/main" id="{66519E78-6E40-40D5-A491-1E092899ADC2}"/>
              </a:ext>
            </a:extLst>
          </p:cNvPr>
          <p:cNvGrpSpPr/>
          <p:nvPr/>
        </p:nvGrpSpPr>
        <p:grpSpPr>
          <a:xfrm rot="10800000">
            <a:off x="0" y="6502016"/>
            <a:ext cx="12192000" cy="94613"/>
            <a:chOff x="0" y="701998"/>
            <a:chExt cx="12192000" cy="94613"/>
          </a:xfrm>
        </p:grpSpPr>
        <p:sp>
          <p:nvSpPr>
            <p:cNvPr id="20" name="Rechteck 11">
              <a:extLst>
                <a:ext uri="{FF2B5EF4-FFF2-40B4-BE49-F238E27FC236}">
                  <a16:creationId xmlns:a16="http://schemas.microsoft.com/office/drawing/2014/main" id="{48C4394C-E891-4494-B2DA-45091E6E2FEC}"/>
                </a:ext>
              </a:extLst>
            </p:cNvPr>
            <p:cNvSpPr/>
            <p:nvPr/>
          </p:nvSpPr>
          <p:spPr>
            <a:xfrm>
              <a:off x="0" y="701998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hteck 12">
              <a:extLst>
                <a:ext uri="{FF2B5EF4-FFF2-40B4-BE49-F238E27FC236}">
                  <a16:creationId xmlns:a16="http://schemas.microsoft.com/office/drawing/2014/main" id="{A665AB2B-1C6B-4AD3-91D4-61168E721523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6D0C6B47-2C0C-4DB1-B70E-CAE4D1660E45}"/>
              </a:ext>
            </a:extLst>
          </p:cNvPr>
          <p:cNvSpPr txBox="1">
            <a:spLocks/>
          </p:cNvSpPr>
          <p:nvPr/>
        </p:nvSpPr>
        <p:spPr>
          <a:xfrm>
            <a:off x="838200" y="1278489"/>
            <a:ext cx="10515600" cy="49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009992"/>
                </a:solidFill>
                <a:latin typeface="+mn-lt"/>
              </a:rPr>
              <a:t>State of the art</a:t>
            </a:r>
          </a:p>
        </p:txBody>
      </p:sp>
    </p:spTree>
    <p:extLst>
      <p:ext uri="{BB962C8B-B14F-4D97-AF65-F5344CB8AC3E}">
        <p14:creationId xmlns:p14="http://schemas.microsoft.com/office/powerpoint/2010/main" val="89743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17C868CF-6500-458E-A9F2-13DEEF158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00" y="1695983"/>
            <a:ext cx="8960000" cy="504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FF9434-005F-49C6-BE3A-DAA651F6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371"/>
            <a:ext cx="10515600" cy="492049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+mn-lt"/>
              </a:rPr>
              <a:t>Introduction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036CF1-59E2-4BE5-BF42-6B3C94E6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3421"/>
            <a:ext cx="4114800" cy="365125"/>
          </a:xfrm>
        </p:spPr>
        <p:txBody>
          <a:bodyPr/>
          <a:lstStyle/>
          <a:p>
            <a:r>
              <a:rPr lang="fr-FR" dirty="0"/>
              <a:t>EGU22-1288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67954C-04DA-481C-B625-FC64C2E3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5542"/>
            <a:ext cx="2743200" cy="365125"/>
          </a:xfrm>
        </p:spPr>
        <p:txBody>
          <a:bodyPr/>
          <a:lstStyle/>
          <a:p>
            <a:fld id="{92271DC4-8F34-43E2-81E0-0AE3BF8142E3}" type="slidenum">
              <a:rPr lang="fr-FR" smtClean="0"/>
              <a:t>3</a:t>
            </a:fld>
            <a:endParaRPr lang="fr-FR" dirty="0"/>
          </a:p>
        </p:txBody>
      </p:sp>
      <p:grpSp>
        <p:nvGrpSpPr>
          <p:cNvPr id="8" name="Gruppieren 15">
            <a:extLst>
              <a:ext uri="{FF2B5EF4-FFF2-40B4-BE49-F238E27FC236}">
                <a16:creationId xmlns:a16="http://schemas.microsoft.com/office/drawing/2014/main" id="{66B6D1B6-84EE-4309-9C4C-8B7B52490F59}"/>
              </a:ext>
            </a:extLst>
          </p:cNvPr>
          <p:cNvGrpSpPr/>
          <p:nvPr/>
        </p:nvGrpSpPr>
        <p:grpSpPr>
          <a:xfrm>
            <a:off x="0" y="134033"/>
            <a:ext cx="12192000" cy="662578"/>
            <a:chOff x="0" y="134033"/>
            <a:chExt cx="12192000" cy="662578"/>
          </a:xfrm>
        </p:grpSpPr>
        <p:pic>
          <p:nvPicPr>
            <p:cNvPr id="9" name="Grafik 3">
              <a:extLst>
                <a:ext uri="{FF2B5EF4-FFF2-40B4-BE49-F238E27FC236}">
                  <a16:creationId xmlns:a16="http://schemas.microsoft.com/office/drawing/2014/main" id="{6ED77C5A-3FE0-4C3D-B49E-3490F493D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642" y="134033"/>
              <a:ext cx="1431530" cy="468000"/>
            </a:xfrm>
            <a:prstGeom prst="rect">
              <a:avLst/>
            </a:prstGeom>
          </p:spPr>
        </p:pic>
        <p:pic>
          <p:nvPicPr>
            <p:cNvPr id="10" name="Picture 2" descr="Université Gustave Eiffel - WEAMEC">
              <a:extLst>
                <a:ext uri="{FF2B5EF4-FFF2-40B4-BE49-F238E27FC236}">
                  <a16:creationId xmlns:a16="http://schemas.microsoft.com/office/drawing/2014/main" id="{244807C7-B412-4C68-B101-C0BBCD79B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452" y="188033"/>
              <a:ext cx="1741933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5">
              <a:extLst>
                <a:ext uri="{FF2B5EF4-FFF2-40B4-BE49-F238E27FC236}">
                  <a16:creationId xmlns:a16="http://schemas.microsoft.com/office/drawing/2014/main" id="{897B7D23-138A-4C90-9184-402302989EFB}"/>
                </a:ext>
              </a:extLst>
            </p:cNvPr>
            <p:cNvSpPr/>
            <p:nvPr/>
          </p:nvSpPr>
          <p:spPr>
            <a:xfrm>
              <a:off x="0" y="705173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7">
              <a:extLst>
                <a:ext uri="{FF2B5EF4-FFF2-40B4-BE49-F238E27FC236}">
                  <a16:creationId xmlns:a16="http://schemas.microsoft.com/office/drawing/2014/main" id="{FBE13261-4539-43A9-A4C3-8AF67CA7F2F6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Gruppieren 10">
            <a:extLst>
              <a:ext uri="{FF2B5EF4-FFF2-40B4-BE49-F238E27FC236}">
                <a16:creationId xmlns:a16="http://schemas.microsoft.com/office/drawing/2014/main" id="{66519E78-6E40-40D5-A491-1E092899ADC2}"/>
              </a:ext>
            </a:extLst>
          </p:cNvPr>
          <p:cNvGrpSpPr/>
          <p:nvPr/>
        </p:nvGrpSpPr>
        <p:grpSpPr>
          <a:xfrm rot="10800000">
            <a:off x="0" y="6502016"/>
            <a:ext cx="12192000" cy="94613"/>
            <a:chOff x="0" y="701998"/>
            <a:chExt cx="12192000" cy="94613"/>
          </a:xfrm>
        </p:grpSpPr>
        <p:sp>
          <p:nvSpPr>
            <p:cNvPr id="20" name="Rechteck 11">
              <a:extLst>
                <a:ext uri="{FF2B5EF4-FFF2-40B4-BE49-F238E27FC236}">
                  <a16:creationId xmlns:a16="http://schemas.microsoft.com/office/drawing/2014/main" id="{48C4394C-E891-4494-B2DA-45091E6E2FEC}"/>
                </a:ext>
              </a:extLst>
            </p:cNvPr>
            <p:cNvSpPr/>
            <p:nvPr/>
          </p:nvSpPr>
          <p:spPr>
            <a:xfrm>
              <a:off x="0" y="701998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hteck 12">
              <a:extLst>
                <a:ext uri="{FF2B5EF4-FFF2-40B4-BE49-F238E27FC236}">
                  <a16:creationId xmlns:a16="http://schemas.microsoft.com/office/drawing/2014/main" id="{A665AB2B-1C6B-4AD3-91D4-61168E721523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6D0C6B47-2C0C-4DB1-B70E-CAE4D1660E45}"/>
              </a:ext>
            </a:extLst>
          </p:cNvPr>
          <p:cNvSpPr txBox="1">
            <a:spLocks/>
          </p:cNvSpPr>
          <p:nvPr/>
        </p:nvSpPr>
        <p:spPr>
          <a:xfrm>
            <a:off x="838200" y="1278489"/>
            <a:ext cx="10515600" cy="49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Particularity</a:t>
            </a:r>
            <a:r>
              <a:rPr lang="fr-FR" sz="2400" b="1" dirty="0">
                <a:solidFill>
                  <a:srgbClr val="009992"/>
                </a:solidFill>
                <a:latin typeface="+mn-lt"/>
              </a:rPr>
              <a:t> of the </a:t>
            </a:r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project</a:t>
            </a:r>
            <a:endParaRPr lang="fr-FR" sz="2400" b="1" dirty="0">
              <a:solidFill>
                <a:srgbClr val="00999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345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D9EE1F7F-C7D7-4E3F-B61A-8360B1B82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00" y="1521682"/>
            <a:ext cx="8960000" cy="504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FF9434-005F-49C6-BE3A-DAA651F6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371"/>
            <a:ext cx="10515600" cy="492049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+mn-lt"/>
              </a:rPr>
              <a:t>Introduction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036CF1-59E2-4BE5-BF42-6B3C94E6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3421"/>
            <a:ext cx="4114800" cy="365125"/>
          </a:xfrm>
        </p:spPr>
        <p:txBody>
          <a:bodyPr/>
          <a:lstStyle/>
          <a:p>
            <a:r>
              <a:rPr lang="fr-FR" dirty="0"/>
              <a:t>EGU22-1288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67954C-04DA-481C-B625-FC64C2E3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5542"/>
            <a:ext cx="2743200" cy="365125"/>
          </a:xfrm>
        </p:spPr>
        <p:txBody>
          <a:bodyPr/>
          <a:lstStyle/>
          <a:p>
            <a:fld id="{92271DC4-8F34-43E2-81E0-0AE3BF8142E3}" type="slidenum">
              <a:rPr lang="fr-FR" smtClean="0"/>
              <a:t>4</a:t>
            </a:fld>
            <a:endParaRPr lang="fr-FR" dirty="0"/>
          </a:p>
        </p:txBody>
      </p:sp>
      <p:grpSp>
        <p:nvGrpSpPr>
          <p:cNvPr id="8" name="Gruppieren 15">
            <a:extLst>
              <a:ext uri="{FF2B5EF4-FFF2-40B4-BE49-F238E27FC236}">
                <a16:creationId xmlns:a16="http://schemas.microsoft.com/office/drawing/2014/main" id="{66B6D1B6-84EE-4309-9C4C-8B7B52490F59}"/>
              </a:ext>
            </a:extLst>
          </p:cNvPr>
          <p:cNvGrpSpPr/>
          <p:nvPr/>
        </p:nvGrpSpPr>
        <p:grpSpPr>
          <a:xfrm>
            <a:off x="0" y="134033"/>
            <a:ext cx="12192000" cy="662578"/>
            <a:chOff x="0" y="134033"/>
            <a:chExt cx="12192000" cy="662578"/>
          </a:xfrm>
        </p:grpSpPr>
        <p:pic>
          <p:nvPicPr>
            <p:cNvPr id="9" name="Grafik 3">
              <a:extLst>
                <a:ext uri="{FF2B5EF4-FFF2-40B4-BE49-F238E27FC236}">
                  <a16:creationId xmlns:a16="http://schemas.microsoft.com/office/drawing/2014/main" id="{6ED77C5A-3FE0-4C3D-B49E-3490F493D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642" y="134033"/>
              <a:ext cx="1431530" cy="468000"/>
            </a:xfrm>
            <a:prstGeom prst="rect">
              <a:avLst/>
            </a:prstGeom>
          </p:spPr>
        </p:pic>
        <p:pic>
          <p:nvPicPr>
            <p:cNvPr id="10" name="Picture 2" descr="Université Gustave Eiffel - WEAMEC">
              <a:extLst>
                <a:ext uri="{FF2B5EF4-FFF2-40B4-BE49-F238E27FC236}">
                  <a16:creationId xmlns:a16="http://schemas.microsoft.com/office/drawing/2014/main" id="{244807C7-B412-4C68-B101-C0BBCD79B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452" y="188033"/>
              <a:ext cx="1741933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5">
              <a:extLst>
                <a:ext uri="{FF2B5EF4-FFF2-40B4-BE49-F238E27FC236}">
                  <a16:creationId xmlns:a16="http://schemas.microsoft.com/office/drawing/2014/main" id="{897B7D23-138A-4C90-9184-402302989EFB}"/>
                </a:ext>
              </a:extLst>
            </p:cNvPr>
            <p:cNvSpPr/>
            <p:nvPr/>
          </p:nvSpPr>
          <p:spPr>
            <a:xfrm>
              <a:off x="0" y="705173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7">
              <a:extLst>
                <a:ext uri="{FF2B5EF4-FFF2-40B4-BE49-F238E27FC236}">
                  <a16:creationId xmlns:a16="http://schemas.microsoft.com/office/drawing/2014/main" id="{FBE13261-4539-43A9-A4C3-8AF67CA7F2F6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Gruppieren 10">
            <a:extLst>
              <a:ext uri="{FF2B5EF4-FFF2-40B4-BE49-F238E27FC236}">
                <a16:creationId xmlns:a16="http://schemas.microsoft.com/office/drawing/2014/main" id="{66519E78-6E40-40D5-A491-1E092899ADC2}"/>
              </a:ext>
            </a:extLst>
          </p:cNvPr>
          <p:cNvGrpSpPr/>
          <p:nvPr/>
        </p:nvGrpSpPr>
        <p:grpSpPr>
          <a:xfrm rot="10800000">
            <a:off x="0" y="6502016"/>
            <a:ext cx="12192000" cy="94613"/>
            <a:chOff x="0" y="701998"/>
            <a:chExt cx="12192000" cy="94613"/>
          </a:xfrm>
        </p:grpSpPr>
        <p:sp>
          <p:nvSpPr>
            <p:cNvPr id="20" name="Rechteck 11">
              <a:extLst>
                <a:ext uri="{FF2B5EF4-FFF2-40B4-BE49-F238E27FC236}">
                  <a16:creationId xmlns:a16="http://schemas.microsoft.com/office/drawing/2014/main" id="{48C4394C-E891-4494-B2DA-45091E6E2FEC}"/>
                </a:ext>
              </a:extLst>
            </p:cNvPr>
            <p:cNvSpPr/>
            <p:nvPr/>
          </p:nvSpPr>
          <p:spPr>
            <a:xfrm>
              <a:off x="0" y="701998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hteck 12">
              <a:extLst>
                <a:ext uri="{FF2B5EF4-FFF2-40B4-BE49-F238E27FC236}">
                  <a16:creationId xmlns:a16="http://schemas.microsoft.com/office/drawing/2014/main" id="{A665AB2B-1C6B-4AD3-91D4-61168E721523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6D0C6B47-2C0C-4DB1-B70E-CAE4D1660E45}"/>
              </a:ext>
            </a:extLst>
          </p:cNvPr>
          <p:cNvSpPr txBox="1">
            <a:spLocks/>
          </p:cNvSpPr>
          <p:nvPr/>
        </p:nvSpPr>
        <p:spPr>
          <a:xfrm>
            <a:off x="838200" y="1278489"/>
            <a:ext cx="10515600" cy="49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Particularity</a:t>
            </a:r>
            <a:r>
              <a:rPr lang="fr-FR" sz="2400" b="1" dirty="0">
                <a:solidFill>
                  <a:srgbClr val="009992"/>
                </a:solidFill>
                <a:latin typeface="+mn-lt"/>
              </a:rPr>
              <a:t> of the </a:t>
            </a:r>
            <a:r>
              <a:rPr lang="fr-FR" sz="2400" b="1" dirty="0" err="1">
                <a:solidFill>
                  <a:srgbClr val="009992"/>
                </a:solidFill>
                <a:latin typeface="+mn-lt"/>
              </a:rPr>
              <a:t>project</a:t>
            </a:r>
            <a:endParaRPr lang="fr-FR" sz="2400" b="1" dirty="0">
              <a:solidFill>
                <a:srgbClr val="00999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874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397BD43-E723-4C2A-B36D-6EF9EAC81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00" y="1440253"/>
            <a:ext cx="8960000" cy="504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FF9434-005F-49C6-BE3A-DAA651F6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371"/>
            <a:ext cx="10515600" cy="492049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+mn-lt"/>
              </a:rPr>
              <a:t>Materials and </a:t>
            </a:r>
            <a:r>
              <a:rPr lang="fr-FR" sz="3200" b="1" dirty="0" err="1">
                <a:latin typeface="+mn-lt"/>
              </a:rPr>
              <a:t>methods</a:t>
            </a:r>
            <a:endParaRPr lang="fr-FR" sz="3200" b="1" dirty="0">
              <a:latin typeface="+mn-lt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036CF1-59E2-4BE5-BF42-6B3C94E6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3421"/>
            <a:ext cx="4114800" cy="365125"/>
          </a:xfrm>
        </p:spPr>
        <p:txBody>
          <a:bodyPr/>
          <a:lstStyle/>
          <a:p>
            <a:r>
              <a:rPr lang="fr-FR" dirty="0"/>
              <a:t>EGU22-1288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67954C-04DA-481C-B625-FC64C2E3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5542"/>
            <a:ext cx="2743200" cy="365125"/>
          </a:xfrm>
        </p:spPr>
        <p:txBody>
          <a:bodyPr/>
          <a:lstStyle/>
          <a:p>
            <a:fld id="{92271DC4-8F34-43E2-81E0-0AE3BF8142E3}" type="slidenum">
              <a:rPr lang="fr-FR" smtClean="0"/>
              <a:t>5</a:t>
            </a:fld>
            <a:endParaRPr lang="fr-FR" dirty="0"/>
          </a:p>
        </p:txBody>
      </p:sp>
      <p:grpSp>
        <p:nvGrpSpPr>
          <p:cNvPr id="8" name="Gruppieren 15">
            <a:extLst>
              <a:ext uri="{FF2B5EF4-FFF2-40B4-BE49-F238E27FC236}">
                <a16:creationId xmlns:a16="http://schemas.microsoft.com/office/drawing/2014/main" id="{66B6D1B6-84EE-4309-9C4C-8B7B52490F59}"/>
              </a:ext>
            </a:extLst>
          </p:cNvPr>
          <p:cNvGrpSpPr/>
          <p:nvPr/>
        </p:nvGrpSpPr>
        <p:grpSpPr>
          <a:xfrm>
            <a:off x="0" y="134033"/>
            <a:ext cx="12192000" cy="662578"/>
            <a:chOff x="0" y="134033"/>
            <a:chExt cx="12192000" cy="662578"/>
          </a:xfrm>
        </p:grpSpPr>
        <p:pic>
          <p:nvPicPr>
            <p:cNvPr id="9" name="Grafik 3">
              <a:extLst>
                <a:ext uri="{FF2B5EF4-FFF2-40B4-BE49-F238E27FC236}">
                  <a16:creationId xmlns:a16="http://schemas.microsoft.com/office/drawing/2014/main" id="{6ED77C5A-3FE0-4C3D-B49E-3490F493D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642" y="134033"/>
              <a:ext cx="1431530" cy="468000"/>
            </a:xfrm>
            <a:prstGeom prst="rect">
              <a:avLst/>
            </a:prstGeom>
          </p:spPr>
        </p:pic>
        <p:pic>
          <p:nvPicPr>
            <p:cNvPr id="10" name="Picture 2" descr="Université Gustave Eiffel - WEAMEC">
              <a:extLst>
                <a:ext uri="{FF2B5EF4-FFF2-40B4-BE49-F238E27FC236}">
                  <a16:creationId xmlns:a16="http://schemas.microsoft.com/office/drawing/2014/main" id="{244807C7-B412-4C68-B101-C0BBCD79B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452" y="188033"/>
              <a:ext cx="1741933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5">
              <a:extLst>
                <a:ext uri="{FF2B5EF4-FFF2-40B4-BE49-F238E27FC236}">
                  <a16:creationId xmlns:a16="http://schemas.microsoft.com/office/drawing/2014/main" id="{897B7D23-138A-4C90-9184-402302989EFB}"/>
                </a:ext>
              </a:extLst>
            </p:cNvPr>
            <p:cNvSpPr/>
            <p:nvPr/>
          </p:nvSpPr>
          <p:spPr>
            <a:xfrm>
              <a:off x="0" y="705173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7">
              <a:extLst>
                <a:ext uri="{FF2B5EF4-FFF2-40B4-BE49-F238E27FC236}">
                  <a16:creationId xmlns:a16="http://schemas.microsoft.com/office/drawing/2014/main" id="{FBE13261-4539-43A9-A4C3-8AF67CA7F2F6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Gruppieren 10">
            <a:extLst>
              <a:ext uri="{FF2B5EF4-FFF2-40B4-BE49-F238E27FC236}">
                <a16:creationId xmlns:a16="http://schemas.microsoft.com/office/drawing/2014/main" id="{66519E78-6E40-40D5-A491-1E092899ADC2}"/>
              </a:ext>
            </a:extLst>
          </p:cNvPr>
          <p:cNvGrpSpPr/>
          <p:nvPr/>
        </p:nvGrpSpPr>
        <p:grpSpPr>
          <a:xfrm rot="10800000">
            <a:off x="0" y="6502016"/>
            <a:ext cx="12192000" cy="94613"/>
            <a:chOff x="0" y="701998"/>
            <a:chExt cx="12192000" cy="94613"/>
          </a:xfrm>
        </p:grpSpPr>
        <p:sp>
          <p:nvSpPr>
            <p:cNvPr id="20" name="Rechteck 11">
              <a:extLst>
                <a:ext uri="{FF2B5EF4-FFF2-40B4-BE49-F238E27FC236}">
                  <a16:creationId xmlns:a16="http://schemas.microsoft.com/office/drawing/2014/main" id="{48C4394C-E891-4494-B2DA-45091E6E2FEC}"/>
                </a:ext>
              </a:extLst>
            </p:cNvPr>
            <p:cNvSpPr/>
            <p:nvPr/>
          </p:nvSpPr>
          <p:spPr>
            <a:xfrm>
              <a:off x="0" y="701998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hteck 12">
              <a:extLst>
                <a:ext uri="{FF2B5EF4-FFF2-40B4-BE49-F238E27FC236}">
                  <a16:creationId xmlns:a16="http://schemas.microsoft.com/office/drawing/2014/main" id="{A665AB2B-1C6B-4AD3-91D4-61168E721523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6D0C6B47-2C0C-4DB1-B70E-CAE4D1660E45}"/>
              </a:ext>
            </a:extLst>
          </p:cNvPr>
          <p:cNvSpPr txBox="1">
            <a:spLocks/>
          </p:cNvSpPr>
          <p:nvPr/>
        </p:nvSpPr>
        <p:spPr>
          <a:xfrm>
            <a:off x="838200" y="1278489"/>
            <a:ext cx="10515600" cy="49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baseline="30000" dirty="0">
                <a:solidFill>
                  <a:srgbClr val="009992"/>
                </a:solidFill>
                <a:latin typeface="+mn-lt"/>
              </a:rPr>
              <a:t>19</a:t>
            </a:r>
            <a:r>
              <a:rPr lang="fr-FR" sz="2400" b="1" dirty="0">
                <a:solidFill>
                  <a:srgbClr val="009992"/>
                </a:solidFill>
                <a:latin typeface="+mn-lt"/>
              </a:rPr>
              <a:t>F-MRI</a:t>
            </a:r>
          </a:p>
        </p:txBody>
      </p:sp>
    </p:spTree>
    <p:extLst>
      <p:ext uri="{BB962C8B-B14F-4D97-AF65-F5344CB8AC3E}">
        <p14:creationId xmlns:p14="http://schemas.microsoft.com/office/powerpoint/2010/main" val="366715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DA5F532-7089-40DF-9579-6613F1D5E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00" y="1440253"/>
            <a:ext cx="8960000" cy="504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FF9434-005F-49C6-BE3A-DAA651F6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371"/>
            <a:ext cx="10515600" cy="492049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+mn-lt"/>
              </a:rPr>
              <a:t>Materials and </a:t>
            </a:r>
            <a:r>
              <a:rPr lang="fr-FR" sz="3200" b="1" dirty="0" err="1">
                <a:latin typeface="+mn-lt"/>
              </a:rPr>
              <a:t>methods</a:t>
            </a:r>
            <a:endParaRPr lang="fr-FR" sz="3200" b="1" dirty="0">
              <a:latin typeface="+mn-lt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036CF1-59E2-4BE5-BF42-6B3C94E6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3421"/>
            <a:ext cx="4114800" cy="365125"/>
          </a:xfrm>
        </p:spPr>
        <p:txBody>
          <a:bodyPr/>
          <a:lstStyle/>
          <a:p>
            <a:r>
              <a:rPr lang="fr-FR" dirty="0"/>
              <a:t>EGU22-1288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67954C-04DA-481C-B625-FC64C2E3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5542"/>
            <a:ext cx="2743200" cy="365125"/>
          </a:xfrm>
        </p:spPr>
        <p:txBody>
          <a:bodyPr/>
          <a:lstStyle/>
          <a:p>
            <a:fld id="{92271DC4-8F34-43E2-81E0-0AE3BF8142E3}" type="slidenum">
              <a:rPr lang="fr-FR" smtClean="0"/>
              <a:t>6</a:t>
            </a:fld>
            <a:endParaRPr lang="fr-FR" dirty="0"/>
          </a:p>
        </p:txBody>
      </p:sp>
      <p:grpSp>
        <p:nvGrpSpPr>
          <p:cNvPr id="8" name="Gruppieren 15">
            <a:extLst>
              <a:ext uri="{FF2B5EF4-FFF2-40B4-BE49-F238E27FC236}">
                <a16:creationId xmlns:a16="http://schemas.microsoft.com/office/drawing/2014/main" id="{66B6D1B6-84EE-4309-9C4C-8B7B52490F59}"/>
              </a:ext>
            </a:extLst>
          </p:cNvPr>
          <p:cNvGrpSpPr/>
          <p:nvPr/>
        </p:nvGrpSpPr>
        <p:grpSpPr>
          <a:xfrm>
            <a:off x="0" y="134033"/>
            <a:ext cx="12192000" cy="662578"/>
            <a:chOff x="0" y="134033"/>
            <a:chExt cx="12192000" cy="662578"/>
          </a:xfrm>
        </p:grpSpPr>
        <p:pic>
          <p:nvPicPr>
            <p:cNvPr id="9" name="Grafik 3">
              <a:extLst>
                <a:ext uri="{FF2B5EF4-FFF2-40B4-BE49-F238E27FC236}">
                  <a16:creationId xmlns:a16="http://schemas.microsoft.com/office/drawing/2014/main" id="{6ED77C5A-3FE0-4C3D-B49E-3490F493D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642" y="134033"/>
              <a:ext cx="1431530" cy="468000"/>
            </a:xfrm>
            <a:prstGeom prst="rect">
              <a:avLst/>
            </a:prstGeom>
          </p:spPr>
        </p:pic>
        <p:pic>
          <p:nvPicPr>
            <p:cNvPr id="10" name="Picture 2" descr="Université Gustave Eiffel - WEAMEC">
              <a:extLst>
                <a:ext uri="{FF2B5EF4-FFF2-40B4-BE49-F238E27FC236}">
                  <a16:creationId xmlns:a16="http://schemas.microsoft.com/office/drawing/2014/main" id="{244807C7-B412-4C68-B101-C0BBCD79B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452" y="188033"/>
              <a:ext cx="1741933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5">
              <a:extLst>
                <a:ext uri="{FF2B5EF4-FFF2-40B4-BE49-F238E27FC236}">
                  <a16:creationId xmlns:a16="http://schemas.microsoft.com/office/drawing/2014/main" id="{897B7D23-138A-4C90-9184-402302989EFB}"/>
                </a:ext>
              </a:extLst>
            </p:cNvPr>
            <p:cNvSpPr/>
            <p:nvPr/>
          </p:nvSpPr>
          <p:spPr>
            <a:xfrm>
              <a:off x="0" y="705173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7">
              <a:extLst>
                <a:ext uri="{FF2B5EF4-FFF2-40B4-BE49-F238E27FC236}">
                  <a16:creationId xmlns:a16="http://schemas.microsoft.com/office/drawing/2014/main" id="{FBE13261-4539-43A9-A4C3-8AF67CA7F2F6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Gruppieren 10">
            <a:extLst>
              <a:ext uri="{FF2B5EF4-FFF2-40B4-BE49-F238E27FC236}">
                <a16:creationId xmlns:a16="http://schemas.microsoft.com/office/drawing/2014/main" id="{66519E78-6E40-40D5-A491-1E092899ADC2}"/>
              </a:ext>
            </a:extLst>
          </p:cNvPr>
          <p:cNvGrpSpPr/>
          <p:nvPr/>
        </p:nvGrpSpPr>
        <p:grpSpPr>
          <a:xfrm rot="10800000">
            <a:off x="0" y="6502016"/>
            <a:ext cx="12192000" cy="94613"/>
            <a:chOff x="0" y="701998"/>
            <a:chExt cx="12192000" cy="94613"/>
          </a:xfrm>
        </p:grpSpPr>
        <p:sp>
          <p:nvSpPr>
            <p:cNvPr id="20" name="Rechteck 11">
              <a:extLst>
                <a:ext uri="{FF2B5EF4-FFF2-40B4-BE49-F238E27FC236}">
                  <a16:creationId xmlns:a16="http://schemas.microsoft.com/office/drawing/2014/main" id="{48C4394C-E891-4494-B2DA-45091E6E2FEC}"/>
                </a:ext>
              </a:extLst>
            </p:cNvPr>
            <p:cNvSpPr/>
            <p:nvPr/>
          </p:nvSpPr>
          <p:spPr>
            <a:xfrm>
              <a:off x="0" y="701998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hteck 12">
              <a:extLst>
                <a:ext uri="{FF2B5EF4-FFF2-40B4-BE49-F238E27FC236}">
                  <a16:creationId xmlns:a16="http://schemas.microsoft.com/office/drawing/2014/main" id="{A665AB2B-1C6B-4AD3-91D4-61168E721523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6D0C6B47-2C0C-4DB1-B70E-CAE4D1660E45}"/>
              </a:ext>
            </a:extLst>
          </p:cNvPr>
          <p:cNvSpPr txBox="1">
            <a:spLocks/>
          </p:cNvSpPr>
          <p:nvPr/>
        </p:nvSpPr>
        <p:spPr>
          <a:xfrm>
            <a:off x="838200" y="1278489"/>
            <a:ext cx="10515600" cy="49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baseline="30000" dirty="0">
                <a:solidFill>
                  <a:srgbClr val="009992"/>
                </a:solidFill>
                <a:latin typeface="+mn-lt"/>
              </a:rPr>
              <a:t>19</a:t>
            </a:r>
            <a:r>
              <a:rPr lang="fr-FR" sz="2400" b="1" dirty="0">
                <a:solidFill>
                  <a:srgbClr val="009992"/>
                </a:solidFill>
                <a:latin typeface="+mn-lt"/>
              </a:rPr>
              <a:t>F-MRI</a:t>
            </a:r>
          </a:p>
        </p:txBody>
      </p:sp>
    </p:spTree>
    <p:extLst>
      <p:ext uri="{BB962C8B-B14F-4D97-AF65-F5344CB8AC3E}">
        <p14:creationId xmlns:p14="http://schemas.microsoft.com/office/powerpoint/2010/main" val="340715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2D402A6-1BC6-480F-A862-3311066B2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00" y="1440253"/>
            <a:ext cx="8960000" cy="504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FF9434-005F-49C6-BE3A-DAA651F6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371"/>
            <a:ext cx="10515600" cy="492049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+mn-lt"/>
              </a:rPr>
              <a:t>Materials and </a:t>
            </a:r>
            <a:r>
              <a:rPr lang="fr-FR" sz="3200" b="1" dirty="0" err="1">
                <a:latin typeface="+mn-lt"/>
              </a:rPr>
              <a:t>methods</a:t>
            </a:r>
            <a:endParaRPr lang="fr-FR" sz="3200" b="1" dirty="0">
              <a:latin typeface="+mn-lt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036CF1-59E2-4BE5-BF42-6B3C94E6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3421"/>
            <a:ext cx="4114800" cy="365125"/>
          </a:xfrm>
        </p:spPr>
        <p:txBody>
          <a:bodyPr/>
          <a:lstStyle/>
          <a:p>
            <a:r>
              <a:rPr lang="fr-FR" dirty="0"/>
              <a:t>EGU22-1288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67954C-04DA-481C-B625-FC64C2E3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5542"/>
            <a:ext cx="2743200" cy="365125"/>
          </a:xfrm>
        </p:spPr>
        <p:txBody>
          <a:bodyPr/>
          <a:lstStyle/>
          <a:p>
            <a:fld id="{92271DC4-8F34-43E2-81E0-0AE3BF8142E3}" type="slidenum">
              <a:rPr lang="fr-FR" smtClean="0"/>
              <a:t>7</a:t>
            </a:fld>
            <a:endParaRPr lang="fr-FR" dirty="0"/>
          </a:p>
        </p:txBody>
      </p:sp>
      <p:grpSp>
        <p:nvGrpSpPr>
          <p:cNvPr id="8" name="Gruppieren 15">
            <a:extLst>
              <a:ext uri="{FF2B5EF4-FFF2-40B4-BE49-F238E27FC236}">
                <a16:creationId xmlns:a16="http://schemas.microsoft.com/office/drawing/2014/main" id="{66B6D1B6-84EE-4309-9C4C-8B7B52490F59}"/>
              </a:ext>
            </a:extLst>
          </p:cNvPr>
          <p:cNvGrpSpPr/>
          <p:nvPr/>
        </p:nvGrpSpPr>
        <p:grpSpPr>
          <a:xfrm>
            <a:off x="0" y="134033"/>
            <a:ext cx="12192000" cy="662578"/>
            <a:chOff x="0" y="134033"/>
            <a:chExt cx="12192000" cy="662578"/>
          </a:xfrm>
        </p:grpSpPr>
        <p:pic>
          <p:nvPicPr>
            <p:cNvPr id="9" name="Grafik 3">
              <a:extLst>
                <a:ext uri="{FF2B5EF4-FFF2-40B4-BE49-F238E27FC236}">
                  <a16:creationId xmlns:a16="http://schemas.microsoft.com/office/drawing/2014/main" id="{6ED77C5A-3FE0-4C3D-B49E-3490F493D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642" y="134033"/>
              <a:ext cx="1431530" cy="468000"/>
            </a:xfrm>
            <a:prstGeom prst="rect">
              <a:avLst/>
            </a:prstGeom>
          </p:spPr>
        </p:pic>
        <p:pic>
          <p:nvPicPr>
            <p:cNvPr id="10" name="Picture 2" descr="Université Gustave Eiffel - WEAMEC">
              <a:extLst>
                <a:ext uri="{FF2B5EF4-FFF2-40B4-BE49-F238E27FC236}">
                  <a16:creationId xmlns:a16="http://schemas.microsoft.com/office/drawing/2014/main" id="{244807C7-B412-4C68-B101-C0BBCD79B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452" y="188033"/>
              <a:ext cx="1741933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5">
              <a:extLst>
                <a:ext uri="{FF2B5EF4-FFF2-40B4-BE49-F238E27FC236}">
                  <a16:creationId xmlns:a16="http://schemas.microsoft.com/office/drawing/2014/main" id="{897B7D23-138A-4C90-9184-402302989EFB}"/>
                </a:ext>
              </a:extLst>
            </p:cNvPr>
            <p:cNvSpPr/>
            <p:nvPr/>
          </p:nvSpPr>
          <p:spPr>
            <a:xfrm>
              <a:off x="0" y="705173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7">
              <a:extLst>
                <a:ext uri="{FF2B5EF4-FFF2-40B4-BE49-F238E27FC236}">
                  <a16:creationId xmlns:a16="http://schemas.microsoft.com/office/drawing/2014/main" id="{FBE13261-4539-43A9-A4C3-8AF67CA7F2F6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Gruppieren 10">
            <a:extLst>
              <a:ext uri="{FF2B5EF4-FFF2-40B4-BE49-F238E27FC236}">
                <a16:creationId xmlns:a16="http://schemas.microsoft.com/office/drawing/2014/main" id="{66519E78-6E40-40D5-A491-1E092899ADC2}"/>
              </a:ext>
            </a:extLst>
          </p:cNvPr>
          <p:cNvGrpSpPr/>
          <p:nvPr/>
        </p:nvGrpSpPr>
        <p:grpSpPr>
          <a:xfrm rot="10800000">
            <a:off x="0" y="6502016"/>
            <a:ext cx="12192000" cy="94613"/>
            <a:chOff x="0" y="701998"/>
            <a:chExt cx="12192000" cy="94613"/>
          </a:xfrm>
        </p:grpSpPr>
        <p:sp>
          <p:nvSpPr>
            <p:cNvPr id="20" name="Rechteck 11">
              <a:extLst>
                <a:ext uri="{FF2B5EF4-FFF2-40B4-BE49-F238E27FC236}">
                  <a16:creationId xmlns:a16="http://schemas.microsoft.com/office/drawing/2014/main" id="{48C4394C-E891-4494-B2DA-45091E6E2FEC}"/>
                </a:ext>
              </a:extLst>
            </p:cNvPr>
            <p:cNvSpPr/>
            <p:nvPr/>
          </p:nvSpPr>
          <p:spPr>
            <a:xfrm>
              <a:off x="0" y="701998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hteck 12">
              <a:extLst>
                <a:ext uri="{FF2B5EF4-FFF2-40B4-BE49-F238E27FC236}">
                  <a16:creationId xmlns:a16="http://schemas.microsoft.com/office/drawing/2014/main" id="{A665AB2B-1C6B-4AD3-91D4-61168E721523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6D0C6B47-2C0C-4DB1-B70E-CAE4D1660E45}"/>
              </a:ext>
            </a:extLst>
          </p:cNvPr>
          <p:cNvSpPr txBox="1">
            <a:spLocks/>
          </p:cNvSpPr>
          <p:nvPr/>
        </p:nvSpPr>
        <p:spPr>
          <a:xfrm>
            <a:off x="838200" y="1278489"/>
            <a:ext cx="10515600" cy="49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baseline="30000" dirty="0">
                <a:solidFill>
                  <a:srgbClr val="009992"/>
                </a:solidFill>
                <a:latin typeface="+mn-lt"/>
              </a:rPr>
              <a:t>19</a:t>
            </a:r>
            <a:r>
              <a:rPr lang="fr-FR" sz="2400" b="1" dirty="0">
                <a:solidFill>
                  <a:srgbClr val="009992"/>
                </a:solidFill>
                <a:latin typeface="+mn-lt"/>
              </a:rPr>
              <a:t>F-MRI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1E3759E-D178-4147-94F0-DAF2B910F357}"/>
              </a:ext>
            </a:extLst>
          </p:cNvPr>
          <p:cNvSpPr txBox="1"/>
          <p:nvPr/>
        </p:nvSpPr>
        <p:spPr>
          <a:xfrm>
            <a:off x="9717457" y="3775587"/>
            <a:ext cx="20113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Entrance of </a:t>
            </a:r>
            <a:r>
              <a:rPr lang="fr-FR" dirty="0" err="1"/>
              <a:t>column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6239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FF9434-005F-49C6-BE3A-DAA651F6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371"/>
            <a:ext cx="10515600" cy="492049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+mn-lt"/>
              </a:rPr>
              <a:t>Materials and </a:t>
            </a:r>
            <a:r>
              <a:rPr lang="fr-FR" sz="3200" b="1" dirty="0" err="1">
                <a:latin typeface="+mn-lt"/>
              </a:rPr>
              <a:t>methods</a:t>
            </a:r>
            <a:endParaRPr lang="fr-FR" sz="3200" b="1" dirty="0">
              <a:latin typeface="+mn-lt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036CF1-59E2-4BE5-BF42-6B3C94E6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3421"/>
            <a:ext cx="4114800" cy="365125"/>
          </a:xfrm>
        </p:spPr>
        <p:txBody>
          <a:bodyPr/>
          <a:lstStyle/>
          <a:p>
            <a:r>
              <a:rPr lang="fr-FR" dirty="0"/>
              <a:t>EGU22-1288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67954C-04DA-481C-B625-FC64C2E3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5542"/>
            <a:ext cx="2743200" cy="365125"/>
          </a:xfrm>
        </p:spPr>
        <p:txBody>
          <a:bodyPr/>
          <a:lstStyle/>
          <a:p>
            <a:fld id="{92271DC4-8F34-43E2-81E0-0AE3BF8142E3}" type="slidenum">
              <a:rPr lang="fr-FR" smtClean="0"/>
              <a:t>8</a:t>
            </a:fld>
            <a:endParaRPr lang="fr-FR" dirty="0"/>
          </a:p>
        </p:txBody>
      </p:sp>
      <p:grpSp>
        <p:nvGrpSpPr>
          <p:cNvPr id="8" name="Gruppieren 15">
            <a:extLst>
              <a:ext uri="{FF2B5EF4-FFF2-40B4-BE49-F238E27FC236}">
                <a16:creationId xmlns:a16="http://schemas.microsoft.com/office/drawing/2014/main" id="{66B6D1B6-84EE-4309-9C4C-8B7B52490F59}"/>
              </a:ext>
            </a:extLst>
          </p:cNvPr>
          <p:cNvGrpSpPr/>
          <p:nvPr/>
        </p:nvGrpSpPr>
        <p:grpSpPr>
          <a:xfrm>
            <a:off x="0" y="134033"/>
            <a:ext cx="12192000" cy="662578"/>
            <a:chOff x="0" y="134033"/>
            <a:chExt cx="12192000" cy="662578"/>
          </a:xfrm>
        </p:grpSpPr>
        <p:pic>
          <p:nvPicPr>
            <p:cNvPr id="9" name="Grafik 3">
              <a:extLst>
                <a:ext uri="{FF2B5EF4-FFF2-40B4-BE49-F238E27FC236}">
                  <a16:creationId xmlns:a16="http://schemas.microsoft.com/office/drawing/2014/main" id="{6ED77C5A-3FE0-4C3D-B49E-3490F493D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642" y="134033"/>
              <a:ext cx="1431530" cy="468000"/>
            </a:xfrm>
            <a:prstGeom prst="rect">
              <a:avLst/>
            </a:prstGeom>
          </p:spPr>
        </p:pic>
        <p:pic>
          <p:nvPicPr>
            <p:cNvPr id="10" name="Picture 2" descr="Université Gustave Eiffel - WEAMEC">
              <a:extLst>
                <a:ext uri="{FF2B5EF4-FFF2-40B4-BE49-F238E27FC236}">
                  <a16:creationId xmlns:a16="http://schemas.microsoft.com/office/drawing/2014/main" id="{244807C7-B412-4C68-B101-C0BBCD79B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452" y="188033"/>
              <a:ext cx="1741933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5">
              <a:extLst>
                <a:ext uri="{FF2B5EF4-FFF2-40B4-BE49-F238E27FC236}">
                  <a16:creationId xmlns:a16="http://schemas.microsoft.com/office/drawing/2014/main" id="{897B7D23-138A-4C90-9184-402302989EFB}"/>
                </a:ext>
              </a:extLst>
            </p:cNvPr>
            <p:cNvSpPr/>
            <p:nvPr/>
          </p:nvSpPr>
          <p:spPr>
            <a:xfrm>
              <a:off x="0" y="705173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7">
              <a:extLst>
                <a:ext uri="{FF2B5EF4-FFF2-40B4-BE49-F238E27FC236}">
                  <a16:creationId xmlns:a16="http://schemas.microsoft.com/office/drawing/2014/main" id="{FBE13261-4539-43A9-A4C3-8AF67CA7F2F6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Gruppieren 10">
            <a:extLst>
              <a:ext uri="{FF2B5EF4-FFF2-40B4-BE49-F238E27FC236}">
                <a16:creationId xmlns:a16="http://schemas.microsoft.com/office/drawing/2014/main" id="{66519E78-6E40-40D5-A491-1E092899ADC2}"/>
              </a:ext>
            </a:extLst>
          </p:cNvPr>
          <p:cNvGrpSpPr/>
          <p:nvPr/>
        </p:nvGrpSpPr>
        <p:grpSpPr>
          <a:xfrm rot="10800000">
            <a:off x="0" y="6502016"/>
            <a:ext cx="12192000" cy="94613"/>
            <a:chOff x="0" y="701998"/>
            <a:chExt cx="12192000" cy="94613"/>
          </a:xfrm>
        </p:grpSpPr>
        <p:sp>
          <p:nvSpPr>
            <p:cNvPr id="20" name="Rechteck 11">
              <a:extLst>
                <a:ext uri="{FF2B5EF4-FFF2-40B4-BE49-F238E27FC236}">
                  <a16:creationId xmlns:a16="http://schemas.microsoft.com/office/drawing/2014/main" id="{48C4394C-E891-4494-B2DA-45091E6E2FEC}"/>
                </a:ext>
              </a:extLst>
            </p:cNvPr>
            <p:cNvSpPr/>
            <p:nvPr/>
          </p:nvSpPr>
          <p:spPr>
            <a:xfrm>
              <a:off x="0" y="701998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hteck 12">
              <a:extLst>
                <a:ext uri="{FF2B5EF4-FFF2-40B4-BE49-F238E27FC236}">
                  <a16:creationId xmlns:a16="http://schemas.microsoft.com/office/drawing/2014/main" id="{A665AB2B-1C6B-4AD3-91D4-61168E721523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6D0C6B47-2C0C-4DB1-B70E-CAE4D1660E45}"/>
              </a:ext>
            </a:extLst>
          </p:cNvPr>
          <p:cNvSpPr txBox="1">
            <a:spLocks/>
          </p:cNvSpPr>
          <p:nvPr/>
        </p:nvSpPr>
        <p:spPr>
          <a:xfrm>
            <a:off x="838200" y="1278489"/>
            <a:ext cx="10515600" cy="49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baseline="30000" dirty="0">
                <a:solidFill>
                  <a:srgbClr val="009992"/>
                </a:solidFill>
                <a:latin typeface="+mn-lt"/>
              </a:rPr>
              <a:t>19</a:t>
            </a:r>
            <a:r>
              <a:rPr lang="fr-FR" sz="2400" b="1" dirty="0">
                <a:solidFill>
                  <a:srgbClr val="009992"/>
                </a:solidFill>
                <a:latin typeface="+mn-lt"/>
              </a:rPr>
              <a:t>F-MRI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2127F5A-EBDE-47A8-A27E-C91E3494D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00" y="1440253"/>
            <a:ext cx="8960000" cy="50400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DEE0244-ED9A-4FA9-8DF6-A8B05217F655}"/>
              </a:ext>
            </a:extLst>
          </p:cNvPr>
          <p:cNvSpPr txBox="1"/>
          <p:nvPr/>
        </p:nvSpPr>
        <p:spPr>
          <a:xfrm>
            <a:off x="9717457" y="3775587"/>
            <a:ext cx="15228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Exit of </a:t>
            </a:r>
            <a:r>
              <a:rPr lang="fr-FR" dirty="0" err="1"/>
              <a:t>column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411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F190E73-9A7C-49E1-982C-63A131304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00" y="1695983"/>
            <a:ext cx="8960000" cy="5040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FF9434-005F-49C6-BE3A-DAA651F6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371"/>
            <a:ext cx="10515600" cy="492049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+mn-lt"/>
              </a:rPr>
              <a:t>Materials and </a:t>
            </a:r>
            <a:r>
              <a:rPr lang="fr-FR" sz="3200" b="1" dirty="0" err="1">
                <a:latin typeface="+mn-lt"/>
              </a:rPr>
              <a:t>methods</a:t>
            </a:r>
            <a:endParaRPr lang="fr-FR" sz="3200" b="1" dirty="0">
              <a:latin typeface="+mn-lt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036CF1-59E2-4BE5-BF42-6B3C94E6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3421"/>
            <a:ext cx="4114800" cy="365125"/>
          </a:xfrm>
        </p:spPr>
        <p:txBody>
          <a:bodyPr/>
          <a:lstStyle/>
          <a:p>
            <a:r>
              <a:rPr lang="fr-FR" dirty="0"/>
              <a:t>EGU22-1288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67954C-04DA-481C-B625-FC64C2E3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5542"/>
            <a:ext cx="2743200" cy="365125"/>
          </a:xfrm>
        </p:spPr>
        <p:txBody>
          <a:bodyPr/>
          <a:lstStyle/>
          <a:p>
            <a:fld id="{92271DC4-8F34-43E2-81E0-0AE3BF8142E3}" type="slidenum">
              <a:rPr lang="fr-FR" smtClean="0"/>
              <a:t>9</a:t>
            </a:fld>
            <a:endParaRPr lang="fr-FR" dirty="0"/>
          </a:p>
        </p:txBody>
      </p:sp>
      <p:grpSp>
        <p:nvGrpSpPr>
          <p:cNvPr id="8" name="Gruppieren 15">
            <a:extLst>
              <a:ext uri="{FF2B5EF4-FFF2-40B4-BE49-F238E27FC236}">
                <a16:creationId xmlns:a16="http://schemas.microsoft.com/office/drawing/2014/main" id="{66B6D1B6-84EE-4309-9C4C-8B7B52490F59}"/>
              </a:ext>
            </a:extLst>
          </p:cNvPr>
          <p:cNvGrpSpPr/>
          <p:nvPr/>
        </p:nvGrpSpPr>
        <p:grpSpPr>
          <a:xfrm>
            <a:off x="0" y="134033"/>
            <a:ext cx="12192000" cy="662578"/>
            <a:chOff x="0" y="134033"/>
            <a:chExt cx="12192000" cy="662578"/>
          </a:xfrm>
        </p:grpSpPr>
        <p:pic>
          <p:nvPicPr>
            <p:cNvPr id="9" name="Grafik 3">
              <a:extLst>
                <a:ext uri="{FF2B5EF4-FFF2-40B4-BE49-F238E27FC236}">
                  <a16:creationId xmlns:a16="http://schemas.microsoft.com/office/drawing/2014/main" id="{6ED77C5A-3FE0-4C3D-B49E-3490F493D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642" y="134033"/>
              <a:ext cx="1431530" cy="468000"/>
            </a:xfrm>
            <a:prstGeom prst="rect">
              <a:avLst/>
            </a:prstGeom>
          </p:spPr>
        </p:pic>
        <p:pic>
          <p:nvPicPr>
            <p:cNvPr id="10" name="Picture 2" descr="Université Gustave Eiffel - WEAMEC">
              <a:extLst>
                <a:ext uri="{FF2B5EF4-FFF2-40B4-BE49-F238E27FC236}">
                  <a16:creationId xmlns:a16="http://schemas.microsoft.com/office/drawing/2014/main" id="{244807C7-B412-4C68-B101-C0BBCD79B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7452" y="188033"/>
              <a:ext cx="1741933" cy="3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5">
              <a:extLst>
                <a:ext uri="{FF2B5EF4-FFF2-40B4-BE49-F238E27FC236}">
                  <a16:creationId xmlns:a16="http://schemas.microsoft.com/office/drawing/2014/main" id="{897B7D23-138A-4C90-9184-402302989EFB}"/>
                </a:ext>
              </a:extLst>
            </p:cNvPr>
            <p:cNvSpPr/>
            <p:nvPr/>
          </p:nvSpPr>
          <p:spPr>
            <a:xfrm>
              <a:off x="0" y="705173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hteck 7">
              <a:extLst>
                <a:ext uri="{FF2B5EF4-FFF2-40B4-BE49-F238E27FC236}">
                  <a16:creationId xmlns:a16="http://schemas.microsoft.com/office/drawing/2014/main" id="{FBE13261-4539-43A9-A4C3-8AF67CA7F2F6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Gruppieren 10">
            <a:extLst>
              <a:ext uri="{FF2B5EF4-FFF2-40B4-BE49-F238E27FC236}">
                <a16:creationId xmlns:a16="http://schemas.microsoft.com/office/drawing/2014/main" id="{66519E78-6E40-40D5-A491-1E092899ADC2}"/>
              </a:ext>
            </a:extLst>
          </p:cNvPr>
          <p:cNvGrpSpPr/>
          <p:nvPr/>
        </p:nvGrpSpPr>
        <p:grpSpPr>
          <a:xfrm rot="10800000">
            <a:off x="0" y="6502016"/>
            <a:ext cx="12192000" cy="94613"/>
            <a:chOff x="0" y="701998"/>
            <a:chExt cx="12192000" cy="94613"/>
          </a:xfrm>
        </p:grpSpPr>
        <p:sp>
          <p:nvSpPr>
            <p:cNvPr id="20" name="Rechteck 11">
              <a:extLst>
                <a:ext uri="{FF2B5EF4-FFF2-40B4-BE49-F238E27FC236}">
                  <a16:creationId xmlns:a16="http://schemas.microsoft.com/office/drawing/2014/main" id="{48C4394C-E891-4494-B2DA-45091E6E2FEC}"/>
                </a:ext>
              </a:extLst>
            </p:cNvPr>
            <p:cNvSpPr/>
            <p:nvPr/>
          </p:nvSpPr>
          <p:spPr>
            <a:xfrm>
              <a:off x="0" y="701998"/>
              <a:ext cx="12192000" cy="45719"/>
            </a:xfrm>
            <a:prstGeom prst="rect">
              <a:avLst/>
            </a:prstGeom>
            <a:solidFill>
              <a:srgbClr val="019992"/>
            </a:solidFill>
            <a:ln>
              <a:solidFill>
                <a:srgbClr val="0199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hteck 12">
              <a:extLst>
                <a:ext uri="{FF2B5EF4-FFF2-40B4-BE49-F238E27FC236}">
                  <a16:creationId xmlns:a16="http://schemas.microsoft.com/office/drawing/2014/main" id="{A665AB2B-1C6B-4AD3-91D4-61168E721523}"/>
                </a:ext>
              </a:extLst>
            </p:cNvPr>
            <p:cNvSpPr/>
            <p:nvPr/>
          </p:nvSpPr>
          <p:spPr>
            <a:xfrm>
              <a:off x="0" y="750892"/>
              <a:ext cx="12192000" cy="45719"/>
            </a:xfrm>
            <a:prstGeom prst="rect">
              <a:avLst/>
            </a:prstGeom>
            <a:solidFill>
              <a:srgbClr val="41418C"/>
            </a:solidFill>
            <a:ln>
              <a:solidFill>
                <a:srgbClr val="4141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6D0C6B47-2C0C-4DB1-B70E-CAE4D1660E45}"/>
              </a:ext>
            </a:extLst>
          </p:cNvPr>
          <p:cNvSpPr txBox="1">
            <a:spLocks/>
          </p:cNvSpPr>
          <p:nvPr/>
        </p:nvSpPr>
        <p:spPr>
          <a:xfrm>
            <a:off x="838200" y="1278489"/>
            <a:ext cx="10515600" cy="49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baseline="30000" dirty="0">
                <a:solidFill>
                  <a:srgbClr val="009992"/>
                </a:solidFill>
                <a:latin typeface="+mn-lt"/>
              </a:rPr>
              <a:t>19</a:t>
            </a:r>
            <a:r>
              <a:rPr lang="fr-FR" sz="2400" b="1" dirty="0">
                <a:solidFill>
                  <a:srgbClr val="009992"/>
                </a:solidFill>
                <a:latin typeface="+mn-lt"/>
              </a:rPr>
              <a:t>F-MRI and modeling</a:t>
            </a:r>
          </a:p>
        </p:txBody>
      </p:sp>
    </p:spTree>
    <p:extLst>
      <p:ext uri="{BB962C8B-B14F-4D97-AF65-F5344CB8AC3E}">
        <p14:creationId xmlns:p14="http://schemas.microsoft.com/office/powerpoint/2010/main" val="13713616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11190</TotalTime>
  <Words>406</Words>
  <Application>Microsoft Office PowerPoint</Application>
  <PresentationFormat>Grand écran</PresentationFormat>
  <Paragraphs>115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 19F-MRI and numerical modeling as a combined method for the measurement and prediction of fluorinated substances (e.g. PFASs) transport in porous media </vt:lpstr>
      <vt:lpstr>Introduction</vt:lpstr>
      <vt:lpstr>Introduction</vt:lpstr>
      <vt:lpstr>Introduction</vt:lpstr>
      <vt:lpstr>Materials and methods</vt:lpstr>
      <vt:lpstr>Materials and methods</vt:lpstr>
      <vt:lpstr>Materials and methods</vt:lpstr>
      <vt:lpstr>Materials and methods</vt:lpstr>
      <vt:lpstr>Materials and methods</vt:lpstr>
      <vt:lpstr>Materials and methods</vt:lpstr>
      <vt:lpstr>Preliminary results</vt:lpstr>
      <vt:lpstr>Preliminary results</vt:lpstr>
      <vt:lpstr>Preliminary results</vt:lpstr>
      <vt:lpstr>Preliminary results</vt:lpstr>
      <vt:lpstr>Conclusion and prospects</vt:lpstr>
      <vt:lpstr>Conclusion and prospects</vt:lpstr>
      <vt:lpstr>Conclusion and prospects</vt:lpstr>
      <vt:lpstr>Conclusion and prospects</vt:lpstr>
      <vt:lpstr>Thank you for your attention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FRIES Elisabeth</dc:creator>
  <cp:lastModifiedBy>FRIES Elisabeth</cp:lastModifiedBy>
  <cp:revision>54</cp:revision>
  <dcterms:created xsi:type="dcterms:W3CDTF">2022-05-06T13:25:31Z</dcterms:created>
  <dcterms:modified xsi:type="dcterms:W3CDTF">2022-05-23T20:48:52Z</dcterms:modified>
</cp:coreProperties>
</file>