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7" r:id="rId6"/>
    <p:sldId id="280" r:id="rId7"/>
    <p:sldId id="281" r:id="rId8"/>
    <p:sldId id="276" r:id="rId9"/>
    <p:sldId id="279" r:id="rId10"/>
    <p:sldId id="282" r:id="rId11"/>
    <p:sldId id="283" r:id="rId12"/>
    <p:sldId id="285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1E864C-22EA-4281-BDB1-5CFCDFD8C551}" v="23" dt="2022-05-15T14:42:10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6433" autoAdjust="0"/>
  </p:normalViewPr>
  <p:slideViewPr>
    <p:cSldViewPr snapToGrid="0">
      <p:cViewPr>
        <p:scale>
          <a:sx n="83" d="100"/>
          <a:sy n="83" d="100"/>
        </p:scale>
        <p:origin x="547" y="77"/>
      </p:cViewPr>
      <p:guideLst/>
    </p:cSldViewPr>
  </p:slideViewPr>
  <p:outlineViewPr>
    <p:cViewPr>
      <p:scale>
        <a:sx n="33" d="100"/>
        <a:sy n="33" d="100"/>
      </p:scale>
      <p:origin x="0" y="-6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55681-A1F3-4137-BAD8-5EE16DD275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41A16-9D87-4960-AD16-4C0407196B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13306-D910-482A-8110-666C27148C90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09CD4D4-ECB2-470D-9E91-1BCEDC671B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056BED7-B48D-4295-97CF-0931FF55F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E1959-6D7E-41A2-B854-67B5BDFE2A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BA353-4940-4FB3-92DC-B1C9ED920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33588-668B-4F03-9987-F157D128ED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DC26-2BA2-48F0-8AB0-40BDF61998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5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85FC-8D69-D34D-860B-538733163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6C2FD-5073-3611-CC1B-EB3E4997D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02F7-B9A4-A502-7FDF-44AE7688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3E0-AE9F-4418-AA86-41DD592CC0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C6D22-A2ED-C185-67AB-E3091513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58B1C-A545-07AB-67B5-B26B6AE5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B9D5-1D22-40DD-BB77-D4A2B3BF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7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9648C-7042-1D8C-49FC-FA672267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C854B-3205-9923-EA00-88C260832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246AB-3254-ECC1-E6E3-9A282C63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3E0-AE9F-4418-AA86-41DD592CC0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945A7-D5B7-497C-7D20-B397DEA5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93107-1776-A4E9-CE91-63557D19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B9D5-1D22-40DD-BB77-D4A2B3BF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4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9419F4-C209-4D15-8460-8DA8F5F66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31878-F7EF-1FD7-A783-94182CF3C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A952C-5BA6-F364-55AA-E303472A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3E0-AE9F-4418-AA86-41DD592CC0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524D9-F297-BB8F-97F5-6DAFC3CF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8B3A7-365B-E7F8-5E54-7206A9E4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B9D5-1D22-40DD-BB77-D4A2B3BF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4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BE9A-07B3-8481-ED5D-DEC403A6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CC917-0627-7B4B-7AC2-C0A2F061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56F34-C733-F044-0738-AE59DFC1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3E0-AE9F-4418-AA86-41DD592CC0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7F3E0-050B-7AF6-CF18-19F8667D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09777-7017-8FC0-CFE2-B6F84E47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B9D5-1D22-40DD-BB77-D4A2B3BF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4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516D-6DA8-53CD-D702-2734A0D0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B6C16-5BA4-BDEB-F2CA-899021AC7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ECAA0-2451-A7CE-0584-7EFD2BAE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3E0-AE9F-4418-AA86-41DD592CC0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4E1E8-98D8-7FEB-E62C-FA35C2E0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503B0-59A5-25DC-8C22-413055EE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B9D5-1D22-40DD-BB77-D4A2B3BF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7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4E82-6B83-2F5C-3996-D1D5E147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CAD70-63F2-C1F7-6DCB-8244D942E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55D45-BFC8-2717-F9A1-6888DA092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1BA54-2448-04E5-EA18-07BA2F2B9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3E0-AE9F-4418-AA86-41DD592CC0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3FAE6-11A7-6056-B97B-0E9BF1A7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35538-02D2-1205-43B2-3567DC3D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B9D5-1D22-40DD-BB77-D4A2B3BF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85F9-4FF9-BA4C-3C42-D999F2DC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EBD2A-B0AE-336E-07E3-17613A636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6908D-C055-4560-9537-AD5A9D181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F9843-A066-4253-7A9E-203D9F3BE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B5C1E4-608D-F63C-B187-D01304892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D39DD1-84CE-84E8-3B47-7AC045D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3E0-AE9F-4418-AA86-41DD592CC0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306EEB-697C-F26E-8429-10D6D444D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464F7-7136-6A45-0E93-2B6C02EB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B9D5-1D22-40DD-BB77-D4A2B3BF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4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B557-B6D3-5E62-93DE-E1B1D0A7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F0295-AA14-76D4-0027-2780D5DE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3E0-AE9F-4418-AA86-41DD592CC0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96A66-2B2D-2461-25BD-FBA47C3F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290E4-510E-A031-187A-EA53909A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B9D5-1D22-40DD-BB77-D4A2B3BF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0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AACFBF-80A9-A099-B793-C9D5B0DE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3E0-AE9F-4418-AA86-41DD592CC0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9F687B-9246-344E-7448-B9980F70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028F-C76A-A0D3-42A9-A14429AD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B9D5-1D22-40DD-BB77-D4A2B3BF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1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D54C5-E4F0-E8DF-FF9F-BFD48CBE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27863-B0BD-BA2B-9BE8-D897FC76B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4C8D3-D8B3-7715-46F8-453BB2DAA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7C081-B950-DDE3-DAA1-20BB3036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3E0-AE9F-4418-AA86-41DD592CC0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45AA7-7277-F547-05E1-8CC45C41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4F0E1-8C25-34BD-120B-41828937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B9D5-1D22-40DD-BB77-D4A2B3BF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7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24F8-F512-18B5-D0A9-A29D99DF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48979-8189-CE57-0747-09CD4D619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B50D4-E678-8FF1-F76A-C455F4F91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B7BC2-5834-BD18-7971-B9872D03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3E0-AE9F-4418-AA86-41DD592CC0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FF016-8B61-77E0-4482-11E5A555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F678C-5904-982A-3BE8-392313AA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B9D5-1D22-40DD-BB77-D4A2B3BF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5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0F855-1F0A-408F-7BEB-12C7288C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CDA3C-98C6-BC40-9EEB-E1FD3E9D1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EBB05-461F-295B-24BC-682B25DA7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323E0-AE9F-4418-AA86-41DD592CC0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FB4C0-230F-9587-73AA-193D5E109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B9B13-0652-B6A8-D1D7-D950BB36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4B9D5-1D22-40DD-BB77-D4A2B3BF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6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hanel@fzp.czu.c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quascirev.2015.01.013" TargetMode="External"/><Relationship Id="rId2" Type="http://schemas.openxmlformats.org/officeDocument/2006/relationships/hyperlink" Target="https://www.bafg.de/GRDC/EN/06_nws/news_nod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://dx.doi.org/10.1007/s10584-009-9724-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06D6-EF4D-074E-C348-4528540F6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4" y="2492350"/>
            <a:ext cx="9144000" cy="1339418"/>
          </a:xfrm>
        </p:spPr>
        <p:txBody>
          <a:bodyPr>
            <a:normAutofit fontScale="90000"/>
          </a:bodyPr>
          <a:lstStyle/>
          <a:p>
            <a:r>
              <a:rPr lang="en-US" sz="4400" b="0" i="0" dirty="0">
                <a:effectLst/>
                <a:latin typeface="+mn-lt"/>
              </a:rPr>
              <a:t>A 500-year annual runoff reconstruction for 14 selected European</a:t>
            </a:r>
            <a:br>
              <a:rPr lang="en-US" sz="4400" dirty="0">
                <a:latin typeface="+mn-lt"/>
              </a:rPr>
            </a:br>
            <a:r>
              <a:rPr lang="en-US" sz="4400" b="0" i="0" dirty="0">
                <a:effectLst/>
                <a:latin typeface="+mn-lt"/>
              </a:rPr>
              <a:t>catchments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BDA93-4820-48DD-DA3E-29346650D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179" y="3004953"/>
            <a:ext cx="9144000" cy="3149744"/>
          </a:xfrm>
        </p:spPr>
        <p:txBody>
          <a:bodyPr>
            <a:normAutofit/>
          </a:bodyPr>
          <a:lstStyle/>
          <a:p>
            <a:r>
              <a:rPr lang="en-US" sz="1700" b="0" i="0" dirty="0">
                <a:effectLst/>
              </a:rPr>
              <a:t>Sadaf Nasreen</a:t>
            </a:r>
            <a:r>
              <a:rPr kumimoji="0" lang="en-US" altLang="en-US" sz="17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1</a:t>
            </a:r>
            <a:r>
              <a:rPr lang="en-US" sz="1700" b="0" i="0" dirty="0">
                <a:effectLst/>
              </a:rPr>
              <a:t>, Markéta Souˇcková</a:t>
            </a:r>
            <a:r>
              <a:rPr kumimoji="0" lang="en-US" altLang="en-US" sz="17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1</a:t>
            </a:r>
            <a:r>
              <a:rPr lang="en-US" sz="1700" b="0" i="0" dirty="0">
                <a:effectLst/>
              </a:rPr>
              <a:t>, Mijael Rodrigo Vargas Godoy</a:t>
            </a:r>
            <a:r>
              <a:rPr kumimoji="0" lang="en-US" altLang="en-US" sz="17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1</a:t>
            </a:r>
            <a:r>
              <a:rPr lang="en-US" sz="1700" b="0" i="0" dirty="0">
                <a:effectLst/>
              </a:rPr>
              <a:t>, Ujjwal Singh</a:t>
            </a:r>
            <a:r>
              <a:rPr kumimoji="0" lang="en-US" altLang="en-US" sz="17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1</a:t>
            </a:r>
            <a:r>
              <a:rPr lang="en-US" sz="1700" b="0" i="0" dirty="0">
                <a:effectLst/>
              </a:rPr>
              <a:t>, Yannis Markonis</a:t>
            </a:r>
            <a:r>
              <a:rPr kumimoji="0" lang="en-US" altLang="en-US" sz="17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1</a:t>
            </a:r>
            <a:r>
              <a:rPr lang="en-US" sz="1700" b="0" i="0" dirty="0">
                <a:effectLst/>
              </a:rPr>
              <a:t>,</a:t>
            </a:r>
            <a:br>
              <a:rPr lang="en-US" sz="1700" dirty="0"/>
            </a:br>
            <a:r>
              <a:rPr lang="en-US" sz="1700" b="0" i="0" dirty="0">
                <a:effectLst/>
              </a:rPr>
              <a:t>Rohini Kumar</a:t>
            </a:r>
            <a:r>
              <a:rPr kumimoji="0" lang="en-US" altLang="en-US" sz="17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  <a:r>
              <a:rPr lang="en-US" sz="1700" b="0" i="0" dirty="0">
                <a:effectLst/>
              </a:rPr>
              <a:t>, </a:t>
            </a:r>
            <a:r>
              <a:rPr lang="en-US" sz="1700" b="0" i="0" dirty="0" err="1">
                <a:effectLst/>
              </a:rPr>
              <a:t>Oldrich</a:t>
            </a:r>
            <a:r>
              <a:rPr lang="en-US" sz="1700" b="0" i="0" dirty="0">
                <a:effectLst/>
              </a:rPr>
              <a:t> Rakovec</a:t>
            </a:r>
            <a:r>
              <a:rPr kumimoji="0" lang="en-US" altLang="en-US" sz="17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1,2</a:t>
            </a:r>
            <a:r>
              <a:rPr lang="en-US" sz="1700" b="0" i="0" dirty="0">
                <a:effectLst/>
              </a:rPr>
              <a:t>, and Martin Hanel</a:t>
            </a:r>
            <a:r>
              <a:rPr kumimoji="0" lang="en-US" altLang="en-US" sz="17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1</a:t>
            </a:r>
            <a:br>
              <a:rPr lang="en-US" sz="1700" dirty="0"/>
            </a:br>
            <a:r>
              <a:rPr kumimoji="0" lang="en-US" altLang="en-US" sz="17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1</a:t>
            </a:r>
            <a:r>
              <a:rPr lang="en-US" sz="1700" b="0" i="0" dirty="0">
                <a:effectLst/>
              </a:rPr>
              <a:t>Faculty of Environmental Sciences, Czech University of Life Sciences Prague, Praha-</a:t>
            </a:r>
            <a:r>
              <a:rPr lang="en-US" sz="1700" b="0" i="0" dirty="0" err="1">
                <a:effectLst/>
              </a:rPr>
              <a:t>Suchdol</a:t>
            </a:r>
            <a:r>
              <a:rPr lang="en-US" sz="1700" b="0" i="0" dirty="0">
                <a:effectLst/>
              </a:rPr>
              <a:t> 16500, Czech Republic</a:t>
            </a:r>
            <a:br>
              <a:rPr lang="en-US" sz="1700" dirty="0"/>
            </a:br>
            <a:r>
              <a:rPr kumimoji="0" lang="en-US" altLang="en-US" sz="17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  <a:r>
              <a:rPr lang="en-US" sz="1700" b="0" i="0" dirty="0">
                <a:effectLst/>
              </a:rPr>
              <a:t>UFZ-Helmholtz Centre for Environmental Research, Leipzig 04318, Germany</a:t>
            </a:r>
            <a:br>
              <a:rPr lang="en-US" sz="1700" dirty="0"/>
            </a:br>
            <a:r>
              <a:rPr lang="en-US" sz="1700" b="0" i="0" dirty="0">
                <a:effectLst/>
              </a:rPr>
              <a:t>Correspondence: Martin Hanel (</a:t>
            </a:r>
            <a:r>
              <a:rPr lang="en-US" sz="1700" b="0" i="0" dirty="0">
                <a:effectLst/>
                <a:hlinkClick r:id="rId2"/>
              </a:rPr>
              <a:t>hanel@fzp.czu.cz</a:t>
            </a:r>
            <a:r>
              <a:rPr lang="en-US" sz="1700" b="0" i="0" dirty="0">
                <a:effectLst/>
              </a:rPr>
              <a:t>)</a:t>
            </a:r>
          </a:p>
          <a:p>
            <a:r>
              <a:rPr lang="en-US" dirty="0"/>
              <a:t>Chat Mon, 23 May, 10:48–10:55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EGU2022 session CL1.2.6 – 'Studying the climate of the last two millennia’</a:t>
            </a:r>
          </a:p>
          <a:p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2" descr="A picture containing knife&#10;&#10;Description generated with very high confidence">
            <a:extLst>
              <a:ext uri="{FF2B5EF4-FFF2-40B4-BE49-F238E27FC236}">
                <a16:creationId xmlns:a16="http://schemas.microsoft.com/office/drawing/2014/main" id="{059DC7DD-AEB0-8431-AD8F-ECAAF6385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13" y="5688180"/>
            <a:ext cx="2872296" cy="933033"/>
          </a:xfrm>
          <a:prstGeom prst="rect">
            <a:avLst/>
          </a:prstGeom>
        </p:spPr>
      </p:pic>
      <p:pic>
        <p:nvPicPr>
          <p:cNvPr id="1026" name="Picture 2" descr="Helmholtz-Zentrum für Umweltforschung - UFZ">
            <a:extLst>
              <a:ext uri="{FF2B5EF4-FFF2-40B4-BE49-F238E27FC236}">
                <a16:creationId xmlns:a16="http://schemas.microsoft.com/office/drawing/2014/main" id="{34B3097F-D5F1-F9A8-C987-873B8B660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434" y="5604441"/>
            <a:ext cx="2571750" cy="98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721143-5B75-4778-B8A8-E751E949FB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994" y="1557150"/>
            <a:ext cx="1542207" cy="187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431808-F9D2-40F1-A7C8-B3DBE958C6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73" y="3752256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16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7F1BF20-FA65-4E9C-A888-F9965B6B478E}"/>
              </a:ext>
            </a:extLst>
          </p:cNvPr>
          <p:cNvSpPr/>
          <p:nvPr/>
        </p:nvSpPr>
        <p:spPr>
          <a:xfrm>
            <a:off x="655591" y="346380"/>
            <a:ext cx="1170266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comparison between reconstructed and GRUN runoff with respect to observed GRDC Runoff for the common period 1902-2000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rgbClr val="5D6879"/>
                </a:solidFill>
                <a:latin typeface="Lato"/>
              </a:rPr>
            </a:b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4D76EE-A23D-A1FE-8192-A883898D721E}"/>
              </a:ext>
            </a:extLst>
          </p:cNvPr>
          <p:cNvSpPr txBox="1"/>
          <p:nvPr/>
        </p:nvSpPr>
        <p:spPr>
          <a:xfrm>
            <a:off x="655591" y="462170"/>
            <a:ext cx="57498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Skills of Runoff reconstruction</a:t>
            </a:r>
          </a:p>
          <a:p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40301-5E4E-288F-E063-F9C5DD823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44" y="1368561"/>
            <a:ext cx="10426012" cy="479197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42157A4-EADB-A565-9446-E5D43EC25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2712" y="6327046"/>
            <a:ext cx="2049483" cy="5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3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63E4-13C4-F486-86E5-46115BD4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30" y="13515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533A-41B8-FB39-3775-E43CD2410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43" y="1322286"/>
            <a:ext cx="10515600" cy="4351338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reconstructed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runoff reconstruction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1500 to 2000 year ago. Our modelling approach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data-driven methods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proven to be helpful for annual runoff simulations even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are deficiencies in the driving input fields. This contrasts with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lumped hydrological model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would require bias correction before the simulation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droughts identified in the reconstructed series correlates well with significant documented events (such as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1540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1616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1669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1710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1724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relation to the validation metrics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reconstructed precipitation (Pauling et al., 2006) and temperature (Luterbacher et al., 2004) forcing fields.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appropriate long-term observational datasets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to validation difficulties.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link between reconstructed forcing and annual runoff is stationary when going back in time.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proxies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included in the derivation of the forcing dataset decreases, the uncertainty increases. The reconstructed data should, therefore, always be considered with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caution.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8C0BF0A-D629-5B1D-43DD-9AF734B74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4165" y="6191887"/>
            <a:ext cx="2049483" cy="5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38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21AA-E4AA-7824-E2E0-AAF5A4EF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761"/>
            <a:ext cx="10515600" cy="1325563"/>
          </a:xfrm>
        </p:spPr>
        <p:txBody>
          <a:bodyPr/>
          <a:lstStyle/>
          <a:p>
            <a:r>
              <a:rPr lang="en-US" altLang="en-US" sz="2800" b="1" dirty="0">
                <a:latin typeface="+mn-lt"/>
                <a:cs typeface="Times New Roman" panose="02020603050405020304" pitchFamily="18" charset="0"/>
              </a:rPr>
              <a:t>References</a:t>
            </a:r>
            <a:br>
              <a:rPr lang="en-US" altLang="en-US" sz="4400" b="1" dirty="0">
                <a:latin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5" name="TextBox 40">
            <a:extLst>
              <a:ext uri="{FF2B5EF4-FFF2-40B4-BE49-F238E27FC236}">
                <a16:creationId xmlns:a16="http://schemas.microsoft.com/office/drawing/2014/main" id="{A5555AFC-79B5-7316-A911-FF7A1A8026E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623064"/>
            <a:ext cx="10515600" cy="4454175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78442" tIns="89221" rIns="178442" bIns="89221" anchor="t">
            <a:spAutoFit/>
          </a:bodyPr>
          <a:lstStyle>
            <a:lvl1pPr marL="631825" indent="-631825">
              <a:defRPr sz="5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Gridded Precipitation --- https://doi.org/10.1007/s00382-005-0090-8			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Gridded Temperature ---- https://doi.org/10.1126/science.1093877			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OWDA scPDSI ----- doi:10.1126/sciadv.1500561		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Observed GHCN Temperature--- https://doi.org/10.1175/JCLI-D-18-0094.1		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Observed GHCN Precipitation ---- doi:10.7289/V5X34VDR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Observed GRDC Runoff----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https://www.bafg.de/GRDC/EN/06_nws/news_node.html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GRUN Runoff ---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https://doi.org/10.5194/essd-11-1655-2019, 2019</a:t>
            </a:r>
            <a:endParaRPr lang="en-US" sz="1800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mauri(2015) ---- proxy reconstruction                                           </a:t>
            </a:r>
            <a:r>
              <a:rPr lang="en-US" sz="18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https://doi.org/10.1016/j.quascirev.2015.01.013</a:t>
            </a:r>
            <a:endParaRPr lang="en-US" sz="1800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Bungten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et al 2011 ----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10.1126/science.1197175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Dobrovolný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2010 ----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  10.1007/s10584-009-9724-x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AB0A432-B216-5647-2B2F-84C6BB55A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4165" y="6191887"/>
            <a:ext cx="2049483" cy="5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3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ext, logo&#10;&#10;Description automatically generated">
            <a:extLst>
              <a:ext uri="{FF2B5EF4-FFF2-40B4-BE49-F238E27FC236}">
                <a16:creationId xmlns:a16="http://schemas.microsoft.com/office/drawing/2014/main" id="{FBDA9138-4499-6E71-653A-466798ED4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38" y="1173273"/>
            <a:ext cx="1767762" cy="117850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073347-A52E-0171-86F4-820D54588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362" y="1622159"/>
            <a:ext cx="1980198" cy="2304508"/>
          </a:xfrm>
          <a:prstGeom prst="rect">
            <a:avLst/>
          </a:prstGeom>
        </p:spPr>
      </p:pic>
      <p:pic>
        <p:nvPicPr>
          <p:cNvPr id="5" name="Picture 32" descr="A picture containing knife&#10;&#10;Description generated with very high confidence">
            <a:extLst>
              <a:ext uri="{FF2B5EF4-FFF2-40B4-BE49-F238E27FC236}">
                <a16:creationId xmlns:a16="http://schemas.microsoft.com/office/drawing/2014/main" id="{FBFF910F-D16E-8F26-2FDB-B7F24DBED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166" y="3693527"/>
            <a:ext cx="4465745" cy="985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3E746C-2327-9ADB-9472-B5EF38EB0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362" y="4459041"/>
            <a:ext cx="1767762" cy="1366673"/>
          </a:xfrm>
          <a:prstGeom prst="rect">
            <a:avLst/>
          </a:prstGeom>
        </p:spPr>
      </p:pic>
      <p:pic>
        <p:nvPicPr>
          <p:cNvPr id="7" name="Picture 2" descr="Helmholtz-Zentrum für Umweltforschung - UFZ">
            <a:extLst>
              <a:ext uri="{FF2B5EF4-FFF2-40B4-BE49-F238E27FC236}">
                <a16:creationId xmlns:a16="http://schemas.microsoft.com/office/drawing/2014/main" id="{F39497ED-0CAB-5DC5-2804-5119DCB5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35" y="4785958"/>
            <a:ext cx="3655237" cy="103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AE6536-4BB5-1130-84F2-95F4D93F873C}"/>
              </a:ext>
            </a:extLst>
          </p:cNvPr>
          <p:cNvSpPr txBox="1"/>
          <p:nvPr/>
        </p:nvSpPr>
        <p:spPr>
          <a:xfrm>
            <a:off x="1724873" y="2351782"/>
            <a:ext cx="660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Thank you for your attention!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Contact: </a:t>
            </a:r>
            <a:r>
              <a:rPr lang="en-US" b="1" dirty="0">
                <a:solidFill>
                  <a:srgbClr val="0070C0"/>
                </a:solidFill>
              </a:rPr>
              <a:t>nasreen@fzp.czu.cz</a:t>
            </a:r>
          </a:p>
        </p:txBody>
      </p:sp>
    </p:spTree>
    <p:extLst>
      <p:ext uri="{BB962C8B-B14F-4D97-AF65-F5344CB8AC3E}">
        <p14:creationId xmlns:p14="http://schemas.microsoft.com/office/powerpoint/2010/main" val="141957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EED52-9C85-B70C-DB68-47631F829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886" y="1213186"/>
            <a:ext cx="10515600" cy="2225963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unoff is a key element related to </a:t>
            </a:r>
            <a:r>
              <a:rPr lang="en-US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water security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it is challenging to interpret recent hydroclimate fluctuations (multi- year droughts in particular) considering observed runoff records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here are available reconstructions of temperature, precipitation, drought indicators, or the 20th century runoff for Europe, </a:t>
            </a:r>
            <a:r>
              <a:rPr lang="en-US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multi-century annual runoff 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reconstructions are still lacking.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4C774-995C-B6B0-B2E2-8F1DD94191B5}"/>
              </a:ext>
            </a:extLst>
          </p:cNvPr>
          <p:cNvSpPr txBox="1"/>
          <p:nvPr/>
        </p:nvSpPr>
        <p:spPr>
          <a:xfrm>
            <a:off x="1013886" y="52298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Research Interest (approach)</a:t>
            </a:r>
            <a:endParaRPr lang="en-US" sz="2800" b="1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A92239-67F4-42A2-AF6E-FF0BFE1F6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3218" y="6256317"/>
            <a:ext cx="2049483" cy="530954"/>
          </a:xfrm>
          <a:prstGeom prst="rect">
            <a:avLst/>
          </a:prstGeom>
        </p:spPr>
      </p:pic>
      <p:pic>
        <p:nvPicPr>
          <p:cNvPr id="7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20355BD6-BA57-91C6-82D0-B9DA3A504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225" y="2523369"/>
            <a:ext cx="2781799" cy="18315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555FAE-2D2E-CE73-06DF-E28631736B1D}"/>
              </a:ext>
            </a:extLst>
          </p:cNvPr>
          <p:cNvSpPr txBox="1"/>
          <p:nvPr/>
        </p:nvSpPr>
        <p:spPr>
          <a:xfrm>
            <a:off x="3025820" y="4521905"/>
            <a:ext cx="2686172" cy="156966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Buntgen.et al, (2011). 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7284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Precipitation-sensitive 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oak ring width series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of summer precipitation and temperature variability over the past 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2500 years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C96EC180-0606-F61D-CFF0-032D3B315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731" y="2466198"/>
            <a:ext cx="2862675" cy="18315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7F15A6-18E9-8CAE-A0BF-8E9C1F581038}"/>
              </a:ext>
            </a:extLst>
          </p:cNvPr>
          <p:cNvSpPr txBox="1"/>
          <p:nvPr/>
        </p:nvSpPr>
        <p:spPr>
          <a:xfrm>
            <a:off x="7846068" y="4521905"/>
            <a:ext cx="244602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latin typeface="Times New Roman"/>
                <a:ea typeface="+mn-lt"/>
                <a:cs typeface="Times New Roman"/>
              </a:rPr>
              <a:t>A.Mauri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 (2015). Precipitation and temperature reconstruction of</a:t>
            </a:r>
            <a:r>
              <a:rPr lang="en-US" sz="1400" dirty="0">
                <a:solidFill>
                  <a:srgbClr val="00B0F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US" sz="1400" dirty="0">
                <a:solidFill>
                  <a:srgbClr val="00B0F0"/>
                </a:solidFill>
                <a:latin typeface="Times New Roman"/>
                <a:cs typeface="Times New Roman"/>
              </a:rPr>
              <a:t>12,000 </a:t>
            </a:r>
            <a:r>
              <a:rPr lang="en-US" sz="1400" dirty="0">
                <a:latin typeface="Times New Roman"/>
                <a:cs typeface="Times New Roman"/>
              </a:rPr>
              <a:t>years based on </a:t>
            </a:r>
            <a:r>
              <a:rPr lang="en-US" sz="1400" dirty="0">
                <a:solidFill>
                  <a:srgbClr val="00B0F0"/>
                </a:solidFill>
                <a:latin typeface="Times New Roman"/>
                <a:cs typeface="Times New Roman"/>
              </a:rPr>
              <a:t>60000</a:t>
            </a:r>
            <a:r>
              <a:rPr lang="en-US" sz="1400" dirty="0">
                <a:latin typeface="Times New Roman"/>
                <a:cs typeface="Times New Roman"/>
              </a:rPr>
              <a:t> pollen data with </a:t>
            </a:r>
            <a:r>
              <a:rPr lang="en-US" sz="1400" dirty="0">
                <a:solidFill>
                  <a:srgbClr val="00B0F0"/>
                </a:solidFill>
                <a:latin typeface="Times New Roman"/>
                <a:cs typeface="Times New Roman"/>
              </a:rPr>
              <a:t>1000 yrs. </a:t>
            </a:r>
            <a:r>
              <a:rPr lang="en-US" sz="1400" dirty="0">
                <a:latin typeface="Times New Roman"/>
                <a:cs typeface="Times New Roman"/>
              </a:rPr>
              <a:t>step</a:t>
            </a:r>
            <a:r>
              <a:rPr lang="en-US" sz="1600" dirty="0">
                <a:latin typeface="Times New Roman"/>
                <a:ea typeface="+mn-lt"/>
                <a:cs typeface="Times New Roman"/>
              </a:rPr>
              <a:t>.     </a:t>
            </a:r>
          </a:p>
        </p:txBody>
      </p:sp>
    </p:spTree>
    <p:extLst>
      <p:ext uri="{BB962C8B-B14F-4D97-AF65-F5344CB8AC3E}">
        <p14:creationId xmlns:p14="http://schemas.microsoft.com/office/powerpoint/2010/main" val="165924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F60A-5B1E-B3ED-F8C5-126D3A02A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13" y="7072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Data settings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2358DD-89CC-23D3-BB8A-F10F59BBD4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284601"/>
              </p:ext>
            </p:extLst>
          </p:nvPr>
        </p:nvGraphicFramePr>
        <p:xfrm>
          <a:off x="641922" y="1082719"/>
          <a:ext cx="10515600" cy="33394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83705">
                  <a:extLst>
                    <a:ext uri="{9D8B030D-6E8A-4147-A177-3AD203B41FA5}">
                      <a16:colId xmlns:a16="http://schemas.microsoft.com/office/drawing/2014/main" val="1285549124"/>
                    </a:ext>
                  </a:extLst>
                </a:gridCol>
                <a:gridCol w="2132974">
                  <a:extLst>
                    <a:ext uri="{9D8B030D-6E8A-4147-A177-3AD203B41FA5}">
                      <a16:colId xmlns:a16="http://schemas.microsoft.com/office/drawing/2014/main" val="3074472647"/>
                    </a:ext>
                  </a:extLst>
                </a:gridCol>
                <a:gridCol w="1885367">
                  <a:extLst>
                    <a:ext uri="{9D8B030D-6E8A-4147-A177-3AD203B41FA5}">
                      <a16:colId xmlns:a16="http://schemas.microsoft.com/office/drawing/2014/main" val="1848311196"/>
                    </a:ext>
                  </a:extLst>
                </a:gridCol>
                <a:gridCol w="1818213">
                  <a:extLst>
                    <a:ext uri="{9D8B030D-6E8A-4147-A177-3AD203B41FA5}">
                      <a16:colId xmlns:a16="http://schemas.microsoft.com/office/drawing/2014/main" val="1427610293"/>
                    </a:ext>
                  </a:extLst>
                </a:gridCol>
                <a:gridCol w="2695341">
                  <a:extLst>
                    <a:ext uri="{9D8B030D-6E8A-4147-A177-3AD203B41FA5}">
                      <a16:colId xmlns:a16="http://schemas.microsoft.com/office/drawing/2014/main" val="3014867532"/>
                    </a:ext>
                  </a:extLst>
                </a:gridCol>
              </a:tblGrid>
              <a:tr h="600424">
                <a:tc>
                  <a:txBody>
                    <a:bodyPr/>
                    <a:lstStyle/>
                    <a:p>
                      <a:r>
                        <a:rPr lang="en-US" sz="1600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Temporal coverage</a:t>
                      </a:r>
                    </a:p>
                    <a:p>
                      <a:r>
                        <a:rPr lang="en-US" sz="1600"/>
                        <a:t>(*</a:t>
                      </a:r>
                      <a:r>
                        <a:rPr lang="en-US" sz="1600" i="1"/>
                        <a:t>CE</a:t>
                      </a:r>
                      <a:r>
                        <a:rPr lang="en-US" sz="160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Spatial resolution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Variables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927646"/>
                  </a:ext>
                </a:extLst>
              </a:tr>
              <a:tr h="422520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>
                          <a:latin typeface="NimbusRomNo9L-Regu"/>
                        </a:rPr>
                        <a:t>Pauling et al. (2006)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1500-2000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0.5x0.5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Seasonal precipitation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292163"/>
                  </a:ext>
                </a:extLst>
              </a:tr>
              <a:tr h="422520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>
                          <a:latin typeface="NimbusRomNo9L-Regu"/>
                        </a:rPr>
                        <a:t>Luterbacher et al. (2004)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Europe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1500-2000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0.5x0.5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Seasonal temperature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153205"/>
                  </a:ext>
                </a:extLst>
              </a:tr>
              <a:tr h="422520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>
                          <a:latin typeface="NimbusRomNo9L-Regu"/>
                        </a:rPr>
                        <a:t>Menne et al. (2018)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1760-2010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26,000 Point stations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 Monthly mean temperature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062527"/>
                  </a:ext>
                </a:extLst>
              </a:tr>
              <a:tr h="422520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 err="1">
                          <a:latin typeface="NimbusRomNo9L-Regu"/>
                        </a:rPr>
                        <a:t>Menne</a:t>
                      </a:r>
                      <a:r>
                        <a:rPr lang="en-US" sz="1600" b="0" i="0" u="none" strike="noStrike" baseline="0" dirty="0">
                          <a:latin typeface="NimbusRomNo9L-Regu"/>
                        </a:rPr>
                        <a:t> et al. (2018)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Global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1760-2010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20,590 Point stations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Monthly mean precipitation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138826"/>
                  </a:ext>
                </a:extLst>
              </a:tr>
              <a:tr h="422520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>
                          <a:latin typeface="NimbusRomNo9L-Regu"/>
                        </a:rPr>
                        <a:t>Cook et al. (2015)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Europe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0-2012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0.5x0.5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Summer Palmer Drought severity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2549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DF14354-E046-536B-5AA1-52E1804F9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3" t="10792" b="3925"/>
          <a:stretch/>
        </p:blipFill>
        <p:spPr>
          <a:xfrm>
            <a:off x="1289049" y="4396509"/>
            <a:ext cx="7901132" cy="247072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4223811-D1F3-E5BF-B6D8-BEACBBD55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3218" y="6256317"/>
            <a:ext cx="2049483" cy="5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0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0D72D-3ECD-4DA2-CF6E-F1FE5653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0" y="170178"/>
            <a:ext cx="6375400" cy="1325563"/>
          </a:xfrm>
        </p:spPr>
        <p:txBody>
          <a:bodyPr>
            <a:normAutofit/>
          </a:bodyPr>
          <a:lstStyle/>
          <a:p>
            <a:r>
              <a:rPr lang="en-US" sz="2800" b="1" i="0" dirty="0">
                <a:effectLst/>
                <a:latin typeface="+mn-lt"/>
              </a:rPr>
              <a:t>A schematic representation of workflow</a:t>
            </a:r>
            <a:endParaRPr lang="en-US" sz="2800" b="1" dirty="0">
              <a:latin typeface="+mn-lt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5967873-BCAF-8411-6015-61E5736B5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0" y="1180313"/>
            <a:ext cx="5671930" cy="3822606"/>
          </a:xfrm>
        </p:spPr>
      </p:pic>
      <p:pic>
        <p:nvPicPr>
          <p:cNvPr id="7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47E8408-9191-EAF2-D538-D2C7947BC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r="5948" b="3302"/>
          <a:stretch/>
        </p:blipFill>
        <p:spPr>
          <a:xfrm>
            <a:off x="6502400" y="1840539"/>
            <a:ext cx="5325555" cy="325416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Picture 4" descr="https://webgr.inrae.fr/wp-content/uploads/2013/04/image001.png">
            <a:extLst>
              <a:ext uri="{FF2B5EF4-FFF2-40B4-BE49-F238E27FC236}">
                <a16:creationId xmlns:a16="http://schemas.microsoft.com/office/drawing/2014/main" id="{D9B926D4-098D-E4F9-9FA0-B52859058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32" y="5189017"/>
            <a:ext cx="2281603" cy="110234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72EFD2-C3E4-7642-4637-1E1A11C7393F}"/>
              </a:ext>
            </a:extLst>
          </p:cNvPr>
          <p:cNvSpPr/>
          <p:nvPr/>
        </p:nvSpPr>
        <p:spPr>
          <a:xfrm>
            <a:off x="1072789" y="6292797"/>
            <a:ext cx="4355658" cy="369332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 is the parameter of the model to optimize</a:t>
            </a:r>
            <a:endParaRPr lang="en-US" b="0" i="0" dirty="0">
              <a:effectLst/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EA7B4D-9BEE-2574-1775-C30F585A3053}"/>
              </a:ext>
            </a:extLst>
          </p:cNvPr>
          <p:cNvSpPr txBox="1"/>
          <p:nvPr/>
        </p:nvSpPr>
        <p:spPr>
          <a:xfrm flipH="1">
            <a:off x="7942481" y="1345966"/>
            <a:ext cx="302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Driven approaches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315ED2-1C40-278A-EBC8-264B6E40FC81}"/>
              </a:ext>
            </a:extLst>
          </p:cNvPr>
          <p:cNvSpPr txBox="1"/>
          <p:nvPr/>
        </p:nvSpPr>
        <p:spPr>
          <a:xfrm flipH="1">
            <a:off x="3425888" y="5460368"/>
            <a:ext cx="25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Hydrological Model GR1A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7832BC7-A3FD-ACCE-5FB3-EEC6B5A5D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46884" y="6291365"/>
            <a:ext cx="2049483" cy="5309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4A9548D-70B6-AF5D-7B15-4354DEECA049}"/>
              </a:ext>
            </a:extLst>
          </p:cNvPr>
          <p:cNvSpPr/>
          <p:nvPr/>
        </p:nvSpPr>
        <p:spPr>
          <a:xfrm>
            <a:off x="6428509" y="5428189"/>
            <a:ext cx="3315855" cy="995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BRNN Caret package</a:t>
            </a:r>
          </a:p>
        </p:txBody>
      </p:sp>
    </p:spTree>
    <p:extLst>
      <p:ext uri="{BB962C8B-B14F-4D97-AF65-F5344CB8AC3E}">
        <p14:creationId xmlns:p14="http://schemas.microsoft.com/office/powerpoint/2010/main" val="329918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7695-8272-3537-0EAA-ED95EB88B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5" y="17512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Goodness of fit (Precipitation)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A9A40-E136-67CF-F571-D3CA29CE0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7" t="19583" r="15859" b="6667"/>
          <a:stretch/>
        </p:blipFill>
        <p:spPr>
          <a:xfrm>
            <a:off x="258618" y="1158008"/>
            <a:ext cx="8648700" cy="5057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C16B9B-7C2E-E043-304C-A5A8DA30DDF6}"/>
              </a:ext>
            </a:extLst>
          </p:cNvPr>
          <p:cNvSpPr txBox="1"/>
          <p:nvPr/>
        </p:nvSpPr>
        <p:spPr>
          <a:xfrm>
            <a:off x="8907318" y="1843376"/>
            <a:ext cx="2952171" cy="255454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 for most of the sites, the correlation coefficient (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of P reconstruction is above 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relBIAS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between 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-0.1 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KGE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NSE 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showing values below 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respectively;</a:t>
            </a:r>
          </a:p>
          <a:p>
            <a:r>
              <a:rPr lang="en-US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rSD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between 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0.7 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0.9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RMSE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varies between 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B2A45B7-424C-9FBC-EDFF-44BED96F8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3218" y="6256317"/>
            <a:ext cx="2049483" cy="5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5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198B-6EF1-E6FD-FA7E-C8F32DA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656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Goodness of fit (Temperature)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22CF9-E089-040C-32F8-A6F97CC9EB57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9362939" y="1538956"/>
            <a:ext cx="2732471" cy="284480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roxies rely on different seasons and climate conditions.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hortest available instrumental data before the 20th century could encounter certain technical errors, such as problems with instrumental tools, station relocation and dating issues (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Dobrovolný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al., 2010).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chosen statistical technique (principal component regression) could also possibly contribute to variance inflation with larger time-scales (Pauling et al., 2006).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85BD87D-8B8F-CEBC-F733-B50D8486E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1130" y="6139767"/>
            <a:ext cx="2336091" cy="6052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1F63B78-BF3B-0E5F-89D9-E70BD1425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82" y="1390217"/>
            <a:ext cx="8726414" cy="49506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2067C4-AAAF-1A82-0883-3BD2E8F318D3}"/>
              </a:ext>
            </a:extLst>
          </p:cNvPr>
          <p:cNvSpPr txBox="1"/>
          <p:nvPr/>
        </p:nvSpPr>
        <p:spPr>
          <a:xfrm>
            <a:off x="541482" y="6285490"/>
            <a:ext cx="9212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general, </a:t>
            </a:r>
            <a:r>
              <a:rPr lang="en-US" sz="1600" b="1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 precipitation </a:t>
            </a:r>
            <a:r>
              <a:rPr lang="en-US" sz="16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exhibits </a:t>
            </a:r>
            <a:r>
              <a:rPr lang="en-US" sz="1600" b="1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en-US" sz="16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en-US" sz="16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from observations than temperature. </a:t>
            </a:r>
          </a:p>
        </p:txBody>
      </p:sp>
    </p:spTree>
    <p:extLst>
      <p:ext uri="{BB962C8B-B14F-4D97-AF65-F5344CB8AC3E}">
        <p14:creationId xmlns:p14="http://schemas.microsoft.com/office/powerpoint/2010/main" val="149623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56254-0D3E-4944-126E-456BE0255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940954"/>
            <a:ext cx="5421746" cy="49730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6B217-27B5-E16F-5A36-122332B5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781" y="799479"/>
            <a:ext cx="6299200" cy="508538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B0A585-9677-65DD-BFC4-4FE1F07E85D9}"/>
              </a:ext>
            </a:extLst>
          </p:cNvPr>
          <p:cNvSpPr txBox="1"/>
          <p:nvPr/>
        </p:nvSpPr>
        <p:spPr>
          <a:xfrm>
            <a:off x="314035" y="395895"/>
            <a:ext cx="7415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Annual Runoff reconstruction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A0A9FE4-8656-8173-A90A-F0179ED0A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9317" y="6262241"/>
            <a:ext cx="2049483" cy="5309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70E264-0EF2-D4CA-C945-C8C3AAA25D6C}"/>
              </a:ext>
            </a:extLst>
          </p:cNvPr>
          <p:cNvSpPr/>
          <p:nvPr/>
        </p:nvSpPr>
        <p:spPr>
          <a:xfrm>
            <a:off x="314035" y="1180725"/>
            <a:ext cx="1237672" cy="464050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823A5-8B45-5D96-EBEF-1240653E05F5}"/>
              </a:ext>
            </a:extLst>
          </p:cNvPr>
          <p:cNvSpPr txBox="1"/>
          <p:nvPr/>
        </p:nvSpPr>
        <p:spPr>
          <a:xfrm>
            <a:off x="83127" y="6004498"/>
            <a:ext cx="10002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Nasreen, S., Součková, M., Vargas Godoy, M. R., Singh, U., Markonis, Y., Kumar, R., Rakovec, O., and Hanel, M.: A 500-year runoff reconstruction for European catchments, Earth Syst. Sci. Data Discuss. [preprint], https://doi.org/10.5194/essd-2021-282, in review, 2021.</a:t>
            </a:r>
          </a:p>
        </p:txBody>
      </p:sp>
    </p:spTree>
    <p:extLst>
      <p:ext uri="{BB962C8B-B14F-4D97-AF65-F5344CB8AC3E}">
        <p14:creationId xmlns:p14="http://schemas.microsoft.com/office/powerpoint/2010/main" val="166343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4EF9A9B1-5AE6-CED8-7989-2575A8B0E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t="2060" b="-893"/>
          <a:stretch/>
        </p:blipFill>
        <p:spPr>
          <a:xfrm>
            <a:off x="6535567" y="2249508"/>
            <a:ext cx="5416191" cy="3650123"/>
          </a:xfrm>
        </p:spPr>
      </p:pic>
      <p:pic>
        <p:nvPicPr>
          <p:cNvPr id="6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894D46E9-AFDC-A894-FEBC-ADDC2C136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" y="2100882"/>
            <a:ext cx="6473796" cy="37987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B976D1-63DA-0A8D-45B7-1E60336B173C}"/>
              </a:ext>
            </a:extLst>
          </p:cNvPr>
          <p:cNvSpPr/>
          <p:nvPr/>
        </p:nvSpPr>
        <p:spPr>
          <a:xfrm>
            <a:off x="6378548" y="2366733"/>
            <a:ext cx="314037" cy="27616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BD8264-876E-90B1-ACC5-95EFCA94649B}"/>
              </a:ext>
            </a:extLst>
          </p:cNvPr>
          <p:cNvSpPr txBox="1">
            <a:spLocks/>
          </p:cNvSpPr>
          <p:nvPr/>
        </p:nvSpPr>
        <p:spPr>
          <a:xfrm>
            <a:off x="1654869" y="1061232"/>
            <a:ext cx="8579139" cy="8312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 algorithms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more skilled for runoff prediction than the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GR1A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statistics for the BRNN and LSTM models indicate a significant improvement in runoff prediction, as compared to the results obtained through the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GR1A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171CDC2-3828-419B-3CF8-1E4A06146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3218" y="6256317"/>
            <a:ext cx="2049483" cy="5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3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D60A07-7906-BF3B-C844-69C07F89D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"/>
          <a:stretch/>
        </p:blipFill>
        <p:spPr>
          <a:xfrm>
            <a:off x="140420" y="3249201"/>
            <a:ext cx="7608890" cy="360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617BE6-AC31-AEBF-611F-A855E09C1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895" y="36639"/>
            <a:ext cx="7162949" cy="324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7249BF-FEAA-4D68-B97F-B8A134C5A63C}"/>
              </a:ext>
            </a:extLst>
          </p:cNvPr>
          <p:cNvSpPr/>
          <p:nvPr/>
        </p:nvSpPr>
        <p:spPr>
          <a:xfrm>
            <a:off x="2318668" y="2941423"/>
            <a:ext cx="212402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/>
              <a:t>Basel </a:t>
            </a:r>
            <a:r>
              <a:rPr lang="en-US" sz="1400" b="1" dirty="0" err="1"/>
              <a:t>Rheinhalle</a:t>
            </a:r>
            <a:r>
              <a:rPr lang="en-US" sz="1400" b="1" dirty="0"/>
              <a:t>-Rhine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98849C-B635-7DA6-3193-318CEC5465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32"/>
          <a:stretch/>
        </p:blipFill>
        <p:spPr>
          <a:xfrm>
            <a:off x="360218" y="513328"/>
            <a:ext cx="4649986" cy="211608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669CC2C-4A7B-7DFD-7E52-94B4886F97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49899" y="6290407"/>
            <a:ext cx="2049483" cy="53095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40EEB35-999A-9A10-2E96-5C591E0C9BBA}"/>
              </a:ext>
            </a:extLst>
          </p:cNvPr>
          <p:cNvSpPr/>
          <p:nvPr/>
        </p:nvSpPr>
        <p:spPr>
          <a:xfrm>
            <a:off x="8075163" y="4199879"/>
            <a:ext cx="2999477" cy="13000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1ECC5-BB7A-927D-AC68-525AD4903E3C}"/>
              </a:ext>
            </a:extLst>
          </p:cNvPr>
          <p:cNvSpPr txBox="1"/>
          <p:nvPr/>
        </p:nvSpPr>
        <p:spPr>
          <a:xfrm>
            <a:off x="8479596" y="4388223"/>
            <a:ext cx="259504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Does our reconstruction correspond to previous drought events? </a:t>
            </a:r>
          </a:p>
        </p:txBody>
      </p:sp>
    </p:spTree>
    <p:extLst>
      <p:ext uri="{BB962C8B-B14F-4D97-AF65-F5344CB8AC3E}">
        <p14:creationId xmlns:p14="http://schemas.microsoft.com/office/powerpoint/2010/main" val="61263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13172</TotalTime>
  <Words>977</Words>
  <Application>Microsoft Office PowerPoint</Application>
  <PresentationFormat>Widescreen</PresentationFormat>
  <Paragraphs>87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Lato</vt:lpstr>
      <vt:lpstr>NimbusRomNo9L-Regu</vt:lpstr>
      <vt:lpstr>Times New Roman</vt:lpstr>
      <vt:lpstr>Wingdings</vt:lpstr>
      <vt:lpstr>Office Theme</vt:lpstr>
      <vt:lpstr>A 500-year annual runoff reconstruction for 14 selected European catchments </vt:lpstr>
      <vt:lpstr>PowerPoint Presentation</vt:lpstr>
      <vt:lpstr>Data settings</vt:lpstr>
      <vt:lpstr>A schematic representation of workflow</vt:lpstr>
      <vt:lpstr>Goodness of fit (Precipitation) </vt:lpstr>
      <vt:lpstr>Goodness of fit (Temperature) </vt:lpstr>
      <vt:lpstr>PowerPoint Presentation</vt:lpstr>
      <vt:lpstr>PowerPoint Presentation</vt:lpstr>
      <vt:lpstr>PowerPoint Presentation</vt:lpstr>
      <vt:lpstr>PowerPoint Presentation</vt:lpstr>
      <vt:lpstr>Conclusions</vt:lpstr>
      <vt:lpstr>References </vt:lpstr>
      <vt:lpstr>PowerPoint Presentation</vt:lpstr>
    </vt:vector>
  </TitlesOfParts>
  <Company>Czech University of Life Sciences Prague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500-year annual runoff reconstruction for 14 selected European catchments</dc:title>
  <dc:creator>NASREEN SADAF</dc:creator>
  <cp:lastModifiedBy>NASREEN SADAF</cp:lastModifiedBy>
  <cp:revision>32</cp:revision>
  <dcterms:created xsi:type="dcterms:W3CDTF">2022-05-10T16:47:33Z</dcterms:created>
  <dcterms:modified xsi:type="dcterms:W3CDTF">2022-05-21T20:08:15Z</dcterms:modified>
</cp:coreProperties>
</file>