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79" r:id="rId3"/>
    <p:sldId id="354" r:id="rId4"/>
    <p:sldId id="383" r:id="rId5"/>
    <p:sldId id="367" r:id="rId6"/>
    <p:sldId id="369" r:id="rId7"/>
    <p:sldId id="309" r:id="rId8"/>
    <p:sldId id="296" r:id="rId9"/>
    <p:sldId id="284" r:id="rId10"/>
    <p:sldId id="371" r:id="rId11"/>
    <p:sldId id="372" r:id="rId12"/>
    <p:sldId id="375" r:id="rId13"/>
    <p:sldId id="377" r:id="rId14"/>
    <p:sldId id="378" r:id="rId15"/>
    <p:sldId id="379" r:id="rId16"/>
    <p:sldId id="380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99"/>
    <a:srgbClr val="FF9900"/>
    <a:srgbClr val="A50021"/>
    <a:srgbClr val="F8CBAD"/>
    <a:srgbClr val="FFB547"/>
    <a:srgbClr val="CC0000"/>
    <a:srgbClr val="EDA6A6"/>
    <a:srgbClr val="478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66" y="-27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6DC4C-0C1F-424A-9644-97E636BF987E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F1A1-659C-4C92-A6D0-DDB444E1FF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53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31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69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6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79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7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9F1A1-659C-4C92-A6D0-DDB444E1FF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F169-DBF0-4335-997F-05B75ED2C464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50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DF-1B57-41EC-8493-164E12CB276E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81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F71B-65A9-462B-B50B-CBE4AFDD7555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7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2E81C-604D-481E-B08F-48D70B0FCE46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395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3D71-5212-428A-8022-F87A86E3CA99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4464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4F30-0AA9-47E5-A359-E3A4D470D691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9640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0E15-61B3-4CCA-B6ED-90ACA2C64F82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8703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5A0D-961D-42B2-87B6-78800553A1C1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7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D076-24C5-446F-AB7F-FF61C3CAC8E9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5367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58E8-EDAB-4518-A614-F58A38DCFADE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701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34BEC95-3B53-48B4-974D-BB8BFF007C83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07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5BAC-60B3-47D5-B1B5-A7A1355897A5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848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C2D8ED-4A91-40F3-8349-380C25978780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87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0386E-85EF-4FA0-9CD9-326331D5C94A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89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8C8-C16B-4349-ADE5-E42DDF1F97B0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50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6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66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C18D-77DF-4C45-A76C-313BB0A2F359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11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3ACB-7528-40CF-94A9-B2F9D0B2893D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979C-5A84-4795-AE29-8172027CD633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37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5105-4DC1-479A-A815-AAB510AD1C68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52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CC4B-127E-4AE6-A0E5-F32B38B71E01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94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D653-5E97-41DD-8547-229ABB065BD7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8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9FDB-8DF1-45B9-BD9A-D92BCA0CEAE5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99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307D7-005D-450C-BF15-0B8A8884CAF2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670010" y="65740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CDC399-65FB-4AE6-B394-8608E67766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3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5E8013BE-168D-4836-9FA8-427CE1A69299}" type="datetime1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-17710" y="6531313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496F6BF-F17B-4B27-AFE1-D310822770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91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D9CAFE9-A94B-408C-959C-A40688EB8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593" y="5259955"/>
            <a:ext cx="4140000" cy="1533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接连接符 8"/>
          <p:cNvCxnSpPr>
            <a:cxnSpLocks/>
          </p:cNvCxnSpPr>
          <p:nvPr/>
        </p:nvCxnSpPr>
        <p:spPr>
          <a:xfrm>
            <a:off x="1371600" y="695325"/>
            <a:ext cx="6408738" cy="0"/>
          </a:xfrm>
          <a:prstGeom prst="line">
            <a:avLst/>
          </a:prstGeom>
          <a:ln w="25400">
            <a:solidFill>
              <a:srgbClr val="1C4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副标题 2"/>
          <p:cNvSpPr txBox="1">
            <a:spLocks/>
          </p:cNvSpPr>
          <p:nvPr/>
        </p:nvSpPr>
        <p:spPr bwMode="auto">
          <a:xfrm>
            <a:off x="23406" y="996129"/>
            <a:ext cx="9105126" cy="100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2800" b="1" dirty="0">
                <a:solidFill>
                  <a:srgbClr val="C00000"/>
                </a:solidFill>
              </a:rPr>
              <a:t>Responses of concentration and sources of black carbon in a megacity during the COVID-19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pandemic</a:t>
            </a:r>
            <a:endParaRPr lang="en-US" altLang="zh-CN" sz="2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34183" y="2698659"/>
            <a:ext cx="5331239" cy="1109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4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Weijun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 LI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 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Liang XU</a:t>
            </a:r>
            <a:endParaRPr lang="en-US" altLang="zh-CN" sz="2400" b="1" dirty="0">
              <a:latin typeface="Calibri" pitchFamily="34" charset="0"/>
              <a:ea typeface="黑体" panose="02010609060101010101" pitchFamily="49" charset="-122"/>
              <a:cs typeface="Calibri" pitchFamily="34" charset="0"/>
              <a:sym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zh-CN" sz="1800" dirty="0"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Department of Atmospheric Sciences, School of Earth Sciences, Zhejiang University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altLang="zh-CN" sz="1800" dirty="0">
              <a:latin typeface="Calibri" pitchFamily="34" charset="0"/>
              <a:ea typeface="黑体" panose="02010609060101010101" pitchFamily="49" charset="-122"/>
              <a:cs typeface="Calibri" pitchFamily="34" charset="0"/>
              <a:sym typeface="宋体" panose="02010600030101010101" pitchFamily="2" charset="-122"/>
            </a:endParaRPr>
          </a:p>
        </p:txBody>
      </p:sp>
      <p:pic>
        <p:nvPicPr>
          <p:cNvPr id="13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3"/>
          <a:stretch>
            <a:fillRect/>
          </a:stretch>
        </p:blipFill>
        <p:spPr bwMode="auto">
          <a:xfrm>
            <a:off x="7782927" y="203200"/>
            <a:ext cx="12350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4"/>
          <a:stretch>
            <a:fillRect/>
          </a:stretch>
        </p:blipFill>
        <p:spPr bwMode="auto">
          <a:xfrm>
            <a:off x="234183" y="96016"/>
            <a:ext cx="9429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91"/>
          <a:stretch/>
        </p:blipFill>
        <p:spPr>
          <a:xfrm>
            <a:off x="6653371" y="2210347"/>
            <a:ext cx="2253934" cy="1874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41033" y="5676630"/>
            <a:ext cx="3178206" cy="26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>
                <a:latin typeface="Calibri" pitchFamily="34" charset="0"/>
                <a:ea typeface="黑体" panose="02010609060101010101" pitchFamily="49" charset="-122"/>
                <a:cs typeface="Calibri" pitchFamily="34" charset="0"/>
                <a:sym typeface="宋体" panose="02010600030101010101" pitchFamily="2" charset="-122"/>
              </a:rPr>
              <a:t>2022/05/26 </a:t>
            </a:r>
            <a:r>
              <a:rPr lang="en-US" altLang="zh-CN" sz="1800" dirty="0" smtClean="0"/>
              <a:t>EGU22-12907</a:t>
            </a:r>
            <a:endParaRPr lang="en-US" altLang="zh-CN" sz="1800" dirty="0">
              <a:latin typeface="Calibri" pitchFamily="34" charset="0"/>
              <a:ea typeface="黑体" panose="02010609060101010101" pitchFamily="49" charset="-122"/>
              <a:cs typeface="Calibri" pitchFamily="34" charset="0"/>
              <a:sym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0422" y="4487650"/>
            <a:ext cx="7129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Session: Geoscience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health during the Covid-19 pandemic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Average BC concentration in different areas</a:t>
            </a:r>
            <a:endParaRPr lang="zh-CN" altLang="en-US" sz="2800" b="1" baseline="-250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D5EBE7E-7E6C-4D2E-B93A-FA26282B8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" y="751961"/>
            <a:ext cx="5409789" cy="468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D6C94E2D-88E1-4C0F-85BB-9A1855D42569}"/>
              </a:ext>
            </a:extLst>
          </p:cNvPr>
          <p:cNvSpPr/>
          <p:nvPr/>
        </p:nvSpPr>
        <p:spPr>
          <a:xfrm>
            <a:off x="2227272" y="823800"/>
            <a:ext cx="792051" cy="4601788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BC6518C9-7E0D-4FD3-A81B-5C576E0F11C7}"/>
              </a:ext>
            </a:extLst>
          </p:cNvPr>
          <p:cNvGrpSpPr/>
          <p:nvPr/>
        </p:nvGrpSpPr>
        <p:grpSpPr>
          <a:xfrm>
            <a:off x="1742939" y="3670027"/>
            <a:ext cx="1533129" cy="882206"/>
            <a:chOff x="3591830" y="3554568"/>
            <a:chExt cx="1533129" cy="882206"/>
          </a:xfrm>
        </p:grpSpPr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F9C19A6D-712D-43AB-8FC1-E13137DB8977}"/>
                </a:ext>
              </a:extLst>
            </p:cNvPr>
            <p:cNvCxnSpPr/>
            <p:nvPr/>
          </p:nvCxnSpPr>
          <p:spPr>
            <a:xfrm>
              <a:off x="3591830" y="3554568"/>
              <a:ext cx="125062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="" xmlns:a16="http://schemas.microsoft.com/office/drawing/2014/main" id="{03353EE8-AAA3-4D05-AD01-327C7930B6CA}"/>
                </a:ext>
              </a:extLst>
            </p:cNvPr>
            <p:cNvCxnSpPr>
              <a:cxnSpLocks/>
            </p:cNvCxnSpPr>
            <p:nvPr/>
          </p:nvCxnSpPr>
          <p:spPr>
            <a:xfrm>
              <a:off x="4076163" y="4436774"/>
              <a:ext cx="792051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箭头: 下 5">
              <a:extLst>
                <a:ext uri="{FF2B5EF4-FFF2-40B4-BE49-F238E27FC236}">
                  <a16:creationId xmlns="" xmlns:a16="http://schemas.microsoft.com/office/drawing/2014/main" id="{E0FD1859-A846-4F8A-AB43-7E1D299A8BF8}"/>
                </a:ext>
              </a:extLst>
            </p:cNvPr>
            <p:cNvSpPr/>
            <p:nvPr/>
          </p:nvSpPr>
          <p:spPr>
            <a:xfrm>
              <a:off x="4327301" y="3581269"/>
              <a:ext cx="302654" cy="823309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CA76C6D7-125B-4844-86A0-1DA55C93DED8}"/>
                </a:ext>
              </a:extLst>
            </p:cNvPr>
            <p:cNvSpPr txBox="1"/>
            <p:nvPr/>
          </p:nvSpPr>
          <p:spPr>
            <a:xfrm>
              <a:off x="4478628" y="38097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44%</a:t>
              </a:r>
              <a:endParaRPr lang="zh-CN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C65DFE17-F4CC-43DB-8C95-9ACA76B42804}"/>
              </a:ext>
            </a:extLst>
          </p:cNvPr>
          <p:cNvGrpSpPr/>
          <p:nvPr/>
        </p:nvGrpSpPr>
        <p:grpSpPr>
          <a:xfrm>
            <a:off x="2300131" y="1454862"/>
            <a:ext cx="762241" cy="585976"/>
            <a:chOff x="4149022" y="1339403"/>
            <a:chExt cx="762241" cy="585976"/>
          </a:xfrm>
        </p:grpSpPr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AFB9582D-DCA2-4C22-B5F6-9FB8498B695C}"/>
                </a:ext>
              </a:extLst>
            </p:cNvPr>
            <p:cNvSpPr txBox="1"/>
            <p:nvPr/>
          </p:nvSpPr>
          <p:spPr>
            <a:xfrm>
              <a:off x="4264932" y="142304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箭头: 下 14">
              <a:extLst>
                <a:ext uri="{FF2B5EF4-FFF2-40B4-BE49-F238E27FC236}">
                  <a16:creationId xmlns="" xmlns:a16="http://schemas.microsoft.com/office/drawing/2014/main" id="{9CB81E40-7C30-41B1-8F96-F3E475AF69F3}"/>
                </a:ext>
              </a:extLst>
            </p:cNvPr>
            <p:cNvSpPr/>
            <p:nvPr/>
          </p:nvSpPr>
          <p:spPr>
            <a:xfrm>
              <a:off x="4149022" y="1339403"/>
              <a:ext cx="223355" cy="585976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5">
            <a:extLst>
              <a:ext uri="{FF2B5EF4-FFF2-40B4-BE49-F238E27FC236}">
                <a16:creationId xmlns="" xmlns:a16="http://schemas.microsoft.com/office/drawing/2014/main" id="{76DFE7D4-A2F9-4962-B978-48A4134F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91" y="5560010"/>
            <a:ext cx="858856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dirty="0">
                <a:cs typeface="Arial" pitchFamily="34" charset="0"/>
              </a:rPr>
              <a:t>COVID-19 lockdown period: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cs typeface="Arial" pitchFamily="34" charset="0"/>
              </a:rPr>
              <a:t>The traffic flow decrease ratio was 84% in the urban area;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cs typeface="Arial" pitchFamily="34" charset="0"/>
              </a:rPr>
              <a:t>BC reduced by 44% (2.30</a:t>
            </a:r>
            <a:r>
              <a:rPr lang="zh-CN" altLang="en-US" dirty="0">
                <a:cs typeface="Arial" pitchFamily="34" charset="0"/>
              </a:rPr>
              <a:t> </a:t>
            </a:r>
            <a:r>
              <a:rPr lang="en-US" altLang="zh-CN" dirty="0">
                <a:cs typeface="Arial" pitchFamily="34" charset="0"/>
              </a:rPr>
              <a:t>to 1.29 </a:t>
            </a:r>
            <a:r>
              <a:rPr lang="en-US" altLang="zh-CN" dirty="0" err="1">
                <a:cs typeface="Arial" pitchFamily="34" charset="0"/>
              </a:rPr>
              <a:t>μg</a:t>
            </a:r>
            <a:r>
              <a:rPr lang="en-US" altLang="zh-CN" dirty="0">
                <a:cs typeface="Arial" pitchFamily="34" charset="0"/>
              </a:rPr>
              <a:t>/m</a:t>
            </a:r>
            <a:r>
              <a:rPr lang="en-US" altLang="zh-CN" baseline="30000" dirty="0">
                <a:cs typeface="Arial" pitchFamily="34" charset="0"/>
              </a:rPr>
              <a:t>3</a:t>
            </a:r>
            <a:r>
              <a:rPr lang="en-US" altLang="zh-CN" dirty="0">
                <a:cs typeface="Arial" pitchFamily="34" charset="0"/>
              </a:rPr>
              <a:t>);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cs typeface="Arial" pitchFamily="34" charset="0"/>
              </a:rPr>
              <a:t>Gasoline and diesel vehicles experience similar reduction proportion.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155D011D-335F-4B89-9F45-864D9D49F214}"/>
              </a:ext>
            </a:extLst>
          </p:cNvPr>
          <p:cNvSpPr txBox="1"/>
          <p:nvPr/>
        </p:nvSpPr>
        <p:spPr>
          <a:xfrm>
            <a:off x="9559339" y="823800"/>
            <a:ext cx="3653999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BC emissions from heavy-duty diesel vehicles can be </a:t>
            </a:r>
            <a:r>
              <a:rPr lang="en-US" altLang="zh-CN" sz="1600" b="1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50 times higher </a:t>
            </a:r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than light-duty gasoline vehicles</a:t>
            </a:r>
          </a:p>
          <a:p>
            <a:pPr algn="r"/>
            <a:r>
              <a:rPr lang="en-US" altLang="zh-CN" sz="1200" i="0" dirty="0" err="1"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Dallmann</a:t>
            </a:r>
            <a:r>
              <a:rPr lang="en-US" altLang="zh-CN" sz="1200" i="0" dirty="0"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et al.</a:t>
            </a:r>
            <a:r>
              <a:rPr lang="en-US" altLang="zh-CN" sz="12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, </a:t>
            </a:r>
            <a:r>
              <a:rPr lang="en-US" altLang="zh-CN" sz="1200" i="0" dirty="0"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2012, 2013</a:t>
            </a:r>
            <a:r>
              <a:rPr lang="en-US" altLang="zh-CN" sz="12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,</a:t>
            </a:r>
            <a:r>
              <a:rPr lang="zh-CN" altLang="en-US" sz="12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12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ES&amp;T</a:t>
            </a:r>
            <a:endParaRPr lang="zh-CN" altLang="en-US" sz="1200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76BA1DB4-2D41-4F7D-A996-09339EE1CC43}"/>
              </a:ext>
            </a:extLst>
          </p:cNvPr>
          <p:cNvGrpSpPr/>
          <p:nvPr/>
        </p:nvGrpSpPr>
        <p:grpSpPr>
          <a:xfrm>
            <a:off x="5455666" y="1747850"/>
            <a:ext cx="3600000" cy="3067093"/>
            <a:chOff x="5488455" y="2869446"/>
            <a:chExt cx="3600000" cy="3067093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7888C116-E8BB-490E-ACD6-C6F3EA1EE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455" y="2869446"/>
              <a:ext cx="3600000" cy="30670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本框 33">
              <a:extLst>
                <a:ext uri="{FF2B5EF4-FFF2-40B4-BE49-F238E27FC236}">
                  <a16:creationId xmlns="" xmlns:a16="http://schemas.microsoft.com/office/drawing/2014/main" id="{DA923D37-1FF0-421A-95B1-213FADC839EF}"/>
                </a:ext>
              </a:extLst>
            </p:cNvPr>
            <p:cNvSpPr txBox="1"/>
            <p:nvPr/>
          </p:nvSpPr>
          <p:spPr>
            <a:xfrm>
              <a:off x="6254246" y="417064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82%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="" xmlns:a16="http://schemas.microsoft.com/office/drawing/2014/main" id="{A8A0F135-C97F-4268-B736-D4720AA8683A}"/>
                </a:ext>
              </a:extLst>
            </p:cNvPr>
            <p:cNvSpPr txBox="1"/>
            <p:nvPr/>
          </p:nvSpPr>
          <p:spPr>
            <a:xfrm>
              <a:off x="7997781" y="417064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352EE9EA-4DD4-4631-8DA6-AF28C8374D39}"/>
              </a:ext>
            </a:extLst>
          </p:cNvPr>
          <p:cNvGrpSpPr/>
          <p:nvPr/>
        </p:nvGrpSpPr>
        <p:grpSpPr>
          <a:xfrm>
            <a:off x="9548114" y="1870053"/>
            <a:ext cx="3785268" cy="738664"/>
            <a:chOff x="9168320" y="3391189"/>
            <a:chExt cx="3785268" cy="738664"/>
          </a:xfrm>
        </p:grpSpPr>
        <p:sp>
          <p:nvSpPr>
            <p:cNvPr id="37" name="文本框 36">
              <a:extLst>
                <a:ext uri="{FF2B5EF4-FFF2-40B4-BE49-F238E27FC236}">
                  <a16:creationId xmlns="" xmlns:a16="http://schemas.microsoft.com/office/drawing/2014/main" id="{72F42018-5057-47F5-A08C-D06385E3E1C9}"/>
                </a:ext>
              </a:extLst>
            </p:cNvPr>
            <p:cNvSpPr txBox="1"/>
            <p:nvPr/>
          </p:nvSpPr>
          <p:spPr>
            <a:xfrm>
              <a:off x="9678293" y="3391189"/>
              <a:ext cx="32752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Arial" pitchFamily="34" charset="0"/>
                  <a:ea typeface="黑体" panose="02010609060101010101" pitchFamily="49" charset="-122"/>
                  <a:cs typeface="Arial" pitchFamily="34" charset="0"/>
                </a:rPr>
                <a:t>Different reduction proportion of gasoline and diesel vehicles may affect BC emission in the city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动作按钮: 帮助 37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1D31D713-1916-4925-92BE-21F0A14BB99E}"/>
                </a:ext>
              </a:extLst>
            </p:cNvPr>
            <p:cNvSpPr/>
            <p:nvPr/>
          </p:nvSpPr>
          <p:spPr>
            <a:xfrm>
              <a:off x="9168320" y="3437504"/>
              <a:ext cx="553792" cy="631699"/>
            </a:xfrm>
            <a:prstGeom prst="actionButtonHelp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04CB8EAA-8339-4E0B-AE37-F707462F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Average BC concentration in different areas</a:t>
            </a:r>
          </a:p>
        </p:txBody>
      </p:sp>
      <p:graphicFrame>
        <p:nvGraphicFramePr>
          <p:cNvPr id="31" name="表格 30">
            <a:extLst>
              <a:ext uri="{FF2B5EF4-FFF2-40B4-BE49-F238E27FC236}">
                <a16:creationId xmlns="" xmlns:a16="http://schemas.microsoft.com/office/drawing/2014/main" id="{22798E0E-83F3-4432-82CA-55E43EDD5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85624"/>
              </p:ext>
            </p:extLst>
          </p:nvPr>
        </p:nvGraphicFramePr>
        <p:xfrm>
          <a:off x="1599401" y="694839"/>
          <a:ext cx="6507393" cy="2071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591">
                  <a:extLst>
                    <a:ext uri="{9D8B030D-6E8A-4147-A177-3AD203B41FA5}">
                      <a16:colId xmlns="" xmlns:a16="http://schemas.microsoft.com/office/drawing/2014/main" val="367226513"/>
                    </a:ext>
                  </a:extLst>
                </a:gridCol>
                <a:gridCol w="1428646">
                  <a:extLst>
                    <a:ext uri="{9D8B030D-6E8A-4147-A177-3AD203B41FA5}">
                      <a16:colId xmlns="" xmlns:a16="http://schemas.microsoft.com/office/drawing/2014/main" val="1279264958"/>
                    </a:ext>
                  </a:extLst>
                </a:gridCol>
                <a:gridCol w="1428646">
                  <a:extLst>
                    <a:ext uri="{9D8B030D-6E8A-4147-A177-3AD203B41FA5}">
                      <a16:colId xmlns="" xmlns:a16="http://schemas.microsoft.com/office/drawing/2014/main" val="2593219228"/>
                    </a:ext>
                  </a:extLst>
                </a:gridCol>
                <a:gridCol w="939487">
                  <a:extLst>
                    <a:ext uri="{9D8B030D-6E8A-4147-A177-3AD203B41FA5}">
                      <a16:colId xmlns="" xmlns:a16="http://schemas.microsoft.com/office/drawing/2014/main" val="961271188"/>
                    </a:ext>
                  </a:extLst>
                </a:gridCol>
                <a:gridCol w="1345023">
                  <a:extLst>
                    <a:ext uri="{9D8B030D-6E8A-4147-A177-3AD203B41FA5}">
                      <a16:colId xmlns="" xmlns:a16="http://schemas.microsoft.com/office/drawing/2014/main" val="1599519353"/>
                    </a:ext>
                  </a:extLst>
                </a:gridCol>
              </a:tblGrid>
              <a:tr h="2979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Site</a:t>
                      </a:r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　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Pre-COVID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COVID-lockdown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9004666"/>
                  </a:ext>
                </a:extLst>
              </a:tr>
              <a:tr h="545595">
                <a:tc vMerge="1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+mn-lt"/>
                        </a:rPr>
                        <a:t>　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Concentration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l-GR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g/m</a:t>
                      </a:r>
                      <a:r>
                        <a:rPr lang="en-US" sz="16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Concentration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l-GR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g/m</a:t>
                      </a:r>
                      <a:r>
                        <a:rPr lang="en-US" sz="16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Variation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l-GR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g/m</a:t>
                      </a:r>
                      <a:r>
                        <a:rPr lang="en-US" sz="16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Percentage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548812"/>
                  </a:ext>
                </a:extLst>
              </a:tr>
              <a:tr h="337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Urban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1.99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1.06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-0.93 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-47%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29859999"/>
                  </a:ext>
                </a:extLst>
              </a:tr>
              <a:tr h="342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Urban industry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2.59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1.32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-1.27 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-49%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122683734"/>
                  </a:ext>
                </a:extLst>
              </a:tr>
              <a:tr h="289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Suburban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+mn-lt"/>
                        </a:rPr>
                        <a:t>1.92 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1.13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-0.79 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-41%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671798045"/>
                  </a:ext>
                </a:extLst>
              </a:tr>
              <a:tr h="2575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Rural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2.67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+mn-lt"/>
                        </a:rPr>
                        <a:t>1.65 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-1.02 </a:t>
                      </a:r>
                      <a:endParaRPr lang="en-US" altLang="zh-CN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-38%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="" xmlns:a16="http://schemas.microsoft.com/office/drawing/2014/main" val="2667987462"/>
                  </a:ext>
                </a:extLst>
              </a:tr>
            </a:tbl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B68E76CD-5D7E-445E-992F-90E0975D2DFB}"/>
              </a:ext>
            </a:extLst>
          </p:cNvPr>
          <p:cNvSpPr txBox="1"/>
          <p:nvPr/>
        </p:nvSpPr>
        <p:spPr>
          <a:xfrm>
            <a:off x="66411" y="3148442"/>
            <a:ext cx="8970137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Urban area</a:t>
            </a:r>
            <a:r>
              <a:rPr lang="zh-CN" altLang="en-US" sz="2400" dirty="0" smtClean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：</a:t>
            </a:r>
            <a:r>
              <a:rPr lang="en-US" altLang="zh-CN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Traffic emissions</a:t>
            </a:r>
            <a:endParaRPr lang="zh-CN" altLang="en-US" sz="2400" dirty="0">
              <a:solidFill>
                <a:srgbClr val="C0000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8D572ADB-4453-4057-BCDC-EFB69DB42D55}"/>
              </a:ext>
            </a:extLst>
          </p:cNvPr>
          <p:cNvSpPr txBox="1"/>
          <p:nvPr/>
        </p:nvSpPr>
        <p:spPr>
          <a:xfrm>
            <a:off x="82510" y="3550458"/>
            <a:ext cx="8970137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Urban industrial area: 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Industrial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activities </a:t>
            </a:r>
            <a:r>
              <a:rPr lang="en-US" altLang="zh-CN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and traffic emissions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85FC4A57-1196-4C1C-B9EF-31189F73FCF3}"/>
              </a:ext>
            </a:extLst>
          </p:cNvPr>
          <p:cNvSpPr txBox="1"/>
          <p:nvPr/>
        </p:nvSpPr>
        <p:spPr>
          <a:xfrm>
            <a:off x="52912" y="4012123"/>
            <a:ext cx="8934555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Rural area</a:t>
            </a:r>
            <a:r>
              <a:rPr lang="zh-CN" altLang="en-US" sz="2400" dirty="0" smtClean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：</a:t>
            </a:r>
            <a:r>
              <a:rPr lang="en-US" altLang="zh-CN" sz="2400" dirty="0" smtClean="0">
                <a:solidFill>
                  <a:srgbClr val="0000FF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biomass burning contribution</a:t>
            </a:r>
            <a:endParaRPr lang="en-US" altLang="zh-CN" sz="2400" dirty="0">
              <a:solidFill>
                <a:srgbClr val="2E3033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FB572341-1ABE-4708-86C1-33753200FDB1}"/>
              </a:ext>
            </a:extLst>
          </p:cNvPr>
          <p:cNvGrpSpPr/>
          <p:nvPr/>
        </p:nvGrpSpPr>
        <p:grpSpPr>
          <a:xfrm>
            <a:off x="1599401" y="4857842"/>
            <a:ext cx="5698341" cy="1441977"/>
            <a:chOff x="3087182" y="5399727"/>
            <a:chExt cx="5698341" cy="1441977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A2FF3BF3-72BF-44A6-9256-5A0F62F1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182" y="5399727"/>
              <a:ext cx="1920000" cy="14400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9C685351-EF9B-430A-8959-636DEB93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971" y="5399727"/>
              <a:ext cx="1920000" cy="14400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5B740844-1CAE-4D5B-81D9-AB6A3C205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53"/>
            <a:stretch/>
          </p:blipFill>
          <p:spPr>
            <a:xfrm>
              <a:off x="6995882" y="5401704"/>
              <a:ext cx="1789641" cy="1440000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CE76730E-AEFF-4D56-8D51-8672B8DA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11876" y="675202"/>
            <a:ext cx="1312475" cy="22011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363726" y="694838"/>
            <a:ext cx="1278384" cy="22011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63729" y="694839"/>
            <a:ext cx="1116465" cy="2201163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991516" y="719826"/>
            <a:ext cx="1092186" cy="220116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2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46A10DB-885C-4CD1-98FB-81A786A5D7BE}"/>
              </a:ext>
            </a:extLst>
          </p:cNvPr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F76B9903-C1B7-4A6C-B9E5-61E2B1FB1A66}"/>
              </a:ext>
            </a:extLst>
          </p:cNvPr>
          <p:cNvSpPr txBox="1"/>
          <p:nvPr/>
        </p:nvSpPr>
        <p:spPr>
          <a:xfrm>
            <a:off x="-146754" y="55913"/>
            <a:ext cx="94520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dirty="0"/>
              <a:t>Contribution From Different Sources for BC Mitigation</a:t>
            </a:r>
            <a:endParaRPr lang="zh-CN" altLang="en-US" sz="2800" baseline="-25000" dirty="0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58EE13C7-4E82-404C-BAE6-23521A6BCB1C}"/>
              </a:ext>
            </a:extLst>
          </p:cNvPr>
          <p:cNvGrpSpPr/>
          <p:nvPr/>
        </p:nvGrpSpPr>
        <p:grpSpPr>
          <a:xfrm>
            <a:off x="4786209" y="1182169"/>
            <a:ext cx="4352957" cy="3419500"/>
            <a:chOff x="-3002" y="1431195"/>
            <a:chExt cx="4352957" cy="34195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C603EECA-40F4-4ADB-B698-903CBA10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13" y="1431195"/>
              <a:ext cx="3986242" cy="103347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2F6EA46-AF31-4B98-AC8B-46EF0D76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02" y="2464665"/>
              <a:ext cx="4352957" cy="2386030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B7BED186-E2B9-4DE0-AC3A-6F38B4930364}"/>
              </a:ext>
            </a:extLst>
          </p:cNvPr>
          <p:cNvSpPr txBox="1"/>
          <p:nvPr/>
        </p:nvSpPr>
        <p:spPr>
          <a:xfrm>
            <a:off x="2297369" y="568637"/>
            <a:ext cx="4578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Aethalometer model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51794C80-4374-49A0-B730-F21800491429}"/>
              </a:ext>
            </a:extLst>
          </p:cNvPr>
          <p:cNvSpPr txBox="1"/>
          <p:nvPr/>
        </p:nvSpPr>
        <p:spPr>
          <a:xfrm>
            <a:off x="127182" y="902580"/>
            <a:ext cx="47410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Assuming that biomass burning and fossil fuel emissions only contribute to BC absorption, the AAEs can be used to estimate the contribution from these two sources based on the </a:t>
            </a:r>
            <a:r>
              <a:rPr lang="en-US" altLang="zh-CN" sz="1600" b="1" dirty="0" err="1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Aethalometer</a:t>
            </a:r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model </a:t>
            </a:r>
          </a:p>
          <a:p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Wavelengths</a:t>
            </a:r>
            <a:r>
              <a:rPr lang="zh-CN" altLang="en-US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：</a:t>
            </a:r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470 nm</a:t>
            </a:r>
            <a:r>
              <a:rPr lang="zh-CN" altLang="en-US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&amp; 950 nm</a:t>
            </a:r>
          </a:p>
          <a:p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AAEs</a:t>
            </a:r>
            <a:r>
              <a:rPr lang="zh-CN" altLang="en-US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：</a:t>
            </a:r>
            <a:r>
              <a:rPr lang="en-US" altLang="zh-CN" sz="1600" b="1" dirty="0" err="1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AAE</a:t>
            </a:r>
            <a:r>
              <a:rPr lang="en-US" altLang="zh-CN" sz="1600" b="1" baseline="-25000" dirty="0" err="1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ff</a:t>
            </a:r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= 1.0,</a:t>
            </a:r>
            <a:r>
              <a:rPr lang="zh-CN" altLang="en-US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1600" b="1" dirty="0" err="1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AAE</a:t>
            </a:r>
            <a:r>
              <a:rPr lang="en-US" altLang="zh-CN" sz="1600" b="1" baseline="-25000" dirty="0" err="1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bb</a:t>
            </a:r>
            <a:r>
              <a:rPr lang="en-US" altLang="zh-CN" sz="1600" b="1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= 2.0</a:t>
            </a:r>
            <a:endParaRPr lang="zh-CN" altLang="en-US" sz="1600" b="1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0865E71D-2876-407D-BA06-E76B8E3B53FB}"/>
              </a:ext>
            </a:extLst>
          </p:cNvPr>
          <p:cNvSpPr txBox="1"/>
          <p:nvPr/>
        </p:nvSpPr>
        <p:spPr>
          <a:xfrm>
            <a:off x="4565559" y="6627202"/>
            <a:ext cx="4758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Sandradewi, Prévôt, Szidat, et al., 2008, ES&amp;T; Zheng et al., 2019, ACP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12ABE215-0896-457B-B0AE-E63B6CD1FCF6}"/>
              </a:ext>
            </a:extLst>
          </p:cNvPr>
          <p:cNvSpPr txBox="1"/>
          <p:nvPr/>
        </p:nvSpPr>
        <p:spPr>
          <a:xfrm>
            <a:off x="4951927" y="4715648"/>
            <a:ext cx="418723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The f</a:t>
            </a:r>
            <a:r>
              <a:rPr lang="en-US" altLang="zh-CN" sz="1600" baseline="-250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bb</a:t>
            </a:r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values range from 5–9% in the urban, urban industry, and suburban areas during the pre-COVID period but increase up to ~20% during the spring festival and lockdown.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f</a:t>
            </a:r>
            <a:r>
              <a:rPr lang="en-US" altLang="zh-CN" sz="1600" baseline="-250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bb</a:t>
            </a:r>
            <a:r>
              <a:rPr lang="en-US" altLang="zh-CN" sz="16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returns to lower values at ~10% in the COVID-recovery-I and -II periods.</a:t>
            </a:r>
            <a:endParaRPr lang="zh-CN" altLang="en-US" sz="1600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EC357192-F897-44FB-BA77-0963BCC9D009}"/>
              </a:ext>
            </a:extLst>
          </p:cNvPr>
          <p:cNvGrpSpPr/>
          <p:nvPr/>
        </p:nvGrpSpPr>
        <p:grpSpPr>
          <a:xfrm>
            <a:off x="127181" y="1991583"/>
            <a:ext cx="4741033" cy="4582478"/>
            <a:chOff x="127182" y="1959624"/>
            <a:chExt cx="4741033" cy="4582478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DEBA43A-5E05-438B-A888-EDBCF5C9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82" y="2714955"/>
              <a:ext cx="4680000" cy="382714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箭头: 直角上 16">
              <a:extLst>
                <a:ext uri="{FF2B5EF4-FFF2-40B4-BE49-F238E27FC236}">
                  <a16:creationId xmlns="" xmlns:a16="http://schemas.microsoft.com/office/drawing/2014/main" id="{369F2D19-C59F-49A3-80CB-E0308380BCF5}"/>
                </a:ext>
              </a:extLst>
            </p:cNvPr>
            <p:cNvSpPr/>
            <p:nvPr/>
          </p:nvSpPr>
          <p:spPr>
            <a:xfrm rot="10800000">
              <a:off x="4069725" y="1959624"/>
              <a:ext cx="798490" cy="708338"/>
            </a:xfrm>
            <a:prstGeom prst="ben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F789505B-13A3-4319-8442-F004561A9445}"/>
              </a:ext>
            </a:extLst>
          </p:cNvPr>
          <p:cNvSpPr/>
          <p:nvPr/>
        </p:nvSpPr>
        <p:spPr>
          <a:xfrm>
            <a:off x="4905145" y="1182169"/>
            <a:ext cx="4208369" cy="341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0834B3-002C-44C7-9CE0-FE9E46BD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470647" y="3664324"/>
            <a:ext cx="1951120" cy="517711"/>
          </a:xfrm>
          <a:custGeom>
            <a:avLst/>
            <a:gdLst>
              <a:gd name="connsiteX0" fmla="*/ 0 w 1951120"/>
              <a:gd name="connsiteY0" fmla="*/ 517711 h 517711"/>
              <a:gd name="connsiteX1" fmla="*/ 73959 w 1951120"/>
              <a:gd name="connsiteY1" fmla="*/ 463923 h 517711"/>
              <a:gd name="connsiteX2" fmla="*/ 80682 w 1951120"/>
              <a:gd name="connsiteY2" fmla="*/ 443752 h 517711"/>
              <a:gd name="connsiteX3" fmla="*/ 100853 w 1951120"/>
              <a:gd name="connsiteY3" fmla="*/ 430305 h 517711"/>
              <a:gd name="connsiteX4" fmla="*/ 154641 w 1951120"/>
              <a:gd name="connsiteY4" fmla="*/ 363070 h 517711"/>
              <a:gd name="connsiteX5" fmla="*/ 188259 w 1951120"/>
              <a:gd name="connsiteY5" fmla="*/ 329452 h 517711"/>
              <a:gd name="connsiteX6" fmla="*/ 215153 w 1951120"/>
              <a:gd name="connsiteY6" fmla="*/ 282388 h 517711"/>
              <a:gd name="connsiteX7" fmla="*/ 235324 w 1951120"/>
              <a:gd name="connsiteY7" fmla="*/ 262217 h 517711"/>
              <a:gd name="connsiteX8" fmla="*/ 275665 w 1951120"/>
              <a:gd name="connsiteY8" fmla="*/ 221876 h 517711"/>
              <a:gd name="connsiteX9" fmla="*/ 295835 w 1951120"/>
              <a:gd name="connsiteY9" fmla="*/ 194982 h 517711"/>
              <a:gd name="connsiteX10" fmla="*/ 336177 w 1951120"/>
              <a:gd name="connsiteY10" fmla="*/ 154641 h 517711"/>
              <a:gd name="connsiteX11" fmla="*/ 383241 w 1951120"/>
              <a:gd name="connsiteY11" fmla="*/ 87405 h 517711"/>
              <a:gd name="connsiteX12" fmla="*/ 437029 w 1951120"/>
              <a:gd name="connsiteY12" fmla="*/ 60511 h 517711"/>
              <a:gd name="connsiteX13" fmla="*/ 497541 w 1951120"/>
              <a:gd name="connsiteY13" fmla="*/ 40341 h 517711"/>
              <a:gd name="connsiteX14" fmla="*/ 517712 w 1951120"/>
              <a:gd name="connsiteY14" fmla="*/ 26894 h 517711"/>
              <a:gd name="connsiteX15" fmla="*/ 591671 w 1951120"/>
              <a:gd name="connsiteY15" fmla="*/ 13447 h 517711"/>
              <a:gd name="connsiteX16" fmla="*/ 638735 w 1951120"/>
              <a:gd name="connsiteY16" fmla="*/ 0 h 517711"/>
              <a:gd name="connsiteX17" fmla="*/ 1290918 w 1951120"/>
              <a:gd name="connsiteY17" fmla="*/ 6723 h 517711"/>
              <a:gd name="connsiteX18" fmla="*/ 1311088 w 1951120"/>
              <a:gd name="connsiteY18" fmla="*/ 13447 h 517711"/>
              <a:gd name="connsiteX19" fmla="*/ 1371600 w 1951120"/>
              <a:gd name="connsiteY19" fmla="*/ 26894 h 517711"/>
              <a:gd name="connsiteX20" fmla="*/ 1438835 w 1951120"/>
              <a:gd name="connsiteY20" fmla="*/ 33617 h 517711"/>
              <a:gd name="connsiteX21" fmla="*/ 1479177 w 1951120"/>
              <a:gd name="connsiteY21" fmla="*/ 47064 h 517711"/>
              <a:gd name="connsiteX22" fmla="*/ 1546412 w 1951120"/>
              <a:gd name="connsiteY22" fmla="*/ 60511 h 517711"/>
              <a:gd name="connsiteX23" fmla="*/ 1586753 w 1951120"/>
              <a:gd name="connsiteY23" fmla="*/ 87405 h 517711"/>
              <a:gd name="connsiteX24" fmla="*/ 1653988 w 1951120"/>
              <a:gd name="connsiteY24" fmla="*/ 107576 h 517711"/>
              <a:gd name="connsiteX25" fmla="*/ 1674159 w 1951120"/>
              <a:gd name="connsiteY25" fmla="*/ 121023 h 517711"/>
              <a:gd name="connsiteX26" fmla="*/ 1727947 w 1951120"/>
              <a:gd name="connsiteY26" fmla="*/ 141194 h 517711"/>
              <a:gd name="connsiteX27" fmla="*/ 1775012 w 1951120"/>
              <a:gd name="connsiteY27" fmla="*/ 188258 h 517711"/>
              <a:gd name="connsiteX28" fmla="*/ 1822077 w 1951120"/>
              <a:gd name="connsiteY28" fmla="*/ 221876 h 517711"/>
              <a:gd name="connsiteX29" fmla="*/ 1835524 w 1951120"/>
              <a:gd name="connsiteY29" fmla="*/ 242047 h 517711"/>
              <a:gd name="connsiteX30" fmla="*/ 1842247 w 1951120"/>
              <a:gd name="connsiteY30" fmla="*/ 262217 h 517711"/>
              <a:gd name="connsiteX31" fmla="*/ 1862418 w 1951120"/>
              <a:gd name="connsiteY31" fmla="*/ 275664 h 517711"/>
              <a:gd name="connsiteX32" fmla="*/ 1869141 w 1951120"/>
              <a:gd name="connsiteY32" fmla="*/ 295835 h 517711"/>
              <a:gd name="connsiteX33" fmla="*/ 1909482 w 1951120"/>
              <a:gd name="connsiteY33" fmla="*/ 342900 h 517711"/>
              <a:gd name="connsiteX34" fmla="*/ 1929653 w 1951120"/>
              <a:gd name="connsiteY34" fmla="*/ 369794 h 517711"/>
              <a:gd name="connsiteX35" fmla="*/ 1936377 w 1951120"/>
              <a:gd name="connsiteY35" fmla="*/ 423582 h 517711"/>
              <a:gd name="connsiteX36" fmla="*/ 1949824 w 1951120"/>
              <a:gd name="connsiteY36" fmla="*/ 443752 h 517711"/>
              <a:gd name="connsiteX37" fmla="*/ 1949824 w 1951120"/>
              <a:gd name="connsiteY37" fmla="*/ 484094 h 51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51120" h="517711">
                <a:moveTo>
                  <a:pt x="0" y="517711"/>
                </a:moveTo>
                <a:cubicBezTo>
                  <a:pt x="17225" y="506945"/>
                  <a:pt x="58907" y="486501"/>
                  <a:pt x="73959" y="463923"/>
                </a:cubicBezTo>
                <a:cubicBezTo>
                  <a:pt x="77890" y="458026"/>
                  <a:pt x="76255" y="449286"/>
                  <a:pt x="80682" y="443752"/>
                </a:cubicBezTo>
                <a:cubicBezTo>
                  <a:pt x="85730" y="437442"/>
                  <a:pt x="95139" y="436019"/>
                  <a:pt x="100853" y="430305"/>
                </a:cubicBezTo>
                <a:cubicBezTo>
                  <a:pt x="156238" y="374921"/>
                  <a:pt x="114627" y="408086"/>
                  <a:pt x="154641" y="363070"/>
                </a:cubicBezTo>
                <a:cubicBezTo>
                  <a:pt x="165170" y="351225"/>
                  <a:pt x="177823" y="341379"/>
                  <a:pt x="188259" y="329452"/>
                </a:cubicBezTo>
                <a:cubicBezTo>
                  <a:pt x="212963" y="301219"/>
                  <a:pt x="191025" y="316167"/>
                  <a:pt x="215153" y="282388"/>
                </a:cubicBezTo>
                <a:cubicBezTo>
                  <a:pt x="220680" y="274650"/>
                  <a:pt x="229619" y="269824"/>
                  <a:pt x="235324" y="262217"/>
                </a:cubicBezTo>
                <a:cubicBezTo>
                  <a:pt x="267080" y="219876"/>
                  <a:pt x="238791" y="234168"/>
                  <a:pt x="275665" y="221876"/>
                </a:cubicBezTo>
                <a:cubicBezTo>
                  <a:pt x="282388" y="212911"/>
                  <a:pt x="288339" y="203311"/>
                  <a:pt x="295835" y="194982"/>
                </a:cubicBezTo>
                <a:cubicBezTo>
                  <a:pt x="308557" y="180847"/>
                  <a:pt x="324002" y="169250"/>
                  <a:pt x="336177" y="154641"/>
                </a:cubicBezTo>
                <a:cubicBezTo>
                  <a:pt x="347149" y="141475"/>
                  <a:pt x="368725" y="101922"/>
                  <a:pt x="383241" y="87405"/>
                </a:cubicBezTo>
                <a:cubicBezTo>
                  <a:pt x="397527" y="73119"/>
                  <a:pt x="419697" y="68214"/>
                  <a:pt x="437029" y="60511"/>
                </a:cubicBezTo>
                <a:cubicBezTo>
                  <a:pt x="482578" y="40267"/>
                  <a:pt x="444481" y="50952"/>
                  <a:pt x="497541" y="40341"/>
                </a:cubicBezTo>
                <a:cubicBezTo>
                  <a:pt x="504265" y="35859"/>
                  <a:pt x="510146" y="29731"/>
                  <a:pt x="517712" y="26894"/>
                </a:cubicBezTo>
                <a:cubicBezTo>
                  <a:pt x="526927" y="23438"/>
                  <a:pt x="585115" y="14960"/>
                  <a:pt x="591671" y="13447"/>
                </a:cubicBezTo>
                <a:cubicBezTo>
                  <a:pt x="607569" y="9778"/>
                  <a:pt x="623047" y="4482"/>
                  <a:pt x="638735" y="0"/>
                </a:cubicBezTo>
                <a:lnTo>
                  <a:pt x="1290918" y="6723"/>
                </a:lnTo>
                <a:cubicBezTo>
                  <a:pt x="1298004" y="6865"/>
                  <a:pt x="1304213" y="11728"/>
                  <a:pt x="1311088" y="13447"/>
                </a:cubicBezTo>
                <a:cubicBezTo>
                  <a:pt x="1331134" y="18459"/>
                  <a:pt x="1351190" y="23671"/>
                  <a:pt x="1371600" y="26894"/>
                </a:cubicBezTo>
                <a:cubicBezTo>
                  <a:pt x="1393848" y="30407"/>
                  <a:pt x="1416423" y="31376"/>
                  <a:pt x="1438835" y="33617"/>
                </a:cubicBezTo>
                <a:cubicBezTo>
                  <a:pt x="1452282" y="38099"/>
                  <a:pt x="1465365" y="43877"/>
                  <a:pt x="1479177" y="47064"/>
                </a:cubicBezTo>
                <a:cubicBezTo>
                  <a:pt x="1579624" y="70245"/>
                  <a:pt x="1490470" y="41866"/>
                  <a:pt x="1546412" y="60511"/>
                </a:cubicBezTo>
                <a:cubicBezTo>
                  <a:pt x="1559859" y="69476"/>
                  <a:pt x="1571421" y="82294"/>
                  <a:pt x="1586753" y="87405"/>
                </a:cubicBezTo>
                <a:cubicBezTo>
                  <a:pt x="1635860" y="103774"/>
                  <a:pt x="1613343" y="97414"/>
                  <a:pt x="1653988" y="107576"/>
                </a:cubicBezTo>
                <a:cubicBezTo>
                  <a:pt x="1660712" y="112058"/>
                  <a:pt x="1666732" y="117840"/>
                  <a:pt x="1674159" y="121023"/>
                </a:cubicBezTo>
                <a:cubicBezTo>
                  <a:pt x="1701087" y="132564"/>
                  <a:pt x="1703298" y="121027"/>
                  <a:pt x="1727947" y="141194"/>
                </a:cubicBezTo>
                <a:cubicBezTo>
                  <a:pt x="1745118" y="155243"/>
                  <a:pt x="1757263" y="174946"/>
                  <a:pt x="1775012" y="188258"/>
                </a:cubicBezTo>
                <a:cubicBezTo>
                  <a:pt x="1808371" y="213278"/>
                  <a:pt x="1792582" y="202213"/>
                  <a:pt x="1822077" y="221876"/>
                </a:cubicBezTo>
                <a:cubicBezTo>
                  <a:pt x="1826559" y="228600"/>
                  <a:pt x="1831910" y="234819"/>
                  <a:pt x="1835524" y="242047"/>
                </a:cubicBezTo>
                <a:cubicBezTo>
                  <a:pt x="1838693" y="248386"/>
                  <a:pt x="1837820" y="256683"/>
                  <a:pt x="1842247" y="262217"/>
                </a:cubicBezTo>
                <a:cubicBezTo>
                  <a:pt x="1847295" y="268527"/>
                  <a:pt x="1855694" y="271182"/>
                  <a:pt x="1862418" y="275664"/>
                </a:cubicBezTo>
                <a:cubicBezTo>
                  <a:pt x="1864659" y="282388"/>
                  <a:pt x="1865625" y="289681"/>
                  <a:pt x="1869141" y="295835"/>
                </a:cubicBezTo>
                <a:cubicBezTo>
                  <a:pt x="1885990" y="325320"/>
                  <a:pt x="1889049" y="319061"/>
                  <a:pt x="1909482" y="342900"/>
                </a:cubicBezTo>
                <a:cubicBezTo>
                  <a:pt x="1916775" y="351408"/>
                  <a:pt x="1922929" y="360829"/>
                  <a:pt x="1929653" y="369794"/>
                </a:cubicBezTo>
                <a:cubicBezTo>
                  <a:pt x="1931894" y="387723"/>
                  <a:pt x="1931623" y="406150"/>
                  <a:pt x="1936377" y="423582"/>
                </a:cubicBezTo>
                <a:cubicBezTo>
                  <a:pt x="1938503" y="431378"/>
                  <a:pt x="1948071" y="435864"/>
                  <a:pt x="1949824" y="443752"/>
                </a:cubicBezTo>
                <a:cubicBezTo>
                  <a:pt x="1952741" y="456879"/>
                  <a:pt x="1949824" y="470647"/>
                  <a:pt x="1949824" y="484094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8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79022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-79555"/>
            <a:ext cx="901994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Contribution of fossil fuel and biomass burning to BC mitigation</a:t>
            </a:r>
            <a:endParaRPr lang="zh-CN" alt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85FC4A57-1196-4C1C-B9EF-31189F73FCF3}"/>
              </a:ext>
            </a:extLst>
          </p:cNvPr>
          <p:cNvSpPr txBox="1"/>
          <p:nvPr/>
        </p:nvSpPr>
        <p:spPr>
          <a:xfrm>
            <a:off x="44533" y="5113692"/>
            <a:ext cx="9099467" cy="14603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en-US" altLang="zh-CN" b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ff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in the urban area decreased from 1.86 </a:t>
            </a:r>
            <a:r>
              <a:rPr lang="en-US" altLang="zh-CN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μg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/m</a:t>
            </a:r>
            <a:r>
              <a:rPr lang="en-US" altLang="zh-CN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in the pre‐COVID period to 0.90 </a:t>
            </a:r>
            <a:r>
              <a:rPr lang="en-US" altLang="zh-CN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μg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/m</a:t>
            </a:r>
            <a:r>
              <a:rPr lang="en-US" altLang="zh-CN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during the COVID‐19 lockdown.</a:t>
            </a:r>
            <a:endParaRPr lang="en-US" altLang="zh-CN" b="1" dirty="0">
              <a:solidFill>
                <a:srgbClr val="C0000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Lower </a:t>
            </a:r>
            <a:r>
              <a:rPr lang="en-US" altLang="zh-CN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en-US" altLang="zh-CN" b="1" baseline="-250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en-US" altLang="zh-CN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 concentrations and small fluctuations (0.13–0.21 </a:t>
            </a:r>
            <a:r>
              <a:rPr lang="en-US" altLang="zh-CN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μg</a:t>
            </a:r>
            <a:r>
              <a:rPr lang="en-US" altLang="zh-CN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/m</a:t>
            </a:r>
            <a:r>
              <a:rPr lang="en-US" altLang="zh-CN" b="1" baseline="30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occurred in the urban, urban industry, and suburban </a:t>
            </a:r>
            <a:r>
              <a:rPr lang="en-US" altLang="zh-CN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areas.</a:t>
            </a:r>
            <a:endParaRPr lang="en-US" altLang="zh-CN" b="1" dirty="0">
              <a:solidFill>
                <a:srgbClr val="7030A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45920" y="1433244"/>
            <a:ext cx="7357277" cy="3395717"/>
            <a:chOff x="2656028" y="5162840"/>
            <a:chExt cx="4335981" cy="182348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E010FF31-3ECF-42A9-A198-24C77A89B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0" b="-1270"/>
            <a:stretch/>
          </p:blipFill>
          <p:spPr>
            <a:xfrm>
              <a:off x="2656028" y="5162840"/>
              <a:ext cx="4335981" cy="457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0463206-1180-467B-B7E5-03D33E3B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028" y="5214166"/>
              <a:ext cx="4320000" cy="17721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6B879535-60C0-4430-B160-D3FBD5181FE4}"/>
              </a:ext>
            </a:extLst>
          </p:cNvPr>
          <p:cNvSpPr txBox="1"/>
          <p:nvPr/>
        </p:nvSpPr>
        <p:spPr>
          <a:xfrm>
            <a:off x="166033" y="725358"/>
            <a:ext cx="8809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030A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The variation and source apportionment of BC in megacities based on online monitoring, traffic data, machine learning, and </a:t>
            </a:r>
            <a:r>
              <a:rPr lang="en-US" altLang="zh-CN" sz="2000" dirty="0" err="1">
                <a:solidFill>
                  <a:srgbClr val="7030A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Aethalometer</a:t>
            </a:r>
            <a:r>
              <a:rPr lang="en-US" altLang="zh-CN" sz="2000" dirty="0">
                <a:solidFill>
                  <a:srgbClr val="7030A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Model</a:t>
            </a:r>
            <a:endParaRPr lang="zh-CN" altLang="en-US" sz="2000" dirty="0">
              <a:solidFill>
                <a:srgbClr val="7030A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6FEEA565-4AF1-4F8F-B6A5-954F1687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133600" y="2013527"/>
            <a:ext cx="4414982" cy="1144250"/>
            <a:chOff x="2133600" y="2013527"/>
            <a:chExt cx="4414982" cy="1144250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2133600" y="2013527"/>
              <a:ext cx="868218" cy="886691"/>
            </a:xfrm>
            <a:prstGeom prst="straightConnector1">
              <a:avLst/>
            </a:prstGeom>
            <a:ln w="38100">
              <a:solidFill>
                <a:srgbClr val="0066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5089236" y="3078971"/>
              <a:ext cx="1459346" cy="78806"/>
            </a:xfrm>
            <a:prstGeom prst="straightConnector1">
              <a:avLst/>
            </a:prstGeom>
            <a:ln w="38100">
              <a:solidFill>
                <a:srgbClr val="0066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66033" y="1244257"/>
            <a:ext cx="8739235" cy="3869270"/>
            <a:chOff x="494221" y="1331009"/>
            <a:chExt cx="8739235" cy="3869270"/>
          </a:xfrm>
        </p:grpSpPr>
        <p:grpSp>
          <p:nvGrpSpPr>
            <p:cNvPr id="39" name="组合 38"/>
            <p:cNvGrpSpPr/>
            <p:nvPr/>
          </p:nvGrpSpPr>
          <p:grpSpPr>
            <a:xfrm>
              <a:off x="494221" y="1331009"/>
              <a:ext cx="8739235" cy="3869270"/>
              <a:chOff x="265620" y="1102057"/>
              <a:chExt cx="8739235" cy="3869270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65620" y="1102057"/>
                <a:ext cx="8739235" cy="3869270"/>
                <a:chOff x="265620" y="1144336"/>
                <a:chExt cx="8739235" cy="3869270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265620" y="1144336"/>
                  <a:ext cx="8739235" cy="3869270"/>
                  <a:chOff x="265620" y="1144336"/>
                  <a:chExt cx="8739235" cy="3869270"/>
                </a:xfrm>
              </p:grpSpPr>
              <p:grpSp>
                <p:nvGrpSpPr>
                  <p:cNvPr id="11" name="组合 10"/>
                  <p:cNvGrpSpPr/>
                  <p:nvPr/>
                </p:nvGrpSpPr>
                <p:grpSpPr>
                  <a:xfrm>
                    <a:off x="265620" y="1144336"/>
                    <a:ext cx="8739235" cy="3869270"/>
                    <a:chOff x="1710589" y="187401"/>
                    <a:chExt cx="5690067" cy="2324085"/>
                  </a:xfrm>
                </p:grpSpPr>
                <p:pic>
                  <p:nvPicPr>
                    <p:cNvPr id="10" name="图片 9">
                      <a:extLst>
                        <a:ext uri="{FF2B5EF4-FFF2-40B4-BE49-F238E27FC236}">
                          <a16:creationId xmlns:a16="http://schemas.microsoft.com/office/drawing/2014/main" xmlns="" id="{E010FF31-3ECF-42A9-A198-24C77A89B1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53935"/>
                    <a:stretch/>
                  </p:blipFill>
                  <p:spPr>
                    <a:xfrm>
                      <a:off x="1710589" y="187401"/>
                      <a:ext cx="5690067" cy="2324085"/>
                    </a:xfrm>
                    <a:prstGeom prst="rect">
                      <a:avLst/>
                    </a:prstGeom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cxnSp>
                  <p:nvCxnSpPr>
                    <p:cNvPr id="8" name="直接箭头连接符 7"/>
                    <p:cNvCxnSpPr/>
                    <p:nvPr/>
                  </p:nvCxnSpPr>
                  <p:spPr>
                    <a:xfrm>
                      <a:off x="2361460" y="790222"/>
                      <a:ext cx="896645" cy="685591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文本框 8"/>
                    <p:cNvSpPr txBox="1"/>
                    <p:nvPr/>
                  </p:nvSpPr>
                  <p:spPr>
                    <a:xfrm>
                      <a:off x="2703966" y="736881"/>
                      <a:ext cx="134754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</a:rPr>
                        <a:t>47% Traffic</a:t>
                      </a:r>
                      <a:endParaRPr lang="zh-CN" altLang="en-US" sz="2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14" name="直接箭头连接符 13"/>
                    <p:cNvCxnSpPr/>
                    <p:nvPr/>
                  </p:nvCxnSpPr>
                  <p:spPr>
                    <a:xfrm>
                      <a:off x="5118076" y="605287"/>
                      <a:ext cx="896645" cy="685591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" name="文本框 14"/>
                    <p:cNvSpPr txBox="1"/>
                    <p:nvPr/>
                  </p:nvSpPr>
                  <p:spPr>
                    <a:xfrm>
                      <a:off x="5534262" y="437901"/>
                      <a:ext cx="1665528" cy="13234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000" b="1" dirty="0" smtClean="0">
                          <a:solidFill>
                            <a:srgbClr val="0000FF"/>
                          </a:solidFill>
                        </a:rPr>
                        <a:t>13% industry</a:t>
                      </a:r>
                    </a:p>
                    <a:p>
                      <a:r>
                        <a:rPr lang="en-US" altLang="zh-CN" sz="2000" b="1" dirty="0">
                          <a:solidFill>
                            <a:srgbClr val="C00000"/>
                          </a:solidFill>
                        </a:rPr>
                        <a:t>36% Traffic</a:t>
                      </a:r>
                      <a:endParaRPr lang="zh-CN" altLang="en-US" sz="2000" b="1" dirty="0">
                        <a:solidFill>
                          <a:srgbClr val="C00000"/>
                        </a:solidFill>
                      </a:endParaRPr>
                    </a:p>
                    <a:p>
                      <a:endParaRPr lang="en-US" altLang="zh-CN" sz="2000" b="1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zh-CN" altLang="en-US" sz="2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30" name="文本框 29"/>
                    <p:cNvSpPr txBox="1"/>
                    <p:nvPr/>
                  </p:nvSpPr>
                  <p:spPr>
                    <a:xfrm>
                      <a:off x="3373459" y="1515485"/>
                      <a:ext cx="877381" cy="2403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</a:rPr>
                        <a:t>17% Traffic</a:t>
                      </a:r>
                      <a:endParaRPr lang="zh-CN" altLang="en-US" sz="2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2459115" y="3430536"/>
                    <a:ext cx="346229" cy="1040134"/>
                    <a:chOff x="2459115" y="3430536"/>
                    <a:chExt cx="346229" cy="1040134"/>
                  </a:xfrm>
                </p:grpSpPr>
                <p:sp>
                  <p:nvSpPr>
                    <p:cNvPr id="27" name="矩形 26"/>
                    <p:cNvSpPr/>
                    <p:nvPr/>
                  </p:nvSpPr>
                  <p:spPr>
                    <a:xfrm>
                      <a:off x="2459115" y="3701987"/>
                      <a:ext cx="346229" cy="768683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9" name="矩形 28"/>
                    <p:cNvSpPr/>
                    <p:nvPr/>
                  </p:nvSpPr>
                  <p:spPr>
                    <a:xfrm>
                      <a:off x="2459115" y="3430536"/>
                      <a:ext cx="346229" cy="271451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32" name="文本框 31"/>
                <p:cNvSpPr txBox="1"/>
                <p:nvPr/>
              </p:nvSpPr>
              <p:spPr>
                <a:xfrm>
                  <a:off x="2745885" y="4250276"/>
                  <a:ext cx="127951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800" dirty="0" smtClean="0">
                      <a:solidFill>
                        <a:srgbClr val="002060"/>
                      </a:solidFill>
                    </a:rPr>
                    <a:t>20% BB</a:t>
                  </a:r>
                  <a:endParaRPr lang="zh-CN" altLang="en-US" sz="28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2745885" y="3778163"/>
                  <a:ext cx="208351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800" dirty="0" smtClean="0">
                      <a:solidFill>
                        <a:srgbClr val="002060"/>
                      </a:solidFill>
                    </a:rPr>
                    <a:t>63% industry</a:t>
                  </a:r>
                  <a:endParaRPr lang="zh-CN" altLang="en-US" sz="2800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6" name="矩形 35"/>
              <p:cNvSpPr/>
              <p:nvPr/>
            </p:nvSpPr>
            <p:spPr>
              <a:xfrm>
                <a:off x="2459115" y="4343375"/>
                <a:ext cx="360466" cy="23642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229129" y="3812828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FFFF00"/>
                    </a:solidFill>
                  </a:rPr>
                  <a:t>100%</a:t>
                </a:r>
                <a:endParaRPr lang="zh-CN" altLang="en-US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7" name="右大括号 36"/>
            <p:cNvSpPr/>
            <p:nvPr/>
          </p:nvSpPr>
          <p:spPr>
            <a:xfrm flipH="1">
              <a:off x="2239192" y="3617209"/>
              <a:ext cx="352933" cy="1191547"/>
            </a:xfrm>
            <a:prstGeom prst="rightBrace">
              <a:avLst>
                <a:gd name="adj1" fmla="val 8333"/>
                <a:gd name="adj2" fmla="val 49166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780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Atmospheric Implications</a:t>
            </a:r>
            <a:endParaRPr lang="zh-CN" altLang="en-US" sz="2800" b="1" baseline="-25000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58B78DB-BC01-4344-9C8D-A3D4C617D47C}"/>
              </a:ext>
            </a:extLst>
          </p:cNvPr>
          <p:cNvSpPr txBox="1"/>
          <p:nvPr/>
        </p:nvSpPr>
        <p:spPr>
          <a:xfrm>
            <a:off x="235528" y="805820"/>
            <a:ext cx="85773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The BC reduction and source assessment during the COVID‐19 lockdown in </a:t>
            </a:r>
            <a:r>
              <a:rPr lang="en-US" altLang="zh-CN" sz="2400" dirty="0" smtClean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the megacity </a:t>
            </a:r>
            <a:r>
              <a:rPr lang="en-US" altLang="zh-CN" sz="24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provides us with a clear picture of how to reduce BC in the megacities of China in the future.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 variety of methods were applied to study the variation of BC concentration during the epidemic, providing a new paradigm for quantifying BC sources in megacities.</a:t>
            </a:r>
            <a:endParaRPr lang="zh-CN" altLang="en-US" sz="2400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B50AA38A-41B4-4AE0-A46D-21AB3A8B7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2454" b="24933"/>
          <a:stretch/>
        </p:blipFill>
        <p:spPr bwMode="auto">
          <a:xfrm>
            <a:off x="235528" y="3857308"/>
            <a:ext cx="3734931" cy="21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8599042-C7FF-46D8-AC77-B016782C7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2" r="10978"/>
          <a:stretch/>
        </p:blipFill>
        <p:spPr>
          <a:xfrm>
            <a:off x="3353262" y="3857308"/>
            <a:ext cx="2773885" cy="2131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B49F722-94D8-4385-88DB-DA85ED21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10042"/>
          <a:stretch/>
        </p:blipFill>
        <p:spPr>
          <a:xfrm>
            <a:off x="5857415" y="3857308"/>
            <a:ext cx="2957946" cy="21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188640"/>
            <a:chExt cx="9144000" cy="6669360"/>
          </a:xfrm>
        </p:grpSpPr>
        <p:pic>
          <p:nvPicPr>
            <p:cNvPr id="19460" name="图片 3" descr="IMG_0754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640"/>
              <a:ext cx="9144000" cy="666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TextBox 4"/>
            <p:cNvSpPr txBox="1">
              <a:spLocks noChangeArrowheads="1"/>
            </p:cNvSpPr>
            <p:nvPr/>
          </p:nvSpPr>
          <p:spPr bwMode="auto">
            <a:xfrm>
              <a:off x="6894666" y="6488668"/>
              <a:ext cx="22493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</a:rPr>
                <a:t>Photo taken by WJL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459" name="标题 1"/>
          <p:cNvSpPr>
            <a:spLocks noGrp="1"/>
          </p:cNvSpPr>
          <p:nvPr>
            <p:ph type="title"/>
          </p:nvPr>
        </p:nvSpPr>
        <p:spPr>
          <a:xfrm>
            <a:off x="457200" y="2871929"/>
            <a:ext cx="8229600" cy="1143000"/>
          </a:xfrm>
        </p:spPr>
        <p:txBody>
          <a:bodyPr/>
          <a:lstStyle/>
          <a:p>
            <a:pPr algn="ctr"/>
            <a:r>
              <a:rPr lang="en-US" altLang="zh-CN" b="1" dirty="0">
                <a:latin typeface="+mn-lt"/>
                <a:cs typeface="Times New Roman" pitchFamily="18" charset="0"/>
              </a:rPr>
              <a:t>Thank you for your attention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！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6B20CCCF-85B0-4B7E-AF19-33526B2D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83E661B-E3E6-4739-8250-F6F8C5DD6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" y="28858"/>
            <a:ext cx="1914712" cy="19147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7DB191E-6AC1-4523-92CC-06AA0BABDB05}"/>
              </a:ext>
            </a:extLst>
          </p:cNvPr>
          <p:cNvSpPr txBox="1"/>
          <p:nvPr/>
        </p:nvSpPr>
        <p:spPr>
          <a:xfrm>
            <a:off x="1329" y="1904878"/>
            <a:ext cx="2086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itchFamily="34" charset="0"/>
                <a:ea typeface="黑体" panose="02010609060101010101" pitchFamily="49" charset="-122"/>
                <a:cs typeface="Calibri" pitchFamily="34" charset="0"/>
              </a:rPr>
              <a:t>Link to the paper</a:t>
            </a:r>
            <a:endParaRPr lang="zh-CN" altLang="en-US" dirty="0">
              <a:solidFill>
                <a:schemeClr val="bg1"/>
              </a:solidFill>
              <a:latin typeface="Calibri" pitchFamily="34" charset="0"/>
              <a:ea typeface="黑体" panose="02010609060101010101" pitchFamily="49" charset="-122"/>
              <a:cs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27" y="-81186"/>
            <a:ext cx="3040473" cy="19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5" y="851260"/>
            <a:ext cx="7511525" cy="4140000"/>
          </a:xfr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086802" y="6619635"/>
            <a:ext cx="4243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Diffenbaugh et al., 2020, Nature Reviews Earth &amp; Environment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A2587107-E97C-440D-A3D4-470A76B5C060}"/>
              </a:ext>
            </a:extLst>
          </p:cNvPr>
          <p:cNvSpPr/>
          <p:nvPr/>
        </p:nvSpPr>
        <p:spPr>
          <a:xfrm>
            <a:off x="0" y="0"/>
            <a:ext cx="9144000" cy="778934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92B88C1E-8CB0-42C4-B80B-25DF39AC67B8}"/>
              </a:ext>
            </a:extLst>
          </p:cNvPr>
          <p:cNvSpPr txBox="1"/>
          <p:nvPr/>
        </p:nvSpPr>
        <p:spPr>
          <a:xfrm>
            <a:off x="387390" y="5107305"/>
            <a:ext cx="866226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Short-term impacts: energy, emissions, health, climate and air quality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Providing rare opportunities for studying the interactions between humans and the earth system</a:t>
            </a:r>
            <a:endParaRPr lang="zh-CN" altLang="en-US" sz="20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7CA7352F-5AA7-4B9C-B61B-C342C390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C088109C-C454-4F0F-92BB-39767239CC58}"/>
              </a:ext>
            </a:extLst>
          </p:cNvPr>
          <p:cNvSpPr txBox="1"/>
          <p:nvPr/>
        </p:nvSpPr>
        <p:spPr>
          <a:xfrm>
            <a:off x="3298" y="-90844"/>
            <a:ext cx="914070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Rare opportunities for studying natural and human systems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533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A251346-4D1B-4561-A838-66791F77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07" y="3170808"/>
            <a:ext cx="4320000" cy="1614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207DF74-BA23-4F84-9924-20BAE586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407" y="864536"/>
            <a:ext cx="4320000" cy="2206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6D8DBAB-105D-45EB-AF01-76B5CA3B5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3" y="864536"/>
            <a:ext cx="4500000" cy="16935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1D73E1C-7417-410E-9955-F4AB407E8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3" y="2663921"/>
            <a:ext cx="4500000" cy="2081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5727433-7EE4-400F-99FE-8843C900B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517" y="4892498"/>
            <a:ext cx="4320000" cy="1707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EEBFA28-BB4F-4B3F-B8CA-2E676D1BA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3" y="4824734"/>
            <a:ext cx="4500000" cy="1775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8F64165B-1952-465F-9CCF-B01F8801B3B4}"/>
              </a:ext>
            </a:extLst>
          </p:cNvPr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zh-CN" altLang="en-US" sz="2800" dirty="0"/>
              <a:t>新冠肺炎相关研究剧增</a:t>
            </a:r>
            <a:endParaRPr lang="en-GB" sz="20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86CD8F6A-DC31-4194-8122-65C6E053D94C}"/>
              </a:ext>
            </a:extLst>
          </p:cNvPr>
          <p:cNvGrpSpPr/>
          <p:nvPr/>
        </p:nvGrpSpPr>
        <p:grpSpPr>
          <a:xfrm>
            <a:off x="0" y="0"/>
            <a:ext cx="9158588" cy="675202"/>
            <a:chOff x="0" y="0"/>
            <a:chExt cx="9158588" cy="675202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BB051A76-B82F-4D05-8FAC-9FE1816B1866}"/>
                </a:ext>
              </a:extLst>
            </p:cNvPr>
            <p:cNvSpPr/>
            <p:nvPr/>
          </p:nvSpPr>
          <p:spPr>
            <a:xfrm>
              <a:off x="0" y="0"/>
              <a:ext cx="9144000" cy="675202"/>
            </a:xfrm>
            <a:prstGeom prst="rect">
              <a:avLst/>
            </a:prstGeom>
            <a:solidFill>
              <a:srgbClr val="265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">
              <a:extLst>
                <a:ext uri="{FF2B5EF4-FFF2-40B4-BE49-F238E27FC236}">
                  <a16:creationId xmlns="" xmlns:a16="http://schemas.microsoft.com/office/drawing/2014/main" id="{D1A9B565-A638-46F2-BF5E-E9C820FDEA99}"/>
                </a:ext>
              </a:extLst>
            </p:cNvPr>
            <p:cNvSpPr txBox="1"/>
            <p:nvPr/>
          </p:nvSpPr>
          <p:spPr>
            <a:xfrm>
              <a:off x="14588" y="44624"/>
              <a:ext cx="9144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ClrTx/>
                <a:buFontTx/>
                <a:buNone/>
                <a:defRPr sz="22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5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2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800" b="1" dirty="0"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ea typeface="+mj-ea"/>
                  <a:cs typeface="+mj-cs"/>
                </a:rPr>
                <a:t> A new sight to study the air pollution</a:t>
              </a:r>
              <a:endParaRPr lang="en-GB" sz="20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endParaRPr>
            </a:p>
          </p:txBody>
        </p:sp>
      </p:grpSp>
      <p:sp>
        <p:nvSpPr>
          <p:cNvPr id="13" name="灯片编号占位符 12">
            <a:extLst>
              <a:ext uri="{FF2B5EF4-FFF2-40B4-BE49-F238E27FC236}">
                <a16:creationId xmlns="" xmlns:a16="http://schemas.microsoft.com/office/drawing/2014/main" id="{CBA4131C-1B70-4CA6-B10C-7A41601F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4" name="文本框 7"/>
          <p:cNvSpPr txBox="1"/>
          <p:nvPr/>
        </p:nvSpPr>
        <p:spPr>
          <a:xfrm>
            <a:off x="220681" y="1967651"/>
            <a:ext cx="8702638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During COVID-19 period,</a:t>
            </a:r>
          </a:p>
          <a:p>
            <a:pPr marL="342900" indent="-342900">
              <a:buAutoNum type="arabicParenBoth"/>
            </a:pPr>
            <a:r>
              <a:rPr lang="en-US" altLang="zh-CN" sz="2800" b="1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mechanisms of air pollution events;</a:t>
            </a:r>
          </a:p>
          <a:p>
            <a:pPr marL="342900" indent="-342900">
              <a:buFontTx/>
              <a:buAutoNum type="arabicParenBoth"/>
            </a:pPr>
            <a:r>
              <a:rPr lang="en-US" altLang="zh-CN" sz="2800" b="1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variation of emission sources;</a:t>
            </a:r>
          </a:p>
          <a:p>
            <a:pPr marL="342900" indent="-342900">
              <a:buFontTx/>
              <a:buAutoNum type="arabicParenBoth"/>
            </a:pPr>
            <a:r>
              <a:rPr lang="en-US" altLang="zh-CN" sz="2800" b="1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changes in pollutants help to understand the impact of their sources</a:t>
            </a:r>
          </a:p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And health, climate …</a:t>
            </a:r>
          </a:p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No study focuses on the BC variations during the COVID-19 lockdown at the megacity level</a:t>
            </a:r>
            <a:endParaRPr lang="zh-CN" altLang="en-US" sz="2800" b="1" dirty="0">
              <a:solidFill>
                <a:srgbClr val="7030A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4"/>
          <a:stretch>
            <a:fillRect/>
          </a:stretch>
        </p:blipFill>
        <p:spPr bwMode="auto">
          <a:xfrm>
            <a:off x="4173289" y="2426948"/>
            <a:ext cx="4747935" cy="315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7370526" y="5480695"/>
            <a:ext cx="1592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Bond et al., 2013, JGR</a:t>
            </a:r>
            <a:endParaRPr kumimoji="0" lang="zh-CN" altLang="en-US" sz="1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0"/>
            <a:ext cx="9158588" cy="675202"/>
            <a:chOff x="0" y="0"/>
            <a:chExt cx="9158588" cy="675202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9144000" cy="675202"/>
            </a:xfrm>
            <a:prstGeom prst="rect">
              <a:avLst/>
            </a:prstGeom>
            <a:solidFill>
              <a:srgbClr val="265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14588" y="44624"/>
              <a:ext cx="9144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ClrTx/>
                <a:buFontTx/>
                <a:buNone/>
                <a:defRPr sz="22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5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2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Atmospheric BC</a:t>
              </a: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black carbon, soot, elemental carbon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）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027"/>
          <p:cNvSpPr txBox="1">
            <a:spLocks noChangeArrowheads="1"/>
          </p:cNvSpPr>
          <p:nvPr/>
        </p:nvSpPr>
        <p:spPr>
          <a:xfrm>
            <a:off x="442302" y="5648037"/>
            <a:ext cx="3600400" cy="914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rPr>
              <a:t>Soot aggregation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b="202"/>
          <a:stretch/>
        </p:blipFill>
        <p:spPr bwMode="auto">
          <a:xfrm>
            <a:off x="965984" y="2483573"/>
            <a:ext cx="2088232" cy="139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/>
          <p:nvPr/>
        </p:nvSpPr>
        <p:spPr>
          <a:xfrm>
            <a:off x="5143796" y="5734345"/>
            <a:ext cx="400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 Unicode MS" panose="020B0604020202020204" pitchFamily="34" charset="-122"/>
              </a:rPr>
              <a:t>Radiative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 Unicode MS" panose="020B0604020202020204" pitchFamily="34" charset="-122"/>
              </a:rPr>
              <a:t> forcing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 Unicode MS" panose="020B0604020202020204" pitchFamily="34" charset="-122"/>
              </a:rPr>
              <a:t>0.77W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 Unicode MS" panose="020B0604020202020204" pitchFamily="34" charset="-122"/>
              </a:rPr>
              <a:t>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 Unicode MS" panose="020B0604020202020204" pitchFamily="34" charset="-122"/>
              </a:rPr>
              <a:t>-2</a:t>
            </a:r>
            <a:endParaRPr kumimoji="0" lang="zh-CN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23" name="图片 22" descr="wildfire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592" y="931084"/>
            <a:ext cx="1521898" cy="121682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24"/>
          <p:cNvGrpSpPr/>
          <p:nvPr/>
        </p:nvGrpSpPr>
        <p:grpSpPr>
          <a:xfrm>
            <a:off x="3715964" y="637591"/>
            <a:ext cx="4248472" cy="1518240"/>
            <a:chOff x="5398936" y="713830"/>
            <a:chExt cx="5127705" cy="1799299"/>
          </a:xfrm>
        </p:grpSpPr>
        <p:sp>
          <p:nvSpPr>
            <p:cNvPr id="27" name="云形标注 26"/>
            <p:cNvSpPr/>
            <p:nvPr/>
          </p:nvSpPr>
          <p:spPr>
            <a:xfrm>
              <a:off x="7227306" y="713830"/>
              <a:ext cx="3299335" cy="1799299"/>
            </a:xfrm>
            <a:prstGeom prst="cloudCallout">
              <a:avLst>
                <a:gd name="adj1" fmla="val -105512"/>
                <a:gd name="adj2" fmla="val 16723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softEdge rad="127000"/>
            </a:effectLst>
            <a:scene3d>
              <a:camera prst="obliqueTop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67099" y="1337234"/>
              <a:ext cx="643636" cy="360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176489">
              <a:off x="9108488" y="1205507"/>
              <a:ext cx="725456" cy="360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73" y="1629434"/>
              <a:ext cx="676838" cy="36000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34"/>
            <a:stretch/>
          </p:blipFill>
          <p:spPr>
            <a:xfrm rot="798972" flipV="1">
              <a:off x="7699388" y="1227840"/>
              <a:ext cx="474432" cy="3600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34"/>
            <a:stretch/>
          </p:blipFill>
          <p:spPr>
            <a:xfrm rot="16002316" flipV="1">
              <a:off x="7958562" y="1672038"/>
              <a:ext cx="474432" cy="3600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34"/>
            <a:stretch/>
          </p:blipFill>
          <p:spPr>
            <a:xfrm rot="19722175" flipV="1">
              <a:off x="8235855" y="1041906"/>
              <a:ext cx="474432" cy="360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34"/>
            <a:stretch/>
          </p:blipFill>
          <p:spPr>
            <a:xfrm rot="9140691">
              <a:off x="8346095" y="1800338"/>
              <a:ext cx="474432" cy="360000"/>
            </a:xfrm>
            <a:prstGeom prst="rect">
              <a:avLst/>
            </a:prstGeom>
          </p:spPr>
        </p:pic>
        <p:sp>
          <p:nvSpPr>
            <p:cNvPr id="35" name="椭圆 34"/>
            <p:cNvSpPr/>
            <p:nvPr/>
          </p:nvSpPr>
          <p:spPr>
            <a:xfrm>
              <a:off x="5398936" y="1908312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871788" y="1818486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6363969" y="173519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6806252" y="1648198"/>
              <a:ext cx="252000" cy="252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pic>
        <p:nvPicPr>
          <p:cNvPr id="24" name="图片 23" descr="a74395e725844c8980c76b4d267fa32f"/>
          <p:cNvPicPr>
            <a:picLocks noChangeAspect="1"/>
          </p:cNvPicPr>
          <p:nvPr/>
        </p:nvPicPr>
        <p:blipFill>
          <a:blip r:embed="rId12"/>
          <a:srcRect l="3363" r="21637"/>
          <a:stretch>
            <a:fillRect/>
          </a:stretch>
        </p:blipFill>
        <p:spPr>
          <a:xfrm>
            <a:off x="2123728" y="931084"/>
            <a:ext cx="1530294" cy="121064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1"/>
          <p:cNvSpPr txBox="1"/>
          <p:nvPr/>
        </p:nvSpPr>
        <p:spPr>
          <a:xfrm>
            <a:off x="643672" y="5556785"/>
            <a:ext cx="3289683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400" i="1"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anose="020B0604020202020204" charset="-122"/>
                <a:sym typeface="Arial Unicode MS"/>
              </a:rPr>
              <a:t>Wang..Li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anose="020B0604020202020204" charset="-122"/>
                <a:sym typeface="Arial Unicode MS"/>
              </a:rPr>
              <a:t>* et al., ESTL, 2017 ; Li et al., 2013, ACP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 Unicode MS" panose="020B0604020202020204" charset="-122"/>
              <a:sym typeface="Arial Unicode M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3"/>
          <a:srcRect t="9688"/>
          <a:stretch/>
        </p:blipFill>
        <p:spPr>
          <a:xfrm>
            <a:off x="970795" y="3840322"/>
            <a:ext cx="2083421" cy="1720757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4268632" y="4899708"/>
            <a:ext cx="3586221" cy="36661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45" name="Picture 6" descr="high mag for ppt repor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691" y="2437166"/>
            <a:ext cx="3287119" cy="336441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41" name="文本框 40">
            <a:extLst>
              <a:ext uri="{FF2B5EF4-FFF2-40B4-BE49-F238E27FC236}">
                <a16:creationId xmlns="" xmlns:a16="http://schemas.microsoft.com/office/drawing/2014/main" id="{C173AD28-5505-46BA-926E-FABC57DEC4A5}"/>
              </a:ext>
            </a:extLst>
          </p:cNvPr>
          <p:cNvSpPr txBox="1"/>
          <p:nvPr/>
        </p:nvSpPr>
        <p:spPr>
          <a:xfrm>
            <a:off x="2370451" y="2027148"/>
            <a:ext cx="4591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indicator of primary emissions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5CFB76CB-E517-4AAE-9E36-2D0B85F2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8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C2F7949F-1A69-4489-B1F5-9E386C3370B1}"/>
              </a:ext>
            </a:extLst>
          </p:cNvPr>
          <p:cNvGrpSpPr/>
          <p:nvPr/>
        </p:nvGrpSpPr>
        <p:grpSpPr>
          <a:xfrm>
            <a:off x="0" y="-77718"/>
            <a:ext cx="9144000" cy="954107"/>
            <a:chOff x="0" y="-77718"/>
            <a:chExt cx="9144000" cy="954107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44595393-B7FB-40A3-B264-6E5D75C6F54F}"/>
                </a:ext>
              </a:extLst>
            </p:cNvPr>
            <p:cNvSpPr/>
            <p:nvPr/>
          </p:nvSpPr>
          <p:spPr>
            <a:xfrm>
              <a:off x="0" y="1"/>
              <a:ext cx="9144000" cy="830996"/>
            </a:xfrm>
            <a:prstGeom prst="rect">
              <a:avLst/>
            </a:prstGeom>
            <a:solidFill>
              <a:srgbClr val="265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7" name="TextBox 1">
              <a:extLst>
                <a:ext uri="{FF2B5EF4-FFF2-40B4-BE49-F238E27FC236}">
                  <a16:creationId xmlns="" xmlns:a16="http://schemas.microsoft.com/office/drawing/2014/main" id="{819C3C54-5B20-462D-A716-2B0AA3F510A4}"/>
                </a:ext>
              </a:extLst>
            </p:cNvPr>
            <p:cNvSpPr txBox="1"/>
            <p:nvPr/>
          </p:nvSpPr>
          <p:spPr>
            <a:xfrm>
              <a:off x="14588" y="-77718"/>
              <a:ext cx="912941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ClrTx/>
                <a:buFontTx/>
                <a:buNone/>
                <a:defRPr sz="22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5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2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Ø"/>
                <a:defRPr sz="200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Uncertainty in assessing source and distribution of BC in the megacities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C65E742-8004-495C-93CD-A32BDD2B6411}"/>
              </a:ext>
            </a:extLst>
          </p:cNvPr>
          <p:cNvSpPr txBox="1"/>
          <p:nvPr/>
        </p:nvSpPr>
        <p:spPr>
          <a:xfrm>
            <a:off x="14588" y="784221"/>
            <a:ext cx="9144000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observations and simulations are hard to accurately assess the sources and distribution of BC emissions in the megacities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71A98C82-6AC6-48EE-897F-BF952DD9A3DC}"/>
              </a:ext>
            </a:extLst>
          </p:cNvPr>
          <p:cNvSpPr txBox="1"/>
          <p:nvPr/>
        </p:nvSpPr>
        <p:spPr>
          <a:xfrm>
            <a:off x="2949" y="2602145"/>
            <a:ext cx="9113951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specific tracer for BC from different sources, it is hard to asses BC emissions from different sources.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138D6A6E-169C-4980-844A-748CE7BD2C0E}"/>
              </a:ext>
            </a:extLst>
          </p:cNvPr>
          <p:cNvSpPr txBox="1"/>
          <p:nvPr/>
        </p:nvSpPr>
        <p:spPr>
          <a:xfrm>
            <a:off x="14588" y="4004570"/>
            <a:ext cx="9144000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BC emissions from large numbers of motor vehicles in megacities is still a challenge.</a:t>
            </a:r>
            <a:endParaRPr lang="zh-CN" alt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F17145E-2A54-424F-8004-30FED5B21B2E}"/>
              </a:ext>
            </a:extLst>
          </p:cNvPr>
          <p:cNvSpPr txBox="1"/>
          <p:nvPr/>
        </p:nvSpPr>
        <p:spPr>
          <a:xfrm>
            <a:off x="283334" y="1692936"/>
            <a:ext cx="88452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Bottom-up technology-based emission inventories (EIs) for BC carry an uncertainty from variations in BC emission factors and in emission activities.</a:t>
            </a:r>
          </a:p>
          <a:p>
            <a:pPr algn="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Fang et al., 2018, JGR-A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3294AFBB-DBB8-4ACA-B4CF-343134CB4EE6}"/>
              </a:ext>
            </a:extLst>
          </p:cNvPr>
          <p:cNvSpPr txBox="1"/>
          <p:nvPr/>
        </p:nvSpPr>
        <p:spPr>
          <a:xfrm>
            <a:off x="283334" y="3355923"/>
            <a:ext cx="8553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 method could quantify the BC contribution from coal, liquid fossil fuels, and biomass, but are with the low time resolution, expensive, and time-consuming.</a:t>
            </a:r>
          </a:p>
          <a:p>
            <a:pPr algn="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Fang et al., 2018, JGR-A;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Zotter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2017,ACP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7A07BC0-771F-4D41-B9B4-6D3974D48A56}"/>
              </a:ext>
            </a:extLst>
          </p:cNvPr>
          <p:cNvSpPr txBox="1"/>
          <p:nvPr/>
        </p:nvSpPr>
        <p:spPr>
          <a:xfrm>
            <a:off x="150921" y="4828092"/>
            <a:ext cx="8944296" cy="187743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  <a:p>
            <a:r>
              <a:rPr lang="en-US" altLang="zh-CN" sz="2800" b="0" i="0" dirty="0">
                <a:solidFill>
                  <a:srgbClr val="A50021"/>
                </a:solidFill>
                <a:effectLst/>
                <a:latin typeface="Arial" panose="020B0604020202020204" pitchFamily="34" charset="0"/>
              </a:rPr>
              <a:t>Taking a megacity as model, assessing the contribution of different sources to BC emissions based on </a:t>
            </a:r>
            <a:r>
              <a:rPr lang="en-US" altLang="zh-CN" sz="2800" b="0" i="0" dirty="0" smtClean="0">
                <a:solidFill>
                  <a:srgbClr val="A50021"/>
                </a:solidFill>
                <a:effectLst/>
                <a:latin typeface="Arial" panose="020B0604020202020204" pitchFamily="34" charset="0"/>
              </a:rPr>
              <a:t>the BC changes</a:t>
            </a:r>
            <a:endParaRPr lang="zh-CN" altLang="en-US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2F8B34C5-608B-4102-BED1-EE831138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6BF-F17B-4B27-AFE1-D310822770A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691889-9740-4B5F-BE9D-F2D7B763E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" y="771656"/>
            <a:ext cx="6480000" cy="4556712"/>
          </a:xfrm>
          <a:prstGeom prst="rect">
            <a:avLst/>
          </a:prstGeom>
        </p:spPr>
      </p:pic>
      <p:sp>
        <p:nvSpPr>
          <p:cNvPr id="7" name="文本框 5"/>
          <p:cNvSpPr txBox="1">
            <a:spLocks noChangeArrowheads="1"/>
          </p:cNvSpPr>
          <p:nvPr/>
        </p:nvSpPr>
        <p:spPr bwMode="auto">
          <a:xfrm>
            <a:off x="444500" y="5283212"/>
            <a:ext cx="85510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zh-CN" sz="2000" b="1" dirty="0">
                <a:ea typeface="黑体" panose="02010609060101010101" pitchFamily="49" charset="-122"/>
                <a:cs typeface="Arial" pitchFamily="34" charset="0"/>
              </a:rPr>
              <a:t>Study area: </a:t>
            </a:r>
            <a:r>
              <a:rPr lang="en-US" altLang="zh-CN" sz="2000" dirty="0">
                <a:ea typeface="黑体" panose="02010609060101010101" pitchFamily="49" charset="-122"/>
                <a:cs typeface="Arial" pitchFamily="34" charset="0"/>
              </a:rPr>
              <a:t>a typical new and template city with rapid urbanization in YRD – 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  <a:cs typeface="Arial" pitchFamily="34" charset="0"/>
              </a:rPr>
              <a:t>Hangzhou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zh-CN" sz="2000" dirty="0">
                <a:ea typeface="黑体" panose="02010609060101010101" pitchFamily="49" charset="-122"/>
                <a:cs typeface="Arial" pitchFamily="34" charset="0"/>
              </a:rPr>
              <a:t>Nine BC observation sites, including </a:t>
            </a:r>
            <a:r>
              <a:rPr lang="en-US" altLang="zh-CN" sz="2000" b="1" dirty="0">
                <a:solidFill>
                  <a:srgbClr val="A50021"/>
                </a:solidFill>
                <a:ea typeface="黑体" panose="02010609060101010101" pitchFamily="49" charset="-122"/>
                <a:cs typeface="Arial" pitchFamily="34" charset="0"/>
              </a:rPr>
              <a:t>urban, urban-industrial, suburban, and rural areas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>
                <a:latin typeface="Calibri"/>
                <a:ea typeface="黑体"/>
                <a:cs typeface="Calibri"/>
              </a:rPr>
              <a:t>Study area: Hangzhou</a:t>
            </a:r>
            <a:endParaRPr lang="en-GB" sz="20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374008" y="1926951"/>
            <a:ext cx="381474" cy="3644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651230" y="1377280"/>
            <a:ext cx="381474" cy="91416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19688345">
            <a:off x="1334511" y="2310515"/>
            <a:ext cx="2980655" cy="150130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22E8FD3C-56D0-4935-8855-6F84DD1FA941}"/>
              </a:ext>
            </a:extLst>
          </p:cNvPr>
          <p:cNvSpPr/>
          <p:nvPr/>
        </p:nvSpPr>
        <p:spPr>
          <a:xfrm>
            <a:off x="3438089" y="1816233"/>
            <a:ext cx="254945" cy="2435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3A22E58-8B1D-45AA-B223-F3CA4FAC3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45" y="870432"/>
            <a:ext cx="1800000" cy="105263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D358B0A-B372-406C-AFEE-DE196CB4DB7F}"/>
              </a:ext>
            </a:extLst>
          </p:cNvPr>
          <p:cNvSpPr/>
          <p:nvPr/>
        </p:nvSpPr>
        <p:spPr>
          <a:xfrm>
            <a:off x="6519083" y="1864509"/>
            <a:ext cx="2481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err="1"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Aethalometer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AE-31</a:t>
            </a:r>
            <a:endParaRPr lang="en-US" altLang="zh-CN" sz="1200" i="0" dirty="0">
              <a:solidFill>
                <a:srgbClr val="0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730D63C8-363F-4EB2-A9B8-409ECB8A0CAF}"/>
              </a:ext>
            </a:extLst>
          </p:cNvPr>
          <p:cNvSpPr txBox="1"/>
          <p:nvPr/>
        </p:nvSpPr>
        <p:spPr>
          <a:xfrm>
            <a:off x="6557622" y="3339315"/>
            <a:ext cx="2411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online monitoring +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traffic data +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machine learning +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Aethalometer Model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6CCC445F-1AA3-4E33-BEA5-5A03D80720E1}"/>
              </a:ext>
            </a:extLst>
          </p:cNvPr>
          <p:cNvSpPr txBox="1"/>
          <p:nvPr/>
        </p:nvSpPr>
        <p:spPr>
          <a:xfrm>
            <a:off x="6566867" y="2443572"/>
            <a:ext cx="241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BC source apportionment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="" xmlns:a16="http://schemas.microsoft.com/office/drawing/2014/main" id="{BBEF1BB1-A87A-4D2E-B4DD-D6E41F8D76D7}"/>
              </a:ext>
            </a:extLst>
          </p:cNvPr>
          <p:cNvSpPr/>
          <p:nvPr/>
        </p:nvSpPr>
        <p:spPr>
          <a:xfrm>
            <a:off x="7479992" y="2216828"/>
            <a:ext cx="566150" cy="29367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下 16">
            <a:extLst>
              <a:ext uri="{FF2B5EF4-FFF2-40B4-BE49-F238E27FC236}">
                <a16:creationId xmlns="" xmlns:a16="http://schemas.microsoft.com/office/drawing/2014/main" id="{9362085A-0119-46E8-A24E-899047D40D78}"/>
              </a:ext>
            </a:extLst>
          </p:cNvPr>
          <p:cNvSpPr/>
          <p:nvPr/>
        </p:nvSpPr>
        <p:spPr>
          <a:xfrm>
            <a:off x="7479992" y="3122440"/>
            <a:ext cx="566150" cy="29367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F2EC9DF-70F0-4871-8DC4-2B646AA0E3FF}"/>
              </a:ext>
            </a:extLst>
          </p:cNvPr>
          <p:cNvSpPr/>
          <p:nvPr/>
        </p:nvSpPr>
        <p:spPr>
          <a:xfrm>
            <a:off x="6508167" y="845466"/>
            <a:ext cx="2497745" cy="41901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9789184-03C4-452B-9AEF-47088CC4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73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6623050"/>
            <a:ext cx="9144000" cy="261938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4" y="962282"/>
            <a:ext cx="4188272" cy="20569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2005828" y="596624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Yan’an</a:t>
            </a:r>
            <a:r>
              <a:rPr lang="en-US" altLang="zh-CN" dirty="0">
                <a:solidFill>
                  <a:srgbClr val="C0000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road</a:t>
            </a:r>
            <a:endParaRPr lang="zh-CN" altLang="en-US" dirty="0">
              <a:solidFill>
                <a:srgbClr val="C0000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933199"/>
            <a:ext cx="4172025" cy="208601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文本框 16"/>
          <p:cNvSpPr txBox="1"/>
          <p:nvPr/>
        </p:nvSpPr>
        <p:spPr>
          <a:xfrm>
            <a:off x="6301530" y="596624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Westlake</a:t>
            </a:r>
            <a:endParaRPr lang="zh-CN" altLang="en-US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文本框 5"/>
          <p:cNvSpPr txBox="1">
            <a:spLocks noChangeArrowheads="1"/>
          </p:cNvSpPr>
          <p:nvPr/>
        </p:nvSpPr>
        <p:spPr bwMode="auto">
          <a:xfrm>
            <a:off x="234182" y="2960628"/>
            <a:ext cx="8798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spcBef>
                <a:spcPct val="0"/>
              </a:spcBef>
              <a:buNone/>
              <a:defRPr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first day after the strictest Lockdown (5 February), traffic disappeared from the streets and scenic spots in Hangzhou</a:t>
            </a:r>
          </a:p>
        </p:txBody>
      </p:sp>
      <p:sp>
        <p:nvSpPr>
          <p:cNvPr id="22" name="矩形 21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>
                <a:ea typeface="黑体"/>
              </a:rPr>
              <a:t>Extremely low traffic flow during lockdown</a:t>
            </a:r>
            <a:endParaRPr lang="en-GB" sz="20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4EC686A4-3AE4-4BE0-BD01-B94066264C60}"/>
              </a:ext>
            </a:extLst>
          </p:cNvPr>
          <p:cNvGrpSpPr/>
          <p:nvPr/>
        </p:nvGrpSpPr>
        <p:grpSpPr>
          <a:xfrm>
            <a:off x="2462224" y="3530915"/>
            <a:ext cx="6692806" cy="3142934"/>
            <a:chOff x="1516089" y="3370688"/>
            <a:chExt cx="6692806" cy="3142934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71BE382-BB80-4A9C-A955-31CA05EDE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014"/>
            <a:stretch/>
          </p:blipFill>
          <p:spPr>
            <a:xfrm>
              <a:off x="1516089" y="3370688"/>
              <a:ext cx="6692806" cy="272049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EE92F65B-5496-4A9F-A477-881677465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82" b="-872"/>
            <a:stretch/>
          </p:blipFill>
          <p:spPr>
            <a:xfrm>
              <a:off x="1528789" y="6093618"/>
              <a:ext cx="6660000" cy="42000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4A9FBBC3-8E91-411E-8BC3-42D1A1D18885}"/>
              </a:ext>
            </a:extLst>
          </p:cNvPr>
          <p:cNvSpPr txBox="1"/>
          <p:nvPr/>
        </p:nvSpPr>
        <p:spPr>
          <a:xfrm>
            <a:off x="185432" y="3699300"/>
            <a:ext cx="24686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Pre-COVID: </a:t>
            </a:r>
          </a:p>
          <a:p>
            <a:pPr algn="just"/>
            <a:r>
              <a:rPr lang="en-US" altLang="zh-CN" sz="16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1-23 January;</a:t>
            </a:r>
          </a:p>
          <a:p>
            <a:pPr algn="just"/>
            <a:r>
              <a:rPr lang="en-US" altLang="zh-CN" sz="1600" b="1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Spring festival: </a:t>
            </a:r>
          </a:p>
          <a:p>
            <a:pPr algn="just"/>
            <a:r>
              <a:rPr lang="en-US" altLang="zh-CN" sz="16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24 January – 4 February;</a:t>
            </a:r>
          </a:p>
          <a:p>
            <a:pPr algn="just"/>
            <a:r>
              <a:rPr lang="en-US" altLang="zh-CN" sz="1600" b="1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Lockdown: </a:t>
            </a:r>
          </a:p>
          <a:p>
            <a:pPr algn="just"/>
            <a:r>
              <a:rPr lang="en-US" altLang="zh-CN" sz="1600" b="0" i="0" dirty="0">
                <a:solidFill>
                  <a:srgbClr val="333333"/>
                </a:solidFill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5-19 </a:t>
            </a:r>
            <a:r>
              <a:rPr lang="en-US" altLang="zh-CN" sz="16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February;</a:t>
            </a:r>
            <a:endParaRPr lang="zh-CN" altLang="en-US" sz="1600" b="0" i="0" dirty="0">
              <a:solidFill>
                <a:srgbClr val="333333"/>
              </a:solidFill>
              <a:effectLst/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  <a:p>
            <a:pPr algn="just"/>
            <a:r>
              <a:rPr lang="en-US" altLang="zh-CN" sz="1600" b="1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Recovery-I: </a:t>
            </a:r>
          </a:p>
          <a:p>
            <a:pPr algn="just"/>
            <a:r>
              <a:rPr lang="en-US" altLang="zh-CN" sz="1600" b="0" i="0" dirty="0">
                <a:solidFill>
                  <a:srgbClr val="333333"/>
                </a:solidFill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20 </a:t>
            </a:r>
            <a:r>
              <a:rPr lang="en-US" altLang="zh-CN" sz="16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February – 2 March;</a:t>
            </a:r>
          </a:p>
          <a:p>
            <a:pPr algn="just"/>
            <a:r>
              <a:rPr lang="en-US" altLang="zh-CN" sz="1600" b="1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Recovery-II: </a:t>
            </a:r>
          </a:p>
          <a:p>
            <a:pPr algn="just"/>
            <a:r>
              <a:rPr lang="en-US" altLang="zh-CN" sz="1600" b="0" i="0" dirty="0">
                <a:solidFill>
                  <a:srgbClr val="333333"/>
                </a:solidFill>
                <a:effectLst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3-31 March</a:t>
            </a:r>
            <a:endParaRPr lang="zh-CN" altLang="en-US" sz="1600" b="0" i="0" dirty="0">
              <a:solidFill>
                <a:srgbClr val="333333"/>
              </a:solidFill>
              <a:effectLst/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93F71893-5A33-4C07-B613-D597E5BF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9144000" cy="675202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4462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Diurnal variations in BC mass concentration</a:t>
            </a:r>
            <a:endParaRPr lang="zh-CN" altLang="en-US" sz="2800" b="1" baseline="-25000" dirty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41C808B-124A-4DB2-9E01-97AB6AF47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88" y="736260"/>
            <a:ext cx="4454008" cy="37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5"/>
          <p:cNvSpPr txBox="1">
            <a:spLocks noChangeArrowheads="1"/>
          </p:cNvSpPr>
          <p:nvPr/>
        </p:nvSpPr>
        <p:spPr bwMode="auto">
          <a:xfrm>
            <a:off x="185270" y="5025824"/>
            <a:ext cx="880263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2400" dirty="0" smtClean="0">
                <a:solidFill>
                  <a:srgbClr val="7030A0"/>
                </a:solidFill>
                <a:cs typeface="Arial" pitchFamily="34" charset="0"/>
              </a:rPr>
              <a:t>Comparing </a:t>
            </a:r>
            <a:r>
              <a:rPr lang="en-US" altLang="zh-CN" sz="2400" dirty="0">
                <a:solidFill>
                  <a:srgbClr val="7030A0"/>
                </a:solidFill>
                <a:cs typeface="Arial" pitchFamily="34" charset="0"/>
              </a:rPr>
              <a:t>the BC peaks during the pre-COVID and lockdown, the </a:t>
            </a:r>
            <a:r>
              <a:rPr lang="en-US" altLang="zh-CN" sz="2400" b="1" dirty="0">
                <a:solidFill>
                  <a:srgbClr val="C00000"/>
                </a:solidFill>
                <a:cs typeface="Arial" pitchFamily="34" charset="0"/>
              </a:rPr>
              <a:t>traffic reduction</a:t>
            </a:r>
            <a:r>
              <a:rPr lang="en-US" altLang="zh-CN" sz="2400" dirty="0">
                <a:solidFill>
                  <a:srgbClr val="C00000"/>
                </a:solidFill>
                <a:cs typeface="Arial" pitchFamily="34" charset="0"/>
              </a:rPr>
              <a:t> contributed to </a:t>
            </a:r>
            <a:r>
              <a:rPr lang="en-US" altLang="zh-CN" sz="2400" b="1" dirty="0">
                <a:solidFill>
                  <a:srgbClr val="C00000"/>
                </a:solidFill>
                <a:cs typeface="Arial" pitchFamily="34" charset="0"/>
              </a:rPr>
              <a:t>1.33 </a:t>
            </a:r>
            <a:r>
              <a:rPr lang="en-US" altLang="zh-CN" sz="2400" b="1" dirty="0" err="1">
                <a:solidFill>
                  <a:srgbClr val="C00000"/>
                </a:solidFill>
                <a:cs typeface="Arial" pitchFamily="34" charset="0"/>
              </a:rPr>
              <a:t>μg</a:t>
            </a:r>
            <a:r>
              <a:rPr lang="en-US" altLang="zh-CN" sz="2400" b="1" dirty="0">
                <a:solidFill>
                  <a:srgbClr val="C00000"/>
                </a:solidFill>
                <a:cs typeface="Arial" pitchFamily="34" charset="0"/>
              </a:rPr>
              <a:t>/m</a:t>
            </a:r>
            <a:r>
              <a:rPr lang="en-US" altLang="zh-CN" sz="2400" b="1" baseline="30000" dirty="0">
                <a:solidFill>
                  <a:srgbClr val="C00000"/>
                </a:solidFill>
                <a:cs typeface="Arial" pitchFamily="34" charset="0"/>
              </a:rPr>
              <a:t>3</a:t>
            </a:r>
            <a:r>
              <a:rPr lang="en-US" altLang="zh-CN" sz="2400" b="1" dirty="0">
                <a:solidFill>
                  <a:srgbClr val="C00000"/>
                </a:solidFill>
                <a:cs typeface="Arial" pitchFamily="34" charset="0"/>
              </a:rPr>
              <a:t> BC peak decline in the urban area</a:t>
            </a:r>
            <a:r>
              <a:rPr lang="en-US" altLang="zh-CN" sz="2400" b="1" dirty="0">
                <a:solidFill>
                  <a:srgbClr val="7030A0"/>
                </a:solidFill>
                <a:cs typeface="Arial" pitchFamily="34" charset="0"/>
              </a:rPr>
              <a:t>, </a:t>
            </a:r>
            <a:r>
              <a:rPr lang="en-US" altLang="zh-CN" sz="2400" b="1" dirty="0">
                <a:solidFill>
                  <a:srgbClr val="0000FF"/>
                </a:solidFill>
                <a:cs typeface="Arial" pitchFamily="34" charset="0"/>
              </a:rPr>
              <a:t>1.84 </a:t>
            </a:r>
            <a:r>
              <a:rPr lang="en-US" altLang="zh-CN" sz="2400" b="1" dirty="0" err="1">
                <a:solidFill>
                  <a:srgbClr val="0000FF"/>
                </a:solidFill>
                <a:cs typeface="Arial" pitchFamily="34" charset="0"/>
              </a:rPr>
              <a:t>μg</a:t>
            </a:r>
            <a:r>
              <a:rPr lang="en-US" altLang="zh-CN" sz="2400" b="1" dirty="0">
                <a:solidFill>
                  <a:srgbClr val="0000FF"/>
                </a:solidFill>
                <a:cs typeface="Arial" pitchFamily="34" charset="0"/>
              </a:rPr>
              <a:t>/m</a:t>
            </a:r>
            <a:r>
              <a:rPr lang="en-US" altLang="zh-CN" sz="2400" b="1" baseline="30000" dirty="0">
                <a:solidFill>
                  <a:srgbClr val="0000FF"/>
                </a:solidFill>
                <a:cs typeface="Arial" pitchFamily="34" charset="0"/>
              </a:rPr>
              <a:t>3</a:t>
            </a:r>
            <a:r>
              <a:rPr lang="en-US" altLang="zh-CN" sz="2400" b="1" dirty="0">
                <a:solidFill>
                  <a:srgbClr val="0000FF"/>
                </a:solidFill>
                <a:cs typeface="Arial" pitchFamily="34" charset="0"/>
              </a:rPr>
              <a:t> in the urban industrial area</a:t>
            </a:r>
            <a:r>
              <a:rPr lang="en-US" altLang="zh-CN" sz="2400" dirty="0">
                <a:solidFill>
                  <a:srgbClr val="0000FF"/>
                </a:solidFill>
                <a:cs typeface="Arial" pitchFamily="34" charset="0"/>
              </a:rPr>
              <a:t>, accounting for 55% and 57% of the total </a:t>
            </a:r>
            <a:r>
              <a:rPr lang="en-US" altLang="zh-CN" sz="2400" dirty="0" smtClean="0">
                <a:solidFill>
                  <a:srgbClr val="0000FF"/>
                </a:solidFill>
                <a:cs typeface="Arial" pitchFamily="34" charset="0"/>
              </a:rPr>
              <a:t>BC</a:t>
            </a:r>
            <a:endParaRPr lang="en-US" altLang="zh-CN" sz="2400" dirty="0">
              <a:solidFill>
                <a:srgbClr val="7030A0"/>
              </a:solidFill>
              <a:cs typeface="Arial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E61DDE-9979-4D67-B957-3B97F49EEF72}"/>
              </a:ext>
            </a:extLst>
          </p:cNvPr>
          <p:cNvGrpSpPr/>
          <p:nvPr/>
        </p:nvGrpSpPr>
        <p:grpSpPr>
          <a:xfrm>
            <a:off x="3087911" y="1049866"/>
            <a:ext cx="3649684" cy="865187"/>
            <a:chOff x="3042755" y="1399825"/>
            <a:chExt cx="3649684" cy="865187"/>
          </a:xfrm>
        </p:grpSpPr>
        <p:sp>
          <p:nvSpPr>
            <p:cNvPr id="2" name="椭圆 1">
              <a:extLst>
                <a:ext uri="{FF2B5EF4-FFF2-40B4-BE49-F238E27FC236}">
                  <a16:creationId xmlns="" xmlns:a16="http://schemas.microsoft.com/office/drawing/2014/main" id="{993E4351-AE3B-4B65-AAFC-00E9C6D51BE7}"/>
                </a:ext>
              </a:extLst>
            </p:cNvPr>
            <p:cNvSpPr/>
            <p:nvPr/>
          </p:nvSpPr>
          <p:spPr>
            <a:xfrm>
              <a:off x="3042755" y="1685066"/>
              <a:ext cx="592429" cy="579946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="" xmlns:a16="http://schemas.microsoft.com/office/drawing/2014/main" id="{DE41655C-451E-4BA5-A03E-BFD2E3B722DF}"/>
                </a:ext>
              </a:extLst>
            </p:cNvPr>
            <p:cNvSpPr/>
            <p:nvPr/>
          </p:nvSpPr>
          <p:spPr>
            <a:xfrm>
              <a:off x="3858973" y="1685066"/>
              <a:ext cx="592429" cy="579945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43F94C66-56B1-42C7-B55A-A18CEB30EBEE}"/>
                </a:ext>
              </a:extLst>
            </p:cNvPr>
            <p:cNvSpPr/>
            <p:nvPr/>
          </p:nvSpPr>
          <p:spPr>
            <a:xfrm>
              <a:off x="5269403" y="1404196"/>
              <a:ext cx="592429" cy="588930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90E4F298-F9FC-4A5C-87E9-11A24E2621EB}"/>
                </a:ext>
              </a:extLst>
            </p:cNvPr>
            <p:cNvSpPr/>
            <p:nvPr/>
          </p:nvSpPr>
          <p:spPr>
            <a:xfrm>
              <a:off x="6100010" y="1399825"/>
              <a:ext cx="592429" cy="63821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AEEC3A4A-9021-4C16-97BA-E1FF9A20E479}"/>
              </a:ext>
            </a:extLst>
          </p:cNvPr>
          <p:cNvGrpSpPr/>
          <p:nvPr/>
        </p:nvGrpSpPr>
        <p:grpSpPr>
          <a:xfrm>
            <a:off x="3262490" y="2810933"/>
            <a:ext cx="3347668" cy="1451335"/>
            <a:chOff x="3104444" y="3183470"/>
            <a:chExt cx="3347668" cy="1451335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75651F35-FE5F-4BA4-BD9C-4725892CDB0C}"/>
                </a:ext>
              </a:extLst>
            </p:cNvPr>
            <p:cNvSpPr/>
            <p:nvPr/>
          </p:nvSpPr>
          <p:spPr>
            <a:xfrm>
              <a:off x="3104444" y="3183470"/>
              <a:ext cx="382668" cy="1440046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543BDEFE-D747-44BA-B6E4-BF759232569A}"/>
                </a:ext>
              </a:extLst>
            </p:cNvPr>
            <p:cNvSpPr/>
            <p:nvPr/>
          </p:nvSpPr>
          <p:spPr>
            <a:xfrm>
              <a:off x="3905954" y="3194759"/>
              <a:ext cx="361246" cy="1440046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23C11886-B5A4-4E08-82A3-D62802BA5D80}"/>
                </a:ext>
              </a:extLst>
            </p:cNvPr>
            <p:cNvSpPr/>
            <p:nvPr/>
          </p:nvSpPr>
          <p:spPr>
            <a:xfrm>
              <a:off x="5339829" y="3194759"/>
              <a:ext cx="409113" cy="1440046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9E35C3E7-C230-47D7-A781-D6486BE9BD02}"/>
                </a:ext>
              </a:extLst>
            </p:cNvPr>
            <p:cNvSpPr/>
            <p:nvPr/>
          </p:nvSpPr>
          <p:spPr>
            <a:xfrm>
              <a:off x="6073422" y="3194759"/>
              <a:ext cx="378690" cy="142875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CDEA1017-A871-47E1-A815-F4918D30AEC7}"/>
              </a:ext>
            </a:extLst>
          </p:cNvPr>
          <p:cNvGrpSpPr/>
          <p:nvPr/>
        </p:nvGrpSpPr>
        <p:grpSpPr>
          <a:xfrm>
            <a:off x="3052728" y="1736756"/>
            <a:ext cx="3672262" cy="706629"/>
            <a:chOff x="3166934" y="1490728"/>
            <a:chExt cx="3672262" cy="706629"/>
          </a:xfrm>
        </p:grpSpPr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151AB20E-ED6A-4320-9CFC-2B32BE93824E}"/>
                </a:ext>
              </a:extLst>
            </p:cNvPr>
            <p:cNvSpPr/>
            <p:nvPr/>
          </p:nvSpPr>
          <p:spPr>
            <a:xfrm>
              <a:off x="3166934" y="1938273"/>
              <a:ext cx="592429" cy="23825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707E3BA6-D6B2-4811-9501-2001B7A89171}"/>
                </a:ext>
              </a:extLst>
            </p:cNvPr>
            <p:cNvSpPr/>
            <p:nvPr/>
          </p:nvSpPr>
          <p:spPr>
            <a:xfrm>
              <a:off x="4023620" y="1712876"/>
              <a:ext cx="592429" cy="48448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30F7EE53-BA49-436B-9CF6-3DA519D9CDE4}"/>
                </a:ext>
              </a:extLst>
            </p:cNvPr>
            <p:cNvSpPr/>
            <p:nvPr/>
          </p:nvSpPr>
          <p:spPr>
            <a:xfrm>
              <a:off x="5404871" y="1859553"/>
              <a:ext cx="592429" cy="24622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="" xmlns:a16="http://schemas.microsoft.com/office/drawing/2014/main" id="{ED7BCC70-E059-41D2-BABD-3849653169E4}"/>
                </a:ext>
              </a:extLst>
            </p:cNvPr>
            <p:cNvSpPr/>
            <p:nvPr/>
          </p:nvSpPr>
          <p:spPr>
            <a:xfrm>
              <a:off x="6246767" y="1490728"/>
              <a:ext cx="592429" cy="5698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2E4C234-2CBF-4EC1-A449-FB0C36F0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9144000" cy="874553"/>
          </a:xfrm>
          <a:prstGeom prst="rect">
            <a:avLst/>
          </a:prstGeom>
          <a:solidFill>
            <a:srgbClr val="26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"/>
          <p:cNvSpPr txBox="1"/>
          <p:nvPr/>
        </p:nvSpPr>
        <p:spPr>
          <a:xfrm>
            <a:off x="14588" y="-56977"/>
            <a:ext cx="908434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ClrTx/>
              <a:buFontTx/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5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2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800" b="1" dirty="0"/>
              <a:t>Decouple the effects of meteorological conditions on BC using machine learning</a:t>
            </a:r>
            <a:endParaRPr lang="zh-CN" altLang="en-US" sz="2800" b="1" baseline="-25000" dirty="0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D2CE23-C859-4BCC-AA2A-331BD37F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1807373"/>
            <a:ext cx="5760000" cy="3454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0E39F1A-095E-440A-86FF-A9E7D465A94B}"/>
              </a:ext>
            </a:extLst>
          </p:cNvPr>
          <p:cNvSpPr txBox="1"/>
          <p:nvPr/>
        </p:nvSpPr>
        <p:spPr>
          <a:xfrm>
            <a:off x="67718" y="808628"/>
            <a:ext cx="90312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Changes of weather conditions could cause variations in the concentration of air pollutants </a:t>
            </a:r>
            <a:r>
              <a:rPr lang="en-US" altLang="zh-CN" sz="2000" b="1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even with the constant emissions</a:t>
            </a:r>
            <a:r>
              <a:rPr lang="en-US" altLang="zh-CN" sz="2000" dirty="0">
                <a:solidFill>
                  <a:srgbClr val="2E30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. It is important to decouple the effects of weather from emission-related changes.</a:t>
            </a:r>
            <a:endParaRPr lang="zh-CN" altLang="en-US" sz="2000" dirty="0"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91C4FA8F-F254-4FB3-8F65-2C2504C57276}"/>
              </a:ext>
            </a:extLst>
          </p:cNvPr>
          <p:cNvSpPr txBox="1"/>
          <p:nvPr/>
        </p:nvSpPr>
        <p:spPr>
          <a:xfrm>
            <a:off x="4380532" y="4561962"/>
            <a:ext cx="3205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1" i="0" u="none" strike="noStrike" baseline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machine‐learning based </a:t>
            </a:r>
          </a:p>
          <a:p>
            <a:pPr algn="l"/>
            <a:r>
              <a:rPr lang="en-US" altLang="zh-CN" sz="1600" b="1" i="0" u="none" strike="noStrike" baseline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random forest (RF) algorithm</a:t>
            </a:r>
            <a:endParaRPr lang="zh-CN" alt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55379FB-C36E-4BED-848C-21D99D244AAA}"/>
              </a:ext>
            </a:extLst>
          </p:cNvPr>
          <p:cNvSpPr txBox="1"/>
          <p:nvPr/>
        </p:nvSpPr>
        <p:spPr>
          <a:xfrm>
            <a:off x="3876541" y="6581001"/>
            <a:ext cx="5422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Grange et al., 2018, ACP; Grange &amp; </a:t>
            </a:r>
            <a:r>
              <a:rPr lang="fr-FR" altLang="zh-CN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Carslaw, 2019, STOTEN; Vu et al., 2019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ACP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A648E0C-DCFB-4B24-9C15-3D0AB7222723}"/>
              </a:ext>
            </a:extLst>
          </p:cNvPr>
          <p:cNvSpPr txBox="1"/>
          <p:nvPr/>
        </p:nvSpPr>
        <p:spPr>
          <a:xfrm>
            <a:off x="2044620" y="2302831"/>
            <a:ext cx="730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 u="none" strike="noStrike" baseline="0" dirty="0">
                <a:latin typeface="Arial" pitchFamily="34" charset="0"/>
                <a:cs typeface="Arial" pitchFamily="34" charset="0"/>
              </a:rPr>
              <a:t>70%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04F98E5C-16E2-4755-ACFA-4E39833B9AD7}"/>
              </a:ext>
            </a:extLst>
          </p:cNvPr>
          <p:cNvSpPr txBox="1"/>
          <p:nvPr/>
        </p:nvSpPr>
        <p:spPr>
          <a:xfrm>
            <a:off x="2044620" y="4430324"/>
            <a:ext cx="730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b="0" i="0" u="none" strike="noStrike" baseline="0" dirty="0">
                <a:latin typeface="Arial" pitchFamily="34" charset="0"/>
                <a:cs typeface="Arial" pitchFamily="34" charset="0"/>
              </a:rPr>
              <a:t>0%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A979CD7C-E5FD-4A33-97A5-D0D1536A4A10}"/>
              </a:ext>
            </a:extLst>
          </p:cNvPr>
          <p:cNvSpPr txBox="1"/>
          <p:nvPr/>
        </p:nvSpPr>
        <p:spPr>
          <a:xfrm>
            <a:off x="346120" y="5396860"/>
            <a:ext cx="845176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70%</a:t>
            </a:r>
            <a:r>
              <a:rPr lang="en-US" altLang="zh-CN" sz="20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 of the original data were randomly selected to </a:t>
            </a:r>
            <a:r>
              <a:rPr lang="en-US" altLang="zh-CN" sz="2000" b="1" dirty="0">
                <a:solidFill>
                  <a:srgbClr val="0070C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train the model to build different decision trees</a:t>
            </a:r>
            <a:r>
              <a:rPr lang="en-US" altLang="zh-CN" sz="2000" dirty="0">
                <a:solidFill>
                  <a:srgbClr val="333333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, which was then </a:t>
            </a:r>
            <a:r>
              <a:rPr lang="en-US" altLang="zh-CN" sz="2000" b="1" dirty="0">
                <a:solidFill>
                  <a:srgbClr val="0070C0"/>
                </a:solidFill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evaluated with the rest (30%) of the data set.</a:t>
            </a:r>
            <a:endParaRPr lang="zh-CN" altLang="en-US" sz="2000" b="1" dirty="0">
              <a:solidFill>
                <a:srgbClr val="0070C0"/>
              </a:solidFill>
              <a:latin typeface="Arial" pitchFamily="34" charset="0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333CBAA9-C515-4095-8407-57761EAF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C399-65FB-4AE6-B394-8608E67766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聚合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7998</TotalTime>
  <Words>1073</Words>
  <Application>Microsoft Office PowerPoint</Application>
  <PresentationFormat>全屏显示(4:3)</PresentationFormat>
  <Paragraphs>156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 Unicode MS</vt:lpstr>
      <vt:lpstr>等线</vt:lpstr>
      <vt:lpstr>等线 Light</vt:lpstr>
      <vt:lpstr>黑体</vt:lpstr>
      <vt:lpstr>宋体</vt:lpstr>
      <vt:lpstr>微软雅黑</vt:lpstr>
      <vt:lpstr>Arial</vt:lpstr>
      <vt:lpstr>Calibri</vt:lpstr>
      <vt:lpstr>Calibri Light</vt:lpstr>
      <vt:lpstr>Lucida Sans Unicode</vt:lpstr>
      <vt:lpstr>Times New Roman</vt:lpstr>
      <vt:lpstr>Verdana</vt:lpstr>
      <vt:lpstr>Wingdings</vt:lpstr>
      <vt:lpstr>Wingdings 2</vt:lpstr>
      <vt:lpstr>Wingdings 3</vt:lpstr>
      <vt:lpstr>Office 主题​​</vt:lpstr>
      <vt:lpstr>聚合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attention！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帐户</cp:lastModifiedBy>
  <cp:revision>467</cp:revision>
  <dcterms:created xsi:type="dcterms:W3CDTF">2019-10-10T03:26:37Z</dcterms:created>
  <dcterms:modified xsi:type="dcterms:W3CDTF">2022-05-08T07:36:04Z</dcterms:modified>
</cp:coreProperties>
</file>