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4" r:id="rId9"/>
    <p:sldId id="266" r:id="rId10"/>
    <p:sldId id="269" r:id="rId11"/>
    <p:sldId id="271" r:id="rId12"/>
    <p:sldId id="275" r:id="rId13"/>
    <p:sldId id="272" r:id="rId14"/>
    <p:sldId id="273" r:id="rId15"/>
  </p:sldIdLst>
  <p:sldSz cx="9144000" cy="5143500" type="screen16x9"/>
  <p:notesSz cx="6858000" cy="9144000"/>
  <p:embeddedFontLst>
    <p:embeddedFont>
      <p:font typeface="Merriweather" panose="020B0604020202020204" charset="-18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Montserrat" panose="020B0604020202020204" charset="-18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Matyjasiak" initials="" lastIdx="3" clrIdx="0"/>
  <p:cmAuthor id="1" name="Agata Chuchr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200" b="0" i="0" baseline="0">
                <a:effectLst/>
              </a:rPr>
              <a:t>On which wall of the IT there are stronger FACs? </a:t>
            </a:r>
            <a:endParaRPr lang="pl-PL" sz="105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v>Equatorial wall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Arkusz3!$P$4:$P$10</c:f>
              <c:strCache>
                <c:ptCount val="7"/>
                <c:pt idx="0">
                  <c:v>05.10</c:v>
                </c:pt>
                <c:pt idx="1">
                  <c:v>06.10</c:v>
                </c:pt>
                <c:pt idx="2">
                  <c:v>07.10</c:v>
                </c:pt>
                <c:pt idx="3">
                  <c:v>08.10</c:v>
                </c:pt>
                <c:pt idx="4">
                  <c:v>09.10</c:v>
                </c:pt>
                <c:pt idx="5">
                  <c:v>10.10</c:v>
                </c:pt>
                <c:pt idx="6">
                  <c:v>11.10</c:v>
                </c:pt>
              </c:strCache>
            </c:strRef>
          </c:cat>
          <c:val>
            <c:numRef>
              <c:f>Arkusz3!$O$4:$O$10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ser>
          <c:idx val="0"/>
          <c:order val="1"/>
          <c:tx>
            <c:v>Polar wall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Arkusz3!$P$4:$P$10</c:f>
              <c:strCache>
                <c:ptCount val="7"/>
                <c:pt idx="0">
                  <c:v>05.10</c:v>
                </c:pt>
                <c:pt idx="1">
                  <c:v>06.10</c:v>
                </c:pt>
                <c:pt idx="2">
                  <c:v>07.10</c:v>
                </c:pt>
                <c:pt idx="3">
                  <c:v>08.10</c:v>
                </c:pt>
                <c:pt idx="4">
                  <c:v>09.10</c:v>
                </c:pt>
                <c:pt idx="5">
                  <c:v>10.10</c:v>
                </c:pt>
                <c:pt idx="6">
                  <c:v>11.10</c:v>
                </c:pt>
              </c:strCache>
            </c:strRef>
          </c:cat>
          <c:val>
            <c:numRef>
              <c:f>Arkusz3!$N$4:$N$10</c:f>
              <c:numCache>
                <c:formatCode>General</c:formatCode>
                <c:ptCount val="7"/>
                <c:pt idx="0">
                  <c:v>15</c:v>
                </c:pt>
                <c:pt idx="1">
                  <c:v>14</c:v>
                </c:pt>
                <c:pt idx="2">
                  <c:v>12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5274256"/>
        <c:axId val="155275432"/>
        <c:axId val="0"/>
      </c:bar3DChart>
      <c:catAx>
        <c:axId val="15527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5275432"/>
        <c:crosses val="autoZero"/>
        <c:auto val="1"/>
        <c:lblAlgn val="ctr"/>
        <c:lblOffset val="100"/>
        <c:noMultiLvlLbl val="0"/>
      </c:catAx>
      <c:valAx>
        <c:axId val="155275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527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200"/>
              <a:t>On which wall of the IT there</a:t>
            </a:r>
            <a:r>
              <a:rPr lang="pl-PL" sz="1200" baseline="0"/>
              <a:t> are</a:t>
            </a:r>
            <a:r>
              <a:rPr lang="pl-PL" sz="1200"/>
              <a:t> stronger FACs?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602637615095235E-2"/>
          <c:y val="0.15195717805855619"/>
          <c:w val="0.67334360032596852"/>
          <c:h val="0.74146506143613344"/>
        </c:manualLayout>
      </c:layout>
      <c:bar3DChart>
        <c:barDir val="col"/>
        <c:grouping val="clustered"/>
        <c:varyColors val="0"/>
        <c:ser>
          <c:idx val="0"/>
          <c:order val="0"/>
          <c:tx>
            <c:v>Polar wall</c:v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4"/>
              </a:solidFill>
              <a:prstDash val="solid"/>
              <a:miter lim="800000"/>
            </a:ln>
            <a:effectLst/>
            <a:sp3d contourW="6350">
              <a:contourClr>
                <a:schemeClr val="accent4"/>
              </a:contourClr>
            </a:sp3d>
          </c:spPr>
          <c:invertIfNegative val="0"/>
          <c:cat>
            <c:strRef>
              <c:f>Arkusz1!$M$2:$M$8</c:f>
              <c:strCache>
                <c:ptCount val="7"/>
                <c:pt idx="0">
                  <c:v>06.09</c:v>
                </c:pt>
                <c:pt idx="1">
                  <c:v>07.09</c:v>
                </c:pt>
                <c:pt idx="2">
                  <c:v>08.09</c:v>
                </c:pt>
                <c:pt idx="3">
                  <c:v>09.09</c:v>
                </c:pt>
                <c:pt idx="4">
                  <c:v>10.09</c:v>
                </c:pt>
                <c:pt idx="5">
                  <c:v>11.09</c:v>
                </c:pt>
                <c:pt idx="6">
                  <c:v>12.09</c:v>
                </c:pt>
              </c:strCache>
            </c:strRef>
          </c:cat>
          <c:val>
            <c:numRef>
              <c:f>Arkusz1!$O$2:$O$8</c:f>
              <c:numCache>
                <c:formatCode>General</c:formatCode>
                <c:ptCount val="7"/>
                <c:pt idx="0">
                  <c:v>10</c:v>
                </c:pt>
                <c:pt idx="1">
                  <c:v>8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13</c:v>
                </c:pt>
                <c:pt idx="6">
                  <c:v>12</c:v>
                </c:pt>
              </c:numCache>
            </c:numRef>
          </c:val>
        </c:ser>
        <c:ser>
          <c:idx val="1"/>
          <c:order val="1"/>
          <c:tx>
            <c:v>Equatorial wall</c:v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5"/>
              </a:solidFill>
              <a:prstDash val="solid"/>
              <a:miter lim="800000"/>
            </a:ln>
            <a:effectLst/>
            <a:sp3d contourW="6350">
              <a:contourClr>
                <a:schemeClr val="accent5"/>
              </a:contourClr>
            </a:sp3d>
          </c:spPr>
          <c:invertIfNegative val="0"/>
          <c:cat>
            <c:strRef>
              <c:f>Arkusz1!$M$2:$M$8</c:f>
              <c:strCache>
                <c:ptCount val="7"/>
                <c:pt idx="0">
                  <c:v>06.09</c:v>
                </c:pt>
                <c:pt idx="1">
                  <c:v>07.09</c:v>
                </c:pt>
                <c:pt idx="2">
                  <c:v>08.09</c:v>
                </c:pt>
                <c:pt idx="3">
                  <c:v>09.09</c:v>
                </c:pt>
                <c:pt idx="4">
                  <c:v>10.09</c:v>
                </c:pt>
                <c:pt idx="5">
                  <c:v>11.09</c:v>
                </c:pt>
                <c:pt idx="6">
                  <c:v>12.09</c:v>
                </c:pt>
              </c:strCache>
            </c:strRef>
          </c:cat>
          <c:val>
            <c:numRef>
              <c:f>Arkusz1!$P$2:$P$8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1</c:v>
                </c:pt>
                <c:pt idx="5">
                  <c:v>2</c:v>
                </c:pt>
                <c:pt idx="6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5274648"/>
        <c:axId val="155279352"/>
        <c:axId val="0"/>
      </c:bar3DChart>
      <c:catAx>
        <c:axId val="155274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5279352"/>
        <c:crosses val="autoZero"/>
        <c:auto val="1"/>
        <c:lblAlgn val="ctr"/>
        <c:lblOffset val="100"/>
        <c:noMultiLvlLbl val="0"/>
      </c:catAx>
      <c:valAx>
        <c:axId val="155279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5274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66560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806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6961fc1f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6961fc1f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119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6961fc1f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26961fc1f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869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d5ceae42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d5ceae42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245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ae250698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2ae250698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7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b66e1da3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b66e1da3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10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e362fdb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e362fdb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08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1b66e1da3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1b66e1da3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08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9f86fb7a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9f86fb7a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59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b66e1da3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b66e1da3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507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b84425af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b84425af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75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b66e1da3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1b66e1da3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54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6961fc1f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6961fc1f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609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9000" b="-9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t="36609" b="35539"/>
          <a:stretch/>
        </p:blipFill>
        <p:spPr>
          <a:xfrm>
            <a:off x="3411788" y="4214490"/>
            <a:ext cx="2320424" cy="64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2518" y="2409418"/>
            <a:ext cx="1058975" cy="10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400" y="1080364"/>
            <a:ext cx="909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Main ionospheric trough and field-aligned currents responses to the geomagnetic storms in October 2015 and September 2017</a:t>
            </a:r>
            <a:endParaRPr lang="pl-PL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 panose="020B0604020202020204" charset="-1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0" y="1975723"/>
            <a:ext cx="909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Agata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Chuchra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-Konrad,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Dorota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Przepiórka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, Barbara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Matyjasiak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, and Hanna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 panose="020B0604020202020204" charset="-18"/>
              </a:rPr>
              <a:t>Rothkaehl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 panose="020B060402020202020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/>
        </p:nvSpPr>
        <p:spPr>
          <a:xfrm>
            <a:off x="342900" y="328575"/>
            <a:ext cx="3782550" cy="41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2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Recovery phase (</a:t>
            </a:r>
            <a:r>
              <a:rPr lang="pl" sz="142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2015 and 2017)</a:t>
            </a:r>
            <a:endParaRPr sz="142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29" y="3026162"/>
            <a:ext cx="6022664" cy="202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246450" y="0"/>
            <a:ext cx="38790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2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Correlation of MIT and FACs </a:t>
            </a:r>
            <a:endParaRPr sz="172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29" y="810519"/>
            <a:ext cx="6022665" cy="215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53575" y="0"/>
            <a:ext cx="5454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2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MIT and FACs in relation to Dst-index minima</a:t>
            </a:r>
            <a:endParaRPr sz="202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5" y="2750075"/>
            <a:ext cx="6421426" cy="233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75" y="418500"/>
            <a:ext cx="6421426" cy="228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93" y="0"/>
            <a:ext cx="1905907" cy="1905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144445" y="1827075"/>
            <a:ext cx="212045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50" b="1" spc="-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Credits: </a:t>
            </a:r>
            <a:r>
              <a:rPr lang="pl-PL" sz="1050" b="1" spc="-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ESA&amp;NASA, </a:t>
            </a:r>
            <a:r>
              <a:rPr lang="pl-PL" sz="1050" b="1" spc="-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SOHO/LASCO</a:t>
            </a:r>
            <a:endParaRPr lang="pl-PL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927422"/>
              </p:ext>
            </p:extLst>
          </p:nvPr>
        </p:nvGraphicFramePr>
        <p:xfrm>
          <a:off x="4822373" y="994230"/>
          <a:ext cx="4060370" cy="2645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670955"/>
              </p:ext>
            </p:extLst>
          </p:nvPr>
        </p:nvGraphicFramePr>
        <p:xfrm>
          <a:off x="255255" y="994230"/>
          <a:ext cx="4131687" cy="2645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Google Shape;153;p25"/>
          <p:cNvSpPr txBox="1"/>
          <p:nvPr/>
        </p:nvSpPr>
        <p:spPr>
          <a:xfrm>
            <a:off x="633812" y="3639416"/>
            <a:ext cx="337457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Statistics for 2017’s geomagnetic storm</a:t>
            </a:r>
            <a:endParaRPr sz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153;p25"/>
          <p:cNvSpPr txBox="1"/>
          <p:nvPr/>
        </p:nvSpPr>
        <p:spPr>
          <a:xfrm>
            <a:off x="5165272" y="3639416"/>
            <a:ext cx="337457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Statistics for 2015’s geomagnetic storm</a:t>
            </a:r>
            <a:endParaRPr sz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778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975" y="2467150"/>
            <a:ext cx="4576449" cy="25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311700" y="225650"/>
            <a:ext cx="2707271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942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Summary</a:t>
            </a:r>
            <a:endParaRPr sz="3022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1"/>
          </p:nvPr>
        </p:nvSpPr>
        <p:spPr>
          <a:xfrm>
            <a:off x="259500" y="645950"/>
            <a:ext cx="862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300"/>
              <a:buFont typeface="Merriweather"/>
              <a:buChar char="●"/>
            </a:pPr>
            <a:r>
              <a:rPr lang="pl" sz="13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There is a correlation between Dst-index and positions of mid-latitude ionospheric trough’ </a:t>
            </a: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minimum.</a:t>
            </a:r>
            <a:endParaRPr lang="pl" sz="13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300"/>
              <a:buFont typeface="Merriweather"/>
              <a:buChar char="●"/>
            </a:pP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The </a:t>
            </a:r>
            <a:r>
              <a:rPr lang="pl" sz="13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relationship between the ionospheric trough and field-aligned currents is under </a:t>
            </a: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investigation.</a:t>
            </a:r>
            <a:endParaRPr lang="pl" sz="13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300"/>
              <a:buFont typeface="Merriweather"/>
              <a:buChar char="●"/>
            </a:pP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There </a:t>
            </a:r>
            <a:r>
              <a:rPr lang="pl" sz="13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are stronger FACs on the polar wall than on the equatorial wall of the </a:t>
            </a: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trough.</a:t>
            </a:r>
            <a:endParaRPr lang="pl" sz="13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300"/>
              <a:buFont typeface="Merriweather"/>
              <a:buChar char="●"/>
            </a:pP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The </a:t>
            </a:r>
            <a:r>
              <a:rPr lang="pl" sz="13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upward currents prevail in the SH and downward in the </a:t>
            </a: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NH.</a:t>
            </a:r>
            <a:endParaRPr lang="pl" sz="13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300"/>
              <a:buFont typeface="Merriweather"/>
              <a:buChar char="●"/>
            </a:pP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An </a:t>
            </a:r>
            <a:r>
              <a:rPr lang="pl" sz="13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intensification of field-aligned currents' intensity is also observed in response to the minima of the </a:t>
            </a: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Dst-index.</a:t>
            </a:r>
            <a:endParaRPr lang="pl" sz="13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300"/>
              <a:buFont typeface="Merriweather"/>
              <a:buChar char="●"/>
            </a:pPr>
            <a:r>
              <a:rPr lang="pl" sz="1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From </a:t>
            </a:r>
            <a:r>
              <a:rPr lang="pl" sz="13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the satellite in situ measurements we can track movement of the whole ionosphere as a result of the strong geomagnetic storm - e.g. equatorward shift of the trough position. </a:t>
            </a:r>
            <a:endParaRPr sz="13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4778" y="4881890"/>
            <a:ext cx="9188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Credits: SDO</a:t>
            </a:r>
            <a:endParaRPr lang="pl-PL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r="5722"/>
          <a:stretch/>
        </p:blipFill>
        <p:spPr>
          <a:xfrm>
            <a:off x="6413050" y="0"/>
            <a:ext cx="2730946" cy="267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 txBox="1"/>
          <p:nvPr/>
        </p:nvSpPr>
        <p:spPr>
          <a:xfrm>
            <a:off x="462450" y="454925"/>
            <a:ext cx="8219100" cy="2317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 dirty="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We acknowledge the Swarm Science Team for providing the Level 2 data, the Swarm visualization tool (</a:t>
            </a:r>
            <a:r>
              <a:rPr lang="pl" sz="1300" dirty="0">
                <a:solidFill>
                  <a:srgbClr val="FFFFFF"/>
                </a:solidFill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</a:rPr>
              <a:t>https://vires.services/</a:t>
            </a:r>
            <a:r>
              <a:rPr lang="pl" sz="1300" dirty="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), Virtual Research Environment ("VRE") with very useful Jupyter notebooks, and PRISM product. </a:t>
            </a:r>
            <a:endParaRPr sz="1300" dirty="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300" dirty="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The Dst index used in this presentation was provided by the WDC for Geomagnetism, Kyoto (</a:t>
            </a:r>
            <a:r>
              <a:rPr lang="pl" sz="1300" dirty="0">
                <a:solidFill>
                  <a:srgbClr val="FFFFFF"/>
                </a:solidFill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</a:rPr>
              <a:t>http://wdc.kugi.kyoto-u.ac.jp/wdc/Sec3.html</a:t>
            </a:r>
            <a:r>
              <a:rPr lang="pl" sz="1300" dirty="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).</a:t>
            </a:r>
            <a:endParaRPr sz="1300" dirty="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just" rtl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l" sz="1300" dirty="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Data from the DMSP satellites are kindly provided by Patricia Doherty and were downloaded from the CEDAR Madrigal Database (http://cedar.openmadrigal.org/).</a:t>
            </a:r>
            <a:endParaRPr sz="1300" dirty="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26000"/>
            <a:ext cx="2896596" cy="231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307" y="44869"/>
            <a:ext cx="1266693" cy="128318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26" name="Picture 2" descr="https://lh6.googleusercontent.com/H-eTtIFgHGi41x4HmdBuD1jwGtpY0MkQPoLmzI41fPkz6htDOBgT1fkKz3xkq6FK70RyOGJ-2JUgIX-C9LpE5a_k_IrL8ECtF1lNlHP5oy2cYHcW2q0ZlyT03xZZmxArBMiTNv6guPGG_PUgURF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02" y="1959428"/>
            <a:ext cx="1807709" cy="18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349638" y="58975"/>
            <a:ext cx="2444725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pl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Geomagnetic conditions</a:t>
            </a:r>
            <a:endParaRPr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  <a:sym typeface="Merriweather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222181" y="638579"/>
            <a:ext cx="4288139" cy="32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pl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September </a:t>
            </a:r>
            <a:r>
              <a:rPr lang="pl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2017</a:t>
            </a:r>
            <a:endParaRPr lang="pl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Cause </a:t>
            </a: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of the geomagnetic storm: CME associated with eruptive flare X9.3 released at 11:53 UT 6th Sept. (the strongest flare of Solar Cycle 24</a:t>
            </a:r>
            <a:r>
              <a:rPr lang="pl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).</a:t>
            </a:r>
            <a:endParaRPr lang="pl"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Cambria Math" panose="02040503050406030204" pitchFamily="18" charset="0"/>
              <a:cs typeface="Calibri" panose="020F0502020204030204" pitchFamily="34" charset="0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pl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The </a:t>
            </a: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main phase started ~ 22 UT on 7th Sept. The second peak around 10 UT 8th Sept.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Two </a:t>
            </a: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Dst-index minima on 8 Sep.: first -122 nT at 02 UT, and second −109 nT at 18 UT (WDC for Geomagnetism, Kyoto).</a:t>
            </a:r>
            <a:endParaRPr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Cambria Math" panose="02040503050406030204" pitchFamily="18" charset="0"/>
              <a:cs typeface="Calibri" panose="020F0502020204030204" pitchFamily="34" charset="0"/>
              <a:sym typeface="Merriweather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624145" y="638579"/>
            <a:ext cx="4278761" cy="32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October 2015</a:t>
            </a:r>
            <a:endParaRPr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  <a:sym typeface="Merriweather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Cause of the geomagnetic storm: CIR associated with HSS, ejected on 6 Oct. from the positive polarity coronal hole; enhancement of the storm due to crossing of the HCS by Earth.</a:t>
            </a:r>
            <a:endParaRPr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Cambria Math" panose="02040503050406030204" pitchFamily="18" charset="0"/>
              <a:cs typeface="Calibri" panose="020F0502020204030204" pitchFamily="34" charset="0"/>
              <a:sym typeface="Merriweather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The main phase started ~ 12:45 UT on 7th Oct. </a:t>
            </a:r>
            <a:endParaRPr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Cambria Math" panose="02040503050406030204" pitchFamily="18" charset="0"/>
              <a:cs typeface="Calibri" panose="020F0502020204030204" pitchFamily="34" charset="0"/>
              <a:sym typeface="Merriweather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Cambria Math" panose="02040503050406030204" pitchFamily="18" charset="0"/>
                <a:cs typeface="Calibri" panose="020F0502020204030204" pitchFamily="34" charset="0"/>
                <a:sym typeface="Merriweather"/>
              </a:rPr>
              <a:t>Two Dst-index minima on 7 Oct.: first -101 nT at 10 UT, and second −130 nT at 22 UT (WDC for Geomagnetism, Kyoto).</a:t>
            </a:r>
            <a:endParaRPr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Cambria Math" panose="02040503050406030204" pitchFamily="18" charset="0"/>
              <a:cs typeface="Calibri" panose="020F0502020204030204" pitchFamily="34" charset="0"/>
              <a:sym typeface="Merriweather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l="3853" t="4552" r="7556"/>
          <a:stretch/>
        </p:blipFill>
        <p:spPr>
          <a:xfrm>
            <a:off x="437938" y="3407575"/>
            <a:ext cx="3856626" cy="16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6">
            <a:alphaModFix/>
          </a:blip>
          <a:srcRect l="4332" t="5078" r="7616"/>
          <a:stretch/>
        </p:blipFill>
        <p:spPr>
          <a:xfrm>
            <a:off x="4835213" y="3409158"/>
            <a:ext cx="3856626" cy="1627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98" y="69180"/>
            <a:ext cx="3746322" cy="50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877" y="69179"/>
            <a:ext cx="3967623" cy="500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672100" y="0"/>
            <a:ext cx="37998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Main ionospheric trough (MIT)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26" y="465651"/>
            <a:ext cx="3658318" cy="298874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6536200" y="4038513"/>
            <a:ext cx="2293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50" dirty="0"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The animation shows how the trough minimum is located around geomagnetic latitude of 62° on 4 September 2017.</a:t>
            </a:r>
            <a:endParaRPr sz="950" dirty="0">
              <a:solidFill>
                <a:schemeClr val="bg1"/>
              </a:solidFill>
              <a:latin typeface="Montserrat" panose="020B0604020202020204" charset="-18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l="8737" t="36483" r="8281" b="35512"/>
          <a:stretch/>
        </p:blipFill>
        <p:spPr>
          <a:xfrm>
            <a:off x="69825" y="3628573"/>
            <a:ext cx="6402075" cy="144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4435765" y="2695467"/>
            <a:ext cx="4118700" cy="101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We can distinguish 3 characteristic regions of MIT:</a:t>
            </a:r>
            <a:endParaRPr sz="11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57200" lvl="0" indent="-3016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150"/>
              <a:buFont typeface="Merriweather"/>
              <a:buChar char="●"/>
            </a:pPr>
            <a:r>
              <a:rPr lang="pl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equatorial wall (EW)</a:t>
            </a:r>
            <a:endParaRPr sz="1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57200" lvl="0" indent="-30162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150"/>
              <a:buFont typeface="Merriweather"/>
              <a:buChar char="●"/>
            </a:pPr>
            <a:r>
              <a:rPr lang="pl" sz="1050" b="1" dirty="0"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polar wall (PW)</a:t>
            </a:r>
            <a:endParaRPr sz="105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5720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984D"/>
              </a:buClr>
              <a:buSzPts val="1150"/>
              <a:buFont typeface="Merriweather"/>
              <a:buChar char="●"/>
            </a:pPr>
            <a:r>
              <a:rPr lang="pl" sz="1050" b="1" dirty="0">
                <a:solidFill>
                  <a:srgbClr val="F298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trough minimum</a:t>
            </a:r>
            <a:endParaRPr sz="1050" b="1" dirty="0">
              <a:solidFill>
                <a:srgbClr val="F298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5765" y="486019"/>
            <a:ext cx="4490521" cy="229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325" indent="-285750">
              <a:lnSpc>
                <a:spcPct val="120000"/>
              </a:lnSpc>
              <a:buClr>
                <a:schemeClr val="bg1"/>
              </a:buClr>
              <a:buSzPts val="1150"/>
              <a:buFont typeface="Arial" panose="020B0604020202020204" pitchFamily="34" charset="0"/>
              <a:buChar char="•"/>
            </a:pPr>
            <a:r>
              <a:rPr lang="en-US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storm-phase dependent structure, very sensitive to geomagnetic </a:t>
            </a: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conditions</a:t>
            </a:r>
            <a:endParaRPr lang="pl-PL" sz="12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41325" indent="-285750">
              <a:lnSpc>
                <a:spcPct val="120000"/>
              </a:lnSpc>
              <a:buClr>
                <a:schemeClr val="bg1"/>
              </a:buClr>
              <a:buSzPts val="1150"/>
              <a:buFont typeface="Arial" panose="020B0604020202020204" pitchFamily="34" charset="0"/>
              <a:buChar char="•"/>
            </a:pP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narrow 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in latitudes but extended in longitudes</a:t>
            </a:r>
          </a:p>
          <a:p>
            <a:pPr marL="441325" indent="-285750">
              <a:lnSpc>
                <a:spcPct val="120000"/>
              </a:lnSpc>
              <a:buClr>
                <a:schemeClr val="bg1"/>
              </a:buClr>
              <a:buSzPts val="1150"/>
              <a:buFont typeface="Arial" panose="020B0604020202020204" pitchFamily="34" charset="0"/>
              <a:buChar char="•"/>
            </a:pPr>
            <a:r>
              <a:rPr lang="en-US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sudden electron density drop at 60º-67º dip latitudes, both </a:t>
            </a: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hemispheres</a:t>
            </a:r>
            <a:endParaRPr lang="pl-PL" sz="12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41325" indent="-285750">
              <a:lnSpc>
                <a:spcPct val="120000"/>
              </a:lnSpc>
              <a:buClr>
                <a:schemeClr val="bg1"/>
              </a:buClr>
              <a:buSzPts val="1150"/>
              <a:buFont typeface="Arial" panose="020B0604020202020204" pitchFamily="34" charset="0"/>
              <a:buChar char="•"/>
            </a:pP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mostly 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night-time </a:t>
            </a: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phenomenon</a:t>
            </a:r>
            <a:endParaRPr lang="pl-PL" sz="12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41325" indent="-285750">
              <a:lnSpc>
                <a:spcPct val="120000"/>
              </a:lnSpc>
              <a:buClr>
                <a:schemeClr val="bg1"/>
              </a:buClr>
              <a:buSzPts val="1150"/>
              <a:buFont typeface="Arial" panose="020B0604020202020204" pitchFamily="34" charset="0"/>
              <a:buChar char="•"/>
            </a:pP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PW 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usually steeper than </a:t>
            </a: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EW</a:t>
            </a:r>
            <a:endParaRPr lang="pl-PL" sz="12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41325" indent="-285750">
              <a:lnSpc>
                <a:spcPct val="120000"/>
              </a:lnSpc>
              <a:buClr>
                <a:schemeClr val="bg1"/>
              </a:buClr>
              <a:buSzPts val="1150"/>
              <a:buFont typeface="Arial" panose="020B0604020202020204" pitchFamily="34" charset="0"/>
              <a:buChar char="•"/>
            </a:pP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formation 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mechanism: stagnation </a:t>
            </a: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model</a:t>
            </a:r>
            <a:endParaRPr lang="pl-PL" sz="12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441325" indent="-285750">
              <a:lnSpc>
                <a:spcPct val="120000"/>
              </a:lnSpc>
              <a:buClr>
                <a:schemeClr val="bg1"/>
              </a:buClr>
              <a:buSzPts val="1150"/>
              <a:buFont typeface="Arial" panose="020B0604020202020204" pitchFamily="34" charset="0"/>
              <a:buChar char="•"/>
            </a:pP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its 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variability strongly affects the propagation of different natural and </a:t>
            </a: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artificial</a:t>
            </a:r>
            <a:r>
              <a:rPr lang="pl-PL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 </a:t>
            </a:r>
            <a:r>
              <a:rPr lang="en-US" sz="1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signals</a:t>
            </a:r>
            <a:endParaRPr lang="en-US"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2834938" y="-27793"/>
            <a:ext cx="34536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Field-aligned currents (FACs)</a:t>
            </a:r>
            <a:endParaRPr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57561" y="342157"/>
            <a:ext cx="8408353" cy="12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Flow along magnetic field lines and </a:t>
            </a:r>
            <a:r>
              <a:rPr lang="pl" sz="12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transfer energy and momentum of the solar wind</a:t>
            </a: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 between M-I-T. </a:t>
            </a:r>
            <a:endParaRPr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Consist of two current sheets (Iijima &amp; Potemra, 1976; 1978): </a:t>
            </a:r>
            <a:r>
              <a:rPr lang="pl" sz="12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Region 1 at higher latitudes, </a:t>
            </a: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where currents flow into the ionosphere on the dawn side and out of the ionosphere on the dusk side and </a:t>
            </a:r>
            <a:r>
              <a:rPr lang="pl" sz="12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Region 2 at lower latitudes</a:t>
            </a: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, in which currents flow opposite of that in the Region 1 (Forsyth et al., 2018). </a:t>
            </a:r>
            <a:endParaRPr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-18"/>
                <a:ea typeface="Merriweather"/>
                <a:cs typeface="Calibri" panose="020F0502020204030204" pitchFamily="34" charset="0"/>
                <a:sym typeface="Merriweather"/>
              </a:rPr>
              <a:t>Very sensitive to geomagnetic conditions.</a:t>
            </a:r>
            <a:endParaRPr sz="1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B0604020202020204" charset="-18"/>
              <a:ea typeface="Merriweather"/>
              <a:cs typeface="Calibri" panose="020F0502020204030204" pitchFamily="34" charset="0"/>
              <a:sym typeface="Merriweather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00" y="1824813"/>
            <a:ext cx="4764975" cy="24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329038" y="4360650"/>
            <a:ext cx="4232700" cy="689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0" dirty="0"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Distribution of field-aligned currents during (a) weakly disturbed geomagnetic conditions and (b) strong geomagnetic activity (Iijima, Potemra, 1978)</a:t>
            </a:r>
            <a:endParaRPr sz="950" dirty="0">
              <a:solidFill>
                <a:schemeClr val="bg1"/>
              </a:solidFill>
              <a:latin typeface="Montserrat" panose="020B0604020202020204" charset="-18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l="2439"/>
          <a:stretch/>
        </p:blipFill>
        <p:spPr>
          <a:xfrm>
            <a:off x="4711250" y="1895875"/>
            <a:ext cx="4418399" cy="23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4761200" y="4632650"/>
            <a:ext cx="4318500" cy="35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950" dirty="0"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There is clear intensification of FACs after the main phase of storm.</a:t>
            </a:r>
            <a:endParaRPr sz="950" dirty="0">
              <a:solidFill>
                <a:schemeClr val="bg1"/>
              </a:solidFill>
              <a:latin typeface="Montserrat" panose="020B0604020202020204" charset="-18"/>
              <a:ea typeface="Merriweather"/>
              <a:cs typeface="Merriweather"/>
              <a:sym typeface="Merriweather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7219497" y="1446869"/>
            <a:ext cx="167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 dirty="0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Downward currents</a:t>
            </a:r>
            <a:r>
              <a:rPr lang="pl" sz="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" sz="9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(toward the ionosphere)</a:t>
            </a:r>
            <a:endParaRPr sz="9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7095349" y="4210448"/>
            <a:ext cx="20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Upward currents </a:t>
            </a:r>
            <a:r>
              <a:rPr lang="pl" sz="9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(away from the ionosphere)</a:t>
            </a:r>
            <a:endParaRPr sz="9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 idx="4294967295"/>
          </p:nvPr>
        </p:nvSpPr>
        <p:spPr>
          <a:xfrm>
            <a:off x="591600" y="0"/>
            <a:ext cx="7960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l" sz="1428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Correlation of Dst-index with main ionospheric trough minimum’ positions</a:t>
            </a:r>
            <a:endParaRPr sz="1428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l="635"/>
          <a:stretch/>
        </p:blipFill>
        <p:spPr>
          <a:xfrm>
            <a:off x="0" y="350450"/>
            <a:ext cx="5711424" cy="23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46975"/>
            <a:ext cx="5711424" cy="23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5830500" y="3798350"/>
            <a:ext cx="27219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dirty="0"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Positions of MIT’s minima, FACs’ density in the minimum, Dst index during October 2015 geomagnetic storm (North (top) and South Hemisphere (bottom)).</a:t>
            </a:r>
            <a:endParaRPr sz="1100" dirty="0">
              <a:solidFill>
                <a:schemeClr val="bg1"/>
              </a:solidFill>
              <a:latin typeface="Montserrat" panose="020B0604020202020204" charset="-18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76592"/>
            <a:ext cx="4792007" cy="1936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07468"/>
            <a:ext cx="4792006" cy="19301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9" name="Google Shape;109;p19"/>
          <p:cNvSpPr txBox="1"/>
          <p:nvPr/>
        </p:nvSpPr>
        <p:spPr>
          <a:xfrm>
            <a:off x="1234450" y="4352200"/>
            <a:ext cx="6520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Left: </a:t>
            </a:r>
            <a:r>
              <a:rPr lang="pl" sz="1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Positions of MIT’s minima, FACs’ density in the minimum, Dst index during September 2017 geomagnetic storm (North (top) and South Hemisphere (bottom)). </a:t>
            </a:r>
            <a:endParaRPr lang="pl" sz="11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ontserrat" panose="020B0604020202020204" charset="-18"/>
              <a:ea typeface="Merriweather"/>
              <a:cs typeface="Merriweather"/>
              <a:sym typeface="Merriweathe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Right</a:t>
            </a:r>
            <a:r>
              <a:rPr lang="pl" sz="1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:  </a:t>
            </a:r>
            <a:r>
              <a:rPr lang="pl" sz="1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Positions of MIT’s minima and Dst index during September 2017 from DMSP </a:t>
            </a:r>
            <a:r>
              <a:rPr lang="pl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ontserrat" panose="020B0604020202020204" charset="-18"/>
                <a:ea typeface="Merriweather"/>
                <a:cs typeface="Merriweather"/>
                <a:sym typeface="Merriweather"/>
              </a:rPr>
              <a:t>data.</a:t>
            </a:r>
            <a:endParaRPr sz="13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ontserrat" panose="020B0604020202020204" charset="-18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5">
            <a:alphaModFix/>
          </a:blip>
          <a:srcRect l="6474" t="7450" r="3597"/>
          <a:stretch/>
        </p:blipFill>
        <p:spPr>
          <a:xfrm>
            <a:off x="4792007" y="207469"/>
            <a:ext cx="4351990" cy="19301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6">
            <a:alphaModFix/>
          </a:blip>
          <a:srcRect l="4281" t="6533" r="2032"/>
          <a:stretch/>
        </p:blipFill>
        <p:spPr>
          <a:xfrm>
            <a:off x="4792007" y="2276591"/>
            <a:ext cx="4351993" cy="1936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6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/>
        </p:nvSpPr>
        <p:spPr>
          <a:xfrm>
            <a:off x="300025" y="126025"/>
            <a:ext cx="8422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920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Correlation of MIT and FACs </a:t>
            </a:r>
            <a:endParaRPr sz="1920" dirty="0">
              <a:solidFill>
                <a:schemeClr val="bg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300025" y="606313"/>
            <a:ext cx="63549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September 2017’s  geomagnetic storm</a:t>
            </a:r>
            <a:endParaRPr sz="1200" b="1" dirty="0">
              <a:solidFill>
                <a:schemeClr val="bg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Sudden storm commencement - field-aligned currents, electron temperature, electron density (with marked MIT), and auroral oval boundary</a:t>
            </a:r>
            <a:endParaRPr sz="1920" dirty="0">
              <a:solidFill>
                <a:schemeClr val="bg1"/>
              </a:solidFill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8350"/>
            <a:ext cx="8839201" cy="323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/>
        </p:nvSpPr>
        <p:spPr>
          <a:xfrm>
            <a:off x="300025" y="337899"/>
            <a:ext cx="3433202" cy="40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2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Main phase (</a:t>
            </a:r>
            <a:r>
              <a:rPr lang="pl" sz="142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2015 and 2017)</a:t>
            </a:r>
            <a:endParaRPr sz="142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225000" y="0"/>
            <a:ext cx="38790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2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Correlation of MIT and FACs </a:t>
            </a:r>
            <a:endParaRPr sz="172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" y="730756"/>
            <a:ext cx="5871410" cy="2132973"/>
          </a:xfrm>
          <a:prstGeom prst="rect">
            <a:avLst/>
          </a:prstGeom>
        </p:spPr>
      </p:pic>
      <p:pic>
        <p:nvPicPr>
          <p:cNvPr id="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77" y="2894453"/>
            <a:ext cx="5871411" cy="216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6762" y="271368"/>
            <a:ext cx="2708606" cy="216587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0000FF"/>
    </a:folHlink>
  </a:clrScheme>
  <a:fontScheme name="Sheets">
    <a:majorFont>
      <a:latin typeface="Calibri"/>
      <a:ea typeface="Calibri"/>
      <a:cs typeface="Calibri"/>
    </a:majorFont>
    <a:minorFont>
      <a:latin typeface="Calibri"/>
      <a:ea typeface="Calibri"/>
      <a:cs typeface="Calibr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818</Words>
  <Application>Microsoft Office PowerPoint</Application>
  <PresentationFormat>On-screen Show (16:9)</PresentationFormat>
  <Paragraphs>60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Merriweather</vt:lpstr>
      <vt:lpstr>Calibri</vt:lpstr>
      <vt:lpstr>Cambria Math</vt:lpstr>
      <vt:lpstr>Montserrat</vt:lpstr>
      <vt:lpstr>Arial</vt:lpstr>
      <vt:lpstr>Simple Light</vt:lpstr>
      <vt:lpstr>PowerPoint Presentation</vt:lpstr>
      <vt:lpstr>Geomagnetic conditions</vt:lpstr>
      <vt:lpstr>PowerPoint Presentation</vt:lpstr>
      <vt:lpstr>Main ionospheric trough (MIT)</vt:lpstr>
      <vt:lpstr>Field-aligned currents (FACs)</vt:lpstr>
      <vt:lpstr>Correlation of Dst-index with main ionospheric trough minimum’ 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Agatka</dc:creator>
  <cp:lastModifiedBy>Agatka</cp:lastModifiedBy>
  <cp:revision>18</cp:revision>
  <dcterms:modified xsi:type="dcterms:W3CDTF">2022-05-24T20:41:54Z</dcterms:modified>
</cp:coreProperties>
</file>