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4232" r:id="rId5"/>
    <p:sldId id="1437" r:id="rId6"/>
    <p:sldId id="4203" r:id="rId7"/>
    <p:sldId id="4257" r:id="rId8"/>
    <p:sldId id="4228" r:id="rId9"/>
    <p:sldId id="4229" r:id="rId10"/>
    <p:sldId id="3307" r:id="rId11"/>
    <p:sldId id="4194" r:id="rId12"/>
    <p:sldId id="4258" r:id="rId13"/>
    <p:sldId id="4260" r:id="rId14"/>
    <p:sldId id="4259" r:id="rId15"/>
    <p:sldId id="4261" r:id="rId16"/>
    <p:sldId id="4226" r:id="rId17"/>
    <p:sldId id="4190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021636-7B3B-4F09-8447-A38E5DC0DD41}" v="4" dt="2022-05-22T18:19:47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6" autoAdjust="0"/>
    <p:restoredTop sz="43910" autoAdjust="0"/>
  </p:normalViewPr>
  <p:slideViewPr>
    <p:cSldViewPr snapToGrid="0">
      <p:cViewPr varScale="1">
        <p:scale>
          <a:sx n="23" d="100"/>
          <a:sy n="23" d="100"/>
        </p:scale>
        <p:origin x="169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184FB2-AB6F-477B-B56D-E3364064957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F39C30-9C07-4054-A9CF-0A7EF589170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>
              <a:latin typeface="Libre Franklin" panose="00000500000000000000" charset="0"/>
              <a:ea typeface="Arial" charset="0"/>
              <a:cs typeface="Arial" charset="0"/>
            </a:rPr>
            <a:t>Community of Practice</a:t>
          </a:r>
          <a:endParaRPr lang="en-US" sz="2000" b="0">
            <a:latin typeface="Libre Franklin" panose="00000500000000000000" charset="0"/>
          </a:endParaRPr>
        </a:p>
      </dgm:t>
    </dgm:pt>
    <dgm:pt modelId="{C25B4163-CDE1-4E26-90F1-E8230A574A38}" type="parTrans" cxnId="{C598F12B-C6FB-427C-A62C-4676B8541DBD}">
      <dgm:prSet/>
      <dgm:spPr/>
      <dgm:t>
        <a:bodyPr/>
        <a:lstStyle/>
        <a:p>
          <a:endParaRPr lang="en-US"/>
        </a:p>
      </dgm:t>
    </dgm:pt>
    <dgm:pt modelId="{D003F296-DD08-4063-85FB-27A47517507D}" type="sibTrans" cxnId="{C598F12B-C6FB-427C-A62C-4676B8541DBD}">
      <dgm:prSet/>
      <dgm:spPr/>
      <dgm:t>
        <a:bodyPr/>
        <a:lstStyle/>
        <a:p>
          <a:endParaRPr lang="en-US"/>
        </a:p>
      </dgm:t>
    </dgm:pt>
    <dgm:pt modelId="{ED274222-ED5A-4125-8D63-3760FF68868E}">
      <dgm:prSet custT="1"/>
      <dgm:spPr/>
      <dgm:t>
        <a:bodyPr/>
        <a:lstStyle/>
        <a:p>
          <a:r>
            <a:rPr lang="en-US" sz="2400" b="0" i="0">
              <a:latin typeface="Libre Franklin" panose="00000500000000000000" charset="0"/>
              <a:ea typeface="Arial" charset="0"/>
              <a:cs typeface="Arial" charset="0"/>
            </a:rPr>
            <a:t>Academy</a:t>
          </a:r>
        </a:p>
      </dgm:t>
    </dgm:pt>
    <dgm:pt modelId="{069765E2-E2F2-413F-8787-02AACE5DC842}" type="parTrans" cxnId="{69A73667-DC26-4AFA-8A33-20C5BE8B0CCD}">
      <dgm:prSet/>
      <dgm:spPr/>
      <dgm:t>
        <a:bodyPr/>
        <a:lstStyle/>
        <a:p>
          <a:endParaRPr lang="en-US"/>
        </a:p>
      </dgm:t>
    </dgm:pt>
    <dgm:pt modelId="{C510471F-D479-4031-B911-1E1CA1C64AAE}" type="sibTrans" cxnId="{69A73667-DC26-4AFA-8A33-20C5BE8B0CCD}">
      <dgm:prSet/>
      <dgm:spPr/>
      <dgm:t>
        <a:bodyPr/>
        <a:lstStyle/>
        <a:p>
          <a:endParaRPr lang="en-US"/>
        </a:p>
      </dgm:t>
    </dgm:pt>
    <dgm:pt modelId="{23046B1E-8EB4-4FBF-8A4D-4F098B7015F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>
              <a:latin typeface="Libre Franklin" panose="00000500000000000000" charset="0"/>
              <a:ea typeface="Arial" charset="0"/>
              <a:cs typeface="Arial" charset="0"/>
            </a:rPr>
            <a:t>Cultural Change</a:t>
          </a:r>
        </a:p>
      </dgm:t>
    </dgm:pt>
    <dgm:pt modelId="{BE262270-FE3D-4A93-BC7C-FECDD79303C6}" type="parTrans" cxnId="{393E317A-9203-49F9-898A-439318DFBAF3}">
      <dgm:prSet/>
      <dgm:spPr/>
      <dgm:t>
        <a:bodyPr/>
        <a:lstStyle/>
        <a:p>
          <a:endParaRPr lang="en-US"/>
        </a:p>
      </dgm:t>
    </dgm:pt>
    <dgm:pt modelId="{25B04288-AE61-4F9E-A52C-2543C46585F9}" type="sibTrans" cxnId="{393E317A-9203-49F9-898A-439318DFBAF3}">
      <dgm:prSet/>
      <dgm:spPr/>
      <dgm:t>
        <a:bodyPr/>
        <a:lstStyle/>
        <a:p>
          <a:endParaRPr lang="en-US"/>
        </a:p>
      </dgm:t>
    </dgm:pt>
    <dgm:pt modelId="{587DFEE2-EF51-468E-A99F-1384CB41F60F}" type="pres">
      <dgm:prSet presAssocID="{71184FB2-AB6F-477B-B56D-E3364064957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496CDC4-7D18-43A6-9738-A9E5FA9D42F5}" type="pres">
      <dgm:prSet presAssocID="{C0F39C30-9C07-4054-A9CF-0A7EF589170B}" presName="Accent1" presStyleCnt="0"/>
      <dgm:spPr/>
    </dgm:pt>
    <dgm:pt modelId="{974F1FF7-02BF-4D02-A2A8-716AE0F06277}" type="pres">
      <dgm:prSet presAssocID="{C0F39C30-9C07-4054-A9CF-0A7EF589170B}" presName="Accent" presStyleLbl="node1" presStyleIdx="0" presStyleCnt="3"/>
      <dgm:spPr/>
    </dgm:pt>
    <dgm:pt modelId="{8C4E9C66-F3C3-4092-8C83-1C055F7F55C0}" type="pres">
      <dgm:prSet presAssocID="{C0F39C30-9C07-4054-A9CF-0A7EF589170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D7DC3D9-CA81-455C-86DA-130DF5F32A5D}" type="pres">
      <dgm:prSet presAssocID="{ED274222-ED5A-4125-8D63-3760FF68868E}" presName="Accent2" presStyleCnt="0"/>
      <dgm:spPr/>
    </dgm:pt>
    <dgm:pt modelId="{A06247DA-661A-4CDC-BD4C-CF654B68B853}" type="pres">
      <dgm:prSet presAssocID="{ED274222-ED5A-4125-8D63-3760FF68868E}" presName="Accent" presStyleLbl="node1" presStyleIdx="1" presStyleCnt="3"/>
      <dgm:spPr/>
    </dgm:pt>
    <dgm:pt modelId="{C3DF8F5F-FFE6-4307-ADFC-2F1ECE12C770}" type="pres">
      <dgm:prSet presAssocID="{ED274222-ED5A-4125-8D63-3760FF68868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92E0D606-11FE-4D91-AD95-7FCBEC1A92B9}" type="pres">
      <dgm:prSet presAssocID="{23046B1E-8EB4-4FBF-8A4D-4F098B7015F9}" presName="Accent3" presStyleCnt="0"/>
      <dgm:spPr/>
    </dgm:pt>
    <dgm:pt modelId="{75F65D07-20B8-48D8-92B8-7CA07CD18422}" type="pres">
      <dgm:prSet presAssocID="{23046B1E-8EB4-4FBF-8A4D-4F098B7015F9}" presName="Accent" presStyleLbl="node1" presStyleIdx="2" presStyleCnt="3"/>
      <dgm:spPr>
        <a:solidFill>
          <a:schemeClr val="accent5"/>
        </a:solidFill>
      </dgm:spPr>
    </dgm:pt>
    <dgm:pt modelId="{E4E8B6E3-D411-4FC3-B8BD-692E80BA2B65}" type="pres">
      <dgm:prSet presAssocID="{23046B1E-8EB4-4FBF-8A4D-4F098B7015F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F937FC0C-AA52-42ED-9B52-80AE2C00D4BA}" type="presOf" srcId="{71184FB2-AB6F-477B-B56D-E33640649576}" destId="{587DFEE2-EF51-468E-A99F-1384CB41F60F}" srcOrd="0" destOrd="0" presId="urn:microsoft.com/office/officeart/2009/layout/CircleArrowProcess"/>
    <dgm:cxn modelId="{C598F12B-C6FB-427C-A62C-4676B8541DBD}" srcId="{71184FB2-AB6F-477B-B56D-E33640649576}" destId="{C0F39C30-9C07-4054-A9CF-0A7EF589170B}" srcOrd="0" destOrd="0" parTransId="{C25B4163-CDE1-4E26-90F1-E8230A574A38}" sibTransId="{D003F296-DD08-4063-85FB-27A47517507D}"/>
    <dgm:cxn modelId="{E7C0DA44-589F-41E5-9D60-4E1251A1CBCC}" type="presOf" srcId="{C0F39C30-9C07-4054-A9CF-0A7EF589170B}" destId="{8C4E9C66-F3C3-4092-8C83-1C055F7F55C0}" srcOrd="0" destOrd="0" presId="urn:microsoft.com/office/officeart/2009/layout/CircleArrowProcess"/>
    <dgm:cxn modelId="{69A73667-DC26-4AFA-8A33-20C5BE8B0CCD}" srcId="{71184FB2-AB6F-477B-B56D-E33640649576}" destId="{ED274222-ED5A-4125-8D63-3760FF68868E}" srcOrd="1" destOrd="0" parTransId="{069765E2-E2F2-413F-8787-02AACE5DC842}" sibTransId="{C510471F-D479-4031-B911-1E1CA1C64AAE}"/>
    <dgm:cxn modelId="{393E317A-9203-49F9-898A-439318DFBAF3}" srcId="{71184FB2-AB6F-477B-B56D-E33640649576}" destId="{23046B1E-8EB4-4FBF-8A4D-4F098B7015F9}" srcOrd="2" destOrd="0" parTransId="{BE262270-FE3D-4A93-BC7C-FECDD79303C6}" sibTransId="{25B04288-AE61-4F9E-A52C-2543C46585F9}"/>
    <dgm:cxn modelId="{57121680-C823-4B53-BCCF-5D4DC5AA6366}" type="presOf" srcId="{23046B1E-8EB4-4FBF-8A4D-4F098B7015F9}" destId="{E4E8B6E3-D411-4FC3-B8BD-692E80BA2B65}" srcOrd="0" destOrd="0" presId="urn:microsoft.com/office/officeart/2009/layout/CircleArrowProcess"/>
    <dgm:cxn modelId="{3816B68A-B38D-4FB7-896E-5032311855C3}" type="presOf" srcId="{ED274222-ED5A-4125-8D63-3760FF68868E}" destId="{C3DF8F5F-FFE6-4307-ADFC-2F1ECE12C770}" srcOrd="0" destOrd="0" presId="urn:microsoft.com/office/officeart/2009/layout/CircleArrowProcess"/>
    <dgm:cxn modelId="{CF8BC5BD-D8DB-4239-9F87-118D67508009}" type="presParOf" srcId="{587DFEE2-EF51-468E-A99F-1384CB41F60F}" destId="{A496CDC4-7D18-43A6-9738-A9E5FA9D42F5}" srcOrd="0" destOrd="0" presId="urn:microsoft.com/office/officeart/2009/layout/CircleArrowProcess"/>
    <dgm:cxn modelId="{2F316D11-4FDA-4839-AC6F-D6EC5D9F3EBF}" type="presParOf" srcId="{A496CDC4-7D18-43A6-9738-A9E5FA9D42F5}" destId="{974F1FF7-02BF-4D02-A2A8-716AE0F06277}" srcOrd="0" destOrd="0" presId="urn:microsoft.com/office/officeart/2009/layout/CircleArrowProcess"/>
    <dgm:cxn modelId="{929ACC55-4810-4418-AAED-D3BFAD204797}" type="presParOf" srcId="{587DFEE2-EF51-468E-A99F-1384CB41F60F}" destId="{8C4E9C66-F3C3-4092-8C83-1C055F7F55C0}" srcOrd="1" destOrd="0" presId="urn:microsoft.com/office/officeart/2009/layout/CircleArrowProcess"/>
    <dgm:cxn modelId="{DA718FCD-E694-490F-BD59-76F61816A10C}" type="presParOf" srcId="{587DFEE2-EF51-468E-A99F-1384CB41F60F}" destId="{2D7DC3D9-CA81-455C-86DA-130DF5F32A5D}" srcOrd="2" destOrd="0" presId="urn:microsoft.com/office/officeart/2009/layout/CircleArrowProcess"/>
    <dgm:cxn modelId="{B6014A88-8986-4BF6-8E90-9C9A63706183}" type="presParOf" srcId="{2D7DC3D9-CA81-455C-86DA-130DF5F32A5D}" destId="{A06247DA-661A-4CDC-BD4C-CF654B68B853}" srcOrd="0" destOrd="0" presId="urn:microsoft.com/office/officeart/2009/layout/CircleArrowProcess"/>
    <dgm:cxn modelId="{6E79B9DD-777A-4DBE-AF46-C297A4D5690A}" type="presParOf" srcId="{587DFEE2-EF51-468E-A99F-1384CB41F60F}" destId="{C3DF8F5F-FFE6-4307-ADFC-2F1ECE12C770}" srcOrd="3" destOrd="0" presId="urn:microsoft.com/office/officeart/2009/layout/CircleArrowProcess"/>
    <dgm:cxn modelId="{6AFC550C-D109-4915-8F09-E40E5DCFDA0E}" type="presParOf" srcId="{587DFEE2-EF51-468E-A99F-1384CB41F60F}" destId="{92E0D606-11FE-4D91-AD95-7FCBEC1A92B9}" srcOrd="4" destOrd="0" presId="urn:microsoft.com/office/officeart/2009/layout/CircleArrowProcess"/>
    <dgm:cxn modelId="{786E4F30-B345-451F-AAD9-5600E9D4394F}" type="presParOf" srcId="{92E0D606-11FE-4D91-AD95-7FCBEC1A92B9}" destId="{75F65D07-20B8-48D8-92B8-7CA07CD18422}" srcOrd="0" destOrd="0" presId="urn:microsoft.com/office/officeart/2009/layout/CircleArrowProcess"/>
    <dgm:cxn modelId="{E405F2D5-F165-4088-9429-BFB66D1E4776}" type="presParOf" srcId="{587DFEE2-EF51-468E-A99F-1384CB41F60F}" destId="{E4E8B6E3-D411-4FC3-B8BD-692E80BA2B6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2676A-787D-4DF1-8D2C-25C0DB9F8FF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8823C82-C487-4938-8CD0-E3E6FD1B5AB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>
              <a:solidFill>
                <a:schemeClr val="accent6"/>
              </a:solidFill>
              <a:latin typeface="Libre Franklin" pitchFamily="2" charset="0"/>
            </a:rPr>
            <a:t>Two-year program</a:t>
          </a:r>
        </a:p>
      </dgm:t>
    </dgm:pt>
    <dgm:pt modelId="{58300BC2-8094-4517-A17C-7FE18D7A1389}" type="parTrans" cxnId="{43A099DB-F422-4023-BBE4-5C1943BF7E96}">
      <dgm:prSet/>
      <dgm:spPr/>
      <dgm:t>
        <a:bodyPr/>
        <a:lstStyle/>
        <a:p>
          <a:endParaRPr lang="en-US"/>
        </a:p>
      </dgm:t>
    </dgm:pt>
    <dgm:pt modelId="{58585628-6C92-461C-BD01-FCBEA241777B}" type="sibTrans" cxnId="{43A099DB-F422-4023-BBE4-5C1943BF7E9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725EB02-F5C3-4F54-B748-D5D581CCAC0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>
              <a:solidFill>
                <a:schemeClr val="accent6"/>
              </a:solidFill>
              <a:latin typeface="Libre Franklin" pitchFamily="2" charset="0"/>
            </a:rPr>
            <a:t>Cohort-based</a:t>
          </a:r>
        </a:p>
      </dgm:t>
    </dgm:pt>
    <dgm:pt modelId="{B610A185-DB7E-4134-9CE8-9720DCFE8344}" type="parTrans" cxnId="{F7C33608-9E3A-426C-BE31-40ECA31109A5}">
      <dgm:prSet/>
      <dgm:spPr/>
      <dgm:t>
        <a:bodyPr/>
        <a:lstStyle/>
        <a:p>
          <a:endParaRPr lang="en-US"/>
        </a:p>
      </dgm:t>
    </dgm:pt>
    <dgm:pt modelId="{9C846E25-7AF3-4942-9674-23F8162946B4}" type="sibTrans" cxnId="{F7C33608-9E3A-426C-BE31-40ECA31109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A879B48-53BE-4A02-A22F-349AFABAA9B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>
              <a:solidFill>
                <a:schemeClr val="accent6"/>
              </a:solidFill>
              <a:latin typeface="Libre Franklin" pitchFamily="2" charset="0"/>
            </a:rPr>
            <a:t>Professional development of DEI leaders in geosciences</a:t>
          </a:r>
        </a:p>
      </dgm:t>
    </dgm:pt>
    <dgm:pt modelId="{370E3CF7-32E7-4C46-B3B3-E3DD8F03C7DE}" type="parTrans" cxnId="{EE8FB526-CB2C-4E02-944D-F046EDD1B820}">
      <dgm:prSet/>
      <dgm:spPr/>
      <dgm:t>
        <a:bodyPr/>
        <a:lstStyle/>
        <a:p>
          <a:endParaRPr lang="en-US"/>
        </a:p>
      </dgm:t>
    </dgm:pt>
    <dgm:pt modelId="{8B471EEE-9A43-4795-8F87-EAA4D6D441B4}" type="sibTrans" cxnId="{EE8FB526-CB2C-4E02-944D-F046EDD1B82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41CC6BB-81EB-4CF3-830C-E069D30CC8D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>
              <a:solidFill>
                <a:schemeClr val="accent6"/>
              </a:solidFill>
              <a:latin typeface="Libre Franklin" pitchFamily="2" charset="0"/>
            </a:rPr>
            <a:t>Broadening participation project</a:t>
          </a:r>
        </a:p>
      </dgm:t>
    </dgm:pt>
    <dgm:pt modelId="{D9048766-561E-4520-AAA1-71543EF4F483}" type="parTrans" cxnId="{47C9E16D-2D4C-4530-9CD9-7A1B3B4BABD2}">
      <dgm:prSet/>
      <dgm:spPr/>
      <dgm:t>
        <a:bodyPr/>
        <a:lstStyle/>
        <a:p>
          <a:endParaRPr lang="en-US"/>
        </a:p>
      </dgm:t>
    </dgm:pt>
    <dgm:pt modelId="{9B5B0949-8D57-40FD-BFB8-057F76DF7705}" type="sibTrans" cxnId="{47C9E16D-2D4C-4530-9CD9-7A1B3B4BABD2}">
      <dgm:prSet/>
      <dgm:spPr/>
      <dgm:t>
        <a:bodyPr/>
        <a:lstStyle/>
        <a:p>
          <a:endParaRPr lang="en-US"/>
        </a:p>
      </dgm:t>
    </dgm:pt>
    <dgm:pt modelId="{02B2CDAB-C85E-442A-A977-B15B1586673B}" type="pres">
      <dgm:prSet presAssocID="{B6E2676A-787D-4DF1-8D2C-25C0DB9F8FF1}" presName="root" presStyleCnt="0">
        <dgm:presLayoutVars>
          <dgm:dir/>
          <dgm:resizeHandles val="exact"/>
        </dgm:presLayoutVars>
      </dgm:prSet>
      <dgm:spPr/>
    </dgm:pt>
    <dgm:pt modelId="{E4084979-AF1F-463F-9B69-DC604B4317E8}" type="pres">
      <dgm:prSet presAssocID="{08823C82-C487-4938-8CD0-E3E6FD1B5ABF}" presName="compNode" presStyleCnt="0"/>
      <dgm:spPr/>
    </dgm:pt>
    <dgm:pt modelId="{7B7FC935-BF3C-449E-BAF0-52282F71871C}" type="pres">
      <dgm:prSet presAssocID="{08823C82-C487-4938-8CD0-E3E6FD1B5ABF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B4736FF-C046-4383-89AD-8165D830473B}" type="pres">
      <dgm:prSet presAssocID="{08823C82-C487-4938-8CD0-E3E6FD1B5AB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A6AE019E-28A3-41FD-AAAD-088E97C485D1}" type="pres">
      <dgm:prSet presAssocID="{08823C82-C487-4938-8CD0-E3E6FD1B5ABF}" presName="spaceRect" presStyleCnt="0"/>
      <dgm:spPr/>
    </dgm:pt>
    <dgm:pt modelId="{3AF437F7-EE7E-4519-862A-66DECFBE6F21}" type="pres">
      <dgm:prSet presAssocID="{08823C82-C487-4938-8CD0-E3E6FD1B5ABF}" presName="textRect" presStyleLbl="revTx" presStyleIdx="0" presStyleCnt="4">
        <dgm:presLayoutVars>
          <dgm:chMax val="1"/>
          <dgm:chPref val="1"/>
        </dgm:presLayoutVars>
      </dgm:prSet>
      <dgm:spPr/>
    </dgm:pt>
    <dgm:pt modelId="{EDA65850-BD2E-4D51-B6BC-6024516746BD}" type="pres">
      <dgm:prSet presAssocID="{58585628-6C92-461C-BD01-FCBEA241777B}" presName="sibTrans" presStyleCnt="0"/>
      <dgm:spPr/>
    </dgm:pt>
    <dgm:pt modelId="{99469DAD-FA43-46B4-AD5E-4661A8AE5983}" type="pres">
      <dgm:prSet presAssocID="{F725EB02-F5C3-4F54-B748-D5D581CCAC05}" presName="compNode" presStyleCnt="0"/>
      <dgm:spPr/>
    </dgm:pt>
    <dgm:pt modelId="{9F528D9D-C09E-439A-BF01-B3BB2BD8B565}" type="pres">
      <dgm:prSet presAssocID="{F725EB02-F5C3-4F54-B748-D5D581CCAC05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89DA36C-21C8-4D00-8497-B39ECA3E0629}" type="pres">
      <dgm:prSet presAssocID="{F725EB02-F5C3-4F54-B748-D5D581CCAC0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4041CAD9-B9AC-490D-A1EA-D8F09B427789}" type="pres">
      <dgm:prSet presAssocID="{F725EB02-F5C3-4F54-B748-D5D581CCAC05}" presName="spaceRect" presStyleCnt="0"/>
      <dgm:spPr/>
    </dgm:pt>
    <dgm:pt modelId="{2F8C3E9D-21F7-4A31-B9A1-2C3D54376B98}" type="pres">
      <dgm:prSet presAssocID="{F725EB02-F5C3-4F54-B748-D5D581CCAC05}" presName="textRect" presStyleLbl="revTx" presStyleIdx="1" presStyleCnt="4">
        <dgm:presLayoutVars>
          <dgm:chMax val="1"/>
          <dgm:chPref val="1"/>
        </dgm:presLayoutVars>
      </dgm:prSet>
      <dgm:spPr/>
    </dgm:pt>
    <dgm:pt modelId="{4E94D614-36A2-4274-9A3C-71749B5F568A}" type="pres">
      <dgm:prSet presAssocID="{9C846E25-7AF3-4942-9674-23F8162946B4}" presName="sibTrans" presStyleCnt="0"/>
      <dgm:spPr/>
    </dgm:pt>
    <dgm:pt modelId="{B7DC940E-76EA-4CF6-9F5C-A5996CE74B04}" type="pres">
      <dgm:prSet presAssocID="{7A879B48-53BE-4A02-A22F-349AFABAA9B4}" presName="compNode" presStyleCnt="0"/>
      <dgm:spPr/>
    </dgm:pt>
    <dgm:pt modelId="{AF239411-544D-408A-802F-DC564F8599B8}" type="pres">
      <dgm:prSet presAssocID="{7A879B48-53BE-4A02-A22F-349AFABAA9B4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</dgm:spPr>
    </dgm:pt>
    <dgm:pt modelId="{6DC082F0-993F-45E8-B4DC-C2371406142D}" type="pres">
      <dgm:prSet presAssocID="{7A879B48-53BE-4A02-A22F-349AFABAA9B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DA3EEC9-A8F1-4D56-980B-09573E5B6078}" type="pres">
      <dgm:prSet presAssocID="{7A879B48-53BE-4A02-A22F-349AFABAA9B4}" presName="spaceRect" presStyleCnt="0"/>
      <dgm:spPr/>
    </dgm:pt>
    <dgm:pt modelId="{3798014D-1064-4C35-8E5A-7E428B60BC03}" type="pres">
      <dgm:prSet presAssocID="{7A879B48-53BE-4A02-A22F-349AFABAA9B4}" presName="textRect" presStyleLbl="revTx" presStyleIdx="2" presStyleCnt="4">
        <dgm:presLayoutVars>
          <dgm:chMax val="1"/>
          <dgm:chPref val="1"/>
        </dgm:presLayoutVars>
      </dgm:prSet>
      <dgm:spPr/>
    </dgm:pt>
    <dgm:pt modelId="{3B152AAD-974E-4000-A909-AD39AC9D336C}" type="pres">
      <dgm:prSet presAssocID="{8B471EEE-9A43-4795-8F87-EAA4D6D441B4}" presName="sibTrans" presStyleCnt="0"/>
      <dgm:spPr/>
    </dgm:pt>
    <dgm:pt modelId="{CA890807-2CAF-4B8F-A64A-513EA6DDC228}" type="pres">
      <dgm:prSet presAssocID="{741CC6BB-81EB-4CF3-830C-E069D30CC8DF}" presName="compNode" presStyleCnt="0"/>
      <dgm:spPr/>
    </dgm:pt>
    <dgm:pt modelId="{C7CE5DAE-9A56-4427-8724-E964F6C135F1}" type="pres">
      <dgm:prSet presAssocID="{741CC6BB-81EB-4CF3-830C-E069D30CC8DF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accent1"/>
        </a:solidFill>
      </dgm:spPr>
    </dgm:pt>
    <dgm:pt modelId="{00B67DC8-2DBF-4281-A90D-1BAD8DF96D37}" type="pres">
      <dgm:prSet presAssocID="{741CC6BB-81EB-4CF3-830C-E069D30CC8D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543A2AD-687B-42BA-8C3B-FE85A599B176}" type="pres">
      <dgm:prSet presAssocID="{741CC6BB-81EB-4CF3-830C-E069D30CC8DF}" presName="spaceRect" presStyleCnt="0"/>
      <dgm:spPr/>
    </dgm:pt>
    <dgm:pt modelId="{B82025A0-5969-4D0F-8F71-DA6D4FC6CC03}" type="pres">
      <dgm:prSet presAssocID="{741CC6BB-81EB-4CF3-830C-E069D30CC8D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2D5C702-5948-4073-869D-2B06979FD0B5}" type="presOf" srcId="{F725EB02-F5C3-4F54-B748-D5D581CCAC05}" destId="{2F8C3E9D-21F7-4A31-B9A1-2C3D54376B98}" srcOrd="0" destOrd="0" presId="urn:microsoft.com/office/officeart/2018/5/layout/IconLeafLabelList"/>
    <dgm:cxn modelId="{F7C33608-9E3A-426C-BE31-40ECA31109A5}" srcId="{B6E2676A-787D-4DF1-8D2C-25C0DB9F8FF1}" destId="{F725EB02-F5C3-4F54-B748-D5D581CCAC05}" srcOrd="1" destOrd="0" parTransId="{B610A185-DB7E-4134-9CE8-9720DCFE8344}" sibTransId="{9C846E25-7AF3-4942-9674-23F8162946B4}"/>
    <dgm:cxn modelId="{EE8FB526-CB2C-4E02-944D-F046EDD1B820}" srcId="{B6E2676A-787D-4DF1-8D2C-25C0DB9F8FF1}" destId="{7A879B48-53BE-4A02-A22F-349AFABAA9B4}" srcOrd="2" destOrd="0" parTransId="{370E3CF7-32E7-4C46-B3B3-E3DD8F03C7DE}" sibTransId="{8B471EEE-9A43-4795-8F87-EAA4D6D441B4}"/>
    <dgm:cxn modelId="{47C9E16D-2D4C-4530-9CD9-7A1B3B4BABD2}" srcId="{B6E2676A-787D-4DF1-8D2C-25C0DB9F8FF1}" destId="{741CC6BB-81EB-4CF3-830C-E069D30CC8DF}" srcOrd="3" destOrd="0" parTransId="{D9048766-561E-4520-AAA1-71543EF4F483}" sibTransId="{9B5B0949-8D57-40FD-BFB8-057F76DF7705}"/>
    <dgm:cxn modelId="{5433494F-6F10-42D3-9E45-BA9FC6131756}" type="presOf" srcId="{08823C82-C487-4938-8CD0-E3E6FD1B5ABF}" destId="{3AF437F7-EE7E-4519-862A-66DECFBE6F21}" srcOrd="0" destOrd="0" presId="urn:microsoft.com/office/officeart/2018/5/layout/IconLeafLabelList"/>
    <dgm:cxn modelId="{F5DC58BA-6816-4EF5-A4E5-F61561549771}" type="presOf" srcId="{741CC6BB-81EB-4CF3-830C-E069D30CC8DF}" destId="{B82025A0-5969-4D0F-8F71-DA6D4FC6CC03}" srcOrd="0" destOrd="0" presId="urn:microsoft.com/office/officeart/2018/5/layout/IconLeafLabelList"/>
    <dgm:cxn modelId="{19059BC9-4216-4EB4-9203-240739780B06}" type="presOf" srcId="{B6E2676A-787D-4DF1-8D2C-25C0DB9F8FF1}" destId="{02B2CDAB-C85E-442A-A977-B15B1586673B}" srcOrd="0" destOrd="0" presId="urn:microsoft.com/office/officeart/2018/5/layout/IconLeafLabelList"/>
    <dgm:cxn modelId="{84B55CD3-F02D-4E37-A115-04B5F7E0A92B}" type="presOf" srcId="{7A879B48-53BE-4A02-A22F-349AFABAA9B4}" destId="{3798014D-1064-4C35-8E5A-7E428B60BC03}" srcOrd="0" destOrd="0" presId="urn:microsoft.com/office/officeart/2018/5/layout/IconLeafLabelList"/>
    <dgm:cxn modelId="{43A099DB-F422-4023-BBE4-5C1943BF7E96}" srcId="{B6E2676A-787D-4DF1-8D2C-25C0DB9F8FF1}" destId="{08823C82-C487-4938-8CD0-E3E6FD1B5ABF}" srcOrd="0" destOrd="0" parTransId="{58300BC2-8094-4517-A17C-7FE18D7A1389}" sibTransId="{58585628-6C92-461C-BD01-FCBEA241777B}"/>
    <dgm:cxn modelId="{C3E5A277-1EFA-4BF1-B46D-627840817E52}" type="presParOf" srcId="{02B2CDAB-C85E-442A-A977-B15B1586673B}" destId="{E4084979-AF1F-463F-9B69-DC604B4317E8}" srcOrd="0" destOrd="0" presId="urn:microsoft.com/office/officeart/2018/5/layout/IconLeafLabelList"/>
    <dgm:cxn modelId="{4BC2BF01-DE88-40AB-9B7C-EDE6B4E34D5C}" type="presParOf" srcId="{E4084979-AF1F-463F-9B69-DC604B4317E8}" destId="{7B7FC935-BF3C-449E-BAF0-52282F71871C}" srcOrd="0" destOrd="0" presId="urn:microsoft.com/office/officeart/2018/5/layout/IconLeafLabelList"/>
    <dgm:cxn modelId="{372F4B09-0CED-472B-8DAE-20E8986EF79B}" type="presParOf" srcId="{E4084979-AF1F-463F-9B69-DC604B4317E8}" destId="{0B4736FF-C046-4383-89AD-8165D830473B}" srcOrd="1" destOrd="0" presId="urn:microsoft.com/office/officeart/2018/5/layout/IconLeafLabelList"/>
    <dgm:cxn modelId="{305E0EAE-4F58-478D-81B3-4B1AD84ED749}" type="presParOf" srcId="{E4084979-AF1F-463F-9B69-DC604B4317E8}" destId="{A6AE019E-28A3-41FD-AAAD-088E97C485D1}" srcOrd="2" destOrd="0" presId="urn:microsoft.com/office/officeart/2018/5/layout/IconLeafLabelList"/>
    <dgm:cxn modelId="{D27D4B30-8C2E-468B-AF57-F37DA4D9F7D1}" type="presParOf" srcId="{E4084979-AF1F-463F-9B69-DC604B4317E8}" destId="{3AF437F7-EE7E-4519-862A-66DECFBE6F21}" srcOrd="3" destOrd="0" presId="urn:microsoft.com/office/officeart/2018/5/layout/IconLeafLabelList"/>
    <dgm:cxn modelId="{9F862172-740D-4BA0-BF13-FBF83A8D579D}" type="presParOf" srcId="{02B2CDAB-C85E-442A-A977-B15B1586673B}" destId="{EDA65850-BD2E-4D51-B6BC-6024516746BD}" srcOrd="1" destOrd="0" presId="urn:microsoft.com/office/officeart/2018/5/layout/IconLeafLabelList"/>
    <dgm:cxn modelId="{67CE81BC-7314-4B16-B735-93F623C3513B}" type="presParOf" srcId="{02B2CDAB-C85E-442A-A977-B15B1586673B}" destId="{99469DAD-FA43-46B4-AD5E-4661A8AE5983}" srcOrd="2" destOrd="0" presId="urn:microsoft.com/office/officeart/2018/5/layout/IconLeafLabelList"/>
    <dgm:cxn modelId="{818E70AD-B498-4E28-AE07-DB6C8FEBEE66}" type="presParOf" srcId="{99469DAD-FA43-46B4-AD5E-4661A8AE5983}" destId="{9F528D9D-C09E-439A-BF01-B3BB2BD8B565}" srcOrd="0" destOrd="0" presId="urn:microsoft.com/office/officeart/2018/5/layout/IconLeafLabelList"/>
    <dgm:cxn modelId="{135F884A-30D5-499C-9E3E-97FB20C8A9B9}" type="presParOf" srcId="{99469DAD-FA43-46B4-AD5E-4661A8AE5983}" destId="{F89DA36C-21C8-4D00-8497-B39ECA3E0629}" srcOrd="1" destOrd="0" presId="urn:microsoft.com/office/officeart/2018/5/layout/IconLeafLabelList"/>
    <dgm:cxn modelId="{D5C0D7D5-5C72-4B3D-8BDB-B764366A8A5E}" type="presParOf" srcId="{99469DAD-FA43-46B4-AD5E-4661A8AE5983}" destId="{4041CAD9-B9AC-490D-A1EA-D8F09B427789}" srcOrd="2" destOrd="0" presId="urn:microsoft.com/office/officeart/2018/5/layout/IconLeafLabelList"/>
    <dgm:cxn modelId="{181FBD99-BCCE-4807-B297-C1A4DEA5DBDE}" type="presParOf" srcId="{99469DAD-FA43-46B4-AD5E-4661A8AE5983}" destId="{2F8C3E9D-21F7-4A31-B9A1-2C3D54376B98}" srcOrd="3" destOrd="0" presId="urn:microsoft.com/office/officeart/2018/5/layout/IconLeafLabelList"/>
    <dgm:cxn modelId="{EF94CD44-ABCE-4BC0-81ED-D652737DD7B9}" type="presParOf" srcId="{02B2CDAB-C85E-442A-A977-B15B1586673B}" destId="{4E94D614-36A2-4274-9A3C-71749B5F568A}" srcOrd="3" destOrd="0" presId="urn:microsoft.com/office/officeart/2018/5/layout/IconLeafLabelList"/>
    <dgm:cxn modelId="{C7BA64F7-C800-44D5-956C-DA0AC99C0029}" type="presParOf" srcId="{02B2CDAB-C85E-442A-A977-B15B1586673B}" destId="{B7DC940E-76EA-4CF6-9F5C-A5996CE74B04}" srcOrd="4" destOrd="0" presId="urn:microsoft.com/office/officeart/2018/5/layout/IconLeafLabelList"/>
    <dgm:cxn modelId="{4CE5224D-A41C-4D89-902D-AD88810E5A7F}" type="presParOf" srcId="{B7DC940E-76EA-4CF6-9F5C-A5996CE74B04}" destId="{AF239411-544D-408A-802F-DC564F8599B8}" srcOrd="0" destOrd="0" presId="urn:microsoft.com/office/officeart/2018/5/layout/IconLeafLabelList"/>
    <dgm:cxn modelId="{979B5BA6-FF5B-4759-8CB9-EF5F8AD7234D}" type="presParOf" srcId="{B7DC940E-76EA-4CF6-9F5C-A5996CE74B04}" destId="{6DC082F0-993F-45E8-B4DC-C2371406142D}" srcOrd="1" destOrd="0" presId="urn:microsoft.com/office/officeart/2018/5/layout/IconLeafLabelList"/>
    <dgm:cxn modelId="{CD5036B0-A8CB-4B5A-B2F6-71FE44A16C0D}" type="presParOf" srcId="{B7DC940E-76EA-4CF6-9F5C-A5996CE74B04}" destId="{9DA3EEC9-A8F1-4D56-980B-09573E5B6078}" srcOrd="2" destOrd="0" presId="urn:microsoft.com/office/officeart/2018/5/layout/IconLeafLabelList"/>
    <dgm:cxn modelId="{A1744AB0-DEAB-4401-964E-30A3CF4E8E52}" type="presParOf" srcId="{B7DC940E-76EA-4CF6-9F5C-A5996CE74B04}" destId="{3798014D-1064-4C35-8E5A-7E428B60BC03}" srcOrd="3" destOrd="0" presId="urn:microsoft.com/office/officeart/2018/5/layout/IconLeafLabelList"/>
    <dgm:cxn modelId="{CFD31C17-54DC-42C5-984B-CC4B621FA29D}" type="presParOf" srcId="{02B2CDAB-C85E-442A-A977-B15B1586673B}" destId="{3B152AAD-974E-4000-A909-AD39AC9D336C}" srcOrd="5" destOrd="0" presId="urn:microsoft.com/office/officeart/2018/5/layout/IconLeafLabelList"/>
    <dgm:cxn modelId="{754542DB-0027-4C88-B1D9-3273AB0FAE75}" type="presParOf" srcId="{02B2CDAB-C85E-442A-A977-B15B1586673B}" destId="{CA890807-2CAF-4B8F-A64A-513EA6DDC228}" srcOrd="6" destOrd="0" presId="urn:microsoft.com/office/officeart/2018/5/layout/IconLeafLabelList"/>
    <dgm:cxn modelId="{16EC8C57-1EB0-470E-929A-518C74F58887}" type="presParOf" srcId="{CA890807-2CAF-4B8F-A64A-513EA6DDC228}" destId="{C7CE5DAE-9A56-4427-8724-E964F6C135F1}" srcOrd="0" destOrd="0" presId="urn:microsoft.com/office/officeart/2018/5/layout/IconLeafLabelList"/>
    <dgm:cxn modelId="{3CE0DBED-7B7B-4A5D-951F-D9AC6661B779}" type="presParOf" srcId="{CA890807-2CAF-4B8F-A64A-513EA6DDC228}" destId="{00B67DC8-2DBF-4281-A90D-1BAD8DF96D37}" srcOrd="1" destOrd="0" presId="urn:microsoft.com/office/officeart/2018/5/layout/IconLeafLabelList"/>
    <dgm:cxn modelId="{2BBD41FF-ADBF-4C40-A388-35A93646D1AF}" type="presParOf" srcId="{CA890807-2CAF-4B8F-A64A-513EA6DDC228}" destId="{8543A2AD-687B-42BA-8C3B-FE85A599B176}" srcOrd="2" destOrd="0" presId="urn:microsoft.com/office/officeart/2018/5/layout/IconLeafLabelList"/>
    <dgm:cxn modelId="{942F3F0D-59BE-41F4-96E1-F43C70960DC2}" type="presParOf" srcId="{CA890807-2CAF-4B8F-A64A-513EA6DDC228}" destId="{B82025A0-5969-4D0F-8F71-DA6D4FC6CC0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8204E3-D49F-4C8E-A46A-0894827B8173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73167934-21B3-4A39-979A-745B4E5D814C}">
      <dgm:prSet phldrT="[Text]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US"/>
            <a:t>Jan - March</a:t>
          </a:r>
        </a:p>
      </dgm:t>
    </dgm:pt>
    <dgm:pt modelId="{7FCE1F88-D0CF-4801-AB07-F0D42B8EDB49}" type="parTrans" cxnId="{42A8223E-726E-46E7-9EE2-D0BAA7500684}">
      <dgm:prSet/>
      <dgm:spPr/>
      <dgm:t>
        <a:bodyPr/>
        <a:lstStyle/>
        <a:p>
          <a:endParaRPr lang="en-US"/>
        </a:p>
      </dgm:t>
    </dgm:pt>
    <dgm:pt modelId="{17935B22-437D-4FE0-8E46-BBCEAFF12B6D}" type="sibTrans" cxnId="{42A8223E-726E-46E7-9EE2-D0BAA7500684}">
      <dgm:prSet/>
      <dgm:spPr/>
      <dgm:t>
        <a:bodyPr/>
        <a:lstStyle/>
        <a:p>
          <a:endParaRPr lang="en-US"/>
        </a:p>
      </dgm:t>
    </dgm:pt>
    <dgm:pt modelId="{5A707266-1595-48B2-AF6F-963E23B952D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April - Aug</a:t>
          </a:r>
        </a:p>
      </dgm:t>
    </dgm:pt>
    <dgm:pt modelId="{7C24237B-7F9A-41CC-8456-043172562022}" type="parTrans" cxnId="{14C9C6E2-BCA0-4809-A4BA-9E4C8D689C61}">
      <dgm:prSet/>
      <dgm:spPr/>
      <dgm:t>
        <a:bodyPr/>
        <a:lstStyle/>
        <a:p>
          <a:endParaRPr lang="en-US"/>
        </a:p>
      </dgm:t>
    </dgm:pt>
    <dgm:pt modelId="{2FF47E3D-3EE3-46E0-AE67-186286F70533}" type="sibTrans" cxnId="{14C9C6E2-BCA0-4809-A4BA-9E4C8D689C61}">
      <dgm:prSet/>
      <dgm:spPr/>
      <dgm:t>
        <a:bodyPr/>
        <a:lstStyle/>
        <a:p>
          <a:endParaRPr lang="en-US"/>
        </a:p>
      </dgm:t>
    </dgm:pt>
    <dgm:pt modelId="{2A71BA98-8236-487B-B185-C1E723B880A1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Sept - Nov</a:t>
          </a:r>
        </a:p>
      </dgm:t>
    </dgm:pt>
    <dgm:pt modelId="{DE720566-0068-42C3-BCAF-34F7E66EC1CF}" type="parTrans" cxnId="{E6A0E703-B69A-496D-B461-DD47B443F16E}">
      <dgm:prSet/>
      <dgm:spPr/>
      <dgm:t>
        <a:bodyPr/>
        <a:lstStyle/>
        <a:p>
          <a:endParaRPr lang="en-US"/>
        </a:p>
      </dgm:t>
    </dgm:pt>
    <dgm:pt modelId="{1D0790FA-E976-42E6-8A8D-2D337916C339}" type="sibTrans" cxnId="{E6A0E703-B69A-496D-B461-DD47B443F16E}">
      <dgm:prSet/>
      <dgm:spPr/>
      <dgm:t>
        <a:bodyPr/>
        <a:lstStyle/>
        <a:p>
          <a:endParaRPr lang="en-US"/>
        </a:p>
      </dgm:t>
    </dgm:pt>
    <dgm:pt modelId="{41ABD836-5D95-4674-9B9C-A4B253042F50}">
      <dgm:prSet phldrT="[Text]"/>
      <dgm:spPr/>
      <dgm:t>
        <a:bodyPr/>
        <a:lstStyle/>
        <a:p>
          <a:r>
            <a:rPr lang="en-US"/>
            <a:t>Dec </a:t>
          </a:r>
          <a:r>
            <a:rPr lang="en-US">
              <a:sym typeface="Wingdings" panose="05000000000000000000" pitchFamily="2" charset="2"/>
            </a:rPr>
            <a:t></a:t>
          </a:r>
          <a:endParaRPr lang="en-US"/>
        </a:p>
      </dgm:t>
    </dgm:pt>
    <dgm:pt modelId="{DDD37F7A-6E9B-4C7A-92FA-0F35A32C709B}" type="parTrans" cxnId="{D933B2CB-91DE-47F9-A37E-76623539EA86}">
      <dgm:prSet/>
      <dgm:spPr/>
      <dgm:t>
        <a:bodyPr/>
        <a:lstStyle/>
        <a:p>
          <a:endParaRPr lang="en-US"/>
        </a:p>
      </dgm:t>
    </dgm:pt>
    <dgm:pt modelId="{78DC439D-C2EC-41DA-99FD-D66B4037193D}" type="sibTrans" cxnId="{D933B2CB-91DE-47F9-A37E-76623539EA86}">
      <dgm:prSet/>
      <dgm:spPr/>
      <dgm:t>
        <a:bodyPr/>
        <a:lstStyle/>
        <a:p>
          <a:endParaRPr lang="en-US"/>
        </a:p>
      </dgm:t>
    </dgm:pt>
    <dgm:pt modelId="{06D4D71E-DD33-48E0-8AE5-AFA3D17C5456}" type="pres">
      <dgm:prSet presAssocID="{4D8204E3-D49F-4C8E-A46A-0894827B8173}" presName="Name0" presStyleCnt="0">
        <dgm:presLayoutVars>
          <dgm:dir/>
          <dgm:resizeHandles val="exact"/>
        </dgm:presLayoutVars>
      </dgm:prSet>
      <dgm:spPr/>
    </dgm:pt>
    <dgm:pt modelId="{2BF97298-071B-4A57-87D6-660FD8983595}" type="pres">
      <dgm:prSet presAssocID="{73167934-21B3-4A39-979A-745B4E5D814C}" presName="parTxOnly" presStyleLbl="node1" presStyleIdx="0" presStyleCnt="4">
        <dgm:presLayoutVars>
          <dgm:bulletEnabled val="1"/>
        </dgm:presLayoutVars>
      </dgm:prSet>
      <dgm:spPr/>
    </dgm:pt>
    <dgm:pt modelId="{49093BB0-B331-4E1C-88D6-CD44E905C811}" type="pres">
      <dgm:prSet presAssocID="{17935B22-437D-4FE0-8E46-BBCEAFF12B6D}" presName="parSpace" presStyleCnt="0"/>
      <dgm:spPr/>
    </dgm:pt>
    <dgm:pt modelId="{53DF2502-2654-4948-8693-5F2AB900CE58}" type="pres">
      <dgm:prSet presAssocID="{5A707266-1595-48B2-AF6F-963E23B952DA}" presName="parTxOnly" presStyleLbl="node1" presStyleIdx="1" presStyleCnt="4">
        <dgm:presLayoutVars>
          <dgm:bulletEnabled val="1"/>
        </dgm:presLayoutVars>
      </dgm:prSet>
      <dgm:spPr/>
    </dgm:pt>
    <dgm:pt modelId="{7F295C61-22CE-46F3-A413-9E54D164C965}" type="pres">
      <dgm:prSet presAssocID="{2FF47E3D-3EE3-46E0-AE67-186286F70533}" presName="parSpace" presStyleCnt="0"/>
      <dgm:spPr/>
    </dgm:pt>
    <dgm:pt modelId="{06A5A334-267E-4CC5-8542-130C35BE13EE}" type="pres">
      <dgm:prSet presAssocID="{2A71BA98-8236-487B-B185-C1E723B880A1}" presName="parTxOnly" presStyleLbl="node1" presStyleIdx="2" presStyleCnt="4">
        <dgm:presLayoutVars>
          <dgm:bulletEnabled val="1"/>
        </dgm:presLayoutVars>
      </dgm:prSet>
      <dgm:spPr/>
    </dgm:pt>
    <dgm:pt modelId="{D4C2D64A-CB6F-4654-976C-B29B07AEE842}" type="pres">
      <dgm:prSet presAssocID="{1D0790FA-E976-42E6-8A8D-2D337916C339}" presName="parSpace" presStyleCnt="0"/>
      <dgm:spPr/>
    </dgm:pt>
    <dgm:pt modelId="{854C78FA-6B93-476C-A5D6-5F0CBAD19313}" type="pres">
      <dgm:prSet presAssocID="{41ABD836-5D95-4674-9B9C-A4B253042F5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6A0E703-B69A-496D-B461-DD47B443F16E}" srcId="{4D8204E3-D49F-4C8E-A46A-0894827B8173}" destId="{2A71BA98-8236-487B-B185-C1E723B880A1}" srcOrd="2" destOrd="0" parTransId="{DE720566-0068-42C3-BCAF-34F7E66EC1CF}" sibTransId="{1D0790FA-E976-42E6-8A8D-2D337916C339}"/>
    <dgm:cxn modelId="{A690A311-B1A8-43BE-B9F8-05677CE0C6E5}" type="presOf" srcId="{2A71BA98-8236-487B-B185-C1E723B880A1}" destId="{06A5A334-267E-4CC5-8542-130C35BE13EE}" srcOrd="0" destOrd="0" presId="urn:microsoft.com/office/officeart/2005/8/layout/hChevron3"/>
    <dgm:cxn modelId="{42A8223E-726E-46E7-9EE2-D0BAA7500684}" srcId="{4D8204E3-D49F-4C8E-A46A-0894827B8173}" destId="{73167934-21B3-4A39-979A-745B4E5D814C}" srcOrd="0" destOrd="0" parTransId="{7FCE1F88-D0CF-4801-AB07-F0D42B8EDB49}" sibTransId="{17935B22-437D-4FE0-8E46-BBCEAFF12B6D}"/>
    <dgm:cxn modelId="{641AA382-76F8-47D9-8944-DD5E75C1136A}" type="presOf" srcId="{5A707266-1595-48B2-AF6F-963E23B952DA}" destId="{53DF2502-2654-4948-8693-5F2AB900CE58}" srcOrd="0" destOrd="0" presId="urn:microsoft.com/office/officeart/2005/8/layout/hChevron3"/>
    <dgm:cxn modelId="{0F5285B1-FF67-42AB-8BE4-A30B075BCC21}" type="presOf" srcId="{4D8204E3-D49F-4C8E-A46A-0894827B8173}" destId="{06D4D71E-DD33-48E0-8AE5-AFA3D17C5456}" srcOrd="0" destOrd="0" presId="urn:microsoft.com/office/officeart/2005/8/layout/hChevron3"/>
    <dgm:cxn modelId="{A02383C2-6749-4ABC-9851-E7F3BF562677}" type="presOf" srcId="{73167934-21B3-4A39-979A-745B4E5D814C}" destId="{2BF97298-071B-4A57-87D6-660FD8983595}" srcOrd="0" destOrd="0" presId="urn:microsoft.com/office/officeart/2005/8/layout/hChevron3"/>
    <dgm:cxn modelId="{D933B2CB-91DE-47F9-A37E-76623539EA86}" srcId="{4D8204E3-D49F-4C8E-A46A-0894827B8173}" destId="{41ABD836-5D95-4674-9B9C-A4B253042F50}" srcOrd="3" destOrd="0" parTransId="{DDD37F7A-6E9B-4C7A-92FA-0F35A32C709B}" sibTransId="{78DC439D-C2EC-41DA-99FD-D66B4037193D}"/>
    <dgm:cxn modelId="{14C9C6E2-BCA0-4809-A4BA-9E4C8D689C61}" srcId="{4D8204E3-D49F-4C8E-A46A-0894827B8173}" destId="{5A707266-1595-48B2-AF6F-963E23B952DA}" srcOrd="1" destOrd="0" parTransId="{7C24237B-7F9A-41CC-8456-043172562022}" sibTransId="{2FF47E3D-3EE3-46E0-AE67-186286F70533}"/>
    <dgm:cxn modelId="{537699ED-095A-42C8-A8C9-76068486488B}" type="presOf" srcId="{41ABD836-5D95-4674-9B9C-A4B253042F50}" destId="{854C78FA-6B93-476C-A5D6-5F0CBAD19313}" srcOrd="0" destOrd="0" presId="urn:microsoft.com/office/officeart/2005/8/layout/hChevron3"/>
    <dgm:cxn modelId="{8004A6FB-8621-4BC3-B4AD-533812FCE1B6}" type="presParOf" srcId="{06D4D71E-DD33-48E0-8AE5-AFA3D17C5456}" destId="{2BF97298-071B-4A57-87D6-660FD8983595}" srcOrd="0" destOrd="0" presId="urn:microsoft.com/office/officeart/2005/8/layout/hChevron3"/>
    <dgm:cxn modelId="{866032F2-93E9-4195-A754-08C5207FE00A}" type="presParOf" srcId="{06D4D71E-DD33-48E0-8AE5-AFA3D17C5456}" destId="{49093BB0-B331-4E1C-88D6-CD44E905C811}" srcOrd="1" destOrd="0" presId="urn:microsoft.com/office/officeart/2005/8/layout/hChevron3"/>
    <dgm:cxn modelId="{E7DE0AFC-0E77-483E-B30E-C95505C6A0E3}" type="presParOf" srcId="{06D4D71E-DD33-48E0-8AE5-AFA3D17C5456}" destId="{53DF2502-2654-4948-8693-5F2AB900CE58}" srcOrd="2" destOrd="0" presId="urn:microsoft.com/office/officeart/2005/8/layout/hChevron3"/>
    <dgm:cxn modelId="{2E729D37-A37F-4FFA-B33D-F059765BBBC4}" type="presParOf" srcId="{06D4D71E-DD33-48E0-8AE5-AFA3D17C5456}" destId="{7F295C61-22CE-46F3-A413-9E54D164C965}" srcOrd="3" destOrd="0" presId="urn:microsoft.com/office/officeart/2005/8/layout/hChevron3"/>
    <dgm:cxn modelId="{9330570A-8428-4983-9E85-D4448E6D0FBF}" type="presParOf" srcId="{06D4D71E-DD33-48E0-8AE5-AFA3D17C5456}" destId="{06A5A334-267E-4CC5-8542-130C35BE13EE}" srcOrd="4" destOrd="0" presId="urn:microsoft.com/office/officeart/2005/8/layout/hChevron3"/>
    <dgm:cxn modelId="{E4951748-BD93-41ED-A880-846374A3EC35}" type="presParOf" srcId="{06D4D71E-DD33-48E0-8AE5-AFA3D17C5456}" destId="{D4C2D64A-CB6F-4654-976C-B29B07AEE842}" srcOrd="5" destOrd="0" presId="urn:microsoft.com/office/officeart/2005/8/layout/hChevron3"/>
    <dgm:cxn modelId="{AC03F89E-119C-4D92-BB1C-4A15EF25B6D4}" type="presParOf" srcId="{06D4D71E-DD33-48E0-8AE5-AFA3D17C5456}" destId="{854C78FA-6B93-476C-A5D6-5F0CBAD1931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184FB2-AB6F-477B-B56D-E3364064957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F39C30-9C07-4054-A9CF-0A7EF589170B}">
      <dgm:prSet phldrT="[Text]" custT="1"/>
      <dgm:spPr>
        <a:xfrm>
          <a:off x="2465476" y="688388"/>
          <a:ext cx="1736449" cy="162394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2000" b="1">
              <a:solidFill>
                <a:srgbClr val="15405F">
                  <a:hueOff val="0"/>
                  <a:satOff val="0"/>
                  <a:lumOff val="0"/>
                  <a:alphaOff val="0"/>
                </a:srgbClr>
              </a:solidFill>
              <a:latin typeface="Libre Franklin" panose="00000500000000000000" charset="0"/>
              <a:ea typeface="+mn-ea"/>
              <a:cs typeface="+mn-cs"/>
            </a:rPr>
            <a:t>Curated Learning</a:t>
          </a:r>
        </a:p>
      </dgm:t>
    </dgm:pt>
    <dgm:pt modelId="{C25B4163-CDE1-4E26-90F1-E8230A574A38}" type="parTrans" cxnId="{C598F12B-C6FB-427C-A62C-4676B8541DBD}">
      <dgm:prSet/>
      <dgm:spPr/>
      <dgm:t>
        <a:bodyPr/>
        <a:lstStyle/>
        <a:p>
          <a:endParaRPr lang="en-US"/>
        </a:p>
      </dgm:t>
    </dgm:pt>
    <dgm:pt modelId="{D003F296-DD08-4063-85FB-27A47517507D}" type="sibTrans" cxnId="{C598F12B-C6FB-427C-A62C-4676B8541DBD}">
      <dgm:prSet/>
      <dgm:spPr/>
      <dgm:t>
        <a:bodyPr/>
        <a:lstStyle/>
        <a:p>
          <a:endParaRPr lang="en-US"/>
        </a:p>
      </dgm:t>
    </dgm:pt>
    <dgm:pt modelId="{ED274222-ED5A-4125-8D63-3760FF68868E}">
      <dgm:prSet custT="1"/>
      <dgm:spPr>
        <a:xfrm>
          <a:off x="1536487" y="2419915"/>
          <a:ext cx="1966911" cy="18843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000" b="1" i="0">
              <a:solidFill>
                <a:srgbClr val="15405F">
                  <a:hueOff val="0"/>
                  <a:satOff val="0"/>
                  <a:lumOff val="0"/>
                  <a:alphaOff val="0"/>
                </a:srgbClr>
              </a:solidFill>
              <a:latin typeface="Libre Franklin" panose="00000500000000000000" charset="0"/>
              <a:ea typeface="+mn-ea"/>
              <a:cs typeface="Arial" charset="0"/>
            </a:rPr>
            <a:t>Networking</a:t>
          </a:r>
        </a:p>
      </dgm:t>
    </dgm:pt>
    <dgm:pt modelId="{069765E2-E2F2-413F-8787-02AACE5DC842}" type="parTrans" cxnId="{69A73667-DC26-4AFA-8A33-20C5BE8B0CCD}">
      <dgm:prSet/>
      <dgm:spPr/>
      <dgm:t>
        <a:bodyPr/>
        <a:lstStyle/>
        <a:p>
          <a:endParaRPr lang="en-US"/>
        </a:p>
      </dgm:t>
    </dgm:pt>
    <dgm:pt modelId="{C510471F-D479-4031-B911-1E1CA1C64AAE}" type="sibTrans" cxnId="{69A73667-DC26-4AFA-8A33-20C5BE8B0CCD}">
      <dgm:prSet/>
      <dgm:spPr/>
      <dgm:t>
        <a:bodyPr/>
        <a:lstStyle/>
        <a:p>
          <a:endParaRPr lang="en-US"/>
        </a:p>
      </dgm:t>
    </dgm:pt>
    <dgm:pt modelId="{23046B1E-8EB4-4FBF-8A4D-4F098B7015F9}">
      <dgm:prSet phldrT="[Text]" custT="1"/>
      <dgm:spPr>
        <a:xfrm>
          <a:off x="2356177" y="4636582"/>
          <a:ext cx="2025116" cy="11933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2000" b="1" i="0">
              <a:solidFill>
                <a:srgbClr val="15405F">
                  <a:hueOff val="0"/>
                  <a:satOff val="0"/>
                  <a:lumOff val="0"/>
                  <a:alphaOff val="0"/>
                </a:srgbClr>
              </a:solidFill>
              <a:latin typeface="Libre Franklin" panose="00000500000000000000" charset="0"/>
              <a:ea typeface="+mn-ea"/>
              <a:cs typeface="Arial" charset="0"/>
            </a:rPr>
            <a:t>Cultivate DEI leaders in OCE and OPP</a:t>
          </a:r>
        </a:p>
      </dgm:t>
    </dgm:pt>
    <dgm:pt modelId="{BE262270-FE3D-4A93-BC7C-FECDD79303C6}" type="parTrans" cxnId="{393E317A-9203-49F9-898A-439318DFBAF3}">
      <dgm:prSet/>
      <dgm:spPr/>
      <dgm:t>
        <a:bodyPr/>
        <a:lstStyle/>
        <a:p>
          <a:endParaRPr lang="en-US"/>
        </a:p>
      </dgm:t>
    </dgm:pt>
    <dgm:pt modelId="{25B04288-AE61-4F9E-A52C-2543C46585F9}" type="sibTrans" cxnId="{393E317A-9203-49F9-898A-439318DFBAF3}">
      <dgm:prSet/>
      <dgm:spPr/>
      <dgm:t>
        <a:bodyPr/>
        <a:lstStyle/>
        <a:p>
          <a:endParaRPr lang="en-US"/>
        </a:p>
      </dgm:t>
    </dgm:pt>
    <dgm:pt modelId="{A4B7F81B-11FF-4613-9DB9-052476C4F885}" type="pres">
      <dgm:prSet presAssocID="{71184FB2-AB6F-477B-B56D-E3364064957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1A95915-E108-4884-92A5-E1036DCE44B4}" type="pres">
      <dgm:prSet presAssocID="{C0F39C30-9C07-4054-A9CF-0A7EF589170B}" presName="Accent1" presStyleCnt="0"/>
      <dgm:spPr/>
    </dgm:pt>
    <dgm:pt modelId="{248E2BF0-ADA1-468D-A115-ECAEDBA598C3}" type="pres">
      <dgm:prSet presAssocID="{C0F39C30-9C07-4054-A9CF-0A7EF589170B}" presName="Accent" presStyleLbl="node1" presStyleIdx="0" presStyleCnt="3"/>
      <dgm:spPr>
        <a:xfrm>
          <a:off x="1805696" y="56002"/>
          <a:ext cx="3124904" cy="312538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6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FD6C3BC-BB51-4F25-936E-164EB0EE69D0}" type="pres">
      <dgm:prSet presAssocID="{C0F39C30-9C07-4054-A9CF-0A7EF589170B}" presName="Parent1" presStyleLbl="revTx" presStyleIdx="0" presStyleCnt="3" custScaleY="187087" custLinFactNeighborX="-1781" custLinFactNeighborY="-13595">
        <dgm:presLayoutVars>
          <dgm:chMax val="1"/>
          <dgm:chPref val="1"/>
          <dgm:bulletEnabled val="1"/>
        </dgm:presLayoutVars>
      </dgm:prSet>
      <dgm:spPr/>
    </dgm:pt>
    <dgm:pt modelId="{76E22D92-C556-4633-AA02-1417CA1C8C36}" type="pres">
      <dgm:prSet presAssocID="{ED274222-ED5A-4125-8D63-3760FF68868E}" presName="Accent2" presStyleCnt="0"/>
      <dgm:spPr/>
    </dgm:pt>
    <dgm:pt modelId="{A374168C-966B-40F9-B399-1B971F2AB406}" type="pres">
      <dgm:prSet presAssocID="{ED274222-ED5A-4125-8D63-3760FF68868E}" presName="Accent" presStyleLbl="node1" presStyleIdx="1" presStyleCnt="3"/>
      <dgm:spPr>
        <a:xfrm>
          <a:off x="937764" y="1851765"/>
          <a:ext cx="3124904" cy="31253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24E2748-D416-455C-BBC7-371295A4EEB1}" type="pres">
      <dgm:prSet presAssocID="{ED274222-ED5A-4125-8D63-3760FF68868E}" presName="Parent2" presStyleLbl="revTx" presStyleIdx="1" presStyleCnt="3" custScaleX="113272" custScaleY="217087" custLinFactNeighborX="1136" custLinFactNeighborY="-7192">
        <dgm:presLayoutVars>
          <dgm:chMax val="1"/>
          <dgm:chPref val="1"/>
          <dgm:bulletEnabled val="1"/>
        </dgm:presLayoutVars>
      </dgm:prSet>
      <dgm:spPr/>
    </dgm:pt>
    <dgm:pt modelId="{E775D9DA-375F-4E1C-9042-1DB87489CC12}" type="pres">
      <dgm:prSet presAssocID="{23046B1E-8EB4-4FBF-8A4D-4F098B7015F9}" presName="Accent3" presStyleCnt="0"/>
      <dgm:spPr/>
    </dgm:pt>
    <dgm:pt modelId="{0CDB2B89-CBA5-4726-AA42-8B5AD846CAD5}" type="pres">
      <dgm:prSet presAssocID="{23046B1E-8EB4-4FBF-8A4D-4F098B7015F9}" presName="Accent" presStyleLbl="node1" presStyleIdx="2" presStyleCnt="3"/>
      <dgm:spPr>
        <a:xfrm>
          <a:off x="2028107" y="3862422"/>
          <a:ext cx="2684777" cy="268585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73BF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DAF3AA2-C8F3-4E0B-BAA3-85267DA50C0D}" type="pres">
      <dgm:prSet presAssocID="{23046B1E-8EB4-4FBF-8A4D-4F098B7015F9}" presName="Parent3" presStyleLbl="revTx" presStyleIdx="2" presStyleCnt="3" custScaleX="116624" custScaleY="137482">
        <dgm:presLayoutVars>
          <dgm:chMax val="1"/>
          <dgm:chPref val="1"/>
          <dgm:bulletEnabled val="1"/>
        </dgm:presLayoutVars>
      </dgm:prSet>
      <dgm:spPr/>
    </dgm:pt>
  </dgm:ptLst>
  <dgm:cxnLst>
    <dgm:cxn modelId="{C598F12B-C6FB-427C-A62C-4676B8541DBD}" srcId="{71184FB2-AB6F-477B-B56D-E33640649576}" destId="{C0F39C30-9C07-4054-A9CF-0A7EF589170B}" srcOrd="0" destOrd="0" parTransId="{C25B4163-CDE1-4E26-90F1-E8230A574A38}" sibTransId="{D003F296-DD08-4063-85FB-27A47517507D}"/>
    <dgm:cxn modelId="{0864B135-FA62-45DC-AFC2-F498819B7400}" type="presOf" srcId="{71184FB2-AB6F-477B-B56D-E33640649576}" destId="{A4B7F81B-11FF-4613-9DB9-052476C4F885}" srcOrd="0" destOrd="0" presId="urn:microsoft.com/office/officeart/2009/layout/CircleArrowProcess"/>
    <dgm:cxn modelId="{69A73667-DC26-4AFA-8A33-20C5BE8B0CCD}" srcId="{71184FB2-AB6F-477B-B56D-E33640649576}" destId="{ED274222-ED5A-4125-8D63-3760FF68868E}" srcOrd="1" destOrd="0" parTransId="{069765E2-E2F2-413F-8787-02AACE5DC842}" sibTransId="{C510471F-D479-4031-B911-1E1CA1C64AAE}"/>
    <dgm:cxn modelId="{B9343848-F868-49B3-98EC-58884FC1B271}" type="presOf" srcId="{ED274222-ED5A-4125-8D63-3760FF68868E}" destId="{124E2748-D416-455C-BBC7-371295A4EEB1}" srcOrd="0" destOrd="0" presId="urn:microsoft.com/office/officeart/2009/layout/CircleArrowProcess"/>
    <dgm:cxn modelId="{393E317A-9203-49F9-898A-439318DFBAF3}" srcId="{71184FB2-AB6F-477B-B56D-E33640649576}" destId="{23046B1E-8EB4-4FBF-8A4D-4F098B7015F9}" srcOrd="2" destOrd="0" parTransId="{BE262270-FE3D-4A93-BC7C-FECDD79303C6}" sibTransId="{25B04288-AE61-4F9E-A52C-2543C46585F9}"/>
    <dgm:cxn modelId="{F8CD808D-F60F-4847-9D29-79707C7A3D35}" type="presOf" srcId="{23046B1E-8EB4-4FBF-8A4D-4F098B7015F9}" destId="{DDAF3AA2-C8F3-4E0B-BAA3-85267DA50C0D}" srcOrd="0" destOrd="0" presId="urn:microsoft.com/office/officeart/2009/layout/CircleArrowProcess"/>
    <dgm:cxn modelId="{DAD802D6-D989-4BD5-9DCD-AEFADA6F0376}" type="presOf" srcId="{C0F39C30-9C07-4054-A9CF-0A7EF589170B}" destId="{9FD6C3BC-BB51-4F25-936E-164EB0EE69D0}" srcOrd="0" destOrd="0" presId="urn:microsoft.com/office/officeart/2009/layout/CircleArrowProcess"/>
    <dgm:cxn modelId="{822ECFE1-26C9-422E-841E-1AD4D6CDE9E4}" type="presParOf" srcId="{A4B7F81B-11FF-4613-9DB9-052476C4F885}" destId="{31A95915-E108-4884-92A5-E1036DCE44B4}" srcOrd="0" destOrd="0" presId="urn:microsoft.com/office/officeart/2009/layout/CircleArrowProcess"/>
    <dgm:cxn modelId="{3338F047-88A6-47A5-A896-8F5FDEF85C8C}" type="presParOf" srcId="{31A95915-E108-4884-92A5-E1036DCE44B4}" destId="{248E2BF0-ADA1-468D-A115-ECAEDBA598C3}" srcOrd="0" destOrd="0" presId="urn:microsoft.com/office/officeart/2009/layout/CircleArrowProcess"/>
    <dgm:cxn modelId="{8CFF34FD-C98A-4451-A761-BB9ABAD78212}" type="presParOf" srcId="{A4B7F81B-11FF-4613-9DB9-052476C4F885}" destId="{9FD6C3BC-BB51-4F25-936E-164EB0EE69D0}" srcOrd="1" destOrd="0" presId="urn:microsoft.com/office/officeart/2009/layout/CircleArrowProcess"/>
    <dgm:cxn modelId="{FE366B25-3575-43B3-A1B9-796B8E0066DC}" type="presParOf" srcId="{A4B7F81B-11FF-4613-9DB9-052476C4F885}" destId="{76E22D92-C556-4633-AA02-1417CA1C8C36}" srcOrd="2" destOrd="0" presId="urn:microsoft.com/office/officeart/2009/layout/CircleArrowProcess"/>
    <dgm:cxn modelId="{6CB3ACC6-4EF5-4136-8B6D-BA8FF92C7CE7}" type="presParOf" srcId="{76E22D92-C556-4633-AA02-1417CA1C8C36}" destId="{A374168C-966B-40F9-B399-1B971F2AB406}" srcOrd="0" destOrd="0" presId="urn:microsoft.com/office/officeart/2009/layout/CircleArrowProcess"/>
    <dgm:cxn modelId="{6EA16A5B-F77D-430F-8609-C14C222308B3}" type="presParOf" srcId="{A4B7F81B-11FF-4613-9DB9-052476C4F885}" destId="{124E2748-D416-455C-BBC7-371295A4EEB1}" srcOrd="3" destOrd="0" presId="urn:microsoft.com/office/officeart/2009/layout/CircleArrowProcess"/>
    <dgm:cxn modelId="{C746DE3B-14FF-4EBC-B947-D135BF287D70}" type="presParOf" srcId="{A4B7F81B-11FF-4613-9DB9-052476C4F885}" destId="{E775D9DA-375F-4E1C-9042-1DB87489CC12}" srcOrd="4" destOrd="0" presId="urn:microsoft.com/office/officeart/2009/layout/CircleArrowProcess"/>
    <dgm:cxn modelId="{818159CE-6BDE-4EC7-99BA-0840DA8C1FF6}" type="presParOf" srcId="{E775D9DA-375F-4E1C-9042-1DB87489CC12}" destId="{0CDB2B89-CBA5-4726-AA42-8B5AD846CAD5}" srcOrd="0" destOrd="0" presId="urn:microsoft.com/office/officeart/2009/layout/CircleArrowProcess"/>
    <dgm:cxn modelId="{0E405120-2BCE-4946-AB9A-A681FBC3C51D}" type="presParOf" srcId="{A4B7F81B-11FF-4613-9DB9-052476C4F885}" destId="{DDAF3AA2-C8F3-4E0B-BAA3-85267DA50C0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F1FF7-02BF-4D02-A2A8-716AE0F06277}">
      <dsp:nvSpPr>
        <dsp:cNvPr id="0" name=""/>
        <dsp:cNvSpPr/>
      </dsp:nvSpPr>
      <dsp:spPr>
        <a:xfrm>
          <a:off x="1577369" y="37624"/>
          <a:ext cx="2729766" cy="273018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E9C66-F3C3-4092-8C83-1C055F7F55C0}">
      <dsp:nvSpPr>
        <dsp:cNvPr id="0" name=""/>
        <dsp:cNvSpPr/>
      </dsp:nvSpPr>
      <dsp:spPr>
        <a:xfrm>
          <a:off x="2180737" y="1023302"/>
          <a:ext cx="1516878" cy="758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kern="1200">
              <a:latin typeface="Libre Franklin" panose="00000500000000000000" charset="0"/>
              <a:ea typeface="Arial" charset="0"/>
              <a:cs typeface="Arial" charset="0"/>
            </a:rPr>
            <a:t>Community of Practice</a:t>
          </a:r>
          <a:endParaRPr lang="en-US" sz="2000" b="0" kern="1200">
            <a:latin typeface="Libre Franklin" panose="00000500000000000000" charset="0"/>
          </a:endParaRPr>
        </a:p>
      </dsp:txBody>
      <dsp:txXfrm>
        <a:off x="2180737" y="1023302"/>
        <a:ext cx="1516878" cy="758257"/>
      </dsp:txXfrm>
    </dsp:sp>
    <dsp:sp modelId="{A06247DA-661A-4CDC-BD4C-CF654B68B853}">
      <dsp:nvSpPr>
        <dsp:cNvPr id="0" name=""/>
        <dsp:cNvSpPr/>
      </dsp:nvSpPr>
      <dsp:spPr>
        <a:xfrm>
          <a:off x="819186" y="1606316"/>
          <a:ext cx="2729766" cy="273018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F8F5F-FFE6-4307-ADFC-2F1ECE12C770}">
      <dsp:nvSpPr>
        <dsp:cNvPr id="0" name=""/>
        <dsp:cNvSpPr/>
      </dsp:nvSpPr>
      <dsp:spPr>
        <a:xfrm>
          <a:off x="1425630" y="2601068"/>
          <a:ext cx="1516878" cy="758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latin typeface="Libre Franklin" panose="00000500000000000000" charset="0"/>
              <a:ea typeface="Arial" charset="0"/>
              <a:cs typeface="Arial" charset="0"/>
            </a:rPr>
            <a:t>Academy</a:t>
          </a:r>
        </a:p>
      </dsp:txBody>
      <dsp:txXfrm>
        <a:off x="1425630" y="2601068"/>
        <a:ext cx="1516878" cy="758257"/>
      </dsp:txXfrm>
    </dsp:sp>
    <dsp:sp modelId="{75F65D07-20B8-48D8-92B8-7CA07CD18422}">
      <dsp:nvSpPr>
        <dsp:cNvPr id="0" name=""/>
        <dsp:cNvSpPr/>
      </dsp:nvSpPr>
      <dsp:spPr>
        <a:xfrm>
          <a:off x="1771656" y="3362729"/>
          <a:ext cx="2345292" cy="234623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8B6E3-D411-4FC3-B8BD-692E80BA2B65}">
      <dsp:nvSpPr>
        <dsp:cNvPr id="0" name=""/>
        <dsp:cNvSpPr/>
      </dsp:nvSpPr>
      <dsp:spPr>
        <a:xfrm>
          <a:off x="2184325" y="4181103"/>
          <a:ext cx="1516878" cy="758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kern="1200">
              <a:latin typeface="Libre Franklin" panose="00000500000000000000" charset="0"/>
              <a:ea typeface="Arial" charset="0"/>
              <a:cs typeface="Arial" charset="0"/>
            </a:rPr>
            <a:t>Cultural Change</a:t>
          </a:r>
        </a:p>
      </dsp:txBody>
      <dsp:txXfrm>
        <a:off x="2184325" y="4181103"/>
        <a:ext cx="1516878" cy="758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FC935-BF3C-449E-BAF0-52282F71871C}">
      <dsp:nvSpPr>
        <dsp:cNvPr id="0" name=""/>
        <dsp:cNvSpPr/>
      </dsp:nvSpPr>
      <dsp:spPr>
        <a:xfrm>
          <a:off x="505274" y="235613"/>
          <a:ext cx="1440070" cy="144007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736FF-C046-4383-89AD-8165D830473B}">
      <dsp:nvSpPr>
        <dsp:cNvPr id="0" name=""/>
        <dsp:cNvSpPr/>
      </dsp:nvSpPr>
      <dsp:spPr>
        <a:xfrm>
          <a:off x="812174" y="542513"/>
          <a:ext cx="826269" cy="8262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437F7-EE7E-4519-862A-66DECFBE6F21}">
      <dsp:nvSpPr>
        <dsp:cNvPr id="0" name=""/>
        <dsp:cNvSpPr/>
      </dsp:nvSpPr>
      <dsp:spPr>
        <a:xfrm>
          <a:off x="44924" y="2124229"/>
          <a:ext cx="2360771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accent6"/>
              </a:solidFill>
              <a:latin typeface="Libre Franklin" pitchFamily="2" charset="0"/>
            </a:rPr>
            <a:t>Two-year program</a:t>
          </a:r>
        </a:p>
      </dsp:txBody>
      <dsp:txXfrm>
        <a:off x="44924" y="2124229"/>
        <a:ext cx="2360771" cy="990000"/>
      </dsp:txXfrm>
    </dsp:sp>
    <dsp:sp modelId="{9F528D9D-C09E-439A-BF01-B3BB2BD8B565}">
      <dsp:nvSpPr>
        <dsp:cNvPr id="0" name=""/>
        <dsp:cNvSpPr/>
      </dsp:nvSpPr>
      <dsp:spPr>
        <a:xfrm>
          <a:off x="3279180" y="235613"/>
          <a:ext cx="1440070" cy="144007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DA36C-21C8-4D00-8497-B39ECA3E0629}">
      <dsp:nvSpPr>
        <dsp:cNvPr id="0" name=""/>
        <dsp:cNvSpPr/>
      </dsp:nvSpPr>
      <dsp:spPr>
        <a:xfrm>
          <a:off x="3586081" y="542513"/>
          <a:ext cx="826269" cy="8262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C3E9D-21F7-4A31-B9A1-2C3D54376B98}">
      <dsp:nvSpPr>
        <dsp:cNvPr id="0" name=""/>
        <dsp:cNvSpPr/>
      </dsp:nvSpPr>
      <dsp:spPr>
        <a:xfrm>
          <a:off x="2818830" y="2124229"/>
          <a:ext cx="2360771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solidFill>
                <a:schemeClr val="accent6"/>
              </a:solidFill>
              <a:latin typeface="Libre Franklin" pitchFamily="2" charset="0"/>
            </a:rPr>
            <a:t>Cohort-based</a:t>
          </a:r>
        </a:p>
      </dsp:txBody>
      <dsp:txXfrm>
        <a:off x="2818830" y="2124229"/>
        <a:ext cx="2360771" cy="990000"/>
      </dsp:txXfrm>
    </dsp:sp>
    <dsp:sp modelId="{AF239411-544D-408A-802F-DC564F8599B8}">
      <dsp:nvSpPr>
        <dsp:cNvPr id="0" name=""/>
        <dsp:cNvSpPr/>
      </dsp:nvSpPr>
      <dsp:spPr>
        <a:xfrm>
          <a:off x="6053086" y="235613"/>
          <a:ext cx="1440070" cy="144007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082F0-993F-45E8-B4DC-C2371406142D}">
      <dsp:nvSpPr>
        <dsp:cNvPr id="0" name=""/>
        <dsp:cNvSpPr/>
      </dsp:nvSpPr>
      <dsp:spPr>
        <a:xfrm>
          <a:off x="6359987" y="542513"/>
          <a:ext cx="826269" cy="8262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014D-1064-4C35-8E5A-7E428B60BC03}">
      <dsp:nvSpPr>
        <dsp:cNvPr id="0" name=""/>
        <dsp:cNvSpPr/>
      </dsp:nvSpPr>
      <dsp:spPr>
        <a:xfrm>
          <a:off x="5592736" y="2124229"/>
          <a:ext cx="2360771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accent6"/>
              </a:solidFill>
              <a:latin typeface="Libre Franklin" pitchFamily="2" charset="0"/>
            </a:rPr>
            <a:t>Professional development of DEI leaders in geosciences</a:t>
          </a:r>
        </a:p>
      </dsp:txBody>
      <dsp:txXfrm>
        <a:off x="5592736" y="2124229"/>
        <a:ext cx="2360771" cy="990000"/>
      </dsp:txXfrm>
    </dsp:sp>
    <dsp:sp modelId="{C7CE5DAE-9A56-4427-8724-E964F6C135F1}">
      <dsp:nvSpPr>
        <dsp:cNvPr id="0" name=""/>
        <dsp:cNvSpPr/>
      </dsp:nvSpPr>
      <dsp:spPr>
        <a:xfrm>
          <a:off x="8826992" y="235613"/>
          <a:ext cx="1440070" cy="144007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67DC8-2DBF-4281-A90D-1BAD8DF96D37}">
      <dsp:nvSpPr>
        <dsp:cNvPr id="0" name=""/>
        <dsp:cNvSpPr/>
      </dsp:nvSpPr>
      <dsp:spPr>
        <a:xfrm>
          <a:off x="9133893" y="542513"/>
          <a:ext cx="826269" cy="8262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025A0-5969-4D0F-8F71-DA6D4FC6CC03}">
      <dsp:nvSpPr>
        <dsp:cNvPr id="0" name=""/>
        <dsp:cNvSpPr/>
      </dsp:nvSpPr>
      <dsp:spPr>
        <a:xfrm>
          <a:off x="8366642" y="2124229"/>
          <a:ext cx="2360771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solidFill>
                <a:schemeClr val="accent6"/>
              </a:solidFill>
              <a:latin typeface="Libre Franklin" pitchFamily="2" charset="0"/>
            </a:rPr>
            <a:t>Broadening participation project</a:t>
          </a:r>
        </a:p>
      </dsp:txBody>
      <dsp:txXfrm>
        <a:off x="8366642" y="2124229"/>
        <a:ext cx="2360771" cy="99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97298-071B-4A57-87D6-660FD8983595}">
      <dsp:nvSpPr>
        <dsp:cNvPr id="0" name=""/>
        <dsp:cNvSpPr/>
      </dsp:nvSpPr>
      <dsp:spPr>
        <a:xfrm>
          <a:off x="3088" y="0"/>
          <a:ext cx="3098678" cy="547060"/>
        </a:xfrm>
        <a:prstGeom prst="homePlate">
          <a:avLst/>
        </a:prstGeom>
        <a:solidFill>
          <a:schemeClr val="tx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Jan - March</a:t>
          </a:r>
        </a:p>
      </dsp:txBody>
      <dsp:txXfrm>
        <a:off x="3088" y="0"/>
        <a:ext cx="2961913" cy="547060"/>
      </dsp:txXfrm>
    </dsp:sp>
    <dsp:sp modelId="{53DF2502-2654-4948-8693-5F2AB900CE58}">
      <dsp:nvSpPr>
        <dsp:cNvPr id="0" name=""/>
        <dsp:cNvSpPr/>
      </dsp:nvSpPr>
      <dsp:spPr>
        <a:xfrm>
          <a:off x="2482031" y="0"/>
          <a:ext cx="3098678" cy="547060"/>
        </a:xfrm>
        <a:prstGeom prst="chevron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April - Aug</a:t>
          </a:r>
        </a:p>
      </dsp:txBody>
      <dsp:txXfrm>
        <a:off x="2755561" y="0"/>
        <a:ext cx="2551618" cy="547060"/>
      </dsp:txXfrm>
    </dsp:sp>
    <dsp:sp modelId="{06A5A334-267E-4CC5-8542-130C35BE13EE}">
      <dsp:nvSpPr>
        <dsp:cNvPr id="0" name=""/>
        <dsp:cNvSpPr/>
      </dsp:nvSpPr>
      <dsp:spPr>
        <a:xfrm>
          <a:off x="4960973" y="0"/>
          <a:ext cx="3098678" cy="547060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Sept - Nov</a:t>
          </a:r>
        </a:p>
      </dsp:txBody>
      <dsp:txXfrm>
        <a:off x="5234503" y="0"/>
        <a:ext cx="2551618" cy="547060"/>
      </dsp:txXfrm>
    </dsp:sp>
    <dsp:sp modelId="{854C78FA-6B93-476C-A5D6-5F0CBAD19313}">
      <dsp:nvSpPr>
        <dsp:cNvPr id="0" name=""/>
        <dsp:cNvSpPr/>
      </dsp:nvSpPr>
      <dsp:spPr>
        <a:xfrm>
          <a:off x="7439916" y="0"/>
          <a:ext cx="3098678" cy="54706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Dec </a:t>
          </a:r>
          <a:r>
            <a:rPr lang="en-US" sz="2800" kern="1200">
              <a:sym typeface="Wingdings" panose="05000000000000000000" pitchFamily="2" charset="2"/>
            </a:rPr>
            <a:t></a:t>
          </a:r>
          <a:endParaRPr lang="en-US" sz="2800" kern="1200"/>
        </a:p>
      </dsp:txBody>
      <dsp:txXfrm>
        <a:off x="7713446" y="0"/>
        <a:ext cx="2551618" cy="547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E2BF0-ADA1-468D-A115-ECAEDBA598C3}">
      <dsp:nvSpPr>
        <dsp:cNvPr id="0" name=""/>
        <dsp:cNvSpPr/>
      </dsp:nvSpPr>
      <dsp:spPr>
        <a:xfrm>
          <a:off x="1805696" y="56002"/>
          <a:ext cx="3124904" cy="312538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6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6C3BC-BB51-4F25-936E-164EB0EE69D0}">
      <dsp:nvSpPr>
        <dsp:cNvPr id="0" name=""/>
        <dsp:cNvSpPr/>
      </dsp:nvSpPr>
      <dsp:spPr>
        <a:xfrm>
          <a:off x="2465476" y="688388"/>
          <a:ext cx="1736449" cy="1623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>
              <a:solidFill>
                <a:srgbClr val="15405F">
                  <a:hueOff val="0"/>
                  <a:satOff val="0"/>
                  <a:lumOff val="0"/>
                  <a:alphaOff val="0"/>
                </a:srgbClr>
              </a:solidFill>
              <a:latin typeface="Libre Franklin" panose="00000500000000000000" charset="0"/>
              <a:ea typeface="+mn-ea"/>
              <a:cs typeface="+mn-cs"/>
            </a:rPr>
            <a:t>Curated Learning</a:t>
          </a:r>
        </a:p>
      </dsp:txBody>
      <dsp:txXfrm>
        <a:off x="2465476" y="688388"/>
        <a:ext cx="1736449" cy="1623946"/>
      </dsp:txXfrm>
    </dsp:sp>
    <dsp:sp modelId="{A374168C-966B-40F9-B399-1B971F2AB406}">
      <dsp:nvSpPr>
        <dsp:cNvPr id="0" name=""/>
        <dsp:cNvSpPr/>
      </dsp:nvSpPr>
      <dsp:spPr>
        <a:xfrm>
          <a:off x="937764" y="1851765"/>
          <a:ext cx="3124904" cy="31253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E2748-D416-455C-BBC7-371295A4EEB1}">
      <dsp:nvSpPr>
        <dsp:cNvPr id="0" name=""/>
        <dsp:cNvSpPr/>
      </dsp:nvSpPr>
      <dsp:spPr>
        <a:xfrm>
          <a:off x="1536487" y="2419915"/>
          <a:ext cx="1966911" cy="1884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solidFill>
                <a:srgbClr val="15405F">
                  <a:hueOff val="0"/>
                  <a:satOff val="0"/>
                  <a:lumOff val="0"/>
                  <a:alphaOff val="0"/>
                </a:srgbClr>
              </a:solidFill>
              <a:latin typeface="Libre Franklin" panose="00000500000000000000" charset="0"/>
              <a:ea typeface="+mn-ea"/>
              <a:cs typeface="Arial" charset="0"/>
            </a:rPr>
            <a:t>Networking</a:t>
          </a:r>
        </a:p>
      </dsp:txBody>
      <dsp:txXfrm>
        <a:off x="1536487" y="2419915"/>
        <a:ext cx="1966911" cy="1884351"/>
      </dsp:txXfrm>
    </dsp:sp>
    <dsp:sp modelId="{0CDB2B89-CBA5-4726-AA42-8B5AD846CAD5}">
      <dsp:nvSpPr>
        <dsp:cNvPr id="0" name=""/>
        <dsp:cNvSpPr/>
      </dsp:nvSpPr>
      <dsp:spPr>
        <a:xfrm>
          <a:off x="2028107" y="3862422"/>
          <a:ext cx="2684777" cy="268585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73BF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F3AA2-C8F3-4E0B-BAA3-85267DA50C0D}">
      <dsp:nvSpPr>
        <dsp:cNvPr id="0" name=""/>
        <dsp:cNvSpPr/>
      </dsp:nvSpPr>
      <dsp:spPr>
        <a:xfrm>
          <a:off x="2356177" y="4636582"/>
          <a:ext cx="2025116" cy="1193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i="0" kern="1200">
              <a:solidFill>
                <a:srgbClr val="15405F">
                  <a:hueOff val="0"/>
                  <a:satOff val="0"/>
                  <a:lumOff val="0"/>
                  <a:alphaOff val="0"/>
                </a:srgbClr>
              </a:solidFill>
              <a:latin typeface="Libre Franklin" panose="00000500000000000000" charset="0"/>
              <a:ea typeface="+mn-ea"/>
              <a:cs typeface="Arial" charset="0"/>
            </a:rPr>
            <a:t>Cultivate DEI leaders in OCE and OPP</a:t>
          </a:r>
        </a:p>
      </dsp:txBody>
      <dsp:txXfrm>
        <a:off x="2356177" y="4636582"/>
        <a:ext cx="2025116" cy="1193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2150A-D619-4851-AD20-99C0D7D67B97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3AC0B-1E18-4302-A8C7-484EECFA4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4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Impetus for this project is what has been called Geoscience’s whiteness problem– These data represent the US-- that people identifying as white comprise the majority of </a:t>
            </a:r>
            <a:r>
              <a:rPr lang="en-US" dirty="0" err="1"/>
              <a:t>undergradate</a:t>
            </a:r>
            <a:r>
              <a:rPr lang="en-US" dirty="0"/>
              <a:t> BS degree recipients and PhDs. Data from these authors. It’s true for geosciences and allied disciplines in Earth and Space Sciences.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641E-D2EA-4531-9972-C04E5F69B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42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1173163"/>
            <a:ext cx="2611438" cy="1468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923"/>
            <a:r>
              <a:rPr lang="en-US" b="1">
                <a:solidFill>
                  <a:srgbClr val="15405F">
                    <a:hueOff val="0"/>
                    <a:satOff val="0"/>
                    <a:lumOff val="0"/>
                    <a:alphaOff val="0"/>
                  </a:srgbClr>
                </a:solidFill>
                <a:latin typeface="Libre Franklin" panose="00000500000000000000" charset="0"/>
              </a:rPr>
              <a:t>Leverage LANDInG CoP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Goal 1: Leverage the LANDInG CoP resource to provide a curated learning experience for OCEPRF Scholars. </a:t>
            </a:r>
          </a:p>
          <a:p>
            <a:r>
              <a:rPr lang="en-US"/>
              <a:t>Goal 2: Building professional networks for DEI champions among cohorts of OCE-PRF scholars and between these scholars and other DEI Leaders through the LANDInG Academy. </a:t>
            </a:r>
          </a:p>
          <a:p>
            <a:r>
              <a:rPr lang="en-US"/>
              <a:t>The proposed activities will have potential for a broader impact across the discipline, cultivating future generations of DEI leaders in OCE and beyond.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641E-D2EA-4531-9972-C04E5F69B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00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641E-D2EA-4531-9972-C04E5F69B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4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1145" indent="-471145">
              <a:buFont typeface="Wingdings" panose="05000000000000000000" pitchFamily="2" charset="2"/>
              <a:buChar char="Ø"/>
            </a:pPr>
            <a:r>
              <a:rPr lang="en-US" dirty="0"/>
              <a:t>A Community of Practice (CoP) to build DEI champion networks within and beyond AGU.</a:t>
            </a:r>
          </a:p>
          <a:p>
            <a:pPr marL="471145" indent="-471145">
              <a:buFont typeface="Wingdings" panose="05000000000000000000" pitchFamily="2" charset="2"/>
              <a:buChar char="Ø"/>
            </a:pPr>
            <a:r>
              <a:rPr lang="en-US" dirty="0"/>
              <a:t> An Academy will provide targeted professional development for DEI champions. </a:t>
            </a:r>
          </a:p>
          <a:p>
            <a:pPr marL="471145" indent="-471145">
              <a:buFont typeface="Wingdings" panose="05000000000000000000" pitchFamily="2" charset="2"/>
              <a:buChar char="Ø"/>
            </a:pPr>
            <a:r>
              <a:rPr lang="en-US" dirty="0"/>
              <a:t>To lead to a shift to a more inclusive geosciences culture where all people feel safe and welcome to bring all aspects of themselves.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641E-D2EA-4531-9972-C04E5F69BC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30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of the first Academy cohort at their first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08E6E-35B9-4C1A-9BBB-C31E2449B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3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271463"/>
            <a:ext cx="2625725" cy="1476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Over 3 days, the LANDInG Fellows participated in a series of expert-led workshops, panels, and discussions, along with formal and informal networking events.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In alignment with our curriculum goals, the first Summit was focused on DEI Foundations – including understanding the challenges of broadening participation in STEM, the science of bias, how to build connections across difference, and how to speak up to bias when it occurs. </a:t>
            </a:r>
            <a:endParaRPr lang="en-US" u="sng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8899C-F47D-4E62-AAD4-A59A05A51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948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Since that time, our Fellows have met for Virtual Meetings. These meetings are ~2.5-3hrs in length and offer additional professional development on focal topics within each unit.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In addition to the expert speakers, these monthly meetings include time for leadership discussions and identifying emerging needs.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Finally, these meetings are the space where we work to support the Fellows’ development of a Broadening Participation Leadership project.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641E-D2EA-4531-9972-C04E5F69BC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21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graphic illustrates how the Academy curriculum overlaps with Fellows’ development and implementation of the Broadening Participation Leadership projects. </a:t>
            </a:r>
          </a:p>
          <a:p>
            <a:endParaRPr lang="en-US" dirty="0"/>
          </a:p>
          <a:p>
            <a:r>
              <a:rPr lang="en-US" dirty="0"/>
              <a:t>Key deliverables: a formal proposal, a proposal presentation, quarterly progress reports in year 2 of the program, and a final report and presentation at the end of year 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F7F47-0E7C-45B0-AF32-D89AF38D4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8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3B312-9942-42C0-8139-1B057D7355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94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CoP is a registered-access, virtual platform of resources and to develop virtual and in-person events to engage and support a broad community of current and aspiring DEI champions. Launched March 1.</a:t>
            </a:r>
          </a:p>
          <a:p>
            <a:r>
              <a:rPr lang="en-US" dirty="0"/>
              <a:t>•No collective community existed previously to support DEI champions’ networking and professional development needs in the geosciences.</a:t>
            </a:r>
          </a:p>
          <a:p>
            <a:r>
              <a:rPr lang="en-US" dirty="0"/>
              <a:t>•The </a:t>
            </a:r>
            <a:r>
              <a:rPr lang="en-US" i="1" dirty="0"/>
              <a:t>CoP Network </a:t>
            </a:r>
            <a:r>
              <a:rPr lang="en-US" dirty="0"/>
              <a:t>offers: (a) </a:t>
            </a:r>
            <a:r>
              <a:rPr lang="en-US" i="1" dirty="0"/>
              <a:t>training</a:t>
            </a:r>
            <a:r>
              <a:rPr lang="en-US" dirty="0"/>
              <a:t>; (b) </a:t>
            </a:r>
            <a:r>
              <a:rPr lang="en-US" i="1" dirty="0"/>
              <a:t>scholarly resources</a:t>
            </a:r>
            <a:r>
              <a:rPr lang="en-US" dirty="0"/>
              <a:t>; (c) </a:t>
            </a:r>
            <a:r>
              <a:rPr lang="en-US" i="1" dirty="0"/>
              <a:t>exemplary practice and policy documents</a:t>
            </a:r>
            <a:r>
              <a:rPr lang="en-US" dirty="0"/>
              <a:t>; (d) </a:t>
            </a:r>
            <a:r>
              <a:rPr lang="en-US" i="1" dirty="0"/>
              <a:t>peer-mentoring through discussion forums and networking events</a:t>
            </a:r>
            <a:r>
              <a:rPr lang="en-US" dirty="0"/>
              <a:t>; (e) promotion of </a:t>
            </a:r>
            <a:r>
              <a:rPr lang="en-US" i="1" dirty="0"/>
              <a:t>opportunities to engage in DEI service</a:t>
            </a:r>
            <a:r>
              <a:rPr lang="en-US" dirty="0"/>
              <a:t>; and (f) </a:t>
            </a:r>
            <a:r>
              <a:rPr lang="en-US" i="1" dirty="0"/>
              <a:t>events, publications, and initiatives to promote recognition and visibility of DEI champions/leaders within the discipline.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Dedicated Community Manager and </a:t>
            </a:r>
            <a:r>
              <a:rPr lang="en-US" sz="1200" dirty="0"/>
              <a:t>Community Engagement Fundamentals by The Center for Scientific Collaboration and Community Engagement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8E6E-35B9-4C1A-9BBB-C31E2449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1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In addition to a Dedicated Community Manager, we have</a:t>
            </a:r>
            <a:endParaRPr lang="en-US" sz="1200" dirty="0"/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ibre Franklin" pitchFamily="2" charset="0"/>
                <a:ea typeface="+mn-ea"/>
                <a:cs typeface="+mn-cs"/>
              </a:rPr>
              <a:t>Community Ambassadors </a:t>
            </a:r>
          </a:p>
          <a:p>
            <a:pPr marL="342900" marR="0" lvl="0" indent="-3429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ibre Franklin" pitchFamily="2" charset="0"/>
                <a:ea typeface="+mn-ea"/>
                <a:cs typeface="+mn-cs"/>
              </a:rPr>
              <a:t>Active in justice, equity, diversity and inclusion work within the geosciences </a:t>
            </a:r>
          </a:p>
          <a:p>
            <a:pPr marL="342900" marR="0" lvl="0" indent="-3429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ibre Franklin" pitchFamily="2" charset="0"/>
                <a:ea typeface="+mn-ea"/>
                <a:cs typeface="+mn-cs"/>
              </a:rPr>
              <a:t>Seeding/facilitating discussions in partnership with Community Manager / Monthly themes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8E6E-35B9-4C1A-9BBB-C31E2449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8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2963538"/>
            <a:ext cx="4922705" cy="2004838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9538A4-2853-8F46-98CE-8C61E9128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89330"/>
            <a:ext cx="5638800" cy="2297089"/>
          </a:xfrm>
        </p:spPr>
        <p:txBody>
          <a:bodyPr anchor="t">
            <a:noAutofit/>
          </a:bodyPr>
          <a:lstStyle>
            <a:lvl1pPr algn="l">
              <a:defRPr sz="4800" b="1" i="0" baseline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 and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80043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2D841A-DC63-DC41-B06E-20EE4B2DEF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838" y="2002221"/>
            <a:ext cx="10763957" cy="334984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4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</a:lstStyle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B2BBB-28A8-5242-8321-A9ED5B99E6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838" y="931989"/>
            <a:ext cx="10763957" cy="81969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114337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47400" cy="1143000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775200" cy="4825994"/>
          </a:xfrm>
        </p:spPr>
        <p:txBody>
          <a:bodyPr/>
          <a:lstStyle>
            <a:lvl1pPr marL="0" indent="0">
              <a:buNone/>
              <a:defRPr sz="2100" b="0" i="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5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351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351" b="0" i="0">
                <a:latin typeface="Arial" charset="0"/>
                <a:ea typeface="Arial" charset="0"/>
                <a:cs typeface="Arial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6"/>
            <a:ext cx="4800600" cy="4825993"/>
          </a:xfrm>
        </p:spPr>
        <p:txBody>
          <a:bodyPr/>
          <a:lstStyle>
            <a:lvl1pPr marL="0" indent="0">
              <a:buNone/>
              <a:defRPr sz="2100" b="0" i="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5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351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351" b="0" i="0">
                <a:latin typeface="Arial" charset="0"/>
                <a:ea typeface="Arial" charset="0"/>
                <a:cs typeface="Arial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" y="3573"/>
            <a:ext cx="12182343" cy="68525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762000" y="427039"/>
            <a:ext cx="1094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882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Libre Franklin" pitchFamily="2" charset="77"/>
              </a:rPr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762000" y="1752606"/>
            <a:ext cx="4775200" cy="4825994"/>
          </a:xfrm>
        </p:spPr>
        <p:txBody>
          <a:bodyPr/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>
              <a:defRPr sz="18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2pPr>
            <a:lvl3pPr>
              <a:defRPr sz="15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351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351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5842000" y="1752607"/>
            <a:ext cx="4800600" cy="3634642"/>
          </a:xfrm>
        </p:spPr>
        <p:txBody>
          <a:bodyPr/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>
              <a:defRPr sz="18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2pPr>
            <a:lvl3pPr>
              <a:defRPr sz="15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351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351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64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>
            <a:normAutofit/>
          </a:bodyPr>
          <a:lstStyle>
            <a:lvl1pPr algn="l">
              <a:defRPr sz="2000" b="1" i="0">
                <a:solidFill>
                  <a:srgbClr val="00375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5952067" cy="5853108"/>
          </a:xfrm>
        </p:spPr>
        <p:txBody>
          <a:bodyPr/>
          <a:lstStyle>
            <a:lvl1pPr marL="0" indent="0">
              <a:buNone/>
              <a:defRPr sz="2800" b="0" i="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8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5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500" b="0" i="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51" b="0" i="0">
                <a:latin typeface="Arial" charset="0"/>
                <a:ea typeface="Arial" charset="0"/>
                <a:cs typeface="Arial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" y="3573"/>
            <a:ext cx="12182343" cy="68525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762003" y="425451"/>
            <a:ext cx="4011084" cy="11620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882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00375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Libre Franklin" pitchFamily="2" charset="77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919133" y="425460"/>
            <a:ext cx="5952067" cy="4873653"/>
          </a:xfrm>
        </p:spPr>
        <p:txBody>
          <a:bodyPr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>
              <a:defRPr sz="21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2pPr>
            <a:lvl3pPr>
              <a:defRPr sz="18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5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500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/>
          </p:nvPr>
        </p:nvSpPr>
        <p:spPr>
          <a:xfrm>
            <a:off x="762003" y="1587504"/>
            <a:ext cx="4011084" cy="4691063"/>
          </a:xfrm>
        </p:spPr>
        <p:txBody>
          <a:bodyPr/>
          <a:lstStyle>
            <a:lvl1pPr marL="0" indent="0">
              <a:buNone/>
              <a:defRPr sz="1051" b="0" i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15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051" b="0" i="0">
                <a:latin typeface="Arial" charset="0"/>
                <a:ea typeface="Arial" charset="0"/>
                <a:cs typeface="Arial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" y="3573"/>
            <a:ext cx="12182343" cy="68525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2542117" y="4953001"/>
            <a:ext cx="7315200" cy="5667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882" rtl="0" eaLnBrk="1" latinLnBrk="0" hangingPunct="1">
              <a:spcBef>
                <a:spcPct val="0"/>
              </a:spcBef>
              <a:buNone/>
              <a:defRPr sz="1500" b="0" kern="120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Libre Franklin" pitchFamily="2" charset="77"/>
              </a:rPr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2542117" y="7651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2285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" y="0"/>
            <a:ext cx="12182342" cy="6859712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/>
        </p:nvSpPr>
        <p:spPr>
          <a:xfrm>
            <a:off x="2236424" y="3669660"/>
            <a:ext cx="7403335" cy="190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62" indent="-25716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6000" b="1" i="0">
                <a:solidFill>
                  <a:schemeClr val="tx1"/>
                </a:solidFill>
                <a:latin typeface="Libre Franklin" pitchFamily="2" charset="77"/>
                <a:ea typeface="Arial" charset="0"/>
                <a:cs typeface="Arial" charset="0"/>
              </a:rPr>
              <a:t>Questions?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CC690D-CF79-5E41-8E53-45338533A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6425" y="5334919"/>
            <a:ext cx="7403334" cy="94469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400"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200">
                <a:latin typeface="Libre Franklin" pitchFamily="2" charset="77"/>
                <a:ea typeface="Libre Franklin" pitchFamily="2" charset="77"/>
                <a:cs typeface="Arial" charset="0"/>
              </a:defRPr>
            </a:lvl5pPr>
          </a:lstStyle>
          <a:p>
            <a:pPr lvl="0"/>
            <a:r>
              <a:rPr lang="en-US"/>
              <a:t>Contact Info</a:t>
            </a:r>
          </a:p>
          <a:p>
            <a:pPr lvl="0"/>
            <a:r>
              <a:rPr lang="en-US"/>
              <a:t>Goes Here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54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8E2927-9914-9148-A00B-932907FF3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" y="0"/>
            <a:ext cx="12182342" cy="685971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48FD1B5-4616-0C41-A40A-FAAE761D2A32}"/>
              </a:ext>
            </a:extLst>
          </p:cNvPr>
          <p:cNvSpPr>
            <a:spLocks noGrp="1"/>
          </p:cNvSpPr>
          <p:nvPr userDrawn="1"/>
        </p:nvSpPr>
        <p:spPr>
          <a:xfrm>
            <a:off x="2394332" y="3779829"/>
            <a:ext cx="7403335" cy="190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62" indent="-25716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6000" b="1" i="0">
                <a:solidFill>
                  <a:schemeClr val="tx1"/>
                </a:solidFill>
                <a:latin typeface="Libre Franklin" pitchFamily="2" charset="77"/>
                <a:ea typeface="Arial" charset="0"/>
                <a:cs typeface="Arial" charset="0"/>
              </a:rPr>
              <a:t>Thank you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016DDF4-A5F5-754B-B484-53BFCD0290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4333" y="5445088"/>
            <a:ext cx="7403334" cy="94469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400"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200">
                <a:latin typeface="Libre Franklin" pitchFamily="2" charset="77"/>
                <a:ea typeface="Libre Franklin" pitchFamily="2" charset="77"/>
                <a:cs typeface="Arial" charset="0"/>
              </a:defRPr>
            </a:lvl5pPr>
          </a:lstStyle>
          <a:p>
            <a:pPr lvl="0"/>
            <a:r>
              <a:rPr lang="en-US"/>
              <a:t>Contact Info</a:t>
            </a:r>
          </a:p>
          <a:p>
            <a:pPr lvl="0"/>
            <a:r>
              <a:rPr lang="en-US"/>
              <a:t>Goes Here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9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01774-CBE7-F641-A746-F9D9BF397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" y="0"/>
            <a:ext cx="12182342" cy="685971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9C9140B-0CE8-AB48-9647-00AC77178F20}"/>
              </a:ext>
            </a:extLst>
          </p:cNvPr>
          <p:cNvSpPr>
            <a:spLocks noGrp="1"/>
          </p:cNvSpPr>
          <p:nvPr userDrawn="1"/>
        </p:nvSpPr>
        <p:spPr>
          <a:xfrm>
            <a:off x="2394332" y="3680677"/>
            <a:ext cx="7403335" cy="190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62" indent="-25716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3200" b="1" i="0">
                <a:solidFill>
                  <a:schemeClr val="tx1"/>
                </a:solidFill>
                <a:latin typeface="Libre Franklin" pitchFamily="2" charset="77"/>
                <a:ea typeface="Arial" charset="0"/>
                <a:cs typeface="Arial" charset="0"/>
              </a:rPr>
              <a:t>Closing sentence</a:t>
            </a:r>
            <a:br>
              <a:rPr lang="en-US" sz="3200" b="1" i="0">
                <a:solidFill>
                  <a:schemeClr val="tx1"/>
                </a:solidFill>
                <a:latin typeface="Libre Franklin" pitchFamily="2" charset="77"/>
                <a:ea typeface="Arial" charset="0"/>
                <a:cs typeface="Arial" charset="0"/>
              </a:rPr>
            </a:br>
            <a:r>
              <a:rPr lang="en-US" sz="3200" b="1" i="0">
                <a:solidFill>
                  <a:schemeClr val="tx1"/>
                </a:solidFill>
                <a:latin typeface="Libre Franklin" pitchFamily="2" charset="77"/>
                <a:ea typeface="Arial" charset="0"/>
                <a:cs typeface="Arial" charset="0"/>
              </a:rPr>
              <a:t>goes here.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A495B0-7942-2849-8F29-A83228378B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4333" y="5345936"/>
            <a:ext cx="7403334" cy="94469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>
              <a:defRPr sz="1400"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>
              <a:defRPr sz="1200">
                <a:latin typeface="Libre Franklin" pitchFamily="2" charset="77"/>
                <a:ea typeface="Libre Franklin" pitchFamily="2" charset="77"/>
                <a:cs typeface="Arial" charset="0"/>
              </a:defRPr>
            </a:lvl5pPr>
          </a:lstStyle>
          <a:p>
            <a:pPr lvl="0"/>
            <a:r>
              <a:rPr lang="en-US"/>
              <a:t>Contact Info</a:t>
            </a:r>
          </a:p>
          <a:p>
            <a:pPr lvl="0"/>
            <a:r>
              <a:rPr lang="en-US"/>
              <a:t>Goes Here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8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y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1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32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C73379A-F30B-024B-9577-833113B6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029" y="2784764"/>
            <a:ext cx="4892170" cy="2602484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Secondary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571313-15CE-8E48-9653-C6F0EC2510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029" y="682913"/>
            <a:ext cx="6070715" cy="1939102"/>
          </a:xfrm>
        </p:spPr>
        <p:txBody>
          <a:bodyPr>
            <a:norm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Section Break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13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: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133522" cy="3521364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9538A4-2853-8F46-98CE-8C61E9128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9" y="838201"/>
            <a:ext cx="10761644" cy="1269999"/>
          </a:xfrm>
        </p:spPr>
        <p:txBody>
          <a:bodyPr anchor="t"/>
          <a:lstStyle>
            <a:lvl1pPr algn="l">
              <a:defRPr sz="3600" b="1" i="0" baseline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6481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095EED-B1F8-2944-8839-A2AD613C55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029" y="2784764"/>
            <a:ext cx="4892170" cy="2602484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Secondary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1AEF56-8228-744E-8760-20AE99E457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029" y="682913"/>
            <a:ext cx="6070715" cy="1939102"/>
          </a:xfrm>
        </p:spPr>
        <p:txBody>
          <a:bodyPr>
            <a:norm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Section Break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1271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260DF21-0403-A546-B928-CC6B49D52F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133522" cy="3424382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DBB030-791F-604E-8E7B-E898D36E8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9" y="838201"/>
            <a:ext cx="10783678" cy="1269999"/>
          </a:xfrm>
        </p:spPr>
        <p:txBody>
          <a:bodyPr anchor="t"/>
          <a:lstStyle>
            <a:lvl1pPr algn="l">
              <a:defRPr sz="3600" b="1" i="0" baseline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90291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B7676C1-FC11-6D4D-BF1D-5655167B7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029" y="2784764"/>
            <a:ext cx="4892170" cy="2602484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Secondary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C5BD6A-9B72-B34A-9548-FA4671EDD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029" y="682913"/>
            <a:ext cx="6070715" cy="1939102"/>
          </a:xfrm>
        </p:spPr>
        <p:txBody>
          <a:bodyPr>
            <a:norm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Section Break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7825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96B629-3140-FC46-8114-3CA1909456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399"/>
            <a:ext cx="8133522" cy="3465945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2FC6B4-526B-4B4B-8973-6F61779D7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9" y="838201"/>
            <a:ext cx="10816729" cy="1269999"/>
          </a:xfrm>
        </p:spPr>
        <p:txBody>
          <a:bodyPr anchor="t"/>
          <a:lstStyle>
            <a:lvl1pPr algn="l">
              <a:defRPr sz="3600" b="1" i="0" baseline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27668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FDF83E-E52D-2F41-892C-EF74291AB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029" y="2784764"/>
            <a:ext cx="4892170" cy="2602484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Secondary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79DF7F-9BFA-1348-8B9F-CCB4781922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029" y="682913"/>
            <a:ext cx="6070715" cy="1939102"/>
          </a:xfrm>
        </p:spPr>
        <p:txBody>
          <a:bodyPr>
            <a:norm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Section Break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7703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6F1AD7-72F7-804F-BBB1-89B7864281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399"/>
            <a:ext cx="8133522" cy="3549073"/>
          </a:xfrm>
        </p:spPr>
        <p:txBody>
          <a:bodyPr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CCD92B-8352-5248-A5D5-A7CD2D3F5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9" y="838201"/>
            <a:ext cx="10816729" cy="1269999"/>
          </a:xfrm>
        </p:spPr>
        <p:txBody>
          <a:bodyPr anchor="t"/>
          <a:lstStyle>
            <a:lvl1pPr algn="l">
              <a:defRPr sz="3600" b="1" i="0" baseline="0">
                <a:solidFill>
                  <a:schemeClr val="tx1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94358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2B761B85-93D3-564F-87C3-3392DEB2E498}" type="datetime1">
              <a:rPr lang="x-none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F44F923B-FC71-9144-8FBA-BE66D401A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4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/>
  <p:txStyles>
    <p:titleStyle>
      <a:lvl1pPr algn="ctr" defTabSz="34288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Libre Franklin" pitchFamily="2" charset="77"/>
          <a:ea typeface="+mj-ea"/>
          <a:cs typeface="+mj-cs"/>
        </a:defRPr>
      </a:lvl1pPr>
    </p:titleStyle>
    <p:bodyStyle>
      <a:lvl1pPr marL="257162" indent="-257162" algn="l" defTabSz="3428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1pPr>
      <a:lvl2pPr marL="557185" indent="-214303" algn="l" defTabSz="34288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2pPr>
      <a:lvl3pPr marL="857208" indent="-171442" algn="l" defTabSz="34288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3pPr>
      <a:lvl4pPr marL="1200091" indent="-171442" algn="l" defTabSz="34288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4pPr>
      <a:lvl5pPr marL="1542973" indent="-171442" algn="l" defTabSz="34288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5pPr>
      <a:lvl6pPr marL="1885857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onnect.agu.org/landingcop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2.xml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svg"/><Relationship Id="rId11" Type="http://schemas.openxmlformats.org/officeDocument/2006/relationships/diagramData" Target="../diagrams/data3.xml"/><Relationship Id="rId5" Type="http://schemas.openxmlformats.org/officeDocument/2006/relationships/image" Target="../media/image39.png"/><Relationship Id="rId15" Type="http://schemas.microsoft.com/office/2007/relationships/diagramDrawing" Target="../diagrams/drawing3.xml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anding@agu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CB80DE-212E-4F27-AE97-A378EB7D91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2000" b="1" i="0" dirty="0">
              <a:effectLst/>
              <a:latin typeface="Libre Franklin" pitchFamily="2" charset="0"/>
            </a:endParaRPr>
          </a:p>
          <a:p>
            <a:r>
              <a:rPr lang="en-US" sz="2000" b="1" i="0" dirty="0">
                <a:effectLst/>
                <a:latin typeface="Libre Franklin" pitchFamily="2" charset="0"/>
              </a:rPr>
              <a:t>Margaret Fraiser</a:t>
            </a:r>
            <a:r>
              <a:rPr lang="en-US" sz="2000" b="0" i="0" dirty="0">
                <a:effectLst/>
                <a:latin typeface="Libre Franklin" pitchFamily="2" charset="0"/>
              </a:rPr>
              <a:t>, Billy Williams, Pranoti Asher, Brooks Hanson, AGU</a:t>
            </a:r>
          </a:p>
          <a:p>
            <a:r>
              <a:rPr lang="en-US" sz="2000" b="0" i="0" dirty="0">
                <a:effectLst/>
                <a:latin typeface="Libre Franklin" pitchFamily="2" charset="0"/>
              </a:rPr>
              <a:t>Stephanie Goodwin, Incluxion Works, Inc.</a:t>
            </a:r>
            <a:endParaRPr lang="en-US" sz="2000" dirty="0">
              <a:latin typeface="Libre Franklin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DEBE34-1734-4478-A426-97166A3A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0" u="none" strike="noStrike" dirty="0">
                <a:effectLst/>
                <a:latin typeface="Libre Franklin" pitchFamily="2" charset="0"/>
              </a:rPr>
              <a:t>AGU LANDInG: Reviewing the First Year of AGU’s NSF-Funded Initiative to Promote and Support Equity, Diversity, and Inclusion in the Geosciences</a:t>
            </a:r>
            <a:r>
              <a:rPr lang="en-US" sz="2800" i="0" dirty="0">
                <a:effectLst/>
                <a:latin typeface="Libre Franklin" pitchFamily="2" charset="0"/>
              </a:rPr>
              <a:t>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7111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277D1B-531D-4AE4-9E78-A33136EDA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05AFE-6F29-4B9F-9A11-910E806210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Community of Practice Ambassadors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69D773-3259-48A6-ACED-30C68D9485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94" y="1701031"/>
            <a:ext cx="7314963" cy="41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C6FADE-CB0C-460F-A485-15B58B4850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A56E3-8F64-4128-B40C-BC08A8663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Features of the Community of Practice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5159C6-6362-4031-9246-FD35C74F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7" t="2174" r="1065"/>
          <a:stretch/>
        </p:blipFill>
        <p:spPr>
          <a:xfrm>
            <a:off x="858837" y="1751686"/>
            <a:ext cx="5155095" cy="41743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330078-816C-4979-809F-EBDC71405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2" t="1880" r="17770"/>
          <a:stretch/>
        </p:blipFill>
        <p:spPr>
          <a:xfrm>
            <a:off x="3119485" y="1751686"/>
            <a:ext cx="4642268" cy="42891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4FE981-C57D-4D24-AB53-BF6FB0555C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" t="5431" r="8090" b="5270"/>
          <a:stretch/>
        </p:blipFill>
        <p:spPr>
          <a:xfrm>
            <a:off x="5921219" y="1751686"/>
            <a:ext cx="5761223" cy="356677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17283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A2CA7-E75A-4D56-A7A2-6DD8CE1D98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Community of Practice Webinar Series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C0F0C7B-AC9F-45E7-9E39-C5065C0EAEC9}"/>
              </a:ext>
            </a:extLst>
          </p:cNvPr>
          <p:cNvSpPr txBox="1">
            <a:spLocks/>
          </p:cNvSpPr>
          <p:nvPr/>
        </p:nvSpPr>
        <p:spPr>
          <a:xfrm>
            <a:off x="5246196" y="2562984"/>
            <a:ext cx="6705659" cy="1528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88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 algn="l" defTabSz="342882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5405F"/>
                </a:solidFill>
                <a:effectLst/>
                <a:uLnTx/>
                <a:uFillTx/>
                <a:latin typeface="Libre Franklin" pitchFamily="2" charset="77"/>
                <a:cs typeface="Arial" charset="0"/>
              </a:rPr>
              <a:t>25 May 2022, 12-1pm EDT / 16:00 UTC</a:t>
            </a:r>
          </a:p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5405F"/>
                </a:solidFill>
                <a:effectLst/>
                <a:uLnTx/>
                <a:uFillTx/>
                <a:latin typeface="Libre Franklin" pitchFamily="2" charset="77"/>
                <a:cs typeface="Arial" charset="0"/>
              </a:rPr>
              <a:t>Dr. Raj Pandya</a:t>
            </a:r>
          </a:p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cs typeface="Arial" charset="0"/>
              </a:rPr>
              <a:t>	Community Science: Science for Climate and Justice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405F"/>
              </a:solidFill>
              <a:effectLst/>
              <a:uLnTx/>
              <a:uFillTx/>
              <a:latin typeface="Libre Franklin" pitchFamily="2" charset="77"/>
              <a:cs typeface="Arial" charset="0"/>
            </a:endParaRPr>
          </a:p>
          <a:p>
            <a:pPr marL="342882" marR="0" lvl="1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75BA"/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Vice President, Thriving Earth Exchange</a:t>
            </a:r>
          </a:p>
          <a:p>
            <a:pPr marL="342882" marR="0" lvl="1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75BA"/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AGU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75BA"/>
              </a:solidFill>
              <a:effectLst/>
              <a:uLnTx/>
              <a:uFillTx/>
              <a:latin typeface="Libre Franklin" pitchFamily="2" charset="77"/>
              <a:ea typeface="+mn-ea"/>
              <a:cs typeface="+mn-cs"/>
            </a:endParaRPr>
          </a:p>
        </p:txBody>
      </p:sp>
      <p:pic>
        <p:nvPicPr>
          <p:cNvPr id="5" name="Picture 2" descr="Dr. Marshall Shepherd to deliver 2018 SEDAAG conference keynote address –  SouthEastern Division of the American Association of Geographers">
            <a:extLst>
              <a:ext uri="{FF2B5EF4-FFF2-40B4-BE49-F238E27FC236}">
                <a16:creationId xmlns:a16="http://schemas.microsoft.com/office/drawing/2014/main" id="{10702E2B-DAC8-44DA-9737-0D1A4E3E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04" y="4244629"/>
            <a:ext cx="2249424" cy="2238846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9198B8C-F581-4EA9-90CE-C1DA78CD68E9}"/>
              </a:ext>
            </a:extLst>
          </p:cNvPr>
          <p:cNvSpPr txBox="1">
            <a:spLocks/>
          </p:cNvSpPr>
          <p:nvPr/>
        </p:nvSpPr>
        <p:spPr>
          <a:xfrm>
            <a:off x="3143774" y="4931285"/>
            <a:ext cx="4868112" cy="16698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34288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 algn="l" defTabSz="342882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15405F"/>
                </a:solidFill>
                <a:effectLst/>
                <a:uLnTx/>
                <a:uFillTx/>
                <a:latin typeface="Libre Franklin" pitchFamily="2" charset="77"/>
                <a:cs typeface="Arial" charset="0"/>
              </a:rPr>
              <a:t>22 June 2022 , 12-1pm ET</a:t>
            </a: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15405F"/>
              </a:solidFill>
              <a:effectLst/>
              <a:uLnTx/>
              <a:uFillTx/>
              <a:latin typeface="Libre Franklin" pitchFamily="2" charset="77"/>
              <a:cs typeface="Arial" charset="0"/>
            </a:endParaRPr>
          </a:p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5405F"/>
                </a:solidFill>
                <a:effectLst/>
                <a:uLnTx/>
                <a:uFillTx/>
                <a:latin typeface="Libre Franklin" pitchFamily="2" charset="77"/>
                <a:cs typeface="Arial" charset="0"/>
              </a:rPr>
              <a:t>Dr. Marshall Shepherd</a:t>
            </a:r>
          </a:p>
          <a:p>
            <a:pPr marL="342882" marR="0" lvl="1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75BA"/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Professor of Geography and Atmospheric Sciences </a:t>
            </a:r>
          </a:p>
          <a:p>
            <a:pPr marL="342882" marR="0" lvl="1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75BA"/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University of Georgia</a:t>
            </a:r>
          </a:p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5405F"/>
              </a:solidFill>
              <a:effectLst/>
              <a:uLnTx/>
              <a:uFillTx/>
              <a:latin typeface="Libre Franklin" pitchFamily="2" charset="77"/>
              <a:cs typeface="Arial" charset="0"/>
            </a:endParaRPr>
          </a:p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5405F"/>
                </a:solidFill>
                <a:effectLst/>
                <a:uLnTx/>
                <a:uFillTx/>
                <a:latin typeface="Libre Franklin" pitchFamily="2" charset="77"/>
                <a:cs typeface="Arial" charset="0"/>
              </a:rPr>
              <a:t>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5405F"/>
              </a:solidFill>
              <a:effectLst/>
              <a:uLnTx/>
              <a:uFillTx/>
              <a:latin typeface="Libre Franklin" pitchFamily="2" charset="77"/>
              <a:cs typeface="Arial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4AA7474-743C-40CD-9C2A-825F97FBDA28}"/>
              </a:ext>
            </a:extLst>
          </p:cNvPr>
          <p:cNvSpPr txBox="1">
            <a:spLocks/>
          </p:cNvSpPr>
          <p:nvPr/>
        </p:nvSpPr>
        <p:spPr>
          <a:xfrm>
            <a:off x="858838" y="1519005"/>
            <a:ext cx="10763957" cy="771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88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1pPr>
            <a:lvl2pPr marL="342882" indent="0" algn="l" defTabSz="342882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Libre Franklin" pitchFamily="2" charset="77"/>
                <a:ea typeface="Libre Franklin" pitchFamily="2" charset="77"/>
                <a:cs typeface="Arial" charset="0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Libre Franklin" pitchFamily="2" charset="77"/>
                <a:cs typeface="Arial" charset="0"/>
              </a:rPr>
              <a:t>Highlighting DEI champions’ personal journeys and impacts, and lessons they’ve learned along the way.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BDAFB4-85F6-4E35-8B67-82F1439F8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26" y="2046252"/>
            <a:ext cx="2045455" cy="204545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584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Build Your Online Community - Business 2 Community">
            <a:extLst>
              <a:ext uri="{FF2B5EF4-FFF2-40B4-BE49-F238E27FC236}">
                <a16:creationId xmlns:a16="http://schemas.microsoft.com/office/drawing/2014/main" id="{0B0F0DE7-70B4-424F-AAD6-FDD69AC28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82" y="3103178"/>
            <a:ext cx="4784436" cy="358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35FF4-BA1F-4B9A-B42F-40608A632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838" y="2002222"/>
            <a:ext cx="10763957" cy="17385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Join the CoP </a:t>
            </a:r>
            <a:r>
              <a:rPr lang="en-US" sz="2400" dirty="0">
                <a:hlinkClick r:id="rId3"/>
              </a:rPr>
              <a:t>connect.agu.org/</a:t>
            </a:r>
            <a:r>
              <a:rPr lang="en-US" sz="2400" dirty="0" err="1">
                <a:hlinkClick r:id="rId3"/>
              </a:rPr>
              <a:t>landingcop</a:t>
            </a:r>
            <a:r>
              <a:rPr lang="en-US" sz="2400" dirty="0">
                <a:hlinkClick r:id="rId3"/>
              </a:rPr>
              <a:t>/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Participate in discussions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Share your reasons for joining the CoP + upcoming webinars with your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2B501-EB54-4FAC-9533-A093A0F55F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Help us build a community of DEI Champions</a:t>
            </a:r>
          </a:p>
        </p:txBody>
      </p:sp>
    </p:spTree>
    <p:extLst>
      <p:ext uri="{BB962C8B-B14F-4D97-AF65-F5344CB8AC3E}">
        <p14:creationId xmlns:p14="http://schemas.microsoft.com/office/powerpoint/2010/main" val="43439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EC859-A19D-41DA-97A1-967828F9D3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LANDInG-PRFP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B95359D-DDE4-4109-84B7-B669A523FD84}"/>
              </a:ext>
            </a:extLst>
          </p:cNvPr>
          <p:cNvGraphicFramePr/>
          <p:nvPr/>
        </p:nvGraphicFramePr>
        <p:xfrm>
          <a:off x="2745740" y="68661"/>
          <a:ext cx="5868366" cy="6604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NSF Logo | NSF - National Science Foundation">
            <a:extLst>
              <a:ext uri="{FF2B5EF4-FFF2-40B4-BE49-F238E27FC236}">
                <a16:creationId xmlns:a16="http://schemas.microsoft.com/office/drawing/2014/main" id="{B8506321-2D45-4912-BD66-E80BA644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" y="5497148"/>
            <a:ext cx="1012294" cy="101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6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51FD84-24ED-B449-BBA5-4C06B746E9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583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F7AD90-2F07-4A04-A062-8C6B8ADDA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Geoscience’s ‘Whiteness Problem’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CA9D9-2082-48B9-B5F2-03AE128BE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05" y="1821701"/>
            <a:ext cx="3944137" cy="38740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27305-3063-4B46-A931-AA80E58E2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8" y="2111303"/>
            <a:ext cx="6722754" cy="32880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9D51A-3A0A-423A-BB17-708804719265}"/>
              </a:ext>
            </a:extLst>
          </p:cNvPr>
          <p:cNvSpPr txBox="1"/>
          <p:nvPr/>
        </p:nvSpPr>
        <p:spPr>
          <a:xfrm>
            <a:off x="586818" y="5511116"/>
            <a:ext cx="641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Bernard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Cooperdock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2018; Goldberg, 2019; Beane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46389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6A5E-F669-40CA-9DE7-E0F557421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8840" y="931989"/>
            <a:ext cx="4358202" cy="3958666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tx2"/>
                </a:solidFill>
              </a:rPr>
              <a:t>Leadership Academy and Network for Diversity and </a:t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</a:rPr>
              <a:t>Inclusion in the Geosciences </a:t>
            </a:r>
          </a:p>
          <a:p>
            <a:r>
              <a:rPr lang="en-US" b="0" dirty="0">
                <a:solidFill>
                  <a:schemeClr val="tx2"/>
                </a:solidFill>
              </a:rPr>
              <a:t>(LANDInG)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D330010-E0E1-4FEE-ADEB-1FBC4574F219}"/>
              </a:ext>
            </a:extLst>
          </p:cNvPr>
          <p:cNvGraphicFramePr/>
          <p:nvPr/>
        </p:nvGraphicFramePr>
        <p:xfrm>
          <a:off x="3523424" y="434607"/>
          <a:ext cx="5126322" cy="5746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5F6F171-184F-46F7-9B79-061DF0DB5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85" y="5868861"/>
            <a:ext cx="713306" cy="7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7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B0E59-AEA5-412E-B54B-3905A6E99D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LANDInG Academy</a:t>
            </a:r>
          </a:p>
        </p:txBody>
      </p:sp>
      <p:pic>
        <p:nvPicPr>
          <p:cNvPr id="5" name="Picture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E79BB1F3-DC68-4AFB-9DA9-15302B158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2634" b="23486"/>
          <a:stretch/>
        </p:blipFill>
        <p:spPr>
          <a:xfrm>
            <a:off x="1253484" y="4761552"/>
            <a:ext cx="4313715" cy="158311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5203F74-21FB-4866-B71C-89211964384A}"/>
              </a:ext>
            </a:extLst>
          </p:cNvPr>
          <p:cNvGraphicFramePr>
            <a:graphicFrameLocks/>
          </p:cNvGraphicFramePr>
          <p:nvPr/>
        </p:nvGraphicFramePr>
        <p:xfrm>
          <a:off x="850457" y="2002219"/>
          <a:ext cx="10772338" cy="334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A picture containing person, indoor, people, concert band&#10;&#10;Description automatically generated">
            <a:extLst>
              <a:ext uri="{FF2B5EF4-FFF2-40B4-BE49-F238E27FC236}">
                <a16:creationId xmlns:a16="http://schemas.microsoft.com/office/drawing/2014/main" id="{8808BB6A-E0AA-40B8-AE70-3C7EBD8CD4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9" b="18695"/>
          <a:stretch/>
        </p:blipFill>
        <p:spPr>
          <a:xfrm>
            <a:off x="8440890" y="649184"/>
            <a:ext cx="3181905" cy="135303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Picture 9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035BC2CE-FBF7-44C1-BD87-CB50B510FA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2" r="6690"/>
          <a:stretch/>
        </p:blipFill>
        <p:spPr>
          <a:xfrm>
            <a:off x="5965980" y="643691"/>
            <a:ext cx="2244435" cy="13585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3346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2FE91-14AF-4B6D-8C82-6E84D72E7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0" y="1100263"/>
            <a:ext cx="4550230" cy="4864145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Formal Programming</a:t>
            </a:r>
            <a:endParaRPr lang="en-US" sz="2400" b="1" dirty="0"/>
          </a:p>
          <a:p>
            <a:pPr marL="685782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14+ hours of expert-led workshops, panels</a:t>
            </a:r>
          </a:p>
          <a:p>
            <a:pPr marL="685782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4+ hours of formal networking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DEI Foundations</a:t>
            </a:r>
          </a:p>
          <a:p>
            <a:pPr marL="685782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Building connections</a:t>
            </a:r>
          </a:p>
          <a:p>
            <a:pPr marL="685782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Understanding barriers in STEM</a:t>
            </a:r>
          </a:p>
          <a:p>
            <a:pPr marL="685782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Understanding science of biases</a:t>
            </a:r>
          </a:p>
          <a:p>
            <a:pPr marL="685782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Speaking up to bias</a:t>
            </a:r>
          </a:p>
          <a:p>
            <a:pPr lvl="1"/>
            <a:endParaRPr lang="en-US" b="1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EF0D97-F894-4463-A6A9-685EFDCA3009}"/>
              </a:ext>
            </a:extLst>
          </p:cNvPr>
          <p:cNvGrpSpPr/>
          <p:nvPr/>
        </p:nvGrpSpPr>
        <p:grpSpPr>
          <a:xfrm>
            <a:off x="674772" y="1572126"/>
            <a:ext cx="6111037" cy="5285874"/>
            <a:chOff x="402058" y="842729"/>
            <a:chExt cx="6662059" cy="601527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0CB5E7-199F-4E14-A8C0-3F1A92DFD758}"/>
                </a:ext>
              </a:extLst>
            </p:cNvPr>
            <p:cNvSpPr/>
            <p:nvPr/>
          </p:nvSpPr>
          <p:spPr>
            <a:xfrm>
              <a:off x="402058" y="842729"/>
              <a:ext cx="6662059" cy="601527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A7A27EA-5A58-450E-849A-678D037BAD4A}"/>
                </a:ext>
              </a:extLst>
            </p:cNvPr>
            <p:cNvSpPr txBox="1"/>
            <p:nvPr/>
          </p:nvSpPr>
          <p:spPr>
            <a:xfrm>
              <a:off x="688904" y="3457847"/>
              <a:ext cx="1596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L.inda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Tropp, Ph.D. 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19997D-5CA9-4786-AA93-808389F1846D}"/>
                </a:ext>
              </a:extLst>
            </p:cNvPr>
            <p:cNvSpPr txBox="1"/>
            <p:nvPr/>
          </p:nvSpPr>
          <p:spPr>
            <a:xfrm>
              <a:off x="526552" y="5364585"/>
              <a:ext cx="1914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Mahzarin Banaji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FA9FA9-3F6A-4631-AA65-2B439DEA1A83}"/>
                </a:ext>
              </a:extLst>
            </p:cNvPr>
            <p:cNvGrpSpPr/>
            <p:nvPr/>
          </p:nvGrpSpPr>
          <p:grpSpPr>
            <a:xfrm>
              <a:off x="684836" y="1104073"/>
              <a:ext cx="5880997" cy="5404881"/>
              <a:chOff x="684836" y="1169389"/>
              <a:chExt cx="5880997" cy="540488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AFF45FB-5165-4811-9E37-2A53758634EE}"/>
                  </a:ext>
                </a:extLst>
              </p:cNvPr>
              <p:cNvGrpSpPr/>
              <p:nvPr/>
            </p:nvGrpSpPr>
            <p:grpSpPr>
              <a:xfrm>
                <a:off x="684836" y="2118630"/>
                <a:ext cx="1654904" cy="3550465"/>
                <a:chOff x="668507" y="2200275"/>
                <a:chExt cx="1654904" cy="3550465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0BA7D05-48A0-4A49-B88F-116DBDA302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" r="-2252" b="29788"/>
                <a:stretch/>
              </p:blipFill>
              <p:spPr>
                <a:xfrm>
                  <a:off x="668507" y="4104820"/>
                  <a:ext cx="1654904" cy="164592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7257E8BA-4150-4BAD-933D-248176AE8D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8507" y="2200275"/>
                  <a:ext cx="1645920" cy="1645920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88C37ED-74D6-4E84-B632-31D36E0169C4}"/>
                  </a:ext>
                </a:extLst>
              </p:cNvPr>
              <p:cNvGrpSpPr/>
              <p:nvPr/>
            </p:nvGrpSpPr>
            <p:grpSpPr>
              <a:xfrm>
                <a:off x="2735476" y="1169389"/>
                <a:ext cx="1701301" cy="5404881"/>
                <a:chOff x="2882437" y="1169389"/>
                <a:chExt cx="1701301" cy="5404881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34E59C5-3FD5-438C-B7C1-59167631BCD7}"/>
                    </a:ext>
                  </a:extLst>
                </p:cNvPr>
                <p:cNvGrpSpPr/>
                <p:nvPr/>
              </p:nvGrpSpPr>
              <p:grpSpPr>
                <a:xfrm>
                  <a:off x="2882437" y="1169389"/>
                  <a:ext cx="1701301" cy="1645920"/>
                  <a:chOff x="2679722" y="1169389"/>
                  <a:chExt cx="1701301" cy="1645920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1EF0BDC6-4E50-4594-BE4E-50DD6B16A5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707412" y="1169389"/>
                    <a:ext cx="1645920" cy="1645920"/>
                  </a:xfrm>
                  <a:prstGeom prst="rect">
                    <a:avLst/>
                  </a:prstGeom>
                </p:spPr>
              </p:pic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8E32BE8-3AC9-462A-9962-87BD3C3DC57C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722" y="2496101"/>
                    <a:ext cx="170130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Vernon Morris, Ph.D. </a:t>
                    </a: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E7E76E8-C4F6-4FA7-9071-2A317B1794BD}"/>
                    </a:ext>
                  </a:extLst>
                </p:cNvPr>
                <p:cNvGrpSpPr/>
                <p:nvPr/>
              </p:nvGrpSpPr>
              <p:grpSpPr>
                <a:xfrm>
                  <a:off x="2902725" y="3022610"/>
                  <a:ext cx="1660724" cy="1695263"/>
                  <a:chOff x="2733105" y="3022610"/>
                  <a:chExt cx="1660724" cy="1695263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C3BBEA88-439C-4A1E-AD80-F0DD573E02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r="2631" b="27352"/>
                  <a:stretch/>
                </p:blipFill>
                <p:spPr>
                  <a:xfrm>
                    <a:off x="2759075" y="3022610"/>
                    <a:ext cx="1634754" cy="1645920"/>
                  </a:xfrm>
                  <a:prstGeom prst="rect">
                    <a:avLst/>
                  </a:prstGeom>
                </p:spPr>
              </p:pic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64D21CD-786E-4DE2-BBFF-5F10EC81A392}"/>
                      </a:ext>
                    </a:extLst>
                  </p:cNvPr>
                  <p:cNvSpPr txBox="1"/>
                  <p:nvPr/>
                </p:nvSpPr>
                <p:spPr>
                  <a:xfrm>
                    <a:off x="2733105" y="4410096"/>
                    <a:ext cx="15961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Corey Garza, Ph.D.</a:t>
                    </a: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074A6CCF-41EC-4CC2-B2E4-4E67085C75EF}"/>
                    </a:ext>
                  </a:extLst>
                </p:cNvPr>
                <p:cNvGrpSpPr/>
                <p:nvPr/>
              </p:nvGrpSpPr>
              <p:grpSpPr>
                <a:xfrm>
                  <a:off x="2900599" y="4880333"/>
                  <a:ext cx="1664976" cy="1693937"/>
                  <a:chOff x="2737902" y="4880333"/>
                  <a:chExt cx="1664976" cy="1693937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5A2E4F65-EDC2-4BBF-9821-61AED9EB5F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26220" t="33333" r="9656" b="23056"/>
                  <a:stretch/>
                </p:blipFill>
                <p:spPr>
                  <a:xfrm>
                    <a:off x="2737902" y="4880333"/>
                    <a:ext cx="1664976" cy="1669809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9B883485-E37A-4AFB-BB0B-7E15A59C3D42}"/>
                      </a:ext>
                    </a:extLst>
                  </p:cNvPr>
                  <p:cNvSpPr txBox="1"/>
                  <p:nvPr/>
                </p:nvSpPr>
                <p:spPr>
                  <a:xfrm>
                    <a:off x="2806746" y="6051050"/>
                    <a:ext cx="15961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Erika Marin-Spiotta, Ph.D.</a:t>
                    </a:r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8D1C85B-770A-43FE-9ED1-37AF340961B0}"/>
                  </a:ext>
                </a:extLst>
              </p:cNvPr>
              <p:cNvGrpSpPr/>
              <p:nvPr/>
            </p:nvGrpSpPr>
            <p:grpSpPr>
              <a:xfrm>
                <a:off x="4865805" y="1176119"/>
                <a:ext cx="1700028" cy="5377115"/>
                <a:chOff x="4865805" y="1176119"/>
                <a:chExt cx="1700028" cy="5377115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60CB1A3-3803-44EE-B31D-0A1FA49F5238}"/>
                    </a:ext>
                  </a:extLst>
                </p:cNvPr>
                <p:cNvGrpSpPr/>
                <p:nvPr/>
              </p:nvGrpSpPr>
              <p:grpSpPr>
                <a:xfrm>
                  <a:off x="4865805" y="3028037"/>
                  <a:ext cx="1645920" cy="1653984"/>
                  <a:chOff x="4896027" y="1169389"/>
                  <a:chExt cx="1645920" cy="1653984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C880F12F-DC46-44B3-8116-C38AADEE07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896027" y="1169389"/>
                    <a:ext cx="1645920" cy="1645920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56FD1D8-E978-4E71-A4AD-ACD5554B6670}"/>
                      </a:ext>
                    </a:extLst>
                  </p:cNvPr>
                  <p:cNvSpPr txBox="1"/>
                  <p:nvPr/>
                </p:nvSpPr>
                <p:spPr>
                  <a:xfrm>
                    <a:off x="4920921" y="2300153"/>
                    <a:ext cx="15961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Margaret Fraiser, PhD, Co-PI</a:t>
                    </a:r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BBEEEA5A-A980-4D93-A7D3-23F34609D9F0}"/>
                    </a:ext>
                  </a:extLst>
                </p:cNvPr>
                <p:cNvGrpSpPr/>
                <p:nvPr/>
              </p:nvGrpSpPr>
              <p:grpSpPr>
                <a:xfrm>
                  <a:off x="4865805" y="1176119"/>
                  <a:ext cx="1645918" cy="1685056"/>
                  <a:chOff x="4907970" y="3022611"/>
                  <a:chExt cx="1645918" cy="1685056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27F29FF9-D360-4D66-B4F8-4C4A762BF0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10752" r="15343" b="26094"/>
                  <a:stretch/>
                </p:blipFill>
                <p:spPr>
                  <a:xfrm>
                    <a:off x="4907970" y="3022611"/>
                    <a:ext cx="1645918" cy="1645920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2AC3BEE-5C3D-4FA4-AF55-F6373F527E8C}"/>
                      </a:ext>
                    </a:extLst>
                  </p:cNvPr>
                  <p:cNvSpPr txBox="1"/>
                  <p:nvPr/>
                </p:nvSpPr>
                <p:spPr>
                  <a:xfrm>
                    <a:off x="4932863" y="4184447"/>
                    <a:ext cx="15961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Billy Williams, EVP Ethnics &amp; Equity, PI</a:t>
                    </a: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7B803C3-083E-4FDB-8990-B77640C9AAD3}"/>
                    </a:ext>
                  </a:extLst>
                </p:cNvPr>
                <p:cNvGrpSpPr/>
                <p:nvPr/>
              </p:nvGrpSpPr>
              <p:grpSpPr>
                <a:xfrm>
                  <a:off x="4865805" y="4880334"/>
                  <a:ext cx="1700028" cy="1672900"/>
                  <a:chOff x="4865805" y="4880334"/>
                  <a:chExt cx="1700028" cy="1672900"/>
                </a:xfrm>
              </p:grpSpPr>
              <p:pic>
                <p:nvPicPr>
                  <p:cNvPr id="21" name="Picture 20" descr="A picture containing person, wall, person, indoor&#10;&#10;Description automatically generated">
                    <a:extLst>
                      <a:ext uri="{FF2B5EF4-FFF2-40B4-BE49-F238E27FC236}">
                        <a16:creationId xmlns:a16="http://schemas.microsoft.com/office/drawing/2014/main" id="{411F4B04-DE3A-4F67-95A2-7F3071564B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056" r="674" b="20278"/>
                  <a:stretch/>
                </p:blipFill>
                <p:spPr>
                  <a:xfrm>
                    <a:off x="4898442" y="4880334"/>
                    <a:ext cx="1634754" cy="1645920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81F3BD4-CD63-4290-A15C-D70A5166D24D}"/>
                      </a:ext>
                    </a:extLst>
                  </p:cNvPr>
                  <p:cNvSpPr txBox="1"/>
                  <p:nvPr/>
                </p:nvSpPr>
                <p:spPr>
                  <a:xfrm>
                    <a:off x="4865805" y="6030014"/>
                    <a:ext cx="17000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Stephanie Goodwin, Ph.D., Co-PI</a:t>
                    </a:r>
                  </a:p>
                </p:txBody>
              </p:sp>
            </p:grpSp>
          </p:grpSp>
        </p:grpSp>
      </p:grp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EA47DD1B-E4F2-4FDB-A3F1-17790BEB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8838" y="931863"/>
            <a:ext cx="10763250" cy="819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LANDInG Academy Summit 1</a:t>
            </a:r>
          </a:p>
        </p:txBody>
      </p:sp>
    </p:spTree>
    <p:extLst>
      <p:ext uri="{BB962C8B-B14F-4D97-AF65-F5344CB8AC3E}">
        <p14:creationId xmlns:p14="http://schemas.microsoft.com/office/powerpoint/2010/main" val="101443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6A465F-56FA-4056-AEB3-0A01764D5E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838" y="2002221"/>
            <a:ext cx="4780343" cy="3349843"/>
          </a:xfrm>
        </p:spPr>
        <p:txBody>
          <a:bodyPr>
            <a:normAutofit/>
          </a:bodyPr>
          <a:lstStyle/>
          <a:p>
            <a:r>
              <a:rPr lang="en-US" sz="2400" b="1" dirty="0"/>
              <a:t>Formal Programming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monthly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expert –led workshops,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b="1" dirty="0"/>
              <a:t>DEI Foundations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Disability, Equity and Inclusion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DEI Assessment 101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Logic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68B15-DB62-4547-9859-E5D0D04D14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LANDInG Academy: Virtual Meetings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8BBD8C-0F3D-4937-8D43-0B01BFAEA3A3}"/>
              </a:ext>
            </a:extLst>
          </p:cNvPr>
          <p:cNvGrpSpPr/>
          <p:nvPr/>
        </p:nvGrpSpPr>
        <p:grpSpPr>
          <a:xfrm>
            <a:off x="6096000" y="1636294"/>
            <a:ext cx="6096000" cy="5221705"/>
            <a:chOff x="5529941" y="1102290"/>
            <a:chExt cx="6662059" cy="57557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D38ABB-923C-4448-A1C6-21EA948A353D}"/>
                </a:ext>
              </a:extLst>
            </p:cNvPr>
            <p:cNvSpPr/>
            <p:nvPr/>
          </p:nvSpPr>
          <p:spPr>
            <a:xfrm>
              <a:off x="5529941" y="1102290"/>
              <a:ext cx="6662059" cy="575571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1F6418-1E21-4E56-ADDD-D1351DED3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7494" y="1222901"/>
              <a:ext cx="2743200" cy="1828800"/>
            </a:xfrm>
            <a:prstGeom prst="rect">
              <a:avLst/>
            </a:prstGeom>
          </p:spPr>
        </p:pic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77754E25-3484-4CFF-B684-E7599B66F298}"/>
                </a:ext>
              </a:extLst>
            </p:cNvPr>
            <p:cNvSpPr txBox="1">
              <a:spLocks/>
            </p:cNvSpPr>
            <p:nvPr/>
          </p:nvSpPr>
          <p:spPr>
            <a:xfrm>
              <a:off x="8568247" y="1343147"/>
              <a:ext cx="3262622" cy="14463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0000" lnSpcReduction="20000"/>
            </a:bodyPr>
            <a:lstStyle>
              <a:lvl1pPr marL="0" indent="0" algn="l" defTabSz="342882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/>
                  </a:solidFill>
                  <a:latin typeface="Libre Franklin" pitchFamily="2" charset="77"/>
                  <a:ea typeface="Libre Franklin" pitchFamily="2" charset="77"/>
                  <a:cs typeface="Arial" charset="0"/>
                </a:defRPr>
              </a:lvl1pPr>
              <a:lvl2pPr marL="557185" indent="-214303" algn="l" defTabSz="342882" rtl="0" eaLnBrk="1" latinLnBrk="0" hangingPunct="1">
                <a:spcBef>
                  <a:spcPct val="20000"/>
                </a:spcBef>
                <a:buFont typeface="Arial"/>
                <a:buChar char="–"/>
                <a:defRPr sz="21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2pPr>
              <a:lvl3pPr marL="857208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3pPr>
              <a:lvl4pPr marL="1200091" indent="-171442" algn="l" defTabSz="342882" rtl="0" eaLnBrk="1" latinLnBrk="0" hangingPunct="1">
                <a:spcBef>
                  <a:spcPct val="20000"/>
                </a:spcBef>
                <a:buFont typeface="Arial"/>
                <a:buChar char="–"/>
                <a:defRPr sz="15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4pPr>
              <a:lvl5pPr marL="1542973" indent="-171442" algn="l" defTabSz="342882" rtl="0" eaLnBrk="1" latinLnBrk="0" hangingPunct="1">
                <a:spcBef>
                  <a:spcPct val="20000"/>
                </a:spcBef>
                <a:buFont typeface="Arial"/>
                <a:buChar char="»"/>
                <a:defRPr sz="15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5pPr>
              <a:lvl6pPr marL="1885857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6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88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77"/>
                  <a:cs typeface="Arial" charset="0"/>
                </a:rPr>
                <a:t>Dr. Michele Cooke</a:t>
              </a:r>
            </a:p>
            <a:p>
              <a:pPr marL="0" marR="0" lvl="0" indent="0" algn="l" defTabSz="34288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77"/>
                  <a:cs typeface="Arial" charset="0"/>
                </a:rPr>
                <a:t>Professor of Geosciences</a:t>
              </a:r>
            </a:p>
            <a:p>
              <a:pPr marL="0" marR="0" lvl="0" indent="0" algn="l" defTabSz="34288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5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77"/>
                  <a:cs typeface="Arial" charset="0"/>
                </a:rPr>
                <a:t>University of Massachusetts at Amherst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BF6EB6-0AA6-4910-BEF5-46FF12C0E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2354" y="3030318"/>
              <a:ext cx="1846526" cy="182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5F9943-6E18-4497-9C20-8FE51088D5C4}"/>
                </a:ext>
              </a:extLst>
            </p:cNvPr>
            <p:cNvSpPr txBox="1"/>
            <p:nvPr/>
          </p:nvSpPr>
          <p:spPr>
            <a:xfrm>
              <a:off x="6896172" y="3365857"/>
              <a:ext cx="30490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0"/>
                  <a:ea typeface="+mn-ea"/>
                  <a:cs typeface="+mn-cs"/>
                </a:rPr>
                <a:t>Dr. Beth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0"/>
                  <a:ea typeface="+mn-ea"/>
                  <a:cs typeface="+mn-cs"/>
                </a:rPr>
                <a:t>Ruedi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 pitchFamily="2" charset="0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0"/>
                  <a:ea typeface="+mn-ea"/>
                  <a:cs typeface="+mn-cs"/>
                </a:rPr>
                <a:t>Director of Operations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Libre Franklin" pitchFamily="2" charset="0"/>
                  <a:ea typeface="+mn-ea"/>
                  <a:cs typeface="+mn-cs"/>
                </a:rPr>
              </a:b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0"/>
                  <a:ea typeface="+mn-ea"/>
                  <a:cs typeface="+mn-cs"/>
                </a:rPr>
                <a:t>AAAS &amp; SEA Change</a:t>
              </a:r>
            </a:p>
          </p:txBody>
        </p:sp>
        <p:pic>
          <p:nvPicPr>
            <p:cNvPr id="11" name="Picture 1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FCB4655F-3456-4E45-B36E-028FF7E14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8847" r="-700" b="15142"/>
            <a:stretch/>
          </p:blipFill>
          <p:spPr>
            <a:xfrm>
              <a:off x="5693823" y="4458132"/>
              <a:ext cx="2047875" cy="2318657"/>
            </a:xfrm>
            <a:prstGeom prst="rect">
              <a:avLst/>
            </a:prstGeom>
          </p:spPr>
        </p:pic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3378882A-0A2C-4C7D-A45B-FE2B215DF4D3}"/>
                </a:ext>
              </a:extLst>
            </p:cNvPr>
            <p:cNvSpPr txBox="1">
              <a:spLocks/>
            </p:cNvSpPr>
            <p:nvPr/>
          </p:nvSpPr>
          <p:spPr>
            <a:xfrm>
              <a:off x="7872922" y="5133347"/>
              <a:ext cx="3655958" cy="12447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342882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/>
                  </a:solidFill>
                  <a:latin typeface="Libre Franklin" pitchFamily="2" charset="77"/>
                  <a:ea typeface="Libre Franklin" pitchFamily="2" charset="77"/>
                  <a:cs typeface="Arial" charset="0"/>
                </a:defRPr>
              </a:lvl1pPr>
              <a:lvl2pPr marL="557185" indent="-214303" algn="l" defTabSz="342882" rtl="0" eaLnBrk="1" latinLnBrk="0" hangingPunct="1">
                <a:spcBef>
                  <a:spcPct val="20000"/>
                </a:spcBef>
                <a:buFont typeface="Arial"/>
                <a:buChar char="–"/>
                <a:defRPr sz="21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2pPr>
              <a:lvl3pPr marL="857208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3pPr>
              <a:lvl4pPr marL="1200091" indent="-171442" algn="l" defTabSz="342882" rtl="0" eaLnBrk="1" latinLnBrk="0" hangingPunct="1">
                <a:spcBef>
                  <a:spcPct val="20000"/>
                </a:spcBef>
                <a:buFont typeface="Arial"/>
                <a:buChar char="–"/>
                <a:defRPr sz="15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4pPr>
              <a:lvl5pPr marL="1542973" indent="-171442" algn="l" defTabSz="342882" rtl="0" eaLnBrk="1" latinLnBrk="0" hangingPunct="1">
                <a:spcBef>
                  <a:spcPct val="20000"/>
                </a:spcBef>
                <a:buFont typeface="Arial"/>
                <a:buChar char="»"/>
                <a:defRPr sz="1500" kern="1200">
                  <a:solidFill>
                    <a:schemeClr val="tx1"/>
                  </a:solidFill>
                  <a:latin typeface="Libre Franklin" pitchFamily="2" charset="77"/>
                  <a:ea typeface="+mn-ea"/>
                  <a:cs typeface="+mn-cs"/>
                </a:defRPr>
              </a:lvl5pPr>
              <a:lvl6pPr marL="1885857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6" indent="-171442" algn="l" defTabSz="342882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88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77"/>
                  <a:cs typeface="Arial" charset="0"/>
                </a:rPr>
                <a:t>Dr. Marie Garland</a:t>
              </a:r>
            </a:p>
            <a:p>
              <a:pPr marL="0" marR="0" lvl="0" indent="0" algn="l" defTabSz="34288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0"/>
                  <a:cs typeface="Arial" charset="0"/>
                </a:rPr>
                <a:t>Assoc. Provost, Faculty Affairs</a:t>
              </a:r>
            </a:p>
            <a:p>
              <a:pPr marL="0" marR="0" lvl="0" indent="0" algn="l" defTabSz="34288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bre Franklin" pitchFamily="2" charset="0"/>
                  <a:cs typeface="Arial" charset="0"/>
                </a:rPr>
                <a:t>Syracuse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28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1BD633A-413D-4E16-8CBE-095830A0E398}"/>
              </a:ext>
            </a:extLst>
          </p:cNvPr>
          <p:cNvGrpSpPr/>
          <p:nvPr/>
        </p:nvGrpSpPr>
        <p:grpSpPr>
          <a:xfrm>
            <a:off x="912780" y="531802"/>
            <a:ext cx="10288621" cy="5458574"/>
            <a:chOff x="912780" y="624790"/>
            <a:chExt cx="10288621" cy="54585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D63C38-968D-E042-B446-A18F0FC3A43C}"/>
                </a:ext>
              </a:extLst>
            </p:cNvPr>
            <p:cNvGrpSpPr/>
            <p:nvPr/>
          </p:nvGrpSpPr>
          <p:grpSpPr>
            <a:xfrm>
              <a:off x="9991675" y="624790"/>
              <a:ext cx="1209726" cy="2780932"/>
              <a:chOff x="18338273" y="2819818"/>
              <a:chExt cx="2419452" cy="5561863"/>
            </a:xfrm>
          </p:grpSpPr>
          <p:sp>
            <p:nvSpPr>
              <p:cNvPr id="6" name="Freeform 1">
                <a:extLst>
                  <a:ext uri="{FF2B5EF4-FFF2-40B4-BE49-F238E27FC236}">
                    <a16:creationId xmlns:a16="http://schemas.microsoft.com/office/drawing/2014/main" id="{A1CC552D-2E7D-4A46-A0FE-4E3DE016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2001" y="2819818"/>
                <a:ext cx="1955724" cy="5561863"/>
              </a:xfrm>
              <a:custGeom>
                <a:avLst/>
                <a:gdLst>
                  <a:gd name="T0" fmla="*/ 1497 w 2994"/>
                  <a:gd name="T1" fmla="*/ 0 h 8514"/>
                  <a:gd name="T2" fmla="*/ 788 w 2994"/>
                  <a:gd name="T3" fmla="*/ 0 h 8514"/>
                  <a:gd name="T4" fmla="*/ 788 w 2994"/>
                  <a:gd name="T5" fmla="*/ 506 h 8514"/>
                  <a:gd name="T6" fmla="*/ 788 w 2994"/>
                  <a:gd name="T7" fmla="*/ 506 h 8514"/>
                  <a:gd name="T8" fmla="*/ 0 w 2994"/>
                  <a:gd name="T9" fmla="*/ 4256 h 8514"/>
                  <a:gd name="T10" fmla="*/ 0 w 2994"/>
                  <a:gd name="T11" fmla="*/ 4256 h 8514"/>
                  <a:gd name="T12" fmla="*/ 788 w 2994"/>
                  <a:gd name="T13" fmla="*/ 8005 h 8514"/>
                  <a:gd name="T14" fmla="*/ 788 w 2994"/>
                  <a:gd name="T15" fmla="*/ 8513 h 8514"/>
                  <a:gd name="T16" fmla="*/ 1497 w 2994"/>
                  <a:gd name="T17" fmla="*/ 8513 h 8514"/>
                  <a:gd name="T18" fmla="*/ 1497 w 2994"/>
                  <a:gd name="T19" fmla="*/ 8513 h 8514"/>
                  <a:gd name="T20" fmla="*/ 2993 w 2994"/>
                  <a:gd name="T21" fmla="*/ 4256 h 8514"/>
                  <a:gd name="T22" fmla="*/ 2993 w 2994"/>
                  <a:gd name="T23" fmla="*/ 4256 h 8514"/>
                  <a:gd name="T24" fmla="*/ 1497 w 2994"/>
                  <a:gd name="T25" fmla="*/ 0 h 8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94" h="8514">
                    <a:moveTo>
                      <a:pt x="1497" y="0"/>
                    </a:moveTo>
                    <a:lnTo>
                      <a:pt x="788" y="0"/>
                    </a:lnTo>
                    <a:lnTo>
                      <a:pt x="788" y="506"/>
                    </a:lnTo>
                    <a:lnTo>
                      <a:pt x="788" y="506"/>
                    </a:lnTo>
                    <a:cubicBezTo>
                      <a:pt x="319" y="1226"/>
                      <a:pt x="0" y="2635"/>
                      <a:pt x="0" y="4256"/>
                    </a:cubicBezTo>
                    <a:lnTo>
                      <a:pt x="0" y="4256"/>
                    </a:lnTo>
                    <a:cubicBezTo>
                      <a:pt x="0" y="5877"/>
                      <a:pt x="319" y="7287"/>
                      <a:pt x="788" y="8005"/>
                    </a:cubicBezTo>
                    <a:lnTo>
                      <a:pt x="788" y="8513"/>
                    </a:lnTo>
                    <a:lnTo>
                      <a:pt x="1497" y="8513"/>
                    </a:lnTo>
                    <a:lnTo>
                      <a:pt x="1497" y="8513"/>
                    </a:lnTo>
                    <a:cubicBezTo>
                      <a:pt x="2323" y="8513"/>
                      <a:pt x="2993" y="6606"/>
                      <a:pt x="2993" y="4256"/>
                    </a:cubicBezTo>
                    <a:lnTo>
                      <a:pt x="2993" y="4256"/>
                    </a:lnTo>
                    <a:cubicBezTo>
                      <a:pt x="2993" y="1905"/>
                      <a:pt x="2323" y="0"/>
                      <a:pt x="1497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>
                  <a:ln>
                    <a:noFill/>
                  </a:ln>
                  <a:solidFill>
                    <a:srgbClr val="1B75BA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Freeform 2">
                <a:extLst>
                  <a:ext uri="{FF2B5EF4-FFF2-40B4-BE49-F238E27FC236}">
                    <a16:creationId xmlns:a16="http://schemas.microsoft.com/office/drawing/2014/main" id="{B0509394-FFAA-8C4C-A7AD-05AF253C2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8273" y="2819818"/>
                <a:ext cx="1955726" cy="5561863"/>
              </a:xfrm>
              <a:custGeom>
                <a:avLst/>
                <a:gdLst>
                  <a:gd name="T0" fmla="*/ 2991 w 2992"/>
                  <a:gd name="T1" fmla="*/ 4256 h 8514"/>
                  <a:gd name="T2" fmla="*/ 2991 w 2992"/>
                  <a:gd name="T3" fmla="*/ 4256 h 8514"/>
                  <a:gd name="T4" fmla="*/ 1496 w 2992"/>
                  <a:gd name="T5" fmla="*/ 8513 h 8514"/>
                  <a:gd name="T6" fmla="*/ 1496 w 2992"/>
                  <a:gd name="T7" fmla="*/ 8513 h 8514"/>
                  <a:gd name="T8" fmla="*/ 0 w 2992"/>
                  <a:gd name="T9" fmla="*/ 4256 h 8514"/>
                  <a:gd name="T10" fmla="*/ 0 w 2992"/>
                  <a:gd name="T11" fmla="*/ 4256 h 8514"/>
                  <a:gd name="T12" fmla="*/ 1496 w 2992"/>
                  <a:gd name="T13" fmla="*/ 0 h 8514"/>
                  <a:gd name="T14" fmla="*/ 1496 w 2992"/>
                  <a:gd name="T15" fmla="*/ 0 h 8514"/>
                  <a:gd name="T16" fmla="*/ 2991 w 2992"/>
                  <a:gd name="T17" fmla="*/ 4256 h 8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2" h="8514">
                    <a:moveTo>
                      <a:pt x="2991" y="4256"/>
                    </a:moveTo>
                    <a:lnTo>
                      <a:pt x="2991" y="4256"/>
                    </a:lnTo>
                    <a:cubicBezTo>
                      <a:pt x="2991" y="6606"/>
                      <a:pt x="2322" y="8513"/>
                      <a:pt x="1496" y="8513"/>
                    </a:cubicBezTo>
                    <a:lnTo>
                      <a:pt x="1496" y="8513"/>
                    </a:lnTo>
                    <a:cubicBezTo>
                      <a:pt x="669" y="8513"/>
                      <a:pt x="0" y="6606"/>
                      <a:pt x="0" y="4256"/>
                    </a:cubicBezTo>
                    <a:lnTo>
                      <a:pt x="0" y="4256"/>
                    </a:lnTo>
                    <a:cubicBezTo>
                      <a:pt x="0" y="1905"/>
                      <a:pt x="669" y="0"/>
                      <a:pt x="1496" y="0"/>
                    </a:cubicBezTo>
                    <a:lnTo>
                      <a:pt x="1496" y="0"/>
                    </a:lnTo>
                    <a:cubicBezTo>
                      <a:pt x="2322" y="0"/>
                      <a:pt x="2991" y="1905"/>
                      <a:pt x="2991" y="425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>
                  <a:ln>
                    <a:noFill/>
                  </a:ln>
                  <a:solidFill>
                    <a:srgbClr val="1B75BA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90675AE2-6A70-174A-A4B7-66690DA44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59245" y="3381476"/>
                <a:ext cx="1561124" cy="4438547"/>
              </a:xfrm>
              <a:custGeom>
                <a:avLst/>
                <a:gdLst>
                  <a:gd name="T0" fmla="*/ 2388 w 2389"/>
                  <a:gd name="T1" fmla="*/ 3398 h 6796"/>
                  <a:gd name="T2" fmla="*/ 2388 w 2389"/>
                  <a:gd name="T3" fmla="*/ 3398 h 6796"/>
                  <a:gd name="T4" fmla="*/ 1194 w 2389"/>
                  <a:gd name="T5" fmla="*/ 6795 h 6796"/>
                  <a:gd name="T6" fmla="*/ 1194 w 2389"/>
                  <a:gd name="T7" fmla="*/ 6795 h 6796"/>
                  <a:gd name="T8" fmla="*/ 0 w 2389"/>
                  <a:gd name="T9" fmla="*/ 3398 h 6796"/>
                  <a:gd name="T10" fmla="*/ 0 w 2389"/>
                  <a:gd name="T11" fmla="*/ 3398 h 6796"/>
                  <a:gd name="T12" fmla="*/ 1194 w 2389"/>
                  <a:gd name="T13" fmla="*/ 0 h 6796"/>
                  <a:gd name="T14" fmla="*/ 1194 w 2389"/>
                  <a:gd name="T15" fmla="*/ 0 h 6796"/>
                  <a:gd name="T16" fmla="*/ 2388 w 2389"/>
                  <a:gd name="T17" fmla="*/ 3398 h 6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89" h="6796">
                    <a:moveTo>
                      <a:pt x="2388" y="3398"/>
                    </a:moveTo>
                    <a:lnTo>
                      <a:pt x="2388" y="3398"/>
                    </a:lnTo>
                    <a:cubicBezTo>
                      <a:pt x="2388" y="5275"/>
                      <a:pt x="1853" y="6795"/>
                      <a:pt x="1194" y="6795"/>
                    </a:cubicBezTo>
                    <a:lnTo>
                      <a:pt x="1194" y="6795"/>
                    </a:lnTo>
                    <a:cubicBezTo>
                      <a:pt x="534" y="6795"/>
                      <a:pt x="0" y="5275"/>
                      <a:pt x="0" y="3398"/>
                    </a:cubicBezTo>
                    <a:lnTo>
                      <a:pt x="0" y="3398"/>
                    </a:lnTo>
                    <a:cubicBezTo>
                      <a:pt x="0" y="1521"/>
                      <a:pt x="534" y="0"/>
                      <a:pt x="1194" y="0"/>
                    </a:cubicBezTo>
                    <a:lnTo>
                      <a:pt x="1194" y="0"/>
                    </a:lnTo>
                    <a:cubicBezTo>
                      <a:pt x="1853" y="0"/>
                      <a:pt x="2388" y="1521"/>
                      <a:pt x="2388" y="3398"/>
                    </a:cubicBezTo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>
                  <a:ln>
                    <a:noFill/>
                  </a:ln>
                  <a:solidFill>
                    <a:srgbClr val="1B75BA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D027262-B1F0-A843-B7BB-760C6BF3A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7500" y="4020903"/>
                <a:ext cx="1111797" cy="3159693"/>
              </a:xfrm>
              <a:custGeom>
                <a:avLst/>
                <a:gdLst>
                  <a:gd name="T0" fmla="*/ 1701 w 1702"/>
                  <a:gd name="T1" fmla="*/ 2419 h 4838"/>
                  <a:gd name="T2" fmla="*/ 1701 w 1702"/>
                  <a:gd name="T3" fmla="*/ 2419 h 4838"/>
                  <a:gd name="T4" fmla="*/ 851 w 1702"/>
                  <a:gd name="T5" fmla="*/ 4837 h 4838"/>
                  <a:gd name="T6" fmla="*/ 851 w 1702"/>
                  <a:gd name="T7" fmla="*/ 4837 h 4838"/>
                  <a:gd name="T8" fmla="*/ 0 w 1702"/>
                  <a:gd name="T9" fmla="*/ 2419 h 4838"/>
                  <a:gd name="T10" fmla="*/ 0 w 1702"/>
                  <a:gd name="T11" fmla="*/ 2419 h 4838"/>
                  <a:gd name="T12" fmla="*/ 851 w 1702"/>
                  <a:gd name="T13" fmla="*/ 0 h 4838"/>
                  <a:gd name="T14" fmla="*/ 851 w 1702"/>
                  <a:gd name="T15" fmla="*/ 0 h 4838"/>
                  <a:gd name="T16" fmla="*/ 1701 w 1702"/>
                  <a:gd name="T17" fmla="*/ 2419 h 4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2" h="4838">
                    <a:moveTo>
                      <a:pt x="1701" y="2419"/>
                    </a:moveTo>
                    <a:lnTo>
                      <a:pt x="1701" y="2419"/>
                    </a:lnTo>
                    <a:cubicBezTo>
                      <a:pt x="1701" y="3755"/>
                      <a:pt x="1320" y="4837"/>
                      <a:pt x="851" y="4837"/>
                    </a:cubicBezTo>
                    <a:lnTo>
                      <a:pt x="851" y="4837"/>
                    </a:lnTo>
                    <a:cubicBezTo>
                      <a:pt x="381" y="4837"/>
                      <a:pt x="0" y="3755"/>
                      <a:pt x="0" y="2419"/>
                    </a:cubicBezTo>
                    <a:lnTo>
                      <a:pt x="0" y="2419"/>
                    </a:lnTo>
                    <a:cubicBezTo>
                      <a:pt x="0" y="1083"/>
                      <a:pt x="381" y="0"/>
                      <a:pt x="851" y="0"/>
                    </a:cubicBezTo>
                    <a:lnTo>
                      <a:pt x="851" y="0"/>
                    </a:lnTo>
                    <a:cubicBezTo>
                      <a:pt x="1320" y="0"/>
                      <a:pt x="1701" y="1083"/>
                      <a:pt x="1701" y="241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>
                  <a:ln>
                    <a:noFill/>
                  </a:ln>
                  <a:solidFill>
                    <a:srgbClr val="1B75BA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1A77A657-B487-9C49-8433-D477E8FCF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32874" y="4556639"/>
                <a:ext cx="734476" cy="2088220"/>
              </a:xfrm>
              <a:custGeom>
                <a:avLst/>
                <a:gdLst>
                  <a:gd name="T0" fmla="*/ 1123 w 1124"/>
                  <a:gd name="T1" fmla="*/ 1597 h 3195"/>
                  <a:gd name="T2" fmla="*/ 1123 w 1124"/>
                  <a:gd name="T3" fmla="*/ 1597 h 3195"/>
                  <a:gd name="T4" fmla="*/ 561 w 1124"/>
                  <a:gd name="T5" fmla="*/ 3194 h 3195"/>
                  <a:gd name="T6" fmla="*/ 561 w 1124"/>
                  <a:gd name="T7" fmla="*/ 3194 h 3195"/>
                  <a:gd name="T8" fmla="*/ 0 w 1124"/>
                  <a:gd name="T9" fmla="*/ 1597 h 3195"/>
                  <a:gd name="T10" fmla="*/ 0 w 1124"/>
                  <a:gd name="T11" fmla="*/ 1597 h 3195"/>
                  <a:gd name="T12" fmla="*/ 561 w 1124"/>
                  <a:gd name="T13" fmla="*/ 0 h 3195"/>
                  <a:gd name="T14" fmla="*/ 561 w 1124"/>
                  <a:gd name="T15" fmla="*/ 0 h 3195"/>
                  <a:gd name="T16" fmla="*/ 1123 w 1124"/>
                  <a:gd name="T17" fmla="*/ 1597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4" h="3195">
                    <a:moveTo>
                      <a:pt x="1123" y="1597"/>
                    </a:moveTo>
                    <a:lnTo>
                      <a:pt x="1123" y="1597"/>
                    </a:lnTo>
                    <a:cubicBezTo>
                      <a:pt x="1123" y="2479"/>
                      <a:pt x="871" y="3194"/>
                      <a:pt x="561" y="3194"/>
                    </a:cubicBezTo>
                    <a:lnTo>
                      <a:pt x="561" y="3194"/>
                    </a:lnTo>
                    <a:cubicBezTo>
                      <a:pt x="252" y="3194"/>
                      <a:pt x="0" y="2479"/>
                      <a:pt x="0" y="1597"/>
                    </a:cubicBezTo>
                    <a:lnTo>
                      <a:pt x="0" y="1597"/>
                    </a:lnTo>
                    <a:cubicBezTo>
                      <a:pt x="0" y="714"/>
                      <a:pt x="252" y="0"/>
                      <a:pt x="561" y="0"/>
                    </a:cubicBezTo>
                    <a:lnTo>
                      <a:pt x="561" y="0"/>
                    </a:lnTo>
                    <a:cubicBezTo>
                      <a:pt x="871" y="0"/>
                      <a:pt x="1123" y="714"/>
                      <a:pt x="1123" y="159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>
                  <a:ln>
                    <a:noFill/>
                  </a:ln>
                  <a:solidFill>
                    <a:srgbClr val="1B75BA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395D5CC2-D8B4-A54A-91DB-280770111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5530" y="5132700"/>
                <a:ext cx="328354" cy="936099"/>
              </a:xfrm>
              <a:custGeom>
                <a:avLst/>
                <a:gdLst>
                  <a:gd name="T0" fmla="*/ 503 w 504"/>
                  <a:gd name="T1" fmla="*/ 716 h 1432"/>
                  <a:gd name="T2" fmla="*/ 503 w 504"/>
                  <a:gd name="T3" fmla="*/ 716 h 1432"/>
                  <a:gd name="T4" fmla="*/ 252 w 504"/>
                  <a:gd name="T5" fmla="*/ 1431 h 1432"/>
                  <a:gd name="T6" fmla="*/ 252 w 504"/>
                  <a:gd name="T7" fmla="*/ 1431 h 1432"/>
                  <a:gd name="T8" fmla="*/ 0 w 504"/>
                  <a:gd name="T9" fmla="*/ 716 h 1432"/>
                  <a:gd name="T10" fmla="*/ 0 w 504"/>
                  <a:gd name="T11" fmla="*/ 716 h 1432"/>
                  <a:gd name="T12" fmla="*/ 252 w 504"/>
                  <a:gd name="T13" fmla="*/ 0 h 1432"/>
                  <a:gd name="T14" fmla="*/ 252 w 504"/>
                  <a:gd name="T15" fmla="*/ 0 h 1432"/>
                  <a:gd name="T16" fmla="*/ 503 w 504"/>
                  <a:gd name="T17" fmla="*/ 716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" h="1432">
                    <a:moveTo>
                      <a:pt x="503" y="716"/>
                    </a:moveTo>
                    <a:lnTo>
                      <a:pt x="503" y="716"/>
                    </a:lnTo>
                    <a:cubicBezTo>
                      <a:pt x="503" y="1112"/>
                      <a:pt x="390" y="1431"/>
                      <a:pt x="252" y="1431"/>
                    </a:cubicBezTo>
                    <a:lnTo>
                      <a:pt x="252" y="1431"/>
                    </a:lnTo>
                    <a:cubicBezTo>
                      <a:pt x="113" y="1431"/>
                      <a:pt x="0" y="1112"/>
                      <a:pt x="0" y="716"/>
                    </a:cubicBezTo>
                    <a:lnTo>
                      <a:pt x="0" y="716"/>
                    </a:lnTo>
                    <a:cubicBezTo>
                      <a:pt x="0" y="321"/>
                      <a:pt x="113" y="0"/>
                      <a:pt x="252" y="0"/>
                    </a:cubicBezTo>
                    <a:lnTo>
                      <a:pt x="252" y="0"/>
                    </a:lnTo>
                    <a:cubicBezTo>
                      <a:pt x="390" y="0"/>
                      <a:pt x="503" y="321"/>
                      <a:pt x="503" y="716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>
                  <a:ln>
                    <a:noFill/>
                  </a:ln>
                  <a:solidFill>
                    <a:srgbClr val="1B75BA"/>
                  </a:solidFill>
                  <a:effectLst/>
                  <a:uLnTx/>
                  <a:uFillTx/>
                  <a:latin typeface="Lato Light" panose="020F0502020204030203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8BAE46F2-1075-4B44-AC66-234419715D7A}"/>
                </a:ext>
              </a:extLst>
            </p:cNvPr>
            <p:cNvSpPr/>
            <p:nvPr/>
          </p:nvSpPr>
          <p:spPr>
            <a:xfrm rot="20602143">
              <a:off x="912780" y="3185291"/>
              <a:ext cx="9644339" cy="39388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4" name="Oval 13">
              <a:extLst>
                <a:ext uri="{FF2B5EF4-FFF2-40B4-BE49-F238E27FC236}">
                  <a16:creationId xmlns:a16="http://schemas.microsoft.com/office/drawing/2014/main" id="{AD9E48D4-DA00-8F41-919F-DFF5323DFFF6}"/>
                </a:ext>
              </a:extLst>
            </p:cNvPr>
            <p:cNvSpPr/>
            <p:nvPr/>
          </p:nvSpPr>
          <p:spPr>
            <a:xfrm>
              <a:off x="3719246" y="3394292"/>
              <a:ext cx="900546" cy="900546"/>
            </a:xfrm>
            <a:prstGeom prst="ellipse">
              <a:avLst/>
            </a:prstGeom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3" name="Oval 12">
              <a:extLst>
                <a:ext uri="{FF2B5EF4-FFF2-40B4-BE49-F238E27FC236}">
                  <a16:creationId xmlns:a16="http://schemas.microsoft.com/office/drawing/2014/main" id="{77D46AAF-9204-0D47-8029-7C19F932B25F}"/>
                </a:ext>
              </a:extLst>
            </p:cNvPr>
            <p:cNvSpPr/>
            <p:nvPr/>
          </p:nvSpPr>
          <p:spPr>
            <a:xfrm>
              <a:off x="1587934" y="4039092"/>
              <a:ext cx="900546" cy="900546"/>
            </a:xfrm>
            <a:prstGeom prst="ellipse">
              <a:avLst/>
            </a:prstGeom>
            <a:ln w="635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5" name="Oval 14">
              <a:extLst>
                <a:ext uri="{FF2B5EF4-FFF2-40B4-BE49-F238E27FC236}">
                  <a16:creationId xmlns:a16="http://schemas.microsoft.com/office/drawing/2014/main" id="{9AC0F421-DB3E-0949-9AB5-AA73850C36FB}"/>
                </a:ext>
              </a:extLst>
            </p:cNvPr>
            <p:cNvSpPr/>
            <p:nvPr/>
          </p:nvSpPr>
          <p:spPr>
            <a:xfrm>
              <a:off x="5850557" y="2759459"/>
              <a:ext cx="900546" cy="900546"/>
            </a:xfrm>
            <a:prstGeom prst="ellipse">
              <a:avLst/>
            </a:prstGeom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6" name="Oval 15">
              <a:extLst>
                <a:ext uri="{FF2B5EF4-FFF2-40B4-BE49-F238E27FC236}">
                  <a16:creationId xmlns:a16="http://schemas.microsoft.com/office/drawing/2014/main" id="{5AE13B51-7DAB-D542-BCE2-1F6485E371E8}"/>
                </a:ext>
              </a:extLst>
            </p:cNvPr>
            <p:cNvSpPr/>
            <p:nvPr/>
          </p:nvSpPr>
          <p:spPr>
            <a:xfrm>
              <a:off x="7981869" y="2132758"/>
              <a:ext cx="900546" cy="900546"/>
            </a:xfrm>
            <a:prstGeom prst="ellipse">
              <a:avLst/>
            </a:prstGeom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56E87E-255D-CA4B-BE6D-B5D26048540D}"/>
                </a:ext>
              </a:extLst>
            </p:cNvPr>
            <p:cNvSpPr/>
            <p:nvPr/>
          </p:nvSpPr>
          <p:spPr>
            <a:xfrm>
              <a:off x="3719246" y="4494739"/>
              <a:ext cx="48227" cy="1197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04FA09-7FB0-964B-AD43-07179DA7C078}"/>
                </a:ext>
              </a:extLst>
            </p:cNvPr>
            <p:cNvSpPr/>
            <p:nvPr/>
          </p:nvSpPr>
          <p:spPr>
            <a:xfrm>
              <a:off x="7981869" y="3215106"/>
              <a:ext cx="48227" cy="119714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53179F-4EF7-4940-A627-33A5103565CB}"/>
                </a:ext>
              </a:extLst>
            </p:cNvPr>
            <p:cNvSpPr/>
            <p:nvPr/>
          </p:nvSpPr>
          <p:spPr>
            <a:xfrm>
              <a:off x="1587934" y="2619292"/>
              <a:ext cx="48227" cy="119714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382D00-2D7B-A146-8524-FA226ABA13B4}"/>
                </a:ext>
              </a:extLst>
            </p:cNvPr>
            <p:cNvSpPr/>
            <p:nvPr/>
          </p:nvSpPr>
          <p:spPr>
            <a:xfrm>
              <a:off x="5850557" y="1339659"/>
              <a:ext cx="48227" cy="1197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F7DCA8-BC1E-EF48-A39F-65EE2BBCE5BD}"/>
                </a:ext>
              </a:extLst>
            </p:cNvPr>
            <p:cNvSpPr txBox="1"/>
            <p:nvPr/>
          </p:nvSpPr>
          <p:spPr>
            <a:xfrm>
              <a:off x="1738839" y="2234511"/>
              <a:ext cx="2064989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rPr>
                <a:t>Identify DEI Needs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594EC4EC-A5B2-A440-9417-E1B2615F9228}"/>
                </a:ext>
              </a:extLst>
            </p:cNvPr>
            <p:cNvSpPr txBox="1">
              <a:spLocks/>
            </p:cNvSpPr>
            <p:nvPr/>
          </p:nvSpPr>
          <p:spPr>
            <a:xfrm>
              <a:off x="1738840" y="2567687"/>
              <a:ext cx="2028633" cy="1175386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Seek and understand institutional data on individual and organizational outcomes to identify key areas of need for change.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5187A-9918-9C4C-8CA4-BBD5FFA46E65}"/>
                </a:ext>
              </a:extLst>
            </p:cNvPr>
            <p:cNvSpPr txBox="1"/>
            <p:nvPr/>
          </p:nvSpPr>
          <p:spPr>
            <a:xfrm>
              <a:off x="3878898" y="4574802"/>
              <a:ext cx="2024913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rPr>
                <a:t>Identify Solutions</a:t>
              </a: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12C190C8-579C-084B-A33C-1CAC9246DB57}"/>
                </a:ext>
              </a:extLst>
            </p:cNvPr>
            <p:cNvSpPr txBox="1">
              <a:spLocks/>
            </p:cNvSpPr>
            <p:nvPr/>
          </p:nvSpPr>
          <p:spPr>
            <a:xfrm>
              <a:off x="3878899" y="4907978"/>
              <a:ext cx="2040161" cy="1175386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Research evidence-based models, strategies, and frameworks for promoting change relevant to your institution’s needs. 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27C90-5C6B-354D-91DE-4EE1FA4E1BD2}"/>
                </a:ext>
              </a:extLst>
            </p:cNvPr>
            <p:cNvSpPr txBox="1"/>
            <p:nvPr/>
          </p:nvSpPr>
          <p:spPr>
            <a:xfrm>
              <a:off x="5997578" y="1409112"/>
              <a:ext cx="1600118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rPr>
                <a:t>Develop Plan</a:t>
              </a: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1EFD85F5-9DAC-2B48-9AA2-AEA88687A0DB}"/>
                </a:ext>
              </a:extLst>
            </p:cNvPr>
            <p:cNvSpPr txBox="1">
              <a:spLocks/>
            </p:cNvSpPr>
            <p:nvPr/>
          </p:nvSpPr>
          <p:spPr>
            <a:xfrm>
              <a:off x="5997579" y="1742288"/>
              <a:ext cx="1955541" cy="713722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Create a proposal for applying new strategies to address DEI needs.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006047-3ACB-6145-BE47-A5E3E9C5FCE0}"/>
                </a:ext>
              </a:extLst>
            </p:cNvPr>
            <p:cNvSpPr txBox="1"/>
            <p:nvPr/>
          </p:nvSpPr>
          <p:spPr>
            <a:xfrm>
              <a:off x="8137637" y="3188187"/>
              <a:ext cx="1909497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rPr>
                <a:t>Engagement &amp;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Poppins" pitchFamily="2" charset="77"/>
                  <a:ea typeface="League Spartan" charset="0"/>
                  <a:cs typeface="Poppins" pitchFamily="2" charset="77"/>
                </a:rPr>
                <a:t>Implementation</a:t>
              </a:r>
            </a:p>
          </p:txBody>
        </p:sp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77A6529A-2D3D-FB48-8CC3-DC1E13004E15}"/>
                </a:ext>
              </a:extLst>
            </p:cNvPr>
            <p:cNvSpPr txBox="1">
              <a:spLocks/>
            </p:cNvSpPr>
            <p:nvPr/>
          </p:nvSpPr>
          <p:spPr>
            <a:xfrm>
              <a:off x="8137638" y="3866543"/>
              <a:ext cx="1628005" cy="186788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5405F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Invite feedback and build engagement to implement your proposal. Include program evaluation in your efforts to understand what works. </a:t>
              </a:r>
            </a:p>
          </p:txBody>
        </p:sp>
        <p:pic>
          <p:nvPicPr>
            <p:cNvPr id="33" name="Graphic 32" descr="Research with solid fill">
              <a:extLst>
                <a:ext uri="{FF2B5EF4-FFF2-40B4-BE49-F238E27FC236}">
                  <a16:creationId xmlns:a16="http://schemas.microsoft.com/office/drawing/2014/main" id="{FA6213F8-A0B7-4139-81F5-3D40C325C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8839" y="4199776"/>
              <a:ext cx="663053" cy="663053"/>
            </a:xfrm>
            <a:prstGeom prst="rect">
              <a:avLst/>
            </a:prstGeom>
          </p:spPr>
        </p:pic>
        <p:pic>
          <p:nvPicPr>
            <p:cNvPr id="35" name="Graphic 34" descr="Puzzle with solid fill">
              <a:extLst>
                <a:ext uri="{FF2B5EF4-FFF2-40B4-BE49-F238E27FC236}">
                  <a16:creationId xmlns:a16="http://schemas.microsoft.com/office/drawing/2014/main" id="{CDF49E16-34FF-42F0-A3D4-94C2101C3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8496" y="3509796"/>
              <a:ext cx="693391" cy="693391"/>
            </a:xfrm>
            <a:prstGeom prst="rect">
              <a:avLst/>
            </a:prstGeom>
          </p:spPr>
        </p:pic>
        <p:pic>
          <p:nvPicPr>
            <p:cNvPr id="37" name="Graphic 36" descr="Gantt Chart outline">
              <a:extLst>
                <a:ext uri="{FF2B5EF4-FFF2-40B4-BE49-F238E27FC236}">
                  <a16:creationId xmlns:a16="http://schemas.microsoft.com/office/drawing/2014/main" id="{FE80C4C1-603A-4653-91CE-BEBC219B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58249" y="2875131"/>
              <a:ext cx="688357" cy="688357"/>
            </a:xfrm>
            <a:prstGeom prst="rect">
              <a:avLst/>
            </a:prstGeom>
          </p:spPr>
        </p:pic>
        <p:pic>
          <p:nvPicPr>
            <p:cNvPr id="39" name="Graphic 38" descr="Teacher outline">
              <a:extLst>
                <a:ext uri="{FF2B5EF4-FFF2-40B4-BE49-F238E27FC236}">
                  <a16:creationId xmlns:a16="http://schemas.microsoft.com/office/drawing/2014/main" id="{D1C87071-5691-4681-9AD8-D5A03A14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16214" y="2286805"/>
              <a:ext cx="632295" cy="632295"/>
            </a:xfrm>
            <a:prstGeom prst="rect">
              <a:avLst/>
            </a:prstGeom>
          </p:spPr>
        </p:pic>
      </p:grpSp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CE4EDD3D-4E26-4690-BAA0-4D2A2BE604D4}"/>
              </a:ext>
            </a:extLst>
          </p:cNvPr>
          <p:cNvGraphicFramePr/>
          <p:nvPr/>
        </p:nvGraphicFramePr>
        <p:xfrm>
          <a:off x="726737" y="6233210"/>
          <a:ext cx="10541683" cy="5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B8E47C-D304-4C55-B5B2-E53288E995E5}"/>
              </a:ext>
            </a:extLst>
          </p:cNvPr>
          <p:cNvSpPr txBox="1">
            <a:spLocks/>
          </p:cNvSpPr>
          <p:nvPr/>
        </p:nvSpPr>
        <p:spPr>
          <a:xfrm>
            <a:off x="858838" y="948031"/>
            <a:ext cx="10763957" cy="819697"/>
          </a:xfrm>
          <a:prstGeom prst="rect">
            <a:avLst/>
          </a:prstGeom>
        </p:spPr>
        <p:txBody>
          <a:bodyPr/>
          <a:lstStyle>
            <a:lvl1pPr marL="257162" indent="-25716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1pPr>
            <a:lvl2pPr marL="557185" indent="-214303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</a:rPr>
              <a:t>DEI Leadership Project</a:t>
            </a:r>
          </a:p>
        </p:txBody>
      </p:sp>
    </p:spTree>
    <p:extLst>
      <p:ext uri="{BB962C8B-B14F-4D97-AF65-F5344CB8AC3E}">
        <p14:creationId xmlns:p14="http://schemas.microsoft.com/office/powerpoint/2010/main" val="18793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1DCCCD-53DC-4493-A4AA-8B7032EB7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839" y="1727263"/>
            <a:ext cx="5237162" cy="461598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ibre Franklin" pitchFamily="2" charset="0"/>
              </a:rPr>
              <a:t>DEADLINE: June 01, 2022 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Libre Franklin" pitchFamily="2" charset="0"/>
              </a:rPr>
              <a:t>11:59 pm EDT/ 3:49 am UTC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ibre Franklin" pitchFamily="2" charset="0"/>
              </a:rPr>
              <a:t>APPLICATION: https://www.agu.org/AGU-LANDInG/Pages/Academy/Apply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chemeClr val="accent1"/>
                </a:solidFill>
                <a:effectLst/>
                <a:latin typeface="Libre Franklin" pitchFamily="2" charset="0"/>
              </a:rPr>
              <a:t>The second cohort of Academy participants will focus on building capacity for those individuals at mid-career and in positions to effect change at a U.S. academic, academic-adjacent, or research institutions.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ibre Franklin" pitchFamily="2" charset="0"/>
              </a:rPr>
              <a:t>E-mail </a:t>
            </a:r>
            <a:r>
              <a:rPr lang="en-US" dirty="0">
                <a:solidFill>
                  <a:schemeClr val="accent1"/>
                </a:solidFill>
                <a:latin typeface="Libre Franklin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landing@agu.org</a:t>
            </a:r>
            <a:r>
              <a:rPr lang="en-US" dirty="0">
                <a:solidFill>
                  <a:schemeClr val="accent1"/>
                </a:solidFill>
                <a:latin typeface="Libre Franklin" pitchFamily="2" charset="0"/>
              </a:rPr>
              <a:t> with any questions.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16A818-EBC3-455A-AEC7-47872E109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LANDInG Academy Cohort 2 Applications are Open</a:t>
            </a:r>
          </a:p>
        </p:txBody>
      </p:sp>
      <p:pic>
        <p:nvPicPr>
          <p:cNvPr id="6" name="Picture 6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6C693D33-F9D8-4726-8874-9AAA1D749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08"/>
          <a:stretch/>
        </p:blipFill>
        <p:spPr>
          <a:xfrm>
            <a:off x="6326055" y="1751686"/>
            <a:ext cx="5571918" cy="40077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2840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1CFA0-7C9A-4C29-8DC9-C41A34CD8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35ED8-8EB6-4438-814E-15087AD9B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Community of Practice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49B8011-DC2A-435C-9623-E7E5AEABC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05"/>
          <a:stretch/>
        </p:blipFill>
        <p:spPr>
          <a:xfrm>
            <a:off x="0" y="2001455"/>
            <a:ext cx="12192000" cy="3510867"/>
          </a:xfrm>
          <a:prstGeom prst="rect">
            <a:avLst/>
          </a:prstGeom>
        </p:spPr>
      </p:pic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A6E1D1F3-C9C3-41B8-85B7-99F5D3BC5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8739" y="1898757"/>
            <a:ext cx="4081116" cy="36883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795074-643A-430B-9F3F-3294E70CD560}"/>
              </a:ext>
            </a:extLst>
          </p:cNvPr>
          <p:cNvSpPr txBox="1"/>
          <p:nvPr/>
        </p:nvSpPr>
        <p:spPr>
          <a:xfrm>
            <a:off x="0" y="55870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74B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https://www.agu.org/AGU-LANDInG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4E461E08-B331-4205-B127-049CF9847A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85" y="5868861"/>
            <a:ext cx="713306" cy="7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87869"/>
      </p:ext>
    </p:extLst>
  </p:cSld>
  <p:clrMapOvr>
    <a:masterClrMapping/>
  </p:clrMapOvr>
</p:sld>
</file>

<file path=ppt/theme/theme1.xml><?xml version="1.0" encoding="utf-8"?>
<a:theme xmlns:a="http://schemas.openxmlformats.org/drawingml/2006/main" name="Centennial">
  <a:themeElements>
    <a:clrScheme name="AGU LANDING COLORS">
      <a:dk1>
        <a:srgbClr val="1B75BA"/>
      </a:dk1>
      <a:lt1>
        <a:srgbClr val="FFFFFF"/>
      </a:lt1>
      <a:dk2>
        <a:srgbClr val="15405F"/>
      </a:dk2>
      <a:lt2>
        <a:srgbClr val="FAAF40"/>
      </a:lt2>
      <a:accent1>
        <a:srgbClr val="1A74B9"/>
      </a:accent1>
      <a:accent2>
        <a:srgbClr val="73BFBD"/>
      </a:accent2>
      <a:accent3>
        <a:srgbClr val="E31C24"/>
      </a:accent3>
      <a:accent4>
        <a:srgbClr val="73BEBD"/>
      </a:accent4>
      <a:accent5>
        <a:srgbClr val="FAAE40"/>
      </a:accent5>
      <a:accent6>
        <a:srgbClr val="58595B"/>
      </a:accent6>
      <a:hlink>
        <a:srgbClr val="1B75BA"/>
      </a:hlink>
      <a:folHlink>
        <a:srgbClr val="1A74B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ntennial" id="{8392232C-5CB8-6D4E-96A0-682CB5567F93}" vid="{238FA1AA-8424-D44F-8545-F8409D82CA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3CC6891B83B4392583C645D651F33" ma:contentTypeVersion="12" ma:contentTypeDescription="Create a new document." ma:contentTypeScope="" ma:versionID="b8e89328d25daa4efe0afeeb3392b045">
  <xsd:schema xmlns:xsd="http://www.w3.org/2001/XMLSchema" xmlns:xs="http://www.w3.org/2001/XMLSchema" xmlns:p="http://schemas.microsoft.com/office/2006/metadata/properties" xmlns:ns2="b3238669-0746-49f1-8fb1-e371dc6e14e3" xmlns:ns3="e0a5bdc8-ed66-4f94-87a7-21d9f8b4a5db" targetNamespace="http://schemas.microsoft.com/office/2006/metadata/properties" ma:root="true" ma:fieldsID="d3aa5b699dadf98d10188d10ba5a9ad1" ns2:_="" ns3:_="">
    <xsd:import namespace="b3238669-0746-49f1-8fb1-e371dc6e14e3"/>
    <xsd:import namespace="e0a5bdc8-ed66-4f94-87a7-21d9f8b4a5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38669-0746-49f1-8fb1-e371dc6e1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5bdc8-ed66-4f94-87a7-21d9f8b4a5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784ECA-C8EE-4765-8DEF-63D63BE770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238669-0746-49f1-8fb1-e371dc6e14e3"/>
    <ds:schemaRef ds:uri="e0a5bdc8-ed66-4f94-87a7-21d9f8b4a5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86C8DE-560D-453B-B455-876FFB6438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464E25-9170-4243-B646-717F7508F4BB}">
  <ds:schemaRefs>
    <ds:schemaRef ds:uri="http://www.w3.org/XML/1998/namespace"/>
    <ds:schemaRef ds:uri="http://purl.org/dc/elements/1.1/"/>
    <ds:schemaRef ds:uri="b3238669-0746-49f1-8fb1-e371dc6e14e3"/>
    <ds:schemaRef ds:uri="http://schemas.microsoft.com/office/2006/metadata/properties"/>
    <ds:schemaRef ds:uri="http://purl.org/dc/dcmitype/"/>
    <ds:schemaRef ds:uri="http://schemas.microsoft.com/office/2006/documentManagement/types"/>
    <ds:schemaRef ds:uri="e0a5bdc8-ed66-4f94-87a7-21d9f8b4a5db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1161</Words>
  <Application>Microsoft Office PowerPoint</Application>
  <PresentationFormat>Widescreen</PresentationFormat>
  <Paragraphs>136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Lato Light</vt:lpstr>
      <vt:lpstr>Libre Franklin</vt:lpstr>
      <vt:lpstr>Poppins</vt:lpstr>
      <vt:lpstr>Roboto</vt:lpstr>
      <vt:lpstr>Wingdings</vt:lpstr>
      <vt:lpstr>Centennial</vt:lpstr>
      <vt:lpstr>AGU LANDInG: Reviewing the First Year of AGU’s NSF-Funded Initiative to Promote and Support Equity, Diversity, and Inclusion in the Geosciences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 LANDInG: Reviewing the First Year of AGU’s NSF-Funded Initiative to Promote and Support Equity, Diversity, and Inclusion in the Geosciences</dc:title>
  <dc:creator>Margaret Fraiser</dc:creator>
  <cp:lastModifiedBy>Margaret Fraiser</cp:lastModifiedBy>
  <cp:revision>2</cp:revision>
  <dcterms:created xsi:type="dcterms:W3CDTF">2022-05-22T16:13:55Z</dcterms:created>
  <dcterms:modified xsi:type="dcterms:W3CDTF">2022-05-22T18:19:47Z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0x0101003C73CC6891B83B4392583C645D651F33</vt:lpwstr>
  </property>
</Properties>
</file>