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73" r:id="rId3"/>
    <p:sldId id="272" r:id="rId4"/>
    <p:sldId id="271" r:id="rId5"/>
    <p:sldId id="283" r:id="rId6"/>
    <p:sldId id="274" r:id="rId7"/>
    <p:sldId id="276" r:id="rId8"/>
    <p:sldId id="277" r:id="rId9"/>
    <p:sldId id="268" r:id="rId10"/>
    <p:sldId id="269" r:id="rId11"/>
    <p:sldId id="280" r:id="rId12"/>
    <p:sldId id="282" r:id="rId13"/>
    <p:sldId id="284" r:id="rId14"/>
    <p:sldId id="289" r:id="rId15"/>
    <p:sldId id="285" r:id="rId16"/>
    <p:sldId id="286" r:id="rId17"/>
    <p:sldId id="287" r:id="rId18"/>
    <p:sldId id="281" r:id="rId19"/>
    <p:sldId id="290" r:id="rId20"/>
    <p:sldId id="27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1AF"/>
    <a:srgbClr val="CC0099"/>
    <a:srgbClr val="B11F76"/>
    <a:srgbClr val="FF00FF"/>
    <a:srgbClr val="C632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FFF250-0D01-4515-942C-78F1F6E793A7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1C8F6CB-5E05-4E4C-B0BD-705ADC8B43BA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Improve population using DE mutation and crossover schemes by exploring with available information</a:t>
          </a:r>
        </a:p>
      </dgm:t>
    </dgm:pt>
    <dgm:pt modelId="{9DFC9EC3-E68F-4745-BEB9-2A3135CA38B5}" type="parTrans" cxnId="{593BA6CF-0A34-4782-8597-9C1E968610D0}">
      <dgm:prSet/>
      <dgm:spPr/>
      <dgm:t>
        <a:bodyPr/>
        <a:lstStyle/>
        <a:p>
          <a:endParaRPr lang="en-US"/>
        </a:p>
      </dgm:t>
    </dgm:pt>
    <dgm:pt modelId="{A3EE51FA-07C7-4545-9953-DA699C968B06}" type="sibTrans" cxnId="{593BA6CF-0A34-4782-8597-9C1E968610D0}">
      <dgm:prSet/>
      <dgm:spPr/>
      <dgm:t>
        <a:bodyPr/>
        <a:lstStyle/>
        <a:p>
          <a:endParaRPr lang="en-US"/>
        </a:p>
      </dgm:t>
    </dgm:pt>
    <dgm:pt modelId="{51BA3DB3-4619-4F3D-BC2B-FB8CC9AC8D32}">
      <dgm:prSet phldrT="[Text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Fitness evaluation</a:t>
          </a:r>
          <a:endParaRPr lang="en-US" sz="1600" dirty="0">
            <a:solidFill>
              <a:schemeClr val="tx1"/>
            </a:solidFill>
          </a:endParaRPr>
        </a:p>
      </dgm:t>
    </dgm:pt>
    <dgm:pt modelId="{B275BD92-0411-4519-8404-C2D098024865}" type="parTrans" cxnId="{F45E8523-1A86-4621-A5E6-85AD6FEEB9D5}">
      <dgm:prSet/>
      <dgm:spPr/>
      <dgm:t>
        <a:bodyPr/>
        <a:lstStyle/>
        <a:p>
          <a:endParaRPr lang="en-US"/>
        </a:p>
      </dgm:t>
    </dgm:pt>
    <dgm:pt modelId="{F86587A3-2605-4B18-BF7D-D13AC40169F1}" type="sibTrans" cxnId="{F45E8523-1A86-4621-A5E6-85AD6FEEB9D5}">
      <dgm:prSet/>
      <dgm:spPr/>
      <dgm:t>
        <a:bodyPr/>
        <a:lstStyle/>
        <a:p>
          <a:endParaRPr lang="en-US"/>
        </a:p>
      </dgm:t>
    </dgm:pt>
    <dgm:pt modelId="{3691A7F8-EA4E-4BA4-BB1F-363789634724}">
      <dgm:prSet phldrT="[Text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Improve population using KHA schemes by exploiting the available information</a:t>
          </a:r>
        </a:p>
      </dgm:t>
    </dgm:pt>
    <dgm:pt modelId="{78497932-B681-4BC2-AF4B-33CC26E878CB}" type="parTrans" cxnId="{6A5B0031-AC8A-4FC0-841B-77D7599E2D40}">
      <dgm:prSet/>
      <dgm:spPr/>
      <dgm:t>
        <a:bodyPr/>
        <a:lstStyle/>
        <a:p>
          <a:endParaRPr lang="en-US"/>
        </a:p>
      </dgm:t>
    </dgm:pt>
    <dgm:pt modelId="{BB9BA6E1-0DD5-4387-832A-AA383BC6F8EC}" type="sibTrans" cxnId="{6A5B0031-AC8A-4FC0-841B-77D7599E2D40}">
      <dgm:prSet/>
      <dgm:spPr/>
      <dgm:t>
        <a:bodyPr/>
        <a:lstStyle/>
        <a:p>
          <a:endParaRPr lang="en-US"/>
        </a:p>
      </dgm:t>
    </dgm:pt>
    <dgm:pt modelId="{602D0555-A8E1-4120-AE70-52029255274E}">
      <dgm:prSet phldrT="[Text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Selection scheme </a:t>
          </a:r>
        </a:p>
      </dgm:t>
    </dgm:pt>
    <dgm:pt modelId="{9C8654CF-1479-40EB-80EE-7B024E64C7FA}" type="parTrans" cxnId="{3BCB1607-A8AF-481A-968C-F8FE7A94EFDE}">
      <dgm:prSet/>
      <dgm:spPr/>
      <dgm:t>
        <a:bodyPr/>
        <a:lstStyle/>
        <a:p>
          <a:endParaRPr lang="en-US"/>
        </a:p>
      </dgm:t>
    </dgm:pt>
    <dgm:pt modelId="{9192112D-9D9E-4206-A0EE-8D6893728C16}" type="sibTrans" cxnId="{3BCB1607-A8AF-481A-968C-F8FE7A94EFDE}">
      <dgm:prSet/>
      <dgm:spPr/>
      <dgm:t>
        <a:bodyPr/>
        <a:lstStyle/>
        <a:p>
          <a:endParaRPr lang="en-US"/>
        </a:p>
      </dgm:t>
    </dgm:pt>
    <dgm:pt modelId="{0A7E35ED-91A2-483C-A7CA-0429719980C2}">
      <dgm:prSet phldrT="[Text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Fitness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evaluation</a:t>
          </a:r>
        </a:p>
      </dgm:t>
    </dgm:pt>
    <dgm:pt modelId="{FB737EFE-1B98-4BF9-BB31-EACA4F6E6D6C}" type="parTrans" cxnId="{FEC81250-117D-42C1-9336-A3DEC0090C4F}">
      <dgm:prSet/>
      <dgm:spPr/>
      <dgm:t>
        <a:bodyPr/>
        <a:lstStyle/>
        <a:p>
          <a:endParaRPr lang="en-US"/>
        </a:p>
      </dgm:t>
    </dgm:pt>
    <dgm:pt modelId="{819ABC75-AB97-4FCB-811F-E10C4017CCD0}" type="sibTrans" cxnId="{FEC81250-117D-42C1-9336-A3DEC0090C4F}">
      <dgm:prSet/>
      <dgm:spPr>
        <a:ln w="28575"/>
      </dgm:spPr>
      <dgm:t>
        <a:bodyPr/>
        <a:lstStyle/>
        <a:p>
          <a:endParaRPr lang="en-US"/>
        </a:p>
      </dgm:t>
    </dgm:pt>
    <dgm:pt modelId="{00B1842D-82D1-473F-B04C-453583CBB72F}" type="pres">
      <dgm:prSet presAssocID="{AEFFF250-0D01-4515-942C-78F1F6E793A7}" presName="cycle" presStyleCnt="0">
        <dgm:presLayoutVars>
          <dgm:dir/>
          <dgm:resizeHandles val="exact"/>
        </dgm:presLayoutVars>
      </dgm:prSet>
      <dgm:spPr/>
    </dgm:pt>
    <dgm:pt modelId="{F6D540F8-E65B-412D-B912-9CEB52D7B706}" type="pres">
      <dgm:prSet presAssocID="{D1C8F6CB-5E05-4E4C-B0BD-705ADC8B43BA}" presName="node" presStyleLbl="node1" presStyleIdx="0" presStyleCnt="5" custScaleX="129541" custScaleY="205833">
        <dgm:presLayoutVars>
          <dgm:bulletEnabled val="1"/>
        </dgm:presLayoutVars>
      </dgm:prSet>
      <dgm:spPr/>
    </dgm:pt>
    <dgm:pt modelId="{6E6E63F4-126F-42C5-B9E7-91DADA67B44F}" type="pres">
      <dgm:prSet presAssocID="{D1C8F6CB-5E05-4E4C-B0BD-705ADC8B43BA}" presName="spNode" presStyleCnt="0"/>
      <dgm:spPr/>
    </dgm:pt>
    <dgm:pt modelId="{5070589B-DDD5-4827-BA00-6C1BD50AFB23}" type="pres">
      <dgm:prSet presAssocID="{A3EE51FA-07C7-4545-9953-DA699C968B06}" presName="sibTrans" presStyleLbl="sibTrans1D1" presStyleIdx="0" presStyleCnt="5"/>
      <dgm:spPr/>
    </dgm:pt>
    <dgm:pt modelId="{40109C61-DD68-4424-8070-F2A60A93C7F8}" type="pres">
      <dgm:prSet presAssocID="{51BA3DB3-4619-4F3D-BC2B-FB8CC9AC8D32}" presName="node" presStyleLbl="node1" presStyleIdx="1" presStyleCnt="5">
        <dgm:presLayoutVars>
          <dgm:bulletEnabled val="1"/>
        </dgm:presLayoutVars>
      </dgm:prSet>
      <dgm:spPr/>
    </dgm:pt>
    <dgm:pt modelId="{6F4A4618-BBBF-4D6B-B96E-E6D401331B08}" type="pres">
      <dgm:prSet presAssocID="{51BA3DB3-4619-4F3D-BC2B-FB8CC9AC8D32}" presName="spNode" presStyleCnt="0"/>
      <dgm:spPr/>
    </dgm:pt>
    <dgm:pt modelId="{394ED5B7-AAD0-4DED-9835-1541677E0E77}" type="pres">
      <dgm:prSet presAssocID="{F86587A3-2605-4B18-BF7D-D13AC40169F1}" presName="sibTrans" presStyleLbl="sibTrans1D1" presStyleIdx="1" presStyleCnt="5"/>
      <dgm:spPr/>
    </dgm:pt>
    <dgm:pt modelId="{11145752-797E-4227-81D1-36B585311C84}" type="pres">
      <dgm:prSet presAssocID="{3691A7F8-EA4E-4BA4-BB1F-363789634724}" presName="node" presStyleLbl="node1" presStyleIdx="2" presStyleCnt="5" custScaleX="109113" custScaleY="180075">
        <dgm:presLayoutVars>
          <dgm:bulletEnabled val="1"/>
        </dgm:presLayoutVars>
      </dgm:prSet>
      <dgm:spPr/>
    </dgm:pt>
    <dgm:pt modelId="{D6CAF03C-F502-4F82-B683-7B972EB4ED12}" type="pres">
      <dgm:prSet presAssocID="{3691A7F8-EA4E-4BA4-BB1F-363789634724}" presName="spNode" presStyleCnt="0"/>
      <dgm:spPr/>
    </dgm:pt>
    <dgm:pt modelId="{31A51028-B0DA-4A8E-8F7E-1F98A13938F7}" type="pres">
      <dgm:prSet presAssocID="{BB9BA6E1-0DD5-4387-832A-AA383BC6F8EC}" presName="sibTrans" presStyleLbl="sibTrans1D1" presStyleIdx="2" presStyleCnt="5"/>
      <dgm:spPr/>
    </dgm:pt>
    <dgm:pt modelId="{860AAC0A-67E3-401B-B5B4-B67897E11D6C}" type="pres">
      <dgm:prSet presAssocID="{602D0555-A8E1-4120-AE70-52029255274E}" presName="node" presStyleLbl="node1" presStyleIdx="3" presStyleCnt="5" custScaleX="130339" custScaleY="138683" custRadScaleRad="100981" custRadScaleInc="-4458">
        <dgm:presLayoutVars>
          <dgm:bulletEnabled val="1"/>
        </dgm:presLayoutVars>
      </dgm:prSet>
      <dgm:spPr/>
    </dgm:pt>
    <dgm:pt modelId="{08A8C117-FFF7-4552-B5D6-0D8D366C6990}" type="pres">
      <dgm:prSet presAssocID="{602D0555-A8E1-4120-AE70-52029255274E}" presName="spNode" presStyleCnt="0"/>
      <dgm:spPr/>
    </dgm:pt>
    <dgm:pt modelId="{12573D56-483F-414F-B5A0-6B99A47BE5A0}" type="pres">
      <dgm:prSet presAssocID="{9192112D-9D9E-4206-A0EE-8D6893728C16}" presName="sibTrans" presStyleLbl="sibTrans1D1" presStyleIdx="3" presStyleCnt="5"/>
      <dgm:spPr/>
    </dgm:pt>
    <dgm:pt modelId="{E91C07D2-4DB7-4200-A88D-8E35BD97492B}" type="pres">
      <dgm:prSet presAssocID="{0A7E35ED-91A2-483C-A7CA-0429719980C2}" presName="node" presStyleLbl="node1" presStyleIdx="4" presStyleCnt="5">
        <dgm:presLayoutVars>
          <dgm:bulletEnabled val="1"/>
        </dgm:presLayoutVars>
      </dgm:prSet>
      <dgm:spPr/>
    </dgm:pt>
    <dgm:pt modelId="{3A9FDF89-A88B-4F70-AF10-0D88CCE9AAAB}" type="pres">
      <dgm:prSet presAssocID="{0A7E35ED-91A2-483C-A7CA-0429719980C2}" presName="spNode" presStyleCnt="0"/>
      <dgm:spPr/>
    </dgm:pt>
    <dgm:pt modelId="{9D8C7B73-6876-4A7D-8B18-9C00EADFDE86}" type="pres">
      <dgm:prSet presAssocID="{819ABC75-AB97-4FCB-811F-E10C4017CCD0}" presName="sibTrans" presStyleLbl="sibTrans1D1" presStyleIdx="4" presStyleCnt="5"/>
      <dgm:spPr/>
    </dgm:pt>
  </dgm:ptLst>
  <dgm:cxnLst>
    <dgm:cxn modelId="{3BCB1607-A8AF-481A-968C-F8FE7A94EFDE}" srcId="{AEFFF250-0D01-4515-942C-78F1F6E793A7}" destId="{602D0555-A8E1-4120-AE70-52029255274E}" srcOrd="3" destOrd="0" parTransId="{9C8654CF-1479-40EB-80EE-7B024E64C7FA}" sibTransId="{9192112D-9D9E-4206-A0EE-8D6893728C16}"/>
    <dgm:cxn modelId="{2DD8F622-0B25-40EE-848C-8187A4ACC5D8}" type="presOf" srcId="{F86587A3-2605-4B18-BF7D-D13AC40169F1}" destId="{394ED5B7-AAD0-4DED-9835-1541677E0E77}" srcOrd="0" destOrd="0" presId="urn:microsoft.com/office/officeart/2005/8/layout/cycle5"/>
    <dgm:cxn modelId="{1A7E1523-AE35-4D48-8FF7-0B015B38D296}" type="presOf" srcId="{0A7E35ED-91A2-483C-A7CA-0429719980C2}" destId="{E91C07D2-4DB7-4200-A88D-8E35BD97492B}" srcOrd="0" destOrd="0" presId="urn:microsoft.com/office/officeart/2005/8/layout/cycle5"/>
    <dgm:cxn modelId="{F45E8523-1A86-4621-A5E6-85AD6FEEB9D5}" srcId="{AEFFF250-0D01-4515-942C-78F1F6E793A7}" destId="{51BA3DB3-4619-4F3D-BC2B-FB8CC9AC8D32}" srcOrd="1" destOrd="0" parTransId="{B275BD92-0411-4519-8404-C2D098024865}" sibTransId="{F86587A3-2605-4B18-BF7D-D13AC40169F1}"/>
    <dgm:cxn modelId="{6A5B0031-AC8A-4FC0-841B-77D7599E2D40}" srcId="{AEFFF250-0D01-4515-942C-78F1F6E793A7}" destId="{3691A7F8-EA4E-4BA4-BB1F-363789634724}" srcOrd="2" destOrd="0" parTransId="{78497932-B681-4BC2-AF4B-33CC26E878CB}" sibTransId="{BB9BA6E1-0DD5-4387-832A-AA383BC6F8EC}"/>
    <dgm:cxn modelId="{D7904D35-76D0-4C41-83C1-EDCA9CE9FA9B}" type="presOf" srcId="{51BA3DB3-4619-4F3D-BC2B-FB8CC9AC8D32}" destId="{40109C61-DD68-4424-8070-F2A60A93C7F8}" srcOrd="0" destOrd="0" presId="urn:microsoft.com/office/officeart/2005/8/layout/cycle5"/>
    <dgm:cxn modelId="{1CE9F440-86FA-4DA0-A448-AAC3EA75FF24}" type="presOf" srcId="{819ABC75-AB97-4FCB-811F-E10C4017CCD0}" destId="{9D8C7B73-6876-4A7D-8B18-9C00EADFDE86}" srcOrd="0" destOrd="0" presId="urn:microsoft.com/office/officeart/2005/8/layout/cycle5"/>
    <dgm:cxn modelId="{87A51860-3CA1-4CF2-B5FF-8ADE22D33E56}" type="presOf" srcId="{BB9BA6E1-0DD5-4387-832A-AA383BC6F8EC}" destId="{31A51028-B0DA-4A8E-8F7E-1F98A13938F7}" srcOrd="0" destOrd="0" presId="urn:microsoft.com/office/officeart/2005/8/layout/cycle5"/>
    <dgm:cxn modelId="{FEC81250-117D-42C1-9336-A3DEC0090C4F}" srcId="{AEFFF250-0D01-4515-942C-78F1F6E793A7}" destId="{0A7E35ED-91A2-483C-A7CA-0429719980C2}" srcOrd="4" destOrd="0" parTransId="{FB737EFE-1B98-4BF9-BB31-EACA4F6E6D6C}" sibTransId="{819ABC75-AB97-4FCB-811F-E10C4017CCD0}"/>
    <dgm:cxn modelId="{B78B0475-A25E-4BA9-8B14-B93BE423DDD6}" type="presOf" srcId="{A3EE51FA-07C7-4545-9953-DA699C968B06}" destId="{5070589B-DDD5-4827-BA00-6C1BD50AFB23}" srcOrd="0" destOrd="0" presId="urn:microsoft.com/office/officeart/2005/8/layout/cycle5"/>
    <dgm:cxn modelId="{2CABF981-5C33-4DFD-9E48-C27BB62F4503}" type="presOf" srcId="{9192112D-9D9E-4206-A0EE-8D6893728C16}" destId="{12573D56-483F-414F-B5A0-6B99A47BE5A0}" srcOrd="0" destOrd="0" presId="urn:microsoft.com/office/officeart/2005/8/layout/cycle5"/>
    <dgm:cxn modelId="{6B77DABC-6797-4440-8D8E-12758CB1D42D}" type="presOf" srcId="{D1C8F6CB-5E05-4E4C-B0BD-705ADC8B43BA}" destId="{F6D540F8-E65B-412D-B912-9CEB52D7B706}" srcOrd="0" destOrd="0" presId="urn:microsoft.com/office/officeart/2005/8/layout/cycle5"/>
    <dgm:cxn modelId="{F9CEC7C2-4F1F-4145-9E8D-9BC71F93B4BF}" type="presOf" srcId="{AEFFF250-0D01-4515-942C-78F1F6E793A7}" destId="{00B1842D-82D1-473F-B04C-453583CBB72F}" srcOrd="0" destOrd="0" presId="urn:microsoft.com/office/officeart/2005/8/layout/cycle5"/>
    <dgm:cxn modelId="{B566C7CD-390B-41A1-9DD9-77C9998D9530}" type="presOf" srcId="{602D0555-A8E1-4120-AE70-52029255274E}" destId="{860AAC0A-67E3-401B-B5B4-B67897E11D6C}" srcOrd="0" destOrd="0" presId="urn:microsoft.com/office/officeart/2005/8/layout/cycle5"/>
    <dgm:cxn modelId="{593BA6CF-0A34-4782-8597-9C1E968610D0}" srcId="{AEFFF250-0D01-4515-942C-78F1F6E793A7}" destId="{D1C8F6CB-5E05-4E4C-B0BD-705ADC8B43BA}" srcOrd="0" destOrd="0" parTransId="{9DFC9EC3-E68F-4745-BEB9-2A3135CA38B5}" sibTransId="{A3EE51FA-07C7-4545-9953-DA699C968B06}"/>
    <dgm:cxn modelId="{017A04E1-4703-4D3C-BD33-1C1B321B332C}" type="presOf" srcId="{3691A7F8-EA4E-4BA4-BB1F-363789634724}" destId="{11145752-797E-4227-81D1-36B585311C84}" srcOrd="0" destOrd="0" presId="urn:microsoft.com/office/officeart/2005/8/layout/cycle5"/>
    <dgm:cxn modelId="{A1708C51-E9F3-4D95-8761-B843A8C6B137}" type="presParOf" srcId="{00B1842D-82D1-473F-B04C-453583CBB72F}" destId="{F6D540F8-E65B-412D-B912-9CEB52D7B706}" srcOrd="0" destOrd="0" presId="urn:microsoft.com/office/officeart/2005/8/layout/cycle5"/>
    <dgm:cxn modelId="{F3FC51B8-BAD4-4E51-AA5C-ED6F576EA47D}" type="presParOf" srcId="{00B1842D-82D1-473F-B04C-453583CBB72F}" destId="{6E6E63F4-126F-42C5-B9E7-91DADA67B44F}" srcOrd="1" destOrd="0" presId="urn:microsoft.com/office/officeart/2005/8/layout/cycle5"/>
    <dgm:cxn modelId="{F7C3FC12-C6FD-4DD4-A174-8FF02FF6EA12}" type="presParOf" srcId="{00B1842D-82D1-473F-B04C-453583CBB72F}" destId="{5070589B-DDD5-4827-BA00-6C1BD50AFB23}" srcOrd="2" destOrd="0" presId="urn:microsoft.com/office/officeart/2005/8/layout/cycle5"/>
    <dgm:cxn modelId="{49DD02C1-8144-4893-BAC6-D6880658791E}" type="presParOf" srcId="{00B1842D-82D1-473F-B04C-453583CBB72F}" destId="{40109C61-DD68-4424-8070-F2A60A93C7F8}" srcOrd="3" destOrd="0" presId="urn:microsoft.com/office/officeart/2005/8/layout/cycle5"/>
    <dgm:cxn modelId="{AE0DB23D-6333-4C7F-A928-2339B8FDC943}" type="presParOf" srcId="{00B1842D-82D1-473F-B04C-453583CBB72F}" destId="{6F4A4618-BBBF-4D6B-B96E-E6D401331B08}" srcOrd="4" destOrd="0" presId="urn:microsoft.com/office/officeart/2005/8/layout/cycle5"/>
    <dgm:cxn modelId="{6A82319C-9F1D-44BF-9C4A-4958D398E1FC}" type="presParOf" srcId="{00B1842D-82D1-473F-B04C-453583CBB72F}" destId="{394ED5B7-AAD0-4DED-9835-1541677E0E77}" srcOrd="5" destOrd="0" presId="urn:microsoft.com/office/officeart/2005/8/layout/cycle5"/>
    <dgm:cxn modelId="{7AC2AF17-4E0C-4E6F-843C-0874FCF4C696}" type="presParOf" srcId="{00B1842D-82D1-473F-B04C-453583CBB72F}" destId="{11145752-797E-4227-81D1-36B585311C84}" srcOrd="6" destOrd="0" presId="urn:microsoft.com/office/officeart/2005/8/layout/cycle5"/>
    <dgm:cxn modelId="{0878FF81-1A69-44E3-9DF9-748EF6969BD5}" type="presParOf" srcId="{00B1842D-82D1-473F-B04C-453583CBB72F}" destId="{D6CAF03C-F502-4F82-B683-7B972EB4ED12}" srcOrd="7" destOrd="0" presId="urn:microsoft.com/office/officeart/2005/8/layout/cycle5"/>
    <dgm:cxn modelId="{33D3F942-7178-44D2-9B2A-4CA52F55DA51}" type="presParOf" srcId="{00B1842D-82D1-473F-B04C-453583CBB72F}" destId="{31A51028-B0DA-4A8E-8F7E-1F98A13938F7}" srcOrd="8" destOrd="0" presId="urn:microsoft.com/office/officeart/2005/8/layout/cycle5"/>
    <dgm:cxn modelId="{5D679E32-BDB3-44FD-90DE-702883FDFB6D}" type="presParOf" srcId="{00B1842D-82D1-473F-B04C-453583CBB72F}" destId="{860AAC0A-67E3-401B-B5B4-B67897E11D6C}" srcOrd="9" destOrd="0" presId="urn:microsoft.com/office/officeart/2005/8/layout/cycle5"/>
    <dgm:cxn modelId="{C75DE077-0F18-402D-A178-F025F2111B90}" type="presParOf" srcId="{00B1842D-82D1-473F-B04C-453583CBB72F}" destId="{08A8C117-FFF7-4552-B5D6-0D8D366C6990}" srcOrd="10" destOrd="0" presId="urn:microsoft.com/office/officeart/2005/8/layout/cycle5"/>
    <dgm:cxn modelId="{21B8475C-934E-458A-980C-8EA9D1E2E5E4}" type="presParOf" srcId="{00B1842D-82D1-473F-B04C-453583CBB72F}" destId="{12573D56-483F-414F-B5A0-6B99A47BE5A0}" srcOrd="11" destOrd="0" presId="urn:microsoft.com/office/officeart/2005/8/layout/cycle5"/>
    <dgm:cxn modelId="{D0D45872-4C4F-46E3-866E-3EFD62CD46CD}" type="presParOf" srcId="{00B1842D-82D1-473F-B04C-453583CBB72F}" destId="{E91C07D2-4DB7-4200-A88D-8E35BD97492B}" srcOrd="12" destOrd="0" presId="urn:microsoft.com/office/officeart/2005/8/layout/cycle5"/>
    <dgm:cxn modelId="{AA270E95-AAFF-4280-93B7-BBD9ED9621F9}" type="presParOf" srcId="{00B1842D-82D1-473F-B04C-453583CBB72F}" destId="{3A9FDF89-A88B-4F70-AF10-0D88CCE9AAAB}" srcOrd="13" destOrd="0" presId="urn:microsoft.com/office/officeart/2005/8/layout/cycle5"/>
    <dgm:cxn modelId="{D1687CEE-189B-430B-A356-7068A67A6293}" type="presParOf" srcId="{00B1842D-82D1-473F-B04C-453583CBB72F}" destId="{9D8C7B73-6876-4A7D-8B18-9C00EADFDE86}" srcOrd="14" destOrd="0" presId="urn:microsoft.com/office/officeart/2005/8/layout/cycle5"/>
  </dgm:cxnLst>
  <dgm:bg/>
  <dgm:whole>
    <a:ln w="9525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540F8-E65B-412D-B912-9CEB52D7B706}">
      <dsp:nvSpPr>
        <dsp:cNvPr id="0" name=""/>
        <dsp:cNvSpPr/>
      </dsp:nvSpPr>
      <dsp:spPr>
        <a:xfrm>
          <a:off x="2117554" y="-374619"/>
          <a:ext cx="1745923" cy="1803209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Improve population using DE mutation and crossover schemes by exploring with available information</a:t>
          </a:r>
        </a:p>
      </dsp:txBody>
      <dsp:txXfrm>
        <a:off x="2202783" y="-289390"/>
        <a:ext cx="1575465" cy="1632751"/>
      </dsp:txXfrm>
    </dsp:sp>
    <dsp:sp modelId="{5070589B-DDD5-4827-BA00-6C1BD50AFB23}">
      <dsp:nvSpPr>
        <dsp:cNvPr id="0" name=""/>
        <dsp:cNvSpPr/>
      </dsp:nvSpPr>
      <dsp:spPr>
        <a:xfrm>
          <a:off x="1241581" y="526985"/>
          <a:ext cx="3497869" cy="3497869"/>
        </a:xfrm>
        <a:custGeom>
          <a:avLst/>
          <a:gdLst/>
          <a:ahLst/>
          <a:cxnLst/>
          <a:rect l="0" t="0" r="0" b="0"/>
          <a:pathLst>
            <a:path>
              <a:moveTo>
                <a:pt x="2754728" y="318147"/>
              </a:moveTo>
              <a:arcTo wR="1748934" hR="1748934" stAng="18306354" swAng="942722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09C61-DD68-4424-8070-F2A60A93C7F8}">
      <dsp:nvSpPr>
        <dsp:cNvPr id="0" name=""/>
        <dsp:cNvSpPr/>
      </dsp:nvSpPr>
      <dsp:spPr>
        <a:xfrm>
          <a:off x="3979963" y="1297442"/>
          <a:ext cx="1347776" cy="87605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Fitness evaluation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4022728" y="1340207"/>
        <a:ext cx="1262246" cy="790524"/>
      </dsp:txXfrm>
    </dsp:sp>
    <dsp:sp modelId="{394ED5B7-AAD0-4DED-9835-1541677E0E77}">
      <dsp:nvSpPr>
        <dsp:cNvPr id="0" name=""/>
        <dsp:cNvSpPr/>
      </dsp:nvSpPr>
      <dsp:spPr>
        <a:xfrm>
          <a:off x="1241581" y="526985"/>
          <a:ext cx="3497869" cy="3497869"/>
        </a:xfrm>
        <a:custGeom>
          <a:avLst/>
          <a:gdLst/>
          <a:ahLst/>
          <a:cxnLst/>
          <a:rect l="0" t="0" r="0" b="0"/>
          <a:pathLst>
            <a:path>
              <a:moveTo>
                <a:pt x="3497291" y="1793900"/>
              </a:moveTo>
              <a:arcTo wR="1748934" hR="1748934" stAng="21688395" swAng="880459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45752-797E-4227-81D1-36B585311C84}">
      <dsp:nvSpPr>
        <dsp:cNvPr id="0" name=""/>
        <dsp:cNvSpPr/>
      </dsp:nvSpPr>
      <dsp:spPr>
        <a:xfrm>
          <a:off x="3283214" y="2902060"/>
          <a:ext cx="1470599" cy="15775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Improve population using KHA schemes by exploiting the available information</a:t>
          </a:r>
        </a:p>
      </dsp:txBody>
      <dsp:txXfrm>
        <a:off x="3355003" y="2973849"/>
        <a:ext cx="1327021" cy="1433977"/>
      </dsp:txXfrm>
    </dsp:sp>
    <dsp:sp modelId="{31A51028-B0DA-4A8E-8F7E-1F98A13938F7}">
      <dsp:nvSpPr>
        <dsp:cNvPr id="0" name=""/>
        <dsp:cNvSpPr/>
      </dsp:nvSpPr>
      <dsp:spPr>
        <a:xfrm>
          <a:off x="1281627" y="520664"/>
          <a:ext cx="3497869" cy="3497869"/>
        </a:xfrm>
        <a:custGeom>
          <a:avLst/>
          <a:gdLst/>
          <a:ahLst/>
          <a:cxnLst/>
          <a:rect l="0" t="0" r="0" b="0"/>
          <a:pathLst>
            <a:path>
              <a:moveTo>
                <a:pt x="1917075" y="3489768"/>
              </a:moveTo>
              <a:arcTo wR="1748934" hR="1748934" stAng="5068987" swAng="504132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0AAC0A-67E3-401B-B5B4-B67897E11D6C}">
      <dsp:nvSpPr>
        <dsp:cNvPr id="0" name=""/>
        <dsp:cNvSpPr/>
      </dsp:nvSpPr>
      <dsp:spPr>
        <a:xfrm>
          <a:off x="1100954" y="3083368"/>
          <a:ext cx="1756678" cy="121493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Selection scheme </a:t>
          </a:r>
        </a:p>
      </dsp:txBody>
      <dsp:txXfrm>
        <a:off x="1160262" y="3142676"/>
        <a:ext cx="1638062" cy="1096322"/>
      </dsp:txXfrm>
    </dsp:sp>
    <dsp:sp modelId="{12573D56-483F-414F-B5A0-6B99A47BE5A0}">
      <dsp:nvSpPr>
        <dsp:cNvPr id="0" name=""/>
        <dsp:cNvSpPr/>
      </dsp:nvSpPr>
      <dsp:spPr>
        <a:xfrm>
          <a:off x="1242593" y="507958"/>
          <a:ext cx="3497869" cy="3497869"/>
        </a:xfrm>
        <a:custGeom>
          <a:avLst/>
          <a:gdLst/>
          <a:ahLst/>
          <a:cxnLst/>
          <a:rect l="0" t="0" r="0" b="0"/>
          <a:pathLst>
            <a:path>
              <a:moveTo>
                <a:pt x="128367" y="2406607"/>
              </a:moveTo>
              <a:arcTo wR="1748934" hR="1748934" stAng="9474677" swAng="1122597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C07D2-4DB7-4200-A88D-8E35BD97492B}">
      <dsp:nvSpPr>
        <dsp:cNvPr id="0" name=""/>
        <dsp:cNvSpPr/>
      </dsp:nvSpPr>
      <dsp:spPr>
        <a:xfrm>
          <a:off x="653291" y="1297442"/>
          <a:ext cx="1347776" cy="87605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Fitness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evaluation</a:t>
          </a:r>
        </a:p>
      </dsp:txBody>
      <dsp:txXfrm>
        <a:off x="696056" y="1340207"/>
        <a:ext cx="1262246" cy="790524"/>
      </dsp:txXfrm>
    </dsp:sp>
    <dsp:sp modelId="{9D8C7B73-6876-4A7D-8B18-9C00EADFDE86}">
      <dsp:nvSpPr>
        <dsp:cNvPr id="0" name=""/>
        <dsp:cNvSpPr/>
      </dsp:nvSpPr>
      <dsp:spPr>
        <a:xfrm>
          <a:off x="1241581" y="526985"/>
          <a:ext cx="3497869" cy="3497869"/>
        </a:xfrm>
        <a:custGeom>
          <a:avLst/>
          <a:gdLst/>
          <a:ahLst/>
          <a:cxnLst/>
          <a:rect l="0" t="0" r="0" b="0"/>
          <a:pathLst>
            <a:path>
              <a:moveTo>
                <a:pt x="393261" y="643981"/>
              </a:moveTo>
              <a:arcTo wR="1748934" hR="1748934" stAng="13150924" swAng="942722"/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9C03A-A448-4922-86C5-74D72598512F}" type="datetimeFigureOut">
              <a:rPr lang="en-IN" smtClean="0"/>
              <a:t>27-05-2022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DB224-3EBA-4D9D-8F30-464FB8AEF8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4501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2e83df4b8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12e83df4b8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4446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2d2aa93f5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2d2aa93f5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8460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3855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590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96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950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345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271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86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714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182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528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5/27/2022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754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5/27/2022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84C44-ECDA-4249-9B1F-1BC44B735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514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vprakash@iitb.ac.in" TargetMode="External"/><Relationship Id="rId7" Type="http://schemas.openxmlformats.org/officeDocument/2006/relationships/image" Target="../media/image4.png"/><Relationship Id="rId2" Type="http://schemas.openxmlformats.org/officeDocument/2006/relationships/hyperlink" Target="mailto:pooji.pujitha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"/><Relationship Id="rId2" Type="http://schemas.openxmlformats.org/officeDocument/2006/relationships/image" Target="../media/image9.t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if"/><Relationship Id="rId2" Type="http://schemas.openxmlformats.org/officeDocument/2006/relationships/image" Target="../media/image11.t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834" y="2223962"/>
            <a:ext cx="10896333" cy="216495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br>
              <a:rPr lang="en-IN" sz="2200" b="1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br>
              <a:rPr lang="en-IN" sz="2200" b="1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br>
              <a:rPr lang="en-IN" sz="2200" b="1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en-IN" sz="2200" b="1" dirty="0">
                <a:latin typeface="Yu Gothic Medium" panose="020B0500000000000000" pitchFamily="34" charset="-128"/>
                <a:ea typeface="Yu Gothic Medium" panose="020B0500000000000000" pitchFamily="34" charset="-128"/>
                <a:cs typeface="Cordia New" panose="020B0304020202020204" pitchFamily="34" charset="-34"/>
              </a:rPr>
              <a:t>Presentation</a:t>
            </a:r>
            <a:br>
              <a:rPr lang="en-IN" sz="2200" b="1" dirty="0">
                <a:latin typeface="Yu Gothic Medium" panose="020B0500000000000000" pitchFamily="34" charset="-128"/>
                <a:ea typeface="Yu Gothic Medium" panose="020B0500000000000000" pitchFamily="34" charset="-128"/>
                <a:cs typeface="Cordia New" panose="020B0304020202020204" pitchFamily="34" charset="-34"/>
              </a:rPr>
            </a:br>
            <a:r>
              <a:rPr lang="en-IN" sz="2200" b="1" dirty="0">
                <a:latin typeface="Yu Gothic Medium" panose="020B0500000000000000" pitchFamily="34" charset="-128"/>
                <a:ea typeface="Yu Gothic Medium" panose="020B0500000000000000" pitchFamily="34" charset="-128"/>
                <a:cs typeface="Cordia New" panose="020B0304020202020204" pitchFamily="34" charset="-34"/>
              </a:rPr>
              <a:t>On</a:t>
            </a:r>
            <a:br>
              <a:rPr lang="en-IN" sz="3600" b="1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en-US" sz="3300" b="1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Reliability-Based Hybrid Metaheuristic Optimization Model for the Design of Two Loop Network Under Mechanical Uncertain Scenarios</a:t>
            </a:r>
            <a:endParaRPr lang="en-IN" sz="3300" dirty="0">
              <a:solidFill>
                <a:srgbClr val="2B21AF"/>
              </a:solidFill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5930" y="4388912"/>
            <a:ext cx="8500141" cy="2832248"/>
          </a:xfrm>
        </p:spPr>
        <p:txBody>
          <a:bodyPr>
            <a:normAutofit fontScale="25000" lnSpcReduction="20000"/>
          </a:bodyPr>
          <a:lstStyle/>
          <a:p>
            <a:endParaRPr lang="en-US" sz="2200" b="1" dirty="0">
              <a:latin typeface="+mj-lt"/>
            </a:endParaRPr>
          </a:p>
          <a:p>
            <a:r>
              <a:rPr lang="en-US" sz="8000" b="1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by </a:t>
            </a:r>
          </a:p>
          <a:p>
            <a:endParaRPr lang="en-US" sz="8000" b="1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8800" b="1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Seelam Naga Poojitha</a:t>
            </a:r>
            <a:r>
              <a:rPr lang="en-US" sz="8800" b="1" baseline="30000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1</a:t>
            </a:r>
            <a:r>
              <a:rPr lang="en-US" sz="8800" b="1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 and </a:t>
            </a:r>
            <a:r>
              <a:rPr lang="en-US" sz="8800" b="1" dirty="0" err="1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Vinayakam</a:t>
            </a:r>
            <a:r>
              <a:rPr lang="en-US" sz="8800" b="1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 Jothiprakash</a:t>
            </a:r>
            <a:r>
              <a:rPr lang="en-US" sz="8800" b="1" baseline="30000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2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sz="6400" b="1" i="1" baseline="30000" dirty="0">
              <a:latin typeface="Yu Gothic Medium" panose="020B0500000000000000" pitchFamily="34" charset="-128"/>
              <a:ea typeface="Yu Gothic Medium" panose="020B0500000000000000" pitchFamily="34" charset="-128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800" b="1" baseline="30000" dirty="0"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itchFamily="18" charset="0"/>
              </a:rPr>
              <a:t>1</a:t>
            </a:r>
            <a:r>
              <a:rPr lang="en-US" sz="4800" b="1" dirty="0"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itchFamily="18" charset="0"/>
              </a:rPr>
              <a:t>Research Scholar, </a:t>
            </a:r>
            <a:r>
              <a:rPr lang="en-US" sz="4800" b="1" baseline="30000" dirty="0"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itchFamily="18" charset="0"/>
              </a:rPr>
              <a:t>2</a:t>
            </a:r>
            <a:r>
              <a:rPr lang="en-US" sz="4800" b="1" dirty="0"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itchFamily="18" charset="0"/>
              </a:rPr>
              <a:t>Professor, Indian Institute of Technology, Bombay, Powai, Mumbai, Maharashtra, India, 400076</a:t>
            </a:r>
            <a:endParaRPr lang="en-IN" sz="4800" b="1" i="1" dirty="0">
              <a:latin typeface="Yu Gothic Medium" panose="020B0500000000000000" pitchFamily="34" charset="-128"/>
              <a:ea typeface="Yu Gothic Medium" panose="020B0500000000000000" pitchFamily="34" charset="-128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sz="4800" b="1" dirty="0"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anose="02020603050405020304" pitchFamily="18" charset="0"/>
              </a:rPr>
              <a:t>Correspondence E-mail</a:t>
            </a:r>
            <a:r>
              <a:rPr lang="en-IN" sz="4800" b="1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anose="02020603050405020304" pitchFamily="18" charset="0"/>
              </a:rPr>
              <a:t>: </a:t>
            </a:r>
            <a:r>
              <a:rPr lang="en-IN" sz="4800" b="1" u="sng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anose="02020603050405020304" pitchFamily="18" charset="0"/>
                <a:hlinkClick r:id="rId2"/>
              </a:rPr>
              <a:t>pooji.pujitha@gmail.com</a:t>
            </a:r>
            <a:r>
              <a:rPr lang="en-IN" sz="4800" b="1" u="sng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anose="02020603050405020304" pitchFamily="18" charset="0"/>
              </a:rPr>
              <a:t>, </a:t>
            </a:r>
            <a:r>
              <a:rPr lang="en-IN" sz="4800" b="1" u="sng" dirty="0">
                <a:solidFill>
                  <a:srgbClr val="2B21AF"/>
                </a:solidFill>
                <a:latin typeface="Yu Gothic Medium" panose="020B0500000000000000" pitchFamily="34" charset="-128"/>
                <a:ea typeface="Yu Gothic Medium" panose="020B0500000000000000" pitchFamily="34" charset="-128"/>
                <a:cs typeface="Times New Roman" panose="02020603050405020304" pitchFamily="18" charset="0"/>
                <a:hlinkClick r:id="rId3"/>
              </a:rPr>
              <a:t>vprakash@iitb.ac.in</a:t>
            </a:r>
            <a:endParaRPr lang="en-US" sz="8800" b="1" baseline="30000" dirty="0">
              <a:latin typeface="+mj-lt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sz="8800" b="1" baseline="30000" dirty="0">
              <a:latin typeface="+mj-lt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sz="8800" b="1" baseline="30000" dirty="0">
              <a:latin typeface="+mj-lt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sz="9600" b="1" baseline="30000" dirty="0">
              <a:latin typeface="+mj-lt"/>
            </a:endParaRPr>
          </a:p>
          <a:p>
            <a:endParaRPr lang="en-US" sz="1600" b="1" i="1" dirty="0">
              <a:latin typeface="+mj-lt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846" y="5024846"/>
            <a:ext cx="1833154" cy="18331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68289" cy="16011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6879"/>
            <a:ext cx="1547949" cy="184112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DDC0C26-1347-B238-1DDC-2ED3CC06CD2B}"/>
              </a:ext>
            </a:extLst>
          </p:cNvPr>
          <p:cNvGrpSpPr/>
          <p:nvPr/>
        </p:nvGrpSpPr>
        <p:grpSpPr>
          <a:xfrm>
            <a:off x="4280122" y="0"/>
            <a:ext cx="3631756" cy="1305496"/>
            <a:chOff x="4390681" y="-6324"/>
            <a:chExt cx="3631756" cy="1305496"/>
          </a:xfrm>
        </p:grpSpPr>
        <p:pic>
          <p:nvPicPr>
            <p:cNvPr id="6" name="Imagem 9">
              <a:extLst>
                <a:ext uri="{FF2B5EF4-FFF2-40B4-BE49-F238E27FC236}">
                  <a16:creationId xmlns:a16="http://schemas.microsoft.com/office/drawing/2014/main" id="{6E6DB6F3-C90E-460F-92D6-CEBDF07C4D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6630" t="8492" b="1"/>
            <a:stretch/>
          </p:blipFill>
          <p:spPr>
            <a:xfrm>
              <a:off x="4492929" y="-6324"/>
              <a:ext cx="3427261" cy="85449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390681" y="899062"/>
              <a:ext cx="36317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0070C0"/>
                  </a:solidFill>
                  <a:latin typeface="Arial" panose="020B0604020202020204" pitchFamily="34" charset="0"/>
                  <a:ea typeface="Yu Gothic Medium" panose="020B0500000000000000" pitchFamily="34" charset="-128"/>
                  <a:cs typeface="Arial" panose="020B0604020202020204" pitchFamily="34" charset="0"/>
                </a:rPr>
                <a:t>Vienna, Austria and Online</a:t>
              </a:r>
              <a:endParaRPr lang="en-IN" sz="2000" b="1" dirty="0">
                <a:solidFill>
                  <a:srgbClr val="0070C0"/>
                </a:solidFill>
                <a:latin typeface="Arial" panose="020B0604020202020204" pitchFamily="34" charset="0"/>
                <a:ea typeface="Yu Gothic Medium" panose="020B0500000000000000" pitchFamily="34" charset="-128"/>
                <a:cs typeface="Arial" panose="020B0604020202020204" pitchFamily="34" charset="0"/>
              </a:endParaRPr>
            </a:p>
          </p:txBody>
        </p: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3141" y="1"/>
            <a:ext cx="1200308" cy="139849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591EEA-8E59-5ABD-7D05-0A26AAB0A9A9}"/>
              </a:ext>
            </a:extLst>
          </p:cNvPr>
          <p:cNvSpPr txBox="1"/>
          <p:nvPr/>
        </p:nvSpPr>
        <p:spPr>
          <a:xfrm>
            <a:off x="3948315" y="6488668"/>
            <a:ext cx="4319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Session HS3.8, Presentation: EGU22-12971</a:t>
            </a:r>
            <a:endParaRPr lang="en-IN" sz="1600" b="1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7111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391885" y="2078263"/>
            <a:ext cx="11673096" cy="4211578"/>
            <a:chOff x="653142" y="393154"/>
            <a:chExt cx="11673096" cy="4211578"/>
          </a:xfrm>
        </p:grpSpPr>
        <p:cxnSp>
          <p:nvCxnSpPr>
            <p:cNvPr id="104" name="Google Shape;104;p16"/>
            <p:cNvCxnSpPr/>
            <p:nvPr/>
          </p:nvCxnSpPr>
          <p:spPr>
            <a:xfrm>
              <a:off x="10642915" y="1632356"/>
              <a:ext cx="2000" cy="63680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grpSp>
          <p:nvGrpSpPr>
            <p:cNvPr id="25" name="Group 24"/>
            <p:cNvGrpSpPr/>
            <p:nvPr/>
          </p:nvGrpSpPr>
          <p:grpSpPr>
            <a:xfrm>
              <a:off x="653142" y="393154"/>
              <a:ext cx="11673096" cy="4211578"/>
              <a:chOff x="653142" y="393154"/>
              <a:chExt cx="11673096" cy="4211578"/>
            </a:xfrm>
          </p:grpSpPr>
          <p:cxnSp>
            <p:nvCxnSpPr>
              <p:cNvPr id="105" name="Google Shape;105;p16"/>
              <p:cNvCxnSpPr>
                <a:stCxn id="93" idx="2"/>
                <a:endCxn id="99" idx="0"/>
              </p:cNvCxnSpPr>
              <p:nvPr/>
            </p:nvCxnSpPr>
            <p:spPr>
              <a:xfrm>
                <a:off x="10649767" y="3382900"/>
                <a:ext cx="0" cy="6372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stealth" w="med" len="med"/>
              </a:ln>
            </p:spPr>
          </p:cxnSp>
          <p:grpSp>
            <p:nvGrpSpPr>
              <p:cNvPr id="24" name="Group 23"/>
              <p:cNvGrpSpPr/>
              <p:nvPr/>
            </p:nvGrpSpPr>
            <p:grpSpPr>
              <a:xfrm>
                <a:off x="653142" y="393154"/>
                <a:ext cx="11673096" cy="4211578"/>
                <a:chOff x="653142" y="393154"/>
                <a:chExt cx="11673096" cy="4211578"/>
              </a:xfrm>
            </p:grpSpPr>
            <p:sp>
              <p:nvSpPr>
                <p:cNvPr id="119" name="Google Shape;119;p16"/>
                <p:cNvSpPr txBox="1"/>
                <p:nvPr/>
              </p:nvSpPr>
              <p:spPr>
                <a:xfrm>
                  <a:off x="9083513" y="2339271"/>
                  <a:ext cx="596400" cy="5231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121900" tIns="121900" rIns="121900" bIns="121900" anchor="t" anchorCtr="0">
                  <a:spAutoFit/>
                </a:bodyPr>
                <a:lstStyle/>
                <a:p>
                  <a:r>
                    <a:rPr lang="en" b="1" dirty="0">
                      <a:latin typeface="Times New Roman" panose="02020603050405020304" pitchFamily="18" charset="0"/>
                      <a:ea typeface="Roboto"/>
                      <a:cs typeface="Times New Roman" panose="02020603050405020304" pitchFamily="18" charset="0"/>
                      <a:sym typeface="Roboto"/>
                    </a:rPr>
                    <a:t>yes</a:t>
                  </a:r>
                  <a:endParaRPr b="1" dirty="0">
                    <a:latin typeface="Times New Roman" panose="02020603050405020304" pitchFamily="18" charset="0"/>
                    <a:ea typeface="Roboto"/>
                    <a:cs typeface="Times New Roman" panose="02020603050405020304" pitchFamily="18" charset="0"/>
                    <a:sym typeface="Roboto"/>
                  </a:endParaRPr>
                </a:p>
              </p:txBody>
            </p:sp>
            <p:grpSp>
              <p:nvGrpSpPr>
                <p:cNvPr id="23" name="Group 22"/>
                <p:cNvGrpSpPr/>
                <p:nvPr/>
              </p:nvGrpSpPr>
              <p:grpSpPr>
                <a:xfrm>
                  <a:off x="653142" y="393154"/>
                  <a:ext cx="11673096" cy="4211578"/>
                  <a:chOff x="653142" y="393154"/>
                  <a:chExt cx="11673096" cy="4211578"/>
                </a:xfrm>
              </p:grpSpPr>
              <p:cxnSp>
                <p:nvCxnSpPr>
                  <p:cNvPr id="102" name="Google Shape;102;p16"/>
                  <p:cNvCxnSpPr>
                    <a:endCxn id="91" idx="1"/>
                  </p:cNvCxnSpPr>
                  <p:nvPr/>
                </p:nvCxnSpPr>
                <p:spPr>
                  <a:xfrm>
                    <a:off x="4507584" y="1193333"/>
                    <a:ext cx="1659200" cy="0"/>
                  </a:xfrm>
                  <a:prstGeom prst="straightConnector1">
                    <a:avLst/>
                  </a:prstGeom>
                  <a:noFill/>
                  <a:ln w="28575" cap="flat" cmpd="sng">
                    <a:solidFill>
                      <a:schemeClr val="dk1"/>
                    </a:solidFill>
                    <a:prstDash val="solid"/>
                    <a:round/>
                    <a:headEnd type="none" w="med" len="med"/>
                    <a:tailEnd type="stealth" w="med" len="med"/>
                  </a:ln>
                </p:spPr>
              </p:cxnSp>
              <p:grpSp>
                <p:nvGrpSpPr>
                  <p:cNvPr id="22" name="Group 21"/>
                  <p:cNvGrpSpPr/>
                  <p:nvPr/>
                </p:nvGrpSpPr>
                <p:grpSpPr>
                  <a:xfrm>
                    <a:off x="653142" y="393154"/>
                    <a:ext cx="11673096" cy="4211578"/>
                    <a:chOff x="653142" y="393154"/>
                    <a:chExt cx="11673096" cy="4211578"/>
                  </a:xfrm>
                </p:grpSpPr>
                <p:cxnSp>
                  <p:nvCxnSpPr>
                    <p:cNvPr id="103" name="Google Shape;103;p16"/>
                    <p:cNvCxnSpPr>
                      <a:stCxn id="91" idx="3"/>
                      <a:endCxn id="92" idx="1"/>
                    </p:cNvCxnSpPr>
                    <p:nvPr/>
                  </p:nvCxnSpPr>
                  <p:spPr>
                    <a:xfrm>
                      <a:off x="7913184" y="1193333"/>
                      <a:ext cx="1863200" cy="0"/>
                    </a:xfrm>
                    <a:prstGeom prst="straightConnector1">
                      <a:avLst/>
                    </a:prstGeom>
                    <a:noFill/>
                    <a:ln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stealth" w="med" len="med"/>
                    </a:ln>
                  </p:spPr>
                </p:cxnSp>
                <p:grpSp>
                  <p:nvGrpSpPr>
                    <p:cNvPr id="21" name="Group 20"/>
                    <p:cNvGrpSpPr/>
                    <p:nvPr/>
                  </p:nvGrpSpPr>
                  <p:grpSpPr>
                    <a:xfrm>
                      <a:off x="653142" y="393154"/>
                      <a:ext cx="11673096" cy="4211578"/>
                      <a:chOff x="653142" y="393154"/>
                      <a:chExt cx="11673096" cy="4211578"/>
                    </a:xfrm>
                  </p:grpSpPr>
                  <p:cxnSp>
                    <p:nvCxnSpPr>
                      <p:cNvPr id="107" name="Google Shape;107;p16"/>
                      <p:cNvCxnSpPr>
                        <a:stCxn id="96" idx="1"/>
                        <a:endCxn id="98" idx="3"/>
                      </p:cNvCxnSpPr>
                      <p:nvPr/>
                    </p:nvCxnSpPr>
                    <p:spPr>
                      <a:xfrm flipH="1">
                        <a:off x="4507600" y="2822100"/>
                        <a:ext cx="429196" cy="0"/>
                      </a:xfrm>
                      <a:prstGeom prst="straightConnector1">
                        <a:avLst/>
                      </a:prstGeom>
                      <a:noFill/>
                      <a:ln w="28575" cap="flat" cmpd="sng">
                        <a:solidFill>
                          <a:schemeClr val="dk1"/>
                        </a:solidFill>
                        <a:prstDash val="solid"/>
                        <a:round/>
                        <a:headEnd type="none" w="med" len="med"/>
                        <a:tailEnd type="triangle" w="med" len="med"/>
                      </a:ln>
                    </p:spPr>
                  </p:cxnSp>
                  <p:cxnSp>
                    <p:nvCxnSpPr>
                      <p:cNvPr id="108" name="Google Shape;108;p16"/>
                      <p:cNvCxnSpPr>
                        <a:endCxn id="96" idx="3"/>
                      </p:cNvCxnSpPr>
                      <p:nvPr/>
                    </p:nvCxnSpPr>
                    <p:spPr>
                      <a:xfrm rot="10800000">
                        <a:off x="6674017" y="2822100"/>
                        <a:ext cx="385200" cy="2400"/>
                      </a:xfrm>
                      <a:prstGeom prst="straightConnector1">
                        <a:avLst/>
                      </a:prstGeom>
                      <a:noFill/>
                      <a:ln w="28575" cap="flat" cmpd="sng">
                        <a:solidFill>
                          <a:schemeClr val="dk1"/>
                        </a:solidFill>
                        <a:prstDash val="solid"/>
                        <a:round/>
                        <a:headEnd type="none" w="med" len="med"/>
                        <a:tailEnd type="triangle" w="med" len="med"/>
                      </a:ln>
                    </p:spPr>
                  </p:cxnSp>
                  <p:cxnSp>
                    <p:nvCxnSpPr>
                      <p:cNvPr id="109" name="Google Shape;109;p16"/>
                      <p:cNvCxnSpPr>
                        <a:stCxn id="93" idx="1"/>
                      </p:cNvCxnSpPr>
                      <p:nvPr/>
                    </p:nvCxnSpPr>
                    <p:spPr>
                      <a:xfrm flipH="1">
                        <a:off x="8805367" y="2822100"/>
                        <a:ext cx="971200" cy="1200"/>
                      </a:xfrm>
                      <a:prstGeom prst="straightConnector1">
                        <a:avLst/>
                      </a:prstGeom>
                      <a:noFill/>
                      <a:ln w="28575" cap="flat" cmpd="sng">
                        <a:solidFill>
                          <a:schemeClr val="dk1"/>
                        </a:solidFill>
                        <a:prstDash val="solid"/>
                        <a:round/>
                        <a:headEnd type="none" w="med" len="med"/>
                        <a:tailEnd type="triangle" w="med" len="med"/>
                      </a:ln>
                    </p:spPr>
                  </p:cxnSp>
                  <p:grpSp>
                    <p:nvGrpSpPr>
                      <p:cNvPr id="20" name="Group 19"/>
                      <p:cNvGrpSpPr/>
                      <p:nvPr/>
                    </p:nvGrpSpPr>
                    <p:grpSpPr>
                      <a:xfrm>
                        <a:off x="653142" y="393154"/>
                        <a:ext cx="11673096" cy="4211578"/>
                        <a:chOff x="653142" y="393154"/>
                        <a:chExt cx="11673096" cy="4211578"/>
                      </a:xfrm>
                    </p:grpSpPr>
                    <p:cxnSp>
                      <p:nvCxnSpPr>
                        <p:cNvPr id="106" name="Google Shape;106;p16"/>
                        <p:cNvCxnSpPr/>
                        <p:nvPr/>
                      </p:nvCxnSpPr>
                      <p:spPr>
                        <a:xfrm>
                          <a:off x="5823268" y="3382900"/>
                          <a:ext cx="2000" cy="828000"/>
                        </a:xfrm>
                        <a:prstGeom prst="straightConnector1">
                          <a:avLst/>
                        </a:prstGeom>
                        <a:noFill/>
                        <a:ln w="2857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med" len="med"/>
                          <a:tailEnd type="stealth" w="med" len="med"/>
                        </a:ln>
                      </p:spPr>
                    </p:cxnSp>
                    <p:cxnSp>
                      <p:nvCxnSpPr>
                        <p:cNvPr id="110" name="Google Shape;110;p16"/>
                        <p:cNvCxnSpPr>
                          <a:stCxn id="98" idx="0"/>
                          <a:endCxn id="90" idx="2"/>
                        </p:cNvCxnSpPr>
                        <p:nvPr/>
                      </p:nvCxnSpPr>
                      <p:spPr>
                        <a:xfrm rot="10800000">
                          <a:off x="3634400" y="1624300"/>
                          <a:ext cx="0" cy="766800"/>
                        </a:xfrm>
                        <a:prstGeom prst="straightConnector1">
                          <a:avLst/>
                        </a:prstGeom>
                        <a:noFill/>
                        <a:ln w="2857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med" len="med"/>
                          <a:tailEnd type="triangle" w="med" len="med"/>
                        </a:ln>
                      </p:spPr>
                    </p:cxnSp>
                    <p:grpSp>
                      <p:nvGrpSpPr>
                        <p:cNvPr id="19" name="Group 18"/>
                        <p:cNvGrpSpPr/>
                        <p:nvPr/>
                      </p:nvGrpSpPr>
                      <p:grpSpPr>
                        <a:xfrm>
                          <a:off x="653142" y="393154"/>
                          <a:ext cx="11673096" cy="4211578"/>
                          <a:chOff x="653142" y="393154"/>
                          <a:chExt cx="11673096" cy="4211578"/>
                        </a:xfrm>
                      </p:grpSpPr>
                      <p:cxnSp>
                        <p:nvCxnSpPr>
                          <p:cNvPr id="101" name="Google Shape;101;p16"/>
                          <p:cNvCxnSpPr>
                            <a:stCxn id="89" idx="6"/>
                            <a:endCxn id="90" idx="1"/>
                          </p:cNvCxnSpPr>
                          <p:nvPr/>
                        </p:nvCxnSpPr>
                        <p:spPr>
                          <a:xfrm>
                            <a:off x="2045300" y="1193333"/>
                            <a:ext cx="716000" cy="0"/>
                          </a:xfrm>
                          <a:prstGeom prst="straightConnector1">
                            <a:avLst/>
                          </a:prstGeom>
                          <a:noFill/>
                          <a:ln w="28575" cap="flat" cmpd="sng">
                            <a:solidFill>
                              <a:schemeClr val="dk1"/>
                            </a:solidFill>
                            <a:prstDash val="solid"/>
                            <a:round/>
                            <a:headEnd type="none" w="med" len="med"/>
                            <a:tailEnd type="stealth" w="med" len="med"/>
                          </a:ln>
                        </p:spPr>
                      </p:cxnSp>
                      <p:grpSp>
                        <p:nvGrpSpPr>
                          <p:cNvPr id="18" name="Group 17"/>
                          <p:cNvGrpSpPr/>
                          <p:nvPr/>
                        </p:nvGrpSpPr>
                        <p:grpSpPr>
                          <a:xfrm>
                            <a:off x="653142" y="393154"/>
                            <a:ext cx="11673096" cy="4211578"/>
                            <a:chOff x="653142" y="393154"/>
                            <a:chExt cx="11673096" cy="4211578"/>
                          </a:xfrm>
                        </p:grpSpPr>
                        <p:sp>
                          <p:nvSpPr>
                            <p:cNvPr id="115" name="Google Shape;115;p16"/>
                            <p:cNvSpPr txBox="1"/>
                            <p:nvPr/>
                          </p:nvSpPr>
                          <p:spPr>
                            <a:xfrm>
                              <a:off x="10579838" y="1560876"/>
                              <a:ext cx="1746400" cy="107717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  <p:txBody>
                            <a:bodyPr spcFirstLastPara="1" wrap="square" lIns="121900" tIns="121900" rIns="121900" bIns="121900" anchor="t" anchorCtr="0">
                              <a:spAutoFit/>
                            </a:bodyPr>
                            <a:lstStyle/>
                            <a:p>
                              <a:pPr algn="ctr"/>
                              <a:r>
                                <a:rPr lang="en" dirty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a:t>Assessment of mechanical reliability</a:t>
                              </a:r>
                              <a:endParaRPr dirty="0">
                                <a:solidFill>
                                  <a:schemeClr val="dk1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grpSp>
                          <p:nvGrpSpPr>
                            <p:cNvPr id="17" name="Group 16"/>
                            <p:cNvGrpSpPr/>
                            <p:nvPr/>
                          </p:nvGrpSpPr>
                          <p:grpSpPr>
                            <a:xfrm>
                              <a:off x="653142" y="393154"/>
                              <a:ext cx="11362298" cy="4211578"/>
                              <a:chOff x="653142" y="393154"/>
                              <a:chExt cx="11362298" cy="4211578"/>
                            </a:xfrm>
                          </p:grpSpPr>
                          <p:grpSp>
                            <p:nvGrpSpPr>
                              <p:cNvPr id="16" name="Group 15"/>
                              <p:cNvGrpSpPr/>
                              <p:nvPr/>
                            </p:nvGrpSpPr>
                            <p:grpSpPr>
                              <a:xfrm>
                                <a:off x="653142" y="393154"/>
                                <a:ext cx="11362298" cy="4211578"/>
                                <a:chOff x="653142" y="393154"/>
                                <a:chExt cx="11362298" cy="4211578"/>
                              </a:xfrm>
                            </p:grpSpPr>
                            <p:sp>
                              <p:nvSpPr>
                                <p:cNvPr id="96" name="Google Shape;96;p16"/>
                                <p:cNvSpPr/>
                                <p:nvPr/>
                              </p:nvSpPr>
                              <p:spPr>
                                <a:xfrm>
                                  <a:off x="4936796" y="2261300"/>
                                  <a:ext cx="1746400" cy="1121600"/>
                                </a:xfrm>
                                <a:prstGeom prst="diamond">
                                  <a:avLst/>
                                </a:prstGeom>
                                <a:solidFill>
                                  <a:srgbClr val="D5A6BD"/>
                                </a:solidFill>
                                <a:ln w="9525" cap="flat" cmpd="sng">
                                  <a:solidFill>
                                    <a:schemeClr val="dk2"/>
                                  </a:solidFill>
                                  <a:prstDash val="solid"/>
                                  <a:round/>
                                  <a:headEnd type="none" w="sm" len="sm"/>
                                  <a:tailEnd type="none" w="sm" len="sm"/>
                                </a:ln>
                              </p:spPr>
                              <p:txBody>
                                <a:bodyPr spcFirstLastPara="1" wrap="square" lIns="121900" tIns="121900" rIns="121900" bIns="121900" anchor="ctr" anchorCtr="0">
                                  <a:noAutofit/>
                                </a:bodyPr>
                                <a:lstStyle/>
                                <a:p>
                                  <a:pPr algn="ctr"/>
                                  <a:endParaRPr dirty="0">
                                    <a:solidFill>
                                      <a:srgbClr val="C00000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  <p:grpSp>
                              <p:nvGrpSpPr>
                                <p:cNvPr id="15" name="Group 14"/>
                                <p:cNvGrpSpPr/>
                                <p:nvPr/>
                              </p:nvGrpSpPr>
                              <p:grpSpPr>
                                <a:xfrm>
                                  <a:off x="653142" y="393154"/>
                                  <a:ext cx="11362298" cy="4211578"/>
                                  <a:chOff x="653142" y="393154"/>
                                  <a:chExt cx="11362298" cy="4211578"/>
                                </a:xfrm>
                              </p:grpSpPr>
                              <p:sp>
                                <p:nvSpPr>
                                  <p:cNvPr id="89" name="Google Shape;89;p16"/>
                                  <p:cNvSpPr/>
                                  <p:nvPr/>
                                </p:nvSpPr>
                                <p:spPr>
                                  <a:xfrm>
                                    <a:off x="653142" y="994533"/>
                                    <a:ext cx="1392157" cy="397600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rgbClr val="FCE5CD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b="1"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Start</a:t>
                                    </a:r>
                                    <a:endParaRPr b="1"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0" name="Google Shape;90;p16"/>
                                  <p:cNvSpPr/>
                                  <p:nvPr/>
                                </p:nvSpPr>
                                <p:spPr>
                                  <a:xfrm>
                                    <a:off x="2761200" y="762333"/>
                                    <a:ext cx="1746400" cy="862000"/>
                                  </a:xfrm>
                                  <a:prstGeom prst="rect">
                                    <a:avLst/>
                                  </a:prstGeom>
                                  <a:solidFill>
                                    <a:srgbClr val="C9DAF8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Optimization model</a:t>
                                    </a:r>
                                    <a:endParaRPr dirty="0">
                                      <a:solidFill>
                                        <a:srgbClr val="CC0099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1" name="Google Shape;91;p16"/>
                                  <p:cNvSpPr/>
                                  <p:nvPr/>
                                </p:nvSpPr>
                                <p:spPr>
                                  <a:xfrm>
                                    <a:off x="6166784" y="762333"/>
                                    <a:ext cx="1746400" cy="862000"/>
                                  </a:xfrm>
                                  <a:prstGeom prst="rect">
                                    <a:avLst/>
                                  </a:prstGeom>
                                  <a:solidFill>
                                    <a:srgbClr val="C9DAF8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Simulation model</a:t>
                                    </a:r>
                                    <a:endParaRPr dirty="0">
                                      <a:solidFill>
                                        <a:srgbClr val="CC0099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2" name="Google Shape;92;p16"/>
                                  <p:cNvSpPr/>
                                  <p:nvPr/>
                                </p:nvSpPr>
                                <p:spPr>
                                  <a:xfrm>
                                    <a:off x="9776567" y="762333"/>
                                    <a:ext cx="1746400" cy="862000"/>
                                  </a:xfrm>
                                  <a:prstGeom prst="rect">
                                    <a:avLst/>
                                  </a:prstGeom>
                                  <a:solidFill>
                                    <a:srgbClr val="C9DAF8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Reliability model</a:t>
                                    </a:r>
                                    <a:endParaRPr>
                                      <a:solidFill>
                                        <a:srgbClr val="CC0099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3" name="Google Shape;93;p16"/>
                                  <p:cNvSpPr/>
                                  <p:nvPr/>
                                </p:nvSpPr>
                                <p:spPr>
                                  <a:xfrm>
                                    <a:off x="9776567" y="2245951"/>
                                    <a:ext cx="1746400" cy="1121600"/>
                                  </a:xfrm>
                                  <a:prstGeom prst="diamond">
                                    <a:avLst/>
                                  </a:prstGeom>
                                  <a:solidFill>
                                    <a:srgbClr val="D5A6BD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endParaRPr dirty="0">
                                      <a:solidFill>
                                        <a:srgbClr val="C00000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5" name="Google Shape;95;p16"/>
                                  <p:cNvSpPr/>
                                  <p:nvPr/>
                                </p:nvSpPr>
                                <p:spPr>
                                  <a:xfrm>
                                    <a:off x="7059133" y="2391100"/>
                                    <a:ext cx="1746400" cy="862000"/>
                                  </a:xfrm>
                                  <a:prstGeom prst="rect">
                                    <a:avLst/>
                                  </a:prstGeom>
                                  <a:solidFill>
                                    <a:srgbClr val="C9DAF8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Capital cost of WDN</a:t>
                                    </a:r>
                                    <a:endParaRPr dirty="0">
                                      <a:solidFill>
                                        <a:srgbClr val="CC0099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7" name="Google Shape;97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5087468" y="2465422"/>
                                    <a:ext cx="1391033" cy="800179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rgbClr val="C00000"/>
                                        </a:solidFill>
                                        <a:ea typeface="Roboto"/>
                                        <a:cs typeface="Roboto"/>
                                        <a:sym typeface="Roboto"/>
                                      </a:rPr>
                                      <a:t>Termination criteria</a:t>
                                    </a:r>
                                    <a:endParaRPr dirty="0">
                                      <a:solidFill>
                                        <a:srgbClr val="C00000"/>
                                      </a:solidFill>
                                      <a:ea typeface="Roboto"/>
                                      <a:cs typeface="Roboto"/>
                                      <a:sym typeface="Roboto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8" name="Google Shape;98;p16"/>
                                  <p:cNvSpPr/>
                                  <p:nvPr/>
                                </p:nvSpPr>
                                <p:spPr>
                                  <a:xfrm>
                                    <a:off x="2761200" y="2391100"/>
                                    <a:ext cx="1746400" cy="862000"/>
                                  </a:xfrm>
                                  <a:prstGeom prst="rect">
                                    <a:avLst/>
                                  </a:prstGeom>
                                  <a:solidFill>
                                    <a:srgbClr val="C9DAF8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I</a:t>
                                    </a:r>
                                    <a:r>
                                      <a:rPr lang="en" baseline="-25000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s</a:t>
                                    </a:r>
                                    <a:r>
                                      <a:rPr lang="en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 + 1</a:t>
                                    </a:r>
                                    <a:endParaRPr>
                                      <a:solidFill>
                                        <a:srgbClr val="CC0099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9" name="Google Shape;99;p16"/>
                                  <p:cNvSpPr/>
                                  <p:nvPr/>
                                </p:nvSpPr>
                                <p:spPr>
                                  <a:xfrm>
                                    <a:off x="9489508" y="4021066"/>
                                    <a:ext cx="2434366" cy="583666"/>
                                  </a:xfrm>
                                  <a:prstGeom prst="rect">
                                    <a:avLst/>
                                  </a:prstGeom>
                                  <a:solidFill>
                                    <a:srgbClr val="C9DAF8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rgbClr val="CC0099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Capital cost of WDN</a:t>
                                    </a:r>
                                    <a:endParaRPr dirty="0">
                                      <a:solidFill>
                                        <a:srgbClr val="CC0099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00" name="Google Shape;100;p16"/>
                                  <p:cNvSpPr/>
                                  <p:nvPr/>
                                </p:nvSpPr>
                                <p:spPr>
                                  <a:xfrm>
                                    <a:off x="5045021" y="4198729"/>
                                    <a:ext cx="1531380" cy="397600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rgbClr val="FCE5CD"/>
                                  </a:solidFill>
                                  <a:ln w="9525" cap="flat" cmpd="sng">
                                    <a:solidFill>
                                      <a:schemeClr val="dk2"/>
                                    </a:solidFill>
                                    <a:prstDash val="solid"/>
                                    <a:round/>
                                    <a:headEnd type="none" w="sm" len="sm"/>
                                    <a:tailEnd type="none" w="sm" len="sm"/>
                                  </a:ln>
                                </p:spPr>
                                <p:txBody>
                                  <a:bodyPr spcFirstLastPara="1" wrap="square" lIns="121900" tIns="121900" rIns="121900" bIns="121900" anchor="ctr" anchorCtr="0">
                                    <a:no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b="1" dirty="0"/>
                                      <a:t>Stop</a:t>
                                    </a:r>
                                    <a:endParaRPr b="1" dirty="0"/>
                                  </a:p>
                                </p:txBody>
                              </p:sp>
                              <p:sp>
                                <p:nvSpPr>
                                  <p:cNvPr id="111" name="Google Shape;111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5254311" y="3496687"/>
                                    <a:ext cx="596400" cy="52318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r>
                                      <a:rPr lang="en" b="1" dirty="0">
                                        <a:latin typeface="Times New Roman" panose="02020603050405020304" pitchFamily="18" charset="0"/>
                                        <a:ea typeface="Roboto"/>
                                        <a:cs typeface="Times New Roman" panose="02020603050405020304" pitchFamily="18" charset="0"/>
                                        <a:sym typeface="Roboto"/>
                                      </a:rPr>
                                      <a:t>yes</a:t>
                                    </a:r>
                                    <a:endParaRPr b="1" dirty="0">
                                      <a:latin typeface="Times New Roman" panose="02020603050405020304" pitchFamily="18" charset="0"/>
                                      <a:ea typeface="Roboto"/>
                                      <a:cs typeface="Times New Roman" panose="02020603050405020304" pitchFamily="18" charset="0"/>
                                      <a:sym typeface="Roboto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12" name="Google Shape;112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1949308" y="608083"/>
                                    <a:ext cx="809085" cy="728301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chemeClr val="dk1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I</a:t>
                                    </a:r>
                                    <a:r>
                                      <a:rPr lang="en" baseline="-25000" dirty="0">
                                        <a:solidFill>
                                          <a:schemeClr val="dk1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s</a:t>
                                    </a:r>
                                    <a:r>
                                      <a:rPr lang="en" dirty="0">
                                        <a:solidFill>
                                          <a:schemeClr val="dk1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 = 1</a:t>
                                    </a:r>
                                    <a:endParaRPr dirty="0">
                                      <a:solidFill>
                                        <a:schemeClr val="dk1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  <a:p>
                                    <a:pPr algn="ctr">
                                      <a:buClr>
                                        <a:schemeClr val="dk1"/>
                                      </a:buClr>
                                      <a:buSzPts val="1100"/>
                                    </a:pPr>
                                    <a:endParaRPr sz="1333" dirty="0">
                                      <a:solidFill>
                                        <a:schemeClr val="dk1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13" name="Google Shape;113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4571980" y="404680"/>
                                    <a:ext cx="1555799" cy="800179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chemeClr val="dk1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Alternate diameter  set </a:t>
                                    </a:r>
                                    <a:endParaRPr dirty="0">
                                      <a:solidFill>
                                        <a:schemeClr val="dk1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14" name="Google Shape;114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8079367" y="393154"/>
                                    <a:ext cx="1452000" cy="800179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chemeClr val="dk1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Hydraulic properties</a:t>
                                    </a:r>
                                    <a:endParaRPr dirty="0">
                                      <a:solidFill>
                                        <a:schemeClr val="dk1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16" name="Google Shape;116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10563440" y="3240435"/>
                                    <a:ext cx="1452000" cy="800179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chemeClr val="dk1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Penalty is not added</a:t>
                                    </a:r>
                                    <a:endParaRPr dirty="0">
                                      <a:solidFill>
                                        <a:schemeClr val="dk1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17" name="Google Shape;117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10110977" y="3408029"/>
                                    <a:ext cx="596400" cy="52318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r>
                                      <a:rPr lang="en" b="1" dirty="0">
                                        <a:ea typeface="Roboto"/>
                                        <a:cs typeface="Roboto"/>
                                        <a:sym typeface="Roboto"/>
                                      </a:rPr>
                                      <a:t>no</a:t>
                                    </a:r>
                                    <a:endParaRPr b="1" dirty="0">
                                      <a:ea typeface="Roboto"/>
                                      <a:cs typeface="Roboto"/>
                                      <a:sym typeface="Roboto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18" name="Google Shape;118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8701512" y="2770270"/>
                                    <a:ext cx="1452000" cy="800179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en" dirty="0">
                                        <a:solidFill>
                                          <a:schemeClr val="dk1"/>
                                        </a:solidFill>
                                        <a:latin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a:t>Penalty is added</a:t>
                                    </a:r>
                                    <a:endParaRPr dirty="0">
                                      <a:solidFill>
                                        <a:schemeClr val="dk1"/>
                                      </a:solidFill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20" name="Google Shape;120;p16"/>
                                  <p:cNvSpPr txBox="1"/>
                                  <p:nvPr/>
                                </p:nvSpPr>
                                <p:spPr>
                                  <a:xfrm>
                                    <a:off x="4551147" y="2340425"/>
                                    <a:ext cx="596400" cy="52318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</p:spPr>
                                <p:txBody>
                                  <a:bodyPr spcFirstLastPara="1" wrap="square" lIns="121900" tIns="121900" rIns="121900" bIns="121900" anchor="t" anchorCtr="0">
                                    <a:spAutoFit/>
                                  </a:bodyPr>
                                  <a:lstStyle/>
                                  <a:p>
                                    <a:r>
                                      <a:rPr lang="en" b="1" dirty="0">
                                        <a:latin typeface="Times New Roman" panose="02020603050405020304" pitchFamily="18" charset="0"/>
                                        <a:ea typeface="Roboto"/>
                                        <a:cs typeface="Times New Roman" panose="02020603050405020304" pitchFamily="18" charset="0"/>
                                        <a:sym typeface="Roboto"/>
                                      </a:rPr>
                                      <a:t>no</a:t>
                                    </a:r>
                                    <a:endParaRPr b="1" dirty="0">
                                      <a:latin typeface="Times New Roman" panose="02020603050405020304" pitchFamily="18" charset="0"/>
                                      <a:ea typeface="Roboto"/>
                                      <a:cs typeface="Times New Roman" panose="02020603050405020304" pitchFamily="18" charset="0"/>
                                      <a:sym typeface="Roboto"/>
                                    </a:endParaRPr>
                                  </a:p>
                                </p:txBody>
                              </p:sp>
                              <p:grpSp>
                                <p:nvGrpSpPr>
                                  <p:cNvPr id="14" name="Group 13"/>
                                  <p:cNvGrpSpPr/>
                                  <p:nvPr/>
                                </p:nvGrpSpPr>
                                <p:grpSpPr>
                                  <a:xfrm>
                                    <a:off x="6685877" y="2822100"/>
                                    <a:ext cx="2803631" cy="1501706"/>
                                    <a:chOff x="6685877" y="2822100"/>
                                    <a:chExt cx="2803631" cy="1501706"/>
                                  </a:xfrm>
                                </p:grpSpPr>
                                <p:cxnSp>
                                  <p:nvCxnSpPr>
                                    <p:cNvPr id="8" name="Straight Connector 7"/>
                                    <p:cNvCxnSpPr>
                                      <a:stCxn id="99" idx="1"/>
                                    </p:cNvCxnSpPr>
                                    <p:nvPr/>
                                  </p:nvCxnSpPr>
                                  <p:spPr>
                                    <a:xfrm flipH="1">
                                      <a:off x="6701165" y="4312899"/>
                                      <a:ext cx="2788343" cy="10907"/>
                                    </a:xfrm>
                                    <a:prstGeom prst="line">
                                      <a:avLst/>
                                    </a:prstGeom>
                                    <a:ln w="28575"/>
                                  </p:spPr>
                                  <p:style>
                                    <a:lnRef idx="1">
                                      <a:schemeClr val="dk1"/>
                                    </a:lnRef>
                                    <a:fillRef idx="0">
                                      <a:schemeClr val="dk1"/>
                                    </a:fillRef>
                                    <a:effectRef idx="0">
                                      <a:schemeClr val="dk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10" name="Straight Arrow Connector 9"/>
                                    <p:cNvCxnSpPr/>
                                    <p:nvPr/>
                                  </p:nvCxnSpPr>
                                  <p:spPr>
                                    <a:xfrm flipH="1" flipV="1">
                                      <a:off x="6685877" y="2822100"/>
                                      <a:ext cx="15288" cy="1501706"/>
                                    </a:xfrm>
                                    <a:prstGeom prst="straightConnector1">
                                      <a:avLst/>
                                    </a:prstGeom>
                                    <a:ln w="28575">
                                      <a:tailEnd type="triangle"/>
                                    </a:ln>
                                  </p:spPr>
                                  <p:style>
                                    <a:lnRef idx="1">
                                      <a:schemeClr val="dk1"/>
                                    </a:lnRef>
                                    <a:fillRef idx="0">
                                      <a:schemeClr val="dk1"/>
                                    </a:fillRef>
                                    <a:effectRef idx="0">
                                      <a:schemeClr val="dk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</p:grpSp>
                          </p:grpSp>
                          <p:sp>
                            <p:nvSpPr>
                              <p:cNvPr id="49" name="Google Shape;94;p16"/>
                              <p:cNvSpPr txBox="1"/>
                              <p:nvPr/>
                            </p:nvSpPr>
                            <p:spPr>
                              <a:xfrm>
                                <a:off x="10095908" y="2508554"/>
                                <a:ext cx="1287200" cy="55395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</p:spPr>
                            <p:txBody>
                              <a:bodyPr spcFirstLastPara="1" wrap="square" lIns="121900" tIns="121900" rIns="121900" bIns="121900" anchor="t" anchorCtr="0">
                                <a:spAutoFit/>
                              </a:bodyPr>
                              <a:lstStyle/>
                              <a:p>
                                <a:pPr algn="ctr"/>
                                <a:r>
                                  <a:rPr lang="en" sz="2000" dirty="0">
                                    <a:solidFill>
                                      <a:srgbClr val="C00000"/>
                                    </a:solidFill>
                                    <a:ea typeface="Roboto"/>
                                    <a:cs typeface="Roboto"/>
                                    <a:sym typeface="Roboto"/>
                                  </a:rPr>
                                  <a:t>R &lt; R</a:t>
                                </a:r>
                                <a:r>
                                  <a:rPr lang="en" sz="2000" baseline="-25000" dirty="0">
                                    <a:solidFill>
                                      <a:srgbClr val="C00000"/>
                                    </a:solidFill>
                                    <a:ea typeface="Roboto"/>
                                    <a:cs typeface="Roboto"/>
                                    <a:sym typeface="Roboto"/>
                                  </a:rPr>
                                  <a:t>min</a:t>
                                </a:r>
                                <a:endParaRPr sz="2000" dirty="0">
                                  <a:solidFill>
                                    <a:srgbClr val="C00000"/>
                                  </a:solidFill>
                                  <a:ea typeface="Roboto"/>
                                  <a:cs typeface="Roboto"/>
                                  <a:sym typeface="Roboto"/>
                                </a:endParaRPr>
                              </a:p>
                            </p:txBody>
                          </p:sp>
                        </p:grpSp>
                      </p:grpSp>
                    </p:grpSp>
                  </p:grpSp>
                </p:grpSp>
              </p:grpSp>
            </p:grpSp>
          </p:grpSp>
        </p:grpSp>
      </p:grpSp>
      <p:sp>
        <p:nvSpPr>
          <p:cNvPr id="27" name="TextBox 26"/>
          <p:cNvSpPr txBox="1"/>
          <p:nvPr/>
        </p:nvSpPr>
        <p:spPr>
          <a:xfrm>
            <a:off x="17152" y="4960508"/>
            <a:ext cx="3998174" cy="184665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400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400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the diameter and length of </a:t>
            </a:r>
            <a:r>
              <a:rPr lang="en-US" sz="1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i="1" baseline="30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pipe</a:t>
            </a:r>
          </a:p>
          <a:p>
            <a:r>
              <a:rPr lang="en-US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the static penalty multiplier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iteration size</a:t>
            </a: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is the reliability of WDN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predefined minimum reliability of the WDN, which in the present case is varied from 0.6 to 0.8 with a step size of 0.1</a:t>
            </a:r>
            <a:endParaRPr lang="en-IN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121850" y="6447660"/>
            <a:ext cx="397669" cy="359508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8090" y="0"/>
            <a:ext cx="3433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C0099"/>
                </a:solidFill>
              </a:rPr>
              <a:t>Methodology</a:t>
            </a:r>
            <a:endParaRPr lang="en-IN" sz="3600" b="1" dirty="0">
              <a:solidFill>
                <a:srgbClr val="CC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50917" y="316859"/>
                <a:ext cx="6747873" cy="2007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𝑀𝑖𝑛𝑖𝑚𝑖𝑧𝑒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𝐶𝑎𝑝𝑖𝑡𝑎𝑙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𝑐𝑜𝑠𝑡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IN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N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IN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𝑃𝑀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𝑚𝑎𝑥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𝑚𝑖𝑛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, 0)</m:t>
                          </m:r>
                        </m:e>
                      </m:nary>
                    </m:oMath>
                  </m:oMathPara>
                </a14:m>
                <a:endParaRPr lang="en-I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I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S.t  Energy, Hydraulic, and reliability constraints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I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17" y="316859"/>
                <a:ext cx="6747873" cy="20079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99" y="6442816"/>
            <a:ext cx="1245904" cy="319438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255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274" y="1583982"/>
            <a:ext cx="7536107" cy="5212080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50000"/>
              </a:lnSpc>
              <a:buClr>
                <a:srgbClr val="2B21AF"/>
              </a:buClr>
              <a:buSzPct val="110000"/>
              <a:buFont typeface="Courier New" panose="02070309020205020404" pitchFamily="49" charset="0"/>
              <a:buChar char="o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TLN is a hypothetical network first studied by </a:t>
            </a:r>
            <a:r>
              <a:rPr lang="en-I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Alperovits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Shamir (1977). </a:t>
            </a:r>
          </a:p>
          <a:p>
            <a:pPr marL="285750" indent="-285750" algn="just">
              <a:lnSpc>
                <a:spcPct val="150000"/>
              </a:lnSpc>
              <a:buClr>
                <a:srgbClr val="2B21AF"/>
              </a:buClr>
              <a:buSzPct val="110000"/>
              <a:buFont typeface="Courier New" panose="02070309020205020404" pitchFamily="49" charset="0"/>
              <a:buChar char="o"/>
            </a:pPr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It is a two looped network with </a:t>
            </a:r>
            <a:r>
              <a:rPr lang="en-GB" sz="1800" dirty="0">
                <a:solidFill>
                  <a:srgbClr val="2B21A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pipes </a:t>
            </a:r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each of </a:t>
            </a:r>
            <a:r>
              <a:rPr lang="en-IN" sz="1800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m</a:t>
            </a:r>
            <a:r>
              <a:rPr lang="en-GB" sz="1800" dirty="0">
                <a:solidFill>
                  <a:srgbClr val="2B21A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N" sz="1800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1800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demand nodes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 </a:t>
            </a:r>
            <a:r>
              <a:rPr lang="en-IN" sz="1800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reservoir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fixed head of 210 m 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(CWS, Exeter) </a:t>
            </a:r>
          </a:p>
          <a:p>
            <a:pPr marL="285750" indent="-285750" algn="just">
              <a:lnSpc>
                <a:spcPct val="150000"/>
              </a:lnSpc>
              <a:buClr>
                <a:srgbClr val="2B21AF"/>
              </a:buClr>
              <a:buSzPct val="110000"/>
              <a:buFont typeface="Courier New" panose="02070309020205020404" pitchFamily="49" charset="0"/>
              <a:buChar char="o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minimum pressure head requirement at each demand node is </a:t>
            </a:r>
            <a:r>
              <a:rPr lang="en-IN" sz="1800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m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Clr>
                <a:srgbClr val="2B21AF"/>
              </a:buClr>
              <a:buSzPct val="110000"/>
              <a:buFont typeface="Courier New" panose="02070309020205020404" pitchFamily="49" charset="0"/>
              <a:buChar char="o"/>
            </a:pP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3105" cy="365125"/>
          </a:xfrm>
        </p:spPr>
        <p:txBody>
          <a:bodyPr/>
          <a:lstStyle/>
          <a:p>
            <a:r>
              <a:rPr lang="en-US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910370" y="6356350"/>
            <a:ext cx="443430" cy="365125"/>
          </a:xfrm>
        </p:spPr>
        <p:txBody>
          <a:bodyPr/>
          <a:lstStyle/>
          <a:p>
            <a:fld id="{E961A509-2EB2-4D22-A24B-95A6929A15FB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198" y="782649"/>
            <a:ext cx="6560257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Two-Loop Network (TLN) Benchmark Problem </a:t>
            </a:r>
            <a:endParaRPr lang="en-IN" sz="2400" u="sng" dirty="0">
              <a:solidFill>
                <a:srgbClr val="2B21A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144917" y="1005191"/>
            <a:ext cx="3940335" cy="4670535"/>
            <a:chOff x="8244381" y="648072"/>
            <a:chExt cx="3390235" cy="4511461"/>
          </a:xfrm>
        </p:grpSpPr>
        <p:pic>
          <p:nvPicPr>
            <p:cNvPr id="8" name="Picture 7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381" y="648072"/>
              <a:ext cx="3307885" cy="3832298"/>
            </a:xfrm>
            <a:prstGeom prst="rect">
              <a:avLst/>
            </a:prstGeom>
            <a:noFill/>
            <a:ln w="19050" cmpd="sng">
              <a:solidFill>
                <a:schemeClr val="bg1"/>
              </a:solidFill>
              <a:miter lim="800000"/>
              <a:headEnd/>
              <a:tailEnd/>
            </a:ln>
            <a:effectLst/>
          </p:spPr>
        </p:pic>
        <p:sp>
          <p:nvSpPr>
            <p:cNvPr id="9" name="Rectangle 8"/>
            <p:cNvSpPr/>
            <p:nvPr/>
          </p:nvSpPr>
          <p:spPr>
            <a:xfrm>
              <a:off x="8244381" y="4594675"/>
              <a:ext cx="3390235" cy="5648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IN" sz="1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Figure 4. Layout of TLN </a:t>
              </a:r>
            </a:p>
            <a:p>
              <a:pPr algn="ctr"/>
              <a:r>
                <a:rPr lang="en-IN" sz="1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</a:t>
              </a:r>
              <a:r>
                <a:rPr lang="en-IN" sz="1600" b="1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Alperovits</a:t>
              </a:r>
              <a:r>
                <a:rPr lang="en-IN" sz="1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and Shamir (1977))</a:t>
              </a:r>
              <a:endParaRPr lang="en-US" sz="1600" i="1" dirty="0">
                <a:solidFill>
                  <a:srgbClr val="44546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58920" y="139206"/>
            <a:ext cx="2074161" cy="51456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2B21AF"/>
                </a:solidFill>
                <a:latin typeface="+mn-lt"/>
              </a:rPr>
              <a:t>Case Study</a:t>
            </a:r>
            <a:endParaRPr lang="en-IN" b="1" dirty="0">
              <a:solidFill>
                <a:srgbClr val="2B21AF"/>
              </a:solidFill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A72C70-C660-4544-B520-B99EF14096C0}"/>
              </a:ext>
            </a:extLst>
          </p:cNvPr>
          <p:cNvSpPr txBox="1"/>
          <p:nvPr/>
        </p:nvSpPr>
        <p:spPr>
          <a:xfrm>
            <a:off x="2806211" y="4190022"/>
            <a:ext cx="2252709" cy="417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 1. Details of TLN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7C093CF-1DEA-4B1B-9B93-C5EDBDB97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152211"/>
              </p:ext>
            </p:extLst>
          </p:nvPr>
        </p:nvGraphicFramePr>
        <p:xfrm>
          <a:off x="656705" y="4749478"/>
          <a:ext cx="6551720" cy="120094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056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3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0772">
                  <a:extLst>
                    <a:ext uri="{9D8B030D-6E8A-4147-A177-3AD203B41FA5}">
                      <a16:colId xmlns:a16="http://schemas.microsoft.com/office/drawing/2014/main" val="1951881975"/>
                    </a:ext>
                  </a:extLst>
                </a:gridCol>
                <a:gridCol w="18321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21822"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</a:t>
                      </a:r>
                    </a:p>
                    <a:p>
                      <a:pPr algn="ctr"/>
                      <a:r>
                        <a:rPr lang="en-IN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Links</a:t>
                      </a:r>
                      <a:endParaRPr lang="en-IN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 commercially available options </a:t>
                      </a:r>
                      <a:endParaRPr lang="en-IN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Possible options</a:t>
                      </a:r>
                      <a:endParaRPr lang="en-IN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Hazen </a:t>
                      </a:r>
                      <a:r>
                        <a:rPr lang="en-IN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Williams constant</a:t>
                      </a:r>
                      <a:endParaRPr lang="en-IN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2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GB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GB" sz="16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dirty="0">
                          <a:solidFill>
                            <a:srgbClr val="2B21A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(1.47578 ×10</a:t>
                      </a:r>
                      <a:r>
                        <a:rPr lang="en-IN" sz="1600" baseline="30000" dirty="0">
                          <a:solidFill>
                            <a:srgbClr val="2B21A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IN" sz="1600" dirty="0">
                          <a:solidFill>
                            <a:srgbClr val="2B21A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364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2669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855234" y="6356350"/>
            <a:ext cx="498566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C634F-5875-40D5-A923-EC9572126736}"/>
              </a:ext>
            </a:extLst>
          </p:cNvPr>
          <p:cNvSpPr txBox="1"/>
          <p:nvPr/>
        </p:nvSpPr>
        <p:spPr>
          <a:xfrm>
            <a:off x="3698018" y="76154"/>
            <a:ext cx="4690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3600" b="1" dirty="0">
                <a:solidFill>
                  <a:srgbClr val="CC0099"/>
                </a:solidFill>
                <a:cs typeface="Arial" panose="020B0604020202020204" pitchFamily="34" charset="0"/>
              </a:rPr>
              <a:t>Results and Discussions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907471-8D56-4414-A106-0165DBD973E4}"/>
              </a:ext>
            </a:extLst>
          </p:cNvPr>
          <p:cNvSpPr txBox="1"/>
          <p:nvPr/>
        </p:nvSpPr>
        <p:spPr>
          <a:xfrm>
            <a:off x="543761" y="726718"/>
            <a:ext cx="3411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000" b="1" u="sng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of sensitivity analysis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71471A-A3A8-40FE-9C02-F837987947B9}"/>
              </a:ext>
            </a:extLst>
          </p:cNvPr>
          <p:cNvSpPr txBox="1"/>
          <p:nvPr/>
        </p:nvSpPr>
        <p:spPr>
          <a:xfrm>
            <a:off x="449889" y="1126828"/>
            <a:ext cx="109039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Clr>
                <a:srgbClr val="CC0099"/>
              </a:buClr>
              <a:buFont typeface="Courier New" panose="02070309020205020404" pitchFamily="49" charset="0"/>
              <a:buChar char="o"/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calibrate the optimal (best) values for 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parameters 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uidelines of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Hofmann et al. (2004) and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Gandomi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Alavi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(2012) are followed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E1149D-CB29-4545-9C96-279AB8A08335}"/>
              </a:ext>
            </a:extLst>
          </p:cNvPr>
          <p:cNvSpPr txBox="1"/>
          <p:nvPr/>
        </p:nvSpPr>
        <p:spPr>
          <a:xfrm>
            <a:off x="3955271" y="1719042"/>
            <a:ext cx="43589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 2. Calibrated parameter values of DE-KHA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979611"/>
              </p:ext>
            </p:extLst>
          </p:nvPr>
        </p:nvGraphicFramePr>
        <p:xfrm>
          <a:off x="4046800" y="2365373"/>
          <a:ext cx="4175880" cy="42418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75285">
                  <a:extLst>
                    <a:ext uri="{9D8B030D-6E8A-4147-A177-3AD203B41FA5}">
                      <a16:colId xmlns:a16="http://schemas.microsoft.com/office/drawing/2014/main" val="1330976346"/>
                    </a:ext>
                  </a:extLst>
                </a:gridCol>
                <a:gridCol w="1400595">
                  <a:extLst>
                    <a:ext uri="{9D8B030D-6E8A-4147-A177-3AD203B41FA5}">
                      <a16:colId xmlns:a16="http://schemas.microsoft.com/office/drawing/2014/main" val="19410138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Mutation factor</a:t>
                      </a:r>
                      <a:endParaRPr lang="en-IN" sz="1800" b="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486927"/>
                  </a:ext>
                </a:extLst>
              </a:tr>
              <a:tr h="325702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Crossover probability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995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Foraging velocity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450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Maximum induced speed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108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Maximum diffusion speed factor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453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Sensing distance factor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240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step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053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krill </a:t>
                      </a:r>
                    </a:p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(population size)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594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Maximum iteration</a:t>
                      </a:r>
                      <a:r>
                        <a:rPr lang="en-US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size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946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Penalty Multiplier</a:t>
                      </a:r>
                      <a:endParaRPr lang="en-IN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IN" sz="1800" b="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N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068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381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8204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763794" y="6356350"/>
            <a:ext cx="590006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215635" y="133028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-19608" y="440805"/>
            <a:ext cx="11632339" cy="5775428"/>
            <a:chOff x="-19609" y="723768"/>
            <a:chExt cx="11632339" cy="577542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9609" y="723768"/>
              <a:ext cx="6018866" cy="460587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20240" y="5637422"/>
              <a:ext cx="943355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5. Convergence plot showing the variation of the optimal cost obtained over iterations with </a:t>
              </a:r>
              <a:br>
                <a:rPr lang="en-US" sz="1600" b="1" dirty="0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b="1" dirty="0" err="1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err="1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min</a:t>
              </a:r>
              <a:r>
                <a:rPr lang="en-US" sz="1600" b="1" dirty="0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0.8 and 0.9</a:t>
              </a:r>
              <a:endParaRPr lang="en-IN" sz="1600" b="1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IN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3864" y="723768"/>
              <a:ext cx="6018866" cy="460587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56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8204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87647" y="578284"/>
            <a:ext cx="11416706" cy="5314840"/>
            <a:chOff x="421716" y="578284"/>
            <a:chExt cx="11416706" cy="5314840"/>
          </a:xfrm>
        </p:grpSpPr>
        <p:grpSp>
          <p:nvGrpSpPr>
            <p:cNvPr id="6" name="Group 5"/>
            <p:cNvGrpSpPr/>
            <p:nvPr/>
          </p:nvGrpSpPr>
          <p:grpSpPr>
            <a:xfrm>
              <a:off x="421716" y="578284"/>
              <a:ext cx="11416706" cy="4498452"/>
              <a:chOff x="356402" y="631459"/>
              <a:chExt cx="11416706" cy="4498452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5382" y="731521"/>
                <a:ext cx="5747726" cy="4398390"/>
              </a:xfrm>
              <a:prstGeom prst="rect">
                <a:avLst/>
              </a:prstGeom>
            </p:spPr>
          </p:pic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6402" y="631459"/>
                <a:ext cx="5878484" cy="4498451"/>
              </a:xfrm>
              <a:prstGeom prst="rect">
                <a:avLst/>
              </a:prstGeom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1920240" y="5308349"/>
              <a:ext cx="94335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6. Convergence plot showing the variation of the optimal cost obtained over iterations with </a:t>
              </a:r>
              <a:br>
                <a:rPr lang="en-US" sz="1600" b="1" dirty="0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b="1" dirty="0" err="1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err="1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min</a:t>
              </a:r>
              <a:r>
                <a:rPr lang="en-US" sz="1600" b="1" dirty="0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0.8 and 0.9</a:t>
              </a:r>
              <a:endParaRPr lang="en-IN" sz="1600" b="1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215635" y="133028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</p:spTree>
    <p:extLst>
      <p:ext uri="{BB962C8B-B14F-4D97-AF65-F5344CB8AC3E}">
        <p14:creationId xmlns:p14="http://schemas.microsoft.com/office/powerpoint/2010/main" val="1410148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25731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04220" y="6356350"/>
            <a:ext cx="449580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31973" y="96608"/>
            <a:ext cx="7359830" cy="6089925"/>
            <a:chOff x="2527470" y="253362"/>
            <a:chExt cx="7359830" cy="608992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7470" y="253362"/>
              <a:ext cx="6954181" cy="5321617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2618910" y="5758512"/>
              <a:ext cx="72683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7. Tradeoff of capital cost and mechanical reliability of TLN with </a:t>
              </a:r>
              <a:b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min</a:t>
              </a:r>
              <a:r>
                <a:rPr lang="en-US" sz="16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varied from 0.6 to 0.9 </a:t>
              </a:r>
              <a:endPara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215635" y="133028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</p:spTree>
    <p:extLst>
      <p:ext uri="{BB962C8B-B14F-4D97-AF65-F5344CB8AC3E}">
        <p14:creationId xmlns:p14="http://schemas.microsoft.com/office/powerpoint/2010/main" val="1393836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60417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745988" y="6356350"/>
            <a:ext cx="607812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575171" y="290293"/>
            <a:ext cx="7281104" cy="6066853"/>
            <a:chOff x="2575171" y="290293"/>
            <a:chExt cx="7281104" cy="606685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5171" y="290293"/>
              <a:ext cx="6843149" cy="5236651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2888330" y="5526149"/>
              <a:ext cx="696794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8. Tradeoff of capital cost and mechanical reliability with </a:t>
              </a:r>
              <a:r>
                <a:rPr lang="en-US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min</a:t>
              </a:r>
              <a:r>
                <a:rPr lang="en-US" sz="16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varied from 0.6 to 0.9 </a:t>
              </a:r>
              <a:endPara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215635" y="133028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</p:spTree>
    <p:extLst>
      <p:ext uri="{BB962C8B-B14F-4D97-AF65-F5344CB8AC3E}">
        <p14:creationId xmlns:p14="http://schemas.microsoft.com/office/powerpoint/2010/main" val="3594157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29789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20548" y="6356350"/>
            <a:ext cx="433251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882046" y="0"/>
            <a:ext cx="7272323" cy="6089665"/>
            <a:chOff x="2882046" y="0"/>
            <a:chExt cx="7272323" cy="608966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046" y="0"/>
              <a:ext cx="6845181" cy="5238206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3186424" y="5504890"/>
              <a:ext cx="69679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9. Tradeoff of capital cost and mechanical </a:t>
              </a:r>
              <a:b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reliability with </a:t>
              </a:r>
              <a:r>
                <a:rPr lang="en-US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min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0.6</a:t>
              </a:r>
              <a:endPara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215635" y="133028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</p:spTree>
    <p:extLst>
      <p:ext uri="{BB962C8B-B14F-4D97-AF65-F5344CB8AC3E}">
        <p14:creationId xmlns:p14="http://schemas.microsoft.com/office/powerpoint/2010/main" val="479242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E068E36-0F01-4925-9727-B8DE0B010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6543" cy="365125"/>
          </a:xfrm>
        </p:spPr>
        <p:txBody>
          <a:bodyPr/>
          <a:lstStyle/>
          <a:p>
            <a:fld id="{7AB9977D-7826-4D09-B6E7-52B5F5B462A6}" type="datetime1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fld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9E23720-1919-405C-B670-1857371B6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548" y="6356350"/>
            <a:ext cx="433251" cy="365125"/>
          </a:xfrm>
        </p:spPr>
        <p:txBody>
          <a:bodyPr/>
          <a:lstStyle/>
          <a:p>
            <a:fld id="{27CE633F-9882-4A5C-83A2-1109D0C73261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0E79F-098C-476F-8AEC-8DDB021848EE}"/>
              </a:ext>
            </a:extLst>
          </p:cNvPr>
          <p:cNvSpPr txBox="1"/>
          <p:nvPr/>
        </p:nvSpPr>
        <p:spPr>
          <a:xfrm>
            <a:off x="4865535" y="153559"/>
            <a:ext cx="2460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3600" b="1" dirty="0">
                <a:solidFill>
                  <a:srgbClr val="181CBE"/>
                </a:solidFill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9531" y="924094"/>
            <a:ext cx="1020426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2B21AF"/>
              </a:buClr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computation results on successful application of the reliability-based metaheuristic optimization on TLN 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2B21A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Demonstrates the efficacy of the optimization model in locating the best possible design costs with less computational effort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2B21AF"/>
              </a:buClr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200 maximum iterations considered for a single run, irrespective of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considered, the model converged to best solutions in just 24 to 63 iterations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2B21A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same design cost, discrete feasible diameter options are located with discrete mechanical reliability values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2B21A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feasible designs options with a wide range of mechanical reliability varying from 0.42837 to 0.94921 are proposed</a:t>
            </a:r>
          </a:p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Clr>
                <a:srgbClr val="2B21AF"/>
              </a:buClr>
            </a:pPr>
            <a:r>
              <a:rPr lang="en-US" b="1" i="1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study suggests the explicit consideration of reliability and surrogate measures for robust design of WDNs by extending the hybrid model as a multi-objective framework</a:t>
            </a:r>
            <a:endParaRPr lang="en-IN" b="1" i="1" dirty="0">
              <a:solidFill>
                <a:srgbClr val="2B21A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464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872E8-B5AA-4F64-2364-47BECF9B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16000" cy="365125"/>
          </a:xfrm>
        </p:spPr>
        <p:txBody>
          <a:bodyPr/>
          <a:lstStyle/>
          <a:p>
            <a:r>
              <a:rPr lang="en-US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55505C-96D9-552E-6D48-DBFA84BF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1800" y="6356350"/>
            <a:ext cx="762000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en-IN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CCB9F-9A6F-2E91-7088-62CB738894BC}"/>
              </a:ext>
            </a:extLst>
          </p:cNvPr>
          <p:cNvSpPr txBox="1"/>
          <p:nvPr/>
        </p:nvSpPr>
        <p:spPr>
          <a:xfrm>
            <a:off x="2425700" y="2652980"/>
            <a:ext cx="788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dirty="0">
                <a:solidFill>
                  <a:srgbClr val="181CBE"/>
                </a:solidFill>
                <a:latin typeface="Algerian" panose="04020705040A02060702" pitchFamily="82" charset="0"/>
              </a:rPr>
              <a:t>Any Questions, comments, or Suggestions?</a:t>
            </a:r>
          </a:p>
        </p:txBody>
      </p:sp>
    </p:spTree>
    <p:extLst>
      <p:ext uri="{BB962C8B-B14F-4D97-AF65-F5344CB8AC3E}">
        <p14:creationId xmlns:p14="http://schemas.microsoft.com/office/powerpoint/2010/main" val="370744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2B3BAB-07CE-4FA6-9493-1DF13420504F}"/>
              </a:ext>
            </a:extLst>
          </p:cNvPr>
          <p:cNvSpPr txBox="1"/>
          <p:nvPr/>
        </p:nvSpPr>
        <p:spPr>
          <a:xfrm>
            <a:off x="972954" y="853775"/>
            <a:ext cx="44601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342900" indent="-34290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  <a:p>
            <a:pPr marL="342900" indent="-34290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  <a:p>
            <a:pPr marL="342900" indent="-34290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  <a:p>
            <a:pPr marL="342900" indent="-34290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study</a:t>
            </a:r>
          </a:p>
          <a:p>
            <a:pPr marL="342900" indent="-34290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Discussions</a:t>
            </a:r>
          </a:p>
          <a:p>
            <a:pPr marL="342900" indent="-34290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403F5A-F146-430C-9682-6A7562E8E4FD}"/>
              </a:ext>
            </a:extLst>
          </p:cNvPr>
          <p:cNvSpPr/>
          <p:nvPr/>
        </p:nvSpPr>
        <p:spPr>
          <a:xfrm>
            <a:off x="1112189" y="330555"/>
            <a:ext cx="17443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3F2AF90-323E-4836-BDBA-B133CD7B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3105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E86CD-B156-4044-99A9-7185CC6C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8420" y="6356350"/>
            <a:ext cx="525379" cy="365125"/>
          </a:xfrm>
        </p:spPr>
        <p:txBody>
          <a:bodyPr/>
          <a:lstStyle/>
          <a:p>
            <a:fld id="{27CE633F-9882-4A5C-83A2-1109D0C73261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006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BB414E-07F5-47D2-9795-4102C03C442C}"/>
              </a:ext>
            </a:extLst>
          </p:cNvPr>
          <p:cNvSpPr txBox="1"/>
          <p:nvPr/>
        </p:nvSpPr>
        <p:spPr>
          <a:xfrm>
            <a:off x="2425700" y="2652980"/>
            <a:ext cx="788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dirty="0">
                <a:solidFill>
                  <a:srgbClr val="181CBE"/>
                </a:solidFill>
                <a:latin typeface="Algerian" panose="04020705040A02060702" pitchFamily="82" charset="0"/>
              </a:rPr>
              <a:t>Thank You All for your Attention!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7DC790-6AFE-4897-A4B1-6033631213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51411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11F21-A8E2-4DF5-863A-8E0EEAFDC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736" y="6356350"/>
            <a:ext cx="394063" cy="365125"/>
          </a:xfrm>
        </p:spPr>
        <p:txBody>
          <a:bodyPr/>
          <a:lstStyle/>
          <a:p>
            <a:fld id="{27CE633F-9882-4A5C-83A2-1109D0C73261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1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DF664F4-1865-4526-9B1E-9C7BF144F601}"/>
              </a:ext>
            </a:extLst>
          </p:cNvPr>
          <p:cNvSpPr txBox="1"/>
          <p:nvPr/>
        </p:nvSpPr>
        <p:spPr>
          <a:xfrm>
            <a:off x="4933662" y="89613"/>
            <a:ext cx="23246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3200" b="1" dirty="0">
                <a:solidFill>
                  <a:srgbClr val="0000FF"/>
                </a:solidFill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D93A23-7F10-4BAD-975F-B1C0636EBAE2}"/>
              </a:ext>
            </a:extLst>
          </p:cNvPr>
          <p:cNvSpPr txBox="1"/>
          <p:nvPr/>
        </p:nvSpPr>
        <p:spPr>
          <a:xfrm>
            <a:off x="937310" y="674388"/>
            <a:ext cx="1031737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 supply system (WSS) is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worldwide valuable public infrastructure asset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used for </a:t>
            </a:r>
            <a:r>
              <a:rPr lang="en-IN" sz="2000" dirty="0">
                <a:solidFill>
                  <a:srgbClr val="FF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conveying water from source to communities 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(Alegre and Coelho 2012)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Water distribution network (WDN) is the part of WSS that </a:t>
            </a:r>
            <a:r>
              <a:rPr lang="en-IN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transports treated water from supply source at treatment plant to the communities 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IN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Elshaboury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et al. 2020)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WDN design  alone accounts for about </a:t>
            </a:r>
            <a:r>
              <a:rPr lang="en-IN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50 to 70% of total cost invested for the design of WSS 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IN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Zhao 2003)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Its operation, maintenance, and rehabilitation involve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significant financial investments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Ezzeldin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2014)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</a:t>
            </a:r>
            <a:r>
              <a:rPr lang="en-IN" sz="2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 capital investment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WDNs is on the installation, inspection, and maintenance of </a:t>
            </a:r>
            <a:r>
              <a:rPr lang="en-IN" sz="20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Ghesis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2016)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study focuses on the economical design of WDNs, considering network pipes as the primary design variables</a:t>
            </a:r>
            <a:endParaRPr lang="en-IN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8685E84C-DA14-4929-9243-CDCF4B327E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766" y="6356350"/>
            <a:ext cx="1105476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6E12597-8F9B-4D62-BC17-505CE05F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6242" y="6356350"/>
            <a:ext cx="2743200" cy="365125"/>
          </a:xfrm>
        </p:spPr>
        <p:txBody>
          <a:bodyPr/>
          <a:lstStyle/>
          <a:p>
            <a:fld id="{27CE633F-9882-4A5C-83A2-1109D0C73261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41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0990783" y="88057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A16F606-3352-4663-81E9-682B7161A43E}"/>
              </a:ext>
            </a:extLst>
          </p:cNvPr>
          <p:cNvGrpSpPr/>
          <p:nvPr/>
        </p:nvGrpSpPr>
        <p:grpSpPr>
          <a:xfrm>
            <a:off x="274005" y="536481"/>
            <a:ext cx="11539776" cy="5649458"/>
            <a:chOff x="1349899" y="-193318"/>
            <a:chExt cx="20515157" cy="1004347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09B482-F655-473A-8163-E22DB36A46ED}"/>
                </a:ext>
              </a:extLst>
            </p:cNvPr>
            <p:cNvSpPr/>
            <p:nvPr/>
          </p:nvSpPr>
          <p:spPr>
            <a:xfrm>
              <a:off x="1349899" y="291990"/>
              <a:ext cx="17984913" cy="95581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50000"/>
                </a:lnSpc>
                <a:buClr>
                  <a:schemeClr val="tx1"/>
                </a:buClr>
                <a:buFont typeface="Wingdings" panose="05000000000000000000" pitchFamily="2" charset="2"/>
                <a:buChar char="Ø"/>
              </a:pPr>
              <a:r>
                <a:rPr lang="en-IN" sz="2025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Combinatorial optimization problem (</a:t>
              </a:r>
              <a:r>
                <a:rPr lang="en-IN" sz="2025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Suribabu</a:t>
              </a:r>
              <a:r>
                <a:rPr lang="en-IN" sz="2025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2010)</a:t>
              </a:r>
            </a:p>
            <a:p>
              <a:pPr marL="1285875" lvl="5" algn="just">
                <a:lnSpc>
                  <a:spcPct val="150000"/>
                </a:lnSpc>
                <a:buClr>
                  <a:schemeClr val="accent2">
                    <a:lumMod val="75000"/>
                  </a:schemeClr>
                </a:buClr>
              </a:pPr>
              <a:r>
                <a:rPr lang="en-IN" sz="2025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e.g. TLN</a:t>
              </a:r>
            </a:p>
            <a:p>
              <a:pPr marL="1285875" lvl="5" algn="just">
                <a:lnSpc>
                  <a:spcPct val="150000"/>
                </a:lnSpc>
                <a:buClr>
                  <a:schemeClr val="accent2">
                    <a:lumMod val="75000"/>
                  </a:schemeClr>
                </a:buClr>
              </a:pPr>
              <a:r>
                <a:rPr lang="en-IN" sz="2025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Number of Pipes  = 8</a:t>
              </a:r>
            </a:p>
            <a:p>
              <a:pPr marL="1285875" lvl="5" algn="just">
                <a:lnSpc>
                  <a:spcPct val="150000"/>
                </a:lnSpc>
                <a:buClr>
                  <a:schemeClr val="accent2">
                    <a:lumMod val="75000"/>
                  </a:schemeClr>
                </a:buClr>
              </a:pPr>
              <a:r>
                <a:rPr lang="en-IN" sz="2025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Number of commercially available pipes = 14</a:t>
              </a:r>
            </a:p>
            <a:p>
              <a:pPr marL="1285875" lvl="5" algn="just">
                <a:lnSpc>
                  <a:spcPct val="150000"/>
                </a:lnSpc>
                <a:buClr>
                  <a:schemeClr val="accent2">
                    <a:lumMod val="75000"/>
                  </a:schemeClr>
                </a:buClr>
              </a:pPr>
              <a:r>
                <a:rPr lang="en-IN" sz="2025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Possibilities = 14</a:t>
              </a:r>
              <a:r>
                <a:rPr lang="en-IN" sz="2025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  <a:p>
              <a:pPr marL="1543050" lvl="5" indent="-257175" algn="just">
                <a:lnSpc>
                  <a:spcPct val="150000"/>
                </a:lnSpc>
                <a:buClr>
                  <a:schemeClr val="accent2">
                    <a:lumMod val="75000"/>
                  </a:schemeClr>
                </a:buClr>
                <a:buFont typeface="Courier New" panose="02070309020205020404" pitchFamily="49" charset="0"/>
                <a:buChar char="o"/>
              </a:pPr>
              <a:r>
                <a:rPr lang="en-IN" sz="2025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Enumeration - Not tractable </a:t>
              </a:r>
            </a:p>
            <a:p>
              <a:pPr marL="1543050" lvl="5" indent="-257175" algn="just">
                <a:lnSpc>
                  <a:spcPct val="150000"/>
                </a:lnSpc>
                <a:spcAft>
                  <a:spcPts val="1200"/>
                </a:spcAft>
                <a:buClr>
                  <a:schemeClr val="accent2">
                    <a:lumMod val="75000"/>
                  </a:schemeClr>
                </a:buClr>
                <a:buFont typeface="Courier New" panose="02070309020205020404" pitchFamily="49" charset="0"/>
                <a:buChar char="o"/>
              </a:pPr>
              <a:r>
                <a:rPr lang="en-IN" sz="2025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Discrete Feasible solution sets (due to nonlinear relationship)</a:t>
              </a:r>
              <a:endParaRPr lang="en-IN" sz="202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>
                <a:lnSpc>
                  <a:spcPct val="150000"/>
                </a:lnSpc>
                <a:buClr>
                  <a:schemeClr val="tx1"/>
                </a:buClr>
                <a:buFont typeface="Wingdings" panose="05000000000000000000" pitchFamily="2" charset="2"/>
                <a:buChar char="Ø"/>
              </a:pPr>
              <a:r>
                <a:rPr lang="en-IN" sz="2025" dirty="0">
                  <a:solidFill>
                    <a:srgbClr val="CC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Non deterministic polynomial time hard (NP-hard) problems </a:t>
              </a:r>
              <a:r>
                <a:rPr lang="en-IN" sz="2025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(Yates et al. 1984)</a:t>
              </a:r>
            </a:p>
            <a:p>
              <a:pPr marL="1543050" lvl="5" indent="-257175" algn="just">
                <a:lnSpc>
                  <a:spcPct val="150000"/>
                </a:lnSpc>
                <a:buClr>
                  <a:schemeClr val="accent2">
                    <a:lumMod val="75000"/>
                  </a:schemeClr>
                </a:buClr>
                <a:buFont typeface="Courier New" panose="02070309020205020404" pitchFamily="49" charset="0"/>
                <a:buChar char="o"/>
              </a:pPr>
              <a:r>
                <a:rPr lang="en-IN" sz="2025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Easy to verify but, difficult to solve</a:t>
              </a:r>
              <a:endParaRPr lang="en-IN" sz="2000" i="1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285875" lvl="5" algn="ctr">
                <a:spcBef>
                  <a:spcPts val="2400"/>
                </a:spcBef>
                <a:buClr>
                  <a:schemeClr val="accent2">
                    <a:lumMod val="75000"/>
                  </a:schemeClr>
                </a:buClr>
              </a:pPr>
              <a:r>
                <a:rPr lang="en-IN" sz="2000" b="1" i="1" dirty="0">
                  <a:solidFill>
                    <a:srgbClr val="2B21A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 quest for the formulation of a new efficient, global convergence based optimization technique is still gaining momentum </a:t>
              </a:r>
              <a:endParaRPr lang="en-IN" sz="2400" b="1" i="1" dirty="0">
                <a:solidFill>
                  <a:srgbClr val="2B21A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D95C68C-82F2-4FC7-81FD-EBA70729F0D2}"/>
                </a:ext>
              </a:extLst>
            </p:cNvPr>
            <p:cNvGrpSpPr/>
            <p:nvPr/>
          </p:nvGrpSpPr>
          <p:grpSpPr>
            <a:xfrm>
              <a:off x="16328014" y="-193318"/>
              <a:ext cx="5537042" cy="6218099"/>
              <a:chOff x="11888638" y="-900881"/>
              <a:chExt cx="5537042" cy="5889695"/>
            </a:xfrm>
          </p:grpSpPr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D79B3566-ED4B-41A6-B1A1-FAE806AE9EAD}"/>
                  </a:ext>
                </a:extLst>
              </p:cNvPr>
              <p:cNvPicPr/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365193" y="-900881"/>
                <a:ext cx="5060487" cy="5008654"/>
              </a:xfrm>
              <a:prstGeom prst="rect">
                <a:avLst/>
              </a:prstGeom>
              <a:noFill/>
              <a:ln w="19050" cmpd="sng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</p:pic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DA6B071-B303-40C7-92F3-CBDA0AC0790E}"/>
                  </a:ext>
                </a:extLst>
              </p:cNvPr>
              <p:cNvSpPr/>
              <p:nvPr/>
            </p:nvSpPr>
            <p:spPr>
              <a:xfrm>
                <a:off x="11888638" y="4107771"/>
                <a:ext cx="5537042" cy="881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IN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Figure 1. Layout of TLN </a:t>
                </a:r>
              </a:p>
              <a:p>
                <a:pPr algn="ctr"/>
                <a:r>
                  <a:rPr lang="en-IN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Alperovits</a:t>
                </a:r>
                <a:r>
                  <a:rPr lang="en-IN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and Shamir (1977))</a:t>
                </a:r>
                <a:endParaRPr lang="en-US" sz="1400" i="1" dirty="0">
                  <a:solidFill>
                    <a:srgbClr val="44546A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BC3A8A-038F-4B36-A777-61B48FEB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15649" cy="365125"/>
          </a:xfrm>
        </p:spPr>
        <p:txBody>
          <a:bodyPr/>
          <a:lstStyle/>
          <a:p>
            <a:r>
              <a:rPr lang="en-US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6889E4-EB0D-4824-915F-7FF9B78BF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9222" y="6356350"/>
            <a:ext cx="463121" cy="365125"/>
          </a:xfrm>
        </p:spPr>
        <p:txBody>
          <a:bodyPr/>
          <a:lstStyle/>
          <a:p>
            <a:fld id="{27CE633F-9882-4A5C-83A2-1109D0C73261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3889"/>
            <a:ext cx="56628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Nature of the WDN Design Problem</a:t>
            </a:r>
            <a:endParaRPr lang="en-IN" sz="28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92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5189" cy="313507"/>
          </a:xfrm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90782" y="6356350"/>
            <a:ext cx="363017" cy="188829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26694" y="986250"/>
            <a:ext cx="10166684" cy="5683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spcBef>
                <a:spcPts val="120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Reliability of the WDN is the probability that the network is able to deliver the required demands within the minimum required pressure conditions to the communities (Su et al. 1990)</a:t>
            </a:r>
          </a:p>
          <a:p>
            <a:pPr marL="285750" indent="-285750" algn="just">
              <a:lnSpc>
                <a:spcPct val="200000"/>
              </a:lnSpc>
              <a:spcBef>
                <a:spcPts val="120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its lifetime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liable to mechanical failures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vulnerable to hydraulic uncertainties</a:t>
            </a:r>
            <a:endParaRPr lang="en-IN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solidFill>
                  <a:srgbClr val="B11F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failure 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refers to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B11F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failure of WDN components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 pipes, pumps, and 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valves, etc.</a:t>
            </a:r>
          </a:p>
          <a:p>
            <a:pPr marL="285750" indent="-285750" algn="just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IN" sz="2000" dirty="0">
                <a:solidFill>
                  <a:srgbClr val="2B21A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Hydraulic failure 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occurs due to </a:t>
            </a:r>
            <a:r>
              <a:rPr lang="en-IN" sz="2000" dirty="0">
                <a:solidFill>
                  <a:srgbClr val="2B21A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insufficient </a:t>
            </a:r>
            <a:r>
              <a:rPr lang="en-US" sz="2000" dirty="0">
                <a:solidFill>
                  <a:srgbClr val="2B21A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heads available at various demand nodes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 of uncertainty in nodal demands and pipe roughness (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Mays 1990)</a:t>
            </a:r>
          </a:p>
          <a:p>
            <a:pPr algn="ctr">
              <a:lnSpc>
                <a:spcPct val="200000"/>
              </a:lnSpc>
              <a:spcBef>
                <a:spcPts val="1200"/>
              </a:spcBef>
            </a:pPr>
            <a:r>
              <a:rPr lang="en-US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“For the effective design of WDNs it is necessary to consider the reliability of the system”</a:t>
            </a:r>
          </a:p>
          <a:p>
            <a:pPr algn="just">
              <a:lnSpc>
                <a:spcPct val="150000"/>
              </a:lnSpc>
            </a:pPr>
            <a:endParaRPr lang="en-IN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0990783" y="88057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  <p:sp>
        <p:nvSpPr>
          <p:cNvPr id="7" name="Rectangle 6"/>
          <p:cNvSpPr/>
          <p:nvPr/>
        </p:nvSpPr>
        <p:spPr>
          <a:xfrm>
            <a:off x="1026694" y="139458"/>
            <a:ext cx="2926955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Reliability of WDN</a:t>
            </a:r>
            <a:endParaRPr lang="en-IN" sz="2800" b="1" u="sng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641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CA233D-DDA1-4B27-BB95-B1D595502F05}"/>
              </a:ext>
            </a:extLst>
          </p:cNvPr>
          <p:cNvSpPr txBox="1"/>
          <p:nvPr/>
        </p:nvSpPr>
        <p:spPr>
          <a:xfrm>
            <a:off x="4227733" y="103051"/>
            <a:ext cx="373653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IN" sz="3000" b="1" dirty="0">
                <a:solidFill>
                  <a:srgbClr val="FF0000"/>
                </a:solidFill>
                <a:cs typeface="Arial" panose="020B0604020202020204" pitchFamily="34" charset="0"/>
              </a:rPr>
              <a:t>Objective of the Study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A0ACC2-DECA-4A78-B17C-2513DC528C7B}"/>
              </a:ext>
            </a:extLst>
          </p:cNvPr>
          <p:cNvSpPr txBox="1"/>
          <p:nvPr/>
        </p:nvSpPr>
        <p:spPr>
          <a:xfrm>
            <a:off x="630104" y="735247"/>
            <a:ext cx="10931793" cy="960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Reliability-based optimal design of WDNs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using metaheuristic optimization model under mechanical uncertain scenarios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128B02-4943-47EA-BAC6-BEA3FF7D6591}"/>
              </a:ext>
            </a:extLst>
          </p:cNvPr>
          <p:cNvSpPr txBox="1"/>
          <p:nvPr/>
        </p:nvSpPr>
        <p:spPr>
          <a:xfrm>
            <a:off x="5249706" y="1988923"/>
            <a:ext cx="16925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000" b="1" dirty="0">
                <a:solidFill>
                  <a:srgbClr val="0000FF"/>
                </a:solidFill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A0A2555D-701C-466A-A2AE-4DCD9C92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495" y="6356349"/>
            <a:ext cx="1014582" cy="365125"/>
          </a:xfrm>
        </p:spPr>
        <p:txBody>
          <a:bodyPr/>
          <a:lstStyle/>
          <a:p>
            <a:r>
              <a:rPr lang="en-US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4B72613-86C9-4D40-B1BF-024FEE62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77731" y="6341878"/>
            <a:ext cx="589333" cy="365125"/>
          </a:xfrm>
        </p:spPr>
        <p:txBody>
          <a:bodyPr/>
          <a:lstStyle/>
          <a:p>
            <a:fld id="{27CE633F-9882-4A5C-83A2-1109D0C73261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24936" y="2640968"/>
            <a:ext cx="11142129" cy="3826096"/>
            <a:chOff x="369223" y="2402509"/>
            <a:chExt cx="11142129" cy="3826096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4890901-6DCC-462F-ADCA-E82EAEF10990}"/>
                </a:ext>
              </a:extLst>
            </p:cNvPr>
            <p:cNvSpPr txBox="1"/>
            <p:nvPr/>
          </p:nvSpPr>
          <p:spPr>
            <a:xfrm>
              <a:off x="369223" y="2402509"/>
              <a:ext cx="11142129" cy="276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reliability-based hybrid metaheuristic optimization model is formulated</a:t>
              </a:r>
            </a:p>
            <a:p>
              <a:pPr algn="ctr">
                <a:lnSpc>
                  <a:spcPct val="150000"/>
                </a:lnSpc>
              </a:pPr>
              <a:endParaRPr lang="en-IN" sz="2000" dirty="0">
                <a:solidFill>
                  <a:srgbClr val="CC0099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IN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697069" y="3463641"/>
              <a:ext cx="2216281" cy="24622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Optimization model</a:t>
              </a:r>
            </a:p>
            <a:p>
              <a:pPr algn="ctr">
                <a:spcBef>
                  <a:spcPts val="1200"/>
                </a:spcBef>
              </a:pPr>
              <a:r>
                <a:rPr lang="en-I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Hybrid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optimization technique with combined features of evolutionary and swarm intelligence techniques, </a:t>
              </a:r>
              <a:r>
                <a:rPr lang="en-US" b="1" dirty="0">
                  <a:solidFill>
                    <a:srgbClr val="CC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DE-KHA</a:t>
              </a:r>
              <a:r>
                <a:rPr lang="en-US" dirty="0">
                  <a:solidFill>
                    <a:srgbClr val="CC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 considered</a:t>
              </a:r>
              <a:endParaRPr lang="en-I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651533" y="3489394"/>
              <a:ext cx="2577508" cy="273921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Simulation model</a:t>
              </a:r>
            </a:p>
            <a:p>
              <a:pPr algn="ctr">
                <a:spcBef>
                  <a:spcPts val="1200"/>
                </a:spcBef>
              </a:pPr>
              <a:r>
                <a:rPr lang="en-US" b="1" dirty="0">
                  <a:solidFill>
                    <a:srgbClr val="CC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EPANET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simulation tool </a:t>
              </a:r>
              <a:r>
                <a:rPr lang="en-IN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Rossman</a:t>
              </a:r>
              <a:r>
                <a:rPr lang="en-I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(2000</a:t>
              </a:r>
              <a:r>
                <a:rPr lang="en-IN" dirty="0"/>
                <a:t>)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that simulates the WDNs hydraulic properties, nodal pressure head and actual demand delivered at the demand nodes is considered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952249" y="3476331"/>
              <a:ext cx="2217600" cy="24622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Reliability model</a:t>
              </a:r>
            </a:p>
            <a:p>
              <a:pPr algn="ctr">
                <a:spcBef>
                  <a:spcPts val="1200"/>
                </a:spcBef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Reliability of the WDN is assessed considering the pipe failure using the </a:t>
              </a:r>
              <a:r>
                <a:rPr lang="en-US" b="1" dirty="0">
                  <a:solidFill>
                    <a:srgbClr val="CC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minimum cut set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method</a:t>
              </a:r>
            </a:p>
            <a:p>
              <a:endParaRPr lang="en-IN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068785" y="3221680"/>
            <a:ext cx="4053875" cy="473071"/>
            <a:chOff x="4219696" y="2796587"/>
            <a:chExt cx="4053875" cy="473071"/>
          </a:xfrm>
        </p:grpSpPr>
        <p:cxnSp>
          <p:nvCxnSpPr>
            <p:cNvPr id="15" name="Straight Arrow Connector 14"/>
            <p:cNvCxnSpPr/>
            <p:nvPr/>
          </p:nvCxnSpPr>
          <p:spPr>
            <a:xfrm flipH="1">
              <a:off x="4219696" y="2810665"/>
              <a:ext cx="2026800" cy="45899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6247328" y="2796587"/>
              <a:ext cx="0" cy="468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6247327" y="2810664"/>
              <a:ext cx="2026244" cy="45899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4892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5472" cy="365125"/>
          </a:xfrm>
        </p:spPr>
        <p:txBody>
          <a:bodyPr/>
          <a:lstStyle/>
          <a:p>
            <a:r>
              <a:rPr lang="en-US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654753" y="6356350"/>
            <a:ext cx="560882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215635" y="133028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4872" y="133028"/>
            <a:ext cx="338233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u="sng" dirty="0">
                <a:solidFill>
                  <a:srgbClr val="CC0099"/>
                </a:solidFill>
                <a:cs typeface="Times New Roman" panose="02020603050405020304" pitchFamily="18" charset="0"/>
              </a:rPr>
              <a:t>Optimization</a:t>
            </a:r>
            <a:r>
              <a:rPr lang="en-US" sz="3000" b="1" u="sng" dirty="0">
                <a:solidFill>
                  <a:srgbClr val="CC0099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u="sng" dirty="0">
                <a:solidFill>
                  <a:srgbClr val="CC0099"/>
                </a:solidFill>
                <a:cs typeface="Times New Roman" panose="02020603050405020304" pitchFamily="18" charset="0"/>
              </a:rPr>
              <a:t>Model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912915" y="760871"/>
            <a:ext cx="10938699" cy="5478423"/>
            <a:chOff x="912915" y="760871"/>
            <a:chExt cx="10938699" cy="5478423"/>
          </a:xfrm>
        </p:grpSpPr>
        <p:sp>
          <p:nvSpPr>
            <p:cNvPr id="6" name="Rectangle 5"/>
            <p:cNvSpPr/>
            <p:nvPr/>
          </p:nvSpPr>
          <p:spPr>
            <a:xfrm>
              <a:off x="912915" y="1154836"/>
              <a:ext cx="4992974" cy="2677656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IN" sz="20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Differential evolution (DE) </a:t>
              </a:r>
            </a:p>
            <a:p>
              <a:pPr algn="ctr"/>
              <a:r>
                <a:rPr lang="en-IN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</a:t>
              </a:r>
              <a:r>
                <a:rPr lang="en-IN" sz="2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Storn</a:t>
              </a:r>
              <a:r>
                <a:rPr lang="en-IN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and Price 1995) </a:t>
              </a:r>
              <a:endParaRPr lang="en-IN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50000"/>
                </a:lnSpc>
                <a:spcBef>
                  <a:spcPts val="1200"/>
                </a:spcBef>
                <a:buClr>
                  <a:srgbClr val="CC0099"/>
                </a:buClr>
                <a:buFont typeface="Wingdings" panose="05000000000000000000" pitchFamily="2" charset="2"/>
                <a:buChar char="q"/>
              </a:pPr>
              <a:r>
                <a:rPr lang="en-IN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Operators : (1) Mutation, (2) Crossover, and (3) Selection schemes</a:t>
              </a:r>
            </a:p>
            <a:p>
              <a:pPr marL="285750" indent="-285750" algn="just">
                <a:lnSpc>
                  <a:spcPct val="150000"/>
                </a:lnSpc>
                <a:spcBef>
                  <a:spcPts val="1200"/>
                </a:spcBef>
                <a:buClr>
                  <a:srgbClr val="CC0099"/>
                </a:buClr>
                <a:buFont typeface="Wingdings" panose="05000000000000000000" pitchFamily="2" charset="2"/>
                <a:buChar char="q"/>
              </a:pPr>
              <a:r>
                <a:rPr lang="en-IN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Excellent exploration abilities – </a:t>
              </a:r>
              <a:r>
                <a:rPr lang="en-IN" dirty="0">
                  <a:solidFill>
                    <a:srgbClr val="CC0099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Diversified search (Das et al. 2005)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6396829" y="760871"/>
              <a:ext cx="5454785" cy="5478423"/>
              <a:chOff x="6396829" y="760871"/>
              <a:chExt cx="5454785" cy="547842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6396829" y="760871"/>
                <a:ext cx="5454785" cy="547842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IN" sz="20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Krill herd algorithm (KHA)</a:t>
                </a:r>
              </a:p>
              <a:p>
                <a:pPr algn="ctr"/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Gandomi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and </a:t>
                </a:r>
                <a:r>
                  <a:rPr lang="en-US" sz="20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Alavi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2012)</a:t>
                </a:r>
                <a:endParaRPr lang="en-IN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spcBef>
                    <a:spcPts val="1200"/>
                  </a:spcBef>
                  <a:buClr>
                    <a:srgbClr val="CC0099"/>
                  </a:buClr>
                  <a:buSzPct val="100000"/>
                  <a:buFont typeface="Wingdings" panose="05000000000000000000" pitchFamily="2" charset="2"/>
                  <a:buChar char="q"/>
                </a:pP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Operators : (1) Foraging motion, (2) Neighbor induced motion, and (3) Physical diffusion</a:t>
                </a:r>
              </a:p>
              <a:p>
                <a:pPr marL="342900" indent="-342900">
                  <a:spcBef>
                    <a:spcPts val="1200"/>
                  </a:spcBef>
                  <a:buClr>
                    <a:srgbClr val="CC0099"/>
                  </a:buClr>
                  <a:buFont typeface="Wingdings" panose="05000000000000000000" pitchFamily="2" charset="2"/>
                  <a:buChar char="q"/>
                </a:pP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Excellent exploitation abilities – </a:t>
                </a:r>
                <a:r>
                  <a:rPr lang="en-US" sz="2000" dirty="0">
                    <a:solidFill>
                      <a:srgbClr val="2B21A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Intensified search</a:t>
                </a:r>
                <a:endParaRPr lang="en-US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7419983" y="1750161"/>
                <a:ext cx="3625519" cy="2991911"/>
                <a:chOff x="5334561" y="2181700"/>
                <a:chExt cx="7800525" cy="7443172"/>
              </a:xfrm>
            </p:grpSpPr>
            <p:pic>
              <p:nvPicPr>
                <p:cNvPr id="9" name="Picture 8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34561" y="2181700"/>
                  <a:ext cx="7800525" cy="5180348"/>
                </a:xfrm>
                <a:prstGeom prst="rect">
                  <a:avLst/>
                </a:prstGeom>
              </p:spPr>
            </p:pic>
            <p:sp>
              <p:nvSpPr>
                <p:cNvPr id="10" name="Rectangle 9"/>
                <p:cNvSpPr/>
                <p:nvPr/>
              </p:nvSpPr>
              <p:spPr>
                <a:xfrm>
                  <a:off x="5437642" y="7653256"/>
                  <a:ext cx="7594360" cy="197161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IN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Figure 2. Krill Herd</a:t>
                  </a:r>
                </a:p>
                <a:p>
                  <a:pPr algn="ctr"/>
                  <a:r>
                    <a:rPr lang="en-IN" sz="1013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</a:t>
                  </a:r>
                  <a:r>
                    <a:rPr lang="en-IN" sz="1013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Source:</a:t>
                  </a:r>
                  <a:r>
                    <a:rPr lang="en-IN" sz="105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https</a:t>
                  </a:r>
                  <a:r>
                    <a:rPr lang="en-IN" sz="105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://images.squarespacecdn.com/content/v1/5ba0efb9266c077060b48c68/1537849392860H6IMD6H4JUC52OIHVKC6/Krill_Coronado.jpg?format=1000w)</a:t>
                  </a:r>
                </a:p>
              </p:txBody>
            </p:sp>
          </p:grpSp>
        </p:grpSp>
        <p:cxnSp>
          <p:nvCxnSpPr>
            <p:cNvPr id="13" name="Straight Arrow Connector 12"/>
            <p:cNvCxnSpPr>
              <a:stCxn id="6" idx="2"/>
            </p:cNvCxnSpPr>
            <p:nvPr/>
          </p:nvCxnSpPr>
          <p:spPr>
            <a:xfrm>
              <a:off x="3409402" y="3832491"/>
              <a:ext cx="1637" cy="450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3408829" y="4025319"/>
              <a:ext cx="2988000" cy="24714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912915" y="4300302"/>
            <a:ext cx="4993200" cy="19389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Hybrid metaheuristic algorithm DE-KHA</a:t>
            </a:r>
          </a:p>
          <a:p>
            <a:pPr algn="ctr"/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Poojitha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Jothiprakash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2022)</a:t>
            </a:r>
          </a:p>
          <a:p>
            <a:pPr algn="ctr"/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183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7562" y="6479615"/>
            <a:ext cx="1167063" cy="365125"/>
          </a:xfrm>
        </p:spPr>
        <p:txBody>
          <a:bodyPr/>
          <a:lstStyle/>
          <a:p>
            <a:r>
              <a:rPr lang="en-US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61571" y="6479616"/>
            <a:ext cx="461211" cy="365125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94287" y="0"/>
            <a:ext cx="58034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solidFill>
                  <a:srgbClr val="2B21AF"/>
                </a:solidFill>
                <a:cs typeface="Times New Roman" panose="02020603050405020304" pitchFamily="18" charset="0"/>
              </a:rPr>
              <a:t>Framework of Optimization Model</a:t>
            </a:r>
            <a:endParaRPr lang="en-US" sz="2800" b="1" u="sng" dirty="0">
              <a:solidFill>
                <a:srgbClr val="2B21AF"/>
              </a:solidFill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98026" y="1140705"/>
            <a:ext cx="10724756" cy="5338910"/>
            <a:chOff x="1053317" y="936234"/>
            <a:chExt cx="10724756" cy="5338910"/>
          </a:xfrm>
        </p:grpSpPr>
        <p:grpSp>
          <p:nvGrpSpPr>
            <p:cNvPr id="17" name="Group 16"/>
            <p:cNvGrpSpPr/>
            <p:nvPr/>
          </p:nvGrpSpPr>
          <p:grpSpPr>
            <a:xfrm>
              <a:off x="1053317" y="936234"/>
              <a:ext cx="10724756" cy="4104997"/>
              <a:chOff x="1018674" y="1188897"/>
              <a:chExt cx="10724756" cy="4104997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1018674" y="1188897"/>
                <a:ext cx="8329863" cy="4104997"/>
                <a:chOff x="1018674" y="1188897"/>
                <a:chExt cx="8329863" cy="4104997"/>
              </a:xfrm>
            </p:grpSpPr>
            <p:sp>
              <p:nvSpPr>
                <p:cNvPr id="8" name="Rounded Rectangle 7"/>
                <p:cNvSpPr/>
                <p:nvPr/>
              </p:nvSpPr>
              <p:spPr>
                <a:xfrm>
                  <a:off x="1018674" y="2498938"/>
                  <a:ext cx="1820779" cy="1041974"/>
                </a:xfrm>
                <a:prstGeom prst="round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Initial random population</a:t>
                  </a:r>
                  <a:endParaRPr lang="en-IN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" name="Right Arrow 8"/>
                <p:cNvSpPr/>
                <p:nvPr/>
              </p:nvSpPr>
              <p:spPr>
                <a:xfrm>
                  <a:off x="3127811" y="2893593"/>
                  <a:ext cx="649705" cy="25266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grpSp>
              <p:nvGrpSpPr>
                <p:cNvPr id="12" name="Group 11"/>
                <p:cNvGrpSpPr/>
                <p:nvPr/>
              </p:nvGrpSpPr>
              <p:grpSpPr>
                <a:xfrm>
                  <a:off x="3367505" y="1188897"/>
                  <a:ext cx="5981032" cy="4104997"/>
                  <a:chOff x="3367505" y="1188897"/>
                  <a:chExt cx="5981032" cy="4104997"/>
                </a:xfrm>
              </p:grpSpPr>
              <p:graphicFrame>
                <p:nvGraphicFramePr>
                  <p:cNvPr id="4" name="Diagram 3"/>
                  <p:cNvGraphicFramePr/>
                  <p:nvPr>
                    <p:extLst>
                      <p:ext uri="{D42A27DB-BD31-4B8C-83A1-F6EECF244321}">
                        <p14:modId xmlns:p14="http://schemas.microsoft.com/office/powerpoint/2010/main" val="1680609743"/>
                      </p:ext>
                    </p:extLst>
                  </p:nvPr>
                </p:nvGraphicFramePr>
                <p:xfrm>
                  <a:off x="3367505" y="1188897"/>
                  <a:ext cx="5981032" cy="4104997"/>
                </p:xfrm>
                <a:graphic>
                  <a:graphicData uri="http://schemas.openxmlformats.org/drawingml/2006/diagram">
                    <dgm:relIds xmlns:dgm="http://schemas.openxmlformats.org/drawingml/2006/diagram" xmlns:r="http://schemas.openxmlformats.org/officeDocument/2006/relationships" r:dm="rId2" r:lo="rId3" r:qs="rId4" r:cs="rId5"/>
                  </a:graphicData>
                </a:graphic>
              </p:graphicFrame>
              <p:sp>
                <p:nvSpPr>
                  <p:cNvPr id="11" name="Rectangle 10"/>
                  <p:cNvSpPr/>
                  <p:nvPr/>
                </p:nvSpPr>
                <p:spPr>
                  <a:xfrm>
                    <a:off x="5489630" y="3019925"/>
                    <a:ext cx="1910588" cy="58477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600" b="1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Population-based </a:t>
                    </a:r>
                    <a:br>
                      <a:rPr lang="en-US" sz="1600" b="1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en-US" sz="1600" b="1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evolutionary search</a:t>
                    </a:r>
                  </a:p>
                </p:txBody>
              </p:sp>
            </p:grpSp>
          </p:grpSp>
          <p:sp>
            <p:nvSpPr>
              <p:cNvPr id="14" name="Right Arrow 13"/>
              <p:cNvSpPr/>
              <p:nvPr/>
            </p:nvSpPr>
            <p:spPr>
              <a:xfrm>
                <a:off x="9077171" y="2893592"/>
                <a:ext cx="649705" cy="252663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9922651" y="2417102"/>
                <a:ext cx="1820779" cy="1041974"/>
              </a:xfrm>
              <a:prstGeom prst="roundRect">
                <a:avLst/>
              </a:prstGeom>
              <a:solidFill>
                <a:schemeClr val="accent4"/>
              </a:solidFill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Optimal solutions</a:t>
                </a:r>
                <a:endParaRPr lang="en-I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4278428" y="5624708"/>
              <a:ext cx="4228471" cy="650436"/>
              <a:chOff x="4365331" y="5529513"/>
              <a:chExt cx="4228471" cy="650436"/>
            </a:xfrm>
          </p:grpSpPr>
          <p:sp>
            <p:nvSpPr>
              <p:cNvPr id="16" name="Left Brace 15"/>
              <p:cNvSpPr/>
              <p:nvPr/>
            </p:nvSpPr>
            <p:spPr>
              <a:xfrm rot="16200000">
                <a:off x="6185446" y="3771592"/>
                <a:ext cx="588242" cy="4228471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665743" y="5529513"/>
                <a:ext cx="362764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 until the termination criterion</a:t>
                </a:r>
                <a:endParaRPr lang="en-IN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8876192" y="3632536"/>
            <a:ext cx="2947863" cy="2716647"/>
            <a:chOff x="9116824" y="3656273"/>
            <a:chExt cx="2947863" cy="2716647"/>
          </a:xfrm>
        </p:grpSpPr>
        <p:sp>
          <p:nvSpPr>
            <p:cNvPr id="21" name="Rectangle 20"/>
            <p:cNvSpPr/>
            <p:nvPr/>
          </p:nvSpPr>
          <p:spPr>
            <a:xfrm>
              <a:off x="10141844" y="3656273"/>
              <a:ext cx="152157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Selection scheme </a:t>
              </a:r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9752270A-243F-41A9-9AB0-2FE0980A1A3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16824" y="3964050"/>
              <a:ext cx="2933523" cy="1539060"/>
            </a:xfrm>
            <a:prstGeom prst="rect">
              <a:avLst/>
            </a:prstGeom>
          </p:spPr>
        </p:pic>
        <p:sp>
          <p:nvSpPr>
            <p:cNvPr id="23" name="Rectangle 22"/>
            <p:cNvSpPr/>
            <p:nvPr/>
          </p:nvSpPr>
          <p:spPr>
            <a:xfrm>
              <a:off x="9406227" y="5495757"/>
              <a:ext cx="2658460" cy="8771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3. Darwin’s principle </a:t>
              </a:r>
              <a:br>
                <a:rPr lang="en-IN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IN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 survival of fittest</a:t>
              </a:r>
            </a:p>
            <a:p>
              <a:pPr algn="ctr"/>
              <a:r>
                <a:rPr lang="en-IN" sz="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Source: https://towardsdatascience.com/making-a-robot-learn-how-to-move-part-1-evolutionary-algorithms-340f239c9cd2</a:t>
              </a:r>
              <a:endParaRPr lang="en-IN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176937" y="0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</p:spTree>
    <p:extLst>
      <p:ext uri="{BB962C8B-B14F-4D97-AF65-F5344CB8AC3E}">
        <p14:creationId xmlns:p14="http://schemas.microsoft.com/office/powerpoint/2010/main" val="2189691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62533" y="90366"/>
            <a:ext cx="7229467" cy="6513326"/>
            <a:chOff x="1757505" y="114769"/>
            <a:chExt cx="7229467" cy="6513326"/>
          </a:xfrm>
        </p:grpSpPr>
        <p:grpSp>
          <p:nvGrpSpPr>
            <p:cNvPr id="7" name="Group 6"/>
            <p:cNvGrpSpPr/>
            <p:nvPr/>
          </p:nvGrpSpPr>
          <p:grpSpPr>
            <a:xfrm>
              <a:off x="4578828" y="3121513"/>
              <a:ext cx="2181745" cy="1117839"/>
              <a:chOff x="4578828" y="3121513"/>
              <a:chExt cx="2181745" cy="1117839"/>
            </a:xfrm>
          </p:grpSpPr>
          <p:sp>
            <p:nvSpPr>
              <p:cNvPr id="61" name="Google Shape;61;p15"/>
              <p:cNvSpPr/>
              <p:nvPr/>
            </p:nvSpPr>
            <p:spPr>
              <a:xfrm>
                <a:off x="4578828" y="3121513"/>
                <a:ext cx="2181745" cy="1117839"/>
              </a:xfrm>
              <a:prstGeom prst="diamond">
                <a:avLst/>
              </a:prstGeom>
              <a:solidFill>
                <a:srgbClr val="D5A6BD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/>
                <a:endParaRPr sz="16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Google Shape;63;p15"/>
              <p:cNvSpPr txBox="1"/>
              <p:nvPr/>
            </p:nvSpPr>
            <p:spPr>
              <a:xfrm>
                <a:off x="4873104" y="3260871"/>
                <a:ext cx="1658396" cy="800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spAutoFit/>
              </a:bodyPr>
              <a:lstStyle/>
              <a:p>
                <a:pPr algn="ctr"/>
                <a:r>
                  <a:rPr lang="en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Roboto"/>
                    <a:cs typeface="Times New Roman" panose="02020603050405020304" pitchFamily="18" charset="0"/>
                    <a:sym typeface="Roboto"/>
                  </a:rPr>
                  <a:t>Hydraulic </a:t>
                </a:r>
                <a:br>
                  <a:rPr lang="en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Roboto"/>
                    <a:cs typeface="Times New Roman" panose="02020603050405020304" pitchFamily="18" charset="0"/>
                    <a:sym typeface="Roboto"/>
                  </a:rPr>
                </a:br>
                <a:r>
                  <a:rPr lang="en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Roboto"/>
                    <a:cs typeface="Times New Roman" panose="02020603050405020304" pitchFamily="18" charset="0"/>
                    <a:sym typeface="Roboto"/>
                  </a:rPr>
                  <a:t>Infeasibility</a:t>
                </a:r>
                <a:endParaRPr dirty="0">
                  <a:solidFill>
                    <a:srgbClr val="C00000"/>
                  </a:solidFill>
                  <a:latin typeface="Times New Roman" panose="02020603050405020304" pitchFamily="18" charset="0"/>
                  <a:ea typeface="Roboto"/>
                  <a:cs typeface="Times New Roman" panose="02020603050405020304" pitchFamily="18" charset="0"/>
                  <a:sym typeface="Roboto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757505" y="3682446"/>
              <a:ext cx="2546376" cy="1795649"/>
              <a:chOff x="1757505" y="3682446"/>
              <a:chExt cx="2546376" cy="1795649"/>
            </a:xfrm>
          </p:grpSpPr>
          <p:sp>
            <p:nvSpPr>
              <p:cNvPr id="64" name="Google Shape;64;p15"/>
              <p:cNvSpPr/>
              <p:nvPr/>
            </p:nvSpPr>
            <p:spPr>
              <a:xfrm>
                <a:off x="1757505" y="3682446"/>
                <a:ext cx="2546376" cy="1795649"/>
              </a:xfrm>
              <a:prstGeom prst="diamond">
                <a:avLst/>
              </a:prstGeom>
              <a:solidFill>
                <a:srgbClr val="D5A6BD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/>
                <a:endParaRPr sz="1600"/>
              </a:p>
            </p:txBody>
          </p:sp>
          <p:sp>
            <p:nvSpPr>
              <p:cNvPr id="65" name="Google Shape;65;p15"/>
              <p:cNvSpPr txBox="1"/>
              <p:nvPr/>
            </p:nvSpPr>
            <p:spPr>
              <a:xfrm>
                <a:off x="2007442" y="4019322"/>
                <a:ext cx="2179241" cy="10771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spAutoFit/>
              </a:bodyPr>
              <a:lstStyle/>
              <a:p>
                <a:pPr algn="ctr"/>
                <a:r>
                  <a:rPr lang="en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Roboto"/>
                    <a:cs typeface="Times New Roman" panose="02020603050405020304" pitchFamily="18" charset="0"/>
                    <a:sym typeface="Roboto"/>
                  </a:rPr>
                  <a:t>Maximum </a:t>
                </a:r>
                <a:br>
                  <a:rPr lang="en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Roboto"/>
                    <a:cs typeface="Times New Roman" panose="02020603050405020304" pitchFamily="18" charset="0"/>
                    <a:sym typeface="Roboto"/>
                  </a:rPr>
                </a:br>
                <a:r>
                  <a:rPr lang="en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Roboto"/>
                    <a:cs typeface="Times New Roman" panose="02020603050405020304" pitchFamily="18" charset="0"/>
                    <a:sym typeface="Roboto"/>
                  </a:rPr>
                  <a:t>pipe closure combinations</a:t>
                </a:r>
                <a:endParaRPr dirty="0">
                  <a:solidFill>
                    <a:srgbClr val="C00000"/>
                  </a:solidFill>
                  <a:latin typeface="Times New Roman" panose="02020603050405020304" pitchFamily="18" charset="0"/>
                  <a:ea typeface="Roboto"/>
                  <a:cs typeface="Times New Roman" panose="02020603050405020304" pitchFamily="18" charset="0"/>
                  <a:sym typeface="Roboto"/>
                </a:endParaRPr>
              </a:p>
            </p:txBody>
          </p:sp>
        </p:grpSp>
        <p:sp>
          <p:nvSpPr>
            <p:cNvPr id="74" name="Google Shape;74;p15"/>
            <p:cNvSpPr txBox="1"/>
            <p:nvPr/>
          </p:nvSpPr>
          <p:spPr>
            <a:xfrm>
              <a:off x="5772642" y="4019322"/>
              <a:ext cx="686068" cy="4924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spAutoFit/>
            </a:bodyPr>
            <a:lstStyle/>
            <a:p>
              <a:r>
                <a:rPr lang="en" sz="1600" b="1" dirty="0">
                  <a:latin typeface="Times New Roman" panose="02020603050405020304" pitchFamily="18" charset="0"/>
                  <a:ea typeface="Roboto"/>
                  <a:cs typeface="Times New Roman" panose="02020603050405020304" pitchFamily="18" charset="0"/>
                  <a:sym typeface="Roboto"/>
                </a:rPr>
                <a:t>no</a:t>
              </a:r>
              <a:endParaRPr sz="1600" b="1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2187480" y="114769"/>
              <a:ext cx="6799492" cy="6513326"/>
              <a:chOff x="2187480" y="114769"/>
              <a:chExt cx="6799492" cy="6513326"/>
            </a:xfrm>
          </p:grpSpPr>
          <p:cxnSp>
            <p:nvCxnSpPr>
              <p:cNvPr id="77" name="Google Shape;77;p15"/>
              <p:cNvCxnSpPr>
                <a:stCxn id="64" idx="0"/>
                <a:endCxn id="60" idx="1"/>
              </p:cNvCxnSpPr>
              <p:nvPr/>
            </p:nvCxnSpPr>
            <p:spPr>
              <a:xfrm rot="5400000" flipH="1" flipV="1">
                <a:off x="2662273" y="3075020"/>
                <a:ext cx="975846" cy="239007"/>
              </a:xfrm>
              <a:prstGeom prst="bentConnector2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stealth" w="med" len="med"/>
              </a:ln>
            </p:spPr>
          </p:cxnSp>
          <p:cxnSp>
            <p:nvCxnSpPr>
              <p:cNvPr id="78" name="Google Shape;78;p15"/>
              <p:cNvCxnSpPr>
                <a:stCxn id="58" idx="2"/>
                <a:endCxn id="59" idx="0"/>
              </p:cNvCxnSpPr>
              <p:nvPr/>
            </p:nvCxnSpPr>
            <p:spPr>
              <a:xfrm>
                <a:off x="5669700" y="1665700"/>
                <a:ext cx="0" cy="264851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9" name="Google Shape;79;p15"/>
              <p:cNvCxnSpPr>
                <a:stCxn id="57" idx="2"/>
                <a:endCxn id="58" idx="0"/>
              </p:cNvCxnSpPr>
              <p:nvPr/>
            </p:nvCxnSpPr>
            <p:spPr>
              <a:xfrm flipH="1">
                <a:off x="5669700" y="1081351"/>
                <a:ext cx="133" cy="243549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0" name="Google Shape;80;p15"/>
              <p:cNvCxnSpPr>
                <a:stCxn id="59" idx="2"/>
                <a:endCxn id="60" idx="0"/>
              </p:cNvCxnSpPr>
              <p:nvPr/>
            </p:nvCxnSpPr>
            <p:spPr>
              <a:xfrm>
                <a:off x="5669700" y="2271352"/>
                <a:ext cx="0" cy="264849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1" name="Google Shape;81;p15"/>
              <p:cNvCxnSpPr/>
              <p:nvPr/>
            </p:nvCxnSpPr>
            <p:spPr>
              <a:xfrm>
                <a:off x="5669700" y="521993"/>
                <a:ext cx="133" cy="230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2" name="Google Shape;82;p15"/>
              <p:cNvCxnSpPr/>
              <p:nvPr/>
            </p:nvCxnSpPr>
            <p:spPr>
              <a:xfrm>
                <a:off x="5669699" y="2867257"/>
                <a:ext cx="1" cy="2592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3" name="Google Shape;83;p15"/>
              <p:cNvCxnSpPr>
                <a:stCxn id="61" idx="3"/>
              </p:cNvCxnSpPr>
              <p:nvPr/>
            </p:nvCxnSpPr>
            <p:spPr>
              <a:xfrm>
                <a:off x="6760572" y="3680432"/>
                <a:ext cx="480000" cy="612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grpSp>
            <p:nvGrpSpPr>
              <p:cNvPr id="4" name="Group 3"/>
              <p:cNvGrpSpPr/>
              <p:nvPr/>
            </p:nvGrpSpPr>
            <p:grpSpPr>
              <a:xfrm>
                <a:off x="2187480" y="114769"/>
                <a:ext cx="6799492" cy="6513326"/>
                <a:chOff x="2187480" y="114769"/>
                <a:chExt cx="6799492" cy="6513326"/>
              </a:xfrm>
            </p:grpSpPr>
            <p:cxnSp>
              <p:nvCxnSpPr>
                <p:cNvPr id="70" name="Google Shape;70;p15"/>
                <p:cNvCxnSpPr>
                  <a:stCxn id="64" idx="2"/>
                </p:cNvCxnSpPr>
                <p:nvPr/>
              </p:nvCxnSpPr>
              <p:spPr>
                <a:xfrm>
                  <a:off x="3030693" y="5478095"/>
                  <a:ext cx="0" cy="2880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stealth" w="med" len="med"/>
                </a:ln>
              </p:spPr>
            </p:cxnSp>
            <p:cxnSp>
              <p:nvCxnSpPr>
                <p:cNvPr id="71" name="Google Shape;71;p15"/>
                <p:cNvCxnSpPr/>
                <p:nvPr/>
              </p:nvCxnSpPr>
              <p:spPr>
                <a:xfrm>
                  <a:off x="4735037" y="6147774"/>
                  <a:ext cx="360000" cy="1577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stealth" w="med" len="med"/>
                </a:ln>
              </p:spPr>
            </p:cxnSp>
            <p:cxnSp>
              <p:nvCxnSpPr>
                <p:cNvPr id="72" name="Google Shape;72;p15"/>
                <p:cNvCxnSpPr>
                  <a:stCxn id="66" idx="3"/>
                  <a:endCxn id="56" idx="2"/>
                </p:cNvCxnSpPr>
                <p:nvPr/>
              </p:nvCxnSpPr>
              <p:spPr>
                <a:xfrm>
                  <a:off x="7179225" y="6146838"/>
                  <a:ext cx="394385" cy="936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stealth" w="med" len="med"/>
                </a:ln>
              </p:spPr>
            </p:cxnSp>
            <p:cxnSp>
              <p:nvCxnSpPr>
                <p:cNvPr id="76" name="Google Shape;76;p15"/>
                <p:cNvCxnSpPr/>
                <p:nvPr/>
              </p:nvCxnSpPr>
              <p:spPr>
                <a:xfrm flipH="1" flipV="1">
                  <a:off x="4301095" y="4578257"/>
                  <a:ext cx="480000" cy="3889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cxnSp>
            <p:cxnSp>
              <p:nvCxnSpPr>
                <p:cNvPr id="84" name="Google Shape;84;p15"/>
                <p:cNvCxnSpPr/>
                <p:nvPr/>
              </p:nvCxnSpPr>
              <p:spPr>
                <a:xfrm flipH="1">
                  <a:off x="5669700" y="4239352"/>
                  <a:ext cx="1" cy="1800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cxnSp>
            <p:grpSp>
              <p:nvGrpSpPr>
                <p:cNvPr id="3" name="Group 2"/>
                <p:cNvGrpSpPr/>
                <p:nvPr/>
              </p:nvGrpSpPr>
              <p:grpSpPr>
                <a:xfrm>
                  <a:off x="2187480" y="114769"/>
                  <a:ext cx="6799492" cy="6513326"/>
                  <a:chOff x="2187480" y="114769"/>
                  <a:chExt cx="6799492" cy="6513326"/>
                </a:xfrm>
              </p:grpSpPr>
              <p:sp>
                <p:nvSpPr>
                  <p:cNvPr id="56" name="Google Shape;56;p15"/>
                  <p:cNvSpPr/>
                  <p:nvPr/>
                </p:nvSpPr>
                <p:spPr>
                  <a:xfrm>
                    <a:off x="7573610" y="5980401"/>
                    <a:ext cx="992180" cy="334745"/>
                  </a:xfrm>
                  <a:prstGeom prst="ellipse">
                    <a:avLst/>
                  </a:prstGeom>
                  <a:solidFill>
                    <a:srgbClr val="FCE5CD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Stop</a:t>
                    </a:r>
                    <a:endParaRPr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Google Shape;57;p15"/>
                  <p:cNvSpPr/>
                  <p:nvPr/>
                </p:nvSpPr>
                <p:spPr>
                  <a:xfrm>
                    <a:off x="3269833" y="740551"/>
                    <a:ext cx="4800000" cy="340800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Compute probability of failure of each pipe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" name="Google Shape;58;p15"/>
                  <p:cNvSpPr/>
                  <p:nvPr/>
                </p:nvSpPr>
                <p:spPr>
                  <a:xfrm>
                    <a:off x="3269700" y="1324900"/>
                    <a:ext cx="4800000" cy="340800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Apply pipe closure combinations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9" name="Google Shape;59;p15"/>
                  <p:cNvSpPr/>
                  <p:nvPr/>
                </p:nvSpPr>
                <p:spPr>
                  <a:xfrm>
                    <a:off x="3269700" y="1930551"/>
                    <a:ext cx="4800000" cy="340800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For pipe closure combination = 1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0" name="Google Shape;60;p15"/>
                  <p:cNvSpPr/>
                  <p:nvPr/>
                </p:nvSpPr>
                <p:spPr>
                  <a:xfrm>
                    <a:off x="3269700" y="2536200"/>
                    <a:ext cx="4800000" cy="340800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Simulate network hydraulic properties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2" name="Google Shape;62;p15"/>
                  <p:cNvSpPr/>
                  <p:nvPr/>
                </p:nvSpPr>
                <p:spPr>
                  <a:xfrm>
                    <a:off x="7240572" y="3229063"/>
                    <a:ext cx="1746400" cy="906008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Record minimum cut set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6" name="Google Shape;66;p15"/>
                  <p:cNvSpPr/>
                  <p:nvPr/>
                </p:nvSpPr>
                <p:spPr>
                  <a:xfrm>
                    <a:off x="5052127" y="5715838"/>
                    <a:ext cx="2127098" cy="862000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Estimate reliability of WDN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7" name="Google Shape;67;p15"/>
                  <p:cNvSpPr/>
                  <p:nvPr/>
                </p:nvSpPr>
                <p:spPr>
                  <a:xfrm>
                    <a:off x="4946758" y="114769"/>
                    <a:ext cx="1445883" cy="397600"/>
                  </a:xfrm>
                  <a:prstGeom prst="ellipse">
                    <a:avLst/>
                  </a:prstGeom>
                  <a:solidFill>
                    <a:srgbClr val="FCE5CD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Start</a:t>
                    </a:r>
                    <a:endParaRPr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8" name="Google Shape;68;p15"/>
                  <p:cNvSpPr/>
                  <p:nvPr/>
                </p:nvSpPr>
                <p:spPr>
                  <a:xfrm>
                    <a:off x="2187480" y="5766095"/>
                    <a:ext cx="2547557" cy="862000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algn="ctr"/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Calculate failure probability of minimum cut sets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9" name="Google Shape;69;p15"/>
                  <p:cNvSpPr/>
                  <p:nvPr/>
                </p:nvSpPr>
                <p:spPr>
                  <a:xfrm>
                    <a:off x="4762915" y="4426415"/>
                    <a:ext cx="3056707" cy="552195"/>
                  </a:xfrm>
                  <a:prstGeom prst="rect">
                    <a:avLst/>
                  </a:prstGeom>
                  <a:solidFill>
                    <a:srgbClr val="C9DAF8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121900" tIns="121900" rIns="121900" bIns="121900" anchor="t" anchorCtr="0">
                    <a:noAutofit/>
                  </a:bodyPr>
                  <a:lstStyle/>
                  <a:p>
                    <a:pPr algn="ctr">
                      <a:buClr>
                        <a:schemeClr val="dk1"/>
                      </a:buClr>
                      <a:buSzPts val="1100"/>
                    </a:pPr>
                    <a:r>
                      <a:rPr lang="en" dirty="0">
                        <a:solidFill>
                          <a:srgbClr val="CC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Pipe closure combination + 1</a:t>
                    </a:r>
                    <a:endParaRPr dirty="0">
                      <a:solidFill>
                        <a:srgbClr val="CC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ctr"/>
                    <a:endParaRPr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3" name="Google Shape;73;p15"/>
                  <p:cNvSpPr txBox="1"/>
                  <p:nvPr/>
                </p:nvSpPr>
                <p:spPr>
                  <a:xfrm>
                    <a:off x="6613841" y="3236880"/>
                    <a:ext cx="596400" cy="49240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121900" tIns="121900" rIns="121900" bIns="121900" anchor="t" anchorCtr="0">
                    <a:spAutoFit/>
                  </a:bodyPr>
                  <a:lstStyle/>
                  <a:p>
                    <a:r>
                      <a:rPr lang="en" sz="1600" b="1" dirty="0"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rPr>
                      <a:t>yes</a:t>
                    </a:r>
                    <a:endParaRPr sz="1600" b="1" dirty="0">
                      <a:latin typeface="Times New Roman" panose="02020603050405020304" pitchFamily="18" charset="0"/>
                      <a:ea typeface="Roboto"/>
                      <a:cs typeface="Times New Roman" panose="02020603050405020304" pitchFamily="18" charset="0"/>
                      <a:sym typeface="Roboto"/>
                    </a:endParaRPr>
                  </a:p>
                </p:txBody>
              </p:sp>
              <p:sp>
                <p:nvSpPr>
                  <p:cNvPr id="75" name="Google Shape;75;p15"/>
                  <p:cNvSpPr txBox="1"/>
                  <p:nvPr/>
                </p:nvSpPr>
                <p:spPr>
                  <a:xfrm>
                    <a:off x="2431119" y="3193516"/>
                    <a:ext cx="596400" cy="49240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121900" tIns="121900" rIns="121900" bIns="121900" anchor="t" anchorCtr="0">
                    <a:spAutoFit/>
                  </a:bodyPr>
                  <a:lstStyle/>
                  <a:p>
                    <a:r>
                      <a:rPr lang="en" sz="1600" b="1" dirty="0"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rPr>
                      <a:t>no</a:t>
                    </a:r>
                    <a:endParaRPr sz="1600" b="1" dirty="0">
                      <a:latin typeface="Times New Roman" panose="02020603050405020304" pitchFamily="18" charset="0"/>
                      <a:ea typeface="Roboto"/>
                      <a:cs typeface="Times New Roman" panose="02020603050405020304" pitchFamily="18" charset="0"/>
                      <a:sym typeface="Roboto"/>
                    </a:endParaRPr>
                  </a:p>
                </p:txBody>
              </p:sp>
              <p:sp>
                <p:nvSpPr>
                  <p:cNvPr id="45" name="Google Shape;73;p15"/>
                  <p:cNvSpPr txBox="1"/>
                  <p:nvPr/>
                </p:nvSpPr>
                <p:spPr>
                  <a:xfrm>
                    <a:off x="2431119" y="5357008"/>
                    <a:ext cx="596400" cy="49240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121900" tIns="121900" rIns="121900" bIns="121900" anchor="t" anchorCtr="0">
                    <a:spAutoFit/>
                  </a:bodyPr>
                  <a:lstStyle/>
                  <a:p>
                    <a:r>
                      <a:rPr lang="en" sz="1600" b="1" dirty="0"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rPr>
                      <a:t>yes</a:t>
                    </a:r>
                    <a:endParaRPr sz="1600" b="1" dirty="0">
                      <a:latin typeface="Times New Roman" panose="02020603050405020304" pitchFamily="18" charset="0"/>
                      <a:ea typeface="Roboto"/>
                      <a:cs typeface="Times New Roman" panose="02020603050405020304" pitchFamily="18" charset="0"/>
                      <a:sym typeface="Roboto"/>
                    </a:endParaRPr>
                  </a:p>
                </p:txBody>
              </p:sp>
            </p:grpSp>
          </p:grpSp>
        </p:grp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198120" y="6460887"/>
            <a:ext cx="1245669" cy="397113"/>
          </a:xfrm>
        </p:spPr>
        <p:txBody>
          <a:bodyPr/>
          <a:lstStyle/>
          <a:p>
            <a:r>
              <a:rPr lang="en-US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5/27/2022</a:t>
            </a:r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149262" y="6492876"/>
            <a:ext cx="803783" cy="306662"/>
          </a:xfrm>
        </p:spPr>
        <p:txBody>
          <a:bodyPr/>
          <a:lstStyle/>
          <a:p>
            <a:fld id="{32784C44-ECDA-4249-9B1F-1BC44B735A99}" type="slidenum">
              <a:rPr lang="en-IN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en-IN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3642" y="-61540"/>
            <a:ext cx="3226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>
                <a:solidFill>
                  <a:srgbClr val="CC0099"/>
                </a:solidFill>
                <a:latin typeface="+mj-lt"/>
              </a:rPr>
              <a:t>Reliability Model</a:t>
            </a:r>
            <a:endParaRPr lang="en-IN" sz="3600" b="1" u="sng" dirty="0">
              <a:solidFill>
                <a:srgbClr val="CC0099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92362" y="812521"/>
                <a:ext cx="4271153" cy="556325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600"/>
                  </a:spcBef>
                  <a:spcAft>
                    <a:spcPts val="1200"/>
                  </a:spcAft>
                </a:pPr>
                <a:r>
                  <a:rPr lang="en-US" sz="2000" b="1" dirty="0">
                    <a:solidFill>
                      <a:srgbClr val="2B21A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Approach : Minimum cut set</a:t>
                </a:r>
              </a:p>
              <a:p>
                <a:pPr marL="285750" indent="-285750" algn="just">
                  <a:spcBef>
                    <a:spcPts val="600"/>
                  </a:spcBef>
                  <a:spcAft>
                    <a:spcPts val="600"/>
                  </a:spcAft>
                  <a:buClr>
                    <a:srgbClr val="2B21AF"/>
                  </a:buClr>
                  <a:buFont typeface="Wingdings" panose="05000000000000000000" pitchFamily="2" charset="2"/>
                  <a:buChar char="q"/>
                </a:pPr>
                <a:r>
                  <a:rPr lang="en-IN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minimum cut set is a component or set of system components which, when failed, causes failure of the system  (</a:t>
                </a:r>
                <a:r>
                  <a:rPr lang="en-IN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Billinton</a:t>
                </a:r>
                <a:r>
                  <a:rPr lang="en-IN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Allan 1983)</a:t>
                </a:r>
              </a:p>
              <a:p>
                <a:pPr marL="285750" indent="-285750" algn="just">
                  <a:spcBef>
                    <a:spcPts val="600"/>
                  </a:spcBef>
                  <a:spcAft>
                    <a:spcPts val="600"/>
                  </a:spcAft>
                  <a:buClr>
                    <a:srgbClr val="2B21AF"/>
                  </a:buClr>
                  <a:buFont typeface="Wingdings" panose="05000000000000000000" pitchFamily="2" charset="2"/>
                  <a:buChar char="q"/>
                </a:pP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Probability of failure of pipe </a:t>
                </a:r>
                <a:r>
                  <a:rPr lang="en-US" sz="16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determined using Poisson probability distribution</a:t>
                </a: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  <a:buClr>
                    <a:srgbClr val="2B21AF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=1 − 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600"/>
                  </a:spcBef>
                </a:pP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expected number of failures of </a:t>
                </a:r>
                <a:r>
                  <a:rPr lang="en-US" sz="16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i="1" baseline="30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pipe in an year is given as</a:t>
                </a:r>
              </a:p>
              <a:p>
                <a:pPr algn="just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6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expected number of failures of </a:t>
                </a:r>
                <a:r>
                  <a:rPr lang="en-US" sz="16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i="1" baseline="30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pipe in an year per unit length,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𝐿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6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(Su et al. 1987)</a:t>
                </a:r>
                <a:endParaRPr lang="en-US" sz="160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600"/>
                  </a:spcBef>
                </a:pP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6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0.6858</m:t>
                          </m:r>
                        </m:num>
                        <m:den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3.26</m:t>
                              </m:r>
                            </m:sup>
                          </m:sSup>
                        </m:den>
                      </m:f>
                      <m:r>
                        <a:rPr lang="en-US" sz="16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2.7158</m:t>
                          </m:r>
                        </m:num>
                        <m:den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1.3131</m:t>
                              </m:r>
                            </m:sup>
                          </m:sSup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2.7685</m:t>
                          </m:r>
                        </m:num>
                        <m:den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3.5792</m:t>
                              </m:r>
                            </m:sup>
                          </m:sSup>
                        </m:den>
                      </m:f>
                      <m:r>
                        <a:rPr lang="en-US" sz="16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+0.042</m:t>
                      </m:r>
                    </m:oMath>
                  </m:oMathPara>
                </a14:m>
                <a:endParaRPr lang="en-IN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600"/>
                  </a:spcBef>
                </a:pP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spcBef>
                    <a:spcPts val="600"/>
                  </a:spcBef>
                  <a:buClr>
                    <a:srgbClr val="2B21AF"/>
                  </a:buClr>
                  <a:buFont typeface="Wingdings" panose="05000000000000000000" pitchFamily="2" charset="2"/>
                  <a:buChar char="q"/>
                </a:pP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Reliability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6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1600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IN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362" y="812521"/>
                <a:ext cx="4271153" cy="5563254"/>
              </a:xfrm>
              <a:prstGeom prst="rect">
                <a:avLst/>
              </a:prstGeom>
              <a:blipFill>
                <a:blip r:embed="rId3"/>
                <a:stretch>
                  <a:fillRect l="-1280" t="-437" r="-711" b="-32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TextBox 84">
            <a:extLst>
              <a:ext uri="{FF2B5EF4-FFF2-40B4-BE49-F238E27FC236}">
                <a16:creationId xmlns:a16="http://schemas.microsoft.com/office/drawing/2014/main" id="{219FE1CC-C79E-46C8-A6EA-91ADE41FB429}"/>
              </a:ext>
            </a:extLst>
          </p:cNvPr>
          <p:cNvSpPr txBox="1"/>
          <p:nvPr/>
        </p:nvSpPr>
        <p:spPr>
          <a:xfrm>
            <a:off x="11274728" y="7651"/>
            <a:ext cx="822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Contd.,</a:t>
            </a:r>
          </a:p>
        </p:txBody>
      </p:sp>
    </p:spTree>
    <p:extLst>
      <p:ext uri="{BB962C8B-B14F-4D97-AF65-F5344CB8AC3E}">
        <p14:creationId xmlns:p14="http://schemas.microsoft.com/office/powerpoint/2010/main" val="1618511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1505</Words>
  <Application>Microsoft Office PowerPoint</Application>
  <PresentationFormat>Widescreen</PresentationFormat>
  <Paragraphs>256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Yu Gothic Medium</vt:lpstr>
      <vt:lpstr>Algerian</vt:lpstr>
      <vt:lpstr>Arial</vt:lpstr>
      <vt:lpstr>Calibri</vt:lpstr>
      <vt:lpstr>Calibri Light</vt:lpstr>
      <vt:lpstr>Cambria Math</vt:lpstr>
      <vt:lpstr>Courier New</vt:lpstr>
      <vt:lpstr>Times New Roman</vt:lpstr>
      <vt:lpstr>Wingdings</vt:lpstr>
      <vt:lpstr>Office Theme</vt:lpstr>
      <vt:lpstr>   Presentation On Reliability-Based Hybrid Metaheuristic Optimization Model for the Design of Two Loop Network Under Mechanical Uncertain Scenarios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Case Study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Preeti Sharma</cp:lastModifiedBy>
  <cp:revision>146</cp:revision>
  <dcterms:created xsi:type="dcterms:W3CDTF">2022-05-25T05:15:56Z</dcterms:created>
  <dcterms:modified xsi:type="dcterms:W3CDTF">2022-05-27T01:57:23Z</dcterms:modified>
</cp:coreProperties>
</file>