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5" r:id="rId2"/>
    <p:sldId id="286" r:id="rId3"/>
    <p:sldId id="328" r:id="rId4"/>
    <p:sldId id="329" r:id="rId5"/>
    <p:sldId id="310" r:id="rId6"/>
    <p:sldId id="302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71311" autoAdjust="0"/>
  </p:normalViewPr>
  <p:slideViewPr>
    <p:cSldViewPr>
      <p:cViewPr varScale="1">
        <p:scale>
          <a:sx n="70" d="100"/>
          <a:sy n="70" d="100"/>
        </p:scale>
        <p:origin x="1788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4" d="100"/>
        <a:sy n="7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A4549-E816-4B30-B589-7D583C3C8A1C}" type="datetimeFigureOut">
              <a:rPr lang="el-GR" smtClean="0"/>
              <a:pPr/>
              <a:t>23/5/2022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63EA6-4FBE-4B88-A392-6E51503C8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3392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Dear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Collagues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good afternoon,</a:t>
            </a:r>
            <a:endParaRPr lang="el-G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l-G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my name is Hector-Andreas Stavrakakis and I am a PhD student at the National Technical University of Athens,</a:t>
            </a:r>
            <a:endParaRPr lang="el-G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l-G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Since 2018 we have investigated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martian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simulants for their potential applications in our work. In the last year we focused on the topic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systematically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scrutinised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literature. </a:t>
            </a:r>
            <a:endParaRPr lang="el-G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l-G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Today, I report on our findings and suggestions on the topic of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martian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simulants, that can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be expanded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all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extraterrestrial simulants and their applications</a:t>
            </a:r>
            <a:endParaRPr lang="el-GR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6817E-714D-4A87-B05C-66B2ED768F01}" type="slidenum">
              <a:rPr lang="el-GR" smtClean="0"/>
              <a:pPr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1630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During our research it became apparent that the current state of the field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could get improved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across many facets. </a:t>
            </a:r>
            <a:endParaRPr lang="el-G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l-G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Thus we implemented a course of action based on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axes,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act as a cornerstone in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standardization efforts.</a:t>
            </a:r>
            <a:endParaRPr lang="el-GR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l-G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Firstly, to highlight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shortcomings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the currently used and past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martian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simulants, to increase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scientific accuracy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comparability.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l-G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l-G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Secondly, to consolidate existing literature into a database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 easy access and tools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via the development of a new informational construct based on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ontologies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semantics</a:t>
            </a:r>
            <a:endParaRPr lang="el-GR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l-G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Thirdly, to develop and propose a new classification system that borrows elements from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ontological structures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addition, it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should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allow</a:t>
            </a:r>
            <a:r>
              <a:rPr lang="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fidelity estimation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</a:t>
            </a:r>
            <a:r>
              <a:rPr lang="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mitigate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terminology confusion. </a:t>
            </a:r>
            <a:endParaRPr lang="el-GR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6817E-714D-4A87-B05C-66B2ED768F01}" type="slidenum">
              <a:rPr lang="el-GR" smtClean="0"/>
              <a:pPr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24937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classification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system </a:t>
            </a:r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developed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consists of 4 classes.</a:t>
            </a:r>
          </a:p>
          <a:p>
            <a:endParaRPr lang="el-G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first class, named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Analogue Natural Materials or (ANM)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includes the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utilised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materials directly after sampling Analogue sites. These materials can be suitable igneous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rocks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or materials from locations of specific interest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such as the Atacama dessert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Astrobiology </a:t>
            </a:r>
          </a:p>
          <a:p>
            <a:endParaRPr lang="el-G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is important to note that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Analogue Natural Materials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 untreated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materials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contrast to the following classes which are processed</a:t>
            </a:r>
            <a:r>
              <a:rPr lang="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</a:t>
            </a:r>
            <a:r>
              <a:rPr lang="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artificial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representative materials.</a:t>
            </a:r>
            <a:endParaRPr lang="el-G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second class is 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Analogue Simulants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AnSi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This class includes igneous materials that have been collected and underwent minor artificial processing, such as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sieving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drying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Since the total processing level is usually low,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geochemically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terrestrial rocks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such simulant materials are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least representative Martian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simulant materials.</a:t>
            </a:r>
            <a:endParaRPr lang="el-G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6817E-714D-4A87-B05C-66B2ED768F01}" type="slidenum">
              <a:rPr lang="el-GR" smtClean="0"/>
              <a:pPr/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51516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Enhanced Analogue Simulants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EAnSi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class consists of simulants made from materials similar to those of 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Analogue Simulants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”. However, these are extensively processed and modified, for example with the addition of specific minerals to better represent the Martian surface compositions. </a:t>
            </a:r>
            <a:endParaRPr lang="el-G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last class is termed “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mineralogy-based simulants” or (MBS).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class includes simulants that have been aimed to have accurate mineralogy, based on their target data. The materials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utilised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underwent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careful material collection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processing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better represent the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martian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characteristics. As such those materials can be considered some of the best representatives of Mars for most cases</a:t>
            </a:r>
            <a:endParaRPr lang="el-G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classification system in addition offers the benefit of providing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 indirect fidelity measure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enchasing a simulant selection process for a study, without actually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investing in time consuming comparison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example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chemistry or mineralogy with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martian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surface data.</a:t>
            </a:r>
            <a:endParaRPr lang="el-GR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6817E-714D-4A87-B05C-66B2ED768F01}" type="slidenum">
              <a:rPr lang="el-GR" smtClean="0"/>
              <a:pPr/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066385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Future work of our team aims to provide a new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quantitative figure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for a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fidelity measure, 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 can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 independently or in combination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 the classification system. 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should further enhance the simulant selection processes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ease comparisons with the literature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better understand the topic and to apply the classification system our team has also developed a number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high fidelity simulants. </a:t>
            </a:r>
            <a:endParaRPr lang="el-GR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such, I am glad to report to the scientific community of the first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Greek Martian and Lunar Simulants</a:t>
            </a:r>
          </a:p>
          <a:p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Those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tasks also culminate into the development of </a:t>
            </a:r>
            <a:r>
              <a:rPr lang="en-US" b="1" dirty="0" smtClean="0">
                <a:solidFill>
                  <a:srgbClr val="FFFF00"/>
                </a:solidFill>
              </a:rPr>
              <a:t>simulant to experiment selection algorithm.</a:t>
            </a:r>
            <a:endParaRPr lang="el-GR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l-G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Thank you.</a:t>
            </a:r>
            <a:endParaRPr lang="el-G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6817E-714D-4A87-B05C-66B2ED768F01}" type="slidenum">
              <a:rPr lang="el-GR" smtClean="0"/>
              <a:pPr/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11231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baseline="0" dirty="0" smtClean="0"/>
          </a:p>
        </p:txBody>
      </p:sp>
      <p:sp>
        <p:nvSpPr>
          <p:cNvPr id="302" name="Google Shape;302;p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9345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01575-26F9-43F2-B461-0D32CC9DDBB2}" type="datetimeFigureOut">
              <a:rPr lang="el-GR" smtClean="0">
                <a:solidFill>
                  <a:srgbClr val="DBF5F9">
                    <a:shade val="90000"/>
                  </a:srgbClr>
                </a:solidFill>
              </a:rPr>
              <a:pPr/>
              <a:t>23/5/2022</a:t>
            </a:fld>
            <a:endParaRPr lang="el-GR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EE272-42E0-4056-B48D-5EF31266A347}" type="slidenum">
              <a:rPr lang="el-G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l-GR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01575-26F9-43F2-B461-0D32CC9DDBB2}" type="datetimeFigureOut">
              <a:rPr lang="el-GR" smtClean="0">
                <a:solidFill>
                  <a:srgbClr val="DBF5F9">
                    <a:shade val="90000"/>
                  </a:srgbClr>
                </a:solidFill>
              </a:rPr>
              <a:pPr/>
              <a:t>23/5/2022</a:t>
            </a:fld>
            <a:endParaRPr lang="el-GR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EE272-42E0-4056-B48D-5EF31266A347}" type="slidenum">
              <a:rPr lang="el-G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l-GR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D801575-26F9-43F2-B461-0D32CC9DDBB2}" type="datetimeFigureOut">
              <a:rPr lang="el-GR" smtClean="0">
                <a:solidFill>
                  <a:srgbClr val="04617B">
                    <a:shade val="90000"/>
                  </a:srgbClr>
                </a:solidFill>
              </a:rPr>
              <a:pPr/>
              <a:t>23/5/2022</a:t>
            </a:fld>
            <a:endParaRPr lang="el-GR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E4EE272-42E0-4056-B48D-5EF31266A347}" type="slidenum">
              <a:rPr lang="el-G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l-GR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hecstavrakakis@gmail.com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hecstavrakakis@gmail.com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304;p33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-12357" y="0"/>
            <a:ext cx="9259648" cy="6885384"/>
          </a:xfrm>
          <a:prstGeom prst="rect">
            <a:avLst/>
          </a:prstGeom>
          <a:noFill/>
          <a:ln>
            <a:noFill/>
          </a:ln>
        </p:spPr>
      </p:pic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0" y="1196752"/>
            <a:ext cx="9144000" cy="1569660"/>
          </a:xfrm>
          <a:prstGeom prst="rect">
            <a:avLst/>
          </a:prstGeom>
          <a:solidFill>
            <a:schemeClr val="bg1">
              <a:alpha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000000"/>
              </a:buClr>
              <a:buSzPts val="8800"/>
            </a:pPr>
            <a:r>
              <a:rPr lang="en-US" sz="3200" dirty="0" smtClean="0">
                <a:latin typeface="Arial"/>
                <a:ea typeface="Arial"/>
                <a:cs typeface="Arial"/>
                <a:sym typeface="Arial"/>
              </a:rPr>
              <a:t>A new classification and terminology system towards the development and </a:t>
            </a:r>
            <a:r>
              <a:rPr lang="en-US" sz="3200" dirty="0" err="1" smtClean="0">
                <a:latin typeface="Arial"/>
                <a:ea typeface="Arial"/>
                <a:cs typeface="Arial"/>
                <a:sym typeface="Arial"/>
              </a:rPr>
              <a:t>utilisation</a:t>
            </a:r>
            <a:r>
              <a:rPr lang="en-US" sz="3200" dirty="0" smtClean="0">
                <a:latin typeface="Arial"/>
                <a:ea typeface="Arial"/>
                <a:cs typeface="Arial"/>
                <a:sym typeface="Arial"/>
              </a:rPr>
              <a:t> of Martian simulants</a:t>
            </a:r>
            <a:endParaRPr lang="en-US" sz="3200" dirty="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" name="Google Shape;192;p13"/>
          <p:cNvPicPr preferRelativeResize="0"/>
          <p:nvPr/>
        </p:nvPicPr>
        <p:blipFill rotWithShape="1">
          <a:blip r:embed="rId4" cstate="print">
            <a:lum bright="70000" contrast="-70000"/>
          </a:blip>
          <a:srcRect/>
          <a:stretch/>
        </p:blipFill>
        <p:spPr>
          <a:xfrm>
            <a:off x="251520" y="4725144"/>
            <a:ext cx="1800200" cy="1872208"/>
          </a:xfrm>
          <a:prstGeom prst="rect">
            <a:avLst/>
          </a:prstGeom>
          <a:noFill/>
          <a:effectLst>
            <a:glow rad="190500">
              <a:schemeClr val="bg1">
                <a:alpha val="29000"/>
              </a:schemeClr>
            </a:glow>
          </a:effectLst>
        </p:spPr>
      </p:pic>
      <p:pic>
        <p:nvPicPr>
          <p:cNvPr id="9" name="Picture 2" descr="C:\Users\User\Desktop\Stellar-Discoveries_mai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4048" y="4725144"/>
            <a:ext cx="1425889" cy="1806704"/>
          </a:xfrm>
          <a:prstGeom prst="rect">
            <a:avLst/>
          </a:prstGeom>
          <a:noFill/>
        </p:spPr>
      </p:pic>
      <p:pic>
        <p:nvPicPr>
          <p:cNvPr id="13" name="Picture 2" descr="post image">
            <a:extLst>
              <a:ext uri="{FF2B5EF4-FFF2-40B4-BE49-F238E27FC236}">
                <a16:creationId xmlns="" xmlns:a16="http://schemas.microsoft.com/office/drawing/2014/main" id="{3F828C5A-3413-024E-93C1-36E459182A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869160"/>
            <a:ext cx="1512168" cy="1507144"/>
          </a:xfrm>
          <a:prstGeom prst="rect">
            <a:avLst/>
          </a:prstGeom>
          <a:noFill/>
          <a:effectLst>
            <a:glow rad="190500">
              <a:schemeClr val="bg1">
                <a:alpha val="29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37946871-12BD-CE40-8583-CEEEE9AAE4D2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163648" y="4725144"/>
            <a:ext cx="1702967" cy="1700808"/>
          </a:xfrm>
          <a:prstGeom prst="rect">
            <a:avLst/>
          </a:prstGeom>
        </p:spPr>
      </p:pic>
      <p:sp>
        <p:nvSpPr>
          <p:cNvPr id="16" name="Google Shape;98;p24"/>
          <p:cNvSpPr txBox="1"/>
          <p:nvPr/>
        </p:nvSpPr>
        <p:spPr>
          <a:xfrm>
            <a:off x="0" y="4149080"/>
            <a:ext cx="9144000" cy="49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buSzPts val="1100"/>
            </a:pPr>
            <a:endParaRPr lang="en-US" sz="1100" dirty="0" smtClean="0"/>
          </a:p>
          <a:p>
            <a:pPr lvl="0" algn="ctr">
              <a:buSzPts val="1100"/>
            </a:pPr>
            <a:endParaRPr sz="11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400" b="0" i="0" u="none" strike="noStrike" cap="none" dirty="0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505085" y="3573016"/>
            <a:ext cx="81338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Hector-Andreas Stavrakakis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1,3,4 ,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Dimitra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Argyrou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2,3 , Elias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Chatzitheodoridis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1,3,4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0" y="6596390"/>
            <a:ext cx="9144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" sz="11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EGU</a:t>
            </a:r>
            <a:r>
              <a:rPr kumimoji="0" lang="" sz="110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General Assembly 2022	23-27 May 2022 Vienna, Austria 	*Corresponding Authort: </a:t>
            </a:r>
            <a:r>
              <a:rPr kumimoji="0" lang="" sz="110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8"/>
              </a:rPr>
              <a:t>hecstavrakakis@gmail.com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 rot="16200000">
            <a:off x="8333353" y="6080035"/>
            <a:ext cx="136447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/>
              <a:t>Image: </a:t>
            </a:r>
            <a:r>
              <a:rPr lang="en-GB" sz="600" dirty="0">
                <a:solidFill>
                  <a:srgbClr val="FFFF00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REUTERS/NASA/JPL </a:t>
            </a:r>
            <a:endParaRPr lang="el-GR" sz="600" dirty="0">
              <a:solidFill>
                <a:srgbClr val="FFFF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dk1">
              <a:alpha val="29411"/>
            </a:schemeClr>
          </a:solidFill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0" y="1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 smtClean="0">
                <a:solidFill>
                  <a:srgbClr val="F1C232"/>
                </a:solidFill>
                <a:effectLst>
                  <a:outerShdw blurRad="50800" dist="38100" dir="2700000" algn="tl" rotWithShape="0">
                    <a:prstClr val="black"/>
                  </a:outerShdw>
                </a:effectLst>
                <a:sym typeface="Arial"/>
              </a:rPr>
              <a:t>Current state-Proposed actions</a:t>
            </a:r>
            <a:endParaRPr lang="el-GR" sz="3000" b="1" dirty="0" smtClean="0">
              <a:solidFill>
                <a:srgbClr val="F1C232"/>
              </a:solidFill>
              <a:effectLst>
                <a:outerShdw blurRad="50800" dist="38100" dir="2700000" algn="tl" rotWithShape="0">
                  <a:prstClr val="black"/>
                </a:outerShdw>
              </a:effectLst>
              <a:sym typeface="Arial"/>
            </a:endParaRPr>
          </a:p>
        </p:txBody>
      </p:sp>
      <p:sp>
        <p:nvSpPr>
          <p:cNvPr id="13" name="Google Shape;83;p13"/>
          <p:cNvSpPr txBox="1"/>
          <p:nvPr/>
        </p:nvSpPr>
        <p:spPr>
          <a:xfrm>
            <a:off x="611560" y="980728"/>
            <a:ext cx="7128792" cy="1296144"/>
          </a:xfrm>
          <a:prstGeom prst="rect">
            <a:avLst/>
          </a:prstGeom>
          <a:solidFill>
            <a:schemeClr val="dk1">
              <a:alpha val="29411"/>
            </a:schemeClr>
          </a:solidFill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/>
          <a:p>
            <a:pPr marL="712788" lvl="1" indent="-261938">
              <a:buFont typeface="Arial" pitchFamily="34" charset="0"/>
              <a:buChar char="•"/>
            </a:pPr>
            <a:r>
              <a:rPr lang="en-US" sz="2400" dirty="0" smtClean="0"/>
              <a:t>The current state</a:t>
            </a:r>
          </a:p>
          <a:p>
            <a:pPr marL="985838" lvl="2" indent="-2730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FF00"/>
                </a:solidFill>
              </a:rPr>
              <a:t>Non-</a:t>
            </a:r>
            <a:r>
              <a:rPr lang="en-US" sz="2000" dirty="0" err="1" smtClean="0">
                <a:solidFill>
                  <a:srgbClr val="FFFF00"/>
                </a:solidFill>
              </a:rPr>
              <a:t>standardised</a:t>
            </a:r>
            <a:endParaRPr lang="en-US" sz="2000" dirty="0" smtClean="0">
              <a:solidFill>
                <a:srgbClr val="FFFF00"/>
              </a:solidFill>
            </a:endParaRPr>
          </a:p>
          <a:p>
            <a:pPr marL="985838" lvl="2" indent="-2730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FF00"/>
                </a:solidFill>
              </a:rPr>
              <a:t>Implications in research</a:t>
            </a:r>
            <a:endParaRPr lang="en-US" sz="2000" dirty="0" smtClean="0"/>
          </a:p>
        </p:txBody>
      </p:sp>
      <p:sp>
        <p:nvSpPr>
          <p:cNvPr id="14" name="Google Shape;83;p13"/>
          <p:cNvSpPr txBox="1"/>
          <p:nvPr/>
        </p:nvSpPr>
        <p:spPr>
          <a:xfrm>
            <a:off x="683568" y="2564904"/>
            <a:ext cx="7776864" cy="3816424"/>
          </a:xfrm>
          <a:prstGeom prst="rect">
            <a:avLst/>
          </a:prstGeom>
          <a:solidFill>
            <a:schemeClr val="dk1">
              <a:alpha val="29411"/>
            </a:schemeClr>
          </a:solidFill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/>
          <a:p>
            <a:pPr marL="633413" lvl="1" indent="-277813">
              <a:buFont typeface="Arial" pitchFamily="34" charset="0"/>
              <a:buChar char="•"/>
            </a:pPr>
            <a:r>
              <a:rPr lang="en-US" sz="2400" dirty="0" smtClean="0"/>
              <a:t>Proposed actions for </a:t>
            </a:r>
            <a:r>
              <a:rPr lang="en-US" sz="2400" dirty="0" err="1" smtClean="0"/>
              <a:t>standardisation</a:t>
            </a:r>
            <a:endParaRPr lang="en-US" sz="2400" dirty="0" smtClean="0"/>
          </a:p>
          <a:p>
            <a:pPr lvl="1"/>
            <a:endParaRPr lang="en-US" dirty="0" smtClean="0"/>
          </a:p>
          <a:p>
            <a:pPr marL="985838" lvl="2" indent="-273050">
              <a:buFont typeface="Arial" pitchFamily="34" charset="0"/>
              <a:buChar char="•"/>
              <a:tabLst>
                <a:tab pos="985838" algn="l"/>
              </a:tabLst>
            </a:pPr>
            <a:r>
              <a:rPr lang="en-US" sz="2000" dirty="0" smtClean="0">
                <a:solidFill>
                  <a:srgbClr val="FFFF00"/>
                </a:solidFill>
              </a:rPr>
              <a:t>Highlight shortcomings</a:t>
            </a:r>
          </a:p>
          <a:p>
            <a:pPr marL="985838" lvl="2" indent="-273050">
              <a:buFont typeface="Arial" pitchFamily="34" charset="0"/>
              <a:buChar char="•"/>
              <a:tabLst>
                <a:tab pos="985838" algn="l"/>
              </a:tabLst>
            </a:pPr>
            <a:endParaRPr lang="en-US" dirty="0" smtClean="0">
              <a:solidFill>
                <a:srgbClr val="FFFF00"/>
              </a:solidFill>
            </a:endParaRPr>
          </a:p>
          <a:p>
            <a:pPr marL="985838" lvl="2" indent="-273050">
              <a:buFont typeface="Arial" pitchFamily="34" charset="0"/>
              <a:buChar char="•"/>
              <a:tabLst>
                <a:tab pos="985838" algn="l"/>
              </a:tabLst>
            </a:pPr>
            <a:r>
              <a:rPr lang="en-US" sz="2000" dirty="0" smtClean="0">
                <a:solidFill>
                  <a:srgbClr val="FFFF00"/>
                </a:solidFill>
              </a:rPr>
              <a:t>Create new ontology and semantic based databases.  </a:t>
            </a:r>
          </a:p>
          <a:p>
            <a:pPr marL="1443038" lvl="3" indent="-273050">
              <a:tabLst>
                <a:tab pos="985838" algn="l"/>
              </a:tabLst>
            </a:pPr>
            <a:r>
              <a:rPr lang="en-US" sz="2000" dirty="0" smtClean="0">
                <a:sym typeface="Wingdings" pitchFamily="2" charset="2"/>
              </a:rPr>
              <a:t> Better and more complete c</a:t>
            </a:r>
            <a:r>
              <a:rPr lang="en-US" sz="2000" dirty="0" smtClean="0"/>
              <a:t>onsolidation of the scattered information regarding the Martian simulants</a:t>
            </a:r>
          </a:p>
          <a:p>
            <a:pPr marL="985838" lvl="2" indent="-273050">
              <a:tabLst>
                <a:tab pos="985838" algn="l"/>
              </a:tabLst>
            </a:pPr>
            <a:endParaRPr lang="en-US" dirty="0" smtClean="0"/>
          </a:p>
          <a:p>
            <a:pPr marL="985838" lvl="2" indent="-273050">
              <a:buFont typeface="Arial" pitchFamily="34" charset="0"/>
              <a:buChar char="•"/>
              <a:tabLst>
                <a:tab pos="985838" algn="l"/>
              </a:tabLst>
            </a:pPr>
            <a:r>
              <a:rPr lang="en-US" sz="2000" dirty="0" smtClean="0">
                <a:solidFill>
                  <a:srgbClr val="FFFF00"/>
                </a:solidFill>
              </a:rPr>
              <a:t>Develop a classification system for fidelity estimation and proper etymological usage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l-GR" dirty="0" smtClean="0"/>
          </a:p>
        </p:txBody>
      </p:sp>
      <p:sp>
        <p:nvSpPr>
          <p:cNvPr id="8" name="Rectangle 7"/>
          <p:cNvSpPr/>
          <p:nvPr/>
        </p:nvSpPr>
        <p:spPr>
          <a:xfrm rot="16200000">
            <a:off x="8319778" y="6047230"/>
            <a:ext cx="136447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/>
              <a:t>Image: </a:t>
            </a:r>
            <a:r>
              <a:rPr lang="en-GB" sz="600" dirty="0">
                <a:solidFill>
                  <a:srgbClr val="FFFF00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REUTERS/NASA/JPL </a:t>
            </a:r>
            <a:endParaRPr lang="el-GR" sz="600" dirty="0">
              <a:solidFill>
                <a:srgbClr val="FFFF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1193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4334"/>
            <a:ext cx="9180512" cy="689233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86658" y="-99391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 smtClean="0">
                <a:solidFill>
                  <a:srgbClr val="F1C232"/>
                </a:solidFill>
                <a:effectLst>
                  <a:outerShdw blurRad="50800" dist="38100" dir="2700000" algn="tl" rotWithShape="0">
                    <a:prstClr val="black"/>
                  </a:outerShdw>
                </a:effectLst>
                <a:sym typeface="Arial"/>
              </a:rPr>
              <a:t>S</a:t>
            </a:r>
            <a:r>
              <a:rPr lang="" sz="3000" b="1" dirty="0" smtClean="0">
                <a:solidFill>
                  <a:srgbClr val="F1C232"/>
                </a:solidFill>
                <a:effectLst>
                  <a:outerShdw blurRad="50800" dist="38100" dir="2700000" algn="tl" rotWithShape="0">
                    <a:prstClr val="black"/>
                  </a:outerShdw>
                </a:effectLst>
                <a:sym typeface="Arial"/>
              </a:rPr>
              <a:t>imulant </a:t>
            </a:r>
            <a:r>
              <a:rPr lang="en-US" sz="3000" b="1" dirty="0" smtClean="0">
                <a:solidFill>
                  <a:srgbClr val="F1C232"/>
                </a:solidFill>
                <a:effectLst>
                  <a:outerShdw blurRad="50800" dist="38100" dir="2700000" algn="tl" rotWithShape="0">
                    <a:prstClr val="black"/>
                  </a:outerShdw>
                </a:effectLst>
                <a:sym typeface="Arial"/>
              </a:rPr>
              <a:t>Classification </a:t>
            </a:r>
            <a:r>
              <a:rPr lang="en-US" sz="3000" b="1" dirty="0" smtClean="0">
                <a:solidFill>
                  <a:srgbClr val="F1C232"/>
                </a:solidFill>
                <a:effectLst>
                  <a:outerShdw blurRad="50800" dist="38100" dir="2700000" algn="tl" rotWithShape="0">
                    <a:prstClr val="black"/>
                  </a:outerShdw>
                </a:effectLst>
                <a:sym typeface="Arial"/>
              </a:rPr>
              <a:t>system (1/2)</a:t>
            </a:r>
            <a:endParaRPr lang="el-GR" sz="3000" b="1" dirty="0" smtClean="0">
              <a:solidFill>
                <a:srgbClr val="F1C232"/>
              </a:solidFill>
              <a:effectLst>
                <a:outerShdw blurRad="50800" dist="38100" dir="2700000" algn="tl" rotWithShape="0">
                  <a:prstClr val="black"/>
                </a:outerShdw>
              </a:effectLst>
              <a:sym typeface="Arial"/>
            </a:endParaRPr>
          </a:p>
        </p:txBody>
      </p:sp>
      <p:sp>
        <p:nvSpPr>
          <p:cNvPr id="10" name="Google Shape;83;p13"/>
          <p:cNvSpPr txBox="1"/>
          <p:nvPr/>
        </p:nvSpPr>
        <p:spPr>
          <a:xfrm>
            <a:off x="395536" y="1529408"/>
            <a:ext cx="3888432" cy="3888432"/>
          </a:xfrm>
          <a:prstGeom prst="rect">
            <a:avLst/>
          </a:prstGeom>
          <a:solidFill>
            <a:srgbClr val="5B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chemeClr val="bg1"/>
              </a:buClr>
            </a:pPr>
            <a:r>
              <a:rPr lang="en-US" sz="2400" b="1" dirty="0" smtClean="0">
                <a:solidFill>
                  <a:srgbClr val="FFFF00"/>
                </a:solidFill>
              </a:rPr>
              <a:t>Analogue Natural Materials (ANM)</a:t>
            </a:r>
          </a:p>
          <a:p>
            <a:pPr lvl="0" algn="ctr">
              <a:buClr>
                <a:schemeClr val="bg1"/>
              </a:buClr>
            </a:pPr>
            <a:endParaRPr lang="en" sz="100" b="1" dirty="0" smtClean="0">
              <a:solidFill>
                <a:srgbClr val="FFFF00"/>
              </a:solidFill>
            </a:endParaRPr>
          </a:p>
          <a:p>
            <a:pPr lvl="0" algn="ctr">
              <a:buClr>
                <a:schemeClr val="bg1"/>
              </a:buClr>
            </a:pPr>
            <a:endParaRPr lang="en" sz="100" b="1" dirty="0">
              <a:solidFill>
                <a:srgbClr val="FFFF00"/>
              </a:solidFill>
            </a:endParaRPr>
          </a:p>
          <a:p>
            <a:pPr lvl="0" algn="ctr">
              <a:buClr>
                <a:schemeClr val="bg1"/>
              </a:buClr>
            </a:pPr>
            <a:endParaRPr lang="en" sz="1600" b="1" dirty="0"/>
          </a:p>
          <a:p>
            <a:pPr marL="579438" lvl="1" indent="-398463">
              <a:buFont typeface="Arial" pitchFamily="34" charset="0"/>
              <a:buChar char="•"/>
            </a:pPr>
            <a:r>
              <a:rPr lang="en-US" b="1" dirty="0" smtClean="0"/>
              <a:t>Materials collected from analogue locations </a:t>
            </a:r>
          </a:p>
          <a:p>
            <a:pPr marL="579438" lvl="1" indent="-398463"/>
            <a:r>
              <a:rPr lang="en-US" sz="1600" b="1" dirty="0" smtClean="0"/>
              <a:t>	</a:t>
            </a:r>
            <a:r>
              <a:rPr lang="en-US" sz="1600" dirty="0" smtClean="0"/>
              <a:t>(i.e. igneous rocks or material of astrobiology interest)</a:t>
            </a:r>
          </a:p>
          <a:p>
            <a:pPr marL="579438" lvl="1" indent="-398463">
              <a:buFont typeface="Arial" pitchFamily="34" charset="0"/>
              <a:buChar char="•"/>
            </a:pPr>
            <a:endParaRPr lang="en-US" b="1" dirty="0"/>
          </a:p>
          <a:p>
            <a:pPr marL="579438" indent="-398463">
              <a:buFont typeface="Arial" pitchFamily="34" charset="0"/>
              <a:buChar char="•"/>
            </a:pPr>
            <a:r>
              <a:rPr lang="en-US" b="1" dirty="0" smtClean="0"/>
              <a:t>Untreated </a:t>
            </a:r>
            <a:r>
              <a:rPr lang="en-US" b="1" dirty="0" err="1" smtClean="0"/>
              <a:t>natu</a:t>
            </a:r>
            <a:r>
              <a:rPr lang="" b="1" dirty="0" smtClean="0"/>
              <a:t>r</a:t>
            </a:r>
            <a:r>
              <a:rPr lang="en-US" b="1" dirty="0" smtClean="0"/>
              <a:t>al materials</a:t>
            </a:r>
          </a:p>
          <a:p>
            <a:pPr marL="180975"/>
            <a:endParaRPr lang="" b="1" dirty="0" smtClean="0"/>
          </a:p>
        </p:txBody>
      </p:sp>
      <p:sp>
        <p:nvSpPr>
          <p:cNvPr id="8" name="Google Shape;83;p13">
            <a:extLst>
              <a:ext uri="{FF2B5EF4-FFF2-40B4-BE49-F238E27FC236}">
                <a16:creationId xmlns:a16="http://schemas.microsoft.com/office/drawing/2014/main" xmlns="" id="{3F32BDA4-985D-2744-84E5-1A0DD345E709}"/>
              </a:ext>
            </a:extLst>
          </p:cNvPr>
          <p:cNvSpPr txBox="1"/>
          <p:nvPr/>
        </p:nvSpPr>
        <p:spPr>
          <a:xfrm>
            <a:off x="4860032" y="1529408"/>
            <a:ext cx="3888432" cy="3888432"/>
          </a:xfrm>
          <a:prstGeom prst="rect">
            <a:avLst/>
          </a:prstGeom>
          <a:solidFill>
            <a:srgbClr val="5B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chemeClr val="bg1"/>
              </a:buClr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algn="ctr">
              <a:buClr>
                <a:schemeClr val="bg1"/>
              </a:buClr>
            </a:pPr>
            <a:r>
              <a:rPr lang="en-US" sz="2400" b="1" dirty="0" smtClean="0">
                <a:solidFill>
                  <a:srgbClr val="FFFF00"/>
                </a:solidFill>
              </a:rPr>
              <a:t>Analogue Simulants (</a:t>
            </a:r>
            <a:r>
              <a:rPr lang="en-US" sz="2400" b="1" dirty="0" err="1" smtClean="0">
                <a:solidFill>
                  <a:srgbClr val="FFFF00"/>
                </a:solidFill>
              </a:rPr>
              <a:t>AnSi</a:t>
            </a:r>
            <a:r>
              <a:rPr lang="en-US" sz="2400" b="1" dirty="0" smtClean="0">
                <a:solidFill>
                  <a:srgbClr val="FFFF00"/>
                </a:solidFill>
              </a:rPr>
              <a:t>)</a:t>
            </a:r>
          </a:p>
          <a:p>
            <a:pPr marL="144462"/>
            <a:endParaRPr lang="en-US" sz="2400" b="1" dirty="0" smtClean="0"/>
          </a:p>
          <a:p>
            <a:pPr marL="542925" indent="-398463">
              <a:buFont typeface="Arial" pitchFamily="34" charset="0"/>
              <a:buChar char="•"/>
            </a:pPr>
            <a:r>
              <a:rPr lang="en-US" b="1" dirty="0" smtClean="0"/>
              <a:t>Mildly processed rock materials </a:t>
            </a:r>
          </a:p>
          <a:p>
            <a:pPr marL="542925" indent="-398463"/>
            <a:r>
              <a:rPr lang="en-US" b="1" dirty="0" smtClean="0"/>
              <a:t>	</a:t>
            </a:r>
            <a:r>
              <a:rPr lang="en-US" sz="1600" dirty="0" smtClean="0"/>
              <a:t>(usually of igneous origin)</a:t>
            </a:r>
          </a:p>
          <a:p>
            <a:pPr marL="542925" indent="-398463">
              <a:buFont typeface="Arial" pitchFamily="34" charset="0"/>
              <a:buChar char="•"/>
            </a:pPr>
            <a:endParaRPr lang="en-US" b="1" dirty="0"/>
          </a:p>
          <a:p>
            <a:pPr marL="542925" indent="-398463">
              <a:buFont typeface="Arial" pitchFamily="34" charset="0"/>
              <a:buChar char="•"/>
            </a:pPr>
            <a:r>
              <a:rPr lang="en-US" b="1" dirty="0" smtClean="0"/>
              <a:t>Low reliability</a:t>
            </a:r>
          </a:p>
          <a:p>
            <a:pPr marL="542925" indent="-398463"/>
            <a:r>
              <a:rPr lang="en-US" b="1" dirty="0" smtClean="0"/>
              <a:t>	</a:t>
            </a:r>
            <a:r>
              <a:rPr lang="en-US" sz="1600" dirty="0" smtClean="0"/>
              <a:t>(chemistry and mineralogy </a:t>
            </a:r>
          </a:p>
          <a:p>
            <a:pPr marL="542925" indent="-398463"/>
            <a:r>
              <a:rPr lang="en-US" sz="1600" dirty="0" smtClean="0"/>
              <a:t>	significantly </a:t>
            </a:r>
            <a:r>
              <a:rPr lang="en-US" sz="1600" dirty="0"/>
              <a:t>deviate from </a:t>
            </a:r>
            <a:r>
              <a:rPr lang="en-US" sz="1600" dirty="0" err="1"/>
              <a:t>martian</a:t>
            </a:r>
            <a:r>
              <a:rPr lang="en-US" sz="1600" dirty="0"/>
              <a:t> </a:t>
            </a:r>
            <a:r>
              <a:rPr lang="en-US" sz="1600" dirty="0" smtClean="0"/>
              <a:t>datasets)</a:t>
            </a:r>
            <a:endParaRPr lang="x-none" sz="1600" dirty="0"/>
          </a:p>
        </p:txBody>
      </p:sp>
      <p:sp>
        <p:nvSpPr>
          <p:cNvPr id="7" name="Rectangle 6"/>
          <p:cNvSpPr/>
          <p:nvPr/>
        </p:nvSpPr>
        <p:spPr>
          <a:xfrm rot="16200000">
            <a:off x="8375104" y="6052652"/>
            <a:ext cx="136447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/>
              <a:t>Image: </a:t>
            </a:r>
            <a:r>
              <a:rPr lang="en-GB" sz="600" dirty="0">
                <a:solidFill>
                  <a:srgbClr val="FFFF00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REUTERS/NASA/JPL </a:t>
            </a:r>
            <a:endParaRPr lang="el-GR" sz="600" dirty="0">
              <a:solidFill>
                <a:srgbClr val="FFFF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</p:txBody>
      </p:sp>
      <p:sp>
        <p:nvSpPr>
          <p:cNvPr id="9" name="Google Shape;309;p33"/>
          <p:cNvSpPr/>
          <p:nvPr/>
        </p:nvSpPr>
        <p:spPr>
          <a:xfrm>
            <a:off x="0" y="6528334"/>
            <a:ext cx="9144000" cy="329666"/>
          </a:xfrm>
          <a:prstGeom prst="rect">
            <a:avLst/>
          </a:prstGeom>
          <a:solidFill>
            <a:schemeClr val="dk1">
              <a:alpha val="298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Stavrakakis H.-A. et al (in preparation)</a:t>
            </a:r>
            <a:endParaRPr sz="14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31193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9392"/>
            <a:ext cx="9144000" cy="695739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 smtClean="0">
                <a:solidFill>
                  <a:srgbClr val="F1C232"/>
                </a:solidFill>
                <a:effectLst>
                  <a:outerShdw blurRad="50800" dist="38100" dir="2700000" algn="tl" rotWithShape="0">
                    <a:prstClr val="black"/>
                  </a:outerShdw>
                </a:effectLst>
                <a:sym typeface="Arial"/>
              </a:rPr>
              <a:t>Simulant Classification </a:t>
            </a:r>
            <a:r>
              <a:rPr lang="en-US" sz="3000" b="1" dirty="0" smtClean="0">
                <a:solidFill>
                  <a:srgbClr val="F1C232"/>
                </a:solidFill>
                <a:effectLst>
                  <a:outerShdw blurRad="50800" dist="38100" dir="2700000" algn="tl" rotWithShape="0">
                    <a:prstClr val="black"/>
                  </a:outerShdw>
                </a:effectLst>
                <a:sym typeface="Arial"/>
              </a:rPr>
              <a:t>system (2/2)</a:t>
            </a:r>
            <a:endParaRPr lang="el-GR" sz="3000" b="1" dirty="0" smtClean="0">
              <a:solidFill>
                <a:srgbClr val="F1C232"/>
              </a:solidFill>
              <a:effectLst>
                <a:outerShdw blurRad="50800" dist="38100" dir="2700000" algn="tl" rotWithShape="0">
                  <a:prstClr val="black"/>
                </a:outerShdw>
              </a:effectLst>
              <a:sym typeface="Arial"/>
            </a:endParaRPr>
          </a:p>
        </p:txBody>
      </p:sp>
      <p:sp>
        <p:nvSpPr>
          <p:cNvPr id="9" name="Google Shape;83;p13">
            <a:extLst>
              <a:ext uri="{FF2B5EF4-FFF2-40B4-BE49-F238E27FC236}">
                <a16:creationId xmlns:a16="http://schemas.microsoft.com/office/drawing/2014/main" xmlns="" id="{4128DCD8-6C6D-B743-8EA2-B3921B0C7260}"/>
              </a:ext>
            </a:extLst>
          </p:cNvPr>
          <p:cNvSpPr txBox="1"/>
          <p:nvPr/>
        </p:nvSpPr>
        <p:spPr>
          <a:xfrm>
            <a:off x="4644008" y="1196752"/>
            <a:ext cx="4176464" cy="4296771"/>
          </a:xfrm>
          <a:prstGeom prst="rect">
            <a:avLst/>
          </a:prstGeom>
          <a:solidFill>
            <a:srgbClr val="5B0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chemeClr val="bg1"/>
              </a:buClr>
            </a:pPr>
            <a:r>
              <a:rPr lang="en" sz="2400" b="1" dirty="0">
                <a:solidFill>
                  <a:srgbClr val="FFFF00"/>
                </a:solidFill>
              </a:rPr>
              <a:t>Mineralogy Based </a:t>
            </a:r>
            <a:r>
              <a:rPr lang="en" sz="2400" b="1" dirty="0" smtClean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Simulants (MBS)</a:t>
            </a:r>
            <a:endParaRPr lang="en" sz="2400" b="1" dirty="0">
              <a:solidFill>
                <a:srgbClr val="FFFF00"/>
              </a:solidFill>
            </a:endParaRPr>
          </a:p>
          <a:p>
            <a:pPr algn="ctr">
              <a:buClr>
                <a:schemeClr val="bg1"/>
              </a:buClr>
            </a:pPr>
            <a:endParaRPr lang="en" sz="1100" b="1" dirty="0"/>
          </a:p>
          <a:p>
            <a:pPr marL="579438" indent="-398463">
              <a:buClr>
                <a:schemeClr val="tx1"/>
              </a:buClr>
              <a:buFont typeface="Arial" pitchFamily="34" charset="0"/>
              <a:buChar char="•"/>
            </a:pPr>
            <a:endParaRPr lang="en-US" sz="1600" b="1" dirty="0" smtClean="0"/>
          </a:p>
          <a:p>
            <a:pPr marL="273050" indent="-273050">
              <a:buClr>
                <a:schemeClr val="tx1"/>
              </a:buClr>
              <a:buFont typeface="Arial" pitchFamily="34" charset="0"/>
              <a:buChar char="•"/>
              <a:tabLst>
                <a:tab pos="177800" algn="l"/>
              </a:tabLst>
            </a:pPr>
            <a:endParaRPr lang="en-US" sz="1600" b="1" dirty="0" smtClean="0"/>
          </a:p>
          <a:p>
            <a:pPr marL="273050" indent="-273050">
              <a:buClr>
                <a:schemeClr val="tx1"/>
              </a:buClr>
              <a:buFont typeface="Arial" pitchFamily="34" charset="0"/>
              <a:buChar char="•"/>
              <a:tabLst>
                <a:tab pos="177800" algn="l"/>
              </a:tabLst>
            </a:pPr>
            <a:r>
              <a:rPr lang="en-US" b="1" dirty="0" smtClean="0"/>
              <a:t>Aimed at mineralogical accuracy by careful material collection and processing</a:t>
            </a:r>
          </a:p>
          <a:p>
            <a:pPr marL="273050" indent="-273050">
              <a:buClr>
                <a:schemeClr val="tx1"/>
              </a:buClr>
              <a:tabLst>
                <a:tab pos="177800" algn="l"/>
              </a:tabLst>
            </a:pPr>
            <a:endParaRPr lang="en-US" b="1" dirty="0" smtClean="0"/>
          </a:p>
          <a:p>
            <a:pPr marL="273050" indent="-273050">
              <a:buClr>
                <a:schemeClr val="tx1"/>
              </a:buClr>
              <a:buFont typeface="Arial" pitchFamily="34" charset="0"/>
              <a:buChar char="•"/>
              <a:tabLst>
                <a:tab pos="177800" algn="l"/>
              </a:tabLst>
            </a:pPr>
            <a:r>
              <a:rPr lang="en-US" b="1" dirty="0" smtClean="0"/>
              <a:t>Highest representation</a:t>
            </a:r>
          </a:p>
          <a:p>
            <a:pPr marL="273050" indent="-273050">
              <a:buClr>
                <a:schemeClr val="tx1"/>
              </a:buClr>
              <a:tabLst>
                <a:tab pos="177800" algn="l"/>
              </a:tabLst>
            </a:pPr>
            <a:r>
              <a:rPr lang="en-US" sz="1600" dirty="0" smtClean="0"/>
              <a:t>		(usually with </a:t>
            </a:r>
            <a:r>
              <a:rPr lang="en-US" sz="1600" dirty="0"/>
              <a:t>very high reliability and production </a:t>
            </a:r>
            <a:r>
              <a:rPr lang="en-US" sz="1600" dirty="0" smtClean="0"/>
              <a:t>quality)</a:t>
            </a:r>
          </a:p>
          <a:p>
            <a:pPr marL="273050" indent="-273050">
              <a:buClr>
                <a:schemeClr val="tx1"/>
              </a:buClr>
              <a:tabLst>
                <a:tab pos="177800" algn="l"/>
              </a:tabLst>
            </a:pPr>
            <a:endParaRPr lang="en-US" sz="1600" dirty="0"/>
          </a:p>
          <a:p>
            <a:pPr marL="273050" indent="-273050">
              <a:buClr>
                <a:schemeClr val="tx1"/>
              </a:buClr>
              <a:tabLst>
                <a:tab pos="177800" algn="l"/>
              </a:tabLst>
            </a:pPr>
            <a:endParaRPr lang="en-US" sz="1600" dirty="0"/>
          </a:p>
        </p:txBody>
      </p:sp>
      <p:sp>
        <p:nvSpPr>
          <p:cNvPr id="11" name="Google Shape;83;p13">
            <a:extLst>
              <a:ext uri="{FF2B5EF4-FFF2-40B4-BE49-F238E27FC236}">
                <a16:creationId xmlns:a16="http://schemas.microsoft.com/office/drawing/2014/main" xmlns="" id="{7D247F45-4B8C-C949-9FD5-9840E51BC295}"/>
              </a:ext>
            </a:extLst>
          </p:cNvPr>
          <p:cNvSpPr txBox="1"/>
          <p:nvPr/>
        </p:nvSpPr>
        <p:spPr>
          <a:xfrm>
            <a:off x="251520" y="1196752"/>
            <a:ext cx="3971523" cy="4296771"/>
          </a:xfrm>
          <a:prstGeom prst="rect">
            <a:avLst/>
          </a:prstGeom>
          <a:solidFill>
            <a:srgbClr val="5B0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buClr>
                <a:schemeClr val="bg1"/>
              </a:buClr>
            </a:pPr>
            <a:r>
              <a:rPr lang="en-US" sz="2400" b="1" dirty="0">
                <a:solidFill>
                  <a:srgbClr val="FFFF00"/>
                </a:solidFill>
              </a:rPr>
              <a:t>Enhanced Analogue </a:t>
            </a:r>
            <a:r>
              <a:rPr lang="en-US" sz="2400" b="1" dirty="0" smtClean="0">
                <a:solidFill>
                  <a:srgbClr val="FFFF00"/>
                </a:solidFill>
              </a:rPr>
              <a:t>Simulants (</a:t>
            </a:r>
            <a:r>
              <a:rPr lang="en-US" sz="2400" b="1" dirty="0" err="1" smtClean="0">
                <a:solidFill>
                  <a:srgbClr val="FFFF00"/>
                </a:solidFill>
              </a:rPr>
              <a:t>EAnSi</a:t>
            </a:r>
            <a:r>
              <a:rPr lang="en-US" sz="2400" b="1" dirty="0" smtClean="0">
                <a:solidFill>
                  <a:srgbClr val="FFFF00"/>
                </a:solidFill>
              </a:rPr>
              <a:t>)</a:t>
            </a:r>
          </a:p>
          <a:p>
            <a:pPr lvl="0" algn="ctr">
              <a:buClr>
                <a:schemeClr val="bg1"/>
              </a:buClr>
            </a:pPr>
            <a:endParaRPr lang="en" sz="2400" b="1" dirty="0">
              <a:solidFill>
                <a:srgbClr val="FFFF00"/>
              </a:solidFill>
            </a:endParaRPr>
          </a:p>
          <a:p>
            <a:pPr indent="890588">
              <a:buClr>
                <a:schemeClr val="tx1"/>
              </a:buClr>
              <a:buFont typeface="Arial" pitchFamily="34" charset="0"/>
              <a:buChar char="•"/>
            </a:pPr>
            <a:endParaRPr lang="en-US" sz="900" b="1" dirty="0"/>
          </a:p>
          <a:p>
            <a:pPr marL="542925" indent="-307975">
              <a:buClr>
                <a:schemeClr val="tx1"/>
              </a:buClr>
              <a:buFont typeface="Arial" pitchFamily="34" charset="0"/>
              <a:buChar char="•"/>
            </a:pPr>
            <a:r>
              <a:rPr lang="en-US" b="1" dirty="0" err="1" smtClean="0">
                <a:solidFill>
                  <a:srgbClr val="FFFF00"/>
                </a:solidFill>
              </a:rPr>
              <a:t>AnSi</a:t>
            </a:r>
            <a:r>
              <a:rPr lang="en-US" b="1" dirty="0" smtClean="0">
                <a:solidFill>
                  <a:srgbClr val="FFFF00"/>
                </a:solidFill>
              </a:rPr>
              <a:t> class </a:t>
            </a:r>
            <a:r>
              <a:rPr lang="en-US" b="1" dirty="0" smtClean="0"/>
              <a:t>materials with  additives</a:t>
            </a:r>
          </a:p>
          <a:p>
            <a:pPr marL="542925" indent="-307975">
              <a:buClr>
                <a:schemeClr val="tx1"/>
              </a:buClr>
              <a:buFont typeface="Arial" pitchFamily="34" charset="0"/>
              <a:buChar char="•"/>
            </a:pPr>
            <a:endParaRPr lang="en-US" b="1" dirty="0"/>
          </a:p>
          <a:p>
            <a:pPr marL="542925" indent="-307975">
              <a:buClr>
                <a:schemeClr val="tx1"/>
              </a:buClr>
              <a:buFont typeface="Arial" pitchFamily="34" charset="0"/>
              <a:buChar char="•"/>
            </a:pPr>
            <a:r>
              <a:rPr lang="en-US" b="1" dirty="0" smtClean="0"/>
              <a:t>Greater </a:t>
            </a:r>
            <a:r>
              <a:rPr lang="en-US" b="1" dirty="0"/>
              <a:t>mineralogical and chemistry match </a:t>
            </a:r>
            <a:endParaRPr lang="en-US" b="1" dirty="0" smtClean="0"/>
          </a:p>
          <a:p>
            <a:pPr marL="542925" indent="-307975">
              <a:buClr>
                <a:schemeClr val="tx1"/>
              </a:buClr>
            </a:pPr>
            <a:r>
              <a:rPr lang="en-US" sz="1400" dirty="0" smtClean="0"/>
              <a:t>	</a:t>
            </a:r>
            <a:r>
              <a:rPr lang="en-US" sz="1600" dirty="0" smtClean="0"/>
              <a:t>(mostly </a:t>
            </a:r>
            <a:r>
              <a:rPr lang="en-US" sz="1600" dirty="0"/>
              <a:t>by the addition of ferrous </a:t>
            </a:r>
            <a:r>
              <a:rPr lang="en-US" sz="1600" dirty="0" smtClean="0"/>
              <a:t>components)</a:t>
            </a:r>
            <a:endParaRPr lang="en-US" sz="1400" dirty="0" smtClean="0"/>
          </a:p>
          <a:p>
            <a:pPr marL="542925" indent="-307975">
              <a:buClr>
                <a:schemeClr val="tx1"/>
              </a:buClr>
              <a:buFont typeface="Arial" pitchFamily="34" charset="0"/>
              <a:buChar char="•"/>
            </a:pPr>
            <a:endParaRPr lang="en-US" sz="1600" b="1" dirty="0"/>
          </a:p>
          <a:p>
            <a:pPr marL="542925" indent="-307975">
              <a:buClr>
                <a:schemeClr val="tx1"/>
              </a:buClr>
              <a:buFont typeface="Arial" pitchFamily="34" charset="0"/>
              <a:buChar char="•"/>
            </a:pPr>
            <a:r>
              <a:rPr lang="en-US" sz="1600" b="1" dirty="0"/>
              <a:t> </a:t>
            </a:r>
            <a:r>
              <a:rPr lang="en-US" b="1" dirty="0"/>
              <a:t>Materials of higher reliability and </a:t>
            </a:r>
            <a:r>
              <a:rPr lang="en-US" b="1" dirty="0" smtClean="0"/>
              <a:t>quality</a:t>
            </a:r>
            <a:endParaRPr lang="en-US" sz="1600" b="1" dirty="0"/>
          </a:p>
        </p:txBody>
      </p:sp>
      <p:sp>
        <p:nvSpPr>
          <p:cNvPr id="7" name="Rectangle 6"/>
          <p:cNvSpPr/>
          <p:nvPr/>
        </p:nvSpPr>
        <p:spPr>
          <a:xfrm rot="16200000">
            <a:off x="8338652" y="6052651"/>
            <a:ext cx="136447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/>
              <a:t>Image: </a:t>
            </a:r>
            <a:r>
              <a:rPr lang="en-GB" sz="600" dirty="0">
                <a:solidFill>
                  <a:srgbClr val="FFFF00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REUTERS/NASA/JPL </a:t>
            </a:r>
            <a:endParaRPr lang="el-GR" sz="600" dirty="0">
              <a:solidFill>
                <a:srgbClr val="FFFF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</p:txBody>
      </p:sp>
      <p:sp>
        <p:nvSpPr>
          <p:cNvPr id="10" name="Google Shape;309;p33"/>
          <p:cNvSpPr/>
          <p:nvPr/>
        </p:nvSpPr>
        <p:spPr>
          <a:xfrm>
            <a:off x="0" y="6528333"/>
            <a:ext cx="9107488" cy="329667"/>
          </a:xfrm>
          <a:prstGeom prst="rect">
            <a:avLst/>
          </a:prstGeom>
          <a:solidFill>
            <a:schemeClr val="dk1">
              <a:alpha val="298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Stavrakakis H.-A. et al (in preparation)</a:t>
            </a:r>
            <a:endParaRPr sz="14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31193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9392"/>
            <a:ext cx="9144000" cy="6957392"/>
          </a:xfrm>
          <a:prstGeom prst="rect">
            <a:avLst/>
          </a:prstGeom>
        </p:spPr>
      </p:pic>
      <p:pic>
        <p:nvPicPr>
          <p:cNvPr id="1029" name="Picture 5" descr="H:\DCIM\Simulant development\20220513_182231.jpg"/>
          <p:cNvPicPr>
            <a:picLocks noChangeAspect="1" noChangeArrowheads="1"/>
          </p:cNvPicPr>
          <p:nvPr/>
        </p:nvPicPr>
        <p:blipFill>
          <a:blip r:embed="rId4" cstate="print"/>
          <a:srcRect t="31356" b="20185"/>
          <a:stretch>
            <a:fillRect/>
          </a:stretch>
        </p:blipFill>
        <p:spPr bwMode="auto">
          <a:xfrm>
            <a:off x="4139953" y="2780928"/>
            <a:ext cx="4320480" cy="1584176"/>
          </a:xfrm>
          <a:prstGeom prst="rect">
            <a:avLst/>
          </a:prstGeom>
          <a:noFill/>
        </p:spPr>
      </p:pic>
      <p:sp>
        <p:nvSpPr>
          <p:cNvPr id="5" name="Shape 41"/>
          <p:cNvSpPr/>
          <p:nvPr/>
        </p:nvSpPr>
        <p:spPr>
          <a:xfrm>
            <a:off x="-108520" y="764704"/>
            <a:ext cx="9252520" cy="216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90600" lvl="1" indent="-455613"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Develop a new quantitative figure for fidelity measure</a:t>
            </a:r>
          </a:p>
          <a:p>
            <a:pPr lvl="1">
              <a:buFont typeface="Arial" pitchFamily="34" charset="0"/>
              <a:buChar char="•"/>
            </a:pPr>
            <a:endParaRPr lang="en-US" dirty="0" smtClean="0">
              <a:solidFill>
                <a:srgbClr val="FFFF00"/>
              </a:solidFill>
            </a:endParaRPr>
          </a:p>
          <a:p>
            <a:pPr marL="985838" lvl="1" indent="-446088"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Announcement of the First Greek Martian and Lunar simulants to the scientific community</a:t>
            </a:r>
          </a:p>
          <a:p>
            <a:pPr lvl="1">
              <a:buFont typeface="Arial" pitchFamily="34" charset="0"/>
              <a:buChar char="•"/>
            </a:pPr>
            <a:endParaRPr lang="en-US" dirty="0" smtClean="0">
              <a:solidFill>
                <a:srgbClr val="FFFF00"/>
              </a:solidFill>
            </a:endParaRPr>
          </a:p>
          <a:p>
            <a:pPr lvl="2" indent="-379413"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The development of  simulant to experiment selection algorithm</a:t>
            </a:r>
          </a:p>
          <a:p>
            <a:pPr lvl="1">
              <a:buFont typeface="Arial" pitchFamily="34" charset="0"/>
              <a:buChar char="•"/>
            </a:pPr>
            <a:endParaRPr lang="en-US" dirty="0" smtClean="0">
              <a:solidFill>
                <a:srgbClr val="FFFF00"/>
              </a:solidFill>
              <a:latin typeface="Times New Roman"/>
              <a:ea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 smtClean="0">
                <a:solidFill>
                  <a:srgbClr val="F1C232"/>
                </a:solidFill>
                <a:effectLst>
                  <a:outerShdw blurRad="50800" dist="38100" dir="2700000" algn="tl" rotWithShape="0">
                    <a:prstClr val="black"/>
                  </a:outerShdw>
                </a:effectLst>
                <a:sym typeface="Arial"/>
              </a:rPr>
              <a:t>Future work</a:t>
            </a:r>
            <a:endParaRPr lang="el-GR" sz="3000" b="1" dirty="0" smtClean="0">
              <a:solidFill>
                <a:srgbClr val="F1C232"/>
              </a:solidFill>
              <a:effectLst>
                <a:outerShdw blurRad="50800" dist="38100" dir="2700000" algn="tl" rotWithShape="0">
                  <a:prstClr val="black"/>
                </a:outerShdw>
              </a:effectLst>
              <a:sym typeface="Arial"/>
            </a:endParaRPr>
          </a:p>
        </p:txBody>
      </p:sp>
      <p:pic>
        <p:nvPicPr>
          <p:cNvPr id="1027" name="Picture 3" descr="H:\DCIM\Simulant development\20220513_165436(0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383534" y="3224978"/>
            <a:ext cx="3552395" cy="2664296"/>
          </a:xfrm>
          <a:prstGeom prst="rect">
            <a:avLst/>
          </a:prstGeom>
          <a:noFill/>
        </p:spPr>
      </p:pic>
      <p:pic>
        <p:nvPicPr>
          <p:cNvPr id="1028" name="Picture 4" descr="H:\DCIM\Simulant development\20220513_182251.jpg"/>
          <p:cNvPicPr>
            <a:picLocks noChangeAspect="1" noChangeArrowheads="1"/>
          </p:cNvPicPr>
          <p:nvPr/>
        </p:nvPicPr>
        <p:blipFill>
          <a:blip r:embed="rId6" cstate="print"/>
          <a:srcRect l="5948" t="18503" r="2857" b="28630"/>
          <a:stretch>
            <a:fillRect/>
          </a:stretch>
        </p:blipFill>
        <p:spPr bwMode="auto">
          <a:xfrm>
            <a:off x="4139952" y="4509120"/>
            <a:ext cx="4320480" cy="1824204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 rot="16200000">
            <a:off x="8338652" y="6037006"/>
            <a:ext cx="136447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/>
              <a:t>Image: </a:t>
            </a:r>
            <a:r>
              <a:rPr lang="en-GB" sz="600" dirty="0">
                <a:solidFill>
                  <a:srgbClr val="FFFF00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REUTERS/NASA/JPL </a:t>
            </a:r>
            <a:endParaRPr lang="el-GR" sz="600" dirty="0">
              <a:solidFill>
                <a:srgbClr val="FFFF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</p:txBody>
      </p:sp>
      <p:sp>
        <p:nvSpPr>
          <p:cNvPr id="10" name="Google Shape;309;p33"/>
          <p:cNvSpPr/>
          <p:nvPr/>
        </p:nvSpPr>
        <p:spPr>
          <a:xfrm>
            <a:off x="-2" y="6528334"/>
            <a:ext cx="9107489" cy="314022"/>
          </a:xfrm>
          <a:prstGeom prst="rect">
            <a:avLst/>
          </a:prstGeom>
          <a:solidFill>
            <a:schemeClr val="dk1">
              <a:alpha val="298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Stavrakakis H.-A. et al (in preparation)</a:t>
            </a:r>
            <a:endParaRPr sz="14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31193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4" name="Google Shape;304;p33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-19879" y="0"/>
            <a:ext cx="926717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5" name="Google Shape;305;p33"/>
          <p:cNvSpPr txBox="1"/>
          <p:nvPr/>
        </p:nvSpPr>
        <p:spPr>
          <a:xfrm>
            <a:off x="1176" y="0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1C232"/>
              </a:buClr>
              <a:buSzPts val="3000"/>
              <a:buFont typeface="Constantia"/>
              <a:buNone/>
            </a:pPr>
            <a:endParaRPr sz="3000" b="1">
              <a:solidFill>
                <a:srgbClr val="F1C232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306" name="Google Shape;306;p33"/>
          <p:cNvSpPr txBox="1"/>
          <p:nvPr/>
        </p:nvSpPr>
        <p:spPr>
          <a:xfrm>
            <a:off x="0" y="980728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1C232"/>
              </a:buClr>
              <a:buSzPts val="3000"/>
              <a:buFont typeface="Constantia"/>
              <a:buNone/>
            </a:pPr>
            <a:endParaRPr sz="3000" b="1">
              <a:solidFill>
                <a:srgbClr val="F1C232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308" name="Google Shape;308;p33"/>
          <p:cNvSpPr/>
          <p:nvPr/>
        </p:nvSpPr>
        <p:spPr>
          <a:xfrm>
            <a:off x="35496" y="3717032"/>
            <a:ext cx="9144000" cy="461665"/>
          </a:xfrm>
          <a:prstGeom prst="rect">
            <a:avLst/>
          </a:prstGeom>
          <a:solidFill>
            <a:schemeClr val="dk1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u="sng" dirty="0">
                <a:latin typeface="Arial" pitchFamily="34" charset="0"/>
                <a:ea typeface="Arial" pitchFamily="34" charset="0"/>
                <a:cs typeface="Arial" pitchFamily="34" charset="0"/>
              </a:rPr>
              <a:t>Hector-Andreas Stavrakakis </a:t>
            </a:r>
            <a:r>
              <a:rPr lang="en-US" sz="1600" dirty="0">
                <a:latin typeface="Arial" pitchFamily="34" charset="0"/>
                <a:ea typeface="Arial" pitchFamily="34" charset="0"/>
                <a:cs typeface="Arial" pitchFamily="34" charset="0"/>
              </a:rPr>
              <a:t>1,3,4 , Dimitra </a:t>
            </a:r>
            <a:r>
              <a:rPr lang="en-US" sz="1600" dirty="0" err="1">
                <a:latin typeface="Arial" pitchFamily="34" charset="0"/>
                <a:ea typeface="Arial" pitchFamily="34" charset="0"/>
                <a:cs typeface="Arial" pitchFamily="34" charset="0"/>
              </a:rPr>
              <a:t>Argyrou</a:t>
            </a:r>
            <a:r>
              <a:rPr lang="en-US" sz="1600" dirty="0">
                <a:latin typeface="Arial" pitchFamily="34" charset="0"/>
                <a:ea typeface="Arial" pitchFamily="34" charset="0"/>
                <a:cs typeface="Arial" pitchFamily="34" charset="0"/>
              </a:rPr>
              <a:t> 2,3 , Elias Chatzitheodoridis 1,3,4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9" name="Google Shape;309;p33"/>
          <p:cNvSpPr/>
          <p:nvPr/>
        </p:nvSpPr>
        <p:spPr>
          <a:xfrm>
            <a:off x="0" y="2852936"/>
            <a:ext cx="9144000" cy="461700"/>
          </a:xfrm>
          <a:prstGeom prst="rect">
            <a:avLst/>
          </a:prstGeom>
          <a:solidFill>
            <a:schemeClr val="dk1">
              <a:alpha val="298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sz="24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Thank you for your attention</a:t>
            </a:r>
            <a:endParaRPr sz="24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92696"/>
            <a:ext cx="9144000" cy="1569660"/>
          </a:xfrm>
          <a:prstGeom prst="rect">
            <a:avLst/>
          </a:prstGeom>
          <a:solidFill>
            <a:schemeClr val="bg1">
              <a:alpha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000000"/>
              </a:buClr>
              <a:buSzPts val="8800"/>
            </a:pPr>
            <a:r>
              <a:rPr lang="en-US" sz="3200" dirty="0" smtClean="0">
                <a:latin typeface="Arial"/>
                <a:ea typeface="Arial"/>
                <a:cs typeface="Arial"/>
                <a:sym typeface="Arial"/>
              </a:rPr>
              <a:t>A new classification and terminology system towards the development and </a:t>
            </a:r>
            <a:r>
              <a:rPr lang="en-US" sz="3200" dirty="0" err="1" smtClean="0">
                <a:latin typeface="Arial"/>
                <a:ea typeface="Arial"/>
                <a:cs typeface="Arial"/>
                <a:sym typeface="Arial"/>
              </a:rPr>
              <a:t>utilisation</a:t>
            </a:r>
            <a:r>
              <a:rPr lang="en-US" sz="3200" dirty="0" smtClean="0">
                <a:latin typeface="Arial"/>
                <a:ea typeface="Arial"/>
                <a:cs typeface="Arial"/>
                <a:sym typeface="Arial"/>
              </a:rPr>
              <a:t> of Martian simulants</a:t>
            </a:r>
            <a:endParaRPr lang="en-US" sz="3200" dirty="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" name="Google Shape;192;p13"/>
          <p:cNvPicPr preferRelativeResize="0"/>
          <p:nvPr/>
        </p:nvPicPr>
        <p:blipFill rotWithShape="1">
          <a:blip r:embed="rId4" cstate="print">
            <a:lum bright="70000" contrast="-70000"/>
          </a:blip>
          <a:srcRect/>
          <a:stretch/>
        </p:blipFill>
        <p:spPr>
          <a:xfrm>
            <a:off x="251520" y="4725144"/>
            <a:ext cx="1800200" cy="1872208"/>
          </a:xfrm>
          <a:prstGeom prst="rect">
            <a:avLst/>
          </a:prstGeom>
          <a:noFill/>
          <a:effectLst>
            <a:glow rad="190500">
              <a:schemeClr val="bg1">
                <a:alpha val="29000"/>
              </a:schemeClr>
            </a:glow>
          </a:effectLst>
        </p:spPr>
      </p:pic>
      <p:pic>
        <p:nvPicPr>
          <p:cNvPr id="15" name="Picture 2" descr="C:\Users\User\Desktop\Stellar-Discoveries_mai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4048" y="4725144"/>
            <a:ext cx="1425889" cy="1806704"/>
          </a:xfrm>
          <a:prstGeom prst="rect">
            <a:avLst/>
          </a:prstGeom>
          <a:noFill/>
        </p:spPr>
      </p:pic>
      <p:pic>
        <p:nvPicPr>
          <p:cNvPr id="16" name="Picture 2" descr="post image">
            <a:extLst>
              <a:ext uri="{FF2B5EF4-FFF2-40B4-BE49-F238E27FC236}">
                <a16:creationId xmlns="" xmlns:a16="http://schemas.microsoft.com/office/drawing/2014/main" id="{3F828C5A-3413-024E-93C1-36E459182A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869160"/>
            <a:ext cx="1512168" cy="1507144"/>
          </a:xfrm>
          <a:prstGeom prst="rect">
            <a:avLst/>
          </a:prstGeom>
          <a:noFill/>
          <a:effectLst>
            <a:glow rad="190500">
              <a:schemeClr val="bg1">
                <a:alpha val="29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37946871-12BD-CE40-8583-CEEEE9AAE4D2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163648" y="4725144"/>
            <a:ext cx="1702967" cy="1700808"/>
          </a:xfrm>
          <a:prstGeom prst="rect">
            <a:avLst/>
          </a:prstGeom>
        </p:spPr>
      </p:pic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0" y="6596390"/>
            <a:ext cx="9144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" sz="1100" i="0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EGU</a:t>
            </a:r>
            <a:r>
              <a:rPr kumimoji="0" lang="" sz="1100" i="0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General Assembly 2022	23-27 May 2022 Vienna, Austria 	*Corresponding Authort: </a:t>
            </a:r>
            <a:r>
              <a:rPr kumimoji="0" lang="" sz="1100" i="0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8"/>
              </a:rPr>
              <a:t>hecstavrakakis@gmail.com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 rot="16200000">
            <a:off x="8333353" y="6080035"/>
            <a:ext cx="136447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/>
              <a:t>Image: </a:t>
            </a:r>
            <a:r>
              <a:rPr lang="en-GB" sz="600" dirty="0">
                <a:solidFill>
                  <a:srgbClr val="FFFF00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REUTERS/NASA/JPL </a:t>
            </a:r>
            <a:endParaRPr lang="el-GR" sz="600" dirty="0">
              <a:solidFill>
                <a:srgbClr val="FFFF00"/>
              </a:solidFill>
              <a:latin typeface="Arial" pitchFamily="34" charset="0"/>
              <a:ea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66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11952</TotalTime>
  <Words>873</Words>
  <Application>Microsoft Office PowerPoint</Application>
  <PresentationFormat>On-screen Show (4:3)</PresentationFormat>
  <Paragraphs>115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Constantia</vt:lpstr>
      <vt:lpstr>Times New Roman</vt:lpstr>
      <vt:lpstr>Wingdings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Hector-Andreas Stavrakakis</dc:creator>
  <cp:lastModifiedBy>Hector Andreas Stavrakakis</cp:lastModifiedBy>
  <cp:revision>128</cp:revision>
  <dcterms:created xsi:type="dcterms:W3CDTF">2021-06-30T03:40:44Z</dcterms:created>
  <dcterms:modified xsi:type="dcterms:W3CDTF">2022-05-23T20:00:05Z</dcterms:modified>
</cp:coreProperties>
</file>