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7" r:id="rId2"/>
    <p:sldId id="406" r:id="rId3"/>
    <p:sldId id="410" r:id="rId4"/>
    <p:sldId id="405" r:id="rId5"/>
    <p:sldId id="409" r:id="rId6"/>
    <p:sldId id="316" r:id="rId7"/>
    <p:sldId id="407" r:id="rId8"/>
    <p:sldId id="387" r:id="rId9"/>
    <p:sldId id="408" r:id="rId10"/>
    <p:sldId id="389" r:id="rId11"/>
    <p:sldId id="40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hera" initials="kh" lastIdx="1" clrIdx="0">
    <p:extLst>
      <p:ext uri="{19B8F6BF-5375-455C-9EA6-DF929625EA0E}">
        <p15:presenceInfo xmlns:p15="http://schemas.microsoft.com/office/powerpoint/2012/main" userId="b65f975b0eecf0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CB458"/>
    <a:srgbClr val="3578FF"/>
    <a:srgbClr val="5FBEF3"/>
    <a:srgbClr val="AEE747"/>
    <a:srgbClr val="129CE8"/>
    <a:srgbClr val="6CC3F4"/>
    <a:srgbClr val="BEEC6A"/>
    <a:srgbClr val="E3F4FD"/>
    <a:srgbClr val="108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8" autoAdjust="0"/>
    <p:restoredTop sz="95122" autoAdjust="0"/>
  </p:normalViewPr>
  <p:slideViewPr>
    <p:cSldViewPr snapToGrid="0">
      <p:cViewPr>
        <p:scale>
          <a:sx n="40" d="100"/>
          <a:sy n="40" d="100"/>
        </p:scale>
        <p:origin x="1408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999E92-F510-46F5-B94E-26EF5C42C3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7B667-B51E-430D-A209-3FE86C90E9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79E9-8F47-4A64-A8C4-D46FC178895D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92891-643B-4BAE-9CB6-6E50EB3FE4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D9359-6EE5-4780-880A-B895B22761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E379E-FE5A-4E06-9AB8-0C0C6F9B5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0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6FD85-C68A-484E-BA30-ACBB90305AFB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D7D2-6D8B-4C73-9122-8BF4CB45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5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일방적인 관계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상호작용 </a:t>
            </a:r>
            <a:r>
              <a:rPr lang="en-US" altLang="ko-KR" dirty="0">
                <a:sym typeface="Wingdings" panose="05000000000000000000" pitchFamily="2" charset="2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ym typeface="Wingdings" panose="05000000000000000000" pitchFamily="2" charset="2"/>
              </a:rPr>
              <a:t>제목이 </a:t>
            </a:r>
            <a:r>
              <a:rPr lang="ko-KR" altLang="en-US" dirty="0" err="1">
                <a:sym typeface="Wingdings" panose="05000000000000000000" pitchFamily="2" charset="2"/>
              </a:rPr>
              <a:t>예측성</a:t>
            </a:r>
            <a:r>
              <a:rPr lang="ko-KR" altLang="en-US" dirty="0">
                <a:sym typeface="Wingdings" panose="05000000000000000000" pitchFamily="2" charset="2"/>
              </a:rPr>
              <a:t> 내용을 포함할 수 있도록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ym typeface="Wingdings" panose="05000000000000000000" pitchFamily="2" charset="2"/>
              </a:rPr>
              <a:t>겨울인데 열대 얘기만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ym typeface="Wingdings" panose="05000000000000000000" pitchFamily="2" charset="2"/>
              </a:rPr>
              <a:t>겨울 </a:t>
            </a:r>
            <a:r>
              <a:rPr lang="en-US" altLang="ko-KR" dirty="0">
                <a:sym typeface="Wingdings" panose="05000000000000000000" pitchFamily="2" charset="2"/>
              </a:rPr>
              <a:t>EA </a:t>
            </a:r>
            <a:r>
              <a:rPr lang="ko-KR" altLang="en-US" dirty="0">
                <a:sym typeface="Wingdings" panose="05000000000000000000" pitchFamily="2" charset="2"/>
              </a:rPr>
              <a:t>강수라면  고위도의 영향이 </a:t>
            </a:r>
            <a:r>
              <a:rPr lang="en-US" altLang="ko-KR" dirty="0">
                <a:sym typeface="Wingdings" panose="05000000000000000000" pitchFamily="2" charset="2"/>
              </a:rPr>
              <a:t>main</a:t>
            </a:r>
            <a:r>
              <a:rPr lang="ko-KR" altLang="en-US" dirty="0">
                <a:sym typeface="Wingdings" panose="05000000000000000000" pitchFamily="2" charset="2"/>
              </a:rPr>
              <a:t>이다 </a:t>
            </a:r>
            <a:r>
              <a:rPr lang="en-US" altLang="ko-KR" dirty="0">
                <a:sym typeface="Wingdings" panose="05000000000000000000" pitchFamily="2" charset="2"/>
              </a:rPr>
              <a:t>(MJO</a:t>
            </a:r>
            <a:r>
              <a:rPr lang="ko-KR" altLang="en-US" dirty="0">
                <a:sym typeface="Wingdings" panose="05000000000000000000" pitchFamily="2" charset="2"/>
              </a:rPr>
              <a:t>는 </a:t>
            </a:r>
            <a:r>
              <a:rPr lang="en-US" altLang="ko-KR" dirty="0">
                <a:sym typeface="Wingdings" panose="05000000000000000000" pitchFamily="2" charset="2"/>
              </a:rPr>
              <a:t>secondary)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ym typeface="Wingdings" panose="05000000000000000000" pitchFamily="2" charset="2"/>
              </a:rPr>
              <a:t>AO</a:t>
            </a:r>
            <a:r>
              <a:rPr lang="ko-KR" altLang="en-US" dirty="0">
                <a:sym typeface="Wingdings" panose="05000000000000000000" pitchFamily="2" charset="2"/>
              </a:rPr>
              <a:t>와 같은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>
                <a:sym typeface="Wingdings" panose="05000000000000000000" pitchFamily="2" charset="2"/>
              </a:rPr>
              <a:t>깊이있는</a:t>
            </a:r>
            <a:r>
              <a:rPr lang="ko-KR" altLang="en-US" dirty="0">
                <a:sym typeface="Wingdings" panose="05000000000000000000" pitchFamily="2" charset="2"/>
              </a:rPr>
              <a:t> 연구를 해라 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새로운 연구보다 있는걸 깊이 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부족한 점을 채우고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ym typeface="Wingdings" panose="05000000000000000000" pitchFamily="2" charset="2"/>
              </a:rPr>
              <a:t>Draft</a:t>
            </a:r>
            <a:r>
              <a:rPr lang="ko-KR" altLang="en-US" dirty="0">
                <a:sym typeface="Wingdings" panose="05000000000000000000" pitchFamily="2" charset="2"/>
              </a:rPr>
              <a:t>에 </a:t>
            </a:r>
            <a:r>
              <a:rPr lang="en-US" altLang="ko-KR" dirty="0">
                <a:sym typeface="Wingdings" panose="05000000000000000000" pitchFamily="2" charset="2"/>
              </a:rPr>
              <a:t>Part 1, part2 </a:t>
            </a:r>
            <a:r>
              <a:rPr lang="ko-KR" altLang="en-US" dirty="0" err="1">
                <a:sym typeface="Wingdings" panose="05000000000000000000" pitchFamily="2" charset="2"/>
              </a:rPr>
              <a:t>하지말고</a:t>
            </a:r>
            <a:r>
              <a:rPr lang="ko-KR" altLang="en-US" dirty="0">
                <a:sym typeface="Wingdings" panose="05000000000000000000" pitchFamily="2" charset="2"/>
              </a:rPr>
              <a:t> 유기적으로 한통으로 연결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ym typeface="Wingdings" panose="05000000000000000000" pitchFamily="2" charset="2"/>
              </a:rPr>
              <a:t>Decadal</a:t>
            </a:r>
            <a:r>
              <a:rPr lang="ko-KR" altLang="en-US" dirty="0">
                <a:sym typeface="Wingdings" panose="05000000000000000000" pitchFamily="2" charset="2"/>
              </a:rPr>
              <a:t>을 버리고 </a:t>
            </a:r>
            <a:r>
              <a:rPr lang="en-US" altLang="ko-KR" dirty="0">
                <a:sym typeface="Wingdings" panose="05000000000000000000" pitchFamily="2" charset="2"/>
              </a:rPr>
              <a:t>ENSO</a:t>
            </a:r>
            <a:r>
              <a:rPr lang="ko-KR" altLang="en-US" dirty="0">
                <a:sym typeface="Wingdings" panose="05000000000000000000" pitchFamily="2" charset="2"/>
              </a:rPr>
              <a:t>에 대한 깊은 </a:t>
            </a:r>
            <a:r>
              <a:rPr lang="ko-KR" altLang="en-US" dirty="0" err="1">
                <a:sym typeface="Wingdings" panose="05000000000000000000" pitchFamily="2" charset="2"/>
              </a:rPr>
              <a:t>기작을</a:t>
            </a:r>
            <a:r>
              <a:rPr lang="ko-KR" altLang="en-US" dirty="0">
                <a:sym typeface="Wingdings" panose="05000000000000000000" pitchFamily="2" charset="2"/>
              </a:rPr>
              <a:t> 추가분석 </a:t>
            </a:r>
            <a:r>
              <a:rPr lang="en-US" altLang="ko-KR" dirty="0">
                <a:sym typeface="Wingdings" panose="05000000000000000000" pitchFamily="2" charset="2"/>
              </a:rPr>
              <a:t>(LBM? </a:t>
            </a:r>
            <a:r>
              <a:rPr lang="ko-KR" altLang="en-US" dirty="0">
                <a:sym typeface="Wingdings" panose="05000000000000000000" pitchFamily="2" charset="2"/>
              </a:rPr>
              <a:t>등</a:t>
            </a:r>
            <a:r>
              <a:rPr lang="en-US" altLang="ko-KR" dirty="0">
                <a:sym typeface="Wingdings" panose="05000000000000000000" pitchFamily="2" charset="2"/>
              </a:rPr>
              <a:t>) + </a:t>
            </a:r>
            <a:r>
              <a:rPr lang="ko-KR" altLang="en-US" dirty="0">
                <a:sym typeface="Wingdings" panose="05000000000000000000" pitchFamily="2" charset="2"/>
              </a:rPr>
              <a:t>북쪽에서 오는 영향 </a:t>
            </a:r>
            <a:r>
              <a:rPr lang="en-US" altLang="ko-KR" dirty="0">
                <a:sym typeface="Wingdings" panose="05000000000000000000" pitchFamily="2" charset="2"/>
              </a:rPr>
              <a:t>(AO</a:t>
            </a:r>
            <a:r>
              <a:rPr lang="ko-KR" altLang="en-US" dirty="0">
                <a:sym typeface="Wingdings" panose="05000000000000000000" pitchFamily="2" charset="2"/>
              </a:rPr>
              <a:t>등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3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4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0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1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가장 기간이 길고 예측성이 </a:t>
            </a:r>
            <a:r>
              <a:rPr lang="ko-KR" altLang="en-US" dirty="0" err="1"/>
              <a:t>높은것으로</a:t>
            </a:r>
            <a:r>
              <a:rPr lang="ko-KR" altLang="en-US" dirty="0"/>
              <a:t> 알려진 </a:t>
            </a:r>
            <a:r>
              <a:rPr lang="en-US" altLang="ko-KR" dirty="0"/>
              <a:t>ECMWF</a:t>
            </a:r>
            <a:r>
              <a:rPr lang="ko-KR" altLang="en-US" dirty="0"/>
              <a:t>를 이용</a:t>
            </a:r>
            <a:r>
              <a:rPr lang="en-US" altLang="ko-KR" dirty="0"/>
              <a:t>, </a:t>
            </a:r>
            <a:r>
              <a:rPr lang="ko-KR" altLang="en-US" dirty="0"/>
              <a:t>정밀분석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7D2-6D8B-4C73-9122-8BF4CB45AB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42A5-F27A-41C9-8979-EF84ABBE4E5F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1C9-F86D-451B-AD20-92E991D09A5B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9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A324-EB94-4C39-B343-6BE27083624F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064-2DF7-43E1-8FD1-1E222DF7CE1A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B3B2-A5FB-43E6-9906-A5553DE3A060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7821-F685-40E8-96A8-8A5BEA623285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8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05C2-B059-43F6-B53B-ED300884FBCE}" type="datetime1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6A78-C2CF-475C-A0D1-BB6F99C766D6}" type="datetime1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B09D-AF83-4D12-85B0-9A0DEEC95E01}" type="datetime1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0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5E15-5E0A-469A-BE82-87894C4EFE86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DA4B-F561-4ED8-9989-6A0F8C47A609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3A24-7A3C-4B3B-8B04-B3F7512F8303}" type="datetime1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F863-A9E7-488D-A439-324E7A17A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D17E-6FDA-4250-AD57-BB2BF777F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700" y="2153029"/>
            <a:ext cx="8864600" cy="114570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rgbClr val="002A32"/>
                </a:solidFill>
                <a:latin typeface="+mn-lt"/>
                <a:cs typeface="Segoe UI" panose="020B0502040204020203" pitchFamily="34" charset="0"/>
              </a:rPr>
              <a:t>MJO modulation of subseasonal-to-seasonal (S2S) prediction in the Northern Hemisphere</a:t>
            </a:r>
            <a:endParaRPr lang="en-US" sz="2400" dirty="0">
              <a:solidFill>
                <a:srgbClr val="002A32"/>
              </a:solidFill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50709-3778-47A4-A861-A9A0E6DA5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44" y="4326730"/>
            <a:ext cx="9746512" cy="1145705"/>
          </a:xfrm>
        </p:spPr>
        <p:txBody>
          <a:bodyPr>
            <a:normAutofit fontScale="70000" lnSpcReduction="20000"/>
          </a:bodyPr>
          <a:lstStyle/>
          <a:p>
            <a:r>
              <a:rPr lang="en-US" sz="2800" u="sng" dirty="0">
                <a:solidFill>
                  <a:srgbClr val="002A32"/>
                </a:solidFill>
                <a:cs typeface="Segoe UI" panose="020B0502040204020203" pitchFamily="34" charset="0"/>
              </a:rPr>
              <a:t>Hera Kim</a:t>
            </a:r>
            <a:r>
              <a:rPr lang="en-US" sz="28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1</a:t>
            </a:r>
            <a:r>
              <a:rPr lang="en-US" sz="2800" dirty="0">
                <a:solidFill>
                  <a:srgbClr val="002A32"/>
                </a:solidFill>
                <a:cs typeface="Segoe UI" panose="020B0502040204020203" pitchFamily="34" charset="0"/>
              </a:rPr>
              <a:t>, </a:t>
            </a:r>
            <a:r>
              <a:rPr lang="en-US" sz="2800" dirty="0" err="1">
                <a:solidFill>
                  <a:srgbClr val="002A32"/>
                </a:solidFill>
                <a:cs typeface="Segoe UI" panose="020B0502040204020203" pitchFamily="34" charset="0"/>
              </a:rPr>
              <a:t>Hyemi</a:t>
            </a:r>
            <a:r>
              <a:rPr lang="en-US" sz="2800" dirty="0">
                <a:solidFill>
                  <a:srgbClr val="002A32"/>
                </a:solidFill>
                <a:cs typeface="Segoe UI" panose="020B0502040204020203" pitchFamily="34" charset="0"/>
              </a:rPr>
              <a:t> Kim</a:t>
            </a:r>
            <a:r>
              <a:rPr lang="en-US" sz="28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2</a:t>
            </a:r>
            <a:r>
              <a:rPr lang="en-US" sz="2800" dirty="0">
                <a:solidFill>
                  <a:srgbClr val="002A32"/>
                </a:solidFill>
                <a:cs typeface="Segoe UI" panose="020B0502040204020203" pitchFamily="34" charset="0"/>
              </a:rPr>
              <a:t>, Seok-Woo Son</a:t>
            </a:r>
            <a:r>
              <a:rPr lang="en-US" sz="28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1</a:t>
            </a:r>
            <a:r>
              <a:rPr lang="en-US" sz="2800" dirty="0">
                <a:solidFill>
                  <a:srgbClr val="002A32"/>
                </a:solidFill>
                <a:cs typeface="Segoe UI" panose="020B0502040204020203" pitchFamily="34" charset="0"/>
              </a:rPr>
              <a:t>, &amp; Kyong-Hwan Seo</a:t>
            </a:r>
            <a:r>
              <a:rPr lang="en-US" sz="28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3</a:t>
            </a:r>
            <a:endParaRPr lang="en-US" sz="2800" dirty="0">
              <a:solidFill>
                <a:srgbClr val="002A32"/>
              </a:solidFill>
              <a:cs typeface="Segoe UI" panose="020B0502040204020203" pitchFamily="34" charset="0"/>
            </a:endParaRPr>
          </a:p>
          <a:p>
            <a:r>
              <a:rPr lang="en-US" sz="20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1</a:t>
            </a:r>
            <a:r>
              <a:rPr lang="en-US" sz="1900" dirty="0">
                <a:solidFill>
                  <a:srgbClr val="002A32"/>
                </a:solidFill>
                <a:cs typeface="Segoe UI" panose="020B0502040204020203" pitchFamily="34" charset="0"/>
              </a:rPr>
              <a:t>School of Earth and Environmental Sciences Seoul National University</a:t>
            </a:r>
          </a:p>
          <a:p>
            <a:r>
              <a:rPr lang="en-US" sz="20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2</a:t>
            </a:r>
            <a:r>
              <a:rPr lang="en-US" sz="1900" dirty="0">
                <a:solidFill>
                  <a:srgbClr val="002A32"/>
                </a:solidFill>
                <a:cs typeface="Segoe UI" panose="020B0502040204020203" pitchFamily="34" charset="0"/>
              </a:rPr>
              <a:t>School of Marine and Atmospheric Sciences, Stony Brook University, Stony Brook, NY, USA</a:t>
            </a:r>
          </a:p>
          <a:p>
            <a:r>
              <a:rPr lang="en-US" sz="2000" baseline="30000" dirty="0">
                <a:solidFill>
                  <a:srgbClr val="002A32"/>
                </a:solidFill>
                <a:cs typeface="Segoe UI" panose="020B0502040204020203" pitchFamily="34" charset="0"/>
              </a:rPr>
              <a:t>3</a:t>
            </a:r>
            <a:r>
              <a:rPr lang="en-US" sz="1900" dirty="0">
                <a:solidFill>
                  <a:srgbClr val="002A32"/>
                </a:solidFill>
                <a:cs typeface="Segoe UI" panose="020B0502040204020203" pitchFamily="34" charset="0"/>
              </a:rPr>
              <a:t>Department of Atmospheric Sciences, Pusan National University, Busan, South Korea</a:t>
            </a:r>
          </a:p>
          <a:p>
            <a:endParaRPr lang="en-US" sz="1900" dirty="0">
              <a:solidFill>
                <a:srgbClr val="002A32"/>
              </a:solidFill>
              <a:cs typeface="Segoe UI" panose="020B0502040204020203" pitchFamily="34" charset="0"/>
            </a:endParaRPr>
          </a:p>
          <a:p>
            <a:endParaRPr lang="en-US" sz="1900" dirty="0">
              <a:solidFill>
                <a:srgbClr val="002A32"/>
              </a:solidFill>
              <a:cs typeface="Segoe UI" panose="020B0502040204020203" pitchFamily="34" charset="0"/>
            </a:endParaRPr>
          </a:p>
          <a:p>
            <a:endParaRPr lang="en-US" sz="1900" dirty="0">
              <a:solidFill>
                <a:srgbClr val="002A32"/>
              </a:solidFill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5AD5D-1F7F-C2DC-61B2-7C52B2BDC0D9}"/>
              </a:ext>
            </a:extLst>
          </p:cNvPr>
          <p:cNvSpPr/>
          <p:nvPr/>
        </p:nvSpPr>
        <p:spPr>
          <a:xfrm>
            <a:off x="385977" y="3650794"/>
            <a:ext cx="11332345" cy="172421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552F3C0-4397-5F92-B595-1EDC5746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56" y="1"/>
            <a:ext cx="1044140" cy="1390898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60206BEE-0483-E8CE-F58A-087D4CB9B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13" y="5608948"/>
            <a:ext cx="1067483" cy="1067483"/>
          </a:xfrm>
          <a:prstGeom prst="rect">
            <a:avLst/>
          </a:prstGeom>
        </p:spPr>
      </p:pic>
      <p:pic>
        <p:nvPicPr>
          <p:cNvPr id="1026" name="Picture 2" descr="서울대학교 로고">
            <a:extLst>
              <a:ext uri="{FF2B5EF4-FFF2-40B4-BE49-F238E27FC236}">
                <a16:creationId xmlns:a16="http://schemas.microsoft.com/office/drawing/2014/main" id="{3B5F943A-E416-15CB-E29C-64CC753F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8" y="206133"/>
            <a:ext cx="3157832" cy="9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8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10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2518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Predicted MJOs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E29F7-4684-4EFF-AB8E-16AADBFE71DA}"/>
              </a:ext>
            </a:extLst>
          </p:cNvPr>
          <p:cNvSpPr txBox="1"/>
          <p:nvPr/>
        </p:nvSpPr>
        <p:spPr>
          <a:xfrm>
            <a:off x="572462" y="5488395"/>
            <a:ext cx="719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MJO prediction skill </a:t>
            </a:r>
            <a:r>
              <a:rPr lang="en-US" altLang="ko-KR" dirty="0">
                <a:solidFill>
                  <a:srgbClr val="0156FF"/>
                </a:solidFill>
              </a:rPr>
              <a:t>(amplitude): Strong &lt; Inactive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MJO prediction skill </a:t>
            </a:r>
            <a:r>
              <a:rPr lang="en-US" altLang="ko-KR" dirty="0">
                <a:solidFill>
                  <a:srgbClr val="0156FF"/>
                </a:solidFill>
              </a:rPr>
              <a:t>(phase)        : Other phases &gt; P23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Persistent</a:t>
            </a:r>
            <a:r>
              <a:rPr lang="en-US" dirty="0"/>
              <a:t> MJO </a:t>
            </a:r>
            <a:r>
              <a:rPr lang="en-US" altLang="ko-KR" dirty="0"/>
              <a:t>(model) </a:t>
            </a:r>
            <a:r>
              <a:rPr lang="en-US" altLang="ko-KR" dirty="0">
                <a:solidFill>
                  <a:srgbClr val="0156FF"/>
                </a:solidFill>
                <a:sym typeface="Wingdings" panose="05000000000000000000" pitchFamily="2" charset="2"/>
              </a:rPr>
              <a:t> better NH prediction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9FCFC8-EC72-4EC5-8DC6-74B82EB72DA5}"/>
              </a:ext>
            </a:extLst>
          </p:cNvPr>
          <p:cNvGrpSpPr/>
          <p:nvPr/>
        </p:nvGrpSpPr>
        <p:grpSpPr>
          <a:xfrm>
            <a:off x="683975" y="1023718"/>
            <a:ext cx="4536612" cy="4344925"/>
            <a:chOff x="673341" y="1066250"/>
            <a:chExt cx="4723915" cy="4524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05C54F-4523-499C-9E86-8439580BFF54}"/>
                </a:ext>
              </a:extLst>
            </p:cNvPr>
            <p:cNvSpPr/>
            <p:nvPr/>
          </p:nvSpPr>
          <p:spPr>
            <a:xfrm>
              <a:off x="1148316" y="1584252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21D4CE-1142-4E7B-99AF-90CE0E7B662F}"/>
                </a:ext>
              </a:extLst>
            </p:cNvPr>
            <p:cNvSpPr/>
            <p:nvPr/>
          </p:nvSpPr>
          <p:spPr>
            <a:xfrm>
              <a:off x="1142702" y="2922193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F75151-F28E-42DB-9BA6-17E713100EB4}"/>
                </a:ext>
              </a:extLst>
            </p:cNvPr>
            <p:cNvSpPr/>
            <p:nvPr/>
          </p:nvSpPr>
          <p:spPr>
            <a:xfrm>
              <a:off x="1142702" y="4260134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2C701-5282-4A8E-B32D-2260AF29F76F}"/>
                </a:ext>
              </a:extLst>
            </p:cNvPr>
            <p:cNvSpPr/>
            <p:nvPr/>
          </p:nvSpPr>
          <p:spPr>
            <a:xfrm>
              <a:off x="3444951" y="1583366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3129FF-2465-41D5-83B2-E424BF2E849F}"/>
                </a:ext>
              </a:extLst>
            </p:cNvPr>
            <p:cNvSpPr/>
            <p:nvPr/>
          </p:nvSpPr>
          <p:spPr>
            <a:xfrm>
              <a:off x="3439337" y="2921307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B6337D-34DC-4189-97D5-2C36D5184785}"/>
                </a:ext>
              </a:extLst>
            </p:cNvPr>
            <p:cNvSpPr/>
            <p:nvPr/>
          </p:nvSpPr>
          <p:spPr>
            <a:xfrm>
              <a:off x="3439337" y="4259248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1DDC5D-6D04-4A3F-8F5E-3F8DFD0EB12B}"/>
                </a:ext>
              </a:extLst>
            </p:cNvPr>
            <p:cNvGrpSpPr/>
            <p:nvPr/>
          </p:nvGrpSpPr>
          <p:grpSpPr>
            <a:xfrm>
              <a:off x="673341" y="1066250"/>
              <a:ext cx="4723915" cy="4524314"/>
              <a:chOff x="454301" y="721081"/>
              <a:chExt cx="4513465" cy="4322756"/>
            </a:xfrm>
          </p:grpSpPr>
          <p:pic>
            <p:nvPicPr>
              <p:cNvPr id="7" name="image7.png">
                <a:extLst>
                  <a:ext uri="{FF2B5EF4-FFF2-40B4-BE49-F238E27FC236}">
                    <a16:creationId xmlns:a16="http://schemas.microsoft.com/office/drawing/2014/main" id="{D22B3559-F879-43C3-A3AF-AC8DFDA4950E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375"/>
              <a:stretch/>
            </p:blipFill>
            <p:spPr>
              <a:xfrm>
                <a:off x="454301" y="721081"/>
                <a:ext cx="4513465" cy="4118547"/>
              </a:xfrm>
              <a:prstGeom prst="rect">
                <a:avLst/>
              </a:prstGeom>
              <a:ln/>
            </p:spPr>
          </p:pic>
          <p:pic>
            <p:nvPicPr>
              <p:cNvPr id="8" name="image7.png">
                <a:extLst>
                  <a:ext uri="{FF2B5EF4-FFF2-40B4-BE49-F238E27FC236}">
                    <a16:creationId xmlns:a16="http://schemas.microsoft.com/office/drawing/2014/main" id="{16583BEF-6AAF-4BC0-A645-DEE092AF201C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49"/>
              <a:stretch/>
            </p:blipFill>
            <p:spPr>
              <a:xfrm>
                <a:off x="454301" y="4839628"/>
                <a:ext cx="4513465" cy="204209"/>
              </a:xfrm>
              <a:prstGeom prst="rect">
                <a:avLst/>
              </a:prstGeom>
              <a:ln/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8C69FE-BF01-4445-B074-1FC730A6C7D0}"/>
              </a:ext>
            </a:extLst>
          </p:cNvPr>
          <p:cNvGrpSpPr/>
          <p:nvPr/>
        </p:nvGrpSpPr>
        <p:grpSpPr>
          <a:xfrm>
            <a:off x="6742193" y="1420386"/>
            <a:ext cx="4399402" cy="3850788"/>
            <a:chOff x="385911" y="1242176"/>
            <a:chExt cx="3373289" cy="2952632"/>
          </a:xfrm>
        </p:grpSpPr>
        <p:pic>
          <p:nvPicPr>
            <p:cNvPr id="17" name="image2.png" descr="Calendar&#10;&#10;Description automatically generated">
              <a:extLst>
                <a:ext uri="{FF2B5EF4-FFF2-40B4-BE49-F238E27FC236}">
                  <a16:creationId xmlns:a16="http://schemas.microsoft.com/office/drawing/2014/main" id="{2ECAD9BE-799D-4F7A-B81C-013444CE42F5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85911" y="1242176"/>
              <a:ext cx="3373289" cy="2719483"/>
            </a:xfrm>
            <a:prstGeom prst="rect">
              <a:avLst/>
            </a:prstGeom>
            <a:ln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CF2E92-1741-4BF1-B405-A68DA23CAB4F}"/>
                </a:ext>
              </a:extLst>
            </p:cNvPr>
            <p:cNvSpPr txBox="1"/>
            <p:nvPr/>
          </p:nvSpPr>
          <p:spPr>
            <a:xfrm>
              <a:off x="2017834" y="3982416"/>
              <a:ext cx="1741366" cy="21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Black contours: OBS</a:t>
              </a:r>
              <a:endParaRPr lang="en-US" sz="12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AC857D-B09F-4556-A220-68C57FD28BF9}"/>
                </a:ext>
              </a:extLst>
            </p:cNvPr>
            <p:cNvGrpSpPr/>
            <p:nvPr/>
          </p:nvGrpSpPr>
          <p:grpSpPr>
            <a:xfrm>
              <a:off x="2989690" y="1339795"/>
              <a:ext cx="337931" cy="981986"/>
              <a:chOff x="2989690" y="1339795"/>
              <a:chExt cx="337931" cy="98198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0D17368-7579-410F-BF0E-D32E8E3E2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3668" y="1339795"/>
                <a:ext cx="1" cy="981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2C8AA99-BD2E-459E-B479-5228783D36A1}"/>
                  </a:ext>
                </a:extLst>
              </p:cNvPr>
              <p:cNvCxnSpPr/>
              <p:nvPr/>
            </p:nvCxnSpPr>
            <p:spPr>
              <a:xfrm>
                <a:off x="2989690" y="1812897"/>
                <a:ext cx="33793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4B62347-F1EB-4614-8032-A72A6DF80E58}"/>
              </a:ext>
            </a:extLst>
          </p:cNvPr>
          <p:cNvSpPr txBox="1"/>
          <p:nvPr/>
        </p:nvSpPr>
        <p:spPr>
          <a:xfrm>
            <a:off x="7044688" y="881643"/>
            <a:ext cx="401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OLR anomaly, 15°S:10°N (ECMWF, OBS)</a:t>
            </a:r>
            <a:endParaRPr lang="en-US" sz="1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842715-AD69-4A92-A26C-864A3DB11D58}"/>
              </a:ext>
            </a:extLst>
          </p:cNvPr>
          <p:cNvGrpSpPr/>
          <p:nvPr/>
        </p:nvGrpSpPr>
        <p:grpSpPr>
          <a:xfrm>
            <a:off x="7282429" y="2018123"/>
            <a:ext cx="3222709" cy="2063219"/>
            <a:chOff x="952500" y="2018122"/>
            <a:chExt cx="3222709" cy="206321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7A16E16-3604-4030-A383-76204D07EE24}"/>
                </a:ext>
              </a:extLst>
            </p:cNvPr>
            <p:cNvSpPr/>
            <p:nvPr/>
          </p:nvSpPr>
          <p:spPr>
            <a:xfrm>
              <a:off x="952500" y="2019300"/>
              <a:ext cx="596893" cy="367125"/>
            </a:xfrm>
            <a:prstGeom prst="ellipse">
              <a:avLst/>
            </a:prstGeom>
            <a:solidFill>
              <a:srgbClr val="42A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A4DA1D-E0BC-43B5-BA4E-87279110A0E0}"/>
                </a:ext>
              </a:extLst>
            </p:cNvPr>
            <p:cNvSpPr/>
            <p:nvPr/>
          </p:nvSpPr>
          <p:spPr>
            <a:xfrm>
              <a:off x="1638531" y="2018123"/>
              <a:ext cx="596893" cy="367125"/>
            </a:xfrm>
            <a:prstGeom prst="ellipse">
              <a:avLst/>
            </a:prstGeom>
            <a:solidFill>
              <a:srgbClr val="CF5A1D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F2FE18-FF21-43C7-86C2-FC938582E815}"/>
                </a:ext>
              </a:extLst>
            </p:cNvPr>
            <p:cNvSpPr/>
            <p:nvPr/>
          </p:nvSpPr>
          <p:spPr>
            <a:xfrm>
              <a:off x="1054338" y="3714216"/>
              <a:ext cx="596893" cy="367125"/>
            </a:xfrm>
            <a:prstGeom prst="ellipse">
              <a:avLst/>
            </a:prstGeom>
            <a:solidFill>
              <a:srgbClr val="CF5A1D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6EC088-433B-434E-875A-7B7D7529D7AA}"/>
                </a:ext>
              </a:extLst>
            </p:cNvPr>
            <p:cNvSpPr/>
            <p:nvPr/>
          </p:nvSpPr>
          <p:spPr>
            <a:xfrm>
              <a:off x="3509635" y="3714216"/>
              <a:ext cx="596893" cy="367125"/>
            </a:xfrm>
            <a:prstGeom prst="ellipse">
              <a:avLst/>
            </a:prstGeom>
            <a:solidFill>
              <a:srgbClr val="CF5A1D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8E9D7F-D74A-4E90-88CE-2FF153E99E0E}"/>
                </a:ext>
              </a:extLst>
            </p:cNvPr>
            <p:cNvSpPr/>
            <p:nvPr/>
          </p:nvSpPr>
          <p:spPr>
            <a:xfrm>
              <a:off x="3578316" y="2018122"/>
              <a:ext cx="596893" cy="367125"/>
            </a:xfrm>
            <a:prstGeom prst="ellipse">
              <a:avLst/>
            </a:prstGeom>
            <a:solidFill>
              <a:srgbClr val="42A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107710F-9B82-408A-96E2-A1D14E5712E3}"/>
              </a:ext>
            </a:extLst>
          </p:cNvPr>
          <p:cNvSpPr txBox="1"/>
          <p:nvPr/>
        </p:nvSpPr>
        <p:spPr>
          <a:xfrm>
            <a:off x="6575657" y="5563811"/>
            <a:ext cx="5569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r>
              <a:rPr lang="en-US" altLang="ko-KR" dirty="0">
                <a:solidFill>
                  <a:srgbClr val="236DFF"/>
                </a:solidFill>
              </a:rPr>
              <a:t>Dipole structure </a:t>
            </a:r>
            <a:r>
              <a:rPr lang="en-US" altLang="ko-KR" dirty="0"/>
              <a:t>in W2-3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dirty="0"/>
              <a:t>strong teleconnections (</a:t>
            </a:r>
            <a:r>
              <a:rPr lang="en-US" altLang="ko-KR" dirty="0" err="1"/>
              <a:t>Seo</a:t>
            </a:r>
            <a:r>
              <a:rPr lang="en-US" altLang="ko-KR" dirty="0"/>
              <a:t> &amp; Lee, 2017)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dirty="0">
                <a:solidFill>
                  <a:srgbClr val="0156FF"/>
                </a:solidFill>
                <a:sym typeface="Wingdings" panose="05000000000000000000" pitchFamily="2" charset="2"/>
              </a:rPr>
              <a:t>Effective modulation of NH prediction skill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2D1221-3DAF-3729-4E15-88C6E6C554C3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art, scatter chart&#10;&#10;Description automatically generated">
            <a:extLst>
              <a:ext uri="{FF2B5EF4-FFF2-40B4-BE49-F238E27FC236}">
                <a16:creationId xmlns:a16="http://schemas.microsoft.com/office/drawing/2014/main" id="{CE979171-41AE-DBD9-31E1-85DCBA0A37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6692059" y="855885"/>
            <a:ext cx="4536611" cy="5037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FF4DF9D-4242-B99B-1C1F-2129866DB010}"/>
              </a:ext>
            </a:extLst>
          </p:cNvPr>
          <p:cNvSpPr/>
          <p:nvPr/>
        </p:nvSpPr>
        <p:spPr>
          <a:xfrm>
            <a:off x="11233129" y="172223"/>
            <a:ext cx="802399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86A4F9-F5B2-66F3-748A-3FBD5AB14590}"/>
              </a:ext>
            </a:extLst>
          </p:cNvPr>
          <p:cNvSpPr txBox="1"/>
          <p:nvPr/>
        </p:nvSpPr>
        <p:spPr>
          <a:xfrm>
            <a:off x="11385529" y="181825"/>
            <a:ext cx="58691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55996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11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9756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Summary &amp; conclusions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3346F-C9E1-6CE0-398D-EE2C371B016D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2EA53E-51EF-ADD8-539F-02F564D748A4}"/>
              </a:ext>
            </a:extLst>
          </p:cNvPr>
          <p:cNvSpPr txBox="1"/>
          <p:nvPr/>
        </p:nvSpPr>
        <p:spPr>
          <a:xfrm>
            <a:off x="1329347" y="4837896"/>
            <a:ext cx="174246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/>
              <a:t> Initial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3C1EEA-A645-61DB-2FD2-3D0B7DD322EF}"/>
              </a:ext>
            </a:extLst>
          </p:cNvPr>
          <p:cNvSpPr txBox="1"/>
          <p:nvPr/>
        </p:nvSpPr>
        <p:spPr>
          <a:xfrm>
            <a:off x="5065271" y="4838926"/>
            <a:ext cx="174246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/>
              <a:t>Week 2-3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671465-D7BF-AA01-F5DA-EE4EBB5832AE}"/>
              </a:ext>
            </a:extLst>
          </p:cNvPr>
          <p:cNvSpPr txBox="1"/>
          <p:nvPr/>
        </p:nvSpPr>
        <p:spPr>
          <a:xfrm>
            <a:off x="8774658" y="4837796"/>
            <a:ext cx="174246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/>
              <a:t>Week 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B11F9-C7EB-42D1-9B7D-E1A550BC4B30}"/>
              </a:ext>
            </a:extLst>
          </p:cNvPr>
          <p:cNvGrpSpPr/>
          <p:nvPr/>
        </p:nvGrpSpPr>
        <p:grpSpPr>
          <a:xfrm>
            <a:off x="1108867" y="1223657"/>
            <a:ext cx="9725608" cy="1099235"/>
            <a:chOff x="1108867" y="1636663"/>
            <a:chExt cx="8274967" cy="109923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171AB9-7624-7D0B-FD6D-B91536D13C76}"/>
                </a:ext>
              </a:extLst>
            </p:cNvPr>
            <p:cNvGrpSpPr/>
            <p:nvPr/>
          </p:nvGrpSpPr>
          <p:grpSpPr>
            <a:xfrm>
              <a:off x="4258374" y="1636663"/>
              <a:ext cx="5125460" cy="1099235"/>
              <a:chOff x="619629" y="1636663"/>
              <a:chExt cx="5125460" cy="1099235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38105F4-3DE4-7508-929D-D5F9B3C9CC34}"/>
                  </a:ext>
                </a:extLst>
              </p:cNvPr>
              <p:cNvGrpSpPr/>
              <p:nvPr/>
            </p:nvGrpSpPr>
            <p:grpSpPr>
              <a:xfrm>
                <a:off x="619629" y="1636663"/>
                <a:ext cx="5125460" cy="854947"/>
                <a:chOff x="336820" y="1466980"/>
                <a:chExt cx="5125460" cy="854947"/>
              </a:xfrm>
            </p:grpSpPr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1F763FE5-AE87-BD24-7E5B-51F404226BB4}"/>
                    </a:ext>
                  </a:extLst>
                </p:cNvPr>
                <p:cNvSpPr/>
                <p:nvPr/>
              </p:nvSpPr>
              <p:spPr>
                <a:xfrm>
                  <a:off x="3654766" y="1466980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5FBEF3"/>
                </a:solidFill>
                <a:ln w="38100">
                  <a:solidFill>
                    <a:srgbClr val="E3F4F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4623D524-D9F8-354C-60CF-13787C3272FE}"/>
                    </a:ext>
                  </a:extLst>
                </p:cNvPr>
                <p:cNvSpPr/>
                <p:nvPr/>
              </p:nvSpPr>
              <p:spPr>
                <a:xfrm>
                  <a:off x="515199" y="1468487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AEE747"/>
                </a:solidFill>
                <a:ln w="38100">
                  <a:solidFill>
                    <a:srgbClr val="F0FFD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0" name="AutoShape 126">
                  <a:extLst>
                    <a:ext uri="{FF2B5EF4-FFF2-40B4-BE49-F238E27FC236}">
                      <a16:creationId xmlns:a16="http://schemas.microsoft.com/office/drawing/2014/main" id="{DB6D0CBE-A1F2-11DD-B711-A8A7D4B09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2540202" y="1660929"/>
                  <a:ext cx="612662" cy="427476"/>
                </a:xfrm>
                <a:prstGeom prst="leftArrow">
                  <a:avLst>
                    <a:gd name="adj1" fmla="val 40472"/>
                    <a:gd name="adj2" fmla="val 39223"/>
                  </a:avLst>
                </a:prstGeom>
                <a:gradFill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108000" rIns="144000" bIns="72000"/>
                <a:lstStyle/>
                <a:p>
                  <a:endParaRPr lang="ko-KR" altLang="en-US" sz="2000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71" name="Rectangle 90">
                  <a:extLst>
                    <a:ext uri="{FF2B5EF4-FFF2-40B4-BE49-F238E27FC236}">
                      <a16:creationId xmlns:a16="http://schemas.microsoft.com/office/drawing/2014/main" id="{620F343F-5AEF-D9D7-1F54-8F6935A88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820" y="1566989"/>
                  <a:ext cx="1944410" cy="604865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08000" tIns="108000" rIns="144000" bIns="72000" anchor="ctr"/>
                <a:lstStyle/>
                <a:p>
                  <a:pPr marL="380990" indent="-380990" algn="ctr"/>
                  <a:r>
                    <a:rPr lang="en-US" altLang="ko-KR" sz="2000" b="1" dirty="0">
                      <a:ln>
                        <a:solidFill>
                          <a:srgbClr val="C49560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  <a:cs typeface="Arial" pitchFamily="34" charset="0"/>
                    </a:rPr>
                    <a:t>MJO</a:t>
                  </a:r>
                </a:p>
              </p:txBody>
            </p:sp>
            <p:sp>
              <p:nvSpPr>
                <p:cNvPr id="72" name="Rectangle 91">
                  <a:extLst>
                    <a:ext uri="{FF2B5EF4-FFF2-40B4-BE49-F238E27FC236}">
                      <a16:creationId xmlns:a16="http://schemas.microsoft.com/office/drawing/2014/main" id="{661CC136-AC12-C597-F3CF-659F24F67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517870" y="1585843"/>
                  <a:ext cx="1944410" cy="604865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08000" tIns="108000" rIns="144000" bIns="72000" anchor="ctr"/>
                <a:lstStyle/>
                <a:p>
                  <a:pPr marL="380990" indent="-380990" algn="ctr"/>
                  <a:r>
                    <a:rPr lang="en-US" altLang="ko-KR" sz="2000" b="1" dirty="0">
                      <a:ln>
                        <a:solidFill>
                          <a:srgbClr val="C49560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  <a:cs typeface="Arial" pitchFamily="34" charset="0"/>
                    </a:rPr>
                    <a:t>NH extratropical</a:t>
                  </a:r>
                </a:p>
                <a:p>
                  <a:pPr marL="380990" indent="-380990" algn="ctr"/>
                  <a:r>
                    <a:rPr lang="en-US" altLang="ko-KR" sz="2000" b="1" dirty="0">
                      <a:ln>
                        <a:solidFill>
                          <a:srgbClr val="C49560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  <a:cs typeface="Arial" pitchFamily="34" charset="0"/>
                    </a:rPr>
                    <a:t>Prediction</a:t>
                  </a: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3C873D6-9A28-DBB6-5842-0B6BD012E5B5}"/>
                  </a:ext>
                </a:extLst>
              </p:cNvPr>
              <p:cNvSpPr txBox="1"/>
              <p:nvPr/>
            </p:nvSpPr>
            <p:spPr>
              <a:xfrm>
                <a:off x="2524405" y="2151123"/>
                <a:ext cx="1410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129CE8"/>
                    </a:solidFill>
                  </a:rPr>
                  <a:t>Teleconnection with lag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EB8F459-2D09-9B9D-7B67-749219C618E6}"/>
                </a:ext>
              </a:extLst>
            </p:cNvPr>
            <p:cNvGrpSpPr/>
            <p:nvPr/>
          </p:nvGrpSpPr>
          <p:grpSpPr>
            <a:xfrm>
              <a:off x="1108867" y="1642298"/>
              <a:ext cx="3315004" cy="853440"/>
              <a:chOff x="619629" y="1638170"/>
              <a:chExt cx="3315004" cy="85344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E4E4C37-ECC1-BFBF-3552-889C3C1E7B1F}"/>
                  </a:ext>
                </a:extLst>
              </p:cNvPr>
              <p:cNvGrpSpPr/>
              <p:nvPr/>
            </p:nvGrpSpPr>
            <p:grpSpPr>
              <a:xfrm>
                <a:off x="619629" y="1638170"/>
                <a:ext cx="2816044" cy="853440"/>
                <a:chOff x="336820" y="1468487"/>
                <a:chExt cx="2816044" cy="853440"/>
              </a:xfrm>
            </p:grpSpPr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DD753225-5FAF-5B7B-0B99-B47E614C2702}"/>
                    </a:ext>
                  </a:extLst>
                </p:cNvPr>
                <p:cNvSpPr/>
                <p:nvPr/>
              </p:nvSpPr>
              <p:spPr>
                <a:xfrm>
                  <a:off x="515199" y="1468487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AEE747"/>
                </a:solidFill>
                <a:ln w="38100">
                  <a:solidFill>
                    <a:srgbClr val="F0FFD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1" name="AutoShape 126">
                  <a:extLst>
                    <a:ext uri="{FF2B5EF4-FFF2-40B4-BE49-F238E27FC236}">
                      <a16:creationId xmlns:a16="http://schemas.microsoft.com/office/drawing/2014/main" id="{DCFEDF94-760D-8399-A266-8C1CEF6E3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2540202" y="1660929"/>
                  <a:ext cx="612662" cy="427476"/>
                </a:xfrm>
                <a:prstGeom prst="leftArrow">
                  <a:avLst>
                    <a:gd name="adj1" fmla="val 40472"/>
                    <a:gd name="adj2" fmla="val 39223"/>
                  </a:avLst>
                </a:prstGeom>
                <a:gradFill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108000" rIns="144000" bIns="72000"/>
                <a:lstStyle/>
                <a:p>
                  <a:endParaRPr lang="ko-KR" altLang="en-US" sz="2000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02" name="Rectangle 90">
                  <a:extLst>
                    <a:ext uri="{FF2B5EF4-FFF2-40B4-BE49-F238E27FC236}">
                      <a16:creationId xmlns:a16="http://schemas.microsoft.com/office/drawing/2014/main" id="{9804986F-5319-3162-1537-8231C6A9F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820" y="1566989"/>
                  <a:ext cx="1944410" cy="604865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08000" tIns="108000" rIns="144000" bIns="72000" anchor="ctr"/>
                <a:lstStyle/>
                <a:p>
                  <a:pPr marL="380990" indent="-380990" algn="ctr"/>
                  <a:r>
                    <a:rPr lang="en-US" altLang="ko-KR" sz="2000" b="1" dirty="0">
                      <a:ln>
                        <a:solidFill>
                          <a:srgbClr val="C49560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  <a:cs typeface="Arial" pitchFamily="34" charset="0"/>
                    </a:rPr>
                    <a:t>Strong MJO</a:t>
                  </a:r>
                </a:p>
              </p:txBody>
            </p: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1C0DA93-0B35-DD51-2389-FF2BFD27743B}"/>
                  </a:ext>
                </a:extLst>
              </p:cNvPr>
              <p:cNvSpPr txBox="1"/>
              <p:nvPr/>
            </p:nvSpPr>
            <p:spPr>
              <a:xfrm>
                <a:off x="2524405" y="2151127"/>
                <a:ext cx="1410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CB458"/>
                    </a:solidFill>
                  </a:rPr>
                  <a:t>Persists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B2B630-1833-C5DC-29B9-90DAD54CBD77}"/>
              </a:ext>
            </a:extLst>
          </p:cNvPr>
          <p:cNvGrpSpPr/>
          <p:nvPr/>
        </p:nvGrpSpPr>
        <p:grpSpPr>
          <a:xfrm>
            <a:off x="1301931" y="2531509"/>
            <a:ext cx="9333214" cy="855642"/>
            <a:chOff x="1301932" y="3048212"/>
            <a:chExt cx="7941102" cy="85564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3F068F4-7A92-A680-21F7-9F2852733BB0}"/>
                </a:ext>
              </a:extLst>
            </p:cNvPr>
            <p:cNvGrpSpPr/>
            <p:nvPr/>
          </p:nvGrpSpPr>
          <p:grpSpPr>
            <a:xfrm>
              <a:off x="4436753" y="3048212"/>
              <a:ext cx="4806281" cy="854142"/>
              <a:chOff x="798008" y="3048212"/>
              <a:chExt cx="4806281" cy="85414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40CCC67-DBBF-27FE-9382-BC1762806A15}"/>
                  </a:ext>
                </a:extLst>
              </p:cNvPr>
              <p:cNvGrpSpPr/>
              <p:nvPr/>
            </p:nvGrpSpPr>
            <p:grpSpPr>
              <a:xfrm>
                <a:off x="798008" y="3048212"/>
                <a:ext cx="4806281" cy="854142"/>
                <a:chOff x="515199" y="3048212"/>
                <a:chExt cx="4806281" cy="854142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503DCBD7-9CD2-C731-FC11-909E53C6408B}"/>
                    </a:ext>
                  </a:extLst>
                </p:cNvPr>
                <p:cNvGrpSpPr/>
                <p:nvPr/>
              </p:nvGrpSpPr>
              <p:grpSpPr>
                <a:xfrm>
                  <a:off x="515199" y="3048212"/>
                  <a:ext cx="4806281" cy="854142"/>
                  <a:chOff x="515199" y="3302736"/>
                  <a:chExt cx="4806281" cy="854142"/>
                </a:xfrm>
              </p:grpSpPr>
              <p:sp>
                <p:nvSpPr>
                  <p:cNvPr id="78" name="Rectangle: Rounded Corners 77">
                    <a:extLst>
                      <a:ext uri="{FF2B5EF4-FFF2-40B4-BE49-F238E27FC236}">
                        <a16:creationId xmlns:a16="http://schemas.microsoft.com/office/drawing/2014/main" id="{5273BFCE-3D62-C00A-14D2-A3194933B0AD}"/>
                      </a:ext>
                    </a:extLst>
                  </p:cNvPr>
                  <p:cNvSpPr/>
                  <p:nvPr/>
                </p:nvSpPr>
                <p:spPr>
                  <a:xfrm>
                    <a:off x="3654766" y="3302736"/>
                    <a:ext cx="1632077" cy="853440"/>
                  </a:xfrm>
                  <a:prstGeom prst="roundRect">
                    <a:avLst>
                      <a:gd name="adj" fmla="val 12823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38100"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79" name="Rectangle: Rounded Corners 78">
                    <a:extLst>
                      <a:ext uri="{FF2B5EF4-FFF2-40B4-BE49-F238E27FC236}">
                        <a16:creationId xmlns:a16="http://schemas.microsoft.com/office/drawing/2014/main" id="{05773B20-681D-6752-1C5F-3301712AB184}"/>
                      </a:ext>
                    </a:extLst>
                  </p:cNvPr>
                  <p:cNvSpPr/>
                  <p:nvPr/>
                </p:nvSpPr>
                <p:spPr>
                  <a:xfrm>
                    <a:off x="515199" y="3303438"/>
                    <a:ext cx="1632077" cy="853440"/>
                  </a:xfrm>
                  <a:prstGeom prst="roundRect">
                    <a:avLst>
                      <a:gd name="adj" fmla="val 12823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 w="38100"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42D314CA-F78E-E269-A9C6-A1305BE3F464}"/>
                      </a:ext>
                    </a:extLst>
                  </p:cNvPr>
                  <p:cNvGrpSpPr/>
                  <p:nvPr/>
                </p:nvGrpSpPr>
                <p:grpSpPr>
                  <a:xfrm>
                    <a:off x="595961" y="3490903"/>
                    <a:ext cx="4725519" cy="474220"/>
                    <a:chOff x="459474" y="4022426"/>
                    <a:chExt cx="6260220" cy="628231"/>
                  </a:xfrm>
                </p:grpSpPr>
                <p:sp>
                  <p:nvSpPr>
                    <p:cNvPr id="81" name="Rectangle 90">
                      <a:extLst>
                        <a:ext uri="{FF2B5EF4-FFF2-40B4-BE49-F238E27FC236}">
                          <a16:creationId xmlns:a16="http://schemas.microsoft.com/office/drawing/2014/main" id="{CBC1AD4D-B9DF-DD79-0F01-BE2E832A3C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59474" y="4022426"/>
                      <a:ext cx="1944410" cy="604865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08000" tIns="108000" rIns="144000" bIns="72000" anchor="ctr"/>
                    <a:lstStyle/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No MJO</a:t>
                      </a:r>
                    </a:p>
                  </p:txBody>
                </p:sp>
                <p:sp>
                  <p:nvSpPr>
                    <p:cNvPr id="82" name="Rectangle 91">
                      <a:extLst>
                        <a:ext uri="{FF2B5EF4-FFF2-40B4-BE49-F238E27FC236}">
                          <a16:creationId xmlns:a16="http://schemas.microsoft.com/office/drawing/2014/main" id="{7BAFAD10-BAF0-446C-2053-A20EF76F26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467702" y="4045793"/>
                      <a:ext cx="2251992" cy="604864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08000" tIns="108000" rIns="144000" bIns="72000" anchor="ctr"/>
                    <a:lstStyle/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No/adverse</a:t>
                      </a:r>
                    </a:p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impact</a:t>
                      </a:r>
                    </a:p>
                  </p:txBody>
                </p:sp>
              </p:grpSp>
            </p:grpSp>
            <p:sp>
              <p:nvSpPr>
                <p:cNvPr id="77" name="AutoShape 126">
                  <a:extLst>
                    <a:ext uri="{FF2B5EF4-FFF2-40B4-BE49-F238E27FC236}">
                      <a16:creationId xmlns:a16="http://schemas.microsoft.com/office/drawing/2014/main" id="{654EBE9B-91B3-96A7-622A-BA4640A4B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2540202" y="3252589"/>
                  <a:ext cx="612662" cy="427476"/>
                </a:xfrm>
                <a:prstGeom prst="leftArrow">
                  <a:avLst>
                    <a:gd name="adj1" fmla="val 40472"/>
                    <a:gd name="adj2" fmla="val 39223"/>
                  </a:avLst>
                </a:prstGeom>
                <a:gradFill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108000" rIns="144000" bIns="72000"/>
                <a:lstStyle/>
                <a:p>
                  <a:endParaRPr lang="ko-KR" altLang="en-US" sz="2000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BE68CE0-103C-FBA8-C1F7-27005452E9AD}"/>
                  </a:ext>
                </a:extLst>
              </p:cNvPr>
              <p:cNvSpPr txBox="1"/>
              <p:nvPr/>
            </p:nvSpPr>
            <p:spPr>
              <a:xfrm>
                <a:off x="2524405" y="3560376"/>
                <a:ext cx="1410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 source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1306454-2E74-4FF6-06AD-D610FD32FA13}"/>
                </a:ext>
              </a:extLst>
            </p:cNvPr>
            <p:cNvGrpSpPr/>
            <p:nvPr/>
          </p:nvGrpSpPr>
          <p:grpSpPr>
            <a:xfrm>
              <a:off x="1301932" y="3050414"/>
              <a:ext cx="3136625" cy="853440"/>
              <a:chOff x="798008" y="3048914"/>
              <a:chExt cx="3136625" cy="85344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D7FDB8ED-E04D-43C9-94AD-D0454F966B7B}"/>
                  </a:ext>
                </a:extLst>
              </p:cNvPr>
              <p:cNvGrpSpPr/>
              <p:nvPr/>
            </p:nvGrpSpPr>
            <p:grpSpPr>
              <a:xfrm>
                <a:off x="798008" y="3048914"/>
                <a:ext cx="2637665" cy="853440"/>
                <a:chOff x="515199" y="3048914"/>
                <a:chExt cx="2637665" cy="853440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C935BCF-E3AF-6E05-8D77-870A88E4E83F}"/>
                    </a:ext>
                  </a:extLst>
                </p:cNvPr>
                <p:cNvGrpSpPr/>
                <p:nvPr/>
              </p:nvGrpSpPr>
              <p:grpSpPr>
                <a:xfrm>
                  <a:off x="515199" y="3048914"/>
                  <a:ext cx="1632077" cy="853440"/>
                  <a:chOff x="515199" y="3303438"/>
                  <a:chExt cx="1632077" cy="853440"/>
                </a:xfrm>
              </p:grpSpPr>
              <p:sp>
                <p:nvSpPr>
                  <p:cNvPr id="109" name="Rectangle: Rounded Corners 108">
                    <a:extLst>
                      <a:ext uri="{FF2B5EF4-FFF2-40B4-BE49-F238E27FC236}">
                        <a16:creationId xmlns:a16="http://schemas.microsoft.com/office/drawing/2014/main" id="{469A5FAF-DC45-A518-3ABA-95A16A58D015}"/>
                      </a:ext>
                    </a:extLst>
                  </p:cNvPr>
                  <p:cNvSpPr/>
                  <p:nvPr/>
                </p:nvSpPr>
                <p:spPr>
                  <a:xfrm>
                    <a:off x="515199" y="3303438"/>
                    <a:ext cx="1632077" cy="853440"/>
                  </a:xfrm>
                  <a:prstGeom prst="roundRect">
                    <a:avLst>
                      <a:gd name="adj" fmla="val 12823"/>
                    </a:avLst>
                  </a:prstGeom>
                  <a:solidFill>
                    <a:srgbClr val="AEE747"/>
                  </a:solidFill>
                  <a:ln w="38100">
                    <a:solidFill>
                      <a:srgbClr val="F0FFDD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11" name="Rectangle 90">
                    <a:extLst>
                      <a:ext uri="{FF2B5EF4-FFF2-40B4-BE49-F238E27FC236}">
                        <a16:creationId xmlns:a16="http://schemas.microsoft.com/office/drawing/2014/main" id="{FD9B5113-4622-18B5-398D-C8F7824173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95961" y="3490903"/>
                    <a:ext cx="1467735" cy="45658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108000" tIns="108000" rIns="144000" bIns="72000" anchor="ctr"/>
                  <a:lstStyle/>
                  <a:p>
                    <a:pPr marL="380990" indent="-380990" algn="ctr"/>
                    <a:r>
                      <a:rPr lang="en-US" altLang="ko-KR" sz="2000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MJO P2-3</a:t>
                    </a:r>
                  </a:p>
                </p:txBody>
              </p:sp>
            </p:grpSp>
            <p:sp>
              <p:nvSpPr>
                <p:cNvPr id="107" name="AutoShape 126">
                  <a:extLst>
                    <a:ext uri="{FF2B5EF4-FFF2-40B4-BE49-F238E27FC236}">
                      <a16:creationId xmlns:a16="http://schemas.microsoft.com/office/drawing/2014/main" id="{2C29DA81-F39B-0FCC-ED40-4C84B69CD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2540202" y="3252589"/>
                  <a:ext cx="612662" cy="427476"/>
                </a:xfrm>
                <a:prstGeom prst="leftArrow">
                  <a:avLst>
                    <a:gd name="adj1" fmla="val 40472"/>
                    <a:gd name="adj2" fmla="val 39223"/>
                  </a:avLst>
                </a:prstGeom>
                <a:gradFill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108000" rIns="144000" bIns="72000"/>
                <a:lstStyle/>
                <a:p>
                  <a:endParaRPr lang="ko-KR" altLang="en-US" sz="2000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2AA0351-8FB3-93E1-595A-68C52971B9B0}"/>
                  </a:ext>
                </a:extLst>
              </p:cNvPr>
              <p:cNvSpPr txBox="1"/>
              <p:nvPr/>
            </p:nvSpPr>
            <p:spPr>
              <a:xfrm>
                <a:off x="2524405" y="3560376"/>
                <a:ext cx="1410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CB458"/>
                    </a:solidFill>
                  </a:rPr>
                  <a:t>Barrier Effect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2B9144-0741-7362-A620-E262C3F11E6B}"/>
              </a:ext>
            </a:extLst>
          </p:cNvPr>
          <p:cNvGrpSpPr/>
          <p:nvPr/>
        </p:nvGrpSpPr>
        <p:grpSpPr>
          <a:xfrm>
            <a:off x="1291638" y="3826189"/>
            <a:ext cx="9332369" cy="1096939"/>
            <a:chOff x="1301932" y="3048212"/>
            <a:chExt cx="7940383" cy="109693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A04720F-3C0C-F7E6-5635-1990CB63752D}"/>
                </a:ext>
              </a:extLst>
            </p:cNvPr>
            <p:cNvGrpSpPr/>
            <p:nvPr/>
          </p:nvGrpSpPr>
          <p:grpSpPr>
            <a:xfrm>
              <a:off x="4436753" y="3048212"/>
              <a:ext cx="4805562" cy="1096939"/>
              <a:chOff x="798008" y="3048212"/>
              <a:chExt cx="4805562" cy="1096939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B3BD7C1A-4B23-CA16-3248-CAAEAE6B95F9}"/>
                  </a:ext>
                </a:extLst>
              </p:cNvPr>
              <p:cNvGrpSpPr/>
              <p:nvPr/>
            </p:nvGrpSpPr>
            <p:grpSpPr>
              <a:xfrm>
                <a:off x="798008" y="3048212"/>
                <a:ext cx="4805562" cy="854142"/>
                <a:chOff x="515199" y="3048212"/>
                <a:chExt cx="4805562" cy="854142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F21F287A-9847-5795-AED5-BAA7B9106E8C}"/>
                    </a:ext>
                  </a:extLst>
                </p:cNvPr>
                <p:cNvGrpSpPr/>
                <p:nvPr/>
              </p:nvGrpSpPr>
              <p:grpSpPr>
                <a:xfrm>
                  <a:off x="515199" y="3048212"/>
                  <a:ext cx="4805562" cy="854142"/>
                  <a:chOff x="515199" y="3302736"/>
                  <a:chExt cx="4805562" cy="854142"/>
                </a:xfrm>
              </p:grpSpPr>
              <p:sp>
                <p:nvSpPr>
                  <p:cNvPr id="126" name="Rectangle: Rounded Corners 125">
                    <a:extLst>
                      <a:ext uri="{FF2B5EF4-FFF2-40B4-BE49-F238E27FC236}">
                        <a16:creationId xmlns:a16="http://schemas.microsoft.com/office/drawing/2014/main" id="{AA6F782C-BD7F-3D0A-A934-8B0D7FF1FBC0}"/>
                      </a:ext>
                    </a:extLst>
                  </p:cNvPr>
                  <p:cNvSpPr/>
                  <p:nvPr/>
                </p:nvSpPr>
                <p:spPr>
                  <a:xfrm>
                    <a:off x="3654766" y="3302736"/>
                    <a:ext cx="1632077" cy="853440"/>
                  </a:xfrm>
                  <a:prstGeom prst="roundRect">
                    <a:avLst>
                      <a:gd name="adj" fmla="val 12823"/>
                    </a:avLst>
                  </a:prstGeom>
                  <a:solidFill>
                    <a:srgbClr val="5FBEF3"/>
                  </a:solidFill>
                  <a:ln w="38100">
                    <a:solidFill>
                      <a:srgbClr val="E3F4FD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27" name="Rectangle: Rounded Corners 126">
                    <a:extLst>
                      <a:ext uri="{FF2B5EF4-FFF2-40B4-BE49-F238E27FC236}">
                        <a16:creationId xmlns:a16="http://schemas.microsoft.com/office/drawing/2014/main" id="{D58EAE39-D822-69A3-EB94-7F6E2D422720}"/>
                      </a:ext>
                    </a:extLst>
                  </p:cNvPr>
                  <p:cNvSpPr/>
                  <p:nvPr/>
                </p:nvSpPr>
                <p:spPr>
                  <a:xfrm>
                    <a:off x="515199" y="3303438"/>
                    <a:ext cx="1632077" cy="853440"/>
                  </a:xfrm>
                  <a:prstGeom prst="roundRect">
                    <a:avLst>
                      <a:gd name="adj" fmla="val 12823"/>
                    </a:avLst>
                  </a:prstGeom>
                  <a:solidFill>
                    <a:srgbClr val="AEE747"/>
                  </a:solidFill>
                  <a:ln w="38100">
                    <a:solidFill>
                      <a:srgbClr val="F0FFDD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62AC57B0-0258-C24C-D158-2795A5A76B9F}"/>
                      </a:ext>
                    </a:extLst>
                  </p:cNvPr>
                  <p:cNvGrpSpPr/>
                  <p:nvPr/>
                </p:nvGrpSpPr>
                <p:grpSpPr>
                  <a:xfrm>
                    <a:off x="595961" y="3490905"/>
                    <a:ext cx="4724800" cy="465178"/>
                    <a:chOff x="459474" y="4022426"/>
                    <a:chExt cx="6259268" cy="616252"/>
                  </a:xfrm>
                </p:grpSpPr>
                <p:sp>
                  <p:nvSpPr>
                    <p:cNvPr id="129" name="Rectangle 90">
                      <a:extLst>
                        <a:ext uri="{FF2B5EF4-FFF2-40B4-BE49-F238E27FC236}">
                          <a16:creationId xmlns:a16="http://schemas.microsoft.com/office/drawing/2014/main" id="{50346754-0EF1-9623-17F0-435EF0B758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59474" y="4022426"/>
                      <a:ext cx="1944410" cy="604865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08000" tIns="108000" rIns="144000" bIns="72000" anchor="ctr"/>
                    <a:lstStyle/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MJO P2-3</a:t>
                      </a:r>
                    </a:p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(dipole)</a:t>
                      </a:r>
                    </a:p>
                  </p:txBody>
                </p:sp>
                <p:sp>
                  <p:nvSpPr>
                    <p:cNvPr id="130" name="Rectangle 91">
                      <a:extLst>
                        <a:ext uri="{FF2B5EF4-FFF2-40B4-BE49-F238E27FC236}">
                          <a16:creationId xmlns:a16="http://schemas.microsoft.com/office/drawing/2014/main" id="{B186E7CE-4646-8476-997E-C7051C73B9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466750" y="4033815"/>
                      <a:ext cx="2251992" cy="604863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08000" tIns="108000" rIns="144000" bIns="72000" anchor="ctr"/>
                    <a:lstStyle/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Improved</a:t>
                      </a:r>
                    </a:p>
                    <a:p>
                      <a:pPr marL="380990" indent="-380990" algn="ctr"/>
                      <a:r>
                        <a:rPr lang="en-US" altLang="ko-KR" sz="2000" b="1" dirty="0">
                          <a:ln>
                            <a:solidFill>
                              <a:srgbClr val="C49560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oPub돋움체 Bold" panose="02020603020101020101" pitchFamily="18" charset="-127"/>
                          <a:ea typeface="KoPub돋움체 Bold" panose="02020603020101020101" pitchFamily="18" charset="-127"/>
                          <a:cs typeface="Arial" pitchFamily="34" charset="0"/>
                        </a:rPr>
                        <a:t>prediction</a:t>
                      </a:r>
                    </a:p>
                  </p:txBody>
                </p:sp>
              </p:grpSp>
            </p:grpSp>
            <p:sp>
              <p:nvSpPr>
                <p:cNvPr id="125" name="AutoShape 126">
                  <a:extLst>
                    <a:ext uri="{FF2B5EF4-FFF2-40B4-BE49-F238E27FC236}">
                      <a16:creationId xmlns:a16="http://schemas.microsoft.com/office/drawing/2014/main" id="{8AAB2A34-7C0B-C7AC-8AE8-A72DC4128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2540202" y="3252589"/>
                  <a:ext cx="612662" cy="427476"/>
                </a:xfrm>
                <a:prstGeom prst="leftArrow">
                  <a:avLst>
                    <a:gd name="adj1" fmla="val 40472"/>
                    <a:gd name="adj2" fmla="val 39223"/>
                  </a:avLst>
                </a:prstGeom>
                <a:gradFill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108000" rIns="144000" bIns="72000"/>
                <a:lstStyle/>
                <a:p>
                  <a:endParaRPr lang="ko-KR" altLang="en-US" sz="2000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EE3464E-7245-3E08-3492-46653F7CC536}"/>
                  </a:ext>
                </a:extLst>
              </p:cNvPr>
              <p:cNvSpPr txBox="1"/>
              <p:nvPr/>
            </p:nvSpPr>
            <p:spPr>
              <a:xfrm>
                <a:off x="2524405" y="3560376"/>
                <a:ext cx="14102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129CE8"/>
                    </a:solidFill>
                  </a:rPr>
                  <a:t>Stronger</a:t>
                </a:r>
              </a:p>
              <a:p>
                <a:pPr algn="ctr"/>
                <a:r>
                  <a:rPr lang="en-US" sz="1600" dirty="0">
                    <a:solidFill>
                      <a:srgbClr val="129CE8"/>
                    </a:solidFill>
                  </a:rPr>
                  <a:t>Teleconnection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F533634-CE88-D112-530D-A202ACBD4DD7}"/>
                </a:ext>
              </a:extLst>
            </p:cNvPr>
            <p:cNvGrpSpPr/>
            <p:nvPr/>
          </p:nvGrpSpPr>
          <p:grpSpPr>
            <a:xfrm>
              <a:off x="1301932" y="3050414"/>
              <a:ext cx="3136625" cy="853440"/>
              <a:chOff x="798008" y="3048914"/>
              <a:chExt cx="3136625" cy="853440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6BF223-F91B-8F55-8A9D-124A32FD456E}"/>
                  </a:ext>
                </a:extLst>
              </p:cNvPr>
              <p:cNvGrpSpPr/>
              <p:nvPr/>
            </p:nvGrpSpPr>
            <p:grpSpPr>
              <a:xfrm>
                <a:off x="798008" y="3048914"/>
                <a:ext cx="2637665" cy="853440"/>
                <a:chOff x="515199" y="3048914"/>
                <a:chExt cx="2637665" cy="853440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C248FD12-E827-397A-32B9-A9DD2C1ABFFA}"/>
                    </a:ext>
                  </a:extLst>
                </p:cNvPr>
                <p:cNvGrpSpPr/>
                <p:nvPr/>
              </p:nvGrpSpPr>
              <p:grpSpPr>
                <a:xfrm>
                  <a:off x="515199" y="3048914"/>
                  <a:ext cx="1632077" cy="853440"/>
                  <a:chOff x="515199" y="3303438"/>
                  <a:chExt cx="1632077" cy="853440"/>
                </a:xfrm>
              </p:grpSpPr>
              <p:sp>
                <p:nvSpPr>
                  <p:cNvPr id="120" name="Rectangle: Rounded Corners 119">
                    <a:extLst>
                      <a:ext uri="{FF2B5EF4-FFF2-40B4-BE49-F238E27FC236}">
                        <a16:creationId xmlns:a16="http://schemas.microsoft.com/office/drawing/2014/main" id="{6C154815-32C5-FC0A-ABEF-03876EB5931A}"/>
                      </a:ext>
                    </a:extLst>
                  </p:cNvPr>
                  <p:cNvSpPr/>
                  <p:nvPr/>
                </p:nvSpPr>
                <p:spPr>
                  <a:xfrm>
                    <a:off x="515199" y="3303438"/>
                    <a:ext cx="1632077" cy="853440"/>
                  </a:xfrm>
                  <a:prstGeom prst="roundRect">
                    <a:avLst>
                      <a:gd name="adj" fmla="val 12823"/>
                    </a:avLst>
                  </a:prstGeom>
                  <a:solidFill>
                    <a:srgbClr val="AEE747"/>
                  </a:solidFill>
                  <a:ln w="38100">
                    <a:solidFill>
                      <a:srgbClr val="F0FFDD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121" name="Rectangle 90">
                    <a:extLst>
                      <a:ext uri="{FF2B5EF4-FFF2-40B4-BE49-F238E27FC236}">
                        <a16:creationId xmlns:a16="http://schemas.microsoft.com/office/drawing/2014/main" id="{66FEF3BA-1E2E-EE27-567B-E54467319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595961" y="3490903"/>
                    <a:ext cx="1467735" cy="45658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108000" tIns="108000" rIns="144000" bIns="72000" anchor="ctr"/>
                  <a:lstStyle/>
                  <a:p>
                    <a:pPr marL="380990" indent="-380990" algn="ctr"/>
                    <a:r>
                      <a:rPr lang="en-US" altLang="ko-KR" sz="2000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MJO P8-1</a:t>
                    </a:r>
                  </a:p>
                </p:txBody>
              </p:sp>
            </p:grpSp>
            <p:sp>
              <p:nvSpPr>
                <p:cNvPr id="119" name="AutoShape 126">
                  <a:extLst>
                    <a:ext uri="{FF2B5EF4-FFF2-40B4-BE49-F238E27FC236}">
                      <a16:creationId xmlns:a16="http://schemas.microsoft.com/office/drawing/2014/main" id="{E6661484-527B-03AA-CD67-98CCD6343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flipH="1">
                  <a:off x="2540202" y="3252589"/>
                  <a:ext cx="612662" cy="427476"/>
                </a:xfrm>
                <a:prstGeom prst="leftArrow">
                  <a:avLst>
                    <a:gd name="adj1" fmla="val 40472"/>
                    <a:gd name="adj2" fmla="val 39223"/>
                  </a:avLst>
                </a:prstGeom>
                <a:gradFill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180000" tIns="108000" rIns="144000" bIns="72000"/>
                <a:lstStyle/>
                <a:p>
                  <a:endParaRPr lang="ko-KR" altLang="en-US" sz="2000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FC4A459-C3CA-4E2D-50AC-9170E1829751}"/>
                  </a:ext>
                </a:extLst>
              </p:cNvPr>
              <p:cNvSpPr txBox="1"/>
              <p:nvPr/>
            </p:nvSpPr>
            <p:spPr>
              <a:xfrm>
                <a:off x="2524405" y="3560376"/>
                <a:ext cx="14102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CB458"/>
                    </a:solidFill>
                  </a:rPr>
                  <a:t>Propagates</a:t>
                </a:r>
              </a:p>
            </p:txBody>
          </p:sp>
        </p:grp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B5D31-7F1B-AD7A-ACD6-F30CEDC5FFF0}"/>
              </a:ext>
            </a:extLst>
          </p:cNvPr>
          <p:cNvSpPr/>
          <p:nvPr/>
        </p:nvSpPr>
        <p:spPr>
          <a:xfrm>
            <a:off x="1150069" y="2323741"/>
            <a:ext cx="9589384" cy="2580534"/>
          </a:xfrm>
          <a:prstGeom prst="roundRect">
            <a:avLst>
              <a:gd name="adj" fmla="val 3800"/>
            </a:avLst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562A12-6B0E-0F77-B87D-BFF19F716579}"/>
              </a:ext>
            </a:extLst>
          </p:cNvPr>
          <p:cNvSpPr txBox="1"/>
          <p:nvPr/>
        </p:nvSpPr>
        <p:spPr>
          <a:xfrm>
            <a:off x="572462" y="5770911"/>
            <a:ext cx="1016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156FF"/>
                </a:solidFill>
              </a:rPr>
              <a:t>MJO during the forecast </a:t>
            </a:r>
            <a:r>
              <a:rPr lang="en-US" altLang="ko-KR" dirty="0"/>
              <a:t>helps improving the NH prediction skill in S2S timescale (~week 5), thus simulating the </a:t>
            </a:r>
            <a:r>
              <a:rPr lang="en-US" altLang="ko-KR" dirty="0">
                <a:solidFill>
                  <a:srgbClr val="0066FF"/>
                </a:solidFill>
              </a:rPr>
              <a:t>MJO persistence (amplitude) </a:t>
            </a:r>
            <a:r>
              <a:rPr lang="en-US" altLang="ko-KR" dirty="0"/>
              <a:t>should be important.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56FF"/>
                </a:solidFill>
              </a:rPr>
              <a:t>The phase and zonal structure of the MJO </a:t>
            </a:r>
            <a:r>
              <a:rPr lang="en-US" dirty="0"/>
              <a:t>are also associated with the subseasonal NH prediction.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709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2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9756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MJO as a source of subseasonal prediction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3346F-C9E1-6CE0-398D-EE2C371B016D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A64112-9DCF-9DF8-B61C-302745D9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36" y="1475756"/>
            <a:ext cx="4781381" cy="278401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A376BFB-AAD2-64C6-EAC6-F0CAE254B65A}"/>
              </a:ext>
            </a:extLst>
          </p:cNvPr>
          <p:cNvSpPr txBox="1"/>
          <p:nvPr/>
        </p:nvSpPr>
        <p:spPr>
          <a:xfrm rot="5400000">
            <a:off x="10471503" y="3323161"/>
            <a:ext cx="1816177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By </a:t>
            </a:r>
            <a:r>
              <a:rPr lang="en-US" altLang="ko-KR" sz="1400" dirty="0" err="1"/>
              <a:t>Ángel</a:t>
            </a:r>
            <a:r>
              <a:rPr lang="en-US" altLang="ko-KR" sz="1400" dirty="0"/>
              <a:t> F. </a:t>
            </a:r>
            <a:r>
              <a:rPr lang="en-US" altLang="ko-KR" sz="1400" dirty="0" err="1"/>
              <a:t>Adames</a:t>
            </a:r>
            <a:endParaRPr lang="en-US" altLang="ko-KR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9DEFB4-2187-1C2B-6E95-9952D797CE4E}"/>
              </a:ext>
            </a:extLst>
          </p:cNvPr>
          <p:cNvSpPr txBox="1"/>
          <p:nvPr/>
        </p:nvSpPr>
        <p:spPr>
          <a:xfrm>
            <a:off x="6323338" y="1114544"/>
            <a:ext cx="48552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MJO &amp; upper-level wave responses to the MJO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5412A9-B64D-1BD0-2838-F67EE7A69BA5}"/>
              </a:ext>
            </a:extLst>
          </p:cNvPr>
          <p:cNvSpPr txBox="1"/>
          <p:nvPr/>
        </p:nvSpPr>
        <p:spPr>
          <a:xfrm>
            <a:off x="599290" y="5275626"/>
            <a:ext cx="988285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Subseasonal-to-seasonal (S2S) prediction: high demands, </a:t>
            </a:r>
            <a:r>
              <a:rPr lang="en-US" altLang="ko-KR" dirty="0">
                <a:solidFill>
                  <a:srgbClr val="2C72FF"/>
                </a:solidFill>
              </a:rPr>
              <a:t>low predictability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MJO is considered as a </a:t>
            </a:r>
            <a:r>
              <a:rPr lang="en-US" altLang="ko-KR" dirty="0">
                <a:solidFill>
                  <a:srgbClr val="2C72FF"/>
                </a:solidFill>
              </a:rPr>
              <a:t>primary source </a:t>
            </a:r>
            <a:r>
              <a:rPr lang="en-US" altLang="ko-KR" dirty="0">
                <a:solidFill>
                  <a:srgbClr val="3578FF"/>
                </a:solidFill>
              </a:rPr>
              <a:t>for subseasonal prediction </a:t>
            </a:r>
            <a:r>
              <a:rPr lang="en-US" altLang="ko-KR" dirty="0"/>
              <a:t>for its teleconnections.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578FF"/>
                </a:solidFill>
              </a:rPr>
              <a:t>35~40% of NH upper-level circulation </a:t>
            </a:r>
            <a:r>
              <a:rPr lang="en-US" altLang="ko-KR" dirty="0"/>
              <a:t>is explained by the MJO (Matthews et al., 2004).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3AF58-D431-88F5-25D0-6B339F7530B8}"/>
              </a:ext>
            </a:extLst>
          </p:cNvPr>
          <p:cNvGrpSpPr/>
          <p:nvPr/>
        </p:nvGrpSpPr>
        <p:grpSpPr>
          <a:xfrm>
            <a:off x="619629" y="1636663"/>
            <a:ext cx="5125460" cy="854947"/>
            <a:chOff x="619629" y="1636663"/>
            <a:chExt cx="5125460" cy="8549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2E5E27-36EA-E95A-D4B3-22196AD92867}"/>
                </a:ext>
              </a:extLst>
            </p:cNvPr>
            <p:cNvGrpSpPr/>
            <p:nvPr/>
          </p:nvGrpSpPr>
          <p:grpSpPr>
            <a:xfrm>
              <a:off x="619629" y="1636663"/>
              <a:ext cx="5125460" cy="854947"/>
              <a:chOff x="336820" y="1466980"/>
              <a:chExt cx="5125460" cy="85494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E5DCFD9-C4BE-A01F-04A4-BFF9F040FCC6}"/>
                  </a:ext>
                </a:extLst>
              </p:cNvPr>
              <p:cNvSpPr/>
              <p:nvPr/>
            </p:nvSpPr>
            <p:spPr>
              <a:xfrm>
                <a:off x="3654766" y="1466980"/>
                <a:ext cx="1632077" cy="853440"/>
              </a:xfrm>
              <a:prstGeom prst="roundRect">
                <a:avLst>
                  <a:gd name="adj" fmla="val 12823"/>
                </a:avLst>
              </a:prstGeom>
              <a:solidFill>
                <a:srgbClr val="5FBEF3"/>
              </a:solidFill>
              <a:ln w="38100">
                <a:solidFill>
                  <a:srgbClr val="E3F4F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BB4406A-E603-C94A-1417-6AFEA41C2C81}"/>
                  </a:ext>
                </a:extLst>
              </p:cNvPr>
              <p:cNvSpPr/>
              <p:nvPr/>
            </p:nvSpPr>
            <p:spPr>
              <a:xfrm>
                <a:off x="515199" y="1468487"/>
                <a:ext cx="1632077" cy="853440"/>
              </a:xfrm>
              <a:prstGeom prst="roundRect">
                <a:avLst>
                  <a:gd name="adj" fmla="val 12823"/>
                </a:avLst>
              </a:prstGeom>
              <a:solidFill>
                <a:srgbClr val="AEE747"/>
              </a:solidFill>
              <a:ln w="38100">
                <a:solidFill>
                  <a:srgbClr val="F0FFD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utoShape 126">
                <a:extLst>
                  <a:ext uri="{FF2B5EF4-FFF2-40B4-BE49-F238E27FC236}">
                    <a16:creationId xmlns:a16="http://schemas.microsoft.com/office/drawing/2014/main" id="{55B43B72-DB18-6C34-EAC7-8FED1BDEDF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2540202" y="1660929"/>
                <a:ext cx="612662" cy="427476"/>
              </a:xfrm>
              <a:prstGeom prst="leftArrow">
                <a:avLst>
                  <a:gd name="adj1" fmla="val 40472"/>
                  <a:gd name="adj2" fmla="val 39223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80000" tIns="108000" rIns="144000" bIns="72000"/>
              <a:lstStyle/>
              <a:p>
                <a:endParaRPr lang="ko-KR" altLang="en-US" dirty="0">
                  <a:ln>
                    <a:solidFill>
                      <a:srgbClr val="C49560">
                        <a:alpha val="0"/>
                      </a:srgb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53" name="Rectangle 90">
                <a:extLst>
                  <a:ext uri="{FF2B5EF4-FFF2-40B4-BE49-F238E27FC236}">
                    <a16:creationId xmlns:a16="http://schemas.microsoft.com/office/drawing/2014/main" id="{7A6966F5-FC65-D363-8EE6-2101717D97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820" y="1566989"/>
                <a:ext cx="1944410" cy="6048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144000" bIns="72000" anchor="ctr"/>
              <a:lstStyle/>
              <a:p>
                <a:pPr marL="380990" indent="-380990" algn="ctr"/>
                <a:r>
                  <a:rPr lang="en-US" altLang="ko-KR" b="1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Arial" pitchFamily="34" charset="0"/>
                  </a:rPr>
                  <a:t>MJO</a:t>
                </a:r>
              </a:p>
            </p:txBody>
          </p:sp>
          <p:sp>
            <p:nvSpPr>
              <p:cNvPr id="54" name="Rectangle 91">
                <a:extLst>
                  <a:ext uri="{FF2B5EF4-FFF2-40B4-BE49-F238E27FC236}">
                    <a16:creationId xmlns:a16="http://schemas.microsoft.com/office/drawing/2014/main" id="{39285533-5C35-3FF1-1D7C-B50F3ABC6B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517870" y="1548135"/>
                <a:ext cx="1944410" cy="6048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144000" bIns="72000" anchor="ctr"/>
              <a:lstStyle/>
              <a:p>
                <a:pPr marL="380990" indent="-380990" algn="ctr"/>
                <a:r>
                  <a:rPr lang="en-US" altLang="ko-KR" b="1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Arial" pitchFamily="34" charset="0"/>
                  </a:rPr>
                  <a:t>Extratropics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F20883-E094-09D3-D76E-9DAC83EA3B13}"/>
                </a:ext>
              </a:extLst>
            </p:cNvPr>
            <p:cNvSpPr txBox="1"/>
            <p:nvPr/>
          </p:nvSpPr>
          <p:spPr>
            <a:xfrm>
              <a:off x="2524405" y="1802331"/>
              <a:ext cx="1410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29CE8"/>
                  </a:solidFill>
                </a:rPr>
                <a:t>Teleconnection with lag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4865D-6734-E628-546C-C10856ADB4E0}"/>
              </a:ext>
            </a:extLst>
          </p:cNvPr>
          <p:cNvGrpSpPr/>
          <p:nvPr/>
        </p:nvGrpSpPr>
        <p:grpSpPr>
          <a:xfrm>
            <a:off x="798008" y="3048212"/>
            <a:ext cx="4806281" cy="854142"/>
            <a:chOff x="798008" y="3048212"/>
            <a:chExt cx="4806281" cy="8541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BA5062-6BEA-0F08-D55A-470EBA4AE5D7}"/>
                </a:ext>
              </a:extLst>
            </p:cNvPr>
            <p:cNvGrpSpPr/>
            <p:nvPr/>
          </p:nvGrpSpPr>
          <p:grpSpPr>
            <a:xfrm>
              <a:off x="798008" y="3048212"/>
              <a:ext cx="4806281" cy="854142"/>
              <a:chOff x="515199" y="3048212"/>
              <a:chExt cx="4806281" cy="85414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F56CD6F-3341-DC42-35BF-D29C15F0D05A}"/>
                  </a:ext>
                </a:extLst>
              </p:cNvPr>
              <p:cNvGrpSpPr/>
              <p:nvPr/>
            </p:nvGrpSpPr>
            <p:grpSpPr>
              <a:xfrm>
                <a:off x="515199" y="3048212"/>
                <a:ext cx="4806281" cy="854142"/>
                <a:chOff x="515199" y="3302736"/>
                <a:chExt cx="4806281" cy="854142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1166FFC8-95FA-ADDC-22AE-A08D10DAB62E}"/>
                    </a:ext>
                  </a:extLst>
                </p:cNvPr>
                <p:cNvSpPr/>
                <p:nvPr/>
              </p:nvSpPr>
              <p:spPr>
                <a:xfrm>
                  <a:off x="3654766" y="3302736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5FBEF3"/>
                </a:solidFill>
                <a:ln w="38100">
                  <a:solidFill>
                    <a:srgbClr val="E3F4F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8BC09A8D-F811-DA63-89A3-3A7AB8B3A9EE}"/>
                    </a:ext>
                  </a:extLst>
                </p:cNvPr>
                <p:cNvSpPr/>
                <p:nvPr/>
              </p:nvSpPr>
              <p:spPr>
                <a:xfrm>
                  <a:off x="515199" y="3303438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AEE747"/>
                </a:solidFill>
                <a:ln w="38100">
                  <a:solidFill>
                    <a:srgbClr val="F0FFD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BFB30E63-A495-6925-3DBA-5D4F4194DFCB}"/>
                    </a:ext>
                  </a:extLst>
                </p:cNvPr>
                <p:cNvGrpSpPr/>
                <p:nvPr/>
              </p:nvGrpSpPr>
              <p:grpSpPr>
                <a:xfrm>
                  <a:off x="595961" y="3490903"/>
                  <a:ext cx="4725519" cy="474220"/>
                  <a:chOff x="459474" y="4022426"/>
                  <a:chExt cx="6260220" cy="628231"/>
                </a:xfrm>
              </p:grpSpPr>
              <p:sp>
                <p:nvSpPr>
                  <p:cNvPr id="58" name="Rectangle 90">
                    <a:extLst>
                      <a:ext uri="{FF2B5EF4-FFF2-40B4-BE49-F238E27FC236}">
                        <a16:creationId xmlns:a16="http://schemas.microsoft.com/office/drawing/2014/main" id="{F845D8BC-FF58-870A-1A0F-FE567DA70A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59474" y="4022426"/>
                    <a:ext cx="1944410" cy="604865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108000" tIns="108000" rIns="144000" bIns="72000" anchor="ctr"/>
                  <a:lstStyle/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MJO P2-3</a:t>
                    </a:r>
                  </a:p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MJO P6-7</a:t>
                    </a:r>
                  </a:p>
                </p:txBody>
              </p:sp>
              <p:sp>
                <p:nvSpPr>
                  <p:cNvPr id="59" name="Rectangle 91">
                    <a:extLst>
                      <a:ext uri="{FF2B5EF4-FFF2-40B4-BE49-F238E27FC236}">
                        <a16:creationId xmlns:a16="http://schemas.microsoft.com/office/drawing/2014/main" id="{91B0B0A4-D999-5D35-1CD6-7A874E373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467702" y="4045793"/>
                    <a:ext cx="2251992" cy="604864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108000" tIns="108000" rIns="144000" bIns="72000" anchor="ctr"/>
                  <a:lstStyle/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Strong impact</a:t>
                    </a:r>
                  </a:p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(PNA, NAO)</a:t>
                    </a:r>
                  </a:p>
                </p:txBody>
              </p:sp>
            </p:grpSp>
          </p:grpSp>
          <p:sp>
            <p:nvSpPr>
              <p:cNvPr id="26" name="AutoShape 126">
                <a:extLst>
                  <a:ext uri="{FF2B5EF4-FFF2-40B4-BE49-F238E27FC236}">
                    <a16:creationId xmlns:a16="http://schemas.microsoft.com/office/drawing/2014/main" id="{4505A473-A2B4-02C8-285F-D8671C11E3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2540202" y="3252589"/>
                <a:ext cx="612662" cy="427476"/>
              </a:xfrm>
              <a:prstGeom prst="leftArrow">
                <a:avLst>
                  <a:gd name="adj1" fmla="val 40472"/>
                  <a:gd name="adj2" fmla="val 39223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80000" tIns="108000" rIns="144000" bIns="72000"/>
              <a:lstStyle/>
              <a:p>
                <a:endParaRPr lang="ko-KR" altLang="en-US" dirty="0">
                  <a:ln>
                    <a:solidFill>
                      <a:srgbClr val="C49560">
                        <a:alpha val="0"/>
                      </a:srgb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508FEE-9183-8152-4FDF-D4B808528D38}"/>
                </a:ext>
              </a:extLst>
            </p:cNvPr>
            <p:cNvSpPr txBox="1"/>
            <p:nvPr/>
          </p:nvSpPr>
          <p:spPr>
            <a:xfrm>
              <a:off x="2524405" y="3202157"/>
              <a:ext cx="1410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29CE8"/>
                  </a:solidFill>
                </a:rPr>
                <a:t>Enhanced teleconnection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C7B239-F873-72EF-F9B1-0F5FAFE34B45}"/>
              </a:ext>
            </a:extLst>
          </p:cNvPr>
          <p:cNvGrpSpPr/>
          <p:nvPr/>
        </p:nvGrpSpPr>
        <p:grpSpPr>
          <a:xfrm>
            <a:off x="139492" y="1114544"/>
            <a:ext cx="6383856" cy="3825101"/>
            <a:chOff x="139492" y="1303084"/>
            <a:chExt cx="7698663" cy="42189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90274D-C4BD-92C0-C6DF-1E599B7BA0C5}"/>
                </a:ext>
              </a:extLst>
            </p:cNvPr>
            <p:cNvGrpSpPr/>
            <p:nvPr/>
          </p:nvGrpSpPr>
          <p:grpSpPr>
            <a:xfrm>
              <a:off x="139492" y="1721119"/>
              <a:ext cx="7698663" cy="3800944"/>
              <a:chOff x="243523" y="953423"/>
              <a:chExt cx="7721440" cy="411251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4A4C1EF-4366-84C5-2DFC-CF4249FCA394}"/>
                  </a:ext>
                </a:extLst>
              </p:cNvPr>
              <p:cNvGrpSpPr/>
              <p:nvPr/>
            </p:nvGrpSpPr>
            <p:grpSpPr>
              <a:xfrm>
                <a:off x="243523" y="953423"/>
                <a:ext cx="7721440" cy="4112510"/>
                <a:chOff x="243523" y="953423"/>
                <a:chExt cx="7721440" cy="411251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AE42672-B8EC-9940-D7B7-6371490CB606}"/>
                    </a:ext>
                  </a:extLst>
                </p:cNvPr>
                <p:cNvGrpSpPr/>
                <p:nvPr/>
              </p:nvGrpSpPr>
              <p:grpSpPr>
                <a:xfrm>
                  <a:off x="243523" y="953423"/>
                  <a:ext cx="7721440" cy="4112510"/>
                  <a:chOff x="243523" y="1240613"/>
                  <a:chExt cx="7721440" cy="4112510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194A4CFF-E9BB-2155-AE2E-3CADF66119ED}"/>
                      </a:ext>
                    </a:extLst>
                  </p:cNvPr>
                  <p:cNvGrpSpPr/>
                  <p:nvPr/>
                </p:nvGrpSpPr>
                <p:grpSpPr>
                  <a:xfrm>
                    <a:off x="541238" y="1240613"/>
                    <a:ext cx="7423725" cy="3892354"/>
                    <a:chOff x="446511" y="1246718"/>
                    <a:chExt cx="7423725" cy="3892354"/>
                  </a:xfrm>
                </p:grpSpPr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F5EEB23E-103C-A5BB-82A4-9A96A849B2B2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6724734" y="3519744"/>
                      <a:ext cx="1863506" cy="427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dirty="0" err="1"/>
                        <a:t>Meehl</a:t>
                      </a:r>
                      <a:r>
                        <a:rPr lang="en-US" altLang="ko-KR" sz="1400" dirty="0"/>
                        <a:t> et al. (2021)</a:t>
                      </a:r>
                    </a:p>
                  </p:txBody>
                </p:sp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04D54F23-F27F-0851-57B1-E9D1D5A0E6C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t="6487" r="9261"/>
                    <a:stretch/>
                  </p:blipFill>
                  <p:spPr>
                    <a:xfrm>
                      <a:off x="446511" y="1246718"/>
                      <a:ext cx="7034211" cy="389235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F86802D-4719-EB52-69AD-D242389CEB67}"/>
                      </a:ext>
                    </a:extLst>
                  </p:cNvPr>
                  <p:cNvSpPr/>
                  <p:nvPr/>
                </p:nvSpPr>
                <p:spPr>
                  <a:xfrm>
                    <a:off x="243523" y="1311694"/>
                    <a:ext cx="382093" cy="381075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622354B-4FA0-C586-0E4E-EDF1E636EC6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139002" y="3330595"/>
                    <a:ext cx="222713" cy="38223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AC5656E-E9A6-D5D2-3549-2A29390512F4}"/>
                    </a:ext>
                  </a:extLst>
                </p:cNvPr>
                <p:cNvSpPr/>
                <p:nvPr/>
              </p:nvSpPr>
              <p:spPr>
                <a:xfrm>
                  <a:off x="1603964" y="3285208"/>
                  <a:ext cx="1577628" cy="287332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FE81550-1DE6-4BF1-5125-18CEDFC05B52}"/>
                  </a:ext>
                </a:extLst>
              </p:cNvPr>
              <p:cNvGrpSpPr/>
              <p:nvPr/>
            </p:nvGrpSpPr>
            <p:grpSpPr>
              <a:xfrm>
                <a:off x="887679" y="1446029"/>
                <a:ext cx="6687771" cy="2885736"/>
                <a:chOff x="887679" y="1414130"/>
                <a:chExt cx="6687771" cy="2885736"/>
              </a:xfrm>
              <a:solidFill>
                <a:srgbClr val="002A32">
                  <a:alpha val="30196"/>
                </a:srgbClr>
              </a:solidFill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4635268-3806-6E3E-CCD9-FCB19E5D6DA1}"/>
                    </a:ext>
                  </a:extLst>
                </p:cNvPr>
                <p:cNvSpPr/>
                <p:nvPr/>
              </p:nvSpPr>
              <p:spPr>
                <a:xfrm>
                  <a:off x="887679" y="1414130"/>
                  <a:ext cx="701749" cy="2870791"/>
                </a:xfrm>
                <a:prstGeom prst="rect">
                  <a:avLst/>
                </a:prstGeom>
                <a:solidFill>
                  <a:srgbClr val="5772C1">
                    <a:alpha val="4313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44B1180-FD17-A3E5-DC5B-4333C1BB85C8}"/>
                    </a:ext>
                  </a:extLst>
                </p:cNvPr>
                <p:cNvSpPr/>
                <p:nvPr/>
              </p:nvSpPr>
              <p:spPr>
                <a:xfrm>
                  <a:off x="3201305" y="1418442"/>
                  <a:ext cx="4374145" cy="2877110"/>
                </a:xfrm>
                <a:prstGeom prst="rect">
                  <a:avLst/>
                </a:prstGeom>
                <a:solidFill>
                  <a:srgbClr val="9776C2">
                    <a:alpha val="4313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9280646-F453-9B25-8036-4D57FF4B0736}"/>
                    </a:ext>
                  </a:extLst>
                </p:cNvPr>
                <p:cNvSpPr/>
                <p:nvPr/>
              </p:nvSpPr>
              <p:spPr>
                <a:xfrm>
                  <a:off x="1584252" y="1418442"/>
                  <a:ext cx="1617054" cy="1813826"/>
                </a:xfrm>
                <a:prstGeom prst="rect">
                  <a:avLst/>
                </a:prstGeom>
                <a:solidFill>
                  <a:srgbClr val="F36B17">
                    <a:alpha val="4313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245441-8668-FB21-EE8C-0BDC9BC6BEA5}"/>
                    </a:ext>
                  </a:extLst>
                </p:cNvPr>
                <p:cNvSpPr/>
                <p:nvPr/>
              </p:nvSpPr>
              <p:spPr>
                <a:xfrm>
                  <a:off x="1584251" y="3561682"/>
                  <a:ext cx="1617054" cy="738184"/>
                </a:xfrm>
                <a:prstGeom prst="rect">
                  <a:avLst/>
                </a:prstGeom>
                <a:solidFill>
                  <a:srgbClr val="F36B17">
                    <a:alpha val="4313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E74DFD-80B4-4DA6-330B-1226E45EDE14}"/>
                </a:ext>
              </a:extLst>
            </p:cNvPr>
            <p:cNvSpPr txBox="1"/>
            <p:nvPr/>
          </p:nvSpPr>
          <p:spPr>
            <a:xfrm>
              <a:off x="781748" y="1303084"/>
              <a:ext cx="393237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Sources of predictability </a:t>
              </a: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5CD728FA-1025-1407-A423-1AC075090A8E}"/>
              </a:ext>
            </a:extLst>
          </p:cNvPr>
          <p:cNvSpPr txBox="1">
            <a:spLocks/>
          </p:cNvSpPr>
          <p:nvPr/>
        </p:nvSpPr>
        <p:spPr>
          <a:xfrm>
            <a:off x="8590628" y="438055"/>
            <a:ext cx="2929026" cy="326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latin typeface="+mn-lt"/>
                <a:cs typeface="Segoe UI" panose="020B0502040204020203" pitchFamily="34" charset="0"/>
              </a:rPr>
              <a:t>MJO: Madden-Julian oscillation</a:t>
            </a:r>
            <a:endParaRPr lang="en-US" sz="12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3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3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9756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MJO as a source of subseasonal prediction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3346F-C9E1-6CE0-398D-EE2C371B016D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A64112-9DCF-9DF8-B61C-302745D9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36" y="1475756"/>
            <a:ext cx="4781381" cy="278401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A376BFB-AAD2-64C6-EAC6-F0CAE254B65A}"/>
              </a:ext>
            </a:extLst>
          </p:cNvPr>
          <p:cNvSpPr txBox="1"/>
          <p:nvPr/>
        </p:nvSpPr>
        <p:spPr>
          <a:xfrm rot="5400000">
            <a:off x="10471503" y="3323161"/>
            <a:ext cx="1816177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By </a:t>
            </a:r>
            <a:r>
              <a:rPr lang="en-US" altLang="ko-KR" sz="1400" dirty="0" err="1"/>
              <a:t>Ángel</a:t>
            </a:r>
            <a:r>
              <a:rPr lang="en-US" altLang="ko-KR" sz="1400" dirty="0"/>
              <a:t> F. </a:t>
            </a:r>
            <a:r>
              <a:rPr lang="en-US" altLang="ko-KR" sz="1400" dirty="0" err="1"/>
              <a:t>Adames</a:t>
            </a:r>
            <a:endParaRPr lang="en-US" altLang="ko-KR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9DEFB4-2187-1C2B-6E95-9952D797CE4E}"/>
              </a:ext>
            </a:extLst>
          </p:cNvPr>
          <p:cNvSpPr txBox="1"/>
          <p:nvPr/>
        </p:nvSpPr>
        <p:spPr>
          <a:xfrm>
            <a:off x="6323338" y="1114544"/>
            <a:ext cx="48552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MJO &amp; upper-level wave responses to the MJO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5412A9-B64D-1BD0-2838-F67EE7A69BA5}"/>
              </a:ext>
            </a:extLst>
          </p:cNvPr>
          <p:cNvSpPr txBox="1"/>
          <p:nvPr/>
        </p:nvSpPr>
        <p:spPr>
          <a:xfrm>
            <a:off x="599290" y="5275626"/>
            <a:ext cx="988285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Subseasonal-to-seasonal (S2S) prediction: high demands, </a:t>
            </a:r>
            <a:r>
              <a:rPr lang="en-US" altLang="ko-KR" dirty="0">
                <a:solidFill>
                  <a:srgbClr val="2C72FF"/>
                </a:solidFill>
              </a:rPr>
              <a:t>low predictability</a:t>
            </a:r>
            <a:r>
              <a:rPr lang="en-US" altLang="ko-K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MJO is considered as a </a:t>
            </a:r>
            <a:r>
              <a:rPr lang="en-US" altLang="ko-KR" dirty="0">
                <a:solidFill>
                  <a:srgbClr val="2C72FF"/>
                </a:solidFill>
              </a:rPr>
              <a:t>primary source </a:t>
            </a:r>
            <a:r>
              <a:rPr lang="en-US" altLang="ko-KR" dirty="0">
                <a:solidFill>
                  <a:srgbClr val="3578FF"/>
                </a:solidFill>
              </a:rPr>
              <a:t>for subseasonal prediction </a:t>
            </a:r>
            <a:r>
              <a:rPr lang="en-US" altLang="ko-KR" dirty="0"/>
              <a:t>for its teleconnections.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3578FF"/>
                </a:solidFill>
              </a:rPr>
              <a:t>35~40% of NH upper-level circulation </a:t>
            </a:r>
            <a:r>
              <a:rPr lang="en-US" altLang="ko-KR" dirty="0"/>
              <a:t>is explained by the MJO (Matthews et al., 2004).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3AF58-D431-88F5-25D0-6B339F7530B8}"/>
              </a:ext>
            </a:extLst>
          </p:cNvPr>
          <p:cNvGrpSpPr/>
          <p:nvPr/>
        </p:nvGrpSpPr>
        <p:grpSpPr>
          <a:xfrm>
            <a:off x="619629" y="1636663"/>
            <a:ext cx="5125460" cy="854947"/>
            <a:chOff x="619629" y="1636663"/>
            <a:chExt cx="5125460" cy="8549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2E5E27-36EA-E95A-D4B3-22196AD92867}"/>
                </a:ext>
              </a:extLst>
            </p:cNvPr>
            <p:cNvGrpSpPr/>
            <p:nvPr/>
          </p:nvGrpSpPr>
          <p:grpSpPr>
            <a:xfrm>
              <a:off x="619629" y="1636663"/>
              <a:ext cx="5125460" cy="854947"/>
              <a:chOff x="336820" y="1466980"/>
              <a:chExt cx="5125460" cy="85494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E5DCFD9-C4BE-A01F-04A4-BFF9F040FCC6}"/>
                  </a:ext>
                </a:extLst>
              </p:cNvPr>
              <p:cNvSpPr/>
              <p:nvPr/>
            </p:nvSpPr>
            <p:spPr>
              <a:xfrm>
                <a:off x="3654766" y="1466980"/>
                <a:ext cx="1632077" cy="853440"/>
              </a:xfrm>
              <a:prstGeom prst="roundRect">
                <a:avLst>
                  <a:gd name="adj" fmla="val 12823"/>
                </a:avLst>
              </a:prstGeom>
              <a:solidFill>
                <a:srgbClr val="5FBEF3"/>
              </a:solidFill>
              <a:ln w="38100">
                <a:solidFill>
                  <a:srgbClr val="E3F4F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BB4406A-E603-C94A-1417-6AFEA41C2C81}"/>
                  </a:ext>
                </a:extLst>
              </p:cNvPr>
              <p:cNvSpPr/>
              <p:nvPr/>
            </p:nvSpPr>
            <p:spPr>
              <a:xfrm>
                <a:off x="515199" y="1468487"/>
                <a:ext cx="1632077" cy="853440"/>
              </a:xfrm>
              <a:prstGeom prst="roundRect">
                <a:avLst>
                  <a:gd name="adj" fmla="val 12823"/>
                </a:avLst>
              </a:prstGeom>
              <a:solidFill>
                <a:srgbClr val="AEE747"/>
              </a:solidFill>
              <a:ln w="38100">
                <a:solidFill>
                  <a:srgbClr val="F0FFD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utoShape 126">
                <a:extLst>
                  <a:ext uri="{FF2B5EF4-FFF2-40B4-BE49-F238E27FC236}">
                    <a16:creationId xmlns:a16="http://schemas.microsoft.com/office/drawing/2014/main" id="{55B43B72-DB18-6C34-EAC7-8FED1BDEDF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2540202" y="1660929"/>
                <a:ext cx="612662" cy="427476"/>
              </a:xfrm>
              <a:prstGeom prst="leftArrow">
                <a:avLst>
                  <a:gd name="adj1" fmla="val 40472"/>
                  <a:gd name="adj2" fmla="val 39223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80000" tIns="108000" rIns="144000" bIns="72000"/>
              <a:lstStyle/>
              <a:p>
                <a:endParaRPr lang="ko-KR" altLang="en-US" dirty="0">
                  <a:ln>
                    <a:solidFill>
                      <a:srgbClr val="C49560">
                        <a:alpha val="0"/>
                      </a:srgb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53" name="Rectangle 90">
                <a:extLst>
                  <a:ext uri="{FF2B5EF4-FFF2-40B4-BE49-F238E27FC236}">
                    <a16:creationId xmlns:a16="http://schemas.microsoft.com/office/drawing/2014/main" id="{7A6966F5-FC65-D363-8EE6-2101717D97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36820" y="1566989"/>
                <a:ext cx="1944410" cy="6048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144000" bIns="72000" anchor="ctr"/>
              <a:lstStyle/>
              <a:p>
                <a:pPr marL="380990" indent="-380990" algn="ctr"/>
                <a:r>
                  <a:rPr lang="en-US" altLang="ko-KR" b="1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Arial" pitchFamily="34" charset="0"/>
                  </a:rPr>
                  <a:t>MJO</a:t>
                </a:r>
              </a:p>
            </p:txBody>
          </p:sp>
          <p:sp>
            <p:nvSpPr>
              <p:cNvPr id="54" name="Rectangle 91">
                <a:extLst>
                  <a:ext uri="{FF2B5EF4-FFF2-40B4-BE49-F238E27FC236}">
                    <a16:creationId xmlns:a16="http://schemas.microsoft.com/office/drawing/2014/main" id="{39285533-5C35-3FF1-1D7C-B50F3ABC6B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517870" y="1548135"/>
                <a:ext cx="1944410" cy="6048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08000" tIns="108000" rIns="144000" bIns="72000" anchor="ctr"/>
              <a:lstStyle/>
              <a:p>
                <a:pPr marL="380990" indent="-380990" algn="ctr"/>
                <a:r>
                  <a:rPr lang="en-US" altLang="ko-KR" b="1" dirty="0">
                    <a:ln>
                      <a:solidFill>
                        <a:srgbClr val="C49560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  <a:cs typeface="Arial" pitchFamily="34" charset="0"/>
                  </a:rPr>
                  <a:t>Extratropics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F20883-E094-09D3-D76E-9DAC83EA3B13}"/>
                </a:ext>
              </a:extLst>
            </p:cNvPr>
            <p:cNvSpPr txBox="1"/>
            <p:nvPr/>
          </p:nvSpPr>
          <p:spPr>
            <a:xfrm>
              <a:off x="2524405" y="1802331"/>
              <a:ext cx="1410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29CE8"/>
                  </a:solidFill>
                </a:rPr>
                <a:t>Teleconnection with lag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4865D-6734-E628-546C-C10856ADB4E0}"/>
              </a:ext>
            </a:extLst>
          </p:cNvPr>
          <p:cNvGrpSpPr/>
          <p:nvPr/>
        </p:nvGrpSpPr>
        <p:grpSpPr>
          <a:xfrm>
            <a:off x="798008" y="3048212"/>
            <a:ext cx="4806281" cy="854142"/>
            <a:chOff x="798008" y="3048212"/>
            <a:chExt cx="4806281" cy="8541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BA5062-6BEA-0F08-D55A-470EBA4AE5D7}"/>
                </a:ext>
              </a:extLst>
            </p:cNvPr>
            <p:cNvGrpSpPr/>
            <p:nvPr/>
          </p:nvGrpSpPr>
          <p:grpSpPr>
            <a:xfrm>
              <a:off x="798008" y="3048212"/>
              <a:ext cx="4806281" cy="854142"/>
              <a:chOff x="515199" y="3048212"/>
              <a:chExt cx="4806281" cy="85414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F56CD6F-3341-DC42-35BF-D29C15F0D05A}"/>
                  </a:ext>
                </a:extLst>
              </p:cNvPr>
              <p:cNvGrpSpPr/>
              <p:nvPr/>
            </p:nvGrpSpPr>
            <p:grpSpPr>
              <a:xfrm>
                <a:off x="515199" y="3048212"/>
                <a:ext cx="4806281" cy="854142"/>
                <a:chOff x="515199" y="3302736"/>
                <a:chExt cx="4806281" cy="854142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1166FFC8-95FA-ADDC-22AE-A08D10DAB62E}"/>
                    </a:ext>
                  </a:extLst>
                </p:cNvPr>
                <p:cNvSpPr/>
                <p:nvPr/>
              </p:nvSpPr>
              <p:spPr>
                <a:xfrm>
                  <a:off x="3654766" y="3302736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5FBEF3"/>
                </a:solidFill>
                <a:ln w="38100">
                  <a:solidFill>
                    <a:srgbClr val="E3F4F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8BC09A8D-F811-DA63-89A3-3A7AB8B3A9EE}"/>
                    </a:ext>
                  </a:extLst>
                </p:cNvPr>
                <p:cNvSpPr/>
                <p:nvPr/>
              </p:nvSpPr>
              <p:spPr>
                <a:xfrm>
                  <a:off x="515199" y="3303438"/>
                  <a:ext cx="1632077" cy="853440"/>
                </a:xfrm>
                <a:prstGeom prst="roundRect">
                  <a:avLst>
                    <a:gd name="adj" fmla="val 12823"/>
                  </a:avLst>
                </a:prstGeom>
                <a:solidFill>
                  <a:srgbClr val="AEE747"/>
                </a:solidFill>
                <a:ln w="38100">
                  <a:solidFill>
                    <a:srgbClr val="F0FFDD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BFB30E63-A495-6925-3DBA-5D4F4194DFCB}"/>
                    </a:ext>
                  </a:extLst>
                </p:cNvPr>
                <p:cNvGrpSpPr/>
                <p:nvPr/>
              </p:nvGrpSpPr>
              <p:grpSpPr>
                <a:xfrm>
                  <a:off x="595961" y="3490903"/>
                  <a:ext cx="4725519" cy="474220"/>
                  <a:chOff x="459474" y="4022426"/>
                  <a:chExt cx="6260220" cy="628231"/>
                </a:xfrm>
              </p:grpSpPr>
              <p:sp>
                <p:nvSpPr>
                  <p:cNvPr id="58" name="Rectangle 90">
                    <a:extLst>
                      <a:ext uri="{FF2B5EF4-FFF2-40B4-BE49-F238E27FC236}">
                        <a16:creationId xmlns:a16="http://schemas.microsoft.com/office/drawing/2014/main" id="{F845D8BC-FF58-870A-1A0F-FE567DA70A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59474" y="4022426"/>
                    <a:ext cx="1944410" cy="604865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108000" tIns="108000" rIns="144000" bIns="72000" anchor="ctr"/>
                  <a:lstStyle/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MJO P2-3</a:t>
                    </a:r>
                  </a:p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MJO P6-7</a:t>
                    </a:r>
                  </a:p>
                </p:txBody>
              </p:sp>
              <p:sp>
                <p:nvSpPr>
                  <p:cNvPr id="59" name="Rectangle 91">
                    <a:extLst>
                      <a:ext uri="{FF2B5EF4-FFF2-40B4-BE49-F238E27FC236}">
                        <a16:creationId xmlns:a16="http://schemas.microsoft.com/office/drawing/2014/main" id="{91B0B0A4-D999-5D35-1CD6-7A874E373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467702" y="4045793"/>
                    <a:ext cx="2251992" cy="604864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108000" tIns="108000" rIns="144000" bIns="72000" anchor="ctr"/>
                  <a:lstStyle/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Strong impact</a:t>
                    </a:r>
                  </a:p>
                  <a:p>
                    <a:pPr marL="380990" indent="-380990" algn="ctr"/>
                    <a:r>
                      <a:rPr lang="en-US" altLang="ko-KR" b="1" dirty="0">
                        <a:ln>
                          <a:solidFill>
                            <a:srgbClr val="C49560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  <a:cs typeface="Arial" pitchFamily="34" charset="0"/>
                      </a:rPr>
                      <a:t>(PNA, NAO)</a:t>
                    </a:r>
                  </a:p>
                </p:txBody>
              </p:sp>
            </p:grpSp>
          </p:grpSp>
          <p:sp>
            <p:nvSpPr>
              <p:cNvPr id="26" name="AutoShape 126">
                <a:extLst>
                  <a:ext uri="{FF2B5EF4-FFF2-40B4-BE49-F238E27FC236}">
                    <a16:creationId xmlns:a16="http://schemas.microsoft.com/office/drawing/2014/main" id="{4505A473-A2B4-02C8-285F-D8671C11E33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2540202" y="3252589"/>
                <a:ext cx="612662" cy="427476"/>
              </a:xfrm>
              <a:prstGeom prst="leftArrow">
                <a:avLst>
                  <a:gd name="adj1" fmla="val 40472"/>
                  <a:gd name="adj2" fmla="val 39223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180000" tIns="108000" rIns="144000" bIns="72000"/>
              <a:lstStyle/>
              <a:p>
                <a:endParaRPr lang="ko-KR" altLang="en-US" dirty="0">
                  <a:ln>
                    <a:solidFill>
                      <a:srgbClr val="C49560">
                        <a:alpha val="0"/>
                      </a:srgb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508FEE-9183-8152-4FDF-D4B808528D38}"/>
                </a:ext>
              </a:extLst>
            </p:cNvPr>
            <p:cNvSpPr txBox="1"/>
            <p:nvPr/>
          </p:nvSpPr>
          <p:spPr>
            <a:xfrm>
              <a:off x="2524405" y="3202157"/>
              <a:ext cx="1410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29CE8"/>
                  </a:solidFill>
                </a:rPr>
                <a:t>Enhanced teleconnection</a:t>
              </a: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5CD728FA-1025-1407-A423-1AC075090A8E}"/>
              </a:ext>
            </a:extLst>
          </p:cNvPr>
          <p:cNvSpPr txBox="1">
            <a:spLocks/>
          </p:cNvSpPr>
          <p:nvPr/>
        </p:nvSpPr>
        <p:spPr>
          <a:xfrm>
            <a:off x="8590628" y="438055"/>
            <a:ext cx="2929026" cy="326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>
                <a:latin typeface="+mn-lt"/>
                <a:cs typeface="Segoe UI" panose="020B0502040204020203" pitchFamily="34" charset="0"/>
              </a:rPr>
              <a:t>MJO: Madden-Julian oscillation</a:t>
            </a:r>
            <a:endParaRPr lang="en-US" sz="12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7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030244"/>
            <a:ext cx="2743200" cy="365125"/>
          </a:xfrm>
        </p:spPr>
        <p:txBody>
          <a:bodyPr/>
          <a:lstStyle/>
          <a:p>
            <a:fld id="{699CF863-A9E7-488D-A439-324E7A17A08E}" type="slidenum">
              <a:rPr lang="en-US" smtClean="0"/>
              <a:t>4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9756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Key questions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3346F-C9E1-6CE0-398D-EE2C371B016D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6454F67-A13B-3E22-7E2C-77B6AFBE2800}"/>
              </a:ext>
            </a:extLst>
          </p:cNvPr>
          <p:cNvSpPr/>
          <p:nvPr/>
        </p:nvSpPr>
        <p:spPr>
          <a:xfrm>
            <a:off x="599290" y="1376546"/>
            <a:ext cx="10919920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3A7A954-B391-0465-3803-5261E4291987}"/>
              </a:ext>
            </a:extLst>
          </p:cNvPr>
          <p:cNvSpPr/>
          <p:nvPr/>
        </p:nvSpPr>
        <p:spPr>
          <a:xfrm>
            <a:off x="599290" y="2442571"/>
            <a:ext cx="10919920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AB294BC-FFEB-3306-4B56-CFCE276B81AB}"/>
              </a:ext>
            </a:extLst>
          </p:cNvPr>
          <p:cNvSpPr/>
          <p:nvPr/>
        </p:nvSpPr>
        <p:spPr>
          <a:xfrm>
            <a:off x="589997" y="3508596"/>
            <a:ext cx="10919920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212591-67B5-3F75-449D-5EDA94069C8A}"/>
              </a:ext>
            </a:extLst>
          </p:cNvPr>
          <p:cNvSpPr txBox="1"/>
          <p:nvPr/>
        </p:nvSpPr>
        <p:spPr>
          <a:xfrm>
            <a:off x="751690" y="1386148"/>
            <a:ext cx="988285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Q1: </a:t>
            </a:r>
            <a:r>
              <a:rPr lang="en-US" altLang="ko-KR" sz="2400" b="1" dirty="0"/>
              <a:t>How long and how much </a:t>
            </a:r>
            <a:r>
              <a:rPr lang="en-US" altLang="ko-KR" sz="2400" dirty="0"/>
              <a:t>does the MJO affect NH extratropical prediction?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0CB36D-99DD-C5E2-C291-EF1729E30388}"/>
              </a:ext>
            </a:extLst>
          </p:cNvPr>
          <p:cNvSpPr txBox="1"/>
          <p:nvPr/>
        </p:nvSpPr>
        <p:spPr>
          <a:xfrm>
            <a:off x="751690" y="2451686"/>
            <a:ext cx="988285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Q2: </a:t>
            </a:r>
            <a:r>
              <a:rPr lang="en-US" altLang="ko-KR" sz="2400" b="1" dirty="0"/>
              <a:t>In which region </a:t>
            </a:r>
            <a:r>
              <a:rPr lang="en-US" altLang="ko-KR" sz="2400" dirty="0"/>
              <a:t>is the prediction skill most sensitive to the MJO?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F4906E-3088-9FD5-851C-E61DC0242A2F}"/>
              </a:ext>
            </a:extLst>
          </p:cNvPr>
          <p:cNvSpPr txBox="1"/>
          <p:nvPr/>
        </p:nvSpPr>
        <p:spPr>
          <a:xfrm>
            <a:off x="751690" y="3549528"/>
            <a:ext cx="988285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Q3: </a:t>
            </a:r>
            <a:r>
              <a:rPr lang="en-US" altLang="ko-KR" sz="2400" b="1" dirty="0"/>
              <a:t>Which factor (property) of predicted MJO </a:t>
            </a:r>
            <a:r>
              <a:rPr lang="en-US" altLang="ko-KR" sz="2400" dirty="0"/>
              <a:t>should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61308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241568-B11D-C726-5DEE-0A488568B1A0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5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088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  <a:ea typeface="Verdana" panose="020B0604030504040204" pitchFamily="34" charset="0"/>
                <a:cs typeface="Segoe UI" panose="020B0502040204020203" pitchFamily="34" charset="0"/>
              </a:rPr>
              <a:t>Data: subseasonal prediction models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2" name="표 112">
            <a:extLst>
              <a:ext uri="{FF2B5EF4-FFF2-40B4-BE49-F238E27FC236}">
                <a16:creationId xmlns:a16="http://schemas.microsoft.com/office/drawing/2014/main" id="{9AA97990-8CE6-1529-708B-F0CBC57FB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7942"/>
              </p:ext>
            </p:extLst>
          </p:nvPr>
        </p:nvGraphicFramePr>
        <p:xfrm>
          <a:off x="592522" y="1331712"/>
          <a:ext cx="10998800" cy="221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760">
                  <a:extLst>
                    <a:ext uri="{9D8B030D-6E8A-4147-A177-3AD203B41FA5}">
                      <a16:colId xmlns:a16="http://schemas.microsoft.com/office/drawing/2014/main" val="3422672336"/>
                    </a:ext>
                  </a:extLst>
                </a:gridCol>
                <a:gridCol w="2199760">
                  <a:extLst>
                    <a:ext uri="{9D8B030D-6E8A-4147-A177-3AD203B41FA5}">
                      <a16:colId xmlns:a16="http://schemas.microsoft.com/office/drawing/2014/main" val="3677407219"/>
                    </a:ext>
                  </a:extLst>
                </a:gridCol>
                <a:gridCol w="2199760">
                  <a:extLst>
                    <a:ext uri="{9D8B030D-6E8A-4147-A177-3AD203B41FA5}">
                      <a16:colId xmlns:a16="http://schemas.microsoft.com/office/drawing/2014/main" val="1719611901"/>
                    </a:ext>
                  </a:extLst>
                </a:gridCol>
                <a:gridCol w="2199760">
                  <a:extLst>
                    <a:ext uri="{9D8B030D-6E8A-4147-A177-3AD203B41FA5}">
                      <a16:colId xmlns:a16="http://schemas.microsoft.com/office/drawing/2014/main" val="4066509116"/>
                    </a:ext>
                  </a:extLst>
                </a:gridCol>
                <a:gridCol w="2199760">
                  <a:extLst>
                    <a:ext uri="{9D8B030D-6E8A-4147-A177-3AD203B41FA5}">
                      <a16:colId xmlns:a16="http://schemas.microsoft.com/office/drawing/2014/main" val="1848440150"/>
                    </a:ext>
                  </a:extLst>
                </a:gridCol>
              </a:tblGrid>
              <a:tr h="588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Ensemble </a:t>
                      </a:r>
                    </a:p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Initialization frequency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Reforecast length</a:t>
                      </a:r>
                    </a:p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(analysis period)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99182"/>
                  </a:ext>
                </a:extLst>
              </a:tr>
              <a:tr h="4062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ECMWF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IFS CY45R1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2/week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1998-2018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67724"/>
                  </a:ext>
                </a:extLst>
              </a:tr>
              <a:tr h="4062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CNRM-</a:t>
                      </a:r>
                      <a:r>
                        <a:rPr lang="en-US" altLang="ko-KR" sz="17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Meteo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CNRM-CM6.0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4/month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1993-2014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419152"/>
                  </a:ext>
                </a:extLst>
              </a:tr>
              <a:tr h="4062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UKMO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GloSea5-GC2-LI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4/month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1993-2016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10682"/>
                  </a:ext>
                </a:extLst>
              </a:tr>
              <a:tr h="4062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46LCESM1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CESM1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1/week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1999-2015</a:t>
                      </a:r>
                      <a:endParaRPr lang="ko-KR" alt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132" marR="29132" marT="29132" marB="29132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24187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55BFE32D-60A3-BC3D-706C-B1328198C42A}"/>
              </a:ext>
            </a:extLst>
          </p:cNvPr>
          <p:cNvSpPr txBox="1"/>
          <p:nvPr/>
        </p:nvSpPr>
        <p:spPr>
          <a:xfrm>
            <a:off x="590852" y="3762396"/>
            <a:ext cx="7606663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Reference data: ERA-Interim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the extended winter (November-March; NDJFM) is analyzed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26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241568-B11D-C726-5DEE-0A488568B1A0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6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088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+mn-lt"/>
                <a:ea typeface="Verdana" panose="020B0604030504040204" pitchFamily="34" charset="0"/>
                <a:cs typeface="Segoe UI" panose="020B0502040204020203" pitchFamily="34" charset="0"/>
              </a:rPr>
              <a:t>Methods: NH prediction skills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9391AF-E301-4BC9-A661-7A39F83BBD09}"/>
                  </a:ext>
                </a:extLst>
              </p:cNvPr>
              <p:cNvSpPr/>
              <p:nvPr/>
            </p:nvSpPr>
            <p:spPr>
              <a:xfrm>
                <a:off x="752295" y="3197935"/>
                <a:ext cx="8023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𝐷𝐼𝐹𝐹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9391AF-E301-4BC9-A661-7A39F83BB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95" y="3197935"/>
                <a:ext cx="80239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E50AC9-A967-448C-84E8-BD4055CDA0C9}"/>
                  </a:ext>
                </a:extLst>
              </p:cNvPr>
              <p:cNvSpPr/>
              <p:nvPr/>
            </p:nvSpPr>
            <p:spPr>
              <a:xfrm>
                <a:off x="950257" y="3511938"/>
                <a:ext cx="3043141" cy="53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 100 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𝑃𝐴𝐶𝐶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𝑔𝑟𝑜𝑢𝑝𝐴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𝑃𝐴𝐶𝐶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𝑔𝑟𝑜𝑢𝑝𝐵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𝑃𝐴𝐶𝐶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𝐴𝐿𝐿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E50AC9-A967-448C-84E8-BD4055CDA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7" y="3511938"/>
                <a:ext cx="3043141" cy="539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3696FE-0FED-4FF0-9441-EA0C63FC3D00}"/>
                  </a:ext>
                </a:extLst>
              </p:cNvPr>
              <p:cNvSpPr/>
              <p:nvPr/>
            </p:nvSpPr>
            <p:spPr>
              <a:xfrm>
                <a:off x="733440" y="1624309"/>
                <a:ext cx="6295908" cy="138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𝑃𝐴𝐶𝐶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)·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 ·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i="1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)·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·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i="1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)·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3696FE-0FED-4FF0-9441-EA0C63FC3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0" y="1624309"/>
                <a:ext cx="6295908" cy="1389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071E6A8-EAD0-45CA-BFDA-55F4EE7A8DA9}"/>
              </a:ext>
            </a:extLst>
          </p:cNvPr>
          <p:cNvSpPr txBox="1"/>
          <p:nvPr/>
        </p:nvSpPr>
        <p:spPr>
          <a:xfrm>
            <a:off x="699087" y="1015630"/>
            <a:ext cx="59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Pattern Anomaly Correlation Coefficient (PACC; uncentered)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A0B6A3-E6E0-52EE-6CEB-CD30AE841736}"/>
              </a:ext>
            </a:extLst>
          </p:cNvPr>
          <p:cNvGrpSpPr/>
          <p:nvPr/>
        </p:nvGrpSpPr>
        <p:grpSpPr>
          <a:xfrm>
            <a:off x="858499" y="4640085"/>
            <a:ext cx="3720256" cy="1976170"/>
            <a:chOff x="140677" y="3794691"/>
            <a:chExt cx="4472612" cy="23758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BDD8A7-EA32-421B-A03C-AB1D6EC798D0}"/>
                </a:ext>
              </a:extLst>
            </p:cNvPr>
            <p:cNvGrpSpPr/>
            <p:nvPr/>
          </p:nvGrpSpPr>
          <p:grpSpPr>
            <a:xfrm>
              <a:off x="140677" y="3794691"/>
              <a:ext cx="4472612" cy="2375816"/>
              <a:chOff x="2529098" y="4494919"/>
              <a:chExt cx="3132306" cy="1663856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46CF0B3-0516-B021-DBF9-6E96089FDDEF}"/>
                  </a:ext>
                </a:extLst>
              </p:cNvPr>
              <p:cNvGrpSpPr/>
              <p:nvPr/>
            </p:nvGrpSpPr>
            <p:grpSpPr>
              <a:xfrm>
                <a:off x="2529098" y="4494919"/>
                <a:ext cx="3132306" cy="1663856"/>
                <a:chOff x="2529098" y="4494919"/>
                <a:chExt cx="3132306" cy="1663856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CD106CB-E203-A228-A8D6-093A83E35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69" r="65745" b="72046"/>
                <a:stretch/>
              </p:blipFill>
              <p:spPr>
                <a:xfrm>
                  <a:off x="2529098" y="4494919"/>
                  <a:ext cx="3132306" cy="1343173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4FB54F91-2D6A-9286-D583-B8D7D2AF03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203" r="65745" b="23121"/>
                <a:stretch/>
              </p:blipFill>
              <p:spPr>
                <a:xfrm>
                  <a:off x="2529098" y="5838092"/>
                  <a:ext cx="3132306" cy="320683"/>
                </a:xfrm>
                <a:prstGeom prst="rect">
                  <a:avLst/>
                </a:prstGeom>
              </p:spPr>
            </p:pic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400B51-65D4-B83C-1099-9C1024740305}"/>
                  </a:ext>
                </a:extLst>
              </p:cNvPr>
              <p:cNvSpPr/>
              <p:nvPr/>
            </p:nvSpPr>
            <p:spPr>
              <a:xfrm>
                <a:off x="2873828" y="4515015"/>
                <a:ext cx="844062" cy="1976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C2F038-972F-572C-7970-A2BECE0753C0}"/>
                </a:ext>
              </a:extLst>
            </p:cNvPr>
            <p:cNvSpPr/>
            <p:nvPr/>
          </p:nvSpPr>
          <p:spPr>
            <a:xfrm>
              <a:off x="1828102" y="4124273"/>
              <a:ext cx="2472593" cy="984440"/>
            </a:xfrm>
            <a:prstGeom prst="rect">
              <a:avLst/>
            </a:prstGeom>
            <a:solidFill>
              <a:srgbClr val="0685C9">
                <a:alpha val="17000"/>
              </a:srgbClr>
            </a:solidFill>
            <a:ln w="28575">
              <a:solidFill>
                <a:srgbClr val="0685C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14F0906-B441-95BA-8AC8-B113651A5EC7}"/>
              </a:ext>
            </a:extLst>
          </p:cNvPr>
          <p:cNvSpPr txBox="1"/>
          <p:nvPr/>
        </p:nvSpPr>
        <p:spPr>
          <a:xfrm>
            <a:off x="1238753" y="4586316"/>
            <a:ext cx="323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produce 1-D Skill of PACC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E788EA-08E5-46C7-C565-6B58AE123B02}"/>
              </a:ext>
            </a:extLst>
          </p:cNvPr>
          <p:cNvGrpSpPr/>
          <p:nvPr/>
        </p:nvGrpSpPr>
        <p:grpSpPr>
          <a:xfrm>
            <a:off x="5340975" y="4578669"/>
            <a:ext cx="3720256" cy="2035623"/>
            <a:chOff x="5008468" y="4578669"/>
            <a:chExt cx="3720256" cy="20356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4D6907-0697-F648-7CBA-A6894B10ED0D}"/>
                </a:ext>
              </a:extLst>
            </p:cNvPr>
            <p:cNvGrpSpPr/>
            <p:nvPr/>
          </p:nvGrpSpPr>
          <p:grpSpPr>
            <a:xfrm>
              <a:off x="5008468" y="4638122"/>
              <a:ext cx="3720256" cy="1976170"/>
              <a:chOff x="2529098" y="4494919"/>
              <a:chExt cx="3132306" cy="166385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9965CDD-B1B3-6DAF-702F-008101A7CD02}"/>
                  </a:ext>
                </a:extLst>
              </p:cNvPr>
              <p:cNvGrpSpPr/>
              <p:nvPr/>
            </p:nvGrpSpPr>
            <p:grpSpPr>
              <a:xfrm>
                <a:off x="2529098" y="4494919"/>
                <a:ext cx="3132306" cy="1663856"/>
                <a:chOff x="2529098" y="4494919"/>
                <a:chExt cx="3132306" cy="1663856"/>
              </a:xfrm>
            </p:grpSpPr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23FFF911-3E86-E083-4BCD-E3F2D0E84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69" r="65745" b="72046"/>
                <a:stretch/>
              </p:blipFill>
              <p:spPr>
                <a:xfrm>
                  <a:off x="2529098" y="4494919"/>
                  <a:ext cx="3132306" cy="1343173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866EA8F6-3F39-E23E-6480-72376AEB2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2203" r="65745" b="23121"/>
                <a:stretch/>
              </p:blipFill>
              <p:spPr>
                <a:xfrm>
                  <a:off x="2529098" y="5838092"/>
                  <a:ext cx="3132306" cy="320683"/>
                </a:xfrm>
                <a:prstGeom prst="rect">
                  <a:avLst/>
                </a:prstGeom>
              </p:spPr>
            </p:pic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490A071-A188-D62D-3E42-70109B62316E}"/>
                  </a:ext>
                </a:extLst>
              </p:cNvPr>
              <p:cNvSpPr/>
              <p:nvPr/>
            </p:nvSpPr>
            <p:spPr>
              <a:xfrm>
                <a:off x="2873828" y="4515015"/>
                <a:ext cx="844062" cy="1976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B9837B-C7DF-00A5-BEC8-D1FB89D2F9CA}"/>
                </a:ext>
              </a:extLst>
            </p:cNvPr>
            <p:cNvSpPr txBox="1"/>
            <p:nvPr/>
          </p:nvSpPr>
          <p:spPr>
            <a:xfrm>
              <a:off x="5454177" y="4578669"/>
              <a:ext cx="323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 produce 2-D Map of PACC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D3F2B6-0EBF-A5D5-74B9-5AAB3B6C5EBC}"/>
                </a:ext>
              </a:extLst>
            </p:cNvPr>
            <p:cNvGrpSpPr/>
            <p:nvPr/>
          </p:nvGrpSpPr>
          <p:grpSpPr>
            <a:xfrm>
              <a:off x="5259624" y="4750348"/>
              <a:ext cx="2077442" cy="1055974"/>
              <a:chOff x="5259624" y="4750348"/>
              <a:chExt cx="2077442" cy="105597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953B613-83D7-912D-1DFF-A24F91FD71B9}"/>
                  </a:ext>
                </a:extLst>
              </p:cNvPr>
              <p:cNvGrpSpPr/>
              <p:nvPr/>
            </p:nvGrpSpPr>
            <p:grpSpPr>
              <a:xfrm>
                <a:off x="5259624" y="4750348"/>
                <a:ext cx="2077442" cy="1055974"/>
                <a:chOff x="6037840" y="4293150"/>
                <a:chExt cx="2077442" cy="1055974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D7134DB-836D-4348-8E6F-3478E99A9CD8}"/>
                    </a:ext>
                  </a:extLst>
                </p:cNvPr>
                <p:cNvSpPr/>
                <p:nvPr/>
              </p:nvSpPr>
              <p:spPr>
                <a:xfrm>
                  <a:off x="6412044" y="4553238"/>
                  <a:ext cx="1329034" cy="529142"/>
                </a:xfrm>
                <a:prstGeom prst="rect">
                  <a:avLst/>
                </a:prstGeom>
                <a:solidFill>
                  <a:schemeClr val="bg1">
                    <a:alpha val="66000"/>
                  </a:schemeClr>
                </a:solidFill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ight Arrow 65">
                  <a:extLst>
                    <a:ext uri="{FF2B5EF4-FFF2-40B4-BE49-F238E27FC236}">
                      <a16:creationId xmlns:a16="http://schemas.microsoft.com/office/drawing/2014/main" id="{C807DB0C-5FFA-7832-698E-7414706E747B}"/>
                    </a:ext>
                  </a:extLst>
                </p:cNvPr>
                <p:cNvSpPr/>
                <p:nvPr/>
              </p:nvSpPr>
              <p:spPr>
                <a:xfrm>
                  <a:off x="7741078" y="4694396"/>
                  <a:ext cx="374204" cy="246826"/>
                </a:xfrm>
                <a:prstGeom prst="rightArrow">
                  <a:avLst>
                    <a:gd name="adj1" fmla="val 37811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ight Arrow 66">
                  <a:extLst>
                    <a:ext uri="{FF2B5EF4-FFF2-40B4-BE49-F238E27FC236}">
                      <a16:creationId xmlns:a16="http://schemas.microsoft.com/office/drawing/2014/main" id="{4C706BDA-8EDE-493D-21A0-05D578AFB8BD}"/>
                    </a:ext>
                  </a:extLst>
                </p:cNvPr>
                <p:cNvSpPr/>
                <p:nvPr/>
              </p:nvSpPr>
              <p:spPr>
                <a:xfrm rot="10800000">
                  <a:off x="6037840" y="4684863"/>
                  <a:ext cx="374204" cy="246826"/>
                </a:xfrm>
                <a:prstGeom prst="rightArrow">
                  <a:avLst>
                    <a:gd name="adj1" fmla="val 37811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ight Arrow 67">
                  <a:extLst>
                    <a:ext uri="{FF2B5EF4-FFF2-40B4-BE49-F238E27FC236}">
                      <a16:creationId xmlns:a16="http://schemas.microsoft.com/office/drawing/2014/main" id="{560F5A1B-7FE9-1AB7-482B-E0F0BE5A9920}"/>
                    </a:ext>
                  </a:extLst>
                </p:cNvPr>
                <p:cNvSpPr/>
                <p:nvPr/>
              </p:nvSpPr>
              <p:spPr>
                <a:xfrm rot="16200000">
                  <a:off x="6940900" y="4305398"/>
                  <a:ext cx="260087" cy="235592"/>
                </a:xfrm>
                <a:prstGeom prst="rightArrow">
                  <a:avLst>
                    <a:gd name="adj1" fmla="val 37811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Arrow 68">
                  <a:extLst>
                    <a:ext uri="{FF2B5EF4-FFF2-40B4-BE49-F238E27FC236}">
                      <a16:creationId xmlns:a16="http://schemas.microsoft.com/office/drawing/2014/main" id="{012EED99-CCAE-E7AA-3305-5E3E68C65684}"/>
                    </a:ext>
                  </a:extLst>
                </p:cNvPr>
                <p:cNvSpPr/>
                <p:nvPr/>
              </p:nvSpPr>
              <p:spPr>
                <a:xfrm rot="5400000" flipV="1">
                  <a:off x="6940902" y="5101285"/>
                  <a:ext cx="260087" cy="235592"/>
                </a:xfrm>
                <a:prstGeom prst="rightArrow">
                  <a:avLst>
                    <a:gd name="adj1" fmla="val 37811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A8A00EB-1DFC-51D8-218C-687053E11DF7}"/>
                  </a:ext>
                </a:extLst>
              </p:cNvPr>
              <p:cNvSpPr/>
              <p:nvPr/>
            </p:nvSpPr>
            <p:spPr>
              <a:xfrm>
                <a:off x="6244843" y="5217629"/>
                <a:ext cx="107004" cy="10124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442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7241568-B11D-C726-5DEE-0A488568B1A0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7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087" y="325490"/>
            <a:ext cx="8945291" cy="420016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Results: Initial MJO amplitude </a:t>
            </a:r>
            <a:r>
              <a:rPr lang="en-US" altLang="ko-KR" sz="2800" dirty="0">
                <a:latin typeface="+mn-lt"/>
                <a:cs typeface="Segoe UI" panose="020B0502040204020203" pitchFamily="34" charset="0"/>
                <a:sym typeface="Wingdings" panose="05000000000000000000" pitchFamily="2" charset="2"/>
              </a:rPr>
              <a:t> PNA prediction skills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DA0CF-8CF1-47E3-B1DD-B58BDEF96A34}"/>
              </a:ext>
            </a:extLst>
          </p:cNvPr>
          <p:cNvSpPr txBox="1"/>
          <p:nvPr/>
        </p:nvSpPr>
        <p:spPr>
          <a:xfrm>
            <a:off x="590853" y="4452202"/>
            <a:ext cx="6295908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56FF"/>
                </a:solidFill>
              </a:rPr>
              <a:t>Models tend to predict circulation in the PNA region better with strong MJO </a:t>
            </a:r>
            <a:r>
              <a:rPr lang="en-US" altLang="ko-KR" dirty="0"/>
              <a:t>than with inactive MJO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In </a:t>
            </a:r>
            <a:r>
              <a:rPr lang="en-US" altLang="ko-KR" dirty="0">
                <a:solidFill>
                  <a:srgbClr val="0257FF"/>
                </a:solidFill>
              </a:rPr>
              <a:t>ECMWF</a:t>
            </a:r>
            <a:r>
              <a:rPr lang="en-US" altLang="ko-KR" dirty="0"/>
              <a:t>, the modulation effect </a:t>
            </a:r>
            <a:r>
              <a:rPr lang="en-US" altLang="ko-KR" dirty="0">
                <a:solidFill>
                  <a:srgbClr val="0156FF"/>
                </a:solidFill>
              </a:rPr>
              <a:t>peaks in lead week 4 (W4).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56F71-6F77-490B-91EC-501622F5FE4D}"/>
              </a:ext>
            </a:extLst>
          </p:cNvPr>
          <p:cNvGrpSpPr/>
          <p:nvPr/>
        </p:nvGrpSpPr>
        <p:grpSpPr>
          <a:xfrm>
            <a:off x="7157227" y="1092941"/>
            <a:ext cx="4335686" cy="5370391"/>
            <a:chOff x="2563161" y="1091826"/>
            <a:chExt cx="4191885" cy="5720986"/>
          </a:xfrm>
        </p:grpSpPr>
        <p:pic>
          <p:nvPicPr>
            <p:cNvPr id="13" name="image10.png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E73C21C-F983-4E18-8ED5-6BA07ECA4935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161" y="1491675"/>
              <a:ext cx="4191885" cy="5321137"/>
            </a:xfrm>
            <a:prstGeom prst="rect">
              <a:avLst/>
            </a:prstGeom>
            <a:ln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E54C9D-05B1-4CAA-9650-BD77F913AE4C}"/>
                </a:ext>
              </a:extLst>
            </p:cNvPr>
            <p:cNvSpPr txBox="1"/>
            <p:nvPr/>
          </p:nvSpPr>
          <p:spPr>
            <a:xfrm>
              <a:off x="4981878" y="1118463"/>
              <a:ext cx="1522000" cy="35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Strong-Inactive</a:t>
              </a:r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68CCF7-39D6-411F-9261-5D20CFEAE97B}"/>
                </a:ext>
              </a:extLst>
            </p:cNvPr>
            <p:cNvSpPr txBox="1"/>
            <p:nvPr/>
          </p:nvSpPr>
          <p:spPr>
            <a:xfrm>
              <a:off x="2956849" y="1091826"/>
              <a:ext cx="1275618" cy="35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PACC(Z500)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9391AF-E301-4BC9-A661-7A39F83BBD09}"/>
                  </a:ext>
                </a:extLst>
              </p:cNvPr>
              <p:cNvSpPr/>
              <p:nvPr/>
            </p:nvSpPr>
            <p:spPr>
              <a:xfrm>
                <a:off x="752295" y="3197935"/>
                <a:ext cx="8023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𝐷𝐼𝐹𝐹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D9391AF-E301-4BC9-A661-7A39F83BB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95" y="3197935"/>
                <a:ext cx="80239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E50AC9-A967-448C-84E8-BD4055CDA0C9}"/>
                  </a:ext>
                </a:extLst>
              </p:cNvPr>
              <p:cNvSpPr/>
              <p:nvPr/>
            </p:nvSpPr>
            <p:spPr>
              <a:xfrm>
                <a:off x="950257" y="3511938"/>
                <a:ext cx="3043141" cy="53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 100 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𝑃𝐴𝐶𝐶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𝑔𝑟𝑜𝑢𝑝𝐴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𝑃𝐴𝐶𝐶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𝑔𝑟𝑜𝑢𝑝𝐵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𝑃𝐴𝐶𝐶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𝐴𝐿𝐿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E50AC9-A967-448C-84E8-BD4055CDA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7" y="3511938"/>
                <a:ext cx="3043141" cy="539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3696FE-0FED-4FF0-9441-EA0C63FC3D00}"/>
                  </a:ext>
                </a:extLst>
              </p:cNvPr>
              <p:cNvSpPr/>
              <p:nvPr/>
            </p:nvSpPr>
            <p:spPr>
              <a:xfrm>
                <a:off x="733440" y="1624309"/>
                <a:ext cx="6295908" cy="138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𝑃𝐴𝐶𝐶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)·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 ·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i="1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)·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·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400" i="1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)·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3696FE-0FED-4FF0-9441-EA0C63FC3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40" y="1624309"/>
                <a:ext cx="6295908" cy="1389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071E6A8-EAD0-45CA-BFDA-55F4EE7A8DA9}"/>
              </a:ext>
            </a:extLst>
          </p:cNvPr>
          <p:cNvSpPr txBox="1"/>
          <p:nvPr/>
        </p:nvSpPr>
        <p:spPr>
          <a:xfrm>
            <a:off x="699087" y="1015630"/>
            <a:ext cx="5946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Pattern Anomaly Correlation Coefficient (PACC; uncentered)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F1CEC1D-2919-F1A7-E0D4-4A0BC5D8A596}"/>
              </a:ext>
            </a:extLst>
          </p:cNvPr>
          <p:cNvSpPr/>
          <p:nvPr/>
        </p:nvSpPr>
        <p:spPr>
          <a:xfrm>
            <a:off x="11233129" y="172223"/>
            <a:ext cx="802399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662301-193F-649D-78A0-E4A3BC263523}"/>
              </a:ext>
            </a:extLst>
          </p:cNvPr>
          <p:cNvSpPr txBox="1"/>
          <p:nvPr/>
        </p:nvSpPr>
        <p:spPr>
          <a:xfrm>
            <a:off x="11385529" y="181825"/>
            <a:ext cx="58691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CA503C-499D-45F9-B132-07FAAE487FFF}"/>
              </a:ext>
            </a:extLst>
          </p:cNvPr>
          <p:cNvGrpSpPr/>
          <p:nvPr/>
        </p:nvGrpSpPr>
        <p:grpSpPr>
          <a:xfrm>
            <a:off x="10128482" y="751889"/>
            <a:ext cx="1178304" cy="431354"/>
            <a:chOff x="5971182" y="1305123"/>
            <a:chExt cx="995713" cy="3722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4D774-01E8-4887-9987-FE4B535D0212}"/>
                </a:ext>
              </a:extLst>
            </p:cNvPr>
            <p:cNvSpPr txBox="1"/>
            <p:nvPr/>
          </p:nvSpPr>
          <p:spPr>
            <a:xfrm>
              <a:off x="6046740" y="1305123"/>
              <a:ext cx="843638" cy="21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PACC(Z500)</a:t>
              </a:r>
              <a:endParaRPr lang="en-US" sz="1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D7573-629B-4ED2-8D91-1BAEA33911C1}"/>
                </a:ext>
              </a:extLst>
            </p:cNvPr>
            <p:cNvSpPr txBox="1"/>
            <p:nvPr/>
          </p:nvSpPr>
          <p:spPr>
            <a:xfrm>
              <a:off x="6123257" y="1464888"/>
              <a:ext cx="843638" cy="21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MJO amplitude</a:t>
              </a:r>
              <a:endParaRPr lang="en-US" sz="1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B37182-CA5F-4601-85E8-67DBBB7B6AF5}"/>
                </a:ext>
              </a:extLst>
            </p:cNvPr>
            <p:cNvCxnSpPr/>
            <p:nvPr/>
          </p:nvCxnSpPr>
          <p:spPr>
            <a:xfrm flipH="1">
              <a:off x="5971182" y="1424935"/>
              <a:ext cx="1478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FBBA2A-B18F-4351-AB52-7EEA6D94A3E3}"/>
                </a:ext>
              </a:extLst>
            </p:cNvPr>
            <p:cNvCxnSpPr/>
            <p:nvPr/>
          </p:nvCxnSpPr>
          <p:spPr>
            <a:xfrm flipH="1">
              <a:off x="5971182" y="1581689"/>
              <a:ext cx="147874" cy="0"/>
            </a:xfrm>
            <a:prstGeom prst="line">
              <a:avLst/>
            </a:prstGeom>
            <a:ln w="19050">
              <a:solidFill>
                <a:srgbClr val="399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6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8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090" y="325489"/>
            <a:ext cx="11206717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Initial MJO amplitude &amp; phase </a:t>
            </a:r>
            <a:r>
              <a:rPr lang="en-US" altLang="ko-KR" sz="2800" dirty="0">
                <a:latin typeface="+mn-lt"/>
                <a:cs typeface="Segoe UI" panose="020B0502040204020203" pitchFamily="34" charset="0"/>
                <a:sym typeface="Wingdings" panose="05000000000000000000" pitchFamily="2" charset="2"/>
              </a:rPr>
              <a:t> PNA prediction skills in W4 (ECMWF)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CA503C-499D-45F9-B132-07FAAE487FFF}"/>
              </a:ext>
            </a:extLst>
          </p:cNvPr>
          <p:cNvGrpSpPr/>
          <p:nvPr/>
        </p:nvGrpSpPr>
        <p:grpSpPr>
          <a:xfrm>
            <a:off x="2102146" y="1628903"/>
            <a:ext cx="1178304" cy="431354"/>
            <a:chOff x="5971182" y="1305123"/>
            <a:chExt cx="995713" cy="37224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4D774-01E8-4887-9987-FE4B535D0212}"/>
                </a:ext>
              </a:extLst>
            </p:cNvPr>
            <p:cNvSpPr txBox="1"/>
            <p:nvPr/>
          </p:nvSpPr>
          <p:spPr>
            <a:xfrm>
              <a:off x="6046740" y="1305123"/>
              <a:ext cx="843638" cy="21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PACC(Z300)</a:t>
              </a:r>
              <a:endParaRPr lang="en-US" sz="1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D7573-629B-4ED2-8D91-1BAEA33911C1}"/>
                </a:ext>
              </a:extLst>
            </p:cNvPr>
            <p:cNvSpPr txBox="1"/>
            <p:nvPr/>
          </p:nvSpPr>
          <p:spPr>
            <a:xfrm>
              <a:off x="6123257" y="1464888"/>
              <a:ext cx="843638" cy="21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MJO amplitude</a:t>
              </a:r>
              <a:endParaRPr lang="en-US" sz="1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B37182-CA5F-4601-85E8-67DBBB7B6AF5}"/>
                </a:ext>
              </a:extLst>
            </p:cNvPr>
            <p:cNvCxnSpPr/>
            <p:nvPr/>
          </p:nvCxnSpPr>
          <p:spPr>
            <a:xfrm flipH="1">
              <a:off x="5971182" y="1424935"/>
              <a:ext cx="1478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FBBA2A-B18F-4351-AB52-7EEA6D94A3E3}"/>
                </a:ext>
              </a:extLst>
            </p:cNvPr>
            <p:cNvCxnSpPr/>
            <p:nvPr/>
          </p:nvCxnSpPr>
          <p:spPr>
            <a:xfrm flipH="1">
              <a:off x="5971182" y="1581689"/>
              <a:ext cx="147874" cy="0"/>
            </a:xfrm>
            <a:prstGeom prst="line">
              <a:avLst/>
            </a:prstGeom>
            <a:ln w="19050">
              <a:solidFill>
                <a:srgbClr val="399F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5.png">
            <a:extLst>
              <a:ext uri="{FF2B5EF4-FFF2-40B4-BE49-F238E27FC236}">
                <a16:creationId xmlns:a16="http://schemas.microsoft.com/office/drawing/2014/main" id="{B48924CA-C4D2-4476-BFA3-6921A96F273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72256" y="1536323"/>
            <a:ext cx="2836208" cy="3787501"/>
          </a:xfrm>
          <a:prstGeom prst="rect">
            <a:avLst/>
          </a:prstGeom>
          <a:ln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1017A9-AB02-4685-9962-F8EA3C2E3254}"/>
              </a:ext>
            </a:extLst>
          </p:cNvPr>
          <p:cNvSpPr txBox="1"/>
          <p:nvPr/>
        </p:nvSpPr>
        <p:spPr>
          <a:xfrm>
            <a:off x="787246" y="1014965"/>
            <a:ext cx="37671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Z300 PACC in PNA </a:t>
            </a:r>
            <a:r>
              <a:rPr lang="en-US" altLang="ko-KR" sz="1200" dirty="0"/>
              <a:t>(20:80N,120E:60W)</a:t>
            </a:r>
            <a:endParaRPr lang="en-US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00A510-988D-4C65-9845-9F08787E44F3}"/>
              </a:ext>
            </a:extLst>
          </p:cNvPr>
          <p:cNvSpPr txBox="1"/>
          <p:nvPr/>
        </p:nvSpPr>
        <p:spPr>
          <a:xfrm>
            <a:off x="590445" y="5700219"/>
            <a:ext cx="1083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236DFF"/>
                </a:solidFill>
              </a:rPr>
              <a:t>The impact from the Initial </a:t>
            </a:r>
            <a:r>
              <a:rPr lang="en-US" dirty="0">
                <a:solidFill>
                  <a:srgbClr val="236DFF"/>
                </a:solidFill>
              </a:rPr>
              <a:t>MJO amplitude is concentrated in the PNA region, in terms of </a:t>
            </a:r>
            <a:r>
              <a:rPr lang="en-US" altLang="ko-KR" dirty="0"/>
              <a:t>Z300</a:t>
            </a:r>
            <a:r>
              <a:rPr lang="en-US" dirty="0"/>
              <a:t> prediction skill.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The PACC difference between Strong and Inactive accounts for </a:t>
            </a:r>
            <a:r>
              <a:rPr lang="en-US" altLang="ko-KR" dirty="0">
                <a:solidFill>
                  <a:srgbClr val="0156FF"/>
                </a:solidFill>
              </a:rPr>
              <a:t>40~50% </a:t>
            </a:r>
            <a:r>
              <a:rPr lang="en-US" altLang="ko-KR" dirty="0"/>
              <a:t>of average PACC.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57FF"/>
                </a:solidFill>
              </a:rPr>
              <a:t>Initial MJO phase</a:t>
            </a:r>
            <a:r>
              <a:rPr lang="en-US" dirty="0"/>
              <a:t> also has the modulation impact: </a:t>
            </a:r>
            <a:r>
              <a:rPr lang="en-US" dirty="0">
                <a:solidFill>
                  <a:srgbClr val="0066FF"/>
                </a:solidFill>
              </a:rPr>
              <a:t>P81 has the greatest </a:t>
            </a:r>
            <a:r>
              <a:rPr lang="en-US" dirty="0"/>
              <a:t>impact, </a:t>
            </a:r>
            <a:r>
              <a:rPr lang="en-US" dirty="0">
                <a:solidFill>
                  <a:srgbClr val="0066FF"/>
                </a:solidFill>
              </a:rPr>
              <a:t>P23 has little impact</a:t>
            </a:r>
            <a:r>
              <a:rPr lang="en-US" dirty="0"/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10AF73-7C62-4C76-83C9-7DE63C74C71F}"/>
              </a:ext>
            </a:extLst>
          </p:cNvPr>
          <p:cNvGrpSpPr/>
          <p:nvPr/>
        </p:nvGrpSpPr>
        <p:grpSpPr>
          <a:xfrm>
            <a:off x="3860428" y="1014964"/>
            <a:ext cx="4881740" cy="4325274"/>
            <a:chOff x="3633610" y="802309"/>
            <a:chExt cx="4881740" cy="4325274"/>
          </a:xfrm>
        </p:grpSpPr>
        <p:pic>
          <p:nvPicPr>
            <p:cNvPr id="28" name="image6.png">
              <a:extLst>
                <a:ext uri="{FF2B5EF4-FFF2-40B4-BE49-F238E27FC236}">
                  <a16:creationId xmlns:a16="http://schemas.microsoft.com/office/drawing/2014/main" id="{6DAC3128-EE8B-4036-91A7-C3F478443FB4}"/>
                </a:ext>
              </a:extLst>
            </p:cNvPr>
            <p:cNvPicPr/>
            <p:nvPr/>
          </p:nvPicPr>
          <p:blipFill rotWithShape="1">
            <a:blip r:embed="rId4"/>
            <a:srcRect r="47999" b="14641"/>
            <a:stretch/>
          </p:blipFill>
          <p:spPr>
            <a:xfrm>
              <a:off x="4677694" y="2157852"/>
              <a:ext cx="2887842" cy="2763174"/>
            </a:xfrm>
            <a:prstGeom prst="rect">
              <a:avLst/>
            </a:prstGeom>
            <a:ln/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6ED3EA-AB2B-49FE-8114-B04EC8A05219}"/>
                </a:ext>
              </a:extLst>
            </p:cNvPr>
            <p:cNvSpPr txBox="1"/>
            <p:nvPr/>
          </p:nvSpPr>
          <p:spPr>
            <a:xfrm>
              <a:off x="4677694" y="802309"/>
              <a:ext cx="382118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00" dirty="0"/>
                <a:t>PACC %Diff (W4) relative to ALL</a:t>
              </a:r>
              <a:endParaRPr lang="en-US" sz="1700" dirty="0"/>
            </a:p>
          </p:txBody>
        </p:sp>
        <p:pic>
          <p:nvPicPr>
            <p:cNvPr id="30" name="image6.png">
              <a:extLst>
                <a:ext uri="{FF2B5EF4-FFF2-40B4-BE49-F238E27FC236}">
                  <a16:creationId xmlns:a16="http://schemas.microsoft.com/office/drawing/2014/main" id="{6EA86B91-E664-4133-8CC2-18F929297D56}"/>
                </a:ext>
              </a:extLst>
            </p:cNvPr>
            <p:cNvPicPr/>
            <p:nvPr/>
          </p:nvPicPr>
          <p:blipFill rotWithShape="1">
            <a:blip r:embed="rId4"/>
            <a:srcRect t="92798"/>
            <a:stretch/>
          </p:blipFill>
          <p:spPr>
            <a:xfrm>
              <a:off x="3633610" y="4922654"/>
              <a:ext cx="4881740" cy="204929"/>
            </a:xfrm>
            <a:prstGeom prst="rect">
              <a:avLst/>
            </a:prstGeom>
            <a:ln/>
          </p:spPr>
        </p:pic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317A0A60-41E3-4902-90AB-2CBA757AF2D0}"/>
              </a:ext>
            </a:extLst>
          </p:cNvPr>
          <p:cNvGrpSpPr/>
          <p:nvPr/>
        </p:nvGrpSpPr>
        <p:grpSpPr>
          <a:xfrm>
            <a:off x="3140146" y="2814453"/>
            <a:ext cx="1440574" cy="2251176"/>
            <a:chOff x="2743200" y="2601798"/>
            <a:chExt cx="1440574" cy="22511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8BEE01-C8D9-407A-AA35-E4AE42C878A9}"/>
                </a:ext>
              </a:extLst>
            </p:cNvPr>
            <p:cNvSpPr/>
            <p:nvPr/>
          </p:nvSpPr>
          <p:spPr>
            <a:xfrm>
              <a:off x="2743200" y="2601798"/>
              <a:ext cx="216816" cy="22511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0B06D87F-14F2-4266-B64C-A94B74F547EF}"/>
                </a:ext>
              </a:extLst>
            </p:cNvPr>
            <p:cNvSpPr/>
            <p:nvPr/>
          </p:nvSpPr>
          <p:spPr>
            <a:xfrm>
              <a:off x="3653291" y="3494718"/>
              <a:ext cx="530483" cy="353943"/>
            </a:xfrm>
            <a:prstGeom prst="rightArrow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448DC3-0375-4746-9838-0A7B8FAC693B}"/>
              </a:ext>
            </a:extLst>
          </p:cNvPr>
          <p:cNvSpPr txBox="1"/>
          <p:nvPr/>
        </p:nvSpPr>
        <p:spPr>
          <a:xfrm>
            <a:off x="2039315" y="5334595"/>
            <a:ext cx="1766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Shading: 95% confidence level</a:t>
            </a:r>
            <a:endParaRPr lang="en-US" sz="1000" dirty="0"/>
          </a:p>
        </p:txBody>
      </p:sp>
      <p:pic>
        <p:nvPicPr>
          <p:cNvPr id="39" name="image13.png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75E07595-530A-4B2F-BAB4-8FE9CA989A9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60386" r="17976"/>
          <a:stretch/>
        </p:blipFill>
        <p:spPr>
          <a:xfrm rot="5400000">
            <a:off x="8304287" y="1860937"/>
            <a:ext cx="3644109" cy="2909935"/>
          </a:xfrm>
          <a:prstGeom prst="rect">
            <a:avLst/>
          </a:prstGeom>
          <a:ln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CCA5CE-D194-4A49-A27E-E562FEE4C458}"/>
              </a:ext>
            </a:extLst>
          </p:cNvPr>
          <p:cNvSpPr txBox="1"/>
          <p:nvPr/>
        </p:nvSpPr>
        <p:spPr>
          <a:xfrm>
            <a:off x="8565662" y="1019583"/>
            <a:ext cx="31726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/>
              <a:t>PACC %Diff (W4): Strong-Inactive</a:t>
            </a:r>
            <a:endParaRPr lang="en-US" sz="17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AFF9CC-1514-B1A7-1E4F-7FF430A1E9E7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rgbClr val="C4E3E9"/>
              </a:gs>
              <a:gs pos="50000">
                <a:srgbClr val="C4E3E9"/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F6BF90-FD44-80EE-7DCD-409D4C32B871}"/>
              </a:ext>
            </a:extLst>
          </p:cNvPr>
          <p:cNvSpPr/>
          <p:nvPr/>
        </p:nvSpPr>
        <p:spPr>
          <a:xfrm>
            <a:off x="11233129" y="172223"/>
            <a:ext cx="802399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F89FDD-8A35-AF1A-99C9-DA423B29E2BF}"/>
              </a:ext>
            </a:extLst>
          </p:cNvPr>
          <p:cNvSpPr txBox="1"/>
          <p:nvPr/>
        </p:nvSpPr>
        <p:spPr>
          <a:xfrm>
            <a:off x="11385529" y="181825"/>
            <a:ext cx="58691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358797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2790-C861-4192-B2B2-6A5E3C23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F863-A9E7-488D-A439-324E7A17A08E}" type="slidenum">
              <a:rPr lang="en-US" smtClean="0"/>
              <a:t>9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35714B0-EDBF-4BB8-A73B-63378A5583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2518" y="325489"/>
            <a:ext cx="7518400" cy="485775"/>
          </a:xfrm>
        </p:spPr>
        <p:txBody>
          <a:bodyPr>
            <a:noAutofit/>
          </a:bodyPr>
          <a:lstStyle/>
          <a:p>
            <a:pPr algn="l"/>
            <a:r>
              <a:rPr lang="en-US" altLang="ko-KR" sz="2800" dirty="0">
                <a:latin typeface="+mn-lt"/>
                <a:cs typeface="Segoe UI" panose="020B0502040204020203" pitchFamily="34" charset="0"/>
              </a:rPr>
              <a:t>Predicted MJOs</a:t>
            </a:r>
            <a:endParaRPr lang="en-US" sz="2000" dirty="0">
              <a:latin typeface="+mn-lt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E29F7-4684-4EFF-AB8E-16AADBFE71DA}"/>
              </a:ext>
            </a:extLst>
          </p:cNvPr>
          <p:cNvSpPr txBox="1"/>
          <p:nvPr/>
        </p:nvSpPr>
        <p:spPr>
          <a:xfrm>
            <a:off x="572462" y="5488395"/>
            <a:ext cx="719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MJO prediction skill </a:t>
            </a:r>
            <a:r>
              <a:rPr lang="en-US" altLang="ko-KR" dirty="0">
                <a:solidFill>
                  <a:srgbClr val="0156FF"/>
                </a:solidFill>
              </a:rPr>
              <a:t>(amplitude): Strong &lt; Inactive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MJO prediction skill </a:t>
            </a:r>
            <a:r>
              <a:rPr lang="en-US" altLang="ko-KR" dirty="0">
                <a:solidFill>
                  <a:srgbClr val="0156FF"/>
                </a:solidFill>
              </a:rPr>
              <a:t>(phase)        : Other phases &gt; P23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Persistent</a:t>
            </a:r>
            <a:r>
              <a:rPr lang="en-US" dirty="0"/>
              <a:t> MJO </a:t>
            </a:r>
            <a:r>
              <a:rPr lang="en-US" altLang="ko-KR" dirty="0"/>
              <a:t>(model) </a:t>
            </a:r>
            <a:r>
              <a:rPr lang="en-US" altLang="ko-KR" dirty="0">
                <a:solidFill>
                  <a:srgbClr val="0156FF"/>
                </a:solidFill>
                <a:sym typeface="Wingdings" panose="05000000000000000000" pitchFamily="2" charset="2"/>
              </a:rPr>
              <a:t> better NH prediction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9FCFC8-EC72-4EC5-8DC6-74B82EB72DA5}"/>
              </a:ext>
            </a:extLst>
          </p:cNvPr>
          <p:cNvGrpSpPr/>
          <p:nvPr/>
        </p:nvGrpSpPr>
        <p:grpSpPr>
          <a:xfrm>
            <a:off x="683975" y="1023718"/>
            <a:ext cx="4536612" cy="4344925"/>
            <a:chOff x="673341" y="1066250"/>
            <a:chExt cx="4723915" cy="4524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805C54F-4523-499C-9E86-8439580BFF54}"/>
                </a:ext>
              </a:extLst>
            </p:cNvPr>
            <p:cNvSpPr/>
            <p:nvPr/>
          </p:nvSpPr>
          <p:spPr>
            <a:xfrm>
              <a:off x="1148316" y="1584252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21D4CE-1142-4E7B-99AF-90CE0E7B662F}"/>
                </a:ext>
              </a:extLst>
            </p:cNvPr>
            <p:cNvSpPr/>
            <p:nvPr/>
          </p:nvSpPr>
          <p:spPr>
            <a:xfrm>
              <a:off x="1142702" y="2922193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F75151-F28E-42DB-9BA6-17E713100EB4}"/>
                </a:ext>
              </a:extLst>
            </p:cNvPr>
            <p:cNvSpPr/>
            <p:nvPr/>
          </p:nvSpPr>
          <p:spPr>
            <a:xfrm>
              <a:off x="1142702" y="4260134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D2C701-5282-4A8E-B32D-2260AF29F76F}"/>
                </a:ext>
              </a:extLst>
            </p:cNvPr>
            <p:cNvSpPr/>
            <p:nvPr/>
          </p:nvSpPr>
          <p:spPr>
            <a:xfrm>
              <a:off x="3444951" y="1583366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3129FF-2465-41D5-83B2-E424BF2E849F}"/>
                </a:ext>
              </a:extLst>
            </p:cNvPr>
            <p:cNvSpPr/>
            <p:nvPr/>
          </p:nvSpPr>
          <p:spPr>
            <a:xfrm>
              <a:off x="3439337" y="2921307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B6337D-34DC-4189-97D5-2C36D5184785}"/>
                </a:ext>
              </a:extLst>
            </p:cNvPr>
            <p:cNvSpPr/>
            <p:nvPr/>
          </p:nvSpPr>
          <p:spPr>
            <a:xfrm>
              <a:off x="3439337" y="4259248"/>
              <a:ext cx="189259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1DDC5D-6D04-4A3F-8F5E-3F8DFD0EB12B}"/>
                </a:ext>
              </a:extLst>
            </p:cNvPr>
            <p:cNvGrpSpPr/>
            <p:nvPr/>
          </p:nvGrpSpPr>
          <p:grpSpPr>
            <a:xfrm>
              <a:off x="673341" y="1066250"/>
              <a:ext cx="4723915" cy="4524314"/>
              <a:chOff x="454301" y="721081"/>
              <a:chExt cx="4513465" cy="4322756"/>
            </a:xfrm>
          </p:grpSpPr>
          <p:pic>
            <p:nvPicPr>
              <p:cNvPr id="7" name="image7.png">
                <a:extLst>
                  <a:ext uri="{FF2B5EF4-FFF2-40B4-BE49-F238E27FC236}">
                    <a16:creationId xmlns:a16="http://schemas.microsoft.com/office/drawing/2014/main" id="{D22B3559-F879-43C3-A3AF-AC8DFDA4950E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375"/>
              <a:stretch/>
            </p:blipFill>
            <p:spPr>
              <a:xfrm>
                <a:off x="454301" y="721081"/>
                <a:ext cx="4513465" cy="4118547"/>
              </a:xfrm>
              <a:prstGeom prst="rect">
                <a:avLst/>
              </a:prstGeom>
              <a:ln/>
            </p:spPr>
          </p:pic>
          <p:pic>
            <p:nvPicPr>
              <p:cNvPr id="8" name="image7.png">
                <a:extLst>
                  <a:ext uri="{FF2B5EF4-FFF2-40B4-BE49-F238E27FC236}">
                    <a16:creationId xmlns:a16="http://schemas.microsoft.com/office/drawing/2014/main" id="{16583BEF-6AAF-4BC0-A645-DEE092AF201C}"/>
                  </a:ext>
                </a:extLst>
              </p:cNvPr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49"/>
              <a:stretch/>
            </p:blipFill>
            <p:spPr>
              <a:xfrm>
                <a:off x="454301" y="4839628"/>
                <a:ext cx="4513465" cy="204209"/>
              </a:xfrm>
              <a:prstGeom prst="rect">
                <a:avLst/>
              </a:prstGeom>
              <a:ln/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8C69FE-BF01-4445-B074-1FC730A6C7D0}"/>
              </a:ext>
            </a:extLst>
          </p:cNvPr>
          <p:cNvGrpSpPr/>
          <p:nvPr/>
        </p:nvGrpSpPr>
        <p:grpSpPr>
          <a:xfrm>
            <a:off x="6742193" y="1420386"/>
            <a:ext cx="4399402" cy="3850788"/>
            <a:chOff x="385911" y="1242176"/>
            <a:chExt cx="3373289" cy="2952632"/>
          </a:xfrm>
        </p:grpSpPr>
        <p:pic>
          <p:nvPicPr>
            <p:cNvPr id="17" name="image2.png" descr="Calendar&#10;&#10;Description automatically generated">
              <a:extLst>
                <a:ext uri="{FF2B5EF4-FFF2-40B4-BE49-F238E27FC236}">
                  <a16:creationId xmlns:a16="http://schemas.microsoft.com/office/drawing/2014/main" id="{2ECAD9BE-799D-4F7A-B81C-013444CE42F5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85911" y="1242176"/>
              <a:ext cx="3373289" cy="2719483"/>
            </a:xfrm>
            <a:prstGeom prst="rect">
              <a:avLst/>
            </a:prstGeom>
            <a:ln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CF2E92-1741-4BF1-B405-A68DA23CAB4F}"/>
                </a:ext>
              </a:extLst>
            </p:cNvPr>
            <p:cNvSpPr txBox="1"/>
            <p:nvPr/>
          </p:nvSpPr>
          <p:spPr>
            <a:xfrm>
              <a:off x="2017834" y="3982416"/>
              <a:ext cx="1741366" cy="21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Black contours: OBS</a:t>
              </a:r>
              <a:endParaRPr lang="en-US" sz="12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AC857D-B09F-4556-A220-68C57FD28BF9}"/>
                </a:ext>
              </a:extLst>
            </p:cNvPr>
            <p:cNvGrpSpPr/>
            <p:nvPr/>
          </p:nvGrpSpPr>
          <p:grpSpPr>
            <a:xfrm>
              <a:off x="2989690" y="1339795"/>
              <a:ext cx="337931" cy="981986"/>
              <a:chOff x="2989690" y="1339795"/>
              <a:chExt cx="337931" cy="98198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0D17368-7579-410F-BF0E-D32E8E3E2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3668" y="1339795"/>
                <a:ext cx="1" cy="981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2C8AA99-BD2E-459E-B479-5228783D36A1}"/>
                  </a:ext>
                </a:extLst>
              </p:cNvPr>
              <p:cNvCxnSpPr/>
              <p:nvPr/>
            </p:nvCxnSpPr>
            <p:spPr>
              <a:xfrm>
                <a:off x="2989690" y="1812897"/>
                <a:ext cx="33793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4B62347-F1EB-4614-8032-A72A6DF80E58}"/>
              </a:ext>
            </a:extLst>
          </p:cNvPr>
          <p:cNvSpPr txBox="1"/>
          <p:nvPr/>
        </p:nvSpPr>
        <p:spPr>
          <a:xfrm>
            <a:off x="7044688" y="881643"/>
            <a:ext cx="401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OLR anomaly, 15°S:10°N (ECMWF, OBS)</a:t>
            </a:r>
            <a:endParaRPr lang="en-US" sz="1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842715-AD69-4A92-A26C-864A3DB11D58}"/>
              </a:ext>
            </a:extLst>
          </p:cNvPr>
          <p:cNvGrpSpPr/>
          <p:nvPr/>
        </p:nvGrpSpPr>
        <p:grpSpPr>
          <a:xfrm>
            <a:off x="7282429" y="2018123"/>
            <a:ext cx="3222709" cy="2063219"/>
            <a:chOff x="952500" y="2018122"/>
            <a:chExt cx="3222709" cy="206321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7A16E16-3604-4030-A383-76204D07EE24}"/>
                </a:ext>
              </a:extLst>
            </p:cNvPr>
            <p:cNvSpPr/>
            <p:nvPr/>
          </p:nvSpPr>
          <p:spPr>
            <a:xfrm>
              <a:off x="952500" y="2019300"/>
              <a:ext cx="596893" cy="367125"/>
            </a:xfrm>
            <a:prstGeom prst="ellipse">
              <a:avLst/>
            </a:prstGeom>
            <a:solidFill>
              <a:srgbClr val="42A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A4DA1D-E0BC-43B5-BA4E-87279110A0E0}"/>
                </a:ext>
              </a:extLst>
            </p:cNvPr>
            <p:cNvSpPr/>
            <p:nvPr/>
          </p:nvSpPr>
          <p:spPr>
            <a:xfrm>
              <a:off x="1638531" y="2018123"/>
              <a:ext cx="596893" cy="367125"/>
            </a:xfrm>
            <a:prstGeom prst="ellipse">
              <a:avLst/>
            </a:prstGeom>
            <a:solidFill>
              <a:srgbClr val="CF5A1D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F2FE18-FF21-43C7-86C2-FC938582E815}"/>
                </a:ext>
              </a:extLst>
            </p:cNvPr>
            <p:cNvSpPr/>
            <p:nvPr/>
          </p:nvSpPr>
          <p:spPr>
            <a:xfrm>
              <a:off x="1054338" y="3714216"/>
              <a:ext cx="596893" cy="367125"/>
            </a:xfrm>
            <a:prstGeom prst="ellipse">
              <a:avLst/>
            </a:prstGeom>
            <a:solidFill>
              <a:srgbClr val="CF5A1D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6EC088-433B-434E-875A-7B7D7529D7AA}"/>
                </a:ext>
              </a:extLst>
            </p:cNvPr>
            <p:cNvSpPr/>
            <p:nvPr/>
          </p:nvSpPr>
          <p:spPr>
            <a:xfrm>
              <a:off x="3509635" y="3714216"/>
              <a:ext cx="596893" cy="367125"/>
            </a:xfrm>
            <a:prstGeom prst="ellipse">
              <a:avLst/>
            </a:prstGeom>
            <a:solidFill>
              <a:srgbClr val="CF5A1D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8E9D7F-D74A-4E90-88CE-2FF153E99E0E}"/>
                </a:ext>
              </a:extLst>
            </p:cNvPr>
            <p:cNvSpPr/>
            <p:nvPr/>
          </p:nvSpPr>
          <p:spPr>
            <a:xfrm>
              <a:off x="3578316" y="2018122"/>
              <a:ext cx="596893" cy="367125"/>
            </a:xfrm>
            <a:prstGeom prst="ellipse">
              <a:avLst/>
            </a:prstGeom>
            <a:solidFill>
              <a:srgbClr val="42A000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107710F-9B82-408A-96E2-A1D14E5712E3}"/>
              </a:ext>
            </a:extLst>
          </p:cNvPr>
          <p:cNvSpPr txBox="1"/>
          <p:nvPr/>
        </p:nvSpPr>
        <p:spPr>
          <a:xfrm>
            <a:off x="6434254" y="5488395"/>
            <a:ext cx="5569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P23: </a:t>
            </a:r>
            <a:r>
              <a:rPr lang="en-US" altLang="ko-KR" dirty="0">
                <a:solidFill>
                  <a:srgbClr val="0156FF"/>
                </a:solidFill>
              </a:rPr>
              <a:t>Maritime Continent barrier </a:t>
            </a:r>
            <a:r>
              <a:rPr lang="en-US" altLang="ko-KR" dirty="0"/>
              <a:t>(Kim et al. 2016)</a:t>
            </a:r>
            <a:endParaRPr lang="en-US" dirty="0">
              <a:solidFill>
                <a:srgbClr val="0156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P81: </a:t>
            </a:r>
            <a:r>
              <a:rPr lang="en-US" altLang="ko-KR" dirty="0">
                <a:solidFill>
                  <a:srgbClr val="236DFF"/>
                </a:solidFill>
              </a:rPr>
              <a:t>Dipole structure </a:t>
            </a:r>
            <a:r>
              <a:rPr lang="en-US" altLang="ko-KR" dirty="0"/>
              <a:t>in W2-3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strong teleconnections (</a:t>
            </a:r>
            <a:r>
              <a:rPr lang="en-US" altLang="ko-KR" dirty="0" err="1"/>
              <a:t>Seo</a:t>
            </a:r>
            <a:r>
              <a:rPr lang="en-US" altLang="ko-KR" dirty="0"/>
              <a:t> &amp; Lee,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0156FF"/>
              </a:solidFill>
              <a:sym typeface="Wingdings" panose="05000000000000000000" pitchFamily="2" charset="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2D1221-3DAF-3729-4E15-88C6E6C554C3}"/>
              </a:ext>
            </a:extLst>
          </p:cNvPr>
          <p:cNvSpPr/>
          <p:nvPr/>
        </p:nvSpPr>
        <p:spPr>
          <a:xfrm>
            <a:off x="385977" y="805741"/>
            <a:ext cx="11332345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FF4DF9D-4242-B99B-1C1F-2129866DB010}"/>
              </a:ext>
            </a:extLst>
          </p:cNvPr>
          <p:cNvSpPr/>
          <p:nvPr/>
        </p:nvSpPr>
        <p:spPr>
          <a:xfrm>
            <a:off x="11233129" y="172223"/>
            <a:ext cx="802399" cy="75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08AC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86A4F9-F5B2-66F3-748A-3FBD5AB14590}"/>
              </a:ext>
            </a:extLst>
          </p:cNvPr>
          <p:cNvSpPr txBox="1"/>
          <p:nvPr/>
        </p:nvSpPr>
        <p:spPr>
          <a:xfrm>
            <a:off x="11385529" y="181825"/>
            <a:ext cx="58691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57178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12328</TotalTime>
  <Words>1016</Words>
  <Application>Microsoft Office PowerPoint</Application>
  <PresentationFormat>Widescreen</PresentationFormat>
  <Paragraphs>198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KoPub돋움체 Bold</vt:lpstr>
      <vt:lpstr>Arial</vt:lpstr>
      <vt:lpstr>Calibri</vt:lpstr>
      <vt:lpstr>Calibri Light</vt:lpstr>
      <vt:lpstr>Cambria Math</vt:lpstr>
      <vt:lpstr>Wingdings</vt:lpstr>
      <vt:lpstr>Office Theme</vt:lpstr>
      <vt:lpstr>MJO modulation of subseasonal-to-seasonal (S2S) prediction in the Northern Hemisphere</vt:lpstr>
      <vt:lpstr>MJO as a source of subseasonal prediction</vt:lpstr>
      <vt:lpstr>MJO as a source of subseasonal prediction</vt:lpstr>
      <vt:lpstr>Key questions</vt:lpstr>
      <vt:lpstr>Data: subseasonal prediction models</vt:lpstr>
      <vt:lpstr>Methods: NH prediction skills</vt:lpstr>
      <vt:lpstr>Results: Initial MJO amplitude  PNA prediction skills</vt:lpstr>
      <vt:lpstr>Initial MJO amplitude &amp; phase  PNA prediction skills in W4 (ECMWF)</vt:lpstr>
      <vt:lpstr>Predicted MJOs</vt:lpstr>
      <vt:lpstr>Predicted MJOs</vt:lpstr>
      <vt:lpstr>Summary &amp;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hera</dc:creator>
  <cp:lastModifiedBy>kim hera</cp:lastModifiedBy>
  <cp:revision>983</cp:revision>
  <dcterms:created xsi:type="dcterms:W3CDTF">2021-08-01T01:14:16Z</dcterms:created>
  <dcterms:modified xsi:type="dcterms:W3CDTF">2022-05-27T06:17:36Z</dcterms:modified>
</cp:coreProperties>
</file>