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60" r:id="rId4"/>
    <p:sldId id="259" r:id="rId5"/>
    <p:sldId id="261" r:id="rId6"/>
    <p:sldId id="263" r:id="rId7"/>
    <p:sldId id="266" r:id="rId8"/>
    <p:sldId id="262" r:id="rId9"/>
    <p:sldId id="264" r:id="rId10"/>
  </p:sldIdLst>
  <p:sldSz cx="12192000" cy="6858000"/>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74" autoAdjust="0"/>
    <p:restoredTop sz="94291" autoAdjust="0"/>
  </p:normalViewPr>
  <p:slideViewPr>
    <p:cSldViewPr snapToGrid="0">
      <p:cViewPr varScale="1">
        <p:scale>
          <a:sx n="65" d="100"/>
          <a:sy n="65" d="100"/>
        </p:scale>
        <p:origin x="85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2E7DB5-3670-4741-9CAC-69C266A5FAE1}" type="datetimeFigureOut">
              <a:rPr lang="pt-PT" smtClean="0"/>
              <a:t>26/05/2022</a:t>
            </a:fld>
            <a:endParaRPr lang="pt-PT"/>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E976C9-AA26-45A1-AFC9-8815FE90ACB1}" type="slidenum">
              <a:rPr lang="pt-PT" smtClean="0"/>
              <a:t>‹nº›</a:t>
            </a:fld>
            <a:endParaRPr lang="pt-PT"/>
          </a:p>
        </p:txBody>
      </p:sp>
    </p:spTree>
    <p:extLst>
      <p:ext uri="{BB962C8B-B14F-4D97-AF65-F5344CB8AC3E}">
        <p14:creationId xmlns:p14="http://schemas.microsoft.com/office/powerpoint/2010/main" val="3852977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Hi everyone. My name is Joana Domingues and I’m a geologist by University of Coimbra, in Portugal.</a:t>
            </a:r>
            <a:endParaRPr lang="pt-P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I’m going to be presenting some results from my dissertation work on remote sensing applied to submarine volcanism, more concretely the characterization of discoloration plumes between 2000 and 2018.</a:t>
            </a:r>
            <a:endParaRPr lang="pt-P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pt-PT" dirty="0"/>
          </a:p>
        </p:txBody>
      </p:sp>
      <p:sp>
        <p:nvSpPr>
          <p:cNvPr id="4" name="Marcador de Posição do Número do Diapositivo 3"/>
          <p:cNvSpPr>
            <a:spLocks noGrp="1"/>
          </p:cNvSpPr>
          <p:nvPr>
            <p:ph type="sldNum" sz="quarter" idx="5"/>
          </p:nvPr>
        </p:nvSpPr>
        <p:spPr/>
        <p:txBody>
          <a:bodyPr/>
          <a:lstStyle/>
          <a:p>
            <a:fld id="{4FE976C9-AA26-45A1-AFC9-8815FE90ACB1}" type="slidenum">
              <a:rPr lang="pt-PT" smtClean="0"/>
              <a:t>1</a:t>
            </a:fld>
            <a:endParaRPr lang="pt-PT"/>
          </a:p>
        </p:txBody>
      </p:sp>
    </p:spTree>
    <p:extLst>
      <p:ext uri="{BB962C8B-B14F-4D97-AF65-F5344CB8AC3E}">
        <p14:creationId xmlns:p14="http://schemas.microsoft.com/office/powerpoint/2010/main" val="1266043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More than 80% of volcanic activity happens in submarine environments but the depth and site at which they are located make detection and monitoring difficult.</a:t>
            </a:r>
            <a:endParaRPr lang="pt-P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These types of events are recurrent and have associated risks, like air and ship traffic and tsunamis, as the case of the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january</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Hunga</a:t>
            </a:r>
            <a:r>
              <a:rPr lang="en-US" sz="1800" dirty="0">
                <a:effectLst/>
                <a:latin typeface="Calibri" panose="020F0502020204030204" pitchFamily="34" charset="0"/>
                <a:ea typeface="Calibri" panose="020F0502020204030204" pitchFamily="34" charset="0"/>
                <a:cs typeface="Times New Roman" panose="02020603050405020304" pitchFamily="18" charset="0"/>
              </a:rPr>
              <a:t> Tonga-</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Hunga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Há’apaí</a:t>
            </a:r>
            <a:r>
              <a:rPr lang="en-US" sz="1800" dirty="0">
                <a:effectLst/>
                <a:latin typeface="Calibri" panose="020F0502020204030204" pitchFamily="34" charset="0"/>
                <a:ea typeface="Calibri" panose="020F0502020204030204" pitchFamily="34" charset="0"/>
                <a:cs typeface="Times New Roman" panose="02020603050405020304" pitchFamily="18" charset="0"/>
              </a:rPr>
              <a:t> submarine eruption. As a way to help monitoring, remote sensing allows the acquisition of data in near real time.</a:t>
            </a:r>
            <a:endParaRPr lang="pt-P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Discoloration plumes are one of the resulting products of Submarine Volcanism and can have 3 types of coloration:</a:t>
            </a:r>
            <a:endParaRPr lang="pt-P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 Turquoise discoloration plumes are associated with bleaching of pumice rafts;</a:t>
            </a:r>
            <a:endParaRPr lang="pt-P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 Green discoloration plumes are associated with rise of Aluminum concentration;</a:t>
            </a:r>
            <a:endParaRPr lang="pt-P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 And Brown discoloration plumes result from an increase of Iron concentration.</a:t>
            </a:r>
            <a:endParaRPr lang="pt-P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pt-PT" dirty="0"/>
          </a:p>
        </p:txBody>
      </p:sp>
      <p:sp>
        <p:nvSpPr>
          <p:cNvPr id="4" name="Marcador de Posição do Número do Diapositivo 3"/>
          <p:cNvSpPr>
            <a:spLocks noGrp="1"/>
          </p:cNvSpPr>
          <p:nvPr>
            <p:ph type="sldNum" sz="quarter" idx="5"/>
          </p:nvPr>
        </p:nvSpPr>
        <p:spPr/>
        <p:txBody>
          <a:bodyPr/>
          <a:lstStyle/>
          <a:p>
            <a:fld id="{4FE976C9-AA26-45A1-AFC9-8815FE90ACB1}" type="slidenum">
              <a:rPr lang="pt-PT" smtClean="0"/>
              <a:t>2</a:t>
            </a:fld>
            <a:endParaRPr lang="pt-PT"/>
          </a:p>
        </p:txBody>
      </p:sp>
    </p:spTree>
    <p:extLst>
      <p:ext uri="{BB962C8B-B14F-4D97-AF65-F5344CB8AC3E}">
        <p14:creationId xmlns:p14="http://schemas.microsoft.com/office/powerpoint/2010/main" val="985237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algn="just">
              <a:lnSpc>
                <a:spcPct val="107000"/>
              </a:lnSpc>
              <a:spcBef>
                <a:spcPts val="120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methodology used is based on 4 steps:</a:t>
            </a:r>
            <a:endParaRPr lang="pt-PT"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Creation of a database of pre-recorded submarine eruptions based on existing databases like Smithsonian, on Information from coastal guards and scientific papers;</a:t>
            </a:r>
            <a:endParaRPr lang="pt-PT"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Bef>
                <a:spcPts val="1200"/>
              </a:spcBef>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Then with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WorldView</a:t>
            </a:r>
            <a:r>
              <a:rPr lang="en-US" sz="1800" dirty="0">
                <a:effectLst/>
                <a:latin typeface="Calibri" panose="020F0502020204030204" pitchFamily="34" charset="0"/>
                <a:ea typeface="Calibri" panose="020F0502020204030204" pitchFamily="34" charset="0"/>
                <a:cs typeface="Times New Roman" panose="02020603050405020304" pitchFamily="18" charset="0"/>
              </a:rPr>
              <a:t> software we selected the most representative images for each eruption – these are real color images with sharp discoloration plumes, without cloud cover or glint;</a:t>
            </a:r>
            <a:endParaRPr lang="pt-PT"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Bef>
                <a:spcPts val="1200"/>
              </a:spcBef>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Next, we downloaded Level2 MODIS data to proceed with the extraction of spectral signatures with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SeaDAS</a:t>
            </a:r>
            <a:r>
              <a:rPr lang="en-US" sz="1800" dirty="0">
                <a:effectLst/>
                <a:latin typeface="Calibri" panose="020F0502020204030204" pitchFamily="34" charset="0"/>
                <a:ea typeface="Calibri" panose="020F0502020204030204" pitchFamily="34" charset="0"/>
                <a:cs typeface="Times New Roman" panose="02020603050405020304" pitchFamily="18" charset="0"/>
              </a:rPr>
              <a:t> software;</a:t>
            </a:r>
            <a:endParaRPr lang="pt-PT"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Bef>
                <a:spcPts val="120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with the spectral signatures extracted we created a classification model with Weka Software.</a:t>
            </a:r>
            <a:endParaRPr lang="pt-P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pt-PT" dirty="0"/>
          </a:p>
        </p:txBody>
      </p:sp>
      <p:sp>
        <p:nvSpPr>
          <p:cNvPr id="4" name="Marcador de Posição do Número do Diapositivo 3"/>
          <p:cNvSpPr>
            <a:spLocks noGrp="1"/>
          </p:cNvSpPr>
          <p:nvPr>
            <p:ph type="sldNum" sz="quarter" idx="5"/>
          </p:nvPr>
        </p:nvSpPr>
        <p:spPr/>
        <p:txBody>
          <a:bodyPr/>
          <a:lstStyle/>
          <a:p>
            <a:fld id="{4FE976C9-AA26-45A1-AFC9-8815FE90ACB1}" type="slidenum">
              <a:rPr lang="pt-PT" smtClean="0"/>
              <a:t>3</a:t>
            </a:fld>
            <a:endParaRPr lang="pt-PT"/>
          </a:p>
        </p:txBody>
      </p:sp>
    </p:spTree>
    <p:extLst>
      <p:ext uri="{BB962C8B-B14F-4D97-AF65-F5344CB8AC3E}">
        <p14:creationId xmlns:p14="http://schemas.microsoft.com/office/powerpoint/2010/main" val="3277760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algn="just">
              <a:lnSpc>
                <a:spcPct val="107000"/>
              </a:lnSpc>
              <a:spcBef>
                <a:spcPts val="120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 identified 60 submarine eruptions from 31 different volcanoes – Most of these volcanoes are located on the Pacific Ocean, along the Mariana Trench and Tonga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Kermadec</a:t>
            </a:r>
            <a:r>
              <a:rPr lang="en-US" sz="1800" dirty="0">
                <a:effectLst/>
                <a:latin typeface="Calibri" panose="020F0502020204030204" pitchFamily="34" charset="0"/>
                <a:ea typeface="Calibri" panose="020F0502020204030204" pitchFamily="34" charset="0"/>
                <a:cs typeface="Times New Roman" panose="02020603050405020304" pitchFamily="18" charset="0"/>
              </a:rPr>
              <a:t> arc – only in 15 of these volcanoes were we able to detect discoloration plumes;</a:t>
            </a:r>
            <a:endParaRPr lang="pt-P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450 satellite images of discoloration plumes associated with submarine events were selected, and 82 of these images were subsequently used for extraction of spectral signatures;</a:t>
            </a:r>
            <a:endParaRPr lang="pt-P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263 sample points were used for extraction of spectral signatures that based on the different colorations and origin were classified into 5 classes (ocean, chlorophyll, green, brown and turquoise discoloration plumes).</a:t>
            </a:r>
            <a:endParaRPr lang="pt-P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model created based on the spectral signatures had a 96% accuracy, and may have some associated noise but overall, the model can differentiate biological plumes from discoloration plumes of geological origin.</a:t>
            </a:r>
            <a:endParaRPr lang="pt-P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Marcador de Posição do Número do Diapositivo 3"/>
          <p:cNvSpPr>
            <a:spLocks noGrp="1"/>
          </p:cNvSpPr>
          <p:nvPr>
            <p:ph type="sldNum" sz="quarter" idx="5"/>
          </p:nvPr>
        </p:nvSpPr>
        <p:spPr/>
        <p:txBody>
          <a:bodyPr/>
          <a:lstStyle/>
          <a:p>
            <a:fld id="{4FE976C9-AA26-45A1-AFC9-8815FE90ACB1}" type="slidenum">
              <a:rPr lang="pt-PT" smtClean="0"/>
              <a:t>4</a:t>
            </a:fld>
            <a:endParaRPr lang="pt-PT"/>
          </a:p>
        </p:txBody>
      </p:sp>
    </p:spTree>
    <p:extLst>
      <p:ext uri="{BB962C8B-B14F-4D97-AF65-F5344CB8AC3E}">
        <p14:creationId xmlns:p14="http://schemas.microsoft.com/office/powerpoint/2010/main" val="4175823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Where it concerns discoloration plumes resulting from the bleaching of pumice rafts, these exhibit maximum peaks of 469 to 488 nm, decreasing sharply to 645 nm. The difference on the spectral signatures that we see here, might be the result of different textures and geochemical composition of the pumice.</a:t>
            </a:r>
            <a:endParaRPr lang="pt-P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pt-PT" dirty="0"/>
          </a:p>
        </p:txBody>
      </p:sp>
      <p:sp>
        <p:nvSpPr>
          <p:cNvPr id="4" name="Marcador de Posição do Número do Diapositivo 3"/>
          <p:cNvSpPr>
            <a:spLocks noGrp="1"/>
          </p:cNvSpPr>
          <p:nvPr>
            <p:ph type="sldNum" sz="quarter" idx="5"/>
          </p:nvPr>
        </p:nvSpPr>
        <p:spPr/>
        <p:txBody>
          <a:bodyPr/>
          <a:lstStyle/>
          <a:p>
            <a:fld id="{4FE976C9-AA26-45A1-AFC9-8815FE90ACB1}" type="slidenum">
              <a:rPr lang="pt-PT" smtClean="0"/>
              <a:t>5</a:t>
            </a:fld>
            <a:endParaRPr lang="pt-PT"/>
          </a:p>
        </p:txBody>
      </p:sp>
    </p:spTree>
    <p:extLst>
      <p:ext uri="{BB962C8B-B14F-4D97-AF65-F5344CB8AC3E}">
        <p14:creationId xmlns:p14="http://schemas.microsoft.com/office/powerpoint/2010/main" val="1825051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most common discoloration plumes are the green ones and we verified that there were similarities between some spectral signatures, and therefore we divided them into 5 different phases. The maximum peaks range from 469 nm to 547. The discrepancies cases are usually not in open sea and might be related to specific dynamics, such as coastal zones.</a:t>
            </a:r>
            <a:endParaRPr lang="pt-P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pt-PT" dirty="0"/>
          </a:p>
        </p:txBody>
      </p:sp>
      <p:sp>
        <p:nvSpPr>
          <p:cNvPr id="4" name="Marcador de Posição do Número do Diapositivo 3"/>
          <p:cNvSpPr>
            <a:spLocks noGrp="1"/>
          </p:cNvSpPr>
          <p:nvPr>
            <p:ph type="sldNum" sz="quarter" idx="5"/>
          </p:nvPr>
        </p:nvSpPr>
        <p:spPr/>
        <p:txBody>
          <a:bodyPr/>
          <a:lstStyle/>
          <a:p>
            <a:fld id="{4FE976C9-AA26-45A1-AFC9-8815FE90ACB1}" type="slidenum">
              <a:rPr lang="pt-PT" smtClean="0"/>
              <a:t>6</a:t>
            </a:fld>
            <a:endParaRPr lang="pt-PT"/>
          </a:p>
        </p:txBody>
      </p:sp>
    </p:spTree>
    <p:extLst>
      <p:ext uri="{BB962C8B-B14F-4D97-AF65-F5344CB8AC3E}">
        <p14:creationId xmlns:p14="http://schemas.microsoft.com/office/powerpoint/2010/main" val="1198855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As far as the brown plumes are concerned, the spectral signatures do not show many similarities between them and they show peaks on the green wavelengths, which shouldn’t be the case. The small expression of this type of plumes and the low spatial resolution of the sensor used, may make it impossible to extract them effectively. In some cases, we see a variable expression of brown and green components during the eruption period, thus showing a spectral behavior similar to green discoloration plumes.</a:t>
            </a:r>
            <a:endParaRPr lang="pt-P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pt-PT" dirty="0"/>
          </a:p>
        </p:txBody>
      </p:sp>
      <p:sp>
        <p:nvSpPr>
          <p:cNvPr id="4" name="Marcador de Posição do Número do Diapositivo 3"/>
          <p:cNvSpPr>
            <a:spLocks noGrp="1"/>
          </p:cNvSpPr>
          <p:nvPr>
            <p:ph type="sldNum" sz="quarter" idx="5"/>
          </p:nvPr>
        </p:nvSpPr>
        <p:spPr/>
        <p:txBody>
          <a:bodyPr/>
          <a:lstStyle/>
          <a:p>
            <a:fld id="{4FE976C9-AA26-45A1-AFC9-8815FE90ACB1}" type="slidenum">
              <a:rPr lang="pt-PT" smtClean="0"/>
              <a:t>7</a:t>
            </a:fld>
            <a:endParaRPr lang="pt-PT"/>
          </a:p>
        </p:txBody>
      </p:sp>
    </p:spTree>
    <p:extLst>
      <p:ext uri="{BB962C8B-B14F-4D97-AF65-F5344CB8AC3E}">
        <p14:creationId xmlns:p14="http://schemas.microsoft.com/office/powerpoint/2010/main" val="2675164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algn="just">
              <a:lnSpc>
                <a:spcPct val="107000"/>
              </a:lnSpc>
              <a:spcBef>
                <a:spcPts val="120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main conclusions of my dissertation work are, that different types of discoloration have different spectral behaviors and the methodology used was effective and efficient in differentiating biological from geological plumes, and therefore can help detect and monitor submarine volcanic eruptions in near real time.</a:t>
            </a:r>
            <a:endParaRPr lang="pt-P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120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Since the accuracy of the model is a bit high, we would need to use multi-sensors to improve the extraction of the spectral signatures, specially from brown discoloration plumes, and by extending the study with exhaustive testing we would validate the model.</a:t>
            </a:r>
            <a:endParaRPr lang="pt-P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pt-PT" dirty="0"/>
          </a:p>
        </p:txBody>
      </p:sp>
      <p:sp>
        <p:nvSpPr>
          <p:cNvPr id="4" name="Marcador de Posição do Número do Diapositivo 3"/>
          <p:cNvSpPr>
            <a:spLocks noGrp="1"/>
          </p:cNvSpPr>
          <p:nvPr>
            <p:ph type="sldNum" sz="quarter" idx="5"/>
          </p:nvPr>
        </p:nvSpPr>
        <p:spPr/>
        <p:txBody>
          <a:bodyPr/>
          <a:lstStyle/>
          <a:p>
            <a:fld id="{4FE976C9-AA26-45A1-AFC9-8815FE90ACB1}" type="slidenum">
              <a:rPr lang="pt-PT" smtClean="0"/>
              <a:t>8</a:t>
            </a:fld>
            <a:endParaRPr lang="pt-PT"/>
          </a:p>
        </p:txBody>
      </p:sp>
    </p:spTree>
    <p:extLst>
      <p:ext uri="{BB962C8B-B14F-4D97-AF65-F5344CB8AC3E}">
        <p14:creationId xmlns:p14="http://schemas.microsoft.com/office/powerpoint/2010/main" val="934843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Thank you for your time, if you have any questions, please send me an email.</a:t>
            </a:r>
            <a:endParaRPr lang="pt-P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pt-PT" dirty="0"/>
          </a:p>
        </p:txBody>
      </p:sp>
      <p:sp>
        <p:nvSpPr>
          <p:cNvPr id="4" name="Marcador de Posição do Número do Diapositivo 3"/>
          <p:cNvSpPr>
            <a:spLocks noGrp="1"/>
          </p:cNvSpPr>
          <p:nvPr>
            <p:ph type="sldNum" sz="quarter" idx="5"/>
          </p:nvPr>
        </p:nvSpPr>
        <p:spPr/>
        <p:txBody>
          <a:bodyPr/>
          <a:lstStyle/>
          <a:p>
            <a:fld id="{4FE976C9-AA26-45A1-AFC9-8815FE90ACB1}" type="slidenum">
              <a:rPr lang="pt-PT" smtClean="0"/>
              <a:t>9</a:t>
            </a:fld>
            <a:endParaRPr lang="pt-PT"/>
          </a:p>
        </p:txBody>
      </p:sp>
    </p:spTree>
    <p:extLst>
      <p:ext uri="{BB962C8B-B14F-4D97-AF65-F5344CB8AC3E}">
        <p14:creationId xmlns:p14="http://schemas.microsoft.com/office/powerpoint/2010/main" val="3859721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F6C092-30D0-CA10-0E5B-864DD1AB2607}"/>
              </a:ext>
            </a:extLst>
          </p:cNvPr>
          <p:cNvSpPr>
            <a:spLocks noGrp="1"/>
          </p:cNvSpPr>
          <p:nvPr>
            <p:ph type="ctrTitle"/>
          </p:nvPr>
        </p:nvSpPr>
        <p:spPr>
          <a:xfrm>
            <a:off x="1524000" y="1122363"/>
            <a:ext cx="9144000" cy="2387600"/>
          </a:xfrm>
        </p:spPr>
        <p:txBody>
          <a:bodyPr anchor="b"/>
          <a:lstStyle>
            <a:lvl1pPr algn="ctr">
              <a:defRPr sz="6000"/>
            </a:lvl1pPr>
          </a:lstStyle>
          <a:p>
            <a:r>
              <a:rPr lang="pt-PT"/>
              <a:t>Clique para editar o estilo de título do Modelo Global</a:t>
            </a:r>
          </a:p>
        </p:txBody>
      </p:sp>
      <p:sp>
        <p:nvSpPr>
          <p:cNvPr id="3" name="Subtítulo 2">
            <a:extLst>
              <a:ext uri="{FF2B5EF4-FFF2-40B4-BE49-F238E27FC236}">
                <a16:creationId xmlns:a16="http://schemas.microsoft.com/office/drawing/2014/main" id="{9CC25C1B-F5AE-B1DE-3583-46E5B49CE0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de subtítulo do Modelo Global</a:t>
            </a:r>
          </a:p>
        </p:txBody>
      </p:sp>
      <p:sp>
        <p:nvSpPr>
          <p:cNvPr id="4" name="Marcador de Posição da Data 3">
            <a:extLst>
              <a:ext uri="{FF2B5EF4-FFF2-40B4-BE49-F238E27FC236}">
                <a16:creationId xmlns:a16="http://schemas.microsoft.com/office/drawing/2014/main" id="{86B38332-FDC8-667E-79E6-190B3877B80A}"/>
              </a:ext>
            </a:extLst>
          </p:cNvPr>
          <p:cNvSpPr>
            <a:spLocks noGrp="1"/>
          </p:cNvSpPr>
          <p:nvPr>
            <p:ph type="dt" sz="half" idx="10"/>
          </p:nvPr>
        </p:nvSpPr>
        <p:spPr/>
        <p:txBody>
          <a:bodyPr/>
          <a:lstStyle/>
          <a:p>
            <a:fld id="{F4B5519B-69E4-47AB-B139-1BB2CB019322}" type="datetimeFigureOut">
              <a:rPr lang="pt-PT" smtClean="0"/>
              <a:t>26/05/2022</a:t>
            </a:fld>
            <a:endParaRPr lang="pt-PT"/>
          </a:p>
        </p:txBody>
      </p:sp>
      <p:sp>
        <p:nvSpPr>
          <p:cNvPr id="5" name="Marcador de Posição do Rodapé 4">
            <a:extLst>
              <a:ext uri="{FF2B5EF4-FFF2-40B4-BE49-F238E27FC236}">
                <a16:creationId xmlns:a16="http://schemas.microsoft.com/office/drawing/2014/main" id="{8AC4D9D2-9C6E-609A-0FCC-88ED1E6FBED7}"/>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B279CAB6-228A-7473-E037-D5E88148A271}"/>
              </a:ext>
            </a:extLst>
          </p:cNvPr>
          <p:cNvSpPr>
            <a:spLocks noGrp="1"/>
          </p:cNvSpPr>
          <p:nvPr>
            <p:ph type="sldNum" sz="quarter" idx="12"/>
          </p:nvPr>
        </p:nvSpPr>
        <p:spPr/>
        <p:txBody>
          <a:bodyPr/>
          <a:lstStyle/>
          <a:p>
            <a:fld id="{A0A5096C-7957-4093-BA37-F9151B3B5A67}" type="slidenum">
              <a:rPr lang="pt-PT" smtClean="0"/>
              <a:t>‹nº›</a:t>
            </a:fld>
            <a:endParaRPr lang="pt-PT"/>
          </a:p>
        </p:txBody>
      </p:sp>
    </p:spTree>
    <p:extLst>
      <p:ext uri="{BB962C8B-B14F-4D97-AF65-F5344CB8AC3E}">
        <p14:creationId xmlns:p14="http://schemas.microsoft.com/office/powerpoint/2010/main" val="3953783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1D7C55-6479-78D8-736D-41EF11E2076B}"/>
              </a:ext>
            </a:extLst>
          </p:cNvPr>
          <p:cNvSpPr>
            <a:spLocks noGrp="1"/>
          </p:cNvSpPr>
          <p:nvPr>
            <p:ph type="title"/>
          </p:nvPr>
        </p:nvSpPr>
        <p:spPr/>
        <p:txBody>
          <a:bodyPr/>
          <a:lstStyle/>
          <a:p>
            <a:r>
              <a:rPr lang="pt-PT"/>
              <a:t>Clique para editar o estilo de título do Modelo Global</a:t>
            </a:r>
          </a:p>
        </p:txBody>
      </p:sp>
      <p:sp>
        <p:nvSpPr>
          <p:cNvPr id="3" name="Marcador de Posição de Texto Vertical 2">
            <a:extLst>
              <a:ext uri="{FF2B5EF4-FFF2-40B4-BE49-F238E27FC236}">
                <a16:creationId xmlns:a16="http://schemas.microsoft.com/office/drawing/2014/main" id="{412161CA-5567-61D7-D5E3-46A64746432E}"/>
              </a:ext>
            </a:extLst>
          </p:cNvPr>
          <p:cNvSpPr>
            <a:spLocks noGrp="1"/>
          </p:cNvSpPr>
          <p:nvPr>
            <p:ph type="body" orient="vert" idx="1"/>
          </p:nvPr>
        </p:nvSpPr>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00684949-8CF3-02A1-BA22-9B14111186D1}"/>
              </a:ext>
            </a:extLst>
          </p:cNvPr>
          <p:cNvSpPr>
            <a:spLocks noGrp="1"/>
          </p:cNvSpPr>
          <p:nvPr>
            <p:ph type="dt" sz="half" idx="10"/>
          </p:nvPr>
        </p:nvSpPr>
        <p:spPr/>
        <p:txBody>
          <a:bodyPr/>
          <a:lstStyle/>
          <a:p>
            <a:fld id="{F4B5519B-69E4-47AB-B139-1BB2CB019322}" type="datetimeFigureOut">
              <a:rPr lang="pt-PT" smtClean="0"/>
              <a:t>26/05/2022</a:t>
            </a:fld>
            <a:endParaRPr lang="pt-PT"/>
          </a:p>
        </p:txBody>
      </p:sp>
      <p:sp>
        <p:nvSpPr>
          <p:cNvPr id="5" name="Marcador de Posição do Rodapé 4">
            <a:extLst>
              <a:ext uri="{FF2B5EF4-FFF2-40B4-BE49-F238E27FC236}">
                <a16:creationId xmlns:a16="http://schemas.microsoft.com/office/drawing/2014/main" id="{AD309AE4-CB2A-659B-091B-B638566EB2C5}"/>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1A505B48-46DA-6B8E-382B-529BAEF5A035}"/>
              </a:ext>
            </a:extLst>
          </p:cNvPr>
          <p:cNvSpPr>
            <a:spLocks noGrp="1"/>
          </p:cNvSpPr>
          <p:nvPr>
            <p:ph type="sldNum" sz="quarter" idx="12"/>
          </p:nvPr>
        </p:nvSpPr>
        <p:spPr/>
        <p:txBody>
          <a:bodyPr/>
          <a:lstStyle/>
          <a:p>
            <a:fld id="{A0A5096C-7957-4093-BA37-F9151B3B5A67}" type="slidenum">
              <a:rPr lang="pt-PT" smtClean="0"/>
              <a:t>‹nº›</a:t>
            </a:fld>
            <a:endParaRPr lang="pt-PT"/>
          </a:p>
        </p:txBody>
      </p:sp>
    </p:spTree>
    <p:extLst>
      <p:ext uri="{BB962C8B-B14F-4D97-AF65-F5344CB8AC3E}">
        <p14:creationId xmlns:p14="http://schemas.microsoft.com/office/powerpoint/2010/main" val="2728323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40884BE-ECA2-2BE5-2ADA-3886007A40A1}"/>
              </a:ext>
            </a:extLst>
          </p:cNvPr>
          <p:cNvSpPr>
            <a:spLocks noGrp="1"/>
          </p:cNvSpPr>
          <p:nvPr>
            <p:ph type="title" orient="vert"/>
          </p:nvPr>
        </p:nvSpPr>
        <p:spPr>
          <a:xfrm>
            <a:off x="8724900" y="365125"/>
            <a:ext cx="2628900" cy="5811838"/>
          </a:xfrm>
        </p:spPr>
        <p:txBody>
          <a:bodyPr vert="eaVert"/>
          <a:lstStyle/>
          <a:p>
            <a:r>
              <a:rPr lang="pt-PT"/>
              <a:t>Clique para editar o estilo de título do Modelo Global</a:t>
            </a:r>
          </a:p>
        </p:txBody>
      </p:sp>
      <p:sp>
        <p:nvSpPr>
          <p:cNvPr id="3" name="Marcador de Posição de Texto Vertical 2">
            <a:extLst>
              <a:ext uri="{FF2B5EF4-FFF2-40B4-BE49-F238E27FC236}">
                <a16:creationId xmlns:a16="http://schemas.microsoft.com/office/drawing/2014/main" id="{A0312813-F80C-DF77-9D17-1F78F837364F}"/>
              </a:ext>
            </a:extLst>
          </p:cNvPr>
          <p:cNvSpPr>
            <a:spLocks noGrp="1"/>
          </p:cNvSpPr>
          <p:nvPr>
            <p:ph type="body" orient="vert" idx="1"/>
          </p:nvPr>
        </p:nvSpPr>
        <p:spPr>
          <a:xfrm>
            <a:off x="838200" y="365125"/>
            <a:ext cx="7734300" cy="5811838"/>
          </a:xfrm>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0D9FA038-9E53-CB14-995F-24997B4E4E26}"/>
              </a:ext>
            </a:extLst>
          </p:cNvPr>
          <p:cNvSpPr>
            <a:spLocks noGrp="1"/>
          </p:cNvSpPr>
          <p:nvPr>
            <p:ph type="dt" sz="half" idx="10"/>
          </p:nvPr>
        </p:nvSpPr>
        <p:spPr/>
        <p:txBody>
          <a:bodyPr/>
          <a:lstStyle/>
          <a:p>
            <a:fld id="{F4B5519B-69E4-47AB-B139-1BB2CB019322}" type="datetimeFigureOut">
              <a:rPr lang="pt-PT" smtClean="0"/>
              <a:t>26/05/2022</a:t>
            </a:fld>
            <a:endParaRPr lang="pt-PT"/>
          </a:p>
        </p:txBody>
      </p:sp>
      <p:sp>
        <p:nvSpPr>
          <p:cNvPr id="5" name="Marcador de Posição do Rodapé 4">
            <a:extLst>
              <a:ext uri="{FF2B5EF4-FFF2-40B4-BE49-F238E27FC236}">
                <a16:creationId xmlns:a16="http://schemas.microsoft.com/office/drawing/2014/main" id="{5854B0A0-1E8E-4D45-9C48-CA685EC6774C}"/>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0E4A048D-A1C3-F8E1-420F-86460D9E51EB}"/>
              </a:ext>
            </a:extLst>
          </p:cNvPr>
          <p:cNvSpPr>
            <a:spLocks noGrp="1"/>
          </p:cNvSpPr>
          <p:nvPr>
            <p:ph type="sldNum" sz="quarter" idx="12"/>
          </p:nvPr>
        </p:nvSpPr>
        <p:spPr/>
        <p:txBody>
          <a:bodyPr/>
          <a:lstStyle/>
          <a:p>
            <a:fld id="{A0A5096C-7957-4093-BA37-F9151B3B5A67}" type="slidenum">
              <a:rPr lang="pt-PT" smtClean="0"/>
              <a:t>‹nº›</a:t>
            </a:fld>
            <a:endParaRPr lang="pt-PT"/>
          </a:p>
        </p:txBody>
      </p:sp>
    </p:spTree>
    <p:extLst>
      <p:ext uri="{BB962C8B-B14F-4D97-AF65-F5344CB8AC3E}">
        <p14:creationId xmlns:p14="http://schemas.microsoft.com/office/powerpoint/2010/main" val="1651914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F4A691-BE95-3616-F0BE-DFD794D1A4ED}"/>
              </a:ext>
            </a:extLst>
          </p:cNvPr>
          <p:cNvSpPr>
            <a:spLocks noGrp="1"/>
          </p:cNvSpPr>
          <p:nvPr>
            <p:ph type="title"/>
          </p:nvPr>
        </p:nvSpPr>
        <p:spPr/>
        <p:txBody>
          <a:body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EEF5566E-6990-704F-4F17-4A20DD9C7CEB}"/>
              </a:ext>
            </a:extLst>
          </p:cNvPr>
          <p:cNvSpPr>
            <a:spLocks noGrp="1"/>
          </p:cNvSpPr>
          <p:nvPr>
            <p:ph idx="1"/>
          </p:nvPr>
        </p:nvSpPr>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2A716ED8-C86D-1B78-9E6D-D93688DB9C8A}"/>
              </a:ext>
            </a:extLst>
          </p:cNvPr>
          <p:cNvSpPr>
            <a:spLocks noGrp="1"/>
          </p:cNvSpPr>
          <p:nvPr>
            <p:ph type="dt" sz="half" idx="10"/>
          </p:nvPr>
        </p:nvSpPr>
        <p:spPr/>
        <p:txBody>
          <a:bodyPr/>
          <a:lstStyle/>
          <a:p>
            <a:fld id="{F4B5519B-69E4-47AB-B139-1BB2CB019322}" type="datetimeFigureOut">
              <a:rPr lang="pt-PT" smtClean="0"/>
              <a:t>26/05/2022</a:t>
            </a:fld>
            <a:endParaRPr lang="pt-PT"/>
          </a:p>
        </p:txBody>
      </p:sp>
      <p:sp>
        <p:nvSpPr>
          <p:cNvPr id="5" name="Marcador de Posição do Rodapé 4">
            <a:extLst>
              <a:ext uri="{FF2B5EF4-FFF2-40B4-BE49-F238E27FC236}">
                <a16:creationId xmlns:a16="http://schemas.microsoft.com/office/drawing/2014/main" id="{4B44DEC1-072D-0135-8EFE-F46E9B8286F4}"/>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7F87BFFC-982D-7B12-3262-0DEA1AC415EF}"/>
              </a:ext>
            </a:extLst>
          </p:cNvPr>
          <p:cNvSpPr>
            <a:spLocks noGrp="1"/>
          </p:cNvSpPr>
          <p:nvPr>
            <p:ph type="sldNum" sz="quarter" idx="12"/>
          </p:nvPr>
        </p:nvSpPr>
        <p:spPr/>
        <p:txBody>
          <a:bodyPr/>
          <a:lstStyle/>
          <a:p>
            <a:fld id="{A0A5096C-7957-4093-BA37-F9151B3B5A67}" type="slidenum">
              <a:rPr lang="pt-PT" smtClean="0"/>
              <a:t>‹nº›</a:t>
            </a:fld>
            <a:endParaRPr lang="pt-PT"/>
          </a:p>
        </p:txBody>
      </p:sp>
    </p:spTree>
    <p:extLst>
      <p:ext uri="{BB962C8B-B14F-4D97-AF65-F5344CB8AC3E}">
        <p14:creationId xmlns:p14="http://schemas.microsoft.com/office/powerpoint/2010/main" val="3484672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FB8D55-71F0-3336-5E3C-170E10542A76}"/>
              </a:ext>
            </a:extLst>
          </p:cNvPr>
          <p:cNvSpPr>
            <a:spLocks noGrp="1"/>
          </p:cNvSpPr>
          <p:nvPr>
            <p:ph type="title"/>
          </p:nvPr>
        </p:nvSpPr>
        <p:spPr>
          <a:xfrm>
            <a:off x="831850" y="1709738"/>
            <a:ext cx="10515600" cy="2852737"/>
          </a:xfrm>
        </p:spPr>
        <p:txBody>
          <a:bodyPr anchor="b"/>
          <a:lstStyle>
            <a:lvl1pPr>
              <a:defRPr sz="6000"/>
            </a:lvl1p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95D536B9-927C-B202-52D7-545B2092E4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Clique para editar os estilos do texto de Modelo Global</a:t>
            </a:r>
          </a:p>
        </p:txBody>
      </p:sp>
      <p:sp>
        <p:nvSpPr>
          <p:cNvPr id="4" name="Marcador de Posição da Data 3">
            <a:extLst>
              <a:ext uri="{FF2B5EF4-FFF2-40B4-BE49-F238E27FC236}">
                <a16:creationId xmlns:a16="http://schemas.microsoft.com/office/drawing/2014/main" id="{9073FBAF-F4ED-4F76-EC39-ADA5E288E836}"/>
              </a:ext>
            </a:extLst>
          </p:cNvPr>
          <p:cNvSpPr>
            <a:spLocks noGrp="1"/>
          </p:cNvSpPr>
          <p:nvPr>
            <p:ph type="dt" sz="half" idx="10"/>
          </p:nvPr>
        </p:nvSpPr>
        <p:spPr/>
        <p:txBody>
          <a:bodyPr/>
          <a:lstStyle/>
          <a:p>
            <a:fld id="{F4B5519B-69E4-47AB-B139-1BB2CB019322}" type="datetimeFigureOut">
              <a:rPr lang="pt-PT" smtClean="0"/>
              <a:t>26/05/2022</a:t>
            </a:fld>
            <a:endParaRPr lang="pt-PT"/>
          </a:p>
        </p:txBody>
      </p:sp>
      <p:sp>
        <p:nvSpPr>
          <p:cNvPr id="5" name="Marcador de Posição do Rodapé 4">
            <a:extLst>
              <a:ext uri="{FF2B5EF4-FFF2-40B4-BE49-F238E27FC236}">
                <a16:creationId xmlns:a16="http://schemas.microsoft.com/office/drawing/2014/main" id="{193ADA00-9601-3D4B-EAF7-41A6EE46D5EE}"/>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E1EDEA0A-EDBF-4FE1-82AD-18EBDB6A35E8}"/>
              </a:ext>
            </a:extLst>
          </p:cNvPr>
          <p:cNvSpPr>
            <a:spLocks noGrp="1"/>
          </p:cNvSpPr>
          <p:nvPr>
            <p:ph type="sldNum" sz="quarter" idx="12"/>
          </p:nvPr>
        </p:nvSpPr>
        <p:spPr/>
        <p:txBody>
          <a:bodyPr/>
          <a:lstStyle/>
          <a:p>
            <a:fld id="{A0A5096C-7957-4093-BA37-F9151B3B5A67}" type="slidenum">
              <a:rPr lang="pt-PT" smtClean="0"/>
              <a:t>‹nº›</a:t>
            </a:fld>
            <a:endParaRPr lang="pt-PT"/>
          </a:p>
        </p:txBody>
      </p:sp>
    </p:spTree>
    <p:extLst>
      <p:ext uri="{BB962C8B-B14F-4D97-AF65-F5344CB8AC3E}">
        <p14:creationId xmlns:p14="http://schemas.microsoft.com/office/powerpoint/2010/main" val="2695150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72C116-6892-3514-39DB-A214105C6CE8}"/>
              </a:ext>
            </a:extLst>
          </p:cNvPr>
          <p:cNvSpPr>
            <a:spLocks noGrp="1"/>
          </p:cNvSpPr>
          <p:nvPr>
            <p:ph type="title"/>
          </p:nvPr>
        </p:nvSpPr>
        <p:spPr/>
        <p:txBody>
          <a:body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FEE4E714-A400-B5D9-F760-698165C3F1BC}"/>
              </a:ext>
            </a:extLst>
          </p:cNvPr>
          <p:cNvSpPr>
            <a:spLocks noGrp="1"/>
          </p:cNvSpPr>
          <p:nvPr>
            <p:ph sz="half" idx="1"/>
          </p:nvPr>
        </p:nvSpPr>
        <p:spPr>
          <a:xfrm>
            <a:off x="838200" y="1825625"/>
            <a:ext cx="5181600" cy="435133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e Conteúdo 3">
            <a:extLst>
              <a:ext uri="{FF2B5EF4-FFF2-40B4-BE49-F238E27FC236}">
                <a16:creationId xmlns:a16="http://schemas.microsoft.com/office/drawing/2014/main" id="{977B582E-3681-2D39-6671-F231CA7D2CF6}"/>
              </a:ext>
            </a:extLst>
          </p:cNvPr>
          <p:cNvSpPr>
            <a:spLocks noGrp="1"/>
          </p:cNvSpPr>
          <p:nvPr>
            <p:ph sz="half" idx="2"/>
          </p:nvPr>
        </p:nvSpPr>
        <p:spPr>
          <a:xfrm>
            <a:off x="6172200" y="1825625"/>
            <a:ext cx="5181600" cy="435133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a Data 4">
            <a:extLst>
              <a:ext uri="{FF2B5EF4-FFF2-40B4-BE49-F238E27FC236}">
                <a16:creationId xmlns:a16="http://schemas.microsoft.com/office/drawing/2014/main" id="{ACD2EBA8-33D0-64D3-604C-354BB0904E7B}"/>
              </a:ext>
            </a:extLst>
          </p:cNvPr>
          <p:cNvSpPr>
            <a:spLocks noGrp="1"/>
          </p:cNvSpPr>
          <p:nvPr>
            <p:ph type="dt" sz="half" idx="10"/>
          </p:nvPr>
        </p:nvSpPr>
        <p:spPr/>
        <p:txBody>
          <a:bodyPr/>
          <a:lstStyle/>
          <a:p>
            <a:fld id="{F4B5519B-69E4-47AB-B139-1BB2CB019322}" type="datetimeFigureOut">
              <a:rPr lang="pt-PT" smtClean="0"/>
              <a:t>26/05/2022</a:t>
            </a:fld>
            <a:endParaRPr lang="pt-PT"/>
          </a:p>
        </p:txBody>
      </p:sp>
      <p:sp>
        <p:nvSpPr>
          <p:cNvPr id="6" name="Marcador de Posição do Rodapé 5">
            <a:extLst>
              <a:ext uri="{FF2B5EF4-FFF2-40B4-BE49-F238E27FC236}">
                <a16:creationId xmlns:a16="http://schemas.microsoft.com/office/drawing/2014/main" id="{9EB55F37-F9DF-4AFD-644E-AAA6213D1A75}"/>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4BA77168-4753-EB5E-7849-20EDF71AF66C}"/>
              </a:ext>
            </a:extLst>
          </p:cNvPr>
          <p:cNvSpPr>
            <a:spLocks noGrp="1"/>
          </p:cNvSpPr>
          <p:nvPr>
            <p:ph type="sldNum" sz="quarter" idx="12"/>
          </p:nvPr>
        </p:nvSpPr>
        <p:spPr/>
        <p:txBody>
          <a:bodyPr/>
          <a:lstStyle/>
          <a:p>
            <a:fld id="{A0A5096C-7957-4093-BA37-F9151B3B5A67}" type="slidenum">
              <a:rPr lang="pt-PT" smtClean="0"/>
              <a:t>‹nº›</a:t>
            </a:fld>
            <a:endParaRPr lang="pt-PT"/>
          </a:p>
        </p:txBody>
      </p:sp>
    </p:spTree>
    <p:extLst>
      <p:ext uri="{BB962C8B-B14F-4D97-AF65-F5344CB8AC3E}">
        <p14:creationId xmlns:p14="http://schemas.microsoft.com/office/powerpoint/2010/main" val="261345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1F90E5-20BC-C20A-B1F2-DB7E740597F5}"/>
              </a:ext>
            </a:extLst>
          </p:cNvPr>
          <p:cNvSpPr>
            <a:spLocks noGrp="1"/>
          </p:cNvSpPr>
          <p:nvPr>
            <p:ph type="title"/>
          </p:nvPr>
        </p:nvSpPr>
        <p:spPr>
          <a:xfrm>
            <a:off x="839788" y="365125"/>
            <a:ext cx="10515600" cy="1325563"/>
          </a:xfrm>
        </p:spPr>
        <p:txBody>
          <a:body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CEB050A3-D90F-D357-13B1-2761FD3426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4" name="Marcador de Posição de Conteúdo 3">
            <a:extLst>
              <a:ext uri="{FF2B5EF4-FFF2-40B4-BE49-F238E27FC236}">
                <a16:creationId xmlns:a16="http://schemas.microsoft.com/office/drawing/2014/main" id="{10315F20-504E-55A6-4711-B017A96ECD29}"/>
              </a:ext>
            </a:extLst>
          </p:cNvPr>
          <p:cNvSpPr>
            <a:spLocks noGrp="1"/>
          </p:cNvSpPr>
          <p:nvPr>
            <p:ph sz="half" idx="2"/>
          </p:nvPr>
        </p:nvSpPr>
        <p:spPr>
          <a:xfrm>
            <a:off x="839788" y="2505075"/>
            <a:ext cx="5157787" cy="368458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o Texto 4">
            <a:extLst>
              <a:ext uri="{FF2B5EF4-FFF2-40B4-BE49-F238E27FC236}">
                <a16:creationId xmlns:a16="http://schemas.microsoft.com/office/drawing/2014/main" id="{F8EEFC38-4C81-3ACB-580E-F0F894FC20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6" name="Marcador de Posição de Conteúdo 5">
            <a:extLst>
              <a:ext uri="{FF2B5EF4-FFF2-40B4-BE49-F238E27FC236}">
                <a16:creationId xmlns:a16="http://schemas.microsoft.com/office/drawing/2014/main" id="{B8012524-FFE3-D31C-5B79-B30DC95EFF55}"/>
              </a:ext>
            </a:extLst>
          </p:cNvPr>
          <p:cNvSpPr>
            <a:spLocks noGrp="1"/>
          </p:cNvSpPr>
          <p:nvPr>
            <p:ph sz="quarter" idx="4"/>
          </p:nvPr>
        </p:nvSpPr>
        <p:spPr>
          <a:xfrm>
            <a:off x="6172200" y="2505075"/>
            <a:ext cx="5183188" cy="368458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7" name="Marcador de Posição da Data 6">
            <a:extLst>
              <a:ext uri="{FF2B5EF4-FFF2-40B4-BE49-F238E27FC236}">
                <a16:creationId xmlns:a16="http://schemas.microsoft.com/office/drawing/2014/main" id="{03E97A42-8D7B-BA6E-69B1-265D8DB01395}"/>
              </a:ext>
            </a:extLst>
          </p:cNvPr>
          <p:cNvSpPr>
            <a:spLocks noGrp="1"/>
          </p:cNvSpPr>
          <p:nvPr>
            <p:ph type="dt" sz="half" idx="10"/>
          </p:nvPr>
        </p:nvSpPr>
        <p:spPr/>
        <p:txBody>
          <a:bodyPr/>
          <a:lstStyle/>
          <a:p>
            <a:fld id="{F4B5519B-69E4-47AB-B139-1BB2CB019322}" type="datetimeFigureOut">
              <a:rPr lang="pt-PT" smtClean="0"/>
              <a:t>26/05/2022</a:t>
            </a:fld>
            <a:endParaRPr lang="pt-PT"/>
          </a:p>
        </p:txBody>
      </p:sp>
      <p:sp>
        <p:nvSpPr>
          <p:cNvPr id="8" name="Marcador de Posição do Rodapé 7">
            <a:extLst>
              <a:ext uri="{FF2B5EF4-FFF2-40B4-BE49-F238E27FC236}">
                <a16:creationId xmlns:a16="http://schemas.microsoft.com/office/drawing/2014/main" id="{379D3CA5-9DD3-B8D5-59D1-0364B2EA2DA2}"/>
              </a:ext>
            </a:extLst>
          </p:cNvPr>
          <p:cNvSpPr>
            <a:spLocks noGrp="1"/>
          </p:cNvSpPr>
          <p:nvPr>
            <p:ph type="ftr" sz="quarter" idx="11"/>
          </p:nvPr>
        </p:nvSpPr>
        <p:spPr/>
        <p:txBody>
          <a:bodyPr/>
          <a:lstStyle/>
          <a:p>
            <a:endParaRPr lang="pt-PT"/>
          </a:p>
        </p:txBody>
      </p:sp>
      <p:sp>
        <p:nvSpPr>
          <p:cNvPr id="9" name="Marcador de Posição do Número do Diapositivo 8">
            <a:extLst>
              <a:ext uri="{FF2B5EF4-FFF2-40B4-BE49-F238E27FC236}">
                <a16:creationId xmlns:a16="http://schemas.microsoft.com/office/drawing/2014/main" id="{64A02C8D-FAEF-1365-5B60-D53518E74047}"/>
              </a:ext>
            </a:extLst>
          </p:cNvPr>
          <p:cNvSpPr>
            <a:spLocks noGrp="1"/>
          </p:cNvSpPr>
          <p:nvPr>
            <p:ph type="sldNum" sz="quarter" idx="12"/>
          </p:nvPr>
        </p:nvSpPr>
        <p:spPr/>
        <p:txBody>
          <a:bodyPr/>
          <a:lstStyle/>
          <a:p>
            <a:fld id="{A0A5096C-7957-4093-BA37-F9151B3B5A67}" type="slidenum">
              <a:rPr lang="pt-PT" smtClean="0"/>
              <a:t>‹nº›</a:t>
            </a:fld>
            <a:endParaRPr lang="pt-PT"/>
          </a:p>
        </p:txBody>
      </p:sp>
    </p:spTree>
    <p:extLst>
      <p:ext uri="{BB962C8B-B14F-4D97-AF65-F5344CB8AC3E}">
        <p14:creationId xmlns:p14="http://schemas.microsoft.com/office/powerpoint/2010/main" val="1518500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95EA0D-A867-DF1A-60F5-809BF886C3FE}"/>
              </a:ext>
            </a:extLst>
          </p:cNvPr>
          <p:cNvSpPr>
            <a:spLocks noGrp="1"/>
          </p:cNvSpPr>
          <p:nvPr>
            <p:ph type="title"/>
          </p:nvPr>
        </p:nvSpPr>
        <p:spPr/>
        <p:txBody>
          <a:bodyPr/>
          <a:lstStyle/>
          <a:p>
            <a:r>
              <a:rPr lang="pt-PT"/>
              <a:t>Clique para editar o estilo de título do Modelo Global</a:t>
            </a:r>
          </a:p>
        </p:txBody>
      </p:sp>
      <p:sp>
        <p:nvSpPr>
          <p:cNvPr id="3" name="Marcador de Posição da Data 2">
            <a:extLst>
              <a:ext uri="{FF2B5EF4-FFF2-40B4-BE49-F238E27FC236}">
                <a16:creationId xmlns:a16="http://schemas.microsoft.com/office/drawing/2014/main" id="{4156AA07-40E3-D952-032E-92E37D2191BB}"/>
              </a:ext>
            </a:extLst>
          </p:cNvPr>
          <p:cNvSpPr>
            <a:spLocks noGrp="1"/>
          </p:cNvSpPr>
          <p:nvPr>
            <p:ph type="dt" sz="half" idx="10"/>
          </p:nvPr>
        </p:nvSpPr>
        <p:spPr/>
        <p:txBody>
          <a:bodyPr/>
          <a:lstStyle/>
          <a:p>
            <a:fld id="{F4B5519B-69E4-47AB-B139-1BB2CB019322}" type="datetimeFigureOut">
              <a:rPr lang="pt-PT" smtClean="0"/>
              <a:t>26/05/2022</a:t>
            </a:fld>
            <a:endParaRPr lang="pt-PT"/>
          </a:p>
        </p:txBody>
      </p:sp>
      <p:sp>
        <p:nvSpPr>
          <p:cNvPr id="4" name="Marcador de Posição do Rodapé 3">
            <a:extLst>
              <a:ext uri="{FF2B5EF4-FFF2-40B4-BE49-F238E27FC236}">
                <a16:creationId xmlns:a16="http://schemas.microsoft.com/office/drawing/2014/main" id="{C48D8B26-9217-F431-74FB-39D2F5556768}"/>
              </a:ext>
            </a:extLst>
          </p:cNvPr>
          <p:cNvSpPr>
            <a:spLocks noGrp="1"/>
          </p:cNvSpPr>
          <p:nvPr>
            <p:ph type="ftr" sz="quarter" idx="11"/>
          </p:nvPr>
        </p:nvSpPr>
        <p:spPr/>
        <p:txBody>
          <a:bodyPr/>
          <a:lstStyle/>
          <a:p>
            <a:endParaRPr lang="pt-PT"/>
          </a:p>
        </p:txBody>
      </p:sp>
      <p:sp>
        <p:nvSpPr>
          <p:cNvPr id="5" name="Marcador de Posição do Número do Diapositivo 4">
            <a:extLst>
              <a:ext uri="{FF2B5EF4-FFF2-40B4-BE49-F238E27FC236}">
                <a16:creationId xmlns:a16="http://schemas.microsoft.com/office/drawing/2014/main" id="{E6598C24-E662-1834-C136-0BD63C4062E8}"/>
              </a:ext>
            </a:extLst>
          </p:cNvPr>
          <p:cNvSpPr>
            <a:spLocks noGrp="1"/>
          </p:cNvSpPr>
          <p:nvPr>
            <p:ph type="sldNum" sz="quarter" idx="12"/>
          </p:nvPr>
        </p:nvSpPr>
        <p:spPr/>
        <p:txBody>
          <a:bodyPr/>
          <a:lstStyle/>
          <a:p>
            <a:fld id="{A0A5096C-7957-4093-BA37-F9151B3B5A67}" type="slidenum">
              <a:rPr lang="pt-PT" smtClean="0"/>
              <a:t>‹nº›</a:t>
            </a:fld>
            <a:endParaRPr lang="pt-PT"/>
          </a:p>
        </p:txBody>
      </p:sp>
    </p:spTree>
    <p:extLst>
      <p:ext uri="{BB962C8B-B14F-4D97-AF65-F5344CB8AC3E}">
        <p14:creationId xmlns:p14="http://schemas.microsoft.com/office/powerpoint/2010/main" val="982864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a:extLst>
              <a:ext uri="{FF2B5EF4-FFF2-40B4-BE49-F238E27FC236}">
                <a16:creationId xmlns:a16="http://schemas.microsoft.com/office/drawing/2014/main" id="{FBDE42EC-8A66-9890-56D2-53E4797D3A6D}"/>
              </a:ext>
            </a:extLst>
          </p:cNvPr>
          <p:cNvSpPr>
            <a:spLocks noGrp="1"/>
          </p:cNvSpPr>
          <p:nvPr>
            <p:ph type="dt" sz="half" idx="10"/>
          </p:nvPr>
        </p:nvSpPr>
        <p:spPr/>
        <p:txBody>
          <a:bodyPr/>
          <a:lstStyle/>
          <a:p>
            <a:fld id="{F4B5519B-69E4-47AB-B139-1BB2CB019322}" type="datetimeFigureOut">
              <a:rPr lang="pt-PT" smtClean="0"/>
              <a:t>26/05/2022</a:t>
            </a:fld>
            <a:endParaRPr lang="pt-PT"/>
          </a:p>
        </p:txBody>
      </p:sp>
      <p:sp>
        <p:nvSpPr>
          <p:cNvPr id="3" name="Marcador de Posição do Rodapé 2">
            <a:extLst>
              <a:ext uri="{FF2B5EF4-FFF2-40B4-BE49-F238E27FC236}">
                <a16:creationId xmlns:a16="http://schemas.microsoft.com/office/drawing/2014/main" id="{CA2BC4BE-EF43-E22D-8438-06B51147FEFF}"/>
              </a:ext>
            </a:extLst>
          </p:cNvPr>
          <p:cNvSpPr>
            <a:spLocks noGrp="1"/>
          </p:cNvSpPr>
          <p:nvPr>
            <p:ph type="ftr" sz="quarter" idx="11"/>
          </p:nvPr>
        </p:nvSpPr>
        <p:spPr/>
        <p:txBody>
          <a:bodyPr/>
          <a:lstStyle/>
          <a:p>
            <a:endParaRPr lang="pt-PT"/>
          </a:p>
        </p:txBody>
      </p:sp>
      <p:sp>
        <p:nvSpPr>
          <p:cNvPr id="4" name="Marcador de Posição do Número do Diapositivo 3">
            <a:extLst>
              <a:ext uri="{FF2B5EF4-FFF2-40B4-BE49-F238E27FC236}">
                <a16:creationId xmlns:a16="http://schemas.microsoft.com/office/drawing/2014/main" id="{65532BE0-C26E-739E-8DFB-A0098C73FCF0}"/>
              </a:ext>
            </a:extLst>
          </p:cNvPr>
          <p:cNvSpPr>
            <a:spLocks noGrp="1"/>
          </p:cNvSpPr>
          <p:nvPr>
            <p:ph type="sldNum" sz="quarter" idx="12"/>
          </p:nvPr>
        </p:nvSpPr>
        <p:spPr/>
        <p:txBody>
          <a:bodyPr/>
          <a:lstStyle/>
          <a:p>
            <a:fld id="{A0A5096C-7957-4093-BA37-F9151B3B5A67}" type="slidenum">
              <a:rPr lang="pt-PT" smtClean="0"/>
              <a:t>‹nº›</a:t>
            </a:fld>
            <a:endParaRPr lang="pt-PT"/>
          </a:p>
        </p:txBody>
      </p:sp>
    </p:spTree>
    <p:extLst>
      <p:ext uri="{BB962C8B-B14F-4D97-AF65-F5344CB8AC3E}">
        <p14:creationId xmlns:p14="http://schemas.microsoft.com/office/powerpoint/2010/main" val="4127176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F108A9-D20F-7593-9733-98A5C2B89342}"/>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3556BC6A-E512-1C77-4537-ED7B7AC440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o Texto 3">
            <a:extLst>
              <a:ext uri="{FF2B5EF4-FFF2-40B4-BE49-F238E27FC236}">
                <a16:creationId xmlns:a16="http://schemas.microsoft.com/office/drawing/2014/main" id="{9ABFB500-8675-F5E6-E71F-B0E9D3CDCE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 do texto de Modelo Global</a:t>
            </a:r>
          </a:p>
        </p:txBody>
      </p:sp>
      <p:sp>
        <p:nvSpPr>
          <p:cNvPr id="5" name="Marcador de Posição da Data 4">
            <a:extLst>
              <a:ext uri="{FF2B5EF4-FFF2-40B4-BE49-F238E27FC236}">
                <a16:creationId xmlns:a16="http://schemas.microsoft.com/office/drawing/2014/main" id="{DA2C9038-91BB-E1A9-6816-4DA68D561C6B}"/>
              </a:ext>
            </a:extLst>
          </p:cNvPr>
          <p:cNvSpPr>
            <a:spLocks noGrp="1"/>
          </p:cNvSpPr>
          <p:nvPr>
            <p:ph type="dt" sz="half" idx="10"/>
          </p:nvPr>
        </p:nvSpPr>
        <p:spPr/>
        <p:txBody>
          <a:bodyPr/>
          <a:lstStyle/>
          <a:p>
            <a:fld id="{F4B5519B-69E4-47AB-B139-1BB2CB019322}" type="datetimeFigureOut">
              <a:rPr lang="pt-PT" smtClean="0"/>
              <a:t>26/05/2022</a:t>
            </a:fld>
            <a:endParaRPr lang="pt-PT"/>
          </a:p>
        </p:txBody>
      </p:sp>
      <p:sp>
        <p:nvSpPr>
          <p:cNvPr id="6" name="Marcador de Posição do Rodapé 5">
            <a:extLst>
              <a:ext uri="{FF2B5EF4-FFF2-40B4-BE49-F238E27FC236}">
                <a16:creationId xmlns:a16="http://schemas.microsoft.com/office/drawing/2014/main" id="{B3D7A121-7AE0-12C3-4F36-644876487299}"/>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8992D21E-B0E1-B143-6091-A3352CFA0CC2}"/>
              </a:ext>
            </a:extLst>
          </p:cNvPr>
          <p:cNvSpPr>
            <a:spLocks noGrp="1"/>
          </p:cNvSpPr>
          <p:nvPr>
            <p:ph type="sldNum" sz="quarter" idx="12"/>
          </p:nvPr>
        </p:nvSpPr>
        <p:spPr/>
        <p:txBody>
          <a:bodyPr/>
          <a:lstStyle/>
          <a:p>
            <a:fld id="{A0A5096C-7957-4093-BA37-F9151B3B5A67}" type="slidenum">
              <a:rPr lang="pt-PT" smtClean="0"/>
              <a:t>‹nº›</a:t>
            </a:fld>
            <a:endParaRPr lang="pt-PT"/>
          </a:p>
        </p:txBody>
      </p:sp>
    </p:spTree>
    <p:extLst>
      <p:ext uri="{BB962C8B-B14F-4D97-AF65-F5344CB8AC3E}">
        <p14:creationId xmlns:p14="http://schemas.microsoft.com/office/powerpoint/2010/main" val="3470654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B0D664-F76E-E47D-1526-64E3172922F8}"/>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p>
        </p:txBody>
      </p:sp>
      <p:sp>
        <p:nvSpPr>
          <p:cNvPr id="3" name="Marcador de Posição da Imagem 2">
            <a:extLst>
              <a:ext uri="{FF2B5EF4-FFF2-40B4-BE49-F238E27FC236}">
                <a16:creationId xmlns:a16="http://schemas.microsoft.com/office/drawing/2014/main" id="{F48ED205-64AA-FA61-7FAC-AB3BE51A42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a:extLst>
              <a:ext uri="{FF2B5EF4-FFF2-40B4-BE49-F238E27FC236}">
                <a16:creationId xmlns:a16="http://schemas.microsoft.com/office/drawing/2014/main" id="{FD8267C3-DE97-F3B6-7FF3-695F005A63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 do texto de Modelo Global</a:t>
            </a:r>
          </a:p>
        </p:txBody>
      </p:sp>
      <p:sp>
        <p:nvSpPr>
          <p:cNvPr id="5" name="Marcador de Posição da Data 4">
            <a:extLst>
              <a:ext uri="{FF2B5EF4-FFF2-40B4-BE49-F238E27FC236}">
                <a16:creationId xmlns:a16="http://schemas.microsoft.com/office/drawing/2014/main" id="{AF999304-DECA-093A-6766-291E0153FCD1}"/>
              </a:ext>
            </a:extLst>
          </p:cNvPr>
          <p:cNvSpPr>
            <a:spLocks noGrp="1"/>
          </p:cNvSpPr>
          <p:nvPr>
            <p:ph type="dt" sz="half" idx="10"/>
          </p:nvPr>
        </p:nvSpPr>
        <p:spPr/>
        <p:txBody>
          <a:bodyPr/>
          <a:lstStyle/>
          <a:p>
            <a:fld id="{F4B5519B-69E4-47AB-B139-1BB2CB019322}" type="datetimeFigureOut">
              <a:rPr lang="pt-PT" smtClean="0"/>
              <a:t>26/05/2022</a:t>
            </a:fld>
            <a:endParaRPr lang="pt-PT"/>
          </a:p>
        </p:txBody>
      </p:sp>
      <p:sp>
        <p:nvSpPr>
          <p:cNvPr id="6" name="Marcador de Posição do Rodapé 5">
            <a:extLst>
              <a:ext uri="{FF2B5EF4-FFF2-40B4-BE49-F238E27FC236}">
                <a16:creationId xmlns:a16="http://schemas.microsoft.com/office/drawing/2014/main" id="{7704B581-2BF3-3DC1-4B47-DFEF6DE6F34F}"/>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2A6E0C93-CED1-DB99-9B49-04F1DF8A8BB9}"/>
              </a:ext>
            </a:extLst>
          </p:cNvPr>
          <p:cNvSpPr>
            <a:spLocks noGrp="1"/>
          </p:cNvSpPr>
          <p:nvPr>
            <p:ph type="sldNum" sz="quarter" idx="12"/>
          </p:nvPr>
        </p:nvSpPr>
        <p:spPr/>
        <p:txBody>
          <a:bodyPr/>
          <a:lstStyle/>
          <a:p>
            <a:fld id="{A0A5096C-7957-4093-BA37-F9151B3B5A67}" type="slidenum">
              <a:rPr lang="pt-PT" smtClean="0"/>
              <a:t>‹nº›</a:t>
            </a:fld>
            <a:endParaRPr lang="pt-PT"/>
          </a:p>
        </p:txBody>
      </p:sp>
    </p:spTree>
    <p:extLst>
      <p:ext uri="{BB962C8B-B14F-4D97-AF65-F5344CB8AC3E}">
        <p14:creationId xmlns:p14="http://schemas.microsoft.com/office/powerpoint/2010/main" val="3083200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a:extLst>
              <a:ext uri="{FF2B5EF4-FFF2-40B4-BE49-F238E27FC236}">
                <a16:creationId xmlns:a16="http://schemas.microsoft.com/office/drawing/2014/main" id="{7E455064-B658-043C-C030-0075535D48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BF1ADBB6-A8B4-7108-D242-7EE281346E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4FE21741-CBEC-8327-97E6-D9470FE56F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B5519B-69E4-47AB-B139-1BB2CB019322}" type="datetimeFigureOut">
              <a:rPr lang="pt-PT" smtClean="0"/>
              <a:t>26/05/2022</a:t>
            </a:fld>
            <a:endParaRPr lang="pt-PT"/>
          </a:p>
        </p:txBody>
      </p:sp>
      <p:sp>
        <p:nvSpPr>
          <p:cNvPr id="5" name="Marcador de Posição do Rodapé 4">
            <a:extLst>
              <a:ext uri="{FF2B5EF4-FFF2-40B4-BE49-F238E27FC236}">
                <a16:creationId xmlns:a16="http://schemas.microsoft.com/office/drawing/2014/main" id="{258393FA-52AB-C9D7-BA65-DE2C5EB266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Marcador de Posição do Número do Diapositivo 5">
            <a:extLst>
              <a:ext uri="{FF2B5EF4-FFF2-40B4-BE49-F238E27FC236}">
                <a16:creationId xmlns:a16="http://schemas.microsoft.com/office/drawing/2014/main" id="{191852C9-4FF9-AF41-4A48-A5896962B8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A5096C-7957-4093-BA37-F9151B3B5A67}" type="slidenum">
              <a:rPr lang="pt-PT" smtClean="0"/>
              <a:t>‹nº›</a:t>
            </a:fld>
            <a:endParaRPr lang="pt-PT"/>
          </a:p>
        </p:txBody>
      </p:sp>
    </p:spTree>
    <p:extLst>
      <p:ext uri="{BB962C8B-B14F-4D97-AF65-F5344CB8AC3E}">
        <p14:creationId xmlns:p14="http://schemas.microsoft.com/office/powerpoint/2010/main" val="390113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tiff"/><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tiff"/><Relationship Id="rId4" Type="http://schemas.openxmlformats.org/officeDocument/2006/relationships/image" Target="../media/image10.tiff"/></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4.tiff"/><Relationship Id="rId4" Type="http://schemas.openxmlformats.org/officeDocument/2006/relationships/image" Target="../media/image13.tiff"/></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6.tiff"/><Relationship Id="rId4" Type="http://schemas.openxmlformats.org/officeDocument/2006/relationships/image" Target="../media/image15.tiff"/></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1E6ED986-37E4-E1D3-04F4-11A26178D7C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291865"/>
            <a:ext cx="12192000" cy="8128000"/>
          </a:xfrm>
          <a:prstGeom prst="rect">
            <a:avLst/>
          </a:prstGeom>
        </p:spPr>
      </p:pic>
      <p:sp>
        <p:nvSpPr>
          <p:cNvPr id="7" name="Retângulo 6">
            <a:extLst>
              <a:ext uri="{FF2B5EF4-FFF2-40B4-BE49-F238E27FC236}">
                <a16:creationId xmlns:a16="http://schemas.microsoft.com/office/drawing/2014/main" id="{5E76FC09-8812-22C7-87DB-DE755014138A}"/>
              </a:ext>
            </a:extLst>
          </p:cNvPr>
          <p:cNvSpPr/>
          <p:nvPr/>
        </p:nvSpPr>
        <p:spPr>
          <a:xfrm>
            <a:off x="0" y="5735637"/>
            <a:ext cx="12192000" cy="11004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Subtítulo 2">
            <a:extLst>
              <a:ext uri="{FF2B5EF4-FFF2-40B4-BE49-F238E27FC236}">
                <a16:creationId xmlns:a16="http://schemas.microsoft.com/office/drawing/2014/main" id="{6878BCDB-0143-87A1-8635-5C72102C1159}"/>
              </a:ext>
            </a:extLst>
          </p:cNvPr>
          <p:cNvSpPr txBox="1">
            <a:spLocks/>
          </p:cNvSpPr>
          <p:nvPr/>
        </p:nvSpPr>
        <p:spPr>
          <a:xfrm>
            <a:off x="459469" y="3284657"/>
            <a:ext cx="11273055" cy="2010135"/>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pt-PT" sz="2800" b="1" dirty="0">
                <a:solidFill>
                  <a:schemeClr val="bg1"/>
                </a:solidFill>
                <a:latin typeface="Roboto Thin" panose="020B0604020202020204" pitchFamily="2" charset="0"/>
                <a:ea typeface="Roboto Thin" panose="020B0604020202020204" pitchFamily="2" charset="0"/>
              </a:rPr>
              <a:t>Joana R. Domingues </a:t>
            </a:r>
            <a:r>
              <a:rPr lang="pt-PT" sz="2800" b="1" baseline="30000" dirty="0">
                <a:solidFill>
                  <a:schemeClr val="bg1"/>
                </a:solidFill>
                <a:latin typeface="Roboto Thin" panose="020B0604020202020204" pitchFamily="2" charset="0"/>
                <a:ea typeface="Roboto Thin" panose="020B0604020202020204" pitchFamily="2" charset="0"/>
              </a:rPr>
              <a:t>1</a:t>
            </a:r>
            <a:r>
              <a:rPr lang="pt-PT" sz="2800" b="1" dirty="0">
                <a:solidFill>
                  <a:schemeClr val="bg1"/>
                </a:solidFill>
                <a:latin typeface="Roboto Thin" panose="020B0604020202020204" pitchFamily="2" charset="0"/>
                <a:ea typeface="Roboto Thin" panose="020B0604020202020204" pitchFamily="2" charset="0"/>
              </a:rPr>
              <a:t> *</a:t>
            </a:r>
            <a:r>
              <a:rPr lang="pt-PT" sz="1400" dirty="0">
                <a:solidFill>
                  <a:schemeClr val="bg1"/>
                </a:solidFill>
                <a:latin typeface="Roboto Thin" panose="020B0604020202020204" pitchFamily="2" charset="0"/>
                <a:ea typeface="Roboto Thin" panose="020B0604020202020204" pitchFamily="2" charset="0"/>
              </a:rPr>
              <a:t>; </a:t>
            </a:r>
            <a:r>
              <a:rPr lang="pt-PT" sz="2800" dirty="0">
                <a:solidFill>
                  <a:schemeClr val="bg1"/>
                </a:solidFill>
                <a:latin typeface="Roboto Thin" panose="020B0604020202020204" pitchFamily="2" charset="0"/>
                <a:ea typeface="Roboto Thin" panose="020B0604020202020204" pitchFamily="2" charset="0"/>
              </a:rPr>
              <a:t>Vasco M. Mantas </a:t>
            </a:r>
            <a:r>
              <a:rPr lang="pt-PT" sz="2800" baseline="30000" dirty="0">
                <a:solidFill>
                  <a:schemeClr val="bg1"/>
                </a:solidFill>
                <a:latin typeface="Roboto Thin" panose="020B0604020202020204" pitchFamily="2" charset="0"/>
                <a:ea typeface="Roboto Thin" panose="020B0604020202020204" pitchFamily="2" charset="0"/>
              </a:rPr>
              <a:t>1,2</a:t>
            </a:r>
            <a:r>
              <a:rPr lang="pt-PT" sz="2800" dirty="0">
                <a:solidFill>
                  <a:schemeClr val="bg1"/>
                </a:solidFill>
                <a:latin typeface="Roboto Thin" panose="020B0604020202020204" pitchFamily="2" charset="0"/>
                <a:ea typeface="Roboto Thin" panose="020B0604020202020204" pitchFamily="2" charset="0"/>
              </a:rPr>
              <a:t>; Alcides Pereira </a:t>
            </a:r>
            <a:r>
              <a:rPr lang="pt-PT" sz="2800" baseline="30000" dirty="0">
                <a:solidFill>
                  <a:schemeClr val="bg1"/>
                </a:solidFill>
                <a:latin typeface="Roboto Thin" panose="020B0604020202020204" pitchFamily="2" charset="0"/>
                <a:ea typeface="Roboto Thin" panose="020B0604020202020204" pitchFamily="2" charset="0"/>
              </a:rPr>
              <a:t>1,2</a:t>
            </a:r>
            <a:endParaRPr lang="pt-PT" sz="2800" dirty="0">
              <a:solidFill>
                <a:schemeClr val="bg1"/>
              </a:solidFill>
              <a:latin typeface="Roboto Thin" panose="020B0604020202020204" pitchFamily="2" charset="0"/>
              <a:ea typeface="Roboto Thin" panose="020B0604020202020204" pitchFamily="2" charset="0"/>
            </a:endParaRPr>
          </a:p>
          <a:p>
            <a:pPr marL="342900" indent="-342900" algn="r">
              <a:buFont typeface="Arial" panose="020B0604020202020204" pitchFamily="34" charset="0"/>
              <a:buChar char="•"/>
            </a:pPr>
            <a:endParaRPr lang="pt-PT" sz="1600" dirty="0">
              <a:solidFill>
                <a:schemeClr val="bg1"/>
              </a:solidFill>
              <a:latin typeface="Roboto Thin" panose="020B0604020202020204" pitchFamily="2" charset="0"/>
              <a:ea typeface="Roboto Thin" panose="020B0604020202020204" pitchFamily="2" charset="0"/>
            </a:endParaRPr>
          </a:p>
          <a:p>
            <a:pPr algn="r"/>
            <a:r>
              <a:rPr lang="pt-PT" sz="2000" baseline="30000" dirty="0">
                <a:solidFill>
                  <a:schemeClr val="bg1"/>
                </a:solidFill>
                <a:latin typeface="Roboto Thin" panose="020B0604020202020204" pitchFamily="2" charset="0"/>
                <a:ea typeface="Roboto Thin" panose="020B0604020202020204" pitchFamily="2" charset="0"/>
              </a:rPr>
              <a:t>1</a:t>
            </a:r>
            <a:r>
              <a:rPr lang="pt-PT" sz="2000" dirty="0">
                <a:solidFill>
                  <a:schemeClr val="bg1"/>
                </a:solidFill>
                <a:latin typeface="Roboto Thin" panose="020B0604020202020204" pitchFamily="2" charset="0"/>
                <a:ea typeface="Roboto Thin" panose="020B0604020202020204" pitchFamily="2" charset="0"/>
              </a:rPr>
              <a:t> </a:t>
            </a:r>
            <a:r>
              <a:rPr lang="en-US" sz="2000" dirty="0">
                <a:solidFill>
                  <a:schemeClr val="bg1"/>
                </a:solidFill>
                <a:latin typeface="Roboto Thin" panose="020B0604020202020204" pitchFamily="2" charset="0"/>
                <a:ea typeface="Roboto Thin" panose="020B0604020202020204" pitchFamily="2" charset="0"/>
              </a:rPr>
              <a:t>Centre for Earth and Space Research of the University of Coimbra (</a:t>
            </a:r>
            <a:r>
              <a:rPr lang="pt-PT" sz="2000" dirty="0">
                <a:solidFill>
                  <a:schemeClr val="bg1"/>
                </a:solidFill>
                <a:latin typeface="Roboto Thin" panose="020B0604020202020204" pitchFamily="2" charset="0"/>
                <a:ea typeface="Roboto Thin" panose="020B0604020202020204" pitchFamily="2" charset="0"/>
              </a:rPr>
              <a:t>CITEUC)</a:t>
            </a:r>
          </a:p>
          <a:p>
            <a:pPr algn="r"/>
            <a:r>
              <a:rPr lang="pt-PT" sz="2000" baseline="30000" dirty="0">
                <a:solidFill>
                  <a:schemeClr val="bg1"/>
                </a:solidFill>
                <a:latin typeface="Roboto Thin" panose="020B0604020202020204" pitchFamily="2" charset="0"/>
                <a:ea typeface="Roboto Thin" panose="020B0604020202020204" pitchFamily="2" charset="0"/>
              </a:rPr>
              <a:t>2</a:t>
            </a:r>
            <a:r>
              <a:rPr lang="pt-PT" sz="2000" dirty="0">
                <a:solidFill>
                  <a:schemeClr val="bg1"/>
                </a:solidFill>
                <a:latin typeface="Roboto Thin" panose="020B0604020202020204" pitchFamily="2" charset="0"/>
                <a:ea typeface="Roboto Thin" panose="020B0604020202020204" pitchFamily="2" charset="0"/>
              </a:rPr>
              <a:t> </a:t>
            </a:r>
            <a:r>
              <a:rPr lang="pt-PT" sz="2000" dirty="0" err="1">
                <a:solidFill>
                  <a:schemeClr val="bg1"/>
                </a:solidFill>
                <a:latin typeface="Roboto Thin" panose="020B0604020202020204" pitchFamily="2" charset="0"/>
                <a:ea typeface="Roboto Thin" panose="020B0604020202020204" pitchFamily="2" charset="0"/>
              </a:rPr>
              <a:t>Earth</a:t>
            </a:r>
            <a:r>
              <a:rPr lang="pt-PT" sz="2000" dirty="0">
                <a:solidFill>
                  <a:schemeClr val="bg1"/>
                </a:solidFill>
                <a:latin typeface="Roboto Thin" panose="020B0604020202020204" pitchFamily="2" charset="0"/>
                <a:ea typeface="Roboto Thin" panose="020B0604020202020204" pitchFamily="2" charset="0"/>
              </a:rPr>
              <a:t> </a:t>
            </a:r>
            <a:r>
              <a:rPr lang="pt-PT" sz="2000" dirty="0" err="1">
                <a:solidFill>
                  <a:schemeClr val="bg1"/>
                </a:solidFill>
                <a:latin typeface="Roboto Thin" panose="020B0604020202020204" pitchFamily="2" charset="0"/>
                <a:ea typeface="Roboto Thin" panose="020B0604020202020204" pitchFamily="2" charset="0"/>
              </a:rPr>
              <a:t>Science</a:t>
            </a:r>
            <a:r>
              <a:rPr lang="pt-PT" sz="2000" dirty="0">
                <a:solidFill>
                  <a:schemeClr val="bg1"/>
                </a:solidFill>
                <a:latin typeface="Roboto Thin" panose="020B0604020202020204" pitchFamily="2" charset="0"/>
                <a:ea typeface="Roboto Thin" panose="020B0604020202020204" pitchFamily="2" charset="0"/>
              </a:rPr>
              <a:t> </a:t>
            </a:r>
            <a:r>
              <a:rPr lang="pt-PT" sz="2000" dirty="0" err="1">
                <a:solidFill>
                  <a:schemeClr val="bg1"/>
                </a:solidFill>
                <a:latin typeface="Roboto Thin" panose="020B0604020202020204" pitchFamily="2" charset="0"/>
                <a:ea typeface="Roboto Thin" panose="020B0604020202020204" pitchFamily="2" charset="0"/>
              </a:rPr>
              <a:t>Department</a:t>
            </a:r>
            <a:r>
              <a:rPr lang="pt-PT" sz="2000" dirty="0">
                <a:solidFill>
                  <a:schemeClr val="bg1"/>
                </a:solidFill>
                <a:latin typeface="Roboto Thin" panose="020B0604020202020204" pitchFamily="2" charset="0"/>
                <a:ea typeface="Roboto Thin" panose="020B0604020202020204" pitchFamily="2" charset="0"/>
              </a:rPr>
              <a:t> </a:t>
            </a:r>
            <a:r>
              <a:rPr lang="pt-PT" sz="2000" dirty="0" err="1">
                <a:solidFill>
                  <a:schemeClr val="bg1"/>
                </a:solidFill>
                <a:latin typeface="Roboto Thin" panose="020B0604020202020204" pitchFamily="2" charset="0"/>
                <a:ea typeface="Roboto Thin" panose="020B0604020202020204" pitchFamily="2" charset="0"/>
              </a:rPr>
              <a:t>of</a:t>
            </a:r>
            <a:r>
              <a:rPr lang="pt-PT" sz="2000" dirty="0">
                <a:solidFill>
                  <a:schemeClr val="bg1"/>
                </a:solidFill>
                <a:latin typeface="Roboto Thin" panose="020B0604020202020204" pitchFamily="2" charset="0"/>
                <a:ea typeface="Roboto Thin" panose="020B0604020202020204" pitchFamily="2" charset="0"/>
              </a:rPr>
              <a:t> </a:t>
            </a:r>
            <a:r>
              <a:rPr lang="pt-PT" sz="2000" dirty="0" err="1">
                <a:solidFill>
                  <a:schemeClr val="bg1"/>
                </a:solidFill>
                <a:latin typeface="Roboto Thin" panose="020B0604020202020204" pitchFamily="2" charset="0"/>
                <a:ea typeface="Roboto Thin" panose="020B0604020202020204" pitchFamily="2" charset="0"/>
              </a:rPr>
              <a:t>University</a:t>
            </a:r>
            <a:r>
              <a:rPr lang="pt-PT" sz="2000" dirty="0">
                <a:solidFill>
                  <a:schemeClr val="bg1"/>
                </a:solidFill>
                <a:latin typeface="Roboto Thin" panose="020B0604020202020204" pitchFamily="2" charset="0"/>
                <a:ea typeface="Roboto Thin" panose="020B0604020202020204" pitchFamily="2" charset="0"/>
              </a:rPr>
              <a:t> </a:t>
            </a:r>
            <a:r>
              <a:rPr lang="pt-PT" sz="2000" dirty="0" err="1">
                <a:solidFill>
                  <a:schemeClr val="bg1"/>
                </a:solidFill>
                <a:latin typeface="Roboto Thin" panose="020B0604020202020204" pitchFamily="2" charset="0"/>
                <a:ea typeface="Roboto Thin" panose="020B0604020202020204" pitchFamily="2" charset="0"/>
              </a:rPr>
              <a:t>of</a:t>
            </a:r>
            <a:r>
              <a:rPr lang="pt-PT" sz="2000" dirty="0">
                <a:solidFill>
                  <a:schemeClr val="bg1"/>
                </a:solidFill>
                <a:latin typeface="Roboto Thin" panose="020B0604020202020204" pitchFamily="2" charset="0"/>
                <a:ea typeface="Roboto Thin" panose="020B0604020202020204" pitchFamily="2" charset="0"/>
              </a:rPr>
              <a:t> Coimbra</a:t>
            </a:r>
          </a:p>
          <a:p>
            <a:pPr algn="r"/>
            <a:r>
              <a:rPr lang="pt-PT" sz="2000" dirty="0">
                <a:solidFill>
                  <a:schemeClr val="bg1"/>
                </a:solidFill>
                <a:latin typeface="Roboto Thin" panose="020B0604020202020204" pitchFamily="2" charset="0"/>
                <a:ea typeface="Roboto Thin" panose="020B0604020202020204" pitchFamily="2" charset="0"/>
              </a:rPr>
              <a:t>* joana_barreto_domingues@hotmail.com</a:t>
            </a:r>
          </a:p>
          <a:p>
            <a:pPr algn="r"/>
            <a:endParaRPr lang="pt-PT" sz="2000" dirty="0">
              <a:solidFill>
                <a:schemeClr val="bg1"/>
              </a:solidFill>
              <a:latin typeface="Roboto Thin" panose="020B0604020202020204" pitchFamily="2" charset="0"/>
              <a:ea typeface="Roboto Thin" panose="020B0604020202020204" pitchFamily="2" charset="0"/>
            </a:endParaRPr>
          </a:p>
        </p:txBody>
      </p:sp>
      <p:pic>
        <p:nvPicPr>
          <p:cNvPr id="1028" name="Picture 4" descr="geofisico">
            <a:extLst>
              <a:ext uri="{FF2B5EF4-FFF2-40B4-BE49-F238E27FC236}">
                <a16:creationId xmlns:a16="http://schemas.microsoft.com/office/drawing/2014/main" id="{18416176-83EB-B4E8-0E06-F84522D85D76}"/>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823552" y="5837171"/>
            <a:ext cx="2328460" cy="85126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GU 2022 - Call for abstracts session NH8.4 Potentially hazardous fibrous  geomaterials: from risk knowledge to solutions for reducing their social  impact">
            <a:extLst>
              <a:ext uri="{FF2B5EF4-FFF2-40B4-BE49-F238E27FC236}">
                <a16:creationId xmlns:a16="http://schemas.microsoft.com/office/drawing/2014/main" id="{CA7F03D3-F1B9-D319-A35D-C923710519E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9599" y="5863925"/>
            <a:ext cx="3061855" cy="79775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epartamento de Ciências da Terra">
            <a:extLst>
              <a:ext uri="{FF2B5EF4-FFF2-40B4-BE49-F238E27FC236}">
                <a16:creationId xmlns:a16="http://schemas.microsoft.com/office/drawing/2014/main" id="{1D9ADFEE-2D71-9669-B3E2-3F6FE0DA6C73}"/>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869870" y="5837171"/>
            <a:ext cx="2452255" cy="851265"/>
          </a:xfrm>
          <a:prstGeom prst="rect">
            <a:avLst/>
          </a:prstGeom>
          <a:noFill/>
          <a:extLst>
            <a:ext uri="{909E8E84-426E-40DD-AFC4-6F175D3DCCD1}">
              <a14:hiddenFill xmlns:a14="http://schemas.microsoft.com/office/drawing/2010/main">
                <a:solidFill>
                  <a:srgbClr val="FFFFFF"/>
                </a:solidFill>
              </a14:hiddenFill>
            </a:ext>
          </a:extLst>
        </p:spPr>
      </p:pic>
      <p:grpSp>
        <p:nvGrpSpPr>
          <p:cNvPr id="3" name="Agrupar 2">
            <a:extLst>
              <a:ext uri="{FF2B5EF4-FFF2-40B4-BE49-F238E27FC236}">
                <a16:creationId xmlns:a16="http://schemas.microsoft.com/office/drawing/2014/main" id="{6E6DAD53-DC45-65AD-446B-EBB1C40E8F88}"/>
              </a:ext>
            </a:extLst>
          </p:cNvPr>
          <p:cNvGrpSpPr/>
          <p:nvPr/>
        </p:nvGrpSpPr>
        <p:grpSpPr>
          <a:xfrm>
            <a:off x="45026" y="637350"/>
            <a:ext cx="11800608" cy="2337328"/>
            <a:chOff x="45026" y="230948"/>
            <a:chExt cx="11800608" cy="2337328"/>
          </a:xfrm>
        </p:grpSpPr>
        <p:sp>
          <p:nvSpPr>
            <p:cNvPr id="2" name="Retângulo 1">
              <a:extLst>
                <a:ext uri="{FF2B5EF4-FFF2-40B4-BE49-F238E27FC236}">
                  <a16:creationId xmlns:a16="http://schemas.microsoft.com/office/drawing/2014/main" id="{4026FDC9-4284-2254-1D33-89B1DA37BB61}"/>
                </a:ext>
              </a:extLst>
            </p:cNvPr>
            <p:cNvSpPr/>
            <p:nvPr/>
          </p:nvSpPr>
          <p:spPr>
            <a:xfrm>
              <a:off x="304800" y="230948"/>
              <a:ext cx="11540834" cy="2337328"/>
            </a:xfrm>
            <a:prstGeom prst="rect">
              <a:avLst/>
            </a:prstGeom>
            <a:solidFill>
              <a:schemeClr val="bg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ítulo 2">
              <a:extLst>
                <a:ext uri="{FF2B5EF4-FFF2-40B4-BE49-F238E27FC236}">
                  <a16:creationId xmlns:a16="http://schemas.microsoft.com/office/drawing/2014/main" id="{14003353-6AEA-398A-B246-26F10857345D}"/>
                </a:ext>
              </a:extLst>
            </p:cNvPr>
            <p:cNvSpPr txBox="1">
              <a:spLocks/>
            </p:cNvSpPr>
            <p:nvPr/>
          </p:nvSpPr>
          <p:spPr>
            <a:xfrm>
              <a:off x="45026" y="409016"/>
              <a:ext cx="11720945" cy="2133592"/>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pt-PT" b="1" cap="small" dirty="0">
                  <a:solidFill>
                    <a:schemeClr val="bg1"/>
                  </a:solidFill>
                  <a:latin typeface="Roboto Light" panose="02000000000000000000" pitchFamily="2" charset="0"/>
                  <a:ea typeface="Roboto Light" panose="02000000000000000000" pitchFamily="2" charset="0"/>
                  <a:cs typeface="Dubai Light" panose="020B0604020202020204" pitchFamily="34" charset="-78"/>
                </a:rPr>
                <a:t>CHARACTERIZATION OF DISCOLORATION PLUMES RESULTING FROM SUBMARINE VOLCANISM USING REMOTE SENSING TECHNIQUES BETWEEN 2000 AND 2018</a:t>
              </a:r>
            </a:p>
          </p:txBody>
        </p:sp>
      </p:grpSp>
    </p:spTree>
    <p:extLst>
      <p:ext uri="{BB962C8B-B14F-4D97-AF65-F5344CB8AC3E}">
        <p14:creationId xmlns:p14="http://schemas.microsoft.com/office/powerpoint/2010/main" val="3556695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36032A53-115F-85D0-A4FE-14DD8D8E7AD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482760"/>
            <a:ext cx="12192000" cy="1569493"/>
          </a:xfrm>
          <a:prstGeom prst="rect">
            <a:avLst/>
          </a:prstGeom>
        </p:spPr>
      </p:pic>
      <p:pic>
        <p:nvPicPr>
          <p:cNvPr id="16" name="Marcador de Posição de Conteúdo 15">
            <a:extLst>
              <a:ext uri="{FF2B5EF4-FFF2-40B4-BE49-F238E27FC236}">
                <a16:creationId xmlns:a16="http://schemas.microsoft.com/office/drawing/2014/main" id="{6B0BD111-C42F-58D7-488E-11BD6EC948B4}"/>
              </a:ext>
            </a:extLst>
          </p:cNvPr>
          <p:cNvPicPr>
            <a:picLocks noGrp="1" noChangeAspect="1"/>
          </p:cNvPicPr>
          <p:nvPr>
            <p:ph sz="half" idx="1"/>
          </p:nvPr>
        </p:nvPicPr>
        <p:blipFill rotWithShape="1">
          <a:blip r:embed="rId4" cstate="email">
            <a:extLst>
              <a:ext uri="{28A0092B-C50C-407E-A947-70E740481C1C}">
                <a14:useLocalDpi xmlns:a14="http://schemas.microsoft.com/office/drawing/2010/main"/>
              </a:ext>
            </a:extLst>
          </a:blip>
          <a:srcRect/>
          <a:stretch/>
        </p:blipFill>
        <p:spPr>
          <a:xfrm>
            <a:off x="221626" y="3562350"/>
            <a:ext cx="11817974" cy="2917463"/>
          </a:xfrm>
        </p:spPr>
      </p:pic>
      <p:sp>
        <p:nvSpPr>
          <p:cNvPr id="7" name="Título 1">
            <a:extLst>
              <a:ext uri="{FF2B5EF4-FFF2-40B4-BE49-F238E27FC236}">
                <a16:creationId xmlns:a16="http://schemas.microsoft.com/office/drawing/2014/main" id="{F1C22D35-0F81-EF4D-BC38-8E4D7EA9077F}"/>
              </a:ext>
            </a:extLst>
          </p:cNvPr>
          <p:cNvSpPr txBox="1">
            <a:spLocks/>
          </p:cNvSpPr>
          <p:nvPr/>
        </p:nvSpPr>
        <p:spPr>
          <a:xfrm>
            <a:off x="422407" y="151018"/>
            <a:ext cx="4187693" cy="7591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PT" sz="4800" b="1" dirty="0">
                <a:solidFill>
                  <a:schemeClr val="bg1"/>
                </a:solidFill>
              </a:rPr>
              <a:t>INTRODUCTION</a:t>
            </a:r>
          </a:p>
        </p:txBody>
      </p:sp>
      <p:sp>
        <p:nvSpPr>
          <p:cNvPr id="5" name="Marcador de Posição de Conteúdo 2">
            <a:extLst>
              <a:ext uri="{FF2B5EF4-FFF2-40B4-BE49-F238E27FC236}">
                <a16:creationId xmlns:a16="http://schemas.microsoft.com/office/drawing/2014/main" id="{5CCF238C-8E6C-9FBC-3930-1611CCF47D24}"/>
              </a:ext>
            </a:extLst>
          </p:cNvPr>
          <p:cNvSpPr txBox="1">
            <a:spLocks/>
          </p:cNvSpPr>
          <p:nvPr/>
        </p:nvSpPr>
        <p:spPr>
          <a:xfrm>
            <a:off x="657225" y="1580004"/>
            <a:ext cx="10877550" cy="1565275"/>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pt-PT" dirty="0">
                <a:latin typeface="Roboto Light" panose="02000000000000000000" pitchFamily="2" charset="0"/>
                <a:ea typeface="Roboto Light" panose="02000000000000000000" pitchFamily="2" charset="0"/>
              </a:rPr>
              <a:t>More </a:t>
            </a:r>
            <a:r>
              <a:rPr lang="pt-PT" dirty="0" err="1">
                <a:latin typeface="Roboto Light" panose="02000000000000000000" pitchFamily="2" charset="0"/>
                <a:ea typeface="Roboto Light" panose="02000000000000000000" pitchFamily="2" charset="0"/>
              </a:rPr>
              <a:t>than</a:t>
            </a:r>
            <a:r>
              <a:rPr lang="pt-PT" dirty="0">
                <a:latin typeface="Roboto Light" panose="02000000000000000000" pitchFamily="2" charset="0"/>
                <a:ea typeface="Roboto Light" panose="02000000000000000000" pitchFamily="2" charset="0"/>
              </a:rPr>
              <a:t> 80% </a:t>
            </a:r>
            <a:r>
              <a:rPr lang="pt-PT" dirty="0" err="1">
                <a:latin typeface="Roboto Light" panose="02000000000000000000" pitchFamily="2" charset="0"/>
                <a:ea typeface="Roboto Light" panose="02000000000000000000" pitchFamily="2" charset="0"/>
              </a:rPr>
              <a:t>of</a:t>
            </a:r>
            <a:r>
              <a:rPr lang="pt-PT" dirty="0">
                <a:latin typeface="Roboto Light" panose="02000000000000000000" pitchFamily="2" charset="0"/>
                <a:ea typeface="Roboto Light" panose="02000000000000000000" pitchFamily="2" charset="0"/>
              </a:rPr>
              <a:t> </a:t>
            </a:r>
            <a:r>
              <a:rPr lang="pt-PT" dirty="0" err="1">
                <a:latin typeface="Roboto Light" panose="02000000000000000000" pitchFamily="2" charset="0"/>
                <a:ea typeface="Roboto Light" panose="02000000000000000000" pitchFamily="2" charset="0"/>
              </a:rPr>
              <a:t>volcanic</a:t>
            </a:r>
            <a:r>
              <a:rPr lang="pt-PT" dirty="0">
                <a:latin typeface="Roboto Light" panose="02000000000000000000" pitchFamily="2" charset="0"/>
                <a:ea typeface="Roboto Light" panose="02000000000000000000" pitchFamily="2" charset="0"/>
              </a:rPr>
              <a:t> </a:t>
            </a:r>
            <a:r>
              <a:rPr lang="pt-PT" dirty="0" err="1">
                <a:latin typeface="Roboto Light" panose="02000000000000000000" pitchFamily="2" charset="0"/>
                <a:ea typeface="Roboto Light" panose="02000000000000000000" pitchFamily="2" charset="0"/>
              </a:rPr>
              <a:t>activity</a:t>
            </a:r>
            <a:r>
              <a:rPr lang="pt-PT" dirty="0">
                <a:latin typeface="Roboto Light" panose="02000000000000000000" pitchFamily="2" charset="0"/>
                <a:ea typeface="Roboto Light" panose="02000000000000000000" pitchFamily="2" charset="0"/>
              </a:rPr>
              <a:t> </a:t>
            </a:r>
            <a:r>
              <a:rPr lang="pt-PT" dirty="0" err="1">
                <a:latin typeface="Roboto Light" panose="02000000000000000000" pitchFamily="2" charset="0"/>
                <a:ea typeface="Roboto Light" panose="02000000000000000000" pitchFamily="2" charset="0"/>
              </a:rPr>
              <a:t>happens</a:t>
            </a:r>
            <a:r>
              <a:rPr lang="pt-PT" dirty="0">
                <a:latin typeface="Roboto Light" panose="02000000000000000000" pitchFamily="2" charset="0"/>
                <a:ea typeface="Roboto Light" panose="02000000000000000000" pitchFamily="2" charset="0"/>
              </a:rPr>
              <a:t> in </a:t>
            </a:r>
            <a:r>
              <a:rPr lang="pt-PT" dirty="0" err="1">
                <a:latin typeface="Roboto Light" panose="02000000000000000000" pitchFamily="2" charset="0"/>
                <a:ea typeface="Roboto Light" panose="02000000000000000000" pitchFamily="2" charset="0"/>
              </a:rPr>
              <a:t>submarine</a:t>
            </a:r>
            <a:r>
              <a:rPr lang="pt-PT" dirty="0">
                <a:latin typeface="Roboto Light" panose="02000000000000000000" pitchFamily="2" charset="0"/>
                <a:ea typeface="Roboto Light" panose="02000000000000000000" pitchFamily="2" charset="0"/>
              </a:rPr>
              <a:t> </a:t>
            </a:r>
            <a:r>
              <a:rPr lang="pt-PT" dirty="0" err="1">
                <a:latin typeface="Roboto Light" panose="02000000000000000000" pitchFamily="2" charset="0"/>
                <a:ea typeface="Roboto Light" panose="02000000000000000000" pitchFamily="2" charset="0"/>
              </a:rPr>
              <a:t>environments</a:t>
            </a:r>
            <a:r>
              <a:rPr lang="pt-PT" dirty="0">
                <a:latin typeface="Roboto Light" panose="02000000000000000000" pitchFamily="2" charset="0"/>
                <a:ea typeface="Roboto Light" panose="02000000000000000000" pitchFamily="2" charset="0"/>
              </a:rPr>
              <a:t>, </a:t>
            </a:r>
            <a:r>
              <a:rPr lang="pt-PT" dirty="0" err="1">
                <a:latin typeface="Roboto Light" panose="02000000000000000000" pitchFamily="2" charset="0"/>
                <a:ea typeface="Roboto Light" panose="02000000000000000000" pitchFamily="2" charset="0"/>
              </a:rPr>
              <a:t>and</a:t>
            </a:r>
            <a:r>
              <a:rPr lang="pt-PT" dirty="0">
                <a:latin typeface="Roboto Light" panose="02000000000000000000" pitchFamily="2" charset="0"/>
                <a:ea typeface="Roboto Light" panose="02000000000000000000" pitchFamily="2" charset="0"/>
              </a:rPr>
              <a:t> </a:t>
            </a:r>
            <a:r>
              <a:rPr lang="pt-PT" dirty="0" err="1">
                <a:latin typeface="Roboto Light" panose="02000000000000000000" pitchFamily="2" charset="0"/>
                <a:ea typeface="Roboto Light" panose="02000000000000000000" pitchFamily="2" charset="0"/>
              </a:rPr>
              <a:t>have</a:t>
            </a:r>
            <a:r>
              <a:rPr lang="pt-PT" dirty="0">
                <a:latin typeface="Roboto Light" panose="02000000000000000000" pitchFamily="2" charset="0"/>
                <a:ea typeface="Roboto Light" panose="02000000000000000000" pitchFamily="2" charset="0"/>
              </a:rPr>
              <a:t> </a:t>
            </a:r>
            <a:r>
              <a:rPr lang="pt-PT" dirty="0" err="1">
                <a:latin typeface="Roboto Light" panose="02000000000000000000" pitchFamily="2" charset="0"/>
                <a:ea typeface="Roboto Light" panose="02000000000000000000" pitchFamily="2" charset="0"/>
              </a:rPr>
              <a:t>associated</a:t>
            </a:r>
            <a:r>
              <a:rPr lang="pt-PT" dirty="0">
                <a:latin typeface="Roboto Light" panose="02000000000000000000" pitchFamily="2" charset="0"/>
                <a:ea typeface="Roboto Light" panose="02000000000000000000" pitchFamily="2" charset="0"/>
              </a:rPr>
              <a:t> </a:t>
            </a:r>
            <a:r>
              <a:rPr lang="pt-PT" dirty="0" err="1">
                <a:latin typeface="Roboto Light" panose="02000000000000000000" pitchFamily="2" charset="0"/>
                <a:ea typeface="Roboto Light" panose="02000000000000000000" pitchFamily="2" charset="0"/>
              </a:rPr>
              <a:t>risks</a:t>
            </a:r>
            <a:r>
              <a:rPr lang="pt-PT" dirty="0">
                <a:latin typeface="Roboto Light" panose="02000000000000000000" pitchFamily="2" charset="0"/>
                <a:ea typeface="Roboto Light" panose="02000000000000000000" pitchFamily="2" charset="0"/>
              </a:rPr>
              <a:t>;</a:t>
            </a:r>
          </a:p>
          <a:p>
            <a:pPr algn="just"/>
            <a:r>
              <a:rPr lang="pt-PT" dirty="0" err="1">
                <a:latin typeface="Roboto Light" panose="02000000000000000000" pitchFamily="2" charset="0"/>
                <a:ea typeface="Roboto Light" panose="02000000000000000000" pitchFamily="2" charset="0"/>
              </a:rPr>
              <a:t>Discoloration</a:t>
            </a:r>
            <a:r>
              <a:rPr lang="pt-PT" dirty="0">
                <a:latin typeface="Roboto Light" panose="02000000000000000000" pitchFamily="2" charset="0"/>
                <a:ea typeface="Roboto Light" panose="02000000000000000000" pitchFamily="2" charset="0"/>
              </a:rPr>
              <a:t> plumes are </a:t>
            </a:r>
            <a:r>
              <a:rPr lang="pt-PT" dirty="0" err="1">
                <a:latin typeface="Roboto Light" panose="02000000000000000000" pitchFamily="2" charset="0"/>
                <a:ea typeface="Roboto Light" panose="02000000000000000000" pitchFamily="2" charset="0"/>
              </a:rPr>
              <a:t>one</a:t>
            </a:r>
            <a:r>
              <a:rPr lang="pt-PT" dirty="0">
                <a:latin typeface="Roboto Light" panose="02000000000000000000" pitchFamily="2" charset="0"/>
                <a:ea typeface="Roboto Light" panose="02000000000000000000" pitchFamily="2" charset="0"/>
              </a:rPr>
              <a:t> </a:t>
            </a:r>
            <a:r>
              <a:rPr lang="pt-PT" dirty="0" err="1">
                <a:latin typeface="Roboto Light" panose="02000000000000000000" pitchFamily="2" charset="0"/>
                <a:ea typeface="Roboto Light" panose="02000000000000000000" pitchFamily="2" charset="0"/>
              </a:rPr>
              <a:t>of</a:t>
            </a:r>
            <a:r>
              <a:rPr lang="pt-PT" dirty="0">
                <a:latin typeface="Roboto Light" panose="02000000000000000000" pitchFamily="2" charset="0"/>
                <a:ea typeface="Roboto Light" panose="02000000000000000000" pitchFamily="2" charset="0"/>
              </a:rPr>
              <a:t> the </a:t>
            </a:r>
            <a:r>
              <a:rPr lang="pt-PT" dirty="0" err="1">
                <a:latin typeface="Roboto Light" panose="02000000000000000000" pitchFamily="2" charset="0"/>
                <a:ea typeface="Roboto Light" panose="02000000000000000000" pitchFamily="2" charset="0"/>
              </a:rPr>
              <a:t>by-products</a:t>
            </a:r>
            <a:r>
              <a:rPr lang="pt-PT" dirty="0">
                <a:latin typeface="Roboto Light" panose="02000000000000000000" pitchFamily="2" charset="0"/>
                <a:ea typeface="Roboto Light" panose="02000000000000000000" pitchFamily="2" charset="0"/>
              </a:rPr>
              <a:t> </a:t>
            </a:r>
            <a:r>
              <a:rPr lang="pt-PT" dirty="0" err="1">
                <a:latin typeface="Roboto Light" panose="02000000000000000000" pitchFamily="2" charset="0"/>
                <a:ea typeface="Roboto Light" panose="02000000000000000000" pitchFamily="2" charset="0"/>
              </a:rPr>
              <a:t>of</a:t>
            </a:r>
            <a:r>
              <a:rPr lang="pt-PT" dirty="0">
                <a:latin typeface="Roboto Light" panose="02000000000000000000" pitchFamily="2" charset="0"/>
                <a:ea typeface="Roboto Light" panose="02000000000000000000" pitchFamily="2" charset="0"/>
              </a:rPr>
              <a:t> </a:t>
            </a:r>
            <a:r>
              <a:rPr lang="pt-PT" dirty="0" err="1">
                <a:latin typeface="Roboto Light" panose="02000000000000000000" pitchFamily="2" charset="0"/>
                <a:ea typeface="Roboto Light" panose="02000000000000000000" pitchFamily="2" charset="0"/>
              </a:rPr>
              <a:t>this</a:t>
            </a:r>
            <a:r>
              <a:rPr lang="pt-PT" dirty="0">
                <a:latin typeface="Roboto Light" panose="02000000000000000000" pitchFamily="2" charset="0"/>
                <a:ea typeface="Roboto Light" panose="02000000000000000000" pitchFamily="2" charset="0"/>
              </a:rPr>
              <a:t> </a:t>
            </a:r>
            <a:r>
              <a:rPr lang="pt-PT" dirty="0" err="1">
                <a:latin typeface="Roboto Light" panose="02000000000000000000" pitchFamily="2" charset="0"/>
                <a:ea typeface="Roboto Light" panose="02000000000000000000" pitchFamily="2" charset="0"/>
              </a:rPr>
              <a:t>type</a:t>
            </a:r>
            <a:r>
              <a:rPr lang="pt-PT" dirty="0">
                <a:latin typeface="Roboto Light" panose="02000000000000000000" pitchFamily="2" charset="0"/>
                <a:ea typeface="Roboto Light" panose="02000000000000000000" pitchFamily="2" charset="0"/>
              </a:rPr>
              <a:t> </a:t>
            </a:r>
            <a:r>
              <a:rPr lang="pt-PT" dirty="0" err="1">
                <a:latin typeface="Roboto Light" panose="02000000000000000000" pitchFamily="2" charset="0"/>
                <a:ea typeface="Roboto Light" panose="02000000000000000000" pitchFamily="2" charset="0"/>
              </a:rPr>
              <a:t>of</a:t>
            </a:r>
            <a:r>
              <a:rPr lang="pt-PT" dirty="0">
                <a:latin typeface="Roboto Light" panose="02000000000000000000" pitchFamily="2" charset="0"/>
                <a:ea typeface="Roboto Light" panose="02000000000000000000" pitchFamily="2" charset="0"/>
              </a:rPr>
              <a:t> </a:t>
            </a:r>
            <a:r>
              <a:rPr lang="pt-PT" dirty="0" err="1">
                <a:latin typeface="Roboto Light" panose="02000000000000000000" pitchFamily="2" charset="0"/>
                <a:ea typeface="Roboto Light" panose="02000000000000000000" pitchFamily="2" charset="0"/>
              </a:rPr>
              <a:t>events</a:t>
            </a:r>
            <a:r>
              <a:rPr lang="pt-PT" dirty="0">
                <a:latin typeface="Roboto Light" panose="02000000000000000000" pitchFamily="2" charset="0"/>
                <a:ea typeface="Roboto Light" panose="02000000000000000000" pitchFamily="2" charset="0"/>
              </a:rPr>
              <a:t>.</a:t>
            </a:r>
          </a:p>
        </p:txBody>
      </p:sp>
      <p:sp>
        <p:nvSpPr>
          <p:cNvPr id="2" name="Triângulo isósceles 1">
            <a:extLst>
              <a:ext uri="{FF2B5EF4-FFF2-40B4-BE49-F238E27FC236}">
                <a16:creationId xmlns:a16="http://schemas.microsoft.com/office/drawing/2014/main" id="{DD0037DD-CE5A-73E7-4104-A360E6F71926}"/>
              </a:ext>
            </a:extLst>
          </p:cNvPr>
          <p:cNvSpPr/>
          <p:nvPr/>
        </p:nvSpPr>
        <p:spPr>
          <a:xfrm rot="5400000">
            <a:off x="1417318" y="4722608"/>
            <a:ext cx="180193" cy="14343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riângulo isósceles 7">
            <a:extLst>
              <a:ext uri="{FF2B5EF4-FFF2-40B4-BE49-F238E27FC236}">
                <a16:creationId xmlns:a16="http://schemas.microsoft.com/office/drawing/2014/main" id="{F806B8ED-9FBF-89D9-8D6B-B61B1D10041F}"/>
              </a:ext>
            </a:extLst>
          </p:cNvPr>
          <p:cNvSpPr/>
          <p:nvPr/>
        </p:nvSpPr>
        <p:spPr>
          <a:xfrm rot="5400000">
            <a:off x="5372098" y="5116182"/>
            <a:ext cx="180193" cy="14343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riângulo isósceles 8">
            <a:extLst>
              <a:ext uri="{FF2B5EF4-FFF2-40B4-BE49-F238E27FC236}">
                <a16:creationId xmlns:a16="http://schemas.microsoft.com/office/drawing/2014/main" id="{4C49072B-B96C-534C-B558-237A7940635D}"/>
              </a:ext>
            </a:extLst>
          </p:cNvPr>
          <p:cNvSpPr/>
          <p:nvPr/>
        </p:nvSpPr>
        <p:spPr>
          <a:xfrm rot="10800000">
            <a:off x="9654538" y="4382397"/>
            <a:ext cx="180193" cy="14343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34086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36032A53-115F-85D0-A4FE-14DD8D8E7AD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482760"/>
            <a:ext cx="12192000" cy="1569493"/>
          </a:xfrm>
          <a:prstGeom prst="rect">
            <a:avLst/>
          </a:prstGeom>
        </p:spPr>
      </p:pic>
      <p:sp>
        <p:nvSpPr>
          <p:cNvPr id="8" name="Marcador de Posição de Conteúdo 2">
            <a:extLst>
              <a:ext uri="{FF2B5EF4-FFF2-40B4-BE49-F238E27FC236}">
                <a16:creationId xmlns:a16="http://schemas.microsoft.com/office/drawing/2014/main" id="{DAE959EF-9177-B8E6-2A55-0A99038F6F2E}"/>
              </a:ext>
            </a:extLst>
          </p:cNvPr>
          <p:cNvSpPr txBox="1">
            <a:spLocks/>
          </p:cNvSpPr>
          <p:nvPr/>
        </p:nvSpPr>
        <p:spPr>
          <a:xfrm>
            <a:off x="936917" y="1474242"/>
            <a:ext cx="10318165" cy="49265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dirty="0">
                <a:latin typeface="Roboto Light" panose="02000000000000000000" pitchFamily="2" charset="0"/>
                <a:ea typeface="Roboto Light" panose="02000000000000000000" pitchFamily="2" charset="0"/>
              </a:rPr>
              <a:t>Creation of a database of pre-recorded submarine eruptions;</a:t>
            </a:r>
          </a:p>
          <a:p>
            <a:pPr algn="just"/>
            <a:endParaRPr lang="en-GB" sz="1600" dirty="0">
              <a:latin typeface="Roboto Light" panose="02000000000000000000" pitchFamily="2" charset="0"/>
              <a:ea typeface="Roboto Light" panose="02000000000000000000" pitchFamily="2" charset="0"/>
            </a:endParaRPr>
          </a:p>
          <a:p>
            <a:pPr algn="just"/>
            <a:endParaRPr lang="en-GB" sz="1600" dirty="0">
              <a:latin typeface="Roboto Light" panose="02000000000000000000" pitchFamily="2" charset="0"/>
              <a:ea typeface="Roboto Light" panose="02000000000000000000" pitchFamily="2" charset="0"/>
            </a:endParaRPr>
          </a:p>
          <a:p>
            <a:pPr algn="just"/>
            <a:r>
              <a:rPr lang="en-GB" dirty="0">
                <a:latin typeface="Roboto Light" panose="02000000000000000000" pitchFamily="2" charset="0"/>
                <a:ea typeface="Roboto Light" panose="02000000000000000000" pitchFamily="2" charset="0"/>
              </a:rPr>
              <a:t>Selection of relevant images;</a:t>
            </a:r>
          </a:p>
          <a:p>
            <a:pPr algn="just"/>
            <a:endParaRPr lang="en-GB" sz="1600" dirty="0">
              <a:latin typeface="Roboto Light" panose="02000000000000000000" pitchFamily="2" charset="0"/>
              <a:ea typeface="Roboto Light" panose="02000000000000000000" pitchFamily="2" charset="0"/>
            </a:endParaRPr>
          </a:p>
          <a:p>
            <a:pPr algn="just"/>
            <a:endParaRPr lang="en-GB" sz="1600" dirty="0">
              <a:latin typeface="Roboto Light" panose="02000000000000000000" pitchFamily="2" charset="0"/>
              <a:ea typeface="Roboto Light" panose="02000000000000000000" pitchFamily="2" charset="0"/>
            </a:endParaRPr>
          </a:p>
          <a:p>
            <a:pPr algn="just"/>
            <a:r>
              <a:rPr lang="en-GB" dirty="0">
                <a:latin typeface="Roboto Light" panose="02000000000000000000" pitchFamily="2" charset="0"/>
                <a:ea typeface="Roboto Light" panose="02000000000000000000" pitchFamily="2" charset="0"/>
              </a:rPr>
              <a:t>Data download and extraction of spectral signatures;</a:t>
            </a:r>
          </a:p>
          <a:p>
            <a:pPr algn="just"/>
            <a:endParaRPr lang="en-GB" sz="1600" dirty="0">
              <a:latin typeface="Roboto Light" panose="02000000000000000000" pitchFamily="2" charset="0"/>
              <a:ea typeface="Roboto Light" panose="02000000000000000000" pitchFamily="2" charset="0"/>
            </a:endParaRPr>
          </a:p>
          <a:p>
            <a:pPr algn="just"/>
            <a:endParaRPr lang="en-GB" sz="1600" dirty="0">
              <a:latin typeface="Roboto Light" panose="02000000000000000000" pitchFamily="2" charset="0"/>
              <a:ea typeface="Roboto Light" panose="02000000000000000000" pitchFamily="2" charset="0"/>
            </a:endParaRPr>
          </a:p>
          <a:p>
            <a:pPr algn="just"/>
            <a:r>
              <a:rPr lang="en-GB" dirty="0">
                <a:latin typeface="Roboto Light" panose="02000000000000000000" pitchFamily="2" charset="0"/>
                <a:ea typeface="Roboto Light" panose="02000000000000000000" pitchFamily="2" charset="0"/>
              </a:rPr>
              <a:t>Creation of a classification model;</a:t>
            </a:r>
          </a:p>
          <a:p>
            <a:pPr algn="just"/>
            <a:endParaRPr lang="en-GB" dirty="0">
              <a:latin typeface="Roboto Light" panose="02000000000000000000" pitchFamily="2" charset="0"/>
              <a:ea typeface="Roboto Light" panose="02000000000000000000" pitchFamily="2" charset="0"/>
            </a:endParaRPr>
          </a:p>
          <a:p>
            <a:pPr algn="just"/>
            <a:endParaRPr lang="en-GB" dirty="0">
              <a:latin typeface="Roboto Light" panose="02000000000000000000" pitchFamily="2" charset="0"/>
              <a:ea typeface="Roboto Light" panose="02000000000000000000" pitchFamily="2" charset="0"/>
            </a:endParaRPr>
          </a:p>
        </p:txBody>
      </p:sp>
      <p:sp>
        <p:nvSpPr>
          <p:cNvPr id="14" name="Título 1">
            <a:extLst>
              <a:ext uri="{FF2B5EF4-FFF2-40B4-BE49-F238E27FC236}">
                <a16:creationId xmlns:a16="http://schemas.microsoft.com/office/drawing/2014/main" id="{CA36FCB7-783E-C566-607F-31833D25A168}"/>
              </a:ext>
            </a:extLst>
          </p:cNvPr>
          <p:cNvSpPr txBox="1">
            <a:spLocks/>
          </p:cNvSpPr>
          <p:nvPr/>
        </p:nvSpPr>
        <p:spPr>
          <a:xfrm>
            <a:off x="422407" y="154273"/>
            <a:ext cx="4187693" cy="7591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PT" sz="4800" b="1" dirty="0">
                <a:solidFill>
                  <a:schemeClr val="bg1"/>
                </a:solidFill>
              </a:rPr>
              <a:t>METHODOLOGY</a:t>
            </a:r>
          </a:p>
        </p:txBody>
      </p:sp>
      <p:sp>
        <p:nvSpPr>
          <p:cNvPr id="23" name="Marcador de Posição de Conteúdo 2">
            <a:extLst>
              <a:ext uri="{FF2B5EF4-FFF2-40B4-BE49-F238E27FC236}">
                <a16:creationId xmlns:a16="http://schemas.microsoft.com/office/drawing/2014/main" id="{5B1CD55C-8BB5-D61D-D3EB-B2E02C82339E}"/>
              </a:ext>
            </a:extLst>
          </p:cNvPr>
          <p:cNvSpPr txBox="1">
            <a:spLocks/>
          </p:cNvSpPr>
          <p:nvPr/>
        </p:nvSpPr>
        <p:spPr>
          <a:xfrm>
            <a:off x="1568286" y="1958430"/>
            <a:ext cx="7807943" cy="4751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GB" sz="2400" dirty="0">
                <a:solidFill>
                  <a:schemeClr val="bg2">
                    <a:lumMod val="50000"/>
                  </a:schemeClr>
                </a:solidFill>
                <a:latin typeface="Roboto Light" panose="02000000000000000000" pitchFamily="2" charset="0"/>
                <a:ea typeface="Roboto Light" panose="02000000000000000000" pitchFamily="2" charset="0"/>
              </a:rPr>
              <a:t>Smithsonian, Coastal guards, scientific papers</a:t>
            </a:r>
          </a:p>
        </p:txBody>
      </p:sp>
      <p:sp>
        <p:nvSpPr>
          <p:cNvPr id="24" name="Marcador de Posição de Conteúdo 2">
            <a:extLst>
              <a:ext uri="{FF2B5EF4-FFF2-40B4-BE49-F238E27FC236}">
                <a16:creationId xmlns:a16="http://schemas.microsoft.com/office/drawing/2014/main" id="{6B74E6E6-299D-3D7C-7539-4144BC49F3D0}"/>
              </a:ext>
            </a:extLst>
          </p:cNvPr>
          <p:cNvSpPr txBox="1">
            <a:spLocks/>
          </p:cNvSpPr>
          <p:nvPr/>
        </p:nvSpPr>
        <p:spPr>
          <a:xfrm>
            <a:off x="1568286" y="3191426"/>
            <a:ext cx="7807943" cy="4751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GB" sz="2400" dirty="0" err="1">
                <a:solidFill>
                  <a:schemeClr val="bg2">
                    <a:lumMod val="50000"/>
                  </a:schemeClr>
                </a:solidFill>
                <a:latin typeface="Roboto Light" panose="02000000000000000000" pitchFamily="2" charset="0"/>
                <a:ea typeface="Roboto Light" panose="02000000000000000000" pitchFamily="2" charset="0"/>
              </a:rPr>
              <a:t>WorldView</a:t>
            </a:r>
            <a:r>
              <a:rPr lang="en-GB" sz="2400" dirty="0">
                <a:solidFill>
                  <a:schemeClr val="bg2">
                    <a:lumMod val="50000"/>
                  </a:schemeClr>
                </a:solidFill>
                <a:latin typeface="Roboto Light" panose="02000000000000000000" pitchFamily="2" charset="0"/>
                <a:ea typeface="Roboto Light" panose="02000000000000000000" pitchFamily="2" charset="0"/>
              </a:rPr>
              <a:t> software</a:t>
            </a:r>
          </a:p>
        </p:txBody>
      </p:sp>
      <p:sp>
        <p:nvSpPr>
          <p:cNvPr id="25" name="Marcador de Posição de Conteúdo 2">
            <a:extLst>
              <a:ext uri="{FF2B5EF4-FFF2-40B4-BE49-F238E27FC236}">
                <a16:creationId xmlns:a16="http://schemas.microsoft.com/office/drawing/2014/main" id="{54A2FA01-CC81-9A8F-28E2-ACA9272C9D65}"/>
              </a:ext>
            </a:extLst>
          </p:cNvPr>
          <p:cNvSpPr txBox="1">
            <a:spLocks/>
          </p:cNvSpPr>
          <p:nvPr/>
        </p:nvSpPr>
        <p:spPr>
          <a:xfrm>
            <a:off x="1568286" y="4428770"/>
            <a:ext cx="7807943" cy="4751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GB" sz="2400" dirty="0">
                <a:solidFill>
                  <a:schemeClr val="bg2">
                    <a:lumMod val="50000"/>
                  </a:schemeClr>
                </a:solidFill>
                <a:latin typeface="Roboto Light" panose="02000000000000000000" pitchFamily="2" charset="0"/>
                <a:ea typeface="Roboto Light" panose="02000000000000000000" pitchFamily="2" charset="0"/>
              </a:rPr>
              <a:t>L2 MODIS analysed with </a:t>
            </a:r>
            <a:r>
              <a:rPr lang="en-GB" sz="2400" dirty="0" err="1">
                <a:solidFill>
                  <a:schemeClr val="bg2">
                    <a:lumMod val="50000"/>
                  </a:schemeClr>
                </a:solidFill>
                <a:latin typeface="Roboto Light" panose="02000000000000000000" pitchFamily="2" charset="0"/>
                <a:ea typeface="Roboto Light" panose="02000000000000000000" pitchFamily="2" charset="0"/>
              </a:rPr>
              <a:t>SeaDAS</a:t>
            </a:r>
            <a:r>
              <a:rPr lang="en-GB" sz="2400" dirty="0">
                <a:solidFill>
                  <a:schemeClr val="bg2">
                    <a:lumMod val="50000"/>
                  </a:schemeClr>
                </a:solidFill>
                <a:latin typeface="Roboto Light" panose="02000000000000000000" pitchFamily="2" charset="0"/>
                <a:ea typeface="Roboto Light" panose="02000000000000000000" pitchFamily="2" charset="0"/>
              </a:rPr>
              <a:t> software</a:t>
            </a:r>
          </a:p>
        </p:txBody>
      </p:sp>
      <p:sp>
        <p:nvSpPr>
          <p:cNvPr id="26" name="Marcador de Posição de Conteúdo 2">
            <a:extLst>
              <a:ext uri="{FF2B5EF4-FFF2-40B4-BE49-F238E27FC236}">
                <a16:creationId xmlns:a16="http://schemas.microsoft.com/office/drawing/2014/main" id="{8F5FE66A-52A7-E80B-2183-6115987BF5EF}"/>
              </a:ext>
            </a:extLst>
          </p:cNvPr>
          <p:cNvSpPr txBox="1">
            <a:spLocks/>
          </p:cNvSpPr>
          <p:nvPr/>
        </p:nvSpPr>
        <p:spPr>
          <a:xfrm>
            <a:off x="1568286" y="5661766"/>
            <a:ext cx="7807943" cy="4751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GB" sz="2400" dirty="0">
                <a:solidFill>
                  <a:schemeClr val="bg2">
                    <a:lumMod val="50000"/>
                  </a:schemeClr>
                </a:solidFill>
                <a:latin typeface="Roboto Light" panose="02000000000000000000" pitchFamily="2" charset="0"/>
                <a:ea typeface="Roboto Light" panose="02000000000000000000" pitchFamily="2" charset="0"/>
              </a:rPr>
              <a:t>Weka software (Decision Tree &amp; k-fold = 10)</a:t>
            </a:r>
          </a:p>
        </p:txBody>
      </p:sp>
    </p:spTree>
    <p:extLst>
      <p:ext uri="{BB962C8B-B14F-4D97-AF65-F5344CB8AC3E}">
        <p14:creationId xmlns:p14="http://schemas.microsoft.com/office/powerpoint/2010/main" val="199340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m 19">
            <a:extLst>
              <a:ext uri="{FF2B5EF4-FFF2-40B4-BE49-F238E27FC236}">
                <a16:creationId xmlns:a16="http://schemas.microsoft.com/office/drawing/2014/main" id="{2B098241-9BAE-0AFC-F0C0-7E292CBA556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482760"/>
            <a:ext cx="12192000" cy="1569493"/>
          </a:xfrm>
          <a:prstGeom prst="rect">
            <a:avLst/>
          </a:prstGeom>
        </p:spPr>
      </p:pic>
      <p:sp>
        <p:nvSpPr>
          <p:cNvPr id="12" name="Título 1">
            <a:extLst>
              <a:ext uri="{FF2B5EF4-FFF2-40B4-BE49-F238E27FC236}">
                <a16:creationId xmlns:a16="http://schemas.microsoft.com/office/drawing/2014/main" id="{20273895-733D-5E89-33D7-524D82A41956}"/>
              </a:ext>
            </a:extLst>
          </p:cNvPr>
          <p:cNvSpPr txBox="1">
            <a:spLocks/>
          </p:cNvSpPr>
          <p:nvPr/>
        </p:nvSpPr>
        <p:spPr>
          <a:xfrm>
            <a:off x="7353300" y="154273"/>
            <a:ext cx="4187693" cy="7591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PT" sz="4800" b="1" dirty="0">
                <a:solidFill>
                  <a:schemeClr val="bg1"/>
                </a:solidFill>
              </a:rPr>
              <a:t>RESULTS</a:t>
            </a:r>
          </a:p>
        </p:txBody>
      </p:sp>
      <p:grpSp>
        <p:nvGrpSpPr>
          <p:cNvPr id="13" name="Agrupar 12">
            <a:extLst>
              <a:ext uri="{FF2B5EF4-FFF2-40B4-BE49-F238E27FC236}">
                <a16:creationId xmlns:a16="http://schemas.microsoft.com/office/drawing/2014/main" id="{84255A81-B293-A0FD-7FAC-DD175698D0B8}"/>
              </a:ext>
            </a:extLst>
          </p:cNvPr>
          <p:cNvGrpSpPr/>
          <p:nvPr/>
        </p:nvGrpSpPr>
        <p:grpSpPr>
          <a:xfrm>
            <a:off x="1310674" y="1876166"/>
            <a:ext cx="9570652" cy="4574693"/>
            <a:chOff x="1231167" y="2132289"/>
            <a:chExt cx="9570652" cy="4574693"/>
          </a:xfrm>
        </p:grpSpPr>
        <p:pic>
          <p:nvPicPr>
            <p:cNvPr id="14" name="Marcador de Posição de Conteúdo 6">
              <a:extLst>
                <a:ext uri="{FF2B5EF4-FFF2-40B4-BE49-F238E27FC236}">
                  <a16:creationId xmlns:a16="http://schemas.microsoft.com/office/drawing/2014/main" id="{3D357059-F1AB-800A-94F3-B4E476C029A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31167" y="2132289"/>
              <a:ext cx="9570652" cy="4574693"/>
            </a:xfrm>
            <a:prstGeom prst="rect">
              <a:avLst/>
            </a:prstGeom>
          </p:spPr>
        </p:pic>
        <p:sp>
          <p:nvSpPr>
            <p:cNvPr id="15" name="CaixaDeTexto 14">
              <a:extLst>
                <a:ext uri="{FF2B5EF4-FFF2-40B4-BE49-F238E27FC236}">
                  <a16:creationId xmlns:a16="http://schemas.microsoft.com/office/drawing/2014/main" id="{AD1D1C01-D5BF-7C00-96EB-96AB504C721D}"/>
                </a:ext>
              </a:extLst>
            </p:cNvPr>
            <p:cNvSpPr txBox="1"/>
            <p:nvPr/>
          </p:nvSpPr>
          <p:spPr>
            <a:xfrm>
              <a:off x="1843315" y="4419635"/>
              <a:ext cx="1074057" cy="523220"/>
            </a:xfrm>
            <a:prstGeom prst="rect">
              <a:avLst/>
            </a:prstGeom>
            <a:noFill/>
          </p:spPr>
          <p:txBody>
            <a:bodyPr wrap="square" rtlCol="0">
              <a:spAutoFit/>
            </a:bodyPr>
            <a:lstStyle/>
            <a:p>
              <a:pPr algn="ctr"/>
              <a:r>
                <a:rPr lang="en-GB" sz="1400" dirty="0">
                  <a:latin typeface="Roboto" pitchFamily="2" charset="0"/>
                  <a:ea typeface="Roboto" pitchFamily="2" charset="0"/>
                </a:rPr>
                <a:t>PACIFIC</a:t>
              </a:r>
            </a:p>
            <a:p>
              <a:pPr algn="ctr"/>
              <a:r>
                <a:rPr lang="en-GB" sz="1400" dirty="0">
                  <a:latin typeface="Roboto" pitchFamily="2" charset="0"/>
                  <a:ea typeface="Roboto" pitchFamily="2" charset="0"/>
                </a:rPr>
                <a:t>OCEAN</a:t>
              </a:r>
            </a:p>
          </p:txBody>
        </p:sp>
        <p:sp>
          <p:nvSpPr>
            <p:cNvPr id="16" name="CaixaDeTexto 15">
              <a:extLst>
                <a:ext uri="{FF2B5EF4-FFF2-40B4-BE49-F238E27FC236}">
                  <a16:creationId xmlns:a16="http://schemas.microsoft.com/office/drawing/2014/main" id="{D2E39EA8-0893-B8B5-4AB0-3B4464DEF98F}"/>
                </a:ext>
              </a:extLst>
            </p:cNvPr>
            <p:cNvSpPr txBox="1"/>
            <p:nvPr/>
          </p:nvSpPr>
          <p:spPr>
            <a:xfrm>
              <a:off x="4405086" y="3668054"/>
              <a:ext cx="1074057" cy="523220"/>
            </a:xfrm>
            <a:prstGeom prst="rect">
              <a:avLst/>
            </a:prstGeom>
            <a:noFill/>
          </p:spPr>
          <p:txBody>
            <a:bodyPr wrap="square" rtlCol="0">
              <a:spAutoFit/>
            </a:bodyPr>
            <a:lstStyle/>
            <a:p>
              <a:pPr algn="ctr"/>
              <a:r>
                <a:rPr lang="en-GB" sz="1400" dirty="0">
                  <a:latin typeface="Roboto" pitchFamily="2" charset="0"/>
                  <a:ea typeface="Roboto" pitchFamily="2" charset="0"/>
                </a:rPr>
                <a:t>ATLANTIC</a:t>
              </a:r>
            </a:p>
            <a:p>
              <a:pPr algn="ctr"/>
              <a:r>
                <a:rPr lang="en-GB" sz="1400" dirty="0">
                  <a:latin typeface="Roboto" pitchFamily="2" charset="0"/>
                  <a:ea typeface="Roboto" pitchFamily="2" charset="0"/>
                </a:rPr>
                <a:t>OCEAN</a:t>
              </a:r>
            </a:p>
          </p:txBody>
        </p:sp>
      </p:grpSp>
      <p:grpSp>
        <p:nvGrpSpPr>
          <p:cNvPr id="17" name="Agrupar 16">
            <a:extLst>
              <a:ext uri="{FF2B5EF4-FFF2-40B4-BE49-F238E27FC236}">
                <a16:creationId xmlns:a16="http://schemas.microsoft.com/office/drawing/2014/main" id="{B22D7E8B-1BB4-15CA-4464-98026710E48C}"/>
              </a:ext>
            </a:extLst>
          </p:cNvPr>
          <p:cNvGrpSpPr/>
          <p:nvPr/>
        </p:nvGrpSpPr>
        <p:grpSpPr>
          <a:xfrm>
            <a:off x="882182" y="1258250"/>
            <a:ext cx="10935636" cy="488056"/>
            <a:chOff x="669064" y="1961118"/>
            <a:chExt cx="10935636" cy="488056"/>
          </a:xfrm>
        </p:grpSpPr>
        <p:sp>
          <p:nvSpPr>
            <p:cNvPr id="18" name="Marcador de Posição de Conteúdo 2">
              <a:extLst>
                <a:ext uri="{FF2B5EF4-FFF2-40B4-BE49-F238E27FC236}">
                  <a16:creationId xmlns:a16="http://schemas.microsoft.com/office/drawing/2014/main" id="{AC31EF27-B10E-227E-C36B-CDF23FD9205A}"/>
                </a:ext>
              </a:extLst>
            </p:cNvPr>
            <p:cNvSpPr txBox="1">
              <a:spLocks/>
            </p:cNvSpPr>
            <p:nvPr/>
          </p:nvSpPr>
          <p:spPr>
            <a:xfrm>
              <a:off x="11201343" y="2000876"/>
              <a:ext cx="403357" cy="3611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2600" dirty="0"/>
                <a:t> </a:t>
              </a:r>
            </a:p>
          </p:txBody>
        </p:sp>
        <p:sp>
          <p:nvSpPr>
            <p:cNvPr id="19" name="Marcador de Posição de Conteúdo 2">
              <a:extLst>
                <a:ext uri="{FF2B5EF4-FFF2-40B4-BE49-F238E27FC236}">
                  <a16:creationId xmlns:a16="http://schemas.microsoft.com/office/drawing/2014/main" id="{1E96781D-89A1-0FFA-4C7A-5F9B95D2B86C}"/>
                </a:ext>
              </a:extLst>
            </p:cNvPr>
            <p:cNvSpPr txBox="1">
              <a:spLocks/>
            </p:cNvSpPr>
            <p:nvPr/>
          </p:nvSpPr>
          <p:spPr>
            <a:xfrm>
              <a:off x="669064" y="1961118"/>
              <a:ext cx="10532280" cy="488056"/>
            </a:xfrm>
            <a:prstGeom prst="rect">
              <a:avLst/>
            </a:prstGeom>
            <a:noFill/>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GB" dirty="0">
                  <a:latin typeface="Roboto Light" panose="02000000000000000000" pitchFamily="2" charset="0"/>
                  <a:ea typeface="Roboto Light" panose="02000000000000000000" pitchFamily="2" charset="0"/>
                </a:rPr>
                <a:t>60 Submarine eruptions accounted from 31 different volcanoes</a:t>
              </a:r>
            </a:p>
          </p:txBody>
        </p:sp>
      </p:grpSp>
      <p:grpSp>
        <p:nvGrpSpPr>
          <p:cNvPr id="21" name="Agrupar 20">
            <a:extLst>
              <a:ext uri="{FF2B5EF4-FFF2-40B4-BE49-F238E27FC236}">
                <a16:creationId xmlns:a16="http://schemas.microsoft.com/office/drawing/2014/main" id="{7FE98C22-9C42-A5CE-CC17-3EB6C07C5C85}"/>
              </a:ext>
            </a:extLst>
          </p:cNvPr>
          <p:cNvGrpSpPr/>
          <p:nvPr/>
        </p:nvGrpSpPr>
        <p:grpSpPr>
          <a:xfrm>
            <a:off x="-397007" y="1967627"/>
            <a:ext cx="12245340" cy="488056"/>
            <a:chOff x="205982" y="1963273"/>
            <a:chExt cx="11448586" cy="488056"/>
          </a:xfrm>
        </p:grpSpPr>
        <p:sp>
          <p:nvSpPr>
            <p:cNvPr id="22" name="Marcador de Posição de Conteúdo 2">
              <a:extLst>
                <a:ext uri="{FF2B5EF4-FFF2-40B4-BE49-F238E27FC236}">
                  <a16:creationId xmlns:a16="http://schemas.microsoft.com/office/drawing/2014/main" id="{A5B9A3C1-3E11-8B6A-7B2D-218BA97CB36B}"/>
                </a:ext>
              </a:extLst>
            </p:cNvPr>
            <p:cNvSpPr txBox="1">
              <a:spLocks/>
            </p:cNvSpPr>
            <p:nvPr/>
          </p:nvSpPr>
          <p:spPr>
            <a:xfrm>
              <a:off x="11251211" y="1988617"/>
              <a:ext cx="403357" cy="3611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2600" dirty="0"/>
                <a:t> </a:t>
              </a:r>
            </a:p>
          </p:txBody>
        </p:sp>
        <p:sp>
          <p:nvSpPr>
            <p:cNvPr id="23" name="Marcador de Posição de Conteúdo 2">
              <a:extLst>
                <a:ext uri="{FF2B5EF4-FFF2-40B4-BE49-F238E27FC236}">
                  <a16:creationId xmlns:a16="http://schemas.microsoft.com/office/drawing/2014/main" id="{4FE2EFE8-0482-C42F-5DA2-B0980F7980FF}"/>
                </a:ext>
              </a:extLst>
            </p:cNvPr>
            <p:cNvSpPr txBox="1">
              <a:spLocks/>
            </p:cNvSpPr>
            <p:nvPr/>
          </p:nvSpPr>
          <p:spPr>
            <a:xfrm>
              <a:off x="205982" y="1963273"/>
              <a:ext cx="10995362" cy="488056"/>
            </a:xfrm>
            <a:prstGeom prst="rect">
              <a:avLst/>
            </a:prstGeom>
            <a:noFill/>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GB" sz="2600" dirty="0">
                  <a:latin typeface="Roboto Light" panose="02000000000000000000" pitchFamily="2" charset="0"/>
                  <a:ea typeface="Roboto Light" panose="02000000000000000000" pitchFamily="2" charset="0"/>
                </a:rPr>
                <a:t>450 satellite images selected (82 used for spectral signature extraction)</a:t>
              </a:r>
            </a:p>
          </p:txBody>
        </p:sp>
      </p:grpSp>
      <p:grpSp>
        <p:nvGrpSpPr>
          <p:cNvPr id="26" name="Agrupar 25">
            <a:extLst>
              <a:ext uri="{FF2B5EF4-FFF2-40B4-BE49-F238E27FC236}">
                <a16:creationId xmlns:a16="http://schemas.microsoft.com/office/drawing/2014/main" id="{ED76801E-05CE-2BDB-DAD3-1C3CB7B1A21A}"/>
              </a:ext>
            </a:extLst>
          </p:cNvPr>
          <p:cNvGrpSpPr/>
          <p:nvPr/>
        </p:nvGrpSpPr>
        <p:grpSpPr>
          <a:xfrm>
            <a:off x="882182" y="2672694"/>
            <a:ext cx="10935636" cy="488056"/>
            <a:chOff x="669064" y="1961118"/>
            <a:chExt cx="10935636" cy="488056"/>
          </a:xfrm>
        </p:grpSpPr>
        <p:sp>
          <p:nvSpPr>
            <p:cNvPr id="27" name="Marcador de Posição de Conteúdo 2">
              <a:extLst>
                <a:ext uri="{FF2B5EF4-FFF2-40B4-BE49-F238E27FC236}">
                  <a16:creationId xmlns:a16="http://schemas.microsoft.com/office/drawing/2014/main" id="{D525FED2-8471-DCFF-7FD6-308A8013BB78}"/>
                </a:ext>
              </a:extLst>
            </p:cNvPr>
            <p:cNvSpPr txBox="1">
              <a:spLocks/>
            </p:cNvSpPr>
            <p:nvPr/>
          </p:nvSpPr>
          <p:spPr>
            <a:xfrm>
              <a:off x="11201343" y="2016116"/>
              <a:ext cx="403357" cy="3611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2600" dirty="0"/>
                <a:t> </a:t>
              </a:r>
            </a:p>
          </p:txBody>
        </p:sp>
        <p:sp>
          <p:nvSpPr>
            <p:cNvPr id="28" name="Marcador de Posição de Conteúdo 2">
              <a:extLst>
                <a:ext uri="{FF2B5EF4-FFF2-40B4-BE49-F238E27FC236}">
                  <a16:creationId xmlns:a16="http://schemas.microsoft.com/office/drawing/2014/main" id="{3107BDCA-4B04-EBE2-FA64-661F33F3505C}"/>
                </a:ext>
              </a:extLst>
            </p:cNvPr>
            <p:cNvSpPr txBox="1">
              <a:spLocks/>
            </p:cNvSpPr>
            <p:nvPr/>
          </p:nvSpPr>
          <p:spPr>
            <a:xfrm>
              <a:off x="669064" y="1961118"/>
              <a:ext cx="10532280" cy="488056"/>
            </a:xfrm>
            <a:prstGeom prst="rect">
              <a:avLst/>
            </a:prstGeom>
            <a:noFill/>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GB" dirty="0">
                  <a:latin typeface="Roboto Light" panose="02000000000000000000" pitchFamily="2" charset="0"/>
                  <a:ea typeface="Roboto Light" panose="02000000000000000000" pitchFamily="2" charset="0"/>
                </a:rPr>
                <a:t>263 sample points classified into several classes</a:t>
              </a:r>
            </a:p>
          </p:txBody>
        </p:sp>
      </p:grpSp>
      <p:grpSp>
        <p:nvGrpSpPr>
          <p:cNvPr id="32" name="Agrupar 31">
            <a:extLst>
              <a:ext uri="{FF2B5EF4-FFF2-40B4-BE49-F238E27FC236}">
                <a16:creationId xmlns:a16="http://schemas.microsoft.com/office/drawing/2014/main" id="{F750E56C-BA44-C565-D544-D9A813719372}"/>
              </a:ext>
            </a:extLst>
          </p:cNvPr>
          <p:cNvGrpSpPr/>
          <p:nvPr/>
        </p:nvGrpSpPr>
        <p:grpSpPr>
          <a:xfrm>
            <a:off x="882182" y="3379917"/>
            <a:ext cx="10935636" cy="488056"/>
            <a:chOff x="669064" y="1961118"/>
            <a:chExt cx="10935636" cy="488056"/>
          </a:xfrm>
        </p:grpSpPr>
        <p:sp>
          <p:nvSpPr>
            <p:cNvPr id="33" name="Marcador de Posição de Conteúdo 2">
              <a:extLst>
                <a:ext uri="{FF2B5EF4-FFF2-40B4-BE49-F238E27FC236}">
                  <a16:creationId xmlns:a16="http://schemas.microsoft.com/office/drawing/2014/main" id="{6F9B84C0-488F-A013-C74A-B6543782F1C0}"/>
                </a:ext>
              </a:extLst>
            </p:cNvPr>
            <p:cNvSpPr txBox="1">
              <a:spLocks/>
            </p:cNvSpPr>
            <p:nvPr/>
          </p:nvSpPr>
          <p:spPr>
            <a:xfrm>
              <a:off x="11201343" y="2023736"/>
              <a:ext cx="403357" cy="3611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2600" dirty="0"/>
                <a:t> </a:t>
              </a:r>
            </a:p>
          </p:txBody>
        </p:sp>
        <p:sp>
          <p:nvSpPr>
            <p:cNvPr id="34" name="Marcador de Posição de Conteúdo 2">
              <a:extLst>
                <a:ext uri="{FF2B5EF4-FFF2-40B4-BE49-F238E27FC236}">
                  <a16:creationId xmlns:a16="http://schemas.microsoft.com/office/drawing/2014/main" id="{BAF366D9-E424-6EAB-4D87-139D9CCD9ADA}"/>
                </a:ext>
              </a:extLst>
            </p:cNvPr>
            <p:cNvSpPr txBox="1">
              <a:spLocks/>
            </p:cNvSpPr>
            <p:nvPr/>
          </p:nvSpPr>
          <p:spPr>
            <a:xfrm>
              <a:off x="669064" y="1961118"/>
              <a:ext cx="10532280" cy="488056"/>
            </a:xfrm>
            <a:prstGeom prst="rect">
              <a:avLst/>
            </a:prstGeom>
            <a:noFill/>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GB" dirty="0">
                  <a:latin typeface="Roboto Light" panose="02000000000000000000" pitchFamily="2" charset="0"/>
                  <a:ea typeface="Roboto Light" panose="02000000000000000000" pitchFamily="2" charset="0"/>
                </a:rPr>
                <a:t>Classification model with 96% accuracy</a:t>
              </a:r>
            </a:p>
          </p:txBody>
        </p:sp>
      </p:grpSp>
      <p:sp>
        <p:nvSpPr>
          <p:cNvPr id="35" name="Retângulo 34">
            <a:extLst>
              <a:ext uri="{FF2B5EF4-FFF2-40B4-BE49-F238E27FC236}">
                <a16:creationId xmlns:a16="http://schemas.microsoft.com/office/drawing/2014/main" id="{E69B2611-00C7-8AAA-34DC-C9777E6ACEC7}"/>
              </a:ext>
            </a:extLst>
          </p:cNvPr>
          <p:cNvSpPr/>
          <p:nvPr/>
        </p:nvSpPr>
        <p:spPr>
          <a:xfrm>
            <a:off x="1310674" y="1266816"/>
            <a:ext cx="10360626" cy="488056"/>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tângulo 35">
            <a:extLst>
              <a:ext uri="{FF2B5EF4-FFF2-40B4-BE49-F238E27FC236}">
                <a16:creationId xmlns:a16="http://schemas.microsoft.com/office/drawing/2014/main" id="{06754015-CDA1-DBA2-B45B-520B19B9BD16}"/>
              </a:ext>
            </a:extLst>
          </p:cNvPr>
          <p:cNvSpPr/>
          <p:nvPr/>
        </p:nvSpPr>
        <p:spPr>
          <a:xfrm>
            <a:off x="323604" y="1966111"/>
            <a:ext cx="11327633" cy="488056"/>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tângulo 36">
            <a:extLst>
              <a:ext uri="{FF2B5EF4-FFF2-40B4-BE49-F238E27FC236}">
                <a16:creationId xmlns:a16="http://schemas.microsoft.com/office/drawing/2014/main" id="{F5B0759D-0CCE-1E3F-2C30-9789AEA67818}"/>
              </a:ext>
            </a:extLst>
          </p:cNvPr>
          <p:cNvSpPr/>
          <p:nvPr/>
        </p:nvSpPr>
        <p:spPr>
          <a:xfrm>
            <a:off x="1014908" y="2648532"/>
            <a:ext cx="10798774" cy="488056"/>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1" name="Agrupar 30">
            <a:extLst>
              <a:ext uri="{FF2B5EF4-FFF2-40B4-BE49-F238E27FC236}">
                <a16:creationId xmlns:a16="http://schemas.microsoft.com/office/drawing/2014/main" id="{79F2E9B5-8DA3-F34C-C20D-A2FE93E4055F}"/>
              </a:ext>
            </a:extLst>
          </p:cNvPr>
          <p:cNvGrpSpPr/>
          <p:nvPr/>
        </p:nvGrpSpPr>
        <p:grpSpPr>
          <a:xfrm>
            <a:off x="1014908" y="3249178"/>
            <a:ext cx="9758827" cy="3126395"/>
            <a:chOff x="679236" y="3027133"/>
            <a:chExt cx="9758827" cy="3126395"/>
          </a:xfrm>
        </p:grpSpPr>
        <p:pic>
          <p:nvPicPr>
            <p:cNvPr id="29" name="Imagem 28">
              <a:extLst>
                <a:ext uri="{FF2B5EF4-FFF2-40B4-BE49-F238E27FC236}">
                  <a16:creationId xmlns:a16="http://schemas.microsoft.com/office/drawing/2014/main" id="{72A718DA-21C8-7730-84A3-5304B0F8E92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79236" y="3721376"/>
              <a:ext cx="9758827" cy="2432152"/>
            </a:xfrm>
            <a:prstGeom prst="rect">
              <a:avLst/>
            </a:prstGeom>
          </p:spPr>
        </p:pic>
        <p:sp>
          <p:nvSpPr>
            <p:cNvPr id="30" name="Marcador de Posição de Conteúdo 2">
              <a:extLst>
                <a:ext uri="{FF2B5EF4-FFF2-40B4-BE49-F238E27FC236}">
                  <a16:creationId xmlns:a16="http://schemas.microsoft.com/office/drawing/2014/main" id="{17846A62-8EC4-2A14-1126-48060E59082B}"/>
                </a:ext>
              </a:extLst>
            </p:cNvPr>
            <p:cNvSpPr txBox="1">
              <a:spLocks/>
            </p:cNvSpPr>
            <p:nvPr/>
          </p:nvSpPr>
          <p:spPr>
            <a:xfrm>
              <a:off x="734657" y="3027133"/>
              <a:ext cx="3924731" cy="558801"/>
            </a:xfrm>
            <a:prstGeom prst="rect">
              <a:avLst/>
            </a:prstGeom>
            <a:solidFill>
              <a:schemeClr val="bg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Blip>
                  <a:blip r:embed="rId6"/>
                </a:buBlip>
              </a:pPr>
              <a:r>
                <a:rPr lang="pt-PT" sz="2200" dirty="0">
                  <a:latin typeface="Roboto Light" panose="02000000000000000000" pitchFamily="2" charset="0"/>
                  <a:ea typeface="Roboto Light" panose="02000000000000000000" pitchFamily="2" charset="0"/>
                </a:rPr>
                <a:t>  </a:t>
              </a:r>
              <a:r>
                <a:rPr lang="pt-PT" sz="2200" dirty="0" err="1">
                  <a:latin typeface="Roboto Light" panose="02000000000000000000" pitchFamily="2" charset="0"/>
                  <a:ea typeface="Roboto Light" panose="02000000000000000000" pitchFamily="2" charset="0"/>
                </a:rPr>
                <a:t>Home</a:t>
              </a:r>
              <a:r>
                <a:rPr lang="pt-PT" sz="2200" dirty="0">
                  <a:latin typeface="Roboto Light" panose="02000000000000000000" pitchFamily="2" charset="0"/>
                  <a:ea typeface="Roboto Light" panose="02000000000000000000" pitchFamily="2" charset="0"/>
                </a:rPr>
                <a:t> </a:t>
              </a:r>
              <a:r>
                <a:rPr lang="pt-PT" sz="2200" dirty="0" err="1">
                  <a:latin typeface="Roboto Light" panose="02000000000000000000" pitchFamily="2" charset="0"/>
                  <a:ea typeface="Roboto Light" panose="02000000000000000000" pitchFamily="2" charset="0"/>
                </a:rPr>
                <a:t>Reef</a:t>
              </a:r>
              <a:endParaRPr lang="pt-PT" sz="2200" dirty="0">
                <a:latin typeface="Roboto Light" panose="02000000000000000000" pitchFamily="2" charset="0"/>
                <a:ea typeface="Roboto Light" panose="02000000000000000000" pitchFamily="2" charset="0"/>
              </a:endParaRPr>
            </a:p>
          </p:txBody>
        </p:sp>
      </p:grpSp>
    </p:spTree>
    <p:extLst>
      <p:ext uri="{BB962C8B-B14F-4D97-AF65-F5344CB8AC3E}">
        <p14:creationId xmlns:p14="http://schemas.microsoft.com/office/powerpoint/2010/main" val="2684797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13"/>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31"/>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36032A53-115F-85D0-A4FE-14DD8D8E7AD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482760"/>
            <a:ext cx="12192000" cy="1569493"/>
          </a:xfrm>
          <a:prstGeom prst="rect">
            <a:avLst/>
          </a:prstGeom>
        </p:spPr>
      </p:pic>
      <p:sp>
        <p:nvSpPr>
          <p:cNvPr id="14" name="Título 1">
            <a:extLst>
              <a:ext uri="{FF2B5EF4-FFF2-40B4-BE49-F238E27FC236}">
                <a16:creationId xmlns:a16="http://schemas.microsoft.com/office/drawing/2014/main" id="{CA36FCB7-783E-C566-607F-31833D25A168}"/>
              </a:ext>
            </a:extLst>
          </p:cNvPr>
          <p:cNvSpPr txBox="1">
            <a:spLocks/>
          </p:cNvSpPr>
          <p:nvPr/>
        </p:nvSpPr>
        <p:spPr>
          <a:xfrm>
            <a:off x="422407" y="154273"/>
            <a:ext cx="4187693" cy="7591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PT" sz="4800" b="1" dirty="0">
                <a:solidFill>
                  <a:schemeClr val="bg1"/>
                </a:solidFill>
              </a:rPr>
              <a:t>DISCUSSION</a:t>
            </a:r>
          </a:p>
        </p:txBody>
      </p:sp>
      <p:sp>
        <p:nvSpPr>
          <p:cNvPr id="10" name="Marcador de Posição de Conteúdo 2">
            <a:extLst>
              <a:ext uri="{FF2B5EF4-FFF2-40B4-BE49-F238E27FC236}">
                <a16:creationId xmlns:a16="http://schemas.microsoft.com/office/drawing/2014/main" id="{80AD56AA-798E-B512-115E-7D19AAA71FA6}"/>
              </a:ext>
            </a:extLst>
          </p:cNvPr>
          <p:cNvSpPr>
            <a:spLocks noGrp="1"/>
          </p:cNvSpPr>
          <p:nvPr>
            <p:ph idx="1"/>
          </p:nvPr>
        </p:nvSpPr>
        <p:spPr>
          <a:xfrm>
            <a:off x="736600" y="1343025"/>
            <a:ext cx="10515600" cy="442811"/>
          </a:xfrm>
        </p:spPr>
        <p:txBody>
          <a:bodyPr>
            <a:normAutofit lnSpcReduction="10000"/>
          </a:bodyPr>
          <a:lstStyle/>
          <a:p>
            <a:r>
              <a:rPr lang="pt-PT" dirty="0" err="1">
                <a:latin typeface="Roboto Light" panose="02000000000000000000" pitchFamily="2" charset="0"/>
                <a:ea typeface="Roboto Light" panose="02000000000000000000" pitchFamily="2" charset="0"/>
              </a:rPr>
              <a:t>Discoloration</a:t>
            </a:r>
            <a:r>
              <a:rPr lang="pt-PT" dirty="0">
                <a:latin typeface="Roboto Light" panose="02000000000000000000" pitchFamily="2" charset="0"/>
                <a:ea typeface="Roboto Light" panose="02000000000000000000" pitchFamily="2" charset="0"/>
              </a:rPr>
              <a:t> plumes </a:t>
            </a:r>
            <a:r>
              <a:rPr lang="pt-PT" dirty="0" err="1">
                <a:latin typeface="Roboto Light" panose="02000000000000000000" pitchFamily="2" charset="0"/>
                <a:ea typeface="Roboto Light" panose="02000000000000000000" pitchFamily="2" charset="0"/>
              </a:rPr>
              <a:t>associated</a:t>
            </a:r>
            <a:r>
              <a:rPr lang="pt-PT" dirty="0">
                <a:latin typeface="Roboto Light" panose="02000000000000000000" pitchFamily="2" charset="0"/>
                <a:ea typeface="Roboto Light" panose="02000000000000000000" pitchFamily="2" charset="0"/>
              </a:rPr>
              <a:t> </a:t>
            </a:r>
            <a:r>
              <a:rPr lang="pt-PT" dirty="0" err="1">
                <a:latin typeface="Roboto Light" panose="02000000000000000000" pitchFamily="2" charset="0"/>
                <a:ea typeface="Roboto Light" panose="02000000000000000000" pitchFamily="2" charset="0"/>
              </a:rPr>
              <a:t>with</a:t>
            </a:r>
            <a:r>
              <a:rPr lang="pt-PT" dirty="0">
                <a:latin typeface="Roboto Light" panose="02000000000000000000" pitchFamily="2" charset="0"/>
                <a:ea typeface="Roboto Light" panose="02000000000000000000" pitchFamily="2" charset="0"/>
              </a:rPr>
              <a:t> </a:t>
            </a:r>
            <a:r>
              <a:rPr lang="pt-PT" dirty="0" err="1">
                <a:latin typeface="Roboto Light" panose="02000000000000000000" pitchFamily="2" charset="0"/>
                <a:ea typeface="Roboto Light" panose="02000000000000000000" pitchFamily="2" charset="0"/>
              </a:rPr>
              <a:t>pumice</a:t>
            </a:r>
            <a:r>
              <a:rPr lang="pt-PT" dirty="0">
                <a:latin typeface="Roboto Light" panose="02000000000000000000" pitchFamily="2" charset="0"/>
                <a:ea typeface="Roboto Light" panose="02000000000000000000" pitchFamily="2" charset="0"/>
              </a:rPr>
              <a:t> </a:t>
            </a:r>
            <a:r>
              <a:rPr lang="pt-PT" dirty="0" err="1">
                <a:latin typeface="Roboto Light" panose="02000000000000000000" pitchFamily="2" charset="0"/>
                <a:ea typeface="Roboto Light" panose="02000000000000000000" pitchFamily="2" charset="0"/>
              </a:rPr>
              <a:t>rafts</a:t>
            </a:r>
            <a:endParaRPr lang="pt-PT" dirty="0">
              <a:latin typeface="Roboto Light" panose="02000000000000000000" pitchFamily="2" charset="0"/>
              <a:ea typeface="Roboto Light" panose="02000000000000000000" pitchFamily="2" charset="0"/>
            </a:endParaRPr>
          </a:p>
        </p:txBody>
      </p:sp>
      <p:pic>
        <p:nvPicPr>
          <p:cNvPr id="11" name="Imagem 10">
            <a:extLst>
              <a:ext uri="{FF2B5EF4-FFF2-40B4-BE49-F238E27FC236}">
                <a16:creationId xmlns:a16="http://schemas.microsoft.com/office/drawing/2014/main" id="{B50CAB8C-B404-E1BA-3AFA-441C8014975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94400" y="1959160"/>
            <a:ext cx="5320145" cy="4243839"/>
          </a:xfrm>
          <a:prstGeom prst="rect">
            <a:avLst/>
          </a:prstGeom>
        </p:spPr>
      </p:pic>
      <p:pic>
        <p:nvPicPr>
          <p:cNvPr id="13" name="Imagem 12">
            <a:extLst>
              <a:ext uri="{FF2B5EF4-FFF2-40B4-BE49-F238E27FC236}">
                <a16:creationId xmlns:a16="http://schemas.microsoft.com/office/drawing/2014/main" id="{B37D3557-6578-C2C1-4F4F-E1E021C6DC1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121557" y="5952917"/>
            <a:ext cx="5192988" cy="442811"/>
          </a:xfrm>
          <a:prstGeom prst="rect">
            <a:avLst/>
          </a:prstGeom>
        </p:spPr>
      </p:pic>
      <p:sp>
        <p:nvSpPr>
          <p:cNvPr id="9" name="CaixaDeTexto 8">
            <a:extLst>
              <a:ext uri="{FF2B5EF4-FFF2-40B4-BE49-F238E27FC236}">
                <a16:creationId xmlns:a16="http://schemas.microsoft.com/office/drawing/2014/main" id="{0F88ECAC-432D-4803-742F-9B132D92B4F2}"/>
              </a:ext>
            </a:extLst>
          </p:cNvPr>
          <p:cNvSpPr txBox="1"/>
          <p:nvPr/>
        </p:nvSpPr>
        <p:spPr>
          <a:xfrm>
            <a:off x="6221689" y="6330922"/>
            <a:ext cx="5472546" cy="338554"/>
          </a:xfrm>
          <a:prstGeom prst="rect">
            <a:avLst/>
          </a:prstGeom>
          <a:noFill/>
        </p:spPr>
        <p:txBody>
          <a:bodyPr wrap="square" rtlCol="0">
            <a:spAutoFit/>
          </a:bodyPr>
          <a:lstStyle/>
          <a:p>
            <a:pPr algn="ctr"/>
            <a:r>
              <a:rPr lang="pt-PT" sz="1600" i="1" dirty="0"/>
              <a:t>(Notes: HR – </a:t>
            </a:r>
            <a:r>
              <a:rPr lang="pt-PT" sz="1600" i="1" dirty="0" err="1"/>
              <a:t>Home</a:t>
            </a:r>
            <a:r>
              <a:rPr lang="pt-PT" sz="1600" i="1" dirty="0"/>
              <a:t> </a:t>
            </a:r>
            <a:r>
              <a:rPr lang="pt-PT" sz="1600" i="1" dirty="0" err="1"/>
              <a:t>Reef</a:t>
            </a:r>
            <a:r>
              <a:rPr lang="pt-PT" sz="1600" i="1" dirty="0"/>
              <a:t>;    HS – Havre Seamount)</a:t>
            </a:r>
            <a:endParaRPr lang="pt-PT" sz="1600" dirty="0"/>
          </a:p>
        </p:txBody>
      </p:sp>
      <p:sp>
        <p:nvSpPr>
          <p:cNvPr id="12" name="CaixaDeTexto 11">
            <a:extLst>
              <a:ext uri="{FF2B5EF4-FFF2-40B4-BE49-F238E27FC236}">
                <a16:creationId xmlns:a16="http://schemas.microsoft.com/office/drawing/2014/main" id="{E30A7C9A-F0BB-0DAA-0B2B-DDA084B47C13}"/>
              </a:ext>
            </a:extLst>
          </p:cNvPr>
          <p:cNvSpPr txBox="1"/>
          <p:nvPr/>
        </p:nvSpPr>
        <p:spPr>
          <a:xfrm>
            <a:off x="1447800" y="2960430"/>
            <a:ext cx="3759200" cy="2554545"/>
          </a:xfrm>
          <a:prstGeom prst="rect">
            <a:avLst/>
          </a:prstGeom>
          <a:noFill/>
        </p:spPr>
        <p:txBody>
          <a:bodyPr wrap="square" rtlCol="0">
            <a:spAutoFit/>
          </a:bodyPr>
          <a:lstStyle/>
          <a:p>
            <a:pPr marL="285750" indent="-285750">
              <a:buFont typeface="Wingdings" panose="05000000000000000000" pitchFamily="2" charset="2"/>
              <a:buChar char="v"/>
            </a:pPr>
            <a:r>
              <a:rPr lang="pt-PT" sz="2000" b="1" dirty="0" err="1">
                <a:latin typeface="Roboto Light" panose="02000000000000000000" pitchFamily="2" charset="0"/>
                <a:ea typeface="Roboto Light" panose="02000000000000000000" pitchFamily="2" charset="0"/>
              </a:rPr>
              <a:t>Home</a:t>
            </a:r>
            <a:r>
              <a:rPr lang="pt-PT" sz="2000" b="1" dirty="0">
                <a:latin typeface="Roboto Light" panose="02000000000000000000" pitchFamily="2" charset="0"/>
                <a:ea typeface="Roboto Light" panose="02000000000000000000" pitchFamily="2" charset="0"/>
              </a:rPr>
              <a:t> </a:t>
            </a:r>
            <a:r>
              <a:rPr lang="pt-PT" sz="2000" b="1" dirty="0" err="1">
                <a:latin typeface="Roboto Light" panose="02000000000000000000" pitchFamily="2" charset="0"/>
                <a:ea typeface="Roboto Light" panose="02000000000000000000" pitchFamily="2" charset="0"/>
              </a:rPr>
              <a:t>Reef</a:t>
            </a:r>
            <a:endParaRPr lang="pt-PT" sz="2000" b="1" dirty="0">
              <a:latin typeface="Roboto Light" panose="02000000000000000000" pitchFamily="2" charset="0"/>
              <a:ea typeface="Roboto Light" panose="02000000000000000000" pitchFamily="2" charset="0"/>
            </a:endParaRPr>
          </a:p>
          <a:p>
            <a:pPr marL="742950" lvl="1" indent="-285750">
              <a:buSzPct val="100000"/>
              <a:buBlip>
                <a:blip r:embed="rId6"/>
              </a:buBlip>
            </a:pPr>
            <a:r>
              <a:rPr lang="pt-PT" sz="2000" dirty="0">
                <a:latin typeface="Roboto Light" panose="02000000000000000000" pitchFamily="2" charset="0"/>
                <a:ea typeface="Roboto Light" panose="02000000000000000000" pitchFamily="2" charset="0"/>
              </a:rPr>
              <a:t> </a:t>
            </a:r>
            <a:r>
              <a:rPr lang="pt-PT" sz="2000" dirty="0" err="1">
                <a:latin typeface="Roboto Light" panose="02000000000000000000" pitchFamily="2" charset="0"/>
                <a:ea typeface="Roboto Light" panose="02000000000000000000" pitchFamily="2" charset="0"/>
              </a:rPr>
              <a:t>Dacitic</a:t>
            </a:r>
            <a:endParaRPr lang="pt-PT" sz="2000" dirty="0">
              <a:latin typeface="Roboto Light" panose="02000000000000000000" pitchFamily="2" charset="0"/>
              <a:ea typeface="Roboto Light" panose="02000000000000000000" pitchFamily="2" charset="0"/>
            </a:endParaRPr>
          </a:p>
          <a:p>
            <a:pPr marL="285750" indent="-285750">
              <a:buFont typeface="Wingdings" panose="05000000000000000000" pitchFamily="2" charset="2"/>
              <a:buChar char="v"/>
            </a:pPr>
            <a:endParaRPr lang="pt-PT" sz="2000" dirty="0">
              <a:latin typeface="Roboto Light" panose="02000000000000000000" pitchFamily="2" charset="0"/>
              <a:ea typeface="Roboto Light" panose="02000000000000000000" pitchFamily="2" charset="0"/>
            </a:endParaRPr>
          </a:p>
          <a:p>
            <a:pPr marL="285750" indent="-285750">
              <a:buFont typeface="Wingdings" panose="05000000000000000000" pitchFamily="2" charset="2"/>
              <a:buChar char="v"/>
            </a:pPr>
            <a:endParaRPr lang="pt-PT" sz="2000" dirty="0">
              <a:latin typeface="Roboto Light" panose="02000000000000000000" pitchFamily="2" charset="0"/>
              <a:ea typeface="Roboto Light" panose="02000000000000000000" pitchFamily="2" charset="0"/>
            </a:endParaRPr>
          </a:p>
          <a:p>
            <a:pPr marL="285750" indent="-285750">
              <a:buFont typeface="Wingdings" panose="05000000000000000000" pitchFamily="2" charset="2"/>
              <a:buChar char="v"/>
            </a:pPr>
            <a:r>
              <a:rPr lang="pt-PT" sz="2000" b="1" dirty="0">
                <a:latin typeface="Roboto Light" panose="02000000000000000000" pitchFamily="2" charset="0"/>
                <a:ea typeface="Roboto Light" panose="02000000000000000000" pitchFamily="2" charset="0"/>
              </a:rPr>
              <a:t>Havre Seamount</a:t>
            </a:r>
          </a:p>
          <a:p>
            <a:pPr marL="742950" lvl="1" indent="-285750">
              <a:buBlip>
                <a:blip r:embed="rId6"/>
              </a:buBlip>
            </a:pPr>
            <a:r>
              <a:rPr lang="pt-PT" sz="2000" dirty="0">
                <a:latin typeface="Roboto Light" panose="02000000000000000000" pitchFamily="2" charset="0"/>
                <a:ea typeface="Roboto Light" panose="02000000000000000000" pitchFamily="2" charset="0"/>
              </a:rPr>
              <a:t> </a:t>
            </a:r>
            <a:r>
              <a:rPr lang="pt-PT" sz="2000" dirty="0" err="1">
                <a:latin typeface="Roboto Light" panose="02000000000000000000" pitchFamily="2" charset="0"/>
                <a:ea typeface="Roboto Light" panose="02000000000000000000" pitchFamily="2" charset="0"/>
              </a:rPr>
              <a:t>Rhyolitic</a:t>
            </a:r>
            <a:endParaRPr lang="pt-PT" sz="2000" dirty="0">
              <a:latin typeface="Roboto Light" panose="02000000000000000000" pitchFamily="2" charset="0"/>
              <a:ea typeface="Roboto Light" panose="02000000000000000000" pitchFamily="2" charset="0"/>
            </a:endParaRPr>
          </a:p>
          <a:p>
            <a:pPr marL="285750" indent="-285750">
              <a:buFont typeface="Wingdings" panose="05000000000000000000" pitchFamily="2" charset="2"/>
              <a:buChar char="v"/>
            </a:pPr>
            <a:endParaRPr lang="pt-PT" sz="2000" dirty="0">
              <a:latin typeface="Roboto Light" panose="02000000000000000000" pitchFamily="2" charset="0"/>
              <a:ea typeface="Roboto Light" panose="02000000000000000000" pitchFamily="2" charset="0"/>
            </a:endParaRPr>
          </a:p>
          <a:p>
            <a:pPr marL="285750" indent="-285750">
              <a:buFont typeface="Wingdings" panose="05000000000000000000" pitchFamily="2" charset="2"/>
              <a:buChar char="v"/>
            </a:pPr>
            <a:endParaRPr lang="pt-PT" sz="2000" dirty="0">
              <a:latin typeface="Roboto Light" panose="02000000000000000000" pitchFamily="2" charset="0"/>
              <a:ea typeface="Roboto Light" panose="02000000000000000000" pitchFamily="2" charset="0"/>
            </a:endParaRPr>
          </a:p>
        </p:txBody>
      </p:sp>
    </p:spTree>
    <p:extLst>
      <p:ext uri="{BB962C8B-B14F-4D97-AF65-F5344CB8AC3E}">
        <p14:creationId xmlns:p14="http://schemas.microsoft.com/office/powerpoint/2010/main" val="542152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36032A53-115F-85D0-A4FE-14DD8D8E7AD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482760"/>
            <a:ext cx="12192000" cy="1569493"/>
          </a:xfrm>
          <a:prstGeom prst="rect">
            <a:avLst/>
          </a:prstGeom>
        </p:spPr>
      </p:pic>
      <p:sp>
        <p:nvSpPr>
          <p:cNvPr id="14" name="Título 1">
            <a:extLst>
              <a:ext uri="{FF2B5EF4-FFF2-40B4-BE49-F238E27FC236}">
                <a16:creationId xmlns:a16="http://schemas.microsoft.com/office/drawing/2014/main" id="{CA36FCB7-783E-C566-607F-31833D25A168}"/>
              </a:ext>
            </a:extLst>
          </p:cNvPr>
          <p:cNvSpPr txBox="1">
            <a:spLocks/>
          </p:cNvSpPr>
          <p:nvPr/>
        </p:nvSpPr>
        <p:spPr>
          <a:xfrm>
            <a:off x="422407" y="154273"/>
            <a:ext cx="4187693" cy="7591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PT" sz="4800" b="1" dirty="0">
                <a:solidFill>
                  <a:schemeClr val="bg1"/>
                </a:solidFill>
              </a:rPr>
              <a:t>DISCUSSION</a:t>
            </a:r>
          </a:p>
        </p:txBody>
      </p:sp>
      <p:sp>
        <p:nvSpPr>
          <p:cNvPr id="10" name="Marcador de Posição de Conteúdo 2">
            <a:extLst>
              <a:ext uri="{FF2B5EF4-FFF2-40B4-BE49-F238E27FC236}">
                <a16:creationId xmlns:a16="http://schemas.microsoft.com/office/drawing/2014/main" id="{80AD56AA-798E-B512-115E-7D19AAA71FA6}"/>
              </a:ext>
            </a:extLst>
          </p:cNvPr>
          <p:cNvSpPr>
            <a:spLocks noGrp="1"/>
          </p:cNvSpPr>
          <p:nvPr>
            <p:ph idx="1"/>
          </p:nvPr>
        </p:nvSpPr>
        <p:spPr>
          <a:xfrm>
            <a:off x="736600" y="1343025"/>
            <a:ext cx="10515600" cy="442811"/>
          </a:xfrm>
        </p:spPr>
        <p:txBody>
          <a:bodyPr>
            <a:normAutofit lnSpcReduction="10000"/>
          </a:bodyPr>
          <a:lstStyle/>
          <a:p>
            <a:r>
              <a:rPr lang="pt-PT" b="1" dirty="0">
                <a:latin typeface="Roboto Light" panose="02000000000000000000" pitchFamily="2" charset="0"/>
                <a:ea typeface="Roboto Light" panose="02000000000000000000" pitchFamily="2" charset="0"/>
              </a:rPr>
              <a:t>Green </a:t>
            </a:r>
            <a:r>
              <a:rPr lang="pt-PT" b="1" dirty="0" err="1">
                <a:latin typeface="Roboto Light" panose="02000000000000000000" pitchFamily="2" charset="0"/>
                <a:ea typeface="Roboto Light" panose="02000000000000000000" pitchFamily="2" charset="0"/>
              </a:rPr>
              <a:t>discoloration</a:t>
            </a:r>
            <a:r>
              <a:rPr lang="pt-PT" b="1" dirty="0">
                <a:latin typeface="Roboto Light" panose="02000000000000000000" pitchFamily="2" charset="0"/>
                <a:ea typeface="Roboto Light" panose="02000000000000000000" pitchFamily="2" charset="0"/>
              </a:rPr>
              <a:t> plumes</a:t>
            </a:r>
          </a:p>
        </p:txBody>
      </p:sp>
      <p:pic>
        <p:nvPicPr>
          <p:cNvPr id="3" name="Imagem 2">
            <a:extLst>
              <a:ext uri="{FF2B5EF4-FFF2-40B4-BE49-F238E27FC236}">
                <a16:creationId xmlns:a16="http://schemas.microsoft.com/office/drawing/2014/main" id="{319BF9A0-BC2B-B1D2-929F-62EF576FCED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210801" y="1203539"/>
            <a:ext cx="1313158" cy="5502061"/>
          </a:xfrm>
          <a:prstGeom prst="rect">
            <a:avLst/>
          </a:prstGeom>
        </p:spPr>
      </p:pic>
      <p:pic>
        <p:nvPicPr>
          <p:cNvPr id="13" name="Imagem 12">
            <a:extLst>
              <a:ext uri="{FF2B5EF4-FFF2-40B4-BE49-F238E27FC236}">
                <a16:creationId xmlns:a16="http://schemas.microsoft.com/office/drawing/2014/main" id="{0F8C530F-BFDF-A964-CC4E-DFCE47C9820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345502" y="1203539"/>
            <a:ext cx="3865300" cy="5502061"/>
          </a:xfrm>
          <a:prstGeom prst="rect">
            <a:avLst/>
          </a:prstGeom>
        </p:spPr>
      </p:pic>
      <p:sp>
        <p:nvSpPr>
          <p:cNvPr id="29" name="Retângulo 28">
            <a:extLst>
              <a:ext uri="{FF2B5EF4-FFF2-40B4-BE49-F238E27FC236}">
                <a16:creationId xmlns:a16="http://schemas.microsoft.com/office/drawing/2014/main" id="{736F64D3-AAEB-3D77-37F9-143EDBF0A3B9}"/>
              </a:ext>
            </a:extLst>
          </p:cNvPr>
          <p:cNvSpPr/>
          <p:nvPr/>
        </p:nvSpPr>
        <p:spPr>
          <a:xfrm>
            <a:off x="1150813" y="3867468"/>
            <a:ext cx="4004622" cy="707886"/>
          </a:xfrm>
          <a:prstGeom prst="rect">
            <a:avLst/>
          </a:prstGeom>
        </p:spPr>
        <p:txBody>
          <a:bodyPr wrap="none">
            <a:spAutoFit/>
          </a:bodyPr>
          <a:lstStyle/>
          <a:p>
            <a:pPr marL="285750" indent="-285750">
              <a:buFont typeface="Wingdings" panose="05000000000000000000" pitchFamily="2" charset="2"/>
              <a:buChar char="v"/>
            </a:pPr>
            <a:r>
              <a:rPr lang="pt-PT" sz="2000" dirty="0">
                <a:latin typeface="Roboto Light" panose="02000000000000000000" pitchFamily="2" charset="0"/>
                <a:ea typeface="Roboto Light" panose="02000000000000000000" pitchFamily="2" charset="0"/>
              </a:rPr>
              <a:t> </a:t>
            </a:r>
            <a:r>
              <a:rPr lang="pt-PT" sz="2000" dirty="0" err="1">
                <a:latin typeface="Roboto Light" panose="02000000000000000000" pitchFamily="2" charset="0"/>
                <a:ea typeface="Roboto Light" panose="02000000000000000000" pitchFamily="2" charset="0"/>
              </a:rPr>
              <a:t>Discrepancies</a:t>
            </a:r>
            <a:r>
              <a:rPr lang="pt-PT" sz="2000" dirty="0">
                <a:latin typeface="Roboto Light" panose="02000000000000000000" pitchFamily="2" charset="0"/>
                <a:ea typeface="Roboto Light" panose="02000000000000000000" pitchFamily="2" charset="0"/>
              </a:rPr>
              <a:t> </a:t>
            </a:r>
            <a:r>
              <a:rPr lang="pt-PT" sz="2000" dirty="0" err="1">
                <a:latin typeface="Roboto Light" panose="02000000000000000000" pitchFamily="2" charset="0"/>
                <a:ea typeface="Roboto Light" panose="02000000000000000000" pitchFamily="2" charset="0"/>
              </a:rPr>
              <a:t>related</a:t>
            </a:r>
            <a:r>
              <a:rPr lang="pt-PT" sz="2000" dirty="0">
                <a:latin typeface="Roboto Light" panose="02000000000000000000" pitchFamily="2" charset="0"/>
                <a:ea typeface="Roboto Light" panose="02000000000000000000" pitchFamily="2" charset="0"/>
              </a:rPr>
              <a:t> to</a:t>
            </a:r>
          </a:p>
          <a:p>
            <a:r>
              <a:rPr lang="pt-PT" sz="2000" dirty="0">
                <a:latin typeface="Roboto Light" panose="02000000000000000000" pitchFamily="2" charset="0"/>
                <a:ea typeface="Roboto Light" panose="02000000000000000000" pitchFamily="2" charset="0"/>
              </a:rPr>
              <a:t>     </a:t>
            </a:r>
            <a:r>
              <a:rPr lang="pt-PT" sz="2000" dirty="0" err="1">
                <a:latin typeface="Roboto Light" panose="02000000000000000000" pitchFamily="2" charset="0"/>
                <a:ea typeface="Roboto Light" panose="02000000000000000000" pitchFamily="2" charset="0"/>
              </a:rPr>
              <a:t>specific</a:t>
            </a:r>
            <a:r>
              <a:rPr lang="pt-PT" sz="2000" dirty="0">
                <a:latin typeface="Roboto Light" panose="02000000000000000000" pitchFamily="2" charset="0"/>
                <a:ea typeface="Roboto Light" panose="02000000000000000000" pitchFamily="2" charset="0"/>
              </a:rPr>
              <a:t> </a:t>
            </a:r>
            <a:r>
              <a:rPr lang="pt-PT" sz="2000" dirty="0" err="1">
                <a:latin typeface="Roboto Light" panose="02000000000000000000" pitchFamily="2" charset="0"/>
                <a:ea typeface="Roboto Light" panose="02000000000000000000" pitchFamily="2" charset="0"/>
              </a:rPr>
              <a:t>environment</a:t>
            </a:r>
            <a:r>
              <a:rPr lang="pt-PT" sz="2000" dirty="0">
                <a:latin typeface="Roboto Light" panose="02000000000000000000" pitchFamily="2" charset="0"/>
                <a:ea typeface="Roboto Light" panose="02000000000000000000" pitchFamily="2" charset="0"/>
              </a:rPr>
              <a:t> </a:t>
            </a:r>
            <a:r>
              <a:rPr lang="pt-PT" sz="2000" dirty="0" err="1">
                <a:latin typeface="Roboto Light" panose="02000000000000000000" pitchFamily="2" charset="0"/>
                <a:ea typeface="Roboto Light" panose="02000000000000000000" pitchFamily="2" charset="0"/>
              </a:rPr>
              <a:t>dynamics</a:t>
            </a:r>
            <a:endParaRPr lang="pt-PT" sz="2000" dirty="0">
              <a:latin typeface="Roboto Light" panose="02000000000000000000" pitchFamily="2" charset="0"/>
              <a:ea typeface="Roboto Light" panose="02000000000000000000" pitchFamily="2" charset="0"/>
            </a:endParaRPr>
          </a:p>
        </p:txBody>
      </p:sp>
      <p:sp>
        <p:nvSpPr>
          <p:cNvPr id="30" name="Retângulo 29">
            <a:extLst>
              <a:ext uri="{FF2B5EF4-FFF2-40B4-BE49-F238E27FC236}">
                <a16:creationId xmlns:a16="http://schemas.microsoft.com/office/drawing/2014/main" id="{50C1713E-A42F-648F-DD3D-8D331411FFDE}"/>
              </a:ext>
            </a:extLst>
          </p:cNvPr>
          <p:cNvSpPr/>
          <p:nvPr/>
        </p:nvSpPr>
        <p:spPr>
          <a:xfrm>
            <a:off x="1150813" y="2394764"/>
            <a:ext cx="3044423" cy="707886"/>
          </a:xfrm>
          <a:prstGeom prst="rect">
            <a:avLst/>
          </a:prstGeom>
        </p:spPr>
        <p:txBody>
          <a:bodyPr wrap="none">
            <a:spAutoFit/>
          </a:bodyPr>
          <a:lstStyle/>
          <a:p>
            <a:pPr marL="285750" indent="-285750">
              <a:buFont typeface="Wingdings" panose="05000000000000000000" pitchFamily="2" charset="2"/>
              <a:buChar char="v"/>
              <a:tabLst>
                <a:tab pos="1612900" algn="l"/>
              </a:tabLst>
            </a:pPr>
            <a:r>
              <a:rPr lang="pt-PT" sz="2000" dirty="0">
                <a:latin typeface="Roboto Light" panose="02000000000000000000" pitchFamily="2" charset="0"/>
                <a:ea typeface="Roboto Light" panose="02000000000000000000" pitchFamily="2" charset="0"/>
              </a:rPr>
              <a:t> </a:t>
            </a:r>
            <a:r>
              <a:rPr lang="en-US" sz="2000" dirty="0">
                <a:latin typeface="Roboto Light" panose="02000000000000000000" pitchFamily="2" charset="0"/>
                <a:ea typeface="Roboto Light" panose="02000000000000000000" pitchFamily="2" charset="0"/>
              </a:rPr>
              <a:t>Similar characteristics</a:t>
            </a:r>
          </a:p>
          <a:p>
            <a:pPr>
              <a:tabLst>
                <a:tab pos="1612900" algn="l"/>
              </a:tabLst>
            </a:pPr>
            <a:r>
              <a:rPr lang="en-US" sz="2000" dirty="0">
                <a:latin typeface="Roboto Light" panose="02000000000000000000" pitchFamily="2" charset="0"/>
                <a:ea typeface="Roboto Light" panose="02000000000000000000" pitchFamily="2" charset="0"/>
              </a:rPr>
              <a:t>     within phases</a:t>
            </a:r>
            <a:endParaRPr lang="pt-PT" sz="2000" dirty="0">
              <a:latin typeface="Roboto Light" panose="02000000000000000000" pitchFamily="2" charset="0"/>
              <a:ea typeface="Roboto Light" panose="02000000000000000000" pitchFamily="2" charset="0"/>
            </a:endParaRPr>
          </a:p>
        </p:txBody>
      </p:sp>
    </p:spTree>
    <p:extLst>
      <p:ext uri="{BB962C8B-B14F-4D97-AF65-F5344CB8AC3E}">
        <p14:creationId xmlns:p14="http://schemas.microsoft.com/office/powerpoint/2010/main" val="798231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36032A53-115F-85D0-A4FE-14DD8D8E7AD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482760"/>
            <a:ext cx="12192000" cy="1569493"/>
          </a:xfrm>
          <a:prstGeom prst="rect">
            <a:avLst/>
          </a:prstGeom>
        </p:spPr>
      </p:pic>
      <p:sp>
        <p:nvSpPr>
          <p:cNvPr id="14" name="Título 1">
            <a:extLst>
              <a:ext uri="{FF2B5EF4-FFF2-40B4-BE49-F238E27FC236}">
                <a16:creationId xmlns:a16="http://schemas.microsoft.com/office/drawing/2014/main" id="{CA36FCB7-783E-C566-607F-31833D25A168}"/>
              </a:ext>
            </a:extLst>
          </p:cNvPr>
          <p:cNvSpPr txBox="1">
            <a:spLocks/>
          </p:cNvSpPr>
          <p:nvPr/>
        </p:nvSpPr>
        <p:spPr>
          <a:xfrm>
            <a:off x="422407" y="154273"/>
            <a:ext cx="4187693" cy="7591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PT" sz="4800" b="1" dirty="0">
                <a:solidFill>
                  <a:schemeClr val="bg1"/>
                </a:solidFill>
              </a:rPr>
              <a:t>DISCUSSION</a:t>
            </a:r>
          </a:p>
        </p:txBody>
      </p:sp>
      <p:sp>
        <p:nvSpPr>
          <p:cNvPr id="10" name="Marcador de Posição de Conteúdo 2">
            <a:extLst>
              <a:ext uri="{FF2B5EF4-FFF2-40B4-BE49-F238E27FC236}">
                <a16:creationId xmlns:a16="http://schemas.microsoft.com/office/drawing/2014/main" id="{80AD56AA-798E-B512-115E-7D19AAA71FA6}"/>
              </a:ext>
            </a:extLst>
          </p:cNvPr>
          <p:cNvSpPr>
            <a:spLocks noGrp="1"/>
          </p:cNvSpPr>
          <p:nvPr>
            <p:ph idx="1"/>
          </p:nvPr>
        </p:nvSpPr>
        <p:spPr>
          <a:xfrm>
            <a:off x="736600" y="1343025"/>
            <a:ext cx="10515600" cy="442811"/>
          </a:xfrm>
        </p:spPr>
        <p:txBody>
          <a:bodyPr>
            <a:normAutofit lnSpcReduction="10000"/>
          </a:bodyPr>
          <a:lstStyle/>
          <a:p>
            <a:r>
              <a:rPr lang="pt-PT" b="1" dirty="0">
                <a:latin typeface="Roboto Light" panose="02000000000000000000" pitchFamily="2" charset="0"/>
                <a:ea typeface="Roboto Light" panose="02000000000000000000" pitchFamily="2" charset="0"/>
              </a:rPr>
              <a:t>Brown </a:t>
            </a:r>
            <a:r>
              <a:rPr lang="pt-PT" b="1" dirty="0" err="1">
                <a:latin typeface="Roboto Light" panose="02000000000000000000" pitchFamily="2" charset="0"/>
                <a:ea typeface="Roboto Light" panose="02000000000000000000" pitchFamily="2" charset="0"/>
              </a:rPr>
              <a:t>discoloration</a:t>
            </a:r>
            <a:r>
              <a:rPr lang="pt-PT" b="1" dirty="0">
                <a:latin typeface="Roboto Light" panose="02000000000000000000" pitchFamily="2" charset="0"/>
                <a:ea typeface="Roboto Light" panose="02000000000000000000" pitchFamily="2" charset="0"/>
              </a:rPr>
              <a:t> plumes</a:t>
            </a:r>
          </a:p>
        </p:txBody>
      </p:sp>
      <p:sp>
        <p:nvSpPr>
          <p:cNvPr id="29" name="Retângulo 28">
            <a:extLst>
              <a:ext uri="{FF2B5EF4-FFF2-40B4-BE49-F238E27FC236}">
                <a16:creationId xmlns:a16="http://schemas.microsoft.com/office/drawing/2014/main" id="{736F64D3-AAEB-3D77-37F9-143EDBF0A3B9}"/>
              </a:ext>
            </a:extLst>
          </p:cNvPr>
          <p:cNvSpPr/>
          <p:nvPr/>
        </p:nvSpPr>
        <p:spPr>
          <a:xfrm>
            <a:off x="1150813" y="3795118"/>
            <a:ext cx="4552155" cy="1015663"/>
          </a:xfrm>
          <a:prstGeom prst="rect">
            <a:avLst/>
          </a:prstGeom>
        </p:spPr>
        <p:txBody>
          <a:bodyPr wrap="square">
            <a:spAutoFit/>
          </a:bodyPr>
          <a:lstStyle/>
          <a:p>
            <a:pPr marL="285750" indent="-285750" algn="just">
              <a:buFont typeface="Wingdings" panose="05000000000000000000" pitchFamily="2" charset="2"/>
              <a:buChar char="v"/>
            </a:pPr>
            <a:r>
              <a:rPr lang="en-US" sz="2000" dirty="0">
                <a:latin typeface="Roboto Light" panose="02000000000000000000" pitchFamily="2" charset="0"/>
                <a:ea typeface="Roboto Light" panose="02000000000000000000" pitchFamily="2" charset="0"/>
              </a:rPr>
              <a:t>Variable expressions during the eruption period, between green and brown colors</a:t>
            </a:r>
            <a:endParaRPr lang="pt-PT" sz="2000" dirty="0">
              <a:solidFill>
                <a:srgbClr val="FF0000"/>
              </a:solidFill>
              <a:latin typeface="Roboto Light" panose="02000000000000000000" pitchFamily="2" charset="0"/>
              <a:ea typeface="Roboto Light" panose="02000000000000000000" pitchFamily="2" charset="0"/>
            </a:endParaRPr>
          </a:p>
        </p:txBody>
      </p:sp>
      <p:sp>
        <p:nvSpPr>
          <p:cNvPr id="30" name="Retângulo 29">
            <a:extLst>
              <a:ext uri="{FF2B5EF4-FFF2-40B4-BE49-F238E27FC236}">
                <a16:creationId xmlns:a16="http://schemas.microsoft.com/office/drawing/2014/main" id="{50C1713E-A42F-648F-DD3D-8D331411FFDE}"/>
              </a:ext>
            </a:extLst>
          </p:cNvPr>
          <p:cNvSpPr/>
          <p:nvPr/>
        </p:nvSpPr>
        <p:spPr>
          <a:xfrm>
            <a:off x="1150813" y="2590422"/>
            <a:ext cx="2582758" cy="400110"/>
          </a:xfrm>
          <a:prstGeom prst="rect">
            <a:avLst/>
          </a:prstGeom>
        </p:spPr>
        <p:txBody>
          <a:bodyPr wrap="none">
            <a:spAutoFit/>
          </a:bodyPr>
          <a:lstStyle/>
          <a:p>
            <a:pPr marL="285750" indent="-285750">
              <a:buFont typeface="Wingdings" panose="05000000000000000000" pitchFamily="2" charset="2"/>
              <a:buChar char="v"/>
              <a:tabLst>
                <a:tab pos="1612900" algn="l"/>
              </a:tabLst>
            </a:pPr>
            <a:r>
              <a:rPr lang="pt-PT" sz="2000" dirty="0">
                <a:latin typeface="Roboto Light" panose="02000000000000000000" pitchFamily="2" charset="0"/>
                <a:ea typeface="Roboto Light" panose="02000000000000000000" pitchFamily="2" charset="0"/>
              </a:rPr>
              <a:t> </a:t>
            </a:r>
            <a:r>
              <a:rPr lang="en-US" sz="2000" dirty="0">
                <a:latin typeface="Roboto Light" panose="02000000000000000000" pitchFamily="2" charset="0"/>
                <a:ea typeface="Roboto Light" panose="02000000000000000000" pitchFamily="2" charset="0"/>
              </a:rPr>
              <a:t>Small expressions</a:t>
            </a:r>
            <a:endParaRPr lang="pt-PT" sz="2000" dirty="0">
              <a:latin typeface="Roboto Light" panose="02000000000000000000" pitchFamily="2" charset="0"/>
              <a:ea typeface="Roboto Light" panose="02000000000000000000" pitchFamily="2" charset="0"/>
            </a:endParaRPr>
          </a:p>
        </p:txBody>
      </p:sp>
      <p:pic>
        <p:nvPicPr>
          <p:cNvPr id="4" name="Imagem 3">
            <a:extLst>
              <a:ext uri="{FF2B5EF4-FFF2-40B4-BE49-F238E27FC236}">
                <a16:creationId xmlns:a16="http://schemas.microsoft.com/office/drawing/2014/main" id="{BE867071-7AE1-3549-AA37-F0FBE74E2CE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775034" y="1343025"/>
            <a:ext cx="4882703" cy="4080045"/>
          </a:xfrm>
          <a:prstGeom prst="rect">
            <a:avLst/>
          </a:prstGeom>
        </p:spPr>
      </p:pic>
      <p:pic>
        <p:nvPicPr>
          <p:cNvPr id="11" name="Imagem 10">
            <a:extLst>
              <a:ext uri="{FF2B5EF4-FFF2-40B4-BE49-F238E27FC236}">
                <a16:creationId xmlns:a16="http://schemas.microsoft.com/office/drawing/2014/main" id="{2DB531B9-D478-EEAA-1C6C-AAC352FC100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663685" y="5397670"/>
            <a:ext cx="5054600" cy="1288341"/>
          </a:xfrm>
          <a:prstGeom prst="rect">
            <a:avLst/>
          </a:prstGeom>
        </p:spPr>
      </p:pic>
    </p:spTree>
    <p:extLst>
      <p:ext uri="{BB962C8B-B14F-4D97-AF65-F5344CB8AC3E}">
        <p14:creationId xmlns:p14="http://schemas.microsoft.com/office/powerpoint/2010/main" val="3230840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36032A53-115F-85D0-A4FE-14DD8D8E7AD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482760"/>
            <a:ext cx="12192000" cy="1569493"/>
          </a:xfrm>
          <a:prstGeom prst="rect">
            <a:avLst/>
          </a:prstGeom>
        </p:spPr>
      </p:pic>
      <p:sp>
        <p:nvSpPr>
          <p:cNvPr id="8" name="Marcador de Posição de Conteúdo 2">
            <a:extLst>
              <a:ext uri="{FF2B5EF4-FFF2-40B4-BE49-F238E27FC236}">
                <a16:creationId xmlns:a16="http://schemas.microsoft.com/office/drawing/2014/main" id="{DAE959EF-9177-B8E6-2A55-0A99038F6F2E}"/>
              </a:ext>
            </a:extLst>
          </p:cNvPr>
          <p:cNvSpPr txBox="1">
            <a:spLocks/>
          </p:cNvSpPr>
          <p:nvPr/>
        </p:nvSpPr>
        <p:spPr>
          <a:xfrm>
            <a:off x="704850" y="1325199"/>
            <a:ext cx="10801349" cy="14721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600" dirty="0">
                <a:latin typeface="Roboto Light" panose="02000000000000000000" pitchFamily="2" charset="0"/>
                <a:ea typeface="Roboto Light" panose="02000000000000000000" pitchFamily="2" charset="0"/>
              </a:rPr>
              <a:t>Different types of discoloration plumes show different spectral behaviors;</a:t>
            </a:r>
          </a:p>
          <a:p>
            <a:pPr algn="just"/>
            <a:endParaRPr lang="en-GB" sz="1400" dirty="0">
              <a:latin typeface="Roboto Light" panose="02000000000000000000" pitchFamily="2" charset="0"/>
              <a:ea typeface="Roboto Light" panose="02000000000000000000" pitchFamily="2" charset="0"/>
            </a:endParaRPr>
          </a:p>
          <a:p>
            <a:pPr algn="just"/>
            <a:r>
              <a:rPr lang="en-US" sz="2600" dirty="0">
                <a:latin typeface="Roboto Light" panose="02000000000000000000" pitchFamily="2" charset="0"/>
                <a:ea typeface="Roboto Light" panose="02000000000000000000" pitchFamily="2" charset="0"/>
              </a:rPr>
              <a:t>The methodology used has proven to be effective and efficient and opens doors to detection and monitoring of submarine volcanic eruptions;</a:t>
            </a:r>
          </a:p>
          <a:p>
            <a:pPr algn="just"/>
            <a:endParaRPr lang="en-US" sz="2600" dirty="0">
              <a:latin typeface="Roboto Light" panose="02000000000000000000" pitchFamily="2" charset="0"/>
              <a:ea typeface="Roboto Light" panose="02000000000000000000" pitchFamily="2" charset="0"/>
            </a:endParaRPr>
          </a:p>
        </p:txBody>
      </p:sp>
      <p:sp>
        <p:nvSpPr>
          <p:cNvPr id="14" name="Título 1">
            <a:extLst>
              <a:ext uri="{FF2B5EF4-FFF2-40B4-BE49-F238E27FC236}">
                <a16:creationId xmlns:a16="http://schemas.microsoft.com/office/drawing/2014/main" id="{CA36FCB7-783E-C566-607F-31833D25A168}"/>
              </a:ext>
            </a:extLst>
          </p:cNvPr>
          <p:cNvSpPr txBox="1">
            <a:spLocks/>
          </p:cNvSpPr>
          <p:nvPr/>
        </p:nvSpPr>
        <p:spPr>
          <a:xfrm>
            <a:off x="422407" y="154273"/>
            <a:ext cx="11083793" cy="7591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PT" sz="4800" b="1" dirty="0">
                <a:solidFill>
                  <a:schemeClr val="bg1"/>
                </a:solidFill>
              </a:rPr>
              <a:t>CONCLUSIONS &amp; NEXT STEPS</a:t>
            </a:r>
          </a:p>
        </p:txBody>
      </p:sp>
      <p:cxnSp>
        <p:nvCxnSpPr>
          <p:cNvPr id="3" name="Conexão reta 2">
            <a:extLst>
              <a:ext uri="{FF2B5EF4-FFF2-40B4-BE49-F238E27FC236}">
                <a16:creationId xmlns:a16="http://schemas.microsoft.com/office/drawing/2014/main" id="{999D8272-3DD9-5DED-DA87-DA1BD587067D}"/>
              </a:ext>
            </a:extLst>
          </p:cNvPr>
          <p:cNvCxnSpPr>
            <a:cxnSpLocks/>
          </p:cNvCxnSpPr>
          <p:nvPr/>
        </p:nvCxnSpPr>
        <p:spPr>
          <a:xfrm>
            <a:off x="704850" y="3900168"/>
            <a:ext cx="10801349" cy="0"/>
          </a:xfrm>
          <a:prstGeom prst="line">
            <a:avLst/>
          </a:prstGeom>
        </p:spPr>
        <p:style>
          <a:lnRef idx="1">
            <a:schemeClr val="dk1"/>
          </a:lnRef>
          <a:fillRef idx="0">
            <a:schemeClr val="dk1"/>
          </a:fillRef>
          <a:effectRef idx="0">
            <a:schemeClr val="dk1"/>
          </a:effectRef>
          <a:fontRef idx="minor">
            <a:schemeClr val="tx1"/>
          </a:fontRef>
        </p:style>
      </p:cxnSp>
      <p:sp>
        <p:nvSpPr>
          <p:cNvPr id="11" name="Marcador de Posição de Conteúdo 2">
            <a:extLst>
              <a:ext uri="{FF2B5EF4-FFF2-40B4-BE49-F238E27FC236}">
                <a16:creationId xmlns:a16="http://schemas.microsoft.com/office/drawing/2014/main" id="{17386B8D-23E9-5962-AEAF-1759C3C3B36A}"/>
              </a:ext>
            </a:extLst>
          </p:cNvPr>
          <p:cNvSpPr txBox="1">
            <a:spLocks/>
          </p:cNvSpPr>
          <p:nvPr/>
        </p:nvSpPr>
        <p:spPr>
          <a:xfrm>
            <a:off x="704850" y="4277875"/>
            <a:ext cx="10801349" cy="240522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600" dirty="0">
                <a:latin typeface="Roboto Light" panose="02000000000000000000" pitchFamily="2" charset="0"/>
                <a:ea typeface="Roboto Light" panose="02000000000000000000" pitchFamily="2" charset="0"/>
              </a:rPr>
              <a:t>Use of multi-sensors for enhanced extraction of the spectral signatures of brown discoloration plumes;</a:t>
            </a:r>
          </a:p>
          <a:p>
            <a:pPr algn="just"/>
            <a:endParaRPr lang="en-US" sz="1800" dirty="0">
              <a:latin typeface="Roboto Light" panose="02000000000000000000" pitchFamily="2" charset="0"/>
              <a:ea typeface="Roboto Light" panose="02000000000000000000" pitchFamily="2" charset="0"/>
            </a:endParaRPr>
          </a:p>
          <a:p>
            <a:pPr algn="just"/>
            <a:r>
              <a:rPr lang="en-US" sz="2600" dirty="0">
                <a:latin typeface="Roboto Light" panose="02000000000000000000" pitchFamily="2" charset="0"/>
                <a:ea typeface="Roboto Light" panose="02000000000000000000" pitchFamily="2" charset="0"/>
              </a:rPr>
              <a:t>Extending the study with extensive testing in order to validate the model.</a:t>
            </a:r>
          </a:p>
        </p:txBody>
      </p:sp>
    </p:spTree>
    <p:extLst>
      <p:ext uri="{BB962C8B-B14F-4D97-AF65-F5344CB8AC3E}">
        <p14:creationId xmlns:p14="http://schemas.microsoft.com/office/powerpoint/2010/main" val="3474566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1E6ED986-37E4-E1D3-04F4-11A26178D7C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291865"/>
            <a:ext cx="12192000" cy="8128000"/>
          </a:xfrm>
          <a:prstGeom prst="rect">
            <a:avLst/>
          </a:prstGeom>
        </p:spPr>
      </p:pic>
      <p:sp>
        <p:nvSpPr>
          <p:cNvPr id="7" name="Retângulo 6">
            <a:extLst>
              <a:ext uri="{FF2B5EF4-FFF2-40B4-BE49-F238E27FC236}">
                <a16:creationId xmlns:a16="http://schemas.microsoft.com/office/drawing/2014/main" id="{5E76FC09-8812-22C7-87DB-DE755014138A}"/>
              </a:ext>
            </a:extLst>
          </p:cNvPr>
          <p:cNvSpPr/>
          <p:nvPr/>
        </p:nvSpPr>
        <p:spPr>
          <a:xfrm>
            <a:off x="0" y="5735637"/>
            <a:ext cx="12192000" cy="11004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028" name="Picture 4" descr="geofisico">
            <a:extLst>
              <a:ext uri="{FF2B5EF4-FFF2-40B4-BE49-F238E27FC236}">
                <a16:creationId xmlns:a16="http://schemas.microsoft.com/office/drawing/2014/main" id="{18416176-83EB-B4E8-0E06-F84522D85D76}"/>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823552" y="5837171"/>
            <a:ext cx="2328460" cy="85126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GU 2022 - Call for abstracts session NH8.4 Potentially hazardous fibrous  geomaterials: from risk knowledge to solutions for reducing their social  impact">
            <a:extLst>
              <a:ext uri="{FF2B5EF4-FFF2-40B4-BE49-F238E27FC236}">
                <a16:creationId xmlns:a16="http://schemas.microsoft.com/office/drawing/2014/main" id="{CA7F03D3-F1B9-D319-A35D-C923710519E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9599" y="5863925"/>
            <a:ext cx="3061855" cy="79775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epartamento de Ciências da Terra">
            <a:extLst>
              <a:ext uri="{FF2B5EF4-FFF2-40B4-BE49-F238E27FC236}">
                <a16:creationId xmlns:a16="http://schemas.microsoft.com/office/drawing/2014/main" id="{1D9ADFEE-2D71-9669-B3E2-3F6FE0DA6C73}"/>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869870" y="5837171"/>
            <a:ext cx="2452255" cy="851265"/>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2">
            <a:extLst>
              <a:ext uri="{FF2B5EF4-FFF2-40B4-BE49-F238E27FC236}">
                <a16:creationId xmlns:a16="http://schemas.microsoft.com/office/drawing/2014/main" id="{14003353-6AEA-398A-B246-26F10857345D}"/>
              </a:ext>
            </a:extLst>
          </p:cNvPr>
          <p:cNvSpPr txBox="1">
            <a:spLocks/>
          </p:cNvSpPr>
          <p:nvPr/>
        </p:nvSpPr>
        <p:spPr>
          <a:xfrm>
            <a:off x="609599" y="381000"/>
            <a:ext cx="10922001" cy="4673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PT" b="1" cap="small" dirty="0">
                <a:solidFill>
                  <a:schemeClr val="bg1"/>
                </a:solidFill>
                <a:latin typeface="Roboto Light" panose="02000000000000000000" pitchFamily="2" charset="0"/>
                <a:ea typeface="Roboto Light" panose="02000000000000000000" pitchFamily="2" charset="0"/>
                <a:cs typeface="Dubai Light" panose="020B0604020202020204" pitchFamily="34" charset="-78"/>
              </a:rPr>
              <a:t>THANK YOU</a:t>
            </a:r>
          </a:p>
          <a:p>
            <a:r>
              <a:rPr lang="pt-PT" b="1" cap="small" dirty="0">
                <a:solidFill>
                  <a:schemeClr val="bg1"/>
                </a:solidFill>
                <a:latin typeface="Roboto Light" panose="02000000000000000000" pitchFamily="2" charset="0"/>
                <a:ea typeface="Roboto Light" panose="02000000000000000000" pitchFamily="2" charset="0"/>
                <a:cs typeface="Dubai Light" panose="020B0604020202020204" pitchFamily="34" charset="-78"/>
              </a:rPr>
              <a:t>FOR YOUR TIME!</a:t>
            </a:r>
          </a:p>
          <a:p>
            <a:pPr algn="r"/>
            <a:endParaRPr lang="pt-PT" sz="4000" b="1" cap="small" dirty="0">
              <a:solidFill>
                <a:schemeClr val="bg1"/>
              </a:solidFill>
              <a:latin typeface="Roboto Light" panose="02000000000000000000" pitchFamily="2" charset="0"/>
              <a:ea typeface="Roboto Light" panose="02000000000000000000" pitchFamily="2" charset="0"/>
              <a:cs typeface="Dubai Light" panose="020B0604020202020204" pitchFamily="34" charset="-78"/>
            </a:endParaRPr>
          </a:p>
          <a:p>
            <a:pPr algn="r"/>
            <a:endParaRPr lang="pt-PT" sz="4000" b="1" cap="small" dirty="0">
              <a:solidFill>
                <a:schemeClr val="bg1"/>
              </a:solidFill>
              <a:latin typeface="Roboto Light" panose="02000000000000000000" pitchFamily="2" charset="0"/>
              <a:ea typeface="Roboto Light" panose="02000000000000000000" pitchFamily="2" charset="0"/>
              <a:cs typeface="Dubai Light" panose="020B0604020202020204" pitchFamily="34" charset="-78"/>
            </a:endParaRPr>
          </a:p>
          <a:p>
            <a:pPr algn="r"/>
            <a:r>
              <a:rPr lang="pt-PT" sz="4000" b="1" cap="small" dirty="0" err="1">
                <a:solidFill>
                  <a:schemeClr val="bg1"/>
                </a:solidFill>
                <a:latin typeface="Roboto Light" panose="02000000000000000000" pitchFamily="2" charset="0"/>
                <a:ea typeface="Roboto Light" panose="02000000000000000000" pitchFamily="2" charset="0"/>
                <a:cs typeface="Dubai Light" panose="020B0604020202020204" pitchFamily="34" charset="-78"/>
              </a:rPr>
              <a:t>any</a:t>
            </a:r>
            <a:r>
              <a:rPr lang="pt-PT" sz="4000" b="1" cap="small" dirty="0">
                <a:solidFill>
                  <a:schemeClr val="bg1"/>
                </a:solidFill>
                <a:latin typeface="Roboto Light" panose="02000000000000000000" pitchFamily="2" charset="0"/>
                <a:ea typeface="Roboto Light" panose="02000000000000000000" pitchFamily="2" charset="0"/>
                <a:cs typeface="Dubai Light" panose="020B0604020202020204" pitchFamily="34" charset="-78"/>
              </a:rPr>
              <a:t> </a:t>
            </a:r>
            <a:r>
              <a:rPr lang="pt-PT" sz="4000" b="1" cap="small" dirty="0" err="1">
                <a:solidFill>
                  <a:schemeClr val="bg1"/>
                </a:solidFill>
                <a:latin typeface="Roboto Light" panose="02000000000000000000" pitchFamily="2" charset="0"/>
                <a:ea typeface="Roboto Light" panose="02000000000000000000" pitchFamily="2" charset="0"/>
                <a:cs typeface="Dubai Light" panose="020B0604020202020204" pitchFamily="34" charset="-78"/>
              </a:rPr>
              <a:t>questions</a:t>
            </a:r>
            <a:r>
              <a:rPr lang="pt-PT" sz="4000" b="1" cap="small" dirty="0">
                <a:solidFill>
                  <a:schemeClr val="bg1"/>
                </a:solidFill>
                <a:latin typeface="Roboto Light" panose="02000000000000000000" pitchFamily="2" charset="0"/>
                <a:ea typeface="Roboto Light" panose="02000000000000000000" pitchFamily="2" charset="0"/>
                <a:cs typeface="Dubai Light" panose="020B0604020202020204" pitchFamily="34" charset="-78"/>
              </a:rPr>
              <a:t>:</a:t>
            </a:r>
          </a:p>
          <a:p>
            <a:pPr algn="r"/>
            <a:r>
              <a:rPr lang="pt-PT" sz="3600" cap="small" dirty="0">
                <a:solidFill>
                  <a:schemeClr val="bg1"/>
                </a:solidFill>
                <a:latin typeface="+mn-lt"/>
                <a:ea typeface="Roboto Light" panose="02000000000000000000" pitchFamily="2" charset="0"/>
                <a:cs typeface="Dubai Light" panose="020B0604020202020204" pitchFamily="34" charset="-78"/>
              </a:rPr>
              <a:t>joana_barreto_domingues@hotmail.com</a:t>
            </a:r>
          </a:p>
        </p:txBody>
      </p:sp>
    </p:spTree>
    <p:extLst>
      <p:ext uri="{BB962C8B-B14F-4D97-AF65-F5344CB8AC3E}">
        <p14:creationId xmlns:p14="http://schemas.microsoft.com/office/powerpoint/2010/main" val="3331610956"/>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4529</TotalTime>
  <Words>1097</Words>
  <Application>Microsoft Office PowerPoint</Application>
  <PresentationFormat>Ecrã Panorâmico</PresentationFormat>
  <Paragraphs>102</Paragraphs>
  <Slides>9</Slides>
  <Notes>9</Notes>
  <HiddenSlides>0</HiddenSlides>
  <MMClips>0</MMClips>
  <ScaleCrop>false</ScaleCrop>
  <HeadingPairs>
    <vt:vector size="6" baseType="variant">
      <vt:variant>
        <vt:lpstr>Tipos de letra usados</vt:lpstr>
      </vt:variant>
      <vt:variant>
        <vt:i4>8</vt:i4>
      </vt:variant>
      <vt:variant>
        <vt:lpstr>Tema</vt:lpstr>
      </vt:variant>
      <vt:variant>
        <vt:i4>1</vt:i4>
      </vt:variant>
      <vt:variant>
        <vt:lpstr>Títulos dos diapositivos</vt:lpstr>
      </vt:variant>
      <vt:variant>
        <vt:i4>9</vt:i4>
      </vt:variant>
    </vt:vector>
  </HeadingPairs>
  <TitlesOfParts>
    <vt:vector size="18" baseType="lpstr">
      <vt:lpstr>Arial</vt:lpstr>
      <vt:lpstr>Calibri</vt:lpstr>
      <vt:lpstr>Calibri Light</vt:lpstr>
      <vt:lpstr>Roboto</vt:lpstr>
      <vt:lpstr>Roboto Light</vt:lpstr>
      <vt:lpstr>Roboto Thin</vt:lpstr>
      <vt:lpstr>Symbol</vt:lpstr>
      <vt:lpstr>Wingdings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Joana Domingues</dc:creator>
  <cp:lastModifiedBy>Joana Domingues</cp:lastModifiedBy>
  <cp:revision>6</cp:revision>
  <dcterms:created xsi:type="dcterms:W3CDTF">2022-05-20T15:43:23Z</dcterms:created>
  <dcterms:modified xsi:type="dcterms:W3CDTF">2022-05-26T16:04:54Z</dcterms:modified>
</cp:coreProperties>
</file>