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4a" ContentType="audio/mp4"/>
  <Default Extension="mov" ContentType="video/quicktime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8"/>
  </p:notesMasterIdLst>
  <p:sldIdLst>
    <p:sldId id="256" r:id="rId2"/>
    <p:sldId id="356" r:id="rId3"/>
    <p:sldId id="360" r:id="rId4"/>
    <p:sldId id="361" r:id="rId5"/>
    <p:sldId id="362" r:id="rId6"/>
    <p:sldId id="363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Helvetica Neue" panose="02000503000000020004" pitchFamily="2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gt9soEyu+RVyRxflQM5IeImnqD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0A34E3-DAF1-47F9-B756-4A544DC81620}">
  <a:tblStyle styleId="{980A34E3-DAF1-47F9-B756-4A544DC8162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91"/>
    <p:restoredTop sz="73200"/>
  </p:normalViewPr>
  <p:slideViewPr>
    <p:cSldViewPr snapToGrid="0">
      <p:cViewPr varScale="1">
        <p:scale>
          <a:sx n="102" d="100"/>
          <a:sy n="102" d="100"/>
        </p:scale>
        <p:origin x="104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Hello, my name is Chris Pankratz of the LASP and </a:t>
            </a:r>
            <a:r>
              <a:rPr lang="en-US" dirty="0" err="1"/>
              <a:t>SWx</a:t>
            </a:r>
            <a:r>
              <a:rPr lang="en-US" dirty="0"/>
              <a:t> TREC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at the University of Colorado in Boulder, USA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Along with my colleagues ()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 will be presenting today an overview of and initial results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on a project to develop new 3D interactive visualization capabilities for solar wind models, particularly the Enlil solar wind model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This work is funded on NASA Award 80NSSC20K1449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As part of NASA’s Space Weather Operations-to-Research Program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 would invite you all to visit our web site at the URL indicated at the bottom, 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at which you will find links to other applications and tools that we have available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Including the one being presented in this talk.  </a:t>
            </a:r>
          </a:p>
        </p:txBody>
      </p:sp>
      <p:sp>
        <p:nvSpPr>
          <p:cNvPr id="68" name="Google Shape;6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 will start out with my summary slide, with details to follow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 many in the space weather community know, ENLIL provides crucial data for forecasters and researchers alike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Modeling the evolution of CMEs as they propagate throughout the heliosphere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ENLIL produces a rich output data set that can be massive in volume depending on the resolution selected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With beautiful and information packed graphics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But they are limited to 2D planes, which can limit the usefulness of the data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We’ve been working on this project for a bit more than one year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There are two primary objectives for the project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3D Enlil Data Visualization Capability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Deploying and running Enlil into the Cloud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We have developed a new visualization capability to take advantage of the full Enlil 3D data volume and interactively visualize the CME expansion from any perspective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We are deploying the Enlil model into a scalable Cloud-based model staging platform computing environment, which allows the full 3D Enlil output to reside in-situ with the visualization engine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Being accomplished through active multi-organization collaboration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5836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Shown here is a traditional 2D visualization of the CME from 2021-10-28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Courtesy SWPC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This shows both the ecliptic and meridional slices/planes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Plasma density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Radial velocity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And the evolution of the CME over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2029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Using the 3D Visualization tool that we are developing, we look at the same CME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With the tool,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We can look at data as an ecliptic slice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And provide controls for different views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We can “play” the CME evolution like a movie, or move the time slider to the time of interest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 this way, the CME can be observed as it propagates in time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By clicking on the Meridional button, one can view the meridional slice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And can reposition it in the 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You can then use the mouse to rotate the view to being examining the data in 3D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Seeing projections onto each of the planes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You can turn on thresholding to be able to explore the data associated with the CME itself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As a 3D volume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And turn off the plane projections to see just the data points matching the selected condition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Here, we’re looking at the plasma density, but only for higher velocity particles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Other variables are available for viewing, as well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The view can be manipulated interactively in 3D to show the data from different perspectives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The threshold filter can be changed on-the-fly to see, for example, only points with even higher speeds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We can also switch what is shown,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Now changing the threshold filter to density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And the displayed data to velocity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Thus showing the speed of higher-density regions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Additional controls are available, as well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This tool is available for use/testing right now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1481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>
                <a:solidFill>
                  <a:srgbClr val="FFFF00"/>
                </a:solidFill>
              </a:rPr>
              <a:t>https://www.colorado.edu/spaceweather/</a:t>
            </a:r>
          </a:p>
          <a:p>
            <a:endParaRPr lang="en-US" sz="1400" dirty="0"/>
          </a:p>
        </p:txBody>
      </p:sp>
      <p:sp>
        <p:nvSpPr>
          <p:cNvPr id="21" name="Google Shape;2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 txBox="1">
            <a:spLocks noGrp="1"/>
          </p:cNvSpPr>
          <p:nvPr>
            <p:ph type="title"/>
          </p:nvPr>
        </p:nvSpPr>
        <p:spPr>
          <a:xfrm>
            <a:off x="1361440" y="92262"/>
            <a:ext cx="10589260" cy="719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35"/>
          <p:cNvSpPr txBox="1">
            <a:spLocks noGrp="1"/>
          </p:cNvSpPr>
          <p:nvPr>
            <p:ph type="body" idx="1"/>
          </p:nvPr>
        </p:nvSpPr>
        <p:spPr>
          <a:xfrm>
            <a:off x="224724" y="920257"/>
            <a:ext cx="11725976" cy="4860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2" name="Google Shape;3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400">
                <a:solidFill>
                  <a:srgbClr val="FFFF00"/>
                </a:solidFill>
              </a:rPr>
              <a:t>https://www.colorado.edu/spaceweather/</a:t>
            </a:r>
          </a:p>
          <a:p>
            <a:endParaRPr lang="en-US" sz="1400" dirty="0"/>
          </a:p>
        </p:txBody>
      </p:sp>
      <p:sp>
        <p:nvSpPr>
          <p:cNvPr id="33" name="Google Shape;3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None/>
              <a:defRPr sz="6000" b="0" i="0">
                <a:latin typeface="+mj-lt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latin typeface="+mj-lt"/>
                <a:cs typeface="Calibri" panose="020F050202020403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83693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8" name="Google Shape;48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1" name="Google Shape;5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2" name="Google Shape;5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  <a:defRPr sz="3200" b="0" i="0">
                <a:latin typeface="+mn-lt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" name="Google Shape;55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 b="0" i="0">
                <a:latin typeface="+mn-lt"/>
                <a:cs typeface="Calibri" panose="020F0502020204030204" pitchFamily="34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56" name="Google Shape;56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+mn-lt"/>
                <a:cs typeface="Calibri" panose="020F050202020403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57" name="Google Shape;5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8" name="Google Shape;5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  <a:defRPr sz="3200" b="0" i="0">
                <a:latin typeface="+mn-lt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+mn-lt"/>
                <a:ea typeface="Helvetica Neue"/>
                <a:cs typeface="Calibri" panose="020F0502020204030204" pitchFamily="34" charset="0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" name="Google Shape;62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+mn-lt"/>
                <a:cs typeface="Calibri" panose="020F050202020403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3" name="Google Shape;6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64" name="Google Shape;6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/>
          <p:nvPr/>
        </p:nvSpPr>
        <p:spPr>
          <a:xfrm>
            <a:off x="0" y="6303986"/>
            <a:ext cx="12191999" cy="55401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1" name="Google Shape;11;p31"/>
          <p:cNvPicPr preferRelativeResize="0"/>
          <p:nvPr/>
        </p:nvPicPr>
        <p:blipFill rotWithShape="1">
          <a:blip r:embed="rId8">
            <a:alphaModFix amt="43000"/>
          </a:blip>
          <a:srcRect/>
          <a:stretch/>
        </p:blipFill>
        <p:spPr>
          <a:xfrm>
            <a:off x="0" y="0"/>
            <a:ext cx="2886023" cy="10772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1"/>
          <p:cNvSpPr/>
          <p:nvPr/>
        </p:nvSpPr>
        <p:spPr>
          <a:xfrm rot="-925919">
            <a:off x="-116240" y="156340"/>
            <a:ext cx="3848675" cy="131034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13;p31"/>
          <p:cNvSpPr txBox="1">
            <a:spLocks noGrp="1"/>
          </p:cNvSpPr>
          <p:nvPr>
            <p:ph type="title"/>
          </p:nvPr>
        </p:nvSpPr>
        <p:spPr>
          <a:xfrm>
            <a:off x="1361440" y="92262"/>
            <a:ext cx="10589260" cy="719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4" name="Google Shape;14;p31"/>
          <p:cNvSpPr txBox="1">
            <a:spLocks noGrp="1"/>
          </p:cNvSpPr>
          <p:nvPr>
            <p:ph type="body" idx="1"/>
          </p:nvPr>
        </p:nvSpPr>
        <p:spPr>
          <a:xfrm>
            <a:off x="224724" y="920257"/>
            <a:ext cx="11725976" cy="4860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" name="Google Shape;15;p31"/>
          <p:cNvSpPr/>
          <p:nvPr/>
        </p:nvSpPr>
        <p:spPr>
          <a:xfrm>
            <a:off x="0" y="6303986"/>
            <a:ext cx="12192000" cy="55401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" name="Google Shape;16;p3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7" name="Google Shape;17;p31" descr="A picture containing text&#10;&#10;Description automatically generated"/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0050" y="6383059"/>
            <a:ext cx="2093840" cy="5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1" descr="A picture containing graphical user interface&#10;&#10;Description automatically generated"/>
          <p:cNvPicPr preferRelativeResize="0"/>
          <p:nvPr/>
        </p:nvPicPr>
        <p:blipFill rotWithShape="1">
          <a:blip r:embed="rId10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91" y="6373120"/>
            <a:ext cx="1477759" cy="40456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2;p35">
            <a:extLst>
              <a:ext uri="{FF2B5EF4-FFF2-40B4-BE49-F238E27FC236}">
                <a16:creationId xmlns:a16="http://schemas.microsoft.com/office/drawing/2014/main" id="{C1727545-C624-AF44-AA94-B7B1AA1F91AD}"/>
              </a:ext>
            </a:extLst>
          </p:cNvPr>
          <p:cNvSpPr txBox="1"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>
                <a:solidFill>
                  <a:srgbClr val="FFFF00"/>
                </a:solidFill>
              </a:rPr>
              <a:t>https://www.colorado.edu/spaceweather/</a:t>
            </a:r>
          </a:p>
          <a:p>
            <a:endParaRPr lang="en-US" sz="14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6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lasp.colorado.edu/space-weather-porta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"/>
          <p:cNvSpPr txBox="1"/>
          <p:nvPr/>
        </p:nvSpPr>
        <p:spPr>
          <a:xfrm>
            <a:off x="199608" y="169485"/>
            <a:ext cx="11845636" cy="534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 New Interactive 3D Data Viewer for the Enlil Solar Wind Model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lvl="0">
              <a:lnSpc>
                <a:spcPct val="90000"/>
              </a:lnSpc>
              <a:buClr>
                <a:schemeClr val="lt1"/>
              </a:buClr>
              <a:buSzPts val="2800"/>
            </a:pPr>
            <a:r>
              <a:rPr lang="en-US" sz="2800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ea typeface="Helvetica Neue"/>
                <a:cs typeface="Calibri" panose="020F0502020204030204" pitchFamily="34" charset="0"/>
                <a:sym typeface="Helvetica Neue"/>
              </a:rPr>
              <a:t>EGU May 2022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B87C"/>
              </a:buClr>
              <a:buSzPts val="2400"/>
              <a:buFont typeface="Helvetica Neue"/>
              <a:buNone/>
            </a:pPr>
            <a:endParaRPr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400"/>
              <a:buFont typeface="Helvetica Neue"/>
              <a:buNone/>
            </a:pPr>
            <a:endParaRPr lang="en-US" sz="2400" dirty="0">
              <a:solidFill>
                <a:srgbClr val="BBD6EE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>
              <a:lnSpc>
                <a:spcPct val="90000"/>
              </a:lnSpc>
              <a:buClr>
                <a:srgbClr val="ADC6FA"/>
              </a:buClr>
              <a:buSzPts val="2400"/>
            </a:pPr>
            <a:r>
              <a:rPr lang="en-US" sz="2800" dirty="0">
                <a:solidFill>
                  <a:srgbClr val="9CC2E5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ea typeface="Helvetica Neue"/>
                <a:cs typeface="Calibri" panose="020F0502020204030204" pitchFamily="34" charset="0"/>
                <a:sym typeface="Helvetica Neue"/>
              </a:rPr>
              <a:t>Chris Pankratz</a:t>
            </a:r>
            <a:r>
              <a:rPr lang="en-US" sz="2800" baseline="30000" dirty="0">
                <a:solidFill>
                  <a:srgbClr val="9CC2E5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ea typeface="Helvetica Neue"/>
                <a:cs typeface="Calibri" panose="020F0502020204030204" pitchFamily="34" charset="0"/>
                <a:sym typeface="Helvetica Neue"/>
              </a:rPr>
              <a:t>1</a:t>
            </a:r>
            <a:r>
              <a:rPr lang="en-US" sz="2800" dirty="0">
                <a:solidFill>
                  <a:srgbClr val="9CC2E5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ea typeface="Helvetica Neue"/>
                <a:cs typeface="Calibri" panose="020F0502020204030204" pitchFamily="34" charset="0"/>
                <a:sym typeface="Helvetica Neue"/>
              </a:rPr>
              <a:t>, Greg Lucas</a:t>
            </a:r>
            <a:r>
              <a:rPr lang="en-US" sz="2800" baseline="30000" dirty="0">
                <a:solidFill>
                  <a:srgbClr val="9CC2E5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ea typeface="Helvetica Neue"/>
                <a:cs typeface="Calibri" panose="020F0502020204030204" pitchFamily="34" charset="0"/>
                <a:sym typeface="Helvetica Neue"/>
              </a:rPr>
              <a:t>1</a:t>
            </a:r>
            <a:r>
              <a:rPr lang="en-US" sz="2800" dirty="0">
                <a:solidFill>
                  <a:srgbClr val="9CC2E5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ea typeface="Helvetica Neue"/>
                <a:cs typeface="Calibri" panose="020F0502020204030204" pitchFamily="34" charset="0"/>
                <a:sym typeface="Helvetica Neue"/>
              </a:rPr>
              <a:t>, </a:t>
            </a:r>
            <a:r>
              <a:rPr lang="en-US" sz="2800" dirty="0" err="1">
                <a:solidFill>
                  <a:srgbClr val="9CC2E5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ea typeface="Helvetica Neue"/>
                <a:cs typeface="Calibri" panose="020F0502020204030204" pitchFamily="34" charset="0"/>
                <a:sym typeface="Helvetica Neue"/>
              </a:rPr>
              <a:t>Dusan</a:t>
            </a:r>
            <a:r>
              <a:rPr lang="en-US" sz="2800" dirty="0">
                <a:solidFill>
                  <a:srgbClr val="9CC2E5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ea typeface="Helvetica Neue"/>
                <a:cs typeface="Calibri" panose="020F0502020204030204" pitchFamily="34" charset="0"/>
                <a:sym typeface="Helvetica Neue"/>
              </a:rPr>
              <a:t> Odstrcil</a:t>
            </a:r>
            <a:r>
              <a:rPr lang="en-US" sz="2800" baseline="30000" dirty="0">
                <a:solidFill>
                  <a:srgbClr val="9CC2E5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ea typeface="Helvetica Neue"/>
                <a:cs typeface="Calibri" panose="020F0502020204030204" pitchFamily="34" charset="0"/>
                <a:sym typeface="Helvetica Neue"/>
              </a:rPr>
              <a:t>3</a:t>
            </a:r>
            <a:r>
              <a:rPr lang="en-US" sz="2800" dirty="0">
                <a:solidFill>
                  <a:srgbClr val="9CC2E5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ea typeface="Helvetica Neue"/>
                <a:cs typeface="Calibri" panose="020F0502020204030204" pitchFamily="34" charset="0"/>
                <a:sym typeface="Helvetica Neue"/>
              </a:rPr>
              <a:t>, Jim Craft</a:t>
            </a:r>
            <a:r>
              <a:rPr lang="en-US" sz="2800" baseline="30000" dirty="0">
                <a:solidFill>
                  <a:srgbClr val="9CC2E5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ea typeface="Helvetica Neue"/>
                <a:cs typeface="Calibri" panose="020F0502020204030204" pitchFamily="34" charset="0"/>
                <a:sym typeface="Helvetica Neue"/>
              </a:rPr>
              <a:t>1</a:t>
            </a:r>
            <a:r>
              <a:rPr lang="en-US" sz="2800" dirty="0">
                <a:solidFill>
                  <a:srgbClr val="9CC2E5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ea typeface="Helvetica Neue"/>
                <a:cs typeface="Calibri" panose="020F0502020204030204" pitchFamily="34" charset="0"/>
                <a:sym typeface="Helvetica Neue"/>
              </a:rPr>
              <a:t>, Jenny Knuth</a:t>
            </a:r>
            <a:r>
              <a:rPr lang="en-US" sz="2800" baseline="30000" dirty="0">
                <a:solidFill>
                  <a:srgbClr val="9CC2E5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ea typeface="Helvetica Neue"/>
                <a:cs typeface="Calibri" panose="020F0502020204030204" pitchFamily="34" charset="0"/>
                <a:sym typeface="Helvetica Neue"/>
              </a:rPr>
              <a:t>1</a:t>
            </a:r>
            <a:r>
              <a:rPr lang="en-US" sz="2800" dirty="0">
                <a:solidFill>
                  <a:srgbClr val="9CC2E5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ea typeface="Helvetica Neue"/>
                <a:cs typeface="Calibri" panose="020F0502020204030204" pitchFamily="34" charset="0"/>
                <a:sym typeface="Helvetica Neue"/>
              </a:rPr>
              <a:t>, Tom Berger</a:t>
            </a:r>
            <a:r>
              <a:rPr lang="en-US" sz="2800" baseline="30000" dirty="0">
                <a:solidFill>
                  <a:srgbClr val="9CC2E5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ea typeface="Helvetica Neue"/>
                <a:cs typeface="Calibri" panose="020F0502020204030204" pitchFamily="34" charset="0"/>
                <a:sym typeface="Helvetica Neue"/>
              </a:rPr>
              <a:t>2</a:t>
            </a:r>
            <a:endParaRPr lang="en-US" sz="2800" dirty="0">
              <a:solidFill>
                <a:srgbClr val="9CC2E5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>
              <a:lnSpc>
                <a:spcPct val="90000"/>
              </a:lnSpc>
              <a:buClr>
                <a:srgbClr val="ADC6FA"/>
              </a:buClr>
              <a:buSzPts val="2400"/>
            </a:pPr>
            <a:endParaRPr lang="en-US" sz="2400" dirty="0">
              <a:solidFill>
                <a:srgbClr val="9CC2E5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>
              <a:lnSpc>
                <a:spcPct val="90000"/>
              </a:lnSpc>
              <a:buClr>
                <a:srgbClr val="CFB87C"/>
              </a:buClr>
              <a:buSzPts val="2400"/>
            </a:pPr>
            <a:endParaRPr lang="en-US" sz="2400" baseline="30000" dirty="0">
              <a:solidFill>
                <a:srgbClr val="CFB87C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ea typeface="Helvetica Neue"/>
              <a:cs typeface="Calibri" panose="020F0502020204030204" pitchFamily="34" charset="0"/>
              <a:sym typeface="Helvetica Neue"/>
            </a:endParaRPr>
          </a:p>
          <a:p>
            <a:pPr>
              <a:lnSpc>
                <a:spcPct val="90000"/>
              </a:lnSpc>
              <a:buClr>
                <a:srgbClr val="CFB87C"/>
              </a:buClr>
              <a:buSzPts val="2400"/>
            </a:pPr>
            <a:r>
              <a:rPr lang="en-US" sz="2400" baseline="30000" dirty="0">
                <a:solidFill>
                  <a:srgbClr val="CFB87C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ea typeface="Helvetica Neue"/>
                <a:cs typeface="Calibri" panose="020F0502020204030204" pitchFamily="34" charset="0"/>
                <a:sym typeface="Helvetica Neue"/>
              </a:rPr>
              <a:t>1</a:t>
            </a:r>
            <a:r>
              <a:rPr lang="en-US" sz="2400" dirty="0">
                <a:solidFill>
                  <a:srgbClr val="CFB87C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ea typeface="Helvetica Neue"/>
                <a:cs typeface="Calibri" panose="020F0502020204030204" pitchFamily="34" charset="0"/>
                <a:sym typeface="Helvetica Neue"/>
              </a:rPr>
              <a:t>Univ. Of Colorado, Boulder Lab. for Atmospheric and Space Physics (LASP) (USA)</a:t>
            </a:r>
          </a:p>
          <a:p>
            <a:pPr lvl="0">
              <a:lnSpc>
                <a:spcPct val="90000"/>
              </a:lnSpc>
              <a:buClr>
                <a:srgbClr val="CFB87C"/>
              </a:buClr>
              <a:buSzPts val="2400"/>
            </a:pPr>
            <a:r>
              <a:rPr lang="en-US" sz="2400" baseline="30000" dirty="0">
                <a:solidFill>
                  <a:srgbClr val="CFB87C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ea typeface="Helvetica Neue"/>
                <a:cs typeface="Calibri" panose="020F0502020204030204" pitchFamily="34" charset="0"/>
                <a:sym typeface="Helvetica Neue"/>
              </a:rPr>
              <a:t>2</a:t>
            </a:r>
            <a:r>
              <a:rPr lang="en-US" sz="2400" dirty="0">
                <a:solidFill>
                  <a:srgbClr val="CFB87C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ea typeface="Helvetica Neue"/>
                <a:cs typeface="Calibri" panose="020F0502020204030204" pitchFamily="34" charset="0"/>
                <a:sym typeface="Helvetica Neue"/>
              </a:rPr>
              <a:t>SWx TREC: Space Weather Technology, Research &amp; Education Center (USA)</a:t>
            </a:r>
          </a:p>
          <a:p>
            <a:pPr lvl="0">
              <a:lnSpc>
                <a:spcPct val="90000"/>
              </a:lnSpc>
              <a:buClr>
                <a:srgbClr val="CFB87C"/>
              </a:buClr>
              <a:buSzPts val="2400"/>
            </a:pPr>
            <a:r>
              <a:rPr lang="en-US" sz="2400" baseline="30000" dirty="0">
                <a:solidFill>
                  <a:srgbClr val="CFB87C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ea typeface="Helvetica Neue"/>
                <a:cs typeface="Calibri" panose="020F0502020204030204" pitchFamily="34" charset="0"/>
                <a:sym typeface="Helvetica Neue"/>
              </a:rPr>
              <a:t>3</a:t>
            </a:r>
            <a:r>
              <a:rPr lang="en-US" sz="2400" dirty="0">
                <a:solidFill>
                  <a:srgbClr val="CFB87C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ea typeface="Helvetica Neue"/>
                <a:cs typeface="Calibri" panose="020F0502020204030204" pitchFamily="34" charset="0"/>
                <a:sym typeface="Helvetica Neue"/>
              </a:rPr>
              <a:t>George Mason University (USA)</a:t>
            </a:r>
          </a:p>
          <a:p>
            <a:pPr>
              <a:lnSpc>
                <a:spcPct val="90000"/>
              </a:lnSpc>
              <a:buClr>
                <a:srgbClr val="ADC6FA"/>
              </a:buClr>
              <a:buSzPts val="2400"/>
            </a:pPr>
            <a:endParaRPr lang="en-US" sz="2400" dirty="0">
              <a:solidFill>
                <a:srgbClr val="9CC2E5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72" name="Google Shape;72;p1" descr="GrandSWC_rev_center.png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136" y="5149055"/>
            <a:ext cx="2244876" cy="142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" descr="A picture containing drawing, foo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56891" y="5964934"/>
            <a:ext cx="3657607" cy="8930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090979-8244-574E-9078-E6564AE5ED0D}"/>
              </a:ext>
            </a:extLst>
          </p:cNvPr>
          <p:cNvSpPr/>
          <p:nvPr/>
        </p:nvSpPr>
        <p:spPr>
          <a:xfrm>
            <a:off x="3259249" y="588370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+mn-lt"/>
              </a:rPr>
              <a:t>https://</a:t>
            </a:r>
            <a:r>
              <a:rPr lang="en-US" sz="2400" dirty="0" err="1">
                <a:solidFill>
                  <a:srgbClr val="FFFF00"/>
                </a:solidFill>
                <a:latin typeface="+mn-lt"/>
              </a:rPr>
              <a:t>enlil.swx-trec.com</a:t>
            </a:r>
            <a:r>
              <a:rPr lang="en-US" sz="2400" dirty="0">
                <a:solidFill>
                  <a:srgbClr val="FFFF00"/>
                </a:solidFill>
                <a:latin typeface="+mn-lt"/>
              </a:rPr>
              <a:t>/</a:t>
            </a:r>
          </a:p>
          <a:p>
            <a:r>
              <a:rPr lang="en-US" sz="2400" dirty="0">
                <a:solidFill>
                  <a:srgbClr val="FFFF00"/>
                </a:solidFill>
                <a:latin typeface="+mn-lt"/>
              </a:rPr>
              <a:t>https://</a:t>
            </a:r>
            <a:r>
              <a:rPr lang="en-US" sz="2400" dirty="0" err="1">
                <a:solidFill>
                  <a:srgbClr val="FFFF00"/>
                </a:solidFill>
                <a:latin typeface="+mn-lt"/>
              </a:rPr>
              <a:t>www.colorado.edu</a:t>
            </a:r>
            <a:r>
              <a:rPr lang="en-US" sz="2400" dirty="0">
                <a:solidFill>
                  <a:srgbClr val="FFFF00"/>
                </a:solidFill>
                <a:latin typeface="+mn-lt"/>
              </a:rPr>
              <a:t>/</a:t>
            </a:r>
            <a:r>
              <a:rPr lang="en-US" sz="2400" dirty="0" err="1">
                <a:solidFill>
                  <a:srgbClr val="FFFF00"/>
                </a:solidFill>
                <a:latin typeface="+mn-lt"/>
              </a:rPr>
              <a:t>spaceweather</a:t>
            </a:r>
            <a:r>
              <a:rPr lang="en-US" sz="2400" dirty="0">
                <a:solidFill>
                  <a:srgbClr val="FFFF00"/>
                </a:solidFill>
                <a:latin typeface="+mn-lt"/>
              </a:rPr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452960-CB11-F54E-ACAC-6957A7EE3304}"/>
              </a:ext>
            </a:extLst>
          </p:cNvPr>
          <p:cNvSpPr/>
          <p:nvPr/>
        </p:nvSpPr>
        <p:spPr>
          <a:xfrm>
            <a:off x="5896392" y="528822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Funded by NASA Award 80NSSC20K1449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724C79-D154-5040-97DB-CE3621088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5A598-BB30-B14C-A0BB-06EB76B61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Enlil Data Visualization in the Cloud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8179E-486E-0C4A-83EE-AF4D83096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EBC814-0C46-BF4D-86F0-F891ACC6283A}"/>
              </a:ext>
            </a:extLst>
          </p:cNvPr>
          <p:cNvSpPr txBox="1"/>
          <p:nvPr/>
        </p:nvSpPr>
        <p:spPr>
          <a:xfrm>
            <a:off x="241300" y="740479"/>
            <a:ext cx="853614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Enlil is a critical model for space weather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forecasters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Viewing the data is presently limited to 2D</a:t>
            </a:r>
          </a:p>
          <a:p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have developed a Cloud-based web interface for full 3D Enlil visualization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prototype is available for testing.  Feedback requested!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Both the visualization tool and Enlil data reside together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 need for users to download large volumes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Established an active collaboration between researchers, forecasters, and modelers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3A3837-F536-1A4B-8DA1-DCFCFACAC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486" y="686427"/>
            <a:ext cx="3618403" cy="187878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1" name="2021-09-30T08Z">
            <a:extLst>
              <a:ext uri="{FF2B5EF4-FFF2-40B4-BE49-F238E27FC236}">
                <a16:creationId xmlns:a16="http://schemas.microsoft.com/office/drawing/2014/main" id="{8D4E572E-5E67-E086-9E36-FEAE8A07DB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-50" r="47918" b="50"/>
          <a:stretch/>
        </p:blipFill>
        <p:spPr>
          <a:xfrm>
            <a:off x="9018740" y="57046"/>
            <a:ext cx="3132510" cy="3759563"/>
          </a:xfrm>
          <a:prstGeom prst="rect">
            <a:avLst/>
          </a:prstGeom>
        </p:spPr>
      </p:pic>
      <p:sp>
        <p:nvSpPr>
          <p:cNvPr id="24" name="Google Shape;33;p35">
            <a:extLst>
              <a:ext uri="{FF2B5EF4-FFF2-40B4-BE49-F238E27FC236}">
                <a16:creationId xmlns:a16="http://schemas.microsoft.com/office/drawing/2014/main" id="{65E913C9-73E5-7E1B-7E0C-18F7B40DDF81}"/>
              </a:ext>
            </a:extLst>
          </p:cNvPr>
          <p:cNvSpPr txBox="1">
            <a:spLocks/>
          </p:cNvSpPr>
          <p:nvPr/>
        </p:nvSpPr>
        <p:spPr>
          <a:xfrm>
            <a:off x="7841795" y="637000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https://</a:t>
            </a:r>
            <a:r>
              <a:rPr lang="en-US" dirty="0" err="1">
                <a:solidFill>
                  <a:srgbClr val="FFFF00"/>
                </a:solidFill>
                <a:latin typeface="Calibri"/>
                <a:cs typeface="Calibri"/>
              </a:rPr>
              <a:t>enlil.swx-trec.com</a:t>
            </a:r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/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5B0F948-65FC-47D8-CF26-1B0F45FC12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24" t="19123" r="4518" b="5164"/>
          <a:stretch/>
        </p:blipFill>
        <p:spPr>
          <a:xfrm>
            <a:off x="7841795" y="3350491"/>
            <a:ext cx="3863511" cy="309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5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474D0-D8D9-18EB-3007-84F236AF2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Enlil Model Visualization from the 2021-10-28 CME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B5380-D279-F378-1CE9-6504C7B27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wpc_wsaenlil_20211028T2000" descr="swpc_wsaenlil_20211028T2000">
            <a:hlinkClick r:id="" action="ppaction://media"/>
            <a:extLst>
              <a:ext uri="{FF2B5EF4-FFF2-40B4-BE49-F238E27FC236}">
                <a16:creationId xmlns:a16="http://schemas.microsoft.com/office/drawing/2014/main" id="{CC757DF9-1674-6724-DA2B-E5B56583D8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9862" y="685800"/>
            <a:ext cx="87757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5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BDC17-36EA-BDB4-85C6-91EF90E07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78099-8237-8450-F692-9AD281106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724" y="920257"/>
            <a:ext cx="3057095" cy="486046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Demo Screen Recording Video" descr="Demo Screen Recording Video">
            <a:hlinkClick r:id="" action="ppaction://media"/>
            <a:extLst>
              <a:ext uri="{FF2B5EF4-FFF2-40B4-BE49-F238E27FC236}">
                <a16:creationId xmlns:a16="http://schemas.microsoft.com/office/drawing/2014/main" id="{6C2EF5A5-31BC-AB83-16F4-6E448CEBAA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3349" b="7649"/>
          <a:stretch/>
        </p:blipFill>
        <p:spPr>
          <a:xfrm>
            <a:off x="3281819" y="15249"/>
            <a:ext cx="8910181" cy="6842752"/>
          </a:xfrm>
          <a:prstGeom prst="rect">
            <a:avLst/>
          </a:prstGeom>
        </p:spPr>
      </p:pic>
      <p:sp>
        <p:nvSpPr>
          <p:cNvPr id="5" name="Google Shape;33;p35">
            <a:extLst>
              <a:ext uri="{FF2B5EF4-FFF2-40B4-BE49-F238E27FC236}">
                <a16:creationId xmlns:a16="http://schemas.microsoft.com/office/drawing/2014/main" id="{3B2B6DA7-A71E-806A-C13F-222BC66CA0CA}"/>
              </a:ext>
            </a:extLst>
          </p:cNvPr>
          <p:cNvSpPr txBox="1">
            <a:spLocks/>
          </p:cNvSpPr>
          <p:nvPr/>
        </p:nvSpPr>
        <p:spPr>
          <a:xfrm>
            <a:off x="3457685" y="636471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https://</a:t>
            </a:r>
            <a:r>
              <a:rPr lang="en-US" dirty="0" err="1">
                <a:solidFill>
                  <a:srgbClr val="FFFF00"/>
                </a:solidFill>
                <a:latin typeface="Calibri"/>
                <a:cs typeface="Calibri"/>
              </a:rPr>
              <a:t>enlil.swx-trec.com</a:t>
            </a:r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/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21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4A6F2B0-5B3E-F0B1-6325-A13EEB966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27" t="25023" r="4582" b="13419"/>
          <a:stretch/>
        </p:blipFill>
        <p:spPr>
          <a:xfrm>
            <a:off x="9169052" y="-53236"/>
            <a:ext cx="3022948" cy="2953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BEE29B-AB55-5D0B-D383-7A3806FB0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5B113-8033-B2FE-FD55-3C36CCA89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724" y="920257"/>
            <a:ext cx="6902585" cy="4860469"/>
          </a:xfrm>
        </p:spPr>
        <p:txBody>
          <a:bodyPr/>
          <a:lstStyle/>
          <a:p>
            <a:r>
              <a:rPr lang="en-US" dirty="0"/>
              <a:t>Add multiple runs for viewing (currently only a single event for tool dev/testing)</a:t>
            </a:r>
          </a:p>
          <a:p>
            <a:pPr lvl="1"/>
            <a:r>
              <a:rPr lang="en-US" dirty="0" err="1"/>
              <a:t>e.g</a:t>
            </a:r>
            <a:r>
              <a:rPr lang="en-US" dirty="0"/>
              <a:t> CCMC’s runs-on-demand and SWPC forecaster output files</a:t>
            </a:r>
          </a:p>
          <a:p>
            <a:r>
              <a:rPr lang="en-US" dirty="0"/>
              <a:t>Continuing to gather use cases and progressively adding features.</a:t>
            </a:r>
          </a:p>
          <a:p>
            <a:endParaRPr lang="en-US" dirty="0"/>
          </a:p>
          <a:p>
            <a:r>
              <a:rPr lang="en-US" dirty="0"/>
              <a:t>Continue in-progress work to add Enlil code version control and software workflows</a:t>
            </a:r>
          </a:p>
          <a:p>
            <a:r>
              <a:rPr lang="en-US" dirty="0"/>
              <a:t>Continue in-progress work to get Enlil running stably in AWS (Cloud) containers</a:t>
            </a:r>
          </a:p>
          <a:p>
            <a:endParaRPr lang="en-US" dirty="0"/>
          </a:p>
        </p:txBody>
      </p:sp>
      <p:sp>
        <p:nvSpPr>
          <p:cNvPr id="6" name="Google Shape;33;p35">
            <a:extLst>
              <a:ext uri="{FF2B5EF4-FFF2-40B4-BE49-F238E27FC236}">
                <a16:creationId xmlns:a16="http://schemas.microsoft.com/office/drawing/2014/main" id="{456CE46E-AB4C-5031-F6FB-4079E24BA279}"/>
              </a:ext>
            </a:extLst>
          </p:cNvPr>
          <p:cNvSpPr txBox="1">
            <a:spLocks/>
          </p:cNvSpPr>
          <p:nvPr/>
        </p:nvSpPr>
        <p:spPr>
          <a:xfrm>
            <a:off x="3119493" y="637000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https://</a:t>
            </a:r>
            <a:r>
              <a:rPr lang="en-US" dirty="0" err="1">
                <a:solidFill>
                  <a:srgbClr val="FFFF00"/>
                </a:solidFill>
                <a:latin typeface="Calibri"/>
                <a:cs typeface="Calibri"/>
              </a:rPr>
              <a:t>enlil.swx-trec.com</a:t>
            </a:r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/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8" name="Picture 7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E76AB92A-8BB1-7516-7DDC-A76E3095B4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9" t="18265" r="5111" b="10863"/>
          <a:stretch/>
        </p:blipFill>
        <p:spPr>
          <a:xfrm>
            <a:off x="6856486" y="2636877"/>
            <a:ext cx="4883201" cy="37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84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F6D4B-4178-0E4D-17C1-4C7936C94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473" y="92261"/>
            <a:ext cx="11061227" cy="855867"/>
          </a:xfrm>
        </p:spPr>
        <p:txBody>
          <a:bodyPr>
            <a:normAutofit/>
          </a:bodyPr>
          <a:lstStyle/>
          <a:p>
            <a:r>
              <a:rPr lang="en-US" sz="4400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3F45B-C35F-ADC4-8BEC-EC85F9BE5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3519928"/>
            <a:ext cx="9857984" cy="2799973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dirty="0"/>
              <a:t>Special Thanks to my colleagues and collaborators</a:t>
            </a:r>
          </a:p>
          <a:p>
            <a:pPr lvl="1"/>
            <a:r>
              <a:rPr lang="en-US" sz="2000" dirty="0">
                <a:solidFill>
                  <a:srgbClr val="0432FF"/>
                </a:solidFill>
              </a:rPr>
              <a:t>Greg Lucas – </a:t>
            </a:r>
            <a:r>
              <a:rPr lang="en-US" sz="2000" dirty="0" err="1">
                <a:solidFill>
                  <a:srgbClr val="0432FF"/>
                </a:solidFill>
              </a:rPr>
              <a:t>Paraview</a:t>
            </a:r>
            <a:r>
              <a:rPr lang="en-US" sz="2000" dirty="0">
                <a:solidFill>
                  <a:srgbClr val="0432FF"/>
                </a:solidFill>
              </a:rPr>
              <a:t> 3D and AWS Cloud implementation</a:t>
            </a:r>
          </a:p>
          <a:p>
            <a:pPr lvl="1"/>
            <a:r>
              <a:rPr lang="en-US" sz="2000" dirty="0">
                <a:solidFill>
                  <a:srgbClr val="0432FF"/>
                </a:solidFill>
              </a:rPr>
              <a:t>Jenny Knuth – Web application design and implementation</a:t>
            </a:r>
          </a:p>
          <a:p>
            <a:pPr lvl="1"/>
            <a:r>
              <a:rPr lang="en-US" sz="2000" dirty="0" err="1">
                <a:solidFill>
                  <a:srgbClr val="0432FF"/>
                </a:solidFill>
              </a:rPr>
              <a:t>Dusan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  <a:r>
              <a:rPr lang="en-US" sz="2000" dirty="0" err="1">
                <a:solidFill>
                  <a:srgbClr val="0432FF"/>
                </a:solidFill>
              </a:rPr>
              <a:t>Odstrcil</a:t>
            </a:r>
            <a:r>
              <a:rPr lang="en-US" sz="2000" dirty="0">
                <a:solidFill>
                  <a:srgbClr val="0432FF"/>
                </a:solidFill>
              </a:rPr>
              <a:t> – ENLIL Model developer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SWPC (</a:t>
            </a:r>
            <a:r>
              <a:rPr lang="en-US" sz="2000" dirty="0" err="1">
                <a:solidFill>
                  <a:srgbClr val="7030A0"/>
                </a:solidFill>
              </a:rPr>
              <a:t>Pizzo</a:t>
            </a:r>
            <a:r>
              <a:rPr lang="en-US" sz="2000" dirty="0">
                <a:solidFill>
                  <a:srgbClr val="7030A0"/>
                </a:solidFill>
              </a:rPr>
              <a:t>, Adamson, </a:t>
            </a:r>
            <a:r>
              <a:rPr lang="en-US" sz="2000" dirty="0" err="1">
                <a:solidFill>
                  <a:srgbClr val="7030A0"/>
                </a:solidFill>
              </a:rPr>
              <a:t>Steenburgh</a:t>
            </a:r>
            <a:r>
              <a:rPr lang="en-US" sz="2000" dirty="0">
                <a:solidFill>
                  <a:srgbClr val="7030A0"/>
                </a:solidFill>
              </a:rPr>
              <a:t>, Marble, and more)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UK Met Office (Bingham, Gonzi, Henley, Stone, </a:t>
            </a:r>
            <a:r>
              <a:rPr lang="en-US" sz="2000" dirty="0" err="1">
                <a:solidFill>
                  <a:srgbClr val="7030A0"/>
                </a:solidFill>
              </a:rPr>
              <a:t>Spalton</a:t>
            </a:r>
            <a:r>
              <a:rPr lang="en-US" sz="2000" dirty="0">
                <a:solidFill>
                  <a:srgbClr val="7030A0"/>
                </a:solidFill>
              </a:rPr>
              <a:t>, Hammond, and more)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CCMC (Mays)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Google Shape;33;p35">
            <a:extLst>
              <a:ext uri="{FF2B5EF4-FFF2-40B4-BE49-F238E27FC236}">
                <a16:creationId xmlns:a16="http://schemas.microsoft.com/office/drawing/2014/main" id="{0077D836-44DE-CBEB-6611-5B8D4D6D285F}"/>
              </a:ext>
            </a:extLst>
          </p:cNvPr>
          <p:cNvSpPr txBox="1">
            <a:spLocks/>
          </p:cNvSpPr>
          <p:nvPr/>
        </p:nvSpPr>
        <p:spPr>
          <a:xfrm>
            <a:off x="7591275" y="637000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https://</a:t>
            </a:r>
            <a:r>
              <a:rPr lang="en-US" dirty="0" err="1">
                <a:solidFill>
                  <a:srgbClr val="FFFF00"/>
                </a:solidFill>
                <a:latin typeface="Calibri"/>
                <a:cs typeface="Calibri"/>
              </a:rPr>
              <a:t>enlil.swx-trec.com</a:t>
            </a:r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/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4727F3-DB71-3488-9BD8-33DD8B6B3CA6}"/>
              </a:ext>
            </a:extLst>
          </p:cNvPr>
          <p:cNvSpPr txBox="1">
            <a:spLocks/>
          </p:cNvSpPr>
          <p:nvPr/>
        </p:nvSpPr>
        <p:spPr>
          <a:xfrm>
            <a:off x="763342" y="948129"/>
            <a:ext cx="11061227" cy="248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sz="2800" dirty="0"/>
              <a:t>We welcome feedback, questions, and additional collaboration!</a:t>
            </a:r>
          </a:p>
          <a:p>
            <a:endParaRPr lang="en-US" sz="2800" dirty="0"/>
          </a:p>
          <a:p>
            <a:pPr marL="571500" lvl="1" indent="0">
              <a:buNone/>
            </a:pPr>
            <a:r>
              <a:rPr lang="en-US" sz="2400" dirty="0" err="1"/>
              <a:t>Chris.Pankratz@lasp.colorado.edu</a:t>
            </a:r>
            <a:endParaRPr lang="en-US" sz="2400" dirty="0"/>
          </a:p>
          <a:p>
            <a:pPr marL="571500" lvl="1" indent="0">
              <a:buNone/>
            </a:pPr>
            <a:r>
              <a:rPr lang="en-US" sz="2400" dirty="0"/>
              <a:t>+1 303-492-0696</a:t>
            </a:r>
          </a:p>
        </p:txBody>
      </p:sp>
      <p:sp>
        <p:nvSpPr>
          <p:cNvPr id="8" name="Google Shape;33;p35">
            <a:extLst>
              <a:ext uri="{FF2B5EF4-FFF2-40B4-BE49-F238E27FC236}">
                <a16:creationId xmlns:a16="http://schemas.microsoft.com/office/drawing/2014/main" id="{03C29199-9ED1-8BBB-66ED-4DF5E895D0C4}"/>
              </a:ext>
            </a:extLst>
          </p:cNvPr>
          <p:cNvSpPr txBox="1">
            <a:spLocks/>
          </p:cNvSpPr>
          <p:nvPr/>
        </p:nvSpPr>
        <p:spPr>
          <a:xfrm>
            <a:off x="7327726" y="2546897"/>
            <a:ext cx="4756613" cy="95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Also consider trying our Space Weather Data Portal to access dozens of different data sets: 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  <a:hlinkClick r:id="rId2"/>
              </a:rPr>
              <a:t>https://lasp.colorado.edu/space-weather-portal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FB10E2ED-48DB-F1B9-BF50-136C8E56D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786" y="3433958"/>
            <a:ext cx="2940223" cy="294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7948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6631</TotalTime>
  <Words>984</Words>
  <Application>Microsoft Macintosh PowerPoint</Application>
  <PresentationFormat>Widescreen</PresentationFormat>
  <Paragraphs>122</Paragraphs>
  <Slides>6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Helvetica Neue</vt:lpstr>
      <vt:lpstr>Calibri</vt:lpstr>
      <vt:lpstr>1_Office Theme</vt:lpstr>
      <vt:lpstr>PowerPoint Presentation</vt:lpstr>
      <vt:lpstr>3D Enlil Data Visualization in the Cloud</vt:lpstr>
      <vt:lpstr>Traditional Enlil Model Visualization from the 2021-10-28 CME</vt:lpstr>
      <vt:lpstr>Demo</vt:lpstr>
      <vt:lpstr>Next Steps</vt:lpstr>
      <vt:lpstr>Thank You!</vt:lpstr>
    </vt:vector>
  </TitlesOfParts>
  <Manager/>
  <Company>University of Colorado, Boulder, USA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Chris Pankratz</dc:creator>
  <cp:keywords/>
  <dc:description/>
  <cp:lastModifiedBy>Christopher K Pankratz</cp:lastModifiedBy>
  <cp:revision>228</cp:revision>
  <dcterms:created xsi:type="dcterms:W3CDTF">2021-02-24T16:05:47Z</dcterms:created>
  <dcterms:modified xsi:type="dcterms:W3CDTF">2022-05-25T07:58:26Z</dcterms:modified>
  <cp:category/>
</cp:coreProperties>
</file>