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556" r:id="rId3"/>
    <p:sldId id="554" r:id="rId4"/>
    <p:sldId id="274" r:id="rId5"/>
    <p:sldId id="284" r:id="rId6"/>
    <p:sldId id="276" r:id="rId7"/>
    <p:sldId id="308" r:id="rId8"/>
    <p:sldId id="306" r:id="rId9"/>
    <p:sldId id="309" r:id="rId10"/>
    <p:sldId id="272" r:id="rId11"/>
    <p:sldId id="278" r:id="rId12"/>
    <p:sldId id="277" r:id="rId13"/>
    <p:sldId id="302" r:id="rId14"/>
    <p:sldId id="285" r:id="rId15"/>
    <p:sldId id="303" r:id="rId16"/>
    <p:sldId id="294" r:id="rId17"/>
    <p:sldId id="281" r:id="rId18"/>
    <p:sldId id="270" r:id="rId19"/>
    <p:sldId id="261" r:id="rId20"/>
    <p:sldId id="259" r:id="rId21"/>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08" autoAdjust="0"/>
    <p:restoredTop sz="94660"/>
  </p:normalViewPr>
  <p:slideViewPr>
    <p:cSldViewPr snapToGrid="0" snapToObjects="1">
      <p:cViewPr varScale="1">
        <p:scale>
          <a:sx n="152" d="100"/>
          <a:sy n="152" d="100"/>
        </p:scale>
        <p:origin x="749" y="10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5B753C-3343-4E03-8DCF-D4CA51FD24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AU"/>
          </a:p>
        </p:txBody>
      </p:sp>
      <p:sp>
        <p:nvSpPr>
          <p:cNvPr id="3" name="Date Placeholder 2">
            <a:extLst>
              <a:ext uri="{FF2B5EF4-FFF2-40B4-BE49-F238E27FC236}">
                <a16:creationId xmlns:a16="http://schemas.microsoft.com/office/drawing/2014/main" id="{8898E902-0D04-47D9-84C5-1ACA6BC18F3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347630AF-2F6F-437D-9A37-EB5633F3F9B3}" type="datetimeFigureOut">
              <a:rPr lang="en-AU"/>
              <a:pPr>
                <a:defRPr/>
              </a:pPr>
              <a:t>25/05/2022</a:t>
            </a:fld>
            <a:endParaRPr lang="en-AU"/>
          </a:p>
        </p:txBody>
      </p:sp>
      <p:sp>
        <p:nvSpPr>
          <p:cNvPr id="4" name="Slide Image Placeholder 3">
            <a:extLst>
              <a:ext uri="{FF2B5EF4-FFF2-40B4-BE49-F238E27FC236}">
                <a16:creationId xmlns:a16="http://schemas.microsoft.com/office/drawing/2014/main" id="{4F8D6981-F187-4C5C-AA5B-E0F00B16EC3F}"/>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a:extLst>
              <a:ext uri="{FF2B5EF4-FFF2-40B4-BE49-F238E27FC236}">
                <a16:creationId xmlns:a16="http://schemas.microsoft.com/office/drawing/2014/main" id="{1A9116A6-AEB9-42C0-AA2B-D52B71F3F4C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a:extLst>
              <a:ext uri="{FF2B5EF4-FFF2-40B4-BE49-F238E27FC236}">
                <a16:creationId xmlns:a16="http://schemas.microsoft.com/office/drawing/2014/main" id="{C34BEB07-7DB6-4EBA-B5DB-5134D880226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AU"/>
          </a:p>
        </p:txBody>
      </p:sp>
      <p:sp>
        <p:nvSpPr>
          <p:cNvPr id="7" name="Slide Number Placeholder 6">
            <a:extLst>
              <a:ext uri="{FF2B5EF4-FFF2-40B4-BE49-F238E27FC236}">
                <a16:creationId xmlns:a16="http://schemas.microsoft.com/office/drawing/2014/main" id="{BD683FD9-A399-4ADC-B740-2AEB770641BD}"/>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5566AFF8-64A7-4838-A340-42848148BEE4}" type="slidenum">
              <a:rPr lang="en-AU" altLang="en-US"/>
              <a:pPr>
                <a:defRPr/>
              </a:pPr>
              <a:t>‹#›</a:t>
            </a:fld>
            <a:endParaRPr lang="en-AU"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3" name="Google Shape;11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3675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9168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808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8091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5540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7392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8855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6608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1831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3" name="Google Shape;11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8878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t>Do not interfere, but interact</a:t>
            </a:r>
            <a:endParaRPr dirty="0"/>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938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6139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4219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7756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7014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0108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41694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5.bin"/><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vmlDrawing" Target="../drawings/vmlDrawing4.v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emf"/><Relationship Id="rId9"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vmlDrawing" Target="../drawings/vmlDrawing3.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4" name="Object 4">
            <a:extLst>
              <a:ext uri="{FF2B5EF4-FFF2-40B4-BE49-F238E27FC236}">
                <a16:creationId xmlns:a16="http://schemas.microsoft.com/office/drawing/2014/main" id="{BCA0A94A-9AF2-48AD-8571-5A82AAA43D1B}"/>
              </a:ext>
            </a:extLst>
          </p:cNvPr>
          <p:cNvGraphicFramePr>
            <a:graphicFrameLocks noChangeAspect="1"/>
          </p:cNvGraphicFramePr>
          <p:nvPr userDrawn="1"/>
        </p:nvGraphicFramePr>
        <p:xfrm>
          <a:off x="7135813" y="254000"/>
          <a:ext cx="1690687" cy="688975"/>
        </p:xfrm>
        <a:graphic>
          <a:graphicData uri="http://schemas.openxmlformats.org/presentationml/2006/ole">
            <mc:AlternateContent xmlns:mc="http://schemas.openxmlformats.org/markup-compatibility/2006">
              <mc:Choice xmlns:v="urn:schemas-microsoft-com:vml" Requires="v">
                <p:oleObj spid="_x0000_s20510" name="Acrobat Document" r:id="rId4" imgW="9766262" imgH="3981314" progId="Acrobat.Document.DC">
                  <p:embed/>
                </p:oleObj>
              </mc:Choice>
              <mc:Fallback>
                <p:oleObj name="Acrobat Document" r:id="rId4" imgW="9766262" imgH="3981314" progId="Acrobat.Document.DC">
                  <p:embed/>
                  <p:pic>
                    <p:nvPicPr>
                      <p:cNvPr id="2050" name="Object 4">
                        <a:extLst>
                          <a:ext uri="{FF2B5EF4-FFF2-40B4-BE49-F238E27FC236}">
                            <a16:creationId xmlns:a16="http://schemas.microsoft.com/office/drawing/2014/main" id="{9D2EE3E3-7C41-4AAA-AD91-DAE30B403C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5813" y="254000"/>
                        <a:ext cx="1690687"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6" descr="MasterLogoCMYKKeyline.eps">
            <a:extLst>
              <a:ext uri="{FF2B5EF4-FFF2-40B4-BE49-F238E27FC236}">
                <a16:creationId xmlns:a16="http://schemas.microsoft.com/office/drawing/2014/main" id="{CC6785D8-0000-4FE8-BC39-97661C347CF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965700" y="279400"/>
            <a:ext cx="4256088"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BB0F3C2-5908-4ECA-97A4-60BE32C7992A}"/>
              </a:ext>
            </a:extLst>
          </p:cNvPr>
          <p:cNvSpPr txBox="1">
            <a:spLocks noChangeArrowheads="1"/>
          </p:cNvSpPr>
          <p:nvPr userDrawn="1"/>
        </p:nvSpPr>
        <p:spPr bwMode="auto">
          <a:xfrm>
            <a:off x="5037138" y="4859338"/>
            <a:ext cx="4127500" cy="296862"/>
          </a:xfrm>
          <a:prstGeom prst="rect">
            <a:avLst/>
          </a:prstGeom>
          <a:noFill/>
          <a:ln>
            <a:noFill/>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defRPr/>
            </a:pPr>
            <a:r>
              <a:rPr lang="en-GB" altLang="en-US" sz="1000" baseline="30000"/>
              <a:t>CRICOS Provider code 00301J</a:t>
            </a:r>
          </a:p>
          <a:p>
            <a:pPr algn="r" eaLnBrk="1" hangingPunct="1">
              <a:defRPr/>
            </a:pPr>
            <a:r>
              <a:rPr lang="en-GB" altLang="en-US" sz="1000" baseline="30000"/>
              <a:t>Curtin University is a trademark of Curtin University of Technology.</a:t>
            </a:r>
            <a:endParaRPr lang="en-US" altLang="en-US" sz="1000" baseline="30000"/>
          </a:p>
        </p:txBody>
      </p:sp>
      <p:graphicFrame>
        <p:nvGraphicFramePr>
          <p:cNvPr id="7" name="Object 7">
            <a:extLst>
              <a:ext uri="{FF2B5EF4-FFF2-40B4-BE49-F238E27FC236}">
                <a16:creationId xmlns:a16="http://schemas.microsoft.com/office/drawing/2014/main" id="{692E6D37-C760-4B9F-82BA-F7414F53D5A3}"/>
              </a:ext>
            </a:extLst>
          </p:cNvPr>
          <p:cNvGraphicFramePr>
            <a:graphicFrameLocks noChangeAspect="1"/>
          </p:cNvGraphicFramePr>
          <p:nvPr userDrawn="1"/>
        </p:nvGraphicFramePr>
        <p:xfrm>
          <a:off x="80963" y="171450"/>
          <a:ext cx="2373312" cy="966788"/>
        </p:xfrm>
        <a:graphic>
          <a:graphicData uri="http://schemas.openxmlformats.org/presentationml/2006/ole">
            <mc:AlternateContent xmlns:mc="http://schemas.openxmlformats.org/markup-compatibility/2006">
              <mc:Choice xmlns:v="urn:schemas-microsoft-com:vml" Requires="v">
                <p:oleObj spid="_x0000_s20511" name="Acrobat Document" r:id="rId7" imgW="9766262" imgH="3981314" progId="Acrobat.Document.DC">
                  <p:embed/>
                </p:oleObj>
              </mc:Choice>
              <mc:Fallback>
                <p:oleObj name="Acrobat Document" r:id="rId7" imgW="9766262" imgH="3981314" progId="Acrobat.Document.DC">
                  <p:embed/>
                  <p:pic>
                    <p:nvPicPr>
                      <p:cNvPr id="2053" name="Object 7">
                        <a:extLst>
                          <a:ext uri="{FF2B5EF4-FFF2-40B4-BE49-F238E27FC236}">
                            <a16:creationId xmlns:a16="http://schemas.microsoft.com/office/drawing/2014/main" id="{53A9D662-648B-4923-BE20-22827D1FAA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71450"/>
                        <a:ext cx="2373312"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ctrTitle"/>
          </p:nvPr>
        </p:nvSpPr>
        <p:spPr>
          <a:xfrm>
            <a:off x="0" y="2321112"/>
            <a:ext cx="6126879" cy="611312"/>
          </a:xfrm>
          <a:solidFill>
            <a:srgbClr val="A47C18">
              <a:alpha val="75000"/>
            </a:srgbClr>
          </a:solidFill>
        </p:spPr>
        <p:txBody>
          <a:bodyPr wrap="none" lIns="216000" tIns="36000" rIns="216000" bIns="36000">
            <a:spAutoFit/>
          </a:bodyPr>
          <a:lstStyle>
            <a:lvl1pPr algn="l">
              <a:defRPr sz="3500" cap="none" baseline="0">
                <a:solidFill>
                  <a:schemeClr val="bg1"/>
                </a:solidFill>
                <a:latin typeface="Arial" panose="020B0604020202020204" pitchFamily="34" charset="0"/>
                <a:cs typeface="Arial" panose="020B0604020202020204" pitchFamily="34" charset="0"/>
              </a:defRPr>
            </a:lvl1pPr>
          </a:lstStyle>
          <a:p>
            <a:r>
              <a:rPr lang="en-AU" dirty="0"/>
              <a:t>Click to edit Master title style</a:t>
            </a:r>
            <a:endParaRPr lang="en-US" dirty="0"/>
          </a:p>
        </p:txBody>
      </p:sp>
      <p:sp>
        <p:nvSpPr>
          <p:cNvPr id="3" name="Subtitle 2"/>
          <p:cNvSpPr>
            <a:spLocks noGrp="1"/>
          </p:cNvSpPr>
          <p:nvPr>
            <p:ph type="subTitle" idx="1"/>
          </p:nvPr>
        </p:nvSpPr>
        <p:spPr>
          <a:xfrm>
            <a:off x="0" y="2932424"/>
            <a:ext cx="2734681" cy="323165"/>
          </a:xfrm>
          <a:solidFill>
            <a:schemeClr val="tx1"/>
          </a:solidFill>
        </p:spPr>
        <p:txBody>
          <a:bodyPr wrap="none" lIns="216000" rIns="216000">
            <a:spAutoFit/>
          </a:bodyPr>
          <a:lstStyle>
            <a:lvl1pPr marL="0" indent="0" algn="l">
              <a:buNone/>
              <a:defRPr sz="1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dirty="0"/>
          </a:p>
        </p:txBody>
      </p:sp>
      <p:sp>
        <p:nvSpPr>
          <p:cNvPr id="8" name="Date Placeholder 3">
            <a:extLst>
              <a:ext uri="{FF2B5EF4-FFF2-40B4-BE49-F238E27FC236}">
                <a16:creationId xmlns:a16="http://schemas.microsoft.com/office/drawing/2014/main" id="{F71CE107-745F-40ED-8E71-CEEB70E4D743}"/>
              </a:ext>
            </a:extLst>
          </p:cNvPr>
          <p:cNvSpPr>
            <a:spLocks noGrp="1"/>
          </p:cNvSpPr>
          <p:nvPr>
            <p:ph type="dt" sz="half" idx="10"/>
          </p:nvPr>
        </p:nvSpPr>
        <p:spPr>
          <a:xfrm>
            <a:off x="6927850" y="4475163"/>
            <a:ext cx="2133600" cy="273050"/>
          </a:xfrm>
        </p:spPr>
        <p:txBody>
          <a:bodyPr/>
          <a:lstStyle>
            <a:lvl1pPr algn="r">
              <a:defRPr/>
            </a:lvl1pPr>
          </a:lstStyle>
          <a:p>
            <a:pPr>
              <a:defRPr/>
            </a:pPr>
            <a:fld id="{A868D170-4E63-47EF-B99E-AF1AF4F0DBF8}" type="datetime1">
              <a:rPr lang="en-AU" altLang="en-US"/>
              <a:pPr>
                <a:defRPr/>
              </a:pPr>
              <a:t>25/05/2022</a:t>
            </a:fld>
            <a:endParaRPr lang="en-US" altLang="en-US"/>
          </a:p>
        </p:txBody>
      </p:sp>
    </p:spTree>
    <p:extLst>
      <p:ext uri="{BB962C8B-B14F-4D97-AF65-F5344CB8AC3E}">
        <p14:creationId xmlns:p14="http://schemas.microsoft.com/office/powerpoint/2010/main" val="2096508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a:extLst>
              <a:ext uri="{FF2B5EF4-FFF2-40B4-BE49-F238E27FC236}">
                <a16:creationId xmlns:a16="http://schemas.microsoft.com/office/drawing/2014/main" id="{E157BEB5-289A-4AAD-BB6F-157B827EE9E9}"/>
              </a:ext>
            </a:extLst>
          </p:cNvPr>
          <p:cNvSpPr>
            <a:spLocks noGrp="1"/>
          </p:cNvSpPr>
          <p:nvPr>
            <p:ph type="dt" sz="half" idx="10"/>
          </p:nvPr>
        </p:nvSpPr>
        <p:spPr/>
        <p:txBody>
          <a:bodyPr/>
          <a:lstStyle>
            <a:lvl1pPr>
              <a:defRPr/>
            </a:lvl1pPr>
          </a:lstStyle>
          <a:p>
            <a:pPr>
              <a:defRPr/>
            </a:pPr>
            <a:fld id="{74887B95-3490-410C-AA9F-D7B25925B2E9}" type="datetime1">
              <a:rPr lang="en-AU" altLang="en-US"/>
              <a:pPr>
                <a:defRPr/>
              </a:pPr>
              <a:t>25/05/2022</a:t>
            </a:fld>
            <a:endParaRPr lang="en-US" altLang="en-US" dirty="0"/>
          </a:p>
        </p:txBody>
      </p:sp>
    </p:spTree>
    <p:extLst>
      <p:ext uri="{BB962C8B-B14F-4D97-AF65-F5344CB8AC3E}">
        <p14:creationId xmlns:p14="http://schemas.microsoft.com/office/powerpoint/2010/main" val="3270514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cknowledgement">
    <p:spTree>
      <p:nvGrpSpPr>
        <p:cNvPr id="1" name=""/>
        <p:cNvGrpSpPr/>
        <p:nvPr/>
      </p:nvGrpSpPr>
      <p:grpSpPr>
        <a:xfrm>
          <a:off x="0" y="0"/>
          <a:ext cx="0" cy="0"/>
          <a:chOff x="0" y="0"/>
          <a:chExt cx="0" cy="0"/>
        </a:xfrm>
      </p:grpSpPr>
      <p:graphicFrame>
        <p:nvGraphicFramePr>
          <p:cNvPr id="2" name="Object 4">
            <a:extLst>
              <a:ext uri="{FF2B5EF4-FFF2-40B4-BE49-F238E27FC236}">
                <a16:creationId xmlns:a16="http://schemas.microsoft.com/office/drawing/2014/main" id="{310D476E-6956-428C-856D-23419E1E7419}"/>
              </a:ext>
            </a:extLst>
          </p:cNvPr>
          <p:cNvGraphicFramePr>
            <a:graphicFrameLocks noChangeAspect="1"/>
          </p:cNvGraphicFramePr>
          <p:nvPr userDrawn="1"/>
        </p:nvGraphicFramePr>
        <p:xfrm>
          <a:off x="7135813" y="254000"/>
          <a:ext cx="1690687" cy="688975"/>
        </p:xfrm>
        <a:graphic>
          <a:graphicData uri="http://schemas.openxmlformats.org/presentationml/2006/ole">
            <mc:AlternateContent xmlns:mc="http://schemas.openxmlformats.org/markup-compatibility/2006">
              <mc:Choice xmlns:v="urn:schemas-microsoft-com:vml" Requires="v">
                <p:oleObj spid="_x0000_s22544" name="Acrobat Document" r:id="rId3" imgW="9766262" imgH="3981314" progId="Acrobat.Document.DC">
                  <p:embed/>
                </p:oleObj>
              </mc:Choice>
              <mc:Fallback>
                <p:oleObj name="Acrobat Document" r:id="rId3" imgW="9766262" imgH="3981314" progId="Acrobat.Document.DC">
                  <p:embed/>
                  <p:pic>
                    <p:nvPicPr>
                      <p:cNvPr id="4098" name="Object 4">
                        <a:extLst>
                          <a:ext uri="{FF2B5EF4-FFF2-40B4-BE49-F238E27FC236}">
                            <a16:creationId xmlns:a16="http://schemas.microsoft.com/office/drawing/2014/main" id="{D8E4E1C1-2922-4C60-A0C3-AADA1CC852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5813" y="254000"/>
                        <a:ext cx="1690687"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Picture 6" descr="Image result for petrochina">
            <a:extLst>
              <a:ext uri="{FF2B5EF4-FFF2-40B4-BE49-F238E27FC236}">
                <a16:creationId xmlns:a16="http://schemas.microsoft.com/office/drawing/2014/main" id="{484C1C45-900A-4A4D-BAE8-47404C08A73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075113" y="2071688"/>
            <a:ext cx="1208087"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E854717C-F3B8-459F-BDE6-F369D5E6A345}"/>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086600" y="2100263"/>
            <a:ext cx="1352550"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https://cpagroup.com.au/wp-content/uploads/2018/06/santos-logo.png">
            <a:extLst>
              <a:ext uri="{FF2B5EF4-FFF2-40B4-BE49-F238E27FC236}">
                <a16:creationId xmlns:a16="http://schemas.microsoft.com/office/drawing/2014/main" id="{528F4F0D-1487-4B4D-9905-17048AC103B9}"/>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00100" y="2609850"/>
            <a:ext cx="14732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7F18367C-EE03-44BB-8A50-AA791AFAB10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308100" y="3563938"/>
            <a:ext cx="30575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Logo&#10;&#10;Description automatically generated">
            <a:extLst>
              <a:ext uri="{FF2B5EF4-FFF2-40B4-BE49-F238E27FC236}">
                <a16:creationId xmlns:a16="http://schemas.microsoft.com/office/drawing/2014/main" id="{6BFDCFE1-3FBE-48E3-BADB-4C819AD519B7}"/>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864225" y="3810000"/>
            <a:ext cx="1271588"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a:extLst>
              <a:ext uri="{FF2B5EF4-FFF2-40B4-BE49-F238E27FC236}">
                <a16:creationId xmlns:a16="http://schemas.microsoft.com/office/drawing/2014/main" id="{0098594A-2BC2-4483-9517-2E42B5C5D696}"/>
              </a:ext>
            </a:extLst>
          </p:cNvPr>
          <p:cNvSpPr txBox="1">
            <a:spLocks noChangeArrowheads="1"/>
          </p:cNvSpPr>
          <p:nvPr userDrawn="1"/>
        </p:nvSpPr>
        <p:spPr bwMode="auto">
          <a:xfrm>
            <a:off x="158750" y="254000"/>
            <a:ext cx="6584950" cy="1754188"/>
          </a:xfrm>
          <a:prstGeom prst="rect">
            <a:avLst/>
          </a:prstGeom>
          <a:noFill/>
          <a:ln>
            <a:noFill/>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defRPr/>
            </a:pPr>
            <a:r>
              <a:rPr lang="en-AU" altLang="en-US" sz="3600"/>
              <a:t>CRGC acknowledges and appreciates the support of its sponsors</a:t>
            </a:r>
          </a:p>
        </p:txBody>
      </p:sp>
    </p:spTree>
    <p:extLst>
      <p:ext uri="{BB962C8B-B14F-4D97-AF65-F5344CB8AC3E}">
        <p14:creationId xmlns:p14="http://schemas.microsoft.com/office/powerpoint/2010/main" val="3673212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8"/>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8"/>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14" name="Google Shape;14;p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l-NL" smtClean="0"/>
              <a:pPr>
                <a:spcAft>
                  <a:spcPts val="0"/>
                </a:spcAft>
              </a:pPr>
              <a:t>‹#›</a:t>
            </a:fld>
            <a:endParaRPr lang="nl-NL"/>
          </a:p>
        </p:txBody>
      </p:sp>
    </p:spTree>
    <p:extLst>
      <p:ext uri="{BB962C8B-B14F-4D97-AF65-F5344CB8AC3E}">
        <p14:creationId xmlns:p14="http://schemas.microsoft.com/office/powerpoint/2010/main" val="3900015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two line">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4" name="Object 4">
            <a:extLst>
              <a:ext uri="{FF2B5EF4-FFF2-40B4-BE49-F238E27FC236}">
                <a16:creationId xmlns:a16="http://schemas.microsoft.com/office/drawing/2014/main" id="{62E4A544-38CD-4FD5-9B46-9B621F67EFFC}"/>
              </a:ext>
            </a:extLst>
          </p:cNvPr>
          <p:cNvGraphicFramePr>
            <a:graphicFrameLocks noChangeAspect="1"/>
          </p:cNvGraphicFramePr>
          <p:nvPr userDrawn="1"/>
        </p:nvGraphicFramePr>
        <p:xfrm>
          <a:off x="7135813" y="254000"/>
          <a:ext cx="1690687" cy="688975"/>
        </p:xfrm>
        <a:graphic>
          <a:graphicData uri="http://schemas.openxmlformats.org/presentationml/2006/ole">
            <mc:AlternateContent xmlns:mc="http://schemas.openxmlformats.org/markup-compatibility/2006">
              <mc:Choice xmlns:v="urn:schemas-microsoft-com:vml" Requires="v">
                <p:oleObj spid="_x0000_s21520" name="Acrobat Document" r:id="rId4" imgW="9766262" imgH="3981314" progId="Acrobat.Document.DC">
                  <p:embed/>
                </p:oleObj>
              </mc:Choice>
              <mc:Fallback>
                <p:oleObj name="Acrobat Document" r:id="rId4" imgW="9766262" imgH="3981314" progId="Acrobat.Document.DC">
                  <p:embed/>
                  <p:pic>
                    <p:nvPicPr>
                      <p:cNvPr id="3074" name="Object 4">
                        <a:extLst>
                          <a:ext uri="{FF2B5EF4-FFF2-40B4-BE49-F238E27FC236}">
                            <a16:creationId xmlns:a16="http://schemas.microsoft.com/office/drawing/2014/main" id="{9521329B-57CF-48CD-B3DB-4B58EC5B90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5813" y="254000"/>
                        <a:ext cx="1690687"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itle 1">
            <a:extLst>
              <a:ext uri="{FF2B5EF4-FFF2-40B4-BE49-F238E27FC236}">
                <a16:creationId xmlns:a16="http://schemas.microsoft.com/office/drawing/2014/main" id="{D231BDFC-CD4F-42E6-91B9-21D6B0BC8C53}"/>
              </a:ext>
            </a:extLst>
          </p:cNvPr>
          <p:cNvSpPr txBox="1">
            <a:spLocks/>
          </p:cNvSpPr>
          <p:nvPr userDrawn="1"/>
        </p:nvSpPr>
        <p:spPr>
          <a:xfrm>
            <a:off x="0" y="1773238"/>
            <a:ext cx="6126163" cy="611187"/>
          </a:xfrm>
          <a:prstGeom prst="rect">
            <a:avLst/>
          </a:prstGeom>
          <a:solidFill>
            <a:srgbClr val="A47C18">
              <a:alpha val="75000"/>
            </a:srgbClr>
          </a:solidFill>
        </p:spPr>
        <p:txBody>
          <a:bodyPr wrap="none" lIns="216000" tIns="36000" rIns="216000" bIns="36000" anchor="ctr">
            <a:spAutoFit/>
          </a:bodyPr>
          <a:lstStyle>
            <a:lvl1pPr algn="l" defTabSz="457200" rtl="0" eaLnBrk="1" latinLnBrk="0" hangingPunct="1">
              <a:spcBef>
                <a:spcPct val="0"/>
              </a:spcBef>
              <a:buNone/>
              <a:defRPr sz="3500" kern="1200" cap="all">
                <a:solidFill>
                  <a:schemeClr val="bg1"/>
                </a:solidFill>
                <a:latin typeface="+mj-lt"/>
                <a:ea typeface="+mj-ea"/>
                <a:cs typeface="+mj-cs"/>
              </a:defRPr>
            </a:lvl1pPr>
          </a:lstStyle>
          <a:p>
            <a:pPr fontAlgn="auto">
              <a:spcAft>
                <a:spcPts val="0"/>
              </a:spcAft>
              <a:defRPr/>
            </a:pPr>
            <a:r>
              <a:rPr lang="en-AU" cap="none" dirty="0"/>
              <a:t>Click to edit Master title style</a:t>
            </a:r>
            <a:endParaRPr lang="en-US" cap="none" dirty="0"/>
          </a:p>
        </p:txBody>
      </p:sp>
      <p:pic>
        <p:nvPicPr>
          <p:cNvPr id="8" name="Picture 10" descr="MasterLogoCMYKKeyline.eps">
            <a:extLst>
              <a:ext uri="{FF2B5EF4-FFF2-40B4-BE49-F238E27FC236}">
                <a16:creationId xmlns:a16="http://schemas.microsoft.com/office/drawing/2014/main" id="{43CE18C3-FBB2-4F02-8FB2-EE0F53C82BF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965700" y="279400"/>
            <a:ext cx="4256088"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801AB2CF-DE6E-45C4-A0FD-47E407CF09E1}"/>
              </a:ext>
            </a:extLst>
          </p:cNvPr>
          <p:cNvSpPr txBox="1">
            <a:spLocks noChangeArrowheads="1"/>
          </p:cNvSpPr>
          <p:nvPr userDrawn="1"/>
        </p:nvSpPr>
        <p:spPr bwMode="auto">
          <a:xfrm>
            <a:off x="5037138" y="4859338"/>
            <a:ext cx="4127500" cy="296862"/>
          </a:xfrm>
          <a:prstGeom prst="rect">
            <a:avLst/>
          </a:prstGeom>
          <a:noFill/>
          <a:ln>
            <a:noFill/>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defRPr/>
            </a:pPr>
            <a:r>
              <a:rPr lang="en-GB" altLang="en-US" sz="1000" baseline="30000"/>
              <a:t>CRICOS Provider code 00301J</a:t>
            </a:r>
          </a:p>
          <a:p>
            <a:pPr algn="r" eaLnBrk="1" hangingPunct="1">
              <a:defRPr/>
            </a:pPr>
            <a:r>
              <a:rPr lang="en-GB" altLang="en-US" sz="1000" baseline="30000"/>
              <a:t>Curtin University is a trademark of Curtin University of Technology.</a:t>
            </a:r>
            <a:endParaRPr lang="en-US" altLang="en-US" sz="1000" baseline="30000"/>
          </a:p>
        </p:txBody>
      </p:sp>
      <p:sp>
        <p:nvSpPr>
          <p:cNvPr id="6" name="Title 1"/>
          <p:cNvSpPr>
            <a:spLocks noGrp="1"/>
          </p:cNvSpPr>
          <p:nvPr>
            <p:ph type="ctrTitle"/>
          </p:nvPr>
        </p:nvSpPr>
        <p:spPr>
          <a:xfrm>
            <a:off x="0" y="2384866"/>
            <a:ext cx="6126879" cy="611312"/>
          </a:xfrm>
          <a:solidFill>
            <a:srgbClr val="A47C18">
              <a:alpha val="75000"/>
            </a:srgbClr>
          </a:solidFill>
        </p:spPr>
        <p:txBody>
          <a:bodyPr wrap="none" lIns="216000" tIns="36000" rIns="216000" bIns="36000">
            <a:spAutoFit/>
          </a:bodyPr>
          <a:lstStyle>
            <a:lvl1pPr algn="l">
              <a:defRPr sz="3500" cap="none" baseline="0">
                <a:solidFill>
                  <a:schemeClr val="bg1"/>
                </a:solidFill>
              </a:defRPr>
            </a:lvl1pPr>
          </a:lstStyle>
          <a:p>
            <a:r>
              <a:rPr lang="en-AU" dirty="0"/>
              <a:t>Click to edit Master title style</a:t>
            </a:r>
            <a:endParaRPr lang="en-US" dirty="0"/>
          </a:p>
        </p:txBody>
      </p:sp>
      <p:sp>
        <p:nvSpPr>
          <p:cNvPr id="7" name="Subtitle 2"/>
          <p:cNvSpPr>
            <a:spLocks noGrp="1"/>
          </p:cNvSpPr>
          <p:nvPr>
            <p:ph type="subTitle" idx="1"/>
          </p:nvPr>
        </p:nvSpPr>
        <p:spPr>
          <a:xfrm>
            <a:off x="0" y="2996178"/>
            <a:ext cx="2734681" cy="323165"/>
          </a:xfrm>
          <a:solidFill>
            <a:schemeClr val="tx1"/>
          </a:solidFill>
        </p:spPr>
        <p:txBody>
          <a:bodyPr wrap="none" lIns="216000" rIns="216000">
            <a:spAutoFit/>
          </a:bodyPr>
          <a:lstStyle>
            <a:lvl1pPr marL="0" indent="0" algn="l">
              <a:buNone/>
              <a:defRPr sz="1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dirty="0"/>
          </a:p>
        </p:txBody>
      </p:sp>
      <p:sp>
        <p:nvSpPr>
          <p:cNvPr id="10" name="Date Placeholder 3">
            <a:extLst>
              <a:ext uri="{FF2B5EF4-FFF2-40B4-BE49-F238E27FC236}">
                <a16:creationId xmlns:a16="http://schemas.microsoft.com/office/drawing/2014/main" id="{9DFBEA1B-1E98-43CB-9D47-0345E5042076}"/>
              </a:ext>
            </a:extLst>
          </p:cNvPr>
          <p:cNvSpPr>
            <a:spLocks noGrp="1"/>
          </p:cNvSpPr>
          <p:nvPr>
            <p:ph type="dt" sz="half" idx="10"/>
          </p:nvPr>
        </p:nvSpPr>
        <p:spPr>
          <a:xfrm>
            <a:off x="6927850" y="4475163"/>
            <a:ext cx="2133600" cy="273050"/>
          </a:xfrm>
        </p:spPr>
        <p:txBody>
          <a:bodyPr/>
          <a:lstStyle>
            <a:lvl1pPr algn="r">
              <a:defRPr/>
            </a:lvl1pPr>
          </a:lstStyle>
          <a:p>
            <a:pPr>
              <a:defRPr/>
            </a:pPr>
            <a:fld id="{F6ACF007-9083-4FE5-AA17-A3811D449AB7}" type="datetime1">
              <a:rPr lang="en-AU" altLang="en-US"/>
              <a:pPr>
                <a:defRPr/>
              </a:pPr>
              <a:t>25/05/2022</a:t>
            </a:fld>
            <a:endParaRPr lang="en-US" altLang="en-US"/>
          </a:p>
        </p:txBody>
      </p:sp>
    </p:spTree>
    <p:extLst>
      <p:ext uri="{BB962C8B-B14F-4D97-AF65-F5344CB8AC3E}">
        <p14:creationId xmlns:p14="http://schemas.microsoft.com/office/powerpoint/2010/main" val="774752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a:xfrm>
            <a:off x="457200" y="1200150"/>
            <a:ext cx="8229600" cy="3284753"/>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dirty="0"/>
          </a:p>
        </p:txBody>
      </p:sp>
      <p:sp>
        <p:nvSpPr>
          <p:cNvPr id="4" name="Date Placeholder 3">
            <a:extLst>
              <a:ext uri="{FF2B5EF4-FFF2-40B4-BE49-F238E27FC236}">
                <a16:creationId xmlns:a16="http://schemas.microsoft.com/office/drawing/2014/main" id="{75FDE7FB-101B-4E2D-916C-65468E74A10B}"/>
              </a:ext>
            </a:extLst>
          </p:cNvPr>
          <p:cNvSpPr>
            <a:spLocks noGrp="1"/>
          </p:cNvSpPr>
          <p:nvPr>
            <p:ph type="dt" sz="half" idx="10"/>
          </p:nvPr>
        </p:nvSpPr>
        <p:spPr/>
        <p:txBody>
          <a:bodyPr/>
          <a:lstStyle>
            <a:lvl1pPr>
              <a:defRPr/>
            </a:lvl1pPr>
          </a:lstStyle>
          <a:p>
            <a:pPr>
              <a:defRPr/>
            </a:pPr>
            <a:fld id="{DCAD64C8-FD8C-4474-971F-E5CA0B71023A}" type="datetime1">
              <a:rPr lang="en-AU" altLang="en-US"/>
              <a:pPr>
                <a:defRPr/>
              </a:pPr>
              <a:t>25/05/2022</a:t>
            </a:fld>
            <a:endParaRPr lang="en-US" altLang="en-US" dirty="0"/>
          </a:p>
        </p:txBody>
      </p:sp>
    </p:spTree>
    <p:extLst>
      <p:ext uri="{BB962C8B-B14F-4D97-AF65-F5344CB8AC3E}">
        <p14:creationId xmlns:p14="http://schemas.microsoft.com/office/powerpoint/2010/main" val="1425105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083670"/>
            <a:ext cx="4038600" cy="33863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dirty="0"/>
          </a:p>
        </p:txBody>
      </p:sp>
      <p:sp>
        <p:nvSpPr>
          <p:cNvPr id="4" name="Content Placeholder 3"/>
          <p:cNvSpPr>
            <a:spLocks noGrp="1"/>
          </p:cNvSpPr>
          <p:nvPr>
            <p:ph sz="half" idx="2"/>
          </p:nvPr>
        </p:nvSpPr>
        <p:spPr>
          <a:xfrm>
            <a:off x="4648200" y="1083670"/>
            <a:ext cx="4038600" cy="33863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3">
            <a:extLst>
              <a:ext uri="{FF2B5EF4-FFF2-40B4-BE49-F238E27FC236}">
                <a16:creationId xmlns:a16="http://schemas.microsoft.com/office/drawing/2014/main" id="{D1DD78A2-ACFB-40D3-8D41-827757DD4C43}"/>
              </a:ext>
            </a:extLst>
          </p:cNvPr>
          <p:cNvSpPr>
            <a:spLocks noGrp="1"/>
          </p:cNvSpPr>
          <p:nvPr>
            <p:ph type="dt" sz="half" idx="10"/>
          </p:nvPr>
        </p:nvSpPr>
        <p:spPr/>
        <p:txBody>
          <a:bodyPr/>
          <a:lstStyle>
            <a:lvl1pPr>
              <a:defRPr/>
            </a:lvl1pPr>
          </a:lstStyle>
          <a:p>
            <a:pPr>
              <a:defRPr/>
            </a:pPr>
            <a:fld id="{4C7CDEC7-F92F-4104-8BD5-FC12FB6679FB}" type="datetime1">
              <a:rPr lang="en-AU" altLang="en-US"/>
              <a:pPr>
                <a:defRPr/>
              </a:pPr>
              <a:t>25/05/2022</a:t>
            </a:fld>
            <a:endParaRPr lang="en-US" altLang="en-US" dirty="0"/>
          </a:p>
        </p:txBody>
      </p:sp>
    </p:spTree>
    <p:extLst>
      <p:ext uri="{BB962C8B-B14F-4D97-AF65-F5344CB8AC3E}">
        <p14:creationId xmlns:p14="http://schemas.microsoft.com/office/powerpoint/2010/main" val="1955825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7730" cy="857250"/>
          </a:xfrm>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39938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1954704"/>
            <a:ext cx="4040188" cy="250597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dirty="0"/>
          </a:p>
        </p:txBody>
      </p:sp>
      <p:sp>
        <p:nvSpPr>
          <p:cNvPr id="5" name="Text Placeholder 4"/>
          <p:cNvSpPr>
            <a:spLocks noGrp="1"/>
          </p:cNvSpPr>
          <p:nvPr>
            <p:ph type="body" sz="quarter" idx="3"/>
          </p:nvPr>
        </p:nvSpPr>
        <p:spPr>
          <a:xfrm>
            <a:off x="4645028" y="139938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8" y="1954704"/>
            <a:ext cx="4041775" cy="250597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3">
            <a:extLst>
              <a:ext uri="{FF2B5EF4-FFF2-40B4-BE49-F238E27FC236}">
                <a16:creationId xmlns:a16="http://schemas.microsoft.com/office/drawing/2014/main" id="{D87DEC84-C4ED-4B0D-B859-A3A65AB27CF4}"/>
              </a:ext>
            </a:extLst>
          </p:cNvPr>
          <p:cNvSpPr>
            <a:spLocks noGrp="1"/>
          </p:cNvSpPr>
          <p:nvPr>
            <p:ph type="dt" sz="half" idx="10"/>
          </p:nvPr>
        </p:nvSpPr>
        <p:spPr/>
        <p:txBody>
          <a:bodyPr/>
          <a:lstStyle>
            <a:lvl1pPr>
              <a:defRPr/>
            </a:lvl1pPr>
          </a:lstStyle>
          <a:p>
            <a:pPr>
              <a:defRPr/>
            </a:pPr>
            <a:fld id="{0C65454B-D734-4F96-9480-1229BC0AC2A6}" type="datetime1">
              <a:rPr lang="en-AU" altLang="en-US"/>
              <a:pPr>
                <a:defRPr/>
              </a:pPr>
              <a:t>25/05/2022</a:t>
            </a:fld>
            <a:endParaRPr lang="en-US" altLang="en-US" dirty="0"/>
          </a:p>
        </p:txBody>
      </p:sp>
    </p:spTree>
    <p:extLst>
      <p:ext uri="{BB962C8B-B14F-4D97-AF65-F5344CB8AC3E}">
        <p14:creationId xmlns:p14="http://schemas.microsoft.com/office/powerpoint/2010/main" val="815341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3">
            <a:extLst>
              <a:ext uri="{FF2B5EF4-FFF2-40B4-BE49-F238E27FC236}">
                <a16:creationId xmlns:a16="http://schemas.microsoft.com/office/drawing/2014/main" id="{23A5311B-86F7-43A3-B2A6-548333479122}"/>
              </a:ext>
            </a:extLst>
          </p:cNvPr>
          <p:cNvSpPr>
            <a:spLocks noGrp="1"/>
          </p:cNvSpPr>
          <p:nvPr>
            <p:ph type="dt" sz="half" idx="10"/>
          </p:nvPr>
        </p:nvSpPr>
        <p:spPr/>
        <p:txBody>
          <a:bodyPr/>
          <a:lstStyle>
            <a:lvl1pPr>
              <a:defRPr/>
            </a:lvl1pPr>
          </a:lstStyle>
          <a:p>
            <a:pPr>
              <a:defRPr/>
            </a:pPr>
            <a:fld id="{A781F6C8-B652-44DC-AEC4-9009F8A17181}" type="datetime1">
              <a:rPr lang="en-AU" altLang="en-US"/>
              <a:pPr>
                <a:defRPr/>
              </a:pPr>
              <a:t>25/05/2022</a:t>
            </a:fld>
            <a:endParaRPr lang="en-US" altLang="en-US" dirty="0"/>
          </a:p>
        </p:txBody>
      </p:sp>
    </p:spTree>
    <p:extLst>
      <p:ext uri="{BB962C8B-B14F-4D97-AF65-F5344CB8AC3E}">
        <p14:creationId xmlns:p14="http://schemas.microsoft.com/office/powerpoint/2010/main" val="2697544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D05E27D-9FDE-43CB-96F8-17B0D68AC54C}"/>
              </a:ext>
            </a:extLst>
          </p:cNvPr>
          <p:cNvSpPr>
            <a:spLocks noGrp="1"/>
          </p:cNvSpPr>
          <p:nvPr>
            <p:ph type="dt" sz="half" idx="10"/>
          </p:nvPr>
        </p:nvSpPr>
        <p:spPr/>
        <p:txBody>
          <a:bodyPr/>
          <a:lstStyle>
            <a:lvl1pPr>
              <a:defRPr/>
            </a:lvl1pPr>
          </a:lstStyle>
          <a:p>
            <a:pPr>
              <a:defRPr/>
            </a:pPr>
            <a:fld id="{DCA8A7EA-1C7D-421F-8100-A74180303746}" type="datetime1">
              <a:rPr lang="en-AU" altLang="en-US"/>
              <a:pPr>
                <a:defRPr/>
              </a:pPr>
              <a:t>25/05/2022</a:t>
            </a:fld>
            <a:endParaRPr lang="en-US" altLang="en-US" dirty="0"/>
          </a:p>
        </p:txBody>
      </p:sp>
    </p:spTree>
    <p:extLst>
      <p:ext uri="{BB962C8B-B14F-4D97-AF65-F5344CB8AC3E}">
        <p14:creationId xmlns:p14="http://schemas.microsoft.com/office/powerpoint/2010/main" val="370690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1003852"/>
            <a:ext cx="5111750" cy="34662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Text Placeholder 3"/>
          <p:cNvSpPr>
            <a:spLocks noGrp="1"/>
          </p:cNvSpPr>
          <p:nvPr>
            <p:ph type="body" sz="half" idx="2"/>
          </p:nvPr>
        </p:nvSpPr>
        <p:spPr>
          <a:xfrm>
            <a:off x="457203" y="1076327"/>
            <a:ext cx="3008313" cy="34184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3">
            <a:extLst>
              <a:ext uri="{FF2B5EF4-FFF2-40B4-BE49-F238E27FC236}">
                <a16:creationId xmlns:a16="http://schemas.microsoft.com/office/drawing/2014/main" id="{06D3E116-747E-46D7-BFFB-F9B738786C0D}"/>
              </a:ext>
            </a:extLst>
          </p:cNvPr>
          <p:cNvSpPr>
            <a:spLocks noGrp="1"/>
          </p:cNvSpPr>
          <p:nvPr>
            <p:ph type="dt" sz="half" idx="10"/>
          </p:nvPr>
        </p:nvSpPr>
        <p:spPr/>
        <p:txBody>
          <a:bodyPr/>
          <a:lstStyle>
            <a:lvl1pPr>
              <a:defRPr/>
            </a:lvl1pPr>
          </a:lstStyle>
          <a:p>
            <a:pPr>
              <a:defRPr/>
            </a:pPr>
            <a:fld id="{DAA2463C-60B4-4431-BEFF-906C977059CC}" type="datetime1">
              <a:rPr lang="en-AU" altLang="en-US"/>
              <a:pPr>
                <a:defRPr/>
              </a:pPr>
              <a:t>25/05/2022</a:t>
            </a:fld>
            <a:endParaRPr lang="en-US" altLang="en-US" dirty="0"/>
          </a:p>
        </p:txBody>
      </p:sp>
    </p:spTree>
    <p:extLst>
      <p:ext uri="{BB962C8B-B14F-4D97-AF65-F5344CB8AC3E}">
        <p14:creationId xmlns:p14="http://schemas.microsoft.com/office/powerpoint/2010/main" val="1961079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165103" cy="425054"/>
          </a:xfrm>
        </p:spPr>
        <p:txBody>
          <a:bodyPr anchor="b"/>
          <a:lstStyle>
            <a:lvl1pPr algn="l">
              <a:defRPr sz="2000" b="1"/>
            </a:lvl1pPr>
          </a:lstStyle>
          <a:p>
            <a:r>
              <a:rPr lang="en-AU"/>
              <a:t>Click to edit Master title style</a:t>
            </a:r>
            <a:endParaRPr lang="en-US" dirty="0"/>
          </a:p>
        </p:txBody>
      </p:sp>
      <p:sp>
        <p:nvSpPr>
          <p:cNvPr id="3" name="Picture Placeholder 2"/>
          <p:cNvSpPr>
            <a:spLocks noGrp="1"/>
          </p:cNvSpPr>
          <p:nvPr>
            <p:ph type="pic" idx="1"/>
          </p:nvPr>
        </p:nvSpPr>
        <p:spPr>
          <a:xfrm>
            <a:off x="1792288" y="459581"/>
            <a:ext cx="5165103"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a:t>Drag picture to placeholder or click icon to add</a:t>
            </a:r>
            <a:endParaRPr lang="en-US" noProof="0"/>
          </a:p>
        </p:txBody>
      </p:sp>
      <p:sp>
        <p:nvSpPr>
          <p:cNvPr id="4" name="Text Placeholder 3"/>
          <p:cNvSpPr>
            <a:spLocks noGrp="1"/>
          </p:cNvSpPr>
          <p:nvPr>
            <p:ph type="body" sz="half" idx="2"/>
          </p:nvPr>
        </p:nvSpPr>
        <p:spPr>
          <a:xfrm>
            <a:off x="1792288" y="4025504"/>
            <a:ext cx="5165103" cy="4544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3">
            <a:extLst>
              <a:ext uri="{FF2B5EF4-FFF2-40B4-BE49-F238E27FC236}">
                <a16:creationId xmlns:a16="http://schemas.microsoft.com/office/drawing/2014/main" id="{1D7C071A-D762-4123-8CDE-1CF398DE2604}"/>
              </a:ext>
            </a:extLst>
          </p:cNvPr>
          <p:cNvSpPr>
            <a:spLocks noGrp="1"/>
          </p:cNvSpPr>
          <p:nvPr>
            <p:ph type="dt" sz="half" idx="10"/>
          </p:nvPr>
        </p:nvSpPr>
        <p:spPr/>
        <p:txBody>
          <a:bodyPr/>
          <a:lstStyle>
            <a:lvl1pPr>
              <a:defRPr/>
            </a:lvl1pPr>
          </a:lstStyle>
          <a:p>
            <a:pPr>
              <a:defRPr/>
            </a:pPr>
            <a:fld id="{F2D980BE-34D1-4FEC-BAE5-17081CE74E91}" type="datetime1">
              <a:rPr lang="en-AU" altLang="en-US"/>
              <a:pPr>
                <a:defRPr/>
              </a:pPr>
              <a:t>25/05/2022</a:t>
            </a:fld>
            <a:endParaRPr lang="en-US" altLang="en-US" dirty="0"/>
          </a:p>
        </p:txBody>
      </p:sp>
    </p:spTree>
    <p:extLst>
      <p:ext uri="{BB962C8B-B14F-4D97-AF65-F5344CB8AC3E}">
        <p14:creationId xmlns:p14="http://schemas.microsoft.com/office/powerpoint/2010/main" val="4157738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243ED0C-0D63-465A-9CD5-B8511CAF3F1C}"/>
              </a:ext>
            </a:extLst>
          </p:cNvPr>
          <p:cNvSpPr>
            <a:spLocks noGrp="1"/>
          </p:cNvSpPr>
          <p:nvPr>
            <p:ph type="title"/>
          </p:nvPr>
        </p:nvSpPr>
        <p:spPr bwMode="auto">
          <a:xfrm>
            <a:off x="457200" y="206375"/>
            <a:ext cx="612933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a:extLst>
              <a:ext uri="{FF2B5EF4-FFF2-40B4-BE49-F238E27FC236}">
                <a16:creationId xmlns:a16="http://schemas.microsoft.com/office/drawing/2014/main" id="{C4DAD27E-F846-420E-9BB2-384A4C4527C0}"/>
              </a:ext>
            </a:extLst>
          </p:cNvPr>
          <p:cNvSpPr>
            <a:spLocks noGrp="1"/>
          </p:cNvSpPr>
          <p:nvPr>
            <p:ph type="body" idx="1"/>
          </p:nvPr>
        </p:nvSpPr>
        <p:spPr bwMode="auto">
          <a:xfrm>
            <a:off x="457200" y="1200150"/>
            <a:ext cx="822960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12" name="Date Placeholder 3">
            <a:extLst>
              <a:ext uri="{FF2B5EF4-FFF2-40B4-BE49-F238E27FC236}">
                <a16:creationId xmlns:a16="http://schemas.microsoft.com/office/drawing/2014/main" id="{F7E15891-2D1D-4F13-9107-7047A8DFD951}"/>
              </a:ext>
            </a:extLst>
          </p:cNvPr>
          <p:cNvSpPr>
            <a:spLocks noGrp="1"/>
          </p:cNvSpPr>
          <p:nvPr>
            <p:ph type="dt" sz="half" idx="2"/>
          </p:nvPr>
        </p:nvSpPr>
        <p:spPr>
          <a:xfrm>
            <a:off x="3505200" y="4538663"/>
            <a:ext cx="2133600" cy="274637"/>
          </a:xfrm>
          <a:prstGeom prst="rect">
            <a:avLst/>
          </a:prstGeom>
        </p:spPr>
        <p:txBody>
          <a:bodyPr/>
          <a:lstStyle>
            <a:lvl1pPr algn="ctr">
              <a:defRPr sz="1200"/>
            </a:lvl1pPr>
          </a:lstStyle>
          <a:p>
            <a:pPr>
              <a:defRPr/>
            </a:pPr>
            <a:fld id="{873CBF34-928D-4F94-BBB6-A836A8DB6268}" type="datetime1">
              <a:rPr lang="en-AU" altLang="en-US"/>
              <a:pPr>
                <a:defRPr/>
              </a:pPr>
              <a:t>25/05/2022</a:t>
            </a:fld>
            <a:endParaRPr lang="en-US" altLang="en-US" dirty="0"/>
          </a:p>
        </p:txBody>
      </p:sp>
      <p:graphicFrame>
        <p:nvGraphicFramePr>
          <p:cNvPr id="1029" name="Object 4">
            <a:extLst>
              <a:ext uri="{FF2B5EF4-FFF2-40B4-BE49-F238E27FC236}">
                <a16:creationId xmlns:a16="http://schemas.microsoft.com/office/drawing/2014/main" id="{21001212-7F9E-4DD8-A8B2-4A0C0CBA7E5E}"/>
              </a:ext>
            </a:extLst>
          </p:cNvPr>
          <p:cNvGraphicFramePr>
            <a:graphicFrameLocks noChangeAspect="1"/>
          </p:cNvGraphicFramePr>
          <p:nvPr userDrawn="1"/>
        </p:nvGraphicFramePr>
        <p:xfrm>
          <a:off x="7135813" y="254000"/>
          <a:ext cx="1690687" cy="688975"/>
        </p:xfrm>
        <a:graphic>
          <a:graphicData uri="http://schemas.openxmlformats.org/presentationml/2006/ole">
            <mc:AlternateContent xmlns:mc="http://schemas.openxmlformats.org/markup-compatibility/2006">
              <mc:Choice xmlns:v="urn:schemas-microsoft-com:vml" Requires="v">
                <p:oleObj spid="_x0000_s1044" name="Acrobat Document" r:id="rId16" imgW="9766262" imgH="3981314" progId="Acrobat.Document.DC">
                  <p:embed/>
                </p:oleObj>
              </mc:Choice>
              <mc:Fallback>
                <p:oleObj name="Acrobat Document" r:id="rId16" imgW="9766262" imgH="3981314" progId="Acrobat.Document.DC">
                  <p:embed/>
                  <p:pic>
                    <p:nvPicPr>
                      <p:cNvPr id="0" name="Object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35813" y="254000"/>
                        <a:ext cx="1690687"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799" r:id="rId1"/>
    <p:sldLayoutId id="214748380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801" r:id="rId11"/>
    <p:sldLayoutId id="2147483802" r:id="rId12"/>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eaLnBrk="0" fontAlgn="base" hangingPunct="0">
        <a:spcBef>
          <a:spcPct val="0"/>
        </a:spcBef>
        <a:spcAft>
          <a:spcPct val="0"/>
        </a:spcAft>
        <a:defRPr sz="4400">
          <a:solidFill>
            <a:schemeClr val="tx1"/>
          </a:solidFill>
          <a:latin typeface="Arial" panose="020B060402020202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Arial" panose="020B060402020202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Arial" panose="020B060402020202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Arial" panose="020B060402020202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Arial" panose="020B060402020202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Arial" panose="020B060402020202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Arial" panose="020B060402020202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Arial" panose="020B0604020202020204" pitchFamily="34" charset="0"/>
          <a:ea typeface="MS PGothic" panose="020B0600070205080204" pitchFamily="34" charset="-128"/>
        </a:defRPr>
      </a:lvl9pPr>
    </p:titleStyle>
    <p:bodyStyle>
      <a:lvl1pPr marL="342900" indent="-342900" algn="l" defTabSz="457200" rtl="0" eaLnBrk="0" fontAlgn="base" hangingPunct="0">
        <a:spcBef>
          <a:spcPct val="20000"/>
        </a:spcBef>
        <a:spcAft>
          <a:spcPct val="0"/>
        </a:spcAft>
        <a:buClr>
          <a:srgbClr val="A47C18"/>
        </a:buClr>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Clr>
          <a:srgbClr val="A47C18"/>
        </a:buClr>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Clr>
          <a:srgbClr val="A47C18"/>
        </a:buClr>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Clr>
          <a:srgbClr val="A47C18"/>
        </a:buClr>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Clr>
          <a:srgbClr val="A47C18"/>
        </a:buClr>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2.xml"/><Relationship Id="rId7" Type="http://schemas.openxmlformats.org/officeDocument/2006/relationships/image" Target="../media/image42.wmf"/><Relationship Id="rId12" Type="http://schemas.openxmlformats.org/officeDocument/2006/relationships/image" Target="../media/image47.png"/><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oleObject" Target="../embeddings/oleObject7.bin"/><Relationship Id="rId11" Type="http://schemas.openxmlformats.org/officeDocument/2006/relationships/image" Target="../media/image46.png"/><Relationship Id="rId5" Type="http://schemas.openxmlformats.org/officeDocument/2006/relationships/image" Target="../media/image41.wmf"/><Relationship Id="rId10" Type="http://schemas.openxmlformats.org/officeDocument/2006/relationships/image" Target="../media/image45.png"/><Relationship Id="rId4" Type="http://schemas.openxmlformats.org/officeDocument/2006/relationships/oleObject" Target="../embeddings/oleObject6.bin"/><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13.xml"/><Relationship Id="rId7" Type="http://schemas.openxmlformats.org/officeDocument/2006/relationships/image" Target="../media/image42.wmf"/><Relationship Id="rId12" Type="http://schemas.openxmlformats.org/officeDocument/2006/relationships/image" Target="../media/image47.png"/><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oleObject" Target="../embeddings/oleObject9.bin"/><Relationship Id="rId11" Type="http://schemas.openxmlformats.org/officeDocument/2006/relationships/image" Target="../media/image51.png"/><Relationship Id="rId5" Type="http://schemas.openxmlformats.org/officeDocument/2006/relationships/image" Target="../media/image41.wmf"/><Relationship Id="rId10" Type="http://schemas.openxmlformats.org/officeDocument/2006/relationships/image" Target="../media/image50.png"/><Relationship Id="rId4" Type="http://schemas.openxmlformats.org/officeDocument/2006/relationships/oleObject" Target="../embeddings/oleObject8.bin"/><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3.jpeg"/><Relationship Id="rId5" Type="http://schemas.openxmlformats.org/officeDocument/2006/relationships/image" Target="../media/image120.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02CD5-2FF9-4414-872F-13EA6BF62A26}"/>
              </a:ext>
            </a:extLst>
          </p:cNvPr>
          <p:cNvSpPr>
            <a:spLocks noGrp="1"/>
          </p:cNvSpPr>
          <p:nvPr>
            <p:ph type="ctrTitle"/>
          </p:nvPr>
        </p:nvSpPr>
        <p:spPr>
          <a:xfrm>
            <a:off x="0" y="2190059"/>
            <a:ext cx="6875482" cy="872922"/>
          </a:xfrm>
        </p:spPr>
        <p:txBody>
          <a:bodyPr rtlCol="0"/>
          <a:lstStyle/>
          <a:p>
            <a:pPr eaLnBrk="1" fontAlgn="auto" hangingPunct="1">
              <a:spcAft>
                <a:spcPts val="0"/>
              </a:spcAft>
              <a:defRPr/>
            </a:pPr>
            <a:r>
              <a:rPr lang="en-AU" sz="2600" dirty="0"/>
              <a:t>Nonlinear seismic phenomena as recorded </a:t>
            </a:r>
            <a:br>
              <a:rPr lang="en-AU" sz="2600" dirty="0"/>
            </a:br>
            <a:r>
              <a:rPr lang="en-AU" sz="2600" dirty="0"/>
              <a:t>by distributed acoustic sensors</a:t>
            </a:r>
            <a:endParaRPr lang="en-US" sz="2600" dirty="0">
              <a:ea typeface="+mj-ea"/>
            </a:endParaRPr>
          </a:p>
        </p:txBody>
      </p:sp>
      <p:sp>
        <p:nvSpPr>
          <p:cNvPr id="6147" name="Subtitle 2">
            <a:extLst>
              <a:ext uri="{FF2B5EF4-FFF2-40B4-BE49-F238E27FC236}">
                <a16:creationId xmlns:a16="http://schemas.microsoft.com/office/drawing/2014/main" id="{F6914B77-68D9-4BBA-88B9-86730130DBE3}"/>
              </a:ext>
            </a:extLst>
          </p:cNvPr>
          <p:cNvSpPr>
            <a:spLocks noGrp="1"/>
          </p:cNvSpPr>
          <p:nvPr>
            <p:ph type="subTitle" idx="1"/>
          </p:nvPr>
        </p:nvSpPr>
        <p:spPr>
          <a:xfrm>
            <a:off x="0" y="3061454"/>
            <a:ext cx="9165981" cy="1107996"/>
          </a:xfrm>
        </p:spPr>
        <p:txBody>
          <a:bodyPr/>
          <a:lstStyle/>
          <a:p>
            <a:pPr eaLnBrk="1" hangingPunct="1"/>
            <a:r>
              <a:rPr lang="en-AU" altLang="en-US" dirty="0"/>
              <a:t>Alexey Yurikov, Roman Isaenkov, Konstantin Tertyshnikov, </a:t>
            </a:r>
            <a:r>
              <a:rPr lang="en-AU" altLang="en-US" b="1" dirty="0">
                <a:solidFill>
                  <a:srgbClr val="FFFF00"/>
                </a:solidFill>
              </a:rPr>
              <a:t>Boris Gurevich</a:t>
            </a:r>
            <a:r>
              <a:rPr lang="en-AU" altLang="en-US" dirty="0"/>
              <a:t>, Evgenii Sidenko </a:t>
            </a:r>
            <a:br>
              <a:rPr lang="en-AU" altLang="en-US" dirty="0"/>
            </a:br>
            <a:r>
              <a:rPr lang="en-AU" altLang="en-US" dirty="0"/>
              <a:t>and Roman Pevzner	</a:t>
            </a:r>
            <a:r>
              <a:rPr lang="en-AU" altLang="en-US" dirty="0">
                <a:solidFill>
                  <a:srgbClr val="FFFF00"/>
                </a:solidFill>
              </a:rPr>
              <a:t>(Curtin University, Perth, Australia)</a:t>
            </a:r>
            <a:r>
              <a:rPr lang="en-AU" altLang="en-US" dirty="0"/>
              <a:t>, Valeriya Shulakova (CSIRO, Perth, Australia)</a:t>
            </a:r>
          </a:p>
          <a:p>
            <a:pPr eaLnBrk="1" hangingPunct="1"/>
            <a:r>
              <a:rPr lang="en-AU" altLang="en-US" dirty="0"/>
              <a:t>Julia Correa, Barry Freifeld, Stanislav Glubokovskikh, Todd Wood (Lawrence Berkeley National Lab)</a:t>
            </a:r>
          </a:p>
          <a:p>
            <a:pPr eaLnBrk="1" hangingPunct="1"/>
            <a:r>
              <a:rPr lang="en-AU" altLang="en-US" dirty="0"/>
              <a:t>															</a:t>
            </a:r>
            <a:r>
              <a:rPr lang="en-US" altLang="en-US" dirty="0">
                <a:solidFill>
                  <a:srgbClr val="CC9900"/>
                </a:solidFill>
              </a:rPr>
              <a:t>27 May 2022</a:t>
            </a:r>
            <a:endParaRPr lang="en-AU" altLang="en-US" dirty="0">
              <a:solidFill>
                <a:srgbClr val="CC9900"/>
              </a:solidFill>
            </a:endParaRPr>
          </a:p>
        </p:txBody>
      </p:sp>
      <p:sp>
        <p:nvSpPr>
          <p:cNvPr id="6148" name="TextBox 4">
            <a:extLst>
              <a:ext uri="{FF2B5EF4-FFF2-40B4-BE49-F238E27FC236}">
                <a16:creationId xmlns:a16="http://schemas.microsoft.com/office/drawing/2014/main" id="{A15F6C89-895B-41E0-B425-F98E70A74B53}"/>
              </a:ext>
            </a:extLst>
          </p:cNvPr>
          <p:cNvSpPr txBox="1">
            <a:spLocks noChangeArrowheads="1"/>
          </p:cNvSpPr>
          <p:nvPr/>
        </p:nvSpPr>
        <p:spPr bwMode="auto">
          <a:xfrm>
            <a:off x="5037138" y="4859338"/>
            <a:ext cx="41275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A47C18"/>
              </a:buClr>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A47C18"/>
              </a:buClr>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A47C18"/>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A47C18"/>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A47C18"/>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47C18"/>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47C18"/>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47C18"/>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47C18"/>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ClrTx/>
              <a:buFontTx/>
              <a:buNone/>
            </a:pPr>
            <a:r>
              <a:rPr lang="en-GB" altLang="en-US" sz="1000" baseline="30000"/>
              <a:t>CRICOS Provider code 00301J</a:t>
            </a:r>
          </a:p>
          <a:p>
            <a:pPr algn="r" eaLnBrk="1" hangingPunct="1">
              <a:spcBef>
                <a:spcPct val="0"/>
              </a:spcBef>
              <a:buClrTx/>
              <a:buFontTx/>
              <a:buNone/>
            </a:pPr>
            <a:r>
              <a:rPr lang="en-GB" altLang="en-US" sz="1000" baseline="30000"/>
              <a:t>Curtin University is a trademark of Curtin University of Technology.</a:t>
            </a:r>
            <a:endParaRPr lang="en-US" altLang="en-US" sz="1000" baseline="30000"/>
          </a:p>
        </p:txBody>
      </p:sp>
      <p:pic>
        <p:nvPicPr>
          <p:cNvPr id="25602" name="983F2864-3341-40D5-8333-2B5042DA0A62" descr="787F9165-E7E2-442A-9F5D-B051B05335E6@modem">
            <a:extLst>
              <a:ext uri="{FF2B5EF4-FFF2-40B4-BE49-F238E27FC236}">
                <a16:creationId xmlns:a16="http://schemas.microsoft.com/office/drawing/2014/main" id="{893B582E-CBFC-4586-8BDA-80A3921E2B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1355" y="1245496"/>
            <a:ext cx="677863"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5" name="Content Placeholder 4" descr="A sign on the side of a building&#10;&#10;Description automatically generated">
            <a:extLst>
              <a:ext uri="{FF2B5EF4-FFF2-40B4-BE49-F238E27FC236}">
                <a16:creationId xmlns:a16="http://schemas.microsoft.com/office/drawing/2014/main" id="{E404A3C6-54B6-46C4-A2BD-D4E1789F5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110" y="1326149"/>
            <a:ext cx="1979072" cy="3263504"/>
          </a:xfrm>
          <a:prstGeom prst="rect">
            <a:avLst/>
          </a:prstGeom>
        </p:spPr>
      </p:pic>
      <p:pic>
        <p:nvPicPr>
          <p:cNvPr id="6" name="Picture 5" descr="A tractor parked on a dirt field&#10;&#10;Description automatically generated">
            <a:extLst>
              <a:ext uri="{FF2B5EF4-FFF2-40B4-BE49-F238E27FC236}">
                <a16:creationId xmlns:a16="http://schemas.microsoft.com/office/drawing/2014/main" id="{86BD2E0F-3447-4348-B5C5-C3B79B72D4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82" t="11660" r="1211" b="5297"/>
          <a:stretch/>
        </p:blipFill>
        <p:spPr>
          <a:xfrm>
            <a:off x="408397" y="2636699"/>
            <a:ext cx="3022032" cy="1952954"/>
          </a:xfrm>
          <a:prstGeom prst="rect">
            <a:avLst/>
          </a:prstGeom>
        </p:spPr>
      </p:pic>
      <p:sp>
        <p:nvSpPr>
          <p:cNvPr id="12" name="Google Shape;110;p5">
            <a:extLst>
              <a:ext uri="{FF2B5EF4-FFF2-40B4-BE49-F238E27FC236}">
                <a16:creationId xmlns:a16="http://schemas.microsoft.com/office/drawing/2014/main" id="{66EC6120-64D5-49FB-8D14-355624B0B460}"/>
              </a:ext>
            </a:extLst>
          </p:cNvPr>
          <p:cNvSpPr txBox="1"/>
          <p:nvPr/>
        </p:nvSpPr>
        <p:spPr>
          <a:xfrm>
            <a:off x="408397" y="1326150"/>
            <a:ext cx="3022032" cy="1245601"/>
          </a:xfrm>
          <a:prstGeom prst="rect">
            <a:avLst/>
          </a:prstGeom>
          <a:noFill/>
          <a:ln>
            <a:noFill/>
          </a:ln>
        </p:spPr>
        <p:txBody>
          <a:bodyPr spcFirstLastPara="1" wrap="square" lIns="68569" tIns="34275" rIns="68569" bIns="34275" anchor="t" anchorCtr="0">
            <a:noAutofit/>
          </a:bodyPr>
          <a:lstStyle/>
          <a:p>
            <a:r>
              <a:rPr lang="en-AU" b="1" dirty="0"/>
              <a:t>Source</a:t>
            </a:r>
          </a:p>
          <a:p>
            <a:r>
              <a:rPr lang="en-AU" dirty="0"/>
              <a:t>26,000 lbs INOVA </a:t>
            </a:r>
            <a:r>
              <a:rPr lang="en-AU" dirty="0" err="1"/>
              <a:t>vibroseis</a:t>
            </a:r>
            <a:endParaRPr lang="en-AU" dirty="0"/>
          </a:p>
          <a:p>
            <a:r>
              <a:rPr lang="en-AU" dirty="0"/>
              <a:t>10 x 30 s</a:t>
            </a:r>
          </a:p>
          <a:p>
            <a:r>
              <a:rPr lang="en-AU" dirty="0"/>
              <a:t>5 s listen time</a:t>
            </a:r>
          </a:p>
          <a:p>
            <a:endParaRPr lang="en-AU" dirty="0"/>
          </a:p>
          <a:p>
            <a:endParaRPr lang="en-AU" dirty="0"/>
          </a:p>
        </p:txBody>
      </p:sp>
      <p:sp>
        <p:nvSpPr>
          <p:cNvPr id="4" name="Google Shape;103;p4"/>
          <p:cNvSpPr txBox="1"/>
          <p:nvPr/>
        </p:nvSpPr>
        <p:spPr>
          <a:xfrm>
            <a:off x="408397" y="553848"/>
            <a:ext cx="8337397" cy="456416"/>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AU" sz="2400" b="1" dirty="0">
                <a:solidFill>
                  <a:srgbClr val="000000"/>
                </a:solidFill>
                <a:sym typeface="Arial"/>
              </a:rPr>
              <a:t>Experiment</a:t>
            </a:r>
            <a:endParaRPr lang="en-AU" sz="2400" dirty="0"/>
          </a:p>
        </p:txBody>
      </p:sp>
      <p:sp>
        <p:nvSpPr>
          <p:cNvPr id="3" name="Google Shape;110;p5">
            <a:extLst>
              <a:ext uri="{FF2B5EF4-FFF2-40B4-BE49-F238E27FC236}">
                <a16:creationId xmlns:a16="http://schemas.microsoft.com/office/drawing/2014/main" id="{2F973CC6-B01C-4AE8-A987-4E068113FC1D}"/>
              </a:ext>
            </a:extLst>
          </p:cNvPr>
          <p:cNvSpPr txBox="1"/>
          <p:nvPr/>
        </p:nvSpPr>
        <p:spPr>
          <a:xfrm>
            <a:off x="5878862" y="1241601"/>
            <a:ext cx="3175331" cy="3432599"/>
          </a:xfrm>
          <a:prstGeom prst="rect">
            <a:avLst/>
          </a:prstGeom>
          <a:noFill/>
          <a:ln>
            <a:noFill/>
          </a:ln>
        </p:spPr>
        <p:txBody>
          <a:bodyPr spcFirstLastPara="1" wrap="square" lIns="68569" tIns="34275" rIns="68569" bIns="34275" anchor="t" anchorCtr="0">
            <a:noAutofit/>
          </a:bodyPr>
          <a:lstStyle/>
          <a:p>
            <a:endParaRPr lang="en-AU" sz="900" dirty="0"/>
          </a:p>
          <a:p>
            <a:r>
              <a:rPr lang="en-AU" b="1" dirty="0"/>
              <a:t>Procedure</a:t>
            </a:r>
          </a:p>
          <a:p>
            <a:pPr marL="257175" indent="-257175">
              <a:buFont typeface="Arial" panose="020B0604020202020204" pitchFamily="34" charset="0"/>
              <a:buChar char="•"/>
            </a:pPr>
            <a:r>
              <a:rPr lang="en-AU" dirty="0"/>
              <a:t>Vib1 solo (30 Hz)</a:t>
            </a:r>
          </a:p>
          <a:p>
            <a:pPr marL="257175" indent="-257175">
              <a:buFont typeface="Arial" panose="020B0604020202020204" pitchFamily="34" charset="0"/>
              <a:buChar char="•"/>
            </a:pPr>
            <a:r>
              <a:rPr lang="en-AU" dirty="0"/>
              <a:t>Vib2 solo (22 Hz)</a:t>
            </a:r>
          </a:p>
          <a:p>
            <a:pPr marL="257175" indent="-257175">
              <a:buFont typeface="Arial" panose="020B0604020202020204" pitchFamily="34" charset="0"/>
              <a:buChar char="•"/>
            </a:pPr>
            <a:r>
              <a:rPr lang="en-AU" dirty="0"/>
              <a:t>Vib1 and Vib2 (22 &amp; 30 Hz)</a:t>
            </a:r>
          </a:p>
        </p:txBody>
      </p:sp>
    </p:spTree>
    <p:extLst>
      <p:ext uri="{BB962C8B-B14F-4D97-AF65-F5344CB8AC3E}">
        <p14:creationId xmlns:p14="http://schemas.microsoft.com/office/powerpoint/2010/main" val="4108729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CB400471-A437-4353-8CE7-776583C5E29A}"/>
              </a:ext>
            </a:extLst>
          </p:cNvPr>
          <p:cNvPicPr>
            <a:picLocks noChangeAspect="1"/>
          </p:cNvPicPr>
          <p:nvPr/>
        </p:nvPicPr>
        <p:blipFill>
          <a:blip r:embed="rId3"/>
          <a:stretch>
            <a:fillRect/>
          </a:stretch>
        </p:blipFill>
        <p:spPr>
          <a:xfrm>
            <a:off x="2218675" y="1063018"/>
            <a:ext cx="2118332" cy="3684437"/>
          </a:xfrm>
          <a:prstGeom prst="rect">
            <a:avLst/>
          </a:prstGeom>
        </p:spPr>
      </p:pic>
      <p:pic>
        <p:nvPicPr>
          <p:cNvPr id="18" name="Picture 17" descr="Chart&#10;&#10;Description automatically generated">
            <a:extLst>
              <a:ext uri="{FF2B5EF4-FFF2-40B4-BE49-F238E27FC236}">
                <a16:creationId xmlns:a16="http://schemas.microsoft.com/office/drawing/2014/main" id="{73BA8CD5-B4EF-4BDB-9236-15FD2E663FD8}"/>
              </a:ext>
            </a:extLst>
          </p:cNvPr>
          <p:cNvPicPr>
            <a:picLocks noChangeAspect="1"/>
          </p:cNvPicPr>
          <p:nvPr/>
        </p:nvPicPr>
        <p:blipFill rotWithShape="1">
          <a:blip r:embed="rId4"/>
          <a:srcRect l="15187"/>
          <a:stretch/>
        </p:blipFill>
        <p:spPr>
          <a:xfrm>
            <a:off x="3941368" y="1063018"/>
            <a:ext cx="1796618" cy="3684437"/>
          </a:xfrm>
          <a:prstGeom prst="rect">
            <a:avLst/>
          </a:prstGeom>
        </p:spPr>
      </p:pic>
      <p:pic>
        <p:nvPicPr>
          <p:cNvPr id="11" name="Picture 10" descr="Chart&#10;&#10;Description automatically generated with medium confidence">
            <a:extLst>
              <a:ext uri="{FF2B5EF4-FFF2-40B4-BE49-F238E27FC236}">
                <a16:creationId xmlns:a16="http://schemas.microsoft.com/office/drawing/2014/main" id="{4C74DF7F-56D9-4C36-AF1E-539B9B820ECD}"/>
              </a:ext>
            </a:extLst>
          </p:cNvPr>
          <p:cNvPicPr>
            <a:picLocks noChangeAspect="1"/>
          </p:cNvPicPr>
          <p:nvPr/>
        </p:nvPicPr>
        <p:blipFill rotWithShape="1">
          <a:blip r:embed="rId5"/>
          <a:srcRect l="15187"/>
          <a:stretch/>
        </p:blipFill>
        <p:spPr>
          <a:xfrm>
            <a:off x="5335694" y="1063018"/>
            <a:ext cx="1796618" cy="3684437"/>
          </a:xfrm>
          <a:prstGeom prst="rect">
            <a:avLst/>
          </a:prstGeom>
        </p:spPr>
      </p:pic>
      <p:pic>
        <p:nvPicPr>
          <p:cNvPr id="8" name="Picture 7" descr="Chart&#10;&#10;Description automatically generated">
            <a:extLst>
              <a:ext uri="{FF2B5EF4-FFF2-40B4-BE49-F238E27FC236}">
                <a16:creationId xmlns:a16="http://schemas.microsoft.com/office/drawing/2014/main" id="{EF8DB49E-548A-434E-BDE1-36175CE351E6}"/>
              </a:ext>
            </a:extLst>
          </p:cNvPr>
          <p:cNvPicPr>
            <a:picLocks noChangeAspect="1"/>
          </p:cNvPicPr>
          <p:nvPr/>
        </p:nvPicPr>
        <p:blipFill rotWithShape="1">
          <a:blip r:embed="rId6"/>
          <a:srcRect l="15187"/>
          <a:stretch/>
        </p:blipFill>
        <p:spPr>
          <a:xfrm>
            <a:off x="6728377" y="1066624"/>
            <a:ext cx="1796618" cy="3684437"/>
          </a:xfrm>
          <a:prstGeom prst="rect">
            <a:avLst/>
          </a:prstGeom>
        </p:spPr>
      </p:pic>
      <p:pic>
        <p:nvPicPr>
          <p:cNvPr id="7" name="Picture 6" descr="Chart, histogram&#10;&#10;Description automatically generated">
            <a:extLst>
              <a:ext uri="{FF2B5EF4-FFF2-40B4-BE49-F238E27FC236}">
                <a16:creationId xmlns:a16="http://schemas.microsoft.com/office/drawing/2014/main" id="{B4A11A12-EA2D-4B5E-AAFA-08DF19208AC5}"/>
              </a:ext>
            </a:extLst>
          </p:cNvPr>
          <p:cNvPicPr>
            <a:picLocks noChangeAspect="1"/>
          </p:cNvPicPr>
          <p:nvPr/>
        </p:nvPicPr>
        <p:blipFill rotWithShape="1">
          <a:blip r:embed="rId7"/>
          <a:srcRect l="83611" r="920"/>
          <a:stretch/>
        </p:blipFill>
        <p:spPr>
          <a:xfrm>
            <a:off x="8112787" y="1062022"/>
            <a:ext cx="544183" cy="3684437"/>
          </a:xfrm>
          <a:prstGeom prst="rect">
            <a:avLst/>
          </a:prstGeom>
        </p:spPr>
      </p:pic>
      <p:sp>
        <p:nvSpPr>
          <p:cNvPr id="4" name="Google Shape;103;p4"/>
          <p:cNvSpPr txBox="1"/>
          <p:nvPr/>
        </p:nvSpPr>
        <p:spPr>
          <a:xfrm>
            <a:off x="408397" y="553848"/>
            <a:ext cx="8337397" cy="456416"/>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AU" sz="2400" b="1" dirty="0">
                <a:solidFill>
                  <a:srgbClr val="000000"/>
                </a:solidFill>
                <a:sym typeface="Arial"/>
              </a:rPr>
              <a:t>Curtin </a:t>
            </a:r>
            <a:r>
              <a:rPr lang="en-AU" sz="2400" b="1" dirty="0" err="1">
                <a:solidFill>
                  <a:srgbClr val="000000"/>
                </a:solidFill>
                <a:sym typeface="Arial"/>
              </a:rPr>
              <a:t>GeoLab</a:t>
            </a:r>
            <a:r>
              <a:rPr lang="en-AU" sz="2400" b="1" dirty="0">
                <a:solidFill>
                  <a:srgbClr val="000000"/>
                </a:solidFill>
                <a:sym typeface="Arial"/>
              </a:rPr>
              <a:t> experiment</a:t>
            </a:r>
            <a:endParaRPr lang="en-AU" sz="2400" dirty="0"/>
          </a:p>
        </p:txBody>
      </p:sp>
      <p:sp>
        <p:nvSpPr>
          <p:cNvPr id="14" name="TextBox 13">
            <a:extLst>
              <a:ext uri="{FF2B5EF4-FFF2-40B4-BE49-F238E27FC236}">
                <a16:creationId xmlns:a16="http://schemas.microsoft.com/office/drawing/2014/main" id="{6C45FEDF-3B9D-4152-8B07-BB7287430479}"/>
              </a:ext>
            </a:extLst>
          </p:cNvPr>
          <p:cNvSpPr txBox="1"/>
          <p:nvPr/>
        </p:nvSpPr>
        <p:spPr>
          <a:xfrm>
            <a:off x="6603099" y="1082581"/>
            <a:ext cx="1690852" cy="323165"/>
          </a:xfrm>
          <a:prstGeom prst="rect">
            <a:avLst/>
          </a:prstGeom>
          <a:noFill/>
        </p:spPr>
        <p:txBody>
          <a:bodyPr wrap="square" rtlCol="0">
            <a:spAutoFit/>
          </a:bodyPr>
          <a:lstStyle/>
          <a:p>
            <a:pPr algn="ctr"/>
            <a:r>
              <a:rPr lang="en-AU" sz="1500" dirty="0"/>
              <a:t>Vib1 &amp; Vib2</a:t>
            </a:r>
          </a:p>
        </p:txBody>
      </p:sp>
      <p:sp>
        <p:nvSpPr>
          <p:cNvPr id="29" name="TextBox 28">
            <a:extLst>
              <a:ext uri="{FF2B5EF4-FFF2-40B4-BE49-F238E27FC236}">
                <a16:creationId xmlns:a16="http://schemas.microsoft.com/office/drawing/2014/main" id="{6795EDC1-0D1D-4560-9B56-9FABDC4467FD}"/>
              </a:ext>
            </a:extLst>
          </p:cNvPr>
          <p:cNvSpPr txBox="1"/>
          <p:nvPr/>
        </p:nvSpPr>
        <p:spPr>
          <a:xfrm>
            <a:off x="7532508" y="2464950"/>
            <a:ext cx="613747" cy="369332"/>
          </a:xfrm>
          <a:prstGeom prst="rect">
            <a:avLst/>
          </a:prstGeom>
          <a:noFill/>
        </p:spPr>
        <p:txBody>
          <a:bodyPr wrap="square" rtlCol="0">
            <a:spAutoFit/>
          </a:bodyPr>
          <a:lstStyle/>
          <a:p>
            <a:pPr algn="r"/>
            <a:r>
              <a:rPr lang="en-AU" i="1" dirty="0">
                <a:solidFill>
                  <a:schemeClr val="bg1"/>
                </a:solidFill>
              </a:rPr>
              <a:t>f</a:t>
            </a:r>
            <a:r>
              <a:rPr lang="en-AU" baseline="-25000" dirty="0">
                <a:solidFill>
                  <a:schemeClr val="bg1"/>
                </a:solidFill>
              </a:rPr>
              <a:t>1</a:t>
            </a:r>
            <a:r>
              <a:rPr lang="en-AU" dirty="0">
                <a:solidFill>
                  <a:schemeClr val="bg1"/>
                </a:solidFill>
              </a:rPr>
              <a:t>+</a:t>
            </a:r>
            <a:r>
              <a:rPr lang="en-AU" i="1" dirty="0">
                <a:solidFill>
                  <a:schemeClr val="bg1"/>
                </a:solidFill>
              </a:rPr>
              <a:t>f</a:t>
            </a:r>
            <a:r>
              <a:rPr lang="en-AU" baseline="-25000" dirty="0">
                <a:solidFill>
                  <a:schemeClr val="bg1"/>
                </a:solidFill>
              </a:rPr>
              <a:t>2</a:t>
            </a:r>
          </a:p>
        </p:txBody>
      </p:sp>
      <p:cxnSp>
        <p:nvCxnSpPr>
          <p:cNvPr id="30" name="Straight Arrow Connector 29">
            <a:extLst>
              <a:ext uri="{FF2B5EF4-FFF2-40B4-BE49-F238E27FC236}">
                <a16:creationId xmlns:a16="http://schemas.microsoft.com/office/drawing/2014/main" id="{89CC43A8-102A-46CF-9146-AAF88C2055BF}"/>
              </a:ext>
            </a:extLst>
          </p:cNvPr>
          <p:cNvCxnSpPr>
            <a:cxnSpLocks/>
          </p:cNvCxnSpPr>
          <p:nvPr/>
        </p:nvCxnSpPr>
        <p:spPr>
          <a:xfrm flipH="1">
            <a:off x="7494169" y="2638075"/>
            <a:ext cx="122316" cy="130398"/>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658BC966-17AA-435D-85BF-1DC008BC7881}"/>
              </a:ext>
            </a:extLst>
          </p:cNvPr>
          <p:cNvSpPr txBox="1"/>
          <p:nvPr/>
        </p:nvSpPr>
        <p:spPr>
          <a:xfrm>
            <a:off x="7439155" y="3745052"/>
            <a:ext cx="690202" cy="369332"/>
          </a:xfrm>
          <a:prstGeom prst="rect">
            <a:avLst/>
          </a:prstGeom>
          <a:noFill/>
        </p:spPr>
        <p:txBody>
          <a:bodyPr wrap="square" rtlCol="0">
            <a:spAutoFit/>
          </a:bodyPr>
          <a:lstStyle/>
          <a:p>
            <a:pPr algn="r"/>
            <a:r>
              <a:rPr lang="en-AU" i="1" dirty="0">
                <a:solidFill>
                  <a:schemeClr val="bg1"/>
                </a:solidFill>
              </a:rPr>
              <a:t>f</a:t>
            </a:r>
            <a:r>
              <a:rPr lang="en-AU" baseline="-25000" dirty="0">
                <a:solidFill>
                  <a:schemeClr val="bg1"/>
                </a:solidFill>
              </a:rPr>
              <a:t>1</a:t>
            </a:r>
            <a:r>
              <a:rPr lang="en-AU" dirty="0">
                <a:solidFill>
                  <a:schemeClr val="bg1"/>
                </a:solidFill>
              </a:rPr>
              <a:t>-</a:t>
            </a:r>
            <a:r>
              <a:rPr lang="en-AU" i="1" dirty="0">
                <a:solidFill>
                  <a:schemeClr val="bg1"/>
                </a:solidFill>
              </a:rPr>
              <a:t>f</a:t>
            </a:r>
            <a:r>
              <a:rPr lang="en-AU" baseline="-25000" dirty="0">
                <a:solidFill>
                  <a:schemeClr val="bg1"/>
                </a:solidFill>
              </a:rPr>
              <a:t>2</a:t>
            </a:r>
          </a:p>
        </p:txBody>
      </p:sp>
      <p:cxnSp>
        <p:nvCxnSpPr>
          <p:cNvPr id="53" name="Straight Arrow Connector 52">
            <a:extLst>
              <a:ext uri="{FF2B5EF4-FFF2-40B4-BE49-F238E27FC236}">
                <a16:creationId xmlns:a16="http://schemas.microsoft.com/office/drawing/2014/main" id="{91E394A3-1041-439C-ADAF-2C04005A2267}"/>
              </a:ext>
            </a:extLst>
          </p:cNvPr>
          <p:cNvCxnSpPr>
            <a:cxnSpLocks/>
          </p:cNvCxnSpPr>
          <p:nvPr/>
        </p:nvCxnSpPr>
        <p:spPr>
          <a:xfrm flipH="1">
            <a:off x="7508750" y="3958523"/>
            <a:ext cx="122316" cy="130398"/>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E7A4C466-513A-4E36-8467-FAA2D65FC05C}"/>
              </a:ext>
            </a:extLst>
          </p:cNvPr>
          <p:cNvSpPr txBox="1"/>
          <p:nvPr/>
        </p:nvSpPr>
        <p:spPr>
          <a:xfrm>
            <a:off x="5177517" y="1077928"/>
            <a:ext cx="1690852" cy="323165"/>
          </a:xfrm>
          <a:prstGeom prst="rect">
            <a:avLst/>
          </a:prstGeom>
          <a:noFill/>
        </p:spPr>
        <p:txBody>
          <a:bodyPr wrap="square" rtlCol="0">
            <a:spAutoFit/>
          </a:bodyPr>
          <a:lstStyle/>
          <a:p>
            <a:pPr algn="ctr"/>
            <a:r>
              <a:rPr lang="en-AU" sz="1500" dirty="0"/>
              <a:t>Vib1 + Vib2</a:t>
            </a:r>
          </a:p>
        </p:txBody>
      </p:sp>
      <p:sp>
        <p:nvSpPr>
          <p:cNvPr id="55" name="TextBox 54">
            <a:extLst>
              <a:ext uri="{FF2B5EF4-FFF2-40B4-BE49-F238E27FC236}">
                <a16:creationId xmlns:a16="http://schemas.microsoft.com/office/drawing/2014/main" id="{8EBF8709-1203-4AD7-8B64-178C3D2F7762}"/>
              </a:ext>
            </a:extLst>
          </p:cNvPr>
          <p:cNvSpPr txBox="1"/>
          <p:nvPr/>
        </p:nvSpPr>
        <p:spPr>
          <a:xfrm>
            <a:off x="4931427" y="3722972"/>
            <a:ext cx="393567" cy="369332"/>
          </a:xfrm>
          <a:prstGeom prst="rect">
            <a:avLst/>
          </a:prstGeom>
          <a:noFill/>
        </p:spPr>
        <p:txBody>
          <a:bodyPr wrap="square" rtlCol="0">
            <a:spAutoFit/>
          </a:bodyPr>
          <a:lstStyle/>
          <a:p>
            <a:pPr algn="r"/>
            <a:r>
              <a:rPr lang="en-AU" i="1" dirty="0">
                <a:solidFill>
                  <a:schemeClr val="bg1"/>
                </a:solidFill>
              </a:rPr>
              <a:t>f</a:t>
            </a:r>
            <a:r>
              <a:rPr lang="en-AU" baseline="-25000" dirty="0">
                <a:solidFill>
                  <a:schemeClr val="bg1"/>
                </a:solidFill>
              </a:rPr>
              <a:t>2</a:t>
            </a:r>
          </a:p>
        </p:txBody>
      </p:sp>
      <p:cxnSp>
        <p:nvCxnSpPr>
          <p:cNvPr id="56" name="Straight Arrow Connector 55">
            <a:extLst>
              <a:ext uri="{FF2B5EF4-FFF2-40B4-BE49-F238E27FC236}">
                <a16:creationId xmlns:a16="http://schemas.microsoft.com/office/drawing/2014/main" id="{BCC5145F-DB96-486A-AC5B-71562B8E904B}"/>
              </a:ext>
            </a:extLst>
          </p:cNvPr>
          <p:cNvCxnSpPr>
            <a:cxnSpLocks/>
          </p:cNvCxnSpPr>
          <p:nvPr/>
        </p:nvCxnSpPr>
        <p:spPr>
          <a:xfrm flipH="1" flipV="1">
            <a:off x="4908495" y="3689103"/>
            <a:ext cx="144803" cy="124687"/>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57" name="TextBox 56">
            <a:extLst>
              <a:ext uri="{FF2B5EF4-FFF2-40B4-BE49-F238E27FC236}">
                <a16:creationId xmlns:a16="http://schemas.microsoft.com/office/drawing/2014/main" id="{5276EBE2-6CD1-40CE-9FA9-8816B2B90C3E}"/>
              </a:ext>
            </a:extLst>
          </p:cNvPr>
          <p:cNvSpPr txBox="1"/>
          <p:nvPr/>
        </p:nvSpPr>
        <p:spPr>
          <a:xfrm>
            <a:off x="3564341" y="3390152"/>
            <a:ext cx="393567" cy="369332"/>
          </a:xfrm>
          <a:prstGeom prst="rect">
            <a:avLst/>
          </a:prstGeom>
          <a:noFill/>
        </p:spPr>
        <p:txBody>
          <a:bodyPr wrap="square" rtlCol="0">
            <a:spAutoFit/>
          </a:bodyPr>
          <a:lstStyle/>
          <a:p>
            <a:pPr algn="r"/>
            <a:r>
              <a:rPr lang="en-AU" i="1" dirty="0">
                <a:solidFill>
                  <a:schemeClr val="bg1"/>
                </a:solidFill>
              </a:rPr>
              <a:t>f</a:t>
            </a:r>
            <a:r>
              <a:rPr lang="en-AU" baseline="-25000" dirty="0">
                <a:solidFill>
                  <a:schemeClr val="bg1"/>
                </a:solidFill>
              </a:rPr>
              <a:t>1</a:t>
            </a:r>
          </a:p>
        </p:txBody>
      </p:sp>
      <p:cxnSp>
        <p:nvCxnSpPr>
          <p:cNvPr id="58" name="Straight Arrow Connector 57">
            <a:extLst>
              <a:ext uri="{FF2B5EF4-FFF2-40B4-BE49-F238E27FC236}">
                <a16:creationId xmlns:a16="http://schemas.microsoft.com/office/drawing/2014/main" id="{769D11FC-538C-4EA6-9DA5-66BA2C7C1909}"/>
              </a:ext>
            </a:extLst>
          </p:cNvPr>
          <p:cNvCxnSpPr>
            <a:cxnSpLocks/>
          </p:cNvCxnSpPr>
          <p:nvPr/>
        </p:nvCxnSpPr>
        <p:spPr>
          <a:xfrm flipH="1" flipV="1">
            <a:off x="4740968" y="3024289"/>
            <a:ext cx="171360" cy="138968"/>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61" name="TextBox 60">
            <a:extLst>
              <a:ext uri="{FF2B5EF4-FFF2-40B4-BE49-F238E27FC236}">
                <a16:creationId xmlns:a16="http://schemas.microsoft.com/office/drawing/2014/main" id="{2B508681-A8F0-48D8-968E-9FFB52B3C67D}"/>
              </a:ext>
            </a:extLst>
          </p:cNvPr>
          <p:cNvSpPr txBox="1"/>
          <p:nvPr/>
        </p:nvSpPr>
        <p:spPr>
          <a:xfrm>
            <a:off x="3458138" y="2161647"/>
            <a:ext cx="495790" cy="369332"/>
          </a:xfrm>
          <a:prstGeom prst="rect">
            <a:avLst/>
          </a:prstGeom>
          <a:noFill/>
        </p:spPr>
        <p:txBody>
          <a:bodyPr wrap="square" rtlCol="0">
            <a:spAutoFit/>
          </a:bodyPr>
          <a:lstStyle/>
          <a:p>
            <a:pPr algn="r"/>
            <a:r>
              <a:rPr lang="en-AU" dirty="0">
                <a:solidFill>
                  <a:schemeClr val="bg1"/>
                </a:solidFill>
              </a:rPr>
              <a:t>2</a:t>
            </a:r>
            <a:r>
              <a:rPr lang="en-AU" i="1" dirty="0">
                <a:solidFill>
                  <a:schemeClr val="bg1"/>
                </a:solidFill>
              </a:rPr>
              <a:t>f</a:t>
            </a:r>
            <a:r>
              <a:rPr lang="en-AU" baseline="-25000" dirty="0">
                <a:solidFill>
                  <a:schemeClr val="bg1"/>
                </a:solidFill>
              </a:rPr>
              <a:t>1</a:t>
            </a:r>
          </a:p>
        </p:txBody>
      </p:sp>
      <p:sp>
        <p:nvSpPr>
          <p:cNvPr id="62" name="TextBox 61">
            <a:extLst>
              <a:ext uri="{FF2B5EF4-FFF2-40B4-BE49-F238E27FC236}">
                <a16:creationId xmlns:a16="http://schemas.microsoft.com/office/drawing/2014/main" id="{B6333512-86C4-4C33-868D-67BFD8563919}"/>
              </a:ext>
            </a:extLst>
          </p:cNvPr>
          <p:cNvSpPr txBox="1"/>
          <p:nvPr/>
        </p:nvSpPr>
        <p:spPr>
          <a:xfrm>
            <a:off x="4839904" y="2984207"/>
            <a:ext cx="495790" cy="369332"/>
          </a:xfrm>
          <a:prstGeom prst="rect">
            <a:avLst/>
          </a:prstGeom>
          <a:noFill/>
        </p:spPr>
        <p:txBody>
          <a:bodyPr wrap="square" rtlCol="0">
            <a:spAutoFit/>
          </a:bodyPr>
          <a:lstStyle/>
          <a:p>
            <a:pPr algn="r"/>
            <a:r>
              <a:rPr lang="en-AU" dirty="0">
                <a:solidFill>
                  <a:schemeClr val="bg1"/>
                </a:solidFill>
              </a:rPr>
              <a:t>2</a:t>
            </a:r>
            <a:r>
              <a:rPr lang="en-AU" i="1" dirty="0">
                <a:solidFill>
                  <a:schemeClr val="bg1"/>
                </a:solidFill>
              </a:rPr>
              <a:t>f</a:t>
            </a:r>
            <a:r>
              <a:rPr lang="en-AU" baseline="-25000" dirty="0">
                <a:solidFill>
                  <a:schemeClr val="bg1"/>
                </a:solidFill>
              </a:rPr>
              <a:t>2</a:t>
            </a:r>
          </a:p>
        </p:txBody>
      </p:sp>
      <p:sp>
        <p:nvSpPr>
          <p:cNvPr id="63" name="TextBox 62">
            <a:extLst>
              <a:ext uri="{FF2B5EF4-FFF2-40B4-BE49-F238E27FC236}">
                <a16:creationId xmlns:a16="http://schemas.microsoft.com/office/drawing/2014/main" id="{B26B9874-9D0B-495F-843A-7DE08AD3A620}"/>
              </a:ext>
            </a:extLst>
          </p:cNvPr>
          <p:cNvSpPr txBox="1"/>
          <p:nvPr/>
        </p:nvSpPr>
        <p:spPr>
          <a:xfrm>
            <a:off x="3473969" y="1297508"/>
            <a:ext cx="495790" cy="369332"/>
          </a:xfrm>
          <a:prstGeom prst="rect">
            <a:avLst/>
          </a:prstGeom>
          <a:noFill/>
        </p:spPr>
        <p:txBody>
          <a:bodyPr wrap="square" rtlCol="0">
            <a:spAutoFit/>
          </a:bodyPr>
          <a:lstStyle/>
          <a:p>
            <a:pPr algn="r"/>
            <a:r>
              <a:rPr lang="en-AU" dirty="0">
                <a:solidFill>
                  <a:schemeClr val="bg1"/>
                </a:solidFill>
              </a:rPr>
              <a:t>3</a:t>
            </a:r>
            <a:r>
              <a:rPr lang="en-AU" i="1" dirty="0">
                <a:solidFill>
                  <a:schemeClr val="bg1"/>
                </a:solidFill>
              </a:rPr>
              <a:t>f</a:t>
            </a:r>
            <a:r>
              <a:rPr lang="en-AU" baseline="-25000" dirty="0">
                <a:solidFill>
                  <a:schemeClr val="bg1"/>
                </a:solidFill>
              </a:rPr>
              <a:t>1</a:t>
            </a:r>
          </a:p>
        </p:txBody>
      </p:sp>
      <p:sp>
        <p:nvSpPr>
          <p:cNvPr id="64" name="TextBox 63">
            <a:extLst>
              <a:ext uri="{FF2B5EF4-FFF2-40B4-BE49-F238E27FC236}">
                <a16:creationId xmlns:a16="http://schemas.microsoft.com/office/drawing/2014/main" id="{63CAE9F5-87E7-489B-BA09-47E07238C249}"/>
              </a:ext>
            </a:extLst>
          </p:cNvPr>
          <p:cNvSpPr txBox="1"/>
          <p:nvPr/>
        </p:nvSpPr>
        <p:spPr>
          <a:xfrm>
            <a:off x="4684812" y="2003388"/>
            <a:ext cx="495790" cy="369332"/>
          </a:xfrm>
          <a:prstGeom prst="rect">
            <a:avLst/>
          </a:prstGeom>
          <a:noFill/>
        </p:spPr>
        <p:txBody>
          <a:bodyPr wrap="square" rtlCol="0">
            <a:spAutoFit/>
          </a:bodyPr>
          <a:lstStyle/>
          <a:p>
            <a:pPr algn="r"/>
            <a:r>
              <a:rPr lang="en-AU" dirty="0">
                <a:solidFill>
                  <a:schemeClr val="bg1"/>
                </a:solidFill>
              </a:rPr>
              <a:t>3</a:t>
            </a:r>
            <a:r>
              <a:rPr lang="en-AU" i="1" dirty="0">
                <a:solidFill>
                  <a:schemeClr val="bg1"/>
                </a:solidFill>
              </a:rPr>
              <a:t>f</a:t>
            </a:r>
            <a:r>
              <a:rPr lang="en-AU" baseline="-25000" dirty="0">
                <a:solidFill>
                  <a:schemeClr val="bg1"/>
                </a:solidFill>
              </a:rPr>
              <a:t>2</a:t>
            </a:r>
          </a:p>
        </p:txBody>
      </p:sp>
      <p:cxnSp>
        <p:nvCxnSpPr>
          <p:cNvPr id="65" name="Straight Arrow Connector 64">
            <a:extLst>
              <a:ext uri="{FF2B5EF4-FFF2-40B4-BE49-F238E27FC236}">
                <a16:creationId xmlns:a16="http://schemas.microsoft.com/office/drawing/2014/main" id="{5928E1A4-6458-4F1D-B6E3-8E24E81E1093}"/>
              </a:ext>
            </a:extLst>
          </p:cNvPr>
          <p:cNvCxnSpPr>
            <a:cxnSpLocks/>
          </p:cNvCxnSpPr>
          <p:nvPr/>
        </p:nvCxnSpPr>
        <p:spPr>
          <a:xfrm flipH="1">
            <a:off x="3444675" y="1528526"/>
            <a:ext cx="95805" cy="99489"/>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id="{82F21074-E907-43B5-AC86-47813F9BA7CD}"/>
              </a:ext>
            </a:extLst>
          </p:cNvPr>
          <p:cNvCxnSpPr>
            <a:cxnSpLocks/>
          </p:cNvCxnSpPr>
          <p:nvPr/>
        </p:nvCxnSpPr>
        <p:spPr>
          <a:xfrm flipH="1">
            <a:off x="4652872" y="2235283"/>
            <a:ext cx="95805" cy="99489"/>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id="{FA5738C2-ABFD-4308-A5AD-3A3F4EFA3803}"/>
              </a:ext>
            </a:extLst>
          </p:cNvPr>
          <p:cNvCxnSpPr>
            <a:cxnSpLocks/>
          </p:cNvCxnSpPr>
          <p:nvPr/>
        </p:nvCxnSpPr>
        <p:spPr>
          <a:xfrm flipH="1">
            <a:off x="3407617" y="2393530"/>
            <a:ext cx="132863" cy="123671"/>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id="{56948406-498B-468A-A3C7-0419BEB5C3A2}"/>
              </a:ext>
            </a:extLst>
          </p:cNvPr>
          <p:cNvCxnSpPr>
            <a:cxnSpLocks/>
          </p:cNvCxnSpPr>
          <p:nvPr/>
        </p:nvCxnSpPr>
        <p:spPr>
          <a:xfrm flipH="1" flipV="1">
            <a:off x="3512826" y="3455158"/>
            <a:ext cx="164618" cy="114194"/>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C17B117B-40BA-4EDA-8C8B-E11362B38183}"/>
              </a:ext>
            </a:extLst>
          </p:cNvPr>
          <p:cNvSpPr txBox="1"/>
          <p:nvPr/>
        </p:nvSpPr>
        <p:spPr>
          <a:xfrm>
            <a:off x="7369609" y="1562020"/>
            <a:ext cx="750332" cy="369332"/>
          </a:xfrm>
          <a:prstGeom prst="rect">
            <a:avLst/>
          </a:prstGeom>
          <a:noFill/>
        </p:spPr>
        <p:txBody>
          <a:bodyPr wrap="square" rtlCol="0">
            <a:spAutoFit/>
          </a:bodyPr>
          <a:lstStyle/>
          <a:p>
            <a:pPr algn="r"/>
            <a:r>
              <a:rPr lang="en-AU" dirty="0">
                <a:solidFill>
                  <a:schemeClr val="bg1"/>
                </a:solidFill>
              </a:rPr>
              <a:t>2</a:t>
            </a:r>
            <a:r>
              <a:rPr lang="en-AU" i="1" dirty="0">
                <a:solidFill>
                  <a:schemeClr val="bg1"/>
                </a:solidFill>
              </a:rPr>
              <a:t>f</a:t>
            </a:r>
            <a:r>
              <a:rPr lang="en-AU" baseline="-25000" dirty="0">
                <a:solidFill>
                  <a:schemeClr val="bg1"/>
                </a:solidFill>
              </a:rPr>
              <a:t>1</a:t>
            </a:r>
            <a:r>
              <a:rPr lang="en-AU" dirty="0">
                <a:solidFill>
                  <a:schemeClr val="bg1"/>
                </a:solidFill>
              </a:rPr>
              <a:t>+</a:t>
            </a:r>
            <a:r>
              <a:rPr lang="en-AU" i="1" dirty="0">
                <a:solidFill>
                  <a:schemeClr val="bg1"/>
                </a:solidFill>
              </a:rPr>
              <a:t>f</a:t>
            </a:r>
            <a:r>
              <a:rPr lang="en-AU" baseline="-25000" dirty="0">
                <a:solidFill>
                  <a:schemeClr val="bg1"/>
                </a:solidFill>
              </a:rPr>
              <a:t>2</a:t>
            </a:r>
          </a:p>
        </p:txBody>
      </p:sp>
      <p:cxnSp>
        <p:nvCxnSpPr>
          <p:cNvPr id="46" name="Straight Arrow Connector 45">
            <a:extLst>
              <a:ext uri="{FF2B5EF4-FFF2-40B4-BE49-F238E27FC236}">
                <a16:creationId xmlns:a16="http://schemas.microsoft.com/office/drawing/2014/main" id="{424CE79F-57FA-4B66-A75A-6E6A6E13EEAE}"/>
              </a:ext>
            </a:extLst>
          </p:cNvPr>
          <p:cNvCxnSpPr>
            <a:cxnSpLocks/>
          </p:cNvCxnSpPr>
          <p:nvPr/>
        </p:nvCxnSpPr>
        <p:spPr>
          <a:xfrm flipH="1">
            <a:off x="7331268" y="1735145"/>
            <a:ext cx="122316" cy="130398"/>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9D1E812E-1028-451F-ABCA-C5CD4C6C3C17}"/>
              </a:ext>
            </a:extLst>
          </p:cNvPr>
          <p:cNvSpPr txBox="1"/>
          <p:nvPr/>
        </p:nvSpPr>
        <p:spPr>
          <a:xfrm>
            <a:off x="7361587" y="1898712"/>
            <a:ext cx="750332" cy="369332"/>
          </a:xfrm>
          <a:prstGeom prst="rect">
            <a:avLst/>
          </a:prstGeom>
          <a:noFill/>
        </p:spPr>
        <p:txBody>
          <a:bodyPr wrap="square" rtlCol="0">
            <a:spAutoFit/>
          </a:bodyPr>
          <a:lstStyle/>
          <a:p>
            <a:pPr algn="r"/>
            <a:r>
              <a:rPr lang="en-AU" i="1" dirty="0">
                <a:solidFill>
                  <a:schemeClr val="bg1"/>
                </a:solidFill>
              </a:rPr>
              <a:t>f</a:t>
            </a:r>
            <a:r>
              <a:rPr lang="en-AU" baseline="-25000" dirty="0">
                <a:solidFill>
                  <a:schemeClr val="bg1"/>
                </a:solidFill>
              </a:rPr>
              <a:t>1</a:t>
            </a:r>
            <a:r>
              <a:rPr lang="en-AU" dirty="0">
                <a:solidFill>
                  <a:schemeClr val="bg1"/>
                </a:solidFill>
              </a:rPr>
              <a:t>+2</a:t>
            </a:r>
            <a:r>
              <a:rPr lang="en-AU" i="1" dirty="0">
                <a:solidFill>
                  <a:schemeClr val="bg1"/>
                </a:solidFill>
              </a:rPr>
              <a:t>f</a:t>
            </a:r>
            <a:r>
              <a:rPr lang="en-AU" baseline="-25000" dirty="0">
                <a:solidFill>
                  <a:schemeClr val="bg1"/>
                </a:solidFill>
              </a:rPr>
              <a:t>2</a:t>
            </a:r>
          </a:p>
        </p:txBody>
      </p:sp>
      <p:cxnSp>
        <p:nvCxnSpPr>
          <p:cNvPr id="48" name="Straight Arrow Connector 47">
            <a:extLst>
              <a:ext uri="{FF2B5EF4-FFF2-40B4-BE49-F238E27FC236}">
                <a16:creationId xmlns:a16="http://schemas.microsoft.com/office/drawing/2014/main" id="{05B690FA-5DAA-415A-96C5-117442C1ABCF}"/>
              </a:ext>
            </a:extLst>
          </p:cNvPr>
          <p:cNvCxnSpPr>
            <a:cxnSpLocks/>
          </p:cNvCxnSpPr>
          <p:nvPr/>
        </p:nvCxnSpPr>
        <p:spPr>
          <a:xfrm flipH="1" flipV="1">
            <a:off x="7183763" y="2038667"/>
            <a:ext cx="261800" cy="33170"/>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73" name="TextBox 72">
            <a:extLst>
              <a:ext uri="{FF2B5EF4-FFF2-40B4-BE49-F238E27FC236}">
                <a16:creationId xmlns:a16="http://schemas.microsoft.com/office/drawing/2014/main" id="{387043B1-D478-43B1-9393-33E2EBC6AD08}"/>
              </a:ext>
            </a:extLst>
          </p:cNvPr>
          <p:cNvSpPr txBox="1"/>
          <p:nvPr/>
        </p:nvSpPr>
        <p:spPr>
          <a:xfrm>
            <a:off x="3799161" y="1083493"/>
            <a:ext cx="1690852" cy="323165"/>
          </a:xfrm>
          <a:prstGeom prst="rect">
            <a:avLst/>
          </a:prstGeom>
          <a:noFill/>
        </p:spPr>
        <p:txBody>
          <a:bodyPr wrap="square" rtlCol="0">
            <a:spAutoFit/>
          </a:bodyPr>
          <a:lstStyle/>
          <a:p>
            <a:pPr algn="ctr"/>
            <a:r>
              <a:rPr lang="en-AU" sz="1500" dirty="0"/>
              <a:t>Vib2</a:t>
            </a:r>
          </a:p>
        </p:txBody>
      </p:sp>
      <p:sp>
        <p:nvSpPr>
          <p:cNvPr id="74" name="TextBox 73">
            <a:extLst>
              <a:ext uri="{FF2B5EF4-FFF2-40B4-BE49-F238E27FC236}">
                <a16:creationId xmlns:a16="http://schemas.microsoft.com/office/drawing/2014/main" id="{1909D3D9-7507-40F7-98AC-9EDF9BD8D4B9}"/>
              </a:ext>
            </a:extLst>
          </p:cNvPr>
          <p:cNvSpPr txBox="1"/>
          <p:nvPr/>
        </p:nvSpPr>
        <p:spPr>
          <a:xfrm>
            <a:off x="2378629" y="1082581"/>
            <a:ext cx="1690852" cy="323165"/>
          </a:xfrm>
          <a:prstGeom prst="rect">
            <a:avLst/>
          </a:prstGeom>
          <a:noFill/>
        </p:spPr>
        <p:txBody>
          <a:bodyPr wrap="square" rtlCol="0">
            <a:spAutoFit/>
          </a:bodyPr>
          <a:lstStyle/>
          <a:p>
            <a:pPr algn="ctr"/>
            <a:r>
              <a:rPr lang="en-AU" sz="1500" dirty="0"/>
              <a:t>Vib1</a:t>
            </a:r>
          </a:p>
        </p:txBody>
      </p:sp>
      <p:sp>
        <p:nvSpPr>
          <p:cNvPr id="75" name="Google Shape;110;p5">
            <a:extLst>
              <a:ext uri="{FF2B5EF4-FFF2-40B4-BE49-F238E27FC236}">
                <a16:creationId xmlns:a16="http://schemas.microsoft.com/office/drawing/2014/main" id="{31C2BC78-7F2D-48F9-BA6D-812BEF8D2746}"/>
              </a:ext>
            </a:extLst>
          </p:cNvPr>
          <p:cNvSpPr txBox="1"/>
          <p:nvPr/>
        </p:nvSpPr>
        <p:spPr>
          <a:xfrm>
            <a:off x="408397" y="1349684"/>
            <a:ext cx="1702707" cy="3121146"/>
          </a:xfrm>
          <a:prstGeom prst="rect">
            <a:avLst/>
          </a:prstGeom>
          <a:noFill/>
          <a:ln>
            <a:noFill/>
          </a:ln>
        </p:spPr>
        <p:txBody>
          <a:bodyPr spcFirstLastPara="1" wrap="square" lIns="68569" tIns="34275" rIns="68569" bIns="34275" anchor="t" anchorCtr="0">
            <a:noAutofit/>
          </a:bodyPr>
          <a:lstStyle/>
          <a:p>
            <a:r>
              <a:rPr lang="en-AU" dirty="0"/>
              <a:t>Combinational frequencies are present </a:t>
            </a:r>
            <a:r>
              <a:rPr lang="en-AU" dirty="0">
                <a:solidFill>
                  <a:srgbClr val="FF0000"/>
                </a:solidFill>
              </a:rPr>
              <a:t>only</a:t>
            </a:r>
            <a:r>
              <a:rPr lang="en-AU" dirty="0"/>
              <a:t> when two vibrators work at the same time</a:t>
            </a:r>
          </a:p>
          <a:p>
            <a:endParaRPr lang="en-AU" dirty="0"/>
          </a:p>
        </p:txBody>
      </p:sp>
      <p:sp>
        <p:nvSpPr>
          <p:cNvPr id="76" name="TextBox 75">
            <a:extLst>
              <a:ext uri="{FF2B5EF4-FFF2-40B4-BE49-F238E27FC236}">
                <a16:creationId xmlns:a16="http://schemas.microsoft.com/office/drawing/2014/main" id="{726E01C4-56E4-4AAA-9FFA-45B3301FCC40}"/>
              </a:ext>
            </a:extLst>
          </p:cNvPr>
          <p:cNvSpPr txBox="1"/>
          <p:nvPr/>
        </p:nvSpPr>
        <p:spPr>
          <a:xfrm>
            <a:off x="2946021" y="2585234"/>
            <a:ext cx="443899" cy="369332"/>
          </a:xfrm>
          <a:prstGeom prst="rect">
            <a:avLst/>
          </a:prstGeom>
          <a:noFill/>
        </p:spPr>
        <p:txBody>
          <a:bodyPr wrap="square" rtlCol="0">
            <a:spAutoFit/>
          </a:bodyPr>
          <a:lstStyle/>
          <a:p>
            <a:pPr algn="r"/>
            <a:r>
              <a:rPr lang="en-AU" dirty="0">
                <a:solidFill>
                  <a:schemeClr val="bg1"/>
                </a:solidFill>
              </a:rPr>
              <a:t>?</a:t>
            </a:r>
            <a:endParaRPr lang="en-AU" baseline="-25000" dirty="0">
              <a:solidFill>
                <a:schemeClr val="bg1"/>
              </a:solidFill>
            </a:endParaRPr>
          </a:p>
        </p:txBody>
      </p:sp>
      <p:cxnSp>
        <p:nvCxnSpPr>
          <p:cNvPr id="77" name="Straight Arrow Connector 76">
            <a:extLst>
              <a:ext uri="{FF2B5EF4-FFF2-40B4-BE49-F238E27FC236}">
                <a16:creationId xmlns:a16="http://schemas.microsoft.com/office/drawing/2014/main" id="{DC223AE2-E920-4988-AC32-19A824151A87}"/>
              </a:ext>
            </a:extLst>
          </p:cNvPr>
          <p:cNvCxnSpPr>
            <a:cxnSpLocks/>
          </p:cNvCxnSpPr>
          <p:nvPr/>
        </p:nvCxnSpPr>
        <p:spPr>
          <a:xfrm flipH="1">
            <a:off x="3074477" y="2768473"/>
            <a:ext cx="104119" cy="73902"/>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65263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4" name="Google Shape;103;p4"/>
          <p:cNvSpPr txBox="1"/>
          <p:nvPr/>
        </p:nvSpPr>
        <p:spPr>
          <a:xfrm>
            <a:off x="408396" y="553848"/>
            <a:ext cx="8337398" cy="456416"/>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AU" sz="2400" b="1" dirty="0">
                <a:solidFill>
                  <a:srgbClr val="000000"/>
                </a:solidFill>
                <a:sym typeface="Arial"/>
              </a:rPr>
              <a:t>Curtin </a:t>
            </a:r>
            <a:r>
              <a:rPr lang="en-AU" sz="2400" b="1" dirty="0" err="1">
                <a:solidFill>
                  <a:srgbClr val="000000"/>
                </a:solidFill>
                <a:sym typeface="Arial"/>
              </a:rPr>
              <a:t>GeoLab</a:t>
            </a:r>
            <a:r>
              <a:rPr lang="en-AU" sz="2400" b="1" dirty="0">
                <a:solidFill>
                  <a:srgbClr val="000000"/>
                </a:solidFill>
                <a:sym typeface="Arial"/>
              </a:rPr>
              <a:t> experiment</a:t>
            </a:r>
            <a:endParaRPr lang="en-AU" sz="2400" dirty="0"/>
          </a:p>
        </p:txBody>
      </p:sp>
      <p:sp>
        <p:nvSpPr>
          <p:cNvPr id="9" name="Google Shape;110;p5">
            <a:extLst>
              <a:ext uri="{FF2B5EF4-FFF2-40B4-BE49-F238E27FC236}">
                <a16:creationId xmlns:a16="http://schemas.microsoft.com/office/drawing/2014/main" id="{9B27ECB4-4352-4BA5-B2AC-30442BD4C228}"/>
              </a:ext>
            </a:extLst>
          </p:cNvPr>
          <p:cNvSpPr txBox="1"/>
          <p:nvPr/>
        </p:nvSpPr>
        <p:spPr>
          <a:xfrm>
            <a:off x="408396" y="1349684"/>
            <a:ext cx="3682756" cy="3121146"/>
          </a:xfrm>
          <a:prstGeom prst="rect">
            <a:avLst/>
          </a:prstGeom>
          <a:noFill/>
          <a:ln>
            <a:noFill/>
          </a:ln>
        </p:spPr>
        <p:txBody>
          <a:bodyPr spcFirstLastPara="1" wrap="square" lIns="68569" tIns="34275" rIns="68569" bIns="34275" anchor="t" anchorCtr="0">
            <a:noAutofit/>
          </a:bodyPr>
          <a:lstStyle/>
          <a:p>
            <a:r>
              <a:rPr lang="en-AU" dirty="0"/>
              <a:t>The wavefield contains </a:t>
            </a:r>
          </a:p>
          <a:p>
            <a:endParaRPr lang="en-AU" sz="1200" dirty="0"/>
          </a:p>
          <a:p>
            <a:pPr marL="257175" indent="-257175">
              <a:buFont typeface="Arial" panose="020B0604020202020204" pitchFamily="34" charset="0"/>
              <a:buChar char="•"/>
            </a:pPr>
            <a:r>
              <a:rPr lang="en-AU" dirty="0"/>
              <a:t>Fundamental frequencies</a:t>
            </a:r>
          </a:p>
          <a:p>
            <a:pPr marL="257175" indent="-257175">
              <a:buFont typeface="Arial" panose="020B0604020202020204" pitchFamily="34" charset="0"/>
              <a:buChar char="•"/>
            </a:pPr>
            <a:endParaRPr lang="en-AU" sz="600" dirty="0"/>
          </a:p>
          <a:p>
            <a:pPr marL="257175" indent="-257175">
              <a:buFont typeface="Arial" panose="020B0604020202020204" pitchFamily="34" charset="0"/>
              <a:buChar char="•"/>
            </a:pPr>
            <a:r>
              <a:rPr lang="en-AU" dirty="0"/>
              <a:t>Higher harmonics </a:t>
            </a:r>
          </a:p>
          <a:p>
            <a:pPr marL="257175" indent="-257175">
              <a:buFont typeface="Arial" panose="020B0604020202020204" pitchFamily="34" charset="0"/>
              <a:buChar char="•"/>
            </a:pPr>
            <a:endParaRPr lang="en-AU" sz="600" dirty="0"/>
          </a:p>
          <a:p>
            <a:pPr marL="257175" indent="-257175">
              <a:buFont typeface="Arial" panose="020B0604020202020204" pitchFamily="34" charset="0"/>
              <a:buChar char="•"/>
            </a:pPr>
            <a:r>
              <a:rPr lang="en-AU" dirty="0"/>
              <a:t>Combinational frequencies</a:t>
            </a:r>
          </a:p>
          <a:p>
            <a:pPr marL="257175" indent="-257175">
              <a:buFont typeface="Arial" panose="020B0604020202020204" pitchFamily="34" charset="0"/>
              <a:buChar char="•"/>
            </a:pPr>
            <a:endParaRPr lang="en-AU" sz="600" dirty="0"/>
          </a:p>
          <a:p>
            <a:pPr marL="257175" indent="-257175">
              <a:buFont typeface="Arial" panose="020B0604020202020204" pitchFamily="34" charset="0"/>
              <a:buChar char="•"/>
            </a:pPr>
            <a:r>
              <a:rPr lang="en-AU" dirty="0"/>
              <a:t>Noise from human activity</a:t>
            </a:r>
          </a:p>
        </p:txBody>
      </p:sp>
      <p:grpSp>
        <p:nvGrpSpPr>
          <p:cNvPr id="11" name="Group 10">
            <a:extLst>
              <a:ext uri="{FF2B5EF4-FFF2-40B4-BE49-F238E27FC236}">
                <a16:creationId xmlns:a16="http://schemas.microsoft.com/office/drawing/2014/main" id="{F00F5D7D-C2DA-4246-B978-F956E3BAA615}"/>
              </a:ext>
            </a:extLst>
          </p:cNvPr>
          <p:cNvGrpSpPr/>
          <p:nvPr/>
        </p:nvGrpSpPr>
        <p:grpSpPr>
          <a:xfrm>
            <a:off x="4157942" y="1043974"/>
            <a:ext cx="4599393" cy="3611534"/>
            <a:chOff x="5715001" y="1391965"/>
            <a:chExt cx="6132524" cy="4815378"/>
          </a:xfrm>
        </p:grpSpPr>
        <p:pic>
          <p:nvPicPr>
            <p:cNvPr id="8" name="Picture 7" descr="A picture containing chart&#10;&#10;Description automatically generated">
              <a:extLst>
                <a:ext uri="{FF2B5EF4-FFF2-40B4-BE49-F238E27FC236}">
                  <a16:creationId xmlns:a16="http://schemas.microsoft.com/office/drawing/2014/main" id="{3682D0CB-B15E-4A7D-B2D1-C5387333DA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1" y="1618047"/>
              <a:ext cx="5941524" cy="4589296"/>
            </a:xfrm>
            <a:prstGeom prst="rect">
              <a:avLst/>
            </a:prstGeom>
          </p:spPr>
        </p:pic>
        <p:sp>
          <p:nvSpPr>
            <p:cNvPr id="2" name="TextBox 1">
              <a:extLst>
                <a:ext uri="{FF2B5EF4-FFF2-40B4-BE49-F238E27FC236}">
                  <a16:creationId xmlns:a16="http://schemas.microsoft.com/office/drawing/2014/main" id="{B2CD4125-3CE9-4CB6-97F1-66FC6A608F5B}"/>
                </a:ext>
              </a:extLst>
            </p:cNvPr>
            <p:cNvSpPr txBox="1"/>
            <p:nvPr/>
          </p:nvSpPr>
          <p:spPr>
            <a:xfrm rot="5400000">
              <a:off x="10339427" y="2499954"/>
              <a:ext cx="2616088" cy="400109"/>
            </a:xfrm>
            <a:prstGeom prst="rect">
              <a:avLst/>
            </a:prstGeom>
            <a:noFill/>
          </p:spPr>
          <p:txBody>
            <a:bodyPr wrap="square" rtlCol="0">
              <a:spAutoFit/>
            </a:bodyPr>
            <a:lstStyle/>
            <a:p>
              <a:pPr algn="r"/>
              <a:r>
                <a:rPr lang="en-AU" sz="1350" dirty="0"/>
                <a:t>Vib1 (</a:t>
              </a:r>
              <a:r>
                <a:rPr lang="en-AU" sz="1350" i="1" dirty="0"/>
                <a:t>f</a:t>
              </a:r>
              <a:r>
                <a:rPr lang="en-AU" sz="1350" baseline="-25000" dirty="0"/>
                <a:t>1</a:t>
              </a:r>
              <a:r>
                <a:rPr lang="en-AU" sz="1350" dirty="0"/>
                <a:t> = 30 Hz)</a:t>
              </a:r>
            </a:p>
          </p:txBody>
        </p:sp>
        <p:sp>
          <p:nvSpPr>
            <p:cNvPr id="10" name="TextBox 9">
              <a:extLst>
                <a:ext uri="{FF2B5EF4-FFF2-40B4-BE49-F238E27FC236}">
                  <a16:creationId xmlns:a16="http://schemas.microsoft.com/office/drawing/2014/main" id="{7EC63E5C-8952-4AED-A857-9AF871CAEEA6}"/>
                </a:ext>
              </a:extLst>
            </p:cNvPr>
            <p:cNvSpPr txBox="1"/>
            <p:nvPr/>
          </p:nvSpPr>
          <p:spPr>
            <a:xfrm rot="5400000">
              <a:off x="10882842" y="4843655"/>
              <a:ext cx="1529256" cy="400109"/>
            </a:xfrm>
            <a:prstGeom prst="rect">
              <a:avLst/>
            </a:prstGeom>
            <a:noFill/>
          </p:spPr>
          <p:txBody>
            <a:bodyPr wrap="square" rtlCol="0">
              <a:spAutoFit/>
            </a:bodyPr>
            <a:lstStyle/>
            <a:p>
              <a:pPr algn="r"/>
              <a:r>
                <a:rPr lang="en-AU" sz="1350" dirty="0"/>
                <a:t>Vib1 &amp; Vib2</a:t>
              </a:r>
            </a:p>
          </p:txBody>
        </p:sp>
      </p:grpSp>
    </p:spTree>
    <p:extLst>
      <p:ext uri="{BB962C8B-B14F-4D97-AF65-F5344CB8AC3E}">
        <p14:creationId xmlns:p14="http://schemas.microsoft.com/office/powerpoint/2010/main" val="3607277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37" name="Google Shape;110;p5">
            <a:extLst>
              <a:ext uri="{FF2B5EF4-FFF2-40B4-BE49-F238E27FC236}">
                <a16:creationId xmlns:a16="http://schemas.microsoft.com/office/drawing/2014/main" id="{F3FCE359-F39A-4E03-A268-8636F01A3AEA}"/>
              </a:ext>
            </a:extLst>
          </p:cNvPr>
          <p:cNvSpPr txBox="1"/>
          <p:nvPr/>
        </p:nvSpPr>
        <p:spPr>
          <a:xfrm>
            <a:off x="408397" y="1349685"/>
            <a:ext cx="2376926" cy="346249"/>
          </a:xfrm>
          <a:prstGeom prst="rect">
            <a:avLst/>
          </a:prstGeom>
          <a:noFill/>
          <a:ln>
            <a:noFill/>
          </a:ln>
        </p:spPr>
        <p:txBody>
          <a:bodyPr spcFirstLastPara="1" wrap="square" lIns="68569" tIns="34275" rIns="68569" bIns="34275" anchor="t" anchorCtr="0">
            <a:noAutofit/>
          </a:bodyPr>
          <a:lstStyle/>
          <a:p>
            <a:r>
              <a:rPr lang="en-AU" b="1" dirty="0"/>
              <a:t>Near field test</a:t>
            </a:r>
          </a:p>
        </p:txBody>
      </p:sp>
      <p:graphicFrame>
        <p:nvGraphicFramePr>
          <p:cNvPr id="15" name="Object 14">
            <a:extLst>
              <a:ext uri="{FF2B5EF4-FFF2-40B4-BE49-F238E27FC236}">
                <a16:creationId xmlns:a16="http://schemas.microsoft.com/office/drawing/2014/main" id="{2556EACA-B203-4938-9AD7-0DA3F8AB7335}"/>
              </a:ext>
            </a:extLst>
          </p:cNvPr>
          <p:cNvGraphicFramePr>
            <a:graphicFrameLocks noChangeAspect="1"/>
          </p:cNvGraphicFramePr>
          <p:nvPr/>
        </p:nvGraphicFramePr>
        <p:xfrm>
          <a:off x="1424062" y="2926920"/>
          <a:ext cx="1727927" cy="1230987"/>
        </p:xfrm>
        <a:graphic>
          <a:graphicData uri="http://schemas.openxmlformats.org/presentationml/2006/ole">
            <mc:AlternateContent xmlns:mc="http://schemas.openxmlformats.org/markup-compatibility/2006">
              <mc:Choice xmlns:v="urn:schemas-microsoft-com:vml" Requires="v">
                <p:oleObj spid="_x0000_s23584" r:id="rId4" imgW="2777040" imgH="1977480" progId="">
                  <p:embed/>
                </p:oleObj>
              </mc:Choice>
              <mc:Fallback>
                <p:oleObj r:id="rId4" imgW="2777040" imgH="1977480" progId="">
                  <p:embed/>
                  <p:pic>
                    <p:nvPicPr>
                      <p:cNvPr id="15" name="Object 14">
                        <a:extLst>
                          <a:ext uri="{FF2B5EF4-FFF2-40B4-BE49-F238E27FC236}">
                            <a16:creationId xmlns:a16="http://schemas.microsoft.com/office/drawing/2014/main" id="{2556EACA-B203-4938-9AD7-0DA3F8AB7335}"/>
                          </a:ext>
                        </a:extLst>
                      </p:cNvPr>
                      <p:cNvPicPr/>
                      <p:nvPr/>
                    </p:nvPicPr>
                    <p:blipFill>
                      <a:blip r:embed="rId5"/>
                      <a:stretch>
                        <a:fillRect/>
                      </a:stretch>
                    </p:blipFill>
                    <p:spPr>
                      <a:xfrm>
                        <a:off x="1424062" y="2926920"/>
                        <a:ext cx="1727927" cy="1230987"/>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B957D331-99EA-45F3-A278-AC3DA71827AE}"/>
              </a:ext>
            </a:extLst>
          </p:cNvPr>
          <p:cNvGraphicFramePr>
            <a:graphicFrameLocks noChangeAspect="1"/>
          </p:cNvGraphicFramePr>
          <p:nvPr/>
        </p:nvGraphicFramePr>
        <p:xfrm>
          <a:off x="408396" y="1695933"/>
          <a:ext cx="1409485" cy="1230987"/>
        </p:xfrm>
        <a:graphic>
          <a:graphicData uri="http://schemas.openxmlformats.org/presentationml/2006/ole">
            <mc:AlternateContent xmlns:mc="http://schemas.openxmlformats.org/markup-compatibility/2006">
              <mc:Choice xmlns:v="urn:schemas-microsoft-com:vml" Requires="v">
                <p:oleObj spid="_x0000_s23585" r:id="rId6" imgW="2418840" imgH="2113200" progId="">
                  <p:embed/>
                </p:oleObj>
              </mc:Choice>
              <mc:Fallback>
                <p:oleObj r:id="rId6" imgW="2418840" imgH="2113200" progId="">
                  <p:embed/>
                  <p:pic>
                    <p:nvPicPr>
                      <p:cNvPr id="18" name="Object 17">
                        <a:extLst>
                          <a:ext uri="{FF2B5EF4-FFF2-40B4-BE49-F238E27FC236}">
                            <a16:creationId xmlns:a16="http://schemas.microsoft.com/office/drawing/2014/main" id="{B957D331-99EA-45F3-A278-AC3DA71827AE}"/>
                          </a:ext>
                        </a:extLst>
                      </p:cNvPr>
                      <p:cNvPicPr/>
                      <p:nvPr/>
                    </p:nvPicPr>
                    <p:blipFill>
                      <a:blip r:embed="rId7"/>
                      <a:stretch>
                        <a:fillRect/>
                      </a:stretch>
                    </p:blipFill>
                    <p:spPr>
                      <a:xfrm>
                        <a:off x="408396" y="1695933"/>
                        <a:ext cx="1409485" cy="1230987"/>
                      </a:xfrm>
                      <a:prstGeom prst="rect">
                        <a:avLst/>
                      </a:prstGeom>
                    </p:spPr>
                  </p:pic>
                </p:oleObj>
              </mc:Fallback>
            </mc:AlternateContent>
          </a:graphicData>
        </a:graphic>
      </p:graphicFrame>
      <p:cxnSp>
        <p:nvCxnSpPr>
          <p:cNvPr id="29" name="Straight Arrow Connector 28">
            <a:extLst>
              <a:ext uri="{FF2B5EF4-FFF2-40B4-BE49-F238E27FC236}">
                <a16:creationId xmlns:a16="http://schemas.microsoft.com/office/drawing/2014/main" id="{5192E695-88FD-40E1-B298-72A7D02BC92F}"/>
              </a:ext>
            </a:extLst>
          </p:cNvPr>
          <p:cNvCxnSpPr>
            <a:cxnSpLocks/>
          </p:cNvCxnSpPr>
          <p:nvPr/>
        </p:nvCxnSpPr>
        <p:spPr>
          <a:xfrm>
            <a:off x="1506942" y="2845741"/>
            <a:ext cx="276196" cy="168809"/>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sp>
        <p:nvSpPr>
          <p:cNvPr id="57" name="TextBox 56">
            <a:extLst>
              <a:ext uri="{FF2B5EF4-FFF2-40B4-BE49-F238E27FC236}">
                <a16:creationId xmlns:a16="http://schemas.microsoft.com/office/drawing/2014/main" id="{F92AE12F-C29C-45F1-BC8D-33506E032820}"/>
              </a:ext>
            </a:extLst>
          </p:cNvPr>
          <p:cNvSpPr txBox="1"/>
          <p:nvPr/>
        </p:nvSpPr>
        <p:spPr>
          <a:xfrm>
            <a:off x="1581179" y="2604229"/>
            <a:ext cx="714858" cy="369332"/>
          </a:xfrm>
          <a:prstGeom prst="rect">
            <a:avLst/>
          </a:prstGeom>
          <a:noFill/>
        </p:spPr>
        <p:txBody>
          <a:bodyPr wrap="square" rtlCol="0">
            <a:spAutoFit/>
          </a:bodyPr>
          <a:lstStyle/>
          <a:p>
            <a:pPr algn="ctr"/>
            <a:r>
              <a:rPr lang="en-AU" b="1" dirty="0"/>
              <a:t>10 m</a:t>
            </a:r>
          </a:p>
        </p:txBody>
      </p:sp>
      <p:grpSp>
        <p:nvGrpSpPr>
          <p:cNvPr id="44" name="Group 43">
            <a:extLst>
              <a:ext uri="{FF2B5EF4-FFF2-40B4-BE49-F238E27FC236}">
                <a16:creationId xmlns:a16="http://schemas.microsoft.com/office/drawing/2014/main" id="{46B33992-6894-4E83-8E43-C97CE6397868}"/>
              </a:ext>
            </a:extLst>
          </p:cNvPr>
          <p:cNvGrpSpPr/>
          <p:nvPr/>
        </p:nvGrpSpPr>
        <p:grpSpPr>
          <a:xfrm>
            <a:off x="3568398" y="1122208"/>
            <a:ext cx="5447767" cy="3606854"/>
            <a:chOff x="4757863" y="1496277"/>
            <a:chExt cx="7263689" cy="4809138"/>
          </a:xfrm>
        </p:grpSpPr>
        <p:grpSp>
          <p:nvGrpSpPr>
            <p:cNvPr id="43" name="Group 42">
              <a:extLst>
                <a:ext uri="{FF2B5EF4-FFF2-40B4-BE49-F238E27FC236}">
                  <a16:creationId xmlns:a16="http://schemas.microsoft.com/office/drawing/2014/main" id="{0A2281AF-2F48-4304-B863-C8C1BAF27363}"/>
                </a:ext>
              </a:extLst>
            </p:cNvPr>
            <p:cNvGrpSpPr/>
            <p:nvPr/>
          </p:nvGrpSpPr>
          <p:grpSpPr>
            <a:xfrm>
              <a:off x="4757863" y="1496277"/>
              <a:ext cx="7263689" cy="4809138"/>
              <a:chOff x="4757863" y="1496277"/>
              <a:chExt cx="7263689" cy="4809138"/>
            </a:xfrm>
          </p:grpSpPr>
          <p:grpSp>
            <p:nvGrpSpPr>
              <p:cNvPr id="14" name="Group 13">
                <a:extLst>
                  <a:ext uri="{FF2B5EF4-FFF2-40B4-BE49-F238E27FC236}">
                    <a16:creationId xmlns:a16="http://schemas.microsoft.com/office/drawing/2014/main" id="{3C3C99CC-7704-4830-A617-61302E8D79C7}"/>
                  </a:ext>
                </a:extLst>
              </p:cNvPr>
              <p:cNvGrpSpPr/>
              <p:nvPr/>
            </p:nvGrpSpPr>
            <p:grpSpPr>
              <a:xfrm>
                <a:off x="4757863" y="1694553"/>
                <a:ext cx="7263689" cy="4610862"/>
                <a:chOff x="4837660" y="1574912"/>
                <a:chExt cx="7263689" cy="4610862"/>
              </a:xfrm>
            </p:grpSpPr>
            <p:grpSp>
              <p:nvGrpSpPr>
                <p:cNvPr id="13" name="Group 12">
                  <a:extLst>
                    <a:ext uri="{FF2B5EF4-FFF2-40B4-BE49-F238E27FC236}">
                      <a16:creationId xmlns:a16="http://schemas.microsoft.com/office/drawing/2014/main" id="{D79D6449-1A31-47E0-A8EA-04BC160804ED}"/>
                    </a:ext>
                  </a:extLst>
                </p:cNvPr>
                <p:cNvGrpSpPr/>
                <p:nvPr/>
              </p:nvGrpSpPr>
              <p:grpSpPr>
                <a:xfrm>
                  <a:off x="4837660" y="1574912"/>
                  <a:ext cx="7194594" cy="4610862"/>
                  <a:chOff x="4910641" y="1682229"/>
                  <a:chExt cx="7194594" cy="4610862"/>
                </a:xfrm>
              </p:grpSpPr>
              <p:pic>
                <p:nvPicPr>
                  <p:cNvPr id="3" name="Picture 2" descr="Chart, histogram&#10;&#10;Description automatically generated">
                    <a:extLst>
                      <a:ext uri="{FF2B5EF4-FFF2-40B4-BE49-F238E27FC236}">
                        <a16:creationId xmlns:a16="http://schemas.microsoft.com/office/drawing/2014/main" id="{4E541B6A-69F0-4BA3-A33F-A5825C2A5D9E}"/>
                      </a:ext>
                    </a:extLst>
                  </p:cNvPr>
                  <p:cNvPicPr>
                    <a:picLocks noChangeAspect="1"/>
                  </p:cNvPicPr>
                  <p:nvPr/>
                </p:nvPicPr>
                <p:blipFill>
                  <a:blip r:embed="rId8"/>
                  <a:stretch>
                    <a:fillRect/>
                  </a:stretch>
                </p:blipFill>
                <p:spPr>
                  <a:xfrm>
                    <a:off x="4910641" y="1684008"/>
                    <a:ext cx="4219211" cy="2488305"/>
                  </a:xfrm>
                  <a:prstGeom prst="rect">
                    <a:avLst/>
                  </a:prstGeom>
                </p:spPr>
              </p:pic>
              <p:pic>
                <p:nvPicPr>
                  <p:cNvPr id="6" name="Picture 5" descr="Chart&#10;&#10;Description automatically generated">
                    <a:extLst>
                      <a:ext uri="{FF2B5EF4-FFF2-40B4-BE49-F238E27FC236}">
                        <a16:creationId xmlns:a16="http://schemas.microsoft.com/office/drawing/2014/main" id="{5202D4BA-1F97-4E29-8715-4C7B6F69BE64}"/>
                      </a:ext>
                    </a:extLst>
                  </p:cNvPr>
                  <p:cNvPicPr>
                    <a:picLocks noChangeAspect="1"/>
                  </p:cNvPicPr>
                  <p:nvPr/>
                </p:nvPicPr>
                <p:blipFill>
                  <a:blip r:embed="rId9"/>
                  <a:stretch>
                    <a:fillRect/>
                  </a:stretch>
                </p:blipFill>
                <p:spPr>
                  <a:xfrm>
                    <a:off x="4910641" y="3799797"/>
                    <a:ext cx="4219211" cy="2488305"/>
                  </a:xfrm>
                  <a:prstGeom prst="rect">
                    <a:avLst/>
                  </a:prstGeom>
                </p:spPr>
              </p:pic>
              <p:pic>
                <p:nvPicPr>
                  <p:cNvPr id="8" name="Picture 7" descr="Chart&#10;&#10;Description automatically generated">
                    <a:extLst>
                      <a:ext uri="{FF2B5EF4-FFF2-40B4-BE49-F238E27FC236}">
                        <a16:creationId xmlns:a16="http://schemas.microsoft.com/office/drawing/2014/main" id="{D7895323-22E4-420D-98F8-104DDF6B7AF7}"/>
                      </a:ext>
                    </a:extLst>
                  </p:cNvPr>
                  <p:cNvPicPr>
                    <a:picLocks noChangeAspect="1"/>
                  </p:cNvPicPr>
                  <p:nvPr/>
                </p:nvPicPr>
                <p:blipFill rotWithShape="1">
                  <a:blip r:embed="rId10"/>
                  <a:srcRect l="11051"/>
                  <a:stretch/>
                </p:blipFill>
                <p:spPr>
                  <a:xfrm>
                    <a:off x="8352305" y="1682229"/>
                    <a:ext cx="3752929" cy="2488305"/>
                  </a:xfrm>
                  <a:prstGeom prst="rect">
                    <a:avLst/>
                  </a:prstGeom>
                </p:spPr>
              </p:pic>
              <p:pic>
                <p:nvPicPr>
                  <p:cNvPr id="11" name="Picture 10" descr="Chart&#10;&#10;Description automatically generated">
                    <a:extLst>
                      <a:ext uri="{FF2B5EF4-FFF2-40B4-BE49-F238E27FC236}">
                        <a16:creationId xmlns:a16="http://schemas.microsoft.com/office/drawing/2014/main" id="{307D322C-55B9-4164-881D-7C78A5E147DA}"/>
                      </a:ext>
                    </a:extLst>
                  </p:cNvPr>
                  <p:cNvPicPr>
                    <a:picLocks noChangeAspect="1"/>
                  </p:cNvPicPr>
                  <p:nvPr/>
                </p:nvPicPr>
                <p:blipFill rotWithShape="1">
                  <a:blip r:embed="rId11"/>
                  <a:srcRect l="11051"/>
                  <a:stretch/>
                </p:blipFill>
                <p:spPr>
                  <a:xfrm>
                    <a:off x="8352305" y="3804786"/>
                    <a:ext cx="3752930" cy="2488305"/>
                  </a:xfrm>
                  <a:prstGeom prst="rect">
                    <a:avLst/>
                  </a:prstGeom>
                </p:spPr>
              </p:pic>
            </p:grpSp>
            <p:pic>
              <p:nvPicPr>
                <p:cNvPr id="46" name="Picture 45" descr="Chart&#10;&#10;Description automatically generated">
                  <a:extLst>
                    <a:ext uri="{FF2B5EF4-FFF2-40B4-BE49-F238E27FC236}">
                      <a16:creationId xmlns:a16="http://schemas.microsoft.com/office/drawing/2014/main" id="{8D6F3E3F-4C05-439D-BCDB-2F15174A8F46}"/>
                    </a:ext>
                  </a:extLst>
                </p:cNvPr>
                <p:cNvPicPr>
                  <a:picLocks noChangeAspect="1"/>
                </p:cNvPicPr>
                <p:nvPr/>
              </p:nvPicPr>
              <p:blipFill rotWithShape="1">
                <a:blip r:embed="rId12"/>
                <a:srcRect l="83353" t="5891" r="-1" b="6172"/>
                <a:stretch/>
              </p:blipFill>
              <p:spPr>
                <a:xfrm>
                  <a:off x="11320496" y="1679938"/>
                  <a:ext cx="780853" cy="4319958"/>
                </a:xfrm>
                <a:prstGeom prst="rect">
                  <a:avLst/>
                </a:prstGeom>
              </p:spPr>
            </p:pic>
          </p:grpSp>
          <p:sp>
            <p:nvSpPr>
              <p:cNvPr id="58" name="TextBox 57">
                <a:extLst>
                  <a:ext uri="{FF2B5EF4-FFF2-40B4-BE49-F238E27FC236}">
                    <a16:creationId xmlns:a16="http://schemas.microsoft.com/office/drawing/2014/main" id="{81A87335-2D3A-4EBA-AB13-319535243FE6}"/>
                  </a:ext>
                </a:extLst>
              </p:cNvPr>
              <p:cNvSpPr txBox="1"/>
              <p:nvPr/>
            </p:nvSpPr>
            <p:spPr>
              <a:xfrm>
                <a:off x="5626838" y="1496277"/>
                <a:ext cx="2254469" cy="430887"/>
              </a:xfrm>
              <a:prstGeom prst="rect">
                <a:avLst/>
              </a:prstGeom>
              <a:noFill/>
            </p:spPr>
            <p:txBody>
              <a:bodyPr wrap="square" rtlCol="0">
                <a:spAutoFit/>
              </a:bodyPr>
              <a:lstStyle/>
              <a:p>
                <a:pPr algn="ctr"/>
                <a:r>
                  <a:rPr lang="en-AU" sz="1500" dirty="0"/>
                  <a:t>Vib1 + Vib2</a:t>
                </a:r>
              </a:p>
            </p:txBody>
          </p:sp>
          <p:sp>
            <p:nvSpPr>
              <p:cNvPr id="59" name="TextBox 58">
                <a:extLst>
                  <a:ext uri="{FF2B5EF4-FFF2-40B4-BE49-F238E27FC236}">
                    <a16:creationId xmlns:a16="http://schemas.microsoft.com/office/drawing/2014/main" id="{3B2E926C-44B0-4686-9C11-B02B47996A01}"/>
                  </a:ext>
                </a:extLst>
              </p:cNvPr>
              <p:cNvSpPr txBox="1"/>
              <p:nvPr/>
            </p:nvSpPr>
            <p:spPr>
              <a:xfrm>
                <a:off x="8605301" y="1496277"/>
                <a:ext cx="2254469" cy="430887"/>
              </a:xfrm>
              <a:prstGeom prst="rect">
                <a:avLst/>
              </a:prstGeom>
              <a:noFill/>
            </p:spPr>
            <p:txBody>
              <a:bodyPr wrap="square" rtlCol="0">
                <a:spAutoFit/>
              </a:bodyPr>
              <a:lstStyle/>
              <a:p>
                <a:pPr algn="ctr"/>
                <a:r>
                  <a:rPr lang="en-AU" sz="1500" dirty="0"/>
                  <a:t>Vib1 &amp; Vib2</a:t>
                </a:r>
              </a:p>
            </p:txBody>
          </p:sp>
          <p:sp>
            <p:nvSpPr>
              <p:cNvPr id="62" name="TextBox 61">
                <a:extLst>
                  <a:ext uri="{FF2B5EF4-FFF2-40B4-BE49-F238E27FC236}">
                    <a16:creationId xmlns:a16="http://schemas.microsoft.com/office/drawing/2014/main" id="{048A53BF-7FFE-4F1D-B778-D823EE64E97E}"/>
                  </a:ext>
                </a:extLst>
              </p:cNvPr>
              <p:cNvSpPr txBox="1"/>
              <p:nvPr/>
            </p:nvSpPr>
            <p:spPr>
              <a:xfrm>
                <a:off x="9867785" y="2294166"/>
                <a:ext cx="1050267" cy="492443"/>
              </a:xfrm>
              <a:prstGeom prst="rect">
                <a:avLst/>
              </a:prstGeom>
              <a:noFill/>
            </p:spPr>
            <p:txBody>
              <a:bodyPr wrap="square" rtlCol="0">
                <a:spAutoFit/>
              </a:bodyPr>
              <a:lstStyle/>
              <a:p>
                <a:pPr algn="r"/>
                <a:r>
                  <a:rPr lang="en-AU" i="1" dirty="0">
                    <a:solidFill>
                      <a:schemeClr val="bg1"/>
                    </a:solidFill>
                  </a:rPr>
                  <a:t>f</a:t>
                </a:r>
                <a:r>
                  <a:rPr lang="en-AU" baseline="-25000" dirty="0">
                    <a:solidFill>
                      <a:schemeClr val="bg1"/>
                    </a:solidFill>
                  </a:rPr>
                  <a:t>1 </a:t>
                </a:r>
                <a:r>
                  <a:rPr lang="en-AU" dirty="0">
                    <a:solidFill>
                      <a:schemeClr val="bg1"/>
                    </a:solidFill>
                  </a:rPr>
                  <a:t>+ </a:t>
                </a:r>
                <a:r>
                  <a:rPr lang="en-AU" i="1" dirty="0">
                    <a:solidFill>
                      <a:schemeClr val="bg1"/>
                    </a:solidFill>
                  </a:rPr>
                  <a:t>f</a:t>
                </a:r>
                <a:r>
                  <a:rPr lang="en-AU" baseline="-25000" dirty="0">
                    <a:solidFill>
                      <a:schemeClr val="bg1"/>
                    </a:solidFill>
                  </a:rPr>
                  <a:t>2</a:t>
                </a:r>
              </a:p>
            </p:txBody>
          </p:sp>
          <p:cxnSp>
            <p:nvCxnSpPr>
              <p:cNvPr id="73" name="Straight Arrow Connector 72">
                <a:extLst>
                  <a:ext uri="{FF2B5EF4-FFF2-40B4-BE49-F238E27FC236}">
                    <a16:creationId xmlns:a16="http://schemas.microsoft.com/office/drawing/2014/main" id="{80827D65-08E6-4A04-A31B-2B4DE55E086C}"/>
                  </a:ext>
                </a:extLst>
              </p:cNvPr>
              <p:cNvCxnSpPr>
                <a:cxnSpLocks/>
              </p:cNvCxnSpPr>
              <p:nvPr/>
            </p:nvCxnSpPr>
            <p:spPr>
              <a:xfrm flipH="1">
                <a:off x="9831986" y="2637568"/>
                <a:ext cx="244005" cy="115090"/>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grpSp>
        <p:sp>
          <p:nvSpPr>
            <p:cNvPr id="74" name="TextBox 73">
              <a:extLst>
                <a:ext uri="{FF2B5EF4-FFF2-40B4-BE49-F238E27FC236}">
                  <a16:creationId xmlns:a16="http://schemas.microsoft.com/office/drawing/2014/main" id="{D981017D-18BD-41DC-83AD-6E8628F49E1F}"/>
                </a:ext>
              </a:extLst>
            </p:cNvPr>
            <p:cNvSpPr txBox="1"/>
            <p:nvPr/>
          </p:nvSpPr>
          <p:spPr>
            <a:xfrm>
              <a:off x="10230063" y="4951494"/>
              <a:ext cx="1019705" cy="492443"/>
            </a:xfrm>
            <a:prstGeom prst="rect">
              <a:avLst/>
            </a:prstGeom>
            <a:noFill/>
          </p:spPr>
          <p:txBody>
            <a:bodyPr wrap="square" rtlCol="0">
              <a:spAutoFit/>
            </a:bodyPr>
            <a:lstStyle/>
            <a:p>
              <a:pPr algn="r"/>
              <a:r>
                <a:rPr lang="en-AU" i="1" dirty="0">
                  <a:solidFill>
                    <a:schemeClr val="bg1"/>
                  </a:solidFill>
                </a:rPr>
                <a:t>f</a:t>
              </a:r>
              <a:r>
                <a:rPr lang="en-AU" baseline="-25000" dirty="0">
                  <a:solidFill>
                    <a:schemeClr val="bg1"/>
                  </a:solidFill>
                </a:rPr>
                <a:t>1 </a:t>
              </a:r>
              <a:r>
                <a:rPr lang="en-AU" dirty="0">
                  <a:solidFill>
                    <a:schemeClr val="bg1"/>
                  </a:solidFill>
                </a:rPr>
                <a:t>– </a:t>
              </a:r>
              <a:r>
                <a:rPr lang="en-AU" i="1" dirty="0">
                  <a:solidFill>
                    <a:schemeClr val="bg1"/>
                  </a:solidFill>
                </a:rPr>
                <a:t>f</a:t>
              </a:r>
              <a:r>
                <a:rPr lang="en-AU" baseline="-25000" dirty="0">
                  <a:solidFill>
                    <a:schemeClr val="bg1"/>
                  </a:solidFill>
                </a:rPr>
                <a:t>2</a:t>
              </a:r>
            </a:p>
          </p:txBody>
        </p:sp>
        <p:cxnSp>
          <p:nvCxnSpPr>
            <p:cNvPr id="75" name="Straight Arrow Connector 74">
              <a:extLst>
                <a:ext uri="{FF2B5EF4-FFF2-40B4-BE49-F238E27FC236}">
                  <a16:creationId xmlns:a16="http://schemas.microsoft.com/office/drawing/2014/main" id="{6EAFEE9B-3A8F-40E3-9A54-5D7C5AEA9A9E}"/>
                </a:ext>
              </a:extLst>
            </p:cNvPr>
            <p:cNvCxnSpPr>
              <a:cxnSpLocks/>
            </p:cNvCxnSpPr>
            <p:nvPr/>
          </p:nvCxnSpPr>
          <p:spPr>
            <a:xfrm flipH="1" flipV="1">
              <a:off x="10230063" y="4951494"/>
              <a:ext cx="167274" cy="230834"/>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grpSp>
      <p:sp>
        <p:nvSpPr>
          <p:cNvPr id="23" name="Google Shape;103;p4">
            <a:extLst>
              <a:ext uri="{FF2B5EF4-FFF2-40B4-BE49-F238E27FC236}">
                <a16:creationId xmlns:a16="http://schemas.microsoft.com/office/drawing/2014/main" id="{DCF5C47F-8982-4410-BF84-BBF5D358BD12}"/>
              </a:ext>
            </a:extLst>
          </p:cNvPr>
          <p:cNvSpPr txBox="1"/>
          <p:nvPr/>
        </p:nvSpPr>
        <p:spPr>
          <a:xfrm>
            <a:off x="408396" y="553848"/>
            <a:ext cx="8337398" cy="456416"/>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AU" sz="2400" b="1" dirty="0">
                <a:solidFill>
                  <a:srgbClr val="000000"/>
                </a:solidFill>
                <a:sym typeface="Arial"/>
              </a:rPr>
              <a:t>Curtin </a:t>
            </a:r>
            <a:r>
              <a:rPr lang="en-AU" sz="2400" b="1" dirty="0" err="1">
                <a:solidFill>
                  <a:srgbClr val="000000"/>
                </a:solidFill>
                <a:sym typeface="Arial"/>
              </a:rPr>
              <a:t>GeoLab</a:t>
            </a:r>
            <a:r>
              <a:rPr lang="en-AU" sz="2400" b="1" dirty="0">
                <a:solidFill>
                  <a:srgbClr val="000000"/>
                </a:solidFill>
                <a:sym typeface="Arial"/>
              </a:rPr>
              <a:t> experiment</a:t>
            </a:r>
            <a:endParaRPr lang="en-AU" sz="2400" dirty="0"/>
          </a:p>
        </p:txBody>
      </p:sp>
    </p:spTree>
    <p:extLst>
      <p:ext uri="{BB962C8B-B14F-4D97-AF65-F5344CB8AC3E}">
        <p14:creationId xmlns:p14="http://schemas.microsoft.com/office/powerpoint/2010/main" val="3075233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37" name="Google Shape;110;p5">
            <a:extLst>
              <a:ext uri="{FF2B5EF4-FFF2-40B4-BE49-F238E27FC236}">
                <a16:creationId xmlns:a16="http://schemas.microsoft.com/office/drawing/2014/main" id="{F3FCE359-F39A-4E03-A268-8636F01A3AEA}"/>
              </a:ext>
            </a:extLst>
          </p:cNvPr>
          <p:cNvSpPr txBox="1"/>
          <p:nvPr/>
        </p:nvSpPr>
        <p:spPr>
          <a:xfrm>
            <a:off x="408397" y="1349685"/>
            <a:ext cx="2054585" cy="346249"/>
          </a:xfrm>
          <a:prstGeom prst="rect">
            <a:avLst/>
          </a:prstGeom>
          <a:noFill/>
          <a:ln>
            <a:noFill/>
          </a:ln>
        </p:spPr>
        <p:txBody>
          <a:bodyPr spcFirstLastPara="1" wrap="square" lIns="68569" tIns="34275" rIns="68569" bIns="34275" anchor="t" anchorCtr="0">
            <a:noAutofit/>
          </a:bodyPr>
          <a:lstStyle/>
          <a:p>
            <a:r>
              <a:rPr lang="en-AU" b="1" dirty="0"/>
              <a:t>Far field test</a:t>
            </a:r>
          </a:p>
        </p:txBody>
      </p:sp>
      <p:graphicFrame>
        <p:nvGraphicFramePr>
          <p:cNvPr id="116" name="Object 115">
            <a:extLst>
              <a:ext uri="{FF2B5EF4-FFF2-40B4-BE49-F238E27FC236}">
                <a16:creationId xmlns:a16="http://schemas.microsoft.com/office/drawing/2014/main" id="{609B4AC7-B075-4F95-A536-D86228DA5215}"/>
              </a:ext>
            </a:extLst>
          </p:cNvPr>
          <p:cNvGraphicFramePr>
            <a:graphicFrameLocks noChangeAspect="1"/>
          </p:cNvGraphicFramePr>
          <p:nvPr/>
        </p:nvGraphicFramePr>
        <p:xfrm>
          <a:off x="1788649" y="3358666"/>
          <a:ext cx="1727927" cy="1230987"/>
        </p:xfrm>
        <a:graphic>
          <a:graphicData uri="http://schemas.openxmlformats.org/presentationml/2006/ole">
            <mc:AlternateContent xmlns:mc="http://schemas.openxmlformats.org/markup-compatibility/2006">
              <mc:Choice xmlns:v="urn:schemas-microsoft-com:vml" Requires="v">
                <p:oleObj spid="_x0000_s24608" r:id="rId4" imgW="2777040" imgH="1977480" progId="">
                  <p:embed/>
                </p:oleObj>
              </mc:Choice>
              <mc:Fallback>
                <p:oleObj r:id="rId4" imgW="2777040" imgH="1977480" progId="">
                  <p:embed/>
                  <p:pic>
                    <p:nvPicPr>
                      <p:cNvPr id="116" name="Object 115">
                        <a:extLst>
                          <a:ext uri="{FF2B5EF4-FFF2-40B4-BE49-F238E27FC236}">
                            <a16:creationId xmlns:a16="http://schemas.microsoft.com/office/drawing/2014/main" id="{609B4AC7-B075-4F95-A536-D86228DA5215}"/>
                          </a:ext>
                        </a:extLst>
                      </p:cNvPr>
                      <p:cNvPicPr/>
                      <p:nvPr/>
                    </p:nvPicPr>
                    <p:blipFill>
                      <a:blip r:embed="rId5"/>
                      <a:stretch>
                        <a:fillRect/>
                      </a:stretch>
                    </p:blipFill>
                    <p:spPr>
                      <a:xfrm>
                        <a:off x="1788649" y="3358666"/>
                        <a:ext cx="1727927" cy="1230987"/>
                      </a:xfrm>
                      <a:prstGeom prst="rect">
                        <a:avLst/>
                      </a:prstGeom>
                    </p:spPr>
                  </p:pic>
                </p:oleObj>
              </mc:Fallback>
            </mc:AlternateContent>
          </a:graphicData>
        </a:graphic>
      </p:graphicFrame>
      <p:graphicFrame>
        <p:nvGraphicFramePr>
          <p:cNvPr id="117" name="Object 116">
            <a:extLst>
              <a:ext uri="{FF2B5EF4-FFF2-40B4-BE49-F238E27FC236}">
                <a16:creationId xmlns:a16="http://schemas.microsoft.com/office/drawing/2014/main" id="{3E2D1444-C9F4-4A79-BA5D-49B0B31B45AF}"/>
              </a:ext>
            </a:extLst>
          </p:cNvPr>
          <p:cNvGraphicFramePr>
            <a:graphicFrameLocks noChangeAspect="1"/>
          </p:cNvGraphicFramePr>
          <p:nvPr/>
        </p:nvGraphicFramePr>
        <p:xfrm>
          <a:off x="408396" y="1695933"/>
          <a:ext cx="1409485" cy="1230987"/>
        </p:xfrm>
        <a:graphic>
          <a:graphicData uri="http://schemas.openxmlformats.org/presentationml/2006/ole">
            <mc:AlternateContent xmlns:mc="http://schemas.openxmlformats.org/markup-compatibility/2006">
              <mc:Choice xmlns:v="urn:schemas-microsoft-com:vml" Requires="v">
                <p:oleObj spid="_x0000_s24609" r:id="rId6" imgW="2418840" imgH="2113200" progId="">
                  <p:embed/>
                </p:oleObj>
              </mc:Choice>
              <mc:Fallback>
                <p:oleObj r:id="rId6" imgW="2418840" imgH="2113200" progId="">
                  <p:embed/>
                  <p:pic>
                    <p:nvPicPr>
                      <p:cNvPr id="117" name="Object 116">
                        <a:extLst>
                          <a:ext uri="{FF2B5EF4-FFF2-40B4-BE49-F238E27FC236}">
                            <a16:creationId xmlns:a16="http://schemas.microsoft.com/office/drawing/2014/main" id="{3E2D1444-C9F4-4A79-BA5D-49B0B31B45AF}"/>
                          </a:ext>
                        </a:extLst>
                      </p:cNvPr>
                      <p:cNvPicPr/>
                      <p:nvPr/>
                    </p:nvPicPr>
                    <p:blipFill>
                      <a:blip r:embed="rId7"/>
                      <a:stretch>
                        <a:fillRect/>
                      </a:stretch>
                    </p:blipFill>
                    <p:spPr>
                      <a:xfrm>
                        <a:off x="408396" y="1695933"/>
                        <a:ext cx="1409485" cy="1230987"/>
                      </a:xfrm>
                      <a:prstGeom prst="rect">
                        <a:avLst/>
                      </a:prstGeom>
                    </p:spPr>
                  </p:pic>
                </p:oleObj>
              </mc:Fallback>
            </mc:AlternateContent>
          </a:graphicData>
        </a:graphic>
      </p:graphicFrame>
      <p:cxnSp>
        <p:nvCxnSpPr>
          <p:cNvPr id="118" name="Straight Arrow Connector 117">
            <a:extLst>
              <a:ext uri="{FF2B5EF4-FFF2-40B4-BE49-F238E27FC236}">
                <a16:creationId xmlns:a16="http://schemas.microsoft.com/office/drawing/2014/main" id="{65DDEBB2-CF2C-4476-8531-468177664B45}"/>
              </a:ext>
            </a:extLst>
          </p:cNvPr>
          <p:cNvCxnSpPr>
            <a:cxnSpLocks/>
          </p:cNvCxnSpPr>
          <p:nvPr/>
        </p:nvCxnSpPr>
        <p:spPr>
          <a:xfrm>
            <a:off x="1506942" y="2845740"/>
            <a:ext cx="549604" cy="661072"/>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sp>
        <p:nvSpPr>
          <p:cNvPr id="119" name="TextBox 118">
            <a:extLst>
              <a:ext uri="{FF2B5EF4-FFF2-40B4-BE49-F238E27FC236}">
                <a16:creationId xmlns:a16="http://schemas.microsoft.com/office/drawing/2014/main" id="{09AEA289-56B9-466E-9DD1-FEB8B9E8B33C}"/>
              </a:ext>
            </a:extLst>
          </p:cNvPr>
          <p:cNvSpPr txBox="1"/>
          <p:nvPr/>
        </p:nvSpPr>
        <p:spPr>
          <a:xfrm>
            <a:off x="1734385" y="2859091"/>
            <a:ext cx="822326" cy="646331"/>
          </a:xfrm>
          <a:prstGeom prst="rect">
            <a:avLst/>
          </a:prstGeom>
          <a:noFill/>
        </p:spPr>
        <p:txBody>
          <a:bodyPr wrap="square" rtlCol="0">
            <a:spAutoFit/>
          </a:bodyPr>
          <a:lstStyle/>
          <a:p>
            <a:pPr algn="ctr"/>
            <a:r>
              <a:rPr lang="en-AU" b="1" dirty="0"/>
              <a:t>270 m</a:t>
            </a:r>
          </a:p>
        </p:txBody>
      </p:sp>
      <p:grpSp>
        <p:nvGrpSpPr>
          <p:cNvPr id="128" name="Group 127">
            <a:extLst>
              <a:ext uri="{FF2B5EF4-FFF2-40B4-BE49-F238E27FC236}">
                <a16:creationId xmlns:a16="http://schemas.microsoft.com/office/drawing/2014/main" id="{798F2DB9-37CE-443C-905C-5203150DF200}"/>
              </a:ext>
            </a:extLst>
          </p:cNvPr>
          <p:cNvGrpSpPr/>
          <p:nvPr/>
        </p:nvGrpSpPr>
        <p:grpSpPr>
          <a:xfrm>
            <a:off x="3568398" y="1122208"/>
            <a:ext cx="5447767" cy="3606854"/>
            <a:chOff x="4757863" y="1496277"/>
            <a:chExt cx="7263689" cy="4809138"/>
          </a:xfrm>
        </p:grpSpPr>
        <p:grpSp>
          <p:nvGrpSpPr>
            <p:cNvPr id="102" name="Group 101">
              <a:extLst>
                <a:ext uri="{FF2B5EF4-FFF2-40B4-BE49-F238E27FC236}">
                  <a16:creationId xmlns:a16="http://schemas.microsoft.com/office/drawing/2014/main" id="{BB5266EE-BF53-4E00-A3F1-A6A51464DB32}"/>
                </a:ext>
              </a:extLst>
            </p:cNvPr>
            <p:cNvGrpSpPr/>
            <p:nvPr/>
          </p:nvGrpSpPr>
          <p:grpSpPr>
            <a:xfrm>
              <a:off x="4757863" y="1496277"/>
              <a:ext cx="7263689" cy="4809138"/>
              <a:chOff x="4757863" y="1496277"/>
              <a:chExt cx="7263689" cy="4809138"/>
            </a:xfrm>
          </p:grpSpPr>
          <p:grpSp>
            <p:nvGrpSpPr>
              <p:cNvPr id="103" name="Group 102">
                <a:extLst>
                  <a:ext uri="{FF2B5EF4-FFF2-40B4-BE49-F238E27FC236}">
                    <a16:creationId xmlns:a16="http://schemas.microsoft.com/office/drawing/2014/main" id="{AD99FEA9-1B8C-4E74-BB52-4778AD500D39}"/>
                  </a:ext>
                </a:extLst>
              </p:cNvPr>
              <p:cNvGrpSpPr/>
              <p:nvPr/>
            </p:nvGrpSpPr>
            <p:grpSpPr>
              <a:xfrm>
                <a:off x="4757863" y="1694553"/>
                <a:ext cx="7263689" cy="4610862"/>
                <a:chOff x="4837660" y="1574912"/>
                <a:chExt cx="7263689" cy="4610862"/>
              </a:xfrm>
            </p:grpSpPr>
            <p:grpSp>
              <p:nvGrpSpPr>
                <p:cNvPr id="110" name="Group 109">
                  <a:extLst>
                    <a:ext uri="{FF2B5EF4-FFF2-40B4-BE49-F238E27FC236}">
                      <a16:creationId xmlns:a16="http://schemas.microsoft.com/office/drawing/2014/main" id="{40E42A41-7D44-4710-9E10-D574BE469539}"/>
                    </a:ext>
                  </a:extLst>
                </p:cNvPr>
                <p:cNvGrpSpPr/>
                <p:nvPr/>
              </p:nvGrpSpPr>
              <p:grpSpPr>
                <a:xfrm>
                  <a:off x="4837660" y="1574912"/>
                  <a:ext cx="7194594" cy="4610862"/>
                  <a:chOff x="4910641" y="1682229"/>
                  <a:chExt cx="7194594" cy="4610862"/>
                </a:xfrm>
              </p:grpSpPr>
              <p:pic>
                <p:nvPicPr>
                  <p:cNvPr id="112" name="Picture 111">
                    <a:extLst>
                      <a:ext uri="{FF2B5EF4-FFF2-40B4-BE49-F238E27FC236}">
                        <a16:creationId xmlns:a16="http://schemas.microsoft.com/office/drawing/2014/main" id="{9BFDB7F6-3F04-4E57-A589-405BD51625B5}"/>
                      </a:ext>
                    </a:extLst>
                  </p:cNvPr>
                  <p:cNvPicPr>
                    <a:picLocks noChangeAspect="1"/>
                  </p:cNvPicPr>
                  <p:nvPr/>
                </p:nvPicPr>
                <p:blipFill>
                  <a:blip r:embed="rId8"/>
                  <a:srcRect/>
                  <a:stretch/>
                </p:blipFill>
                <p:spPr>
                  <a:xfrm>
                    <a:off x="4910641" y="1684008"/>
                    <a:ext cx="4219211" cy="2488304"/>
                  </a:xfrm>
                  <a:prstGeom prst="rect">
                    <a:avLst/>
                  </a:prstGeom>
                </p:spPr>
              </p:pic>
              <p:pic>
                <p:nvPicPr>
                  <p:cNvPr id="113" name="Picture 112">
                    <a:extLst>
                      <a:ext uri="{FF2B5EF4-FFF2-40B4-BE49-F238E27FC236}">
                        <a16:creationId xmlns:a16="http://schemas.microsoft.com/office/drawing/2014/main" id="{B075B6FC-D3E8-457F-B8C3-8CAA90474FF9}"/>
                      </a:ext>
                    </a:extLst>
                  </p:cNvPr>
                  <p:cNvPicPr>
                    <a:picLocks noChangeAspect="1"/>
                  </p:cNvPicPr>
                  <p:nvPr/>
                </p:nvPicPr>
                <p:blipFill>
                  <a:blip r:embed="rId9"/>
                  <a:srcRect/>
                  <a:stretch/>
                </p:blipFill>
                <p:spPr>
                  <a:xfrm>
                    <a:off x="4910641" y="3799797"/>
                    <a:ext cx="4219211" cy="2488304"/>
                  </a:xfrm>
                  <a:prstGeom prst="rect">
                    <a:avLst/>
                  </a:prstGeom>
                </p:spPr>
              </p:pic>
              <p:pic>
                <p:nvPicPr>
                  <p:cNvPr id="114" name="Picture 113">
                    <a:extLst>
                      <a:ext uri="{FF2B5EF4-FFF2-40B4-BE49-F238E27FC236}">
                        <a16:creationId xmlns:a16="http://schemas.microsoft.com/office/drawing/2014/main" id="{437ADA7B-A77F-4DEA-821E-7BB326E40CB0}"/>
                      </a:ext>
                    </a:extLst>
                  </p:cNvPr>
                  <p:cNvPicPr>
                    <a:picLocks noChangeAspect="1"/>
                  </p:cNvPicPr>
                  <p:nvPr/>
                </p:nvPicPr>
                <p:blipFill rotWithShape="1">
                  <a:blip r:embed="rId10"/>
                  <a:srcRect l="11051"/>
                  <a:stretch/>
                </p:blipFill>
                <p:spPr>
                  <a:xfrm>
                    <a:off x="8352305" y="1682229"/>
                    <a:ext cx="3752929" cy="2488305"/>
                  </a:xfrm>
                  <a:prstGeom prst="rect">
                    <a:avLst/>
                  </a:prstGeom>
                </p:spPr>
              </p:pic>
              <p:pic>
                <p:nvPicPr>
                  <p:cNvPr id="115" name="Picture 114">
                    <a:extLst>
                      <a:ext uri="{FF2B5EF4-FFF2-40B4-BE49-F238E27FC236}">
                        <a16:creationId xmlns:a16="http://schemas.microsoft.com/office/drawing/2014/main" id="{3B5B6FA6-1125-46E6-AF44-0366B0C9E128}"/>
                      </a:ext>
                    </a:extLst>
                  </p:cNvPr>
                  <p:cNvPicPr>
                    <a:picLocks noChangeAspect="1"/>
                  </p:cNvPicPr>
                  <p:nvPr/>
                </p:nvPicPr>
                <p:blipFill rotWithShape="1">
                  <a:blip r:embed="rId11"/>
                  <a:srcRect l="11052"/>
                  <a:stretch/>
                </p:blipFill>
                <p:spPr>
                  <a:xfrm>
                    <a:off x="8352305" y="3804786"/>
                    <a:ext cx="3752930" cy="2488305"/>
                  </a:xfrm>
                  <a:prstGeom prst="rect">
                    <a:avLst/>
                  </a:prstGeom>
                </p:spPr>
              </p:pic>
            </p:grpSp>
            <p:pic>
              <p:nvPicPr>
                <p:cNvPr id="111" name="Picture 110" descr="Chart&#10;&#10;Description automatically generated">
                  <a:extLst>
                    <a:ext uri="{FF2B5EF4-FFF2-40B4-BE49-F238E27FC236}">
                      <a16:creationId xmlns:a16="http://schemas.microsoft.com/office/drawing/2014/main" id="{6533798D-22EE-4A88-9B5D-7A9C7E1364E6}"/>
                    </a:ext>
                  </a:extLst>
                </p:cNvPr>
                <p:cNvPicPr>
                  <a:picLocks noChangeAspect="1"/>
                </p:cNvPicPr>
                <p:nvPr/>
              </p:nvPicPr>
              <p:blipFill rotWithShape="1">
                <a:blip r:embed="rId12"/>
                <a:srcRect l="83353" t="5891" r="-1" b="6172"/>
                <a:stretch/>
              </p:blipFill>
              <p:spPr>
                <a:xfrm>
                  <a:off x="11320496" y="1679938"/>
                  <a:ext cx="780853" cy="4319958"/>
                </a:xfrm>
                <a:prstGeom prst="rect">
                  <a:avLst/>
                </a:prstGeom>
              </p:spPr>
            </p:pic>
          </p:grpSp>
          <p:sp>
            <p:nvSpPr>
              <p:cNvPr id="104" name="TextBox 103">
                <a:extLst>
                  <a:ext uri="{FF2B5EF4-FFF2-40B4-BE49-F238E27FC236}">
                    <a16:creationId xmlns:a16="http://schemas.microsoft.com/office/drawing/2014/main" id="{2E4E3336-2899-49FA-9449-74DCDE1A1D4D}"/>
                  </a:ext>
                </a:extLst>
              </p:cNvPr>
              <p:cNvSpPr txBox="1"/>
              <p:nvPr/>
            </p:nvSpPr>
            <p:spPr>
              <a:xfrm>
                <a:off x="5626838" y="1496277"/>
                <a:ext cx="2254469" cy="430887"/>
              </a:xfrm>
              <a:prstGeom prst="rect">
                <a:avLst/>
              </a:prstGeom>
              <a:noFill/>
            </p:spPr>
            <p:txBody>
              <a:bodyPr wrap="square" rtlCol="0">
                <a:spAutoFit/>
              </a:bodyPr>
              <a:lstStyle/>
              <a:p>
                <a:pPr algn="ctr"/>
                <a:r>
                  <a:rPr lang="en-AU" sz="1500" dirty="0"/>
                  <a:t>Vib1 + Vib2</a:t>
                </a:r>
              </a:p>
            </p:txBody>
          </p:sp>
          <p:sp>
            <p:nvSpPr>
              <p:cNvPr id="105" name="TextBox 104">
                <a:extLst>
                  <a:ext uri="{FF2B5EF4-FFF2-40B4-BE49-F238E27FC236}">
                    <a16:creationId xmlns:a16="http://schemas.microsoft.com/office/drawing/2014/main" id="{98254FE5-7E69-4A30-A6AE-635BBEC355E0}"/>
                  </a:ext>
                </a:extLst>
              </p:cNvPr>
              <p:cNvSpPr txBox="1"/>
              <p:nvPr/>
            </p:nvSpPr>
            <p:spPr>
              <a:xfrm>
                <a:off x="8605301" y="1496277"/>
                <a:ext cx="2254469" cy="430887"/>
              </a:xfrm>
              <a:prstGeom prst="rect">
                <a:avLst/>
              </a:prstGeom>
              <a:noFill/>
            </p:spPr>
            <p:txBody>
              <a:bodyPr wrap="square" rtlCol="0">
                <a:spAutoFit/>
              </a:bodyPr>
              <a:lstStyle/>
              <a:p>
                <a:pPr algn="ctr"/>
                <a:r>
                  <a:rPr lang="en-AU" sz="1500" dirty="0"/>
                  <a:t>Vib1 &amp; Vib2</a:t>
                </a:r>
              </a:p>
            </p:txBody>
          </p:sp>
          <p:sp>
            <p:nvSpPr>
              <p:cNvPr id="106" name="TextBox 105">
                <a:extLst>
                  <a:ext uri="{FF2B5EF4-FFF2-40B4-BE49-F238E27FC236}">
                    <a16:creationId xmlns:a16="http://schemas.microsoft.com/office/drawing/2014/main" id="{E5766A85-790D-4151-A714-B4E6D38F9285}"/>
                  </a:ext>
                </a:extLst>
              </p:cNvPr>
              <p:cNvSpPr txBox="1"/>
              <p:nvPr/>
            </p:nvSpPr>
            <p:spPr>
              <a:xfrm>
                <a:off x="9666859" y="4951494"/>
                <a:ext cx="1084797" cy="492443"/>
              </a:xfrm>
              <a:prstGeom prst="rect">
                <a:avLst/>
              </a:prstGeom>
              <a:noFill/>
            </p:spPr>
            <p:txBody>
              <a:bodyPr wrap="square" rtlCol="0">
                <a:spAutoFit/>
              </a:bodyPr>
              <a:lstStyle/>
              <a:p>
                <a:pPr algn="r"/>
                <a:r>
                  <a:rPr lang="en-AU" i="1" dirty="0">
                    <a:solidFill>
                      <a:schemeClr val="bg1"/>
                    </a:solidFill>
                  </a:rPr>
                  <a:t>f</a:t>
                </a:r>
                <a:r>
                  <a:rPr lang="en-AU" baseline="-25000" dirty="0">
                    <a:solidFill>
                      <a:schemeClr val="bg1"/>
                    </a:solidFill>
                  </a:rPr>
                  <a:t>1 </a:t>
                </a:r>
                <a:r>
                  <a:rPr lang="en-AU" dirty="0">
                    <a:solidFill>
                      <a:schemeClr val="bg1"/>
                    </a:solidFill>
                  </a:rPr>
                  <a:t>– </a:t>
                </a:r>
                <a:r>
                  <a:rPr lang="en-AU" i="1" dirty="0">
                    <a:solidFill>
                      <a:schemeClr val="bg1"/>
                    </a:solidFill>
                  </a:rPr>
                  <a:t>f</a:t>
                </a:r>
                <a:r>
                  <a:rPr lang="en-AU" baseline="-25000" dirty="0">
                    <a:solidFill>
                      <a:schemeClr val="bg1"/>
                    </a:solidFill>
                  </a:rPr>
                  <a:t>2</a:t>
                </a:r>
              </a:p>
            </p:txBody>
          </p:sp>
          <p:cxnSp>
            <p:nvCxnSpPr>
              <p:cNvPr id="107" name="Straight Arrow Connector 106">
                <a:extLst>
                  <a:ext uri="{FF2B5EF4-FFF2-40B4-BE49-F238E27FC236}">
                    <a16:creationId xmlns:a16="http://schemas.microsoft.com/office/drawing/2014/main" id="{200AA953-61E9-4E03-A1EB-27E966956B0F}"/>
                  </a:ext>
                </a:extLst>
              </p:cNvPr>
              <p:cNvCxnSpPr>
                <a:cxnSpLocks/>
              </p:cNvCxnSpPr>
              <p:nvPr/>
            </p:nvCxnSpPr>
            <p:spPr>
              <a:xfrm flipH="1" flipV="1">
                <a:off x="9429820" y="4973652"/>
                <a:ext cx="469404" cy="208675"/>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108" name="TextBox 107">
                <a:extLst>
                  <a:ext uri="{FF2B5EF4-FFF2-40B4-BE49-F238E27FC236}">
                    <a16:creationId xmlns:a16="http://schemas.microsoft.com/office/drawing/2014/main" id="{CA768687-2899-4635-8A49-1EC30FDE8C7F}"/>
                  </a:ext>
                </a:extLst>
              </p:cNvPr>
              <p:cNvSpPr txBox="1"/>
              <p:nvPr/>
            </p:nvSpPr>
            <p:spPr>
              <a:xfrm>
                <a:off x="10208093" y="2311258"/>
                <a:ext cx="1050267" cy="492443"/>
              </a:xfrm>
              <a:prstGeom prst="rect">
                <a:avLst/>
              </a:prstGeom>
              <a:noFill/>
            </p:spPr>
            <p:txBody>
              <a:bodyPr wrap="square" rtlCol="0">
                <a:spAutoFit/>
              </a:bodyPr>
              <a:lstStyle/>
              <a:p>
                <a:pPr algn="r"/>
                <a:r>
                  <a:rPr lang="en-AU" i="1" dirty="0">
                    <a:solidFill>
                      <a:schemeClr val="bg1"/>
                    </a:solidFill>
                  </a:rPr>
                  <a:t>f</a:t>
                </a:r>
                <a:r>
                  <a:rPr lang="en-AU" baseline="-25000" dirty="0">
                    <a:solidFill>
                      <a:schemeClr val="bg1"/>
                    </a:solidFill>
                  </a:rPr>
                  <a:t>1 </a:t>
                </a:r>
                <a:r>
                  <a:rPr lang="en-AU" dirty="0">
                    <a:solidFill>
                      <a:schemeClr val="bg1"/>
                    </a:solidFill>
                  </a:rPr>
                  <a:t>+ </a:t>
                </a:r>
                <a:r>
                  <a:rPr lang="en-AU" i="1" dirty="0">
                    <a:solidFill>
                      <a:schemeClr val="bg1"/>
                    </a:solidFill>
                  </a:rPr>
                  <a:t>f</a:t>
                </a:r>
                <a:r>
                  <a:rPr lang="en-AU" baseline="-25000" dirty="0">
                    <a:solidFill>
                      <a:schemeClr val="bg1"/>
                    </a:solidFill>
                  </a:rPr>
                  <a:t>2</a:t>
                </a:r>
              </a:p>
            </p:txBody>
          </p:sp>
          <p:cxnSp>
            <p:nvCxnSpPr>
              <p:cNvPr id="109" name="Straight Arrow Connector 108">
                <a:extLst>
                  <a:ext uri="{FF2B5EF4-FFF2-40B4-BE49-F238E27FC236}">
                    <a16:creationId xmlns:a16="http://schemas.microsoft.com/office/drawing/2014/main" id="{BE6250D2-F270-4863-961A-65C023760427}"/>
                  </a:ext>
                </a:extLst>
              </p:cNvPr>
              <p:cNvCxnSpPr>
                <a:cxnSpLocks/>
              </p:cNvCxnSpPr>
              <p:nvPr/>
            </p:nvCxnSpPr>
            <p:spPr>
              <a:xfrm flipH="1">
                <a:off x="10172293" y="2663206"/>
                <a:ext cx="244005" cy="115090"/>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grpSp>
        <p:sp>
          <p:nvSpPr>
            <p:cNvPr id="120" name="TextBox 119">
              <a:extLst>
                <a:ext uri="{FF2B5EF4-FFF2-40B4-BE49-F238E27FC236}">
                  <a16:creationId xmlns:a16="http://schemas.microsoft.com/office/drawing/2014/main" id="{AD469CD7-E633-4BA3-8BD7-7CE2BE381F65}"/>
                </a:ext>
              </a:extLst>
            </p:cNvPr>
            <p:cNvSpPr txBox="1"/>
            <p:nvPr/>
          </p:nvSpPr>
          <p:spPr>
            <a:xfrm>
              <a:off x="9375525" y="4018945"/>
              <a:ext cx="1882833" cy="539208"/>
            </a:xfrm>
            <a:prstGeom prst="rect">
              <a:avLst/>
            </a:prstGeom>
            <a:noFill/>
          </p:spPr>
          <p:txBody>
            <a:bodyPr wrap="square" rtlCol="0">
              <a:spAutoFit/>
            </a:bodyPr>
            <a:lstStyle/>
            <a:p>
              <a:pPr algn="r">
                <a:lnSpc>
                  <a:spcPct val="75000"/>
                </a:lnSpc>
              </a:pPr>
              <a:r>
                <a:rPr lang="en-AU" sz="1350" dirty="0">
                  <a:solidFill>
                    <a:schemeClr val="bg1"/>
                  </a:solidFill>
                </a:rPr>
                <a:t>Noise from</a:t>
              </a:r>
            </a:p>
            <a:p>
              <a:pPr algn="r">
                <a:lnSpc>
                  <a:spcPct val="75000"/>
                </a:lnSpc>
              </a:pPr>
              <a:r>
                <a:rPr lang="en-AU" sz="1350" dirty="0">
                  <a:solidFill>
                    <a:schemeClr val="bg1"/>
                  </a:solidFill>
                </a:rPr>
                <a:t>human activity</a:t>
              </a:r>
            </a:p>
          </p:txBody>
        </p:sp>
        <p:cxnSp>
          <p:nvCxnSpPr>
            <p:cNvPr id="121" name="Straight Arrow Connector 120">
              <a:extLst>
                <a:ext uri="{FF2B5EF4-FFF2-40B4-BE49-F238E27FC236}">
                  <a16:creationId xmlns:a16="http://schemas.microsoft.com/office/drawing/2014/main" id="{7363E98B-2559-4AE7-8784-9FFC3523D4D6}"/>
                </a:ext>
              </a:extLst>
            </p:cNvPr>
            <p:cNvCxnSpPr>
              <a:cxnSpLocks/>
            </p:cNvCxnSpPr>
            <p:nvPr/>
          </p:nvCxnSpPr>
          <p:spPr>
            <a:xfrm>
              <a:off x="10550914" y="4478221"/>
              <a:ext cx="544544" cy="926755"/>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22" name="Straight Arrow Connector 121">
              <a:extLst>
                <a:ext uri="{FF2B5EF4-FFF2-40B4-BE49-F238E27FC236}">
                  <a16:creationId xmlns:a16="http://schemas.microsoft.com/office/drawing/2014/main" id="{FF17FE5D-370E-457C-AA2E-90C4BBFF8A56}"/>
                </a:ext>
              </a:extLst>
            </p:cNvPr>
            <p:cNvCxnSpPr>
              <a:cxnSpLocks/>
            </p:cNvCxnSpPr>
            <p:nvPr/>
          </p:nvCxnSpPr>
          <p:spPr>
            <a:xfrm flipH="1">
              <a:off x="9953988" y="4478221"/>
              <a:ext cx="596926" cy="102416"/>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grpSp>
      <p:sp>
        <p:nvSpPr>
          <p:cNvPr id="26" name="Google Shape;103;p4">
            <a:extLst>
              <a:ext uri="{FF2B5EF4-FFF2-40B4-BE49-F238E27FC236}">
                <a16:creationId xmlns:a16="http://schemas.microsoft.com/office/drawing/2014/main" id="{1EC3C355-E11C-433F-A7C8-CE551B41EFDA}"/>
              </a:ext>
            </a:extLst>
          </p:cNvPr>
          <p:cNvSpPr txBox="1"/>
          <p:nvPr/>
        </p:nvSpPr>
        <p:spPr>
          <a:xfrm>
            <a:off x="408396" y="553848"/>
            <a:ext cx="8337398" cy="456416"/>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AU" sz="2400" b="1" dirty="0">
                <a:solidFill>
                  <a:srgbClr val="000000"/>
                </a:solidFill>
                <a:sym typeface="Arial"/>
              </a:rPr>
              <a:t>Curtin </a:t>
            </a:r>
            <a:r>
              <a:rPr lang="en-AU" sz="2400" b="1" dirty="0" err="1">
                <a:solidFill>
                  <a:srgbClr val="000000"/>
                </a:solidFill>
                <a:sym typeface="Arial"/>
              </a:rPr>
              <a:t>GeoLab</a:t>
            </a:r>
            <a:r>
              <a:rPr lang="en-AU" sz="2400" b="1" dirty="0">
                <a:solidFill>
                  <a:srgbClr val="000000"/>
                </a:solidFill>
                <a:sym typeface="Arial"/>
              </a:rPr>
              <a:t> experiment</a:t>
            </a:r>
            <a:endParaRPr lang="en-AU" sz="2400" dirty="0"/>
          </a:p>
        </p:txBody>
      </p:sp>
    </p:spTree>
    <p:extLst>
      <p:ext uri="{BB962C8B-B14F-4D97-AF65-F5344CB8AC3E}">
        <p14:creationId xmlns:p14="http://schemas.microsoft.com/office/powerpoint/2010/main" val="3108385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9" name="Google Shape;110;p5">
            <a:extLst>
              <a:ext uri="{FF2B5EF4-FFF2-40B4-BE49-F238E27FC236}">
                <a16:creationId xmlns:a16="http://schemas.microsoft.com/office/drawing/2014/main" id="{9B27ECB4-4352-4BA5-B2AC-30442BD4C228}"/>
              </a:ext>
            </a:extLst>
          </p:cNvPr>
          <p:cNvSpPr txBox="1"/>
          <p:nvPr/>
        </p:nvSpPr>
        <p:spPr>
          <a:xfrm>
            <a:off x="408397" y="1349684"/>
            <a:ext cx="2648861" cy="3121146"/>
          </a:xfrm>
          <a:prstGeom prst="rect">
            <a:avLst/>
          </a:prstGeom>
          <a:noFill/>
          <a:ln>
            <a:noFill/>
          </a:ln>
        </p:spPr>
        <p:txBody>
          <a:bodyPr spcFirstLastPara="1" wrap="square" lIns="68569" tIns="34275" rIns="68569" bIns="34275" anchor="t" anchorCtr="0">
            <a:noAutofit/>
          </a:bodyPr>
          <a:lstStyle/>
          <a:p>
            <a:r>
              <a:rPr lang="en-AU" dirty="0"/>
              <a:t>Higher harmonics attenuate along the well slower than fundamental frequencies</a:t>
            </a:r>
          </a:p>
          <a:p>
            <a:endParaRPr lang="en-AU" dirty="0"/>
          </a:p>
          <a:p>
            <a:r>
              <a:rPr lang="en-AU" dirty="0"/>
              <a:t>Nonlinear frequencies are possibly reinforced in the formation</a:t>
            </a:r>
          </a:p>
        </p:txBody>
      </p:sp>
      <p:grpSp>
        <p:nvGrpSpPr>
          <p:cNvPr id="12" name="Group 11">
            <a:extLst>
              <a:ext uri="{FF2B5EF4-FFF2-40B4-BE49-F238E27FC236}">
                <a16:creationId xmlns:a16="http://schemas.microsoft.com/office/drawing/2014/main" id="{23249CD3-0956-4CEF-A3A0-083713555F64}"/>
              </a:ext>
            </a:extLst>
          </p:cNvPr>
          <p:cNvGrpSpPr/>
          <p:nvPr/>
        </p:nvGrpSpPr>
        <p:grpSpPr>
          <a:xfrm>
            <a:off x="3190654" y="1148911"/>
            <a:ext cx="5779847" cy="3522693"/>
            <a:chOff x="4438500" y="1409508"/>
            <a:chExt cx="7706463" cy="4696924"/>
          </a:xfrm>
        </p:grpSpPr>
        <p:grpSp>
          <p:nvGrpSpPr>
            <p:cNvPr id="5" name="Group 4">
              <a:extLst>
                <a:ext uri="{FF2B5EF4-FFF2-40B4-BE49-F238E27FC236}">
                  <a16:creationId xmlns:a16="http://schemas.microsoft.com/office/drawing/2014/main" id="{198ECF24-529F-4060-BD7A-FB28B0184DBB}"/>
                </a:ext>
              </a:extLst>
            </p:cNvPr>
            <p:cNvGrpSpPr/>
            <p:nvPr/>
          </p:nvGrpSpPr>
          <p:grpSpPr>
            <a:xfrm>
              <a:off x="8205771" y="2280444"/>
              <a:ext cx="3849931" cy="3825988"/>
              <a:chOff x="8303227" y="2230820"/>
              <a:chExt cx="3541295" cy="3519271"/>
            </a:xfrm>
          </p:grpSpPr>
          <p:pic>
            <p:nvPicPr>
              <p:cNvPr id="10" name="Picture 9">
                <a:extLst>
                  <a:ext uri="{FF2B5EF4-FFF2-40B4-BE49-F238E27FC236}">
                    <a16:creationId xmlns:a16="http://schemas.microsoft.com/office/drawing/2014/main" id="{72BB2ED1-DCC2-4A6D-8825-025AFD27264A}"/>
                  </a:ext>
                </a:extLst>
              </p:cNvPr>
              <p:cNvPicPr>
                <a:picLocks noChangeAspect="1"/>
              </p:cNvPicPr>
              <p:nvPr/>
            </p:nvPicPr>
            <p:blipFill rotWithShape="1">
              <a:blip r:embed="rId3"/>
              <a:srcRect l="7597" t="27278" r="50930"/>
              <a:stretch/>
            </p:blipFill>
            <p:spPr>
              <a:xfrm>
                <a:off x="8303227" y="2230820"/>
                <a:ext cx="3541295" cy="3519271"/>
              </a:xfrm>
              <a:prstGeom prst="rect">
                <a:avLst/>
              </a:prstGeom>
            </p:spPr>
          </p:pic>
          <p:pic>
            <p:nvPicPr>
              <p:cNvPr id="17" name="Picture 16">
                <a:extLst>
                  <a:ext uri="{FF2B5EF4-FFF2-40B4-BE49-F238E27FC236}">
                    <a16:creationId xmlns:a16="http://schemas.microsoft.com/office/drawing/2014/main" id="{41C83617-807D-4ED1-A0FB-CC611DA848B8}"/>
                  </a:ext>
                </a:extLst>
              </p:cNvPr>
              <p:cNvPicPr>
                <a:picLocks noChangeAspect="1"/>
              </p:cNvPicPr>
              <p:nvPr/>
            </p:nvPicPr>
            <p:blipFill rotWithShape="1">
              <a:blip r:embed="rId3"/>
              <a:srcRect l="38803" t="9177" r="54337" b="81524"/>
              <a:stretch/>
            </p:blipFill>
            <p:spPr>
              <a:xfrm>
                <a:off x="10890668" y="4646000"/>
                <a:ext cx="585788" cy="450058"/>
              </a:xfrm>
              <a:prstGeom prst="rect">
                <a:avLst/>
              </a:prstGeom>
              <a:ln>
                <a:solidFill>
                  <a:schemeClr val="tx1"/>
                </a:solidFill>
              </a:ln>
            </p:spPr>
          </p:pic>
        </p:grpSp>
        <p:grpSp>
          <p:nvGrpSpPr>
            <p:cNvPr id="11" name="Group 10">
              <a:extLst>
                <a:ext uri="{FF2B5EF4-FFF2-40B4-BE49-F238E27FC236}">
                  <a16:creationId xmlns:a16="http://schemas.microsoft.com/office/drawing/2014/main" id="{642E8C1D-B007-4E9A-BF7B-44DB3968511D}"/>
                </a:ext>
              </a:extLst>
            </p:cNvPr>
            <p:cNvGrpSpPr/>
            <p:nvPr/>
          </p:nvGrpSpPr>
          <p:grpSpPr>
            <a:xfrm>
              <a:off x="4438500" y="1409508"/>
              <a:ext cx="3668936" cy="4605010"/>
              <a:chOff x="4315337" y="1416907"/>
              <a:chExt cx="3668936" cy="4605010"/>
            </a:xfrm>
          </p:grpSpPr>
          <p:pic>
            <p:nvPicPr>
              <p:cNvPr id="15" name="Picture 14" descr="Chart, histogram&#10;&#10;Description automatically generated">
                <a:extLst>
                  <a:ext uri="{FF2B5EF4-FFF2-40B4-BE49-F238E27FC236}">
                    <a16:creationId xmlns:a16="http://schemas.microsoft.com/office/drawing/2014/main" id="{6097512B-A4AB-4AED-9F1C-22244344F566}"/>
                  </a:ext>
                </a:extLst>
              </p:cNvPr>
              <p:cNvPicPr>
                <a:picLocks noChangeAspect="1"/>
              </p:cNvPicPr>
              <p:nvPr/>
            </p:nvPicPr>
            <p:blipFill rotWithShape="1">
              <a:blip r:embed="rId4"/>
              <a:srcRect r="16557"/>
              <a:stretch/>
            </p:blipFill>
            <p:spPr>
              <a:xfrm>
                <a:off x="4315337" y="1416907"/>
                <a:ext cx="3668936" cy="4605010"/>
              </a:xfrm>
              <a:prstGeom prst="rect">
                <a:avLst/>
              </a:prstGeom>
            </p:spPr>
          </p:pic>
          <p:sp>
            <p:nvSpPr>
              <p:cNvPr id="16" name="TextBox 15">
                <a:extLst>
                  <a:ext uri="{FF2B5EF4-FFF2-40B4-BE49-F238E27FC236}">
                    <a16:creationId xmlns:a16="http://schemas.microsoft.com/office/drawing/2014/main" id="{F7AED71B-EBE2-4746-9D1D-F7A05C8EE473}"/>
                  </a:ext>
                </a:extLst>
              </p:cNvPr>
              <p:cNvSpPr txBox="1"/>
              <p:nvPr/>
            </p:nvSpPr>
            <p:spPr>
              <a:xfrm>
                <a:off x="7039016" y="3916672"/>
                <a:ext cx="469833" cy="492443"/>
              </a:xfrm>
              <a:prstGeom prst="rect">
                <a:avLst/>
              </a:prstGeom>
              <a:noFill/>
            </p:spPr>
            <p:txBody>
              <a:bodyPr wrap="square" rtlCol="0">
                <a:spAutoFit/>
              </a:bodyPr>
              <a:lstStyle/>
              <a:p>
                <a:pPr algn="r"/>
                <a:r>
                  <a:rPr lang="en-AU" i="1" dirty="0">
                    <a:solidFill>
                      <a:schemeClr val="bg1"/>
                    </a:solidFill>
                  </a:rPr>
                  <a:t>f</a:t>
                </a:r>
                <a:r>
                  <a:rPr lang="en-AU" baseline="-25000" dirty="0">
                    <a:solidFill>
                      <a:schemeClr val="bg1"/>
                    </a:solidFill>
                  </a:rPr>
                  <a:t>1</a:t>
                </a:r>
              </a:p>
            </p:txBody>
          </p:sp>
          <p:sp>
            <p:nvSpPr>
              <p:cNvPr id="19" name="TextBox 18">
                <a:extLst>
                  <a:ext uri="{FF2B5EF4-FFF2-40B4-BE49-F238E27FC236}">
                    <a16:creationId xmlns:a16="http://schemas.microsoft.com/office/drawing/2014/main" id="{2F859566-A4D2-469C-B0EF-F2787C4D4F3C}"/>
                  </a:ext>
                </a:extLst>
              </p:cNvPr>
              <p:cNvSpPr txBox="1"/>
              <p:nvPr/>
            </p:nvSpPr>
            <p:spPr>
              <a:xfrm>
                <a:off x="6954865" y="2758584"/>
                <a:ext cx="649575" cy="492443"/>
              </a:xfrm>
              <a:prstGeom prst="rect">
                <a:avLst/>
              </a:prstGeom>
              <a:noFill/>
            </p:spPr>
            <p:txBody>
              <a:bodyPr wrap="square" rtlCol="0">
                <a:spAutoFit/>
              </a:bodyPr>
              <a:lstStyle/>
              <a:p>
                <a:pPr algn="r"/>
                <a:r>
                  <a:rPr lang="en-AU" dirty="0">
                    <a:solidFill>
                      <a:schemeClr val="bg1"/>
                    </a:solidFill>
                  </a:rPr>
                  <a:t>2</a:t>
                </a:r>
                <a:r>
                  <a:rPr lang="en-AU" i="1" dirty="0">
                    <a:solidFill>
                      <a:schemeClr val="bg1"/>
                    </a:solidFill>
                  </a:rPr>
                  <a:t>f</a:t>
                </a:r>
                <a:r>
                  <a:rPr lang="en-AU" baseline="-25000" dirty="0">
                    <a:solidFill>
                      <a:schemeClr val="bg1"/>
                    </a:solidFill>
                  </a:rPr>
                  <a:t>1</a:t>
                </a:r>
              </a:p>
            </p:txBody>
          </p:sp>
          <p:sp>
            <p:nvSpPr>
              <p:cNvPr id="21" name="TextBox 20">
                <a:extLst>
                  <a:ext uri="{FF2B5EF4-FFF2-40B4-BE49-F238E27FC236}">
                    <a16:creationId xmlns:a16="http://schemas.microsoft.com/office/drawing/2014/main" id="{729CA691-9321-4C52-8DDF-2C775A814685}"/>
                  </a:ext>
                </a:extLst>
              </p:cNvPr>
              <p:cNvSpPr txBox="1"/>
              <p:nvPr/>
            </p:nvSpPr>
            <p:spPr>
              <a:xfrm>
                <a:off x="6954865" y="2127415"/>
                <a:ext cx="649575" cy="492443"/>
              </a:xfrm>
              <a:prstGeom prst="rect">
                <a:avLst/>
              </a:prstGeom>
              <a:noFill/>
            </p:spPr>
            <p:txBody>
              <a:bodyPr wrap="square" rtlCol="0">
                <a:spAutoFit/>
              </a:bodyPr>
              <a:lstStyle/>
              <a:p>
                <a:pPr algn="r"/>
                <a:r>
                  <a:rPr lang="en-AU" dirty="0">
                    <a:solidFill>
                      <a:schemeClr val="bg1"/>
                    </a:solidFill>
                  </a:rPr>
                  <a:t>3</a:t>
                </a:r>
                <a:r>
                  <a:rPr lang="en-AU" i="1" dirty="0">
                    <a:solidFill>
                      <a:schemeClr val="bg1"/>
                    </a:solidFill>
                  </a:rPr>
                  <a:t>f</a:t>
                </a:r>
                <a:r>
                  <a:rPr lang="en-AU" baseline="-25000" dirty="0">
                    <a:solidFill>
                      <a:schemeClr val="bg1"/>
                    </a:solidFill>
                  </a:rPr>
                  <a:t>1</a:t>
                </a:r>
              </a:p>
            </p:txBody>
          </p:sp>
          <p:cxnSp>
            <p:nvCxnSpPr>
              <p:cNvPr id="22" name="Straight Arrow Connector 21">
                <a:extLst>
                  <a:ext uri="{FF2B5EF4-FFF2-40B4-BE49-F238E27FC236}">
                    <a16:creationId xmlns:a16="http://schemas.microsoft.com/office/drawing/2014/main" id="{3D1E9677-5F30-47C7-A266-BFCC99CF2AFB}"/>
                  </a:ext>
                </a:extLst>
              </p:cNvPr>
              <p:cNvCxnSpPr>
                <a:cxnSpLocks/>
              </p:cNvCxnSpPr>
              <p:nvPr/>
            </p:nvCxnSpPr>
            <p:spPr>
              <a:xfrm flipH="1" flipV="1">
                <a:off x="6879304" y="2170291"/>
                <a:ext cx="200612" cy="162319"/>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6E9C9AB8-DFCE-4F9A-B3A4-93F7061E34A9}"/>
                  </a:ext>
                </a:extLst>
              </p:cNvPr>
              <p:cNvCxnSpPr>
                <a:cxnSpLocks/>
              </p:cNvCxnSpPr>
              <p:nvPr/>
            </p:nvCxnSpPr>
            <p:spPr>
              <a:xfrm flipH="1">
                <a:off x="6870413" y="3067761"/>
                <a:ext cx="177150" cy="164895"/>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970286ED-EEE3-455F-B5F9-40E34BC3D343}"/>
                  </a:ext>
                </a:extLst>
              </p:cNvPr>
              <p:cNvCxnSpPr>
                <a:cxnSpLocks/>
              </p:cNvCxnSpPr>
              <p:nvPr/>
            </p:nvCxnSpPr>
            <p:spPr>
              <a:xfrm flipH="1">
                <a:off x="6961107" y="4193438"/>
                <a:ext cx="219490" cy="176353"/>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grpSp>
        <p:sp>
          <p:nvSpPr>
            <p:cNvPr id="25" name="TextBox 24">
              <a:extLst>
                <a:ext uri="{FF2B5EF4-FFF2-40B4-BE49-F238E27FC236}">
                  <a16:creationId xmlns:a16="http://schemas.microsoft.com/office/drawing/2014/main" id="{2DF3A990-5D3D-4232-A598-0D760E99A4C7}"/>
                </a:ext>
              </a:extLst>
            </p:cNvPr>
            <p:cNvSpPr txBox="1"/>
            <p:nvPr/>
          </p:nvSpPr>
          <p:spPr>
            <a:xfrm>
              <a:off x="8213869" y="1553135"/>
              <a:ext cx="3931094" cy="738664"/>
            </a:xfrm>
            <a:prstGeom prst="rect">
              <a:avLst/>
            </a:prstGeom>
            <a:noFill/>
          </p:spPr>
          <p:txBody>
            <a:bodyPr wrap="square" rtlCol="0">
              <a:spAutoFit/>
            </a:bodyPr>
            <a:lstStyle/>
            <a:p>
              <a:pPr algn="ctr"/>
              <a:r>
                <a:rPr lang="en-AU" sz="1500" dirty="0"/>
                <a:t>Amplitudes of the fundamental frequency and higher harmonics</a:t>
              </a:r>
            </a:p>
          </p:txBody>
        </p:sp>
      </p:grpSp>
      <p:sp>
        <p:nvSpPr>
          <p:cNvPr id="18" name="Google Shape;103;p4">
            <a:extLst>
              <a:ext uri="{FF2B5EF4-FFF2-40B4-BE49-F238E27FC236}">
                <a16:creationId xmlns:a16="http://schemas.microsoft.com/office/drawing/2014/main" id="{95CFB610-8821-435F-B231-B542807B077A}"/>
              </a:ext>
            </a:extLst>
          </p:cNvPr>
          <p:cNvSpPr txBox="1"/>
          <p:nvPr/>
        </p:nvSpPr>
        <p:spPr>
          <a:xfrm>
            <a:off x="408396" y="553848"/>
            <a:ext cx="8337398" cy="456416"/>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AU" sz="2400" b="1" dirty="0">
                <a:solidFill>
                  <a:srgbClr val="000000"/>
                </a:solidFill>
                <a:sym typeface="Arial"/>
              </a:rPr>
              <a:t>Curtin </a:t>
            </a:r>
            <a:r>
              <a:rPr lang="en-AU" sz="2400" b="1" dirty="0" err="1">
                <a:solidFill>
                  <a:srgbClr val="000000"/>
                </a:solidFill>
                <a:sym typeface="Arial"/>
              </a:rPr>
              <a:t>GeoLab</a:t>
            </a:r>
            <a:r>
              <a:rPr lang="en-AU" sz="2400" b="1" dirty="0">
                <a:solidFill>
                  <a:srgbClr val="000000"/>
                </a:solidFill>
                <a:sym typeface="Arial"/>
              </a:rPr>
              <a:t> experiment</a:t>
            </a:r>
            <a:endParaRPr lang="en-AU" sz="2400" dirty="0"/>
          </a:p>
          <a:p>
            <a:pPr>
              <a:spcBef>
                <a:spcPts val="0"/>
              </a:spcBef>
              <a:spcAft>
                <a:spcPts val="0"/>
              </a:spcAft>
            </a:pPr>
            <a:endParaRPr lang="en-AU" sz="2400" dirty="0"/>
          </a:p>
        </p:txBody>
      </p:sp>
    </p:spTree>
    <p:extLst>
      <p:ext uri="{BB962C8B-B14F-4D97-AF65-F5344CB8AC3E}">
        <p14:creationId xmlns:p14="http://schemas.microsoft.com/office/powerpoint/2010/main" val="2085239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4" name="Google Shape;103;p4"/>
          <p:cNvSpPr txBox="1"/>
          <p:nvPr/>
        </p:nvSpPr>
        <p:spPr>
          <a:xfrm>
            <a:off x="413943" y="553848"/>
            <a:ext cx="8331851" cy="456416"/>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AU" sz="2400" b="1" dirty="0">
                <a:solidFill>
                  <a:srgbClr val="000000"/>
                </a:solidFill>
                <a:sym typeface="Arial"/>
              </a:rPr>
              <a:t>Laboratory tests</a:t>
            </a:r>
            <a:endParaRPr lang="en-AU" sz="2400" dirty="0"/>
          </a:p>
        </p:txBody>
      </p:sp>
      <p:grpSp>
        <p:nvGrpSpPr>
          <p:cNvPr id="5" name="Group 4">
            <a:extLst>
              <a:ext uri="{FF2B5EF4-FFF2-40B4-BE49-F238E27FC236}">
                <a16:creationId xmlns:a16="http://schemas.microsoft.com/office/drawing/2014/main" id="{CC786BC0-7CA1-4697-87FC-D1C71E6BB20B}"/>
              </a:ext>
            </a:extLst>
          </p:cNvPr>
          <p:cNvGrpSpPr/>
          <p:nvPr/>
        </p:nvGrpSpPr>
        <p:grpSpPr>
          <a:xfrm>
            <a:off x="2756866" y="1143989"/>
            <a:ext cx="5868842" cy="3489522"/>
            <a:chOff x="3675822" y="1446488"/>
            <a:chExt cx="7825122" cy="4652696"/>
          </a:xfrm>
        </p:grpSpPr>
        <p:grpSp>
          <p:nvGrpSpPr>
            <p:cNvPr id="2" name="Group 1">
              <a:extLst>
                <a:ext uri="{FF2B5EF4-FFF2-40B4-BE49-F238E27FC236}">
                  <a16:creationId xmlns:a16="http://schemas.microsoft.com/office/drawing/2014/main" id="{E11AAC9F-6DE0-40F4-B266-0E7CEA523E12}"/>
                </a:ext>
              </a:extLst>
            </p:cNvPr>
            <p:cNvGrpSpPr/>
            <p:nvPr/>
          </p:nvGrpSpPr>
          <p:grpSpPr>
            <a:xfrm>
              <a:off x="3675822" y="1446488"/>
              <a:ext cx="7622627" cy="4645669"/>
              <a:chOff x="3675822" y="1446488"/>
              <a:chExt cx="7622627" cy="4645669"/>
            </a:xfrm>
          </p:grpSpPr>
          <p:pic>
            <p:nvPicPr>
              <p:cNvPr id="19" name="Picture 18" descr="Graphical user interface&#10;&#10;Description automatically generated">
                <a:extLst>
                  <a:ext uri="{FF2B5EF4-FFF2-40B4-BE49-F238E27FC236}">
                    <a16:creationId xmlns:a16="http://schemas.microsoft.com/office/drawing/2014/main" id="{9A9D8F3A-E26D-479B-AE3A-7F09A0102026}"/>
                  </a:ext>
                </a:extLst>
              </p:cNvPr>
              <p:cNvPicPr>
                <a:picLocks noChangeAspect="1"/>
              </p:cNvPicPr>
              <p:nvPr/>
            </p:nvPicPr>
            <p:blipFill rotWithShape="1">
              <a:blip r:embed="rId3"/>
              <a:srcRect l="52530" t="8013" r="8120" b="51305"/>
              <a:stretch/>
            </p:blipFill>
            <p:spPr>
              <a:xfrm>
                <a:off x="3675822" y="1647496"/>
                <a:ext cx="7622627" cy="4444661"/>
              </a:xfrm>
              <a:prstGeom prst="rect">
                <a:avLst/>
              </a:prstGeom>
            </p:spPr>
          </p:pic>
          <p:pic>
            <p:nvPicPr>
              <p:cNvPr id="24" name="Picture 23" descr="Graphical user interface&#10;&#10;Description automatically generated">
                <a:extLst>
                  <a:ext uri="{FF2B5EF4-FFF2-40B4-BE49-F238E27FC236}">
                    <a16:creationId xmlns:a16="http://schemas.microsoft.com/office/drawing/2014/main" id="{108FB382-93A1-4918-A6C1-05892B87B4DD}"/>
                  </a:ext>
                </a:extLst>
              </p:cNvPr>
              <p:cNvPicPr>
                <a:picLocks noChangeAspect="1"/>
              </p:cNvPicPr>
              <p:nvPr/>
            </p:nvPicPr>
            <p:blipFill rotWithShape="1">
              <a:blip r:embed="rId3"/>
              <a:srcRect l="70124" t="5897" r="23040" b="91867"/>
              <a:stretch/>
            </p:blipFill>
            <p:spPr>
              <a:xfrm>
                <a:off x="7027478" y="1446488"/>
                <a:ext cx="1324304" cy="244364"/>
              </a:xfrm>
              <a:prstGeom prst="rect">
                <a:avLst/>
              </a:prstGeom>
            </p:spPr>
          </p:pic>
        </p:grpSp>
        <p:pic>
          <p:nvPicPr>
            <p:cNvPr id="22" name="Picture 21" descr="Graphical user interface&#10;&#10;Description automatically generated">
              <a:extLst>
                <a:ext uri="{FF2B5EF4-FFF2-40B4-BE49-F238E27FC236}">
                  <a16:creationId xmlns:a16="http://schemas.microsoft.com/office/drawing/2014/main" id="{20115216-3270-4D05-882D-84FE39FBF224}"/>
                </a:ext>
              </a:extLst>
            </p:cNvPr>
            <p:cNvPicPr>
              <a:picLocks noChangeAspect="1"/>
            </p:cNvPicPr>
            <p:nvPr/>
          </p:nvPicPr>
          <p:blipFill rotWithShape="1">
            <a:blip r:embed="rId3"/>
            <a:srcRect l="53609" t="89947" r="7041" b="4483"/>
            <a:stretch/>
          </p:blipFill>
          <p:spPr>
            <a:xfrm>
              <a:off x="3878317" y="5490628"/>
              <a:ext cx="7622627" cy="608556"/>
            </a:xfrm>
            <a:prstGeom prst="rect">
              <a:avLst/>
            </a:prstGeom>
          </p:spPr>
        </p:pic>
      </p:grpSp>
      <p:cxnSp>
        <p:nvCxnSpPr>
          <p:cNvPr id="25" name="Straight Arrow Connector 24">
            <a:extLst>
              <a:ext uri="{FF2B5EF4-FFF2-40B4-BE49-F238E27FC236}">
                <a16:creationId xmlns:a16="http://schemas.microsoft.com/office/drawing/2014/main" id="{BA2B161F-DFD0-4214-8640-B8FFAC598462}"/>
              </a:ext>
            </a:extLst>
          </p:cNvPr>
          <p:cNvCxnSpPr>
            <a:cxnSpLocks/>
          </p:cNvCxnSpPr>
          <p:nvPr/>
        </p:nvCxnSpPr>
        <p:spPr>
          <a:xfrm>
            <a:off x="3889629" y="1848298"/>
            <a:ext cx="559657"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926E0607-0455-4977-B9C9-1B60C9D8542E}"/>
              </a:ext>
            </a:extLst>
          </p:cNvPr>
          <p:cNvCxnSpPr>
            <a:cxnSpLocks/>
          </p:cNvCxnSpPr>
          <p:nvPr/>
        </p:nvCxnSpPr>
        <p:spPr>
          <a:xfrm>
            <a:off x="4572000" y="1848298"/>
            <a:ext cx="57150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47E0E46B-BC7C-4EBF-9FC7-65BB61CDE8CF}"/>
              </a:ext>
            </a:extLst>
          </p:cNvPr>
          <p:cNvCxnSpPr>
            <a:cxnSpLocks/>
          </p:cNvCxnSpPr>
          <p:nvPr/>
        </p:nvCxnSpPr>
        <p:spPr>
          <a:xfrm>
            <a:off x="5383320" y="1848298"/>
            <a:ext cx="2015326"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FF962C67-7CDA-4E8E-A74C-2F72BEF322CF}"/>
              </a:ext>
            </a:extLst>
          </p:cNvPr>
          <p:cNvSpPr txBox="1"/>
          <p:nvPr/>
        </p:nvSpPr>
        <p:spPr>
          <a:xfrm>
            <a:off x="3619095" y="1659641"/>
            <a:ext cx="1093423" cy="246221"/>
          </a:xfrm>
          <a:prstGeom prst="rect">
            <a:avLst/>
          </a:prstGeom>
          <a:noFill/>
        </p:spPr>
        <p:txBody>
          <a:bodyPr wrap="square" rtlCol="0">
            <a:spAutoFit/>
          </a:bodyPr>
          <a:lstStyle/>
          <a:p>
            <a:pPr algn="ctr"/>
            <a:r>
              <a:rPr lang="en-AU" sz="1000" dirty="0">
                <a:solidFill>
                  <a:schemeClr val="tx1"/>
                </a:solidFill>
              </a:rPr>
              <a:t>30 Hz</a:t>
            </a:r>
          </a:p>
        </p:txBody>
      </p:sp>
      <p:sp>
        <p:nvSpPr>
          <p:cNvPr id="37" name="TextBox 36">
            <a:extLst>
              <a:ext uri="{FF2B5EF4-FFF2-40B4-BE49-F238E27FC236}">
                <a16:creationId xmlns:a16="http://schemas.microsoft.com/office/drawing/2014/main" id="{99763EC1-411E-47FC-AF24-0B2A5D20BA1F}"/>
              </a:ext>
            </a:extLst>
          </p:cNvPr>
          <p:cNvSpPr txBox="1"/>
          <p:nvPr/>
        </p:nvSpPr>
        <p:spPr>
          <a:xfrm>
            <a:off x="4308146" y="1658525"/>
            <a:ext cx="1093423" cy="246221"/>
          </a:xfrm>
          <a:prstGeom prst="rect">
            <a:avLst/>
          </a:prstGeom>
          <a:noFill/>
        </p:spPr>
        <p:txBody>
          <a:bodyPr wrap="square" rtlCol="0">
            <a:spAutoFit/>
          </a:bodyPr>
          <a:lstStyle/>
          <a:p>
            <a:pPr algn="ctr"/>
            <a:r>
              <a:rPr lang="en-AU" sz="1000" dirty="0">
                <a:solidFill>
                  <a:schemeClr val="tx1"/>
                </a:solidFill>
              </a:rPr>
              <a:t>22 Hz</a:t>
            </a:r>
          </a:p>
        </p:txBody>
      </p:sp>
      <p:sp>
        <p:nvSpPr>
          <p:cNvPr id="38" name="TextBox 37">
            <a:extLst>
              <a:ext uri="{FF2B5EF4-FFF2-40B4-BE49-F238E27FC236}">
                <a16:creationId xmlns:a16="http://schemas.microsoft.com/office/drawing/2014/main" id="{BD6FE4AD-B5B2-41DB-8841-A9098C0BD5AA}"/>
              </a:ext>
            </a:extLst>
          </p:cNvPr>
          <p:cNvSpPr txBox="1"/>
          <p:nvPr/>
        </p:nvSpPr>
        <p:spPr>
          <a:xfrm>
            <a:off x="5463621" y="1658525"/>
            <a:ext cx="2028219" cy="246221"/>
          </a:xfrm>
          <a:prstGeom prst="rect">
            <a:avLst/>
          </a:prstGeom>
          <a:noFill/>
        </p:spPr>
        <p:txBody>
          <a:bodyPr wrap="square" rtlCol="0">
            <a:spAutoFit/>
          </a:bodyPr>
          <a:lstStyle/>
          <a:p>
            <a:pPr algn="ctr"/>
            <a:r>
              <a:rPr lang="en-AU" sz="1000" dirty="0">
                <a:solidFill>
                  <a:schemeClr val="tx1"/>
                </a:solidFill>
              </a:rPr>
              <a:t>30 and 22 Hz</a:t>
            </a:r>
          </a:p>
        </p:txBody>
      </p:sp>
      <p:cxnSp>
        <p:nvCxnSpPr>
          <p:cNvPr id="14" name="Straight Arrow Connector 13">
            <a:extLst>
              <a:ext uri="{FF2B5EF4-FFF2-40B4-BE49-F238E27FC236}">
                <a16:creationId xmlns:a16="http://schemas.microsoft.com/office/drawing/2014/main" id="{F8BEF10C-3621-47C9-A9AC-A0D6A6A39656}"/>
              </a:ext>
            </a:extLst>
          </p:cNvPr>
          <p:cNvCxnSpPr>
            <a:cxnSpLocks/>
          </p:cNvCxnSpPr>
          <p:nvPr/>
        </p:nvCxnSpPr>
        <p:spPr>
          <a:xfrm flipH="1">
            <a:off x="3458560" y="2908283"/>
            <a:ext cx="82769" cy="15962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359E6483-C0F3-4A60-8733-A7E6FDFAB711}"/>
              </a:ext>
            </a:extLst>
          </p:cNvPr>
          <p:cNvSpPr txBox="1"/>
          <p:nvPr/>
        </p:nvSpPr>
        <p:spPr>
          <a:xfrm>
            <a:off x="3417409" y="2432885"/>
            <a:ext cx="1444398" cy="523220"/>
          </a:xfrm>
          <a:prstGeom prst="rect">
            <a:avLst/>
          </a:prstGeom>
          <a:noFill/>
        </p:spPr>
        <p:txBody>
          <a:bodyPr wrap="square" rtlCol="0">
            <a:spAutoFit/>
          </a:bodyPr>
          <a:lstStyle/>
          <a:p>
            <a:r>
              <a:rPr lang="en-AU" sz="1400" dirty="0">
                <a:solidFill>
                  <a:schemeClr val="bg1"/>
                </a:solidFill>
              </a:rPr>
              <a:t>Lab </a:t>
            </a:r>
          </a:p>
          <a:p>
            <a:r>
              <a:rPr lang="en-AU" sz="1400" dirty="0">
                <a:solidFill>
                  <a:schemeClr val="bg1"/>
                </a:solidFill>
              </a:rPr>
              <a:t>noise</a:t>
            </a:r>
          </a:p>
        </p:txBody>
      </p:sp>
      <p:sp>
        <p:nvSpPr>
          <p:cNvPr id="47" name="Google Shape;110;p5">
            <a:extLst>
              <a:ext uri="{FF2B5EF4-FFF2-40B4-BE49-F238E27FC236}">
                <a16:creationId xmlns:a16="http://schemas.microsoft.com/office/drawing/2014/main" id="{7D2BD2E7-F8B4-4B0A-BD47-87E540F53ED2}"/>
              </a:ext>
            </a:extLst>
          </p:cNvPr>
          <p:cNvSpPr txBox="1"/>
          <p:nvPr/>
        </p:nvSpPr>
        <p:spPr>
          <a:xfrm>
            <a:off x="408397" y="1349684"/>
            <a:ext cx="2237948" cy="3121146"/>
          </a:xfrm>
          <a:prstGeom prst="rect">
            <a:avLst/>
          </a:prstGeom>
          <a:noFill/>
          <a:ln>
            <a:noFill/>
          </a:ln>
        </p:spPr>
        <p:txBody>
          <a:bodyPr spcFirstLastPara="1" wrap="square" lIns="68569" tIns="34275" rIns="68569" bIns="34275" anchor="t" anchorCtr="0">
            <a:noAutofit/>
          </a:bodyPr>
          <a:lstStyle/>
          <a:p>
            <a:r>
              <a:rPr lang="en-AU" dirty="0"/>
              <a:t>Laboratory experiment at low frequencies*</a:t>
            </a:r>
          </a:p>
          <a:p>
            <a:r>
              <a:rPr lang="en-AU" i="1" dirty="0"/>
              <a:t>f</a:t>
            </a:r>
            <a:r>
              <a:rPr lang="en-AU" baseline="-25000" dirty="0"/>
              <a:t>1</a:t>
            </a:r>
            <a:r>
              <a:rPr lang="en-AU" dirty="0"/>
              <a:t> = 30 Hz </a:t>
            </a:r>
          </a:p>
          <a:p>
            <a:r>
              <a:rPr lang="en-AU" i="1" dirty="0"/>
              <a:t>f</a:t>
            </a:r>
            <a:r>
              <a:rPr lang="en-AU" baseline="-25000" dirty="0"/>
              <a:t>2</a:t>
            </a:r>
            <a:r>
              <a:rPr lang="en-AU" dirty="0"/>
              <a:t> = 22 Hz</a:t>
            </a:r>
          </a:p>
          <a:p>
            <a:endParaRPr lang="en-AU" dirty="0"/>
          </a:p>
          <a:p>
            <a:r>
              <a:rPr lang="en-AU" dirty="0"/>
              <a:t>Nonlinear combinational  frequencies emerge in the rock when two actuators work</a:t>
            </a:r>
          </a:p>
        </p:txBody>
      </p:sp>
      <p:cxnSp>
        <p:nvCxnSpPr>
          <p:cNvPr id="48" name="Straight Arrow Connector 47">
            <a:extLst>
              <a:ext uri="{FF2B5EF4-FFF2-40B4-BE49-F238E27FC236}">
                <a16:creationId xmlns:a16="http://schemas.microsoft.com/office/drawing/2014/main" id="{8F5A33FB-95C3-4C0C-A50B-8AD69EAF5A2D}"/>
              </a:ext>
            </a:extLst>
          </p:cNvPr>
          <p:cNvCxnSpPr>
            <a:cxnSpLocks/>
          </p:cNvCxnSpPr>
          <p:nvPr/>
        </p:nvCxnSpPr>
        <p:spPr>
          <a:xfrm flipH="1">
            <a:off x="4175134" y="3306158"/>
            <a:ext cx="82769" cy="10633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A78DA2FF-0F0E-4877-A6E3-D29F02B63F7A}"/>
              </a:ext>
            </a:extLst>
          </p:cNvPr>
          <p:cNvSpPr txBox="1"/>
          <p:nvPr/>
        </p:nvSpPr>
        <p:spPr>
          <a:xfrm>
            <a:off x="4223188" y="3077621"/>
            <a:ext cx="441075" cy="307777"/>
          </a:xfrm>
          <a:prstGeom prst="rect">
            <a:avLst/>
          </a:prstGeom>
          <a:noFill/>
        </p:spPr>
        <p:txBody>
          <a:bodyPr wrap="square" rtlCol="0">
            <a:spAutoFit/>
          </a:bodyPr>
          <a:lstStyle/>
          <a:p>
            <a:r>
              <a:rPr lang="en-AU" sz="1400" i="1" dirty="0">
                <a:solidFill>
                  <a:schemeClr val="bg1"/>
                </a:solidFill>
              </a:rPr>
              <a:t>f</a:t>
            </a:r>
            <a:r>
              <a:rPr lang="en-AU" sz="1400" baseline="-25000" dirty="0">
                <a:solidFill>
                  <a:schemeClr val="bg1"/>
                </a:solidFill>
              </a:rPr>
              <a:t>1</a:t>
            </a:r>
          </a:p>
        </p:txBody>
      </p:sp>
      <p:cxnSp>
        <p:nvCxnSpPr>
          <p:cNvPr id="50" name="Straight Arrow Connector 49">
            <a:extLst>
              <a:ext uri="{FF2B5EF4-FFF2-40B4-BE49-F238E27FC236}">
                <a16:creationId xmlns:a16="http://schemas.microsoft.com/office/drawing/2014/main" id="{4D2AEC9C-2F12-43FE-B3E9-DAE0C15842CF}"/>
              </a:ext>
            </a:extLst>
          </p:cNvPr>
          <p:cNvCxnSpPr>
            <a:cxnSpLocks/>
          </p:cNvCxnSpPr>
          <p:nvPr/>
        </p:nvCxnSpPr>
        <p:spPr>
          <a:xfrm flipH="1">
            <a:off x="4813753" y="3482497"/>
            <a:ext cx="82769" cy="10633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A4DBF6D-0171-4E1A-8557-A0DC2B979D5E}"/>
              </a:ext>
            </a:extLst>
          </p:cNvPr>
          <p:cNvSpPr txBox="1"/>
          <p:nvPr/>
        </p:nvSpPr>
        <p:spPr>
          <a:xfrm>
            <a:off x="4861807" y="3253959"/>
            <a:ext cx="441075" cy="307777"/>
          </a:xfrm>
          <a:prstGeom prst="rect">
            <a:avLst/>
          </a:prstGeom>
          <a:noFill/>
        </p:spPr>
        <p:txBody>
          <a:bodyPr wrap="square" rtlCol="0">
            <a:spAutoFit/>
          </a:bodyPr>
          <a:lstStyle/>
          <a:p>
            <a:r>
              <a:rPr lang="en-AU" sz="1400" i="1" dirty="0">
                <a:solidFill>
                  <a:schemeClr val="bg1"/>
                </a:solidFill>
              </a:rPr>
              <a:t>f</a:t>
            </a:r>
            <a:r>
              <a:rPr lang="en-AU" sz="1400" baseline="-25000" dirty="0">
                <a:solidFill>
                  <a:schemeClr val="bg1"/>
                </a:solidFill>
              </a:rPr>
              <a:t>2</a:t>
            </a:r>
          </a:p>
        </p:txBody>
      </p:sp>
      <p:cxnSp>
        <p:nvCxnSpPr>
          <p:cNvPr id="52" name="Straight Arrow Connector 51">
            <a:extLst>
              <a:ext uri="{FF2B5EF4-FFF2-40B4-BE49-F238E27FC236}">
                <a16:creationId xmlns:a16="http://schemas.microsoft.com/office/drawing/2014/main" id="{40901976-2FFD-4B5A-9FAC-79EFD10D2E8D}"/>
              </a:ext>
            </a:extLst>
          </p:cNvPr>
          <p:cNvCxnSpPr>
            <a:cxnSpLocks/>
          </p:cNvCxnSpPr>
          <p:nvPr/>
        </p:nvCxnSpPr>
        <p:spPr>
          <a:xfrm flipH="1">
            <a:off x="7273377" y="2823567"/>
            <a:ext cx="82769" cy="10633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B064FBDA-1BC9-4AA5-9ACE-1F997DEA3890}"/>
              </a:ext>
            </a:extLst>
          </p:cNvPr>
          <p:cNvSpPr txBox="1"/>
          <p:nvPr/>
        </p:nvSpPr>
        <p:spPr>
          <a:xfrm>
            <a:off x="7273377" y="2595030"/>
            <a:ext cx="805779" cy="307777"/>
          </a:xfrm>
          <a:prstGeom prst="rect">
            <a:avLst/>
          </a:prstGeom>
          <a:noFill/>
        </p:spPr>
        <p:txBody>
          <a:bodyPr wrap="square" rtlCol="0">
            <a:spAutoFit/>
          </a:bodyPr>
          <a:lstStyle/>
          <a:p>
            <a:r>
              <a:rPr lang="en-AU" sz="1400" i="1" dirty="0">
                <a:solidFill>
                  <a:schemeClr val="bg1"/>
                </a:solidFill>
              </a:rPr>
              <a:t>f</a:t>
            </a:r>
            <a:r>
              <a:rPr lang="en-AU" sz="1400" baseline="-25000" dirty="0">
                <a:solidFill>
                  <a:schemeClr val="bg1"/>
                </a:solidFill>
              </a:rPr>
              <a:t>1 </a:t>
            </a:r>
            <a:r>
              <a:rPr lang="en-AU" sz="1400" dirty="0">
                <a:solidFill>
                  <a:schemeClr val="bg1"/>
                </a:solidFill>
              </a:rPr>
              <a:t>+ </a:t>
            </a:r>
            <a:r>
              <a:rPr lang="en-AU" sz="1400" i="1" dirty="0">
                <a:solidFill>
                  <a:schemeClr val="bg1"/>
                </a:solidFill>
              </a:rPr>
              <a:t>f</a:t>
            </a:r>
            <a:r>
              <a:rPr lang="en-AU" sz="1400" baseline="-25000" dirty="0">
                <a:solidFill>
                  <a:schemeClr val="bg1"/>
                </a:solidFill>
              </a:rPr>
              <a:t>2</a:t>
            </a:r>
          </a:p>
        </p:txBody>
      </p:sp>
      <p:cxnSp>
        <p:nvCxnSpPr>
          <p:cNvPr id="54" name="Straight Arrow Connector 53">
            <a:extLst>
              <a:ext uri="{FF2B5EF4-FFF2-40B4-BE49-F238E27FC236}">
                <a16:creationId xmlns:a16="http://schemas.microsoft.com/office/drawing/2014/main" id="{762CD0EA-D0A5-4EDF-9A51-BD4DD2CDFC1A}"/>
              </a:ext>
            </a:extLst>
          </p:cNvPr>
          <p:cNvCxnSpPr>
            <a:cxnSpLocks/>
          </p:cNvCxnSpPr>
          <p:nvPr/>
        </p:nvCxnSpPr>
        <p:spPr>
          <a:xfrm flipH="1">
            <a:off x="7015214" y="3892613"/>
            <a:ext cx="193128" cy="6961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B2861BAB-DA0A-4663-AB3E-9C0865A07866}"/>
              </a:ext>
            </a:extLst>
          </p:cNvPr>
          <p:cNvSpPr txBox="1"/>
          <p:nvPr/>
        </p:nvSpPr>
        <p:spPr>
          <a:xfrm>
            <a:off x="7165665" y="3722283"/>
            <a:ext cx="805779" cy="307777"/>
          </a:xfrm>
          <a:prstGeom prst="rect">
            <a:avLst/>
          </a:prstGeom>
          <a:noFill/>
        </p:spPr>
        <p:txBody>
          <a:bodyPr wrap="square" rtlCol="0">
            <a:spAutoFit/>
          </a:bodyPr>
          <a:lstStyle/>
          <a:p>
            <a:r>
              <a:rPr lang="en-AU" sz="1400" i="1" dirty="0">
                <a:solidFill>
                  <a:schemeClr val="bg1"/>
                </a:solidFill>
              </a:rPr>
              <a:t>f</a:t>
            </a:r>
            <a:r>
              <a:rPr lang="en-AU" sz="1400" baseline="-25000" dirty="0">
                <a:solidFill>
                  <a:schemeClr val="bg1"/>
                </a:solidFill>
              </a:rPr>
              <a:t>1 </a:t>
            </a:r>
            <a:r>
              <a:rPr lang="en-AU" sz="1400" dirty="0">
                <a:solidFill>
                  <a:schemeClr val="bg1"/>
                </a:solidFill>
              </a:rPr>
              <a:t>- </a:t>
            </a:r>
            <a:r>
              <a:rPr lang="en-AU" sz="1400" i="1" dirty="0">
                <a:solidFill>
                  <a:schemeClr val="bg1"/>
                </a:solidFill>
              </a:rPr>
              <a:t>f</a:t>
            </a:r>
            <a:r>
              <a:rPr lang="en-AU" sz="1400" baseline="-25000" dirty="0">
                <a:solidFill>
                  <a:schemeClr val="bg1"/>
                </a:solidFill>
              </a:rPr>
              <a:t>2</a:t>
            </a:r>
          </a:p>
        </p:txBody>
      </p:sp>
      <p:cxnSp>
        <p:nvCxnSpPr>
          <p:cNvPr id="56" name="Straight Arrow Connector 55">
            <a:extLst>
              <a:ext uri="{FF2B5EF4-FFF2-40B4-BE49-F238E27FC236}">
                <a16:creationId xmlns:a16="http://schemas.microsoft.com/office/drawing/2014/main" id="{882FB1F0-E2A6-4002-A419-635955E0A066}"/>
              </a:ext>
            </a:extLst>
          </p:cNvPr>
          <p:cNvCxnSpPr>
            <a:cxnSpLocks/>
          </p:cNvCxnSpPr>
          <p:nvPr/>
        </p:nvCxnSpPr>
        <p:spPr>
          <a:xfrm flipV="1">
            <a:off x="5309907" y="2455020"/>
            <a:ext cx="153714" cy="8677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19FBA2F0-E753-4976-93D2-2E695469DBEC}"/>
              </a:ext>
            </a:extLst>
          </p:cNvPr>
          <p:cNvSpPr txBox="1"/>
          <p:nvPr/>
        </p:nvSpPr>
        <p:spPr>
          <a:xfrm>
            <a:off x="4572001" y="2348367"/>
            <a:ext cx="1244764" cy="307777"/>
          </a:xfrm>
          <a:prstGeom prst="rect">
            <a:avLst/>
          </a:prstGeom>
          <a:noFill/>
        </p:spPr>
        <p:txBody>
          <a:bodyPr wrap="square" rtlCol="0">
            <a:spAutoFit/>
          </a:bodyPr>
          <a:lstStyle/>
          <a:p>
            <a:r>
              <a:rPr lang="en-AU" sz="1400" i="1" dirty="0">
                <a:solidFill>
                  <a:schemeClr val="bg1"/>
                </a:solidFill>
              </a:rPr>
              <a:t>f</a:t>
            </a:r>
            <a:r>
              <a:rPr lang="en-AU" sz="1400" baseline="-25000" dirty="0">
                <a:solidFill>
                  <a:schemeClr val="bg1"/>
                </a:solidFill>
              </a:rPr>
              <a:t>1 </a:t>
            </a:r>
            <a:r>
              <a:rPr lang="en-AU" sz="1400" dirty="0">
                <a:solidFill>
                  <a:schemeClr val="bg1"/>
                </a:solidFill>
              </a:rPr>
              <a:t>+ 2</a:t>
            </a:r>
            <a:r>
              <a:rPr lang="en-AU" sz="1400" i="1" dirty="0">
                <a:solidFill>
                  <a:schemeClr val="bg1"/>
                </a:solidFill>
              </a:rPr>
              <a:t>f</a:t>
            </a:r>
            <a:r>
              <a:rPr lang="en-AU" sz="1400" baseline="-25000" dirty="0">
                <a:solidFill>
                  <a:schemeClr val="bg1"/>
                </a:solidFill>
              </a:rPr>
              <a:t>2</a:t>
            </a:r>
          </a:p>
        </p:txBody>
      </p:sp>
      <p:cxnSp>
        <p:nvCxnSpPr>
          <p:cNvPr id="59" name="Straight Arrow Connector 58">
            <a:extLst>
              <a:ext uri="{FF2B5EF4-FFF2-40B4-BE49-F238E27FC236}">
                <a16:creationId xmlns:a16="http://schemas.microsoft.com/office/drawing/2014/main" id="{BB8EFFD7-5B03-49B5-BA64-A9BAC917CDA8}"/>
              </a:ext>
            </a:extLst>
          </p:cNvPr>
          <p:cNvCxnSpPr>
            <a:cxnSpLocks/>
          </p:cNvCxnSpPr>
          <p:nvPr/>
        </p:nvCxnSpPr>
        <p:spPr>
          <a:xfrm>
            <a:off x="5309907" y="2155758"/>
            <a:ext cx="148671" cy="10190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5D563D74-8C4E-46B7-ABD3-1A3E02163CC4}"/>
              </a:ext>
            </a:extLst>
          </p:cNvPr>
          <p:cNvSpPr txBox="1"/>
          <p:nvPr/>
        </p:nvSpPr>
        <p:spPr>
          <a:xfrm>
            <a:off x="4562392" y="1957583"/>
            <a:ext cx="808837" cy="307777"/>
          </a:xfrm>
          <a:prstGeom prst="rect">
            <a:avLst/>
          </a:prstGeom>
          <a:noFill/>
        </p:spPr>
        <p:txBody>
          <a:bodyPr wrap="square" rtlCol="0">
            <a:spAutoFit/>
          </a:bodyPr>
          <a:lstStyle/>
          <a:p>
            <a:r>
              <a:rPr lang="en-AU" sz="1400" dirty="0">
                <a:solidFill>
                  <a:schemeClr val="bg1"/>
                </a:solidFill>
              </a:rPr>
              <a:t>2</a:t>
            </a:r>
            <a:r>
              <a:rPr lang="en-AU" sz="1400" i="1" dirty="0">
                <a:solidFill>
                  <a:schemeClr val="bg1"/>
                </a:solidFill>
              </a:rPr>
              <a:t>f</a:t>
            </a:r>
            <a:r>
              <a:rPr lang="en-AU" sz="1400" baseline="-25000" dirty="0">
                <a:solidFill>
                  <a:schemeClr val="bg1"/>
                </a:solidFill>
              </a:rPr>
              <a:t>1 </a:t>
            </a:r>
            <a:r>
              <a:rPr lang="en-AU" sz="1400" dirty="0">
                <a:solidFill>
                  <a:schemeClr val="bg1"/>
                </a:solidFill>
              </a:rPr>
              <a:t>+ </a:t>
            </a:r>
            <a:r>
              <a:rPr lang="en-AU" sz="1400" i="1" dirty="0">
                <a:solidFill>
                  <a:schemeClr val="bg1"/>
                </a:solidFill>
              </a:rPr>
              <a:t>f</a:t>
            </a:r>
            <a:r>
              <a:rPr lang="en-AU" sz="1400" baseline="-25000" dirty="0">
                <a:solidFill>
                  <a:schemeClr val="bg1"/>
                </a:solidFill>
              </a:rPr>
              <a:t>2</a:t>
            </a:r>
          </a:p>
        </p:txBody>
      </p:sp>
      <p:cxnSp>
        <p:nvCxnSpPr>
          <p:cNvPr id="64" name="Straight Arrow Connector 63">
            <a:extLst>
              <a:ext uri="{FF2B5EF4-FFF2-40B4-BE49-F238E27FC236}">
                <a16:creationId xmlns:a16="http://schemas.microsoft.com/office/drawing/2014/main" id="{247280D8-6ACB-4B01-A9C2-B9CDDF9B5E1C}"/>
              </a:ext>
            </a:extLst>
          </p:cNvPr>
          <p:cNvCxnSpPr>
            <a:cxnSpLocks/>
          </p:cNvCxnSpPr>
          <p:nvPr/>
        </p:nvCxnSpPr>
        <p:spPr>
          <a:xfrm>
            <a:off x="3840874" y="2866003"/>
            <a:ext cx="191727" cy="10892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7F4907A-58D9-49A5-9FB7-A676C558DA9B}"/>
              </a:ext>
            </a:extLst>
          </p:cNvPr>
          <p:cNvSpPr txBox="1"/>
          <p:nvPr/>
        </p:nvSpPr>
        <p:spPr>
          <a:xfrm>
            <a:off x="413942" y="4536522"/>
            <a:ext cx="4729557" cy="253916"/>
          </a:xfrm>
          <a:prstGeom prst="rect">
            <a:avLst/>
          </a:prstGeom>
          <a:noFill/>
        </p:spPr>
        <p:txBody>
          <a:bodyPr wrap="square">
            <a:spAutoFit/>
          </a:bodyPr>
          <a:lstStyle/>
          <a:p>
            <a:r>
              <a:rPr lang="en-AU" sz="1050" dirty="0"/>
              <a:t>*Tomorrow, Dec 3, 3:15 PM – 3:40 PM Laboratory measurements with DAS</a:t>
            </a:r>
            <a:endParaRPr lang="en-AU" dirty="0"/>
          </a:p>
        </p:txBody>
      </p:sp>
    </p:spTree>
    <p:extLst>
      <p:ext uri="{BB962C8B-B14F-4D97-AF65-F5344CB8AC3E}">
        <p14:creationId xmlns:p14="http://schemas.microsoft.com/office/powerpoint/2010/main" val="943919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9" name="Google Shape;110;p5">
            <a:extLst>
              <a:ext uri="{FF2B5EF4-FFF2-40B4-BE49-F238E27FC236}">
                <a16:creationId xmlns:a16="http://schemas.microsoft.com/office/drawing/2014/main" id="{9B27ECB4-4352-4BA5-B2AC-30442BD4C228}"/>
              </a:ext>
            </a:extLst>
          </p:cNvPr>
          <p:cNvSpPr txBox="1"/>
          <p:nvPr/>
        </p:nvSpPr>
        <p:spPr>
          <a:xfrm>
            <a:off x="408397" y="1349684"/>
            <a:ext cx="2929802" cy="3121146"/>
          </a:xfrm>
          <a:prstGeom prst="rect">
            <a:avLst/>
          </a:prstGeom>
          <a:noFill/>
          <a:ln>
            <a:noFill/>
          </a:ln>
        </p:spPr>
        <p:txBody>
          <a:bodyPr spcFirstLastPara="1" wrap="square" lIns="68569" tIns="34275" rIns="68569" bIns="34275" anchor="t" anchorCtr="0">
            <a:noAutofit/>
          </a:bodyPr>
          <a:lstStyle/>
          <a:p>
            <a:r>
              <a:rPr lang="en-AU" dirty="0"/>
              <a:t>Dry vs. Saturated</a:t>
            </a:r>
          </a:p>
          <a:p>
            <a:r>
              <a:rPr lang="en-AU" dirty="0"/>
              <a:t>sandstone sample</a:t>
            </a:r>
          </a:p>
          <a:p>
            <a:endParaRPr lang="en-AU" dirty="0"/>
          </a:p>
          <a:p>
            <a:r>
              <a:rPr lang="en-AU" dirty="0"/>
              <a:t>Change in saturation affects 2</a:t>
            </a:r>
            <a:r>
              <a:rPr lang="en-AU" i="1" dirty="0"/>
              <a:t>f</a:t>
            </a:r>
            <a:r>
              <a:rPr lang="en-AU" baseline="-25000" dirty="0"/>
              <a:t>1</a:t>
            </a:r>
            <a:r>
              <a:rPr lang="en-AU" dirty="0"/>
              <a:t>, 2</a:t>
            </a:r>
            <a:r>
              <a:rPr lang="en-AU" i="1" dirty="0"/>
              <a:t>f</a:t>
            </a:r>
            <a:r>
              <a:rPr lang="en-AU" baseline="-25000" dirty="0"/>
              <a:t>2</a:t>
            </a:r>
            <a:r>
              <a:rPr lang="en-AU" dirty="0"/>
              <a:t> and </a:t>
            </a:r>
            <a:r>
              <a:rPr lang="en-AU" i="1" dirty="0"/>
              <a:t>f</a:t>
            </a:r>
            <a:r>
              <a:rPr lang="en-AU" baseline="-25000" dirty="0"/>
              <a:t>1</a:t>
            </a:r>
            <a:r>
              <a:rPr lang="en-AU" dirty="0"/>
              <a:t>+</a:t>
            </a:r>
            <a:r>
              <a:rPr lang="en-AU" i="1" dirty="0"/>
              <a:t>f</a:t>
            </a:r>
            <a:r>
              <a:rPr lang="en-AU" baseline="-25000" dirty="0"/>
              <a:t>2</a:t>
            </a:r>
          </a:p>
          <a:p>
            <a:endParaRPr lang="en-AU" dirty="0"/>
          </a:p>
          <a:p>
            <a:r>
              <a:rPr lang="en-AU" dirty="0"/>
              <a:t>Potential of nonlinear seismic for reservoir characterisation is confirmed</a:t>
            </a:r>
          </a:p>
        </p:txBody>
      </p:sp>
      <p:grpSp>
        <p:nvGrpSpPr>
          <p:cNvPr id="131" name="Group 130">
            <a:extLst>
              <a:ext uri="{FF2B5EF4-FFF2-40B4-BE49-F238E27FC236}">
                <a16:creationId xmlns:a16="http://schemas.microsoft.com/office/drawing/2014/main" id="{FF67439A-62D8-4C2C-9CFD-D80DCFFED0A1}"/>
              </a:ext>
            </a:extLst>
          </p:cNvPr>
          <p:cNvGrpSpPr/>
          <p:nvPr/>
        </p:nvGrpSpPr>
        <p:grpSpPr>
          <a:xfrm>
            <a:off x="3583289" y="1311714"/>
            <a:ext cx="5274603" cy="3228746"/>
            <a:chOff x="4543347" y="1656113"/>
            <a:chExt cx="7267176" cy="4448460"/>
          </a:xfrm>
        </p:grpSpPr>
        <p:pic>
          <p:nvPicPr>
            <p:cNvPr id="108" name="Picture 107" descr="Graphical user interface&#10;&#10;Description automatically generated">
              <a:extLst>
                <a:ext uri="{FF2B5EF4-FFF2-40B4-BE49-F238E27FC236}">
                  <a16:creationId xmlns:a16="http://schemas.microsoft.com/office/drawing/2014/main" id="{3A898714-36A7-43D7-ADB6-8E54FC10A1D1}"/>
                </a:ext>
              </a:extLst>
            </p:cNvPr>
            <p:cNvPicPr>
              <a:picLocks noChangeAspect="1"/>
            </p:cNvPicPr>
            <p:nvPr/>
          </p:nvPicPr>
          <p:blipFill rotWithShape="1">
            <a:blip r:embed="rId3"/>
            <a:srcRect l="9136" t="54023" r="52314" b="4138"/>
            <a:stretch/>
          </p:blipFill>
          <p:spPr>
            <a:xfrm>
              <a:off x="4543347" y="1656113"/>
              <a:ext cx="7267176" cy="4448460"/>
            </a:xfrm>
            <a:prstGeom prst="rect">
              <a:avLst/>
            </a:prstGeom>
          </p:spPr>
        </p:pic>
        <p:sp>
          <p:nvSpPr>
            <p:cNvPr id="79" name="TextBox 78">
              <a:extLst>
                <a:ext uri="{FF2B5EF4-FFF2-40B4-BE49-F238E27FC236}">
                  <a16:creationId xmlns:a16="http://schemas.microsoft.com/office/drawing/2014/main" id="{91FF3C74-7C30-4714-A893-B209E621D1D9}"/>
                </a:ext>
              </a:extLst>
            </p:cNvPr>
            <p:cNvSpPr txBox="1"/>
            <p:nvPr/>
          </p:nvSpPr>
          <p:spPr>
            <a:xfrm>
              <a:off x="6475878" y="2054452"/>
              <a:ext cx="799160" cy="508853"/>
            </a:xfrm>
            <a:prstGeom prst="rect">
              <a:avLst/>
            </a:prstGeom>
            <a:noFill/>
          </p:spPr>
          <p:txBody>
            <a:bodyPr wrap="square" rtlCol="0">
              <a:spAutoFit/>
            </a:bodyPr>
            <a:lstStyle/>
            <a:p>
              <a:r>
                <a:rPr lang="en-AU" i="1" dirty="0"/>
                <a:t>f</a:t>
              </a:r>
              <a:r>
                <a:rPr lang="en-AU" baseline="-25000" dirty="0"/>
                <a:t>2</a:t>
              </a:r>
            </a:p>
          </p:txBody>
        </p:sp>
        <p:sp>
          <p:nvSpPr>
            <p:cNvPr id="80" name="TextBox 79">
              <a:extLst>
                <a:ext uri="{FF2B5EF4-FFF2-40B4-BE49-F238E27FC236}">
                  <a16:creationId xmlns:a16="http://schemas.microsoft.com/office/drawing/2014/main" id="{35A66715-11BF-4EF0-8C6F-AAEDCA9499E2}"/>
                </a:ext>
              </a:extLst>
            </p:cNvPr>
            <p:cNvSpPr txBox="1"/>
            <p:nvPr/>
          </p:nvSpPr>
          <p:spPr>
            <a:xfrm>
              <a:off x="6984288" y="1963943"/>
              <a:ext cx="799160" cy="508853"/>
            </a:xfrm>
            <a:prstGeom prst="rect">
              <a:avLst/>
            </a:prstGeom>
            <a:noFill/>
          </p:spPr>
          <p:txBody>
            <a:bodyPr wrap="square" rtlCol="0">
              <a:spAutoFit/>
            </a:bodyPr>
            <a:lstStyle/>
            <a:p>
              <a:r>
                <a:rPr lang="en-AU" i="1" dirty="0"/>
                <a:t>f</a:t>
              </a:r>
              <a:r>
                <a:rPr lang="en-AU" baseline="-25000" dirty="0"/>
                <a:t>1</a:t>
              </a:r>
            </a:p>
          </p:txBody>
        </p:sp>
        <p:sp>
          <p:nvSpPr>
            <p:cNvPr id="81" name="TextBox 80">
              <a:extLst>
                <a:ext uri="{FF2B5EF4-FFF2-40B4-BE49-F238E27FC236}">
                  <a16:creationId xmlns:a16="http://schemas.microsoft.com/office/drawing/2014/main" id="{7E66EF56-EA21-49A7-B0DC-74F0B0B621C1}"/>
                </a:ext>
              </a:extLst>
            </p:cNvPr>
            <p:cNvSpPr txBox="1"/>
            <p:nvPr/>
          </p:nvSpPr>
          <p:spPr>
            <a:xfrm>
              <a:off x="8271311" y="2781182"/>
              <a:ext cx="799160" cy="763280"/>
            </a:xfrm>
            <a:prstGeom prst="rect">
              <a:avLst/>
            </a:prstGeom>
            <a:noFill/>
          </p:spPr>
          <p:txBody>
            <a:bodyPr wrap="square" rtlCol="0">
              <a:spAutoFit/>
            </a:bodyPr>
            <a:lstStyle/>
            <a:p>
              <a:pPr algn="ctr"/>
              <a:r>
                <a:rPr lang="en-AU" i="1" dirty="0"/>
                <a:t>f</a:t>
              </a:r>
              <a:r>
                <a:rPr lang="en-AU" baseline="-25000" dirty="0"/>
                <a:t>1</a:t>
              </a:r>
              <a:r>
                <a:rPr lang="en-AU" dirty="0"/>
                <a:t>+</a:t>
              </a:r>
              <a:r>
                <a:rPr lang="en-AU" i="1" dirty="0"/>
                <a:t>f</a:t>
              </a:r>
              <a:r>
                <a:rPr lang="en-AU" baseline="-25000" dirty="0"/>
                <a:t>2</a:t>
              </a:r>
            </a:p>
          </p:txBody>
        </p:sp>
        <p:cxnSp>
          <p:nvCxnSpPr>
            <p:cNvPr id="82" name="Straight Arrow Connector 81">
              <a:extLst>
                <a:ext uri="{FF2B5EF4-FFF2-40B4-BE49-F238E27FC236}">
                  <a16:creationId xmlns:a16="http://schemas.microsoft.com/office/drawing/2014/main" id="{F74ED1CC-92FF-432F-A540-2D47D2CCCCAA}"/>
                </a:ext>
              </a:extLst>
            </p:cNvPr>
            <p:cNvCxnSpPr>
              <a:cxnSpLocks/>
              <a:stCxn id="81" idx="2"/>
            </p:cNvCxnSpPr>
            <p:nvPr/>
          </p:nvCxnSpPr>
          <p:spPr>
            <a:xfrm flipH="1">
              <a:off x="8553810" y="3544463"/>
              <a:ext cx="117081" cy="4318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3" name="TextBox 82">
              <a:extLst>
                <a:ext uri="{FF2B5EF4-FFF2-40B4-BE49-F238E27FC236}">
                  <a16:creationId xmlns:a16="http://schemas.microsoft.com/office/drawing/2014/main" id="{F24482E6-22B4-4833-883E-354404C88903}"/>
                </a:ext>
              </a:extLst>
            </p:cNvPr>
            <p:cNvSpPr txBox="1"/>
            <p:nvPr/>
          </p:nvSpPr>
          <p:spPr>
            <a:xfrm>
              <a:off x="7608243" y="3198166"/>
              <a:ext cx="607888" cy="763280"/>
            </a:xfrm>
            <a:prstGeom prst="rect">
              <a:avLst/>
            </a:prstGeom>
            <a:noFill/>
          </p:spPr>
          <p:txBody>
            <a:bodyPr wrap="square" rtlCol="0">
              <a:spAutoFit/>
            </a:bodyPr>
            <a:lstStyle/>
            <a:p>
              <a:pPr algn="ctr"/>
              <a:r>
                <a:rPr lang="en-AU" dirty="0"/>
                <a:t>2</a:t>
              </a:r>
              <a:r>
                <a:rPr lang="en-AU" i="1" dirty="0"/>
                <a:t>f</a:t>
              </a:r>
              <a:r>
                <a:rPr lang="en-AU" baseline="-25000" dirty="0"/>
                <a:t>2</a:t>
              </a:r>
            </a:p>
          </p:txBody>
        </p:sp>
        <p:sp>
          <p:nvSpPr>
            <p:cNvPr id="84" name="TextBox 83">
              <a:extLst>
                <a:ext uri="{FF2B5EF4-FFF2-40B4-BE49-F238E27FC236}">
                  <a16:creationId xmlns:a16="http://schemas.microsoft.com/office/drawing/2014/main" id="{2C48F160-ADD3-46D8-A231-392B256244C3}"/>
                </a:ext>
              </a:extLst>
            </p:cNvPr>
            <p:cNvSpPr txBox="1"/>
            <p:nvPr/>
          </p:nvSpPr>
          <p:spPr>
            <a:xfrm>
              <a:off x="8749315" y="3300486"/>
              <a:ext cx="799160" cy="508853"/>
            </a:xfrm>
            <a:prstGeom prst="rect">
              <a:avLst/>
            </a:prstGeom>
            <a:noFill/>
          </p:spPr>
          <p:txBody>
            <a:bodyPr wrap="square" rtlCol="0">
              <a:spAutoFit/>
            </a:bodyPr>
            <a:lstStyle/>
            <a:p>
              <a:pPr algn="ctr"/>
              <a:r>
                <a:rPr lang="en-AU" dirty="0"/>
                <a:t>2</a:t>
              </a:r>
              <a:r>
                <a:rPr lang="en-AU" i="1" dirty="0"/>
                <a:t>f</a:t>
              </a:r>
              <a:r>
                <a:rPr lang="en-AU" baseline="-25000" dirty="0"/>
                <a:t>1</a:t>
              </a:r>
            </a:p>
          </p:txBody>
        </p:sp>
        <p:cxnSp>
          <p:nvCxnSpPr>
            <p:cNvPr id="85" name="Straight Arrow Connector 84">
              <a:extLst>
                <a:ext uri="{FF2B5EF4-FFF2-40B4-BE49-F238E27FC236}">
                  <a16:creationId xmlns:a16="http://schemas.microsoft.com/office/drawing/2014/main" id="{45CBB027-32A1-4B0D-B23E-32F6D21B16ED}"/>
                </a:ext>
              </a:extLst>
            </p:cNvPr>
            <p:cNvCxnSpPr>
              <a:cxnSpLocks/>
              <a:stCxn id="83" idx="2"/>
            </p:cNvCxnSpPr>
            <p:nvPr/>
          </p:nvCxnSpPr>
          <p:spPr>
            <a:xfrm>
              <a:off x="7912187" y="3961447"/>
              <a:ext cx="122492" cy="3346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6" name="TextBox 85">
              <a:extLst>
                <a:ext uri="{FF2B5EF4-FFF2-40B4-BE49-F238E27FC236}">
                  <a16:creationId xmlns:a16="http://schemas.microsoft.com/office/drawing/2014/main" id="{32095E00-4312-491E-9A11-EC7A7B13060F}"/>
                </a:ext>
              </a:extLst>
            </p:cNvPr>
            <p:cNvSpPr txBox="1"/>
            <p:nvPr/>
          </p:nvSpPr>
          <p:spPr>
            <a:xfrm>
              <a:off x="10405806" y="3238766"/>
              <a:ext cx="1006726" cy="763280"/>
            </a:xfrm>
            <a:prstGeom prst="rect">
              <a:avLst/>
            </a:prstGeom>
            <a:noFill/>
          </p:spPr>
          <p:txBody>
            <a:bodyPr wrap="square" rtlCol="0">
              <a:spAutoFit/>
            </a:bodyPr>
            <a:lstStyle/>
            <a:p>
              <a:pPr algn="ctr"/>
              <a:r>
                <a:rPr lang="en-AU" dirty="0"/>
                <a:t>2</a:t>
              </a:r>
              <a:r>
                <a:rPr lang="en-AU" i="1" dirty="0"/>
                <a:t>f</a:t>
              </a:r>
              <a:r>
                <a:rPr lang="en-AU" baseline="-25000" dirty="0"/>
                <a:t>1</a:t>
              </a:r>
              <a:r>
                <a:rPr lang="en-AU" dirty="0"/>
                <a:t>+</a:t>
              </a:r>
              <a:r>
                <a:rPr lang="en-AU" i="1" dirty="0"/>
                <a:t>f</a:t>
              </a:r>
              <a:r>
                <a:rPr lang="en-AU" baseline="-25000" dirty="0"/>
                <a:t>2</a:t>
              </a:r>
            </a:p>
          </p:txBody>
        </p:sp>
        <p:cxnSp>
          <p:nvCxnSpPr>
            <p:cNvPr id="87" name="Straight Arrow Connector 86">
              <a:extLst>
                <a:ext uri="{FF2B5EF4-FFF2-40B4-BE49-F238E27FC236}">
                  <a16:creationId xmlns:a16="http://schemas.microsoft.com/office/drawing/2014/main" id="{3DB22797-B056-439A-9BA8-45086145036D}"/>
                </a:ext>
              </a:extLst>
            </p:cNvPr>
            <p:cNvCxnSpPr>
              <a:cxnSpLocks/>
              <a:stCxn id="86" idx="2"/>
            </p:cNvCxnSpPr>
            <p:nvPr/>
          </p:nvCxnSpPr>
          <p:spPr>
            <a:xfrm flipH="1" flipV="1">
              <a:off x="10484232" y="3807780"/>
              <a:ext cx="424938" cy="1942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8" name="TextBox 87">
              <a:extLst>
                <a:ext uri="{FF2B5EF4-FFF2-40B4-BE49-F238E27FC236}">
                  <a16:creationId xmlns:a16="http://schemas.microsoft.com/office/drawing/2014/main" id="{F6A82B4D-A493-4973-869A-B624BDEC0DAB}"/>
                </a:ext>
              </a:extLst>
            </p:cNvPr>
            <p:cNvSpPr txBox="1"/>
            <p:nvPr/>
          </p:nvSpPr>
          <p:spPr>
            <a:xfrm>
              <a:off x="9393603" y="3609581"/>
              <a:ext cx="1114881" cy="508853"/>
            </a:xfrm>
            <a:prstGeom prst="rect">
              <a:avLst/>
            </a:prstGeom>
            <a:noFill/>
          </p:spPr>
          <p:txBody>
            <a:bodyPr wrap="square" rtlCol="0">
              <a:spAutoFit/>
            </a:bodyPr>
            <a:lstStyle/>
            <a:p>
              <a:pPr algn="ctr"/>
              <a:r>
                <a:rPr lang="en-AU" i="1" dirty="0"/>
                <a:t>f</a:t>
              </a:r>
              <a:r>
                <a:rPr lang="en-AU" baseline="-25000" dirty="0"/>
                <a:t>1</a:t>
              </a:r>
              <a:r>
                <a:rPr lang="en-AU" dirty="0"/>
                <a:t>+2</a:t>
              </a:r>
              <a:r>
                <a:rPr lang="en-AU" i="1" dirty="0"/>
                <a:t>f</a:t>
              </a:r>
              <a:r>
                <a:rPr lang="en-AU" baseline="-25000" dirty="0"/>
                <a:t>2</a:t>
              </a:r>
            </a:p>
          </p:txBody>
        </p:sp>
        <p:cxnSp>
          <p:nvCxnSpPr>
            <p:cNvPr id="119" name="Straight Arrow Connector 118">
              <a:extLst>
                <a:ext uri="{FF2B5EF4-FFF2-40B4-BE49-F238E27FC236}">
                  <a16:creationId xmlns:a16="http://schemas.microsoft.com/office/drawing/2014/main" id="{7A105865-09A5-4096-AB20-7EE6E9BCDEAD}"/>
                </a:ext>
              </a:extLst>
            </p:cNvPr>
            <p:cNvCxnSpPr>
              <a:cxnSpLocks/>
              <a:stCxn id="84" idx="2"/>
            </p:cNvCxnSpPr>
            <p:nvPr/>
          </p:nvCxnSpPr>
          <p:spPr>
            <a:xfrm flipH="1">
              <a:off x="9060057" y="3809340"/>
              <a:ext cx="88838" cy="3527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7" name="Straight Arrow Connector 126">
              <a:extLst>
                <a:ext uri="{FF2B5EF4-FFF2-40B4-BE49-F238E27FC236}">
                  <a16:creationId xmlns:a16="http://schemas.microsoft.com/office/drawing/2014/main" id="{BC6F2BC1-2E1D-452F-BE79-C66E36FBC554}"/>
                </a:ext>
              </a:extLst>
            </p:cNvPr>
            <p:cNvCxnSpPr>
              <a:cxnSpLocks/>
              <a:stCxn id="88" idx="2"/>
            </p:cNvCxnSpPr>
            <p:nvPr/>
          </p:nvCxnSpPr>
          <p:spPr>
            <a:xfrm>
              <a:off x="9951044" y="4118435"/>
              <a:ext cx="1" cy="436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8" name="Google Shape;103;p4">
            <a:extLst>
              <a:ext uri="{FF2B5EF4-FFF2-40B4-BE49-F238E27FC236}">
                <a16:creationId xmlns:a16="http://schemas.microsoft.com/office/drawing/2014/main" id="{651A045A-97C7-4B0E-BD42-FA04827B5B8A}"/>
              </a:ext>
            </a:extLst>
          </p:cNvPr>
          <p:cNvSpPr txBox="1"/>
          <p:nvPr/>
        </p:nvSpPr>
        <p:spPr>
          <a:xfrm>
            <a:off x="413943" y="553848"/>
            <a:ext cx="8331851" cy="456416"/>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AU" sz="2400" b="1" dirty="0">
                <a:solidFill>
                  <a:srgbClr val="000000"/>
                </a:solidFill>
                <a:sym typeface="Arial"/>
              </a:rPr>
              <a:t>Laboratory tests</a:t>
            </a:r>
            <a:endParaRPr lang="en-AU" sz="2400" dirty="0"/>
          </a:p>
        </p:txBody>
      </p:sp>
    </p:spTree>
    <p:extLst>
      <p:ext uri="{BB962C8B-B14F-4D97-AF65-F5344CB8AC3E}">
        <p14:creationId xmlns:p14="http://schemas.microsoft.com/office/powerpoint/2010/main" val="3986703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3" name="Google Shape;110;p5">
            <a:extLst>
              <a:ext uri="{FF2B5EF4-FFF2-40B4-BE49-F238E27FC236}">
                <a16:creationId xmlns:a16="http://schemas.microsoft.com/office/drawing/2014/main" id="{2F973CC6-B01C-4AE8-A987-4E068113FC1D}"/>
              </a:ext>
            </a:extLst>
          </p:cNvPr>
          <p:cNvSpPr txBox="1"/>
          <p:nvPr/>
        </p:nvSpPr>
        <p:spPr>
          <a:xfrm>
            <a:off x="408397" y="1468507"/>
            <a:ext cx="5344334" cy="3121146"/>
          </a:xfrm>
          <a:prstGeom prst="rect">
            <a:avLst/>
          </a:prstGeom>
          <a:noFill/>
          <a:ln>
            <a:noFill/>
          </a:ln>
        </p:spPr>
        <p:txBody>
          <a:bodyPr spcFirstLastPara="1" wrap="square" lIns="68569" tIns="34275" rIns="68569" bIns="34275" anchor="t" anchorCtr="0">
            <a:noAutofit/>
          </a:bodyPr>
          <a:lstStyle/>
          <a:p>
            <a:pPr marL="257175" indent="-257175">
              <a:buFont typeface="Arial" panose="020B0604020202020204" pitchFamily="34" charset="0"/>
              <a:buChar char="•"/>
            </a:pPr>
            <a:r>
              <a:rPr lang="en-AU" dirty="0"/>
              <a:t>Seismic nonlinear effects were observed in both field and lab experiments</a:t>
            </a:r>
          </a:p>
          <a:p>
            <a:pPr marL="257175" indent="-257175">
              <a:buFont typeface="Arial" panose="020B0604020202020204" pitchFamily="34" charset="0"/>
              <a:buChar char="•"/>
            </a:pPr>
            <a:endParaRPr lang="en-AU" dirty="0"/>
          </a:p>
          <a:p>
            <a:pPr marL="257175" indent="-257175">
              <a:buFont typeface="Arial" panose="020B0604020202020204" pitchFamily="34" charset="0"/>
              <a:buChar char="•"/>
            </a:pPr>
            <a:r>
              <a:rPr lang="en-AU" dirty="0"/>
              <a:t>Experiments confirm that seismic waves interact nonlinearly in rocks</a:t>
            </a:r>
          </a:p>
          <a:p>
            <a:pPr marL="257175" indent="-257175">
              <a:buFont typeface="Arial" panose="020B0604020202020204" pitchFamily="34" charset="0"/>
              <a:buChar char="•"/>
            </a:pPr>
            <a:endParaRPr lang="en-AU" dirty="0"/>
          </a:p>
          <a:p>
            <a:pPr marL="257175" indent="-257175">
              <a:buFont typeface="Arial" panose="020B0604020202020204" pitchFamily="34" charset="0"/>
              <a:buChar char="•"/>
            </a:pPr>
            <a:r>
              <a:rPr lang="en-AU" dirty="0"/>
              <a:t>Applications include reservoir monitoring and broadening of seismic frequency band</a:t>
            </a:r>
          </a:p>
          <a:p>
            <a:pPr marL="257175" indent="-257175">
              <a:buFont typeface="Arial" panose="020B0604020202020204" pitchFamily="34" charset="0"/>
              <a:buChar char="•"/>
            </a:pPr>
            <a:endParaRPr lang="en-AU" dirty="0"/>
          </a:p>
          <a:p>
            <a:pPr marL="257175" indent="-257175">
              <a:buFont typeface="Arial" panose="020B0604020202020204" pitchFamily="34" charset="0"/>
              <a:buChar char="•"/>
            </a:pPr>
            <a:r>
              <a:rPr lang="en-AU" dirty="0"/>
              <a:t>Borehole DAS is an enabling technology for such research</a:t>
            </a:r>
          </a:p>
          <a:p>
            <a:pPr marL="257175" indent="-257175">
              <a:buFont typeface="Arial" panose="020B0604020202020204" pitchFamily="34" charset="0"/>
              <a:buChar char="•"/>
            </a:pPr>
            <a:endParaRPr lang="en-AU" dirty="0"/>
          </a:p>
          <a:p>
            <a:pPr marL="257175" indent="-257175">
              <a:buFont typeface="Arial" panose="020B0604020202020204" pitchFamily="34" charset="0"/>
              <a:buChar char="•"/>
            </a:pPr>
            <a:endParaRPr lang="en-AU" dirty="0"/>
          </a:p>
        </p:txBody>
      </p:sp>
      <p:grpSp>
        <p:nvGrpSpPr>
          <p:cNvPr id="6" name="Group 5">
            <a:extLst>
              <a:ext uri="{FF2B5EF4-FFF2-40B4-BE49-F238E27FC236}">
                <a16:creationId xmlns:a16="http://schemas.microsoft.com/office/drawing/2014/main" id="{5D111A33-1B94-4F32-A077-49A8880CD7B7}"/>
              </a:ext>
            </a:extLst>
          </p:cNvPr>
          <p:cNvGrpSpPr/>
          <p:nvPr/>
        </p:nvGrpSpPr>
        <p:grpSpPr>
          <a:xfrm>
            <a:off x="5619492" y="1090271"/>
            <a:ext cx="3367042" cy="1723539"/>
            <a:chOff x="3578690" y="2410315"/>
            <a:chExt cx="4489389" cy="2298051"/>
          </a:xfrm>
        </p:grpSpPr>
        <p:grpSp>
          <p:nvGrpSpPr>
            <p:cNvPr id="9" name="Group 8">
              <a:extLst>
                <a:ext uri="{FF2B5EF4-FFF2-40B4-BE49-F238E27FC236}">
                  <a16:creationId xmlns:a16="http://schemas.microsoft.com/office/drawing/2014/main" id="{F3CF5C07-402A-4BAD-B8FC-147C71A56864}"/>
                </a:ext>
              </a:extLst>
            </p:cNvPr>
            <p:cNvGrpSpPr/>
            <p:nvPr/>
          </p:nvGrpSpPr>
          <p:grpSpPr>
            <a:xfrm>
              <a:off x="4773277" y="2720342"/>
              <a:ext cx="2124136" cy="1607524"/>
              <a:chOff x="5080705" y="2720342"/>
              <a:chExt cx="1509282" cy="1142209"/>
            </a:xfrm>
          </p:grpSpPr>
          <p:grpSp>
            <p:nvGrpSpPr>
              <p:cNvPr id="19" name="Group 18">
                <a:extLst>
                  <a:ext uri="{FF2B5EF4-FFF2-40B4-BE49-F238E27FC236}">
                    <a16:creationId xmlns:a16="http://schemas.microsoft.com/office/drawing/2014/main" id="{9529EE7F-9B6A-467D-A859-F27FCA4E6C5A}"/>
                  </a:ext>
                </a:extLst>
              </p:cNvPr>
              <p:cNvGrpSpPr/>
              <p:nvPr/>
            </p:nvGrpSpPr>
            <p:grpSpPr>
              <a:xfrm>
                <a:off x="5447777" y="2720342"/>
                <a:ext cx="780393" cy="780393"/>
                <a:chOff x="5447777" y="2720342"/>
                <a:chExt cx="780393" cy="780393"/>
              </a:xfrm>
            </p:grpSpPr>
            <p:sp>
              <p:nvSpPr>
                <p:cNvPr id="23" name="Oval 22">
                  <a:extLst>
                    <a:ext uri="{FF2B5EF4-FFF2-40B4-BE49-F238E27FC236}">
                      <a16:creationId xmlns:a16="http://schemas.microsoft.com/office/drawing/2014/main" id="{6243233B-BD79-4C29-A604-0B75EB4E5DA0}"/>
                    </a:ext>
                  </a:extLst>
                </p:cNvPr>
                <p:cNvSpPr/>
                <p:nvPr/>
              </p:nvSpPr>
              <p:spPr>
                <a:xfrm>
                  <a:off x="5533697" y="2806262"/>
                  <a:ext cx="608555" cy="60855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24" name="Multiplication Sign 23">
                  <a:extLst>
                    <a:ext uri="{FF2B5EF4-FFF2-40B4-BE49-F238E27FC236}">
                      <a16:creationId xmlns:a16="http://schemas.microsoft.com/office/drawing/2014/main" id="{43CC19F3-5915-4CF0-BBE1-9510CBA813A2}"/>
                    </a:ext>
                  </a:extLst>
                </p:cNvPr>
                <p:cNvSpPr/>
                <p:nvPr/>
              </p:nvSpPr>
              <p:spPr>
                <a:xfrm>
                  <a:off x="5447777" y="2720342"/>
                  <a:ext cx="780393" cy="780393"/>
                </a:xfrm>
                <a:prstGeom prst="mathMultiply">
                  <a:avLst>
                    <a:gd name="adj1" fmla="val 23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grpSp>
          <p:sp>
            <p:nvSpPr>
              <p:cNvPr id="20" name="Arrow: Up 19">
                <a:extLst>
                  <a:ext uri="{FF2B5EF4-FFF2-40B4-BE49-F238E27FC236}">
                    <a16:creationId xmlns:a16="http://schemas.microsoft.com/office/drawing/2014/main" id="{7EFFBEB9-4233-4235-8286-2A366F62FDC4}"/>
                  </a:ext>
                </a:extLst>
              </p:cNvPr>
              <p:cNvSpPr/>
              <p:nvPr/>
            </p:nvSpPr>
            <p:spPr>
              <a:xfrm>
                <a:off x="5753628" y="3500734"/>
                <a:ext cx="184455" cy="361817"/>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21" name="Arrow: Up 20">
                <a:extLst>
                  <a:ext uri="{FF2B5EF4-FFF2-40B4-BE49-F238E27FC236}">
                    <a16:creationId xmlns:a16="http://schemas.microsoft.com/office/drawing/2014/main" id="{B9E5142B-0E9F-4198-9C4C-44534A0C012C}"/>
                  </a:ext>
                </a:extLst>
              </p:cNvPr>
              <p:cNvSpPr/>
              <p:nvPr/>
            </p:nvSpPr>
            <p:spPr>
              <a:xfrm rot="5400000">
                <a:off x="5169386" y="2929629"/>
                <a:ext cx="184455" cy="361817"/>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22" name="Arrow: Up 21">
                <a:extLst>
                  <a:ext uri="{FF2B5EF4-FFF2-40B4-BE49-F238E27FC236}">
                    <a16:creationId xmlns:a16="http://schemas.microsoft.com/office/drawing/2014/main" id="{F7420F60-B2F4-4A74-90DB-A9DBC0459B42}"/>
                  </a:ext>
                </a:extLst>
              </p:cNvPr>
              <p:cNvSpPr/>
              <p:nvPr/>
            </p:nvSpPr>
            <p:spPr>
              <a:xfrm rot="5400000">
                <a:off x="6316851" y="2929629"/>
                <a:ext cx="184455" cy="361817"/>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grpSp>
        <p:sp>
          <p:nvSpPr>
            <p:cNvPr id="11" name="TextBox 10">
              <a:extLst>
                <a:ext uri="{FF2B5EF4-FFF2-40B4-BE49-F238E27FC236}">
                  <a16:creationId xmlns:a16="http://schemas.microsoft.com/office/drawing/2014/main" id="{1FA2ED6C-60C8-4E9B-8E3F-7D3B381A8D69}"/>
                </a:ext>
              </a:extLst>
            </p:cNvPr>
            <p:cNvSpPr txBox="1"/>
            <p:nvPr/>
          </p:nvSpPr>
          <p:spPr>
            <a:xfrm>
              <a:off x="5043649" y="2410315"/>
              <a:ext cx="1587585" cy="369332"/>
            </a:xfrm>
            <a:prstGeom prst="rect">
              <a:avLst/>
            </a:prstGeom>
            <a:noFill/>
          </p:spPr>
          <p:txBody>
            <a:bodyPr wrap="square" rtlCol="0">
              <a:spAutoFit/>
            </a:bodyPr>
            <a:lstStyle/>
            <a:p>
              <a:pPr algn="ctr"/>
              <a:r>
                <a:rPr lang="en-AU" sz="1200" dirty="0"/>
                <a:t>Earth</a:t>
              </a:r>
            </a:p>
          </p:txBody>
        </p:sp>
        <p:sp>
          <p:nvSpPr>
            <p:cNvPr id="12" name="TextBox 11">
              <a:extLst>
                <a:ext uri="{FF2B5EF4-FFF2-40B4-BE49-F238E27FC236}">
                  <a16:creationId xmlns:a16="http://schemas.microsoft.com/office/drawing/2014/main" id="{FE59E1E9-5A2B-4632-8C85-CB1C1ED13460}"/>
                </a:ext>
              </a:extLst>
            </p:cNvPr>
            <p:cNvSpPr txBox="1"/>
            <p:nvPr/>
          </p:nvSpPr>
          <p:spPr>
            <a:xfrm>
              <a:off x="5055221" y="4339034"/>
              <a:ext cx="1587585" cy="369332"/>
            </a:xfrm>
            <a:prstGeom prst="rect">
              <a:avLst/>
            </a:prstGeom>
            <a:noFill/>
          </p:spPr>
          <p:txBody>
            <a:bodyPr wrap="square" rtlCol="0">
              <a:spAutoFit/>
            </a:bodyPr>
            <a:lstStyle/>
            <a:p>
              <a:pPr algn="ctr"/>
              <a:r>
                <a:rPr lang="en-AU" sz="1200" dirty="0"/>
                <a:t>Local oscillator</a:t>
              </a:r>
            </a:p>
          </p:txBody>
        </p:sp>
        <p:sp>
          <p:nvSpPr>
            <p:cNvPr id="13" name="TextBox 12">
              <a:extLst>
                <a:ext uri="{FF2B5EF4-FFF2-40B4-BE49-F238E27FC236}">
                  <a16:creationId xmlns:a16="http://schemas.microsoft.com/office/drawing/2014/main" id="{F9A444DB-601C-49DC-AC9B-F5BD7463A4DF}"/>
                </a:ext>
              </a:extLst>
            </p:cNvPr>
            <p:cNvSpPr txBox="1"/>
            <p:nvPr/>
          </p:nvSpPr>
          <p:spPr>
            <a:xfrm>
              <a:off x="3578690" y="2946329"/>
              <a:ext cx="1138333" cy="615553"/>
            </a:xfrm>
            <a:prstGeom prst="rect">
              <a:avLst/>
            </a:prstGeom>
            <a:noFill/>
          </p:spPr>
          <p:txBody>
            <a:bodyPr wrap="square" rtlCol="0">
              <a:spAutoFit/>
            </a:bodyPr>
            <a:lstStyle/>
            <a:p>
              <a:pPr algn="r"/>
              <a:r>
                <a:rPr lang="en-AU" sz="1200" dirty="0"/>
                <a:t>Input signal</a:t>
              </a:r>
            </a:p>
          </p:txBody>
        </p:sp>
        <p:sp>
          <p:nvSpPr>
            <p:cNvPr id="14" name="TextBox 13">
              <a:extLst>
                <a:ext uri="{FF2B5EF4-FFF2-40B4-BE49-F238E27FC236}">
                  <a16:creationId xmlns:a16="http://schemas.microsoft.com/office/drawing/2014/main" id="{28AECDA6-653C-437B-B6BF-22E66A14E732}"/>
                </a:ext>
              </a:extLst>
            </p:cNvPr>
            <p:cNvSpPr txBox="1"/>
            <p:nvPr/>
          </p:nvSpPr>
          <p:spPr>
            <a:xfrm>
              <a:off x="6913179" y="2946329"/>
              <a:ext cx="1138333" cy="615553"/>
            </a:xfrm>
            <a:prstGeom prst="rect">
              <a:avLst/>
            </a:prstGeom>
            <a:noFill/>
          </p:spPr>
          <p:txBody>
            <a:bodyPr wrap="square" rtlCol="0">
              <a:spAutoFit/>
            </a:bodyPr>
            <a:lstStyle/>
            <a:p>
              <a:r>
                <a:rPr lang="en-AU" sz="1200" dirty="0"/>
                <a:t>Output signal</a:t>
              </a:r>
            </a:p>
          </p:txBody>
        </p:sp>
        <p:sp>
          <p:nvSpPr>
            <p:cNvPr id="15" name="TextBox 14">
              <a:extLst>
                <a:ext uri="{FF2B5EF4-FFF2-40B4-BE49-F238E27FC236}">
                  <a16:creationId xmlns:a16="http://schemas.microsoft.com/office/drawing/2014/main" id="{7F1F8179-BC31-412B-BC23-B4B257D38358}"/>
                </a:ext>
              </a:extLst>
            </p:cNvPr>
            <p:cNvSpPr txBox="1"/>
            <p:nvPr/>
          </p:nvSpPr>
          <p:spPr>
            <a:xfrm>
              <a:off x="5979936" y="3866201"/>
              <a:ext cx="695787" cy="369332"/>
            </a:xfrm>
            <a:prstGeom prst="rect">
              <a:avLst/>
            </a:prstGeom>
            <a:noFill/>
          </p:spPr>
          <p:txBody>
            <a:bodyPr wrap="square" rtlCol="0">
              <a:spAutoFit/>
            </a:bodyPr>
            <a:lstStyle/>
            <a:p>
              <a:r>
                <a:rPr lang="en-AU" sz="1200" i="1" dirty="0"/>
                <a:t>f</a:t>
              </a:r>
              <a:r>
                <a:rPr lang="en-AU" sz="1200" baseline="-25000" dirty="0"/>
                <a:t>2</a:t>
              </a:r>
            </a:p>
          </p:txBody>
        </p:sp>
        <p:sp>
          <p:nvSpPr>
            <p:cNvPr id="16" name="TextBox 15">
              <a:extLst>
                <a:ext uri="{FF2B5EF4-FFF2-40B4-BE49-F238E27FC236}">
                  <a16:creationId xmlns:a16="http://schemas.microsoft.com/office/drawing/2014/main" id="{6E2A6F12-C513-4320-9DEB-756EA1A499A6}"/>
                </a:ext>
              </a:extLst>
            </p:cNvPr>
            <p:cNvSpPr txBox="1"/>
            <p:nvPr/>
          </p:nvSpPr>
          <p:spPr>
            <a:xfrm>
              <a:off x="4809826" y="3349044"/>
              <a:ext cx="695787" cy="369332"/>
            </a:xfrm>
            <a:prstGeom prst="rect">
              <a:avLst/>
            </a:prstGeom>
            <a:noFill/>
          </p:spPr>
          <p:txBody>
            <a:bodyPr wrap="square" rtlCol="0">
              <a:spAutoFit/>
            </a:bodyPr>
            <a:lstStyle/>
            <a:p>
              <a:r>
                <a:rPr lang="en-AU" sz="1200" i="1" dirty="0"/>
                <a:t>f</a:t>
              </a:r>
              <a:r>
                <a:rPr lang="en-AU" sz="1200" baseline="-25000" dirty="0"/>
                <a:t>1</a:t>
              </a:r>
            </a:p>
          </p:txBody>
        </p:sp>
        <p:sp>
          <p:nvSpPr>
            <p:cNvPr id="17" name="TextBox 16">
              <a:extLst>
                <a:ext uri="{FF2B5EF4-FFF2-40B4-BE49-F238E27FC236}">
                  <a16:creationId xmlns:a16="http://schemas.microsoft.com/office/drawing/2014/main" id="{F3D49953-13CD-48EF-88D8-C8E2EC715157}"/>
                </a:ext>
              </a:extLst>
            </p:cNvPr>
            <p:cNvSpPr txBox="1"/>
            <p:nvPr/>
          </p:nvSpPr>
          <p:spPr>
            <a:xfrm>
              <a:off x="6675722" y="3528513"/>
              <a:ext cx="1392357" cy="369332"/>
            </a:xfrm>
            <a:prstGeom prst="rect">
              <a:avLst/>
            </a:prstGeom>
            <a:noFill/>
          </p:spPr>
          <p:txBody>
            <a:bodyPr wrap="square" rtlCol="0">
              <a:spAutoFit/>
            </a:bodyPr>
            <a:lstStyle/>
            <a:p>
              <a:r>
                <a:rPr lang="en-AU" sz="1200" i="1" dirty="0"/>
                <a:t>Nf</a:t>
              </a:r>
              <a:r>
                <a:rPr lang="en-AU" sz="1200" baseline="-25000" dirty="0"/>
                <a:t>1</a:t>
              </a:r>
              <a:r>
                <a:rPr lang="en-AU" sz="1200" i="1" dirty="0"/>
                <a:t> </a:t>
              </a:r>
              <a:r>
                <a:rPr lang="en-AU" sz="1200" dirty="0"/>
                <a:t>±</a:t>
              </a:r>
              <a:r>
                <a:rPr lang="en-AU" sz="1200" i="1" dirty="0"/>
                <a:t> Mf</a:t>
              </a:r>
              <a:r>
                <a:rPr lang="en-AU" sz="1200" baseline="-25000" dirty="0"/>
                <a:t>2</a:t>
              </a:r>
            </a:p>
          </p:txBody>
        </p:sp>
      </p:grpSp>
      <p:grpSp>
        <p:nvGrpSpPr>
          <p:cNvPr id="103" name="Group 102">
            <a:extLst>
              <a:ext uri="{FF2B5EF4-FFF2-40B4-BE49-F238E27FC236}">
                <a16:creationId xmlns:a16="http://schemas.microsoft.com/office/drawing/2014/main" id="{1D56209B-15E1-4A68-8E0C-BF78597C05D1}"/>
              </a:ext>
            </a:extLst>
          </p:cNvPr>
          <p:cNvGrpSpPr/>
          <p:nvPr/>
        </p:nvGrpSpPr>
        <p:grpSpPr>
          <a:xfrm>
            <a:off x="5955072" y="2969287"/>
            <a:ext cx="2500126" cy="1788472"/>
            <a:chOff x="8075842" y="3959049"/>
            <a:chExt cx="3333501" cy="2384629"/>
          </a:xfrm>
        </p:grpSpPr>
        <p:grpSp>
          <p:nvGrpSpPr>
            <p:cNvPr id="47" name="Group 46">
              <a:extLst>
                <a:ext uri="{FF2B5EF4-FFF2-40B4-BE49-F238E27FC236}">
                  <a16:creationId xmlns:a16="http://schemas.microsoft.com/office/drawing/2014/main" id="{81F05E11-F498-40F7-BE2A-F3B29FF044CC}"/>
                </a:ext>
              </a:extLst>
            </p:cNvPr>
            <p:cNvGrpSpPr/>
            <p:nvPr/>
          </p:nvGrpSpPr>
          <p:grpSpPr>
            <a:xfrm>
              <a:off x="8075842" y="3959049"/>
              <a:ext cx="3167376" cy="2384629"/>
              <a:chOff x="6094877" y="1976075"/>
              <a:chExt cx="2756992" cy="2075662"/>
            </a:xfrm>
          </p:grpSpPr>
          <p:pic>
            <p:nvPicPr>
              <p:cNvPr id="50" name="Picture 49" descr="A picture containing filled, sitting, full, many&#10;&#10;Description automatically generated">
                <a:extLst>
                  <a:ext uri="{FF2B5EF4-FFF2-40B4-BE49-F238E27FC236}">
                    <a16:creationId xmlns:a16="http://schemas.microsoft.com/office/drawing/2014/main" id="{862C561E-D1DE-4979-9179-810AACDC9BAB}"/>
                  </a:ext>
                </a:extLst>
              </p:cNvPr>
              <p:cNvPicPr>
                <a:picLocks noChangeAspect="1"/>
              </p:cNvPicPr>
              <p:nvPr/>
            </p:nvPicPr>
            <p:blipFill rotWithShape="1">
              <a:blip r:embed="rId3">
                <a:extLst>
                  <a:ext uri="{28A0092B-C50C-407E-A947-70E740481C1C}">
                    <a14:useLocalDpi xmlns:a14="http://schemas.microsoft.com/office/drawing/2010/main" val="0"/>
                  </a:ext>
                </a:extLst>
              </a:blip>
              <a:srcRect l="50181" t="2872" r="28878" b="48826"/>
              <a:stretch/>
            </p:blipFill>
            <p:spPr>
              <a:xfrm>
                <a:off x="6094877" y="1976075"/>
                <a:ext cx="2756992" cy="2075662"/>
              </a:xfrm>
              <a:prstGeom prst="rect">
                <a:avLst/>
              </a:prstGeom>
            </p:spPr>
          </p:pic>
          <p:sp>
            <p:nvSpPr>
              <p:cNvPr id="67" name="TextBox 66">
                <a:extLst>
                  <a:ext uri="{FF2B5EF4-FFF2-40B4-BE49-F238E27FC236}">
                    <a16:creationId xmlns:a16="http://schemas.microsoft.com/office/drawing/2014/main" id="{3DCCB7EF-88B6-4F32-9D4B-D3FBC0EB2571}"/>
                  </a:ext>
                </a:extLst>
              </p:cNvPr>
              <p:cNvSpPr txBox="1"/>
              <p:nvPr/>
            </p:nvSpPr>
            <p:spPr>
              <a:xfrm>
                <a:off x="6916437" y="3174914"/>
                <a:ext cx="726831" cy="321479"/>
              </a:xfrm>
              <a:prstGeom prst="rect">
                <a:avLst/>
              </a:prstGeom>
              <a:noFill/>
            </p:spPr>
            <p:txBody>
              <a:bodyPr wrap="square" rtlCol="0">
                <a:spAutoFit/>
              </a:bodyPr>
              <a:lstStyle/>
              <a:p>
                <a:r>
                  <a:rPr lang="en-AU" sz="1200" i="1" dirty="0"/>
                  <a:t>f</a:t>
                </a:r>
                <a:r>
                  <a:rPr lang="en-AU" sz="1200" baseline="-25000" dirty="0"/>
                  <a:t>2</a:t>
                </a:r>
              </a:p>
            </p:txBody>
          </p:sp>
          <p:sp>
            <p:nvSpPr>
              <p:cNvPr id="68" name="TextBox 67">
                <a:extLst>
                  <a:ext uri="{FF2B5EF4-FFF2-40B4-BE49-F238E27FC236}">
                    <a16:creationId xmlns:a16="http://schemas.microsoft.com/office/drawing/2014/main" id="{562F60BD-D0A7-461A-8E2A-2395146F869B}"/>
                  </a:ext>
                </a:extLst>
              </p:cNvPr>
              <p:cNvSpPr txBox="1"/>
              <p:nvPr/>
            </p:nvSpPr>
            <p:spPr>
              <a:xfrm>
                <a:off x="7110038" y="3179606"/>
                <a:ext cx="726831" cy="321479"/>
              </a:xfrm>
              <a:prstGeom prst="rect">
                <a:avLst/>
              </a:prstGeom>
              <a:noFill/>
            </p:spPr>
            <p:txBody>
              <a:bodyPr wrap="square" rtlCol="0">
                <a:spAutoFit/>
              </a:bodyPr>
              <a:lstStyle/>
              <a:p>
                <a:r>
                  <a:rPr lang="en-AU" sz="1200" i="1" dirty="0"/>
                  <a:t>f</a:t>
                </a:r>
                <a:r>
                  <a:rPr lang="en-AU" sz="1200" baseline="-25000" dirty="0"/>
                  <a:t>1</a:t>
                </a:r>
              </a:p>
            </p:txBody>
          </p:sp>
          <p:sp>
            <p:nvSpPr>
              <p:cNvPr id="69" name="TextBox 68">
                <a:extLst>
                  <a:ext uri="{FF2B5EF4-FFF2-40B4-BE49-F238E27FC236}">
                    <a16:creationId xmlns:a16="http://schemas.microsoft.com/office/drawing/2014/main" id="{B358A359-93B7-4852-BBE2-BC3B65961C05}"/>
                  </a:ext>
                </a:extLst>
              </p:cNvPr>
              <p:cNvSpPr txBox="1"/>
              <p:nvPr/>
            </p:nvSpPr>
            <p:spPr>
              <a:xfrm>
                <a:off x="7345733" y="2163636"/>
                <a:ext cx="726831" cy="321479"/>
              </a:xfrm>
              <a:prstGeom prst="rect">
                <a:avLst/>
              </a:prstGeom>
              <a:noFill/>
            </p:spPr>
            <p:txBody>
              <a:bodyPr wrap="square" rtlCol="0">
                <a:spAutoFit/>
              </a:bodyPr>
              <a:lstStyle/>
              <a:p>
                <a:r>
                  <a:rPr lang="en-AU" sz="1200" i="1" dirty="0"/>
                  <a:t>f</a:t>
                </a:r>
                <a:r>
                  <a:rPr lang="en-AU" sz="1200" baseline="-25000" dirty="0"/>
                  <a:t>1 </a:t>
                </a:r>
                <a:r>
                  <a:rPr lang="en-AU" sz="1200" dirty="0"/>
                  <a:t>+ </a:t>
                </a:r>
                <a:r>
                  <a:rPr lang="en-AU" sz="1200" i="1" dirty="0"/>
                  <a:t>f</a:t>
                </a:r>
                <a:r>
                  <a:rPr lang="en-AU" sz="1200" baseline="-25000" dirty="0"/>
                  <a:t>2</a:t>
                </a:r>
              </a:p>
            </p:txBody>
          </p:sp>
          <p:sp>
            <p:nvSpPr>
              <p:cNvPr id="70" name="TextBox 69">
                <a:extLst>
                  <a:ext uri="{FF2B5EF4-FFF2-40B4-BE49-F238E27FC236}">
                    <a16:creationId xmlns:a16="http://schemas.microsoft.com/office/drawing/2014/main" id="{AD3A9E96-3A9F-4E4B-BD97-8F903DB5F776}"/>
                  </a:ext>
                </a:extLst>
              </p:cNvPr>
              <p:cNvSpPr txBox="1"/>
              <p:nvPr/>
            </p:nvSpPr>
            <p:spPr>
              <a:xfrm>
                <a:off x="6524676" y="2377577"/>
                <a:ext cx="726831" cy="321479"/>
              </a:xfrm>
              <a:prstGeom prst="rect">
                <a:avLst/>
              </a:prstGeom>
              <a:noFill/>
            </p:spPr>
            <p:txBody>
              <a:bodyPr wrap="square" rtlCol="0">
                <a:spAutoFit/>
              </a:bodyPr>
              <a:lstStyle/>
              <a:p>
                <a:r>
                  <a:rPr lang="en-AU" sz="1200" i="1" dirty="0"/>
                  <a:t>f</a:t>
                </a:r>
                <a:r>
                  <a:rPr lang="en-AU" sz="1200" baseline="-25000" dirty="0"/>
                  <a:t>1</a:t>
                </a:r>
                <a:r>
                  <a:rPr lang="en-AU" sz="1200" dirty="0"/>
                  <a:t> – </a:t>
                </a:r>
                <a:r>
                  <a:rPr lang="en-AU" sz="1200" i="1" dirty="0"/>
                  <a:t>f</a:t>
                </a:r>
                <a:r>
                  <a:rPr lang="en-AU" sz="1200" baseline="-25000" dirty="0"/>
                  <a:t>2</a:t>
                </a:r>
              </a:p>
            </p:txBody>
          </p:sp>
          <p:cxnSp>
            <p:nvCxnSpPr>
              <p:cNvPr id="71" name="Straight Arrow Connector 70">
                <a:extLst>
                  <a:ext uri="{FF2B5EF4-FFF2-40B4-BE49-F238E27FC236}">
                    <a16:creationId xmlns:a16="http://schemas.microsoft.com/office/drawing/2014/main" id="{DE0EFACB-F2D7-4352-961F-BADFD9D50718}"/>
                  </a:ext>
                </a:extLst>
              </p:cNvPr>
              <p:cNvCxnSpPr>
                <a:cxnSpLocks/>
              </p:cNvCxnSpPr>
              <p:nvPr/>
            </p:nvCxnSpPr>
            <p:spPr>
              <a:xfrm>
                <a:off x="6753059" y="2653191"/>
                <a:ext cx="23272" cy="2422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4" name="Straight Arrow Connector 73">
                <a:extLst>
                  <a:ext uri="{FF2B5EF4-FFF2-40B4-BE49-F238E27FC236}">
                    <a16:creationId xmlns:a16="http://schemas.microsoft.com/office/drawing/2014/main" id="{D6CCA7F8-487A-43BE-8C21-1F74E6E5580D}"/>
                  </a:ext>
                </a:extLst>
              </p:cNvPr>
              <p:cNvCxnSpPr>
                <a:cxnSpLocks/>
              </p:cNvCxnSpPr>
              <p:nvPr/>
            </p:nvCxnSpPr>
            <p:spPr>
              <a:xfrm>
                <a:off x="7659269" y="2412504"/>
                <a:ext cx="36460" cy="1501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95" name="TextBox 94">
              <a:extLst>
                <a:ext uri="{FF2B5EF4-FFF2-40B4-BE49-F238E27FC236}">
                  <a16:creationId xmlns:a16="http://schemas.microsoft.com/office/drawing/2014/main" id="{CCCF1651-AF4E-4C22-B059-4CC0D017D2AD}"/>
                </a:ext>
              </a:extLst>
            </p:cNvPr>
            <p:cNvSpPr txBox="1"/>
            <p:nvPr/>
          </p:nvSpPr>
          <p:spPr>
            <a:xfrm>
              <a:off x="9889007" y="5288733"/>
              <a:ext cx="835021" cy="369332"/>
            </a:xfrm>
            <a:prstGeom prst="rect">
              <a:avLst/>
            </a:prstGeom>
            <a:noFill/>
          </p:spPr>
          <p:txBody>
            <a:bodyPr wrap="square" rtlCol="0">
              <a:spAutoFit/>
            </a:bodyPr>
            <a:lstStyle/>
            <a:p>
              <a:r>
                <a:rPr lang="en-AU" sz="1200" dirty="0"/>
                <a:t>2</a:t>
              </a:r>
              <a:r>
                <a:rPr lang="en-AU" sz="1200" i="1" dirty="0"/>
                <a:t>f</a:t>
              </a:r>
              <a:r>
                <a:rPr lang="en-AU" sz="1200" baseline="-25000" dirty="0"/>
                <a:t>1</a:t>
              </a:r>
            </a:p>
          </p:txBody>
        </p:sp>
        <p:sp>
          <p:nvSpPr>
            <p:cNvPr id="96" name="TextBox 95">
              <a:extLst>
                <a:ext uri="{FF2B5EF4-FFF2-40B4-BE49-F238E27FC236}">
                  <a16:creationId xmlns:a16="http://schemas.microsoft.com/office/drawing/2014/main" id="{5C55F357-5506-4416-BFB7-35C19273E422}"/>
                </a:ext>
              </a:extLst>
            </p:cNvPr>
            <p:cNvSpPr txBox="1"/>
            <p:nvPr/>
          </p:nvSpPr>
          <p:spPr>
            <a:xfrm>
              <a:off x="9515334" y="5336417"/>
              <a:ext cx="541995" cy="369332"/>
            </a:xfrm>
            <a:prstGeom prst="rect">
              <a:avLst/>
            </a:prstGeom>
            <a:noFill/>
          </p:spPr>
          <p:txBody>
            <a:bodyPr wrap="square" rtlCol="0">
              <a:spAutoFit/>
            </a:bodyPr>
            <a:lstStyle/>
            <a:p>
              <a:r>
                <a:rPr lang="en-AU" sz="1200" dirty="0"/>
                <a:t>2</a:t>
              </a:r>
              <a:r>
                <a:rPr lang="en-AU" sz="1200" i="1" dirty="0"/>
                <a:t>f</a:t>
              </a:r>
              <a:r>
                <a:rPr lang="en-AU" sz="1200" baseline="-25000" dirty="0"/>
                <a:t>2</a:t>
              </a:r>
            </a:p>
          </p:txBody>
        </p:sp>
        <p:sp>
          <p:nvSpPr>
            <p:cNvPr id="97" name="TextBox 96">
              <a:extLst>
                <a:ext uri="{FF2B5EF4-FFF2-40B4-BE49-F238E27FC236}">
                  <a16:creationId xmlns:a16="http://schemas.microsoft.com/office/drawing/2014/main" id="{9DF86DC2-C720-4F9E-96E1-3B39030903D5}"/>
                </a:ext>
              </a:extLst>
            </p:cNvPr>
            <p:cNvSpPr txBox="1"/>
            <p:nvPr/>
          </p:nvSpPr>
          <p:spPr>
            <a:xfrm>
              <a:off x="10156574" y="4573012"/>
              <a:ext cx="835021" cy="369332"/>
            </a:xfrm>
            <a:prstGeom prst="rect">
              <a:avLst/>
            </a:prstGeom>
            <a:noFill/>
          </p:spPr>
          <p:txBody>
            <a:bodyPr wrap="square" rtlCol="0">
              <a:spAutoFit/>
            </a:bodyPr>
            <a:lstStyle/>
            <a:p>
              <a:r>
                <a:rPr lang="en-AU" sz="1200" dirty="0"/>
                <a:t>3</a:t>
              </a:r>
              <a:r>
                <a:rPr lang="en-AU" sz="1200" i="1" dirty="0"/>
                <a:t>f</a:t>
              </a:r>
              <a:r>
                <a:rPr lang="en-AU" sz="1200" baseline="-25000" dirty="0"/>
                <a:t>2</a:t>
              </a:r>
            </a:p>
          </p:txBody>
        </p:sp>
        <p:sp>
          <p:nvSpPr>
            <p:cNvPr id="98" name="TextBox 97">
              <a:extLst>
                <a:ext uri="{FF2B5EF4-FFF2-40B4-BE49-F238E27FC236}">
                  <a16:creationId xmlns:a16="http://schemas.microsoft.com/office/drawing/2014/main" id="{F5CC0BA1-1A48-4CA4-A984-4838453239C9}"/>
                </a:ext>
              </a:extLst>
            </p:cNvPr>
            <p:cNvSpPr txBox="1"/>
            <p:nvPr/>
          </p:nvSpPr>
          <p:spPr>
            <a:xfrm>
              <a:off x="10574322" y="4252469"/>
              <a:ext cx="835021" cy="369332"/>
            </a:xfrm>
            <a:prstGeom prst="rect">
              <a:avLst/>
            </a:prstGeom>
            <a:noFill/>
          </p:spPr>
          <p:txBody>
            <a:bodyPr wrap="square" rtlCol="0">
              <a:spAutoFit/>
            </a:bodyPr>
            <a:lstStyle/>
            <a:p>
              <a:r>
                <a:rPr lang="en-AU" sz="1200" dirty="0"/>
                <a:t>3</a:t>
              </a:r>
              <a:r>
                <a:rPr lang="en-AU" sz="1200" i="1" dirty="0"/>
                <a:t>f</a:t>
              </a:r>
              <a:r>
                <a:rPr lang="en-AU" sz="1200" baseline="-25000" dirty="0"/>
                <a:t>1</a:t>
              </a:r>
            </a:p>
          </p:txBody>
        </p:sp>
        <p:cxnSp>
          <p:nvCxnSpPr>
            <p:cNvPr id="99" name="Straight Arrow Connector 98">
              <a:extLst>
                <a:ext uri="{FF2B5EF4-FFF2-40B4-BE49-F238E27FC236}">
                  <a16:creationId xmlns:a16="http://schemas.microsoft.com/office/drawing/2014/main" id="{5570F247-150D-42A6-B127-C5CFF78C65F0}"/>
                </a:ext>
              </a:extLst>
            </p:cNvPr>
            <p:cNvCxnSpPr>
              <a:cxnSpLocks/>
            </p:cNvCxnSpPr>
            <p:nvPr/>
          </p:nvCxnSpPr>
          <p:spPr>
            <a:xfrm>
              <a:off x="10774620" y="4534459"/>
              <a:ext cx="41887" cy="1725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id="{28688AFC-9739-47E7-B374-BEC17781F596}"/>
                </a:ext>
              </a:extLst>
            </p:cNvPr>
            <p:cNvCxnSpPr>
              <a:cxnSpLocks/>
            </p:cNvCxnSpPr>
            <p:nvPr/>
          </p:nvCxnSpPr>
          <p:spPr>
            <a:xfrm flipH="1">
              <a:off x="10249837" y="4853154"/>
              <a:ext cx="84609" cy="1725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2" name="Rectangle 101">
              <a:extLst>
                <a:ext uri="{FF2B5EF4-FFF2-40B4-BE49-F238E27FC236}">
                  <a16:creationId xmlns:a16="http://schemas.microsoft.com/office/drawing/2014/main" id="{BF345E8D-82FD-4F96-BF55-B94E25A2D07A}"/>
                </a:ext>
              </a:extLst>
            </p:cNvPr>
            <p:cNvSpPr/>
            <p:nvPr/>
          </p:nvSpPr>
          <p:spPr>
            <a:xfrm>
              <a:off x="9059019" y="3966933"/>
              <a:ext cx="1661109" cy="193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grpSp>
      <p:sp>
        <p:nvSpPr>
          <p:cNvPr id="104" name="TextBox 103">
            <a:extLst>
              <a:ext uri="{FF2B5EF4-FFF2-40B4-BE49-F238E27FC236}">
                <a16:creationId xmlns:a16="http://schemas.microsoft.com/office/drawing/2014/main" id="{041793CA-4180-4294-90A3-26A10F0F1D7A}"/>
              </a:ext>
            </a:extLst>
          </p:cNvPr>
          <p:cNvSpPr txBox="1"/>
          <p:nvPr/>
        </p:nvSpPr>
        <p:spPr>
          <a:xfrm>
            <a:off x="8128538" y="3224102"/>
            <a:ext cx="951843" cy="1015663"/>
          </a:xfrm>
          <a:prstGeom prst="rect">
            <a:avLst/>
          </a:prstGeom>
          <a:noFill/>
        </p:spPr>
        <p:txBody>
          <a:bodyPr wrap="square" rtlCol="0">
            <a:spAutoFit/>
          </a:bodyPr>
          <a:lstStyle/>
          <a:p>
            <a:pPr algn="ctr"/>
            <a:r>
              <a:rPr lang="en-AU" sz="1200" dirty="0"/>
              <a:t>Seismic vibrator test</a:t>
            </a:r>
          </a:p>
          <a:p>
            <a:pPr algn="ctr"/>
            <a:r>
              <a:rPr lang="en-AU" sz="1200" dirty="0"/>
              <a:t>300-400 m in the well</a:t>
            </a:r>
            <a:endParaRPr lang="en-AU" sz="1200" baseline="-25000" dirty="0"/>
          </a:p>
        </p:txBody>
      </p:sp>
      <p:sp>
        <p:nvSpPr>
          <p:cNvPr id="36" name="Google Shape;103;p4">
            <a:extLst>
              <a:ext uri="{FF2B5EF4-FFF2-40B4-BE49-F238E27FC236}">
                <a16:creationId xmlns:a16="http://schemas.microsoft.com/office/drawing/2014/main" id="{76C780CE-68A6-406D-868A-699140FB80F8}"/>
              </a:ext>
            </a:extLst>
          </p:cNvPr>
          <p:cNvSpPr txBox="1"/>
          <p:nvPr/>
        </p:nvSpPr>
        <p:spPr>
          <a:xfrm>
            <a:off x="413943" y="553848"/>
            <a:ext cx="8331851" cy="456416"/>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AU" sz="2400" b="1" dirty="0">
                <a:solidFill>
                  <a:srgbClr val="000000"/>
                </a:solidFill>
                <a:sym typeface="Arial"/>
              </a:rPr>
              <a:t>Conclusions</a:t>
            </a:r>
            <a:endParaRPr lang="en-AU" sz="2400" dirty="0"/>
          </a:p>
        </p:txBody>
      </p:sp>
    </p:spTree>
    <p:extLst>
      <p:ext uri="{BB962C8B-B14F-4D97-AF65-F5344CB8AC3E}">
        <p14:creationId xmlns:p14="http://schemas.microsoft.com/office/powerpoint/2010/main" val="1079567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6"/>
          <p:cNvSpPr txBox="1"/>
          <p:nvPr/>
        </p:nvSpPr>
        <p:spPr>
          <a:xfrm>
            <a:off x="378151" y="1299703"/>
            <a:ext cx="8280875" cy="2584361"/>
          </a:xfrm>
          <a:prstGeom prst="rect">
            <a:avLst/>
          </a:prstGeom>
          <a:noFill/>
          <a:ln>
            <a:noFill/>
          </a:ln>
        </p:spPr>
        <p:txBody>
          <a:bodyPr spcFirstLastPara="1" wrap="square" lIns="68569" tIns="34275" rIns="68569" bIns="34275" anchor="t" anchorCtr="0">
            <a:noAutofit/>
          </a:bodyPr>
          <a:lstStyle/>
          <a:p>
            <a:pPr marL="214313" indent="-214313">
              <a:spcAft>
                <a:spcPts val="450"/>
              </a:spcAft>
              <a:buFont typeface="Arial" panose="020B0604020202020204" pitchFamily="34" charset="0"/>
              <a:buChar char="•"/>
            </a:pPr>
            <a:r>
              <a:rPr lang="en-AU" dirty="0"/>
              <a:t>The authors thank </a:t>
            </a:r>
            <a:r>
              <a:rPr lang="en-AU" b="1" dirty="0"/>
              <a:t>Prof. Igor </a:t>
            </a:r>
            <a:r>
              <a:rPr lang="en-AU" b="1" dirty="0" err="1"/>
              <a:t>Beresnev</a:t>
            </a:r>
            <a:r>
              <a:rPr lang="en-AU" b="1" dirty="0"/>
              <a:t> </a:t>
            </a:r>
            <a:r>
              <a:rPr lang="en-AU" dirty="0"/>
              <a:t>for insightful discussion and useful advice.</a:t>
            </a:r>
          </a:p>
          <a:p>
            <a:pPr marL="214313" indent="-214313">
              <a:spcAft>
                <a:spcPts val="450"/>
              </a:spcAft>
              <a:buFont typeface="Arial" panose="020B0604020202020204" pitchFamily="34" charset="0"/>
              <a:buChar char="•"/>
            </a:pPr>
            <a:r>
              <a:rPr lang="en-AU" dirty="0"/>
              <a:t>We are grateful to </a:t>
            </a:r>
            <a:r>
              <a:rPr lang="en-AU" b="1" dirty="0"/>
              <a:t>Michael </a:t>
            </a:r>
            <a:r>
              <a:rPr lang="en-AU" b="1" dirty="0" err="1"/>
              <a:t>Mondanos</a:t>
            </a:r>
            <a:r>
              <a:rPr lang="en-AU" b="1" dirty="0"/>
              <a:t> </a:t>
            </a:r>
            <a:r>
              <a:rPr lang="en-AU" dirty="0"/>
              <a:t>and </a:t>
            </a:r>
            <a:r>
              <a:rPr lang="en-AU" b="1" dirty="0" err="1"/>
              <a:t>Stoyan</a:t>
            </a:r>
            <a:r>
              <a:rPr lang="en-AU" b="1" dirty="0"/>
              <a:t> </a:t>
            </a:r>
            <a:r>
              <a:rPr lang="en-AU" b="1" dirty="0" err="1"/>
              <a:t>Nikolov</a:t>
            </a:r>
            <a:r>
              <a:rPr lang="en-AU" b="1" dirty="0"/>
              <a:t> </a:t>
            </a:r>
            <a:r>
              <a:rPr lang="en-AU" dirty="0"/>
              <a:t>(</a:t>
            </a:r>
            <a:r>
              <a:rPr lang="en-AU" dirty="0" err="1"/>
              <a:t>Silixa</a:t>
            </a:r>
            <a:r>
              <a:rPr lang="en-AU" dirty="0"/>
              <a:t> Ltd.) for helping with DAS equipment and great support in the field.</a:t>
            </a:r>
          </a:p>
          <a:p>
            <a:pPr marL="214313" indent="-214313">
              <a:spcAft>
                <a:spcPts val="450"/>
              </a:spcAft>
              <a:buFont typeface="Arial" panose="020B0604020202020204" pitchFamily="34" charset="0"/>
              <a:buChar char="•"/>
            </a:pPr>
            <a:r>
              <a:rPr lang="en-AU" dirty="0"/>
              <a:t>The authors thank the sponsors of the Curtin Reservoir Geophysics Consortium for financial support. </a:t>
            </a:r>
          </a:p>
          <a:p>
            <a:pPr marL="214313" indent="-214313">
              <a:spcAft>
                <a:spcPts val="450"/>
              </a:spcAft>
              <a:buFont typeface="Arial" panose="020B0604020202020204" pitchFamily="34" charset="0"/>
              <a:buChar char="•"/>
            </a:pPr>
            <a:r>
              <a:rPr lang="en-AU" dirty="0"/>
              <a:t>Funding for LBNL was provided through the Carbon Storage Program, U.S. DOE, Assistant Secretary for Fossil Energy, Office of Clean Coal and Carbon Management through the NETL, under contract No. DE-AC02- 05CH11231. </a:t>
            </a:r>
          </a:p>
        </p:txBody>
      </p:sp>
      <p:sp>
        <p:nvSpPr>
          <p:cNvPr id="4" name="Google Shape;103;p4">
            <a:extLst>
              <a:ext uri="{FF2B5EF4-FFF2-40B4-BE49-F238E27FC236}">
                <a16:creationId xmlns:a16="http://schemas.microsoft.com/office/drawing/2014/main" id="{D4C19FCF-5B8A-4D9B-B946-2201C1258A9F}"/>
              </a:ext>
            </a:extLst>
          </p:cNvPr>
          <p:cNvSpPr txBox="1"/>
          <p:nvPr/>
        </p:nvSpPr>
        <p:spPr>
          <a:xfrm>
            <a:off x="378151" y="553848"/>
            <a:ext cx="8367643" cy="456416"/>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nl-NL" sz="2400" b="1" dirty="0">
                <a:solidFill>
                  <a:srgbClr val="000000"/>
                </a:solidFill>
                <a:sym typeface="Arial"/>
              </a:rPr>
              <a:t>Acknowledgements</a:t>
            </a:r>
            <a:endParaRPr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6"/>
          <p:cNvSpPr txBox="1"/>
          <p:nvPr/>
        </p:nvSpPr>
        <p:spPr>
          <a:xfrm>
            <a:off x="532563" y="1299702"/>
            <a:ext cx="8126463" cy="3732409"/>
          </a:xfrm>
          <a:prstGeom prst="rect">
            <a:avLst/>
          </a:prstGeom>
          <a:noFill/>
          <a:ln>
            <a:noFill/>
          </a:ln>
        </p:spPr>
        <p:txBody>
          <a:bodyPr spcFirstLastPara="1" wrap="square" lIns="68569" tIns="34275" rIns="68569" bIns="34275" anchor="t" anchorCtr="0">
            <a:normAutofit/>
          </a:bodyPr>
          <a:lstStyle/>
          <a:p>
            <a:pPr marL="214313" indent="-214313">
              <a:spcAft>
                <a:spcPts val="450"/>
              </a:spcAft>
              <a:buFont typeface="Arial" panose="020B0604020202020204" pitchFamily="34" charset="0"/>
              <a:buChar char="•"/>
            </a:pPr>
            <a:r>
              <a:rPr lang="en-AU" sz="1600" dirty="0"/>
              <a:t>Seismic exploration is based on linear elasticity.</a:t>
            </a:r>
          </a:p>
          <a:p>
            <a:pPr marL="214313" indent="-214313">
              <a:spcAft>
                <a:spcPts val="450"/>
              </a:spcAft>
              <a:buFont typeface="Arial" panose="020B0604020202020204" pitchFamily="34" charset="0"/>
              <a:buChar char="•"/>
            </a:pPr>
            <a:r>
              <a:rPr lang="en-AU" sz="1600" dirty="0"/>
              <a:t>But nonlinear elasticity effects are well documented, especially in ultrasonic NDT.</a:t>
            </a:r>
          </a:p>
          <a:p>
            <a:pPr marL="214313" indent="-214313">
              <a:spcAft>
                <a:spcPts val="450"/>
              </a:spcAft>
              <a:buFont typeface="Arial" panose="020B0604020202020204" pitchFamily="34" charset="0"/>
              <a:buChar char="•"/>
            </a:pPr>
            <a:r>
              <a:rPr lang="en-AU" sz="1600" dirty="0"/>
              <a:t>Nonlinear interaction of seismic waves of different frequencies should generate higher harmonics and combinational frequencies. </a:t>
            </a:r>
          </a:p>
          <a:p>
            <a:pPr marL="214313" indent="-214313">
              <a:spcAft>
                <a:spcPts val="450"/>
              </a:spcAft>
              <a:buFont typeface="Arial" panose="020B0604020202020204" pitchFamily="34" charset="0"/>
              <a:buChar char="•"/>
            </a:pPr>
            <a:r>
              <a:rPr lang="en-AU" sz="1600" dirty="0"/>
              <a:t>Analysis of these effects in field data can potentially help find areas of anomalous nonlinear properties, such as fractured zones, mixed saturation or overpressure.</a:t>
            </a:r>
          </a:p>
          <a:p>
            <a:pPr marL="214313" indent="-214313">
              <a:spcAft>
                <a:spcPts val="450"/>
              </a:spcAft>
              <a:buFont typeface="Arial" panose="020B0604020202020204" pitchFamily="34" charset="0"/>
              <a:buChar char="•"/>
            </a:pPr>
            <a:r>
              <a:rPr lang="en-AU" sz="1600" dirty="0"/>
              <a:t>Nonlinear elasticity effects have been observed in controlled surface seismic experiments.</a:t>
            </a:r>
          </a:p>
          <a:p>
            <a:pPr marL="214313" indent="-214313">
              <a:spcAft>
                <a:spcPts val="450"/>
              </a:spcAft>
              <a:buFont typeface="Arial" panose="020B0604020202020204" pitchFamily="34" charset="0"/>
              <a:buChar char="•"/>
            </a:pPr>
            <a:r>
              <a:rPr lang="en-AU" sz="1600" dirty="0"/>
              <a:t>Downhole fibre-optic distributed acoustic sensors (DAS) allows recording </a:t>
            </a:r>
            <a:r>
              <a:rPr lang="en-AU" sz="1600" dirty="0" err="1"/>
              <a:t>wavefiled</a:t>
            </a:r>
            <a:r>
              <a:rPr lang="en-AU" sz="1600" dirty="0"/>
              <a:t> over an entire length of the well.</a:t>
            </a:r>
          </a:p>
          <a:p>
            <a:pPr marL="214313" indent="-214313">
              <a:spcAft>
                <a:spcPts val="450"/>
              </a:spcAft>
              <a:buFont typeface="Arial" panose="020B0604020202020204" pitchFamily="34" charset="0"/>
              <a:buChar char="•"/>
            </a:pPr>
            <a:r>
              <a:rPr lang="en-AU" sz="1600" dirty="0"/>
              <a:t>This should help observe the sources and nature of the nonlinear phenomena in the subsurface.</a:t>
            </a:r>
          </a:p>
        </p:txBody>
      </p:sp>
      <p:sp>
        <p:nvSpPr>
          <p:cNvPr id="4" name="Google Shape;103;p4">
            <a:extLst>
              <a:ext uri="{FF2B5EF4-FFF2-40B4-BE49-F238E27FC236}">
                <a16:creationId xmlns:a16="http://schemas.microsoft.com/office/drawing/2014/main" id="{D4C19FCF-5B8A-4D9B-B946-2201C1258A9F}"/>
              </a:ext>
            </a:extLst>
          </p:cNvPr>
          <p:cNvSpPr txBox="1"/>
          <p:nvPr/>
        </p:nvSpPr>
        <p:spPr>
          <a:xfrm>
            <a:off x="378151" y="553848"/>
            <a:ext cx="8367643" cy="456416"/>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nl-NL" sz="2400" b="1" dirty="0">
                <a:solidFill>
                  <a:srgbClr val="000000"/>
                </a:solidFill>
                <a:sym typeface="Arial"/>
              </a:rPr>
              <a:t>Motivation</a:t>
            </a:r>
            <a:endParaRPr sz="2400" dirty="0"/>
          </a:p>
        </p:txBody>
      </p:sp>
    </p:spTree>
    <p:extLst>
      <p:ext uri="{BB962C8B-B14F-4D97-AF65-F5344CB8AC3E}">
        <p14:creationId xmlns:p14="http://schemas.microsoft.com/office/powerpoint/2010/main" val="367090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02"/>
        <p:cNvGrpSpPr/>
        <p:nvPr/>
      </p:nvGrpSpPr>
      <p:grpSpPr>
        <a:xfrm>
          <a:off x="0" y="0"/>
          <a:ext cx="0" cy="0"/>
          <a:chOff x="0" y="0"/>
          <a:chExt cx="0" cy="0"/>
        </a:xfrm>
      </p:grpSpPr>
      <p:sp>
        <p:nvSpPr>
          <p:cNvPr id="2" name="Title 1">
            <a:extLst>
              <a:ext uri="{FF2B5EF4-FFF2-40B4-BE49-F238E27FC236}">
                <a16:creationId xmlns:a16="http://schemas.microsoft.com/office/drawing/2014/main" id="{5C154E3F-D172-4D3D-8445-588339B34315}"/>
              </a:ext>
            </a:extLst>
          </p:cNvPr>
          <p:cNvSpPr>
            <a:spLocks noGrp="1"/>
          </p:cNvSpPr>
          <p:nvPr>
            <p:ph type="title"/>
          </p:nvPr>
        </p:nvSpPr>
        <p:spPr/>
        <p:txBody>
          <a:bodyPr/>
          <a:lstStyle/>
          <a:p>
            <a:r>
              <a:rPr lang="en-AU" sz="3600" dirty="0"/>
              <a:t>Can we see it in the field?</a:t>
            </a:r>
          </a:p>
        </p:txBody>
      </p:sp>
      <p:sp>
        <p:nvSpPr>
          <p:cNvPr id="3" name="TextBox 2">
            <a:extLst>
              <a:ext uri="{FF2B5EF4-FFF2-40B4-BE49-F238E27FC236}">
                <a16:creationId xmlns:a16="http://schemas.microsoft.com/office/drawing/2014/main" id="{84AD0951-DBDB-4AF9-B408-F1031E6F150A}"/>
              </a:ext>
            </a:extLst>
          </p:cNvPr>
          <p:cNvSpPr txBox="1"/>
          <p:nvPr/>
        </p:nvSpPr>
        <p:spPr>
          <a:xfrm>
            <a:off x="1853955" y="3173100"/>
            <a:ext cx="1385957" cy="369332"/>
          </a:xfrm>
          <a:prstGeom prst="rect">
            <a:avLst/>
          </a:prstGeom>
          <a:noFill/>
        </p:spPr>
        <p:txBody>
          <a:bodyPr wrap="none" rtlCol="0">
            <a:spAutoFit/>
          </a:bodyPr>
          <a:lstStyle/>
          <a:p>
            <a:r>
              <a:rPr lang="en-AU" dirty="0"/>
              <a:t>Small offset</a:t>
            </a:r>
          </a:p>
        </p:txBody>
      </p:sp>
      <p:sp>
        <p:nvSpPr>
          <p:cNvPr id="38" name="TextBox 37">
            <a:extLst>
              <a:ext uri="{FF2B5EF4-FFF2-40B4-BE49-F238E27FC236}">
                <a16:creationId xmlns:a16="http://schemas.microsoft.com/office/drawing/2014/main" id="{0B7D0020-F7AE-4C36-8A47-22786FEEEC66}"/>
              </a:ext>
            </a:extLst>
          </p:cNvPr>
          <p:cNvSpPr txBox="1"/>
          <p:nvPr/>
        </p:nvSpPr>
        <p:spPr>
          <a:xfrm>
            <a:off x="5938485" y="3173100"/>
            <a:ext cx="1398781" cy="369332"/>
          </a:xfrm>
          <a:prstGeom prst="rect">
            <a:avLst/>
          </a:prstGeom>
          <a:noFill/>
        </p:spPr>
        <p:txBody>
          <a:bodyPr wrap="none" rtlCol="0">
            <a:spAutoFit/>
          </a:bodyPr>
          <a:lstStyle/>
          <a:p>
            <a:r>
              <a:rPr lang="en-AU" dirty="0"/>
              <a:t>Large offset</a:t>
            </a:r>
          </a:p>
        </p:txBody>
      </p:sp>
      <p:sp>
        <p:nvSpPr>
          <p:cNvPr id="6" name="TextBox 5">
            <a:extLst>
              <a:ext uri="{FF2B5EF4-FFF2-40B4-BE49-F238E27FC236}">
                <a16:creationId xmlns:a16="http://schemas.microsoft.com/office/drawing/2014/main" id="{7F567B26-C3A3-48E3-81CB-711BE8A562A0}"/>
              </a:ext>
            </a:extLst>
          </p:cNvPr>
          <p:cNvSpPr txBox="1"/>
          <p:nvPr/>
        </p:nvSpPr>
        <p:spPr>
          <a:xfrm>
            <a:off x="7380430" y="3188457"/>
            <a:ext cx="1579278" cy="415498"/>
          </a:xfrm>
          <a:prstGeom prst="rect">
            <a:avLst/>
          </a:prstGeom>
          <a:solidFill>
            <a:schemeClr val="accent1">
              <a:lumMod val="60000"/>
              <a:lumOff val="40000"/>
            </a:schemeClr>
          </a:solidFill>
        </p:spPr>
        <p:txBody>
          <a:bodyPr wrap="none" rtlCol="0">
            <a:spAutoFit/>
          </a:bodyPr>
          <a:lstStyle/>
          <a:p>
            <a:r>
              <a:rPr lang="en-AU" sz="1050" dirty="0"/>
              <a:t>Beresnev &amp; Nikolayev, </a:t>
            </a:r>
          </a:p>
          <a:p>
            <a:r>
              <a:rPr lang="en-AU" sz="1050" dirty="0"/>
              <a:t>PEPI, </a:t>
            </a:r>
            <a:r>
              <a:rPr lang="en-AU" sz="1050" b="1" dirty="0"/>
              <a:t>50</a:t>
            </a:r>
            <a:r>
              <a:rPr lang="en-AU" sz="1050" dirty="0"/>
              <a:t>, 1988</a:t>
            </a:r>
          </a:p>
        </p:txBody>
      </p:sp>
      <p:pic>
        <p:nvPicPr>
          <p:cNvPr id="9" name="Picture 8">
            <a:extLst>
              <a:ext uri="{FF2B5EF4-FFF2-40B4-BE49-F238E27FC236}">
                <a16:creationId xmlns:a16="http://schemas.microsoft.com/office/drawing/2014/main" id="{7C19B38D-661D-4107-9EFF-24E918AB7EEF}"/>
              </a:ext>
            </a:extLst>
          </p:cNvPr>
          <p:cNvPicPr>
            <a:picLocks noChangeAspect="1"/>
          </p:cNvPicPr>
          <p:nvPr/>
        </p:nvPicPr>
        <p:blipFill>
          <a:blip r:embed="rId3"/>
          <a:stretch>
            <a:fillRect/>
          </a:stretch>
        </p:blipFill>
        <p:spPr>
          <a:xfrm>
            <a:off x="635794" y="954350"/>
            <a:ext cx="4036219" cy="2182928"/>
          </a:xfrm>
          <a:prstGeom prst="rect">
            <a:avLst/>
          </a:prstGeom>
        </p:spPr>
      </p:pic>
      <p:pic>
        <p:nvPicPr>
          <p:cNvPr id="10" name="Picture 9">
            <a:extLst>
              <a:ext uri="{FF2B5EF4-FFF2-40B4-BE49-F238E27FC236}">
                <a16:creationId xmlns:a16="http://schemas.microsoft.com/office/drawing/2014/main" id="{1BB966BD-A504-401A-AF2D-7C34423C017A}"/>
              </a:ext>
            </a:extLst>
          </p:cNvPr>
          <p:cNvPicPr>
            <a:picLocks noChangeAspect="1"/>
          </p:cNvPicPr>
          <p:nvPr/>
        </p:nvPicPr>
        <p:blipFill>
          <a:blip r:embed="rId4"/>
          <a:stretch>
            <a:fillRect/>
          </a:stretch>
        </p:blipFill>
        <p:spPr>
          <a:xfrm>
            <a:off x="4642052" y="834209"/>
            <a:ext cx="4036219" cy="2293144"/>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31F8484-34E3-4397-98CD-DF766CFC2746}"/>
                  </a:ext>
                </a:extLst>
              </p:cNvPr>
              <p:cNvSpPr txBox="1"/>
              <p:nvPr/>
            </p:nvSpPr>
            <p:spPr>
              <a:xfrm>
                <a:off x="1412544" y="1063626"/>
                <a:ext cx="360996" cy="276999"/>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200" i="1">
                              <a:latin typeface="Cambria Math" panose="02040503050406030204" pitchFamily="18" charset="0"/>
                            </a:rPr>
                          </m:ctrlPr>
                        </m:sSubPr>
                        <m:e>
                          <m:r>
                            <a:rPr lang="en-AU" sz="1200" i="1">
                              <a:latin typeface="Cambria Math" panose="02040503050406030204" pitchFamily="18" charset="0"/>
                            </a:rPr>
                            <m:t>𝑓</m:t>
                          </m:r>
                        </m:e>
                        <m:sub>
                          <m:r>
                            <a:rPr lang="en-AU" sz="1200" i="1">
                              <a:latin typeface="Cambria Math" panose="02040503050406030204" pitchFamily="18" charset="0"/>
                            </a:rPr>
                            <m:t>0</m:t>
                          </m:r>
                        </m:sub>
                      </m:sSub>
                    </m:oMath>
                  </m:oMathPara>
                </a14:m>
                <a:endParaRPr lang="en-AU" sz="1200" dirty="0"/>
              </a:p>
            </p:txBody>
          </p:sp>
        </mc:Choice>
        <mc:Fallback xmlns="">
          <p:sp>
            <p:nvSpPr>
              <p:cNvPr id="12" name="TextBox 11">
                <a:extLst>
                  <a:ext uri="{FF2B5EF4-FFF2-40B4-BE49-F238E27FC236}">
                    <a16:creationId xmlns:a16="http://schemas.microsoft.com/office/drawing/2014/main" id="{C31F8484-34E3-4397-98CD-DF766CFC2746}"/>
                  </a:ext>
                </a:extLst>
              </p:cNvPr>
              <p:cNvSpPr txBox="1">
                <a:spLocks noRot="1" noChangeAspect="1" noMove="1" noResize="1" noEditPoints="1" noAdjustHandles="1" noChangeArrowheads="1" noChangeShapeType="1" noTextEdit="1"/>
              </p:cNvSpPr>
              <p:nvPr/>
            </p:nvSpPr>
            <p:spPr>
              <a:xfrm>
                <a:off x="1412544" y="1063626"/>
                <a:ext cx="360996" cy="276999"/>
              </a:xfrm>
              <a:prstGeom prst="rect">
                <a:avLst/>
              </a:prstGeom>
              <a:blipFill>
                <a:blip r:embed="rId5"/>
                <a:stretch>
                  <a:fillRect b="-6522"/>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0E001F53-A5BF-4304-90E6-8F60E8536D80}"/>
                  </a:ext>
                </a:extLst>
              </p:cNvPr>
              <p:cNvSpPr txBox="1"/>
              <p:nvPr/>
            </p:nvSpPr>
            <p:spPr>
              <a:xfrm>
                <a:off x="2436256" y="1573715"/>
                <a:ext cx="445956" cy="276999"/>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200" i="1">
                              <a:latin typeface="Cambria Math" panose="02040503050406030204" pitchFamily="18" charset="0"/>
                            </a:rPr>
                          </m:ctrlPr>
                        </m:sSubPr>
                        <m:e>
                          <m:r>
                            <a:rPr lang="en-AU" sz="1200" i="1">
                              <a:latin typeface="Cambria Math" panose="02040503050406030204" pitchFamily="18" charset="0"/>
                            </a:rPr>
                            <m:t>3</m:t>
                          </m:r>
                          <m:r>
                            <a:rPr lang="en-AU" sz="1200" i="1">
                              <a:latin typeface="Cambria Math" panose="02040503050406030204" pitchFamily="18" charset="0"/>
                            </a:rPr>
                            <m:t>𝑓</m:t>
                          </m:r>
                        </m:e>
                        <m:sub>
                          <m:r>
                            <a:rPr lang="en-AU" sz="1200" i="1">
                              <a:latin typeface="Cambria Math" panose="02040503050406030204" pitchFamily="18" charset="0"/>
                            </a:rPr>
                            <m:t>0</m:t>
                          </m:r>
                        </m:sub>
                      </m:sSub>
                    </m:oMath>
                  </m:oMathPara>
                </a14:m>
                <a:endParaRPr lang="en-AU" sz="1200" dirty="0"/>
              </a:p>
            </p:txBody>
          </p:sp>
        </mc:Choice>
        <mc:Fallback xmlns="">
          <p:sp>
            <p:nvSpPr>
              <p:cNvPr id="44" name="TextBox 43">
                <a:extLst>
                  <a:ext uri="{FF2B5EF4-FFF2-40B4-BE49-F238E27FC236}">
                    <a16:creationId xmlns:a16="http://schemas.microsoft.com/office/drawing/2014/main" id="{0E001F53-A5BF-4304-90E6-8F60E8536D80}"/>
                  </a:ext>
                </a:extLst>
              </p:cNvPr>
              <p:cNvSpPr txBox="1">
                <a:spLocks noRot="1" noChangeAspect="1" noMove="1" noResize="1" noEditPoints="1" noAdjustHandles="1" noChangeArrowheads="1" noChangeShapeType="1" noTextEdit="1"/>
              </p:cNvSpPr>
              <p:nvPr/>
            </p:nvSpPr>
            <p:spPr>
              <a:xfrm>
                <a:off x="2436256" y="1573715"/>
                <a:ext cx="445956" cy="276999"/>
              </a:xfrm>
              <a:prstGeom prst="rect">
                <a:avLst/>
              </a:prstGeom>
              <a:blipFill>
                <a:blip r:embed="rId6"/>
                <a:stretch>
                  <a:fillRect b="-6522"/>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8DF1222F-4008-4FDD-8309-F2E3EE6D2C03}"/>
                  </a:ext>
                </a:extLst>
              </p:cNvPr>
              <p:cNvSpPr txBox="1"/>
              <p:nvPr/>
            </p:nvSpPr>
            <p:spPr>
              <a:xfrm>
                <a:off x="6348045" y="1973494"/>
                <a:ext cx="445956" cy="276999"/>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200" i="1">
                              <a:latin typeface="Cambria Math" panose="02040503050406030204" pitchFamily="18" charset="0"/>
                            </a:rPr>
                          </m:ctrlPr>
                        </m:sSubPr>
                        <m:e>
                          <m:r>
                            <a:rPr lang="en-AU" sz="1200" i="1">
                              <a:latin typeface="Cambria Math" panose="02040503050406030204" pitchFamily="18" charset="0"/>
                            </a:rPr>
                            <m:t>3</m:t>
                          </m:r>
                          <m:r>
                            <a:rPr lang="en-AU" sz="1200" i="1">
                              <a:latin typeface="Cambria Math" panose="02040503050406030204" pitchFamily="18" charset="0"/>
                            </a:rPr>
                            <m:t>𝑓</m:t>
                          </m:r>
                        </m:e>
                        <m:sub>
                          <m:r>
                            <a:rPr lang="en-AU" sz="1200" i="1">
                              <a:latin typeface="Cambria Math" panose="02040503050406030204" pitchFamily="18" charset="0"/>
                            </a:rPr>
                            <m:t>0</m:t>
                          </m:r>
                        </m:sub>
                      </m:sSub>
                    </m:oMath>
                  </m:oMathPara>
                </a14:m>
                <a:endParaRPr lang="en-AU" sz="1200" dirty="0"/>
              </a:p>
            </p:txBody>
          </p:sp>
        </mc:Choice>
        <mc:Fallback xmlns="">
          <p:sp>
            <p:nvSpPr>
              <p:cNvPr id="49" name="TextBox 48">
                <a:extLst>
                  <a:ext uri="{FF2B5EF4-FFF2-40B4-BE49-F238E27FC236}">
                    <a16:creationId xmlns:a16="http://schemas.microsoft.com/office/drawing/2014/main" id="{8DF1222F-4008-4FDD-8309-F2E3EE6D2C03}"/>
                  </a:ext>
                </a:extLst>
              </p:cNvPr>
              <p:cNvSpPr txBox="1">
                <a:spLocks noRot="1" noChangeAspect="1" noMove="1" noResize="1" noEditPoints="1" noAdjustHandles="1" noChangeArrowheads="1" noChangeShapeType="1" noTextEdit="1"/>
              </p:cNvSpPr>
              <p:nvPr/>
            </p:nvSpPr>
            <p:spPr>
              <a:xfrm>
                <a:off x="6348045" y="1973494"/>
                <a:ext cx="445956" cy="276999"/>
              </a:xfrm>
              <a:prstGeom prst="rect">
                <a:avLst/>
              </a:prstGeom>
              <a:blipFill>
                <a:blip r:embed="rId7"/>
                <a:stretch>
                  <a:fillRect b="-6667"/>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A534BB9A-C010-4C26-AA35-852C0A5DD3C4}"/>
                  </a:ext>
                </a:extLst>
              </p:cNvPr>
              <p:cNvSpPr txBox="1"/>
              <p:nvPr/>
            </p:nvSpPr>
            <p:spPr>
              <a:xfrm>
                <a:off x="5856726" y="1918857"/>
                <a:ext cx="445956" cy="276999"/>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200" i="1">
                              <a:latin typeface="Cambria Math" panose="02040503050406030204" pitchFamily="18" charset="0"/>
                            </a:rPr>
                          </m:ctrlPr>
                        </m:sSubPr>
                        <m:e>
                          <m:r>
                            <a:rPr lang="en-AU" sz="1200" i="1">
                              <a:latin typeface="Cambria Math" panose="02040503050406030204" pitchFamily="18" charset="0"/>
                            </a:rPr>
                            <m:t>2</m:t>
                          </m:r>
                          <m:r>
                            <a:rPr lang="en-AU" sz="1200" i="1">
                              <a:latin typeface="Cambria Math" panose="02040503050406030204" pitchFamily="18" charset="0"/>
                            </a:rPr>
                            <m:t>𝑓</m:t>
                          </m:r>
                        </m:e>
                        <m:sub>
                          <m:r>
                            <a:rPr lang="en-AU" sz="1200" i="1">
                              <a:latin typeface="Cambria Math" panose="02040503050406030204" pitchFamily="18" charset="0"/>
                            </a:rPr>
                            <m:t>0</m:t>
                          </m:r>
                        </m:sub>
                      </m:sSub>
                    </m:oMath>
                  </m:oMathPara>
                </a14:m>
                <a:endParaRPr lang="en-AU" sz="1200" dirty="0"/>
              </a:p>
            </p:txBody>
          </p:sp>
        </mc:Choice>
        <mc:Fallback xmlns="">
          <p:sp>
            <p:nvSpPr>
              <p:cNvPr id="50" name="TextBox 49">
                <a:extLst>
                  <a:ext uri="{FF2B5EF4-FFF2-40B4-BE49-F238E27FC236}">
                    <a16:creationId xmlns:a16="http://schemas.microsoft.com/office/drawing/2014/main" id="{A534BB9A-C010-4C26-AA35-852C0A5DD3C4}"/>
                  </a:ext>
                </a:extLst>
              </p:cNvPr>
              <p:cNvSpPr txBox="1">
                <a:spLocks noRot="1" noChangeAspect="1" noMove="1" noResize="1" noEditPoints="1" noAdjustHandles="1" noChangeArrowheads="1" noChangeShapeType="1" noTextEdit="1"/>
              </p:cNvSpPr>
              <p:nvPr/>
            </p:nvSpPr>
            <p:spPr>
              <a:xfrm>
                <a:off x="5856726" y="1918857"/>
                <a:ext cx="445956" cy="276999"/>
              </a:xfrm>
              <a:prstGeom prst="rect">
                <a:avLst/>
              </a:prstGeom>
              <a:blipFill>
                <a:blip r:embed="rId8"/>
                <a:stretch>
                  <a:fillRect b="-6667"/>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EE7EF818-ABDD-420A-AB00-565101FE634F}"/>
                  </a:ext>
                </a:extLst>
              </p:cNvPr>
              <p:cNvSpPr txBox="1"/>
              <p:nvPr/>
            </p:nvSpPr>
            <p:spPr>
              <a:xfrm>
                <a:off x="6878667" y="2067812"/>
                <a:ext cx="445956" cy="276999"/>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200" i="1">
                              <a:latin typeface="Cambria Math" panose="02040503050406030204" pitchFamily="18" charset="0"/>
                            </a:rPr>
                          </m:ctrlPr>
                        </m:sSubPr>
                        <m:e>
                          <m:r>
                            <a:rPr lang="en-AU" sz="1200" i="1">
                              <a:latin typeface="Cambria Math" panose="02040503050406030204" pitchFamily="18" charset="0"/>
                            </a:rPr>
                            <m:t>4</m:t>
                          </m:r>
                          <m:r>
                            <a:rPr lang="en-AU" sz="1200" i="1">
                              <a:latin typeface="Cambria Math" panose="02040503050406030204" pitchFamily="18" charset="0"/>
                            </a:rPr>
                            <m:t>𝑓</m:t>
                          </m:r>
                        </m:e>
                        <m:sub>
                          <m:r>
                            <a:rPr lang="en-AU" sz="1200" i="1">
                              <a:latin typeface="Cambria Math" panose="02040503050406030204" pitchFamily="18" charset="0"/>
                            </a:rPr>
                            <m:t>0</m:t>
                          </m:r>
                        </m:sub>
                      </m:sSub>
                    </m:oMath>
                  </m:oMathPara>
                </a14:m>
                <a:endParaRPr lang="en-AU" sz="1200" dirty="0"/>
              </a:p>
            </p:txBody>
          </p:sp>
        </mc:Choice>
        <mc:Fallback xmlns="">
          <p:sp>
            <p:nvSpPr>
              <p:cNvPr id="51" name="TextBox 50">
                <a:extLst>
                  <a:ext uri="{FF2B5EF4-FFF2-40B4-BE49-F238E27FC236}">
                    <a16:creationId xmlns:a16="http://schemas.microsoft.com/office/drawing/2014/main" id="{EE7EF818-ABDD-420A-AB00-565101FE634F}"/>
                  </a:ext>
                </a:extLst>
              </p:cNvPr>
              <p:cNvSpPr txBox="1">
                <a:spLocks noRot="1" noChangeAspect="1" noMove="1" noResize="1" noEditPoints="1" noAdjustHandles="1" noChangeArrowheads="1" noChangeShapeType="1" noTextEdit="1"/>
              </p:cNvSpPr>
              <p:nvPr/>
            </p:nvSpPr>
            <p:spPr>
              <a:xfrm>
                <a:off x="6878667" y="2067812"/>
                <a:ext cx="445956" cy="276999"/>
              </a:xfrm>
              <a:prstGeom prst="rect">
                <a:avLst/>
              </a:prstGeom>
              <a:blipFill>
                <a:blip r:embed="rId9"/>
                <a:stretch>
                  <a:fillRect b="-6522"/>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1380B574-9739-4D27-8E14-D30B0F434CFD}"/>
                  </a:ext>
                </a:extLst>
              </p:cNvPr>
              <p:cNvSpPr txBox="1"/>
              <p:nvPr/>
            </p:nvSpPr>
            <p:spPr>
              <a:xfrm>
                <a:off x="7421327" y="2259643"/>
                <a:ext cx="445956" cy="276999"/>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200" i="1">
                              <a:latin typeface="Cambria Math" panose="02040503050406030204" pitchFamily="18" charset="0"/>
                            </a:rPr>
                          </m:ctrlPr>
                        </m:sSubPr>
                        <m:e>
                          <m:r>
                            <a:rPr lang="en-AU" sz="1200" i="1">
                              <a:latin typeface="Cambria Math" panose="02040503050406030204" pitchFamily="18" charset="0"/>
                            </a:rPr>
                            <m:t>5</m:t>
                          </m:r>
                          <m:r>
                            <a:rPr lang="en-AU" sz="1200" i="1">
                              <a:latin typeface="Cambria Math" panose="02040503050406030204" pitchFamily="18" charset="0"/>
                            </a:rPr>
                            <m:t>𝑓</m:t>
                          </m:r>
                        </m:e>
                        <m:sub>
                          <m:r>
                            <a:rPr lang="en-AU" sz="1200" i="1">
                              <a:latin typeface="Cambria Math" panose="02040503050406030204" pitchFamily="18" charset="0"/>
                            </a:rPr>
                            <m:t>0</m:t>
                          </m:r>
                        </m:sub>
                      </m:sSub>
                    </m:oMath>
                  </m:oMathPara>
                </a14:m>
                <a:endParaRPr lang="en-AU" sz="1200" dirty="0"/>
              </a:p>
            </p:txBody>
          </p:sp>
        </mc:Choice>
        <mc:Fallback xmlns="">
          <p:sp>
            <p:nvSpPr>
              <p:cNvPr id="54" name="TextBox 53">
                <a:extLst>
                  <a:ext uri="{FF2B5EF4-FFF2-40B4-BE49-F238E27FC236}">
                    <a16:creationId xmlns:a16="http://schemas.microsoft.com/office/drawing/2014/main" id="{1380B574-9739-4D27-8E14-D30B0F434CFD}"/>
                  </a:ext>
                </a:extLst>
              </p:cNvPr>
              <p:cNvSpPr txBox="1">
                <a:spLocks noRot="1" noChangeAspect="1" noMove="1" noResize="1" noEditPoints="1" noAdjustHandles="1" noChangeArrowheads="1" noChangeShapeType="1" noTextEdit="1"/>
              </p:cNvSpPr>
              <p:nvPr/>
            </p:nvSpPr>
            <p:spPr>
              <a:xfrm>
                <a:off x="7421327" y="2259643"/>
                <a:ext cx="445956" cy="276999"/>
              </a:xfrm>
              <a:prstGeom prst="rect">
                <a:avLst/>
              </a:prstGeom>
              <a:blipFill>
                <a:blip r:embed="rId10"/>
                <a:stretch>
                  <a:fillRect b="-6667"/>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3553F80B-0888-4795-8F54-091DB410B82E}"/>
                  </a:ext>
                </a:extLst>
              </p:cNvPr>
              <p:cNvSpPr txBox="1"/>
              <p:nvPr/>
            </p:nvSpPr>
            <p:spPr>
              <a:xfrm>
                <a:off x="5353423" y="1745168"/>
                <a:ext cx="360996" cy="276999"/>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200" i="1">
                              <a:latin typeface="Cambria Math" panose="02040503050406030204" pitchFamily="18" charset="0"/>
                            </a:rPr>
                          </m:ctrlPr>
                        </m:sSubPr>
                        <m:e>
                          <m:r>
                            <a:rPr lang="en-AU" sz="1200" i="1">
                              <a:latin typeface="Cambria Math" panose="02040503050406030204" pitchFamily="18" charset="0"/>
                            </a:rPr>
                            <m:t>𝑓</m:t>
                          </m:r>
                        </m:e>
                        <m:sub>
                          <m:r>
                            <a:rPr lang="en-AU" sz="1200" i="1">
                              <a:latin typeface="Cambria Math" panose="02040503050406030204" pitchFamily="18" charset="0"/>
                            </a:rPr>
                            <m:t>0</m:t>
                          </m:r>
                        </m:sub>
                      </m:sSub>
                    </m:oMath>
                  </m:oMathPara>
                </a14:m>
                <a:endParaRPr lang="en-AU" sz="1200" dirty="0"/>
              </a:p>
            </p:txBody>
          </p:sp>
        </mc:Choice>
        <mc:Fallback xmlns="">
          <p:sp>
            <p:nvSpPr>
              <p:cNvPr id="59" name="TextBox 58">
                <a:extLst>
                  <a:ext uri="{FF2B5EF4-FFF2-40B4-BE49-F238E27FC236}">
                    <a16:creationId xmlns:a16="http://schemas.microsoft.com/office/drawing/2014/main" id="{3553F80B-0888-4795-8F54-091DB410B82E}"/>
                  </a:ext>
                </a:extLst>
              </p:cNvPr>
              <p:cNvSpPr txBox="1">
                <a:spLocks noRot="1" noChangeAspect="1" noMove="1" noResize="1" noEditPoints="1" noAdjustHandles="1" noChangeArrowheads="1" noChangeShapeType="1" noTextEdit="1"/>
              </p:cNvSpPr>
              <p:nvPr/>
            </p:nvSpPr>
            <p:spPr>
              <a:xfrm>
                <a:off x="5353423" y="1745168"/>
                <a:ext cx="360996" cy="276999"/>
              </a:xfrm>
              <a:prstGeom prst="rect">
                <a:avLst/>
              </a:prstGeom>
              <a:blipFill>
                <a:blip r:embed="rId5"/>
                <a:stretch>
                  <a:fillRect b="-6522"/>
                </a:stretch>
              </a:blipFill>
            </p:spPr>
            <p:txBody>
              <a:bodyPr/>
              <a:lstStyle/>
              <a:p>
                <a:r>
                  <a:rPr lang="en-AU">
                    <a:noFill/>
                  </a:rPr>
                  <a:t> </a:t>
                </a:r>
              </a:p>
            </p:txBody>
          </p:sp>
        </mc:Fallback>
      </mc:AlternateContent>
      <p:cxnSp>
        <p:nvCxnSpPr>
          <p:cNvPr id="60" name="Straight Connector 59">
            <a:extLst>
              <a:ext uri="{FF2B5EF4-FFF2-40B4-BE49-F238E27FC236}">
                <a16:creationId xmlns:a16="http://schemas.microsoft.com/office/drawing/2014/main" id="{AF9D7528-2BB1-4E62-8748-CF29F18ADF12}"/>
              </a:ext>
            </a:extLst>
          </p:cNvPr>
          <p:cNvCxnSpPr/>
          <p:nvPr/>
        </p:nvCxnSpPr>
        <p:spPr>
          <a:xfrm>
            <a:off x="756727" y="4978787"/>
            <a:ext cx="7802428" cy="0"/>
          </a:xfrm>
          <a:prstGeom prst="line">
            <a:avLst/>
          </a:prstGeom>
          <a:ln w="38100">
            <a:headEnd type="oval"/>
            <a:tailEnd type="oval"/>
          </a:ln>
        </p:spPr>
        <p:style>
          <a:lnRef idx="1">
            <a:schemeClr val="accent1"/>
          </a:lnRef>
          <a:fillRef idx="0">
            <a:schemeClr val="accent1"/>
          </a:fillRef>
          <a:effectRef idx="0">
            <a:schemeClr val="accent1"/>
          </a:effectRef>
          <a:fontRef idx="minor">
            <a:schemeClr val="tx1"/>
          </a:fontRef>
        </p:style>
      </p:cxnSp>
      <p:pic>
        <p:nvPicPr>
          <p:cNvPr id="72" name="Picture 2">
            <a:extLst>
              <a:ext uri="{FF2B5EF4-FFF2-40B4-BE49-F238E27FC236}">
                <a16:creationId xmlns:a16="http://schemas.microsoft.com/office/drawing/2014/main" id="{588C2A79-3B46-4C3A-8C96-FDCEB334D0F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570" t="47583" r="79367" b="41548"/>
          <a:stretch/>
        </p:blipFill>
        <p:spPr bwMode="auto">
          <a:xfrm>
            <a:off x="489864" y="4701838"/>
            <a:ext cx="446875" cy="192644"/>
          </a:xfrm>
          <a:prstGeom prst="rect">
            <a:avLst/>
          </a:prstGeom>
          <a:noFill/>
          <a:extLst>
            <a:ext uri="{909E8E84-426E-40DD-AFC4-6F175D3DCCD1}">
              <a14:hiddenFill xmlns:a14="http://schemas.microsoft.com/office/drawing/2010/main">
                <a:solidFill>
                  <a:srgbClr val="FFFFFF"/>
                </a:solidFill>
              </a14:hiddenFill>
            </a:ext>
          </a:extLst>
        </p:spPr>
      </p:pic>
      <p:sp>
        <p:nvSpPr>
          <p:cNvPr id="79" name="Star: 5 Points 78">
            <a:extLst>
              <a:ext uri="{FF2B5EF4-FFF2-40B4-BE49-F238E27FC236}">
                <a16:creationId xmlns:a16="http://schemas.microsoft.com/office/drawing/2014/main" id="{7E6C036E-7BEF-45C9-8FB2-53C8040EA17A}"/>
              </a:ext>
            </a:extLst>
          </p:cNvPr>
          <p:cNvSpPr/>
          <p:nvPr/>
        </p:nvSpPr>
        <p:spPr>
          <a:xfrm>
            <a:off x="651998" y="4868908"/>
            <a:ext cx="209456" cy="21975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0000"/>
              </a:solidFill>
            </a:endParaRPr>
          </a:p>
        </p:txBody>
      </p:sp>
      <p:sp>
        <p:nvSpPr>
          <p:cNvPr id="80" name="Star: 5 Points 79">
            <a:extLst>
              <a:ext uri="{FF2B5EF4-FFF2-40B4-BE49-F238E27FC236}">
                <a16:creationId xmlns:a16="http://schemas.microsoft.com/office/drawing/2014/main" id="{2AACC8F3-04C4-459E-BD78-42B25F33F949}"/>
              </a:ext>
            </a:extLst>
          </p:cNvPr>
          <p:cNvSpPr/>
          <p:nvPr/>
        </p:nvSpPr>
        <p:spPr>
          <a:xfrm>
            <a:off x="2217040" y="4864365"/>
            <a:ext cx="209456" cy="21975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0000"/>
              </a:solidFill>
            </a:endParaRPr>
          </a:p>
        </p:txBody>
      </p:sp>
      <p:sp>
        <p:nvSpPr>
          <p:cNvPr id="81" name="Star: 5 Points 80">
            <a:extLst>
              <a:ext uri="{FF2B5EF4-FFF2-40B4-BE49-F238E27FC236}">
                <a16:creationId xmlns:a16="http://schemas.microsoft.com/office/drawing/2014/main" id="{A245BEE7-381F-4D64-B921-BFB4A2DE137E}"/>
              </a:ext>
            </a:extLst>
          </p:cNvPr>
          <p:cNvSpPr/>
          <p:nvPr/>
        </p:nvSpPr>
        <p:spPr>
          <a:xfrm>
            <a:off x="3693368" y="4867709"/>
            <a:ext cx="209456" cy="21975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0000"/>
              </a:solidFill>
            </a:endParaRPr>
          </a:p>
        </p:txBody>
      </p:sp>
      <p:sp>
        <p:nvSpPr>
          <p:cNvPr id="82" name="Star: 5 Points 81">
            <a:extLst>
              <a:ext uri="{FF2B5EF4-FFF2-40B4-BE49-F238E27FC236}">
                <a16:creationId xmlns:a16="http://schemas.microsoft.com/office/drawing/2014/main" id="{8CA818CF-81B6-4767-B1E3-F0816D957B65}"/>
              </a:ext>
            </a:extLst>
          </p:cNvPr>
          <p:cNvSpPr/>
          <p:nvPr/>
        </p:nvSpPr>
        <p:spPr>
          <a:xfrm>
            <a:off x="5199470" y="4864365"/>
            <a:ext cx="209456" cy="21975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0000"/>
              </a:solidFill>
            </a:endParaRPr>
          </a:p>
        </p:txBody>
      </p:sp>
      <p:sp>
        <p:nvSpPr>
          <p:cNvPr id="83" name="Star: 5 Points 82">
            <a:extLst>
              <a:ext uri="{FF2B5EF4-FFF2-40B4-BE49-F238E27FC236}">
                <a16:creationId xmlns:a16="http://schemas.microsoft.com/office/drawing/2014/main" id="{1D8590DB-A9B2-47F2-976A-518BF0CA8278}"/>
              </a:ext>
            </a:extLst>
          </p:cNvPr>
          <p:cNvSpPr/>
          <p:nvPr/>
        </p:nvSpPr>
        <p:spPr>
          <a:xfrm>
            <a:off x="6675799" y="4864365"/>
            <a:ext cx="209456" cy="21975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0000"/>
              </a:solidFill>
            </a:endParaRPr>
          </a:p>
        </p:txBody>
      </p:sp>
      <p:sp>
        <p:nvSpPr>
          <p:cNvPr id="84" name="Star: 5 Points 83">
            <a:extLst>
              <a:ext uri="{FF2B5EF4-FFF2-40B4-BE49-F238E27FC236}">
                <a16:creationId xmlns:a16="http://schemas.microsoft.com/office/drawing/2014/main" id="{B4002A9E-5C38-4848-BA8E-4A0D398DD64D}"/>
              </a:ext>
            </a:extLst>
          </p:cNvPr>
          <p:cNvSpPr/>
          <p:nvPr/>
        </p:nvSpPr>
        <p:spPr>
          <a:xfrm>
            <a:off x="8181901" y="4867709"/>
            <a:ext cx="209456" cy="21975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0000"/>
              </a:solidFill>
            </a:endParaRPr>
          </a:p>
        </p:txBody>
      </p:sp>
    </p:spTree>
    <p:extLst>
      <p:ext uri="{BB962C8B-B14F-4D97-AF65-F5344CB8AC3E}">
        <p14:creationId xmlns:p14="http://schemas.microsoft.com/office/powerpoint/2010/main" val="404649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animBg="1"/>
      <p:bldP spid="81" grpId="0" animBg="1"/>
      <p:bldP spid="82" grpId="0" animBg="1"/>
      <p:bldP spid="83" grpId="0" animBg="1"/>
      <p:bldP spid="8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3" name="Google Shape;110;p5">
            <a:extLst>
              <a:ext uri="{FF2B5EF4-FFF2-40B4-BE49-F238E27FC236}">
                <a16:creationId xmlns:a16="http://schemas.microsoft.com/office/drawing/2014/main" id="{2F973CC6-B01C-4AE8-A987-4E068113FC1D}"/>
              </a:ext>
            </a:extLst>
          </p:cNvPr>
          <p:cNvSpPr txBox="1"/>
          <p:nvPr/>
        </p:nvSpPr>
        <p:spPr>
          <a:xfrm>
            <a:off x="4877175" y="1468507"/>
            <a:ext cx="3868619" cy="3121146"/>
          </a:xfrm>
          <a:prstGeom prst="rect">
            <a:avLst/>
          </a:prstGeom>
          <a:noFill/>
          <a:ln>
            <a:noFill/>
          </a:ln>
        </p:spPr>
        <p:txBody>
          <a:bodyPr spcFirstLastPara="1" wrap="square" lIns="68569" tIns="34275" rIns="68569" bIns="34275" anchor="t" anchorCtr="0">
            <a:noAutofit/>
          </a:bodyPr>
          <a:lstStyle/>
          <a:p>
            <a:r>
              <a:rPr lang="en-AU" b="1" dirty="0"/>
              <a:t>Sources of nonlinearity</a:t>
            </a:r>
          </a:p>
          <a:p>
            <a:endParaRPr lang="en-AU" sz="900" dirty="0"/>
          </a:p>
          <a:p>
            <a:pPr marL="257175" indent="-257175">
              <a:buFont typeface="Arial" panose="020B0604020202020204" pitchFamily="34" charset="0"/>
              <a:buChar char="•"/>
            </a:pPr>
            <a:r>
              <a:rPr lang="en-AU" dirty="0">
                <a:solidFill>
                  <a:schemeClr val="bg1">
                    <a:lumMod val="65000"/>
                  </a:schemeClr>
                </a:solidFill>
              </a:rPr>
              <a:t>Geometrical – high order terms of the equations of motion</a:t>
            </a:r>
          </a:p>
          <a:p>
            <a:pPr marL="257175" indent="-257175">
              <a:buFont typeface="Arial" panose="020B0604020202020204" pitchFamily="34" charset="0"/>
              <a:buChar char="•"/>
            </a:pPr>
            <a:endParaRPr lang="en-AU" sz="600" dirty="0"/>
          </a:p>
          <a:p>
            <a:pPr marL="257175" indent="-257175">
              <a:buFont typeface="Arial" panose="020B0604020202020204" pitchFamily="34" charset="0"/>
              <a:buChar char="•"/>
            </a:pPr>
            <a:r>
              <a:rPr lang="en-AU" dirty="0"/>
              <a:t>Mechanical – interaction between the sources</a:t>
            </a:r>
            <a:endParaRPr lang="en-AU" sz="600" dirty="0"/>
          </a:p>
          <a:p>
            <a:pPr marL="257175" indent="-257175">
              <a:buFont typeface="Arial" panose="020B0604020202020204" pitchFamily="34" charset="0"/>
              <a:buChar char="•"/>
            </a:pPr>
            <a:endParaRPr lang="en-AU" sz="600" dirty="0"/>
          </a:p>
          <a:p>
            <a:pPr marL="257175" indent="-257175">
              <a:buFont typeface="Arial" panose="020B0604020202020204" pitchFamily="34" charset="0"/>
              <a:buChar char="•"/>
            </a:pPr>
            <a:r>
              <a:rPr lang="en-AU" dirty="0"/>
              <a:t>Physical – nonlinear relation between stress and strain in rocks</a:t>
            </a:r>
          </a:p>
          <a:p>
            <a:endParaRPr lang="en-AU" dirty="0"/>
          </a:p>
          <a:p>
            <a:endParaRPr lang="en-AU" dirty="0"/>
          </a:p>
        </p:txBody>
      </p:sp>
      <p:grpSp>
        <p:nvGrpSpPr>
          <p:cNvPr id="30" name="Group 29">
            <a:extLst>
              <a:ext uri="{FF2B5EF4-FFF2-40B4-BE49-F238E27FC236}">
                <a16:creationId xmlns:a16="http://schemas.microsoft.com/office/drawing/2014/main" id="{52A53D84-6A49-4726-A150-96C39ABE437D}"/>
              </a:ext>
            </a:extLst>
          </p:cNvPr>
          <p:cNvGrpSpPr/>
          <p:nvPr/>
        </p:nvGrpSpPr>
        <p:grpSpPr>
          <a:xfrm>
            <a:off x="388898" y="1492018"/>
            <a:ext cx="3907616" cy="3201279"/>
            <a:chOff x="6606421" y="1989357"/>
            <a:chExt cx="5210155" cy="4268373"/>
          </a:xfrm>
        </p:grpSpPr>
        <p:grpSp>
          <p:nvGrpSpPr>
            <p:cNvPr id="31" name="Group 30">
              <a:extLst>
                <a:ext uri="{FF2B5EF4-FFF2-40B4-BE49-F238E27FC236}">
                  <a16:creationId xmlns:a16="http://schemas.microsoft.com/office/drawing/2014/main" id="{E40B1177-BE80-45E4-A2C7-0EF4CDE88BD3}"/>
                </a:ext>
              </a:extLst>
            </p:cNvPr>
            <p:cNvGrpSpPr/>
            <p:nvPr/>
          </p:nvGrpSpPr>
          <p:grpSpPr>
            <a:xfrm>
              <a:off x="6606421" y="1989357"/>
              <a:ext cx="5210154" cy="3362139"/>
              <a:chOff x="3578690" y="1654005"/>
              <a:chExt cx="5210154" cy="3362139"/>
            </a:xfrm>
          </p:grpSpPr>
          <p:grpSp>
            <p:nvGrpSpPr>
              <p:cNvPr id="33" name="Group 32">
                <a:extLst>
                  <a:ext uri="{FF2B5EF4-FFF2-40B4-BE49-F238E27FC236}">
                    <a16:creationId xmlns:a16="http://schemas.microsoft.com/office/drawing/2014/main" id="{DA3BC8E2-2682-4C2F-B140-875CD9AB9F0B}"/>
                  </a:ext>
                </a:extLst>
              </p:cNvPr>
              <p:cNvGrpSpPr/>
              <p:nvPr/>
            </p:nvGrpSpPr>
            <p:grpSpPr>
              <a:xfrm>
                <a:off x="4773277" y="2720342"/>
                <a:ext cx="2124136" cy="1607524"/>
                <a:chOff x="5080705" y="2720342"/>
                <a:chExt cx="1509282" cy="1142209"/>
              </a:xfrm>
            </p:grpSpPr>
            <p:grpSp>
              <p:nvGrpSpPr>
                <p:cNvPr id="43" name="Group 42">
                  <a:extLst>
                    <a:ext uri="{FF2B5EF4-FFF2-40B4-BE49-F238E27FC236}">
                      <a16:creationId xmlns:a16="http://schemas.microsoft.com/office/drawing/2014/main" id="{3288E9EA-CA42-43C3-8106-472C260FADE6}"/>
                    </a:ext>
                  </a:extLst>
                </p:cNvPr>
                <p:cNvGrpSpPr/>
                <p:nvPr/>
              </p:nvGrpSpPr>
              <p:grpSpPr>
                <a:xfrm>
                  <a:off x="5447777" y="2720342"/>
                  <a:ext cx="780393" cy="780393"/>
                  <a:chOff x="5447777" y="2720342"/>
                  <a:chExt cx="780393" cy="780393"/>
                </a:xfrm>
              </p:grpSpPr>
              <p:sp>
                <p:nvSpPr>
                  <p:cNvPr id="47" name="Oval 46">
                    <a:extLst>
                      <a:ext uri="{FF2B5EF4-FFF2-40B4-BE49-F238E27FC236}">
                        <a16:creationId xmlns:a16="http://schemas.microsoft.com/office/drawing/2014/main" id="{00C3EE3A-E22E-4323-87C8-8A4845CC79A8}"/>
                      </a:ext>
                    </a:extLst>
                  </p:cNvPr>
                  <p:cNvSpPr/>
                  <p:nvPr/>
                </p:nvSpPr>
                <p:spPr>
                  <a:xfrm>
                    <a:off x="5533697" y="2806262"/>
                    <a:ext cx="608555" cy="60855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Multiplication Sign 47">
                    <a:extLst>
                      <a:ext uri="{FF2B5EF4-FFF2-40B4-BE49-F238E27FC236}">
                        <a16:creationId xmlns:a16="http://schemas.microsoft.com/office/drawing/2014/main" id="{7F425DA7-6225-426F-ACEA-8825B9AC2853}"/>
                      </a:ext>
                    </a:extLst>
                  </p:cNvPr>
                  <p:cNvSpPr/>
                  <p:nvPr/>
                </p:nvSpPr>
                <p:spPr>
                  <a:xfrm>
                    <a:off x="5447777" y="2720342"/>
                    <a:ext cx="780393" cy="780393"/>
                  </a:xfrm>
                  <a:prstGeom prst="mathMultiply">
                    <a:avLst>
                      <a:gd name="adj1" fmla="val 23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4" name="Arrow: Up 43">
                  <a:extLst>
                    <a:ext uri="{FF2B5EF4-FFF2-40B4-BE49-F238E27FC236}">
                      <a16:creationId xmlns:a16="http://schemas.microsoft.com/office/drawing/2014/main" id="{5EA3B2B7-CBB7-4D23-BA37-4CBB470A3D97}"/>
                    </a:ext>
                  </a:extLst>
                </p:cNvPr>
                <p:cNvSpPr/>
                <p:nvPr/>
              </p:nvSpPr>
              <p:spPr>
                <a:xfrm>
                  <a:off x="5753628" y="3500734"/>
                  <a:ext cx="184455" cy="361817"/>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Arrow: Up 44">
                  <a:extLst>
                    <a:ext uri="{FF2B5EF4-FFF2-40B4-BE49-F238E27FC236}">
                      <a16:creationId xmlns:a16="http://schemas.microsoft.com/office/drawing/2014/main" id="{148C1DF9-88EC-4A4C-AF5B-90D3DF405679}"/>
                    </a:ext>
                  </a:extLst>
                </p:cNvPr>
                <p:cNvSpPr/>
                <p:nvPr/>
              </p:nvSpPr>
              <p:spPr>
                <a:xfrm rot="5400000">
                  <a:off x="5169386" y="2929629"/>
                  <a:ext cx="184455" cy="361817"/>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Arrow: Up 45">
                  <a:extLst>
                    <a:ext uri="{FF2B5EF4-FFF2-40B4-BE49-F238E27FC236}">
                      <a16:creationId xmlns:a16="http://schemas.microsoft.com/office/drawing/2014/main" id="{13475692-EF83-40EA-B9E0-DDE17631EC3A}"/>
                    </a:ext>
                  </a:extLst>
                </p:cNvPr>
                <p:cNvSpPr/>
                <p:nvPr/>
              </p:nvSpPr>
              <p:spPr>
                <a:xfrm rot="5400000">
                  <a:off x="6316851" y="2929629"/>
                  <a:ext cx="184455" cy="361817"/>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4" name="TextBox 33">
                <a:extLst>
                  <a:ext uri="{FF2B5EF4-FFF2-40B4-BE49-F238E27FC236}">
                    <a16:creationId xmlns:a16="http://schemas.microsoft.com/office/drawing/2014/main" id="{22B6E4AD-B65D-48EA-8339-A89EAA32A179}"/>
                  </a:ext>
                </a:extLst>
              </p:cNvPr>
              <p:cNvSpPr txBox="1"/>
              <p:nvPr/>
            </p:nvSpPr>
            <p:spPr>
              <a:xfrm>
                <a:off x="4717023" y="1654005"/>
                <a:ext cx="2342967" cy="492443"/>
              </a:xfrm>
              <a:prstGeom prst="rect">
                <a:avLst/>
              </a:prstGeom>
              <a:noFill/>
            </p:spPr>
            <p:txBody>
              <a:bodyPr wrap="square" rtlCol="0">
                <a:spAutoFit/>
              </a:bodyPr>
              <a:lstStyle/>
              <a:p>
                <a:pPr algn="ctr"/>
                <a:r>
                  <a:rPr lang="en-AU" b="1" dirty="0"/>
                  <a:t>Heterodyne</a:t>
                </a:r>
              </a:p>
            </p:txBody>
          </p:sp>
          <p:sp>
            <p:nvSpPr>
              <p:cNvPr id="35" name="TextBox 34">
                <a:extLst>
                  <a:ext uri="{FF2B5EF4-FFF2-40B4-BE49-F238E27FC236}">
                    <a16:creationId xmlns:a16="http://schemas.microsoft.com/office/drawing/2014/main" id="{E584EDC8-5211-4EDF-8D5B-5E270468FC51}"/>
                  </a:ext>
                </a:extLst>
              </p:cNvPr>
              <p:cNvSpPr txBox="1"/>
              <p:nvPr/>
            </p:nvSpPr>
            <p:spPr>
              <a:xfrm>
                <a:off x="5043648" y="2174388"/>
                <a:ext cx="1587586" cy="677108"/>
              </a:xfrm>
              <a:prstGeom prst="rect">
                <a:avLst/>
              </a:prstGeom>
              <a:noFill/>
            </p:spPr>
            <p:txBody>
              <a:bodyPr wrap="square" rtlCol="0">
                <a:spAutoFit/>
              </a:bodyPr>
              <a:lstStyle/>
              <a:p>
                <a:pPr algn="ctr"/>
                <a:r>
                  <a:rPr lang="en-AU" sz="1350" dirty="0"/>
                  <a:t>Ideal mixer</a:t>
                </a:r>
              </a:p>
              <a:p>
                <a:pPr algn="ctr"/>
                <a:r>
                  <a:rPr lang="en-AU" sz="1350" dirty="0"/>
                  <a:t>(multiplier)</a:t>
                </a:r>
              </a:p>
            </p:txBody>
          </p:sp>
          <p:sp>
            <p:nvSpPr>
              <p:cNvPr id="36" name="TextBox 35">
                <a:extLst>
                  <a:ext uri="{FF2B5EF4-FFF2-40B4-BE49-F238E27FC236}">
                    <a16:creationId xmlns:a16="http://schemas.microsoft.com/office/drawing/2014/main" id="{9904C9BD-26A4-4156-BA51-0C338468DE05}"/>
                  </a:ext>
                </a:extLst>
              </p:cNvPr>
              <p:cNvSpPr txBox="1"/>
              <p:nvPr/>
            </p:nvSpPr>
            <p:spPr>
              <a:xfrm>
                <a:off x="5055220" y="4339036"/>
                <a:ext cx="1587586" cy="677108"/>
              </a:xfrm>
              <a:prstGeom prst="rect">
                <a:avLst/>
              </a:prstGeom>
              <a:noFill/>
            </p:spPr>
            <p:txBody>
              <a:bodyPr wrap="square" rtlCol="0">
                <a:spAutoFit/>
              </a:bodyPr>
              <a:lstStyle/>
              <a:p>
                <a:pPr algn="ctr"/>
                <a:r>
                  <a:rPr lang="en-AU" sz="1350" dirty="0"/>
                  <a:t>Local oscillator</a:t>
                </a:r>
              </a:p>
            </p:txBody>
          </p:sp>
          <p:sp>
            <p:nvSpPr>
              <p:cNvPr id="37" name="TextBox 36">
                <a:extLst>
                  <a:ext uri="{FF2B5EF4-FFF2-40B4-BE49-F238E27FC236}">
                    <a16:creationId xmlns:a16="http://schemas.microsoft.com/office/drawing/2014/main" id="{4C625155-CD25-4970-A2A7-CCF22B748E16}"/>
                  </a:ext>
                </a:extLst>
              </p:cNvPr>
              <p:cNvSpPr txBox="1"/>
              <p:nvPr/>
            </p:nvSpPr>
            <p:spPr>
              <a:xfrm>
                <a:off x="3578690" y="2946330"/>
                <a:ext cx="1138333" cy="677108"/>
              </a:xfrm>
              <a:prstGeom prst="rect">
                <a:avLst/>
              </a:prstGeom>
              <a:noFill/>
            </p:spPr>
            <p:txBody>
              <a:bodyPr wrap="square" rtlCol="0">
                <a:spAutoFit/>
              </a:bodyPr>
              <a:lstStyle/>
              <a:p>
                <a:pPr algn="r"/>
                <a:r>
                  <a:rPr lang="en-AU" sz="1350" dirty="0"/>
                  <a:t>Input signal</a:t>
                </a:r>
              </a:p>
            </p:txBody>
          </p:sp>
          <p:sp>
            <p:nvSpPr>
              <p:cNvPr id="38" name="TextBox 37">
                <a:extLst>
                  <a:ext uri="{FF2B5EF4-FFF2-40B4-BE49-F238E27FC236}">
                    <a16:creationId xmlns:a16="http://schemas.microsoft.com/office/drawing/2014/main" id="{2E111756-2B4F-407C-8AE6-5A00539B159E}"/>
                  </a:ext>
                </a:extLst>
              </p:cNvPr>
              <p:cNvSpPr txBox="1"/>
              <p:nvPr/>
            </p:nvSpPr>
            <p:spPr>
              <a:xfrm>
                <a:off x="6913178" y="2946330"/>
                <a:ext cx="1138333" cy="677108"/>
              </a:xfrm>
              <a:prstGeom prst="rect">
                <a:avLst/>
              </a:prstGeom>
              <a:noFill/>
            </p:spPr>
            <p:txBody>
              <a:bodyPr wrap="square" rtlCol="0">
                <a:spAutoFit/>
              </a:bodyPr>
              <a:lstStyle/>
              <a:p>
                <a:r>
                  <a:rPr lang="en-AU" sz="1350" dirty="0"/>
                  <a:t>Output signal</a:t>
                </a:r>
              </a:p>
            </p:txBody>
          </p:sp>
          <p:sp>
            <p:nvSpPr>
              <p:cNvPr id="39" name="TextBox 38">
                <a:extLst>
                  <a:ext uri="{FF2B5EF4-FFF2-40B4-BE49-F238E27FC236}">
                    <a16:creationId xmlns:a16="http://schemas.microsoft.com/office/drawing/2014/main" id="{52DB79AE-73FF-4017-A35C-FC71FFB441DE}"/>
                  </a:ext>
                </a:extLst>
              </p:cNvPr>
              <p:cNvSpPr txBox="1"/>
              <p:nvPr/>
            </p:nvSpPr>
            <p:spPr>
              <a:xfrm>
                <a:off x="5979936" y="3866201"/>
                <a:ext cx="695785" cy="492443"/>
              </a:xfrm>
              <a:prstGeom prst="rect">
                <a:avLst/>
              </a:prstGeom>
              <a:noFill/>
            </p:spPr>
            <p:txBody>
              <a:bodyPr wrap="square" rtlCol="0">
                <a:spAutoFit/>
              </a:bodyPr>
              <a:lstStyle/>
              <a:p>
                <a:r>
                  <a:rPr lang="en-AU" i="1" dirty="0"/>
                  <a:t>f</a:t>
                </a:r>
                <a:r>
                  <a:rPr lang="en-AU" baseline="-25000" dirty="0"/>
                  <a:t>2</a:t>
                </a:r>
              </a:p>
            </p:txBody>
          </p:sp>
          <p:sp>
            <p:nvSpPr>
              <p:cNvPr id="40" name="TextBox 39">
                <a:extLst>
                  <a:ext uri="{FF2B5EF4-FFF2-40B4-BE49-F238E27FC236}">
                    <a16:creationId xmlns:a16="http://schemas.microsoft.com/office/drawing/2014/main" id="{C6F16BEC-B63E-4ED0-BA7A-643A85BF4FC2}"/>
                  </a:ext>
                </a:extLst>
              </p:cNvPr>
              <p:cNvSpPr txBox="1"/>
              <p:nvPr/>
            </p:nvSpPr>
            <p:spPr>
              <a:xfrm>
                <a:off x="4809826" y="3349044"/>
                <a:ext cx="695785" cy="492443"/>
              </a:xfrm>
              <a:prstGeom prst="rect">
                <a:avLst/>
              </a:prstGeom>
              <a:noFill/>
            </p:spPr>
            <p:txBody>
              <a:bodyPr wrap="square" rtlCol="0">
                <a:spAutoFit/>
              </a:bodyPr>
              <a:lstStyle/>
              <a:p>
                <a:r>
                  <a:rPr lang="en-AU" i="1" dirty="0"/>
                  <a:t>f</a:t>
                </a:r>
                <a:r>
                  <a:rPr lang="en-AU" baseline="-25000" dirty="0"/>
                  <a:t>1</a:t>
                </a:r>
              </a:p>
            </p:txBody>
          </p:sp>
          <p:sp>
            <p:nvSpPr>
              <p:cNvPr id="41" name="TextBox 40">
                <a:extLst>
                  <a:ext uri="{FF2B5EF4-FFF2-40B4-BE49-F238E27FC236}">
                    <a16:creationId xmlns:a16="http://schemas.microsoft.com/office/drawing/2014/main" id="{18CBB1AB-A16D-4E90-B23D-0A3375797242}"/>
                  </a:ext>
                </a:extLst>
              </p:cNvPr>
              <p:cNvSpPr txBox="1"/>
              <p:nvPr/>
            </p:nvSpPr>
            <p:spPr>
              <a:xfrm>
                <a:off x="7782015" y="3239464"/>
                <a:ext cx="1006829" cy="492443"/>
              </a:xfrm>
              <a:prstGeom prst="rect">
                <a:avLst/>
              </a:prstGeom>
              <a:noFill/>
            </p:spPr>
            <p:txBody>
              <a:bodyPr wrap="square" rtlCol="0">
                <a:spAutoFit/>
              </a:bodyPr>
              <a:lstStyle/>
              <a:p>
                <a:r>
                  <a:rPr lang="en-AU" i="1" dirty="0"/>
                  <a:t>f</a:t>
                </a:r>
                <a:r>
                  <a:rPr lang="en-AU" baseline="-25000" dirty="0"/>
                  <a:t>1</a:t>
                </a:r>
                <a:r>
                  <a:rPr lang="en-AU" i="1" dirty="0"/>
                  <a:t> + f</a:t>
                </a:r>
                <a:r>
                  <a:rPr lang="en-AU" baseline="-25000" dirty="0"/>
                  <a:t>2</a:t>
                </a:r>
              </a:p>
            </p:txBody>
          </p:sp>
          <p:sp>
            <p:nvSpPr>
              <p:cNvPr id="42" name="TextBox 41">
                <a:extLst>
                  <a:ext uri="{FF2B5EF4-FFF2-40B4-BE49-F238E27FC236}">
                    <a16:creationId xmlns:a16="http://schemas.microsoft.com/office/drawing/2014/main" id="{4C27B534-6FD2-4E0F-83D0-1E1F1BDEB3AD}"/>
                  </a:ext>
                </a:extLst>
              </p:cNvPr>
              <p:cNvSpPr txBox="1"/>
              <p:nvPr/>
            </p:nvSpPr>
            <p:spPr>
              <a:xfrm>
                <a:off x="7782015" y="2841264"/>
                <a:ext cx="1006829" cy="492443"/>
              </a:xfrm>
              <a:prstGeom prst="rect">
                <a:avLst/>
              </a:prstGeom>
              <a:noFill/>
            </p:spPr>
            <p:txBody>
              <a:bodyPr wrap="square" rtlCol="0">
                <a:spAutoFit/>
              </a:bodyPr>
              <a:lstStyle/>
              <a:p>
                <a:r>
                  <a:rPr lang="en-AU" i="1" dirty="0"/>
                  <a:t>f</a:t>
                </a:r>
                <a:r>
                  <a:rPr lang="en-AU" baseline="-25000" dirty="0"/>
                  <a:t>1</a:t>
                </a:r>
                <a:r>
                  <a:rPr lang="en-AU" i="1" dirty="0"/>
                  <a:t> – f</a:t>
                </a:r>
                <a:r>
                  <a:rPr lang="en-AU" baseline="-25000" dirty="0"/>
                  <a:t>2</a:t>
                </a:r>
              </a:p>
            </p:txBody>
          </p:sp>
        </p:grpSp>
        <p:sp>
          <p:nvSpPr>
            <p:cNvPr id="32" name="TextBox 31">
              <a:extLst>
                <a:ext uri="{FF2B5EF4-FFF2-40B4-BE49-F238E27FC236}">
                  <a16:creationId xmlns:a16="http://schemas.microsoft.com/office/drawing/2014/main" id="{8812748C-5F29-409E-A011-A986F6CEFD84}"/>
                </a:ext>
              </a:extLst>
            </p:cNvPr>
            <p:cNvSpPr txBox="1"/>
            <p:nvPr/>
          </p:nvSpPr>
          <p:spPr>
            <a:xfrm>
              <a:off x="6606422" y="5560103"/>
              <a:ext cx="5210154" cy="697627"/>
            </a:xfrm>
            <a:prstGeom prst="rect">
              <a:avLst/>
            </a:prstGeom>
            <a:noFill/>
          </p:spPr>
          <p:txBody>
            <a:bodyPr wrap="square" rtlCol="0">
              <a:spAutoFit/>
            </a:bodyPr>
            <a:lstStyle/>
            <a:p>
              <a:pPr algn="ctr"/>
              <a:r>
                <a:rPr lang="en-AU" sz="1400" dirty="0"/>
                <a:t>Reginald Fessenden (1902) Wireless </a:t>
              </a:r>
              <a:r>
                <a:rPr lang="en-AU" sz="1400" dirty="0" err="1"/>
                <a:t>signaling</a:t>
              </a:r>
              <a:r>
                <a:rPr lang="en-AU" sz="1400" dirty="0"/>
                <a:t>. US706740A</a:t>
              </a:r>
            </a:p>
          </p:txBody>
        </p:sp>
      </p:grpSp>
      <p:sp>
        <p:nvSpPr>
          <p:cNvPr id="23" name="Google Shape;103;p4">
            <a:extLst>
              <a:ext uri="{FF2B5EF4-FFF2-40B4-BE49-F238E27FC236}">
                <a16:creationId xmlns:a16="http://schemas.microsoft.com/office/drawing/2014/main" id="{774A5575-08DE-4471-A6C3-B33581516B5D}"/>
              </a:ext>
            </a:extLst>
          </p:cNvPr>
          <p:cNvSpPr txBox="1"/>
          <p:nvPr/>
        </p:nvSpPr>
        <p:spPr>
          <a:xfrm>
            <a:off x="408397" y="553848"/>
            <a:ext cx="8337397" cy="456416"/>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AU" sz="2400" b="1" dirty="0">
                <a:solidFill>
                  <a:srgbClr val="000000"/>
                </a:solidFill>
                <a:sym typeface="Arial"/>
              </a:rPr>
              <a:t>Introduction</a:t>
            </a:r>
            <a:endParaRPr lang="en-AU" sz="2400" dirty="0"/>
          </a:p>
        </p:txBody>
      </p:sp>
    </p:spTree>
    <p:extLst>
      <p:ext uri="{BB962C8B-B14F-4D97-AF65-F5344CB8AC3E}">
        <p14:creationId xmlns:p14="http://schemas.microsoft.com/office/powerpoint/2010/main" val="1302473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8" name="Google Shape;110;p5">
            <a:extLst>
              <a:ext uri="{FF2B5EF4-FFF2-40B4-BE49-F238E27FC236}">
                <a16:creationId xmlns:a16="http://schemas.microsoft.com/office/drawing/2014/main" id="{E49AAD00-AEBE-4255-B851-D9E1599BCA79}"/>
              </a:ext>
            </a:extLst>
          </p:cNvPr>
          <p:cNvSpPr txBox="1"/>
          <p:nvPr/>
        </p:nvSpPr>
        <p:spPr>
          <a:xfrm>
            <a:off x="408397" y="1349684"/>
            <a:ext cx="4087088" cy="3252484"/>
          </a:xfrm>
          <a:prstGeom prst="rect">
            <a:avLst/>
          </a:prstGeom>
          <a:noFill/>
          <a:ln>
            <a:noFill/>
          </a:ln>
        </p:spPr>
        <p:txBody>
          <a:bodyPr spcFirstLastPara="1" wrap="square" lIns="68569" tIns="34275" rIns="68569" bIns="34275" anchor="t" anchorCtr="0">
            <a:noAutofit/>
          </a:bodyPr>
          <a:lstStyle/>
          <a:p>
            <a:pPr>
              <a:spcAft>
                <a:spcPts val="225"/>
              </a:spcAft>
            </a:pPr>
            <a:r>
              <a:rPr lang="en-AU" b="1" dirty="0"/>
              <a:t>Applications</a:t>
            </a:r>
            <a:endParaRPr lang="en-AU" dirty="0"/>
          </a:p>
          <a:p>
            <a:pPr marL="257175" indent="-257175">
              <a:spcAft>
                <a:spcPts val="225"/>
              </a:spcAft>
              <a:buFont typeface="Arial" panose="020B0604020202020204" pitchFamily="34" charset="0"/>
              <a:buChar char="•"/>
            </a:pPr>
            <a:r>
              <a:rPr lang="en-AU" dirty="0"/>
              <a:t>Broadening frequency band of seismic signal</a:t>
            </a:r>
          </a:p>
          <a:p>
            <a:pPr marL="257175" indent="-257175">
              <a:spcAft>
                <a:spcPts val="225"/>
              </a:spcAft>
              <a:buFont typeface="Arial" panose="020B0604020202020204" pitchFamily="34" charset="0"/>
              <a:buChar char="•"/>
            </a:pPr>
            <a:r>
              <a:rPr lang="en-AU" dirty="0"/>
              <a:t>Detection of defects in materials</a:t>
            </a:r>
          </a:p>
          <a:p>
            <a:pPr marL="257175" indent="-257175">
              <a:spcAft>
                <a:spcPts val="225"/>
              </a:spcAft>
              <a:buFont typeface="Arial" panose="020B0604020202020204" pitchFamily="34" charset="0"/>
              <a:buChar char="•"/>
            </a:pPr>
            <a:r>
              <a:rPr lang="en-AU" dirty="0"/>
              <a:t>Monitoring and characterisation of subsurface</a:t>
            </a:r>
          </a:p>
          <a:p>
            <a:pPr>
              <a:spcAft>
                <a:spcPts val="225"/>
              </a:spcAft>
            </a:pPr>
            <a:endParaRPr lang="en-AU" sz="900" dirty="0"/>
          </a:p>
          <a:p>
            <a:pPr>
              <a:spcAft>
                <a:spcPts val="225"/>
              </a:spcAft>
            </a:pPr>
            <a:r>
              <a:rPr lang="en-AU" b="1" dirty="0"/>
              <a:t>Challenges</a:t>
            </a:r>
            <a:endParaRPr lang="en-AU" dirty="0"/>
          </a:p>
          <a:p>
            <a:pPr marL="257175" indent="-257175">
              <a:spcAft>
                <a:spcPts val="225"/>
              </a:spcAft>
              <a:buFont typeface="Arial" panose="020B0604020202020204" pitchFamily="34" charset="0"/>
              <a:buChar char="•"/>
            </a:pPr>
            <a:r>
              <a:rPr lang="en-AU" dirty="0"/>
              <a:t>Understanding of nonlinear effects is limited</a:t>
            </a:r>
          </a:p>
          <a:p>
            <a:pPr marL="257175" indent="-257175">
              <a:spcAft>
                <a:spcPts val="225"/>
              </a:spcAft>
              <a:buFont typeface="Arial" panose="020B0604020202020204" pitchFamily="34" charset="0"/>
              <a:buChar char="•"/>
            </a:pPr>
            <a:r>
              <a:rPr lang="en-AU" dirty="0"/>
              <a:t>Lack of credible examples </a:t>
            </a:r>
          </a:p>
        </p:txBody>
      </p:sp>
      <p:grpSp>
        <p:nvGrpSpPr>
          <p:cNvPr id="15" name="Group 14">
            <a:extLst>
              <a:ext uri="{FF2B5EF4-FFF2-40B4-BE49-F238E27FC236}">
                <a16:creationId xmlns:a16="http://schemas.microsoft.com/office/drawing/2014/main" id="{0987CF48-299A-4CA5-874C-95D1F29E03B4}"/>
              </a:ext>
            </a:extLst>
          </p:cNvPr>
          <p:cNvGrpSpPr/>
          <p:nvPr/>
        </p:nvGrpSpPr>
        <p:grpSpPr>
          <a:xfrm>
            <a:off x="4571189" y="1223957"/>
            <a:ext cx="4280325" cy="1245773"/>
            <a:chOff x="606973" y="4284254"/>
            <a:chExt cx="5707100" cy="1661030"/>
          </a:xfrm>
        </p:grpSpPr>
        <p:grpSp>
          <p:nvGrpSpPr>
            <p:cNvPr id="12" name="Group 11">
              <a:extLst>
                <a:ext uri="{FF2B5EF4-FFF2-40B4-BE49-F238E27FC236}">
                  <a16:creationId xmlns:a16="http://schemas.microsoft.com/office/drawing/2014/main" id="{9385949C-75DD-4512-9447-90AE677B0C42}"/>
                </a:ext>
              </a:extLst>
            </p:cNvPr>
            <p:cNvGrpSpPr/>
            <p:nvPr/>
          </p:nvGrpSpPr>
          <p:grpSpPr>
            <a:xfrm>
              <a:off x="666355" y="4299721"/>
              <a:ext cx="5588407" cy="1634013"/>
              <a:chOff x="666355" y="4299721"/>
              <a:chExt cx="5588407" cy="1634013"/>
            </a:xfrm>
          </p:grpSpPr>
          <p:pic>
            <p:nvPicPr>
              <p:cNvPr id="5" name="Picture 4">
                <a:extLst>
                  <a:ext uri="{FF2B5EF4-FFF2-40B4-BE49-F238E27FC236}">
                    <a16:creationId xmlns:a16="http://schemas.microsoft.com/office/drawing/2014/main" id="{520BCF18-E1B9-4863-AFC3-4316A16F7514}"/>
                  </a:ext>
                </a:extLst>
              </p:cNvPr>
              <p:cNvPicPr>
                <a:picLocks noChangeAspect="1"/>
              </p:cNvPicPr>
              <p:nvPr/>
            </p:nvPicPr>
            <p:blipFill>
              <a:blip r:embed="rId3"/>
              <a:stretch>
                <a:fillRect/>
              </a:stretch>
            </p:blipFill>
            <p:spPr>
              <a:xfrm>
                <a:off x="3549715" y="4299721"/>
                <a:ext cx="2705047" cy="1634013"/>
              </a:xfrm>
              <a:prstGeom prst="rect">
                <a:avLst/>
              </a:prstGeom>
            </p:spPr>
          </p:pic>
          <p:grpSp>
            <p:nvGrpSpPr>
              <p:cNvPr id="11" name="Group 10">
                <a:extLst>
                  <a:ext uri="{FF2B5EF4-FFF2-40B4-BE49-F238E27FC236}">
                    <a16:creationId xmlns:a16="http://schemas.microsoft.com/office/drawing/2014/main" id="{FB0DA1DD-0007-4E41-BEFD-01A3B18123E2}"/>
                  </a:ext>
                </a:extLst>
              </p:cNvPr>
              <p:cNvGrpSpPr/>
              <p:nvPr/>
            </p:nvGrpSpPr>
            <p:grpSpPr>
              <a:xfrm>
                <a:off x="666355" y="4420192"/>
                <a:ext cx="2896329" cy="1343967"/>
                <a:chOff x="3846785" y="4331619"/>
                <a:chExt cx="2896329" cy="1343967"/>
              </a:xfrm>
            </p:grpSpPr>
            <p:pic>
              <p:nvPicPr>
                <p:cNvPr id="7" name="Picture 6">
                  <a:extLst>
                    <a:ext uri="{FF2B5EF4-FFF2-40B4-BE49-F238E27FC236}">
                      <a16:creationId xmlns:a16="http://schemas.microsoft.com/office/drawing/2014/main" id="{9A315CC2-E4BA-4790-98CF-94A40FBB5168}"/>
                    </a:ext>
                  </a:extLst>
                </p:cNvPr>
                <p:cNvPicPr>
                  <a:picLocks noChangeAspect="1"/>
                </p:cNvPicPr>
                <p:nvPr/>
              </p:nvPicPr>
              <p:blipFill rotWithShape="1">
                <a:blip r:embed="rId4"/>
                <a:srcRect l="4756" r="45593"/>
                <a:stretch/>
              </p:blipFill>
              <p:spPr>
                <a:xfrm>
                  <a:off x="3846786" y="4331619"/>
                  <a:ext cx="2642530" cy="628187"/>
                </a:xfrm>
                <a:prstGeom prst="rect">
                  <a:avLst/>
                </a:prstGeom>
              </p:spPr>
            </p:pic>
            <p:pic>
              <p:nvPicPr>
                <p:cNvPr id="13" name="Picture 12">
                  <a:extLst>
                    <a:ext uri="{FF2B5EF4-FFF2-40B4-BE49-F238E27FC236}">
                      <a16:creationId xmlns:a16="http://schemas.microsoft.com/office/drawing/2014/main" id="{D865DD62-88A6-415C-94B8-4B20AC761A6A}"/>
                    </a:ext>
                  </a:extLst>
                </p:cNvPr>
                <p:cNvPicPr>
                  <a:picLocks noChangeAspect="1"/>
                </p:cNvPicPr>
                <p:nvPr/>
              </p:nvPicPr>
              <p:blipFill rotWithShape="1">
                <a:blip r:embed="rId4"/>
                <a:srcRect l="61165" t="40514" r="1"/>
                <a:stretch/>
              </p:blipFill>
              <p:spPr>
                <a:xfrm>
                  <a:off x="3880312" y="4928274"/>
                  <a:ext cx="2066856" cy="373686"/>
                </a:xfrm>
                <a:prstGeom prst="rect">
                  <a:avLst/>
                </a:prstGeom>
              </p:spPr>
            </p:pic>
            <p:pic>
              <p:nvPicPr>
                <p:cNvPr id="10" name="Picture 9">
                  <a:extLst>
                    <a:ext uri="{FF2B5EF4-FFF2-40B4-BE49-F238E27FC236}">
                      <a16:creationId xmlns:a16="http://schemas.microsoft.com/office/drawing/2014/main" id="{1FAA6929-EDA9-48DE-BAE2-F93127499D73}"/>
                    </a:ext>
                  </a:extLst>
                </p:cNvPr>
                <p:cNvPicPr>
                  <a:picLocks noChangeAspect="1"/>
                </p:cNvPicPr>
                <p:nvPr/>
              </p:nvPicPr>
              <p:blipFill rotWithShape="1">
                <a:blip r:embed="rId5"/>
                <a:srcRect t="6622"/>
                <a:stretch/>
              </p:blipFill>
              <p:spPr>
                <a:xfrm>
                  <a:off x="3846785" y="5287687"/>
                  <a:ext cx="2896329" cy="387899"/>
                </a:xfrm>
                <a:prstGeom prst="rect">
                  <a:avLst/>
                </a:prstGeom>
              </p:spPr>
            </p:pic>
          </p:grpSp>
        </p:grpSp>
        <p:sp>
          <p:nvSpPr>
            <p:cNvPr id="14" name="Rectangle 13">
              <a:extLst>
                <a:ext uri="{FF2B5EF4-FFF2-40B4-BE49-F238E27FC236}">
                  <a16:creationId xmlns:a16="http://schemas.microsoft.com/office/drawing/2014/main" id="{9BA64270-7DEC-46D6-9BB7-3D607B337A89}"/>
                </a:ext>
              </a:extLst>
            </p:cNvPr>
            <p:cNvSpPr/>
            <p:nvPr/>
          </p:nvSpPr>
          <p:spPr>
            <a:xfrm>
              <a:off x="606973" y="4284254"/>
              <a:ext cx="5707100" cy="16610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6" name="Group 15">
            <a:extLst>
              <a:ext uri="{FF2B5EF4-FFF2-40B4-BE49-F238E27FC236}">
                <a16:creationId xmlns:a16="http://schemas.microsoft.com/office/drawing/2014/main" id="{EA8452AA-3667-41A5-BF6D-36CA59FEEE1A}"/>
              </a:ext>
            </a:extLst>
          </p:cNvPr>
          <p:cNvGrpSpPr/>
          <p:nvPr/>
        </p:nvGrpSpPr>
        <p:grpSpPr>
          <a:xfrm>
            <a:off x="4571189" y="3708382"/>
            <a:ext cx="4273962" cy="893786"/>
            <a:chOff x="6117640" y="1698991"/>
            <a:chExt cx="5698616" cy="1191715"/>
          </a:xfrm>
        </p:grpSpPr>
        <p:grpSp>
          <p:nvGrpSpPr>
            <p:cNvPr id="27" name="Group 26">
              <a:extLst>
                <a:ext uri="{FF2B5EF4-FFF2-40B4-BE49-F238E27FC236}">
                  <a16:creationId xmlns:a16="http://schemas.microsoft.com/office/drawing/2014/main" id="{FA27432A-6078-4482-9B1E-46749495CC92}"/>
                </a:ext>
              </a:extLst>
            </p:cNvPr>
            <p:cNvGrpSpPr/>
            <p:nvPr/>
          </p:nvGrpSpPr>
          <p:grpSpPr>
            <a:xfrm>
              <a:off x="6293256" y="1698991"/>
              <a:ext cx="5422062" cy="1177619"/>
              <a:chOff x="5201255" y="1555256"/>
              <a:chExt cx="6373941" cy="1384357"/>
            </a:xfrm>
          </p:grpSpPr>
          <p:pic>
            <p:nvPicPr>
              <p:cNvPr id="22" name="Picture 21">
                <a:extLst>
                  <a:ext uri="{FF2B5EF4-FFF2-40B4-BE49-F238E27FC236}">
                    <a16:creationId xmlns:a16="http://schemas.microsoft.com/office/drawing/2014/main" id="{D4753B0F-B689-4094-B8FE-E452165E1273}"/>
                  </a:ext>
                </a:extLst>
              </p:cNvPr>
              <p:cNvPicPr>
                <a:picLocks noChangeAspect="1"/>
              </p:cNvPicPr>
              <p:nvPr/>
            </p:nvPicPr>
            <p:blipFill rotWithShape="1">
              <a:blip r:embed="rId6"/>
              <a:srcRect l="1720"/>
              <a:stretch/>
            </p:blipFill>
            <p:spPr>
              <a:xfrm>
                <a:off x="5219790" y="1555256"/>
                <a:ext cx="6355406" cy="1209524"/>
              </a:xfrm>
              <a:prstGeom prst="rect">
                <a:avLst/>
              </a:prstGeom>
            </p:spPr>
          </p:pic>
          <p:pic>
            <p:nvPicPr>
              <p:cNvPr id="24" name="Picture 23">
                <a:extLst>
                  <a:ext uri="{FF2B5EF4-FFF2-40B4-BE49-F238E27FC236}">
                    <a16:creationId xmlns:a16="http://schemas.microsoft.com/office/drawing/2014/main" id="{48267F2E-4FD2-47C1-B147-3B9E4AC20B90}"/>
                  </a:ext>
                </a:extLst>
              </p:cNvPr>
              <p:cNvPicPr>
                <a:picLocks noChangeAspect="1"/>
              </p:cNvPicPr>
              <p:nvPr/>
            </p:nvPicPr>
            <p:blipFill>
              <a:blip r:embed="rId7"/>
              <a:stretch>
                <a:fillRect/>
              </a:stretch>
            </p:blipFill>
            <p:spPr>
              <a:xfrm>
                <a:off x="5201255" y="2730089"/>
                <a:ext cx="2476190" cy="209524"/>
              </a:xfrm>
              <a:prstGeom prst="rect">
                <a:avLst/>
              </a:prstGeom>
            </p:spPr>
          </p:pic>
        </p:grpSp>
        <p:sp>
          <p:nvSpPr>
            <p:cNvPr id="20" name="Rectangle 19">
              <a:extLst>
                <a:ext uri="{FF2B5EF4-FFF2-40B4-BE49-F238E27FC236}">
                  <a16:creationId xmlns:a16="http://schemas.microsoft.com/office/drawing/2014/main" id="{CF1445D2-A481-4B23-9A69-C212410406D0}"/>
                </a:ext>
              </a:extLst>
            </p:cNvPr>
            <p:cNvSpPr/>
            <p:nvPr/>
          </p:nvSpPr>
          <p:spPr>
            <a:xfrm>
              <a:off x="6117640" y="1698991"/>
              <a:ext cx="5698616" cy="11917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grpSp>
        <p:nvGrpSpPr>
          <p:cNvPr id="9" name="Group 8">
            <a:extLst>
              <a:ext uri="{FF2B5EF4-FFF2-40B4-BE49-F238E27FC236}">
                <a16:creationId xmlns:a16="http://schemas.microsoft.com/office/drawing/2014/main" id="{578692AF-94E8-4D5D-A9D6-ED9FADFDD309}"/>
              </a:ext>
            </a:extLst>
          </p:cNvPr>
          <p:cNvGrpSpPr/>
          <p:nvPr/>
        </p:nvGrpSpPr>
        <p:grpSpPr>
          <a:xfrm>
            <a:off x="4568942" y="2524082"/>
            <a:ext cx="4286900" cy="1109929"/>
            <a:chOff x="909568" y="3065874"/>
            <a:chExt cx="5715866" cy="1479905"/>
          </a:xfrm>
        </p:grpSpPr>
        <p:pic>
          <p:nvPicPr>
            <p:cNvPr id="3" name="Picture 2">
              <a:extLst>
                <a:ext uri="{FF2B5EF4-FFF2-40B4-BE49-F238E27FC236}">
                  <a16:creationId xmlns:a16="http://schemas.microsoft.com/office/drawing/2014/main" id="{5E5A087A-06AC-4F86-B321-00EB43F67918}"/>
                </a:ext>
              </a:extLst>
            </p:cNvPr>
            <p:cNvPicPr>
              <a:picLocks noChangeAspect="1"/>
            </p:cNvPicPr>
            <p:nvPr/>
          </p:nvPicPr>
          <p:blipFill rotWithShape="1">
            <a:blip r:embed="rId8"/>
            <a:srcRect t="33757" b="42584"/>
            <a:stretch/>
          </p:blipFill>
          <p:spPr>
            <a:xfrm>
              <a:off x="927252" y="3638213"/>
              <a:ext cx="5698182" cy="638380"/>
            </a:xfrm>
            <a:prstGeom prst="rect">
              <a:avLst/>
            </a:prstGeom>
          </p:spPr>
        </p:pic>
        <p:pic>
          <p:nvPicPr>
            <p:cNvPr id="21" name="Picture 20">
              <a:extLst>
                <a:ext uri="{FF2B5EF4-FFF2-40B4-BE49-F238E27FC236}">
                  <a16:creationId xmlns:a16="http://schemas.microsoft.com/office/drawing/2014/main" id="{82112485-8886-4589-8467-34C4BF598296}"/>
                </a:ext>
              </a:extLst>
            </p:cNvPr>
            <p:cNvPicPr>
              <a:picLocks noChangeAspect="1"/>
            </p:cNvPicPr>
            <p:nvPr/>
          </p:nvPicPr>
          <p:blipFill rotWithShape="1">
            <a:blip r:embed="rId8"/>
            <a:srcRect b="82593"/>
            <a:stretch/>
          </p:blipFill>
          <p:spPr>
            <a:xfrm>
              <a:off x="927252" y="3065874"/>
              <a:ext cx="5698182" cy="469691"/>
            </a:xfrm>
            <a:prstGeom prst="rect">
              <a:avLst/>
            </a:prstGeom>
          </p:spPr>
        </p:pic>
        <p:pic>
          <p:nvPicPr>
            <p:cNvPr id="28" name="Picture 27">
              <a:extLst>
                <a:ext uri="{FF2B5EF4-FFF2-40B4-BE49-F238E27FC236}">
                  <a16:creationId xmlns:a16="http://schemas.microsoft.com/office/drawing/2014/main" id="{44B0E1CF-7EA2-4A7F-946D-7B5565762953}"/>
                </a:ext>
              </a:extLst>
            </p:cNvPr>
            <p:cNvPicPr>
              <a:picLocks noChangeAspect="1"/>
            </p:cNvPicPr>
            <p:nvPr/>
          </p:nvPicPr>
          <p:blipFill rotWithShape="1">
            <a:blip r:embed="rId8"/>
            <a:srcRect t="70838" b="17889"/>
            <a:stretch/>
          </p:blipFill>
          <p:spPr>
            <a:xfrm>
              <a:off x="927252" y="4232087"/>
              <a:ext cx="5698182" cy="304175"/>
            </a:xfrm>
            <a:prstGeom prst="rect">
              <a:avLst/>
            </a:prstGeom>
          </p:spPr>
        </p:pic>
        <p:sp>
          <p:nvSpPr>
            <p:cNvPr id="23" name="Rectangle 22">
              <a:extLst>
                <a:ext uri="{FF2B5EF4-FFF2-40B4-BE49-F238E27FC236}">
                  <a16:creationId xmlns:a16="http://schemas.microsoft.com/office/drawing/2014/main" id="{68EDD8B4-6565-49CB-9DBC-2EBD887D26E5}"/>
                </a:ext>
              </a:extLst>
            </p:cNvPr>
            <p:cNvSpPr/>
            <p:nvPr/>
          </p:nvSpPr>
          <p:spPr>
            <a:xfrm>
              <a:off x="909568" y="3090352"/>
              <a:ext cx="5707100" cy="14554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6" name="Google Shape;103;p4">
            <a:extLst>
              <a:ext uri="{FF2B5EF4-FFF2-40B4-BE49-F238E27FC236}">
                <a16:creationId xmlns:a16="http://schemas.microsoft.com/office/drawing/2014/main" id="{20CEE3C3-3CBD-4F9F-870F-B1B60D3B2059}"/>
              </a:ext>
            </a:extLst>
          </p:cNvPr>
          <p:cNvSpPr txBox="1"/>
          <p:nvPr/>
        </p:nvSpPr>
        <p:spPr>
          <a:xfrm>
            <a:off x="408397" y="553848"/>
            <a:ext cx="8337397" cy="456416"/>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AU" sz="2400" b="1" dirty="0">
                <a:solidFill>
                  <a:srgbClr val="000000"/>
                </a:solidFill>
                <a:sym typeface="Arial"/>
              </a:rPr>
              <a:t>Motivation</a:t>
            </a:r>
            <a:endParaRPr lang="en-AU" sz="2400" dirty="0"/>
          </a:p>
        </p:txBody>
      </p:sp>
    </p:spTree>
    <p:extLst>
      <p:ext uri="{BB962C8B-B14F-4D97-AF65-F5344CB8AC3E}">
        <p14:creationId xmlns:p14="http://schemas.microsoft.com/office/powerpoint/2010/main" val="2502695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3" name="Google Shape;110;p5">
            <a:extLst>
              <a:ext uri="{FF2B5EF4-FFF2-40B4-BE49-F238E27FC236}">
                <a16:creationId xmlns:a16="http://schemas.microsoft.com/office/drawing/2014/main" id="{2F973CC6-B01C-4AE8-A987-4E068113FC1D}"/>
              </a:ext>
            </a:extLst>
          </p:cNvPr>
          <p:cNvSpPr txBox="1"/>
          <p:nvPr/>
        </p:nvSpPr>
        <p:spPr>
          <a:xfrm>
            <a:off x="408396" y="1349684"/>
            <a:ext cx="8337398" cy="3121146"/>
          </a:xfrm>
          <a:prstGeom prst="rect">
            <a:avLst/>
          </a:prstGeom>
          <a:noFill/>
          <a:ln>
            <a:noFill/>
          </a:ln>
        </p:spPr>
        <p:txBody>
          <a:bodyPr spcFirstLastPara="1" wrap="square" lIns="68569" tIns="34275" rIns="68569" bIns="34275" anchor="t" anchorCtr="0">
            <a:noAutofit/>
          </a:bodyPr>
          <a:lstStyle/>
          <a:p>
            <a:pPr>
              <a:spcAft>
                <a:spcPts val="225"/>
              </a:spcAft>
            </a:pPr>
            <a:r>
              <a:rPr lang="en-AU" b="1" dirty="0"/>
              <a:t>Enabling technology</a:t>
            </a:r>
          </a:p>
          <a:p>
            <a:pPr marL="257175" indent="-257175">
              <a:spcAft>
                <a:spcPts val="225"/>
              </a:spcAft>
              <a:buFont typeface="Arial" panose="020B0604020202020204" pitchFamily="34" charset="0"/>
              <a:buChar char="•"/>
            </a:pPr>
            <a:r>
              <a:rPr lang="en-AU" dirty="0"/>
              <a:t>Borehole DAS receivers</a:t>
            </a:r>
          </a:p>
          <a:p>
            <a:pPr marL="257175" indent="-257175">
              <a:spcAft>
                <a:spcPts val="225"/>
              </a:spcAft>
              <a:buFont typeface="Arial" panose="020B0604020202020204" pitchFamily="34" charset="0"/>
              <a:buChar char="•"/>
            </a:pPr>
            <a:endParaRPr lang="en-AU" sz="900" dirty="0"/>
          </a:p>
          <a:p>
            <a:pPr>
              <a:spcAft>
                <a:spcPts val="225"/>
              </a:spcAft>
            </a:pPr>
            <a:r>
              <a:rPr lang="en-AU" b="1" dirty="0"/>
              <a:t>Our goal</a:t>
            </a:r>
          </a:p>
          <a:p>
            <a:pPr marL="257175" indent="-257175">
              <a:spcAft>
                <a:spcPts val="225"/>
              </a:spcAft>
              <a:buFont typeface="Arial" panose="020B0604020202020204" pitchFamily="34" charset="0"/>
              <a:buChar char="•"/>
            </a:pPr>
            <a:r>
              <a:rPr lang="en-AU" dirty="0"/>
              <a:t>Examine nonlinear elastic effects</a:t>
            </a:r>
          </a:p>
          <a:p>
            <a:pPr marL="257175" indent="-257175">
              <a:spcAft>
                <a:spcPts val="225"/>
              </a:spcAft>
              <a:buFont typeface="Arial" panose="020B0604020202020204" pitchFamily="34" charset="0"/>
              <a:buChar char="•"/>
            </a:pPr>
            <a:r>
              <a:rPr lang="en-AU" dirty="0"/>
              <a:t>Improve understanding of how these effects can be used</a:t>
            </a:r>
          </a:p>
          <a:p>
            <a:pPr marL="257175" indent="-257175">
              <a:spcAft>
                <a:spcPts val="225"/>
              </a:spcAft>
              <a:buFont typeface="Arial" panose="020B0604020202020204" pitchFamily="34" charset="0"/>
              <a:buChar char="•"/>
            </a:pPr>
            <a:endParaRPr lang="en-AU" sz="900" b="1" dirty="0"/>
          </a:p>
          <a:p>
            <a:pPr>
              <a:spcAft>
                <a:spcPts val="225"/>
              </a:spcAft>
            </a:pPr>
            <a:r>
              <a:rPr lang="en-AU" b="1" dirty="0"/>
              <a:t>Testing program</a:t>
            </a:r>
          </a:p>
          <a:p>
            <a:pPr marL="257175" indent="-257175">
              <a:spcAft>
                <a:spcPts val="225"/>
              </a:spcAft>
              <a:buFont typeface="Arial" panose="020B0604020202020204" pitchFamily="34" charset="0"/>
              <a:buChar char="•"/>
            </a:pPr>
            <a:r>
              <a:rPr lang="en-AU" dirty="0"/>
              <a:t>Seismic vibrator trucks – Curtin </a:t>
            </a:r>
            <a:r>
              <a:rPr lang="en-AU" dirty="0" err="1"/>
              <a:t>GeoLab</a:t>
            </a:r>
            <a:endParaRPr lang="en-AU" dirty="0"/>
          </a:p>
          <a:p>
            <a:pPr marL="257175" indent="-257175">
              <a:spcAft>
                <a:spcPts val="225"/>
              </a:spcAft>
              <a:buFont typeface="Arial" panose="020B0604020202020204" pitchFamily="34" charset="0"/>
              <a:buChar char="•"/>
            </a:pPr>
            <a:r>
              <a:rPr lang="en-AU" dirty="0"/>
              <a:t>Permanent surface orbital vibrators – CO2CRC Otway site</a:t>
            </a:r>
          </a:p>
          <a:p>
            <a:pPr marL="257175" indent="-257175">
              <a:spcAft>
                <a:spcPts val="225"/>
              </a:spcAft>
              <a:buFont typeface="Arial" panose="020B0604020202020204" pitchFamily="34" charset="0"/>
              <a:buChar char="•"/>
            </a:pPr>
            <a:r>
              <a:rPr lang="en-AU" dirty="0"/>
              <a:t>Laboratory tests – Curtin Rock Physics lab</a:t>
            </a:r>
          </a:p>
        </p:txBody>
      </p:sp>
      <p:sp>
        <p:nvSpPr>
          <p:cNvPr id="6" name="Google Shape;103;p4">
            <a:extLst>
              <a:ext uri="{FF2B5EF4-FFF2-40B4-BE49-F238E27FC236}">
                <a16:creationId xmlns:a16="http://schemas.microsoft.com/office/drawing/2014/main" id="{BA18A9BC-A851-4F7B-9544-61CDA0CD2A01}"/>
              </a:ext>
            </a:extLst>
          </p:cNvPr>
          <p:cNvSpPr txBox="1"/>
          <p:nvPr/>
        </p:nvSpPr>
        <p:spPr>
          <a:xfrm>
            <a:off x="408397" y="553848"/>
            <a:ext cx="8337397" cy="456416"/>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AU" sz="2400" b="1" dirty="0">
                <a:solidFill>
                  <a:srgbClr val="000000"/>
                </a:solidFill>
                <a:sym typeface="Arial"/>
              </a:rPr>
              <a:t>Motivation</a:t>
            </a:r>
            <a:endParaRPr lang="en-AU" sz="2400" dirty="0"/>
          </a:p>
        </p:txBody>
      </p:sp>
    </p:spTree>
    <p:extLst>
      <p:ext uri="{BB962C8B-B14F-4D97-AF65-F5344CB8AC3E}">
        <p14:creationId xmlns:p14="http://schemas.microsoft.com/office/powerpoint/2010/main" val="3088385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25602" name="Picture 2" descr="May be an image of text that says &quot;WE WA Controlled Border Update Effective immediately, South Australia has been classified as a 'low risk' iurisdiction 2 Very low risk 2 Low risk Medium risk High risk Extreme risk Under this change, travellers to WA from SA must be double dose vaccinated (if eligible). Travellers will also be subject to 14 days self-quarantine and mandatory testing.&quot;">
            <a:extLst>
              <a:ext uri="{FF2B5EF4-FFF2-40B4-BE49-F238E27FC236}">
                <a16:creationId xmlns:a16="http://schemas.microsoft.com/office/drawing/2014/main" id="{27DAB1AC-4339-4DB0-BFFA-3209D162A8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50" t="37342" r="13643" b="15956"/>
          <a:stretch/>
        </p:blipFill>
        <p:spPr bwMode="auto">
          <a:xfrm>
            <a:off x="3878096" y="1278058"/>
            <a:ext cx="4948404" cy="322284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179EE903-3BBF-45A4-BB5F-A63825F0B1B2}"/>
              </a:ext>
            </a:extLst>
          </p:cNvPr>
          <p:cNvGrpSpPr/>
          <p:nvPr/>
        </p:nvGrpSpPr>
        <p:grpSpPr>
          <a:xfrm>
            <a:off x="358017" y="1278058"/>
            <a:ext cx="3403186" cy="3222842"/>
            <a:chOff x="7574068" y="1704078"/>
            <a:chExt cx="4537581" cy="4297122"/>
          </a:xfrm>
        </p:grpSpPr>
        <p:pic>
          <p:nvPicPr>
            <p:cNvPr id="6" name="Picture 5">
              <a:extLst>
                <a:ext uri="{FF2B5EF4-FFF2-40B4-BE49-F238E27FC236}">
                  <a16:creationId xmlns:a16="http://schemas.microsoft.com/office/drawing/2014/main" id="{C694014A-9C21-4E7D-9F2F-B503D70EA2C6}"/>
                </a:ext>
              </a:extLst>
            </p:cNvPr>
            <p:cNvPicPr>
              <a:picLocks noChangeAspect="1"/>
            </p:cNvPicPr>
            <p:nvPr/>
          </p:nvPicPr>
          <p:blipFill>
            <a:blip r:embed="rId4"/>
            <a:stretch>
              <a:fillRect/>
            </a:stretch>
          </p:blipFill>
          <p:spPr>
            <a:xfrm>
              <a:off x="7918962" y="1704078"/>
              <a:ext cx="3431458" cy="4297122"/>
            </a:xfrm>
            <a:prstGeom prst="rect">
              <a:avLst/>
            </a:prstGeom>
          </p:spPr>
        </p:pic>
        <p:pic>
          <p:nvPicPr>
            <p:cNvPr id="2052" name="Picture 4" descr="Image result for curtin university campus">
              <a:extLst>
                <a:ext uri="{FF2B5EF4-FFF2-40B4-BE49-F238E27FC236}">
                  <a16:creationId xmlns:a16="http://schemas.microsoft.com/office/drawing/2014/main" id="{2577687D-72E2-460C-8830-1DE4206CA6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4069" y="4326234"/>
              <a:ext cx="2139211" cy="106960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E2BE61C3-0CA4-4919-879E-5A33543D8440}"/>
                </a:ext>
              </a:extLst>
            </p:cNvPr>
            <p:cNvCxnSpPr>
              <a:cxnSpLocks/>
              <a:stCxn id="2052" idx="3"/>
            </p:cNvCxnSpPr>
            <p:nvPr/>
          </p:nvCxnSpPr>
          <p:spPr>
            <a:xfrm>
              <a:off x="9713280" y="4861037"/>
              <a:ext cx="986055" cy="10839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F5DEFC5-C1B4-475C-9629-D3FEFB45372B}"/>
                </a:ext>
              </a:extLst>
            </p:cNvPr>
            <p:cNvSpPr txBox="1"/>
            <p:nvPr/>
          </p:nvSpPr>
          <p:spPr>
            <a:xfrm>
              <a:off x="7574068" y="4292147"/>
              <a:ext cx="2139211" cy="430887"/>
            </a:xfrm>
            <a:prstGeom prst="rect">
              <a:avLst/>
            </a:prstGeom>
            <a:noFill/>
          </p:spPr>
          <p:txBody>
            <a:bodyPr wrap="square" rtlCol="0">
              <a:spAutoFit/>
            </a:bodyPr>
            <a:lstStyle/>
            <a:p>
              <a:pPr algn="ctr"/>
              <a:r>
                <a:rPr lang="en-AU" sz="1500" dirty="0">
                  <a:solidFill>
                    <a:schemeClr val="bg1"/>
                  </a:solidFill>
                </a:rPr>
                <a:t>Curtin campus</a:t>
              </a:r>
            </a:p>
          </p:txBody>
        </p:sp>
        <p:pic>
          <p:nvPicPr>
            <p:cNvPr id="20" name="Picture 2" descr="Image result for perth">
              <a:extLst>
                <a:ext uri="{FF2B5EF4-FFF2-40B4-BE49-F238E27FC236}">
                  <a16:creationId xmlns:a16="http://schemas.microsoft.com/office/drawing/2014/main" id="{92405855-D72C-4061-81D9-961CF7263D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26621" y="2599602"/>
              <a:ext cx="2030847" cy="1354560"/>
            </a:xfrm>
            <a:prstGeom prst="rect">
              <a:avLst/>
            </a:prstGeom>
            <a:noFill/>
            <a:ln>
              <a:solidFill>
                <a:srgbClr val="92D050"/>
              </a:solidFill>
            </a:ln>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644BA7DA-1C3C-40D2-AF2F-B3A63DD9E414}"/>
                </a:ext>
              </a:extLst>
            </p:cNvPr>
            <p:cNvCxnSpPr>
              <a:cxnSpLocks/>
              <a:stCxn id="20" idx="1"/>
            </p:cNvCxnSpPr>
            <p:nvPr/>
          </p:nvCxnSpPr>
          <p:spPr>
            <a:xfrm flipH="1" flipV="1">
              <a:off x="8537249" y="2419332"/>
              <a:ext cx="1489372" cy="85755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4D783D1-A821-4440-97EA-8E2C187AC2BB}"/>
                </a:ext>
              </a:extLst>
            </p:cNvPr>
            <p:cNvSpPr txBox="1"/>
            <p:nvPr/>
          </p:nvSpPr>
          <p:spPr>
            <a:xfrm>
              <a:off x="9972438" y="2576322"/>
              <a:ext cx="2139211" cy="430887"/>
            </a:xfrm>
            <a:prstGeom prst="rect">
              <a:avLst/>
            </a:prstGeom>
            <a:noFill/>
          </p:spPr>
          <p:txBody>
            <a:bodyPr wrap="square" rtlCol="0">
              <a:spAutoFit/>
            </a:bodyPr>
            <a:lstStyle/>
            <a:p>
              <a:pPr algn="ctr"/>
              <a:r>
                <a:rPr lang="en-AU" sz="1500" dirty="0">
                  <a:solidFill>
                    <a:schemeClr val="bg1"/>
                  </a:solidFill>
                </a:rPr>
                <a:t>Perth</a:t>
              </a:r>
            </a:p>
          </p:txBody>
        </p:sp>
        <p:grpSp>
          <p:nvGrpSpPr>
            <p:cNvPr id="16" name="Group 15">
              <a:extLst>
                <a:ext uri="{FF2B5EF4-FFF2-40B4-BE49-F238E27FC236}">
                  <a16:creationId xmlns:a16="http://schemas.microsoft.com/office/drawing/2014/main" id="{608E7B00-29CA-475C-B4C1-EAB969FE3E38}"/>
                </a:ext>
              </a:extLst>
            </p:cNvPr>
            <p:cNvGrpSpPr/>
            <p:nvPr/>
          </p:nvGrpSpPr>
          <p:grpSpPr>
            <a:xfrm>
              <a:off x="7814597" y="5530533"/>
              <a:ext cx="829076" cy="430886"/>
              <a:chOff x="10521344" y="5480016"/>
              <a:chExt cx="829076" cy="430886"/>
            </a:xfrm>
          </p:grpSpPr>
          <p:cxnSp>
            <p:nvCxnSpPr>
              <p:cNvPr id="15" name="Straight Connector 14">
                <a:extLst>
                  <a:ext uri="{FF2B5EF4-FFF2-40B4-BE49-F238E27FC236}">
                    <a16:creationId xmlns:a16="http://schemas.microsoft.com/office/drawing/2014/main" id="{BBCD371A-4366-48E5-9295-80B913FBB384}"/>
                  </a:ext>
                </a:extLst>
              </p:cNvPr>
              <p:cNvCxnSpPr/>
              <p:nvPr/>
            </p:nvCxnSpPr>
            <p:spPr>
              <a:xfrm>
                <a:off x="10699335" y="5853873"/>
                <a:ext cx="50660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93786F7-A581-4F55-BBA6-277BC8BB8820}"/>
                  </a:ext>
                </a:extLst>
              </p:cNvPr>
              <p:cNvSpPr txBox="1"/>
              <p:nvPr/>
            </p:nvSpPr>
            <p:spPr>
              <a:xfrm>
                <a:off x="10521344" y="5480016"/>
                <a:ext cx="829076" cy="430886"/>
              </a:xfrm>
              <a:prstGeom prst="rect">
                <a:avLst/>
              </a:prstGeom>
              <a:noFill/>
            </p:spPr>
            <p:txBody>
              <a:bodyPr wrap="square" rtlCol="0">
                <a:spAutoFit/>
              </a:bodyPr>
              <a:lstStyle/>
              <a:p>
                <a:pPr algn="ctr"/>
                <a:r>
                  <a:rPr lang="en-AU" sz="1500" dirty="0">
                    <a:solidFill>
                      <a:schemeClr val="bg1"/>
                    </a:solidFill>
                  </a:rPr>
                  <a:t>1 km</a:t>
                </a:r>
              </a:p>
            </p:txBody>
          </p:sp>
        </p:grpSp>
      </p:grpSp>
      <p:cxnSp>
        <p:nvCxnSpPr>
          <p:cNvPr id="33" name="Straight Arrow Connector 32">
            <a:extLst>
              <a:ext uri="{FF2B5EF4-FFF2-40B4-BE49-F238E27FC236}">
                <a16:creationId xmlns:a16="http://schemas.microsoft.com/office/drawing/2014/main" id="{26A29A8A-45A7-4615-8CDC-2684BAB4008E}"/>
              </a:ext>
            </a:extLst>
          </p:cNvPr>
          <p:cNvCxnSpPr>
            <a:cxnSpLocks/>
            <a:stCxn id="20" idx="3"/>
          </p:cNvCxnSpPr>
          <p:nvPr/>
        </p:nvCxnSpPr>
        <p:spPr>
          <a:xfrm>
            <a:off x="3720567" y="2457661"/>
            <a:ext cx="497472" cy="787014"/>
          </a:xfrm>
          <a:prstGeom prst="straightConnector1">
            <a:avLst/>
          </a:prstGeom>
          <a:ln w="38100">
            <a:solidFill>
              <a:srgbClr val="92D050"/>
            </a:solidFill>
            <a:tailEnd type="triangle"/>
          </a:ln>
        </p:spPr>
        <p:style>
          <a:lnRef idx="1">
            <a:schemeClr val="accent2"/>
          </a:lnRef>
          <a:fillRef idx="0">
            <a:schemeClr val="accent2"/>
          </a:fillRef>
          <a:effectRef idx="0">
            <a:schemeClr val="accent2"/>
          </a:effectRef>
          <a:fontRef idx="minor">
            <a:schemeClr val="tx1"/>
          </a:fontRef>
        </p:style>
      </p:cxnSp>
      <p:sp>
        <p:nvSpPr>
          <p:cNvPr id="19" name="Google Shape;103;p4">
            <a:extLst>
              <a:ext uri="{FF2B5EF4-FFF2-40B4-BE49-F238E27FC236}">
                <a16:creationId xmlns:a16="http://schemas.microsoft.com/office/drawing/2014/main" id="{9DBA84B1-70D7-4223-9E46-F1B2344EDF91}"/>
              </a:ext>
            </a:extLst>
          </p:cNvPr>
          <p:cNvSpPr txBox="1"/>
          <p:nvPr/>
        </p:nvSpPr>
        <p:spPr>
          <a:xfrm>
            <a:off x="408397" y="553848"/>
            <a:ext cx="8337397" cy="456416"/>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AU" sz="2400" b="1" dirty="0">
                <a:solidFill>
                  <a:srgbClr val="000000"/>
                </a:solidFill>
                <a:sym typeface="Arial"/>
              </a:rPr>
              <a:t>Western Australia</a:t>
            </a:r>
            <a:endParaRPr lang="en-AU" sz="2400" dirty="0"/>
          </a:p>
        </p:txBody>
      </p:sp>
      <p:pic>
        <p:nvPicPr>
          <p:cNvPr id="22" name="Picture 2" descr="May be an image of text that says &quot;WE WA Controlled Border Update Effective immediately, South Australia has been classified as a 'low risk' iurisdiction 2 Very low risk 2 Low risk Medium risk High risk Extreme risk Under this change, travellers to WA from SA must be double dose vaccinated (if eligible). Travellers will also be subject to 14 days self-quarantine and mandatory testing.&quot;">
            <a:extLst>
              <a:ext uri="{FF2B5EF4-FFF2-40B4-BE49-F238E27FC236}">
                <a16:creationId xmlns:a16="http://schemas.microsoft.com/office/drawing/2014/main" id="{6011C0B1-12EE-4E1D-B670-3808C1B24F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905" t="7334" r="46470" b="85011"/>
          <a:stretch/>
        </p:blipFill>
        <p:spPr bwMode="auto">
          <a:xfrm>
            <a:off x="8369299" y="1544344"/>
            <a:ext cx="457201" cy="52827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ay be an image of text that says &quot;WE WA Controlled Border Update Effective immediately, South Australia has been classified as a 'low risk' iurisdiction 2 Very low risk 2 Low risk Medium risk High risk Extreme risk Under this change, travellers to WA from SA must be double dose vaccinated (if eligible). Travellers will also be subject to 14 days self-quarantine and mandatory testing.&quot;">
            <a:extLst>
              <a:ext uri="{FF2B5EF4-FFF2-40B4-BE49-F238E27FC236}">
                <a16:creationId xmlns:a16="http://schemas.microsoft.com/office/drawing/2014/main" id="{189A37F8-C1E3-4AF2-8CC8-FEBB90B85E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03" t="15994" r="18011" b="76745"/>
          <a:stretch/>
        </p:blipFill>
        <p:spPr bwMode="auto">
          <a:xfrm>
            <a:off x="6396119" y="1278058"/>
            <a:ext cx="2418349" cy="272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955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4" name="Google Shape;103;p4"/>
          <p:cNvSpPr txBox="1"/>
          <p:nvPr/>
        </p:nvSpPr>
        <p:spPr>
          <a:xfrm>
            <a:off x="408397" y="553848"/>
            <a:ext cx="8337397" cy="456416"/>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AU" sz="2400" b="1" dirty="0">
                <a:solidFill>
                  <a:srgbClr val="000000"/>
                </a:solidFill>
                <a:sym typeface="Arial"/>
              </a:rPr>
              <a:t>Curtin </a:t>
            </a:r>
            <a:r>
              <a:rPr lang="en-AU" sz="2400" b="1" dirty="0" err="1">
                <a:solidFill>
                  <a:srgbClr val="000000"/>
                </a:solidFill>
                <a:sym typeface="Arial"/>
              </a:rPr>
              <a:t>GeoLab</a:t>
            </a:r>
            <a:r>
              <a:rPr lang="en-AU" sz="2400" b="1" dirty="0">
                <a:solidFill>
                  <a:srgbClr val="000000"/>
                </a:solidFill>
                <a:sym typeface="Arial"/>
              </a:rPr>
              <a:t> experiment</a:t>
            </a:r>
            <a:endParaRPr lang="en-AU" sz="2400" dirty="0"/>
          </a:p>
        </p:txBody>
      </p:sp>
      <p:sp>
        <p:nvSpPr>
          <p:cNvPr id="3" name="Google Shape;110;p5">
            <a:extLst>
              <a:ext uri="{FF2B5EF4-FFF2-40B4-BE49-F238E27FC236}">
                <a16:creationId xmlns:a16="http://schemas.microsoft.com/office/drawing/2014/main" id="{2F973CC6-B01C-4AE8-A987-4E068113FC1D}"/>
              </a:ext>
            </a:extLst>
          </p:cNvPr>
          <p:cNvSpPr txBox="1"/>
          <p:nvPr/>
        </p:nvSpPr>
        <p:spPr>
          <a:xfrm>
            <a:off x="408397" y="1216775"/>
            <a:ext cx="4763945" cy="3432599"/>
          </a:xfrm>
          <a:prstGeom prst="rect">
            <a:avLst/>
          </a:prstGeom>
          <a:noFill/>
          <a:ln>
            <a:noFill/>
          </a:ln>
        </p:spPr>
        <p:txBody>
          <a:bodyPr spcFirstLastPara="1" wrap="square" lIns="68569" tIns="34275" rIns="68569" bIns="34275" anchor="t" anchorCtr="0">
            <a:noAutofit/>
          </a:bodyPr>
          <a:lstStyle/>
          <a:p>
            <a:pPr>
              <a:spcAft>
                <a:spcPts val="225"/>
              </a:spcAft>
            </a:pPr>
            <a:r>
              <a:rPr lang="en-AU" b="1" dirty="0"/>
              <a:t>Curtin NGL well</a:t>
            </a:r>
          </a:p>
          <a:p>
            <a:pPr marL="257175" indent="-257175">
              <a:spcAft>
                <a:spcPts val="225"/>
              </a:spcAft>
              <a:buFont typeface="Arial" panose="020B0604020202020204" pitchFamily="34" charset="0"/>
              <a:buChar char="•"/>
            </a:pPr>
            <a:r>
              <a:rPr lang="en-AU" dirty="0"/>
              <a:t>Depth: 900 m </a:t>
            </a:r>
          </a:p>
          <a:p>
            <a:pPr marL="257175" indent="-257175">
              <a:spcAft>
                <a:spcPts val="225"/>
              </a:spcAft>
              <a:buFont typeface="Arial" panose="020B0604020202020204" pitchFamily="34" charset="0"/>
              <a:buChar char="•"/>
            </a:pPr>
            <a:r>
              <a:rPr lang="en-AU" dirty="0"/>
              <a:t>Instrumented with fibre-optic cable</a:t>
            </a:r>
          </a:p>
          <a:p>
            <a:pPr marL="257175" indent="-257175">
              <a:spcAft>
                <a:spcPts val="225"/>
              </a:spcAft>
              <a:buFont typeface="Arial" panose="020B0604020202020204" pitchFamily="34" charset="0"/>
              <a:buChar char="•"/>
            </a:pPr>
            <a:endParaRPr lang="en-AU" dirty="0"/>
          </a:p>
          <a:p>
            <a:pPr marL="257175" indent="-257175">
              <a:spcAft>
                <a:spcPts val="225"/>
              </a:spcAft>
              <a:buFont typeface="Arial" panose="020B0604020202020204" pitchFamily="34" charset="0"/>
              <a:buChar char="•"/>
            </a:pPr>
            <a:endParaRPr lang="en-AU" dirty="0"/>
          </a:p>
        </p:txBody>
      </p:sp>
      <p:pic>
        <p:nvPicPr>
          <p:cNvPr id="11" name="Picture 10">
            <a:extLst>
              <a:ext uri="{FF2B5EF4-FFF2-40B4-BE49-F238E27FC236}">
                <a16:creationId xmlns:a16="http://schemas.microsoft.com/office/drawing/2014/main" id="{8041C9E7-6B2B-496C-A861-C13565415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4388" y="1138240"/>
            <a:ext cx="2794475" cy="3451412"/>
          </a:xfrm>
          <a:prstGeom prst="rect">
            <a:avLst/>
          </a:prstGeom>
        </p:spPr>
      </p:pic>
      <p:grpSp>
        <p:nvGrpSpPr>
          <p:cNvPr id="21" name="Group 20">
            <a:extLst>
              <a:ext uri="{FF2B5EF4-FFF2-40B4-BE49-F238E27FC236}">
                <a16:creationId xmlns:a16="http://schemas.microsoft.com/office/drawing/2014/main" id="{CF671BA0-CBA2-4006-977C-A39FA299E8B3}"/>
              </a:ext>
            </a:extLst>
          </p:cNvPr>
          <p:cNvGrpSpPr/>
          <p:nvPr/>
        </p:nvGrpSpPr>
        <p:grpSpPr>
          <a:xfrm>
            <a:off x="1060535" y="2847881"/>
            <a:ext cx="3575820" cy="1874440"/>
            <a:chOff x="1414047" y="3797174"/>
            <a:chExt cx="4767760" cy="2499254"/>
          </a:xfrm>
        </p:grpSpPr>
        <p:pic>
          <p:nvPicPr>
            <p:cNvPr id="13" name="Picture 12">
              <a:extLst>
                <a:ext uri="{FF2B5EF4-FFF2-40B4-BE49-F238E27FC236}">
                  <a16:creationId xmlns:a16="http://schemas.microsoft.com/office/drawing/2014/main" id="{64623979-8A9F-4976-AE6B-F0ACB4835BFE}"/>
                </a:ext>
              </a:extLst>
            </p:cNvPr>
            <p:cNvPicPr>
              <a:picLocks noChangeAspect="1"/>
            </p:cNvPicPr>
            <p:nvPr/>
          </p:nvPicPr>
          <p:blipFill>
            <a:blip r:embed="rId4"/>
            <a:stretch>
              <a:fillRect/>
            </a:stretch>
          </p:blipFill>
          <p:spPr>
            <a:xfrm>
              <a:off x="1414047" y="3797174"/>
              <a:ext cx="4612888" cy="2401991"/>
            </a:xfrm>
            <a:prstGeom prst="rect">
              <a:avLst/>
            </a:prstGeom>
          </p:spPr>
        </p:pic>
        <p:sp>
          <p:nvSpPr>
            <p:cNvPr id="14" name="TextBox 13">
              <a:extLst>
                <a:ext uri="{FF2B5EF4-FFF2-40B4-BE49-F238E27FC236}">
                  <a16:creationId xmlns:a16="http://schemas.microsoft.com/office/drawing/2014/main" id="{787DB8B6-B011-444C-81EE-A6B2CEE303DC}"/>
                </a:ext>
              </a:extLst>
            </p:cNvPr>
            <p:cNvSpPr txBox="1"/>
            <p:nvPr/>
          </p:nvSpPr>
          <p:spPr>
            <a:xfrm>
              <a:off x="4585788" y="5865541"/>
              <a:ext cx="1081669" cy="430887"/>
            </a:xfrm>
            <a:prstGeom prst="rect">
              <a:avLst/>
            </a:prstGeom>
            <a:noFill/>
          </p:spPr>
          <p:txBody>
            <a:bodyPr wrap="square" rtlCol="0">
              <a:spAutoFit/>
            </a:bodyPr>
            <a:lstStyle/>
            <a:p>
              <a:r>
                <a:rPr lang="en-AU" sz="1500" dirty="0"/>
                <a:t>Well</a:t>
              </a:r>
            </a:p>
          </p:txBody>
        </p:sp>
        <p:cxnSp>
          <p:nvCxnSpPr>
            <p:cNvPr id="16" name="Straight Arrow Connector 15">
              <a:extLst>
                <a:ext uri="{FF2B5EF4-FFF2-40B4-BE49-F238E27FC236}">
                  <a16:creationId xmlns:a16="http://schemas.microsoft.com/office/drawing/2014/main" id="{00EC628E-5818-4967-AF68-4834AD62C1D9}"/>
                </a:ext>
              </a:extLst>
            </p:cNvPr>
            <p:cNvCxnSpPr/>
            <p:nvPr/>
          </p:nvCxnSpPr>
          <p:spPr>
            <a:xfrm flipV="1">
              <a:off x="5207620" y="5921298"/>
              <a:ext cx="278780" cy="1507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08B5065D-792F-45F2-A4A5-B64BE9B8A8CD}"/>
                </a:ext>
              </a:extLst>
            </p:cNvPr>
            <p:cNvSpPr txBox="1"/>
            <p:nvPr/>
          </p:nvSpPr>
          <p:spPr>
            <a:xfrm>
              <a:off x="4790992" y="4767853"/>
              <a:ext cx="1390815" cy="738664"/>
            </a:xfrm>
            <a:prstGeom prst="rect">
              <a:avLst/>
            </a:prstGeom>
            <a:noFill/>
          </p:spPr>
          <p:txBody>
            <a:bodyPr wrap="square" rtlCol="0">
              <a:spAutoFit/>
            </a:bodyPr>
            <a:lstStyle/>
            <a:p>
              <a:r>
                <a:rPr lang="en-AU" sz="1500" dirty="0">
                  <a:solidFill>
                    <a:schemeClr val="bg1"/>
                  </a:solidFill>
                </a:rPr>
                <a:t>DAS unit (inside)</a:t>
              </a:r>
            </a:p>
          </p:txBody>
        </p:sp>
        <p:cxnSp>
          <p:nvCxnSpPr>
            <p:cNvPr id="18" name="Straight Arrow Connector 17">
              <a:extLst>
                <a:ext uri="{FF2B5EF4-FFF2-40B4-BE49-F238E27FC236}">
                  <a16:creationId xmlns:a16="http://schemas.microsoft.com/office/drawing/2014/main" id="{1886A77F-9341-4DAB-B4BA-A9B1E97EFF6A}"/>
                </a:ext>
              </a:extLst>
            </p:cNvPr>
            <p:cNvCxnSpPr>
              <a:cxnSpLocks/>
              <a:stCxn id="17" idx="1"/>
            </p:cNvCxnSpPr>
            <p:nvPr/>
          </p:nvCxnSpPr>
          <p:spPr>
            <a:xfrm flipH="1">
              <a:off x="4059046" y="5137185"/>
              <a:ext cx="731947" cy="151256"/>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879619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4" name="Google Shape;103;p4"/>
          <p:cNvSpPr txBox="1"/>
          <p:nvPr/>
        </p:nvSpPr>
        <p:spPr>
          <a:xfrm>
            <a:off x="408397" y="553848"/>
            <a:ext cx="8337397" cy="456416"/>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AU" sz="2400" b="1" dirty="0">
                <a:solidFill>
                  <a:srgbClr val="000000"/>
                </a:solidFill>
                <a:sym typeface="Arial"/>
              </a:rPr>
              <a:t>Curtin </a:t>
            </a:r>
            <a:r>
              <a:rPr lang="en-AU" sz="2400" b="1" dirty="0" err="1">
                <a:solidFill>
                  <a:srgbClr val="000000"/>
                </a:solidFill>
                <a:sym typeface="Arial"/>
              </a:rPr>
              <a:t>GeoLab</a:t>
            </a:r>
            <a:r>
              <a:rPr lang="en-AU" sz="2400" b="1" dirty="0">
                <a:solidFill>
                  <a:srgbClr val="000000"/>
                </a:solidFill>
                <a:sym typeface="Arial"/>
              </a:rPr>
              <a:t> experiment</a:t>
            </a:r>
            <a:endParaRPr lang="en-AU" sz="2400" dirty="0"/>
          </a:p>
        </p:txBody>
      </p:sp>
      <p:sp>
        <p:nvSpPr>
          <p:cNvPr id="3" name="Google Shape;110;p5">
            <a:extLst>
              <a:ext uri="{FF2B5EF4-FFF2-40B4-BE49-F238E27FC236}">
                <a16:creationId xmlns:a16="http://schemas.microsoft.com/office/drawing/2014/main" id="{2F973CC6-B01C-4AE8-A987-4E068113FC1D}"/>
              </a:ext>
            </a:extLst>
          </p:cNvPr>
          <p:cNvSpPr txBox="1"/>
          <p:nvPr/>
        </p:nvSpPr>
        <p:spPr>
          <a:xfrm>
            <a:off x="408397" y="1326150"/>
            <a:ext cx="4163604" cy="3432599"/>
          </a:xfrm>
          <a:prstGeom prst="rect">
            <a:avLst/>
          </a:prstGeom>
          <a:noFill/>
          <a:ln>
            <a:noFill/>
          </a:ln>
        </p:spPr>
        <p:txBody>
          <a:bodyPr spcFirstLastPara="1" wrap="square" lIns="68569" tIns="34275" rIns="68569" bIns="34275" anchor="t" anchorCtr="0">
            <a:noAutofit/>
          </a:bodyPr>
          <a:lstStyle/>
          <a:p>
            <a:pPr>
              <a:spcAft>
                <a:spcPts val="225"/>
              </a:spcAft>
            </a:pPr>
            <a:r>
              <a:rPr lang="en-AU" b="1" dirty="0"/>
              <a:t>Fibre optic cable cemented at NGL</a:t>
            </a:r>
          </a:p>
          <a:p>
            <a:pPr marL="257175" indent="-257175">
              <a:spcAft>
                <a:spcPts val="225"/>
              </a:spcAft>
              <a:buFont typeface="Arial" panose="020B0604020202020204" pitchFamily="34" charset="0"/>
              <a:buChar char="•"/>
            </a:pPr>
            <a:r>
              <a:rPr lang="en-AU" dirty="0" err="1"/>
              <a:t>Armored</a:t>
            </a:r>
            <a:r>
              <a:rPr lang="en-AU" dirty="0"/>
              <a:t> non-metallic cable</a:t>
            </a:r>
          </a:p>
          <a:p>
            <a:pPr marL="257175" indent="-257175">
              <a:spcAft>
                <a:spcPts val="225"/>
              </a:spcAft>
              <a:buFont typeface="Arial" panose="020B0604020202020204" pitchFamily="34" charset="0"/>
              <a:buChar char="•"/>
            </a:pPr>
            <a:r>
              <a:rPr lang="en-AU" dirty="0"/>
              <a:t>10 mm OD</a:t>
            </a:r>
          </a:p>
          <a:p>
            <a:pPr marL="257175" indent="-257175">
              <a:spcAft>
                <a:spcPts val="225"/>
              </a:spcAft>
              <a:buFont typeface="Arial" panose="020B0604020202020204" pitchFamily="34" charset="0"/>
              <a:buChar char="•"/>
            </a:pPr>
            <a:r>
              <a:rPr lang="en-AU" dirty="0"/>
              <a:t>Temperature range -40 to 80 deg C</a:t>
            </a:r>
          </a:p>
          <a:p>
            <a:pPr marL="257175" indent="-257175">
              <a:spcAft>
                <a:spcPts val="225"/>
              </a:spcAft>
              <a:buFont typeface="Arial" panose="020B0604020202020204" pitchFamily="34" charset="0"/>
              <a:buChar char="•"/>
            </a:pPr>
            <a:r>
              <a:rPr lang="en-AU" dirty="0"/>
              <a:t>2 x 62.5µm (OM1), 2 x 50µm (OM2) and 2 x G652.d SM</a:t>
            </a:r>
          </a:p>
          <a:p>
            <a:pPr marL="257175" indent="-257175">
              <a:spcAft>
                <a:spcPts val="225"/>
              </a:spcAft>
              <a:buFont typeface="Arial" panose="020B0604020202020204" pitchFamily="34" charset="0"/>
              <a:buChar char="•"/>
            </a:pPr>
            <a:r>
              <a:rPr lang="en-AU" dirty="0"/>
              <a:t>In excess of ~200 m of fibre optic cable is coiled around the well head</a:t>
            </a:r>
          </a:p>
          <a:p>
            <a:pPr marL="257175" indent="-257175">
              <a:spcAft>
                <a:spcPts val="225"/>
              </a:spcAft>
              <a:buFont typeface="Arial" panose="020B0604020202020204" pitchFamily="34" charset="0"/>
              <a:buChar char="•"/>
            </a:pPr>
            <a:r>
              <a:rPr lang="en-AU" dirty="0"/>
              <a:t>Coil has ~3 m in diameter</a:t>
            </a:r>
          </a:p>
          <a:p>
            <a:pPr marL="257175" indent="-257175">
              <a:spcAft>
                <a:spcPts val="225"/>
              </a:spcAft>
              <a:buFont typeface="Arial" panose="020B0604020202020204" pitchFamily="34" charset="0"/>
              <a:buChar char="•"/>
            </a:pPr>
            <a:endParaRPr lang="en-AU" dirty="0"/>
          </a:p>
          <a:p>
            <a:pPr marL="257175" indent="-257175">
              <a:spcAft>
                <a:spcPts val="225"/>
              </a:spcAft>
              <a:buFont typeface="Arial" panose="020B0604020202020204" pitchFamily="34" charset="0"/>
              <a:buChar char="•"/>
            </a:pPr>
            <a:endParaRPr lang="en-AU" dirty="0"/>
          </a:p>
          <a:p>
            <a:pPr marL="257175" indent="-257175">
              <a:spcAft>
                <a:spcPts val="225"/>
              </a:spcAft>
              <a:buFont typeface="Arial" panose="020B0604020202020204" pitchFamily="34" charset="0"/>
              <a:buChar char="•"/>
            </a:pPr>
            <a:endParaRPr lang="en-AU" dirty="0"/>
          </a:p>
        </p:txBody>
      </p:sp>
      <p:pic>
        <p:nvPicPr>
          <p:cNvPr id="5" name="Picture 4">
            <a:extLst>
              <a:ext uri="{FF2B5EF4-FFF2-40B4-BE49-F238E27FC236}">
                <a16:creationId xmlns:a16="http://schemas.microsoft.com/office/drawing/2014/main" id="{F6BB515B-6F6E-4934-BEE8-90F5DC54B3FF}"/>
              </a:ext>
            </a:extLst>
          </p:cNvPr>
          <p:cNvPicPr>
            <a:picLocks noChangeAspect="1"/>
          </p:cNvPicPr>
          <p:nvPr/>
        </p:nvPicPr>
        <p:blipFill rotWithShape="1">
          <a:blip r:embed="rId3"/>
          <a:srcRect l="29981" t="5046" r="29786" b="5922"/>
          <a:stretch/>
        </p:blipFill>
        <p:spPr>
          <a:xfrm>
            <a:off x="6411813" y="1235748"/>
            <a:ext cx="2330152" cy="3099988"/>
          </a:xfrm>
          <a:prstGeom prst="rect">
            <a:avLst/>
          </a:prstGeom>
          <a:ln>
            <a:noFill/>
          </a:ln>
        </p:spPr>
      </p:pic>
      <p:pic>
        <p:nvPicPr>
          <p:cNvPr id="6" name="Picture 5">
            <a:extLst>
              <a:ext uri="{FF2B5EF4-FFF2-40B4-BE49-F238E27FC236}">
                <a16:creationId xmlns:a16="http://schemas.microsoft.com/office/drawing/2014/main" id="{C050C0A9-AE2D-42E3-91F4-18DB3B3D7DFD}"/>
              </a:ext>
            </a:extLst>
          </p:cNvPr>
          <p:cNvPicPr>
            <a:picLocks noChangeAspect="1"/>
          </p:cNvPicPr>
          <p:nvPr/>
        </p:nvPicPr>
        <p:blipFill>
          <a:blip r:embed="rId4"/>
          <a:stretch>
            <a:fillRect/>
          </a:stretch>
        </p:blipFill>
        <p:spPr>
          <a:xfrm>
            <a:off x="4864358" y="1399908"/>
            <a:ext cx="1374020" cy="1074969"/>
          </a:xfrm>
          <a:prstGeom prst="rect">
            <a:avLst/>
          </a:prstGeom>
        </p:spPr>
      </p:pic>
      <p:grpSp>
        <p:nvGrpSpPr>
          <p:cNvPr id="24" name="Group 23">
            <a:extLst>
              <a:ext uri="{FF2B5EF4-FFF2-40B4-BE49-F238E27FC236}">
                <a16:creationId xmlns:a16="http://schemas.microsoft.com/office/drawing/2014/main" id="{ECBD889E-17D6-4C5F-9FE2-EEE6B50137BC}"/>
              </a:ext>
            </a:extLst>
          </p:cNvPr>
          <p:cNvGrpSpPr/>
          <p:nvPr/>
        </p:nvGrpSpPr>
        <p:grpSpPr>
          <a:xfrm>
            <a:off x="4720906" y="2765335"/>
            <a:ext cx="1665812" cy="1985901"/>
            <a:chOff x="6401411" y="3529656"/>
            <a:chExt cx="2221082" cy="2647867"/>
          </a:xfrm>
        </p:grpSpPr>
        <p:pic>
          <p:nvPicPr>
            <p:cNvPr id="19" name="Picture 18" descr="Logo&#10;&#10;Description automatically generated">
              <a:extLst>
                <a:ext uri="{FF2B5EF4-FFF2-40B4-BE49-F238E27FC236}">
                  <a16:creationId xmlns:a16="http://schemas.microsoft.com/office/drawing/2014/main" id="{865B523D-4C57-447A-AA4A-52F6FFF92983}"/>
                </a:ext>
              </a:extLst>
            </p:cNvPr>
            <p:cNvPicPr>
              <a:picLocks noChangeAspect="1"/>
            </p:cNvPicPr>
            <p:nvPr/>
          </p:nvPicPr>
          <p:blipFill>
            <a:blip r:embed="rId5"/>
            <a:stretch>
              <a:fillRect/>
            </a:stretch>
          </p:blipFill>
          <p:spPr>
            <a:xfrm>
              <a:off x="6441383" y="3767965"/>
              <a:ext cx="1876454" cy="1433292"/>
            </a:xfrm>
            <a:prstGeom prst="rect">
              <a:avLst/>
            </a:prstGeom>
          </p:spPr>
        </p:pic>
        <p:sp>
          <p:nvSpPr>
            <p:cNvPr id="20" name="TextBox 19">
              <a:extLst>
                <a:ext uri="{FF2B5EF4-FFF2-40B4-BE49-F238E27FC236}">
                  <a16:creationId xmlns:a16="http://schemas.microsoft.com/office/drawing/2014/main" id="{9AC1634E-A21A-4A1B-ABEF-8E906FE6D788}"/>
                </a:ext>
              </a:extLst>
            </p:cNvPr>
            <p:cNvSpPr txBox="1"/>
            <p:nvPr/>
          </p:nvSpPr>
          <p:spPr>
            <a:xfrm>
              <a:off x="7252753" y="4669294"/>
              <a:ext cx="1186736" cy="492443"/>
            </a:xfrm>
            <a:prstGeom prst="rect">
              <a:avLst/>
            </a:prstGeom>
            <a:noFill/>
          </p:spPr>
          <p:txBody>
            <a:bodyPr wrap="none" rtlCol="0">
              <a:spAutoFit/>
            </a:bodyPr>
            <a:lstStyle/>
            <a:p>
              <a:r>
                <a:rPr lang="en-US" dirty="0"/>
                <a:t>To well</a:t>
              </a:r>
            </a:p>
          </p:txBody>
        </p:sp>
        <p:sp>
          <p:nvSpPr>
            <p:cNvPr id="21" name="TextBox 20">
              <a:extLst>
                <a:ext uri="{FF2B5EF4-FFF2-40B4-BE49-F238E27FC236}">
                  <a16:creationId xmlns:a16="http://schemas.microsoft.com/office/drawing/2014/main" id="{501FC5D3-04F2-494B-8099-0B07B3C61892}"/>
                </a:ext>
              </a:extLst>
            </p:cNvPr>
            <p:cNvSpPr txBox="1"/>
            <p:nvPr/>
          </p:nvSpPr>
          <p:spPr>
            <a:xfrm>
              <a:off x="6751810" y="3529656"/>
              <a:ext cx="1870683" cy="492443"/>
            </a:xfrm>
            <a:prstGeom prst="rect">
              <a:avLst/>
            </a:prstGeom>
            <a:noFill/>
          </p:spPr>
          <p:txBody>
            <a:bodyPr wrap="none" rtlCol="0">
              <a:spAutoFit/>
            </a:bodyPr>
            <a:lstStyle/>
            <a:p>
              <a:r>
                <a:rPr lang="en-US" dirty="0"/>
                <a:t>To DAS unit</a:t>
              </a:r>
            </a:p>
          </p:txBody>
        </p:sp>
        <p:sp>
          <p:nvSpPr>
            <p:cNvPr id="22" name="Right Brace 21">
              <a:extLst>
                <a:ext uri="{FF2B5EF4-FFF2-40B4-BE49-F238E27FC236}">
                  <a16:creationId xmlns:a16="http://schemas.microsoft.com/office/drawing/2014/main" id="{C7CEAAD3-20F5-4AB6-857E-FE890B651CFA}"/>
                </a:ext>
              </a:extLst>
            </p:cNvPr>
            <p:cNvSpPr/>
            <p:nvPr/>
          </p:nvSpPr>
          <p:spPr>
            <a:xfrm rot="5400000">
              <a:off x="7265120" y="4263031"/>
              <a:ext cx="228979" cy="1876454"/>
            </a:xfrm>
            <a:prstGeom prst="rightBrace">
              <a:avLst>
                <a:gd name="adj1" fmla="val 12402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TextBox 22">
              <a:extLst>
                <a:ext uri="{FF2B5EF4-FFF2-40B4-BE49-F238E27FC236}">
                  <a16:creationId xmlns:a16="http://schemas.microsoft.com/office/drawing/2014/main" id="{76F20786-05B6-4754-83CA-5840D7B7E87C}"/>
                </a:ext>
              </a:extLst>
            </p:cNvPr>
            <p:cNvSpPr txBox="1"/>
            <p:nvPr/>
          </p:nvSpPr>
          <p:spPr>
            <a:xfrm>
              <a:off x="6401411" y="5315748"/>
              <a:ext cx="1912735" cy="861775"/>
            </a:xfrm>
            <a:prstGeom prst="rect">
              <a:avLst/>
            </a:prstGeom>
            <a:noFill/>
          </p:spPr>
          <p:txBody>
            <a:bodyPr wrap="square" rtlCol="0">
              <a:spAutoFit/>
            </a:bodyPr>
            <a:lstStyle/>
            <a:p>
              <a:pPr algn="ctr"/>
              <a:r>
                <a:rPr lang="en-US" dirty="0"/>
                <a:t>~3 m in diameter</a:t>
              </a:r>
            </a:p>
          </p:txBody>
        </p:sp>
      </p:grpSp>
    </p:spTree>
    <p:extLst>
      <p:ext uri="{BB962C8B-B14F-4D97-AF65-F5344CB8AC3E}">
        <p14:creationId xmlns:p14="http://schemas.microsoft.com/office/powerpoint/2010/main" val="1863803157"/>
      </p:ext>
    </p:extLst>
  </p:cSld>
  <p:clrMapOvr>
    <a:masterClrMapping/>
  </p:clrMapOvr>
</p:sld>
</file>

<file path=ppt/theme/theme1.xml><?xml version="1.0" encoding="utf-8"?>
<a:theme xmlns:a="http://schemas.openxmlformats.org/drawingml/2006/main" name="test theme options">
  <a:themeElements>
    <a:clrScheme name="Curtin Colours">
      <a:dk1>
        <a:sysClr val="windowText" lastClr="000000"/>
      </a:dk1>
      <a:lt1>
        <a:sysClr val="window" lastClr="FFFFFF"/>
      </a:lt1>
      <a:dk2>
        <a:srgbClr val="808080"/>
      </a:dk2>
      <a:lt2>
        <a:srgbClr val="EEECE1"/>
      </a:lt2>
      <a:accent1>
        <a:srgbClr val="A47C18"/>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4414</TotalTime>
  <Words>926</Words>
  <Application>Microsoft Office PowerPoint</Application>
  <PresentationFormat>On-screen Show (16:9)</PresentationFormat>
  <Paragraphs>214</Paragraphs>
  <Slides>20</Slides>
  <Notes>18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6" baseType="lpstr">
      <vt:lpstr>MS PGothic</vt:lpstr>
      <vt:lpstr>Arial</vt:lpstr>
      <vt:lpstr>Calibri</vt:lpstr>
      <vt:lpstr>Cambria Math</vt:lpstr>
      <vt:lpstr>test theme options</vt:lpstr>
      <vt:lpstr>Acrobat Document</vt:lpstr>
      <vt:lpstr>Nonlinear seismic phenomena as recorded  by distributed acoustic sensors</vt:lpstr>
      <vt:lpstr>PowerPoint Presentation</vt:lpstr>
      <vt:lpstr>Can we see it in the field?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Curtin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Reid</dc:creator>
  <cp:lastModifiedBy>Boris Gurevich</cp:lastModifiedBy>
  <cp:revision>27</cp:revision>
  <dcterms:created xsi:type="dcterms:W3CDTF">2015-08-11T05:31:55Z</dcterms:created>
  <dcterms:modified xsi:type="dcterms:W3CDTF">2022-05-25T08:07:24Z</dcterms:modified>
</cp:coreProperties>
</file>