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382" r:id="rId4"/>
    <p:sldId id="394" r:id="rId5"/>
    <p:sldId id="362" r:id="rId6"/>
    <p:sldId id="3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178153-0F8E-44ED-8466-8FC88BA500CA}">
          <p14:sldIdLst>
            <p14:sldId id="256"/>
            <p14:sldId id="261"/>
            <p14:sldId id="382"/>
            <p14:sldId id="394"/>
            <p14:sldId id="36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Laugesen" initials="RL" lastIdx="21" clrIdx="0">
    <p:extLst>
      <p:ext uri="{19B8F6BF-5375-455C-9EA6-DF929625EA0E}">
        <p15:presenceInfo xmlns:p15="http://schemas.microsoft.com/office/powerpoint/2012/main" userId="0c6142bcb3d79820" providerId="Windows Live"/>
      </p:ext>
    </p:extLst>
  </p:cmAuthor>
  <p:cmAuthor id="2" name="Richard Laugesen" initials="RL [2]" lastIdx="15" clrIdx="1">
    <p:extLst>
      <p:ext uri="{19B8F6BF-5375-455C-9EA6-DF929625EA0E}">
        <p15:presenceInfo xmlns:p15="http://schemas.microsoft.com/office/powerpoint/2012/main" userId="S::richard.laugesen@bom.gov.au::c46acb7a-d4b6-4eb5-a630-ac1d2a52a798" providerId="AD"/>
      </p:ext>
    </p:extLst>
  </p:cmAuthor>
  <p:cmAuthor id="3" name="Richard Laugesen" initials="RL [3]" lastIdx="2" clrIdx="2">
    <p:extLst>
      <p:ext uri="{19B8F6BF-5375-455C-9EA6-DF929625EA0E}">
        <p15:presenceInfo xmlns:p15="http://schemas.microsoft.com/office/powerpoint/2012/main" userId="DgOKh2jFQhQgB+ngzWsqnVXkXINWUBmq6HqRFCkzzdo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E7"/>
    <a:srgbClr val="00B44B"/>
    <a:srgbClr val="00A0D7"/>
    <a:srgbClr val="3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79792" autoAdjust="0"/>
  </p:normalViewPr>
  <p:slideViewPr>
    <p:cSldViewPr snapToGrid="0">
      <p:cViewPr varScale="1">
        <p:scale>
          <a:sx n="90" d="100"/>
          <a:sy n="90" d="100"/>
        </p:scale>
        <p:origin x="169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B3CB2-7C5D-4B9A-A96A-1D880360E08E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3D4-3E6A-40F9-9566-6E3035CF1C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65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3D4-3E6A-40F9-9566-6E3035CF1CD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47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3D4-3E6A-40F9-9566-6E3035CF1CD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58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3D4-3E6A-40F9-9566-6E3035CF1CD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52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3D4-3E6A-40F9-9566-6E3035CF1CD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75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3D4-3E6A-40F9-9566-6E3035CF1CD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94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3D4-3E6A-40F9-9566-6E3035CF1CD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03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7B7F-DFDF-4499-838B-87DD98D73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05DD7-A20B-4EA9-AC97-4BBA33BFE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FF3CF-2B04-4EAD-87CE-DEA0EAF4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73DB-7132-4D47-9023-82C19CCA5413}" type="datetime1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05AD1-7BE3-4398-8E27-0307A929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614D8-DD74-44C0-8D4A-A9D0FFEB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4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253C-3193-433C-B96D-2B9DD164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476D5-3D71-4401-9C4E-C43A6CD90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02915-85F5-4A25-A63C-6F50A54F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066-4CD1-4021-990C-FFED0B1A7FB7}" type="datetime1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124AC-505B-48AB-8773-CA0648DE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D4257-80EB-43E1-9376-4805971F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26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5E73A-0F9B-46D6-A893-63424748B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46ABF-437D-4AFD-9470-03633839F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A142-3FEC-4F8E-BD51-F57F71F4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80A6-1C3F-4818-B1CF-582A491DA290}" type="datetime1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39AA5-6ADD-4B95-8BF9-C5E60F97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42D3-6A64-4FFA-AB5D-71871CB9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02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6CEE-1BD7-4311-A4F9-AAFBADC0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864A-95E5-4727-84EF-4A032A954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38CE-8A8C-49DB-8674-3997A9F7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F8A7-A076-4486-8DB3-26C968E411D5}" type="datetime1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A1AD-8042-4E25-9457-7F936A8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0CF9D-841B-4C98-BEBB-F7AD2899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62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6D32-5D6A-4A3E-B967-9CB82CBA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96762-2694-49AC-9D6E-115484575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D38B1-D8A7-4BA5-A755-C2C79B53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C57C-2BC1-4B62-9810-D3B3E09D6B6C}" type="datetime1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3FB0-8AD8-4B01-A907-93284BCB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AD572-3904-4745-9F27-B6B3E348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7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C017-AFE5-4BAC-BF88-DEFECE1F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0192-C2FA-4BC0-BC5E-826F22333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72545-10B3-4E5A-B636-0A05C543E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1D8F7-231A-4BE3-985F-C60AEC6D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2AF4-C8AB-4A88-B201-981AA7642124}" type="datetime1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D10E7-28EE-40A1-A748-A6693BB0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0B555-5365-443D-A042-7036447A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00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97B4-937C-4C41-B732-1BCB9CFF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70D81-5D5F-44FA-863D-E5C98546C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DCB26-4467-433D-8D0D-AB66C0C47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EB109-36B9-4F57-9C5B-8A988C96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7F5F0-7BF1-4A1D-8B61-45E827C13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F2471F-FEE5-43A6-A58F-95788CB9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F92E-06D2-4D5F-8485-EF6CED420D4F}" type="datetime1">
              <a:rPr lang="en-AU" smtClean="0"/>
              <a:t>25/05/2022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6785A-B851-4A11-B814-B95B7F4E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B777F-4B2A-434B-B17C-0FB699CA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6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210F-0CD6-40B6-AF8F-CEEFD871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C7BD9-1ED2-4E69-87FC-7D16C189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4BF5-5012-4E81-84AF-FB8EBA35C725}" type="datetime1">
              <a:rPr lang="en-AU" smtClean="0"/>
              <a:t>25/05/2022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70B92-1668-42D6-BB10-E0147E77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3B4D3-C950-4558-B5E2-E6101A76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95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EAC8C-9A9D-486D-99D7-A40D93D6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AEB-31A5-4DD7-9AE2-0B7A3BD3636E}" type="datetime1">
              <a:rPr lang="en-AU" smtClean="0"/>
              <a:t>25/05/2022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A64F9-B135-46E7-9EB3-B513C557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D2CD-05B6-4DB9-9032-46CC9019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2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A212-3EC5-4A9A-8AEF-3CDE5B9B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381F-D1FF-4A09-8E06-0A75A8342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F6436-F9B5-4162-9D16-28C043D36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A182B-E4EE-4F12-9889-D2B2F3EF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928C-A44F-432B-8D02-6A1D5A6C0918}" type="datetime1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A60A7-CA32-436E-BD87-2C9CE955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7B552-2D7B-49DF-B34A-86F4D7B2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05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D025-358A-44C3-8B18-E4D96F3F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87B15-314B-46AA-AD77-2C339B42C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ACF68-B5E0-484A-8A41-098903982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36247-F0B1-4EB6-BC41-8322208C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8EC-381D-434B-B8F0-7DD7A58A610D}" type="datetime1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197C7-EEEB-44DB-911A-5A7CB35A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8AFE1-069E-4F7C-96FD-20478B27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93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99BB86-4AEF-40D0-8857-B4F5C100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9FA30-B211-4B0F-BFAB-7DBCA57CC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5AF3-C005-4E67-ADD9-B736F490A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8663-B027-4DF0-B8D8-D3E687305DD0}" type="datetime1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9AE5C-318A-4E93-B374-DDC87FC37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110B6-D377-4DCC-BF24-A7E5F8265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A39C-74F0-4522-A153-96E31FC62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2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richardlaugese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chard.laugesen@bom.gov.au" TargetMode="External"/><Relationship Id="rId5" Type="http://schemas.openxmlformats.org/officeDocument/2006/relationships/hyperlink" Target="https://aus01.safelinks.protection.outlook.com/?url=https%3A%2F%2Fdoi.org%2F10.5194%2Fhess-2022-65&amp;data=04%7C01%7Crichard.laugesen%40bom.gov.au%7C86d5cde6e62c419b639108da0c5a7442%7Cd1ad7db597dd4f2b816e50d663b7bb94%7C0%7C0%7C637835879877425943%7CUnknown%7CTWFpbGZsb3d8eyJWIjoiMC4wLjAwMDAiLCJQIjoiV2luMzIiLCJBTiI6Ik1haWwiLCJXVCI6Mn0%3D%7C3000&amp;sdata=RjQOnVFMygMECH7noj8Yu2w8nhV9H5JrKz2ECOL%2BO6o%3D&amp;reserved=0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richardlaugesen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chard.laugesen@bom.gov.au" TargetMode="External"/><Relationship Id="rId5" Type="http://schemas.openxmlformats.org/officeDocument/2006/relationships/hyperlink" Target="https://aus01.safelinks.protection.outlook.com/?url=https%3A%2F%2Fdoi.org%2F10.5194%2Fhess-2022-65&amp;data=04%7C01%7Crichard.laugesen%40bom.gov.au%7C86d5cde6e62c419b639108da0c5a7442%7Cd1ad7db597dd4f2b816e50d663b7bb94%7C0%7C0%7C637835879877425943%7CUnknown%7CTWFpbGZsb3d8eyJWIjoiMC4wLjAwMDAiLCJQIjoiV2luMzIiLCJBTiI6Ik1haWwiLCJXVCI6Mn0%3D%7C3000&amp;sdata=RjQOnVFMygMECH7noj8Yu2w8nhV9H5JrKz2ECOL%2BO6o%3D&amp;reserved=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2419-99D4-498C-9F7E-B5A91FA21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498" y="1025718"/>
            <a:ext cx="11256578" cy="1488882"/>
          </a:xfrm>
        </p:spPr>
        <p:txBody>
          <a:bodyPr>
            <a:normAutofit/>
          </a:bodyPr>
          <a:lstStyle/>
          <a:p>
            <a:r>
              <a:rPr lang="en-GB" b="1" dirty="0"/>
              <a:t>Relative Utility Value of forecasts</a:t>
            </a:r>
            <a:br>
              <a:rPr lang="en-GB" b="1" dirty="0"/>
            </a:br>
            <a:r>
              <a:rPr lang="en-GB" sz="3200" b="1" dirty="0"/>
              <a:t>(for customer decisions)</a:t>
            </a:r>
          </a:p>
        </p:txBody>
      </p:sp>
      <p:pic>
        <p:nvPicPr>
          <p:cNvPr id="5" name="Picture 4" descr="image001">
            <a:extLst>
              <a:ext uri="{FF2B5EF4-FFF2-40B4-BE49-F238E27FC236}">
                <a16:creationId xmlns:a16="http://schemas.microsoft.com/office/drawing/2014/main" id="{74C5AE39-C72C-4390-856F-4EDBD050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19" y="5193230"/>
            <a:ext cx="3017206" cy="9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693C6D-A89C-4612-BBAB-7FA3292F1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393" y="5193230"/>
            <a:ext cx="2550450" cy="95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0E62A-71A4-72E1-30AC-F53CFD97DD6C}"/>
              </a:ext>
            </a:extLst>
          </p:cNvPr>
          <p:cNvSpPr txBox="1"/>
          <p:nvPr/>
        </p:nvSpPr>
        <p:spPr>
          <a:xfrm>
            <a:off x="315567" y="3339402"/>
            <a:ext cx="11876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Laugesen, R., </a:t>
            </a:r>
            <a:r>
              <a:rPr lang="en-AU" sz="2000" b="1" dirty="0">
                <a:solidFill>
                  <a:srgbClr val="000000"/>
                </a:solidFill>
                <a:effectLst/>
                <a:latin typeface="+mj-lt"/>
              </a:rPr>
              <a:t>Thyer, M., McInerney, D., and Kavetski, D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.: </a:t>
            </a:r>
            <a:r>
              <a:rPr lang="en-AU" sz="2000" dirty="0">
                <a:effectLst/>
                <a:latin typeface="+mj-lt"/>
              </a:rPr>
              <a:t>Flexible forecast value metric suitable for a wide range of decisions: application using probabilistic subseasonal streamflow forecasts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AU" sz="2000" dirty="0" err="1">
                <a:solidFill>
                  <a:srgbClr val="000000"/>
                </a:solidFill>
                <a:effectLst/>
                <a:latin typeface="+mj-lt"/>
              </a:rPr>
              <a:t>Hydrol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. Earth Syst. Sci. Discuss. [preprint], 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  <a:hlinkClick r:id="rId5" tooltip="Original URL: https://doi.org/10.5194/hess-2022-65. Click or tap if you trust this link."/>
              </a:rPr>
              <a:t>https://doi.org/10.5194/hess-2022-65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, in review, 2022</a:t>
            </a:r>
            <a:endParaRPr lang="en-AU" sz="2000" dirty="0"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4F260BF-7B91-9369-5730-1467F86834A3}"/>
              </a:ext>
            </a:extLst>
          </p:cNvPr>
          <p:cNvSpPr txBox="1">
            <a:spLocks/>
          </p:cNvSpPr>
          <p:nvPr/>
        </p:nvSpPr>
        <p:spPr>
          <a:xfrm>
            <a:off x="1377625" y="5009322"/>
            <a:ext cx="9144000" cy="1224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j-lt"/>
              </a:rPr>
              <a:t>Richard Laugesen</a:t>
            </a:r>
          </a:p>
          <a:p>
            <a:r>
              <a:rPr lang="en-US">
                <a:latin typeface="+mj-lt"/>
                <a:hlinkClick r:id="rId6"/>
              </a:rPr>
              <a:t>richard.laugesen@bom.gov.au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  <a:hlinkClick r:id="rId7"/>
              </a:rPr>
              <a:t>https://richardlaugesen.com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32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F499-9E0A-4889-B5FF-FF8B436D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8255"/>
            <a:ext cx="10515600" cy="1325563"/>
          </a:xfrm>
        </p:spPr>
        <p:txBody>
          <a:bodyPr/>
          <a:lstStyle/>
          <a:p>
            <a:r>
              <a:rPr lang="en-US" b="1">
                <a:latin typeface="+mn-lt"/>
              </a:rPr>
              <a:t>Value? But we already calculate metrics</a:t>
            </a:r>
            <a:endParaRPr lang="en-US" b="1" baseline="30000">
              <a:latin typeface="+mn-lt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A9882-BD19-4AA1-8334-A5156418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85" y="1343818"/>
            <a:ext cx="11420629" cy="5436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ctr">
              <a:spcBef>
                <a:spcPts val="1800"/>
              </a:spcBef>
              <a:buNone/>
            </a:pPr>
            <a:r>
              <a:rPr lang="en-US" b="1" dirty="0"/>
              <a:t>Forecast verification </a:t>
            </a:r>
            <a:r>
              <a:rPr lang="en-US" dirty="0"/>
              <a:t>– </a:t>
            </a:r>
            <a:r>
              <a:rPr lang="en-US" dirty="0">
                <a:latin typeface="+mj-lt"/>
              </a:rPr>
              <a:t>How well do these forecasts match the observations?</a:t>
            </a:r>
            <a:endParaRPr lang="en-US" b="1" dirty="0">
              <a:latin typeface="+mj-lt"/>
            </a:endParaRPr>
          </a:p>
          <a:p>
            <a:pPr marL="0" indent="0" fontAlgn="ctr">
              <a:spcBef>
                <a:spcPts val="1800"/>
              </a:spcBef>
              <a:buNone/>
            </a:pPr>
            <a:r>
              <a:rPr lang="en-US" b="1" dirty="0"/>
              <a:t>Forecast value </a:t>
            </a:r>
            <a:r>
              <a:rPr lang="en-US" dirty="0">
                <a:latin typeface="+mj-lt"/>
              </a:rPr>
              <a:t>– how much better are our decisions with these forecasts?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A21CC5-0057-4D5B-BFDD-C5406D70E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97" y="3010865"/>
            <a:ext cx="6382351" cy="340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849268-3232-4A5E-9E19-84E6EED783FA}"/>
              </a:ext>
            </a:extLst>
          </p:cNvPr>
          <p:cNvSpPr txBox="1"/>
          <p:nvPr/>
        </p:nvSpPr>
        <p:spPr>
          <a:xfrm>
            <a:off x="401677" y="2669381"/>
            <a:ext cx="48699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ctr">
              <a:spcBef>
                <a:spcPts val="3000"/>
              </a:spcBef>
              <a:buNone/>
            </a:pPr>
            <a:r>
              <a:rPr lang="en-US" sz="2200" dirty="0">
                <a:latin typeface="+mj-lt"/>
              </a:rPr>
              <a:t>Value depends on these:</a:t>
            </a:r>
          </a:p>
          <a:p>
            <a:pPr marL="914400" lvl="1" indent="-457200" fontAlgn="ctr">
              <a:buFont typeface="+mj-lt"/>
              <a:buAutoNum type="arabicPeriod"/>
            </a:pPr>
            <a:r>
              <a:rPr lang="en-US" sz="2200" dirty="0">
                <a:latin typeface="+mj-lt"/>
              </a:rPr>
              <a:t>Quality of the forecasts</a:t>
            </a:r>
          </a:p>
          <a:p>
            <a:pPr marL="914400" lvl="1" indent="-457200" fontAlgn="ctr">
              <a:buFont typeface="+mj-lt"/>
              <a:buAutoNum type="arabicPeriod"/>
            </a:pPr>
            <a:r>
              <a:rPr lang="en-US" sz="2200" dirty="0">
                <a:latin typeface="+mj-lt"/>
              </a:rPr>
              <a:t>Decision type</a:t>
            </a:r>
          </a:p>
          <a:p>
            <a:pPr marL="914400" lvl="1" indent="-457200" fontAlgn="ctr">
              <a:buFont typeface="+mj-lt"/>
              <a:buAutoNum type="arabicPeriod"/>
            </a:pPr>
            <a:r>
              <a:rPr lang="en-US" sz="2200" dirty="0">
                <a:latin typeface="+mj-lt"/>
              </a:rPr>
              <a:t>Decision-makers characteristics</a:t>
            </a:r>
          </a:p>
          <a:p>
            <a:pPr marL="914400" lvl="1" indent="-457200" fontAlgn="ctr">
              <a:buFont typeface="+mj-lt"/>
              <a:buAutoNum type="arabicPeriod"/>
            </a:pPr>
            <a:r>
              <a:rPr lang="en-US" sz="2200" dirty="0">
                <a:latin typeface="+mj-lt"/>
              </a:rPr>
              <a:t>Decision-making approaches </a:t>
            </a:r>
          </a:p>
          <a:p>
            <a:pPr marL="914400" lvl="1" indent="-457200" fontAlgn="ctr">
              <a:buFont typeface="+mj-lt"/>
              <a:buAutoNum type="arabicPeriod"/>
            </a:pPr>
            <a:r>
              <a:rPr lang="en-US" sz="2200" dirty="0">
                <a:latin typeface="+mj-lt"/>
              </a:rPr>
              <a:t>Method to quantify how good a decision was</a:t>
            </a:r>
          </a:p>
          <a:p>
            <a:pPr marL="914400" lvl="1" indent="-457200" fontAlgn="ctr">
              <a:buFont typeface="+mj-lt"/>
              <a:buAutoNum type="arabicPeriod"/>
            </a:pPr>
            <a:r>
              <a:rPr lang="en-US" sz="2200" dirty="0">
                <a:latin typeface="+mj-lt"/>
              </a:rPr>
              <a:t>Economic impact of outcome</a:t>
            </a:r>
          </a:p>
          <a:p>
            <a:endParaRPr lang="en-AU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7357C8-CBB4-483B-9BE3-79C6FAC8A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97" y="3190851"/>
            <a:ext cx="6382351" cy="340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6EFC-4FBF-443F-B75D-FC37F085F6C3}"/>
              </a:ext>
            </a:extLst>
          </p:cNvPr>
          <p:cNvSpPr txBox="1"/>
          <p:nvPr/>
        </p:nvSpPr>
        <p:spPr>
          <a:xfrm>
            <a:off x="228751" y="5853065"/>
            <a:ext cx="492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800" dirty="0">
                <a:latin typeface="+mj-lt"/>
              </a:rPr>
              <a:t>We typically do forecast verification and sometimes use it as a proxy for forecast value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4F8112-D008-4D38-9F31-AAF6B0C6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0057"/>
            <a:ext cx="2743200" cy="365125"/>
          </a:xfrm>
        </p:spPr>
        <p:txBody>
          <a:bodyPr/>
          <a:lstStyle/>
          <a:p>
            <a:fld id="{C8AAA39C-74F0-4522-A153-96E31FC623A2}" type="slidenum">
              <a:rPr lang="en-AU" smtClean="0"/>
              <a:t>2</a:t>
            </a:fld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0F64-A223-4485-BF38-5EFC6E5C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98451"/>
            <a:ext cx="11334750" cy="103505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Relative Utility Value (RUV)</a:t>
            </a:r>
            <a:endParaRPr lang="en-AU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8E4D3-5D96-4271-BB48-54004D2D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RUV is a new metric to quantify value of forecasts for decision making using Expected Utility Theory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Has these features: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Any economic model, damage function and utility function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Works with binary, multi-categorical and continuous decision types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Considers risk aversion of decision makers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(prefer known outcomes)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Can model decision-making that uses the whole probabilistic forecast distribution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Same interpretation as existing method (Relative Economic Value - REV) </a:t>
            </a:r>
            <a:r>
              <a:rPr lang="en-US" dirty="0">
                <a:latin typeface="+mj-lt"/>
              </a:rPr>
              <a:t>and identical result when assumptions applied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REV assumptions don’t match all real-world decisions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F5776-6B6E-4A68-8A4B-37CC2FF1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3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2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1F2D6FD-8CC6-4316-B8D1-906C63C1B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9675" y="1025730"/>
            <a:ext cx="6340638" cy="2894189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B11377-6C5E-499C-A961-F399567B1F19}"/>
              </a:ext>
            </a:extLst>
          </p:cNvPr>
          <p:cNvSpPr txBox="1">
            <a:spLocks/>
          </p:cNvSpPr>
          <p:nvPr/>
        </p:nvSpPr>
        <p:spPr>
          <a:xfrm>
            <a:off x="7492648" y="4173239"/>
            <a:ext cx="4610507" cy="2610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More valuable for decision-makers less exposed to losses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Valuable through all lead-times right out to 4 weeks ahead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Similarly valuable for all decision types</a:t>
            </a:r>
          </a:p>
          <a:p>
            <a:endParaRPr lang="en-AU" dirty="0">
              <a:latin typeface="+mj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B40F93-BFE0-4619-82FE-094EB1EA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727" y="131565"/>
            <a:ext cx="4889172" cy="6690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Subseasonal streamflow application </a:t>
            </a:r>
            <a:endParaRPr lang="en-A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1D1B74F-098C-47A1-8E5B-B3D88918797D}"/>
              </a:ext>
            </a:extLst>
          </p:cNvPr>
          <p:cNvSpPr/>
          <p:nvPr/>
        </p:nvSpPr>
        <p:spPr>
          <a:xfrm rot="5400000">
            <a:off x="5980149" y="1189638"/>
            <a:ext cx="779318" cy="167408"/>
          </a:xfrm>
          <a:prstGeom prst="rightArrow">
            <a:avLst/>
          </a:prstGeom>
          <a:solidFill>
            <a:srgbClr val="FF37E7"/>
          </a:solidFill>
          <a:ln>
            <a:solidFill>
              <a:srgbClr val="FF37E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3266AF-DF3C-4B18-8BC5-AA6CC5A7B53D}"/>
              </a:ext>
            </a:extLst>
          </p:cNvPr>
          <p:cNvSpPr/>
          <p:nvPr/>
        </p:nvSpPr>
        <p:spPr>
          <a:xfrm>
            <a:off x="10406485" y="1471631"/>
            <a:ext cx="1467306" cy="666546"/>
          </a:xfrm>
          <a:prstGeom prst="rect">
            <a:avLst/>
          </a:prstGeom>
          <a:noFill/>
          <a:ln w="38100">
            <a:solidFill>
              <a:srgbClr val="FF3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6B4A6F-401D-4279-98BB-00BC54BF710E}"/>
              </a:ext>
            </a:extLst>
          </p:cNvPr>
          <p:cNvSpPr/>
          <p:nvPr/>
        </p:nvSpPr>
        <p:spPr>
          <a:xfrm>
            <a:off x="5557566" y="959194"/>
            <a:ext cx="6577079" cy="3048000"/>
          </a:xfrm>
          <a:prstGeom prst="rect">
            <a:avLst/>
          </a:prstGeom>
          <a:noFill/>
          <a:ln w="38100">
            <a:solidFill>
              <a:srgbClr val="FF3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6DFC7E-E102-42EB-AB61-6730759D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4312" y="6532526"/>
            <a:ext cx="568751" cy="365125"/>
          </a:xfrm>
        </p:spPr>
        <p:txBody>
          <a:bodyPr/>
          <a:lstStyle/>
          <a:p>
            <a:fld id="{C8AAA39C-74F0-4522-A153-96E31FC623A2}" type="slidenum">
              <a:rPr lang="en-AU" smtClean="0"/>
              <a:t>4</a:t>
            </a:fld>
            <a:endParaRPr lang="en-AU" dirty="0"/>
          </a:p>
        </p:txBody>
      </p:sp>
      <p:pic>
        <p:nvPicPr>
          <p:cNvPr id="1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A3063F17-CA0D-F7C9-1236-63A3BE046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" y="606388"/>
            <a:ext cx="5272322" cy="46132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8376C6-0AB4-C487-1EB5-DA74E76EA82F}"/>
              </a:ext>
            </a:extLst>
          </p:cNvPr>
          <p:cNvCxnSpPr>
            <a:cxnSpLocks/>
          </p:cNvCxnSpPr>
          <p:nvPr/>
        </p:nvCxnSpPr>
        <p:spPr>
          <a:xfrm>
            <a:off x="354533" y="3789085"/>
            <a:ext cx="4870383" cy="0"/>
          </a:xfrm>
          <a:prstGeom prst="line">
            <a:avLst/>
          </a:prstGeom>
          <a:ln w="38100">
            <a:solidFill>
              <a:srgbClr val="FF3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95AB5B9D-FA54-720F-DB1F-E7CB1A824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6666"/>
          <a:stretch/>
        </p:blipFill>
        <p:spPr>
          <a:xfrm>
            <a:off x="88845" y="267243"/>
            <a:ext cx="5351498" cy="5402838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BBAFA1-1E68-4F39-2B59-2E0EB93E30A0}"/>
              </a:ext>
            </a:extLst>
          </p:cNvPr>
          <p:cNvSpPr txBox="1"/>
          <p:nvPr/>
        </p:nvSpPr>
        <p:spPr>
          <a:xfrm>
            <a:off x="2342259" y="291391"/>
            <a:ext cx="334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Value of forecast information   </a:t>
            </a:r>
            <a:endParaRPr lang="en-AU" b="1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8875CC-8667-57D2-BCED-A40221357621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87682" y="656695"/>
            <a:ext cx="1854578" cy="5283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63E55AC-6A77-0795-04BF-F7D5BEF8DDF8}"/>
              </a:ext>
            </a:extLst>
          </p:cNvPr>
          <p:cNvSpPr txBox="1"/>
          <p:nvPr/>
        </p:nvSpPr>
        <p:spPr>
          <a:xfrm>
            <a:off x="1623601" y="5269894"/>
            <a:ext cx="27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More exposure to damages</a:t>
            </a:r>
            <a:endParaRPr lang="en-AU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A020AF2-E817-E0F6-870D-DD805340A7A5}"/>
              </a:ext>
            </a:extLst>
          </p:cNvPr>
          <p:cNvCxnSpPr>
            <a:cxnSpLocks/>
          </p:cNvCxnSpPr>
          <p:nvPr/>
        </p:nvCxnSpPr>
        <p:spPr>
          <a:xfrm>
            <a:off x="4358524" y="5474880"/>
            <a:ext cx="66750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2638AD-9CE3-EC99-D8A8-E8413086E395}"/>
              </a:ext>
            </a:extLst>
          </p:cNvPr>
          <p:cNvSpPr txBox="1"/>
          <p:nvPr/>
        </p:nvSpPr>
        <p:spPr>
          <a:xfrm>
            <a:off x="821687" y="4001192"/>
            <a:ext cx="354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Compared to reference climatology</a:t>
            </a:r>
            <a:endParaRPr lang="en-AU" b="1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123ADC-F7D8-6206-1201-521E03B2333E}"/>
              </a:ext>
            </a:extLst>
          </p:cNvPr>
          <p:cNvCxnSpPr>
            <a:cxnSpLocks/>
          </p:cNvCxnSpPr>
          <p:nvPr/>
        </p:nvCxnSpPr>
        <p:spPr>
          <a:xfrm>
            <a:off x="2326680" y="4331248"/>
            <a:ext cx="1" cy="4561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0B18FF-CC6E-7B62-FBBD-86C4DA0AC7CD}"/>
              </a:ext>
            </a:extLst>
          </p:cNvPr>
          <p:cNvCxnSpPr>
            <a:cxnSpLocks/>
          </p:cNvCxnSpPr>
          <p:nvPr/>
        </p:nvCxnSpPr>
        <p:spPr>
          <a:xfrm flipH="1">
            <a:off x="487682" y="3128591"/>
            <a:ext cx="802678" cy="16588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7B97D2-E0AF-EA45-C460-EA6C1952E5C7}"/>
              </a:ext>
            </a:extLst>
          </p:cNvPr>
          <p:cNvSpPr txBox="1"/>
          <p:nvPr/>
        </p:nvSpPr>
        <p:spPr>
          <a:xfrm>
            <a:off x="753627" y="2756271"/>
            <a:ext cx="169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Always pay cost</a:t>
            </a:r>
            <a:endParaRPr lang="en-AU" b="1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A6F4F2-0613-E232-2B79-0B4DD8F735A6}"/>
              </a:ext>
            </a:extLst>
          </p:cNvPr>
          <p:cNvCxnSpPr>
            <a:cxnSpLocks/>
          </p:cNvCxnSpPr>
          <p:nvPr/>
        </p:nvCxnSpPr>
        <p:spPr>
          <a:xfrm>
            <a:off x="4287522" y="1916744"/>
            <a:ext cx="782320" cy="28279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2C8CBF1-6BB2-47B1-CB03-81E6D4389FB5}"/>
              </a:ext>
            </a:extLst>
          </p:cNvPr>
          <p:cNvSpPr txBox="1"/>
          <p:nvPr/>
        </p:nvSpPr>
        <p:spPr>
          <a:xfrm>
            <a:off x="3374626" y="1537746"/>
            <a:ext cx="159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Never pay cost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ABA40F-4FCB-C45F-555A-E5EBC2218E67}"/>
              </a:ext>
            </a:extLst>
          </p:cNvPr>
          <p:cNvSpPr txBox="1"/>
          <p:nvPr/>
        </p:nvSpPr>
        <p:spPr>
          <a:xfrm>
            <a:off x="1271989" y="954873"/>
            <a:ext cx="229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Use forecast to decide</a:t>
            </a:r>
            <a:endParaRPr lang="en-AU" b="1" dirty="0">
              <a:solidFill>
                <a:srgbClr val="00B05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5804BBD-1C44-A747-7F3E-D069ACE4B9A8}"/>
              </a:ext>
            </a:extLst>
          </p:cNvPr>
          <p:cNvCxnSpPr>
            <a:cxnSpLocks/>
          </p:cNvCxnSpPr>
          <p:nvPr/>
        </p:nvCxnSpPr>
        <p:spPr>
          <a:xfrm flipH="1">
            <a:off x="2288634" y="1314478"/>
            <a:ext cx="46764" cy="4079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FC0415A-58D3-5784-F052-078E47087E45}"/>
              </a:ext>
            </a:extLst>
          </p:cNvPr>
          <p:cNvSpPr txBox="1"/>
          <p:nvPr/>
        </p:nvSpPr>
        <p:spPr>
          <a:xfrm>
            <a:off x="88846" y="5989257"/>
            <a:ext cx="448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Economic model: </a:t>
            </a:r>
            <a:r>
              <a:rPr lang="en-US" sz="2000" dirty="0"/>
              <a:t>how much should I pay now to mitigate a possible future loss?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384470-B23D-AE8D-D36F-148C1CD067D4}"/>
              </a:ext>
            </a:extLst>
          </p:cNvPr>
          <p:cNvCxnSpPr>
            <a:cxnSpLocks/>
          </p:cNvCxnSpPr>
          <p:nvPr/>
        </p:nvCxnSpPr>
        <p:spPr>
          <a:xfrm>
            <a:off x="4223081" y="6508673"/>
            <a:ext cx="1334485" cy="0"/>
          </a:xfrm>
          <a:prstGeom prst="line">
            <a:avLst/>
          </a:prstGeom>
          <a:ln w="63500">
            <a:solidFill>
              <a:srgbClr val="FF37E7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8BDFC8F-50C4-C31E-120D-704CBF971B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993" y="5158706"/>
            <a:ext cx="1710228" cy="151837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E9D0E29-A1A8-B4A6-9324-23AD04FE5CDD}"/>
              </a:ext>
            </a:extLst>
          </p:cNvPr>
          <p:cNvSpPr txBox="1"/>
          <p:nvPr/>
        </p:nvSpPr>
        <p:spPr>
          <a:xfrm>
            <a:off x="5535792" y="4744688"/>
            <a:ext cx="2006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Damage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9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  <p:bldP spid="6" grpId="0" animBg="1"/>
      <p:bldP spid="6" grpId="1" animBg="1"/>
      <p:bldP spid="11" grpId="0" animBg="1"/>
      <p:bldP spid="23" grpId="0"/>
      <p:bldP spid="28" grpId="0"/>
      <p:bldP spid="30" grpId="0"/>
      <p:bldP spid="33" grpId="0"/>
      <p:bldP spid="35" grpId="0"/>
      <p:bldP spid="36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BE25-8CC7-462A-A603-ACED8012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45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 what? </a:t>
            </a:r>
            <a:endParaRPr lang="en-AU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2D68-A7D6-4591-8B58-E279C654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237"/>
            <a:ext cx="10515600" cy="4583055"/>
          </a:xfrm>
        </p:spPr>
        <p:txBody>
          <a:bodyPr>
            <a:normAutofit/>
          </a:bodyPr>
          <a:lstStyle/>
          <a:p>
            <a:pPr marL="0" indent="0" fontAlgn="ctr">
              <a:spcBef>
                <a:spcPts val="3000"/>
              </a:spcBef>
              <a:buNone/>
            </a:pPr>
            <a:r>
              <a:rPr lang="en-US" dirty="0">
                <a:latin typeface="+mj-lt"/>
              </a:rPr>
              <a:t>If we can quantify forecast value, then we can…</a:t>
            </a:r>
          </a:p>
          <a:p>
            <a:pPr marL="514350" indent="-514350" fontAlgn="ctr">
              <a:spcBef>
                <a:spcPts val="3000"/>
              </a:spcBef>
              <a:buFont typeface="+mj-lt"/>
              <a:buAutoNum type="arabicPeriod"/>
            </a:pPr>
            <a:r>
              <a:rPr lang="en-US" dirty="0">
                <a:latin typeface="+mj-lt"/>
              </a:rPr>
              <a:t>Objectively decide between operationalising forecast system A or B to maximise user impact</a:t>
            </a:r>
          </a:p>
          <a:p>
            <a:pPr marL="514350" indent="-514350" fontAlgn="ctr">
              <a:spcBef>
                <a:spcPts val="3000"/>
              </a:spcBef>
              <a:buFont typeface="+mj-lt"/>
              <a:buAutoNum type="arabicPeriod"/>
            </a:pPr>
            <a:r>
              <a:rPr lang="en-US" dirty="0">
                <a:latin typeface="+mj-lt"/>
              </a:rPr>
              <a:t>Enhance dialog between forecasters &amp; users to encourage adoption of forecasts when and where it counts</a:t>
            </a:r>
          </a:p>
          <a:p>
            <a:pPr marL="514350" indent="-514350" fontAlgn="ctr">
              <a:spcBef>
                <a:spcPts val="3000"/>
              </a:spcBef>
              <a:buFont typeface="+mj-lt"/>
              <a:buAutoNum type="arabicPeriod"/>
            </a:pPr>
            <a:r>
              <a:rPr lang="en-US" dirty="0">
                <a:latin typeface="+mj-lt"/>
              </a:rPr>
              <a:t>Improve water resource management by tailoring forecasts to user decisions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C7163-C391-47D5-B053-456F20B2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A39C-74F0-4522-A153-96E31FC623A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2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2419-99D4-498C-9F7E-B5A91FA21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11" y="397110"/>
            <a:ext cx="11256578" cy="1488882"/>
          </a:xfrm>
        </p:spPr>
        <p:txBody>
          <a:bodyPr>
            <a:normAutofit/>
          </a:bodyPr>
          <a:lstStyle/>
          <a:p>
            <a:r>
              <a:rPr lang="en-GB" b="1" dirty="0"/>
              <a:t>Thank you</a:t>
            </a:r>
            <a:endParaRPr lang="en-GB" sz="3200" b="1" dirty="0"/>
          </a:p>
        </p:txBody>
      </p:sp>
      <p:pic>
        <p:nvPicPr>
          <p:cNvPr id="5" name="Picture 4" descr="image001">
            <a:extLst>
              <a:ext uri="{FF2B5EF4-FFF2-40B4-BE49-F238E27FC236}">
                <a16:creationId xmlns:a16="http://schemas.microsoft.com/office/drawing/2014/main" id="{74C5AE39-C72C-4390-856F-4EDBD050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19" y="5193230"/>
            <a:ext cx="3017206" cy="9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693C6D-A89C-4612-BBAB-7FA3292F1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393" y="5193230"/>
            <a:ext cx="2550450" cy="95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0E62A-71A4-72E1-30AC-F53CFD97DD6C}"/>
              </a:ext>
            </a:extLst>
          </p:cNvPr>
          <p:cNvSpPr txBox="1"/>
          <p:nvPr/>
        </p:nvSpPr>
        <p:spPr>
          <a:xfrm>
            <a:off x="315567" y="3339402"/>
            <a:ext cx="11876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Laugesen, R., Thyer, M., McInerney, D., and Kavetski, D.: </a:t>
            </a:r>
            <a:r>
              <a:rPr lang="en-AU" sz="2000" b="1" dirty="0">
                <a:effectLst/>
                <a:latin typeface="+mj-lt"/>
              </a:rPr>
              <a:t>Flexible forecast value metric suitable for a wide range of decisions: application using probabilistic subseasonal streamflow forecasts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AU" sz="2000" dirty="0" err="1">
                <a:solidFill>
                  <a:srgbClr val="000000"/>
                </a:solidFill>
                <a:effectLst/>
                <a:latin typeface="+mj-lt"/>
              </a:rPr>
              <a:t>Hydrol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. Earth Syst. Sci. Discuss. [preprint], 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  <a:hlinkClick r:id="rId5" tooltip="Original URL: https://doi.org/10.5194/hess-2022-65. Click or tap if you trust this link."/>
              </a:rPr>
              <a:t>https://doi.org/10.5194/hess-2022-65</a:t>
            </a:r>
            <a:r>
              <a:rPr lang="en-AU" sz="2000" dirty="0">
                <a:solidFill>
                  <a:srgbClr val="000000"/>
                </a:solidFill>
                <a:effectLst/>
                <a:latin typeface="+mj-lt"/>
              </a:rPr>
              <a:t>, in review, 2022</a:t>
            </a:r>
            <a:endParaRPr lang="en-AU" sz="2000" dirty="0"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11B9897-AC71-3744-38FD-972040C406C4}"/>
              </a:ext>
            </a:extLst>
          </p:cNvPr>
          <p:cNvSpPr txBox="1">
            <a:spLocks/>
          </p:cNvSpPr>
          <p:nvPr/>
        </p:nvSpPr>
        <p:spPr>
          <a:xfrm>
            <a:off x="1377625" y="5009322"/>
            <a:ext cx="9144000" cy="1224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j-lt"/>
              </a:rPr>
              <a:t>Richard Laugesen</a:t>
            </a:r>
          </a:p>
          <a:p>
            <a:r>
              <a:rPr lang="en-US">
                <a:latin typeface="+mj-lt"/>
                <a:hlinkClick r:id="rId6"/>
              </a:rPr>
              <a:t>richard.laugesen@bom.gov.au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  <a:hlinkClick r:id="rId7"/>
              </a:rPr>
              <a:t>https://richardlaugesen.com</a:t>
            </a:r>
            <a:endParaRPr lang="en-US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062E4-1329-F4A5-5587-379556CE051C}"/>
              </a:ext>
            </a:extLst>
          </p:cNvPr>
          <p:cNvSpPr txBox="1"/>
          <p:nvPr/>
        </p:nvSpPr>
        <p:spPr>
          <a:xfrm>
            <a:off x="3822704" y="1794038"/>
            <a:ext cx="454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Pre-print for open discussion</a:t>
            </a:r>
            <a:endParaRPr lang="en-US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2937BE-0773-5450-3580-3180D5C989D8}"/>
              </a:ext>
            </a:extLst>
          </p:cNvPr>
          <p:cNvCxnSpPr>
            <a:cxnSpLocks/>
          </p:cNvCxnSpPr>
          <p:nvPr/>
        </p:nvCxnSpPr>
        <p:spPr>
          <a:xfrm>
            <a:off x="6096000" y="2388818"/>
            <a:ext cx="0" cy="864672"/>
          </a:xfrm>
          <a:prstGeom prst="line">
            <a:avLst/>
          </a:prstGeom>
          <a:ln w="63500">
            <a:solidFill>
              <a:srgbClr val="FF37E7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9.7|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2|6|5.1|9.5|17|1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13.1|1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15532</TotalTime>
  <Words>468</Words>
  <Application>Microsoft Office PowerPoint</Application>
  <PresentationFormat>Widescreen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Relative Utility Value of forecasts (for customer decisions)</vt:lpstr>
      <vt:lpstr>Value? But we already calculate metrics</vt:lpstr>
      <vt:lpstr>Relative Utility Value (RUV)</vt:lpstr>
      <vt:lpstr>Subseasonal streamflow application </vt:lpstr>
      <vt:lpstr>So what?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CCSP</dc:title>
  <dc:creator>Richard Laugesen</dc:creator>
  <cp:lastModifiedBy>Richard Laugesen</cp:lastModifiedBy>
  <cp:revision>1542</cp:revision>
  <dcterms:created xsi:type="dcterms:W3CDTF">2020-07-16T20:15:30Z</dcterms:created>
  <dcterms:modified xsi:type="dcterms:W3CDTF">2022-05-25T03:13:04Z</dcterms:modified>
</cp:coreProperties>
</file>