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0" r:id="rId1"/>
    <p:sldMasterId id="2147483648" r:id="rId2"/>
  </p:sldMasterIdLst>
  <p:notesMasterIdLst>
    <p:notesMasterId r:id="rId21"/>
  </p:notesMasterIdLst>
  <p:sldIdLst>
    <p:sldId id="256" r:id="rId3"/>
    <p:sldId id="278" r:id="rId4"/>
    <p:sldId id="287" r:id="rId5"/>
    <p:sldId id="285" r:id="rId6"/>
    <p:sldId id="288" r:id="rId7"/>
    <p:sldId id="289" r:id="rId8"/>
    <p:sldId id="286" r:id="rId9"/>
    <p:sldId id="292" r:id="rId10"/>
    <p:sldId id="293" r:id="rId11"/>
    <p:sldId id="281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8" autoAdjust="0"/>
    <p:restoredTop sz="94660"/>
  </p:normalViewPr>
  <p:slideViewPr>
    <p:cSldViewPr>
      <p:cViewPr varScale="1">
        <p:scale>
          <a:sx n="82" d="100"/>
          <a:sy n="82" d="100"/>
        </p:scale>
        <p:origin x="71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1A4B0-D059-4531-B1F4-BBF47D262BF4}" type="datetimeFigureOut">
              <a:rPr lang="en-US"/>
              <a:pPr>
                <a:defRPr/>
              </a:pPr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C0525-1E9A-4E75-B46C-F893A014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53E0E-E9E2-4375-9E58-CCC69DDBB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2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917F-C97A-4C0A-B609-68EB328FB88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1933-727F-41BA-865B-376A9C36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5283B-7672-4622-9F26-A2B2FFCAB45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C372-CCF9-4643-BF51-FBA97B614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C0FF-5C1B-4CB8-B490-E8D0A306B75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C953-54ED-4B6A-8263-CA8A6338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86D3-1B23-42CC-B850-1CC6D49DF3C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621D-B3D1-422D-955B-1C2DBCF4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9DBB-8995-4487-9180-6B04BF634C8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FB8-545A-4751-9156-76485D11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E513-1399-4295-9279-2083A62FA9DF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7ED1-32F4-4695-864F-3D6AF1CD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694E-E6B2-45E3-B610-52F5014D9840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CFE3-3DE0-4D9C-9184-3998040D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368E-8605-4557-8587-613AC5C185B3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18-E41A-445E-8A23-8E462640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17E7-4104-482A-8FAB-0D942BAE7D12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97D-4528-4AE6-A38E-B087B15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F075-95E8-4FAE-803C-5B05E8715A09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6F02-B1F6-446A-8B71-1E9EDCD8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B465-7638-49C7-A8C2-704F191CBF4B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72E1-1169-4B87-B618-068E45B7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63FD1-AC60-485E-ADE0-254BEC9554EE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5CDFA-A458-450F-893B-6DE860C4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5D36B7-BC7B-431E-B970-8FE94BF6C82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251FB-A298-4BF4-9AFA-C493FE6E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rdan.krcmaric@noa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0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1371600" y="2035175"/>
            <a:ext cx="9448800" cy="1470025"/>
          </a:xfrm>
        </p:spPr>
        <p:txBody>
          <a:bodyPr/>
          <a:lstStyle/>
          <a:p>
            <a:r>
              <a:rPr lang="en-US" b="1" dirty="0">
                <a:cs typeface="Times New Roman" pitchFamily="18" charset="0"/>
              </a:rPr>
              <a:t>Development and evaluation of the xGEOID20 Digital Elevation Model at 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981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Jordan Krcmaric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  <a:hlinkClick r:id="rId4"/>
              </a:rPr>
              <a:t>jordan.krcmaric@noaa.gov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U.S. National Geodetic Survey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EGU22-13101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Wednesday, 25 May 2022, 10:34-10:41 CEST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062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Geoid Slope Validation Survey (GSVS)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4075"/>
              </p:ext>
            </p:extLst>
          </p:nvPr>
        </p:nvGraphicFramePr>
        <p:xfrm>
          <a:off x="2743200" y="1295400"/>
          <a:ext cx="6096000" cy="4806315"/>
        </p:xfrm>
        <a:graphic>
          <a:graphicData uri="http://schemas.openxmlformats.org/drawingml/2006/table">
            <a:tbl>
              <a:tblPr/>
              <a:tblGrid>
                <a:gridCol w="1543793">
                  <a:extLst>
                    <a:ext uri="{9D8B030D-6E8A-4147-A177-3AD203B41FA5}">
                      <a16:colId xmlns:a16="http://schemas.microsoft.com/office/drawing/2014/main" val="1841456589"/>
                    </a:ext>
                  </a:extLst>
                </a:gridCol>
                <a:gridCol w="1515517">
                  <a:extLst>
                    <a:ext uri="{9D8B030D-6E8A-4147-A177-3AD203B41FA5}">
                      <a16:colId xmlns:a16="http://schemas.microsoft.com/office/drawing/2014/main" val="3306443164"/>
                    </a:ext>
                  </a:extLst>
                </a:gridCol>
                <a:gridCol w="1560756">
                  <a:extLst>
                    <a:ext uri="{9D8B030D-6E8A-4147-A177-3AD203B41FA5}">
                      <a16:colId xmlns:a16="http://schemas.microsoft.com/office/drawing/2014/main" val="1996270751"/>
                    </a:ext>
                  </a:extLst>
                </a:gridCol>
                <a:gridCol w="1475934">
                  <a:extLst>
                    <a:ext uri="{9D8B030D-6E8A-4147-A177-3AD203B41FA5}">
                      <a16:colId xmlns:a16="http://schemas.microsoft.com/office/drawing/2014/main" val="181237945"/>
                    </a:ext>
                  </a:extLst>
                </a:gridCol>
              </a:tblGrid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GSVS11: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83760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3DEP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TanDEM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396362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909090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278183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169636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GSVS14: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60196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3DEP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TanDEM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486849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116151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688734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385875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GSVS17: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546798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3DEP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TanDEM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160138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468728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349408"/>
                  </a:ext>
                </a:extLst>
              </a:tr>
              <a:tr h="266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94035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637974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 All units in meters. Comparison of ellipsoid height.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1399432"/>
            <a:ext cx="1524000" cy="506095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DEM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1277600" cy="4525963"/>
          </a:xfrm>
        </p:spPr>
        <p:txBody>
          <a:bodyPr/>
          <a:lstStyle/>
          <a:p>
            <a:r>
              <a:rPr lang="en-US" dirty="0" err="1"/>
              <a:t>TanDEM</a:t>
            </a:r>
            <a:r>
              <a:rPr lang="en-US" dirty="0"/>
              <a:t>-X chosen to make up the primary layer of the xGEOID20 DEM based on the GSVS and GPS-on-Benchmarks comparisons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To create a noise free bare-earth model, a forest/non-forest mask (released with the </a:t>
            </a:r>
            <a:r>
              <a:rPr lang="en-US" dirty="0" err="1"/>
              <a:t>TanDEM</a:t>
            </a:r>
            <a:r>
              <a:rPr lang="en-US" dirty="0"/>
              <a:t>-X dataset) is used to flag pixels as forest cover, urban areas, and water bodies and replace them with 3DEP or MERIT</a:t>
            </a:r>
          </a:p>
          <a:p>
            <a:pPr lvl="1"/>
            <a:r>
              <a:rPr lang="en-US" dirty="0"/>
              <a:t>3DEP used inside U.S. </a:t>
            </a:r>
          </a:p>
          <a:p>
            <a:pPr lvl="1"/>
            <a:r>
              <a:rPr lang="en-US" dirty="0"/>
              <a:t>MERIT used outside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2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TanDEM</a:t>
            </a:r>
            <a:r>
              <a:rPr lang="en-US" dirty="0">
                <a:latin typeface="+mn-lt"/>
              </a:rPr>
              <a:t>-X Forest/Non-Forest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95" y="1193474"/>
            <a:ext cx="9514601" cy="5162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0595" y="635424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https://download.geoservice.dlr.de/FNF50/#details</a:t>
            </a:r>
          </a:p>
        </p:txBody>
      </p:sp>
    </p:spTree>
    <p:extLst>
      <p:ext uri="{BB962C8B-B14F-4D97-AF65-F5344CB8AC3E}">
        <p14:creationId xmlns:p14="http://schemas.microsoft.com/office/powerpoint/2010/main" val="181380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Composition of the xGEOID20 DEM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43000" y="1143000"/>
            <a:ext cx="10058402" cy="5539409"/>
            <a:chOff x="0" y="23161"/>
            <a:chExt cx="6384073" cy="3515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3" t="24993" r="13017" b="22541"/>
            <a:stretch/>
          </p:blipFill>
          <p:spPr bwMode="auto">
            <a:xfrm>
              <a:off x="1" y="23161"/>
              <a:ext cx="6384072" cy="3515866"/>
            </a:xfrm>
            <a:prstGeom prst="rect">
              <a:avLst/>
            </a:prstGeom>
            <a:noFill/>
          </p:spPr>
        </p:pic>
        <p:grpSp>
          <p:nvGrpSpPr>
            <p:cNvPr id="7" name="Group 6"/>
            <p:cNvGrpSpPr/>
            <p:nvPr/>
          </p:nvGrpSpPr>
          <p:grpSpPr>
            <a:xfrm>
              <a:off x="0" y="2636022"/>
              <a:ext cx="944879" cy="664928"/>
              <a:chOff x="0" y="35946"/>
              <a:chExt cx="944879" cy="66492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63610"/>
                <a:ext cx="133350" cy="546818"/>
                <a:chOff x="0" y="0"/>
                <a:chExt cx="133350" cy="54681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413468"/>
                  <a:ext cx="133350" cy="133350"/>
                </a:xfrm>
                <a:prstGeom prst="rect">
                  <a:avLst/>
                </a:prstGeom>
                <a:solidFill>
                  <a:srgbClr val="5E4F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0" y="206734"/>
                  <a:ext cx="133350" cy="133350"/>
                </a:xfrm>
                <a:prstGeom prst="rect">
                  <a:avLst/>
                </a:prstGeom>
                <a:solidFill>
                  <a:srgbClr val="FFFF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0" y="0"/>
                  <a:ext cx="133350" cy="133350"/>
                </a:xfrm>
                <a:prstGeom prst="rect">
                  <a:avLst/>
                </a:prstGeom>
                <a:solidFill>
                  <a:srgbClr val="A00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26364" y="35946"/>
                <a:ext cx="818515" cy="664928"/>
                <a:chOff x="15046" y="35946"/>
                <a:chExt cx="818515" cy="664928"/>
              </a:xfrm>
            </p:grpSpPr>
            <p:sp>
              <p:nvSpPr>
                <p:cNvPr id="1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5046" y="224624"/>
                  <a:ext cx="818515" cy="25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dirty="0" err="1">
                      <a:effectLst/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TanDEM</a:t>
                  </a:r>
                  <a:r>
                    <a:rPr lang="en-US" sz="1600" dirty="0">
                      <a:effectLst/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-X</a:t>
                  </a:r>
                </a:p>
              </p:txBody>
            </p:sp>
            <p:sp>
              <p:nvSpPr>
                <p:cNvPr id="1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5046" y="446874"/>
                  <a:ext cx="643890" cy="25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dirty="0">
                      <a:effectLst/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MERIT</a:t>
                  </a:r>
                </a:p>
              </p:txBody>
            </p:sp>
            <p:sp>
              <p:nvSpPr>
                <p:cNvPr id="1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2032" y="35946"/>
                  <a:ext cx="492760" cy="222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dirty="0">
                      <a:effectLst/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3DEP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2158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Previous </a:t>
            </a:r>
            <a:r>
              <a:rPr lang="en-US" dirty="0" err="1"/>
              <a:t>xGEOID</a:t>
            </a:r>
            <a:r>
              <a:rPr lang="en-US" dirty="0"/>
              <a:t> DEM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0625" r="28750" b="12500"/>
          <a:stretch/>
        </p:blipFill>
        <p:spPr>
          <a:xfrm>
            <a:off x="1295400" y="1214699"/>
            <a:ext cx="8998880" cy="55067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5943600"/>
            <a:ext cx="1219200" cy="304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7000" y="1214697"/>
            <a:ext cx="607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xGEOID19 DEM vs. GPS-on-Benchmarks</a:t>
            </a:r>
          </a:p>
        </p:txBody>
      </p:sp>
    </p:spTree>
    <p:extLst>
      <p:ext uri="{BB962C8B-B14F-4D97-AF65-F5344CB8AC3E}">
        <p14:creationId xmlns:p14="http://schemas.microsoft.com/office/powerpoint/2010/main" val="35637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Comparison to Previous </a:t>
            </a:r>
            <a:r>
              <a:rPr lang="en-US" dirty="0" err="1">
                <a:latin typeface="+mn-lt"/>
              </a:rPr>
              <a:t>xGEOID</a:t>
            </a:r>
            <a:r>
              <a:rPr lang="en-US" dirty="0">
                <a:latin typeface="+mn-lt"/>
              </a:rPr>
              <a:t> DEM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0625" r="28750" b="12500"/>
          <a:stretch/>
        </p:blipFill>
        <p:spPr>
          <a:xfrm>
            <a:off x="1288120" y="1214698"/>
            <a:ext cx="8998880" cy="5506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000" y="1214697"/>
            <a:ext cx="622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xGEOID20 DEM vs. GPS-on-Benchmarks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5943600"/>
            <a:ext cx="1219200" cy="304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Comparison to Previous </a:t>
            </a:r>
            <a:r>
              <a:rPr lang="en-US" dirty="0" err="1">
                <a:latin typeface="+mn-lt"/>
              </a:rPr>
              <a:t>xGEOID</a:t>
            </a:r>
            <a:r>
              <a:rPr lang="en-US" dirty="0">
                <a:latin typeface="+mn-lt"/>
              </a:rPr>
              <a:t> DEM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8750" r="9374" b="5000"/>
          <a:stretch/>
        </p:blipFill>
        <p:spPr>
          <a:xfrm>
            <a:off x="190500" y="1752600"/>
            <a:ext cx="11811000" cy="4115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096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State by state GPS-on-Benchmarks comparison</a:t>
            </a:r>
          </a:p>
        </p:txBody>
      </p:sp>
    </p:spTree>
    <p:extLst>
      <p:ext uri="{BB962C8B-B14F-4D97-AF65-F5344CB8AC3E}">
        <p14:creationId xmlns:p14="http://schemas.microsoft.com/office/powerpoint/2010/main" val="287611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GSVS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03182"/>
              </p:ext>
            </p:extLst>
          </p:nvPr>
        </p:nvGraphicFramePr>
        <p:xfrm>
          <a:off x="1600200" y="1295400"/>
          <a:ext cx="8991599" cy="4975239"/>
        </p:xfrm>
        <a:graphic>
          <a:graphicData uri="http://schemas.openxmlformats.org/drawingml/2006/table">
            <a:tbl>
              <a:tblPr/>
              <a:tblGrid>
                <a:gridCol w="1535152">
                  <a:extLst>
                    <a:ext uri="{9D8B030D-6E8A-4147-A177-3AD203B41FA5}">
                      <a16:colId xmlns:a16="http://schemas.microsoft.com/office/drawing/2014/main" val="2254295277"/>
                    </a:ext>
                  </a:extLst>
                </a:gridCol>
                <a:gridCol w="1507036">
                  <a:extLst>
                    <a:ext uri="{9D8B030D-6E8A-4147-A177-3AD203B41FA5}">
                      <a16:colId xmlns:a16="http://schemas.microsoft.com/office/drawing/2014/main" val="1086868265"/>
                    </a:ext>
                  </a:extLst>
                </a:gridCol>
                <a:gridCol w="1552021">
                  <a:extLst>
                    <a:ext uri="{9D8B030D-6E8A-4147-A177-3AD203B41FA5}">
                      <a16:colId xmlns:a16="http://schemas.microsoft.com/office/drawing/2014/main" val="3724726508"/>
                    </a:ext>
                  </a:extLst>
                </a:gridCol>
                <a:gridCol w="1467671">
                  <a:extLst>
                    <a:ext uri="{9D8B030D-6E8A-4147-A177-3AD203B41FA5}">
                      <a16:colId xmlns:a16="http://schemas.microsoft.com/office/drawing/2014/main" val="348536218"/>
                    </a:ext>
                  </a:extLst>
                </a:gridCol>
                <a:gridCol w="1467671">
                  <a:extLst>
                    <a:ext uri="{9D8B030D-6E8A-4147-A177-3AD203B41FA5}">
                      <a16:colId xmlns:a16="http://schemas.microsoft.com/office/drawing/2014/main" val="3691448934"/>
                    </a:ext>
                  </a:extLst>
                </a:gridCol>
                <a:gridCol w="1462048">
                  <a:extLst>
                    <a:ext uri="{9D8B030D-6E8A-4147-A177-3AD203B41FA5}">
                      <a16:colId xmlns:a16="http://schemas.microsoft.com/office/drawing/2014/main" val="1707335566"/>
                    </a:ext>
                  </a:extLst>
                </a:gridCol>
              </a:tblGrid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GSVS11: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942535"/>
                  </a:ext>
                </a:extLst>
              </a:tr>
              <a:tr h="3454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3DEP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TanDEM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xG19DEM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xG20DEM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109007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660369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557333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235601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GSVS14: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018329"/>
                  </a:ext>
                </a:extLst>
              </a:tr>
              <a:tr h="3401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3DEP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TanDEM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xG19DEM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xG20DEM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14008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324289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79890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073753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GSVS17: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84647"/>
                  </a:ext>
                </a:extLst>
              </a:tr>
              <a:tr h="3348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3DEP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TanDEM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xG19DEM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xG20DEM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129651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838546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88577"/>
                  </a:ext>
                </a:extLst>
              </a:tr>
              <a:tr h="277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46317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0" y="1417638"/>
            <a:ext cx="3124200" cy="513556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0308" y="6471928"/>
            <a:ext cx="523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 All units in meters. Comparison of ellipsoid height.</a:t>
            </a:r>
          </a:p>
        </p:txBody>
      </p:sp>
    </p:spTree>
    <p:extLst>
      <p:ext uri="{BB962C8B-B14F-4D97-AF65-F5344CB8AC3E}">
        <p14:creationId xmlns:p14="http://schemas.microsoft.com/office/powerpoint/2010/main" val="109836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4403-6673-46BB-AE25-F2E5A667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dirty="0"/>
              <a:t>ICESat-2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817D1-9B32-43D8-8BA7-C0A79261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F1292-F14E-4081-9319-33F7F10B64F6}"/>
              </a:ext>
            </a:extLst>
          </p:cNvPr>
          <p:cNvSpPr txBox="1"/>
          <p:nvPr/>
        </p:nvSpPr>
        <p:spPr>
          <a:xfrm>
            <a:off x="157066" y="1600200"/>
            <a:ext cx="144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*Only ICESat-2 data with height error less than 2 meters used.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3F51E6-ED6A-4D7C-A2D2-D003B5AD1DE7}"/>
              </a:ext>
            </a:extLst>
          </p:cNvPr>
          <p:cNvGrpSpPr/>
          <p:nvPr/>
        </p:nvGrpSpPr>
        <p:grpSpPr>
          <a:xfrm>
            <a:off x="1524000" y="1050227"/>
            <a:ext cx="9415366" cy="5731573"/>
            <a:chOff x="1524000" y="989903"/>
            <a:chExt cx="9415366" cy="57315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F8B77C-5ACD-4BC5-9EFB-206031ED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-126" r="209" b="3404"/>
            <a:stretch/>
          </p:blipFill>
          <p:spPr>
            <a:xfrm>
              <a:off x="1524000" y="989903"/>
              <a:ext cx="9415366" cy="573157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E4BFBB-3A1A-4F8B-AE56-64F7D2672426}"/>
                </a:ext>
              </a:extLst>
            </p:cNvPr>
            <p:cNvSpPr txBox="1"/>
            <p:nvPr/>
          </p:nvSpPr>
          <p:spPr>
            <a:xfrm>
              <a:off x="5715000" y="1066800"/>
              <a:ext cx="510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xGEOID20 DEM vs ICESat-2 ellipsoid heights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65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xGEOID20 DEM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3352"/>
            <a:ext cx="10972800" cy="4952999"/>
          </a:xfrm>
        </p:spPr>
        <p:txBody>
          <a:bodyPr/>
          <a:lstStyle/>
          <a:p>
            <a:r>
              <a:rPr lang="en-US" dirty="0"/>
              <a:t>3” resolution (90 meter) grid covering the full </a:t>
            </a:r>
            <a:r>
              <a:rPr lang="en-US" dirty="0" err="1"/>
              <a:t>xGEOID</a:t>
            </a:r>
            <a:r>
              <a:rPr lang="en-US" dirty="0"/>
              <a:t> model extent (0</a:t>
            </a:r>
            <a:r>
              <a:rPr lang="en-US" baseline="30000" dirty="0"/>
              <a:t>o</a:t>
            </a:r>
            <a:r>
              <a:rPr lang="en-US" dirty="0"/>
              <a:t>N to 85</a:t>
            </a:r>
            <a:r>
              <a:rPr lang="en-US" baseline="30000" dirty="0"/>
              <a:t>o</a:t>
            </a:r>
            <a:r>
              <a:rPr lang="en-US" dirty="0"/>
              <a:t>N, 170</a:t>
            </a:r>
            <a:r>
              <a:rPr lang="en-US" baseline="30000" dirty="0"/>
              <a:t>o</a:t>
            </a:r>
            <a:r>
              <a:rPr lang="en-US" dirty="0"/>
              <a:t>E to 350</a:t>
            </a:r>
            <a:r>
              <a:rPr lang="en-US" baseline="30000" dirty="0"/>
              <a:t>o</a:t>
            </a:r>
            <a:r>
              <a:rPr lang="en-US" dirty="0"/>
              <a:t>E)</a:t>
            </a:r>
          </a:p>
          <a:p>
            <a:endParaRPr lang="en-US" dirty="0"/>
          </a:p>
          <a:p>
            <a:r>
              <a:rPr lang="en-US" dirty="0"/>
              <a:t>Combination of </a:t>
            </a:r>
            <a:r>
              <a:rPr lang="en-US" u="sng" dirty="0" err="1"/>
              <a:t>TanDEM</a:t>
            </a:r>
            <a:r>
              <a:rPr lang="en-US" u="sng" dirty="0"/>
              <a:t>-X</a:t>
            </a:r>
            <a:r>
              <a:rPr lang="en-US" dirty="0"/>
              <a:t>, the </a:t>
            </a:r>
            <a:r>
              <a:rPr lang="en-US" u="sng" dirty="0"/>
              <a:t>USGS 3DEP 1” DEM</a:t>
            </a:r>
            <a:r>
              <a:rPr lang="en-US" dirty="0"/>
              <a:t>, and </a:t>
            </a:r>
            <a:r>
              <a:rPr lang="en-US" u="sng" dirty="0"/>
              <a:t>MERIT</a:t>
            </a:r>
          </a:p>
          <a:p>
            <a:endParaRPr lang="en-US" dirty="0"/>
          </a:p>
          <a:p>
            <a:r>
              <a:rPr lang="en-US" dirty="0"/>
              <a:t>Update to the DEM used in previous </a:t>
            </a:r>
            <a:r>
              <a:rPr lang="en-US" dirty="0" err="1"/>
              <a:t>xGEOID</a:t>
            </a:r>
            <a:r>
              <a:rPr lang="en-US" dirty="0"/>
              <a:t> models</a:t>
            </a:r>
          </a:p>
          <a:p>
            <a:pPr lvl="1"/>
            <a:r>
              <a:rPr lang="en-US" dirty="0"/>
              <a:t>SRTMv4.1 south of 60</a:t>
            </a:r>
            <a:r>
              <a:rPr lang="en-US" baseline="30000" dirty="0"/>
              <a:t>o</a:t>
            </a:r>
            <a:r>
              <a:rPr lang="en-US" dirty="0"/>
              <a:t>N</a:t>
            </a:r>
          </a:p>
          <a:p>
            <a:pPr lvl="1"/>
            <a:r>
              <a:rPr lang="en-US" dirty="0"/>
              <a:t>ASTER (Alaska), CDED (Canada), GIMPv1 (Greenland), and MERIT (Iceland) north of 60</a:t>
            </a:r>
            <a:r>
              <a:rPr lang="en-US" baseline="30000" dirty="0"/>
              <a:t>o</a:t>
            </a:r>
            <a:r>
              <a:rPr lang="en-US" dirty="0"/>
              <a:t>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TanDEM</a:t>
            </a:r>
            <a:r>
              <a:rPr lang="en-US" dirty="0"/>
              <a:t>-X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625" r="28750" b="10625"/>
          <a:stretch/>
        </p:blipFill>
        <p:spPr>
          <a:xfrm>
            <a:off x="3545114" y="1143001"/>
            <a:ext cx="8265886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29600" y="2438400"/>
            <a:ext cx="1676400" cy="32004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219200"/>
            <a:ext cx="3276600" cy="440120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Satellite derived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Data available as a 90 meter resolution global elevation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Represents a </a:t>
            </a:r>
            <a:r>
              <a:rPr lang="en-US" sz="2000" u="sng" dirty="0">
                <a:latin typeface="+mn-lt"/>
              </a:rPr>
              <a:t>digital surface model</a:t>
            </a:r>
            <a:r>
              <a:rPr lang="en-US" sz="2000" dirty="0">
                <a:latin typeface="+mn-lt"/>
              </a:rPr>
              <a:t>, includes tree canopy and building heights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Dataset is not cleaned or edited,  </a:t>
            </a:r>
            <a:r>
              <a:rPr lang="en-US" sz="2000" u="sng" dirty="0">
                <a:latin typeface="+mn-lt"/>
              </a:rPr>
              <a:t>very noisy over water bodies and 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1143001"/>
            <a:ext cx="1411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n-lt"/>
              </a:rPr>
              <a:t>TanDEM</a:t>
            </a:r>
            <a:r>
              <a:rPr lang="en-US" b="1" dirty="0">
                <a:latin typeface="+mn-lt"/>
              </a:rPr>
              <a:t>-X vs. GPS-on-Benchmarks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E0302-9D8E-447F-957F-F295CBB0BD79}"/>
              </a:ext>
            </a:extLst>
          </p:cNvPr>
          <p:cNvSpPr txBox="1"/>
          <p:nvPr/>
        </p:nvSpPr>
        <p:spPr>
          <a:xfrm>
            <a:off x="188686" y="6227464"/>
            <a:ext cx="708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Wessel B, Huber M, </a:t>
            </a:r>
            <a:r>
              <a:rPr lang="en-US" sz="1100" dirty="0" err="1"/>
              <a:t>Wohlfart</a:t>
            </a:r>
            <a:r>
              <a:rPr lang="en-US" sz="1100" dirty="0"/>
              <a:t> C, </a:t>
            </a:r>
            <a:r>
              <a:rPr lang="en-US" sz="1100" dirty="0" err="1"/>
              <a:t>Marschalk</a:t>
            </a:r>
            <a:r>
              <a:rPr lang="en-US" sz="1100" dirty="0"/>
              <a:t> U, </a:t>
            </a:r>
            <a:r>
              <a:rPr lang="en-US" sz="1100" dirty="0" err="1"/>
              <a:t>Kosmann</a:t>
            </a:r>
            <a:r>
              <a:rPr lang="en-US" sz="1100" dirty="0"/>
              <a:t> D, Roth A (2018): Accuracy Assessment of the Global </a:t>
            </a:r>
            <a:r>
              <a:rPr lang="en-US" sz="1100" dirty="0" err="1"/>
              <a:t>TanDEM</a:t>
            </a:r>
            <a:r>
              <a:rPr lang="en-US" sz="1100" dirty="0"/>
              <a:t>-X Digital Elevation Model with GPS Data. ISPRS Journal of Photogrammetry and Remote Sensing. Vol. 139, pp. 171-182.</a:t>
            </a:r>
          </a:p>
        </p:txBody>
      </p:sp>
    </p:spTree>
    <p:extLst>
      <p:ext uri="{BB962C8B-B14F-4D97-AF65-F5344CB8AC3E}">
        <p14:creationId xmlns:p14="http://schemas.microsoft.com/office/powerpoint/2010/main" val="16431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TanDEM</a:t>
            </a:r>
            <a:r>
              <a:rPr lang="en-US" dirty="0">
                <a:latin typeface="+mn-lt"/>
              </a:rPr>
              <a:t>-X – Digital Surface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77325" y="1238698"/>
            <a:ext cx="11696532" cy="5583016"/>
            <a:chOff x="297543" y="1280153"/>
            <a:chExt cx="11696532" cy="5583016"/>
          </a:xfrm>
        </p:grpSpPr>
        <p:grpSp>
          <p:nvGrpSpPr>
            <p:cNvPr id="8" name="Group 7"/>
            <p:cNvGrpSpPr/>
            <p:nvPr/>
          </p:nvGrpSpPr>
          <p:grpSpPr>
            <a:xfrm>
              <a:off x="304800" y="1280153"/>
              <a:ext cx="10210800" cy="5213684"/>
              <a:chOff x="914400" y="1280153"/>
              <a:chExt cx="10210800" cy="521368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63" t="15277" r="23958" b="15278"/>
              <a:stretch/>
            </p:blipFill>
            <p:spPr>
              <a:xfrm>
                <a:off x="914400" y="1280153"/>
                <a:ext cx="4953000" cy="521368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62" t="15278" r="23958" b="15277"/>
              <a:stretch/>
            </p:blipFill>
            <p:spPr>
              <a:xfrm>
                <a:off x="6172200" y="1280153"/>
                <a:ext cx="4953000" cy="5213684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0" y="2860855"/>
              <a:ext cx="1326075" cy="341493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7543" y="649383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TanDEM</a:t>
              </a:r>
              <a:r>
                <a:rPr lang="en-US" dirty="0">
                  <a:latin typeface="+mn-lt"/>
                </a:rPr>
                <a:t>-X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6493837"/>
              <a:ext cx="2995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3DEP (Bare-earth model)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86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TanDEM</a:t>
            </a:r>
            <a:r>
              <a:rPr lang="en-US" dirty="0">
                <a:latin typeface="+mn-lt"/>
              </a:rPr>
              <a:t>-X – Noise and Voids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3400" y="1509713"/>
            <a:ext cx="10094648" cy="4754562"/>
            <a:chOff x="2514600" y="2743994"/>
            <a:chExt cx="4853521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9" t="24268" r="41666" b="23649"/>
            <a:stretch/>
          </p:blipFill>
          <p:spPr>
            <a:xfrm>
              <a:off x="2514600" y="2743994"/>
              <a:ext cx="2362200" cy="228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9" t="24624" r="41406" b="23293"/>
            <a:stretch/>
          </p:blipFill>
          <p:spPr>
            <a:xfrm>
              <a:off x="5005921" y="2743994"/>
              <a:ext cx="2362200" cy="2286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819400"/>
            <a:ext cx="1326075" cy="3414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34521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TanDEM</a:t>
            </a:r>
            <a:r>
              <a:rPr lang="en-US" dirty="0">
                <a:latin typeface="+mn-lt"/>
              </a:rPr>
              <a:t>-X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6345217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MERIT (error removed model)</a:t>
            </a:r>
          </a:p>
        </p:txBody>
      </p:sp>
    </p:spTree>
    <p:extLst>
      <p:ext uri="{BB962C8B-B14F-4D97-AF65-F5344CB8AC3E}">
        <p14:creationId xmlns:p14="http://schemas.microsoft.com/office/powerpoint/2010/main" val="129374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USGS 3DEP 1” DEM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624" r="28750" b="8751"/>
          <a:stretch/>
        </p:blipFill>
        <p:spPr>
          <a:xfrm>
            <a:off x="3543300" y="1143000"/>
            <a:ext cx="8267700" cy="5228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143000"/>
            <a:ext cx="3276600" cy="50167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Comprised of LIDAR, digital photogrammetry, IFSAR (Alaska), and USGS topographic contour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30 meter resolution (</a:t>
            </a:r>
            <a:r>
              <a:rPr lang="en-US" sz="2000" dirty="0" err="1">
                <a:latin typeface="+mn-lt"/>
              </a:rPr>
              <a:t>downsampled</a:t>
            </a:r>
            <a:r>
              <a:rPr lang="en-US" sz="2000" dirty="0">
                <a:latin typeface="+mn-lt"/>
              </a:rPr>
              <a:t> to 90 meters for combination)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n-lt"/>
              </a:rPr>
              <a:t>Bare-earth elevation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Spatial extent limited to U.S., Canada and Mexico, with </a:t>
            </a:r>
            <a:r>
              <a:rPr lang="en-US" sz="2000" u="sng" dirty="0">
                <a:latin typeface="+mn-lt"/>
              </a:rPr>
              <a:t>diminished data quality outside U.S.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0" y="1143001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3DEP vs. GPS-on-Benchmarks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8718" y="63066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*GPS-on-Benchmarks comparison to </a:t>
            </a:r>
            <a:r>
              <a:rPr lang="en-US" dirty="0" err="1">
                <a:latin typeface="+mn-lt"/>
              </a:rPr>
              <a:t>downsampled</a:t>
            </a:r>
            <a:r>
              <a:rPr lang="en-US" dirty="0">
                <a:latin typeface="+mn-lt"/>
              </a:rPr>
              <a:t> 3DEP dataset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836F5-95D8-4B9D-9F41-A6A60354AD8E}"/>
              </a:ext>
            </a:extLst>
          </p:cNvPr>
          <p:cNvSpPr txBox="1"/>
          <p:nvPr/>
        </p:nvSpPr>
        <p:spPr>
          <a:xfrm>
            <a:off x="125963" y="6194562"/>
            <a:ext cx="556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United States Geological Survey (2021): United States Geological Survey 3D Elevation Program 1 arc-second Digital Elevation Model. Distributed by </a:t>
            </a:r>
            <a:r>
              <a:rPr lang="en-US" sz="1200" dirty="0" err="1"/>
              <a:t>OpenTopography</a:t>
            </a:r>
            <a:r>
              <a:rPr lang="en-US" sz="1200" dirty="0"/>
              <a:t>. https://doi.org/10.5069/G98K778D.</a:t>
            </a:r>
          </a:p>
        </p:txBody>
      </p:sp>
    </p:spTree>
    <p:extLst>
      <p:ext uri="{BB962C8B-B14F-4D97-AF65-F5344CB8AC3E}">
        <p14:creationId xmlns:p14="http://schemas.microsoft.com/office/powerpoint/2010/main" val="218988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3DEP – Data Outside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32639" r="13542" b="30903"/>
          <a:stretch/>
        </p:blipFill>
        <p:spPr>
          <a:xfrm>
            <a:off x="2895600" y="1245658"/>
            <a:ext cx="6553200" cy="254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32639" r="13542" b="30903"/>
          <a:stretch/>
        </p:blipFill>
        <p:spPr>
          <a:xfrm>
            <a:off x="2895600" y="3928533"/>
            <a:ext cx="6553200" cy="2548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562" y="2941414"/>
            <a:ext cx="1326075" cy="3414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125258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3DEP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944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MERIT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6477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Michipicoten</a:t>
            </a:r>
            <a:r>
              <a:rPr lang="en-US" dirty="0">
                <a:latin typeface="+mn-lt"/>
              </a:rPr>
              <a:t> Island on the Canadian side of Lake Superior</a:t>
            </a:r>
          </a:p>
        </p:txBody>
      </p:sp>
    </p:spTree>
    <p:extLst>
      <p:ext uri="{BB962C8B-B14F-4D97-AF65-F5344CB8AC3E}">
        <p14:creationId xmlns:p14="http://schemas.microsoft.com/office/powerpoint/2010/main" val="384638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3DEP – Contour Map Scans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 t="20605" r="17536" b="17860"/>
          <a:stretch/>
        </p:blipFill>
        <p:spPr>
          <a:xfrm>
            <a:off x="3086100" y="1524000"/>
            <a:ext cx="601980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944291"/>
            <a:ext cx="1295400" cy="2999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100" y="6053591"/>
            <a:ext cx="5143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3DEP – MERIT, Northwestern Canada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0" y="1981200"/>
            <a:ext cx="4572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96629" y="4267200"/>
            <a:ext cx="4572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4902767"/>
            <a:ext cx="4572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MERIT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143000"/>
            <a:ext cx="3276600" cy="470898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Primarily NASA SRTM3 v2.1 with JAXA AW3D-30m DEM v1 used north of 60</a:t>
            </a:r>
            <a:r>
              <a:rPr lang="en-US" sz="2000" baseline="30000" dirty="0">
                <a:latin typeface="+mn-lt"/>
              </a:rPr>
              <a:t>o</a:t>
            </a:r>
            <a:r>
              <a:rPr lang="en-US" sz="2000" dirty="0">
                <a:latin typeface="+mn-lt"/>
              </a:rPr>
              <a:t>N, Viewfinder Panoramas DEM used for void filling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90 meter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n-lt"/>
              </a:rPr>
              <a:t>Error corrected bare-earth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Has </a:t>
            </a:r>
            <a:r>
              <a:rPr lang="en-US" sz="2000" u="sng" dirty="0">
                <a:latin typeface="+mn-lt"/>
              </a:rPr>
              <a:t>~1m bias</a:t>
            </a:r>
            <a:r>
              <a:rPr lang="en-US" sz="2000" dirty="0">
                <a:latin typeface="+mn-lt"/>
              </a:rPr>
              <a:t>, seen in most DEMs based off of the SRTM DEM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0625" r="28750" b="10625"/>
          <a:stretch/>
        </p:blipFill>
        <p:spPr>
          <a:xfrm>
            <a:off x="3663097" y="1140759"/>
            <a:ext cx="8147903" cy="5107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15600" y="1143001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MERIT vs. GPS-on-Benchmarks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3097" y="5257800"/>
            <a:ext cx="1213703" cy="457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0D020-9456-475F-A6FE-9E2C2111A8C6}"/>
              </a:ext>
            </a:extLst>
          </p:cNvPr>
          <p:cNvSpPr txBox="1"/>
          <p:nvPr/>
        </p:nvSpPr>
        <p:spPr>
          <a:xfrm>
            <a:off x="152400" y="62116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Yamazaki D, D </a:t>
            </a:r>
            <a:r>
              <a:rPr lang="en-US" sz="1200" dirty="0" err="1"/>
              <a:t>Ikeshima</a:t>
            </a:r>
            <a:r>
              <a:rPr lang="en-US" sz="1200" dirty="0"/>
              <a:t>, R </a:t>
            </a:r>
            <a:r>
              <a:rPr lang="en-US" sz="1200" dirty="0" err="1"/>
              <a:t>Tawatari</a:t>
            </a:r>
            <a:r>
              <a:rPr lang="en-US" sz="1200" dirty="0"/>
              <a:t>, T Yamaguchi, F O’Loughlin, JC Neal, CC Sampson, S </a:t>
            </a:r>
            <a:r>
              <a:rPr lang="en-US" sz="1200" dirty="0" err="1"/>
              <a:t>Kanae</a:t>
            </a:r>
            <a:r>
              <a:rPr lang="en-US" sz="1200" dirty="0"/>
              <a:t>, PD Bates (2017): A high accuracy map of global terrain elevations, Geophysical Research Letters, vol.44, pp.5844-5853.</a:t>
            </a:r>
          </a:p>
        </p:txBody>
      </p:sp>
    </p:spTree>
    <p:extLst>
      <p:ext uri="{BB962C8B-B14F-4D97-AF65-F5344CB8AC3E}">
        <p14:creationId xmlns:p14="http://schemas.microsoft.com/office/powerpoint/2010/main" val="8263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13385</TotalTime>
  <Words>815</Words>
  <Application>Microsoft Office PowerPoint</Application>
  <PresentationFormat>Widescreen</PresentationFormat>
  <Paragraphs>233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Custom Design</vt:lpstr>
      <vt:lpstr>Office Theme</vt:lpstr>
      <vt:lpstr>Development and evaluation of the xGEOID20 Digital Elevation Model at NGS</vt:lpstr>
      <vt:lpstr>xGEOID20 DEM</vt:lpstr>
      <vt:lpstr>TanDEM-X</vt:lpstr>
      <vt:lpstr>TanDEM-X – Digital Surface Model</vt:lpstr>
      <vt:lpstr>TanDEM-X – Noise and Voids</vt:lpstr>
      <vt:lpstr>USGS 3DEP 1” DEM</vt:lpstr>
      <vt:lpstr>3DEP – Data Outside U.S.</vt:lpstr>
      <vt:lpstr>3DEP – Contour Map Scans</vt:lpstr>
      <vt:lpstr>MERIT</vt:lpstr>
      <vt:lpstr>Geoid Slope Validation Survey (GSVS) Comparison</vt:lpstr>
      <vt:lpstr>Combined DEM</vt:lpstr>
      <vt:lpstr>TanDEM-X Forest/Non-Forest Map</vt:lpstr>
      <vt:lpstr>Composition of the xGEOID20 DEM</vt:lpstr>
      <vt:lpstr>Comparison to Previous xGEOID DEM</vt:lpstr>
      <vt:lpstr>Comparison to Previous xGEOID DEM</vt:lpstr>
      <vt:lpstr>Comparison to Previous xGEOID DEM</vt:lpstr>
      <vt:lpstr>GSVS Comparison</vt:lpstr>
      <vt:lpstr>ICESat-2 Comparison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Jordan Krcmaric</cp:lastModifiedBy>
  <cp:revision>150</cp:revision>
  <dcterms:created xsi:type="dcterms:W3CDTF">2009-10-22T15:32:12Z</dcterms:created>
  <dcterms:modified xsi:type="dcterms:W3CDTF">2022-05-24T06:48:25Z</dcterms:modified>
</cp:coreProperties>
</file>