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6.tif" ContentType="image/jpeg"/>
  <Override PartName="/ppt/media/image17.tif" ContentType="image/jpeg"/>
  <Override PartName="/ppt/notesSlides/notesSlide8.xml" ContentType="application/vnd.openxmlformats-officedocument.presentationml.notesSlide+xml"/>
  <Override PartName="/ppt/media/image19.tif" ContentType="image/jpeg"/>
  <Override PartName="/ppt/media/image20.tif" ContentType="image/jpeg"/>
  <Override PartName="/ppt/media/image21.tif" ContentType="image/jpeg"/>
  <Override PartName="/ppt/media/image22.tif" ContentType="image/jpeg"/>
  <Override PartName="/ppt/media/image23.tif" ContentType="image/jpeg"/>
  <Override PartName="/ppt/media/image24.tif" ContentType="image/jpeg"/>
  <Override PartName="/ppt/media/image25.tif" ContentType="image/jpeg"/>
  <Override PartName="/ppt/media/image26.tif" ContentType="image/jpeg"/>
  <Override PartName="/ppt/notesSlides/notesSlide9.xml" ContentType="application/vnd.openxmlformats-officedocument.presentationml.notesSlide+xml"/>
  <Override PartName="/ppt/media/image30.tif" ContentType="image/jpeg"/>
  <Override PartName="/ppt/media/image31.tif" ContentType="image/jpeg"/>
  <Override PartName="/ppt/media/image32.tif"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3.xml" ContentType="application/vnd.openxmlformats-officedocument.presentationml.notesSlide+xml"/>
  <Override PartName="/ppt/media/image38.tif" ContentType="image/jpeg"/>
  <Override PartName="/ppt/media/image39.tif" ContentType="image/jpeg"/>
  <Override PartName="/ppt/media/image40.tif" ContentType="image/jpeg"/>
  <Override PartName="/ppt/charts/chart6.xml" ContentType="application/vnd.openxmlformats-officedocument.drawingml.chart+xml"/>
  <Override PartName="/ppt/charts/chart7.xml" ContentType="application/vnd.openxmlformats-officedocument.drawingml.chart+xml"/>
  <Override PartName="/ppt/media/image45.tif" ContentType="image/jpeg"/>
  <Override PartName="/ppt/media/image46.tif" ContentType="image/jpeg"/>
  <Override PartName="/ppt/media/image47.tif" ContentType="image/jpeg"/>
  <Override PartName="/ppt/charts/chart8.xml" ContentType="application/vnd.openxmlformats-officedocument.drawingml.chart+xml"/>
  <Override PartName="/ppt/media/image48.tif" ContentType="image/jpeg"/>
  <Override PartName="/ppt/charts/chart9.xml" ContentType="application/vnd.openxmlformats-officedocument.drawingml.chart+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8"/>
  </p:notesMasterIdLst>
  <p:handoutMasterIdLst>
    <p:handoutMasterId r:id="rId19"/>
  </p:handoutMasterIdLst>
  <p:sldIdLst>
    <p:sldId id="1732" r:id="rId2"/>
    <p:sldId id="1969" r:id="rId3"/>
    <p:sldId id="1971" r:id="rId4"/>
    <p:sldId id="2016" r:id="rId5"/>
    <p:sldId id="1972" r:id="rId6"/>
    <p:sldId id="2015" r:id="rId7"/>
    <p:sldId id="2017" r:id="rId8"/>
    <p:sldId id="1974" r:id="rId9"/>
    <p:sldId id="2018" r:id="rId10"/>
    <p:sldId id="2019" r:id="rId11"/>
    <p:sldId id="2020" r:id="rId12"/>
    <p:sldId id="2021" r:id="rId13"/>
    <p:sldId id="1975" r:id="rId14"/>
    <p:sldId id="1985" r:id="rId15"/>
    <p:sldId id="2022" r:id="rId16"/>
    <p:sldId id="2023"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2C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27" autoAdjust="0"/>
    <p:restoredTop sz="89696" autoAdjust="0"/>
  </p:normalViewPr>
  <p:slideViewPr>
    <p:cSldViewPr snapToGrid="0">
      <p:cViewPr varScale="1">
        <p:scale>
          <a:sx n="102" d="100"/>
          <a:sy n="102" d="100"/>
        </p:scale>
        <p:origin x="-888" y="-9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2388" y="8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 Guanghui" userId="6fdaa37e4c1e8cf0" providerId="LiveId" clId="{FBF58013-D0A0-4EA0-A76B-56121E5A09E8}"/>
    <pc:docChg chg="custSel modSld">
      <pc:chgData name="Hu Guanghui" userId="6fdaa37e4c1e8cf0" providerId="LiveId" clId="{FBF58013-D0A0-4EA0-A76B-56121E5A09E8}" dt="2021-06-21T02:27:11.208" v="33"/>
      <pc:docMkLst>
        <pc:docMk/>
      </pc:docMkLst>
      <pc:sldChg chg="modSp mod">
        <pc:chgData name="Hu Guanghui" userId="6fdaa37e4c1e8cf0" providerId="LiveId" clId="{FBF58013-D0A0-4EA0-A76B-56121E5A09E8}" dt="2021-06-21T02:26:33.487" v="16"/>
        <pc:sldMkLst>
          <pc:docMk/>
          <pc:sldMk cId="0" sldId="1732"/>
        </pc:sldMkLst>
        <pc:spChg chg="mod">
          <ac:chgData name="Hu Guanghui" userId="6fdaa37e4c1e8cf0" providerId="LiveId" clId="{FBF58013-D0A0-4EA0-A76B-56121E5A09E8}" dt="2021-06-21T02:26:29.256" v="4"/>
          <ac:spMkLst>
            <pc:docMk/>
            <pc:sldMk cId="0" sldId="1732"/>
            <ac:spMk id="2" creationId="{00000000-0000-0000-0000-000000000000}"/>
          </ac:spMkLst>
        </pc:spChg>
        <pc:spChg chg="mod">
          <ac:chgData name="Hu Guanghui" userId="6fdaa37e4c1e8cf0" providerId="LiveId" clId="{FBF58013-D0A0-4EA0-A76B-56121E5A09E8}" dt="2021-06-21T02:26:33.487" v="16"/>
          <ac:spMkLst>
            <pc:docMk/>
            <pc:sldMk cId="0" sldId="1732"/>
            <ac:spMk id="10" creationId="{00000000-0000-0000-0000-000000000000}"/>
          </ac:spMkLst>
        </pc:spChg>
      </pc:sldChg>
      <pc:sldChg chg="delSp modSp mod">
        <pc:chgData name="Hu Guanghui" userId="6fdaa37e4c1e8cf0" providerId="LiveId" clId="{FBF58013-D0A0-4EA0-A76B-56121E5A09E8}" dt="2021-06-21T02:27:11.208" v="33"/>
        <pc:sldMkLst>
          <pc:docMk/>
          <pc:sldMk cId="276014633" sldId="1946"/>
        </pc:sldMkLst>
        <pc:spChg chg="mod">
          <ac:chgData name="Hu Guanghui" userId="6fdaa37e4c1e8cf0" providerId="LiveId" clId="{FBF58013-D0A0-4EA0-A76B-56121E5A09E8}" dt="2021-06-21T02:27:03.810" v="27" actId="20577"/>
          <ac:spMkLst>
            <pc:docMk/>
            <pc:sldMk cId="276014633" sldId="1946"/>
            <ac:spMk id="8" creationId="{00000000-0000-0000-0000-000000000000}"/>
          </ac:spMkLst>
        </pc:spChg>
        <pc:spChg chg="mod">
          <ac:chgData name="Hu Guanghui" userId="6fdaa37e4c1e8cf0" providerId="LiveId" clId="{FBF58013-D0A0-4EA0-A76B-56121E5A09E8}" dt="2021-06-21T02:27:11.208" v="33"/>
          <ac:spMkLst>
            <pc:docMk/>
            <pc:sldMk cId="276014633" sldId="1946"/>
            <ac:spMk id="13" creationId="{E32BD23C-478D-4CBF-94E9-317B68A9E2C9}"/>
          </ac:spMkLst>
        </pc:spChg>
        <pc:grpChg chg="mod">
          <ac:chgData name="Hu Guanghui" userId="6fdaa37e4c1e8cf0" providerId="LiveId" clId="{FBF58013-D0A0-4EA0-A76B-56121E5A09E8}" dt="2021-06-21T02:26:47.751" v="19" actId="1076"/>
          <ac:grpSpMkLst>
            <pc:docMk/>
            <pc:sldMk cId="276014633" sldId="1946"/>
            <ac:grpSpMk id="9" creationId="{D0F1687B-3F32-4187-B1C5-DB4C1C4CD44D}"/>
          </ac:grpSpMkLst>
        </pc:grpChg>
        <pc:picChg chg="del">
          <ac:chgData name="Hu Guanghui" userId="6fdaa37e4c1e8cf0" providerId="LiveId" clId="{FBF58013-D0A0-4EA0-A76B-56121E5A09E8}" dt="2021-06-21T02:26:45.764" v="18" actId="478"/>
          <ac:picMkLst>
            <pc:docMk/>
            <pc:sldMk cId="276014633" sldId="1946"/>
            <ac:picMk id="2" creationId="{421B0998-9560-44CC-8F0A-D6D2FB23881D}"/>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E:\mjf\desert\&#32441;&#29702;&#22270;&#35889;\&#22270;&#35889;&#25972;&#297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mjf\desert\&#32441;&#29702;&#22270;&#35889;\&#22270;&#35889;&#25972;&#2970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mjf\desert\&#32441;&#29702;&#22270;&#35889;\&#22270;&#35889;&#25972;&#2970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mjf\desert\&#32441;&#29702;&#22270;&#35889;\&#22270;&#35889;&#25972;&#2970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mjf\desert\&#32441;&#29702;&#22270;&#35889;\&#22270;&#35889;&#25972;&#2970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mjf\desert\&#32441;&#29702;&#22270;&#35889;\&#22270;&#35889;&#25972;&#2970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mjf\desert\&#32441;&#29702;&#22270;&#35889;\&#22270;&#35889;&#25972;&#2970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E:\mjf\desert\&#32441;&#29702;&#22270;&#35889;\&#22270;&#35889;&#25972;&#29702;.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mjf\desert\&#32441;&#29702;&#22270;&#35889;\&#22270;&#35889;&#25972;&#297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308684033253319E-2"/>
          <c:y val="3.5670745976030108E-2"/>
          <c:w val="0.79647486498938358"/>
          <c:h val="0.92865850804793981"/>
        </c:manualLayout>
      </c:layout>
      <c:lineChart>
        <c:grouping val="standard"/>
        <c:varyColors val="0"/>
        <c:ser>
          <c:idx val="0"/>
          <c:order val="0"/>
          <c:tx>
            <c:strRef>
              <c:f>Sheet4!$C$2</c:f>
              <c:strCache>
                <c:ptCount val="1"/>
                <c:pt idx="0">
                  <c:v>金字塔形沙丘链</c:v>
                </c:pt>
              </c:strCache>
            </c:strRef>
          </c:tx>
          <c:spPr>
            <a:ln>
              <a:solidFill>
                <a:srgbClr val="FFC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Sheet4!$D$2:$K$2</c:f>
              <c:numCache>
                <c:formatCode>General</c:formatCode>
                <c:ptCount val="8"/>
                <c:pt idx="0">
                  <c:v>0.12358950428671464</c:v>
                </c:pt>
                <c:pt idx="1">
                  <c:v>0.21086733970531688</c:v>
                </c:pt>
                <c:pt idx="2">
                  <c:v>1</c:v>
                </c:pt>
                <c:pt idx="3">
                  <c:v>0</c:v>
                </c:pt>
                <c:pt idx="4">
                  <c:v>7.8052489011963631E-3</c:v>
                </c:pt>
                <c:pt idx="5">
                  <c:v>3.4735239416312021E-2</c:v>
                </c:pt>
                <c:pt idx="6">
                  <c:v>0.38954243721449644</c:v>
                </c:pt>
                <c:pt idx="7">
                  <c:v>2.4234835858196113E-3</c:v>
                </c:pt>
              </c:numCache>
            </c:numRef>
          </c:val>
          <c:smooth val="1"/>
        </c:ser>
        <c:ser>
          <c:idx val="1"/>
          <c:order val="1"/>
          <c:tx>
            <c:strRef>
              <c:f>Sheet4!$C$3</c:f>
              <c:strCache>
                <c:ptCount val="1"/>
                <c:pt idx="0">
                  <c:v>金字塔形沙丘链</c:v>
                </c:pt>
              </c:strCache>
            </c:strRef>
          </c:tx>
          <c:spPr>
            <a:ln>
              <a:solidFill>
                <a:srgbClr val="FFC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Sheet4!$D$3:$K$3</c:f>
              <c:numCache>
                <c:formatCode>General</c:formatCode>
                <c:ptCount val="8"/>
                <c:pt idx="0">
                  <c:v>0.4200901827158427</c:v>
                </c:pt>
                <c:pt idx="1">
                  <c:v>0.10013158669754522</c:v>
                </c:pt>
                <c:pt idx="2">
                  <c:v>0.68537832412977684</c:v>
                </c:pt>
                <c:pt idx="3">
                  <c:v>3.0890835404055419E-2</c:v>
                </c:pt>
                <c:pt idx="4">
                  <c:v>3.3851200098427951E-2</c:v>
                </c:pt>
                <c:pt idx="5">
                  <c:v>4.3108523409648167E-3</c:v>
                </c:pt>
                <c:pt idx="6">
                  <c:v>0.29405871539067774</c:v>
                </c:pt>
                <c:pt idx="7">
                  <c:v>0</c:v>
                </c:pt>
              </c:numCache>
            </c:numRef>
          </c:val>
          <c:smooth val="1"/>
        </c:ser>
        <c:ser>
          <c:idx val="3"/>
          <c:order val="2"/>
          <c:tx>
            <c:strRef>
              <c:f>Sheet4!$C$5</c:f>
              <c:strCache>
                <c:ptCount val="1"/>
                <c:pt idx="0">
                  <c:v>复合形链状沙山</c:v>
                </c:pt>
              </c:strCache>
            </c:strRef>
          </c:tx>
          <c:spPr>
            <a:ln>
              <a:solidFill>
                <a:srgbClr val="FF0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Sheet4!$D$5:$K$5</c:f>
              <c:numCache>
                <c:formatCode>General</c:formatCode>
                <c:ptCount val="8"/>
                <c:pt idx="0">
                  <c:v>0</c:v>
                </c:pt>
                <c:pt idx="1">
                  <c:v>0.19831088025647806</c:v>
                </c:pt>
                <c:pt idx="2">
                  <c:v>0.29542992862105694</c:v>
                </c:pt>
                <c:pt idx="3">
                  <c:v>0.40994819411315797</c:v>
                </c:pt>
                <c:pt idx="4">
                  <c:v>0.18101602421790733</c:v>
                </c:pt>
                <c:pt idx="5">
                  <c:v>0.18357900897447271</c:v>
                </c:pt>
                <c:pt idx="6">
                  <c:v>0.73308483039180217</c:v>
                </c:pt>
                <c:pt idx="7">
                  <c:v>0.89533348402901347</c:v>
                </c:pt>
              </c:numCache>
            </c:numRef>
          </c:val>
          <c:smooth val="1"/>
        </c:ser>
        <c:ser>
          <c:idx val="4"/>
          <c:order val="3"/>
          <c:tx>
            <c:strRef>
              <c:f>Sheet4!$C$6</c:f>
              <c:strCache>
                <c:ptCount val="1"/>
                <c:pt idx="0">
                  <c:v>复合形链状沙山</c:v>
                </c:pt>
              </c:strCache>
            </c:strRef>
          </c:tx>
          <c:spPr>
            <a:ln>
              <a:solidFill>
                <a:srgbClr val="FF0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Sheet4!$D$6:$K$6</c:f>
              <c:numCache>
                <c:formatCode>General</c:formatCode>
                <c:ptCount val="8"/>
                <c:pt idx="0">
                  <c:v>2.3373492762416237E-2</c:v>
                </c:pt>
                <c:pt idx="1">
                  <c:v>3.485683877493103E-2</c:v>
                </c:pt>
                <c:pt idx="2">
                  <c:v>0.34061535760966338</c:v>
                </c:pt>
                <c:pt idx="3">
                  <c:v>0.41115858525484245</c:v>
                </c:pt>
                <c:pt idx="4">
                  <c:v>5.8790946746953246E-2</c:v>
                </c:pt>
                <c:pt idx="5">
                  <c:v>0.14632195611375054</c:v>
                </c:pt>
                <c:pt idx="6">
                  <c:v>0.85398168340723812</c:v>
                </c:pt>
                <c:pt idx="7">
                  <c:v>0.78236693364998255</c:v>
                </c:pt>
              </c:numCache>
            </c:numRef>
          </c:val>
          <c:smooth val="1"/>
        </c:ser>
        <c:ser>
          <c:idx val="5"/>
          <c:order val="4"/>
          <c:tx>
            <c:strRef>
              <c:f>Sheet4!$C$7</c:f>
              <c:strCache>
                <c:ptCount val="1"/>
                <c:pt idx="0">
                  <c:v>叠置型链状沙山</c:v>
                </c:pt>
              </c:strCache>
            </c:strRef>
          </c:tx>
          <c:spPr>
            <a:ln>
              <a:solidFill>
                <a:srgbClr val="00B05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Sheet4!$D$7:$K$7</c:f>
              <c:numCache>
                <c:formatCode>General</c:formatCode>
                <c:ptCount val="8"/>
                <c:pt idx="0">
                  <c:v>0.28362333420626079</c:v>
                </c:pt>
                <c:pt idx="1">
                  <c:v>0.10040948864553567</c:v>
                </c:pt>
                <c:pt idx="2">
                  <c:v>0.55330730294275188</c:v>
                </c:pt>
                <c:pt idx="3">
                  <c:v>0.44471336376067155</c:v>
                </c:pt>
                <c:pt idx="4">
                  <c:v>6.1605515324843589E-2</c:v>
                </c:pt>
                <c:pt idx="5">
                  <c:v>0.12019207921108398</c:v>
                </c:pt>
                <c:pt idx="6">
                  <c:v>1</c:v>
                </c:pt>
                <c:pt idx="7">
                  <c:v>0.63833812104987742</c:v>
                </c:pt>
              </c:numCache>
            </c:numRef>
          </c:val>
          <c:smooth val="1"/>
        </c:ser>
        <c:ser>
          <c:idx val="6"/>
          <c:order val="5"/>
          <c:tx>
            <c:strRef>
              <c:f>Sheet4!$C$8</c:f>
              <c:strCache>
                <c:ptCount val="1"/>
                <c:pt idx="0">
                  <c:v>叠置型链状沙山</c:v>
                </c:pt>
              </c:strCache>
            </c:strRef>
          </c:tx>
          <c:spPr>
            <a:ln>
              <a:solidFill>
                <a:srgbClr val="00B05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Sheet4!$D$8:$K$8</c:f>
              <c:numCache>
                <c:formatCode>General</c:formatCode>
                <c:ptCount val="8"/>
                <c:pt idx="0">
                  <c:v>0.26107582326289425</c:v>
                </c:pt>
                <c:pt idx="1">
                  <c:v>7.6343778290946324E-2</c:v>
                </c:pt>
                <c:pt idx="2">
                  <c:v>0.46041888806323061</c:v>
                </c:pt>
                <c:pt idx="3">
                  <c:v>0.55391677623679125</c:v>
                </c:pt>
                <c:pt idx="4">
                  <c:v>0.12331582693958305</c:v>
                </c:pt>
                <c:pt idx="5">
                  <c:v>0.21540517933237507</c:v>
                </c:pt>
                <c:pt idx="6">
                  <c:v>0.99055310881849801</c:v>
                </c:pt>
                <c:pt idx="7">
                  <c:v>0.54332523649731534</c:v>
                </c:pt>
              </c:numCache>
            </c:numRef>
          </c:val>
          <c:smooth val="1"/>
        </c:ser>
        <c:ser>
          <c:idx val="7"/>
          <c:order val="6"/>
          <c:tx>
            <c:strRef>
              <c:f>Sheet4!$C$9</c:f>
              <c:strCache>
                <c:ptCount val="1"/>
                <c:pt idx="0">
                  <c:v>新月形沙丘链</c:v>
                </c:pt>
              </c:strCache>
            </c:strRef>
          </c:tx>
          <c:spPr>
            <a:ln>
              <a:solidFill>
                <a:schemeClr val="tx1"/>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Sheet4!$D$9:$K$9</c:f>
              <c:numCache>
                <c:formatCode>General</c:formatCode>
                <c:ptCount val="8"/>
                <c:pt idx="0">
                  <c:v>0.10154823168704116</c:v>
                </c:pt>
                <c:pt idx="1">
                  <c:v>0</c:v>
                </c:pt>
                <c:pt idx="2">
                  <c:v>0.12528660114614482</c:v>
                </c:pt>
                <c:pt idx="3">
                  <c:v>9.0794388061576303E-2</c:v>
                </c:pt>
                <c:pt idx="4">
                  <c:v>0.88239125619930203</c:v>
                </c:pt>
                <c:pt idx="5">
                  <c:v>0.77489592181133515</c:v>
                </c:pt>
                <c:pt idx="6">
                  <c:v>0.77078070342606231</c:v>
                </c:pt>
                <c:pt idx="7">
                  <c:v>0.93612912482188437</c:v>
                </c:pt>
              </c:numCache>
            </c:numRef>
          </c:val>
          <c:smooth val="1"/>
        </c:ser>
        <c:ser>
          <c:idx val="8"/>
          <c:order val="7"/>
          <c:tx>
            <c:strRef>
              <c:f>Sheet4!$C$10</c:f>
              <c:strCache>
                <c:ptCount val="1"/>
                <c:pt idx="0">
                  <c:v>新月形沙丘链</c:v>
                </c:pt>
              </c:strCache>
            </c:strRef>
          </c:tx>
          <c:spPr>
            <a:ln>
              <a:solidFill>
                <a:schemeClr val="tx1"/>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Sheet4!$D$10:$K$10</c:f>
              <c:numCache>
                <c:formatCode>General</c:formatCode>
                <c:ptCount val="8"/>
                <c:pt idx="0">
                  <c:v>0.24273362719341338</c:v>
                </c:pt>
                <c:pt idx="1">
                  <c:v>0</c:v>
                </c:pt>
                <c:pt idx="2">
                  <c:v>0</c:v>
                </c:pt>
                <c:pt idx="3">
                  <c:v>0.62644577773884602</c:v>
                </c:pt>
                <c:pt idx="4">
                  <c:v>0.68246047362415685</c:v>
                </c:pt>
                <c:pt idx="5">
                  <c:v>0.80027658632826348</c:v>
                </c:pt>
                <c:pt idx="6">
                  <c:v>0.89104327708308095</c:v>
                </c:pt>
                <c:pt idx="7">
                  <c:v>1</c:v>
                </c:pt>
              </c:numCache>
            </c:numRef>
          </c:val>
          <c:smooth val="1"/>
        </c:ser>
        <c:dLbls>
          <c:showLegendKey val="0"/>
          <c:showVal val="0"/>
          <c:showCatName val="0"/>
          <c:showSerName val="0"/>
          <c:showPercent val="0"/>
          <c:showBubbleSize val="0"/>
        </c:dLbls>
        <c:marker val="1"/>
        <c:smooth val="0"/>
        <c:axId val="253299328"/>
        <c:axId val="253514496"/>
      </c:lineChart>
      <c:catAx>
        <c:axId val="253299328"/>
        <c:scaling>
          <c:orientation val="minMax"/>
        </c:scaling>
        <c:delete val="0"/>
        <c:axPos val="b"/>
        <c:majorTickMark val="out"/>
        <c:minorTickMark val="none"/>
        <c:tickLblPos val="nextTo"/>
        <c:crossAx val="253514496"/>
        <c:crosses val="autoZero"/>
        <c:auto val="1"/>
        <c:lblAlgn val="ctr"/>
        <c:lblOffset val="100"/>
        <c:noMultiLvlLbl val="0"/>
      </c:catAx>
      <c:valAx>
        <c:axId val="253514496"/>
        <c:scaling>
          <c:orientation val="minMax"/>
        </c:scaling>
        <c:delete val="0"/>
        <c:axPos val="l"/>
        <c:numFmt formatCode="General" sourceLinked="1"/>
        <c:majorTickMark val="out"/>
        <c:minorTickMark val="none"/>
        <c:tickLblPos val="nextTo"/>
        <c:crossAx val="253299328"/>
        <c:crosses val="autoZero"/>
        <c:crossBetween val="between"/>
      </c:valAx>
    </c:plotArea>
    <c:legend>
      <c:legendPos val="r"/>
      <c:layout/>
      <c:overlay val="0"/>
      <c:txPr>
        <a:bodyPr/>
        <a:lstStyle/>
        <a:p>
          <a:pPr>
            <a:defRPr sz="1100" baseline="0"/>
          </a:pPr>
          <a:endParaRPr lang="zh-CN"/>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5308684033253319E-2"/>
          <c:y val="3.5670745976030108E-2"/>
          <c:w val="0.79647486498938358"/>
          <c:h val="0.92865850804793981"/>
        </c:manualLayout>
      </c:layout>
      <c:lineChart>
        <c:grouping val="standard"/>
        <c:varyColors val="0"/>
        <c:ser>
          <c:idx val="0"/>
          <c:order val="0"/>
          <c:tx>
            <c:strRef>
              <c:f>Sheet4!$C$2</c:f>
              <c:strCache>
                <c:ptCount val="1"/>
                <c:pt idx="0">
                  <c:v>金字塔形沙丘链</c:v>
                </c:pt>
              </c:strCache>
            </c:strRef>
          </c:tx>
          <c:spPr>
            <a:ln>
              <a:solidFill>
                <a:srgbClr val="FFC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Sheet4!$D$2:$K$2</c:f>
              <c:numCache>
                <c:formatCode>General</c:formatCode>
                <c:ptCount val="8"/>
                <c:pt idx="0">
                  <c:v>0.12358950428671464</c:v>
                </c:pt>
                <c:pt idx="1">
                  <c:v>0.21086733970531688</c:v>
                </c:pt>
                <c:pt idx="2">
                  <c:v>1</c:v>
                </c:pt>
                <c:pt idx="3">
                  <c:v>0</c:v>
                </c:pt>
                <c:pt idx="4">
                  <c:v>7.8052489011963631E-3</c:v>
                </c:pt>
                <c:pt idx="5">
                  <c:v>3.4735239416312021E-2</c:v>
                </c:pt>
                <c:pt idx="6">
                  <c:v>0.38954243721449644</c:v>
                </c:pt>
                <c:pt idx="7">
                  <c:v>2.4234835858196113E-3</c:v>
                </c:pt>
              </c:numCache>
            </c:numRef>
          </c:val>
          <c:smooth val="1"/>
        </c:ser>
        <c:ser>
          <c:idx val="1"/>
          <c:order val="1"/>
          <c:tx>
            <c:strRef>
              <c:f>Sheet4!$C$3</c:f>
              <c:strCache>
                <c:ptCount val="1"/>
                <c:pt idx="0">
                  <c:v>金字塔形沙丘链</c:v>
                </c:pt>
              </c:strCache>
            </c:strRef>
          </c:tx>
          <c:spPr>
            <a:ln>
              <a:solidFill>
                <a:srgbClr val="FFC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Sheet4!$D$3:$K$3</c:f>
              <c:numCache>
                <c:formatCode>General</c:formatCode>
                <c:ptCount val="8"/>
                <c:pt idx="0">
                  <c:v>0.4200901827158427</c:v>
                </c:pt>
                <c:pt idx="1">
                  <c:v>0.10013158669754522</c:v>
                </c:pt>
                <c:pt idx="2">
                  <c:v>0.68537832412977684</c:v>
                </c:pt>
                <c:pt idx="3">
                  <c:v>3.0890835404055419E-2</c:v>
                </c:pt>
                <c:pt idx="4">
                  <c:v>3.3851200098427951E-2</c:v>
                </c:pt>
                <c:pt idx="5">
                  <c:v>4.3108523409648167E-3</c:v>
                </c:pt>
                <c:pt idx="6">
                  <c:v>0.29405871539067774</c:v>
                </c:pt>
                <c:pt idx="7">
                  <c:v>0</c:v>
                </c:pt>
              </c:numCache>
            </c:numRef>
          </c:val>
          <c:smooth val="1"/>
        </c:ser>
        <c:ser>
          <c:idx val="3"/>
          <c:order val="2"/>
          <c:tx>
            <c:strRef>
              <c:f>Sheet4!$C$5</c:f>
              <c:strCache>
                <c:ptCount val="1"/>
                <c:pt idx="0">
                  <c:v>复合形链状沙山</c:v>
                </c:pt>
              </c:strCache>
            </c:strRef>
          </c:tx>
          <c:spPr>
            <a:ln>
              <a:solidFill>
                <a:srgbClr val="FF0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Sheet4!$D$5:$K$5</c:f>
              <c:numCache>
                <c:formatCode>General</c:formatCode>
                <c:ptCount val="8"/>
                <c:pt idx="0">
                  <c:v>0</c:v>
                </c:pt>
                <c:pt idx="1">
                  <c:v>0.19831088025647806</c:v>
                </c:pt>
                <c:pt idx="2">
                  <c:v>0.29542992862105694</c:v>
                </c:pt>
                <c:pt idx="3">
                  <c:v>0.40994819411315797</c:v>
                </c:pt>
                <c:pt idx="4">
                  <c:v>0.18101602421790733</c:v>
                </c:pt>
                <c:pt idx="5">
                  <c:v>0.18357900897447271</c:v>
                </c:pt>
                <c:pt idx="6">
                  <c:v>0.73308483039180217</c:v>
                </c:pt>
                <c:pt idx="7">
                  <c:v>0.89533348402901347</c:v>
                </c:pt>
              </c:numCache>
            </c:numRef>
          </c:val>
          <c:smooth val="1"/>
        </c:ser>
        <c:ser>
          <c:idx val="4"/>
          <c:order val="3"/>
          <c:tx>
            <c:strRef>
              <c:f>Sheet4!$C$6</c:f>
              <c:strCache>
                <c:ptCount val="1"/>
                <c:pt idx="0">
                  <c:v>复合形链状沙山</c:v>
                </c:pt>
              </c:strCache>
            </c:strRef>
          </c:tx>
          <c:spPr>
            <a:ln>
              <a:solidFill>
                <a:srgbClr val="FF0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Sheet4!$D$6:$K$6</c:f>
              <c:numCache>
                <c:formatCode>General</c:formatCode>
                <c:ptCount val="8"/>
                <c:pt idx="0">
                  <c:v>2.3373492762416237E-2</c:v>
                </c:pt>
                <c:pt idx="1">
                  <c:v>3.485683877493103E-2</c:v>
                </c:pt>
                <c:pt idx="2">
                  <c:v>0.34061535760966338</c:v>
                </c:pt>
                <c:pt idx="3">
                  <c:v>0.41115858525484245</c:v>
                </c:pt>
                <c:pt idx="4">
                  <c:v>5.8790946746953246E-2</c:v>
                </c:pt>
                <c:pt idx="5">
                  <c:v>0.14632195611375054</c:v>
                </c:pt>
                <c:pt idx="6">
                  <c:v>0.85398168340723812</c:v>
                </c:pt>
                <c:pt idx="7">
                  <c:v>0.78236693364998255</c:v>
                </c:pt>
              </c:numCache>
            </c:numRef>
          </c:val>
          <c:smooth val="1"/>
        </c:ser>
        <c:ser>
          <c:idx val="5"/>
          <c:order val="4"/>
          <c:tx>
            <c:strRef>
              <c:f>Sheet4!$C$7</c:f>
              <c:strCache>
                <c:ptCount val="1"/>
                <c:pt idx="0">
                  <c:v>叠置型链状沙山</c:v>
                </c:pt>
              </c:strCache>
            </c:strRef>
          </c:tx>
          <c:spPr>
            <a:ln>
              <a:solidFill>
                <a:srgbClr val="00B05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Sheet4!$D$7:$K$7</c:f>
              <c:numCache>
                <c:formatCode>General</c:formatCode>
                <c:ptCount val="8"/>
                <c:pt idx="0">
                  <c:v>0.28362333420626079</c:v>
                </c:pt>
                <c:pt idx="1">
                  <c:v>0.10040948864553567</c:v>
                </c:pt>
                <c:pt idx="2">
                  <c:v>0.55330730294275188</c:v>
                </c:pt>
                <c:pt idx="3">
                  <c:v>0.44471336376067155</c:v>
                </c:pt>
                <c:pt idx="4">
                  <c:v>6.1605515324843589E-2</c:v>
                </c:pt>
                <c:pt idx="5">
                  <c:v>0.12019207921108398</c:v>
                </c:pt>
                <c:pt idx="6">
                  <c:v>1</c:v>
                </c:pt>
                <c:pt idx="7">
                  <c:v>0.63833812104987742</c:v>
                </c:pt>
              </c:numCache>
            </c:numRef>
          </c:val>
          <c:smooth val="1"/>
        </c:ser>
        <c:ser>
          <c:idx val="6"/>
          <c:order val="5"/>
          <c:tx>
            <c:strRef>
              <c:f>Sheet4!$C$8</c:f>
              <c:strCache>
                <c:ptCount val="1"/>
                <c:pt idx="0">
                  <c:v>叠置型链状沙山</c:v>
                </c:pt>
              </c:strCache>
            </c:strRef>
          </c:tx>
          <c:spPr>
            <a:ln>
              <a:solidFill>
                <a:srgbClr val="00B05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Sheet4!$D$8:$K$8</c:f>
              <c:numCache>
                <c:formatCode>General</c:formatCode>
                <c:ptCount val="8"/>
                <c:pt idx="0">
                  <c:v>0.26107582326289425</c:v>
                </c:pt>
                <c:pt idx="1">
                  <c:v>7.6343778290946324E-2</c:v>
                </c:pt>
                <c:pt idx="2">
                  <c:v>0.46041888806323061</c:v>
                </c:pt>
                <c:pt idx="3">
                  <c:v>0.55391677623679125</c:v>
                </c:pt>
                <c:pt idx="4">
                  <c:v>0.12331582693958305</c:v>
                </c:pt>
                <c:pt idx="5">
                  <c:v>0.21540517933237507</c:v>
                </c:pt>
                <c:pt idx="6">
                  <c:v>0.99055310881849801</c:v>
                </c:pt>
                <c:pt idx="7">
                  <c:v>0.54332523649731534</c:v>
                </c:pt>
              </c:numCache>
            </c:numRef>
          </c:val>
          <c:smooth val="1"/>
        </c:ser>
        <c:ser>
          <c:idx val="7"/>
          <c:order val="6"/>
          <c:tx>
            <c:strRef>
              <c:f>Sheet4!$C$9</c:f>
              <c:strCache>
                <c:ptCount val="1"/>
                <c:pt idx="0">
                  <c:v>新月形沙丘链</c:v>
                </c:pt>
              </c:strCache>
            </c:strRef>
          </c:tx>
          <c:spPr>
            <a:ln>
              <a:solidFill>
                <a:schemeClr val="tx1"/>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Sheet4!$D$9:$K$9</c:f>
              <c:numCache>
                <c:formatCode>General</c:formatCode>
                <c:ptCount val="8"/>
                <c:pt idx="0">
                  <c:v>0.10154823168704116</c:v>
                </c:pt>
                <c:pt idx="1">
                  <c:v>0</c:v>
                </c:pt>
                <c:pt idx="2">
                  <c:v>0.12528660114614482</c:v>
                </c:pt>
                <c:pt idx="3">
                  <c:v>9.0794388061576303E-2</c:v>
                </c:pt>
                <c:pt idx="4">
                  <c:v>0.88239125619930203</c:v>
                </c:pt>
                <c:pt idx="5">
                  <c:v>0.77489592181133515</c:v>
                </c:pt>
                <c:pt idx="6">
                  <c:v>0.77078070342606231</c:v>
                </c:pt>
                <c:pt idx="7">
                  <c:v>0.93612912482188437</c:v>
                </c:pt>
              </c:numCache>
            </c:numRef>
          </c:val>
          <c:smooth val="1"/>
        </c:ser>
        <c:ser>
          <c:idx val="8"/>
          <c:order val="7"/>
          <c:tx>
            <c:strRef>
              <c:f>Sheet4!$C$10</c:f>
              <c:strCache>
                <c:ptCount val="1"/>
                <c:pt idx="0">
                  <c:v>新月形沙丘链</c:v>
                </c:pt>
              </c:strCache>
            </c:strRef>
          </c:tx>
          <c:spPr>
            <a:ln>
              <a:solidFill>
                <a:schemeClr val="tx1"/>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Sheet4!$D$10:$K$10</c:f>
              <c:numCache>
                <c:formatCode>General</c:formatCode>
                <c:ptCount val="8"/>
                <c:pt idx="0">
                  <c:v>0.24273362719341338</c:v>
                </c:pt>
                <c:pt idx="1">
                  <c:v>0</c:v>
                </c:pt>
                <c:pt idx="2">
                  <c:v>0</c:v>
                </c:pt>
                <c:pt idx="3">
                  <c:v>0.62644577773884602</c:v>
                </c:pt>
                <c:pt idx="4">
                  <c:v>0.68246047362415685</c:v>
                </c:pt>
                <c:pt idx="5">
                  <c:v>0.80027658632826348</c:v>
                </c:pt>
                <c:pt idx="6">
                  <c:v>0.89104327708308095</c:v>
                </c:pt>
                <c:pt idx="7">
                  <c:v>1</c:v>
                </c:pt>
              </c:numCache>
            </c:numRef>
          </c:val>
          <c:smooth val="1"/>
        </c:ser>
        <c:dLbls>
          <c:showLegendKey val="0"/>
          <c:showVal val="0"/>
          <c:showCatName val="0"/>
          <c:showSerName val="0"/>
          <c:showPercent val="0"/>
          <c:showBubbleSize val="0"/>
        </c:dLbls>
        <c:marker val="1"/>
        <c:smooth val="0"/>
        <c:axId val="399618432"/>
        <c:axId val="413009024"/>
      </c:lineChart>
      <c:catAx>
        <c:axId val="399618432"/>
        <c:scaling>
          <c:orientation val="minMax"/>
        </c:scaling>
        <c:delete val="0"/>
        <c:axPos val="b"/>
        <c:majorTickMark val="out"/>
        <c:minorTickMark val="none"/>
        <c:tickLblPos val="nextTo"/>
        <c:crossAx val="413009024"/>
        <c:crosses val="autoZero"/>
        <c:auto val="1"/>
        <c:lblAlgn val="ctr"/>
        <c:lblOffset val="100"/>
        <c:noMultiLvlLbl val="0"/>
      </c:catAx>
      <c:valAx>
        <c:axId val="413009024"/>
        <c:scaling>
          <c:orientation val="minMax"/>
        </c:scaling>
        <c:delete val="0"/>
        <c:axPos val="l"/>
        <c:numFmt formatCode="General" sourceLinked="1"/>
        <c:majorTickMark val="out"/>
        <c:minorTickMark val="none"/>
        <c:tickLblPos val="nextTo"/>
        <c:crossAx val="399618432"/>
        <c:crosses val="autoZero"/>
        <c:crossBetween val="between"/>
      </c:valAx>
    </c:plotArea>
    <c:legend>
      <c:legendPos val="r"/>
      <c:layout/>
      <c:overlay val="0"/>
      <c:txPr>
        <a:bodyPr/>
        <a:lstStyle/>
        <a:p>
          <a:pPr>
            <a:defRPr sz="1100" baseline="0"/>
          </a:pPr>
          <a:endParaRPr lang="zh-CN"/>
        </a:p>
      </c:txPr>
    </c:legend>
    <c:plotVisOnly val="1"/>
    <c:dispBlanksAs val="gap"/>
    <c:showDLblsOverMax val="0"/>
  </c:chart>
  <c:spPr>
    <a:solidFill>
      <a:schemeClr val="bg1"/>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993089928408192E-2"/>
          <c:y val="7.869104081288085E-2"/>
          <c:w val="0.88672811359377879"/>
          <c:h val="0.83887492133658736"/>
        </c:manualLayout>
      </c:layout>
      <c:lineChart>
        <c:grouping val="standard"/>
        <c:varyColors val="0"/>
        <c:ser>
          <c:idx val="0"/>
          <c:order val="0"/>
          <c:tx>
            <c:strRef>
              <c:f>Sheet4!$C$2</c:f>
              <c:strCache>
                <c:ptCount val="1"/>
                <c:pt idx="0">
                  <c:v>金字塔形沙丘链</c:v>
                </c:pt>
              </c:strCache>
            </c:strRef>
          </c:tx>
          <c:spPr>
            <a:ln>
              <a:solidFill>
                <a:srgbClr val="FFC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Sheet4!$D$2:$K$2</c:f>
              <c:numCache>
                <c:formatCode>General</c:formatCode>
                <c:ptCount val="8"/>
                <c:pt idx="0">
                  <c:v>0.12358950428671464</c:v>
                </c:pt>
                <c:pt idx="1">
                  <c:v>0.21086733970531688</c:v>
                </c:pt>
                <c:pt idx="2">
                  <c:v>1</c:v>
                </c:pt>
                <c:pt idx="3">
                  <c:v>0</c:v>
                </c:pt>
                <c:pt idx="4">
                  <c:v>7.8052489011963631E-3</c:v>
                </c:pt>
                <c:pt idx="5">
                  <c:v>3.4735239416312021E-2</c:v>
                </c:pt>
                <c:pt idx="6">
                  <c:v>0.38954243721449644</c:v>
                </c:pt>
                <c:pt idx="7">
                  <c:v>2.4234835858196113E-3</c:v>
                </c:pt>
              </c:numCache>
            </c:numRef>
          </c:val>
          <c:smooth val="1"/>
        </c:ser>
        <c:ser>
          <c:idx val="1"/>
          <c:order val="1"/>
          <c:tx>
            <c:strRef>
              <c:f>Sheet4!$C$3</c:f>
              <c:strCache>
                <c:ptCount val="1"/>
                <c:pt idx="0">
                  <c:v>金字塔形沙丘链</c:v>
                </c:pt>
              </c:strCache>
            </c:strRef>
          </c:tx>
          <c:spPr>
            <a:ln>
              <a:solidFill>
                <a:srgbClr val="FFC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Sheet4!$D$3:$K$3</c:f>
              <c:numCache>
                <c:formatCode>General</c:formatCode>
                <c:ptCount val="8"/>
                <c:pt idx="0">
                  <c:v>0.4200901827158427</c:v>
                </c:pt>
                <c:pt idx="1">
                  <c:v>0.10013158669754522</c:v>
                </c:pt>
                <c:pt idx="2">
                  <c:v>0.68537832412977684</c:v>
                </c:pt>
                <c:pt idx="3">
                  <c:v>3.0890835404055419E-2</c:v>
                </c:pt>
                <c:pt idx="4">
                  <c:v>3.3851200098427951E-2</c:v>
                </c:pt>
                <c:pt idx="5">
                  <c:v>4.3108523409648167E-3</c:v>
                </c:pt>
                <c:pt idx="6">
                  <c:v>0.29405871539067774</c:v>
                </c:pt>
                <c:pt idx="7">
                  <c:v>0</c:v>
                </c:pt>
              </c:numCache>
            </c:numRef>
          </c:val>
          <c:smooth val="1"/>
        </c:ser>
        <c:dLbls>
          <c:showLegendKey val="0"/>
          <c:showVal val="0"/>
          <c:showCatName val="0"/>
          <c:showSerName val="0"/>
          <c:showPercent val="0"/>
          <c:showBubbleSize val="0"/>
        </c:dLbls>
        <c:marker val="1"/>
        <c:smooth val="0"/>
        <c:axId val="581438464"/>
        <c:axId val="619901312"/>
      </c:lineChart>
      <c:catAx>
        <c:axId val="581438464"/>
        <c:scaling>
          <c:orientation val="minMax"/>
        </c:scaling>
        <c:delete val="0"/>
        <c:axPos val="b"/>
        <c:majorTickMark val="out"/>
        <c:minorTickMark val="none"/>
        <c:tickLblPos val="nextTo"/>
        <c:crossAx val="619901312"/>
        <c:crosses val="autoZero"/>
        <c:auto val="1"/>
        <c:lblAlgn val="ctr"/>
        <c:lblOffset val="100"/>
        <c:noMultiLvlLbl val="0"/>
      </c:catAx>
      <c:valAx>
        <c:axId val="619901312"/>
        <c:scaling>
          <c:orientation val="minMax"/>
        </c:scaling>
        <c:delete val="0"/>
        <c:axPos val="l"/>
        <c:numFmt formatCode="General" sourceLinked="1"/>
        <c:majorTickMark val="out"/>
        <c:minorTickMark val="none"/>
        <c:tickLblPos val="nextTo"/>
        <c:crossAx val="581438464"/>
        <c:crosses val="autoZero"/>
        <c:crossBetween val="between"/>
      </c:valAx>
    </c:plotArea>
    <c:legend>
      <c:legendPos val="r"/>
      <c:layout>
        <c:manualLayout>
          <c:xMode val="edge"/>
          <c:yMode val="edge"/>
          <c:x val="0.70013577840225716"/>
          <c:y val="0.3008463415757241"/>
          <c:w val="0.26501771184172024"/>
          <c:h val="0.1262826493550582"/>
        </c:manualLayout>
      </c:layout>
      <c:overlay val="0"/>
    </c:legend>
    <c:plotVisOnly val="1"/>
    <c:dispBlanksAs val="gap"/>
    <c:showDLblsOverMax val="0"/>
  </c:chart>
  <c:spPr>
    <a:solidFill>
      <a:schemeClr val="bg1"/>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625724860584452E-2"/>
          <c:y val="3.5316470645225938E-2"/>
          <c:w val="0.89272170394372818"/>
          <c:h val="0.68269729132953794"/>
        </c:manualLayout>
      </c:layout>
      <c:lineChart>
        <c:grouping val="standard"/>
        <c:varyColors val="0"/>
        <c:ser>
          <c:idx val="0"/>
          <c:order val="0"/>
          <c:tx>
            <c:strRef>
              <c:f>Sheet4!$C$5</c:f>
              <c:strCache>
                <c:ptCount val="1"/>
                <c:pt idx="0">
                  <c:v>复合形链状沙山</c:v>
                </c:pt>
              </c:strCache>
            </c:strRef>
          </c:tx>
          <c:spPr>
            <a:ln>
              <a:solidFill>
                <a:srgbClr val="FF0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Sheet4!$D$5:$K$5</c:f>
              <c:numCache>
                <c:formatCode>General</c:formatCode>
                <c:ptCount val="8"/>
                <c:pt idx="0">
                  <c:v>0</c:v>
                </c:pt>
                <c:pt idx="1">
                  <c:v>0.19831088025647806</c:v>
                </c:pt>
                <c:pt idx="2">
                  <c:v>0.29542992862105694</c:v>
                </c:pt>
                <c:pt idx="3">
                  <c:v>0.40994819411315797</c:v>
                </c:pt>
                <c:pt idx="4">
                  <c:v>0.18101602421790733</c:v>
                </c:pt>
                <c:pt idx="5">
                  <c:v>0.18357900897447271</c:v>
                </c:pt>
                <c:pt idx="6">
                  <c:v>0.73308483039180217</c:v>
                </c:pt>
                <c:pt idx="7">
                  <c:v>0.89533348402901347</c:v>
                </c:pt>
              </c:numCache>
            </c:numRef>
          </c:val>
          <c:smooth val="1"/>
        </c:ser>
        <c:ser>
          <c:idx val="1"/>
          <c:order val="1"/>
          <c:tx>
            <c:strRef>
              <c:f>Sheet4!$C$6</c:f>
              <c:strCache>
                <c:ptCount val="1"/>
                <c:pt idx="0">
                  <c:v>复合形链状沙山</c:v>
                </c:pt>
              </c:strCache>
            </c:strRef>
          </c:tx>
          <c:spPr>
            <a:ln>
              <a:solidFill>
                <a:srgbClr val="FF0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Sheet4!$D$6:$K$6</c:f>
              <c:numCache>
                <c:formatCode>General</c:formatCode>
                <c:ptCount val="8"/>
                <c:pt idx="0">
                  <c:v>2.3373492762416237E-2</c:v>
                </c:pt>
                <c:pt idx="1">
                  <c:v>3.485683877493103E-2</c:v>
                </c:pt>
                <c:pt idx="2">
                  <c:v>0.34061535760966338</c:v>
                </c:pt>
                <c:pt idx="3">
                  <c:v>0.41115858525484245</c:v>
                </c:pt>
                <c:pt idx="4">
                  <c:v>5.8790946746953246E-2</c:v>
                </c:pt>
                <c:pt idx="5">
                  <c:v>0.14632195611375054</c:v>
                </c:pt>
                <c:pt idx="6">
                  <c:v>0.85398168340723812</c:v>
                </c:pt>
                <c:pt idx="7">
                  <c:v>0.78236693364998255</c:v>
                </c:pt>
              </c:numCache>
            </c:numRef>
          </c:val>
          <c:smooth val="1"/>
        </c:ser>
        <c:dLbls>
          <c:showLegendKey val="0"/>
          <c:showVal val="0"/>
          <c:showCatName val="0"/>
          <c:showSerName val="0"/>
          <c:showPercent val="0"/>
          <c:showBubbleSize val="0"/>
        </c:dLbls>
        <c:marker val="1"/>
        <c:smooth val="0"/>
        <c:axId val="774509312"/>
        <c:axId val="774510848"/>
      </c:lineChart>
      <c:catAx>
        <c:axId val="774509312"/>
        <c:scaling>
          <c:orientation val="minMax"/>
        </c:scaling>
        <c:delete val="0"/>
        <c:axPos val="b"/>
        <c:majorTickMark val="out"/>
        <c:minorTickMark val="none"/>
        <c:tickLblPos val="nextTo"/>
        <c:crossAx val="774510848"/>
        <c:crosses val="autoZero"/>
        <c:auto val="1"/>
        <c:lblAlgn val="ctr"/>
        <c:lblOffset val="100"/>
        <c:noMultiLvlLbl val="0"/>
      </c:catAx>
      <c:valAx>
        <c:axId val="774510848"/>
        <c:scaling>
          <c:orientation val="minMax"/>
        </c:scaling>
        <c:delete val="0"/>
        <c:axPos val="l"/>
        <c:numFmt formatCode="General" sourceLinked="1"/>
        <c:majorTickMark val="out"/>
        <c:minorTickMark val="none"/>
        <c:tickLblPos val="nextTo"/>
        <c:crossAx val="774509312"/>
        <c:crosses val="autoZero"/>
        <c:crossBetween val="between"/>
      </c:valAx>
    </c:plotArea>
    <c:legend>
      <c:legendPos val="r"/>
      <c:layout>
        <c:manualLayout>
          <c:xMode val="edge"/>
          <c:yMode val="edge"/>
          <c:x val="0.72222222222222221"/>
          <c:y val="0.33757910469524643"/>
          <c:w val="0.27777777777777779"/>
          <c:h val="0.16743438320209975"/>
        </c:manualLayout>
      </c:layout>
      <c:overlay val="0"/>
    </c:legend>
    <c:plotVisOnly val="1"/>
    <c:dispBlanksAs val="gap"/>
    <c:showDLblsOverMax val="0"/>
  </c:chart>
  <c:spPr>
    <a:solidFill>
      <a:schemeClr val="bg1"/>
    </a:soli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696990128912347E-2"/>
          <c:y val="5.140070566867045E-2"/>
          <c:w val="0.86325760355224412"/>
          <c:h val="0.67465514727325748"/>
        </c:manualLayout>
      </c:layout>
      <c:lineChart>
        <c:grouping val="standard"/>
        <c:varyColors val="0"/>
        <c:ser>
          <c:idx val="0"/>
          <c:order val="0"/>
          <c:tx>
            <c:strRef>
              <c:f>Sheet4!$C$7</c:f>
              <c:strCache>
                <c:ptCount val="1"/>
                <c:pt idx="0">
                  <c:v>叠置型链状沙山</c:v>
                </c:pt>
              </c:strCache>
            </c:strRef>
          </c:tx>
          <c:spPr>
            <a:ln>
              <a:solidFill>
                <a:srgbClr val="00B05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Sheet4!$D$7:$K$7</c:f>
              <c:numCache>
                <c:formatCode>General</c:formatCode>
                <c:ptCount val="8"/>
                <c:pt idx="0">
                  <c:v>0.28362333420626079</c:v>
                </c:pt>
                <c:pt idx="1">
                  <c:v>0.10040948864553567</c:v>
                </c:pt>
                <c:pt idx="2">
                  <c:v>0.55330730294275188</c:v>
                </c:pt>
                <c:pt idx="3">
                  <c:v>0.44471336376067155</c:v>
                </c:pt>
                <c:pt idx="4">
                  <c:v>6.1605515324843589E-2</c:v>
                </c:pt>
                <c:pt idx="5">
                  <c:v>0.12019207921108398</c:v>
                </c:pt>
                <c:pt idx="6">
                  <c:v>1</c:v>
                </c:pt>
                <c:pt idx="7">
                  <c:v>0.63833812104987742</c:v>
                </c:pt>
              </c:numCache>
            </c:numRef>
          </c:val>
          <c:smooth val="1"/>
        </c:ser>
        <c:ser>
          <c:idx val="1"/>
          <c:order val="1"/>
          <c:tx>
            <c:strRef>
              <c:f>Sheet4!$C$8</c:f>
              <c:strCache>
                <c:ptCount val="1"/>
                <c:pt idx="0">
                  <c:v>叠置型链状沙山</c:v>
                </c:pt>
              </c:strCache>
            </c:strRef>
          </c:tx>
          <c:spPr>
            <a:ln>
              <a:solidFill>
                <a:srgbClr val="00B05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Sheet4!$D$8:$K$8</c:f>
              <c:numCache>
                <c:formatCode>General</c:formatCode>
                <c:ptCount val="8"/>
                <c:pt idx="0">
                  <c:v>0.26107582326289425</c:v>
                </c:pt>
                <c:pt idx="1">
                  <c:v>7.6343778290946324E-2</c:v>
                </c:pt>
                <c:pt idx="2">
                  <c:v>0.46041888806323061</c:v>
                </c:pt>
                <c:pt idx="3">
                  <c:v>0.55391677623679125</c:v>
                </c:pt>
                <c:pt idx="4">
                  <c:v>0.12331582693958305</c:v>
                </c:pt>
                <c:pt idx="5">
                  <c:v>0.21540517933237507</c:v>
                </c:pt>
                <c:pt idx="6">
                  <c:v>0.99055310881849801</c:v>
                </c:pt>
                <c:pt idx="7">
                  <c:v>0.54332523649731534</c:v>
                </c:pt>
              </c:numCache>
            </c:numRef>
          </c:val>
          <c:smooth val="1"/>
        </c:ser>
        <c:dLbls>
          <c:showLegendKey val="0"/>
          <c:showVal val="0"/>
          <c:showCatName val="0"/>
          <c:showSerName val="0"/>
          <c:showPercent val="0"/>
          <c:showBubbleSize val="0"/>
        </c:dLbls>
        <c:marker val="1"/>
        <c:smooth val="0"/>
        <c:axId val="887262592"/>
        <c:axId val="42452096"/>
      </c:lineChart>
      <c:catAx>
        <c:axId val="887262592"/>
        <c:scaling>
          <c:orientation val="minMax"/>
        </c:scaling>
        <c:delete val="0"/>
        <c:axPos val="b"/>
        <c:majorTickMark val="out"/>
        <c:minorTickMark val="none"/>
        <c:tickLblPos val="nextTo"/>
        <c:crossAx val="42452096"/>
        <c:crosses val="autoZero"/>
        <c:auto val="1"/>
        <c:lblAlgn val="ctr"/>
        <c:lblOffset val="100"/>
        <c:noMultiLvlLbl val="0"/>
      </c:catAx>
      <c:valAx>
        <c:axId val="42452096"/>
        <c:scaling>
          <c:orientation val="minMax"/>
        </c:scaling>
        <c:delete val="0"/>
        <c:axPos val="l"/>
        <c:numFmt formatCode="General" sourceLinked="1"/>
        <c:majorTickMark val="out"/>
        <c:minorTickMark val="none"/>
        <c:tickLblPos val="nextTo"/>
        <c:crossAx val="887262592"/>
        <c:crosses val="autoZero"/>
        <c:crossBetween val="between"/>
      </c:valAx>
    </c:plotArea>
    <c:legend>
      <c:legendPos val="r"/>
      <c:layout>
        <c:manualLayout>
          <c:xMode val="edge"/>
          <c:yMode val="edge"/>
          <c:x val="0.76105137395459976"/>
          <c:y val="0.48572725284339457"/>
          <c:w val="0.23894862604540024"/>
          <c:h val="0.16743438320209975"/>
        </c:manualLayout>
      </c:layout>
      <c:overlay val="0"/>
    </c:legend>
    <c:plotVisOnly val="1"/>
    <c:dispBlanksAs val="gap"/>
    <c:showDLblsOverMax val="0"/>
  </c:chart>
  <c:spPr>
    <a:solidFill>
      <a:schemeClr val="bg1"/>
    </a:solidFill>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993089928408192E-2"/>
          <c:y val="7.869104081288085E-2"/>
          <c:w val="0.88672811359377879"/>
          <c:h val="0.64593579872433948"/>
        </c:manualLayout>
      </c:layout>
      <c:lineChart>
        <c:grouping val="standard"/>
        <c:varyColors val="0"/>
        <c:ser>
          <c:idx val="0"/>
          <c:order val="0"/>
          <c:tx>
            <c:strRef>
              <c:f>Sheet4!$C$2</c:f>
              <c:strCache>
                <c:ptCount val="1"/>
                <c:pt idx="0">
                  <c:v>高大沙山（复合型新月形沙丘链）</c:v>
                </c:pt>
              </c:strCache>
            </c:strRef>
          </c:tx>
          <c:spPr>
            <a:ln>
              <a:solidFill>
                <a:srgbClr val="FFC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Sheet4!$D$2:$K$2</c:f>
              <c:numCache>
                <c:formatCode>General</c:formatCode>
                <c:ptCount val="8"/>
                <c:pt idx="0">
                  <c:v>0.12358950428671464</c:v>
                </c:pt>
                <c:pt idx="1">
                  <c:v>0.21086733970531688</c:v>
                </c:pt>
                <c:pt idx="2">
                  <c:v>1</c:v>
                </c:pt>
                <c:pt idx="3">
                  <c:v>0</c:v>
                </c:pt>
                <c:pt idx="4">
                  <c:v>7.8052489011963631E-3</c:v>
                </c:pt>
                <c:pt idx="5">
                  <c:v>3.4735239416312021E-2</c:v>
                </c:pt>
                <c:pt idx="6">
                  <c:v>0.38954243721449644</c:v>
                </c:pt>
                <c:pt idx="7">
                  <c:v>2.4234835858196113E-3</c:v>
                </c:pt>
              </c:numCache>
            </c:numRef>
          </c:val>
          <c:smooth val="1"/>
        </c:ser>
        <c:ser>
          <c:idx val="1"/>
          <c:order val="1"/>
          <c:tx>
            <c:strRef>
              <c:f>Sheet4!$C$3</c:f>
              <c:strCache>
                <c:ptCount val="1"/>
                <c:pt idx="0">
                  <c:v>金字塔形沙丘链</c:v>
                </c:pt>
              </c:strCache>
            </c:strRef>
          </c:tx>
          <c:spPr>
            <a:ln>
              <a:solidFill>
                <a:srgbClr val="FFC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Sheet4!$D$3:$K$3</c:f>
              <c:numCache>
                <c:formatCode>General</c:formatCode>
                <c:ptCount val="8"/>
                <c:pt idx="0">
                  <c:v>0.4200901827158427</c:v>
                </c:pt>
                <c:pt idx="1">
                  <c:v>0.10013158669754522</c:v>
                </c:pt>
                <c:pt idx="2">
                  <c:v>0.68537832412977684</c:v>
                </c:pt>
                <c:pt idx="3">
                  <c:v>3.0890835404055419E-2</c:v>
                </c:pt>
                <c:pt idx="4">
                  <c:v>3.3851200098427951E-2</c:v>
                </c:pt>
                <c:pt idx="5">
                  <c:v>4.3108523409648167E-3</c:v>
                </c:pt>
                <c:pt idx="6">
                  <c:v>0.29405871539067774</c:v>
                </c:pt>
                <c:pt idx="7">
                  <c:v>0</c:v>
                </c:pt>
              </c:numCache>
            </c:numRef>
          </c:val>
          <c:smooth val="1"/>
        </c:ser>
        <c:dLbls>
          <c:showLegendKey val="0"/>
          <c:showVal val="0"/>
          <c:showCatName val="0"/>
          <c:showSerName val="0"/>
          <c:showPercent val="0"/>
          <c:showBubbleSize val="0"/>
        </c:dLbls>
        <c:marker val="1"/>
        <c:smooth val="0"/>
        <c:axId val="42552320"/>
        <c:axId val="42558208"/>
      </c:lineChart>
      <c:catAx>
        <c:axId val="42552320"/>
        <c:scaling>
          <c:orientation val="minMax"/>
        </c:scaling>
        <c:delete val="0"/>
        <c:axPos val="b"/>
        <c:majorTickMark val="out"/>
        <c:minorTickMark val="none"/>
        <c:tickLblPos val="nextTo"/>
        <c:crossAx val="42558208"/>
        <c:crosses val="autoZero"/>
        <c:auto val="1"/>
        <c:lblAlgn val="ctr"/>
        <c:lblOffset val="100"/>
        <c:noMultiLvlLbl val="0"/>
      </c:catAx>
      <c:valAx>
        <c:axId val="42558208"/>
        <c:scaling>
          <c:orientation val="minMax"/>
        </c:scaling>
        <c:delete val="0"/>
        <c:axPos val="l"/>
        <c:numFmt formatCode="General" sourceLinked="1"/>
        <c:majorTickMark val="out"/>
        <c:minorTickMark val="none"/>
        <c:tickLblPos val="nextTo"/>
        <c:crossAx val="42552320"/>
        <c:crosses val="autoZero"/>
        <c:crossBetween val="between"/>
      </c:valAx>
    </c:plotArea>
    <c:legend>
      <c:legendPos val="r"/>
      <c:layout>
        <c:manualLayout>
          <c:xMode val="edge"/>
          <c:yMode val="edge"/>
          <c:x val="0.23739449271192622"/>
          <c:y val="4.0222297576596802E-2"/>
          <c:w val="0.75959627048673029"/>
          <c:h val="0.1262826493550582"/>
        </c:manualLayout>
      </c:layout>
      <c:overlay val="0"/>
    </c:legend>
    <c:plotVisOnly val="1"/>
    <c:dispBlanksAs val="gap"/>
    <c:showDLblsOverMax val="0"/>
  </c:chart>
  <c:spPr>
    <a:solidFill>
      <a:schemeClr val="bg1"/>
    </a:solidFill>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262127102782533"/>
          <c:y val="3.5316462365654347E-2"/>
          <c:w val="0.89272170394372818"/>
          <c:h val="0.64837505634760473"/>
        </c:manualLayout>
      </c:layout>
      <c:lineChart>
        <c:grouping val="standard"/>
        <c:varyColors val="0"/>
        <c:ser>
          <c:idx val="0"/>
          <c:order val="0"/>
          <c:tx>
            <c:strRef>
              <c:f>Sheet4!$C$5</c:f>
              <c:strCache>
                <c:ptCount val="1"/>
                <c:pt idx="0">
                  <c:v>复合形链状沙山</c:v>
                </c:pt>
              </c:strCache>
            </c:strRef>
          </c:tx>
          <c:spPr>
            <a:ln>
              <a:solidFill>
                <a:srgbClr val="FF0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Sheet4!$D$5:$K$5</c:f>
              <c:numCache>
                <c:formatCode>General</c:formatCode>
                <c:ptCount val="8"/>
                <c:pt idx="0">
                  <c:v>0</c:v>
                </c:pt>
                <c:pt idx="1">
                  <c:v>0.19831088025647806</c:v>
                </c:pt>
                <c:pt idx="2">
                  <c:v>0.29542992862105694</c:v>
                </c:pt>
                <c:pt idx="3">
                  <c:v>0.40994819411315797</c:v>
                </c:pt>
                <c:pt idx="4">
                  <c:v>0.18101602421790733</c:v>
                </c:pt>
                <c:pt idx="5">
                  <c:v>0.18357900897447271</c:v>
                </c:pt>
                <c:pt idx="6">
                  <c:v>0.73308483039180217</c:v>
                </c:pt>
                <c:pt idx="7">
                  <c:v>0.89533348402901347</c:v>
                </c:pt>
              </c:numCache>
            </c:numRef>
          </c:val>
          <c:smooth val="1"/>
        </c:ser>
        <c:ser>
          <c:idx val="1"/>
          <c:order val="1"/>
          <c:tx>
            <c:strRef>
              <c:f>Sheet4!$C$6</c:f>
              <c:strCache>
                <c:ptCount val="1"/>
                <c:pt idx="0">
                  <c:v>复合形链状沙山</c:v>
                </c:pt>
              </c:strCache>
            </c:strRef>
          </c:tx>
          <c:spPr>
            <a:ln>
              <a:solidFill>
                <a:srgbClr val="FF000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Sheet4!$D$6:$K$6</c:f>
              <c:numCache>
                <c:formatCode>General</c:formatCode>
                <c:ptCount val="8"/>
                <c:pt idx="0">
                  <c:v>2.3373492762416237E-2</c:v>
                </c:pt>
                <c:pt idx="1">
                  <c:v>3.485683877493103E-2</c:v>
                </c:pt>
                <c:pt idx="2">
                  <c:v>0.34061535760966338</c:v>
                </c:pt>
                <c:pt idx="3">
                  <c:v>0.41115858525484245</c:v>
                </c:pt>
                <c:pt idx="4">
                  <c:v>5.8790946746953246E-2</c:v>
                </c:pt>
                <c:pt idx="5">
                  <c:v>0.14632195611375054</c:v>
                </c:pt>
                <c:pt idx="6">
                  <c:v>0.85398168340723812</c:v>
                </c:pt>
                <c:pt idx="7">
                  <c:v>0.78236693364998255</c:v>
                </c:pt>
              </c:numCache>
            </c:numRef>
          </c:val>
          <c:smooth val="1"/>
        </c:ser>
        <c:dLbls>
          <c:showLegendKey val="0"/>
          <c:showVal val="0"/>
          <c:showCatName val="0"/>
          <c:showSerName val="0"/>
          <c:showPercent val="0"/>
          <c:showBubbleSize val="0"/>
        </c:dLbls>
        <c:marker val="1"/>
        <c:smooth val="0"/>
        <c:axId val="42747776"/>
        <c:axId val="42749312"/>
      </c:lineChart>
      <c:catAx>
        <c:axId val="42747776"/>
        <c:scaling>
          <c:orientation val="minMax"/>
        </c:scaling>
        <c:delete val="0"/>
        <c:axPos val="b"/>
        <c:majorTickMark val="out"/>
        <c:minorTickMark val="none"/>
        <c:tickLblPos val="nextTo"/>
        <c:crossAx val="42749312"/>
        <c:crosses val="autoZero"/>
        <c:auto val="1"/>
        <c:lblAlgn val="ctr"/>
        <c:lblOffset val="100"/>
        <c:noMultiLvlLbl val="0"/>
      </c:catAx>
      <c:valAx>
        <c:axId val="42749312"/>
        <c:scaling>
          <c:orientation val="minMax"/>
        </c:scaling>
        <c:delete val="0"/>
        <c:axPos val="l"/>
        <c:numFmt formatCode="General" sourceLinked="1"/>
        <c:majorTickMark val="out"/>
        <c:minorTickMark val="none"/>
        <c:tickLblPos val="nextTo"/>
        <c:crossAx val="42747776"/>
        <c:crosses val="autoZero"/>
        <c:crossBetween val="between"/>
      </c:valAx>
    </c:plotArea>
    <c:legend>
      <c:legendPos val="r"/>
      <c:layout>
        <c:manualLayout>
          <c:xMode val="edge"/>
          <c:yMode val="edge"/>
          <c:x val="0.24931410221138037"/>
          <c:y val="7.2045064702522296E-2"/>
          <c:w val="0.52684019307545105"/>
          <c:h val="8.7774305157718946E-2"/>
        </c:manualLayout>
      </c:layout>
      <c:overlay val="0"/>
    </c:legend>
    <c:plotVisOnly val="1"/>
    <c:dispBlanksAs val="gap"/>
    <c:showDLblsOverMax val="0"/>
  </c:chart>
  <c:spPr>
    <a:solidFill>
      <a:schemeClr val="bg1"/>
    </a:solidFill>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696990128912347E-2"/>
          <c:y val="5.140070566867045E-2"/>
          <c:w val="0.86325760355224412"/>
          <c:h val="0.57347522541957152"/>
        </c:manualLayout>
      </c:layout>
      <c:lineChart>
        <c:grouping val="standard"/>
        <c:varyColors val="0"/>
        <c:ser>
          <c:idx val="0"/>
          <c:order val="0"/>
          <c:tx>
            <c:strRef>
              <c:f>Sheet4!$C$7</c:f>
              <c:strCache>
                <c:ptCount val="1"/>
                <c:pt idx="0">
                  <c:v>叠置型链状沙山</c:v>
                </c:pt>
              </c:strCache>
            </c:strRef>
          </c:tx>
          <c:spPr>
            <a:ln>
              <a:solidFill>
                <a:srgbClr val="00B05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Sheet4!$D$7:$K$7</c:f>
              <c:numCache>
                <c:formatCode>General</c:formatCode>
                <c:ptCount val="8"/>
                <c:pt idx="0">
                  <c:v>0.28362333420626079</c:v>
                </c:pt>
                <c:pt idx="1">
                  <c:v>0.10040948864553567</c:v>
                </c:pt>
                <c:pt idx="2">
                  <c:v>0.55330730294275188</c:v>
                </c:pt>
                <c:pt idx="3">
                  <c:v>0.44471336376067155</c:v>
                </c:pt>
                <c:pt idx="4">
                  <c:v>6.1605515324843589E-2</c:v>
                </c:pt>
                <c:pt idx="5">
                  <c:v>0.12019207921108398</c:v>
                </c:pt>
                <c:pt idx="6">
                  <c:v>1</c:v>
                </c:pt>
                <c:pt idx="7">
                  <c:v>0.63833812104987742</c:v>
                </c:pt>
              </c:numCache>
            </c:numRef>
          </c:val>
          <c:smooth val="1"/>
        </c:ser>
        <c:ser>
          <c:idx val="1"/>
          <c:order val="1"/>
          <c:tx>
            <c:strRef>
              <c:f>Sheet4!$C$8</c:f>
              <c:strCache>
                <c:ptCount val="1"/>
                <c:pt idx="0">
                  <c:v>叠置型链状沙山</c:v>
                </c:pt>
              </c:strCache>
            </c:strRef>
          </c:tx>
          <c:spPr>
            <a:ln>
              <a:solidFill>
                <a:srgbClr val="00B050"/>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Sheet4!$D$8:$K$8</c:f>
              <c:numCache>
                <c:formatCode>General</c:formatCode>
                <c:ptCount val="8"/>
                <c:pt idx="0">
                  <c:v>0.26107582326289425</c:v>
                </c:pt>
                <c:pt idx="1">
                  <c:v>7.6343778290946324E-2</c:v>
                </c:pt>
                <c:pt idx="2">
                  <c:v>0.46041888806323061</c:v>
                </c:pt>
                <c:pt idx="3">
                  <c:v>0.55391677623679125</c:v>
                </c:pt>
                <c:pt idx="4">
                  <c:v>0.12331582693958305</c:v>
                </c:pt>
                <c:pt idx="5">
                  <c:v>0.21540517933237507</c:v>
                </c:pt>
                <c:pt idx="6">
                  <c:v>0.99055310881849801</c:v>
                </c:pt>
                <c:pt idx="7">
                  <c:v>0.54332523649731534</c:v>
                </c:pt>
              </c:numCache>
            </c:numRef>
          </c:val>
          <c:smooth val="1"/>
        </c:ser>
        <c:dLbls>
          <c:showLegendKey val="0"/>
          <c:showVal val="0"/>
          <c:showCatName val="0"/>
          <c:showSerName val="0"/>
          <c:showPercent val="0"/>
          <c:showBubbleSize val="0"/>
        </c:dLbls>
        <c:marker val="1"/>
        <c:smooth val="0"/>
        <c:axId val="43203968"/>
        <c:axId val="43205760"/>
      </c:lineChart>
      <c:catAx>
        <c:axId val="43203968"/>
        <c:scaling>
          <c:orientation val="minMax"/>
        </c:scaling>
        <c:delete val="0"/>
        <c:axPos val="b"/>
        <c:majorTickMark val="out"/>
        <c:minorTickMark val="none"/>
        <c:tickLblPos val="nextTo"/>
        <c:crossAx val="43205760"/>
        <c:crosses val="autoZero"/>
        <c:auto val="1"/>
        <c:lblAlgn val="ctr"/>
        <c:lblOffset val="100"/>
        <c:noMultiLvlLbl val="0"/>
      </c:catAx>
      <c:valAx>
        <c:axId val="43205760"/>
        <c:scaling>
          <c:orientation val="minMax"/>
        </c:scaling>
        <c:delete val="0"/>
        <c:axPos val="l"/>
        <c:numFmt formatCode="General" sourceLinked="1"/>
        <c:majorTickMark val="out"/>
        <c:minorTickMark val="none"/>
        <c:tickLblPos val="nextTo"/>
        <c:crossAx val="43203968"/>
        <c:crosses val="autoZero"/>
        <c:crossBetween val="between"/>
      </c:valAx>
    </c:plotArea>
    <c:legend>
      <c:legendPos val="r"/>
      <c:layout>
        <c:manualLayout>
          <c:xMode val="edge"/>
          <c:yMode val="edge"/>
          <c:x val="0.34502374609588682"/>
          <c:y val="5.1154447740646744E-2"/>
          <c:w val="0.43577881312141314"/>
          <c:h val="8.5558269880612658E-2"/>
        </c:manualLayout>
      </c:layout>
      <c:overlay val="0"/>
    </c:legend>
    <c:plotVisOnly val="1"/>
    <c:dispBlanksAs val="gap"/>
    <c:showDLblsOverMax val="0"/>
  </c:chart>
  <c:spPr>
    <a:solidFill>
      <a:schemeClr val="bg1"/>
    </a:solidFill>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502405949256346E-2"/>
          <c:y val="5.1400554097404488E-2"/>
          <c:w val="0.86785870516185482"/>
          <c:h val="0.89719889180519097"/>
        </c:manualLayout>
      </c:layout>
      <c:lineChart>
        <c:grouping val="standard"/>
        <c:varyColors val="0"/>
        <c:ser>
          <c:idx val="0"/>
          <c:order val="0"/>
          <c:tx>
            <c:strRef>
              <c:f>Sheet4!$C$9</c:f>
              <c:strCache>
                <c:ptCount val="1"/>
                <c:pt idx="0">
                  <c:v>新月形沙丘链</c:v>
                </c:pt>
              </c:strCache>
            </c:strRef>
          </c:tx>
          <c:spPr>
            <a:ln>
              <a:solidFill>
                <a:schemeClr val="tx1"/>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Sheet4!$D$9:$K$9</c:f>
              <c:numCache>
                <c:formatCode>General</c:formatCode>
                <c:ptCount val="8"/>
                <c:pt idx="0">
                  <c:v>0.10154823168704116</c:v>
                </c:pt>
                <c:pt idx="1">
                  <c:v>0</c:v>
                </c:pt>
                <c:pt idx="2">
                  <c:v>0.12528660114614482</c:v>
                </c:pt>
                <c:pt idx="3">
                  <c:v>9.0794388061576303E-2</c:v>
                </c:pt>
                <c:pt idx="4">
                  <c:v>0.88239125619930203</c:v>
                </c:pt>
                <c:pt idx="5">
                  <c:v>0.77489592181133515</c:v>
                </c:pt>
                <c:pt idx="6">
                  <c:v>0.77078070342606231</c:v>
                </c:pt>
                <c:pt idx="7">
                  <c:v>0.93612912482188437</c:v>
                </c:pt>
              </c:numCache>
            </c:numRef>
          </c:val>
          <c:smooth val="1"/>
        </c:ser>
        <c:ser>
          <c:idx val="1"/>
          <c:order val="1"/>
          <c:tx>
            <c:strRef>
              <c:f>Sheet4!$C$10</c:f>
              <c:strCache>
                <c:ptCount val="1"/>
                <c:pt idx="0">
                  <c:v>新月形沙丘链</c:v>
                </c:pt>
              </c:strCache>
            </c:strRef>
          </c:tx>
          <c:spPr>
            <a:ln>
              <a:solidFill>
                <a:schemeClr val="tx1"/>
              </a:solidFill>
            </a:ln>
          </c:spPr>
          <c:marker>
            <c:symbol val="none"/>
          </c:marker>
          <c:cat>
            <c:strRef>
              <c:f>Sheet4!$D$1:$K$1</c:f>
              <c:strCache>
                <c:ptCount val="8"/>
                <c:pt idx="0">
                  <c:v>DEM二阶角距</c:v>
                </c:pt>
                <c:pt idx="1">
                  <c:v>Canny相关性</c:v>
                </c:pt>
                <c:pt idx="2">
                  <c:v>LBP相关性</c:v>
                </c:pt>
                <c:pt idx="3">
                  <c:v>DEM相关性</c:v>
                </c:pt>
                <c:pt idx="4">
                  <c:v>影像对比度</c:v>
                </c:pt>
                <c:pt idx="5">
                  <c:v>Susan相关性</c:v>
                </c:pt>
                <c:pt idx="6">
                  <c:v>LBP方差</c:v>
                </c:pt>
                <c:pt idx="7">
                  <c:v>正负地形熵</c:v>
                </c:pt>
              </c:strCache>
            </c:strRef>
          </c:cat>
          <c:val>
            <c:numRef>
              <c:f>Sheet4!$D$10:$K$10</c:f>
              <c:numCache>
                <c:formatCode>General</c:formatCode>
                <c:ptCount val="8"/>
                <c:pt idx="0">
                  <c:v>0.24273362719341338</c:v>
                </c:pt>
                <c:pt idx="1">
                  <c:v>0</c:v>
                </c:pt>
                <c:pt idx="2">
                  <c:v>0</c:v>
                </c:pt>
                <c:pt idx="3">
                  <c:v>0.62644577773884602</c:v>
                </c:pt>
                <c:pt idx="4">
                  <c:v>0.68246047362415685</c:v>
                </c:pt>
                <c:pt idx="5">
                  <c:v>0.80027658632826348</c:v>
                </c:pt>
                <c:pt idx="6">
                  <c:v>0.89104327708308095</c:v>
                </c:pt>
                <c:pt idx="7">
                  <c:v>1</c:v>
                </c:pt>
              </c:numCache>
            </c:numRef>
          </c:val>
          <c:smooth val="1"/>
        </c:ser>
        <c:dLbls>
          <c:showLegendKey val="0"/>
          <c:showVal val="0"/>
          <c:showCatName val="0"/>
          <c:showSerName val="0"/>
          <c:showPercent val="0"/>
          <c:showBubbleSize val="0"/>
        </c:dLbls>
        <c:marker val="1"/>
        <c:smooth val="0"/>
        <c:axId val="43222528"/>
        <c:axId val="43224064"/>
      </c:lineChart>
      <c:catAx>
        <c:axId val="43222528"/>
        <c:scaling>
          <c:orientation val="minMax"/>
        </c:scaling>
        <c:delete val="0"/>
        <c:axPos val="b"/>
        <c:majorTickMark val="out"/>
        <c:minorTickMark val="none"/>
        <c:tickLblPos val="nextTo"/>
        <c:crossAx val="43224064"/>
        <c:crosses val="autoZero"/>
        <c:auto val="1"/>
        <c:lblAlgn val="ctr"/>
        <c:lblOffset val="100"/>
        <c:noMultiLvlLbl val="0"/>
      </c:catAx>
      <c:valAx>
        <c:axId val="43224064"/>
        <c:scaling>
          <c:orientation val="minMax"/>
        </c:scaling>
        <c:delete val="0"/>
        <c:axPos val="l"/>
        <c:numFmt formatCode="General" sourceLinked="1"/>
        <c:majorTickMark val="out"/>
        <c:minorTickMark val="none"/>
        <c:tickLblPos val="nextTo"/>
        <c:crossAx val="43222528"/>
        <c:crosses val="autoZero"/>
        <c:crossBetween val="between"/>
      </c:valAx>
    </c:plotArea>
    <c:legend>
      <c:legendPos val="r"/>
      <c:layout>
        <c:manualLayout>
          <c:xMode val="edge"/>
          <c:yMode val="edge"/>
          <c:x val="0.36629928875718865"/>
          <c:y val="9.3228761926992448E-2"/>
          <c:w val="0.3517118804348161"/>
          <c:h val="6.3898733588379455E-2"/>
        </c:manualLayout>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xmlns="" id="{AEDFDE41-7468-42C9-AFFC-4EC60C7066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xmlns="" id="{BE8C9D63-EA6E-40EA-BBBA-45953A2D80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9496B8-1ECC-46B5-86B6-6D06498FFB51}" type="datetimeFigureOut">
              <a:rPr lang="zh-CN" altLang="en-US" smtClean="0"/>
              <a:t>2022/5/24</a:t>
            </a:fld>
            <a:endParaRPr lang="zh-CN" altLang="en-US"/>
          </a:p>
        </p:txBody>
      </p:sp>
      <p:sp>
        <p:nvSpPr>
          <p:cNvPr id="4" name="页脚占位符 3">
            <a:extLst>
              <a:ext uri="{FF2B5EF4-FFF2-40B4-BE49-F238E27FC236}">
                <a16:creationId xmlns:a16="http://schemas.microsoft.com/office/drawing/2014/main" xmlns="" id="{36E0D638-4271-4F54-B672-0A929F9FD3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xmlns="" id="{264A1BBC-D28D-48F2-9914-4CA8AC937E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864DE7-617F-463A-BE09-6A8A9936A70B}" type="slidenum">
              <a:rPr lang="zh-CN" altLang="en-US" smtClean="0"/>
              <a:t>‹#›</a:t>
            </a:fld>
            <a:endParaRPr lang="zh-CN" altLang="en-US"/>
          </a:p>
        </p:txBody>
      </p:sp>
    </p:spTree>
    <p:extLst>
      <p:ext uri="{BB962C8B-B14F-4D97-AF65-F5344CB8AC3E}">
        <p14:creationId xmlns:p14="http://schemas.microsoft.com/office/powerpoint/2010/main" val="710442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7D7C1A-4CFE-40DF-A59E-3950713B40D5}" type="datetimeFigureOut">
              <a:rPr lang="zh-CN" altLang="en-US" smtClean="0"/>
              <a:t>2022/5/24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1AF4C-0959-4EF6-8231-D77EFBA2FC13}" type="slidenum">
              <a:rPr lang="zh-CN" altLang="en-US" smtClean="0"/>
              <a:t>‹#›</a:t>
            </a:fld>
            <a:endParaRPr lang="zh-CN" altLang="en-US"/>
          </a:p>
        </p:txBody>
      </p:sp>
    </p:spTree>
    <p:extLst>
      <p:ext uri="{BB962C8B-B14F-4D97-AF65-F5344CB8AC3E}">
        <p14:creationId xmlns:p14="http://schemas.microsoft.com/office/powerpoint/2010/main" val="2091106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F1ACF-8A47-054F-AF08-81A8D40AC61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19536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F1ACF-8A47-054F-AF08-81A8D40AC61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19536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F1ACF-8A47-054F-AF08-81A8D40AC61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19536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F1ACF-8A47-054F-AF08-81A8D40AC61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19536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F1ACF-8A47-054F-AF08-81A8D40AC61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19536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F1ACF-8A47-054F-AF08-81A8D40AC61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1953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F1ACF-8A47-054F-AF08-81A8D40AC61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19536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F1ACF-8A47-054F-AF08-81A8D40AC61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19536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F1ACF-8A47-054F-AF08-81A8D40AC61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19536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F1ACF-8A47-054F-AF08-81A8D40AC61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1953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F1ACF-8A47-054F-AF08-81A8D40AC61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19536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F1ACF-8A47-054F-AF08-81A8D40AC61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19536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F1ACF-8A47-054F-AF08-81A8D40AC61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19536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1F1ACF-8A47-054F-AF08-81A8D40AC61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319536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37D891FA-EBCE-9D45-B3E7-F55B1E6469A1}" type="datetimeFigureOut">
              <a:rPr kumimoji="1" lang="zh-CN" altLang="en-US" smtClean="0"/>
              <a:t>2022/5/24</a:t>
            </a:fld>
            <a:endParaRPr kumimoji="1" lang="zh-CN" altLang="en-US" dirty="0"/>
          </a:p>
        </p:txBody>
      </p:sp>
      <p:sp>
        <p:nvSpPr>
          <p:cNvPr id="5" name="Footer Placeholder 4"/>
          <p:cNvSpPr>
            <a:spLocks noGrp="1"/>
          </p:cNvSpPr>
          <p:nvPr>
            <p:ph type="ftr" sz="quarter" idx="11"/>
          </p:nvPr>
        </p:nvSpPr>
        <p:spPr/>
        <p:txBody>
          <a:bodyPr/>
          <a:lstStyle/>
          <a:p>
            <a:endParaRPr kumimoji="1" lang="zh-CN" altLang="en-US" dirty="0"/>
          </a:p>
        </p:txBody>
      </p:sp>
      <p:sp>
        <p:nvSpPr>
          <p:cNvPr id="6" name="Slide Number Placeholder 5"/>
          <p:cNvSpPr>
            <a:spLocks noGrp="1"/>
          </p:cNvSpPr>
          <p:nvPr>
            <p:ph type="sldNum" sz="quarter" idx="12"/>
          </p:nvPr>
        </p:nvSpPr>
        <p:spPr/>
        <p:txBody>
          <a:bodyPr/>
          <a:lstStyle/>
          <a:p>
            <a:fld id="{426546DC-DD2D-A940-A706-F6627B10989A}" type="slidenum">
              <a:rPr kumimoji="1" lang="zh-CN" altLang="en-US" smtClean="0"/>
              <a:t>‹#›</a:t>
            </a:fld>
            <a:endParaRPr kumimoji="1" lang="zh-CN" altLang="en-US" dirty="0"/>
          </a:p>
        </p:txBody>
      </p:sp>
    </p:spTree>
    <p:extLst>
      <p:ext uri="{BB962C8B-B14F-4D97-AF65-F5344CB8AC3E}">
        <p14:creationId xmlns:p14="http://schemas.microsoft.com/office/powerpoint/2010/main" val="108661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37D891FA-EBCE-9D45-B3E7-F55B1E6469A1}" type="datetimeFigureOut">
              <a:rPr kumimoji="1" lang="zh-CN" altLang="en-US" smtClean="0"/>
              <a:t>2022/5/24</a:t>
            </a:fld>
            <a:endParaRPr kumimoji="1" lang="zh-CN" altLang="en-US" dirty="0"/>
          </a:p>
        </p:txBody>
      </p:sp>
      <p:sp>
        <p:nvSpPr>
          <p:cNvPr id="5" name="Footer Placeholder 4"/>
          <p:cNvSpPr>
            <a:spLocks noGrp="1"/>
          </p:cNvSpPr>
          <p:nvPr>
            <p:ph type="ftr" sz="quarter" idx="11"/>
          </p:nvPr>
        </p:nvSpPr>
        <p:spPr/>
        <p:txBody>
          <a:bodyPr/>
          <a:lstStyle/>
          <a:p>
            <a:endParaRPr kumimoji="1" lang="zh-CN" altLang="en-US" dirty="0"/>
          </a:p>
        </p:txBody>
      </p:sp>
      <p:sp>
        <p:nvSpPr>
          <p:cNvPr id="6" name="Slide Number Placeholder 5"/>
          <p:cNvSpPr>
            <a:spLocks noGrp="1"/>
          </p:cNvSpPr>
          <p:nvPr>
            <p:ph type="sldNum" sz="quarter" idx="12"/>
          </p:nvPr>
        </p:nvSpPr>
        <p:spPr/>
        <p:txBody>
          <a:bodyPr/>
          <a:lstStyle/>
          <a:p>
            <a:fld id="{426546DC-DD2D-A940-A706-F6627B10989A}" type="slidenum">
              <a:rPr kumimoji="1" lang="zh-CN" altLang="en-US" smtClean="0"/>
              <a:t>‹#›</a:t>
            </a:fld>
            <a:endParaRPr kumimoji="1" lang="zh-CN" altLang="en-US" dirty="0"/>
          </a:p>
        </p:txBody>
      </p:sp>
    </p:spTree>
    <p:extLst>
      <p:ext uri="{BB962C8B-B14F-4D97-AF65-F5344CB8AC3E}">
        <p14:creationId xmlns:p14="http://schemas.microsoft.com/office/powerpoint/2010/main" val="366384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37D891FA-EBCE-9D45-B3E7-F55B1E6469A1}" type="datetimeFigureOut">
              <a:rPr kumimoji="1" lang="zh-CN" altLang="en-US" smtClean="0"/>
              <a:t>2022/5/24</a:t>
            </a:fld>
            <a:endParaRPr kumimoji="1" lang="zh-CN" altLang="en-US" dirty="0"/>
          </a:p>
        </p:txBody>
      </p:sp>
      <p:sp>
        <p:nvSpPr>
          <p:cNvPr id="5" name="Footer Placeholder 4"/>
          <p:cNvSpPr>
            <a:spLocks noGrp="1"/>
          </p:cNvSpPr>
          <p:nvPr>
            <p:ph type="ftr" sz="quarter" idx="11"/>
          </p:nvPr>
        </p:nvSpPr>
        <p:spPr/>
        <p:txBody>
          <a:bodyPr/>
          <a:lstStyle/>
          <a:p>
            <a:endParaRPr kumimoji="1" lang="zh-CN" altLang="en-US" dirty="0"/>
          </a:p>
        </p:txBody>
      </p:sp>
      <p:sp>
        <p:nvSpPr>
          <p:cNvPr id="6" name="Slide Number Placeholder 5"/>
          <p:cNvSpPr>
            <a:spLocks noGrp="1"/>
          </p:cNvSpPr>
          <p:nvPr>
            <p:ph type="sldNum" sz="quarter" idx="12"/>
          </p:nvPr>
        </p:nvSpPr>
        <p:spPr/>
        <p:txBody>
          <a:bodyPr/>
          <a:lstStyle/>
          <a:p>
            <a:fld id="{426546DC-DD2D-A940-A706-F6627B10989A}" type="slidenum">
              <a:rPr kumimoji="1" lang="zh-CN" altLang="en-US" smtClean="0"/>
              <a:t>‹#›</a:t>
            </a:fld>
            <a:endParaRPr kumimoji="1" lang="zh-CN" altLang="en-US" dirty="0"/>
          </a:p>
        </p:txBody>
      </p:sp>
    </p:spTree>
    <p:extLst>
      <p:ext uri="{BB962C8B-B14F-4D97-AF65-F5344CB8AC3E}">
        <p14:creationId xmlns:p14="http://schemas.microsoft.com/office/powerpoint/2010/main" val="2642300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469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Date Placeholder 4"/>
          <p:cNvSpPr>
            <a:spLocks noGrp="1"/>
          </p:cNvSpPr>
          <p:nvPr>
            <p:ph type="dt" sz="half" idx="10"/>
          </p:nvPr>
        </p:nvSpPr>
        <p:spPr/>
        <p:txBody>
          <a:bodyPr/>
          <a:lstStyle/>
          <a:p>
            <a:fld id="{37D891FA-EBCE-9D45-B3E7-F55B1E6469A1}" type="datetimeFigureOut">
              <a:rPr kumimoji="1" lang="zh-CN" altLang="en-US" smtClean="0"/>
              <a:t>2022/5/24</a:t>
            </a:fld>
            <a:endParaRPr kumimoji="1" lang="zh-CN" altLang="en-US" dirty="0"/>
          </a:p>
        </p:txBody>
      </p:sp>
      <p:sp>
        <p:nvSpPr>
          <p:cNvPr id="6" name="Footer Placeholder 5"/>
          <p:cNvSpPr>
            <a:spLocks noGrp="1"/>
          </p:cNvSpPr>
          <p:nvPr>
            <p:ph type="ftr" sz="quarter" idx="11"/>
          </p:nvPr>
        </p:nvSpPr>
        <p:spPr/>
        <p:txBody>
          <a:bodyPr/>
          <a:lstStyle/>
          <a:p>
            <a:endParaRPr kumimoji="1" lang="zh-CN" altLang="en-US" dirty="0"/>
          </a:p>
        </p:txBody>
      </p:sp>
      <p:sp>
        <p:nvSpPr>
          <p:cNvPr id="7" name="Slide Number Placeholder 6"/>
          <p:cNvSpPr>
            <a:spLocks noGrp="1"/>
          </p:cNvSpPr>
          <p:nvPr>
            <p:ph type="sldNum" sz="quarter" idx="12"/>
          </p:nvPr>
        </p:nvSpPr>
        <p:spPr/>
        <p:txBody>
          <a:bodyPr/>
          <a:lstStyle/>
          <a:p>
            <a:fld id="{426546DC-DD2D-A940-A706-F6627B10989A}" type="slidenum">
              <a:rPr kumimoji="1" lang="zh-CN" altLang="en-US" smtClean="0"/>
              <a:t>‹#›</a:t>
            </a:fld>
            <a:endParaRPr kumimoji="1" lang="zh-CN" altLang="en-US" dirty="0"/>
          </a:p>
        </p:txBody>
      </p:sp>
    </p:spTree>
    <p:extLst>
      <p:ext uri="{BB962C8B-B14F-4D97-AF65-F5344CB8AC3E}">
        <p14:creationId xmlns:p14="http://schemas.microsoft.com/office/powerpoint/2010/main" val="2565578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grpSp>
        <p:nvGrpSpPr>
          <p:cNvPr id="31" name="Group 4"/>
          <p:cNvGrpSpPr>
            <a:grpSpLocks noChangeAspect="1"/>
          </p:cNvGrpSpPr>
          <p:nvPr userDrawn="1"/>
        </p:nvGrpSpPr>
        <p:grpSpPr bwMode="auto">
          <a:xfrm>
            <a:off x="5766317" y="1979038"/>
            <a:ext cx="2316419" cy="557143"/>
            <a:chOff x="2838" y="1917"/>
            <a:chExt cx="2004" cy="482"/>
          </a:xfrm>
          <a:solidFill>
            <a:schemeClr val="bg1"/>
          </a:solidFill>
        </p:grpSpPr>
        <p:sp>
          <p:nvSpPr>
            <p:cNvPr id="32" name="Freeform 5"/>
            <p:cNvSpPr/>
            <p:nvPr/>
          </p:nvSpPr>
          <p:spPr bwMode="auto">
            <a:xfrm>
              <a:off x="3174" y="1952"/>
              <a:ext cx="191" cy="302"/>
            </a:xfrm>
            <a:custGeom>
              <a:avLst/>
              <a:gdLst>
                <a:gd name="T0" fmla="*/ 97 w 100"/>
                <a:gd name="T1" fmla="*/ 25 h 156"/>
                <a:gd name="T2" fmla="*/ 98 w 100"/>
                <a:gd name="T3" fmla="*/ 138 h 156"/>
                <a:gd name="T4" fmla="*/ 85 w 100"/>
                <a:gd name="T5" fmla="*/ 153 h 156"/>
                <a:gd name="T6" fmla="*/ 49 w 100"/>
                <a:gd name="T7" fmla="*/ 117 h 156"/>
                <a:gd name="T8" fmla="*/ 57 w 100"/>
                <a:gd name="T9" fmla="*/ 123 h 156"/>
                <a:gd name="T10" fmla="*/ 57 w 100"/>
                <a:gd name="T11" fmla="*/ 119 h 156"/>
                <a:gd name="T12" fmla="*/ 77 w 100"/>
                <a:gd name="T13" fmla="*/ 134 h 156"/>
                <a:gd name="T14" fmla="*/ 83 w 100"/>
                <a:gd name="T15" fmla="*/ 121 h 156"/>
                <a:gd name="T16" fmla="*/ 76 w 100"/>
                <a:gd name="T17" fmla="*/ 31 h 156"/>
                <a:gd name="T18" fmla="*/ 66 w 100"/>
                <a:gd name="T19" fmla="*/ 7 h 156"/>
                <a:gd name="T20" fmla="*/ 0 w 100"/>
                <a:gd name="T21" fmla="*/ 28 h 156"/>
                <a:gd name="T22" fmla="*/ 1 w 100"/>
                <a:gd name="T23" fmla="*/ 26 h 156"/>
                <a:gd name="T24" fmla="*/ 58 w 100"/>
                <a:gd name="T25" fmla="*/ 4 h 156"/>
                <a:gd name="T26" fmla="*/ 97 w 100"/>
                <a:gd name="T27" fmla="*/ 2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56">
                  <a:moveTo>
                    <a:pt x="97" y="25"/>
                  </a:moveTo>
                  <a:cubicBezTo>
                    <a:pt x="87" y="33"/>
                    <a:pt x="100" y="117"/>
                    <a:pt x="98" y="138"/>
                  </a:cubicBezTo>
                  <a:cubicBezTo>
                    <a:pt x="96" y="153"/>
                    <a:pt x="93" y="156"/>
                    <a:pt x="85" y="153"/>
                  </a:cubicBezTo>
                  <a:cubicBezTo>
                    <a:pt x="75" y="149"/>
                    <a:pt x="51" y="124"/>
                    <a:pt x="49" y="117"/>
                  </a:cubicBezTo>
                  <a:cubicBezTo>
                    <a:pt x="50" y="117"/>
                    <a:pt x="55" y="122"/>
                    <a:pt x="57" y="123"/>
                  </a:cubicBezTo>
                  <a:cubicBezTo>
                    <a:pt x="57" y="121"/>
                    <a:pt x="56" y="121"/>
                    <a:pt x="57" y="119"/>
                  </a:cubicBezTo>
                  <a:cubicBezTo>
                    <a:pt x="61" y="123"/>
                    <a:pt x="74" y="133"/>
                    <a:pt x="77" y="134"/>
                  </a:cubicBezTo>
                  <a:cubicBezTo>
                    <a:pt x="84" y="134"/>
                    <a:pt x="81" y="126"/>
                    <a:pt x="83" y="121"/>
                  </a:cubicBezTo>
                  <a:cubicBezTo>
                    <a:pt x="82" y="103"/>
                    <a:pt x="75" y="47"/>
                    <a:pt x="76" y="31"/>
                  </a:cubicBezTo>
                  <a:cubicBezTo>
                    <a:pt x="75" y="20"/>
                    <a:pt x="75" y="10"/>
                    <a:pt x="66" y="7"/>
                  </a:cubicBezTo>
                  <a:cubicBezTo>
                    <a:pt x="42" y="8"/>
                    <a:pt x="23" y="28"/>
                    <a:pt x="0" y="28"/>
                  </a:cubicBezTo>
                  <a:cubicBezTo>
                    <a:pt x="0" y="27"/>
                    <a:pt x="1" y="27"/>
                    <a:pt x="1" y="26"/>
                  </a:cubicBezTo>
                  <a:cubicBezTo>
                    <a:pt x="8" y="17"/>
                    <a:pt x="58" y="4"/>
                    <a:pt x="58" y="4"/>
                  </a:cubicBezTo>
                  <a:cubicBezTo>
                    <a:pt x="73" y="0"/>
                    <a:pt x="97" y="4"/>
                    <a:pt x="97"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33" name="Freeform 6"/>
            <p:cNvSpPr/>
            <p:nvPr/>
          </p:nvSpPr>
          <p:spPr bwMode="auto">
            <a:xfrm>
              <a:off x="3254" y="1985"/>
              <a:ext cx="48" cy="39"/>
            </a:xfrm>
            <a:custGeom>
              <a:avLst/>
              <a:gdLst>
                <a:gd name="T0" fmla="*/ 7 w 25"/>
                <a:gd name="T1" fmla="*/ 1 h 20"/>
                <a:gd name="T2" fmla="*/ 24 w 25"/>
                <a:gd name="T3" fmla="*/ 9 h 20"/>
                <a:gd name="T4" fmla="*/ 24 w 25"/>
                <a:gd name="T5" fmla="*/ 16 h 20"/>
                <a:gd name="T6" fmla="*/ 12 w 25"/>
                <a:gd name="T7" fmla="*/ 17 h 20"/>
                <a:gd name="T8" fmla="*/ 1 w 25"/>
                <a:gd name="T9" fmla="*/ 5 h 20"/>
                <a:gd name="T10" fmla="*/ 7 w 25"/>
                <a:gd name="T11" fmla="*/ 1 h 20"/>
              </a:gdLst>
              <a:ahLst/>
              <a:cxnLst>
                <a:cxn ang="0">
                  <a:pos x="T0" y="T1"/>
                </a:cxn>
                <a:cxn ang="0">
                  <a:pos x="T2" y="T3"/>
                </a:cxn>
                <a:cxn ang="0">
                  <a:pos x="T4" y="T5"/>
                </a:cxn>
                <a:cxn ang="0">
                  <a:pos x="T6" y="T7"/>
                </a:cxn>
                <a:cxn ang="0">
                  <a:pos x="T8" y="T9"/>
                </a:cxn>
                <a:cxn ang="0">
                  <a:pos x="T10" y="T11"/>
                </a:cxn>
              </a:cxnLst>
              <a:rect l="0" t="0" r="r" b="b"/>
              <a:pathLst>
                <a:path w="25" h="20">
                  <a:moveTo>
                    <a:pt x="7" y="1"/>
                  </a:moveTo>
                  <a:cubicBezTo>
                    <a:pt x="12" y="2"/>
                    <a:pt x="17" y="1"/>
                    <a:pt x="24" y="9"/>
                  </a:cubicBezTo>
                  <a:cubicBezTo>
                    <a:pt x="25" y="11"/>
                    <a:pt x="25" y="13"/>
                    <a:pt x="24" y="16"/>
                  </a:cubicBezTo>
                  <a:cubicBezTo>
                    <a:pt x="23" y="18"/>
                    <a:pt x="15" y="20"/>
                    <a:pt x="12" y="17"/>
                  </a:cubicBezTo>
                  <a:cubicBezTo>
                    <a:pt x="9" y="13"/>
                    <a:pt x="2" y="8"/>
                    <a:pt x="1" y="5"/>
                  </a:cubicBezTo>
                  <a:cubicBezTo>
                    <a:pt x="0" y="2"/>
                    <a:pt x="5" y="0"/>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34" name="Freeform 7"/>
            <p:cNvSpPr/>
            <p:nvPr/>
          </p:nvSpPr>
          <p:spPr bwMode="auto">
            <a:xfrm>
              <a:off x="3124" y="2020"/>
              <a:ext cx="27" cy="180"/>
            </a:xfrm>
            <a:custGeom>
              <a:avLst/>
              <a:gdLst>
                <a:gd name="T0" fmla="*/ 5 w 14"/>
                <a:gd name="T1" fmla="*/ 0 h 93"/>
                <a:gd name="T2" fmla="*/ 8 w 14"/>
                <a:gd name="T3" fmla="*/ 9 h 93"/>
                <a:gd name="T4" fmla="*/ 14 w 14"/>
                <a:gd name="T5" fmla="*/ 91 h 93"/>
                <a:gd name="T6" fmla="*/ 9 w 14"/>
                <a:gd name="T7" fmla="*/ 93 h 93"/>
                <a:gd name="T8" fmla="*/ 1 w 14"/>
                <a:gd name="T9" fmla="*/ 86 h 93"/>
                <a:gd name="T10" fmla="*/ 3 w 14"/>
                <a:gd name="T11" fmla="*/ 6 h 93"/>
                <a:gd name="T12" fmla="*/ 5 w 14"/>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14" h="93">
                  <a:moveTo>
                    <a:pt x="5" y="0"/>
                  </a:moveTo>
                  <a:cubicBezTo>
                    <a:pt x="6" y="1"/>
                    <a:pt x="8" y="1"/>
                    <a:pt x="8" y="9"/>
                  </a:cubicBezTo>
                  <a:cubicBezTo>
                    <a:pt x="9" y="10"/>
                    <a:pt x="10" y="90"/>
                    <a:pt x="14" y="91"/>
                  </a:cubicBezTo>
                  <a:cubicBezTo>
                    <a:pt x="11" y="92"/>
                    <a:pt x="12" y="93"/>
                    <a:pt x="9" y="93"/>
                  </a:cubicBezTo>
                  <a:cubicBezTo>
                    <a:pt x="6" y="90"/>
                    <a:pt x="3" y="90"/>
                    <a:pt x="1" y="86"/>
                  </a:cubicBezTo>
                  <a:cubicBezTo>
                    <a:pt x="4" y="67"/>
                    <a:pt x="0" y="31"/>
                    <a:pt x="3" y="6"/>
                  </a:cubicBezTo>
                  <a:cubicBezTo>
                    <a:pt x="3" y="3"/>
                    <a:pt x="3"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35" name="Freeform 8"/>
            <p:cNvSpPr/>
            <p:nvPr/>
          </p:nvSpPr>
          <p:spPr bwMode="auto">
            <a:xfrm>
              <a:off x="2838" y="2053"/>
              <a:ext cx="99" cy="46"/>
            </a:xfrm>
            <a:custGeom>
              <a:avLst/>
              <a:gdLst>
                <a:gd name="T0" fmla="*/ 52 w 52"/>
                <a:gd name="T1" fmla="*/ 24 h 24"/>
                <a:gd name="T2" fmla="*/ 33 w 52"/>
                <a:gd name="T3" fmla="*/ 16 h 24"/>
                <a:gd name="T4" fmla="*/ 17 w 52"/>
                <a:gd name="T5" fmla="*/ 9 h 24"/>
                <a:gd name="T6" fmla="*/ 0 w 52"/>
                <a:gd name="T7" fmla="*/ 0 h 24"/>
                <a:gd name="T8" fmla="*/ 20 w 52"/>
                <a:gd name="T9" fmla="*/ 2 h 24"/>
                <a:gd name="T10" fmla="*/ 44 w 52"/>
                <a:gd name="T11" fmla="*/ 15 h 24"/>
                <a:gd name="T12" fmla="*/ 52 w 5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52" h="24">
                  <a:moveTo>
                    <a:pt x="52" y="24"/>
                  </a:moveTo>
                  <a:cubicBezTo>
                    <a:pt x="43" y="24"/>
                    <a:pt x="42" y="22"/>
                    <a:pt x="33" y="16"/>
                  </a:cubicBezTo>
                  <a:cubicBezTo>
                    <a:pt x="31" y="14"/>
                    <a:pt x="27" y="11"/>
                    <a:pt x="17" y="9"/>
                  </a:cubicBezTo>
                  <a:cubicBezTo>
                    <a:pt x="14" y="6"/>
                    <a:pt x="3" y="4"/>
                    <a:pt x="0" y="0"/>
                  </a:cubicBezTo>
                  <a:cubicBezTo>
                    <a:pt x="8" y="0"/>
                    <a:pt x="14" y="0"/>
                    <a:pt x="20" y="2"/>
                  </a:cubicBezTo>
                  <a:cubicBezTo>
                    <a:pt x="22" y="4"/>
                    <a:pt x="34" y="6"/>
                    <a:pt x="44" y="15"/>
                  </a:cubicBezTo>
                  <a:cubicBezTo>
                    <a:pt x="48" y="18"/>
                    <a:pt x="51" y="19"/>
                    <a:pt x="52"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36" name="Freeform 9"/>
            <p:cNvSpPr>
              <a:spLocks noEditPoints="1"/>
            </p:cNvSpPr>
            <p:nvPr/>
          </p:nvSpPr>
          <p:spPr bwMode="auto">
            <a:xfrm>
              <a:off x="2924" y="1917"/>
              <a:ext cx="164" cy="360"/>
            </a:xfrm>
            <a:custGeom>
              <a:avLst/>
              <a:gdLst>
                <a:gd name="T0" fmla="*/ 39 w 86"/>
                <a:gd name="T1" fmla="*/ 38 h 186"/>
                <a:gd name="T2" fmla="*/ 56 w 86"/>
                <a:gd name="T3" fmla="*/ 34 h 186"/>
                <a:gd name="T4" fmla="*/ 59 w 86"/>
                <a:gd name="T5" fmla="*/ 31 h 186"/>
                <a:gd name="T6" fmla="*/ 85 w 86"/>
                <a:gd name="T7" fmla="*/ 43 h 186"/>
                <a:gd name="T8" fmla="*/ 85 w 86"/>
                <a:gd name="T9" fmla="*/ 48 h 186"/>
                <a:gd name="T10" fmla="*/ 64 w 86"/>
                <a:gd name="T11" fmla="*/ 61 h 186"/>
                <a:gd name="T12" fmla="*/ 55 w 86"/>
                <a:gd name="T13" fmla="*/ 72 h 186"/>
                <a:gd name="T14" fmla="*/ 57 w 86"/>
                <a:gd name="T15" fmla="*/ 81 h 186"/>
                <a:gd name="T16" fmla="*/ 39 w 86"/>
                <a:gd name="T17" fmla="*/ 88 h 186"/>
                <a:gd name="T18" fmla="*/ 39 w 86"/>
                <a:gd name="T19" fmla="*/ 55 h 186"/>
                <a:gd name="T20" fmla="*/ 45 w 86"/>
                <a:gd name="T21" fmla="*/ 48 h 186"/>
                <a:gd name="T22" fmla="*/ 39 w 86"/>
                <a:gd name="T23" fmla="*/ 49 h 186"/>
                <a:gd name="T24" fmla="*/ 39 w 86"/>
                <a:gd name="T25" fmla="*/ 38 h 186"/>
                <a:gd name="T26" fmla="*/ 12 w 86"/>
                <a:gd name="T27" fmla="*/ 1 h 186"/>
                <a:gd name="T28" fmla="*/ 30 w 86"/>
                <a:gd name="T29" fmla="*/ 8 h 186"/>
                <a:gd name="T30" fmla="*/ 34 w 86"/>
                <a:gd name="T31" fmla="*/ 14 h 186"/>
                <a:gd name="T32" fmla="*/ 34 w 86"/>
                <a:gd name="T33" fmla="*/ 39 h 186"/>
                <a:gd name="T34" fmla="*/ 39 w 86"/>
                <a:gd name="T35" fmla="*/ 38 h 186"/>
                <a:gd name="T36" fmla="*/ 39 w 86"/>
                <a:gd name="T37" fmla="*/ 49 h 186"/>
                <a:gd name="T38" fmla="*/ 34 w 86"/>
                <a:gd name="T39" fmla="*/ 50 h 186"/>
                <a:gd name="T40" fmla="*/ 33 w 86"/>
                <a:gd name="T41" fmla="*/ 63 h 186"/>
                <a:gd name="T42" fmla="*/ 39 w 86"/>
                <a:gd name="T43" fmla="*/ 55 h 186"/>
                <a:gd name="T44" fmla="*/ 39 w 86"/>
                <a:gd name="T45" fmla="*/ 88 h 186"/>
                <a:gd name="T46" fmla="*/ 35 w 86"/>
                <a:gd name="T47" fmla="*/ 91 h 186"/>
                <a:gd name="T48" fmla="*/ 26 w 86"/>
                <a:gd name="T49" fmla="*/ 183 h 186"/>
                <a:gd name="T50" fmla="*/ 23 w 86"/>
                <a:gd name="T51" fmla="*/ 186 h 186"/>
                <a:gd name="T52" fmla="*/ 20 w 86"/>
                <a:gd name="T53" fmla="*/ 97 h 186"/>
                <a:gd name="T54" fmla="*/ 16 w 86"/>
                <a:gd name="T55" fmla="*/ 92 h 186"/>
                <a:gd name="T56" fmla="*/ 17 w 86"/>
                <a:gd name="T57" fmla="*/ 81 h 186"/>
                <a:gd name="T58" fmla="*/ 20 w 86"/>
                <a:gd name="T59" fmla="*/ 79 h 186"/>
                <a:gd name="T60" fmla="*/ 19 w 86"/>
                <a:gd name="T61" fmla="*/ 54 h 186"/>
                <a:gd name="T62" fmla="*/ 0 w 86"/>
                <a:gd name="T63" fmla="*/ 53 h 186"/>
                <a:gd name="T64" fmla="*/ 8 w 86"/>
                <a:gd name="T65" fmla="*/ 47 h 186"/>
                <a:gd name="T66" fmla="*/ 18 w 86"/>
                <a:gd name="T67" fmla="*/ 44 h 186"/>
                <a:gd name="T68" fmla="*/ 17 w 86"/>
                <a:gd name="T69" fmla="*/ 17 h 186"/>
                <a:gd name="T70" fmla="*/ 15 w 86"/>
                <a:gd name="T71" fmla="*/ 6 h 186"/>
                <a:gd name="T72" fmla="*/ 12 w 86"/>
                <a:gd name="T73" fmla="*/ 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186">
                  <a:moveTo>
                    <a:pt x="39" y="38"/>
                  </a:moveTo>
                  <a:cubicBezTo>
                    <a:pt x="45" y="37"/>
                    <a:pt x="50" y="35"/>
                    <a:pt x="56" y="34"/>
                  </a:cubicBezTo>
                  <a:cubicBezTo>
                    <a:pt x="56" y="33"/>
                    <a:pt x="59" y="32"/>
                    <a:pt x="59" y="31"/>
                  </a:cubicBezTo>
                  <a:cubicBezTo>
                    <a:pt x="75" y="29"/>
                    <a:pt x="85" y="39"/>
                    <a:pt x="85" y="43"/>
                  </a:cubicBezTo>
                  <a:cubicBezTo>
                    <a:pt x="86" y="45"/>
                    <a:pt x="86" y="46"/>
                    <a:pt x="85" y="48"/>
                  </a:cubicBezTo>
                  <a:cubicBezTo>
                    <a:pt x="83" y="52"/>
                    <a:pt x="65" y="60"/>
                    <a:pt x="64" y="61"/>
                  </a:cubicBezTo>
                  <a:cubicBezTo>
                    <a:pt x="57" y="66"/>
                    <a:pt x="55" y="68"/>
                    <a:pt x="55" y="72"/>
                  </a:cubicBezTo>
                  <a:cubicBezTo>
                    <a:pt x="57" y="73"/>
                    <a:pt x="60" y="78"/>
                    <a:pt x="57" y="81"/>
                  </a:cubicBezTo>
                  <a:cubicBezTo>
                    <a:pt x="53" y="82"/>
                    <a:pt x="45" y="85"/>
                    <a:pt x="39" y="88"/>
                  </a:cubicBezTo>
                  <a:cubicBezTo>
                    <a:pt x="39" y="55"/>
                    <a:pt x="39" y="55"/>
                    <a:pt x="39" y="55"/>
                  </a:cubicBezTo>
                  <a:cubicBezTo>
                    <a:pt x="45" y="48"/>
                    <a:pt x="45" y="48"/>
                    <a:pt x="45" y="48"/>
                  </a:cubicBezTo>
                  <a:cubicBezTo>
                    <a:pt x="39" y="49"/>
                    <a:pt x="39" y="49"/>
                    <a:pt x="39" y="49"/>
                  </a:cubicBezTo>
                  <a:lnTo>
                    <a:pt x="39" y="38"/>
                  </a:lnTo>
                  <a:close/>
                  <a:moveTo>
                    <a:pt x="12" y="1"/>
                  </a:moveTo>
                  <a:cubicBezTo>
                    <a:pt x="19" y="0"/>
                    <a:pt x="26" y="1"/>
                    <a:pt x="30" y="8"/>
                  </a:cubicBezTo>
                  <a:cubicBezTo>
                    <a:pt x="31" y="8"/>
                    <a:pt x="33" y="12"/>
                    <a:pt x="34" y="14"/>
                  </a:cubicBezTo>
                  <a:cubicBezTo>
                    <a:pt x="34" y="22"/>
                    <a:pt x="34" y="30"/>
                    <a:pt x="34" y="39"/>
                  </a:cubicBezTo>
                  <a:cubicBezTo>
                    <a:pt x="36" y="39"/>
                    <a:pt x="37" y="38"/>
                    <a:pt x="39" y="38"/>
                  </a:cubicBezTo>
                  <a:cubicBezTo>
                    <a:pt x="39" y="49"/>
                    <a:pt x="39" y="49"/>
                    <a:pt x="39" y="49"/>
                  </a:cubicBezTo>
                  <a:cubicBezTo>
                    <a:pt x="34" y="50"/>
                    <a:pt x="34" y="50"/>
                    <a:pt x="34" y="50"/>
                  </a:cubicBezTo>
                  <a:cubicBezTo>
                    <a:pt x="33" y="63"/>
                    <a:pt x="33" y="63"/>
                    <a:pt x="33" y="63"/>
                  </a:cubicBezTo>
                  <a:cubicBezTo>
                    <a:pt x="39" y="55"/>
                    <a:pt x="39" y="55"/>
                    <a:pt x="39" y="55"/>
                  </a:cubicBezTo>
                  <a:cubicBezTo>
                    <a:pt x="39" y="88"/>
                    <a:pt x="39" y="88"/>
                    <a:pt x="39" y="88"/>
                  </a:cubicBezTo>
                  <a:cubicBezTo>
                    <a:pt x="37" y="89"/>
                    <a:pt x="35" y="90"/>
                    <a:pt x="35" y="91"/>
                  </a:cubicBezTo>
                  <a:cubicBezTo>
                    <a:pt x="32" y="124"/>
                    <a:pt x="31" y="150"/>
                    <a:pt x="26" y="183"/>
                  </a:cubicBezTo>
                  <a:cubicBezTo>
                    <a:pt x="25" y="183"/>
                    <a:pt x="24" y="186"/>
                    <a:pt x="23" y="186"/>
                  </a:cubicBezTo>
                  <a:cubicBezTo>
                    <a:pt x="22" y="157"/>
                    <a:pt x="20" y="127"/>
                    <a:pt x="20" y="97"/>
                  </a:cubicBezTo>
                  <a:cubicBezTo>
                    <a:pt x="19" y="94"/>
                    <a:pt x="17" y="94"/>
                    <a:pt x="16" y="92"/>
                  </a:cubicBezTo>
                  <a:cubicBezTo>
                    <a:pt x="13" y="90"/>
                    <a:pt x="14" y="82"/>
                    <a:pt x="17" y="81"/>
                  </a:cubicBezTo>
                  <a:cubicBezTo>
                    <a:pt x="18" y="81"/>
                    <a:pt x="19" y="79"/>
                    <a:pt x="20" y="79"/>
                  </a:cubicBezTo>
                  <a:cubicBezTo>
                    <a:pt x="20" y="60"/>
                    <a:pt x="19" y="61"/>
                    <a:pt x="19" y="54"/>
                  </a:cubicBezTo>
                  <a:cubicBezTo>
                    <a:pt x="15" y="53"/>
                    <a:pt x="0" y="58"/>
                    <a:pt x="0" y="53"/>
                  </a:cubicBezTo>
                  <a:cubicBezTo>
                    <a:pt x="1" y="51"/>
                    <a:pt x="6" y="49"/>
                    <a:pt x="8" y="47"/>
                  </a:cubicBezTo>
                  <a:cubicBezTo>
                    <a:pt x="12" y="46"/>
                    <a:pt x="15" y="45"/>
                    <a:pt x="18" y="44"/>
                  </a:cubicBezTo>
                  <a:cubicBezTo>
                    <a:pt x="19" y="34"/>
                    <a:pt x="19" y="27"/>
                    <a:pt x="17" y="17"/>
                  </a:cubicBezTo>
                  <a:cubicBezTo>
                    <a:pt x="17" y="15"/>
                    <a:pt x="17" y="6"/>
                    <a:pt x="15" y="6"/>
                  </a:cubicBezTo>
                  <a:cubicBezTo>
                    <a:pt x="14" y="4"/>
                    <a:pt x="12" y="4"/>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37" name="Freeform 10"/>
            <p:cNvSpPr>
              <a:spLocks noEditPoints="1"/>
            </p:cNvSpPr>
            <p:nvPr/>
          </p:nvSpPr>
          <p:spPr bwMode="auto">
            <a:xfrm>
              <a:off x="3155" y="2012"/>
              <a:ext cx="154" cy="176"/>
            </a:xfrm>
            <a:custGeom>
              <a:avLst/>
              <a:gdLst>
                <a:gd name="T0" fmla="*/ 62 w 81"/>
                <a:gd name="T1" fmla="*/ 38 h 91"/>
                <a:gd name="T2" fmla="*/ 67 w 81"/>
                <a:gd name="T3" fmla="*/ 28 h 91"/>
                <a:gd name="T4" fmla="*/ 78 w 81"/>
                <a:gd name="T5" fmla="*/ 36 h 91"/>
                <a:gd name="T6" fmla="*/ 70 w 81"/>
                <a:gd name="T7" fmla="*/ 51 h 91"/>
                <a:gd name="T8" fmla="*/ 81 w 81"/>
                <a:gd name="T9" fmla="*/ 79 h 91"/>
                <a:gd name="T10" fmla="*/ 78 w 81"/>
                <a:gd name="T11" fmla="*/ 80 h 91"/>
                <a:gd name="T12" fmla="*/ 65 w 81"/>
                <a:gd name="T13" fmla="*/ 57 h 91"/>
                <a:gd name="T14" fmla="*/ 50 w 81"/>
                <a:gd name="T15" fmla="*/ 72 h 91"/>
                <a:gd name="T16" fmla="*/ 52 w 81"/>
                <a:gd name="T17" fmla="*/ 74 h 91"/>
                <a:gd name="T18" fmla="*/ 59 w 81"/>
                <a:gd name="T19" fmla="*/ 77 h 91"/>
                <a:gd name="T20" fmla="*/ 59 w 81"/>
                <a:gd name="T21" fmla="*/ 83 h 91"/>
                <a:gd name="T22" fmla="*/ 49 w 81"/>
                <a:gd name="T23" fmla="*/ 85 h 91"/>
                <a:gd name="T24" fmla="*/ 46 w 81"/>
                <a:gd name="T25" fmla="*/ 87 h 91"/>
                <a:gd name="T26" fmla="*/ 44 w 81"/>
                <a:gd name="T27" fmla="*/ 89 h 91"/>
                <a:gd name="T28" fmla="*/ 44 w 81"/>
                <a:gd name="T29" fmla="*/ 63 h 91"/>
                <a:gd name="T30" fmla="*/ 58 w 81"/>
                <a:gd name="T31" fmla="*/ 43 h 91"/>
                <a:gd name="T32" fmla="*/ 53 w 81"/>
                <a:gd name="T33" fmla="*/ 40 h 91"/>
                <a:gd name="T34" fmla="*/ 44 w 81"/>
                <a:gd name="T35" fmla="*/ 51 h 91"/>
                <a:gd name="T36" fmla="*/ 44 w 81"/>
                <a:gd name="T37" fmla="*/ 43 h 91"/>
                <a:gd name="T38" fmla="*/ 45 w 81"/>
                <a:gd name="T39" fmla="*/ 40 h 91"/>
                <a:gd name="T40" fmla="*/ 44 w 81"/>
                <a:gd name="T41" fmla="*/ 40 h 91"/>
                <a:gd name="T42" fmla="*/ 44 w 81"/>
                <a:gd name="T43" fmla="*/ 32 h 91"/>
                <a:gd name="T44" fmla="*/ 46 w 81"/>
                <a:gd name="T45" fmla="*/ 35 h 91"/>
                <a:gd name="T46" fmla="*/ 50 w 81"/>
                <a:gd name="T47" fmla="*/ 39 h 91"/>
                <a:gd name="T48" fmla="*/ 51 w 81"/>
                <a:gd name="T49" fmla="*/ 36 h 91"/>
                <a:gd name="T50" fmla="*/ 44 w 81"/>
                <a:gd name="T51" fmla="*/ 27 h 91"/>
                <a:gd name="T52" fmla="*/ 44 w 81"/>
                <a:gd name="T53" fmla="*/ 3 h 91"/>
                <a:gd name="T54" fmla="*/ 48 w 81"/>
                <a:gd name="T55" fmla="*/ 7 h 91"/>
                <a:gd name="T56" fmla="*/ 44 w 81"/>
                <a:gd name="T57" fmla="*/ 19 h 91"/>
                <a:gd name="T58" fmla="*/ 62 w 81"/>
                <a:gd name="T59" fmla="*/ 38 h 91"/>
                <a:gd name="T60" fmla="*/ 44 w 81"/>
                <a:gd name="T61" fmla="*/ 89 h 91"/>
                <a:gd name="T62" fmla="*/ 33 w 81"/>
                <a:gd name="T63" fmla="*/ 91 h 91"/>
                <a:gd name="T64" fmla="*/ 12 w 81"/>
                <a:gd name="T65" fmla="*/ 77 h 91"/>
                <a:gd name="T66" fmla="*/ 13 w 81"/>
                <a:gd name="T67" fmla="*/ 77 h 91"/>
                <a:gd name="T68" fmla="*/ 44 w 81"/>
                <a:gd name="T69" fmla="*/ 63 h 91"/>
                <a:gd name="T70" fmla="*/ 44 w 81"/>
                <a:gd name="T71" fmla="*/ 89 h 91"/>
                <a:gd name="T72" fmla="*/ 44 w 81"/>
                <a:gd name="T73" fmla="*/ 51 h 91"/>
                <a:gd name="T74" fmla="*/ 44 w 81"/>
                <a:gd name="T75" fmla="*/ 43 h 91"/>
                <a:gd name="T76" fmla="*/ 26 w 81"/>
                <a:gd name="T77" fmla="*/ 59 h 91"/>
                <a:gd name="T78" fmla="*/ 18 w 81"/>
                <a:gd name="T79" fmla="*/ 64 h 91"/>
                <a:gd name="T80" fmla="*/ 41 w 81"/>
                <a:gd name="T81" fmla="*/ 38 h 91"/>
                <a:gd name="T82" fmla="*/ 44 w 81"/>
                <a:gd name="T83" fmla="*/ 40 h 91"/>
                <a:gd name="T84" fmla="*/ 44 w 81"/>
                <a:gd name="T85" fmla="*/ 32 h 91"/>
                <a:gd name="T86" fmla="*/ 36 w 81"/>
                <a:gd name="T87" fmla="*/ 25 h 91"/>
                <a:gd name="T88" fmla="*/ 40 w 81"/>
                <a:gd name="T89" fmla="*/ 23 h 91"/>
                <a:gd name="T90" fmla="*/ 44 w 81"/>
                <a:gd name="T91" fmla="*/ 27 h 91"/>
                <a:gd name="T92" fmla="*/ 44 w 81"/>
                <a:gd name="T93" fmla="*/ 3 h 91"/>
                <a:gd name="T94" fmla="*/ 42 w 81"/>
                <a:gd name="T95" fmla="*/ 3 h 91"/>
                <a:gd name="T96" fmla="*/ 21 w 81"/>
                <a:gd name="T97" fmla="*/ 0 h 91"/>
                <a:gd name="T98" fmla="*/ 15 w 81"/>
                <a:gd name="T99" fmla="*/ 7 h 91"/>
                <a:gd name="T100" fmla="*/ 23 w 81"/>
                <a:gd name="T101" fmla="*/ 7 h 91"/>
                <a:gd name="T102" fmla="*/ 22 w 81"/>
                <a:gd name="T103" fmla="*/ 9 h 91"/>
                <a:gd name="T104" fmla="*/ 13 w 81"/>
                <a:gd name="T105" fmla="*/ 9 h 91"/>
                <a:gd name="T106" fmla="*/ 21 w 81"/>
                <a:gd name="T107" fmla="*/ 17 h 91"/>
                <a:gd name="T108" fmla="*/ 5 w 81"/>
                <a:gd name="T109" fmla="*/ 29 h 91"/>
                <a:gd name="T110" fmla="*/ 4 w 81"/>
                <a:gd name="T111" fmla="*/ 30 h 91"/>
                <a:gd name="T112" fmla="*/ 11 w 81"/>
                <a:gd name="T113" fmla="*/ 45 h 91"/>
                <a:gd name="T114" fmla="*/ 32 w 81"/>
                <a:gd name="T115" fmla="*/ 28 h 91"/>
                <a:gd name="T116" fmla="*/ 34 w 81"/>
                <a:gd name="T117" fmla="*/ 34 h 91"/>
                <a:gd name="T118" fmla="*/ 1 w 81"/>
                <a:gd name="T119" fmla="*/ 69 h 91"/>
                <a:gd name="T120" fmla="*/ 7 w 81"/>
                <a:gd name="T121" fmla="*/ 77 h 91"/>
                <a:gd name="T122" fmla="*/ 44 w 81"/>
                <a:gd name="T123" fmla="*/ 5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 h="91">
                  <a:moveTo>
                    <a:pt x="62" y="38"/>
                  </a:moveTo>
                  <a:cubicBezTo>
                    <a:pt x="64" y="34"/>
                    <a:pt x="67" y="32"/>
                    <a:pt x="67" y="28"/>
                  </a:cubicBezTo>
                  <a:cubicBezTo>
                    <a:pt x="72" y="30"/>
                    <a:pt x="75" y="31"/>
                    <a:pt x="78" y="36"/>
                  </a:cubicBezTo>
                  <a:cubicBezTo>
                    <a:pt x="79" y="45"/>
                    <a:pt x="70" y="48"/>
                    <a:pt x="70" y="51"/>
                  </a:cubicBezTo>
                  <a:cubicBezTo>
                    <a:pt x="72" y="60"/>
                    <a:pt x="80" y="71"/>
                    <a:pt x="81" y="79"/>
                  </a:cubicBezTo>
                  <a:cubicBezTo>
                    <a:pt x="81" y="80"/>
                    <a:pt x="79" y="81"/>
                    <a:pt x="78" y="80"/>
                  </a:cubicBezTo>
                  <a:cubicBezTo>
                    <a:pt x="73" y="76"/>
                    <a:pt x="67" y="64"/>
                    <a:pt x="65" y="57"/>
                  </a:cubicBezTo>
                  <a:cubicBezTo>
                    <a:pt x="62" y="61"/>
                    <a:pt x="57" y="66"/>
                    <a:pt x="50" y="72"/>
                  </a:cubicBezTo>
                  <a:cubicBezTo>
                    <a:pt x="51" y="74"/>
                    <a:pt x="51" y="73"/>
                    <a:pt x="52" y="74"/>
                  </a:cubicBezTo>
                  <a:cubicBezTo>
                    <a:pt x="56" y="75"/>
                    <a:pt x="57" y="75"/>
                    <a:pt x="59" y="77"/>
                  </a:cubicBezTo>
                  <a:cubicBezTo>
                    <a:pt x="60" y="79"/>
                    <a:pt x="59" y="82"/>
                    <a:pt x="59" y="83"/>
                  </a:cubicBezTo>
                  <a:cubicBezTo>
                    <a:pt x="58" y="85"/>
                    <a:pt x="54" y="84"/>
                    <a:pt x="49" y="85"/>
                  </a:cubicBezTo>
                  <a:cubicBezTo>
                    <a:pt x="48" y="86"/>
                    <a:pt x="47" y="87"/>
                    <a:pt x="46" y="87"/>
                  </a:cubicBezTo>
                  <a:cubicBezTo>
                    <a:pt x="45" y="88"/>
                    <a:pt x="45" y="89"/>
                    <a:pt x="44" y="89"/>
                  </a:cubicBezTo>
                  <a:cubicBezTo>
                    <a:pt x="44" y="63"/>
                    <a:pt x="44" y="63"/>
                    <a:pt x="44" y="63"/>
                  </a:cubicBezTo>
                  <a:cubicBezTo>
                    <a:pt x="52" y="55"/>
                    <a:pt x="58" y="45"/>
                    <a:pt x="58" y="43"/>
                  </a:cubicBezTo>
                  <a:cubicBezTo>
                    <a:pt x="56" y="42"/>
                    <a:pt x="56" y="41"/>
                    <a:pt x="53" y="40"/>
                  </a:cubicBezTo>
                  <a:cubicBezTo>
                    <a:pt x="53" y="42"/>
                    <a:pt x="49" y="46"/>
                    <a:pt x="44" y="51"/>
                  </a:cubicBezTo>
                  <a:cubicBezTo>
                    <a:pt x="44" y="43"/>
                    <a:pt x="44" y="43"/>
                    <a:pt x="44" y="43"/>
                  </a:cubicBezTo>
                  <a:cubicBezTo>
                    <a:pt x="44" y="42"/>
                    <a:pt x="45" y="41"/>
                    <a:pt x="45" y="40"/>
                  </a:cubicBezTo>
                  <a:cubicBezTo>
                    <a:pt x="44" y="40"/>
                    <a:pt x="44" y="40"/>
                    <a:pt x="44" y="40"/>
                  </a:cubicBezTo>
                  <a:cubicBezTo>
                    <a:pt x="44" y="32"/>
                    <a:pt x="44" y="32"/>
                    <a:pt x="44" y="32"/>
                  </a:cubicBezTo>
                  <a:cubicBezTo>
                    <a:pt x="45" y="33"/>
                    <a:pt x="46" y="34"/>
                    <a:pt x="46" y="35"/>
                  </a:cubicBezTo>
                  <a:cubicBezTo>
                    <a:pt x="50" y="37"/>
                    <a:pt x="48" y="36"/>
                    <a:pt x="50" y="39"/>
                  </a:cubicBezTo>
                  <a:cubicBezTo>
                    <a:pt x="52" y="39"/>
                    <a:pt x="51" y="38"/>
                    <a:pt x="51" y="36"/>
                  </a:cubicBezTo>
                  <a:cubicBezTo>
                    <a:pt x="49" y="34"/>
                    <a:pt x="47" y="30"/>
                    <a:pt x="44" y="27"/>
                  </a:cubicBezTo>
                  <a:cubicBezTo>
                    <a:pt x="44" y="3"/>
                    <a:pt x="44" y="3"/>
                    <a:pt x="44" y="3"/>
                  </a:cubicBezTo>
                  <a:cubicBezTo>
                    <a:pt x="45" y="4"/>
                    <a:pt x="47" y="6"/>
                    <a:pt x="48" y="7"/>
                  </a:cubicBezTo>
                  <a:cubicBezTo>
                    <a:pt x="50" y="14"/>
                    <a:pt x="49" y="16"/>
                    <a:pt x="44" y="19"/>
                  </a:cubicBezTo>
                  <a:cubicBezTo>
                    <a:pt x="50" y="26"/>
                    <a:pt x="52" y="33"/>
                    <a:pt x="62" y="38"/>
                  </a:cubicBezTo>
                  <a:close/>
                  <a:moveTo>
                    <a:pt x="44" y="89"/>
                  </a:moveTo>
                  <a:cubicBezTo>
                    <a:pt x="41" y="91"/>
                    <a:pt x="37" y="91"/>
                    <a:pt x="33" y="91"/>
                  </a:cubicBezTo>
                  <a:cubicBezTo>
                    <a:pt x="29" y="90"/>
                    <a:pt x="13" y="81"/>
                    <a:pt x="12" y="77"/>
                  </a:cubicBezTo>
                  <a:cubicBezTo>
                    <a:pt x="12" y="77"/>
                    <a:pt x="13" y="77"/>
                    <a:pt x="13" y="77"/>
                  </a:cubicBezTo>
                  <a:cubicBezTo>
                    <a:pt x="20" y="84"/>
                    <a:pt x="33" y="74"/>
                    <a:pt x="44" y="63"/>
                  </a:cubicBezTo>
                  <a:cubicBezTo>
                    <a:pt x="44" y="89"/>
                    <a:pt x="44" y="89"/>
                    <a:pt x="44" y="89"/>
                  </a:cubicBezTo>
                  <a:close/>
                  <a:moveTo>
                    <a:pt x="44" y="51"/>
                  </a:moveTo>
                  <a:cubicBezTo>
                    <a:pt x="44" y="43"/>
                    <a:pt x="44" y="43"/>
                    <a:pt x="44" y="43"/>
                  </a:cubicBezTo>
                  <a:cubicBezTo>
                    <a:pt x="41" y="47"/>
                    <a:pt x="33" y="54"/>
                    <a:pt x="26" y="59"/>
                  </a:cubicBezTo>
                  <a:cubicBezTo>
                    <a:pt x="24" y="60"/>
                    <a:pt x="20" y="64"/>
                    <a:pt x="18" y="64"/>
                  </a:cubicBezTo>
                  <a:cubicBezTo>
                    <a:pt x="22" y="58"/>
                    <a:pt x="36" y="48"/>
                    <a:pt x="41" y="38"/>
                  </a:cubicBezTo>
                  <a:cubicBezTo>
                    <a:pt x="42" y="39"/>
                    <a:pt x="43" y="39"/>
                    <a:pt x="44" y="40"/>
                  </a:cubicBezTo>
                  <a:cubicBezTo>
                    <a:pt x="44" y="32"/>
                    <a:pt x="44" y="32"/>
                    <a:pt x="44" y="32"/>
                  </a:cubicBezTo>
                  <a:cubicBezTo>
                    <a:pt x="42" y="30"/>
                    <a:pt x="40" y="28"/>
                    <a:pt x="36" y="25"/>
                  </a:cubicBezTo>
                  <a:cubicBezTo>
                    <a:pt x="37" y="25"/>
                    <a:pt x="39" y="23"/>
                    <a:pt x="40" y="23"/>
                  </a:cubicBezTo>
                  <a:cubicBezTo>
                    <a:pt x="42" y="24"/>
                    <a:pt x="43" y="25"/>
                    <a:pt x="44" y="27"/>
                  </a:cubicBezTo>
                  <a:cubicBezTo>
                    <a:pt x="44" y="3"/>
                    <a:pt x="44" y="3"/>
                    <a:pt x="44" y="3"/>
                  </a:cubicBezTo>
                  <a:cubicBezTo>
                    <a:pt x="43" y="3"/>
                    <a:pt x="42" y="3"/>
                    <a:pt x="42" y="3"/>
                  </a:cubicBezTo>
                  <a:cubicBezTo>
                    <a:pt x="41" y="3"/>
                    <a:pt x="25" y="0"/>
                    <a:pt x="21" y="0"/>
                  </a:cubicBezTo>
                  <a:cubicBezTo>
                    <a:pt x="17" y="1"/>
                    <a:pt x="14" y="2"/>
                    <a:pt x="15" y="7"/>
                  </a:cubicBezTo>
                  <a:cubicBezTo>
                    <a:pt x="16" y="8"/>
                    <a:pt x="20" y="8"/>
                    <a:pt x="23" y="7"/>
                  </a:cubicBezTo>
                  <a:cubicBezTo>
                    <a:pt x="24" y="8"/>
                    <a:pt x="23" y="9"/>
                    <a:pt x="22" y="9"/>
                  </a:cubicBezTo>
                  <a:cubicBezTo>
                    <a:pt x="18" y="10"/>
                    <a:pt x="17" y="9"/>
                    <a:pt x="13" y="9"/>
                  </a:cubicBezTo>
                  <a:cubicBezTo>
                    <a:pt x="9" y="9"/>
                    <a:pt x="18" y="15"/>
                    <a:pt x="21" y="17"/>
                  </a:cubicBezTo>
                  <a:cubicBezTo>
                    <a:pt x="20" y="21"/>
                    <a:pt x="10" y="30"/>
                    <a:pt x="5" y="29"/>
                  </a:cubicBezTo>
                  <a:cubicBezTo>
                    <a:pt x="5" y="30"/>
                    <a:pt x="5" y="29"/>
                    <a:pt x="4" y="30"/>
                  </a:cubicBezTo>
                  <a:cubicBezTo>
                    <a:pt x="4" y="36"/>
                    <a:pt x="4" y="43"/>
                    <a:pt x="11" y="45"/>
                  </a:cubicBezTo>
                  <a:cubicBezTo>
                    <a:pt x="15" y="42"/>
                    <a:pt x="29" y="33"/>
                    <a:pt x="32" y="28"/>
                  </a:cubicBezTo>
                  <a:cubicBezTo>
                    <a:pt x="36" y="31"/>
                    <a:pt x="34" y="33"/>
                    <a:pt x="34" y="34"/>
                  </a:cubicBezTo>
                  <a:cubicBezTo>
                    <a:pt x="26" y="45"/>
                    <a:pt x="10" y="59"/>
                    <a:pt x="1" y="69"/>
                  </a:cubicBezTo>
                  <a:cubicBezTo>
                    <a:pt x="0" y="76"/>
                    <a:pt x="0" y="79"/>
                    <a:pt x="7" y="77"/>
                  </a:cubicBezTo>
                  <a:cubicBezTo>
                    <a:pt x="10" y="78"/>
                    <a:pt x="31" y="62"/>
                    <a:pt x="44"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38" name="Freeform 11"/>
            <p:cNvSpPr/>
            <p:nvPr/>
          </p:nvSpPr>
          <p:spPr bwMode="auto">
            <a:xfrm>
              <a:off x="4241" y="1931"/>
              <a:ext cx="280" cy="191"/>
            </a:xfrm>
            <a:custGeom>
              <a:avLst/>
              <a:gdLst>
                <a:gd name="T0" fmla="*/ 29 w 147"/>
                <a:gd name="T1" fmla="*/ 27 h 99"/>
                <a:gd name="T2" fmla="*/ 50 w 147"/>
                <a:gd name="T3" fmla="*/ 67 h 99"/>
                <a:gd name="T4" fmla="*/ 59 w 147"/>
                <a:gd name="T5" fmla="*/ 64 h 99"/>
                <a:gd name="T6" fmla="*/ 44 w 147"/>
                <a:gd name="T7" fmla="*/ 19 h 99"/>
                <a:gd name="T8" fmla="*/ 60 w 147"/>
                <a:gd name="T9" fmla="*/ 35 h 99"/>
                <a:gd name="T10" fmla="*/ 66 w 147"/>
                <a:gd name="T11" fmla="*/ 56 h 99"/>
                <a:gd name="T12" fmla="*/ 69 w 147"/>
                <a:gd name="T13" fmla="*/ 51 h 99"/>
                <a:gd name="T14" fmla="*/ 70 w 147"/>
                <a:gd name="T15" fmla="*/ 45 h 99"/>
                <a:gd name="T16" fmla="*/ 66 w 147"/>
                <a:gd name="T17" fmla="*/ 40 h 99"/>
                <a:gd name="T18" fmla="*/ 72 w 147"/>
                <a:gd name="T19" fmla="*/ 40 h 99"/>
                <a:gd name="T20" fmla="*/ 73 w 147"/>
                <a:gd name="T21" fmla="*/ 30 h 99"/>
                <a:gd name="T22" fmla="*/ 63 w 147"/>
                <a:gd name="T23" fmla="*/ 16 h 99"/>
                <a:gd name="T24" fmla="*/ 66 w 147"/>
                <a:gd name="T25" fmla="*/ 5 h 99"/>
                <a:gd name="T26" fmla="*/ 80 w 147"/>
                <a:gd name="T27" fmla="*/ 15 h 99"/>
                <a:gd name="T28" fmla="*/ 87 w 147"/>
                <a:gd name="T29" fmla="*/ 39 h 99"/>
                <a:gd name="T30" fmla="*/ 82 w 147"/>
                <a:gd name="T31" fmla="*/ 50 h 99"/>
                <a:gd name="T32" fmla="*/ 77 w 147"/>
                <a:gd name="T33" fmla="*/ 58 h 99"/>
                <a:gd name="T34" fmla="*/ 99 w 147"/>
                <a:gd name="T35" fmla="*/ 53 h 99"/>
                <a:gd name="T36" fmla="*/ 94 w 147"/>
                <a:gd name="T37" fmla="*/ 40 h 99"/>
                <a:gd name="T38" fmla="*/ 99 w 147"/>
                <a:gd name="T39" fmla="*/ 38 h 99"/>
                <a:gd name="T40" fmla="*/ 104 w 147"/>
                <a:gd name="T41" fmla="*/ 37 h 99"/>
                <a:gd name="T42" fmla="*/ 98 w 147"/>
                <a:gd name="T43" fmla="*/ 23 h 99"/>
                <a:gd name="T44" fmla="*/ 101 w 147"/>
                <a:gd name="T45" fmla="*/ 19 h 99"/>
                <a:gd name="T46" fmla="*/ 105 w 147"/>
                <a:gd name="T47" fmla="*/ 15 h 99"/>
                <a:gd name="T48" fmla="*/ 96 w 147"/>
                <a:gd name="T49" fmla="*/ 6 h 99"/>
                <a:gd name="T50" fmla="*/ 104 w 147"/>
                <a:gd name="T51" fmla="*/ 3 h 99"/>
                <a:gd name="T52" fmla="*/ 111 w 147"/>
                <a:gd name="T53" fmla="*/ 2 h 99"/>
                <a:gd name="T54" fmla="*/ 120 w 147"/>
                <a:gd name="T55" fmla="*/ 19 h 99"/>
                <a:gd name="T56" fmla="*/ 114 w 147"/>
                <a:gd name="T57" fmla="*/ 32 h 99"/>
                <a:gd name="T58" fmla="*/ 112 w 147"/>
                <a:gd name="T59" fmla="*/ 49 h 99"/>
                <a:gd name="T60" fmla="*/ 143 w 147"/>
                <a:gd name="T61" fmla="*/ 56 h 99"/>
                <a:gd name="T62" fmla="*/ 130 w 147"/>
                <a:gd name="T63" fmla="*/ 63 h 99"/>
                <a:gd name="T64" fmla="*/ 119 w 147"/>
                <a:gd name="T65" fmla="*/ 58 h 99"/>
                <a:gd name="T66" fmla="*/ 127 w 147"/>
                <a:gd name="T67" fmla="*/ 55 h 99"/>
                <a:gd name="T68" fmla="*/ 109 w 147"/>
                <a:gd name="T69" fmla="*/ 59 h 99"/>
                <a:gd name="T70" fmla="*/ 108 w 147"/>
                <a:gd name="T71" fmla="*/ 63 h 99"/>
                <a:gd name="T72" fmla="*/ 98 w 147"/>
                <a:gd name="T73" fmla="*/ 60 h 99"/>
                <a:gd name="T74" fmla="*/ 79 w 147"/>
                <a:gd name="T75" fmla="*/ 64 h 99"/>
                <a:gd name="T76" fmla="*/ 65 w 147"/>
                <a:gd name="T77" fmla="*/ 74 h 99"/>
                <a:gd name="T78" fmla="*/ 58 w 147"/>
                <a:gd name="T79" fmla="*/ 71 h 99"/>
                <a:gd name="T80" fmla="*/ 53 w 147"/>
                <a:gd name="T81" fmla="*/ 80 h 99"/>
                <a:gd name="T82" fmla="*/ 48 w 147"/>
                <a:gd name="T83" fmla="*/ 76 h 99"/>
                <a:gd name="T84" fmla="*/ 25 w 147"/>
                <a:gd name="T85" fmla="*/ 86 h 99"/>
                <a:gd name="T86" fmla="*/ 19 w 147"/>
                <a:gd name="T87" fmla="*/ 94 h 99"/>
                <a:gd name="T88" fmla="*/ 8 w 147"/>
                <a:gd name="T89" fmla="*/ 98 h 99"/>
                <a:gd name="T90" fmla="*/ 4 w 147"/>
                <a:gd name="T91" fmla="*/ 88 h 99"/>
                <a:gd name="T92" fmla="*/ 16 w 147"/>
                <a:gd name="T93" fmla="*/ 74 h 99"/>
                <a:gd name="T94" fmla="*/ 25 w 147"/>
                <a:gd name="T95" fmla="*/ 76 h 99"/>
                <a:gd name="T96" fmla="*/ 48 w 147"/>
                <a:gd name="T97" fmla="*/ 66 h 99"/>
                <a:gd name="T98" fmla="*/ 31 w 147"/>
                <a:gd name="T99"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7" h="99">
                  <a:moveTo>
                    <a:pt x="31" y="33"/>
                  </a:moveTo>
                  <a:cubicBezTo>
                    <a:pt x="31" y="33"/>
                    <a:pt x="18" y="23"/>
                    <a:pt x="29" y="27"/>
                  </a:cubicBezTo>
                  <a:cubicBezTo>
                    <a:pt x="29" y="27"/>
                    <a:pt x="40" y="30"/>
                    <a:pt x="46" y="48"/>
                  </a:cubicBezTo>
                  <a:cubicBezTo>
                    <a:pt x="46" y="48"/>
                    <a:pt x="51" y="60"/>
                    <a:pt x="50" y="67"/>
                  </a:cubicBezTo>
                  <a:cubicBezTo>
                    <a:pt x="50" y="67"/>
                    <a:pt x="50" y="69"/>
                    <a:pt x="53" y="68"/>
                  </a:cubicBezTo>
                  <a:cubicBezTo>
                    <a:pt x="53" y="68"/>
                    <a:pt x="59" y="68"/>
                    <a:pt x="59" y="64"/>
                  </a:cubicBezTo>
                  <a:cubicBezTo>
                    <a:pt x="59" y="64"/>
                    <a:pt x="61" y="50"/>
                    <a:pt x="51" y="28"/>
                  </a:cubicBezTo>
                  <a:cubicBezTo>
                    <a:pt x="51" y="28"/>
                    <a:pt x="48" y="20"/>
                    <a:pt x="44" y="19"/>
                  </a:cubicBezTo>
                  <a:cubicBezTo>
                    <a:pt x="44" y="19"/>
                    <a:pt x="42" y="16"/>
                    <a:pt x="45" y="18"/>
                  </a:cubicBezTo>
                  <a:cubicBezTo>
                    <a:pt x="45" y="18"/>
                    <a:pt x="56" y="20"/>
                    <a:pt x="60" y="35"/>
                  </a:cubicBezTo>
                  <a:cubicBezTo>
                    <a:pt x="60" y="35"/>
                    <a:pt x="63" y="47"/>
                    <a:pt x="64" y="56"/>
                  </a:cubicBezTo>
                  <a:cubicBezTo>
                    <a:pt x="64" y="56"/>
                    <a:pt x="65" y="60"/>
                    <a:pt x="66" y="56"/>
                  </a:cubicBezTo>
                  <a:cubicBezTo>
                    <a:pt x="66" y="56"/>
                    <a:pt x="67" y="54"/>
                    <a:pt x="69" y="53"/>
                  </a:cubicBezTo>
                  <a:cubicBezTo>
                    <a:pt x="69" y="53"/>
                    <a:pt x="70" y="52"/>
                    <a:pt x="69" y="51"/>
                  </a:cubicBezTo>
                  <a:cubicBezTo>
                    <a:pt x="69" y="51"/>
                    <a:pt x="69" y="48"/>
                    <a:pt x="70" y="48"/>
                  </a:cubicBezTo>
                  <a:cubicBezTo>
                    <a:pt x="70" y="48"/>
                    <a:pt x="72" y="47"/>
                    <a:pt x="70" y="45"/>
                  </a:cubicBezTo>
                  <a:cubicBezTo>
                    <a:pt x="70" y="45"/>
                    <a:pt x="69" y="43"/>
                    <a:pt x="67" y="43"/>
                  </a:cubicBezTo>
                  <a:cubicBezTo>
                    <a:pt x="67" y="43"/>
                    <a:pt x="60" y="37"/>
                    <a:pt x="66" y="40"/>
                  </a:cubicBezTo>
                  <a:cubicBezTo>
                    <a:pt x="66" y="40"/>
                    <a:pt x="69" y="41"/>
                    <a:pt x="70" y="42"/>
                  </a:cubicBezTo>
                  <a:cubicBezTo>
                    <a:pt x="70" y="42"/>
                    <a:pt x="72" y="44"/>
                    <a:pt x="72" y="40"/>
                  </a:cubicBezTo>
                  <a:cubicBezTo>
                    <a:pt x="72" y="40"/>
                    <a:pt x="74" y="32"/>
                    <a:pt x="75" y="31"/>
                  </a:cubicBezTo>
                  <a:cubicBezTo>
                    <a:pt x="75" y="31"/>
                    <a:pt x="76" y="27"/>
                    <a:pt x="73" y="30"/>
                  </a:cubicBezTo>
                  <a:cubicBezTo>
                    <a:pt x="73" y="30"/>
                    <a:pt x="69" y="32"/>
                    <a:pt x="67" y="26"/>
                  </a:cubicBezTo>
                  <a:cubicBezTo>
                    <a:pt x="67" y="26"/>
                    <a:pt x="59" y="19"/>
                    <a:pt x="63" y="16"/>
                  </a:cubicBezTo>
                  <a:cubicBezTo>
                    <a:pt x="63" y="16"/>
                    <a:pt x="68" y="11"/>
                    <a:pt x="64" y="7"/>
                  </a:cubicBezTo>
                  <a:cubicBezTo>
                    <a:pt x="64" y="7"/>
                    <a:pt x="60" y="2"/>
                    <a:pt x="66" y="5"/>
                  </a:cubicBezTo>
                  <a:cubicBezTo>
                    <a:pt x="66" y="5"/>
                    <a:pt x="71" y="7"/>
                    <a:pt x="76" y="12"/>
                  </a:cubicBezTo>
                  <a:cubicBezTo>
                    <a:pt x="76" y="12"/>
                    <a:pt x="75" y="14"/>
                    <a:pt x="80" y="15"/>
                  </a:cubicBezTo>
                  <a:cubicBezTo>
                    <a:pt x="80" y="15"/>
                    <a:pt x="97" y="18"/>
                    <a:pt x="94" y="28"/>
                  </a:cubicBezTo>
                  <a:cubicBezTo>
                    <a:pt x="94" y="28"/>
                    <a:pt x="87" y="34"/>
                    <a:pt x="87" y="39"/>
                  </a:cubicBezTo>
                  <a:cubicBezTo>
                    <a:pt x="87" y="39"/>
                    <a:pt x="85" y="44"/>
                    <a:pt x="83" y="45"/>
                  </a:cubicBezTo>
                  <a:cubicBezTo>
                    <a:pt x="83" y="45"/>
                    <a:pt x="82" y="45"/>
                    <a:pt x="82" y="50"/>
                  </a:cubicBezTo>
                  <a:cubicBezTo>
                    <a:pt x="82" y="50"/>
                    <a:pt x="83" y="51"/>
                    <a:pt x="81" y="52"/>
                  </a:cubicBezTo>
                  <a:cubicBezTo>
                    <a:pt x="81" y="52"/>
                    <a:pt x="79" y="55"/>
                    <a:pt x="77" y="58"/>
                  </a:cubicBezTo>
                  <a:cubicBezTo>
                    <a:pt x="77" y="58"/>
                    <a:pt x="72" y="62"/>
                    <a:pt x="76" y="60"/>
                  </a:cubicBezTo>
                  <a:cubicBezTo>
                    <a:pt x="76" y="60"/>
                    <a:pt x="92" y="55"/>
                    <a:pt x="99" y="53"/>
                  </a:cubicBezTo>
                  <a:cubicBezTo>
                    <a:pt x="99" y="53"/>
                    <a:pt x="104" y="51"/>
                    <a:pt x="100" y="48"/>
                  </a:cubicBezTo>
                  <a:cubicBezTo>
                    <a:pt x="100" y="48"/>
                    <a:pt x="95" y="43"/>
                    <a:pt x="94" y="40"/>
                  </a:cubicBezTo>
                  <a:cubicBezTo>
                    <a:pt x="94" y="40"/>
                    <a:pt x="92" y="35"/>
                    <a:pt x="95" y="37"/>
                  </a:cubicBezTo>
                  <a:cubicBezTo>
                    <a:pt x="95" y="37"/>
                    <a:pt x="98" y="40"/>
                    <a:pt x="99" y="38"/>
                  </a:cubicBezTo>
                  <a:cubicBezTo>
                    <a:pt x="99" y="38"/>
                    <a:pt x="98" y="37"/>
                    <a:pt x="101" y="38"/>
                  </a:cubicBezTo>
                  <a:cubicBezTo>
                    <a:pt x="101" y="38"/>
                    <a:pt x="104" y="40"/>
                    <a:pt x="104" y="37"/>
                  </a:cubicBezTo>
                  <a:cubicBezTo>
                    <a:pt x="104" y="37"/>
                    <a:pt x="107" y="31"/>
                    <a:pt x="104" y="32"/>
                  </a:cubicBezTo>
                  <a:cubicBezTo>
                    <a:pt x="104" y="32"/>
                    <a:pt x="98" y="28"/>
                    <a:pt x="98" y="23"/>
                  </a:cubicBezTo>
                  <a:cubicBezTo>
                    <a:pt x="98" y="23"/>
                    <a:pt x="97" y="20"/>
                    <a:pt x="98" y="19"/>
                  </a:cubicBezTo>
                  <a:cubicBezTo>
                    <a:pt x="98" y="19"/>
                    <a:pt x="99" y="17"/>
                    <a:pt x="101" y="19"/>
                  </a:cubicBezTo>
                  <a:cubicBezTo>
                    <a:pt x="101" y="19"/>
                    <a:pt x="105" y="27"/>
                    <a:pt x="105" y="22"/>
                  </a:cubicBezTo>
                  <a:cubicBezTo>
                    <a:pt x="105" y="15"/>
                    <a:pt x="105" y="15"/>
                    <a:pt x="105" y="15"/>
                  </a:cubicBezTo>
                  <a:cubicBezTo>
                    <a:pt x="105" y="15"/>
                    <a:pt x="106" y="12"/>
                    <a:pt x="100" y="12"/>
                  </a:cubicBezTo>
                  <a:cubicBezTo>
                    <a:pt x="100" y="12"/>
                    <a:pt x="90" y="7"/>
                    <a:pt x="96" y="6"/>
                  </a:cubicBezTo>
                  <a:cubicBezTo>
                    <a:pt x="96" y="6"/>
                    <a:pt x="100" y="7"/>
                    <a:pt x="99" y="4"/>
                  </a:cubicBezTo>
                  <a:cubicBezTo>
                    <a:pt x="99" y="4"/>
                    <a:pt x="99" y="3"/>
                    <a:pt x="104" y="3"/>
                  </a:cubicBezTo>
                  <a:cubicBezTo>
                    <a:pt x="104" y="3"/>
                    <a:pt x="105" y="3"/>
                    <a:pt x="106" y="1"/>
                  </a:cubicBezTo>
                  <a:cubicBezTo>
                    <a:pt x="106" y="1"/>
                    <a:pt x="107" y="0"/>
                    <a:pt x="111" y="2"/>
                  </a:cubicBezTo>
                  <a:cubicBezTo>
                    <a:pt x="111" y="2"/>
                    <a:pt x="127" y="6"/>
                    <a:pt x="124" y="14"/>
                  </a:cubicBezTo>
                  <a:cubicBezTo>
                    <a:pt x="124" y="14"/>
                    <a:pt x="123" y="18"/>
                    <a:pt x="120" y="19"/>
                  </a:cubicBezTo>
                  <a:cubicBezTo>
                    <a:pt x="120" y="19"/>
                    <a:pt x="119" y="18"/>
                    <a:pt x="116" y="26"/>
                  </a:cubicBezTo>
                  <a:cubicBezTo>
                    <a:pt x="116" y="26"/>
                    <a:pt x="114" y="29"/>
                    <a:pt x="114" y="32"/>
                  </a:cubicBezTo>
                  <a:cubicBezTo>
                    <a:pt x="114" y="32"/>
                    <a:pt x="115" y="38"/>
                    <a:pt x="113" y="41"/>
                  </a:cubicBezTo>
                  <a:cubicBezTo>
                    <a:pt x="113" y="41"/>
                    <a:pt x="113" y="47"/>
                    <a:pt x="112" y="49"/>
                  </a:cubicBezTo>
                  <a:cubicBezTo>
                    <a:pt x="112" y="49"/>
                    <a:pt x="111" y="52"/>
                    <a:pt x="114" y="51"/>
                  </a:cubicBezTo>
                  <a:cubicBezTo>
                    <a:pt x="114" y="51"/>
                    <a:pt x="136" y="46"/>
                    <a:pt x="143" y="56"/>
                  </a:cubicBezTo>
                  <a:cubicBezTo>
                    <a:pt x="143" y="56"/>
                    <a:pt x="147" y="58"/>
                    <a:pt x="136" y="62"/>
                  </a:cubicBezTo>
                  <a:cubicBezTo>
                    <a:pt x="136" y="62"/>
                    <a:pt x="132" y="64"/>
                    <a:pt x="130" y="63"/>
                  </a:cubicBezTo>
                  <a:cubicBezTo>
                    <a:pt x="118" y="60"/>
                    <a:pt x="118" y="60"/>
                    <a:pt x="118" y="60"/>
                  </a:cubicBezTo>
                  <a:cubicBezTo>
                    <a:pt x="118" y="60"/>
                    <a:pt x="113" y="59"/>
                    <a:pt x="119" y="58"/>
                  </a:cubicBezTo>
                  <a:cubicBezTo>
                    <a:pt x="119" y="58"/>
                    <a:pt x="127" y="58"/>
                    <a:pt x="128" y="56"/>
                  </a:cubicBezTo>
                  <a:cubicBezTo>
                    <a:pt x="128" y="56"/>
                    <a:pt x="131" y="54"/>
                    <a:pt x="127" y="55"/>
                  </a:cubicBezTo>
                  <a:cubicBezTo>
                    <a:pt x="127" y="55"/>
                    <a:pt x="118" y="56"/>
                    <a:pt x="115" y="55"/>
                  </a:cubicBezTo>
                  <a:cubicBezTo>
                    <a:pt x="115" y="55"/>
                    <a:pt x="110" y="55"/>
                    <a:pt x="109" y="59"/>
                  </a:cubicBezTo>
                  <a:cubicBezTo>
                    <a:pt x="109" y="59"/>
                    <a:pt x="110" y="60"/>
                    <a:pt x="108" y="61"/>
                  </a:cubicBezTo>
                  <a:cubicBezTo>
                    <a:pt x="108" y="61"/>
                    <a:pt x="108" y="61"/>
                    <a:pt x="108" y="63"/>
                  </a:cubicBezTo>
                  <a:cubicBezTo>
                    <a:pt x="108" y="63"/>
                    <a:pt x="108" y="70"/>
                    <a:pt x="102" y="66"/>
                  </a:cubicBezTo>
                  <a:cubicBezTo>
                    <a:pt x="102" y="66"/>
                    <a:pt x="97" y="64"/>
                    <a:pt x="98" y="60"/>
                  </a:cubicBezTo>
                  <a:cubicBezTo>
                    <a:pt x="98" y="60"/>
                    <a:pt x="99" y="56"/>
                    <a:pt x="95" y="58"/>
                  </a:cubicBezTo>
                  <a:cubicBezTo>
                    <a:pt x="95" y="58"/>
                    <a:pt x="84" y="63"/>
                    <a:pt x="79" y="64"/>
                  </a:cubicBezTo>
                  <a:cubicBezTo>
                    <a:pt x="79" y="64"/>
                    <a:pt x="65" y="66"/>
                    <a:pt x="66" y="70"/>
                  </a:cubicBezTo>
                  <a:cubicBezTo>
                    <a:pt x="66" y="70"/>
                    <a:pt x="68" y="74"/>
                    <a:pt x="65" y="74"/>
                  </a:cubicBezTo>
                  <a:cubicBezTo>
                    <a:pt x="65" y="74"/>
                    <a:pt x="63" y="73"/>
                    <a:pt x="61" y="70"/>
                  </a:cubicBezTo>
                  <a:cubicBezTo>
                    <a:pt x="61" y="70"/>
                    <a:pt x="61" y="69"/>
                    <a:pt x="58" y="71"/>
                  </a:cubicBezTo>
                  <a:cubicBezTo>
                    <a:pt x="58" y="71"/>
                    <a:pt x="50" y="73"/>
                    <a:pt x="52" y="77"/>
                  </a:cubicBezTo>
                  <a:cubicBezTo>
                    <a:pt x="52" y="77"/>
                    <a:pt x="53" y="78"/>
                    <a:pt x="53" y="80"/>
                  </a:cubicBezTo>
                  <a:cubicBezTo>
                    <a:pt x="53" y="80"/>
                    <a:pt x="56" y="82"/>
                    <a:pt x="53" y="82"/>
                  </a:cubicBezTo>
                  <a:cubicBezTo>
                    <a:pt x="53" y="82"/>
                    <a:pt x="50" y="79"/>
                    <a:pt x="48" y="76"/>
                  </a:cubicBezTo>
                  <a:cubicBezTo>
                    <a:pt x="48" y="76"/>
                    <a:pt x="48" y="73"/>
                    <a:pt x="44" y="76"/>
                  </a:cubicBezTo>
                  <a:cubicBezTo>
                    <a:pt x="44" y="76"/>
                    <a:pt x="31" y="77"/>
                    <a:pt x="25" y="86"/>
                  </a:cubicBezTo>
                  <a:cubicBezTo>
                    <a:pt x="25" y="86"/>
                    <a:pt x="23" y="87"/>
                    <a:pt x="23" y="90"/>
                  </a:cubicBezTo>
                  <a:cubicBezTo>
                    <a:pt x="23" y="90"/>
                    <a:pt x="20" y="93"/>
                    <a:pt x="19" y="94"/>
                  </a:cubicBezTo>
                  <a:cubicBezTo>
                    <a:pt x="19" y="94"/>
                    <a:pt x="15" y="99"/>
                    <a:pt x="13" y="99"/>
                  </a:cubicBezTo>
                  <a:cubicBezTo>
                    <a:pt x="13" y="99"/>
                    <a:pt x="10" y="98"/>
                    <a:pt x="8" y="98"/>
                  </a:cubicBezTo>
                  <a:cubicBezTo>
                    <a:pt x="8" y="98"/>
                    <a:pt x="8" y="98"/>
                    <a:pt x="6" y="96"/>
                  </a:cubicBezTo>
                  <a:cubicBezTo>
                    <a:pt x="6" y="96"/>
                    <a:pt x="0" y="92"/>
                    <a:pt x="4" y="88"/>
                  </a:cubicBezTo>
                  <a:cubicBezTo>
                    <a:pt x="4" y="88"/>
                    <a:pt x="8" y="84"/>
                    <a:pt x="10" y="79"/>
                  </a:cubicBezTo>
                  <a:cubicBezTo>
                    <a:pt x="10" y="79"/>
                    <a:pt x="11" y="73"/>
                    <a:pt x="16" y="74"/>
                  </a:cubicBezTo>
                  <a:cubicBezTo>
                    <a:pt x="16" y="74"/>
                    <a:pt x="21" y="75"/>
                    <a:pt x="22" y="77"/>
                  </a:cubicBezTo>
                  <a:cubicBezTo>
                    <a:pt x="22" y="77"/>
                    <a:pt x="23" y="78"/>
                    <a:pt x="25" y="76"/>
                  </a:cubicBezTo>
                  <a:cubicBezTo>
                    <a:pt x="25" y="76"/>
                    <a:pt x="40" y="74"/>
                    <a:pt x="47" y="70"/>
                  </a:cubicBezTo>
                  <a:cubicBezTo>
                    <a:pt x="47" y="70"/>
                    <a:pt x="48" y="70"/>
                    <a:pt x="48" y="66"/>
                  </a:cubicBezTo>
                  <a:cubicBezTo>
                    <a:pt x="48" y="66"/>
                    <a:pt x="45" y="51"/>
                    <a:pt x="40" y="44"/>
                  </a:cubicBezTo>
                  <a:cubicBezTo>
                    <a:pt x="40" y="44"/>
                    <a:pt x="35" y="35"/>
                    <a:pt x="31"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39" name="Freeform 12"/>
            <p:cNvSpPr/>
            <p:nvPr/>
          </p:nvSpPr>
          <p:spPr bwMode="auto">
            <a:xfrm>
              <a:off x="4306" y="2062"/>
              <a:ext cx="168" cy="188"/>
            </a:xfrm>
            <a:custGeom>
              <a:avLst/>
              <a:gdLst>
                <a:gd name="T0" fmla="*/ 26 w 88"/>
                <a:gd name="T1" fmla="*/ 10 h 97"/>
                <a:gd name="T2" fmla="*/ 39 w 88"/>
                <a:gd name="T3" fmla="*/ 7 h 97"/>
                <a:gd name="T4" fmla="*/ 47 w 88"/>
                <a:gd name="T5" fmla="*/ 3 h 97"/>
                <a:gd name="T6" fmla="*/ 53 w 88"/>
                <a:gd name="T7" fmla="*/ 2 h 97"/>
                <a:gd name="T8" fmla="*/ 69 w 88"/>
                <a:gd name="T9" fmla="*/ 9 h 97"/>
                <a:gd name="T10" fmla="*/ 64 w 88"/>
                <a:gd name="T11" fmla="*/ 16 h 97"/>
                <a:gd name="T12" fmla="*/ 61 w 88"/>
                <a:gd name="T13" fmla="*/ 26 h 97"/>
                <a:gd name="T14" fmla="*/ 69 w 88"/>
                <a:gd name="T15" fmla="*/ 33 h 97"/>
                <a:gd name="T16" fmla="*/ 82 w 88"/>
                <a:gd name="T17" fmla="*/ 36 h 97"/>
                <a:gd name="T18" fmla="*/ 84 w 88"/>
                <a:gd name="T19" fmla="*/ 45 h 97"/>
                <a:gd name="T20" fmla="*/ 79 w 88"/>
                <a:gd name="T21" fmla="*/ 48 h 97"/>
                <a:gd name="T22" fmla="*/ 75 w 88"/>
                <a:gd name="T23" fmla="*/ 48 h 97"/>
                <a:gd name="T24" fmla="*/ 69 w 88"/>
                <a:gd name="T25" fmla="*/ 55 h 97"/>
                <a:gd name="T26" fmla="*/ 69 w 88"/>
                <a:gd name="T27" fmla="*/ 70 h 97"/>
                <a:gd name="T28" fmla="*/ 58 w 88"/>
                <a:gd name="T29" fmla="*/ 89 h 97"/>
                <a:gd name="T30" fmla="*/ 53 w 88"/>
                <a:gd name="T31" fmla="*/ 92 h 97"/>
                <a:gd name="T32" fmla="*/ 48 w 88"/>
                <a:gd name="T33" fmla="*/ 96 h 97"/>
                <a:gd name="T34" fmla="*/ 45 w 88"/>
                <a:gd name="T35" fmla="*/ 97 h 97"/>
                <a:gd name="T36" fmla="*/ 24 w 88"/>
                <a:gd name="T37" fmla="*/ 97 h 97"/>
                <a:gd name="T38" fmla="*/ 20 w 88"/>
                <a:gd name="T39" fmla="*/ 97 h 97"/>
                <a:gd name="T40" fmla="*/ 18 w 88"/>
                <a:gd name="T41" fmla="*/ 95 h 97"/>
                <a:gd name="T42" fmla="*/ 17 w 88"/>
                <a:gd name="T43" fmla="*/ 95 h 97"/>
                <a:gd name="T44" fmla="*/ 14 w 88"/>
                <a:gd name="T45" fmla="*/ 94 h 97"/>
                <a:gd name="T46" fmla="*/ 4 w 88"/>
                <a:gd name="T47" fmla="*/ 89 h 97"/>
                <a:gd name="T48" fmla="*/ 6 w 88"/>
                <a:gd name="T49" fmla="*/ 88 h 97"/>
                <a:gd name="T50" fmla="*/ 14 w 88"/>
                <a:gd name="T51" fmla="*/ 89 h 97"/>
                <a:gd name="T52" fmla="*/ 15 w 88"/>
                <a:gd name="T53" fmla="*/ 86 h 97"/>
                <a:gd name="T54" fmla="*/ 40 w 88"/>
                <a:gd name="T55" fmla="*/ 81 h 97"/>
                <a:gd name="T56" fmla="*/ 55 w 88"/>
                <a:gd name="T57" fmla="*/ 54 h 97"/>
                <a:gd name="T58" fmla="*/ 38 w 88"/>
                <a:gd name="T59" fmla="*/ 53 h 97"/>
                <a:gd name="T60" fmla="*/ 25 w 88"/>
                <a:gd name="T61" fmla="*/ 57 h 97"/>
                <a:gd name="T62" fmla="*/ 15 w 88"/>
                <a:gd name="T63" fmla="*/ 44 h 97"/>
                <a:gd name="T64" fmla="*/ 16 w 88"/>
                <a:gd name="T65" fmla="*/ 42 h 97"/>
                <a:gd name="T66" fmla="*/ 23 w 88"/>
                <a:gd name="T67" fmla="*/ 43 h 97"/>
                <a:gd name="T68" fmla="*/ 30 w 88"/>
                <a:gd name="T69" fmla="*/ 42 h 97"/>
                <a:gd name="T70" fmla="*/ 42 w 88"/>
                <a:gd name="T71" fmla="*/ 40 h 97"/>
                <a:gd name="T72" fmla="*/ 51 w 88"/>
                <a:gd name="T73" fmla="*/ 38 h 97"/>
                <a:gd name="T74" fmla="*/ 49 w 88"/>
                <a:gd name="T75" fmla="*/ 35 h 97"/>
                <a:gd name="T76" fmla="*/ 42 w 88"/>
                <a:gd name="T77" fmla="*/ 21 h 97"/>
                <a:gd name="T78" fmla="*/ 45 w 88"/>
                <a:gd name="T79" fmla="*/ 12 h 97"/>
                <a:gd name="T80" fmla="*/ 31 w 88"/>
                <a:gd name="T81" fmla="*/ 15 h 97"/>
                <a:gd name="T82" fmla="*/ 25 w 88"/>
                <a:gd name="T83" fmla="*/ 12 h 97"/>
                <a:gd name="T84" fmla="*/ 26 w 88"/>
                <a:gd name="T85"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8" h="97">
                  <a:moveTo>
                    <a:pt x="26" y="10"/>
                  </a:moveTo>
                  <a:cubicBezTo>
                    <a:pt x="26" y="10"/>
                    <a:pt x="31" y="11"/>
                    <a:pt x="39" y="7"/>
                  </a:cubicBezTo>
                  <a:cubicBezTo>
                    <a:pt x="39" y="7"/>
                    <a:pt x="46" y="6"/>
                    <a:pt x="47" y="3"/>
                  </a:cubicBezTo>
                  <a:cubicBezTo>
                    <a:pt x="47" y="3"/>
                    <a:pt x="48" y="0"/>
                    <a:pt x="53" y="2"/>
                  </a:cubicBezTo>
                  <a:cubicBezTo>
                    <a:pt x="53" y="2"/>
                    <a:pt x="67" y="1"/>
                    <a:pt x="69" y="9"/>
                  </a:cubicBezTo>
                  <a:cubicBezTo>
                    <a:pt x="69" y="9"/>
                    <a:pt x="70" y="13"/>
                    <a:pt x="64" y="16"/>
                  </a:cubicBezTo>
                  <a:cubicBezTo>
                    <a:pt x="64" y="16"/>
                    <a:pt x="60" y="20"/>
                    <a:pt x="61" y="26"/>
                  </a:cubicBezTo>
                  <a:cubicBezTo>
                    <a:pt x="61" y="26"/>
                    <a:pt x="65" y="35"/>
                    <a:pt x="69" y="33"/>
                  </a:cubicBezTo>
                  <a:cubicBezTo>
                    <a:pt x="69" y="33"/>
                    <a:pt x="81" y="33"/>
                    <a:pt x="82" y="36"/>
                  </a:cubicBezTo>
                  <a:cubicBezTo>
                    <a:pt x="82" y="36"/>
                    <a:pt x="88" y="42"/>
                    <a:pt x="84" y="45"/>
                  </a:cubicBezTo>
                  <a:cubicBezTo>
                    <a:pt x="84" y="45"/>
                    <a:pt x="81" y="46"/>
                    <a:pt x="79" y="48"/>
                  </a:cubicBezTo>
                  <a:cubicBezTo>
                    <a:pt x="79" y="48"/>
                    <a:pt x="78" y="49"/>
                    <a:pt x="75" y="48"/>
                  </a:cubicBezTo>
                  <a:cubicBezTo>
                    <a:pt x="75" y="48"/>
                    <a:pt x="68" y="48"/>
                    <a:pt x="69" y="55"/>
                  </a:cubicBezTo>
                  <a:cubicBezTo>
                    <a:pt x="69" y="70"/>
                    <a:pt x="69" y="70"/>
                    <a:pt x="69" y="70"/>
                  </a:cubicBezTo>
                  <a:cubicBezTo>
                    <a:pt x="69" y="70"/>
                    <a:pt x="65" y="83"/>
                    <a:pt x="58" y="89"/>
                  </a:cubicBezTo>
                  <a:cubicBezTo>
                    <a:pt x="58" y="89"/>
                    <a:pt x="54" y="92"/>
                    <a:pt x="53" y="92"/>
                  </a:cubicBezTo>
                  <a:cubicBezTo>
                    <a:pt x="53" y="92"/>
                    <a:pt x="51" y="93"/>
                    <a:pt x="48" y="96"/>
                  </a:cubicBezTo>
                  <a:cubicBezTo>
                    <a:pt x="48" y="96"/>
                    <a:pt x="47" y="97"/>
                    <a:pt x="45" y="97"/>
                  </a:cubicBezTo>
                  <a:cubicBezTo>
                    <a:pt x="24" y="97"/>
                    <a:pt x="24" y="97"/>
                    <a:pt x="24" y="97"/>
                  </a:cubicBezTo>
                  <a:cubicBezTo>
                    <a:pt x="24" y="97"/>
                    <a:pt x="22" y="96"/>
                    <a:pt x="20" y="97"/>
                  </a:cubicBezTo>
                  <a:cubicBezTo>
                    <a:pt x="20" y="97"/>
                    <a:pt x="18" y="96"/>
                    <a:pt x="18" y="95"/>
                  </a:cubicBezTo>
                  <a:cubicBezTo>
                    <a:pt x="18" y="95"/>
                    <a:pt x="19" y="94"/>
                    <a:pt x="17" y="95"/>
                  </a:cubicBezTo>
                  <a:cubicBezTo>
                    <a:pt x="17" y="95"/>
                    <a:pt x="16" y="93"/>
                    <a:pt x="14" y="94"/>
                  </a:cubicBezTo>
                  <a:cubicBezTo>
                    <a:pt x="4" y="89"/>
                    <a:pt x="4" y="89"/>
                    <a:pt x="4" y="89"/>
                  </a:cubicBezTo>
                  <a:cubicBezTo>
                    <a:pt x="4" y="89"/>
                    <a:pt x="0" y="87"/>
                    <a:pt x="6" y="88"/>
                  </a:cubicBezTo>
                  <a:cubicBezTo>
                    <a:pt x="6" y="88"/>
                    <a:pt x="19" y="93"/>
                    <a:pt x="14" y="89"/>
                  </a:cubicBezTo>
                  <a:cubicBezTo>
                    <a:pt x="14" y="89"/>
                    <a:pt x="11" y="86"/>
                    <a:pt x="15" y="86"/>
                  </a:cubicBezTo>
                  <a:cubicBezTo>
                    <a:pt x="15" y="86"/>
                    <a:pt x="30" y="87"/>
                    <a:pt x="40" y="81"/>
                  </a:cubicBezTo>
                  <a:cubicBezTo>
                    <a:pt x="40" y="81"/>
                    <a:pt x="61" y="73"/>
                    <a:pt x="55" y="54"/>
                  </a:cubicBezTo>
                  <a:cubicBezTo>
                    <a:pt x="55" y="54"/>
                    <a:pt x="48" y="50"/>
                    <a:pt x="38" y="53"/>
                  </a:cubicBezTo>
                  <a:cubicBezTo>
                    <a:pt x="38" y="53"/>
                    <a:pt x="29" y="59"/>
                    <a:pt x="25" y="57"/>
                  </a:cubicBezTo>
                  <a:cubicBezTo>
                    <a:pt x="25" y="57"/>
                    <a:pt x="17" y="51"/>
                    <a:pt x="15" y="44"/>
                  </a:cubicBezTo>
                  <a:cubicBezTo>
                    <a:pt x="15" y="44"/>
                    <a:pt x="12" y="40"/>
                    <a:pt x="16" y="42"/>
                  </a:cubicBezTo>
                  <a:cubicBezTo>
                    <a:pt x="16" y="42"/>
                    <a:pt x="17" y="44"/>
                    <a:pt x="23" y="43"/>
                  </a:cubicBezTo>
                  <a:cubicBezTo>
                    <a:pt x="23" y="43"/>
                    <a:pt x="28" y="44"/>
                    <a:pt x="30" y="42"/>
                  </a:cubicBezTo>
                  <a:cubicBezTo>
                    <a:pt x="30" y="42"/>
                    <a:pt x="35" y="41"/>
                    <a:pt x="42" y="40"/>
                  </a:cubicBezTo>
                  <a:cubicBezTo>
                    <a:pt x="42" y="40"/>
                    <a:pt x="49" y="39"/>
                    <a:pt x="51" y="38"/>
                  </a:cubicBezTo>
                  <a:cubicBezTo>
                    <a:pt x="51" y="38"/>
                    <a:pt x="53" y="35"/>
                    <a:pt x="49" y="35"/>
                  </a:cubicBezTo>
                  <a:cubicBezTo>
                    <a:pt x="49" y="35"/>
                    <a:pt x="39" y="37"/>
                    <a:pt x="42" y="21"/>
                  </a:cubicBezTo>
                  <a:cubicBezTo>
                    <a:pt x="42" y="21"/>
                    <a:pt x="50" y="9"/>
                    <a:pt x="45" y="12"/>
                  </a:cubicBezTo>
                  <a:cubicBezTo>
                    <a:pt x="45" y="12"/>
                    <a:pt x="37" y="17"/>
                    <a:pt x="31" y="15"/>
                  </a:cubicBezTo>
                  <a:cubicBezTo>
                    <a:pt x="31" y="15"/>
                    <a:pt x="27" y="15"/>
                    <a:pt x="25" y="12"/>
                  </a:cubicBezTo>
                  <a:cubicBezTo>
                    <a:pt x="25" y="12"/>
                    <a:pt x="22" y="7"/>
                    <a:pt x="2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40" name="Freeform 13"/>
            <p:cNvSpPr/>
            <p:nvPr/>
          </p:nvSpPr>
          <p:spPr bwMode="auto">
            <a:xfrm>
              <a:off x="4023" y="1962"/>
              <a:ext cx="151" cy="247"/>
            </a:xfrm>
            <a:custGeom>
              <a:avLst/>
              <a:gdLst>
                <a:gd name="T0" fmla="*/ 37 w 79"/>
                <a:gd name="T1" fmla="*/ 7 h 128"/>
                <a:gd name="T2" fmla="*/ 39 w 79"/>
                <a:gd name="T3" fmla="*/ 5 h 128"/>
                <a:gd name="T4" fmla="*/ 49 w 79"/>
                <a:gd name="T5" fmla="*/ 8 h 128"/>
                <a:gd name="T6" fmla="*/ 58 w 79"/>
                <a:gd name="T7" fmla="*/ 12 h 128"/>
                <a:gd name="T8" fmla="*/ 60 w 79"/>
                <a:gd name="T9" fmla="*/ 19 h 128"/>
                <a:gd name="T10" fmla="*/ 61 w 79"/>
                <a:gd name="T11" fmla="*/ 26 h 128"/>
                <a:gd name="T12" fmla="*/ 69 w 79"/>
                <a:gd name="T13" fmla="*/ 33 h 128"/>
                <a:gd name="T14" fmla="*/ 70 w 79"/>
                <a:gd name="T15" fmla="*/ 33 h 128"/>
                <a:gd name="T16" fmla="*/ 74 w 79"/>
                <a:gd name="T17" fmla="*/ 38 h 128"/>
                <a:gd name="T18" fmla="*/ 75 w 79"/>
                <a:gd name="T19" fmla="*/ 41 h 128"/>
                <a:gd name="T20" fmla="*/ 77 w 79"/>
                <a:gd name="T21" fmla="*/ 47 h 128"/>
                <a:gd name="T22" fmla="*/ 70 w 79"/>
                <a:gd name="T23" fmla="*/ 58 h 128"/>
                <a:gd name="T24" fmla="*/ 66 w 79"/>
                <a:gd name="T25" fmla="*/ 61 h 128"/>
                <a:gd name="T26" fmla="*/ 62 w 79"/>
                <a:gd name="T27" fmla="*/ 69 h 128"/>
                <a:gd name="T28" fmla="*/ 56 w 79"/>
                <a:gd name="T29" fmla="*/ 77 h 128"/>
                <a:gd name="T30" fmla="*/ 48 w 79"/>
                <a:gd name="T31" fmla="*/ 94 h 128"/>
                <a:gd name="T32" fmla="*/ 44 w 79"/>
                <a:gd name="T33" fmla="*/ 103 h 128"/>
                <a:gd name="T34" fmla="*/ 38 w 79"/>
                <a:gd name="T35" fmla="*/ 107 h 128"/>
                <a:gd name="T36" fmla="*/ 36 w 79"/>
                <a:gd name="T37" fmla="*/ 111 h 128"/>
                <a:gd name="T38" fmla="*/ 33 w 79"/>
                <a:gd name="T39" fmla="*/ 115 h 128"/>
                <a:gd name="T40" fmla="*/ 25 w 79"/>
                <a:gd name="T41" fmla="*/ 119 h 128"/>
                <a:gd name="T42" fmla="*/ 18 w 79"/>
                <a:gd name="T43" fmla="*/ 122 h 128"/>
                <a:gd name="T44" fmla="*/ 13 w 79"/>
                <a:gd name="T45" fmla="*/ 123 h 128"/>
                <a:gd name="T46" fmla="*/ 11 w 79"/>
                <a:gd name="T47" fmla="*/ 125 h 128"/>
                <a:gd name="T48" fmla="*/ 3 w 79"/>
                <a:gd name="T49" fmla="*/ 127 h 128"/>
                <a:gd name="T50" fmla="*/ 9 w 79"/>
                <a:gd name="T51" fmla="*/ 111 h 128"/>
                <a:gd name="T52" fmla="*/ 14 w 79"/>
                <a:gd name="T53" fmla="*/ 103 h 128"/>
                <a:gd name="T54" fmla="*/ 18 w 79"/>
                <a:gd name="T55" fmla="*/ 99 h 128"/>
                <a:gd name="T56" fmla="*/ 20 w 79"/>
                <a:gd name="T57" fmla="*/ 99 h 128"/>
                <a:gd name="T58" fmla="*/ 25 w 79"/>
                <a:gd name="T59" fmla="*/ 93 h 128"/>
                <a:gd name="T60" fmla="*/ 23 w 79"/>
                <a:gd name="T61" fmla="*/ 90 h 128"/>
                <a:gd name="T62" fmla="*/ 23 w 79"/>
                <a:gd name="T63" fmla="*/ 85 h 128"/>
                <a:gd name="T64" fmla="*/ 22 w 79"/>
                <a:gd name="T65" fmla="*/ 83 h 128"/>
                <a:gd name="T66" fmla="*/ 18 w 79"/>
                <a:gd name="T67" fmla="*/ 81 h 128"/>
                <a:gd name="T68" fmla="*/ 15 w 79"/>
                <a:gd name="T69" fmla="*/ 80 h 128"/>
                <a:gd name="T70" fmla="*/ 9 w 79"/>
                <a:gd name="T71" fmla="*/ 69 h 128"/>
                <a:gd name="T72" fmla="*/ 27 w 79"/>
                <a:gd name="T73" fmla="*/ 67 h 128"/>
                <a:gd name="T74" fmla="*/ 36 w 79"/>
                <a:gd name="T75" fmla="*/ 55 h 128"/>
                <a:gd name="T76" fmla="*/ 35 w 79"/>
                <a:gd name="T77" fmla="*/ 52 h 128"/>
                <a:gd name="T78" fmla="*/ 36 w 79"/>
                <a:gd name="T79" fmla="*/ 49 h 128"/>
                <a:gd name="T80" fmla="*/ 36 w 79"/>
                <a:gd name="T81" fmla="*/ 45 h 128"/>
                <a:gd name="T82" fmla="*/ 37 w 79"/>
                <a:gd name="T83" fmla="*/ 42 h 128"/>
                <a:gd name="T84" fmla="*/ 37 w 79"/>
                <a:gd name="T85" fmla="*/ 39 h 128"/>
                <a:gd name="T86" fmla="*/ 38 w 79"/>
                <a:gd name="T87" fmla="*/ 36 h 128"/>
                <a:gd name="T88" fmla="*/ 38 w 79"/>
                <a:gd name="T89" fmla="*/ 33 h 128"/>
                <a:gd name="T90" fmla="*/ 39 w 79"/>
                <a:gd name="T91" fmla="*/ 32 h 128"/>
                <a:gd name="T92" fmla="*/ 40 w 79"/>
                <a:gd name="T93" fmla="*/ 29 h 128"/>
                <a:gd name="T94" fmla="*/ 39 w 79"/>
                <a:gd name="T95" fmla="*/ 25 h 128"/>
                <a:gd name="T96" fmla="*/ 37 w 79"/>
                <a:gd name="T97" fmla="*/ 22 h 128"/>
                <a:gd name="T98" fmla="*/ 37 w 79"/>
                <a:gd name="T99" fmla="*/ 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128">
                  <a:moveTo>
                    <a:pt x="37" y="7"/>
                  </a:moveTo>
                  <a:cubicBezTo>
                    <a:pt x="37" y="7"/>
                    <a:pt x="33" y="0"/>
                    <a:pt x="39" y="5"/>
                  </a:cubicBezTo>
                  <a:cubicBezTo>
                    <a:pt x="39" y="5"/>
                    <a:pt x="46" y="5"/>
                    <a:pt x="49" y="8"/>
                  </a:cubicBezTo>
                  <a:cubicBezTo>
                    <a:pt x="49" y="8"/>
                    <a:pt x="55" y="11"/>
                    <a:pt x="58" y="12"/>
                  </a:cubicBezTo>
                  <a:cubicBezTo>
                    <a:pt x="58" y="12"/>
                    <a:pt x="60" y="12"/>
                    <a:pt x="60" y="19"/>
                  </a:cubicBezTo>
                  <a:cubicBezTo>
                    <a:pt x="60" y="19"/>
                    <a:pt x="59" y="26"/>
                    <a:pt x="61" y="26"/>
                  </a:cubicBezTo>
                  <a:cubicBezTo>
                    <a:pt x="61" y="26"/>
                    <a:pt x="67" y="31"/>
                    <a:pt x="69" y="33"/>
                  </a:cubicBezTo>
                  <a:cubicBezTo>
                    <a:pt x="69" y="33"/>
                    <a:pt x="69" y="34"/>
                    <a:pt x="70" y="33"/>
                  </a:cubicBezTo>
                  <a:cubicBezTo>
                    <a:pt x="70" y="33"/>
                    <a:pt x="74" y="33"/>
                    <a:pt x="74" y="38"/>
                  </a:cubicBezTo>
                  <a:cubicBezTo>
                    <a:pt x="74" y="38"/>
                    <a:pt x="73" y="41"/>
                    <a:pt x="75" y="41"/>
                  </a:cubicBezTo>
                  <a:cubicBezTo>
                    <a:pt x="75" y="41"/>
                    <a:pt x="79" y="42"/>
                    <a:pt x="77" y="47"/>
                  </a:cubicBezTo>
                  <a:cubicBezTo>
                    <a:pt x="77" y="47"/>
                    <a:pt x="77" y="56"/>
                    <a:pt x="70" y="58"/>
                  </a:cubicBezTo>
                  <a:cubicBezTo>
                    <a:pt x="70" y="58"/>
                    <a:pt x="67" y="58"/>
                    <a:pt x="66" y="61"/>
                  </a:cubicBezTo>
                  <a:cubicBezTo>
                    <a:pt x="66" y="61"/>
                    <a:pt x="62" y="66"/>
                    <a:pt x="62" y="69"/>
                  </a:cubicBezTo>
                  <a:cubicBezTo>
                    <a:pt x="62" y="69"/>
                    <a:pt x="60" y="73"/>
                    <a:pt x="56" y="77"/>
                  </a:cubicBezTo>
                  <a:cubicBezTo>
                    <a:pt x="56" y="77"/>
                    <a:pt x="47" y="82"/>
                    <a:pt x="48" y="94"/>
                  </a:cubicBezTo>
                  <a:cubicBezTo>
                    <a:pt x="48" y="94"/>
                    <a:pt x="51" y="100"/>
                    <a:pt x="44" y="103"/>
                  </a:cubicBezTo>
                  <a:cubicBezTo>
                    <a:pt x="44" y="103"/>
                    <a:pt x="42" y="103"/>
                    <a:pt x="38" y="107"/>
                  </a:cubicBezTo>
                  <a:cubicBezTo>
                    <a:pt x="38" y="107"/>
                    <a:pt x="36" y="110"/>
                    <a:pt x="36" y="111"/>
                  </a:cubicBezTo>
                  <a:cubicBezTo>
                    <a:pt x="36" y="111"/>
                    <a:pt x="33" y="114"/>
                    <a:pt x="33" y="115"/>
                  </a:cubicBezTo>
                  <a:cubicBezTo>
                    <a:pt x="33" y="115"/>
                    <a:pt x="31" y="118"/>
                    <a:pt x="25" y="119"/>
                  </a:cubicBezTo>
                  <a:cubicBezTo>
                    <a:pt x="25" y="119"/>
                    <a:pt x="20" y="119"/>
                    <a:pt x="18" y="122"/>
                  </a:cubicBezTo>
                  <a:cubicBezTo>
                    <a:pt x="18" y="122"/>
                    <a:pt x="15" y="124"/>
                    <a:pt x="13" y="123"/>
                  </a:cubicBezTo>
                  <a:cubicBezTo>
                    <a:pt x="13" y="123"/>
                    <a:pt x="12" y="123"/>
                    <a:pt x="11" y="125"/>
                  </a:cubicBezTo>
                  <a:cubicBezTo>
                    <a:pt x="11" y="125"/>
                    <a:pt x="8" y="128"/>
                    <a:pt x="3" y="127"/>
                  </a:cubicBezTo>
                  <a:cubicBezTo>
                    <a:pt x="3" y="127"/>
                    <a:pt x="7" y="116"/>
                    <a:pt x="9" y="111"/>
                  </a:cubicBezTo>
                  <a:cubicBezTo>
                    <a:pt x="9" y="111"/>
                    <a:pt x="11" y="105"/>
                    <a:pt x="14" y="103"/>
                  </a:cubicBezTo>
                  <a:cubicBezTo>
                    <a:pt x="14" y="103"/>
                    <a:pt x="15" y="98"/>
                    <a:pt x="18" y="99"/>
                  </a:cubicBezTo>
                  <a:cubicBezTo>
                    <a:pt x="18" y="99"/>
                    <a:pt x="19" y="101"/>
                    <a:pt x="20" y="99"/>
                  </a:cubicBezTo>
                  <a:cubicBezTo>
                    <a:pt x="20" y="99"/>
                    <a:pt x="24" y="93"/>
                    <a:pt x="25" y="93"/>
                  </a:cubicBezTo>
                  <a:cubicBezTo>
                    <a:pt x="25" y="93"/>
                    <a:pt x="24" y="90"/>
                    <a:pt x="23" y="90"/>
                  </a:cubicBezTo>
                  <a:cubicBezTo>
                    <a:pt x="23" y="90"/>
                    <a:pt x="22" y="87"/>
                    <a:pt x="23" y="85"/>
                  </a:cubicBezTo>
                  <a:cubicBezTo>
                    <a:pt x="23" y="85"/>
                    <a:pt x="24" y="84"/>
                    <a:pt x="22" y="83"/>
                  </a:cubicBezTo>
                  <a:cubicBezTo>
                    <a:pt x="22" y="83"/>
                    <a:pt x="19" y="79"/>
                    <a:pt x="18" y="81"/>
                  </a:cubicBezTo>
                  <a:cubicBezTo>
                    <a:pt x="18" y="81"/>
                    <a:pt x="17" y="81"/>
                    <a:pt x="15" y="80"/>
                  </a:cubicBezTo>
                  <a:cubicBezTo>
                    <a:pt x="15" y="80"/>
                    <a:pt x="0" y="69"/>
                    <a:pt x="9" y="69"/>
                  </a:cubicBezTo>
                  <a:cubicBezTo>
                    <a:pt x="9" y="69"/>
                    <a:pt x="18" y="72"/>
                    <a:pt x="27" y="67"/>
                  </a:cubicBezTo>
                  <a:cubicBezTo>
                    <a:pt x="27" y="67"/>
                    <a:pt x="29" y="66"/>
                    <a:pt x="36" y="55"/>
                  </a:cubicBezTo>
                  <a:cubicBezTo>
                    <a:pt x="36" y="55"/>
                    <a:pt x="37" y="53"/>
                    <a:pt x="35" y="52"/>
                  </a:cubicBezTo>
                  <a:cubicBezTo>
                    <a:pt x="35" y="52"/>
                    <a:pt x="35" y="50"/>
                    <a:pt x="36" y="49"/>
                  </a:cubicBezTo>
                  <a:cubicBezTo>
                    <a:pt x="36" y="49"/>
                    <a:pt x="36" y="48"/>
                    <a:pt x="36" y="45"/>
                  </a:cubicBezTo>
                  <a:cubicBezTo>
                    <a:pt x="36" y="45"/>
                    <a:pt x="36" y="43"/>
                    <a:pt x="37" y="42"/>
                  </a:cubicBezTo>
                  <a:cubicBezTo>
                    <a:pt x="37" y="42"/>
                    <a:pt x="38" y="40"/>
                    <a:pt x="37" y="39"/>
                  </a:cubicBezTo>
                  <a:cubicBezTo>
                    <a:pt x="37" y="39"/>
                    <a:pt x="37" y="37"/>
                    <a:pt x="38" y="36"/>
                  </a:cubicBezTo>
                  <a:cubicBezTo>
                    <a:pt x="38" y="36"/>
                    <a:pt x="38" y="35"/>
                    <a:pt x="38" y="33"/>
                  </a:cubicBezTo>
                  <a:cubicBezTo>
                    <a:pt x="38" y="33"/>
                    <a:pt x="37" y="32"/>
                    <a:pt x="39" y="32"/>
                  </a:cubicBezTo>
                  <a:cubicBezTo>
                    <a:pt x="39" y="32"/>
                    <a:pt x="41" y="33"/>
                    <a:pt x="40" y="29"/>
                  </a:cubicBezTo>
                  <a:cubicBezTo>
                    <a:pt x="40" y="29"/>
                    <a:pt x="39" y="27"/>
                    <a:pt x="39" y="25"/>
                  </a:cubicBezTo>
                  <a:cubicBezTo>
                    <a:pt x="37" y="22"/>
                    <a:pt x="37" y="22"/>
                    <a:pt x="37" y="22"/>
                  </a:cubicBezTo>
                  <a:lnTo>
                    <a:pt x="37"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41" name="Freeform 14"/>
            <p:cNvSpPr/>
            <p:nvPr/>
          </p:nvSpPr>
          <p:spPr bwMode="auto">
            <a:xfrm>
              <a:off x="4157" y="2138"/>
              <a:ext cx="63" cy="70"/>
            </a:xfrm>
            <a:custGeom>
              <a:avLst/>
              <a:gdLst>
                <a:gd name="T0" fmla="*/ 3 w 33"/>
                <a:gd name="T1" fmla="*/ 8 h 36"/>
                <a:gd name="T2" fmla="*/ 7 w 33"/>
                <a:gd name="T3" fmla="*/ 3 h 36"/>
                <a:gd name="T4" fmla="*/ 13 w 33"/>
                <a:gd name="T5" fmla="*/ 4 h 36"/>
                <a:gd name="T6" fmla="*/ 23 w 33"/>
                <a:gd name="T7" fmla="*/ 12 h 36"/>
                <a:gd name="T8" fmla="*/ 30 w 33"/>
                <a:gd name="T9" fmla="*/ 18 h 36"/>
                <a:gd name="T10" fmla="*/ 31 w 33"/>
                <a:gd name="T11" fmla="*/ 25 h 36"/>
                <a:gd name="T12" fmla="*/ 30 w 33"/>
                <a:gd name="T13" fmla="*/ 28 h 36"/>
                <a:gd name="T14" fmla="*/ 28 w 33"/>
                <a:gd name="T15" fmla="*/ 31 h 36"/>
                <a:gd name="T16" fmla="*/ 19 w 33"/>
                <a:gd name="T17" fmla="*/ 34 h 36"/>
                <a:gd name="T18" fmla="*/ 12 w 33"/>
                <a:gd name="T19" fmla="*/ 33 h 36"/>
                <a:gd name="T20" fmla="*/ 8 w 33"/>
                <a:gd name="T21" fmla="*/ 30 h 36"/>
                <a:gd name="T22" fmla="*/ 5 w 33"/>
                <a:gd name="T23" fmla="*/ 29 h 36"/>
                <a:gd name="T24" fmla="*/ 2 w 33"/>
                <a:gd name="T25" fmla="*/ 25 h 36"/>
                <a:gd name="T26" fmla="*/ 2 w 33"/>
                <a:gd name="T27" fmla="*/ 19 h 36"/>
                <a:gd name="T28" fmla="*/ 3 w 33"/>
                <a:gd name="T29"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36">
                  <a:moveTo>
                    <a:pt x="3" y="8"/>
                  </a:moveTo>
                  <a:cubicBezTo>
                    <a:pt x="3" y="8"/>
                    <a:pt x="4" y="0"/>
                    <a:pt x="7" y="3"/>
                  </a:cubicBezTo>
                  <a:cubicBezTo>
                    <a:pt x="7" y="3"/>
                    <a:pt x="10" y="4"/>
                    <a:pt x="13" y="4"/>
                  </a:cubicBezTo>
                  <a:cubicBezTo>
                    <a:pt x="13" y="4"/>
                    <a:pt x="19" y="7"/>
                    <a:pt x="23" y="12"/>
                  </a:cubicBezTo>
                  <a:cubicBezTo>
                    <a:pt x="23" y="12"/>
                    <a:pt x="28" y="17"/>
                    <a:pt x="30" y="18"/>
                  </a:cubicBezTo>
                  <a:cubicBezTo>
                    <a:pt x="30" y="18"/>
                    <a:pt x="33" y="20"/>
                    <a:pt x="31" y="25"/>
                  </a:cubicBezTo>
                  <a:cubicBezTo>
                    <a:pt x="31" y="25"/>
                    <a:pt x="29" y="27"/>
                    <a:pt x="30" y="28"/>
                  </a:cubicBezTo>
                  <a:cubicBezTo>
                    <a:pt x="30" y="28"/>
                    <a:pt x="29" y="30"/>
                    <a:pt x="28" y="31"/>
                  </a:cubicBezTo>
                  <a:cubicBezTo>
                    <a:pt x="28" y="31"/>
                    <a:pt x="24" y="36"/>
                    <a:pt x="19" y="34"/>
                  </a:cubicBezTo>
                  <a:cubicBezTo>
                    <a:pt x="19" y="34"/>
                    <a:pt x="15" y="34"/>
                    <a:pt x="12" y="33"/>
                  </a:cubicBezTo>
                  <a:cubicBezTo>
                    <a:pt x="12" y="33"/>
                    <a:pt x="9" y="32"/>
                    <a:pt x="8" y="30"/>
                  </a:cubicBezTo>
                  <a:cubicBezTo>
                    <a:pt x="8" y="30"/>
                    <a:pt x="6" y="29"/>
                    <a:pt x="5" y="29"/>
                  </a:cubicBezTo>
                  <a:cubicBezTo>
                    <a:pt x="5" y="29"/>
                    <a:pt x="4" y="29"/>
                    <a:pt x="2" y="25"/>
                  </a:cubicBezTo>
                  <a:cubicBezTo>
                    <a:pt x="2" y="25"/>
                    <a:pt x="0" y="23"/>
                    <a:pt x="2" y="19"/>
                  </a:cubicBezTo>
                  <a:cubicBezTo>
                    <a:pt x="2" y="19"/>
                    <a:pt x="4" y="14"/>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42" name="Freeform 15"/>
            <p:cNvSpPr/>
            <p:nvPr/>
          </p:nvSpPr>
          <p:spPr bwMode="auto">
            <a:xfrm>
              <a:off x="3720" y="2064"/>
              <a:ext cx="36" cy="142"/>
            </a:xfrm>
            <a:custGeom>
              <a:avLst/>
              <a:gdLst>
                <a:gd name="T0" fmla="*/ 0 w 19"/>
                <a:gd name="T1" fmla="*/ 48 h 73"/>
                <a:gd name="T2" fmla="*/ 1 w 19"/>
                <a:gd name="T3" fmla="*/ 27 h 73"/>
                <a:gd name="T4" fmla="*/ 1 w 19"/>
                <a:gd name="T5" fmla="*/ 24 h 73"/>
                <a:gd name="T6" fmla="*/ 1 w 19"/>
                <a:gd name="T7" fmla="*/ 12 h 73"/>
                <a:gd name="T8" fmla="*/ 3 w 19"/>
                <a:gd name="T9" fmla="*/ 10 h 73"/>
                <a:gd name="T10" fmla="*/ 3 w 19"/>
                <a:gd name="T11" fmla="*/ 7 h 73"/>
                <a:gd name="T12" fmla="*/ 3 w 19"/>
                <a:gd name="T13" fmla="*/ 5 h 73"/>
                <a:gd name="T14" fmla="*/ 7 w 19"/>
                <a:gd name="T15" fmla="*/ 3 h 73"/>
                <a:gd name="T16" fmla="*/ 6 w 19"/>
                <a:gd name="T17" fmla="*/ 8 h 73"/>
                <a:gd name="T18" fmla="*/ 9 w 19"/>
                <a:gd name="T19" fmla="*/ 26 h 73"/>
                <a:gd name="T20" fmla="*/ 11 w 19"/>
                <a:gd name="T21" fmla="*/ 30 h 73"/>
                <a:gd name="T22" fmla="*/ 14 w 19"/>
                <a:gd name="T23" fmla="*/ 37 h 73"/>
                <a:gd name="T24" fmla="*/ 14 w 19"/>
                <a:gd name="T25" fmla="*/ 42 h 73"/>
                <a:gd name="T26" fmla="*/ 15 w 19"/>
                <a:gd name="T27" fmla="*/ 43 h 73"/>
                <a:gd name="T28" fmla="*/ 17 w 19"/>
                <a:gd name="T29" fmla="*/ 45 h 73"/>
                <a:gd name="T30" fmla="*/ 16 w 19"/>
                <a:gd name="T31" fmla="*/ 54 h 73"/>
                <a:gd name="T32" fmla="*/ 17 w 19"/>
                <a:gd name="T33" fmla="*/ 57 h 73"/>
                <a:gd name="T34" fmla="*/ 18 w 19"/>
                <a:gd name="T35" fmla="*/ 59 h 73"/>
                <a:gd name="T36" fmla="*/ 18 w 19"/>
                <a:gd name="T37" fmla="*/ 61 h 73"/>
                <a:gd name="T38" fmla="*/ 18 w 19"/>
                <a:gd name="T39" fmla="*/ 70 h 73"/>
                <a:gd name="T40" fmla="*/ 13 w 19"/>
                <a:gd name="T41" fmla="*/ 71 h 73"/>
                <a:gd name="T42" fmla="*/ 0 w 19"/>
                <a:gd name="T43" fmla="*/ 4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73">
                  <a:moveTo>
                    <a:pt x="0" y="48"/>
                  </a:moveTo>
                  <a:cubicBezTo>
                    <a:pt x="0" y="48"/>
                    <a:pt x="0" y="28"/>
                    <a:pt x="1" y="27"/>
                  </a:cubicBezTo>
                  <a:cubicBezTo>
                    <a:pt x="1" y="27"/>
                    <a:pt x="1" y="26"/>
                    <a:pt x="1" y="24"/>
                  </a:cubicBezTo>
                  <a:cubicBezTo>
                    <a:pt x="1" y="12"/>
                    <a:pt x="1" y="12"/>
                    <a:pt x="1" y="12"/>
                  </a:cubicBezTo>
                  <a:cubicBezTo>
                    <a:pt x="1" y="12"/>
                    <a:pt x="2" y="11"/>
                    <a:pt x="3" y="10"/>
                  </a:cubicBezTo>
                  <a:cubicBezTo>
                    <a:pt x="3" y="10"/>
                    <a:pt x="2" y="7"/>
                    <a:pt x="3" y="7"/>
                  </a:cubicBezTo>
                  <a:cubicBezTo>
                    <a:pt x="3" y="7"/>
                    <a:pt x="3" y="6"/>
                    <a:pt x="3" y="5"/>
                  </a:cubicBezTo>
                  <a:cubicBezTo>
                    <a:pt x="3" y="5"/>
                    <a:pt x="4" y="0"/>
                    <a:pt x="7" y="3"/>
                  </a:cubicBezTo>
                  <a:cubicBezTo>
                    <a:pt x="7" y="3"/>
                    <a:pt x="8" y="5"/>
                    <a:pt x="6" y="8"/>
                  </a:cubicBezTo>
                  <a:cubicBezTo>
                    <a:pt x="6" y="8"/>
                    <a:pt x="3" y="11"/>
                    <a:pt x="9" y="26"/>
                  </a:cubicBezTo>
                  <a:cubicBezTo>
                    <a:pt x="9" y="26"/>
                    <a:pt x="9" y="28"/>
                    <a:pt x="11" y="30"/>
                  </a:cubicBezTo>
                  <a:cubicBezTo>
                    <a:pt x="11" y="30"/>
                    <a:pt x="14" y="32"/>
                    <a:pt x="14" y="37"/>
                  </a:cubicBezTo>
                  <a:cubicBezTo>
                    <a:pt x="14" y="37"/>
                    <a:pt x="14" y="40"/>
                    <a:pt x="14" y="42"/>
                  </a:cubicBezTo>
                  <a:cubicBezTo>
                    <a:pt x="14" y="42"/>
                    <a:pt x="12" y="44"/>
                    <a:pt x="15" y="43"/>
                  </a:cubicBezTo>
                  <a:cubicBezTo>
                    <a:pt x="15" y="43"/>
                    <a:pt x="17" y="43"/>
                    <a:pt x="17" y="45"/>
                  </a:cubicBezTo>
                  <a:cubicBezTo>
                    <a:pt x="17" y="45"/>
                    <a:pt x="16" y="52"/>
                    <a:pt x="16" y="54"/>
                  </a:cubicBezTo>
                  <a:cubicBezTo>
                    <a:pt x="16" y="54"/>
                    <a:pt x="18" y="56"/>
                    <a:pt x="17" y="57"/>
                  </a:cubicBezTo>
                  <a:cubicBezTo>
                    <a:pt x="17" y="57"/>
                    <a:pt x="17" y="58"/>
                    <a:pt x="18" y="59"/>
                  </a:cubicBezTo>
                  <a:cubicBezTo>
                    <a:pt x="18" y="59"/>
                    <a:pt x="18" y="59"/>
                    <a:pt x="18" y="61"/>
                  </a:cubicBezTo>
                  <a:cubicBezTo>
                    <a:pt x="18" y="61"/>
                    <a:pt x="19" y="69"/>
                    <a:pt x="18" y="70"/>
                  </a:cubicBezTo>
                  <a:cubicBezTo>
                    <a:pt x="18" y="70"/>
                    <a:pt x="16" y="73"/>
                    <a:pt x="13" y="71"/>
                  </a:cubicBezTo>
                  <a:cubicBezTo>
                    <a:pt x="13" y="71"/>
                    <a:pt x="3" y="62"/>
                    <a:pt x="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43" name="Freeform 16"/>
            <p:cNvSpPr/>
            <p:nvPr/>
          </p:nvSpPr>
          <p:spPr bwMode="auto">
            <a:xfrm>
              <a:off x="3746" y="1985"/>
              <a:ext cx="35" cy="60"/>
            </a:xfrm>
            <a:custGeom>
              <a:avLst/>
              <a:gdLst>
                <a:gd name="T0" fmla="*/ 7 w 18"/>
                <a:gd name="T1" fmla="*/ 5 h 31"/>
                <a:gd name="T2" fmla="*/ 8 w 18"/>
                <a:gd name="T3" fmla="*/ 2 h 31"/>
                <a:gd name="T4" fmla="*/ 11 w 18"/>
                <a:gd name="T5" fmla="*/ 3 h 31"/>
                <a:gd name="T6" fmla="*/ 18 w 18"/>
                <a:gd name="T7" fmla="*/ 25 h 31"/>
                <a:gd name="T8" fmla="*/ 11 w 18"/>
                <a:gd name="T9" fmla="*/ 28 h 31"/>
                <a:gd name="T10" fmla="*/ 7 w 18"/>
                <a:gd name="T11" fmla="*/ 25 h 31"/>
                <a:gd name="T12" fmla="*/ 2 w 18"/>
                <a:gd name="T13" fmla="*/ 25 h 31"/>
                <a:gd name="T14" fmla="*/ 2 w 18"/>
                <a:gd name="T15" fmla="*/ 22 h 31"/>
                <a:gd name="T16" fmla="*/ 7 w 18"/>
                <a:gd name="T17" fmla="*/ 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1">
                  <a:moveTo>
                    <a:pt x="7" y="5"/>
                  </a:moveTo>
                  <a:cubicBezTo>
                    <a:pt x="7" y="5"/>
                    <a:pt x="6" y="4"/>
                    <a:pt x="8" y="2"/>
                  </a:cubicBezTo>
                  <a:cubicBezTo>
                    <a:pt x="8" y="2"/>
                    <a:pt x="10" y="0"/>
                    <a:pt x="11" y="3"/>
                  </a:cubicBezTo>
                  <a:cubicBezTo>
                    <a:pt x="11" y="3"/>
                    <a:pt x="18" y="18"/>
                    <a:pt x="18" y="25"/>
                  </a:cubicBezTo>
                  <a:cubicBezTo>
                    <a:pt x="18" y="25"/>
                    <a:pt x="17" y="31"/>
                    <a:pt x="11" y="28"/>
                  </a:cubicBezTo>
                  <a:cubicBezTo>
                    <a:pt x="11" y="28"/>
                    <a:pt x="9" y="27"/>
                    <a:pt x="7" y="25"/>
                  </a:cubicBezTo>
                  <a:cubicBezTo>
                    <a:pt x="7" y="25"/>
                    <a:pt x="5" y="26"/>
                    <a:pt x="2" y="25"/>
                  </a:cubicBezTo>
                  <a:cubicBezTo>
                    <a:pt x="2" y="25"/>
                    <a:pt x="0" y="24"/>
                    <a:pt x="2" y="22"/>
                  </a:cubicBezTo>
                  <a:cubicBezTo>
                    <a:pt x="2" y="22"/>
                    <a:pt x="7" y="13"/>
                    <a:pt x="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44" name="Freeform 17"/>
            <p:cNvSpPr>
              <a:spLocks noEditPoints="1"/>
            </p:cNvSpPr>
            <p:nvPr/>
          </p:nvSpPr>
          <p:spPr bwMode="auto">
            <a:xfrm>
              <a:off x="3769" y="1956"/>
              <a:ext cx="218" cy="246"/>
            </a:xfrm>
            <a:custGeom>
              <a:avLst/>
              <a:gdLst>
                <a:gd name="T0" fmla="*/ 98 w 114"/>
                <a:gd name="T1" fmla="*/ 50 h 127"/>
                <a:gd name="T2" fmla="*/ 110 w 114"/>
                <a:gd name="T3" fmla="*/ 70 h 127"/>
                <a:gd name="T4" fmla="*/ 98 w 114"/>
                <a:gd name="T5" fmla="*/ 83 h 127"/>
                <a:gd name="T6" fmla="*/ 82 w 114"/>
                <a:gd name="T7" fmla="*/ 103 h 127"/>
                <a:gd name="T8" fmla="*/ 83 w 114"/>
                <a:gd name="T9" fmla="*/ 119 h 127"/>
                <a:gd name="T10" fmla="*/ 79 w 114"/>
                <a:gd name="T11" fmla="*/ 85 h 127"/>
                <a:gd name="T12" fmla="*/ 97 w 114"/>
                <a:gd name="T13" fmla="*/ 64 h 127"/>
                <a:gd name="T14" fmla="*/ 88 w 114"/>
                <a:gd name="T15" fmla="*/ 51 h 127"/>
                <a:gd name="T16" fmla="*/ 79 w 114"/>
                <a:gd name="T17" fmla="*/ 45 h 127"/>
                <a:gd name="T18" fmla="*/ 38 w 114"/>
                <a:gd name="T19" fmla="*/ 47 h 127"/>
                <a:gd name="T20" fmla="*/ 53 w 114"/>
                <a:gd name="T21" fmla="*/ 40 h 127"/>
                <a:gd name="T22" fmla="*/ 54 w 114"/>
                <a:gd name="T23" fmla="*/ 3 h 127"/>
                <a:gd name="T24" fmla="*/ 61 w 114"/>
                <a:gd name="T25" fmla="*/ 3 h 127"/>
                <a:gd name="T26" fmla="*/ 67 w 114"/>
                <a:gd name="T27" fmla="*/ 27 h 127"/>
                <a:gd name="T28" fmla="*/ 69 w 114"/>
                <a:gd name="T29" fmla="*/ 43 h 127"/>
                <a:gd name="T30" fmla="*/ 79 w 114"/>
                <a:gd name="T31" fmla="*/ 49 h 127"/>
                <a:gd name="T32" fmla="*/ 71 w 114"/>
                <a:gd name="T33" fmla="*/ 53 h 127"/>
                <a:gd name="T34" fmla="*/ 76 w 114"/>
                <a:gd name="T35" fmla="*/ 64 h 127"/>
                <a:gd name="T36" fmla="*/ 72 w 114"/>
                <a:gd name="T37" fmla="*/ 73 h 127"/>
                <a:gd name="T38" fmla="*/ 62 w 114"/>
                <a:gd name="T39" fmla="*/ 95 h 127"/>
                <a:gd name="T40" fmla="*/ 77 w 114"/>
                <a:gd name="T41" fmla="*/ 88 h 127"/>
                <a:gd name="T42" fmla="*/ 79 w 114"/>
                <a:gd name="T43" fmla="*/ 120 h 127"/>
                <a:gd name="T44" fmla="*/ 65 w 114"/>
                <a:gd name="T45" fmla="*/ 120 h 127"/>
                <a:gd name="T46" fmla="*/ 54 w 114"/>
                <a:gd name="T47" fmla="*/ 119 h 127"/>
                <a:gd name="T48" fmla="*/ 33 w 114"/>
                <a:gd name="T49" fmla="*/ 115 h 127"/>
                <a:gd name="T50" fmla="*/ 38 w 114"/>
                <a:gd name="T51" fmla="*/ 109 h 127"/>
                <a:gd name="T52" fmla="*/ 49 w 114"/>
                <a:gd name="T53" fmla="*/ 98 h 127"/>
                <a:gd name="T54" fmla="*/ 50 w 114"/>
                <a:gd name="T55" fmla="*/ 84 h 127"/>
                <a:gd name="T56" fmla="*/ 43 w 114"/>
                <a:gd name="T57" fmla="*/ 67 h 127"/>
                <a:gd name="T58" fmla="*/ 51 w 114"/>
                <a:gd name="T59" fmla="*/ 61 h 127"/>
                <a:gd name="T60" fmla="*/ 53 w 114"/>
                <a:gd name="T61" fmla="*/ 50 h 127"/>
                <a:gd name="T62" fmla="*/ 35 w 114"/>
                <a:gd name="T63" fmla="*/ 59 h 127"/>
                <a:gd name="T64" fmla="*/ 33 w 114"/>
                <a:gd name="T65" fmla="*/ 51 h 127"/>
                <a:gd name="T66" fmla="*/ 0 w 114"/>
                <a:gd name="T67" fmla="*/ 78 h 127"/>
                <a:gd name="T68" fmla="*/ 0 w 114"/>
                <a:gd name="T69" fmla="*/ 76 h 127"/>
                <a:gd name="T70" fmla="*/ 13 w 114"/>
                <a:gd name="T71" fmla="*/ 63 h 127"/>
                <a:gd name="T72" fmla="*/ 33 w 114"/>
                <a:gd name="T73" fmla="*/ 51 h 127"/>
                <a:gd name="T74" fmla="*/ 30 w 114"/>
                <a:gd name="T75" fmla="*/ 63 h 127"/>
                <a:gd name="T76" fmla="*/ 18 w 114"/>
                <a:gd name="T77" fmla="*/ 69 h 127"/>
                <a:gd name="T78" fmla="*/ 12 w 114"/>
                <a:gd name="T79" fmla="*/ 86 h 127"/>
                <a:gd name="T80" fmla="*/ 26 w 114"/>
                <a:gd name="T81" fmla="*/ 106 h 127"/>
                <a:gd name="T82" fmla="*/ 33 w 114"/>
                <a:gd name="T83" fmla="*/ 115 h 127"/>
                <a:gd name="T84" fmla="*/ 13 w 114"/>
                <a:gd name="T85" fmla="*/ 98 h 127"/>
                <a:gd name="T86" fmla="*/ 3 w 114"/>
                <a:gd name="T87" fmla="*/ 8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 h="127">
                  <a:moveTo>
                    <a:pt x="79" y="45"/>
                  </a:moveTo>
                  <a:cubicBezTo>
                    <a:pt x="86" y="47"/>
                    <a:pt x="95" y="49"/>
                    <a:pt x="98" y="50"/>
                  </a:cubicBezTo>
                  <a:cubicBezTo>
                    <a:pt x="98" y="50"/>
                    <a:pt x="106" y="52"/>
                    <a:pt x="112" y="63"/>
                  </a:cubicBezTo>
                  <a:cubicBezTo>
                    <a:pt x="112" y="63"/>
                    <a:pt x="114" y="64"/>
                    <a:pt x="110" y="70"/>
                  </a:cubicBezTo>
                  <a:cubicBezTo>
                    <a:pt x="110" y="70"/>
                    <a:pt x="106" y="75"/>
                    <a:pt x="101" y="77"/>
                  </a:cubicBezTo>
                  <a:cubicBezTo>
                    <a:pt x="101" y="77"/>
                    <a:pt x="99" y="78"/>
                    <a:pt x="98" y="83"/>
                  </a:cubicBezTo>
                  <a:cubicBezTo>
                    <a:pt x="98" y="83"/>
                    <a:pt x="91" y="93"/>
                    <a:pt x="87" y="95"/>
                  </a:cubicBezTo>
                  <a:cubicBezTo>
                    <a:pt x="87" y="95"/>
                    <a:pt x="81" y="97"/>
                    <a:pt x="82" y="103"/>
                  </a:cubicBezTo>
                  <a:cubicBezTo>
                    <a:pt x="82" y="103"/>
                    <a:pt x="88" y="109"/>
                    <a:pt x="86" y="117"/>
                  </a:cubicBezTo>
                  <a:cubicBezTo>
                    <a:pt x="86" y="117"/>
                    <a:pt x="86" y="119"/>
                    <a:pt x="83" y="119"/>
                  </a:cubicBezTo>
                  <a:cubicBezTo>
                    <a:pt x="83" y="119"/>
                    <a:pt x="82" y="119"/>
                    <a:pt x="79" y="120"/>
                  </a:cubicBezTo>
                  <a:cubicBezTo>
                    <a:pt x="79" y="85"/>
                    <a:pt x="79" y="85"/>
                    <a:pt x="79" y="85"/>
                  </a:cubicBezTo>
                  <a:cubicBezTo>
                    <a:pt x="83" y="81"/>
                    <a:pt x="89" y="76"/>
                    <a:pt x="89" y="76"/>
                  </a:cubicBezTo>
                  <a:cubicBezTo>
                    <a:pt x="90" y="73"/>
                    <a:pt x="97" y="64"/>
                    <a:pt x="97" y="64"/>
                  </a:cubicBezTo>
                  <a:cubicBezTo>
                    <a:pt x="98" y="63"/>
                    <a:pt x="97" y="59"/>
                    <a:pt x="97" y="59"/>
                  </a:cubicBezTo>
                  <a:cubicBezTo>
                    <a:pt x="97" y="57"/>
                    <a:pt x="88" y="51"/>
                    <a:pt x="88" y="51"/>
                  </a:cubicBezTo>
                  <a:cubicBezTo>
                    <a:pt x="87" y="50"/>
                    <a:pt x="83" y="50"/>
                    <a:pt x="79" y="49"/>
                  </a:cubicBezTo>
                  <a:lnTo>
                    <a:pt x="79" y="45"/>
                  </a:lnTo>
                  <a:close/>
                  <a:moveTo>
                    <a:pt x="33" y="51"/>
                  </a:moveTo>
                  <a:cubicBezTo>
                    <a:pt x="35" y="50"/>
                    <a:pt x="37" y="48"/>
                    <a:pt x="38" y="47"/>
                  </a:cubicBezTo>
                  <a:cubicBezTo>
                    <a:pt x="38" y="47"/>
                    <a:pt x="42" y="44"/>
                    <a:pt x="46" y="43"/>
                  </a:cubicBezTo>
                  <a:cubicBezTo>
                    <a:pt x="46" y="43"/>
                    <a:pt x="53" y="42"/>
                    <a:pt x="53" y="40"/>
                  </a:cubicBezTo>
                  <a:cubicBezTo>
                    <a:pt x="53" y="40"/>
                    <a:pt x="54" y="34"/>
                    <a:pt x="54" y="32"/>
                  </a:cubicBezTo>
                  <a:cubicBezTo>
                    <a:pt x="54" y="3"/>
                    <a:pt x="54" y="3"/>
                    <a:pt x="54" y="3"/>
                  </a:cubicBezTo>
                  <a:cubicBezTo>
                    <a:pt x="54" y="3"/>
                    <a:pt x="54" y="0"/>
                    <a:pt x="57" y="2"/>
                  </a:cubicBezTo>
                  <a:cubicBezTo>
                    <a:pt x="57" y="2"/>
                    <a:pt x="58" y="4"/>
                    <a:pt x="61" y="3"/>
                  </a:cubicBezTo>
                  <a:cubicBezTo>
                    <a:pt x="61" y="3"/>
                    <a:pt x="64" y="3"/>
                    <a:pt x="65" y="10"/>
                  </a:cubicBezTo>
                  <a:cubicBezTo>
                    <a:pt x="65" y="10"/>
                    <a:pt x="67" y="19"/>
                    <a:pt x="67" y="27"/>
                  </a:cubicBezTo>
                  <a:cubicBezTo>
                    <a:pt x="67" y="27"/>
                    <a:pt x="67" y="37"/>
                    <a:pt x="67" y="39"/>
                  </a:cubicBezTo>
                  <a:cubicBezTo>
                    <a:pt x="67" y="39"/>
                    <a:pt x="66" y="42"/>
                    <a:pt x="69" y="43"/>
                  </a:cubicBezTo>
                  <a:cubicBezTo>
                    <a:pt x="69" y="43"/>
                    <a:pt x="74" y="44"/>
                    <a:pt x="79" y="45"/>
                  </a:cubicBezTo>
                  <a:cubicBezTo>
                    <a:pt x="79" y="49"/>
                    <a:pt x="79" y="49"/>
                    <a:pt x="79" y="49"/>
                  </a:cubicBezTo>
                  <a:cubicBezTo>
                    <a:pt x="76" y="48"/>
                    <a:pt x="73" y="48"/>
                    <a:pt x="73" y="48"/>
                  </a:cubicBezTo>
                  <a:cubicBezTo>
                    <a:pt x="67" y="47"/>
                    <a:pt x="71" y="53"/>
                    <a:pt x="71" y="53"/>
                  </a:cubicBezTo>
                  <a:cubicBezTo>
                    <a:pt x="72" y="55"/>
                    <a:pt x="74" y="60"/>
                    <a:pt x="74" y="60"/>
                  </a:cubicBezTo>
                  <a:cubicBezTo>
                    <a:pt x="74" y="63"/>
                    <a:pt x="76" y="64"/>
                    <a:pt x="76" y="64"/>
                  </a:cubicBezTo>
                  <a:cubicBezTo>
                    <a:pt x="78" y="67"/>
                    <a:pt x="75" y="70"/>
                    <a:pt x="75" y="70"/>
                  </a:cubicBezTo>
                  <a:cubicBezTo>
                    <a:pt x="74" y="71"/>
                    <a:pt x="72" y="73"/>
                    <a:pt x="72" y="73"/>
                  </a:cubicBezTo>
                  <a:cubicBezTo>
                    <a:pt x="70" y="79"/>
                    <a:pt x="64" y="83"/>
                    <a:pt x="64" y="83"/>
                  </a:cubicBezTo>
                  <a:cubicBezTo>
                    <a:pt x="59" y="86"/>
                    <a:pt x="62" y="95"/>
                    <a:pt x="62" y="95"/>
                  </a:cubicBezTo>
                  <a:cubicBezTo>
                    <a:pt x="64" y="101"/>
                    <a:pt x="73" y="91"/>
                    <a:pt x="73" y="91"/>
                  </a:cubicBezTo>
                  <a:cubicBezTo>
                    <a:pt x="75" y="89"/>
                    <a:pt x="77" y="88"/>
                    <a:pt x="77" y="88"/>
                  </a:cubicBezTo>
                  <a:cubicBezTo>
                    <a:pt x="77" y="88"/>
                    <a:pt x="78" y="86"/>
                    <a:pt x="79" y="85"/>
                  </a:cubicBezTo>
                  <a:cubicBezTo>
                    <a:pt x="79" y="120"/>
                    <a:pt x="79" y="120"/>
                    <a:pt x="79" y="120"/>
                  </a:cubicBezTo>
                  <a:cubicBezTo>
                    <a:pt x="79" y="120"/>
                    <a:pt x="77" y="120"/>
                    <a:pt x="76" y="120"/>
                  </a:cubicBezTo>
                  <a:cubicBezTo>
                    <a:pt x="76" y="120"/>
                    <a:pt x="70" y="121"/>
                    <a:pt x="65" y="120"/>
                  </a:cubicBezTo>
                  <a:cubicBezTo>
                    <a:pt x="65" y="120"/>
                    <a:pt x="61" y="120"/>
                    <a:pt x="57" y="119"/>
                  </a:cubicBezTo>
                  <a:cubicBezTo>
                    <a:pt x="57" y="119"/>
                    <a:pt x="56" y="118"/>
                    <a:pt x="54" y="119"/>
                  </a:cubicBezTo>
                  <a:cubicBezTo>
                    <a:pt x="54" y="119"/>
                    <a:pt x="44" y="127"/>
                    <a:pt x="36" y="118"/>
                  </a:cubicBezTo>
                  <a:cubicBezTo>
                    <a:pt x="36" y="118"/>
                    <a:pt x="34" y="116"/>
                    <a:pt x="33" y="115"/>
                  </a:cubicBezTo>
                  <a:cubicBezTo>
                    <a:pt x="33" y="108"/>
                    <a:pt x="33" y="108"/>
                    <a:pt x="33" y="108"/>
                  </a:cubicBezTo>
                  <a:cubicBezTo>
                    <a:pt x="34" y="109"/>
                    <a:pt x="36" y="109"/>
                    <a:pt x="38" y="109"/>
                  </a:cubicBezTo>
                  <a:cubicBezTo>
                    <a:pt x="45" y="109"/>
                    <a:pt x="46" y="103"/>
                    <a:pt x="46" y="103"/>
                  </a:cubicBezTo>
                  <a:cubicBezTo>
                    <a:pt x="45" y="101"/>
                    <a:pt x="49" y="98"/>
                    <a:pt x="49" y="98"/>
                  </a:cubicBezTo>
                  <a:cubicBezTo>
                    <a:pt x="51" y="96"/>
                    <a:pt x="51" y="94"/>
                    <a:pt x="51" y="94"/>
                  </a:cubicBezTo>
                  <a:cubicBezTo>
                    <a:pt x="50" y="91"/>
                    <a:pt x="50" y="84"/>
                    <a:pt x="50" y="84"/>
                  </a:cubicBezTo>
                  <a:cubicBezTo>
                    <a:pt x="47" y="82"/>
                    <a:pt x="41" y="75"/>
                    <a:pt x="41" y="75"/>
                  </a:cubicBezTo>
                  <a:cubicBezTo>
                    <a:pt x="37" y="67"/>
                    <a:pt x="43" y="67"/>
                    <a:pt x="43" y="67"/>
                  </a:cubicBezTo>
                  <a:cubicBezTo>
                    <a:pt x="46" y="68"/>
                    <a:pt x="47" y="67"/>
                    <a:pt x="47" y="67"/>
                  </a:cubicBezTo>
                  <a:cubicBezTo>
                    <a:pt x="51" y="67"/>
                    <a:pt x="51" y="61"/>
                    <a:pt x="51" y="61"/>
                  </a:cubicBezTo>
                  <a:cubicBezTo>
                    <a:pt x="51" y="58"/>
                    <a:pt x="52" y="56"/>
                    <a:pt x="52" y="56"/>
                  </a:cubicBezTo>
                  <a:cubicBezTo>
                    <a:pt x="54" y="50"/>
                    <a:pt x="53" y="50"/>
                    <a:pt x="53" y="50"/>
                  </a:cubicBezTo>
                  <a:cubicBezTo>
                    <a:pt x="50" y="45"/>
                    <a:pt x="47" y="50"/>
                    <a:pt x="47" y="50"/>
                  </a:cubicBezTo>
                  <a:cubicBezTo>
                    <a:pt x="45" y="53"/>
                    <a:pt x="35" y="59"/>
                    <a:pt x="35" y="59"/>
                  </a:cubicBezTo>
                  <a:cubicBezTo>
                    <a:pt x="34" y="59"/>
                    <a:pt x="33" y="60"/>
                    <a:pt x="33" y="60"/>
                  </a:cubicBezTo>
                  <a:lnTo>
                    <a:pt x="33" y="51"/>
                  </a:lnTo>
                  <a:close/>
                  <a:moveTo>
                    <a:pt x="3" y="82"/>
                  </a:moveTo>
                  <a:cubicBezTo>
                    <a:pt x="3" y="82"/>
                    <a:pt x="0" y="81"/>
                    <a:pt x="0" y="78"/>
                  </a:cubicBezTo>
                  <a:cubicBezTo>
                    <a:pt x="0" y="78"/>
                    <a:pt x="0" y="78"/>
                    <a:pt x="0" y="78"/>
                  </a:cubicBezTo>
                  <a:cubicBezTo>
                    <a:pt x="0" y="77"/>
                    <a:pt x="0" y="77"/>
                    <a:pt x="0" y="76"/>
                  </a:cubicBezTo>
                  <a:cubicBezTo>
                    <a:pt x="0" y="76"/>
                    <a:pt x="0" y="74"/>
                    <a:pt x="5" y="69"/>
                  </a:cubicBezTo>
                  <a:cubicBezTo>
                    <a:pt x="5" y="69"/>
                    <a:pt x="9" y="65"/>
                    <a:pt x="13" y="63"/>
                  </a:cubicBezTo>
                  <a:cubicBezTo>
                    <a:pt x="13" y="63"/>
                    <a:pt x="22" y="57"/>
                    <a:pt x="28" y="55"/>
                  </a:cubicBezTo>
                  <a:cubicBezTo>
                    <a:pt x="28" y="55"/>
                    <a:pt x="30" y="53"/>
                    <a:pt x="33" y="51"/>
                  </a:cubicBezTo>
                  <a:cubicBezTo>
                    <a:pt x="33" y="60"/>
                    <a:pt x="33" y="60"/>
                    <a:pt x="33" y="60"/>
                  </a:cubicBezTo>
                  <a:cubicBezTo>
                    <a:pt x="31" y="62"/>
                    <a:pt x="30" y="63"/>
                    <a:pt x="30" y="63"/>
                  </a:cubicBezTo>
                  <a:cubicBezTo>
                    <a:pt x="26" y="62"/>
                    <a:pt x="22" y="65"/>
                    <a:pt x="22" y="65"/>
                  </a:cubicBezTo>
                  <a:cubicBezTo>
                    <a:pt x="17" y="67"/>
                    <a:pt x="18" y="69"/>
                    <a:pt x="18" y="69"/>
                  </a:cubicBezTo>
                  <a:cubicBezTo>
                    <a:pt x="17" y="72"/>
                    <a:pt x="14" y="78"/>
                    <a:pt x="14" y="78"/>
                  </a:cubicBezTo>
                  <a:cubicBezTo>
                    <a:pt x="13" y="79"/>
                    <a:pt x="12" y="84"/>
                    <a:pt x="12" y="86"/>
                  </a:cubicBezTo>
                  <a:cubicBezTo>
                    <a:pt x="12" y="86"/>
                    <a:pt x="14" y="92"/>
                    <a:pt x="14" y="92"/>
                  </a:cubicBezTo>
                  <a:cubicBezTo>
                    <a:pt x="16" y="97"/>
                    <a:pt x="26" y="106"/>
                    <a:pt x="26" y="106"/>
                  </a:cubicBezTo>
                  <a:cubicBezTo>
                    <a:pt x="28" y="107"/>
                    <a:pt x="30" y="108"/>
                    <a:pt x="33" y="108"/>
                  </a:cubicBezTo>
                  <a:cubicBezTo>
                    <a:pt x="33" y="115"/>
                    <a:pt x="33" y="115"/>
                    <a:pt x="33" y="115"/>
                  </a:cubicBezTo>
                  <a:cubicBezTo>
                    <a:pt x="31" y="113"/>
                    <a:pt x="29" y="111"/>
                    <a:pt x="27" y="111"/>
                  </a:cubicBezTo>
                  <a:cubicBezTo>
                    <a:pt x="27" y="111"/>
                    <a:pt x="17" y="102"/>
                    <a:pt x="13" y="98"/>
                  </a:cubicBezTo>
                  <a:cubicBezTo>
                    <a:pt x="13" y="98"/>
                    <a:pt x="7" y="92"/>
                    <a:pt x="7" y="87"/>
                  </a:cubicBezTo>
                  <a:cubicBezTo>
                    <a:pt x="7" y="87"/>
                    <a:pt x="6" y="82"/>
                    <a:pt x="3"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45" name="Freeform 18"/>
            <p:cNvSpPr/>
            <p:nvPr/>
          </p:nvSpPr>
          <p:spPr bwMode="auto">
            <a:xfrm>
              <a:off x="3397" y="1954"/>
              <a:ext cx="212" cy="261"/>
            </a:xfrm>
            <a:custGeom>
              <a:avLst/>
              <a:gdLst>
                <a:gd name="T0" fmla="*/ 92 w 111"/>
                <a:gd name="T1" fmla="*/ 4 h 135"/>
                <a:gd name="T2" fmla="*/ 108 w 111"/>
                <a:gd name="T3" fmla="*/ 13 h 135"/>
                <a:gd name="T4" fmla="*/ 106 w 111"/>
                <a:gd name="T5" fmla="*/ 20 h 135"/>
                <a:gd name="T6" fmla="*/ 98 w 111"/>
                <a:gd name="T7" fmla="*/ 25 h 135"/>
                <a:gd name="T8" fmla="*/ 93 w 111"/>
                <a:gd name="T9" fmla="*/ 28 h 135"/>
                <a:gd name="T10" fmla="*/ 68 w 111"/>
                <a:gd name="T11" fmla="*/ 65 h 135"/>
                <a:gd name="T12" fmla="*/ 48 w 111"/>
                <a:gd name="T13" fmla="*/ 97 h 135"/>
                <a:gd name="T14" fmla="*/ 27 w 111"/>
                <a:gd name="T15" fmla="*/ 124 h 135"/>
                <a:gd name="T16" fmla="*/ 23 w 111"/>
                <a:gd name="T17" fmla="*/ 128 h 135"/>
                <a:gd name="T18" fmla="*/ 20 w 111"/>
                <a:gd name="T19" fmla="*/ 132 h 135"/>
                <a:gd name="T20" fmla="*/ 13 w 111"/>
                <a:gd name="T21" fmla="*/ 135 h 135"/>
                <a:gd name="T22" fmla="*/ 8 w 111"/>
                <a:gd name="T23" fmla="*/ 134 h 135"/>
                <a:gd name="T24" fmla="*/ 3 w 111"/>
                <a:gd name="T25" fmla="*/ 134 h 135"/>
                <a:gd name="T26" fmla="*/ 4 w 111"/>
                <a:gd name="T27" fmla="*/ 132 h 135"/>
                <a:gd name="T28" fmla="*/ 6 w 111"/>
                <a:gd name="T29" fmla="*/ 130 h 135"/>
                <a:gd name="T30" fmla="*/ 8 w 111"/>
                <a:gd name="T31" fmla="*/ 129 h 135"/>
                <a:gd name="T32" fmla="*/ 9 w 111"/>
                <a:gd name="T33" fmla="*/ 128 h 135"/>
                <a:gd name="T34" fmla="*/ 11 w 111"/>
                <a:gd name="T35" fmla="*/ 125 h 135"/>
                <a:gd name="T36" fmla="*/ 13 w 111"/>
                <a:gd name="T37" fmla="*/ 123 h 135"/>
                <a:gd name="T38" fmla="*/ 31 w 111"/>
                <a:gd name="T39" fmla="*/ 102 h 135"/>
                <a:gd name="T40" fmla="*/ 48 w 111"/>
                <a:gd name="T41" fmla="*/ 77 h 135"/>
                <a:gd name="T42" fmla="*/ 58 w 111"/>
                <a:gd name="T43" fmla="*/ 61 h 135"/>
                <a:gd name="T44" fmla="*/ 78 w 111"/>
                <a:gd name="T45" fmla="*/ 28 h 135"/>
                <a:gd name="T46" fmla="*/ 58 w 111"/>
                <a:gd name="T47" fmla="*/ 17 h 135"/>
                <a:gd name="T48" fmla="*/ 61 w 111"/>
                <a:gd name="T49" fmla="*/ 16 h 135"/>
                <a:gd name="T50" fmla="*/ 81 w 111"/>
                <a:gd name="T51" fmla="*/ 13 h 135"/>
                <a:gd name="T52" fmla="*/ 92 w 111"/>
                <a:gd name="T53" fmla="*/ 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 h="135">
                  <a:moveTo>
                    <a:pt x="92" y="4"/>
                  </a:moveTo>
                  <a:cubicBezTo>
                    <a:pt x="92" y="4"/>
                    <a:pt x="100" y="0"/>
                    <a:pt x="108" y="13"/>
                  </a:cubicBezTo>
                  <a:cubicBezTo>
                    <a:pt x="108" y="13"/>
                    <a:pt x="111" y="20"/>
                    <a:pt x="106" y="20"/>
                  </a:cubicBezTo>
                  <a:cubicBezTo>
                    <a:pt x="106" y="20"/>
                    <a:pt x="102" y="21"/>
                    <a:pt x="98" y="25"/>
                  </a:cubicBezTo>
                  <a:cubicBezTo>
                    <a:pt x="97" y="25"/>
                    <a:pt x="94" y="25"/>
                    <a:pt x="93" y="28"/>
                  </a:cubicBezTo>
                  <a:cubicBezTo>
                    <a:pt x="93" y="28"/>
                    <a:pt x="85" y="42"/>
                    <a:pt x="68" y="65"/>
                  </a:cubicBezTo>
                  <a:cubicBezTo>
                    <a:pt x="68" y="65"/>
                    <a:pt x="59" y="77"/>
                    <a:pt x="48" y="97"/>
                  </a:cubicBezTo>
                  <a:cubicBezTo>
                    <a:pt x="48" y="97"/>
                    <a:pt x="40" y="113"/>
                    <a:pt x="27" y="124"/>
                  </a:cubicBezTo>
                  <a:cubicBezTo>
                    <a:pt x="27" y="124"/>
                    <a:pt x="23" y="127"/>
                    <a:pt x="23" y="128"/>
                  </a:cubicBezTo>
                  <a:cubicBezTo>
                    <a:pt x="23" y="128"/>
                    <a:pt x="22" y="130"/>
                    <a:pt x="20" y="132"/>
                  </a:cubicBezTo>
                  <a:cubicBezTo>
                    <a:pt x="20" y="132"/>
                    <a:pt x="17" y="135"/>
                    <a:pt x="13" y="135"/>
                  </a:cubicBezTo>
                  <a:cubicBezTo>
                    <a:pt x="13" y="135"/>
                    <a:pt x="10" y="134"/>
                    <a:pt x="8" y="134"/>
                  </a:cubicBezTo>
                  <a:cubicBezTo>
                    <a:pt x="8" y="134"/>
                    <a:pt x="5" y="134"/>
                    <a:pt x="3" y="134"/>
                  </a:cubicBezTo>
                  <a:cubicBezTo>
                    <a:pt x="3" y="134"/>
                    <a:pt x="0" y="135"/>
                    <a:pt x="4" y="132"/>
                  </a:cubicBezTo>
                  <a:cubicBezTo>
                    <a:pt x="4" y="132"/>
                    <a:pt x="4" y="131"/>
                    <a:pt x="6" y="130"/>
                  </a:cubicBezTo>
                  <a:cubicBezTo>
                    <a:pt x="6" y="130"/>
                    <a:pt x="7" y="130"/>
                    <a:pt x="8" y="129"/>
                  </a:cubicBezTo>
                  <a:cubicBezTo>
                    <a:pt x="8" y="129"/>
                    <a:pt x="7" y="128"/>
                    <a:pt x="9" y="128"/>
                  </a:cubicBezTo>
                  <a:cubicBezTo>
                    <a:pt x="9" y="128"/>
                    <a:pt x="11" y="129"/>
                    <a:pt x="11" y="125"/>
                  </a:cubicBezTo>
                  <a:cubicBezTo>
                    <a:pt x="11" y="125"/>
                    <a:pt x="11" y="124"/>
                    <a:pt x="13" y="123"/>
                  </a:cubicBezTo>
                  <a:cubicBezTo>
                    <a:pt x="13" y="123"/>
                    <a:pt x="19" y="118"/>
                    <a:pt x="31" y="102"/>
                  </a:cubicBezTo>
                  <a:cubicBezTo>
                    <a:pt x="31" y="102"/>
                    <a:pt x="42" y="89"/>
                    <a:pt x="48" y="77"/>
                  </a:cubicBezTo>
                  <a:cubicBezTo>
                    <a:pt x="48" y="77"/>
                    <a:pt x="53" y="69"/>
                    <a:pt x="58" y="61"/>
                  </a:cubicBezTo>
                  <a:cubicBezTo>
                    <a:pt x="58" y="61"/>
                    <a:pt x="75" y="34"/>
                    <a:pt x="78" y="28"/>
                  </a:cubicBezTo>
                  <a:cubicBezTo>
                    <a:pt x="78" y="28"/>
                    <a:pt x="59" y="25"/>
                    <a:pt x="58" y="17"/>
                  </a:cubicBezTo>
                  <a:cubicBezTo>
                    <a:pt x="58" y="17"/>
                    <a:pt x="58" y="14"/>
                    <a:pt x="61" y="16"/>
                  </a:cubicBezTo>
                  <a:cubicBezTo>
                    <a:pt x="61" y="16"/>
                    <a:pt x="70" y="20"/>
                    <a:pt x="81" y="13"/>
                  </a:cubicBezTo>
                  <a:cubicBezTo>
                    <a:pt x="81" y="13"/>
                    <a:pt x="87" y="11"/>
                    <a:pt x="9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46" name="Freeform 19"/>
            <p:cNvSpPr/>
            <p:nvPr/>
          </p:nvSpPr>
          <p:spPr bwMode="auto">
            <a:xfrm>
              <a:off x="3508" y="2093"/>
              <a:ext cx="158" cy="118"/>
            </a:xfrm>
            <a:custGeom>
              <a:avLst/>
              <a:gdLst>
                <a:gd name="T0" fmla="*/ 11 w 83"/>
                <a:gd name="T1" fmla="*/ 29 h 61"/>
                <a:gd name="T2" fmla="*/ 4 w 83"/>
                <a:gd name="T3" fmla="*/ 21 h 61"/>
                <a:gd name="T4" fmla="*/ 20 w 83"/>
                <a:gd name="T5" fmla="*/ 27 h 61"/>
                <a:gd name="T6" fmla="*/ 23 w 83"/>
                <a:gd name="T7" fmla="*/ 33 h 61"/>
                <a:gd name="T8" fmla="*/ 33 w 83"/>
                <a:gd name="T9" fmla="*/ 46 h 61"/>
                <a:gd name="T10" fmla="*/ 34 w 83"/>
                <a:gd name="T11" fmla="*/ 44 h 61"/>
                <a:gd name="T12" fmla="*/ 34 w 83"/>
                <a:gd name="T13" fmla="*/ 39 h 61"/>
                <a:gd name="T14" fmla="*/ 38 w 83"/>
                <a:gd name="T15" fmla="*/ 36 h 61"/>
                <a:gd name="T16" fmla="*/ 40 w 83"/>
                <a:gd name="T17" fmla="*/ 35 h 61"/>
                <a:gd name="T18" fmla="*/ 47 w 83"/>
                <a:gd name="T19" fmla="*/ 26 h 61"/>
                <a:gd name="T20" fmla="*/ 47 w 83"/>
                <a:gd name="T21" fmla="*/ 19 h 61"/>
                <a:gd name="T22" fmla="*/ 37 w 83"/>
                <a:gd name="T23" fmla="*/ 13 h 61"/>
                <a:gd name="T24" fmla="*/ 35 w 83"/>
                <a:gd name="T25" fmla="*/ 11 h 61"/>
                <a:gd name="T26" fmla="*/ 42 w 83"/>
                <a:gd name="T27" fmla="*/ 10 h 61"/>
                <a:gd name="T28" fmla="*/ 55 w 83"/>
                <a:gd name="T29" fmla="*/ 4 h 61"/>
                <a:gd name="T30" fmla="*/ 59 w 83"/>
                <a:gd name="T31" fmla="*/ 1 h 61"/>
                <a:gd name="T32" fmla="*/ 68 w 83"/>
                <a:gd name="T33" fmla="*/ 3 h 61"/>
                <a:gd name="T34" fmla="*/ 81 w 83"/>
                <a:gd name="T35" fmla="*/ 15 h 61"/>
                <a:gd name="T36" fmla="*/ 82 w 83"/>
                <a:gd name="T37" fmla="*/ 18 h 61"/>
                <a:gd name="T38" fmla="*/ 78 w 83"/>
                <a:gd name="T39" fmla="*/ 23 h 61"/>
                <a:gd name="T40" fmla="*/ 66 w 83"/>
                <a:gd name="T41" fmla="*/ 34 h 61"/>
                <a:gd name="T42" fmla="*/ 64 w 83"/>
                <a:gd name="T43" fmla="*/ 46 h 61"/>
                <a:gd name="T44" fmla="*/ 62 w 83"/>
                <a:gd name="T45" fmla="*/ 53 h 61"/>
                <a:gd name="T46" fmla="*/ 55 w 83"/>
                <a:gd name="T47" fmla="*/ 55 h 61"/>
                <a:gd name="T48" fmla="*/ 46 w 83"/>
                <a:gd name="T49" fmla="*/ 59 h 61"/>
                <a:gd name="T50" fmla="*/ 43 w 83"/>
                <a:gd name="T51" fmla="*/ 59 h 61"/>
                <a:gd name="T52" fmla="*/ 40 w 83"/>
                <a:gd name="T53" fmla="*/ 58 h 61"/>
                <a:gd name="T54" fmla="*/ 38 w 83"/>
                <a:gd name="T55" fmla="*/ 55 h 61"/>
                <a:gd name="T56" fmla="*/ 33 w 83"/>
                <a:gd name="T57" fmla="*/ 51 h 61"/>
                <a:gd name="T58" fmla="*/ 29 w 83"/>
                <a:gd name="T59" fmla="*/ 49 h 61"/>
                <a:gd name="T60" fmla="*/ 20 w 83"/>
                <a:gd name="T61" fmla="*/ 35 h 61"/>
                <a:gd name="T62" fmla="*/ 11 w 83"/>
                <a:gd name="T63"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61">
                  <a:moveTo>
                    <a:pt x="11" y="29"/>
                  </a:moveTo>
                  <a:cubicBezTo>
                    <a:pt x="11" y="29"/>
                    <a:pt x="0" y="23"/>
                    <a:pt x="4" y="21"/>
                  </a:cubicBezTo>
                  <a:cubicBezTo>
                    <a:pt x="4" y="21"/>
                    <a:pt x="12" y="18"/>
                    <a:pt x="20" y="27"/>
                  </a:cubicBezTo>
                  <a:cubicBezTo>
                    <a:pt x="20" y="27"/>
                    <a:pt x="21" y="30"/>
                    <a:pt x="23" y="33"/>
                  </a:cubicBezTo>
                  <a:cubicBezTo>
                    <a:pt x="23" y="33"/>
                    <a:pt x="24" y="36"/>
                    <a:pt x="33" y="46"/>
                  </a:cubicBezTo>
                  <a:cubicBezTo>
                    <a:pt x="33" y="46"/>
                    <a:pt x="34" y="47"/>
                    <a:pt x="34" y="44"/>
                  </a:cubicBezTo>
                  <a:cubicBezTo>
                    <a:pt x="34" y="39"/>
                    <a:pt x="34" y="39"/>
                    <a:pt x="34" y="39"/>
                  </a:cubicBezTo>
                  <a:cubicBezTo>
                    <a:pt x="34" y="39"/>
                    <a:pt x="36" y="35"/>
                    <a:pt x="38" y="36"/>
                  </a:cubicBezTo>
                  <a:cubicBezTo>
                    <a:pt x="38" y="36"/>
                    <a:pt x="39" y="37"/>
                    <a:pt x="40" y="35"/>
                  </a:cubicBezTo>
                  <a:cubicBezTo>
                    <a:pt x="40" y="35"/>
                    <a:pt x="45" y="31"/>
                    <a:pt x="47" y="26"/>
                  </a:cubicBezTo>
                  <a:cubicBezTo>
                    <a:pt x="47" y="26"/>
                    <a:pt x="50" y="21"/>
                    <a:pt x="47" y="19"/>
                  </a:cubicBezTo>
                  <a:cubicBezTo>
                    <a:pt x="47" y="19"/>
                    <a:pt x="40" y="15"/>
                    <a:pt x="37" y="13"/>
                  </a:cubicBezTo>
                  <a:cubicBezTo>
                    <a:pt x="37" y="13"/>
                    <a:pt x="33" y="12"/>
                    <a:pt x="35" y="11"/>
                  </a:cubicBezTo>
                  <a:cubicBezTo>
                    <a:pt x="35" y="11"/>
                    <a:pt x="37" y="10"/>
                    <a:pt x="42" y="10"/>
                  </a:cubicBezTo>
                  <a:cubicBezTo>
                    <a:pt x="42" y="10"/>
                    <a:pt x="53" y="8"/>
                    <a:pt x="55" y="4"/>
                  </a:cubicBezTo>
                  <a:cubicBezTo>
                    <a:pt x="55" y="4"/>
                    <a:pt x="56" y="0"/>
                    <a:pt x="59" y="1"/>
                  </a:cubicBezTo>
                  <a:cubicBezTo>
                    <a:pt x="59" y="1"/>
                    <a:pt x="65" y="4"/>
                    <a:pt x="68" y="3"/>
                  </a:cubicBezTo>
                  <a:cubicBezTo>
                    <a:pt x="68" y="3"/>
                    <a:pt x="79" y="3"/>
                    <a:pt x="81" y="15"/>
                  </a:cubicBezTo>
                  <a:cubicBezTo>
                    <a:pt x="81" y="15"/>
                    <a:pt x="81" y="17"/>
                    <a:pt x="82" y="18"/>
                  </a:cubicBezTo>
                  <a:cubicBezTo>
                    <a:pt x="82" y="18"/>
                    <a:pt x="83" y="22"/>
                    <a:pt x="78" y="23"/>
                  </a:cubicBezTo>
                  <a:cubicBezTo>
                    <a:pt x="78" y="23"/>
                    <a:pt x="68" y="30"/>
                    <a:pt x="66" y="34"/>
                  </a:cubicBezTo>
                  <a:cubicBezTo>
                    <a:pt x="66" y="34"/>
                    <a:pt x="62" y="42"/>
                    <a:pt x="64" y="46"/>
                  </a:cubicBezTo>
                  <a:cubicBezTo>
                    <a:pt x="64" y="46"/>
                    <a:pt x="66" y="51"/>
                    <a:pt x="62" y="53"/>
                  </a:cubicBezTo>
                  <a:cubicBezTo>
                    <a:pt x="62" y="53"/>
                    <a:pt x="59" y="55"/>
                    <a:pt x="55" y="55"/>
                  </a:cubicBezTo>
                  <a:cubicBezTo>
                    <a:pt x="55" y="55"/>
                    <a:pt x="50" y="54"/>
                    <a:pt x="46" y="59"/>
                  </a:cubicBezTo>
                  <a:cubicBezTo>
                    <a:pt x="46" y="59"/>
                    <a:pt x="46" y="61"/>
                    <a:pt x="43" y="59"/>
                  </a:cubicBezTo>
                  <a:cubicBezTo>
                    <a:pt x="43" y="59"/>
                    <a:pt x="43" y="58"/>
                    <a:pt x="40" y="58"/>
                  </a:cubicBezTo>
                  <a:cubicBezTo>
                    <a:pt x="40" y="58"/>
                    <a:pt x="38" y="58"/>
                    <a:pt x="38" y="55"/>
                  </a:cubicBezTo>
                  <a:cubicBezTo>
                    <a:pt x="38" y="55"/>
                    <a:pt x="37" y="52"/>
                    <a:pt x="33" y="51"/>
                  </a:cubicBezTo>
                  <a:cubicBezTo>
                    <a:pt x="33" y="51"/>
                    <a:pt x="31" y="52"/>
                    <a:pt x="29" y="49"/>
                  </a:cubicBezTo>
                  <a:cubicBezTo>
                    <a:pt x="29" y="49"/>
                    <a:pt x="23" y="39"/>
                    <a:pt x="20" y="35"/>
                  </a:cubicBezTo>
                  <a:cubicBezTo>
                    <a:pt x="20" y="35"/>
                    <a:pt x="16" y="30"/>
                    <a:pt x="11"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47" name="Freeform 20"/>
            <p:cNvSpPr/>
            <p:nvPr/>
          </p:nvSpPr>
          <p:spPr bwMode="auto">
            <a:xfrm>
              <a:off x="4556" y="2116"/>
              <a:ext cx="19" cy="97"/>
            </a:xfrm>
            <a:custGeom>
              <a:avLst/>
              <a:gdLst>
                <a:gd name="T0" fmla="*/ 10 w 10"/>
                <a:gd name="T1" fmla="*/ 50 h 50"/>
                <a:gd name="T2" fmla="*/ 6 w 10"/>
                <a:gd name="T3" fmla="*/ 50 h 50"/>
                <a:gd name="T4" fmla="*/ 0 w 10"/>
                <a:gd name="T5" fmla="*/ 25 h 50"/>
                <a:gd name="T6" fmla="*/ 6 w 10"/>
                <a:gd name="T7" fmla="*/ 0 h 50"/>
                <a:gd name="T8" fmla="*/ 10 w 10"/>
                <a:gd name="T9" fmla="*/ 0 h 50"/>
                <a:gd name="T10" fmla="*/ 4 w 10"/>
                <a:gd name="T11" fmla="*/ 25 h 50"/>
                <a:gd name="T12" fmla="*/ 10 w 10"/>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10" h="50">
                  <a:moveTo>
                    <a:pt x="10" y="50"/>
                  </a:moveTo>
                  <a:cubicBezTo>
                    <a:pt x="6" y="50"/>
                    <a:pt x="6" y="50"/>
                    <a:pt x="6" y="50"/>
                  </a:cubicBezTo>
                  <a:cubicBezTo>
                    <a:pt x="2" y="43"/>
                    <a:pt x="0" y="35"/>
                    <a:pt x="0" y="25"/>
                  </a:cubicBezTo>
                  <a:cubicBezTo>
                    <a:pt x="0" y="15"/>
                    <a:pt x="2" y="7"/>
                    <a:pt x="6" y="0"/>
                  </a:cubicBezTo>
                  <a:cubicBezTo>
                    <a:pt x="10" y="0"/>
                    <a:pt x="10" y="0"/>
                    <a:pt x="10" y="0"/>
                  </a:cubicBezTo>
                  <a:cubicBezTo>
                    <a:pt x="6" y="8"/>
                    <a:pt x="4" y="16"/>
                    <a:pt x="4" y="25"/>
                  </a:cubicBezTo>
                  <a:cubicBezTo>
                    <a:pt x="4" y="35"/>
                    <a:pt x="6" y="43"/>
                    <a:pt x="10"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48" name="Freeform 21"/>
            <p:cNvSpPr>
              <a:spLocks noEditPoints="1"/>
            </p:cNvSpPr>
            <p:nvPr/>
          </p:nvSpPr>
          <p:spPr bwMode="auto">
            <a:xfrm>
              <a:off x="4594" y="2116"/>
              <a:ext cx="95" cy="99"/>
            </a:xfrm>
            <a:custGeom>
              <a:avLst/>
              <a:gdLst>
                <a:gd name="T0" fmla="*/ 15 w 50"/>
                <a:gd name="T1" fmla="*/ 0 h 51"/>
                <a:gd name="T2" fmla="*/ 19 w 50"/>
                <a:gd name="T3" fmla="*/ 3 h 51"/>
                <a:gd name="T4" fmla="*/ 16 w 50"/>
                <a:gd name="T5" fmla="*/ 5 h 51"/>
                <a:gd name="T6" fmla="*/ 14 w 50"/>
                <a:gd name="T7" fmla="*/ 26 h 51"/>
                <a:gd name="T8" fmla="*/ 14 w 50"/>
                <a:gd name="T9" fmla="*/ 30 h 51"/>
                <a:gd name="T10" fmla="*/ 11 w 50"/>
                <a:gd name="T11" fmla="*/ 26 h 51"/>
                <a:gd name="T12" fmla="*/ 8 w 50"/>
                <a:gd name="T13" fmla="*/ 16 h 51"/>
                <a:gd name="T14" fmla="*/ 0 w 50"/>
                <a:gd name="T15" fmla="*/ 18 h 51"/>
                <a:gd name="T16" fmla="*/ 25 w 50"/>
                <a:gd name="T17" fmla="*/ 35 h 51"/>
                <a:gd name="T18" fmla="*/ 24 w 50"/>
                <a:gd name="T19" fmla="*/ 29 h 51"/>
                <a:gd name="T20" fmla="*/ 29 w 50"/>
                <a:gd name="T21" fmla="*/ 29 h 51"/>
                <a:gd name="T22" fmla="*/ 28 w 50"/>
                <a:gd name="T23" fmla="*/ 34 h 51"/>
                <a:gd name="T24" fmla="*/ 46 w 50"/>
                <a:gd name="T25" fmla="*/ 35 h 51"/>
                <a:gd name="T26" fmla="*/ 50 w 50"/>
                <a:gd name="T27" fmla="*/ 38 h 51"/>
                <a:gd name="T28" fmla="*/ 46 w 50"/>
                <a:gd name="T29" fmla="*/ 38 h 51"/>
                <a:gd name="T30" fmla="*/ 28 w 50"/>
                <a:gd name="T31" fmla="*/ 46 h 51"/>
                <a:gd name="T32" fmla="*/ 28 w 50"/>
                <a:gd name="T33" fmla="*/ 51 h 51"/>
                <a:gd name="T34" fmla="*/ 25 w 50"/>
                <a:gd name="T35" fmla="*/ 46 h 51"/>
                <a:gd name="T36" fmla="*/ 6 w 50"/>
                <a:gd name="T37" fmla="*/ 38 h 51"/>
                <a:gd name="T38" fmla="*/ 2 w 50"/>
                <a:gd name="T39" fmla="*/ 35 h 51"/>
                <a:gd name="T40" fmla="*/ 27 w 50"/>
                <a:gd name="T41" fmla="*/ 13 h 51"/>
                <a:gd name="T42" fmla="*/ 27 w 50"/>
                <a:gd name="T43" fmla="*/ 0 h 51"/>
                <a:gd name="T44" fmla="*/ 32 w 50"/>
                <a:gd name="T45" fmla="*/ 1 h 51"/>
                <a:gd name="T46" fmla="*/ 31 w 50"/>
                <a:gd name="T47" fmla="*/ 6 h 51"/>
                <a:gd name="T48" fmla="*/ 44 w 50"/>
                <a:gd name="T49" fmla="*/ 3 h 51"/>
                <a:gd name="T50" fmla="*/ 47 w 50"/>
                <a:gd name="T51" fmla="*/ 7 h 51"/>
                <a:gd name="T52" fmla="*/ 41 w 50"/>
                <a:gd name="T53" fmla="*/ 9 h 51"/>
                <a:gd name="T54" fmla="*/ 31 w 50"/>
                <a:gd name="T55" fmla="*/ 22 h 51"/>
                <a:gd name="T56" fmla="*/ 46 w 50"/>
                <a:gd name="T57" fmla="*/ 22 h 51"/>
                <a:gd name="T58" fmla="*/ 50 w 50"/>
                <a:gd name="T59" fmla="*/ 20 h 51"/>
                <a:gd name="T60" fmla="*/ 49 w 50"/>
                <a:gd name="T61" fmla="*/ 24 h 51"/>
                <a:gd name="T62" fmla="*/ 32 w 50"/>
                <a:gd name="T63" fmla="*/ 29 h 51"/>
                <a:gd name="T64" fmla="*/ 27 w 50"/>
                <a:gd name="T65" fmla="*/ 16 h 51"/>
                <a:gd name="T66" fmla="*/ 18 w 50"/>
                <a:gd name="T67" fmla="*/ 17 h 51"/>
                <a:gd name="T68" fmla="*/ 27 w 50"/>
                <a:gd name="T69"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 h="51">
                  <a:moveTo>
                    <a:pt x="0" y="18"/>
                  </a:moveTo>
                  <a:cubicBezTo>
                    <a:pt x="8" y="13"/>
                    <a:pt x="13" y="6"/>
                    <a:pt x="15" y="0"/>
                  </a:cubicBezTo>
                  <a:cubicBezTo>
                    <a:pt x="19" y="2"/>
                    <a:pt x="19" y="2"/>
                    <a:pt x="19" y="2"/>
                  </a:cubicBezTo>
                  <a:cubicBezTo>
                    <a:pt x="20" y="2"/>
                    <a:pt x="20" y="3"/>
                    <a:pt x="19" y="3"/>
                  </a:cubicBezTo>
                  <a:cubicBezTo>
                    <a:pt x="19" y="3"/>
                    <a:pt x="19" y="3"/>
                    <a:pt x="19" y="3"/>
                  </a:cubicBezTo>
                  <a:cubicBezTo>
                    <a:pt x="18" y="3"/>
                    <a:pt x="17" y="4"/>
                    <a:pt x="16" y="5"/>
                  </a:cubicBezTo>
                  <a:cubicBezTo>
                    <a:pt x="15" y="7"/>
                    <a:pt x="15" y="9"/>
                    <a:pt x="14" y="10"/>
                  </a:cubicBezTo>
                  <a:cubicBezTo>
                    <a:pt x="14" y="26"/>
                    <a:pt x="14" y="26"/>
                    <a:pt x="14" y="26"/>
                  </a:cubicBezTo>
                  <a:cubicBezTo>
                    <a:pt x="14" y="26"/>
                    <a:pt x="14" y="27"/>
                    <a:pt x="14" y="29"/>
                  </a:cubicBezTo>
                  <a:cubicBezTo>
                    <a:pt x="14" y="29"/>
                    <a:pt x="14" y="30"/>
                    <a:pt x="14" y="30"/>
                  </a:cubicBezTo>
                  <a:cubicBezTo>
                    <a:pt x="10" y="30"/>
                    <a:pt x="10" y="30"/>
                    <a:pt x="10" y="30"/>
                  </a:cubicBezTo>
                  <a:cubicBezTo>
                    <a:pt x="10" y="28"/>
                    <a:pt x="11" y="27"/>
                    <a:pt x="11" y="26"/>
                  </a:cubicBezTo>
                  <a:cubicBezTo>
                    <a:pt x="11" y="14"/>
                    <a:pt x="11" y="14"/>
                    <a:pt x="11" y="14"/>
                  </a:cubicBezTo>
                  <a:cubicBezTo>
                    <a:pt x="10" y="14"/>
                    <a:pt x="9" y="15"/>
                    <a:pt x="8" y="16"/>
                  </a:cubicBezTo>
                  <a:cubicBezTo>
                    <a:pt x="7" y="17"/>
                    <a:pt x="6" y="18"/>
                    <a:pt x="3" y="21"/>
                  </a:cubicBezTo>
                  <a:cubicBezTo>
                    <a:pt x="2" y="19"/>
                    <a:pt x="1" y="19"/>
                    <a:pt x="0" y="18"/>
                  </a:cubicBezTo>
                  <a:close/>
                  <a:moveTo>
                    <a:pt x="6" y="35"/>
                  </a:moveTo>
                  <a:cubicBezTo>
                    <a:pt x="25" y="35"/>
                    <a:pt x="25" y="35"/>
                    <a:pt x="25" y="35"/>
                  </a:cubicBezTo>
                  <a:cubicBezTo>
                    <a:pt x="25" y="34"/>
                    <a:pt x="25" y="34"/>
                    <a:pt x="25" y="34"/>
                  </a:cubicBezTo>
                  <a:cubicBezTo>
                    <a:pt x="25" y="33"/>
                    <a:pt x="24" y="31"/>
                    <a:pt x="24" y="29"/>
                  </a:cubicBezTo>
                  <a:cubicBezTo>
                    <a:pt x="29" y="29"/>
                    <a:pt x="29" y="29"/>
                    <a:pt x="29" y="29"/>
                  </a:cubicBezTo>
                  <a:cubicBezTo>
                    <a:pt x="29" y="29"/>
                    <a:pt x="29" y="29"/>
                    <a:pt x="29" y="29"/>
                  </a:cubicBezTo>
                  <a:cubicBezTo>
                    <a:pt x="29" y="30"/>
                    <a:pt x="29" y="30"/>
                    <a:pt x="29" y="30"/>
                  </a:cubicBezTo>
                  <a:cubicBezTo>
                    <a:pt x="28" y="30"/>
                    <a:pt x="28" y="32"/>
                    <a:pt x="28" y="34"/>
                  </a:cubicBezTo>
                  <a:cubicBezTo>
                    <a:pt x="28" y="35"/>
                    <a:pt x="28" y="35"/>
                    <a:pt x="28" y="35"/>
                  </a:cubicBezTo>
                  <a:cubicBezTo>
                    <a:pt x="46" y="35"/>
                    <a:pt x="46" y="35"/>
                    <a:pt x="46" y="35"/>
                  </a:cubicBezTo>
                  <a:cubicBezTo>
                    <a:pt x="47" y="35"/>
                    <a:pt x="48" y="35"/>
                    <a:pt x="50" y="35"/>
                  </a:cubicBezTo>
                  <a:cubicBezTo>
                    <a:pt x="50" y="38"/>
                    <a:pt x="50" y="38"/>
                    <a:pt x="50" y="38"/>
                  </a:cubicBezTo>
                  <a:cubicBezTo>
                    <a:pt x="50" y="38"/>
                    <a:pt x="49" y="38"/>
                    <a:pt x="48" y="38"/>
                  </a:cubicBezTo>
                  <a:cubicBezTo>
                    <a:pt x="48" y="38"/>
                    <a:pt x="47" y="38"/>
                    <a:pt x="46" y="38"/>
                  </a:cubicBezTo>
                  <a:cubicBezTo>
                    <a:pt x="28" y="38"/>
                    <a:pt x="28" y="38"/>
                    <a:pt x="28" y="38"/>
                  </a:cubicBezTo>
                  <a:cubicBezTo>
                    <a:pt x="28" y="46"/>
                    <a:pt x="28" y="46"/>
                    <a:pt x="28" y="46"/>
                  </a:cubicBezTo>
                  <a:cubicBezTo>
                    <a:pt x="28" y="47"/>
                    <a:pt x="28" y="48"/>
                    <a:pt x="28" y="49"/>
                  </a:cubicBezTo>
                  <a:cubicBezTo>
                    <a:pt x="28" y="50"/>
                    <a:pt x="28" y="50"/>
                    <a:pt x="28" y="51"/>
                  </a:cubicBezTo>
                  <a:cubicBezTo>
                    <a:pt x="24" y="51"/>
                    <a:pt x="24" y="51"/>
                    <a:pt x="24" y="51"/>
                  </a:cubicBezTo>
                  <a:cubicBezTo>
                    <a:pt x="24" y="48"/>
                    <a:pt x="25" y="47"/>
                    <a:pt x="25" y="46"/>
                  </a:cubicBezTo>
                  <a:cubicBezTo>
                    <a:pt x="25" y="38"/>
                    <a:pt x="25" y="38"/>
                    <a:pt x="25" y="38"/>
                  </a:cubicBezTo>
                  <a:cubicBezTo>
                    <a:pt x="6" y="38"/>
                    <a:pt x="6" y="38"/>
                    <a:pt x="6" y="38"/>
                  </a:cubicBezTo>
                  <a:cubicBezTo>
                    <a:pt x="5" y="38"/>
                    <a:pt x="3" y="38"/>
                    <a:pt x="2" y="38"/>
                  </a:cubicBezTo>
                  <a:cubicBezTo>
                    <a:pt x="2" y="35"/>
                    <a:pt x="2" y="35"/>
                    <a:pt x="2" y="35"/>
                  </a:cubicBezTo>
                  <a:cubicBezTo>
                    <a:pt x="3" y="35"/>
                    <a:pt x="4" y="35"/>
                    <a:pt x="6" y="35"/>
                  </a:cubicBezTo>
                  <a:close/>
                  <a:moveTo>
                    <a:pt x="27" y="13"/>
                  </a:moveTo>
                  <a:cubicBezTo>
                    <a:pt x="27" y="5"/>
                    <a:pt x="27" y="5"/>
                    <a:pt x="27" y="5"/>
                  </a:cubicBezTo>
                  <a:cubicBezTo>
                    <a:pt x="27" y="5"/>
                    <a:pt x="27" y="3"/>
                    <a:pt x="27" y="0"/>
                  </a:cubicBezTo>
                  <a:cubicBezTo>
                    <a:pt x="31" y="1"/>
                    <a:pt x="31" y="1"/>
                    <a:pt x="31" y="1"/>
                  </a:cubicBezTo>
                  <a:cubicBezTo>
                    <a:pt x="32" y="1"/>
                    <a:pt x="32" y="1"/>
                    <a:pt x="32" y="1"/>
                  </a:cubicBezTo>
                  <a:cubicBezTo>
                    <a:pt x="31" y="2"/>
                    <a:pt x="31" y="2"/>
                    <a:pt x="31" y="2"/>
                  </a:cubicBezTo>
                  <a:cubicBezTo>
                    <a:pt x="31" y="2"/>
                    <a:pt x="31" y="3"/>
                    <a:pt x="31" y="6"/>
                  </a:cubicBezTo>
                  <a:cubicBezTo>
                    <a:pt x="31" y="12"/>
                    <a:pt x="31" y="12"/>
                    <a:pt x="31" y="12"/>
                  </a:cubicBezTo>
                  <a:cubicBezTo>
                    <a:pt x="36" y="9"/>
                    <a:pt x="40" y="6"/>
                    <a:pt x="44" y="3"/>
                  </a:cubicBezTo>
                  <a:cubicBezTo>
                    <a:pt x="47" y="7"/>
                    <a:pt x="47" y="7"/>
                    <a:pt x="47" y="7"/>
                  </a:cubicBezTo>
                  <a:cubicBezTo>
                    <a:pt x="47" y="7"/>
                    <a:pt x="47" y="7"/>
                    <a:pt x="47" y="7"/>
                  </a:cubicBezTo>
                  <a:cubicBezTo>
                    <a:pt x="47" y="8"/>
                    <a:pt x="46" y="8"/>
                    <a:pt x="46" y="8"/>
                  </a:cubicBezTo>
                  <a:cubicBezTo>
                    <a:pt x="44" y="8"/>
                    <a:pt x="42" y="9"/>
                    <a:pt x="41" y="9"/>
                  </a:cubicBezTo>
                  <a:cubicBezTo>
                    <a:pt x="39" y="11"/>
                    <a:pt x="36" y="13"/>
                    <a:pt x="31" y="15"/>
                  </a:cubicBezTo>
                  <a:cubicBezTo>
                    <a:pt x="31" y="22"/>
                    <a:pt x="31" y="22"/>
                    <a:pt x="31" y="22"/>
                  </a:cubicBezTo>
                  <a:cubicBezTo>
                    <a:pt x="30" y="25"/>
                    <a:pt x="32" y="26"/>
                    <a:pt x="38" y="26"/>
                  </a:cubicBezTo>
                  <a:cubicBezTo>
                    <a:pt x="43" y="26"/>
                    <a:pt x="46" y="25"/>
                    <a:pt x="46" y="22"/>
                  </a:cubicBezTo>
                  <a:cubicBezTo>
                    <a:pt x="46" y="21"/>
                    <a:pt x="46" y="20"/>
                    <a:pt x="46" y="19"/>
                  </a:cubicBezTo>
                  <a:cubicBezTo>
                    <a:pt x="48" y="20"/>
                    <a:pt x="49" y="20"/>
                    <a:pt x="50" y="20"/>
                  </a:cubicBezTo>
                  <a:cubicBezTo>
                    <a:pt x="50" y="21"/>
                    <a:pt x="50" y="21"/>
                    <a:pt x="50" y="21"/>
                  </a:cubicBezTo>
                  <a:cubicBezTo>
                    <a:pt x="50" y="22"/>
                    <a:pt x="50" y="23"/>
                    <a:pt x="49" y="24"/>
                  </a:cubicBezTo>
                  <a:cubicBezTo>
                    <a:pt x="48" y="27"/>
                    <a:pt x="45" y="29"/>
                    <a:pt x="40" y="29"/>
                  </a:cubicBezTo>
                  <a:cubicBezTo>
                    <a:pt x="35" y="29"/>
                    <a:pt x="33" y="29"/>
                    <a:pt x="32" y="29"/>
                  </a:cubicBezTo>
                  <a:cubicBezTo>
                    <a:pt x="29" y="28"/>
                    <a:pt x="27" y="27"/>
                    <a:pt x="27" y="24"/>
                  </a:cubicBezTo>
                  <a:cubicBezTo>
                    <a:pt x="27" y="16"/>
                    <a:pt x="27" y="16"/>
                    <a:pt x="27" y="16"/>
                  </a:cubicBezTo>
                  <a:cubicBezTo>
                    <a:pt x="25" y="17"/>
                    <a:pt x="22" y="18"/>
                    <a:pt x="20" y="19"/>
                  </a:cubicBezTo>
                  <a:cubicBezTo>
                    <a:pt x="19" y="19"/>
                    <a:pt x="18" y="18"/>
                    <a:pt x="18" y="17"/>
                  </a:cubicBezTo>
                  <a:cubicBezTo>
                    <a:pt x="17" y="17"/>
                    <a:pt x="17" y="16"/>
                    <a:pt x="17" y="16"/>
                  </a:cubicBezTo>
                  <a:cubicBezTo>
                    <a:pt x="20" y="16"/>
                    <a:pt x="23" y="15"/>
                    <a:pt x="27"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49" name="Freeform 22"/>
            <p:cNvSpPr>
              <a:spLocks noEditPoints="1"/>
            </p:cNvSpPr>
            <p:nvPr/>
          </p:nvSpPr>
          <p:spPr bwMode="auto">
            <a:xfrm>
              <a:off x="4703" y="2115"/>
              <a:ext cx="93" cy="100"/>
            </a:xfrm>
            <a:custGeom>
              <a:avLst/>
              <a:gdLst>
                <a:gd name="T0" fmla="*/ 19 w 49"/>
                <a:gd name="T1" fmla="*/ 0 h 52"/>
                <a:gd name="T2" fmla="*/ 22 w 49"/>
                <a:gd name="T3" fmla="*/ 1 h 52"/>
                <a:gd name="T4" fmla="*/ 23 w 49"/>
                <a:gd name="T5" fmla="*/ 1 h 52"/>
                <a:gd name="T6" fmla="*/ 22 w 49"/>
                <a:gd name="T7" fmla="*/ 2 h 52"/>
                <a:gd name="T8" fmla="*/ 21 w 49"/>
                <a:gd name="T9" fmla="*/ 4 h 52"/>
                <a:gd name="T10" fmla="*/ 20 w 49"/>
                <a:gd name="T11" fmla="*/ 6 h 52"/>
                <a:gd name="T12" fmla="*/ 19 w 49"/>
                <a:gd name="T13" fmla="*/ 9 h 52"/>
                <a:gd name="T14" fmla="*/ 44 w 49"/>
                <a:gd name="T15" fmla="*/ 9 h 52"/>
                <a:gd name="T16" fmla="*/ 47 w 49"/>
                <a:gd name="T17" fmla="*/ 8 h 52"/>
                <a:gd name="T18" fmla="*/ 49 w 49"/>
                <a:gd name="T19" fmla="*/ 8 h 52"/>
                <a:gd name="T20" fmla="*/ 49 w 49"/>
                <a:gd name="T21" fmla="*/ 12 h 52"/>
                <a:gd name="T22" fmla="*/ 47 w 49"/>
                <a:gd name="T23" fmla="*/ 11 h 52"/>
                <a:gd name="T24" fmla="*/ 44 w 49"/>
                <a:gd name="T25" fmla="*/ 11 h 52"/>
                <a:gd name="T26" fmla="*/ 18 w 49"/>
                <a:gd name="T27" fmla="*/ 11 h 52"/>
                <a:gd name="T28" fmla="*/ 11 w 49"/>
                <a:gd name="T29" fmla="*/ 25 h 52"/>
                <a:gd name="T30" fmla="*/ 24 w 49"/>
                <a:gd name="T31" fmla="*/ 25 h 52"/>
                <a:gd name="T32" fmla="*/ 24 w 49"/>
                <a:gd name="T33" fmla="*/ 21 h 52"/>
                <a:gd name="T34" fmla="*/ 24 w 49"/>
                <a:gd name="T35" fmla="*/ 16 h 52"/>
                <a:gd name="T36" fmla="*/ 28 w 49"/>
                <a:gd name="T37" fmla="*/ 16 h 52"/>
                <a:gd name="T38" fmla="*/ 28 w 49"/>
                <a:gd name="T39" fmla="*/ 17 h 52"/>
                <a:gd name="T40" fmla="*/ 28 w 49"/>
                <a:gd name="T41" fmla="*/ 17 h 52"/>
                <a:gd name="T42" fmla="*/ 27 w 49"/>
                <a:gd name="T43" fmla="*/ 21 h 52"/>
                <a:gd name="T44" fmla="*/ 27 w 49"/>
                <a:gd name="T45" fmla="*/ 25 h 52"/>
                <a:gd name="T46" fmla="*/ 39 w 49"/>
                <a:gd name="T47" fmla="*/ 25 h 52"/>
                <a:gd name="T48" fmla="*/ 44 w 49"/>
                <a:gd name="T49" fmla="*/ 25 h 52"/>
                <a:gd name="T50" fmla="*/ 44 w 49"/>
                <a:gd name="T51" fmla="*/ 28 h 52"/>
                <a:gd name="T52" fmla="*/ 39 w 49"/>
                <a:gd name="T53" fmla="*/ 28 h 52"/>
                <a:gd name="T54" fmla="*/ 27 w 49"/>
                <a:gd name="T55" fmla="*/ 28 h 52"/>
                <a:gd name="T56" fmla="*/ 27 w 49"/>
                <a:gd name="T57" fmla="*/ 47 h 52"/>
                <a:gd name="T58" fmla="*/ 19 w 49"/>
                <a:gd name="T59" fmla="*/ 52 h 52"/>
                <a:gd name="T60" fmla="*/ 17 w 49"/>
                <a:gd name="T61" fmla="*/ 47 h 52"/>
                <a:gd name="T62" fmla="*/ 24 w 49"/>
                <a:gd name="T63" fmla="*/ 46 h 52"/>
                <a:gd name="T64" fmla="*/ 24 w 49"/>
                <a:gd name="T65" fmla="*/ 28 h 52"/>
                <a:gd name="T66" fmla="*/ 11 w 49"/>
                <a:gd name="T67" fmla="*/ 28 h 52"/>
                <a:gd name="T68" fmla="*/ 8 w 49"/>
                <a:gd name="T69" fmla="*/ 29 h 52"/>
                <a:gd name="T70" fmla="*/ 6 w 49"/>
                <a:gd name="T71" fmla="*/ 25 h 52"/>
                <a:gd name="T72" fmla="*/ 9 w 49"/>
                <a:gd name="T73" fmla="*/ 22 h 52"/>
                <a:gd name="T74" fmla="*/ 14 w 49"/>
                <a:gd name="T75" fmla="*/ 11 h 52"/>
                <a:gd name="T76" fmla="*/ 4 w 49"/>
                <a:gd name="T77" fmla="*/ 11 h 52"/>
                <a:gd name="T78" fmla="*/ 1 w 49"/>
                <a:gd name="T79" fmla="*/ 11 h 52"/>
                <a:gd name="T80" fmla="*/ 0 w 49"/>
                <a:gd name="T81" fmla="*/ 12 h 52"/>
                <a:gd name="T82" fmla="*/ 0 w 49"/>
                <a:gd name="T83" fmla="*/ 8 h 52"/>
                <a:gd name="T84" fmla="*/ 2 w 49"/>
                <a:gd name="T85" fmla="*/ 8 h 52"/>
                <a:gd name="T86" fmla="*/ 4 w 49"/>
                <a:gd name="T87" fmla="*/ 9 h 52"/>
                <a:gd name="T88" fmla="*/ 15 w 49"/>
                <a:gd name="T89" fmla="*/ 9 h 52"/>
                <a:gd name="T90" fmla="*/ 19 w 49"/>
                <a:gd name="T91" fmla="*/ 0 h 52"/>
                <a:gd name="T92" fmla="*/ 0 w 49"/>
                <a:gd name="T93" fmla="*/ 46 h 52"/>
                <a:gd name="T94" fmla="*/ 14 w 49"/>
                <a:gd name="T95" fmla="*/ 33 h 52"/>
                <a:gd name="T96" fmla="*/ 18 w 49"/>
                <a:gd name="T97" fmla="*/ 36 h 52"/>
                <a:gd name="T98" fmla="*/ 19 w 49"/>
                <a:gd name="T99" fmla="*/ 36 h 52"/>
                <a:gd name="T100" fmla="*/ 18 w 49"/>
                <a:gd name="T101" fmla="*/ 37 h 52"/>
                <a:gd name="T102" fmla="*/ 15 w 49"/>
                <a:gd name="T103" fmla="*/ 39 h 52"/>
                <a:gd name="T104" fmla="*/ 4 w 49"/>
                <a:gd name="T105" fmla="*/ 49 h 52"/>
                <a:gd name="T106" fmla="*/ 0 w 49"/>
                <a:gd name="T107" fmla="*/ 46 h 52"/>
                <a:gd name="T108" fmla="*/ 32 w 49"/>
                <a:gd name="T109" fmla="*/ 37 h 52"/>
                <a:gd name="T110" fmla="*/ 34 w 49"/>
                <a:gd name="T111" fmla="*/ 34 h 52"/>
                <a:gd name="T112" fmla="*/ 48 w 49"/>
                <a:gd name="T113" fmla="*/ 45 h 52"/>
                <a:gd name="T114" fmla="*/ 46 w 49"/>
                <a:gd name="T115" fmla="*/ 48 h 52"/>
                <a:gd name="T116" fmla="*/ 32 w 49"/>
                <a:gd name="T117" fmla="*/ 3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 h="52">
                  <a:moveTo>
                    <a:pt x="19" y="0"/>
                  </a:moveTo>
                  <a:cubicBezTo>
                    <a:pt x="22" y="1"/>
                    <a:pt x="22" y="1"/>
                    <a:pt x="22" y="1"/>
                  </a:cubicBezTo>
                  <a:cubicBezTo>
                    <a:pt x="23" y="1"/>
                    <a:pt x="23" y="1"/>
                    <a:pt x="23" y="1"/>
                  </a:cubicBezTo>
                  <a:cubicBezTo>
                    <a:pt x="23" y="1"/>
                    <a:pt x="23" y="2"/>
                    <a:pt x="22" y="2"/>
                  </a:cubicBezTo>
                  <a:cubicBezTo>
                    <a:pt x="22" y="2"/>
                    <a:pt x="21" y="3"/>
                    <a:pt x="21" y="4"/>
                  </a:cubicBezTo>
                  <a:cubicBezTo>
                    <a:pt x="21" y="4"/>
                    <a:pt x="20" y="5"/>
                    <a:pt x="20" y="6"/>
                  </a:cubicBezTo>
                  <a:cubicBezTo>
                    <a:pt x="20" y="7"/>
                    <a:pt x="19" y="8"/>
                    <a:pt x="19" y="9"/>
                  </a:cubicBezTo>
                  <a:cubicBezTo>
                    <a:pt x="44" y="9"/>
                    <a:pt x="44" y="9"/>
                    <a:pt x="44" y="9"/>
                  </a:cubicBezTo>
                  <a:cubicBezTo>
                    <a:pt x="45" y="9"/>
                    <a:pt x="46" y="8"/>
                    <a:pt x="47" y="8"/>
                  </a:cubicBezTo>
                  <a:cubicBezTo>
                    <a:pt x="48" y="8"/>
                    <a:pt x="49" y="8"/>
                    <a:pt x="49" y="8"/>
                  </a:cubicBezTo>
                  <a:cubicBezTo>
                    <a:pt x="49" y="12"/>
                    <a:pt x="49" y="12"/>
                    <a:pt x="49" y="12"/>
                  </a:cubicBezTo>
                  <a:cubicBezTo>
                    <a:pt x="49" y="12"/>
                    <a:pt x="48" y="12"/>
                    <a:pt x="47" y="11"/>
                  </a:cubicBezTo>
                  <a:cubicBezTo>
                    <a:pt x="46" y="11"/>
                    <a:pt x="45" y="11"/>
                    <a:pt x="44" y="11"/>
                  </a:cubicBezTo>
                  <a:cubicBezTo>
                    <a:pt x="18" y="11"/>
                    <a:pt x="18" y="11"/>
                    <a:pt x="18" y="11"/>
                  </a:cubicBezTo>
                  <a:cubicBezTo>
                    <a:pt x="16" y="15"/>
                    <a:pt x="14" y="19"/>
                    <a:pt x="11" y="25"/>
                  </a:cubicBezTo>
                  <a:cubicBezTo>
                    <a:pt x="24" y="25"/>
                    <a:pt x="24" y="25"/>
                    <a:pt x="24" y="25"/>
                  </a:cubicBezTo>
                  <a:cubicBezTo>
                    <a:pt x="24" y="21"/>
                    <a:pt x="24" y="21"/>
                    <a:pt x="24" y="21"/>
                  </a:cubicBezTo>
                  <a:cubicBezTo>
                    <a:pt x="24" y="19"/>
                    <a:pt x="24" y="17"/>
                    <a:pt x="24" y="16"/>
                  </a:cubicBezTo>
                  <a:cubicBezTo>
                    <a:pt x="28" y="16"/>
                    <a:pt x="28" y="16"/>
                    <a:pt x="28" y="16"/>
                  </a:cubicBezTo>
                  <a:cubicBezTo>
                    <a:pt x="28" y="16"/>
                    <a:pt x="28" y="16"/>
                    <a:pt x="28" y="17"/>
                  </a:cubicBezTo>
                  <a:cubicBezTo>
                    <a:pt x="28" y="17"/>
                    <a:pt x="28" y="17"/>
                    <a:pt x="28" y="17"/>
                  </a:cubicBezTo>
                  <a:cubicBezTo>
                    <a:pt x="27" y="17"/>
                    <a:pt x="27" y="19"/>
                    <a:pt x="27" y="21"/>
                  </a:cubicBezTo>
                  <a:cubicBezTo>
                    <a:pt x="27" y="25"/>
                    <a:pt x="27" y="25"/>
                    <a:pt x="27" y="25"/>
                  </a:cubicBezTo>
                  <a:cubicBezTo>
                    <a:pt x="39" y="25"/>
                    <a:pt x="39" y="25"/>
                    <a:pt x="39" y="25"/>
                  </a:cubicBezTo>
                  <a:cubicBezTo>
                    <a:pt x="40" y="25"/>
                    <a:pt x="42" y="25"/>
                    <a:pt x="44" y="25"/>
                  </a:cubicBezTo>
                  <a:cubicBezTo>
                    <a:pt x="44" y="28"/>
                    <a:pt x="44" y="28"/>
                    <a:pt x="44" y="28"/>
                  </a:cubicBezTo>
                  <a:cubicBezTo>
                    <a:pt x="42" y="28"/>
                    <a:pt x="41" y="28"/>
                    <a:pt x="39" y="28"/>
                  </a:cubicBezTo>
                  <a:cubicBezTo>
                    <a:pt x="27" y="28"/>
                    <a:pt x="27" y="28"/>
                    <a:pt x="27" y="28"/>
                  </a:cubicBezTo>
                  <a:cubicBezTo>
                    <a:pt x="27" y="47"/>
                    <a:pt x="27" y="47"/>
                    <a:pt x="27" y="47"/>
                  </a:cubicBezTo>
                  <a:cubicBezTo>
                    <a:pt x="28" y="50"/>
                    <a:pt x="25" y="51"/>
                    <a:pt x="19" y="52"/>
                  </a:cubicBezTo>
                  <a:cubicBezTo>
                    <a:pt x="18" y="50"/>
                    <a:pt x="18" y="49"/>
                    <a:pt x="17" y="47"/>
                  </a:cubicBezTo>
                  <a:cubicBezTo>
                    <a:pt x="22" y="48"/>
                    <a:pt x="25" y="48"/>
                    <a:pt x="24" y="46"/>
                  </a:cubicBezTo>
                  <a:cubicBezTo>
                    <a:pt x="24" y="28"/>
                    <a:pt x="24" y="28"/>
                    <a:pt x="24" y="28"/>
                  </a:cubicBezTo>
                  <a:cubicBezTo>
                    <a:pt x="11" y="28"/>
                    <a:pt x="11" y="28"/>
                    <a:pt x="11" y="28"/>
                  </a:cubicBezTo>
                  <a:cubicBezTo>
                    <a:pt x="10" y="28"/>
                    <a:pt x="9" y="28"/>
                    <a:pt x="8" y="29"/>
                  </a:cubicBezTo>
                  <a:cubicBezTo>
                    <a:pt x="6" y="25"/>
                    <a:pt x="6" y="25"/>
                    <a:pt x="6" y="25"/>
                  </a:cubicBezTo>
                  <a:cubicBezTo>
                    <a:pt x="7" y="25"/>
                    <a:pt x="8" y="24"/>
                    <a:pt x="9" y="22"/>
                  </a:cubicBezTo>
                  <a:cubicBezTo>
                    <a:pt x="11" y="19"/>
                    <a:pt x="12" y="16"/>
                    <a:pt x="14" y="11"/>
                  </a:cubicBezTo>
                  <a:cubicBezTo>
                    <a:pt x="4" y="11"/>
                    <a:pt x="4" y="11"/>
                    <a:pt x="4" y="11"/>
                  </a:cubicBezTo>
                  <a:cubicBezTo>
                    <a:pt x="4" y="11"/>
                    <a:pt x="3" y="11"/>
                    <a:pt x="1" y="11"/>
                  </a:cubicBezTo>
                  <a:cubicBezTo>
                    <a:pt x="1" y="12"/>
                    <a:pt x="0" y="12"/>
                    <a:pt x="0" y="12"/>
                  </a:cubicBezTo>
                  <a:cubicBezTo>
                    <a:pt x="0" y="8"/>
                    <a:pt x="0" y="8"/>
                    <a:pt x="0" y="8"/>
                  </a:cubicBezTo>
                  <a:cubicBezTo>
                    <a:pt x="0" y="8"/>
                    <a:pt x="1" y="8"/>
                    <a:pt x="2" y="8"/>
                  </a:cubicBezTo>
                  <a:cubicBezTo>
                    <a:pt x="3" y="8"/>
                    <a:pt x="4" y="9"/>
                    <a:pt x="4" y="9"/>
                  </a:cubicBezTo>
                  <a:cubicBezTo>
                    <a:pt x="15" y="9"/>
                    <a:pt x="15" y="9"/>
                    <a:pt x="15" y="9"/>
                  </a:cubicBezTo>
                  <a:cubicBezTo>
                    <a:pt x="17" y="6"/>
                    <a:pt x="18" y="3"/>
                    <a:pt x="19" y="0"/>
                  </a:cubicBezTo>
                  <a:close/>
                  <a:moveTo>
                    <a:pt x="0" y="46"/>
                  </a:moveTo>
                  <a:cubicBezTo>
                    <a:pt x="6" y="43"/>
                    <a:pt x="11" y="39"/>
                    <a:pt x="14" y="33"/>
                  </a:cubicBezTo>
                  <a:cubicBezTo>
                    <a:pt x="18" y="36"/>
                    <a:pt x="18" y="36"/>
                    <a:pt x="18" y="36"/>
                  </a:cubicBezTo>
                  <a:cubicBezTo>
                    <a:pt x="19" y="36"/>
                    <a:pt x="19" y="36"/>
                    <a:pt x="19" y="36"/>
                  </a:cubicBezTo>
                  <a:cubicBezTo>
                    <a:pt x="19" y="36"/>
                    <a:pt x="18" y="36"/>
                    <a:pt x="18" y="37"/>
                  </a:cubicBezTo>
                  <a:cubicBezTo>
                    <a:pt x="17" y="37"/>
                    <a:pt x="16" y="38"/>
                    <a:pt x="15" y="39"/>
                  </a:cubicBezTo>
                  <a:cubicBezTo>
                    <a:pt x="12" y="42"/>
                    <a:pt x="8" y="46"/>
                    <a:pt x="4" y="49"/>
                  </a:cubicBezTo>
                  <a:cubicBezTo>
                    <a:pt x="3" y="47"/>
                    <a:pt x="2" y="46"/>
                    <a:pt x="0" y="46"/>
                  </a:cubicBezTo>
                  <a:close/>
                  <a:moveTo>
                    <a:pt x="32" y="37"/>
                  </a:moveTo>
                  <a:cubicBezTo>
                    <a:pt x="34" y="34"/>
                    <a:pt x="34" y="34"/>
                    <a:pt x="34" y="34"/>
                  </a:cubicBezTo>
                  <a:cubicBezTo>
                    <a:pt x="39" y="37"/>
                    <a:pt x="44" y="41"/>
                    <a:pt x="48" y="45"/>
                  </a:cubicBezTo>
                  <a:cubicBezTo>
                    <a:pt x="46" y="48"/>
                    <a:pt x="46" y="48"/>
                    <a:pt x="46" y="48"/>
                  </a:cubicBezTo>
                  <a:cubicBezTo>
                    <a:pt x="41" y="44"/>
                    <a:pt x="37" y="40"/>
                    <a:pt x="32"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50" name="Freeform 23"/>
            <p:cNvSpPr/>
            <p:nvPr/>
          </p:nvSpPr>
          <p:spPr bwMode="auto">
            <a:xfrm>
              <a:off x="4821" y="2116"/>
              <a:ext cx="19" cy="97"/>
            </a:xfrm>
            <a:custGeom>
              <a:avLst/>
              <a:gdLst>
                <a:gd name="T0" fmla="*/ 0 w 10"/>
                <a:gd name="T1" fmla="*/ 0 h 50"/>
                <a:gd name="T2" fmla="*/ 4 w 10"/>
                <a:gd name="T3" fmla="*/ 0 h 50"/>
                <a:gd name="T4" fmla="*/ 10 w 10"/>
                <a:gd name="T5" fmla="*/ 25 h 50"/>
                <a:gd name="T6" fmla="*/ 4 w 10"/>
                <a:gd name="T7" fmla="*/ 50 h 50"/>
                <a:gd name="T8" fmla="*/ 0 w 10"/>
                <a:gd name="T9" fmla="*/ 50 h 50"/>
                <a:gd name="T10" fmla="*/ 6 w 10"/>
                <a:gd name="T11" fmla="*/ 25 h 50"/>
                <a:gd name="T12" fmla="*/ 0 w 10"/>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 h="50">
                  <a:moveTo>
                    <a:pt x="0" y="0"/>
                  </a:moveTo>
                  <a:cubicBezTo>
                    <a:pt x="4" y="0"/>
                    <a:pt x="4" y="0"/>
                    <a:pt x="4" y="0"/>
                  </a:cubicBezTo>
                  <a:cubicBezTo>
                    <a:pt x="8" y="7"/>
                    <a:pt x="10" y="15"/>
                    <a:pt x="10" y="25"/>
                  </a:cubicBezTo>
                  <a:cubicBezTo>
                    <a:pt x="10" y="35"/>
                    <a:pt x="8" y="43"/>
                    <a:pt x="4" y="50"/>
                  </a:cubicBezTo>
                  <a:cubicBezTo>
                    <a:pt x="0" y="50"/>
                    <a:pt x="0" y="50"/>
                    <a:pt x="0" y="50"/>
                  </a:cubicBezTo>
                  <a:cubicBezTo>
                    <a:pt x="4" y="43"/>
                    <a:pt x="6" y="35"/>
                    <a:pt x="6" y="25"/>
                  </a:cubicBezTo>
                  <a:cubicBezTo>
                    <a:pt x="6" y="16"/>
                    <a:pt x="4" y="8"/>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51" name="Freeform 24"/>
            <p:cNvSpPr/>
            <p:nvPr/>
          </p:nvSpPr>
          <p:spPr bwMode="auto">
            <a:xfrm>
              <a:off x="2857" y="2324"/>
              <a:ext cx="71" cy="75"/>
            </a:xfrm>
            <a:custGeom>
              <a:avLst/>
              <a:gdLst>
                <a:gd name="T0" fmla="*/ 35 w 37"/>
                <a:gd name="T1" fmla="*/ 0 h 39"/>
                <a:gd name="T2" fmla="*/ 36 w 37"/>
                <a:gd name="T3" fmla="*/ 13 h 39"/>
                <a:gd name="T4" fmla="*/ 35 w 37"/>
                <a:gd name="T5" fmla="*/ 13 h 39"/>
                <a:gd name="T6" fmla="*/ 30 w 37"/>
                <a:gd name="T7" fmla="*/ 5 h 39"/>
                <a:gd name="T8" fmla="*/ 21 w 37"/>
                <a:gd name="T9" fmla="*/ 2 h 39"/>
                <a:gd name="T10" fmla="*/ 14 w 37"/>
                <a:gd name="T11" fmla="*/ 4 h 39"/>
                <a:gd name="T12" fmla="*/ 9 w 37"/>
                <a:gd name="T13" fmla="*/ 10 h 39"/>
                <a:gd name="T14" fmla="*/ 7 w 37"/>
                <a:gd name="T15" fmla="*/ 20 h 39"/>
                <a:gd name="T16" fmla="*/ 9 w 37"/>
                <a:gd name="T17" fmla="*/ 29 h 39"/>
                <a:gd name="T18" fmla="*/ 14 w 37"/>
                <a:gd name="T19" fmla="*/ 35 h 39"/>
                <a:gd name="T20" fmla="*/ 22 w 37"/>
                <a:gd name="T21" fmla="*/ 37 h 39"/>
                <a:gd name="T22" fmla="*/ 29 w 37"/>
                <a:gd name="T23" fmla="*/ 35 h 39"/>
                <a:gd name="T24" fmla="*/ 36 w 37"/>
                <a:gd name="T25" fmla="*/ 29 h 39"/>
                <a:gd name="T26" fmla="*/ 37 w 37"/>
                <a:gd name="T27" fmla="*/ 30 h 39"/>
                <a:gd name="T28" fmla="*/ 30 w 37"/>
                <a:gd name="T29" fmla="*/ 37 h 39"/>
                <a:gd name="T30" fmla="*/ 20 w 37"/>
                <a:gd name="T31" fmla="*/ 39 h 39"/>
                <a:gd name="T32" fmla="*/ 4 w 37"/>
                <a:gd name="T33" fmla="*/ 32 h 39"/>
                <a:gd name="T34" fmla="*/ 0 w 37"/>
                <a:gd name="T35" fmla="*/ 20 h 39"/>
                <a:gd name="T36" fmla="*/ 3 w 37"/>
                <a:gd name="T37" fmla="*/ 10 h 39"/>
                <a:gd name="T38" fmla="*/ 10 w 37"/>
                <a:gd name="T39" fmla="*/ 3 h 39"/>
                <a:gd name="T40" fmla="*/ 21 w 37"/>
                <a:gd name="T41" fmla="*/ 0 h 39"/>
                <a:gd name="T42" fmla="*/ 30 w 37"/>
                <a:gd name="T43" fmla="*/ 2 h 39"/>
                <a:gd name="T44" fmla="*/ 31 w 37"/>
                <a:gd name="T45" fmla="*/ 3 h 39"/>
                <a:gd name="T46" fmla="*/ 33 w 37"/>
                <a:gd name="T47" fmla="*/ 2 h 39"/>
                <a:gd name="T48" fmla="*/ 34 w 37"/>
                <a:gd name="T49" fmla="*/ 0 h 39"/>
                <a:gd name="T50" fmla="*/ 35 w 37"/>
                <a:gd name="T5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 h="39">
                  <a:moveTo>
                    <a:pt x="35" y="0"/>
                  </a:moveTo>
                  <a:cubicBezTo>
                    <a:pt x="36" y="13"/>
                    <a:pt x="36" y="13"/>
                    <a:pt x="36" y="13"/>
                  </a:cubicBezTo>
                  <a:cubicBezTo>
                    <a:pt x="35" y="13"/>
                    <a:pt x="35" y="13"/>
                    <a:pt x="35" y="13"/>
                  </a:cubicBezTo>
                  <a:cubicBezTo>
                    <a:pt x="34" y="9"/>
                    <a:pt x="32" y="6"/>
                    <a:pt x="30" y="5"/>
                  </a:cubicBezTo>
                  <a:cubicBezTo>
                    <a:pt x="27" y="3"/>
                    <a:pt x="25" y="2"/>
                    <a:pt x="21" y="2"/>
                  </a:cubicBezTo>
                  <a:cubicBezTo>
                    <a:pt x="19" y="2"/>
                    <a:pt x="16" y="3"/>
                    <a:pt x="14" y="4"/>
                  </a:cubicBezTo>
                  <a:cubicBezTo>
                    <a:pt x="12" y="5"/>
                    <a:pt x="10" y="7"/>
                    <a:pt x="9" y="10"/>
                  </a:cubicBezTo>
                  <a:cubicBezTo>
                    <a:pt x="7" y="13"/>
                    <a:pt x="7" y="16"/>
                    <a:pt x="7" y="20"/>
                  </a:cubicBezTo>
                  <a:cubicBezTo>
                    <a:pt x="7" y="24"/>
                    <a:pt x="7" y="27"/>
                    <a:pt x="9" y="29"/>
                  </a:cubicBezTo>
                  <a:cubicBezTo>
                    <a:pt x="10" y="32"/>
                    <a:pt x="12" y="33"/>
                    <a:pt x="14" y="35"/>
                  </a:cubicBezTo>
                  <a:cubicBezTo>
                    <a:pt x="16" y="36"/>
                    <a:pt x="19" y="37"/>
                    <a:pt x="22" y="37"/>
                  </a:cubicBezTo>
                  <a:cubicBezTo>
                    <a:pt x="25" y="37"/>
                    <a:pt x="27" y="36"/>
                    <a:pt x="29" y="35"/>
                  </a:cubicBezTo>
                  <a:cubicBezTo>
                    <a:pt x="31" y="34"/>
                    <a:pt x="34" y="32"/>
                    <a:pt x="36" y="29"/>
                  </a:cubicBezTo>
                  <a:cubicBezTo>
                    <a:pt x="37" y="30"/>
                    <a:pt x="37" y="30"/>
                    <a:pt x="37" y="30"/>
                  </a:cubicBezTo>
                  <a:cubicBezTo>
                    <a:pt x="35" y="33"/>
                    <a:pt x="32" y="35"/>
                    <a:pt x="30" y="37"/>
                  </a:cubicBezTo>
                  <a:cubicBezTo>
                    <a:pt x="27" y="38"/>
                    <a:pt x="24" y="39"/>
                    <a:pt x="20" y="39"/>
                  </a:cubicBezTo>
                  <a:cubicBezTo>
                    <a:pt x="13" y="39"/>
                    <a:pt x="8" y="37"/>
                    <a:pt x="4" y="32"/>
                  </a:cubicBezTo>
                  <a:cubicBezTo>
                    <a:pt x="1" y="29"/>
                    <a:pt x="0" y="25"/>
                    <a:pt x="0" y="20"/>
                  </a:cubicBezTo>
                  <a:cubicBezTo>
                    <a:pt x="0" y="17"/>
                    <a:pt x="1" y="13"/>
                    <a:pt x="3" y="10"/>
                  </a:cubicBezTo>
                  <a:cubicBezTo>
                    <a:pt x="4" y="7"/>
                    <a:pt x="7" y="5"/>
                    <a:pt x="10" y="3"/>
                  </a:cubicBezTo>
                  <a:cubicBezTo>
                    <a:pt x="13" y="1"/>
                    <a:pt x="17" y="0"/>
                    <a:pt x="21" y="0"/>
                  </a:cubicBezTo>
                  <a:cubicBezTo>
                    <a:pt x="24" y="0"/>
                    <a:pt x="27" y="1"/>
                    <a:pt x="30" y="2"/>
                  </a:cubicBezTo>
                  <a:cubicBezTo>
                    <a:pt x="30" y="3"/>
                    <a:pt x="31" y="3"/>
                    <a:pt x="31" y="3"/>
                  </a:cubicBezTo>
                  <a:cubicBezTo>
                    <a:pt x="32" y="3"/>
                    <a:pt x="32" y="3"/>
                    <a:pt x="33" y="2"/>
                  </a:cubicBezTo>
                  <a:cubicBezTo>
                    <a:pt x="33" y="2"/>
                    <a:pt x="34" y="1"/>
                    <a:pt x="34" y="0"/>
                  </a:cubicBezTo>
                  <a:lnTo>
                    <a:pt x="3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52" name="Freeform 25"/>
            <p:cNvSpPr/>
            <p:nvPr/>
          </p:nvSpPr>
          <p:spPr bwMode="auto">
            <a:xfrm>
              <a:off x="2932" y="2326"/>
              <a:ext cx="82" cy="71"/>
            </a:xfrm>
            <a:custGeom>
              <a:avLst/>
              <a:gdLst>
                <a:gd name="T0" fmla="*/ 12 w 43"/>
                <a:gd name="T1" fmla="*/ 17 h 37"/>
                <a:gd name="T2" fmla="*/ 31 w 43"/>
                <a:gd name="T3" fmla="*/ 17 h 37"/>
                <a:gd name="T4" fmla="*/ 31 w 43"/>
                <a:gd name="T5" fmla="*/ 7 h 37"/>
                <a:gd name="T6" fmla="*/ 31 w 43"/>
                <a:gd name="T7" fmla="*/ 3 h 37"/>
                <a:gd name="T8" fmla="*/ 30 w 43"/>
                <a:gd name="T9" fmla="*/ 2 h 37"/>
                <a:gd name="T10" fmla="*/ 27 w 43"/>
                <a:gd name="T11" fmla="*/ 1 h 37"/>
                <a:gd name="T12" fmla="*/ 25 w 43"/>
                <a:gd name="T13" fmla="*/ 1 h 37"/>
                <a:gd name="T14" fmla="*/ 25 w 43"/>
                <a:gd name="T15" fmla="*/ 0 h 37"/>
                <a:gd name="T16" fmla="*/ 43 w 43"/>
                <a:gd name="T17" fmla="*/ 0 h 37"/>
                <a:gd name="T18" fmla="*/ 43 w 43"/>
                <a:gd name="T19" fmla="*/ 1 h 37"/>
                <a:gd name="T20" fmla="*/ 42 w 43"/>
                <a:gd name="T21" fmla="*/ 1 h 37"/>
                <a:gd name="T22" fmla="*/ 39 w 43"/>
                <a:gd name="T23" fmla="*/ 2 h 37"/>
                <a:gd name="T24" fmla="*/ 37 w 43"/>
                <a:gd name="T25" fmla="*/ 3 h 37"/>
                <a:gd name="T26" fmla="*/ 37 w 43"/>
                <a:gd name="T27" fmla="*/ 7 h 37"/>
                <a:gd name="T28" fmla="*/ 37 w 43"/>
                <a:gd name="T29" fmla="*/ 31 h 37"/>
                <a:gd name="T30" fmla="*/ 37 w 43"/>
                <a:gd name="T31" fmla="*/ 34 h 37"/>
                <a:gd name="T32" fmla="*/ 39 w 43"/>
                <a:gd name="T33" fmla="*/ 36 h 37"/>
                <a:gd name="T34" fmla="*/ 42 w 43"/>
                <a:gd name="T35" fmla="*/ 36 h 37"/>
                <a:gd name="T36" fmla="*/ 43 w 43"/>
                <a:gd name="T37" fmla="*/ 36 h 37"/>
                <a:gd name="T38" fmla="*/ 43 w 43"/>
                <a:gd name="T39" fmla="*/ 37 h 37"/>
                <a:gd name="T40" fmla="*/ 25 w 43"/>
                <a:gd name="T41" fmla="*/ 37 h 37"/>
                <a:gd name="T42" fmla="*/ 25 w 43"/>
                <a:gd name="T43" fmla="*/ 36 h 37"/>
                <a:gd name="T44" fmla="*/ 27 w 43"/>
                <a:gd name="T45" fmla="*/ 36 h 37"/>
                <a:gd name="T46" fmla="*/ 31 w 43"/>
                <a:gd name="T47" fmla="*/ 35 h 37"/>
                <a:gd name="T48" fmla="*/ 31 w 43"/>
                <a:gd name="T49" fmla="*/ 31 h 37"/>
                <a:gd name="T50" fmla="*/ 31 w 43"/>
                <a:gd name="T51" fmla="*/ 19 h 37"/>
                <a:gd name="T52" fmla="*/ 12 w 43"/>
                <a:gd name="T53" fmla="*/ 19 h 37"/>
                <a:gd name="T54" fmla="*/ 12 w 43"/>
                <a:gd name="T55" fmla="*/ 31 h 37"/>
                <a:gd name="T56" fmla="*/ 13 w 43"/>
                <a:gd name="T57" fmla="*/ 34 h 37"/>
                <a:gd name="T58" fmla="*/ 14 w 43"/>
                <a:gd name="T59" fmla="*/ 36 h 37"/>
                <a:gd name="T60" fmla="*/ 17 w 43"/>
                <a:gd name="T61" fmla="*/ 36 h 37"/>
                <a:gd name="T62" fmla="*/ 18 w 43"/>
                <a:gd name="T63" fmla="*/ 36 h 37"/>
                <a:gd name="T64" fmla="*/ 18 w 43"/>
                <a:gd name="T65" fmla="*/ 37 h 37"/>
                <a:gd name="T66" fmla="*/ 0 w 43"/>
                <a:gd name="T67" fmla="*/ 37 h 37"/>
                <a:gd name="T68" fmla="*/ 0 w 43"/>
                <a:gd name="T69" fmla="*/ 36 h 37"/>
                <a:gd name="T70" fmla="*/ 2 w 43"/>
                <a:gd name="T71" fmla="*/ 36 h 37"/>
                <a:gd name="T72" fmla="*/ 6 w 43"/>
                <a:gd name="T73" fmla="*/ 35 h 37"/>
                <a:gd name="T74" fmla="*/ 6 w 43"/>
                <a:gd name="T75" fmla="*/ 31 h 37"/>
                <a:gd name="T76" fmla="*/ 6 w 43"/>
                <a:gd name="T77" fmla="*/ 7 h 37"/>
                <a:gd name="T78" fmla="*/ 6 w 43"/>
                <a:gd name="T79" fmla="*/ 3 h 37"/>
                <a:gd name="T80" fmla="*/ 5 w 43"/>
                <a:gd name="T81" fmla="*/ 2 h 37"/>
                <a:gd name="T82" fmla="*/ 2 w 43"/>
                <a:gd name="T83" fmla="*/ 1 h 37"/>
                <a:gd name="T84" fmla="*/ 0 w 43"/>
                <a:gd name="T85" fmla="*/ 1 h 37"/>
                <a:gd name="T86" fmla="*/ 0 w 43"/>
                <a:gd name="T87" fmla="*/ 0 h 37"/>
                <a:gd name="T88" fmla="*/ 18 w 43"/>
                <a:gd name="T89" fmla="*/ 0 h 37"/>
                <a:gd name="T90" fmla="*/ 18 w 43"/>
                <a:gd name="T91" fmla="*/ 1 h 37"/>
                <a:gd name="T92" fmla="*/ 17 w 43"/>
                <a:gd name="T93" fmla="*/ 1 h 37"/>
                <a:gd name="T94" fmla="*/ 14 w 43"/>
                <a:gd name="T95" fmla="*/ 2 h 37"/>
                <a:gd name="T96" fmla="*/ 13 w 43"/>
                <a:gd name="T97" fmla="*/ 3 h 37"/>
                <a:gd name="T98" fmla="*/ 12 w 43"/>
                <a:gd name="T99" fmla="*/ 7 h 37"/>
                <a:gd name="T100" fmla="*/ 12 w 43"/>
                <a:gd name="T101"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 h="37">
                  <a:moveTo>
                    <a:pt x="12" y="17"/>
                  </a:moveTo>
                  <a:cubicBezTo>
                    <a:pt x="31" y="17"/>
                    <a:pt x="31" y="17"/>
                    <a:pt x="31" y="17"/>
                  </a:cubicBezTo>
                  <a:cubicBezTo>
                    <a:pt x="31" y="7"/>
                    <a:pt x="31" y="7"/>
                    <a:pt x="31" y="7"/>
                  </a:cubicBezTo>
                  <a:cubicBezTo>
                    <a:pt x="31" y="5"/>
                    <a:pt x="31" y="3"/>
                    <a:pt x="31" y="3"/>
                  </a:cubicBezTo>
                  <a:cubicBezTo>
                    <a:pt x="31" y="2"/>
                    <a:pt x="30" y="2"/>
                    <a:pt x="30" y="2"/>
                  </a:cubicBezTo>
                  <a:cubicBezTo>
                    <a:pt x="29" y="1"/>
                    <a:pt x="28" y="1"/>
                    <a:pt x="27" y="1"/>
                  </a:cubicBezTo>
                  <a:cubicBezTo>
                    <a:pt x="25" y="1"/>
                    <a:pt x="25" y="1"/>
                    <a:pt x="25" y="1"/>
                  </a:cubicBezTo>
                  <a:cubicBezTo>
                    <a:pt x="25" y="0"/>
                    <a:pt x="25" y="0"/>
                    <a:pt x="25" y="0"/>
                  </a:cubicBezTo>
                  <a:cubicBezTo>
                    <a:pt x="43" y="0"/>
                    <a:pt x="43" y="0"/>
                    <a:pt x="43" y="0"/>
                  </a:cubicBezTo>
                  <a:cubicBezTo>
                    <a:pt x="43" y="1"/>
                    <a:pt x="43" y="1"/>
                    <a:pt x="43" y="1"/>
                  </a:cubicBezTo>
                  <a:cubicBezTo>
                    <a:pt x="42" y="1"/>
                    <a:pt x="42" y="1"/>
                    <a:pt x="42" y="1"/>
                  </a:cubicBezTo>
                  <a:cubicBezTo>
                    <a:pt x="41" y="1"/>
                    <a:pt x="40" y="1"/>
                    <a:pt x="39" y="2"/>
                  </a:cubicBezTo>
                  <a:cubicBezTo>
                    <a:pt x="38" y="2"/>
                    <a:pt x="38" y="2"/>
                    <a:pt x="37" y="3"/>
                  </a:cubicBezTo>
                  <a:cubicBezTo>
                    <a:pt x="37" y="4"/>
                    <a:pt x="37" y="5"/>
                    <a:pt x="37" y="7"/>
                  </a:cubicBezTo>
                  <a:cubicBezTo>
                    <a:pt x="37" y="31"/>
                    <a:pt x="37" y="31"/>
                    <a:pt x="37" y="31"/>
                  </a:cubicBezTo>
                  <a:cubicBezTo>
                    <a:pt x="37" y="33"/>
                    <a:pt x="37" y="34"/>
                    <a:pt x="37" y="34"/>
                  </a:cubicBezTo>
                  <a:cubicBezTo>
                    <a:pt x="38" y="35"/>
                    <a:pt x="38" y="35"/>
                    <a:pt x="39" y="36"/>
                  </a:cubicBezTo>
                  <a:cubicBezTo>
                    <a:pt x="40" y="36"/>
                    <a:pt x="41" y="36"/>
                    <a:pt x="42" y="36"/>
                  </a:cubicBezTo>
                  <a:cubicBezTo>
                    <a:pt x="43" y="36"/>
                    <a:pt x="43" y="36"/>
                    <a:pt x="43" y="36"/>
                  </a:cubicBezTo>
                  <a:cubicBezTo>
                    <a:pt x="43" y="37"/>
                    <a:pt x="43" y="37"/>
                    <a:pt x="43" y="37"/>
                  </a:cubicBezTo>
                  <a:cubicBezTo>
                    <a:pt x="25" y="37"/>
                    <a:pt x="25" y="37"/>
                    <a:pt x="25" y="37"/>
                  </a:cubicBezTo>
                  <a:cubicBezTo>
                    <a:pt x="25" y="36"/>
                    <a:pt x="25" y="36"/>
                    <a:pt x="25" y="36"/>
                  </a:cubicBezTo>
                  <a:cubicBezTo>
                    <a:pt x="27" y="36"/>
                    <a:pt x="27" y="36"/>
                    <a:pt x="27" y="36"/>
                  </a:cubicBezTo>
                  <a:cubicBezTo>
                    <a:pt x="29" y="36"/>
                    <a:pt x="30" y="36"/>
                    <a:pt x="31" y="35"/>
                  </a:cubicBezTo>
                  <a:cubicBezTo>
                    <a:pt x="31" y="34"/>
                    <a:pt x="31" y="33"/>
                    <a:pt x="31" y="31"/>
                  </a:cubicBezTo>
                  <a:cubicBezTo>
                    <a:pt x="31" y="19"/>
                    <a:pt x="31" y="19"/>
                    <a:pt x="31" y="19"/>
                  </a:cubicBezTo>
                  <a:cubicBezTo>
                    <a:pt x="12" y="19"/>
                    <a:pt x="12" y="19"/>
                    <a:pt x="12" y="19"/>
                  </a:cubicBezTo>
                  <a:cubicBezTo>
                    <a:pt x="12" y="31"/>
                    <a:pt x="12" y="31"/>
                    <a:pt x="12" y="31"/>
                  </a:cubicBezTo>
                  <a:cubicBezTo>
                    <a:pt x="12" y="33"/>
                    <a:pt x="12" y="34"/>
                    <a:pt x="13" y="34"/>
                  </a:cubicBezTo>
                  <a:cubicBezTo>
                    <a:pt x="13" y="35"/>
                    <a:pt x="13" y="35"/>
                    <a:pt x="14" y="36"/>
                  </a:cubicBezTo>
                  <a:cubicBezTo>
                    <a:pt x="15" y="36"/>
                    <a:pt x="16" y="36"/>
                    <a:pt x="17" y="36"/>
                  </a:cubicBezTo>
                  <a:cubicBezTo>
                    <a:pt x="18" y="36"/>
                    <a:pt x="18" y="36"/>
                    <a:pt x="18" y="36"/>
                  </a:cubicBezTo>
                  <a:cubicBezTo>
                    <a:pt x="18" y="37"/>
                    <a:pt x="18" y="37"/>
                    <a:pt x="18" y="37"/>
                  </a:cubicBezTo>
                  <a:cubicBezTo>
                    <a:pt x="0" y="37"/>
                    <a:pt x="0" y="37"/>
                    <a:pt x="0" y="37"/>
                  </a:cubicBezTo>
                  <a:cubicBezTo>
                    <a:pt x="0" y="36"/>
                    <a:pt x="0" y="36"/>
                    <a:pt x="0" y="36"/>
                  </a:cubicBezTo>
                  <a:cubicBezTo>
                    <a:pt x="2" y="36"/>
                    <a:pt x="2" y="36"/>
                    <a:pt x="2" y="36"/>
                  </a:cubicBezTo>
                  <a:cubicBezTo>
                    <a:pt x="4" y="36"/>
                    <a:pt x="5" y="36"/>
                    <a:pt x="6" y="35"/>
                  </a:cubicBezTo>
                  <a:cubicBezTo>
                    <a:pt x="6" y="34"/>
                    <a:pt x="6" y="33"/>
                    <a:pt x="6" y="31"/>
                  </a:cubicBezTo>
                  <a:cubicBezTo>
                    <a:pt x="6" y="7"/>
                    <a:pt x="6" y="7"/>
                    <a:pt x="6" y="7"/>
                  </a:cubicBezTo>
                  <a:cubicBezTo>
                    <a:pt x="6" y="5"/>
                    <a:pt x="6" y="3"/>
                    <a:pt x="6" y="3"/>
                  </a:cubicBezTo>
                  <a:cubicBezTo>
                    <a:pt x="6" y="2"/>
                    <a:pt x="5" y="2"/>
                    <a:pt x="5" y="2"/>
                  </a:cubicBezTo>
                  <a:cubicBezTo>
                    <a:pt x="4" y="1"/>
                    <a:pt x="3" y="1"/>
                    <a:pt x="2" y="1"/>
                  </a:cubicBezTo>
                  <a:cubicBezTo>
                    <a:pt x="0" y="1"/>
                    <a:pt x="0" y="1"/>
                    <a:pt x="0" y="1"/>
                  </a:cubicBezTo>
                  <a:cubicBezTo>
                    <a:pt x="0" y="0"/>
                    <a:pt x="0" y="0"/>
                    <a:pt x="0" y="0"/>
                  </a:cubicBezTo>
                  <a:cubicBezTo>
                    <a:pt x="18" y="0"/>
                    <a:pt x="18" y="0"/>
                    <a:pt x="18" y="0"/>
                  </a:cubicBezTo>
                  <a:cubicBezTo>
                    <a:pt x="18" y="1"/>
                    <a:pt x="18" y="1"/>
                    <a:pt x="18" y="1"/>
                  </a:cubicBezTo>
                  <a:cubicBezTo>
                    <a:pt x="17" y="1"/>
                    <a:pt x="17" y="1"/>
                    <a:pt x="17" y="1"/>
                  </a:cubicBezTo>
                  <a:cubicBezTo>
                    <a:pt x="16" y="1"/>
                    <a:pt x="15" y="1"/>
                    <a:pt x="14" y="2"/>
                  </a:cubicBezTo>
                  <a:cubicBezTo>
                    <a:pt x="13" y="2"/>
                    <a:pt x="13" y="2"/>
                    <a:pt x="13" y="3"/>
                  </a:cubicBezTo>
                  <a:cubicBezTo>
                    <a:pt x="12" y="4"/>
                    <a:pt x="12" y="5"/>
                    <a:pt x="12" y="7"/>
                  </a:cubicBezTo>
                  <a:lnTo>
                    <a:pt x="12"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53" name="Freeform 26"/>
            <p:cNvSpPr/>
            <p:nvPr/>
          </p:nvSpPr>
          <p:spPr bwMode="auto">
            <a:xfrm>
              <a:off x="3017" y="2326"/>
              <a:ext cx="35" cy="71"/>
            </a:xfrm>
            <a:custGeom>
              <a:avLst/>
              <a:gdLst>
                <a:gd name="T0" fmla="*/ 18 w 18"/>
                <a:gd name="T1" fmla="*/ 36 h 37"/>
                <a:gd name="T2" fmla="*/ 18 w 18"/>
                <a:gd name="T3" fmla="*/ 37 h 37"/>
                <a:gd name="T4" fmla="*/ 0 w 18"/>
                <a:gd name="T5" fmla="*/ 37 h 37"/>
                <a:gd name="T6" fmla="*/ 0 w 18"/>
                <a:gd name="T7" fmla="*/ 36 h 37"/>
                <a:gd name="T8" fmla="*/ 2 w 18"/>
                <a:gd name="T9" fmla="*/ 36 h 37"/>
                <a:gd name="T10" fmla="*/ 5 w 18"/>
                <a:gd name="T11" fmla="*/ 35 h 37"/>
                <a:gd name="T12" fmla="*/ 6 w 18"/>
                <a:gd name="T13" fmla="*/ 31 h 37"/>
                <a:gd name="T14" fmla="*/ 6 w 18"/>
                <a:gd name="T15" fmla="*/ 7 h 37"/>
                <a:gd name="T16" fmla="*/ 6 w 18"/>
                <a:gd name="T17" fmla="*/ 3 h 37"/>
                <a:gd name="T18" fmla="*/ 4 w 18"/>
                <a:gd name="T19" fmla="*/ 2 h 37"/>
                <a:gd name="T20" fmla="*/ 2 w 18"/>
                <a:gd name="T21" fmla="*/ 1 h 37"/>
                <a:gd name="T22" fmla="*/ 0 w 18"/>
                <a:gd name="T23" fmla="*/ 1 h 37"/>
                <a:gd name="T24" fmla="*/ 0 w 18"/>
                <a:gd name="T25" fmla="*/ 0 h 37"/>
                <a:gd name="T26" fmla="*/ 18 w 18"/>
                <a:gd name="T27" fmla="*/ 0 h 37"/>
                <a:gd name="T28" fmla="*/ 18 w 18"/>
                <a:gd name="T29" fmla="*/ 1 h 37"/>
                <a:gd name="T30" fmla="*/ 16 w 18"/>
                <a:gd name="T31" fmla="*/ 1 h 37"/>
                <a:gd name="T32" fmla="*/ 13 w 18"/>
                <a:gd name="T33" fmla="*/ 2 h 37"/>
                <a:gd name="T34" fmla="*/ 12 w 18"/>
                <a:gd name="T35" fmla="*/ 7 h 37"/>
                <a:gd name="T36" fmla="*/ 12 w 18"/>
                <a:gd name="T37" fmla="*/ 31 h 37"/>
                <a:gd name="T38" fmla="*/ 12 w 18"/>
                <a:gd name="T39" fmla="*/ 34 h 37"/>
                <a:gd name="T40" fmla="*/ 13 w 18"/>
                <a:gd name="T41" fmla="*/ 36 h 37"/>
                <a:gd name="T42" fmla="*/ 16 w 18"/>
                <a:gd name="T43" fmla="*/ 36 h 37"/>
                <a:gd name="T44" fmla="*/ 18 w 18"/>
                <a:gd name="T45"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37">
                  <a:moveTo>
                    <a:pt x="18" y="36"/>
                  </a:moveTo>
                  <a:cubicBezTo>
                    <a:pt x="18" y="37"/>
                    <a:pt x="18" y="37"/>
                    <a:pt x="18" y="37"/>
                  </a:cubicBezTo>
                  <a:cubicBezTo>
                    <a:pt x="0" y="37"/>
                    <a:pt x="0" y="37"/>
                    <a:pt x="0" y="37"/>
                  </a:cubicBezTo>
                  <a:cubicBezTo>
                    <a:pt x="0" y="36"/>
                    <a:pt x="0" y="36"/>
                    <a:pt x="0" y="36"/>
                  </a:cubicBezTo>
                  <a:cubicBezTo>
                    <a:pt x="2" y="36"/>
                    <a:pt x="2" y="36"/>
                    <a:pt x="2" y="36"/>
                  </a:cubicBezTo>
                  <a:cubicBezTo>
                    <a:pt x="3" y="36"/>
                    <a:pt x="5" y="36"/>
                    <a:pt x="5" y="35"/>
                  </a:cubicBezTo>
                  <a:cubicBezTo>
                    <a:pt x="6" y="34"/>
                    <a:pt x="6" y="33"/>
                    <a:pt x="6" y="31"/>
                  </a:cubicBezTo>
                  <a:cubicBezTo>
                    <a:pt x="6" y="7"/>
                    <a:pt x="6" y="7"/>
                    <a:pt x="6" y="7"/>
                  </a:cubicBezTo>
                  <a:cubicBezTo>
                    <a:pt x="6" y="5"/>
                    <a:pt x="6" y="4"/>
                    <a:pt x="6" y="3"/>
                  </a:cubicBezTo>
                  <a:cubicBezTo>
                    <a:pt x="5" y="2"/>
                    <a:pt x="5" y="2"/>
                    <a:pt x="4" y="2"/>
                  </a:cubicBezTo>
                  <a:cubicBezTo>
                    <a:pt x="4" y="1"/>
                    <a:pt x="3" y="1"/>
                    <a:pt x="2" y="1"/>
                  </a:cubicBezTo>
                  <a:cubicBezTo>
                    <a:pt x="0" y="1"/>
                    <a:pt x="0" y="1"/>
                    <a:pt x="0" y="1"/>
                  </a:cubicBezTo>
                  <a:cubicBezTo>
                    <a:pt x="0" y="0"/>
                    <a:pt x="0" y="0"/>
                    <a:pt x="0" y="0"/>
                  </a:cubicBezTo>
                  <a:cubicBezTo>
                    <a:pt x="18" y="0"/>
                    <a:pt x="18" y="0"/>
                    <a:pt x="18" y="0"/>
                  </a:cubicBezTo>
                  <a:cubicBezTo>
                    <a:pt x="18" y="1"/>
                    <a:pt x="18" y="1"/>
                    <a:pt x="18" y="1"/>
                  </a:cubicBezTo>
                  <a:cubicBezTo>
                    <a:pt x="16" y="1"/>
                    <a:pt x="16" y="1"/>
                    <a:pt x="16" y="1"/>
                  </a:cubicBezTo>
                  <a:cubicBezTo>
                    <a:pt x="15" y="1"/>
                    <a:pt x="13" y="1"/>
                    <a:pt x="13" y="2"/>
                  </a:cubicBezTo>
                  <a:cubicBezTo>
                    <a:pt x="12" y="3"/>
                    <a:pt x="12" y="4"/>
                    <a:pt x="12" y="7"/>
                  </a:cubicBezTo>
                  <a:cubicBezTo>
                    <a:pt x="12" y="31"/>
                    <a:pt x="12" y="31"/>
                    <a:pt x="12" y="31"/>
                  </a:cubicBezTo>
                  <a:cubicBezTo>
                    <a:pt x="12" y="33"/>
                    <a:pt x="12" y="34"/>
                    <a:pt x="12" y="34"/>
                  </a:cubicBezTo>
                  <a:cubicBezTo>
                    <a:pt x="12" y="35"/>
                    <a:pt x="13" y="35"/>
                    <a:pt x="13" y="36"/>
                  </a:cubicBezTo>
                  <a:cubicBezTo>
                    <a:pt x="14" y="36"/>
                    <a:pt x="15" y="36"/>
                    <a:pt x="16" y="36"/>
                  </a:cubicBezTo>
                  <a:lnTo>
                    <a:pt x="1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54" name="Freeform 27"/>
            <p:cNvSpPr/>
            <p:nvPr/>
          </p:nvSpPr>
          <p:spPr bwMode="auto">
            <a:xfrm>
              <a:off x="3052" y="2326"/>
              <a:ext cx="86" cy="73"/>
            </a:xfrm>
            <a:custGeom>
              <a:avLst/>
              <a:gdLst>
                <a:gd name="T0" fmla="*/ 0 w 45"/>
                <a:gd name="T1" fmla="*/ 0 h 38"/>
                <a:gd name="T2" fmla="*/ 11 w 45"/>
                <a:gd name="T3" fmla="*/ 0 h 38"/>
                <a:gd name="T4" fmla="*/ 36 w 45"/>
                <a:gd name="T5" fmla="*/ 28 h 38"/>
                <a:gd name="T6" fmla="*/ 36 w 45"/>
                <a:gd name="T7" fmla="*/ 6 h 38"/>
                <a:gd name="T8" fmla="*/ 35 w 45"/>
                <a:gd name="T9" fmla="*/ 2 h 38"/>
                <a:gd name="T10" fmla="*/ 32 w 45"/>
                <a:gd name="T11" fmla="*/ 1 h 38"/>
                <a:gd name="T12" fmla="*/ 30 w 45"/>
                <a:gd name="T13" fmla="*/ 1 h 38"/>
                <a:gd name="T14" fmla="*/ 30 w 45"/>
                <a:gd name="T15" fmla="*/ 0 h 38"/>
                <a:gd name="T16" fmla="*/ 45 w 45"/>
                <a:gd name="T17" fmla="*/ 0 h 38"/>
                <a:gd name="T18" fmla="*/ 45 w 45"/>
                <a:gd name="T19" fmla="*/ 1 h 38"/>
                <a:gd name="T20" fmla="*/ 43 w 45"/>
                <a:gd name="T21" fmla="*/ 1 h 38"/>
                <a:gd name="T22" fmla="*/ 39 w 45"/>
                <a:gd name="T23" fmla="*/ 2 h 38"/>
                <a:gd name="T24" fmla="*/ 39 w 45"/>
                <a:gd name="T25" fmla="*/ 6 h 38"/>
                <a:gd name="T26" fmla="*/ 39 w 45"/>
                <a:gd name="T27" fmla="*/ 38 h 38"/>
                <a:gd name="T28" fmla="*/ 38 w 45"/>
                <a:gd name="T29" fmla="*/ 38 h 38"/>
                <a:gd name="T30" fmla="*/ 11 w 45"/>
                <a:gd name="T31" fmla="*/ 8 h 38"/>
                <a:gd name="T32" fmla="*/ 11 w 45"/>
                <a:gd name="T33" fmla="*/ 31 h 38"/>
                <a:gd name="T34" fmla="*/ 11 w 45"/>
                <a:gd name="T35" fmla="*/ 35 h 38"/>
                <a:gd name="T36" fmla="*/ 15 w 45"/>
                <a:gd name="T37" fmla="*/ 36 h 38"/>
                <a:gd name="T38" fmla="*/ 16 w 45"/>
                <a:gd name="T39" fmla="*/ 36 h 38"/>
                <a:gd name="T40" fmla="*/ 16 w 45"/>
                <a:gd name="T41" fmla="*/ 37 h 38"/>
                <a:gd name="T42" fmla="*/ 2 w 45"/>
                <a:gd name="T43" fmla="*/ 37 h 38"/>
                <a:gd name="T44" fmla="*/ 2 w 45"/>
                <a:gd name="T45" fmla="*/ 36 h 38"/>
                <a:gd name="T46" fmla="*/ 3 w 45"/>
                <a:gd name="T47" fmla="*/ 36 h 38"/>
                <a:gd name="T48" fmla="*/ 7 w 45"/>
                <a:gd name="T49" fmla="*/ 35 h 38"/>
                <a:gd name="T50" fmla="*/ 8 w 45"/>
                <a:gd name="T51" fmla="*/ 31 h 38"/>
                <a:gd name="T52" fmla="*/ 8 w 45"/>
                <a:gd name="T53" fmla="*/ 5 h 38"/>
                <a:gd name="T54" fmla="*/ 5 w 45"/>
                <a:gd name="T55" fmla="*/ 2 h 38"/>
                <a:gd name="T56" fmla="*/ 2 w 45"/>
                <a:gd name="T57" fmla="*/ 1 h 38"/>
                <a:gd name="T58" fmla="*/ 0 w 45"/>
                <a:gd name="T59" fmla="*/ 1 h 38"/>
                <a:gd name="T60" fmla="*/ 0 w 45"/>
                <a:gd name="T6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8">
                  <a:moveTo>
                    <a:pt x="0" y="0"/>
                  </a:moveTo>
                  <a:cubicBezTo>
                    <a:pt x="11" y="0"/>
                    <a:pt x="11" y="0"/>
                    <a:pt x="11" y="0"/>
                  </a:cubicBezTo>
                  <a:cubicBezTo>
                    <a:pt x="36" y="28"/>
                    <a:pt x="36" y="28"/>
                    <a:pt x="36" y="28"/>
                  </a:cubicBezTo>
                  <a:cubicBezTo>
                    <a:pt x="36" y="6"/>
                    <a:pt x="36" y="6"/>
                    <a:pt x="36" y="6"/>
                  </a:cubicBezTo>
                  <a:cubicBezTo>
                    <a:pt x="36" y="4"/>
                    <a:pt x="36" y="3"/>
                    <a:pt x="35" y="2"/>
                  </a:cubicBezTo>
                  <a:cubicBezTo>
                    <a:pt x="34" y="1"/>
                    <a:pt x="33" y="1"/>
                    <a:pt x="32" y="1"/>
                  </a:cubicBezTo>
                  <a:cubicBezTo>
                    <a:pt x="30" y="1"/>
                    <a:pt x="30" y="1"/>
                    <a:pt x="30" y="1"/>
                  </a:cubicBezTo>
                  <a:cubicBezTo>
                    <a:pt x="30" y="0"/>
                    <a:pt x="30" y="0"/>
                    <a:pt x="30" y="0"/>
                  </a:cubicBezTo>
                  <a:cubicBezTo>
                    <a:pt x="45" y="0"/>
                    <a:pt x="45" y="0"/>
                    <a:pt x="45" y="0"/>
                  </a:cubicBezTo>
                  <a:cubicBezTo>
                    <a:pt x="45" y="1"/>
                    <a:pt x="45" y="1"/>
                    <a:pt x="45" y="1"/>
                  </a:cubicBezTo>
                  <a:cubicBezTo>
                    <a:pt x="43" y="1"/>
                    <a:pt x="43" y="1"/>
                    <a:pt x="43" y="1"/>
                  </a:cubicBezTo>
                  <a:cubicBezTo>
                    <a:pt x="41" y="1"/>
                    <a:pt x="40" y="2"/>
                    <a:pt x="39" y="2"/>
                  </a:cubicBezTo>
                  <a:cubicBezTo>
                    <a:pt x="39" y="3"/>
                    <a:pt x="39" y="4"/>
                    <a:pt x="39" y="6"/>
                  </a:cubicBezTo>
                  <a:cubicBezTo>
                    <a:pt x="39" y="38"/>
                    <a:pt x="39" y="38"/>
                    <a:pt x="39" y="38"/>
                  </a:cubicBezTo>
                  <a:cubicBezTo>
                    <a:pt x="38" y="38"/>
                    <a:pt x="38" y="38"/>
                    <a:pt x="38" y="38"/>
                  </a:cubicBezTo>
                  <a:cubicBezTo>
                    <a:pt x="11" y="8"/>
                    <a:pt x="11" y="8"/>
                    <a:pt x="11" y="8"/>
                  </a:cubicBezTo>
                  <a:cubicBezTo>
                    <a:pt x="11" y="31"/>
                    <a:pt x="11" y="31"/>
                    <a:pt x="11" y="31"/>
                  </a:cubicBezTo>
                  <a:cubicBezTo>
                    <a:pt x="11" y="33"/>
                    <a:pt x="11" y="35"/>
                    <a:pt x="11" y="35"/>
                  </a:cubicBezTo>
                  <a:cubicBezTo>
                    <a:pt x="12" y="36"/>
                    <a:pt x="13" y="36"/>
                    <a:pt x="15" y="36"/>
                  </a:cubicBezTo>
                  <a:cubicBezTo>
                    <a:pt x="16" y="36"/>
                    <a:pt x="16" y="36"/>
                    <a:pt x="16" y="36"/>
                  </a:cubicBezTo>
                  <a:cubicBezTo>
                    <a:pt x="16" y="37"/>
                    <a:pt x="16" y="37"/>
                    <a:pt x="16" y="37"/>
                  </a:cubicBezTo>
                  <a:cubicBezTo>
                    <a:pt x="2" y="37"/>
                    <a:pt x="2" y="37"/>
                    <a:pt x="2" y="37"/>
                  </a:cubicBezTo>
                  <a:cubicBezTo>
                    <a:pt x="2" y="36"/>
                    <a:pt x="2" y="36"/>
                    <a:pt x="2" y="36"/>
                  </a:cubicBezTo>
                  <a:cubicBezTo>
                    <a:pt x="3" y="36"/>
                    <a:pt x="3" y="36"/>
                    <a:pt x="3" y="36"/>
                  </a:cubicBezTo>
                  <a:cubicBezTo>
                    <a:pt x="5" y="36"/>
                    <a:pt x="6" y="36"/>
                    <a:pt x="7" y="35"/>
                  </a:cubicBezTo>
                  <a:cubicBezTo>
                    <a:pt x="8" y="34"/>
                    <a:pt x="8" y="33"/>
                    <a:pt x="8" y="31"/>
                  </a:cubicBezTo>
                  <a:cubicBezTo>
                    <a:pt x="8" y="5"/>
                    <a:pt x="8" y="5"/>
                    <a:pt x="8" y="5"/>
                  </a:cubicBezTo>
                  <a:cubicBezTo>
                    <a:pt x="7" y="4"/>
                    <a:pt x="6" y="3"/>
                    <a:pt x="5" y="2"/>
                  </a:cubicBezTo>
                  <a:cubicBezTo>
                    <a:pt x="4" y="2"/>
                    <a:pt x="4" y="2"/>
                    <a:pt x="2" y="1"/>
                  </a:cubicBezTo>
                  <a:cubicBezTo>
                    <a:pt x="2" y="1"/>
                    <a:pt x="1"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55" name="Freeform 28"/>
            <p:cNvSpPr>
              <a:spLocks noEditPoints="1"/>
            </p:cNvSpPr>
            <p:nvPr/>
          </p:nvSpPr>
          <p:spPr bwMode="auto">
            <a:xfrm>
              <a:off x="3138" y="2324"/>
              <a:ext cx="84" cy="73"/>
            </a:xfrm>
            <a:custGeom>
              <a:avLst/>
              <a:gdLst>
                <a:gd name="T0" fmla="*/ 28 w 44"/>
                <a:gd name="T1" fmla="*/ 26 h 38"/>
                <a:gd name="T2" fmla="*/ 12 w 44"/>
                <a:gd name="T3" fmla="*/ 26 h 38"/>
                <a:gd name="T4" fmla="*/ 9 w 44"/>
                <a:gd name="T5" fmla="*/ 32 h 38"/>
                <a:gd name="T6" fmla="*/ 8 w 44"/>
                <a:gd name="T7" fmla="*/ 35 h 38"/>
                <a:gd name="T8" fmla="*/ 9 w 44"/>
                <a:gd name="T9" fmla="*/ 37 h 38"/>
                <a:gd name="T10" fmla="*/ 13 w 44"/>
                <a:gd name="T11" fmla="*/ 37 h 38"/>
                <a:gd name="T12" fmla="*/ 13 w 44"/>
                <a:gd name="T13" fmla="*/ 38 h 38"/>
                <a:gd name="T14" fmla="*/ 0 w 44"/>
                <a:gd name="T15" fmla="*/ 38 h 38"/>
                <a:gd name="T16" fmla="*/ 0 w 44"/>
                <a:gd name="T17" fmla="*/ 37 h 38"/>
                <a:gd name="T18" fmla="*/ 4 w 44"/>
                <a:gd name="T19" fmla="*/ 36 h 38"/>
                <a:gd name="T20" fmla="*/ 7 w 44"/>
                <a:gd name="T21" fmla="*/ 31 h 38"/>
                <a:gd name="T22" fmla="*/ 22 w 44"/>
                <a:gd name="T23" fmla="*/ 0 h 38"/>
                <a:gd name="T24" fmla="*/ 23 w 44"/>
                <a:gd name="T25" fmla="*/ 0 h 38"/>
                <a:gd name="T26" fmla="*/ 37 w 44"/>
                <a:gd name="T27" fmla="*/ 31 h 38"/>
                <a:gd name="T28" fmla="*/ 40 w 44"/>
                <a:gd name="T29" fmla="*/ 36 h 38"/>
                <a:gd name="T30" fmla="*/ 44 w 44"/>
                <a:gd name="T31" fmla="*/ 37 h 38"/>
                <a:gd name="T32" fmla="*/ 44 w 44"/>
                <a:gd name="T33" fmla="*/ 38 h 38"/>
                <a:gd name="T34" fmla="*/ 28 w 44"/>
                <a:gd name="T35" fmla="*/ 38 h 38"/>
                <a:gd name="T36" fmla="*/ 28 w 44"/>
                <a:gd name="T37" fmla="*/ 37 h 38"/>
                <a:gd name="T38" fmla="*/ 31 w 44"/>
                <a:gd name="T39" fmla="*/ 37 h 38"/>
                <a:gd name="T40" fmla="*/ 32 w 44"/>
                <a:gd name="T41" fmla="*/ 35 h 38"/>
                <a:gd name="T42" fmla="*/ 31 w 44"/>
                <a:gd name="T43" fmla="*/ 31 h 38"/>
                <a:gd name="T44" fmla="*/ 28 w 44"/>
                <a:gd name="T45" fmla="*/ 26 h 38"/>
                <a:gd name="T46" fmla="*/ 27 w 44"/>
                <a:gd name="T47" fmla="*/ 24 h 38"/>
                <a:gd name="T48" fmla="*/ 20 w 44"/>
                <a:gd name="T49" fmla="*/ 9 h 38"/>
                <a:gd name="T50" fmla="*/ 13 w 44"/>
                <a:gd name="T51" fmla="*/ 24 h 38"/>
                <a:gd name="T52" fmla="*/ 27 w 44"/>
                <a:gd name="T53"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38">
                  <a:moveTo>
                    <a:pt x="28" y="26"/>
                  </a:moveTo>
                  <a:cubicBezTo>
                    <a:pt x="12" y="26"/>
                    <a:pt x="12" y="26"/>
                    <a:pt x="12" y="26"/>
                  </a:cubicBezTo>
                  <a:cubicBezTo>
                    <a:pt x="9" y="32"/>
                    <a:pt x="9" y="32"/>
                    <a:pt x="9" y="32"/>
                  </a:cubicBezTo>
                  <a:cubicBezTo>
                    <a:pt x="9" y="33"/>
                    <a:pt x="8" y="34"/>
                    <a:pt x="8" y="35"/>
                  </a:cubicBezTo>
                  <a:cubicBezTo>
                    <a:pt x="8" y="36"/>
                    <a:pt x="9" y="36"/>
                    <a:pt x="9" y="37"/>
                  </a:cubicBezTo>
                  <a:cubicBezTo>
                    <a:pt x="10" y="37"/>
                    <a:pt x="11" y="37"/>
                    <a:pt x="13" y="37"/>
                  </a:cubicBezTo>
                  <a:cubicBezTo>
                    <a:pt x="13" y="38"/>
                    <a:pt x="13" y="38"/>
                    <a:pt x="13" y="38"/>
                  </a:cubicBezTo>
                  <a:cubicBezTo>
                    <a:pt x="0" y="38"/>
                    <a:pt x="0" y="38"/>
                    <a:pt x="0" y="38"/>
                  </a:cubicBezTo>
                  <a:cubicBezTo>
                    <a:pt x="0" y="37"/>
                    <a:pt x="0" y="37"/>
                    <a:pt x="0" y="37"/>
                  </a:cubicBezTo>
                  <a:cubicBezTo>
                    <a:pt x="2" y="37"/>
                    <a:pt x="3" y="37"/>
                    <a:pt x="4" y="36"/>
                  </a:cubicBezTo>
                  <a:cubicBezTo>
                    <a:pt x="5" y="35"/>
                    <a:pt x="6" y="34"/>
                    <a:pt x="7" y="31"/>
                  </a:cubicBezTo>
                  <a:cubicBezTo>
                    <a:pt x="22" y="0"/>
                    <a:pt x="22" y="0"/>
                    <a:pt x="22" y="0"/>
                  </a:cubicBezTo>
                  <a:cubicBezTo>
                    <a:pt x="23" y="0"/>
                    <a:pt x="23" y="0"/>
                    <a:pt x="23" y="0"/>
                  </a:cubicBezTo>
                  <a:cubicBezTo>
                    <a:pt x="37" y="31"/>
                    <a:pt x="37" y="31"/>
                    <a:pt x="37" y="31"/>
                  </a:cubicBezTo>
                  <a:cubicBezTo>
                    <a:pt x="38" y="34"/>
                    <a:pt x="39" y="35"/>
                    <a:pt x="40" y="36"/>
                  </a:cubicBezTo>
                  <a:cubicBezTo>
                    <a:pt x="41" y="37"/>
                    <a:pt x="42" y="37"/>
                    <a:pt x="44" y="37"/>
                  </a:cubicBezTo>
                  <a:cubicBezTo>
                    <a:pt x="44" y="38"/>
                    <a:pt x="44" y="38"/>
                    <a:pt x="44" y="38"/>
                  </a:cubicBezTo>
                  <a:cubicBezTo>
                    <a:pt x="28" y="38"/>
                    <a:pt x="28" y="38"/>
                    <a:pt x="28" y="38"/>
                  </a:cubicBezTo>
                  <a:cubicBezTo>
                    <a:pt x="28" y="37"/>
                    <a:pt x="28" y="37"/>
                    <a:pt x="28" y="37"/>
                  </a:cubicBezTo>
                  <a:cubicBezTo>
                    <a:pt x="29" y="37"/>
                    <a:pt x="31" y="37"/>
                    <a:pt x="31" y="37"/>
                  </a:cubicBezTo>
                  <a:cubicBezTo>
                    <a:pt x="32" y="36"/>
                    <a:pt x="32" y="36"/>
                    <a:pt x="32" y="35"/>
                  </a:cubicBezTo>
                  <a:cubicBezTo>
                    <a:pt x="32" y="34"/>
                    <a:pt x="32" y="33"/>
                    <a:pt x="31" y="31"/>
                  </a:cubicBezTo>
                  <a:lnTo>
                    <a:pt x="28" y="26"/>
                  </a:lnTo>
                  <a:close/>
                  <a:moveTo>
                    <a:pt x="27" y="24"/>
                  </a:moveTo>
                  <a:cubicBezTo>
                    <a:pt x="20" y="9"/>
                    <a:pt x="20" y="9"/>
                    <a:pt x="20" y="9"/>
                  </a:cubicBezTo>
                  <a:cubicBezTo>
                    <a:pt x="13" y="24"/>
                    <a:pt x="13" y="24"/>
                    <a:pt x="13" y="24"/>
                  </a:cubicBezTo>
                  <a:lnTo>
                    <a:pt x="27"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56" name="Freeform 29"/>
            <p:cNvSpPr/>
            <p:nvPr/>
          </p:nvSpPr>
          <p:spPr bwMode="auto">
            <a:xfrm>
              <a:off x="3245" y="2326"/>
              <a:ext cx="84" cy="73"/>
            </a:xfrm>
            <a:custGeom>
              <a:avLst/>
              <a:gdLst>
                <a:gd name="T0" fmla="*/ 29 w 44"/>
                <a:gd name="T1" fmla="*/ 1 h 38"/>
                <a:gd name="T2" fmla="*/ 29 w 44"/>
                <a:gd name="T3" fmla="*/ 0 h 38"/>
                <a:gd name="T4" fmla="*/ 44 w 44"/>
                <a:gd name="T5" fmla="*/ 0 h 38"/>
                <a:gd name="T6" fmla="*/ 44 w 44"/>
                <a:gd name="T7" fmla="*/ 1 h 38"/>
                <a:gd name="T8" fmla="*/ 42 w 44"/>
                <a:gd name="T9" fmla="*/ 1 h 38"/>
                <a:gd name="T10" fmla="*/ 38 w 44"/>
                <a:gd name="T11" fmla="*/ 3 h 38"/>
                <a:gd name="T12" fmla="*/ 38 w 44"/>
                <a:gd name="T13" fmla="*/ 7 h 38"/>
                <a:gd name="T14" fmla="*/ 38 w 44"/>
                <a:gd name="T15" fmla="*/ 22 h 38"/>
                <a:gd name="T16" fmla="*/ 36 w 44"/>
                <a:gd name="T17" fmla="*/ 31 h 38"/>
                <a:gd name="T18" fmla="*/ 32 w 44"/>
                <a:gd name="T19" fmla="*/ 36 h 38"/>
                <a:gd name="T20" fmla="*/ 22 w 44"/>
                <a:gd name="T21" fmla="*/ 38 h 38"/>
                <a:gd name="T22" fmla="*/ 12 w 44"/>
                <a:gd name="T23" fmla="*/ 36 h 38"/>
                <a:gd name="T24" fmla="*/ 7 w 44"/>
                <a:gd name="T25" fmla="*/ 30 h 38"/>
                <a:gd name="T26" fmla="*/ 6 w 44"/>
                <a:gd name="T27" fmla="*/ 21 h 38"/>
                <a:gd name="T28" fmla="*/ 6 w 44"/>
                <a:gd name="T29" fmla="*/ 7 h 38"/>
                <a:gd name="T30" fmla="*/ 5 w 44"/>
                <a:gd name="T31" fmla="*/ 2 h 38"/>
                <a:gd name="T32" fmla="*/ 1 w 44"/>
                <a:gd name="T33" fmla="*/ 1 h 38"/>
                <a:gd name="T34" fmla="*/ 0 w 44"/>
                <a:gd name="T35" fmla="*/ 1 h 38"/>
                <a:gd name="T36" fmla="*/ 0 w 44"/>
                <a:gd name="T37" fmla="*/ 0 h 38"/>
                <a:gd name="T38" fmla="*/ 18 w 44"/>
                <a:gd name="T39" fmla="*/ 0 h 38"/>
                <a:gd name="T40" fmla="*/ 18 w 44"/>
                <a:gd name="T41" fmla="*/ 1 h 38"/>
                <a:gd name="T42" fmla="*/ 16 w 44"/>
                <a:gd name="T43" fmla="*/ 1 h 38"/>
                <a:gd name="T44" fmla="*/ 12 w 44"/>
                <a:gd name="T45" fmla="*/ 3 h 38"/>
                <a:gd name="T46" fmla="*/ 12 w 44"/>
                <a:gd name="T47" fmla="*/ 7 h 38"/>
                <a:gd name="T48" fmla="*/ 12 w 44"/>
                <a:gd name="T49" fmla="*/ 23 h 38"/>
                <a:gd name="T50" fmla="*/ 12 w 44"/>
                <a:gd name="T51" fmla="*/ 28 h 38"/>
                <a:gd name="T52" fmla="*/ 14 w 44"/>
                <a:gd name="T53" fmla="*/ 32 h 38"/>
                <a:gd name="T54" fmla="*/ 17 w 44"/>
                <a:gd name="T55" fmla="*/ 35 h 38"/>
                <a:gd name="T56" fmla="*/ 22 w 44"/>
                <a:gd name="T57" fmla="*/ 36 h 38"/>
                <a:gd name="T58" fmla="*/ 29 w 44"/>
                <a:gd name="T59" fmla="*/ 34 h 38"/>
                <a:gd name="T60" fmla="*/ 34 w 44"/>
                <a:gd name="T61" fmla="*/ 30 h 38"/>
                <a:gd name="T62" fmla="*/ 35 w 44"/>
                <a:gd name="T63" fmla="*/ 22 h 38"/>
                <a:gd name="T64" fmla="*/ 35 w 44"/>
                <a:gd name="T65" fmla="*/ 7 h 38"/>
                <a:gd name="T66" fmla="*/ 34 w 44"/>
                <a:gd name="T67" fmla="*/ 2 h 38"/>
                <a:gd name="T68" fmla="*/ 31 w 44"/>
                <a:gd name="T69" fmla="*/ 1 h 38"/>
                <a:gd name="T70" fmla="*/ 29 w 44"/>
                <a:gd name="T71"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38">
                  <a:moveTo>
                    <a:pt x="29" y="1"/>
                  </a:moveTo>
                  <a:cubicBezTo>
                    <a:pt x="29" y="0"/>
                    <a:pt x="29" y="0"/>
                    <a:pt x="29" y="0"/>
                  </a:cubicBezTo>
                  <a:cubicBezTo>
                    <a:pt x="44" y="0"/>
                    <a:pt x="44" y="0"/>
                    <a:pt x="44" y="0"/>
                  </a:cubicBezTo>
                  <a:cubicBezTo>
                    <a:pt x="44" y="1"/>
                    <a:pt x="44" y="1"/>
                    <a:pt x="44" y="1"/>
                  </a:cubicBezTo>
                  <a:cubicBezTo>
                    <a:pt x="42" y="1"/>
                    <a:pt x="42" y="1"/>
                    <a:pt x="42" y="1"/>
                  </a:cubicBezTo>
                  <a:cubicBezTo>
                    <a:pt x="40" y="1"/>
                    <a:pt x="39" y="2"/>
                    <a:pt x="38" y="3"/>
                  </a:cubicBezTo>
                  <a:cubicBezTo>
                    <a:pt x="38" y="3"/>
                    <a:pt x="38" y="5"/>
                    <a:pt x="38" y="7"/>
                  </a:cubicBezTo>
                  <a:cubicBezTo>
                    <a:pt x="38" y="22"/>
                    <a:pt x="38" y="22"/>
                    <a:pt x="38" y="22"/>
                  </a:cubicBezTo>
                  <a:cubicBezTo>
                    <a:pt x="38" y="26"/>
                    <a:pt x="37" y="29"/>
                    <a:pt x="36" y="31"/>
                  </a:cubicBezTo>
                  <a:cubicBezTo>
                    <a:pt x="36" y="33"/>
                    <a:pt x="34" y="34"/>
                    <a:pt x="32" y="36"/>
                  </a:cubicBezTo>
                  <a:cubicBezTo>
                    <a:pt x="29" y="37"/>
                    <a:pt x="26" y="38"/>
                    <a:pt x="22" y="38"/>
                  </a:cubicBezTo>
                  <a:cubicBezTo>
                    <a:pt x="17" y="38"/>
                    <a:pt x="14" y="37"/>
                    <a:pt x="12" y="36"/>
                  </a:cubicBezTo>
                  <a:cubicBezTo>
                    <a:pt x="9" y="35"/>
                    <a:pt x="8" y="33"/>
                    <a:pt x="7" y="30"/>
                  </a:cubicBezTo>
                  <a:cubicBezTo>
                    <a:pt x="6" y="29"/>
                    <a:pt x="6" y="26"/>
                    <a:pt x="6" y="21"/>
                  </a:cubicBezTo>
                  <a:cubicBezTo>
                    <a:pt x="6" y="7"/>
                    <a:pt x="6" y="7"/>
                    <a:pt x="6" y="7"/>
                  </a:cubicBezTo>
                  <a:cubicBezTo>
                    <a:pt x="6" y="4"/>
                    <a:pt x="5" y="3"/>
                    <a:pt x="5" y="2"/>
                  </a:cubicBezTo>
                  <a:cubicBezTo>
                    <a:pt x="4" y="1"/>
                    <a:pt x="3" y="1"/>
                    <a:pt x="1" y="1"/>
                  </a:cubicBezTo>
                  <a:cubicBezTo>
                    <a:pt x="0" y="1"/>
                    <a:pt x="0" y="1"/>
                    <a:pt x="0" y="1"/>
                  </a:cubicBezTo>
                  <a:cubicBezTo>
                    <a:pt x="0" y="0"/>
                    <a:pt x="0" y="0"/>
                    <a:pt x="0" y="0"/>
                  </a:cubicBezTo>
                  <a:cubicBezTo>
                    <a:pt x="18" y="0"/>
                    <a:pt x="18" y="0"/>
                    <a:pt x="18" y="0"/>
                  </a:cubicBezTo>
                  <a:cubicBezTo>
                    <a:pt x="18" y="1"/>
                    <a:pt x="18" y="1"/>
                    <a:pt x="18" y="1"/>
                  </a:cubicBezTo>
                  <a:cubicBezTo>
                    <a:pt x="16" y="1"/>
                    <a:pt x="16" y="1"/>
                    <a:pt x="16" y="1"/>
                  </a:cubicBezTo>
                  <a:cubicBezTo>
                    <a:pt x="14" y="1"/>
                    <a:pt x="13" y="2"/>
                    <a:pt x="12" y="3"/>
                  </a:cubicBezTo>
                  <a:cubicBezTo>
                    <a:pt x="12" y="3"/>
                    <a:pt x="12" y="5"/>
                    <a:pt x="12" y="7"/>
                  </a:cubicBezTo>
                  <a:cubicBezTo>
                    <a:pt x="12" y="23"/>
                    <a:pt x="12" y="23"/>
                    <a:pt x="12" y="23"/>
                  </a:cubicBezTo>
                  <a:cubicBezTo>
                    <a:pt x="12" y="24"/>
                    <a:pt x="12" y="26"/>
                    <a:pt x="12" y="28"/>
                  </a:cubicBezTo>
                  <a:cubicBezTo>
                    <a:pt x="12" y="30"/>
                    <a:pt x="13" y="31"/>
                    <a:pt x="14" y="32"/>
                  </a:cubicBezTo>
                  <a:cubicBezTo>
                    <a:pt x="14" y="33"/>
                    <a:pt x="15" y="34"/>
                    <a:pt x="17" y="35"/>
                  </a:cubicBezTo>
                  <a:cubicBezTo>
                    <a:pt x="18" y="35"/>
                    <a:pt x="20" y="36"/>
                    <a:pt x="22" y="36"/>
                  </a:cubicBezTo>
                  <a:cubicBezTo>
                    <a:pt x="25" y="36"/>
                    <a:pt x="27" y="35"/>
                    <a:pt x="29" y="34"/>
                  </a:cubicBezTo>
                  <a:cubicBezTo>
                    <a:pt x="32" y="33"/>
                    <a:pt x="33" y="32"/>
                    <a:pt x="34" y="30"/>
                  </a:cubicBezTo>
                  <a:cubicBezTo>
                    <a:pt x="35" y="28"/>
                    <a:pt x="35" y="26"/>
                    <a:pt x="35" y="22"/>
                  </a:cubicBezTo>
                  <a:cubicBezTo>
                    <a:pt x="35" y="7"/>
                    <a:pt x="35" y="7"/>
                    <a:pt x="35" y="7"/>
                  </a:cubicBezTo>
                  <a:cubicBezTo>
                    <a:pt x="35" y="4"/>
                    <a:pt x="35" y="3"/>
                    <a:pt x="34" y="2"/>
                  </a:cubicBezTo>
                  <a:cubicBezTo>
                    <a:pt x="33" y="1"/>
                    <a:pt x="32" y="1"/>
                    <a:pt x="31" y="1"/>
                  </a:cubicBezTo>
                  <a:lnTo>
                    <a:pt x="29"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57" name="Freeform 30"/>
            <p:cNvSpPr/>
            <p:nvPr/>
          </p:nvSpPr>
          <p:spPr bwMode="auto">
            <a:xfrm>
              <a:off x="3327" y="2326"/>
              <a:ext cx="85" cy="73"/>
            </a:xfrm>
            <a:custGeom>
              <a:avLst/>
              <a:gdLst>
                <a:gd name="T0" fmla="*/ 0 w 45"/>
                <a:gd name="T1" fmla="*/ 0 h 38"/>
                <a:gd name="T2" fmla="*/ 11 w 45"/>
                <a:gd name="T3" fmla="*/ 0 h 38"/>
                <a:gd name="T4" fmla="*/ 36 w 45"/>
                <a:gd name="T5" fmla="*/ 28 h 38"/>
                <a:gd name="T6" fmla="*/ 36 w 45"/>
                <a:gd name="T7" fmla="*/ 6 h 38"/>
                <a:gd name="T8" fmla="*/ 35 w 45"/>
                <a:gd name="T9" fmla="*/ 2 h 38"/>
                <a:gd name="T10" fmla="*/ 32 w 45"/>
                <a:gd name="T11" fmla="*/ 1 h 38"/>
                <a:gd name="T12" fmla="*/ 30 w 45"/>
                <a:gd name="T13" fmla="*/ 1 h 38"/>
                <a:gd name="T14" fmla="*/ 30 w 45"/>
                <a:gd name="T15" fmla="*/ 0 h 38"/>
                <a:gd name="T16" fmla="*/ 45 w 45"/>
                <a:gd name="T17" fmla="*/ 0 h 38"/>
                <a:gd name="T18" fmla="*/ 45 w 45"/>
                <a:gd name="T19" fmla="*/ 1 h 38"/>
                <a:gd name="T20" fmla="*/ 43 w 45"/>
                <a:gd name="T21" fmla="*/ 1 h 38"/>
                <a:gd name="T22" fmla="*/ 39 w 45"/>
                <a:gd name="T23" fmla="*/ 2 h 38"/>
                <a:gd name="T24" fmla="*/ 39 w 45"/>
                <a:gd name="T25" fmla="*/ 6 h 38"/>
                <a:gd name="T26" fmla="*/ 39 w 45"/>
                <a:gd name="T27" fmla="*/ 38 h 38"/>
                <a:gd name="T28" fmla="*/ 38 w 45"/>
                <a:gd name="T29" fmla="*/ 38 h 38"/>
                <a:gd name="T30" fmla="*/ 10 w 45"/>
                <a:gd name="T31" fmla="*/ 8 h 38"/>
                <a:gd name="T32" fmla="*/ 10 w 45"/>
                <a:gd name="T33" fmla="*/ 31 h 38"/>
                <a:gd name="T34" fmla="*/ 11 w 45"/>
                <a:gd name="T35" fmla="*/ 35 h 38"/>
                <a:gd name="T36" fmla="*/ 15 w 45"/>
                <a:gd name="T37" fmla="*/ 36 h 38"/>
                <a:gd name="T38" fmla="*/ 16 w 45"/>
                <a:gd name="T39" fmla="*/ 36 h 38"/>
                <a:gd name="T40" fmla="*/ 16 w 45"/>
                <a:gd name="T41" fmla="*/ 37 h 38"/>
                <a:gd name="T42" fmla="*/ 2 w 45"/>
                <a:gd name="T43" fmla="*/ 37 h 38"/>
                <a:gd name="T44" fmla="*/ 2 w 45"/>
                <a:gd name="T45" fmla="*/ 36 h 38"/>
                <a:gd name="T46" fmla="*/ 3 w 45"/>
                <a:gd name="T47" fmla="*/ 36 h 38"/>
                <a:gd name="T48" fmla="*/ 7 w 45"/>
                <a:gd name="T49" fmla="*/ 35 h 38"/>
                <a:gd name="T50" fmla="*/ 8 w 45"/>
                <a:gd name="T51" fmla="*/ 31 h 38"/>
                <a:gd name="T52" fmla="*/ 8 w 45"/>
                <a:gd name="T53" fmla="*/ 5 h 38"/>
                <a:gd name="T54" fmla="*/ 5 w 45"/>
                <a:gd name="T55" fmla="*/ 2 h 38"/>
                <a:gd name="T56" fmla="*/ 2 w 45"/>
                <a:gd name="T57" fmla="*/ 1 h 38"/>
                <a:gd name="T58" fmla="*/ 0 w 45"/>
                <a:gd name="T59" fmla="*/ 1 h 38"/>
                <a:gd name="T60" fmla="*/ 0 w 45"/>
                <a:gd name="T6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8">
                  <a:moveTo>
                    <a:pt x="0" y="0"/>
                  </a:moveTo>
                  <a:cubicBezTo>
                    <a:pt x="11" y="0"/>
                    <a:pt x="11" y="0"/>
                    <a:pt x="11" y="0"/>
                  </a:cubicBezTo>
                  <a:cubicBezTo>
                    <a:pt x="36" y="28"/>
                    <a:pt x="36" y="28"/>
                    <a:pt x="36" y="28"/>
                  </a:cubicBezTo>
                  <a:cubicBezTo>
                    <a:pt x="36" y="6"/>
                    <a:pt x="36" y="6"/>
                    <a:pt x="36" y="6"/>
                  </a:cubicBezTo>
                  <a:cubicBezTo>
                    <a:pt x="36" y="4"/>
                    <a:pt x="36" y="3"/>
                    <a:pt x="35" y="2"/>
                  </a:cubicBezTo>
                  <a:cubicBezTo>
                    <a:pt x="34" y="1"/>
                    <a:pt x="33" y="1"/>
                    <a:pt x="32" y="1"/>
                  </a:cubicBezTo>
                  <a:cubicBezTo>
                    <a:pt x="30" y="1"/>
                    <a:pt x="30" y="1"/>
                    <a:pt x="30" y="1"/>
                  </a:cubicBezTo>
                  <a:cubicBezTo>
                    <a:pt x="30" y="0"/>
                    <a:pt x="30" y="0"/>
                    <a:pt x="30" y="0"/>
                  </a:cubicBezTo>
                  <a:cubicBezTo>
                    <a:pt x="45" y="0"/>
                    <a:pt x="45" y="0"/>
                    <a:pt x="45" y="0"/>
                  </a:cubicBezTo>
                  <a:cubicBezTo>
                    <a:pt x="45" y="1"/>
                    <a:pt x="45" y="1"/>
                    <a:pt x="45" y="1"/>
                  </a:cubicBezTo>
                  <a:cubicBezTo>
                    <a:pt x="43" y="1"/>
                    <a:pt x="43" y="1"/>
                    <a:pt x="43" y="1"/>
                  </a:cubicBezTo>
                  <a:cubicBezTo>
                    <a:pt x="41" y="1"/>
                    <a:pt x="40" y="2"/>
                    <a:pt x="39" y="2"/>
                  </a:cubicBezTo>
                  <a:cubicBezTo>
                    <a:pt x="39" y="3"/>
                    <a:pt x="39" y="4"/>
                    <a:pt x="39" y="6"/>
                  </a:cubicBezTo>
                  <a:cubicBezTo>
                    <a:pt x="39" y="38"/>
                    <a:pt x="39" y="38"/>
                    <a:pt x="39" y="38"/>
                  </a:cubicBezTo>
                  <a:cubicBezTo>
                    <a:pt x="38" y="38"/>
                    <a:pt x="38" y="38"/>
                    <a:pt x="38" y="38"/>
                  </a:cubicBezTo>
                  <a:cubicBezTo>
                    <a:pt x="10" y="8"/>
                    <a:pt x="10" y="8"/>
                    <a:pt x="10" y="8"/>
                  </a:cubicBezTo>
                  <a:cubicBezTo>
                    <a:pt x="10" y="31"/>
                    <a:pt x="10" y="31"/>
                    <a:pt x="10" y="31"/>
                  </a:cubicBezTo>
                  <a:cubicBezTo>
                    <a:pt x="10" y="33"/>
                    <a:pt x="11" y="35"/>
                    <a:pt x="11" y="35"/>
                  </a:cubicBezTo>
                  <a:cubicBezTo>
                    <a:pt x="12" y="36"/>
                    <a:pt x="13" y="36"/>
                    <a:pt x="15" y="36"/>
                  </a:cubicBezTo>
                  <a:cubicBezTo>
                    <a:pt x="16" y="36"/>
                    <a:pt x="16" y="36"/>
                    <a:pt x="16" y="36"/>
                  </a:cubicBezTo>
                  <a:cubicBezTo>
                    <a:pt x="16" y="37"/>
                    <a:pt x="16" y="37"/>
                    <a:pt x="16" y="37"/>
                  </a:cubicBezTo>
                  <a:cubicBezTo>
                    <a:pt x="2" y="37"/>
                    <a:pt x="2" y="37"/>
                    <a:pt x="2" y="37"/>
                  </a:cubicBezTo>
                  <a:cubicBezTo>
                    <a:pt x="2" y="36"/>
                    <a:pt x="2" y="36"/>
                    <a:pt x="2" y="36"/>
                  </a:cubicBezTo>
                  <a:cubicBezTo>
                    <a:pt x="3" y="36"/>
                    <a:pt x="3" y="36"/>
                    <a:pt x="3" y="36"/>
                  </a:cubicBezTo>
                  <a:cubicBezTo>
                    <a:pt x="5" y="36"/>
                    <a:pt x="6" y="36"/>
                    <a:pt x="7" y="35"/>
                  </a:cubicBezTo>
                  <a:cubicBezTo>
                    <a:pt x="8" y="34"/>
                    <a:pt x="8" y="33"/>
                    <a:pt x="8" y="31"/>
                  </a:cubicBezTo>
                  <a:cubicBezTo>
                    <a:pt x="8" y="5"/>
                    <a:pt x="8" y="5"/>
                    <a:pt x="8" y="5"/>
                  </a:cubicBezTo>
                  <a:cubicBezTo>
                    <a:pt x="7" y="4"/>
                    <a:pt x="6" y="3"/>
                    <a:pt x="5" y="2"/>
                  </a:cubicBezTo>
                  <a:cubicBezTo>
                    <a:pt x="4" y="2"/>
                    <a:pt x="4" y="2"/>
                    <a:pt x="2" y="1"/>
                  </a:cubicBezTo>
                  <a:cubicBezTo>
                    <a:pt x="2" y="1"/>
                    <a:pt x="1" y="1"/>
                    <a:pt x="0" y="1"/>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58" name="Freeform 31"/>
            <p:cNvSpPr/>
            <p:nvPr/>
          </p:nvSpPr>
          <p:spPr bwMode="auto">
            <a:xfrm>
              <a:off x="3414" y="2326"/>
              <a:ext cx="35" cy="71"/>
            </a:xfrm>
            <a:custGeom>
              <a:avLst/>
              <a:gdLst>
                <a:gd name="T0" fmla="*/ 18 w 18"/>
                <a:gd name="T1" fmla="*/ 36 h 37"/>
                <a:gd name="T2" fmla="*/ 18 w 18"/>
                <a:gd name="T3" fmla="*/ 37 h 37"/>
                <a:gd name="T4" fmla="*/ 0 w 18"/>
                <a:gd name="T5" fmla="*/ 37 h 37"/>
                <a:gd name="T6" fmla="*/ 0 w 18"/>
                <a:gd name="T7" fmla="*/ 36 h 37"/>
                <a:gd name="T8" fmla="*/ 2 w 18"/>
                <a:gd name="T9" fmla="*/ 36 h 37"/>
                <a:gd name="T10" fmla="*/ 5 w 18"/>
                <a:gd name="T11" fmla="*/ 35 h 37"/>
                <a:gd name="T12" fmla="*/ 6 w 18"/>
                <a:gd name="T13" fmla="*/ 31 h 37"/>
                <a:gd name="T14" fmla="*/ 6 w 18"/>
                <a:gd name="T15" fmla="*/ 7 h 37"/>
                <a:gd name="T16" fmla="*/ 6 w 18"/>
                <a:gd name="T17" fmla="*/ 3 h 37"/>
                <a:gd name="T18" fmla="*/ 5 w 18"/>
                <a:gd name="T19" fmla="*/ 2 h 37"/>
                <a:gd name="T20" fmla="*/ 2 w 18"/>
                <a:gd name="T21" fmla="*/ 1 h 37"/>
                <a:gd name="T22" fmla="*/ 0 w 18"/>
                <a:gd name="T23" fmla="*/ 1 h 37"/>
                <a:gd name="T24" fmla="*/ 0 w 18"/>
                <a:gd name="T25" fmla="*/ 0 h 37"/>
                <a:gd name="T26" fmla="*/ 18 w 18"/>
                <a:gd name="T27" fmla="*/ 0 h 37"/>
                <a:gd name="T28" fmla="*/ 18 w 18"/>
                <a:gd name="T29" fmla="*/ 1 h 37"/>
                <a:gd name="T30" fmla="*/ 16 w 18"/>
                <a:gd name="T31" fmla="*/ 1 h 37"/>
                <a:gd name="T32" fmla="*/ 13 w 18"/>
                <a:gd name="T33" fmla="*/ 2 h 37"/>
                <a:gd name="T34" fmla="*/ 12 w 18"/>
                <a:gd name="T35" fmla="*/ 7 h 37"/>
                <a:gd name="T36" fmla="*/ 12 w 18"/>
                <a:gd name="T37" fmla="*/ 31 h 37"/>
                <a:gd name="T38" fmla="*/ 12 w 18"/>
                <a:gd name="T39" fmla="*/ 34 h 37"/>
                <a:gd name="T40" fmla="*/ 14 w 18"/>
                <a:gd name="T41" fmla="*/ 36 h 37"/>
                <a:gd name="T42" fmla="*/ 16 w 18"/>
                <a:gd name="T43" fmla="*/ 36 h 37"/>
                <a:gd name="T44" fmla="*/ 18 w 18"/>
                <a:gd name="T45"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37">
                  <a:moveTo>
                    <a:pt x="18" y="36"/>
                  </a:moveTo>
                  <a:cubicBezTo>
                    <a:pt x="18" y="37"/>
                    <a:pt x="18" y="37"/>
                    <a:pt x="18" y="37"/>
                  </a:cubicBezTo>
                  <a:cubicBezTo>
                    <a:pt x="0" y="37"/>
                    <a:pt x="0" y="37"/>
                    <a:pt x="0" y="37"/>
                  </a:cubicBezTo>
                  <a:cubicBezTo>
                    <a:pt x="0" y="36"/>
                    <a:pt x="0" y="36"/>
                    <a:pt x="0" y="36"/>
                  </a:cubicBezTo>
                  <a:cubicBezTo>
                    <a:pt x="2" y="36"/>
                    <a:pt x="2" y="36"/>
                    <a:pt x="2" y="36"/>
                  </a:cubicBezTo>
                  <a:cubicBezTo>
                    <a:pt x="3" y="36"/>
                    <a:pt x="5" y="36"/>
                    <a:pt x="5" y="35"/>
                  </a:cubicBezTo>
                  <a:cubicBezTo>
                    <a:pt x="6" y="34"/>
                    <a:pt x="6" y="33"/>
                    <a:pt x="6" y="31"/>
                  </a:cubicBezTo>
                  <a:cubicBezTo>
                    <a:pt x="6" y="7"/>
                    <a:pt x="6" y="7"/>
                    <a:pt x="6" y="7"/>
                  </a:cubicBezTo>
                  <a:cubicBezTo>
                    <a:pt x="6" y="5"/>
                    <a:pt x="6" y="4"/>
                    <a:pt x="6" y="3"/>
                  </a:cubicBezTo>
                  <a:cubicBezTo>
                    <a:pt x="6" y="2"/>
                    <a:pt x="5" y="2"/>
                    <a:pt x="5" y="2"/>
                  </a:cubicBezTo>
                  <a:cubicBezTo>
                    <a:pt x="4" y="1"/>
                    <a:pt x="3" y="1"/>
                    <a:pt x="2" y="1"/>
                  </a:cubicBezTo>
                  <a:cubicBezTo>
                    <a:pt x="0" y="1"/>
                    <a:pt x="0" y="1"/>
                    <a:pt x="0" y="1"/>
                  </a:cubicBezTo>
                  <a:cubicBezTo>
                    <a:pt x="0" y="0"/>
                    <a:pt x="0" y="0"/>
                    <a:pt x="0" y="0"/>
                  </a:cubicBezTo>
                  <a:cubicBezTo>
                    <a:pt x="18" y="0"/>
                    <a:pt x="18" y="0"/>
                    <a:pt x="18" y="0"/>
                  </a:cubicBezTo>
                  <a:cubicBezTo>
                    <a:pt x="18" y="1"/>
                    <a:pt x="18" y="1"/>
                    <a:pt x="18" y="1"/>
                  </a:cubicBezTo>
                  <a:cubicBezTo>
                    <a:pt x="16" y="1"/>
                    <a:pt x="16" y="1"/>
                    <a:pt x="16" y="1"/>
                  </a:cubicBezTo>
                  <a:cubicBezTo>
                    <a:pt x="15" y="1"/>
                    <a:pt x="14" y="1"/>
                    <a:pt x="13" y="2"/>
                  </a:cubicBezTo>
                  <a:cubicBezTo>
                    <a:pt x="12" y="3"/>
                    <a:pt x="12" y="4"/>
                    <a:pt x="12" y="7"/>
                  </a:cubicBezTo>
                  <a:cubicBezTo>
                    <a:pt x="12" y="31"/>
                    <a:pt x="12" y="31"/>
                    <a:pt x="12" y="31"/>
                  </a:cubicBezTo>
                  <a:cubicBezTo>
                    <a:pt x="12" y="33"/>
                    <a:pt x="12" y="34"/>
                    <a:pt x="12" y="34"/>
                  </a:cubicBezTo>
                  <a:cubicBezTo>
                    <a:pt x="13" y="35"/>
                    <a:pt x="13" y="35"/>
                    <a:pt x="14" y="36"/>
                  </a:cubicBezTo>
                  <a:cubicBezTo>
                    <a:pt x="15" y="36"/>
                    <a:pt x="15" y="36"/>
                    <a:pt x="16" y="36"/>
                  </a:cubicBezTo>
                  <a:lnTo>
                    <a:pt x="1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59" name="Freeform 32"/>
            <p:cNvSpPr/>
            <p:nvPr/>
          </p:nvSpPr>
          <p:spPr bwMode="auto">
            <a:xfrm>
              <a:off x="3451" y="2326"/>
              <a:ext cx="84" cy="73"/>
            </a:xfrm>
            <a:custGeom>
              <a:avLst/>
              <a:gdLst>
                <a:gd name="T0" fmla="*/ 44 w 44"/>
                <a:gd name="T1" fmla="*/ 0 h 38"/>
                <a:gd name="T2" fmla="*/ 44 w 44"/>
                <a:gd name="T3" fmla="*/ 1 h 38"/>
                <a:gd name="T4" fmla="*/ 41 w 44"/>
                <a:gd name="T5" fmla="*/ 2 h 38"/>
                <a:gd name="T6" fmla="*/ 38 w 44"/>
                <a:gd name="T7" fmla="*/ 6 h 38"/>
                <a:gd name="T8" fmla="*/ 23 w 44"/>
                <a:gd name="T9" fmla="*/ 38 h 38"/>
                <a:gd name="T10" fmla="*/ 22 w 44"/>
                <a:gd name="T11" fmla="*/ 38 h 38"/>
                <a:gd name="T12" fmla="*/ 7 w 44"/>
                <a:gd name="T13" fmla="*/ 6 h 38"/>
                <a:gd name="T14" fmla="*/ 5 w 44"/>
                <a:gd name="T15" fmla="*/ 3 h 38"/>
                <a:gd name="T16" fmla="*/ 3 w 44"/>
                <a:gd name="T17" fmla="*/ 2 h 38"/>
                <a:gd name="T18" fmla="*/ 0 w 44"/>
                <a:gd name="T19" fmla="*/ 1 h 38"/>
                <a:gd name="T20" fmla="*/ 0 w 44"/>
                <a:gd name="T21" fmla="*/ 0 h 38"/>
                <a:gd name="T22" fmla="*/ 17 w 44"/>
                <a:gd name="T23" fmla="*/ 0 h 38"/>
                <a:gd name="T24" fmla="*/ 17 w 44"/>
                <a:gd name="T25" fmla="*/ 1 h 38"/>
                <a:gd name="T26" fmla="*/ 13 w 44"/>
                <a:gd name="T27" fmla="*/ 2 h 38"/>
                <a:gd name="T28" fmla="*/ 13 w 44"/>
                <a:gd name="T29" fmla="*/ 4 h 38"/>
                <a:gd name="T30" fmla="*/ 14 w 44"/>
                <a:gd name="T31" fmla="*/ 8 h 38"/>
                <a:gd name="T32" fmla="*/ 24 w 44"/>
                <a:gd name="T33" fmla="*/ 30 h 38"/>
                <a:gd name="T34" fmla="*/ 34 w 44"/>
                <a:gd name="T35" fmla="*/ 8 h 38"/>
                <a:gd name="T36" fmla="*/ 36 w 44"/>
                <a:gd name="T37" fmla="*/ 4 h 38"/>
                <a:gd name="T38" fmla="*/ 35 w 44"/>
                <a:gd name="T39" fmla="*/ 2 h 38"/>
                <a:gd name="T40" fmla="*/ 32 w 44"/>
                <a:gd name="T41" fmla="*/ 1 h 38"/>
                <a:gd name="T42" fmla="*/ 31 w 44"/>
                <a:gd name="T43" fmla="*/ 1 h 38"/>
                <a:gd name="T44" fmla="*/ 31 w 44"/>
                <a:gd name="T45" fmla="*/ 0 h 38"/>
                <a:gd name="T46" fmla="*/ 44 w 44"/>
                <a:gd name="T4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 h="38">
                  <a:moveTo>
                    <a:pt x="44" y="0"/>
                  </a:moveTo>
                  <a:cubicBezTo>
                    <a:pt x="44" y="1"/>
                    <a:pt x="44" y="1"/>
                    <a:pt x="44" y="1"/>
                  </a:cubicBezTo>
                  <a:cubicBezTo>
                    <a:pt x="42" y="1"/>
                    <a:pt x="41" y="2"/>
                    <a:pt x="41" y="2"/>
                  </a:cubicBezTo>
                  <a:cubicBezTo>
                    <a:pt x="39" y="3"/>
                    <a:pt x="39" y="5"/>
                    <a:pt x="38" y="6"/>
                  </a:cubicBezTo>
                  <a:cubicBezTo>
                    <a:pt x="23" y="38"/>
                    <a:pt x="23" y="38"/>
                    <a:pt x="23" y="38"/>
                  </a:cubicBezTo>
                  <a:cubicBezTo>
                    <a:pt x="22" y="38"/>
                    <a:pt x="22" y="38"/>
                    <a:pt x="22" y="38"/>
                  </a:cubicBezTo>
                  <a:cubicBezTo>
                    <a:pt x="7" y="6"/>
                    <a:pt x="7" y="6"/>
                    <a:pt x="7" y="6"/>
                  </a:cubicBezTo>
                  <a:cubicBezTo>
                    <a:pt x="6" y="4"/>
                    <a:pt x="5" y="3"/>
                    <a:pt x="5" y="3"/>
                  </a:cubicBezTo>
                  <a:cubicBezTo>
                    <a:pt x="5" y="2"/>
                    <a:pt x="4" y="2"/>
                    <a:pt x="3" y="2"/>
                  </a:cubicBezTo>
                  <a:cubicBezTo>
                    <a:pt x="3" y="1"/>
                    <a:pt x="2" y="1"/>
                    <a:pt x="0" y="1"/>
                  </a:cubicBezTo>
                  <a:cubicBezTo>
                    <a:pt x="0" y="0"/>
                    <a:pt x="0" y="0"/>
                    <a:pt x="0" y="0"/>
                  </a:cubicBezTo>
                  <a:cubicBezTo>
                    <a:pt x="17" y="0"/>
                    <a:pt x="17" y="0"/>
                    <a:pt x="17" y="0"/>
                  </a:cubicBezTo>
                  <a:cubicBezTo>
                    <a:pt x="17" y="1"/>
                    <a:pt x="17" y="1"/>
                    <a:pt x="17" y="1"/>
                  </a:cubicBezTo>
                  <a:cubicBezTo>
                    <a:pt x="15" y="1"/>
                    <a:pt x="14" y="1"/>
                    <a:pt x="13" y="2"/>
                  </a:cubicBezTo>
                  <a:cubicBezTo>
                    <a:pt x="13" y="2"/>
                    <a:pt x="13" y="3"/>
                    <a:pt x="13" y="4"/>
                  </a:cubicBezTo>
                  <a:cubicBezTo>
                    <a:pt x="13" y="4"/>
                    <a:pt x="13" y="6"/>
                    <a:pt x="14" y="8"/>
                  </a:cubicBezTo>
                  <a:cubicBezTo>
                    <a:pt x="24" y="30"/>
                    <a:pt x="24" y="30"/>
                    <a:pt x="24" y="30"/>
                  </a:cubicBezTo>
                  <a:cubicBezTo>
                    <a:pt x="34" y="8"/>
                    <a:pt x="34" y="8"/>
                    <a:pt x="34" y="8"/>
                  </a:cubicBezTo>
                  <a:cubicBezTo>
                    <a:pt x="35" y="6"/>
                    <a:pt x="36" y="5"/>
                    <a:pt x="36" y="4"/>
                  </a:cubicBezTo>
                  <a:cubicBezTo>
                    <a:pt x="36" y="3"/>
                    <a:pt x="35" y="3"/>
                    <a:pt x="35" y="2"/>
                  </a:cubicBezTo>
                  <a:cubicBezTo>
                    <a:pt x="34" y="2"/>
                    <a:pt x="33" y="1"/>
                    <a:pt x="32" y="1"/>
                  </a:cubicBezTo>
                  <a:cubicBezTo>
                    <a:pt x="32" y="1"/>
                    <a:pt x="31" y="1"/>
                    <a:pt x="31" y="1"/>
                  </a:cubicBezTo>
                  <a:cubicBezTo>
                    <a:pt x="31" y="0"/>
                    <a:pt x="31" y="0"/>
                    <a:pt x="31" y="0"/>
                  </a:cubicBezTo>
                  <a:lnTo>
                    <a:pt x="4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60" name="Freeform 33"/>
            <p:cNvSpPr/>
            <p:nvPr/>
          </p:nvSpPr>
          <p:spPr bwMode="auto">
            <a:xfrm>
              <a:off x="3537" y="2326"/>
              <a:ext cx="66" cy="71"/>
            </a:xfrm>
            <a:custGeom>
              <a:avLst/>
              <a:gdLst>
                <a:gd name="T0" fmla="*/ 12 w 35"/>
                <a:gd name="T1" fmla="*/ 2 h 37"/>
                <a:gd name="T2" fmla="*/ 12 w 35"/>
                <a:gd name="T3" fmla="*/ 17 h 37"/>
                <a:gd name="T4" fmla="*/ 21 w 35"/>
                <a:gd name="T5" fmla="*/ 17 h 37"/>
                <a:gd name="T6" fmla="*/ 26 w 35"/>
                <a:gd name="T7" fmla="*/ 16 h 37"/>
                <a:gd name="T8" fmla="*/ 27 w 35"/>
                <a:gd name="T9" fmla="*/ 11 h 37"/>
                <a:gd name="T10" fmla="*/ 28 w 35"/>
                <a:gd name="T11" fmla="*/ 11 h 37"/>
                <a:gd name="T12" fmla="*/ 28 w 35"/>
                <a:gd name="T13" fmla="*/ 24 h 37"/>
                <a:gd name="T14" fmla="*/ 27 w 35"/>
                <a:gd name="T15" fmla="*/ 24 h 37"/>
                <a:gd name="T16" fmla="*/ 27 w 35"/>
                <a:gd name="T17" fmla="*/ 21 h 37"/>
                <a:gd name="T18" fmla="*/ 25 w 35"/>
                <a:gd name="T19" fmla="*/ 19 h 37"/>
                <a:gd name="T20" fmla="*/ 21 w 35"/>
                <a:gd name="T21" fmla="*/ 19 h 37"/>
                <a:gd name="T22" fmla="*/ 12 w 35"/>
                <a:gd name="T23" fmla="*/ 19 h 37"/>
                <a:gd name="T24" fmla="*/ 12 w 35"/>
                <a:gd name="T25" fmla="*/ 31 h 37"/>
                <a:gd name="T26" fmla="*/ 12 w 35"/>
                <a:gd name="T27" fmla="*/ 34 h 37"/>
                <a:gd name="T28" fmla="*/ 13 w 35"/>
                <a:gd name="T29" fmla="*/ 35 h 37"/>
                <a:gd name="T30" fmla="*/ 15 w 35"/>
                <a:gd name="T31" fmla="*/ 35 h 37"/>
                <a:gd name="T32" fmla="*/ 22 w 35"/>
                <a:gd name="T33" fmla="*/ 35 h 37"/>
                <a:gd name="T34" fmla="*/ 27 w 35"/>
                <a:gd name="T35" fmla="*/ 35 h 37"/>
                <a:gd name="T36" fmla="*/ 30 w 35"/>
                <a:gd name="T37" fmla="*/ 33 h 37"/>
                <a:gd name="T38" fmla="*/ 34 w 35"/>
                <a:gd name="T39" fmla="*/ 28 h 37"/>
                <a:gd name="T40" fmla="*/ 35 w 35"/>
                <a:gd name="T41" fmla="*/ 28 h 37"/>
                <a:gd name="T42" fmla="*/ 32 w 35"/>
                <a:gd name="T43" fmla="*/ 37 h 37"/>
                <a:gd name="T44" fmla="*/ 0 w 35"/>
                <a:gd name="T45" fmla="*/ 37 h 37"/>
                <a:gd name="T46" fmla="*/ 0 w 35"/>
                <a:gd name="T47" fmla="*/ 36 h 37"/>
                <a:gd name="T48" fmla="*/ 2 w 35"/>
                <a:gd name="T49" fmla="*/ 36 h 37"/>
                <a:gd name="T50" fmla="*/ 4 w 35"/>
                <a:gd name="T51" fmla="*/ 36 h 37"/>
                <a:gd name="T52" fmla="*/ 6 w 35"/>
                <a:gd name="T53" fmla="*/ 34 h 37"/>
                <a:gd name="T54" fmla="*/ 6 w 35"/>
                <a:gd name="T55" fmla="*/ 31 h 37"/>
                <a:gd name="T56" fmla="*/ 6 w 35"/>
                <a:gd name="T57" fmla="*/ 7 h 37"/>
                <a:gd name="T58" fmla="*/ 5 w 35"/>
                <a:gd name="T59" fmla="*/ 2 h 37"/>
                <a:gd name="T60" fmla="*/ 2 w 35"/>
                <a:gd name="T61" fmla="*/ 1 h 37"/>
                <a:gd name="T62" fmla="*/ 0 w 35"/>
                <a:gd name="T63" fmla="*/ 1 h 37"/>
                <a:gd name="T64" fmla="*/ 0 w 35"/>
                <a:gd name="T65" fmla="*/ 0 h 37"/>
                <a:gd name="T66" fmla="*/ 32 w 35"/>
                <a:gd name="T67" fmla="*/ 0 h 37"/>
                <a:gd name="T68" fmla="*/ 32 w 35"/>
                <a:gd name="T69" fmla="*/ 8 h 37"/>
                <a:gd name="T70" fmla="*/ 31 w 35"/>
                <a:gd name="T71" fmla="*/ 8 h 37"/>
                <a:gd name="T72" fmla="*/ 30 w 35"/>
                <a:gd name="T73" fmla="*/ 4 h 37"/>
                <a:gd name="T74" fmla="*/ 27 w 35"/>
                <a:gd name="T75" fmla="*/ 3 h 37"/>
                <a:gd name="T76" fmla="*/ 23 w 35"/>
                <a:gd name="T77" fmla="*/ 2 h 37"/>
                <a:gd name="T78" fmla="*/ 12 w 35"/>
                <a:gd name="T7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37">
                  <a:moveTo>
                    <a:pt x="12" y="2"/>
                  </a:moveTo>
                  <a:cubicBezTo>
                    <a:pt x="12" y="17"/>
                    <a:pt x="12" y="17"/>
                    <a:pt x="12" y="17"/>
                  </a:cubicBezTo>
                  <a:cubicBezTo>
                    <a:pt x="21" y="17"/>
                    <a:pt x="21" y="17"/>
                    <a:pt x="21" y="17"/>
                  </a:cubicBezTo>
                  <a:cubicBezTo>
                    <a:pt x="23" y="17"/>
                    <a:pt x="25" y="16"/>
                    <a:pt x="26" y="16"/>
                  </a:cubicBezTo>
                  <a:cubicBezTo>
                    <a:pt x="27" y="15"/>
                    <a:pt x="27" y="14"/>
                    <a:pt x="27" y="11"/>
                  </a:cubicBezTo>
                  <a:cubicBezTo>
                    <a:pt x="28" y="11"/>
                    <a:pt x="28" y="11"/>
                    <a:pt x="28" y="11"/>
                  </a:cubicBezTo>
                  <a:cubicBezTo>
                    <a:pt x="28" y="24"/>
                    <a:pt x="28" y="24"/>
                    <a:pt x="28" y="24"/>
                  </a:cubicBezTo>
                  <a:cubicBezTo>
                    <a:pt x="27" y="24"/>
                    <a:pt x="27" y="24"/>
                    <a:pt x="27" y="24"/>
                  </a:cubicBezTo>
                  <a:cubicBezTo>
                    <a:pt x="27" y="23"/>
                    <a:pt x="27" y="21"/>
                    <a:pt x="27" y="21"/>
                  </a:cubicBezTo>
                  <a:cubicBezTo>
                    <a:pt x="26" y="20"/>
                    <a:pt x="26" y="20"/>
                    <a:pt x="25" y="19"/>
                  </a:cubicBezTo>
                  <a:cubicBezTo>
                    <a:pt x="24" y="19"/>
                    <a:pt x="23" y="19"/>
                    <a:pt x="21" y="19"/>
                  </a:cubicBezTo>
                  <a:cubicBezTo>
                    <a:pt x="12" y="19"/>
                    <a:pt x="12" y="19"/>
                    <a:pt x="12" y="19"/>
                  </a:cubicBezTo>
                  <a:cubicBezTo>
                    <a:pt x="12" y="31"/>
                    <a:pt x="12" y="31"/>
                    <a:pt x="12" y="31"/>
                  </a:cubicBezTo>
                  <a:cubicBezTo>
                    <a:pt x="12" y="33"/>
                    <a:pt x="12" y="34"/>
                    <a:pt x="12" y="34"/>
                  </a:cubicBezTo>
                  <a:cubicBezTo>
                    <a:pt x="12" y="34"/>
                    <a:pt x="13" y="35"/>
                    <a:pt x="13" y="35"/>
                  </a:cubicBezTo>
                  <a:cubicBezTo>
                    <a:pt x="13" y="35"/>
                    <a:pt x="14" y="35"/>
                    <a:pt x="15" y="35"/>
                  </a:cubicBezTo>
                  <a:cubicBezTo>
                    <a:pt x="22" y="35"/>
                    <a:pt x="22" y="35"/>
                    <a:pt x="22" y="35"/>
                  </a:cubicBezTo>
                  <a:cubicBezTo>
                    <a:pt x="25" y="35"/>
                    <a:pt x="26" y="35"/>
                    <a:pt x="27" y="35"/>
                  </a:cubicBezTo>
                  <a:cubicBezTo>
                    <a:pt x="28" y="35"/>
                    <a:pt x="29" y="34"/>
                    <a:pt x="30" y="33"/>
                  </a:cubicBezTo>
                  <a:cubicBezTo>
                    <a:pt x="32" y="32"/>
                    <a:pt x="33" y="30"/>
                    <a:pt x="34" y="28"/>
                  </a:cubicBezTo>
                  <a:cubicBezTo>
                    <a:pt x="35" y="28"/>
                    <a:pt x="35" y="28"/>
                    <a:pt x="35" y="28"/>
                  </a:cubicBezTo>
                  <a:cubicBezTo>
                    <a:pt x="32" y="37"/>
                    <a:pt x="32" y="37"/>
                    <a:pt x="32" y="37"/>
                  </a:cubicBezTo>
                  <a:cubicBezTo>
                    <a:pt x="0" y="37"/>
                    <a:pt x="0" y="37"/>
                    <a:pt x="0" y="37"/>
                  </a:cubicBezTo>
                  <a:cubicBezTo>
                    <a:pt x="0" y="36"/>
                    <a:pt x="0" y="36"/>
                    <a:pt x="0" y="36"/>
                  </a:cubicBezTo>
                  <a:cubicBezTo>
                    <a:pt x="2" y="36"/>
                    <a:pt x="2" y="36"/>
                    <a:pt x="2" y="36"/>
                  </a:cubicBezTo>
                  <a:cubicBezTo>
                    <a:pt x="3" y="36"/>
                    <a:pt x="4" y="36"/>
                    <a:pt x="4" y="36"/>
                  </a:cubicBezTo>
                  <a:cubicBezTo>
                    <a:pt x="5" y="35"/>
                    <a:pt x="6" y="35"/>
                    <a:pt x="6" y="34"/>
                  </a:cubicBezTo>
                  <a:cubicBezTo>
                    <a:pt x="6" y="34"/>
                    <a:pt x="6" y="33"/>
                    <a:pt x="6" y="31"/>
                  </a:cubicBezTo>
                  <a:cubicBezTo>
                    <a:pt x="6" y="7"/>
                    <a:pt x="6" y="7"/>
                    <a:pt x="6" y="7"/>
                  </a:cubicBezTo>
                  <a:cubicBezTo>
                    <a:pt x="6" y="4"/>
                    <a:pt x="6" y="3"/>
                    <a:pt x="5" y="2"/>
                  </a:cubicBezTo>
                  <a:cubicBezTo>
                    <a:pt x="5" y="1"/>
                    <a:pt x="3" y="1"/>
                    <a:pt x="2" y="1"/>
                  </a:cubicBezTo>
                  <a:cubicBezTo>
                    <a:pt x="0" y="1"/>
                    <a:pt x="0" y="1"/>
                    <a:pt x="0" y="1"/>
                  </a:cubicBezTo>
                  <a:cubicBezTo>
                    <a:pt x="0" y="0"/>
                    <a:pt x="0" y="0"/>
                    <a:pt x="0" y="0"/>
                  </a:cubicBezTo>
                  <a:cubicBezTo>
                    <a:pt x="32" y="0"/>
                    <a:pt x="32" y="0"/>
                    <a:pt x="32" y="0"/>
                  </a:cubicBezTo>
                  <a:cubicBezTo>
                    <a:pt x="32" y="8"/>
                    <a:pt x="32" y="8"/>
                    <a:pt x="32" y="8"/>
                  </a:cubicBezTo>
                  <a:cubicBezTo>
                    <a:pt x="31" y="8"/>
                    <a:pt x="31" y="8"/>
                    <a:pt x="31" y="8"/>
                  </a:cubicBezTo>
                  <a:cubicBezTo>
                    <a:pt x="31" y="6"/>
                    <a:pt x="30" y="5"/>
                    <a:pt x="30" y="4"/>
                  </a:cubicBezTo>
                  <a:cubicBezTo>
                    <a:pt x="29" y="3"/>
                    <a:pt x="28" y="3"/>
                    <a:pt x="27" y="3"/>
                  </a:cubicBezTo>
                  <a:cubicBezTo>
                    <a:pt x="27" y="2"/>
                    <a:pt x="25" y="2"/>
                    <a:pt x="23" y="2"/>
                  </a:cubicBezTo>
                  <a:lnTo>
                    <a:pt x="1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61" name="Freeform 34"/>
            <p:cNvSpPr>
              <a:spLocks noEditPoints="1"/>
            </p:cNvSpPr>
            <p:nvPr/>
          </p:nvSpPr>
          <p:spPr bwMode="auto">
            <a:xfrm>
              <a:off x="3607" y="2326"/>
              <a:ext cx="78" cy="71"/>
            </a:xfrm>
            <a:custGeom>
              <a:avLst/>
              <a:gdLst>
                <a:gd name="T0" fmla="*/ 41 w 41"/>
                <a:gd name="T1" fmla="*/ 37 h 37"/>
                <a:gd name="T2" fmla="*/ 30 w 41"/>
                <a:gd name="T3" fmla="*/ 37 h 37"/>
                <a:gd name="T4" fmla="*/ 16 w 41"/>
                <a:gd name="T5" fmla="*/ 20 h 37"/>
                <a:gd name="T6" fmla="*/ 14 w 41"/>
                <a:gd name="T7" fmla="*/ 20 h 37"/>
                <a:gd name="T8" fmla="*/ 13 w 41"/>
                <a:gd name="T9" fmla="*/ 20 h 37"/>
                <a:gd name="T10" fmla="*/ 12 w 41"/>
                <a:gd name="T11" fmla="*/ 20 h 37"/>
                <a:gd name="T12" fmla="*/ 12 w 41"/>
                <a:gd name="T13" fmla="*/ 31 h 37"/>
                <a:gd name="T14" fmla="*/ 13 w 41"/>
                <a:gd name="T15" fmla="*/ 35 h 37"/>
                <a:gd name="T16" fmla="*/ 16 w 41"/>
                <a:gd name="T17" fmla="*/ 36 h 37"/>
                <a:gd name="T18" fmla="*/ 18 w 41"/>
                <a:gd name="T19" fmla="*/ 36 h 37"/>
                <a:gd name="T20" fmla="*/ 18 w 41"/>
                <a:gd name="T21" fmla="*/ 37 h 37"/>
                <a:gd name="T22" fmla="*/ 0 w 41"/>
                <a:gd name="T23" fmla="*/ 37 h 37"/>
                <a:gd name="T24" fmla="*/ 0 w 41"/>
                <a:gd name="T25" fmla="*/ 36 h 37"/>
                <a:gd name="T26" fmla="*/ 2 w 41"/>
                <a:gd name="T27" fmla="*/ 36 h 37"/>
                <a:gd name="T28" fmla="*/ 6 w 41"/>
                <a:gd name="T29" fmla="*/ 35 h 37"/>
                <a:gd name="T30" fmla="*/ 6 w 41"/>
                <a:gd name="T31" fmla="*/ 31 h 37"/>
                <a:gd name="T32" fmla="*/ 6 w 41"/>
                <a:gd name="T33" fmla="*/ 7 h 37"/>
                <a:gd name="T34" fmla="*/ 5 w 41"/>
                <a:gd name="T35" fmla="*/ 2 h 37"/>
                <a:gd name="T36" fmla="*/ 2 w 41"/>
                <a:gd name="T37" fmla="*/ 1 h 37"/>
                <a:gd name="T38" fmla="*/ 0 w 41"/>
                <a:gd name="T39" fmla="*/ 1 h 37"/>
                <a:gd name="T40" fmla="*/ 0 w 41"/>
                <a:gd name="T41" fmla="*/ 0 h 37"/>
                <a:gd name="T42" fmla="*/ 15 w 41"/>
                <a:gd name="T43" fmla="*/ 0 h 37"/>
                <a:gd name="T44" fmla="*/ 25 w 41"/>
                <a:gd name="T45" fmla="*/ 1 h 37"/>
                <a:gd name="T46" fmla="*/ 30 w 41"/>
                <a:gd name="T47" fmla="*/ 4 h 37"/>
                <a:gd name="T48" fmla="*/ 32 w 41"/>
                <a:gd name="T49" fmla="*/ 10 h 37"/>
                <a:gd name="T50" fmla="*/ 30 w 41"/>
                <a:gd name="T51" fmla="*/ 16 h 37"/>
                <a:gd name="T52" fmla="*/ 22 w 41"/>
                <a:gd name="T53" fmla="*/ 19 h 37"/>
                <a:gd name="T54" fmla="*/ 31 w 41"/>
                <a:gd name="T55" fmla="*/ 30 h 37"/>
                <a:gd name="T56" fmla="*/ 36 w 41"/>
                <a:gd name="T57" fmla="*/ 35 h 37"/>
                <a:gd name="T58" fmla="*/ 41 w 41"/>
                <a:gd name="T59" fmla="*/ 36 h 37"/>
                <a:gd name="T60" fmla="*/ 41 w 41"/>
                <a:gd name="T61" fmla="*/ 37 h 37"/>
                <a:gd name="T62" fmla="*/ 12 w 41"/>
                <a:gd name="T63" fmla="*/ 18 h 37"/>
                <a:gd name="T64" fmla="*/ 13 w 41"/>
                <a:gd name="T65" fmla="*/ 18 h 37"/>
                <a:gd name="T66" fmla="*/ 14 w 41"/>
                <a:gd name="T67" fmla="*/ 18 h 37"/>
                <a:gd name="T68" fmla="*/ 23 w 41"/>
                <a:gd name="T69" fmla="*/ 16 h 37"/>
                <a:gd name="T70" fmla="*/ 26 w 41"/>
                <a:gd name="T71" fmla="*/ 10 h 37"/>
                <a:gd name="T72" fmla="*/ 23 w 41"/>
                <a:gd name="T73" fmla="*/ 4 h 37"/>
                <a:gd name="T74" fmla="*/ 17 w 41"/>
                <a:gd name="T75" fmla="*/ 2 h 37"/>
                <a:gd name="T76" fmla="*/ 12 w 41"/>
                <a:gd name="T77" fmla="*/ 3 h 37"/>
                <a:gd name="T78" fmla="*/ 12 w 41"/>
                <a:gd name="T7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37">
                  <a:moveTo>
                    <a:pt x="41" y="37"/>
                  </a:moveTo>
                  <a:cubicBezTo>
                    <a:pt x="30" y="37"/>
                    <a:pt x="30" y="37"/>
                    <a:pt x="30" y="37"/>
                  </a:cubicBezTo>
                  <a:cubicBezTo>
                    <a:pt x="16" y="20"/>
                    <a:pt x="16" y="20"/>
                    <a:pt x="16" y="20"/>
                  </a:cubicBezTo>
                  <a:cubicBezTo>
                    <a:pt x="15" y="20"/>
                    <a:pt x="14" y="20"/>
                    <a:pt x="14" y="20"/>
                  </a:cubicBezTo>
                  <a:cubicBezTo>
                    <a:pt x="14" y="20"/>
                    <a:pt x="13" y="20"/>
                    <a:pt x="13" y="20"/>
                  </a:cubicBezTo>
                  <a:cubicBezTo>
                    <a:pt x="13" y="20"/>
                    <a:pt x="12" y="20"/>
                    <a:pt x="12" y="20"/>
                  </a:cubicBezTo>
                  <a:cubicBezTo>
                    <a:pt x="12" y="31"/>
                    <a:pt x="12" y="31"/>
                    <a:pt x="12" y="31"/>
                  </a:cubicBezTo>
                  <a:cubicBezTo>
                    <a:pt x="12" y="33"/>
                    <a:pt x="12" y="35"/>
                    <a:pt x="13" y="35"/>
                  </a:cubicBezTo>
                  <a:cubicBezTo>
                    <a:pt x="14" y="36"/>
                    <a:pt x="15" y="36"/>
                    <a:pt x="16" y="36"/>
                  </a:cubicBezTo>
                  <a:cubicBezTo>
                    <a:pt x="18" y="36"/>
                    <a:pt x="18" y="36"/>
                    <a:pt x="18" y="36"/>
                  </a:cubicBezTo>
                  <a:cubicBezTo>
                    <a:pt x="18" y="37"/>
                    <a:pt x="18" y="37"/>
                    <a:pt x="18" y="37"/>
                  </a:cubicBezTo>
                  <a:cubicBezTo>
                    <a:pt x="0" y="37"/>
                    <a:pt x="0" y="37"/>
                    <a:pt x="0" y="37"/>
                  </a:cubicBezTo>
                  <a:cubicBezTo>
                    <a:pt x="0" y="36"/>
                    <a:pt x="0" y="36"/>
                    <a:pt x="0" y="36"/>
                  </a:cubicBezTo>
                  <a:cubicBezTo>
                    <a:pt x="2" y="36"/>
                    <a:pt x="2" y="36"/>
                    <a:pt x="2" y="36"/>
                  </a:cubicBezTo>
                  <a:cubicBezTo>
                    <a:pt x="4" y="36"/>
                    <a:pt x="5" y="36"/>
                    <a:pt x="6" y="35"/>
                  </a:cubicBezTo>
                  <a:cubicBezTo>
                    <a:pt x="6" y="34"/>
                    <a:pt x="6" y="33"/>
                    <a:pt x="6" y="31"/>
                  </a:cubicBezTo>
                  <a:cubicBezTo>
                    <a:pt x="6" y="7"/>
                    <a:pt x="6" y="7"/>
                    <a:pt x="6" y="7"/>
                  </a:cubicBezTo>
                  <a:cubicBezTo>
                    <a:pt x="6" y="4"/>
                    <a:pt x="6" y="3"/>
                    <a:pt x="5" y="2"/>
                  </a:cubicBezTo>
                  <a:cubicBezTo>
                    <a:pt x="5" y="1"/>
                    <a:pt x="3" y="1"/>
                    <a:pt x="2" y="1"/>
                  </a:cubicBezTo>
                  <a:cubicBezTo>
                    <a:pt x="0" y="1"/>
                    <a:pt x="0" y="1"/>
                    <a:pt x="0" y="1"/>
                  </a:cubicBezTo>
                  <a:cubicBezTo>
                    <a:pt x="0" y="0"/>
                    <a:pt x="0" y="0"/>
                    <a:pt x="0" y="0"/>
                  </a:cubicBezTo>
                  <a:cubicBezTo>
                    <a:pt x="15" y="0"/>
                    <a:pt x="15" y="0"/>
                    <a:pt x="15" y="0"/>
                  </a:cubicBezTo>
                  <a:cubicBezTo>
                    <a:pt x="20" y="0"/>
                    <a:pt x="23" y="0"/>
                    <a:pt x="25" y="1"/>
                  </a:cubicBezTo>
                  <a:cubicBezTo>
                    <a:pt x="27" y="1"/>
                    <a:pt x="29" y="3"/>
                    <a:pt x="30" y="4"/>
                  </a:cubicBezTo>
                  <a:cubicBezTo>
                    <a:pt x="32" y="6"/>
                    <a:pt x="32" y="7"/>
                    <a:pt x="32" y="10"/>
                  </a:cubicBezTo>
                  <a:cubicBezTo>
                    <a:pt x="32" y="12"/>
                    <a:pt x="32" y="14"/>
                    <a:pt x="30" y="16"/>
                  </a:cubicBezTo>
                  <a:cubicBezTo>
                    <a:pt x="28" y="17"/>
                    <a:pt x="26" y="18"/>
                    <a:pt x="22" y="19"/>
                  </a:cubicBezTo>
                  <a:cubicBezTo>
                    <a:pt x="31" y="30"/>
                    <a:pt x="31" y="30"/>
                    <a:pt x="31" y="30"/>
                  </a:cubicBezTo>
                  <a:cubicBezTo>
                    <a:pt x="33" y="32"/>
                    <a:pt x="34" y="34"/>
                    <a:pt x="36" y="35"/>
                  </a:cubicBezTo>
                  <a:cubicBezTo>
                    <a:pt x="37" y="36"/>
                    <a:pt x="39" y="36"/>
                    <a:pt x="41" y="36"/>
                  </a:cubicBezTo>
                  <a:lnTo>
                    <a:pt x="41" y="37"/>
                  </a:lnTo>
                  <a:close/>
                  <a:moveTo>
                    <a:pt x="12" y="18"/>
                  </a:moveTo>
                  <a:cubicBezTo>
                    <a:pt x="12" y="18"/>
                    <a:pt x="13" y="18"/>
                    <a:pt x="13" y="18"/>
                  </a:cubicBezTo>
                  <a:cubicBezTo>
                    <a:pt x="13" y="18"/>
                    <a:pt x="14" y="18"/>
                    <a:pt x="14" y="18"/>
                  </a:cubicBezTo>
                  <a:cubicBezTo>
                    <a:pt x="18" y="18"/>
                    <a:pt x="21" y="17"/>
                    <a:pt x="23" y="16"/>
                  </a:cubicBezTo>
                  <a:cubicBezTo>
                    <a:pt x="25" y="14"/>
                    <a:pt x="26" y="12"/>
                    <a:pt x="26" y="10"/>
                  </a:cubicBezTo>
                  <a:cubicBezTo>
                    <a:pt x="26" y="8"/>
                    <a:pt x="25" y="6"/>
                    <a:pt x="23" y="4"/>
                  </a:cubicBezTo>
                  <a:cubicBezTo>
                    <a:pt x="22" y="3"/>
                    <a:pt x="19" y="2"/>
                    <a:pt x="17" y="2"/>
                  </a:cubicBezTo>
                  <a:cubicBezTo>
                    <a:pt x="16" y="2"/>
                    <a:pt x="14" y="2"/>
                    <a:pt x="12" y="3"/>
                  </a:cubicBezTo>
                  <a:lnTo>
                    <a:pt x="12"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62" name="Freeform 35"/>
            <p:cNvSpPr/>
            <p:nvPr/>
          </p:nvSpPr>
          <p:spPr bwMode="auto">
            <a:xfrm>
              <a:off x="3691" y="2324"/>
              <a:ext cx="52" cy="75"/>
            </a:xfrm>
            <a:custGeom>
              <a:avLst/>
              <a:gdLst>
                <a:gd name="T0" fmla="*/ 24 w 27"/>
                <a:gd name="T1" fmla="*/ 0 h 39"/>
                <a:gd name="T2" fmla="*/ 24 w 27"/>
                <a:gd name="T3" fmla="*/ 13 h 39"/>
                <a:gd name="T4" fmla="*/ 23 w 27"/>
                <a:gd name="T5" fmla="*/ 13 h 39"/>
                <a:gd name="T6" fmla="*/ 21 w 27"/>
                <a:gd name="T7" fmla="*/ 7 h 39"/>
                <a:gd name="T8" fmla="*/ 17 w 27"/>
                <a:gd name="T9" fmla="*/ 4 h 39"/>
                <a:gd name="T10" fmla="*/ 12 w 27"/>
                <a:gd name="T11" fmla="*/ 2 h 39"/>
                <a:gd name="T12" fmla="*/ 7 w 27"/>
                <a:gd name="T13" fmla="*/ 4 h 39"/>
                <a:gd name="T14" fmla="*/ 5 w 27"/>
                <a:gd name="T15" fmla="*/ 8 h 39"/>
                <a:gd name="T16" fmla="*/ 6 w 27"/>
                <a:gd name="T17" fmla="*/ 11 h 39"/>
                <a:gd name="T18" fmla="*/ 15 w 27"/>
                <a:gd name="T19" fmla="*/ 17 h 39"/>
                <a:gd name="T20" fmla="*/ 23 w 27"/>
                <a:gd name="T21" fmla="*/ 21 h 39"/>
                <a:gd name="T22" fmla="*/ 26 w 27"/>
                <a:gd name="T23" fmla="*/ 25 h 39"/>
                <a:gd name="T24" fmla="*/ 27 w 27"/>
                <a:gd name="T25" fmla="*/ 29 h 39"/>
                <a:gd name="T26" fmla="*/ 24 w 27"/>
                <a:gd name="T27" fmla="*/ 36 h 39"/>
                <a:gd name="T28" fmla="*/ 14 w 27"/>
                <a:gd name="T29" fmla="*/ 39 h 39"/>
                <a:gd name="T30" fmla="*/ 11 w 27"/>
                <a:gd name="T31" fmla="*/ 39 h 39"/>
                <a:gd name="T32" fmla="*/ 7 w 27"/>
                <a:gd name="T33" fmla="*/ 38 h 39"/>
                <a:gd name="T34" fmla="*/ 3 w 27"/>
                <a:gd name="T35" fmla="*/ 37 h 39"/>
                <a:gd name="T36" fmla="*/ 2 w 27"/>
                <a:gd name="T37" fmla="*/ 37 h 39"/>
                <a:gd name="T38" fmla="*/ 1 w 27"/>
                <a:gd name="T39" fmla="*/ 39 h 39"/>
                <a:gd name="T40" fmla="*/ 0 w 27"/>
                <a:gd name="T41" fmla="*/ 39 h 39"/>
                <a:gd name="T42" fmla="*/ 0 w 27"/>
                <a:gd name="T43" fmla="*/ 26 h 39"/>
                <a:gd name="T44" fmla="*/ 1 w 27"/>
                <a:gd name="T45" fmla="*/ 26 h 39"/>
                <a:gd name="T46" fmla="*/ 3 w 27"/>
                <a:gd name="T47" fmla="*/ 32 h 39"/>
                <a:gd name="T48" fmla="*/ 8 w 27"/>
                <a:gd name="T49" fmla="*/ 36 h 39"/>
                <a:gd name="T50" fmla="*/ 14 w 27"/>
                <a:gd name="T51" fmla="*/ 37 h 39"/>
                <a:gd name="T52" fmla="*/ 20 w 27"/>
                <a:gd name="T53" fmla="*/ 35 h 39"/>
                <a:gd name="T54" fmla="*/ 22 w 27"/>
                <a:gd name="T55" fmla="*/ 31 h 39"/>
                <a:gd name="T56" fmla="*/ 21 w 27"/>
                <a:gd name="T57" fmla="*/ 28 h 39"/>
                <a:gd name="T58" fmla="*/ 18 w 27"/>
                <a:gd name="T59" fmla="*/ 26 h 39"/>
                <a:gd name="T60" fmla="*/ 12 w 27"/>
                <a:gd name="T61" fmla="*/ 22 h 39"/>
                <a:gd name="T62" fmla="*/ 4 w 27"/>
                <a:gd name="T63" fmla="*/ 18 h 39"/>
                <a:gd name="T64" fmla="*/ 1 w 27"/>
                <a:gd name="T65" fmla="*/ 14 h 39"/>
                <a:gd name="T66" fmla="*/ 0 w 27"/>
                <a:gd name="T67" fmla="*/ 10 h 39"/>
                <a:gd name="T68" fmla="*/ 3 w 27"/>
                <a:gd name="T69" fmla="*/ 3 h 39"/>
                <a:gd name="T70" fmla="*/ 12 w 27"/>
                <a:gd name="T71" fmla="*/ 0 h 39"/>
                <a:gd name="T72" fmla="*/ 19 w 27"/>
                <a:gd name="T73" fmla="*/ 2 h 39"/>
                <a:gd name="T74" fmla="*/ 21 w 27"/>
                <a:gd name="T75" fmla="*/ 2 h 39"/>
                <a:gd name="T76" fmla="*/ 23 w 27"/>
                <a:gd name="T77" fmla="*/ 2 h 39"/>
                <a:gd name="T78" fmla="*/ 23 w 27"/>
                <a:gd name="T79" fmla="*/ 0 h 39"/>
                <a:gd name="T80" fmla="*/ 24 w 27"/>
                <a:gd name="T8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39">
                  <a:moveTo>
                    <a:pt x="24" y="0"/>
                  </a:moveTo>
                  <a:cubicBezTo>
                    <a:pt x="24" y="13"/>
                    <a:pt x="24" y="13"/>
                    <a:pt x="24" y="13"/>
                  </a:cubicBezTo>
                  <a:cubicBezTo>
                    <a:pt x="23" y="13"/>
                    <a:pt x="23" y="13"/>
                    <a:pt x="23" y="13"/>
                  </a:cubicBezTo>
                  <a:cubicBezTo>
                    <a:pt x="23" y="11"/>
                    <a:pt x="22" y="9"/>
                    <a:pt x="21" y="7"/>
                  </a:cubicBezTo>
                  <a:cubicBezTo>
                    <a:pt x="20" y="6"/>
                    <a:pt x="19" y="5"/>
                    <a:pt x="17" y="4"/>
                  </a:cubicBezTo>
                  <a:cubicBezTo>
                    <a:pt x="16" y="3"/>
                    <a:pt x="14" y="2"/>
                    <a:pt x="12" y="2"/>
                  </a:cubicBezTo>
                  <a:cubicBezTo>
                    <a:pt x="10" y="2"/>
                    <a:pt x="8" y="3"/>
                    <a:pt x="7" y="4"/>
                  </a:cubicBezTo>
                  <a:cubicBezTo>
                    <a:pt x="5" y="5"/>
                    <a:pt x="5" y="7"/>
                    <a:pt x="5" y="8"/>
                  </a:cubicBezTo>
                  <a:cubicBezTo>
                    <a:pt x="5" y="9"/>
                    <a:pt x="5" y="10"/>
                    <a:pt x="6" y="11"/>
                  </a:cubicBezTo>
                  <a:cubicBezTo>
                    <a:pt x="7" y="13"/>
                    <a:pt x="10" y="14"/>
                    <a:pt x="15" y="17"/>
                  </a:cubicBezTo>
                  <a:cubicBezTo>
                    <a:pt x="19" y="19"/>
                    <a:pt x="21" y="20"/>
                    <a:pt x="23" y="21"/>
                  </a:cubicBezTo>
                  <a:cubicBezTo>
                    <a:pt x="24" y="22"/>
                    <a:pt x="25" y="23"/>
                    <a:pt x="26" y="25"/>
                  </a:cubicBezTo>
                  <a:cubicBezTo>
                    <a:pt x="27" y="26"/>
                    <a:pt x="27" y="27"/>
                    <a:pt x="27" y="29"/>
                  </a:cubicBezTo>
                  <a:cubicBezTo>
                    <a:pt x="27" y="32"/>
                    <a:pt x="26" y="34"/>
                    <a:pt x="24" y="36"/>
                  </a:cubicBezTo>
                  <a:cubicBezTo>
                    <a:pt x="21" y="38"/>
                    <a:pt x="18" y="39"/>
                    <a:pt x="14" y="39"/>
                  </a:cubicBezTo>
                  <a:cubicBezTo>
                    <a:pt x="13" y="39"/>
                    <a:pt x="12" y="39"/>
                    <a:pt x="11" y="39"/>
                  </a:cubicBezTo>
                  <a:cubicBezTo>
                    <a:pt x="10" y="39"/>
                    <a:pt x="9" y="38"/>
                    <a:pt x="7" y="38"/>
                  </a:cubicBezTo>
                  <a:cubicBezTo>
                    <a:pt x="5" y="37"/>
                    <a:pt x="4" y="37"/>
                    <a:pt x="3" y="37"/>
                  </a:cubicBezTo>
                  <a:cubicBezTo>
                    <a:pt x="3" y="37"/>
                    <a:pt x="2" y="37"/>
                    <a:pt x="2" y="37"/>
                  </a:cubicBezTo>
                  <a:cubicBezTo>
                    <a:pt x="2" y="38"/>
                    <a:pt x="1" y="38"/>
                    <a:pt x="1" y="39"/>
                  </a:cubicBezTo>
                  <a:cubicBezTo>
                    <a:pt x="0" y="39"/>
                    <a:pt x="0" y="39"/>
                    <a:pt x="0" y="39"/>
                  </a:cubicBezTo>
                  <a:cubicBezTo>
                    <a:pt x="0" y="26"/>
                    <a:pt x="0" y="26"/>
                    <a:pt x="0" y="26"/>
                  </a:cubicBezTo>
                  <a:cubicBezTo>
                    <a:pt x="1" y="26"/>
                    <a:pt x="1" y="26"/>
                    <a:pt x="1" y="26"/>
                  </a:cubicBezTo>
                  <a:cubicBezTo>
                    <a:pt x="2" y="29"/>
                    <a:pt x="3" y="31"/>
                    <a:pt x="3" y="32"/>
                  </a:cubicBezTo>
                  <a:cubicBezTo>
                    <a:pt x="4" y="34"/>
                    <a:pt x="6" y="35"/>
                    <a:pt x="8" y="36"/>
                  </a:cubicBezTo>
                  <a:cubicBezTo>
                    <a:pt x="9" y="37"/>
                    <a:pt x="11" y="37"/>
                    <a:pt x="14" y="37"/>
                  </a:cubicBezTo>
                  <a:cubicBezTo>
                    <a:pt x="16" y="37"/>
                    <a:pt x="18" y="36"/>
                    <a:pt x="20" y="35"/>
                  </a:cubicBezTo>
                  <a:cubicBezTo>
                    <a:pt x="21" y="34"/>
                    <a:pt x="22" y="33"/>
                    <a:pt x="22" y="31"/>
                  </a:cubicBezTo>
                  <a:cubicBezTo>
                    <a:pt x="22" y="30"/>
                    <a:pt x="21" y="29"/>
                    <a:pt x="21" y="28"/>
                  </a:cubicBezTo>
                  <a:cubicBezTo>
                    <a:pt x="20" y="27"/>
                    <a:pt x="20" y="26"/>
                    <a:pt x="18" y="26"/>
                  </a:cubicBezTo>
                  <a:cubicBezTo>
                    <a:pt x="18" y="25"/>
                    <a:pt x="15" y="24"/>
                    <a:pt x="12" y="22"/>
                  </a:cubicBezTo>
                  <a:cubicBezTo>
                    <a:pt x="8" y="20"/>
                    <a:pt x="6" y="19"/>
                    <a:pt x="4" y="18"/>
                  </a:cubicBezTo>
                  <a:cubicBezTo>
                    <a:pt x="3" y="17"/>
                    <a:pt x="2" y="16"/>
                    <a:pt x="1" y="14"/>
                  </a:cubicBezTo>
                  <a:cubicBezTo>
                    <a:pt x="0" y="13"/>
                    <a:pt x="0" y="12"/>
                    <a:pt x="0" y="10"/>
                  </a:cubicBezTo>
                  <a:cubicBezTo>
                    <a:pt x="0" y="7"/>
                    <a:pt x="1" y="5"/>
                    <a:pt x="3" y="3"/>
                  </a:cubicBezTo>
                  <a:cubicBezTo>
                    <a:pt x="5" y="1"/>
                    <a:pt x="8" y="0"/>
                    <a:pt x="12" y="0"/>
                  </a:cubicBezTo>
                  <a:cubicBezTo>
                    <a:pt x="14" y="0"/>
                    <a:pt x="16" y="1"/>
                    <a:pt x="19" y="2"/>
                  </a:cubicBezTo>
                  <a:cubicBezTo>
                    <a:pt x="20" y="2"/>
                    <a:pt x="21" y="2"/>
                    <a:pt x="21" y="2"/>
                  </a:cubicBezTo>
                  <a:cubicBezTo>
                    <a:pt x="22" y="2"/>
                    <a:pt x="22" y="2"/>
                    <a:pt x="23" y="2"/>
                  </a:cubicBezTo>
                  <a:cubicBezTo>
                    <a:pt x="23" y="2"/>
                    <a:pt x="23" y="1"/>
                    <a:pt x="23" y="0"/>
                  </a:cubicBez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63" name="Freeform 36"/>
            <p:cNvSpPr/>
            <p:nvPr/>
          </p:nvSpPr>
          <p:spPr bwMode="auto">
            <a:xfrm>
              <a:off x="3750" y="2326"/>
              <a:ext cx="35" cy="71"/>
            </a:xfrm>
            <a:custGeom>
              <a:avLst/>
              <a:gdLst>
                <a:gd name="T0" fmla="*/ 18 w 18"/>
                <a:gd name="T1" fmla="*/ 36 h 37"/>
                <a:gd name="T2" fmla="*/ 18 w 18"/>
                <a:gd name="T3" fmla="*/ 37 h 37"/>
                <a:gd name="T4" fmla="*/ 0 w 18"/>
                <a:gd name="T5" fmla="*/ 37 h 37"/>
                <a:gd name="T6" fmla="*/ 0 w 18"/>
                <a:gd name="T7" fmla="*/ 36 h 37"/>
                <a:gd name="T8" fmla="*/ 2 w 18"/>
                <a:gd name="T9" fmla="*/ 36 h 37"/>
                <a:gd name="T10" fmla="*/ 6 w 18"/>
                <a:gd name="T11" fmla="*/ 35 h 37"/>
                <a:gd name="T12" fmla="*/ 6 w 18"/>
                <a:gd name="T13" fmla="*/ 31 h 37"/>
                <a:gd name="T14" fmla="*/ 6 w 18"/>
                <a:gd name="T15" fmla="*/ 7 h 37"/>
                <a:gd name="T16" fmla="*/ 6 w 18"/>
                <a:gd name="T17" fmla="*/ 3 h 37"/>
                <a:gd name="T18" fmla="*/ 5 w 18"/>
                <a:gd name="T19" fmla="*/ 2 h 37"/>
                <a:gd name="T20" fmla="*/ 2 w 18"/>
                <a:gd name="T21" fmla="*/ 1 h 37"/>
                <a:gd name="T22" fmla="*/ 0 w 18"/>
                <a:gd name="T23" fmla="*/ 1 h 37"/>
                <a:gd name="T24" fmla="*/ 0 w 18"/>
                <a:gd name="T25" fmla="*/ 0 h 37"/>
                <a:gd name="T26" fmla="*/ 18 w 18"/>
                <a:gd name="T27" fmla="*/ 0 h 37"/>
                <a:gd name="T28" fmla="*/ 18 w 18"/>
                <a:gd name="T29" fmla="*/ 1 h 37"/>
                <a:gd name="T30" fmla="*/ 16 w 18"/>
                <a:gd name="T31" fmla="*/ 1 h 37"/>
                <a:gd name="T32" fmla="*/ 13 w 18"/>
                <a:gd name="T33" fmla="*/ 2 h 37"/>
                <a:gd name="T34" fmla="*/ 12 w 18"/>
                <a:gd name="T35" fmla="*/ 7 h 37"/>
                <a:gd name="T36" fmla="*/ 12 w 18"/>
                <a:gd name="T37" fmla="*/ 31 h 37"/>
                <a:gd name="T38" fmla="*/ 12 w 18"/>
                <a:gd name="T39" fmla="*/ 34 h 37"/>
                <a:gd name="T40" fmla="*/ 14 w 18"/>
                <a:gd name="T41" fmla="*/ 36 h 37"/>
                <a:gd name="T42" fmla="*/ 16 w 18"/>
                <a:gd name="T43" fmla="*/ 36 h 37"/>
                <a:gd name="T44" fmla="*/ 18 w 18"/>
                <a:gd name="T45"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37">
                  <a:moveTo>
                    <a:pt x="18" y="36"/>
                  </a:moveTo>
                  <a:cubicBezTo>
                    <a:pt x="18" y="37"/>
                    <a:pt x="18" y="37"/>
                    <a:pt x="18" y="37"/>
                  </a:cubicBezTo>
                  <a:cubicBezTo>
                    <a:pt x="0" y="37"/>
                    <a:pt x="0" y="37"/>
                    <a:pt x="0" y="37"/>
                  </a:cubicBezTo>
                  <a:cubicBezTo>
                    <a:pt x="0" y="36"/>
                    <a:pt x="0" y="36"/>
                    <a:pt x="0" y="36"/>
                  </a:cubicBezTo>
                  <a:cubicBezTo>
                    <a:pt x="2" y="36"/>
                    <a:pt x="2" y="36"/>
                    <a:pt x="2" y="36"/>
                  </a:cubicBezTo>
                  <a:cubicBezTo>
                    <a:pt x="4" y="36"/>
                    <a:pt x="5" y="36"/>
                    <a:pt x="6" y="35"/>
                  </a:cubicBezTo>
                  <a:cubicBezTo>
                    <a:pt x="6" y="34"/>
                    <a:pt x="6" y="33"/>
                    <a:pt x="6" y="31"/>
                  </a:cubicBezTo>
                  <a:cubicBezTo>
                    <a:pt x="6" y="7"/>
                    <a:pt x="6" y="7"/>
                    <a:pt x="6" y="7"/>
                  </a:cubicBezTo>
                  <a:cubicBezTo>
                    <a:pt x="6" y="5"/>
                    <a:pt x="6" y="4"/>
                    <a:pt x="6" y="3"/>
                  </a:cubicBezTo>
                  <a:cubicBezTo>
                    <a:pt x="6" y="2"/>
                    <a:pt x="5" y="2"/>
                    <a:pt x="5" y="2"/>
                  </a:cubicBezTo>
                  <a:cubicBezTo>
                    <a:pt x="4" y="1"/>
                    <a:pt x="3" y="1"/>
                    <a:pt x="2" y="1"/>
                  </a:cubicBezTo>
                  <a:cubicBezTo>
                    <a:pt x="0" y="1"/>
                    <a:pt x="0" y="1"/>
                    <a:pt x="0" y="1"/>
                  </a:cubicBezTo>
                  <a:cubicBezTo>
                    <a:pt x="0" y="0"/>
                    <a:pt x="0" y="0"/>
                    <a:pt x="0" y="0"/>
                  </a:cubicBezTo>
                  <a:cubicBezTo>
                    <a:pt x="18" y="0"/>
                    <a:pt x="18" y="0"/>
                    <a:pt x="18" y="0"/>
                  </a:cubicBezTo>
                  <a:cubicBezTo>
                    <a:pt x="18" y="1"/>
                    <a:pt x="18" y="1"/>
                    <a:pt x="18" y="1"/>
                  </a:cubicBezTo>
                  <a:cubicBezTo>
                    <a:pt x="16" y="1"/>
                    <a:pt x="16" y="1"/>
                    <a:pt x="16" y="1"/>
                  </a:cubicBezTo>
                  <a:cubicBezTo>
                    <a:pt x="15" y="1"/>
                    <a:pt x="14" y="1"/>
                    <a:pt x="13" y="2"/>
                  </a:cubicBezTo>
                  <a:cubicBezTo>
                    <a:pt x="12" y="3"/>
                    <a:pt x="12" y="4"/>
                    <a:pt x="12" y="7"/>
                  </a:cubicBezTo>
                  <a:cubicBezTo>
                    <a:pt x="12" y="31"/>
                    <a:pt x="12" y="31"/>
                    <a:pt x="12" y="31"/>
                  </a:cubicBezTo>
                  <a:cubicBezTo>
                    <a:pt x="12" y="33"/>
                    <a:pt x="12" y="34"/>
                    <a:pt x="12" y="34"/>
                  </a:cubicBezTo>
                  <a:cubicBezTo>
                    <a:pt x="13" y="35"/>
                    <a:pt x="13" y="35"/>
                    <a:pt x="14" y="36"/>
                  </a:cubicBezTo>
                  <a:cubicBezTo>
                    <a:pt x="15" y="36"/>
                    <a:pt x="16" y="36"/>
                    <a:pt x="16" y="36"/>
                  </a:cubicBezTo>
                  <a:lnTo>
                    <a:pt x="1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64" name="Freeform 37"/>
            <p:cNvSpPr/>
            <p:nvPr/>
          </p:nvSpPr>
          <p:spPr bwMode="auto">
            <a:xfrm>
              <a:off x="3790" y="2326"/>
              <a:ext cx="65" cy="71"/>
            </a:xfrm>
            <a:custGeom>
              <a:avLst/>
              <a:gdLst>
                <a:gd name="T0" fmla="*/ 34 w 34"/>
                <a:gd name="T1" fmla="*/ 0 h 37"/>
                <a:gd name="T2" fmla="*/ 34 w 34"/>
                <a:gd name="T3" fmla="*/ 9 h 37"/>
                <a:gd name="T4" fmla="*/ 33 w 34"/>
                <a:gd name="T5" fmla="*/ 9 h 37"/>
                <a:gd name="T6" fmla="*/ 32 w 34"/>
                <a:gd name="T7" fmla="*/ 5 h 37"/>
                <a:gd name="T8" fmla="*/ 30 w 34"/>
                <a:gd name="T9" fmla="*/ 3 h 37"/>
                <a:gd name="T10" fmla="*/ 26 w 34"/>
                <a:gd name="T11" fmla="*/ 2 h 37"/>
                <a:gd name="T12" fmla="*/ 20 w 34"/>
                <a:gd name="T13" fmla="*/ 2 h 37"/>
                <a:gd name="T14" fmla="*/ 20 w 34"/>
                <a:gd name="T15" fmla="*/ 31 h 37"/>
                <a:gd name="T16" fmla="*/ 21 w 34"/>
                <a:gd name="T17" fmla="*/ 35 h 37"/>
                <a:gd name="T18" fmla="*/ 24 w 34"/>
                <a:gd name="T19" fmla="*/ 36 h 37"/>
                <a:gd name="T20" fmla="*/ 26 w 34"/>
                <a:gd name="T21" fmla="*/ 36 h 37"/>
                <a:gd name="T22" fmla="*/ 26 w 34"/>
                <a:gd name="T23" fmla="*/ 37 h 37"/>
                <a:gd name="T24" fmla="*/ 8 w 34"/>
                <a:gd name="T25" fmla="*/ 37 h 37"/>
                <a:gd name="T26" fmla="*/ 8 w 34"/>
                <a:gd name="T27" fmla="*/ 36 h 37"/>
                <a:gd name="T28" fmla="*/ 10 w 34"/>
                <a:gd name="T29" fmla="*/ 36 h 37"/>
                <a:gd name="T30" fmla="*/ 13 w 34"/>
                <a:gd name="T31" fmla="*/ 35 h 37"/>
                <a:gd name="T32" fmla="*/ 14 w 34"/>
                <a:gd name="T33" fmla="*/ 31 h 37"/>
                <a:gd name="T34" fmla="*/ 14 w 34"/>
                <a:gd name="T35" fmla="*/ 2 h 37"/>
                <a:gd name="T36" fmla="*/ 9 w 34"/>
                <a:gd name="T37" fmla="*/ 2 h 37"/>
                <a:gd name="T38" fmla="*/ 5 w 34"/>
                <a:gd name="T39" fmla="*/ 3 h 37"/>
                <a:gd name="T40" fmla="*/ 2 w 34"/>
                <a:gd name="T41" fmla="*/ 5 h 37"/>
                <a:gd name="T42" fmla="*/ 1 w 34"/>
                <a:gd name="T43" fmla="*/ 9 h 37"/>
                <a:gd name="T44" fmla="*/ 0 w 34"/>
                <a:gd name="T45" fmla="*/ 9 h 37"/>
                <a:gd name="T46" fmla="*/ 0 w 34"/>
                <a:gd name="T47" fmla="*/ 0 h 37"/>
                <a:gd name="T48" fmla="*/ 34 w 34"/>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37">
                  <a:moveTo>
                    <a:pt x="34" y="0"/>
                  </a:moveTo>
                  <a:cubicBezTo>
                    <a:pt x="34" y="9"/>
                    <a:pt x="34" y="9"/>
                    <a:pt x="34" y="9"/>
                  </a:cubicBezTo>
                  <a:cubicBezTo>
                    <a:pt x="33" y="9"/>
                    <a:pt x="33" y="9"/>
                    <a:pt x="33" y="9"/>
                  </a:cubicBezTo>
                  <a:cubicBezTo>
                    <a:pt x="33" y="7"/>
                    <a:pt x="33" y="6"/>
                    <a:pt x="32" y="5"/>
                  </a:cubicBezTo>
                  <a:cubicBezTo>
                    <a:pt x="32" y="4"/>
                    <a:pt x="31" y="4"/>
                    <a:pt x="30" y="3"/>
                  </a:cubicBezTo>
                  <a:cubicBezTo>
                    <a:pt x="29" y="3"/>
                    <a:pt x="27" y="2"/>
                    <a:pt x="26" y="2"/>
                  </a:cubicBezTo>
                  <a:cubicBezTo>
                    <a:pt x="20" y="2"/>
                    <a:pt x="20" y="2"/>
                    <a:pt x="20" y="2"/>
                  </a:cubicBezTo>
                  <a:cubicBezTo>
                    <a:pt x="20" y="31"/>
                    <a:pt x="20" y="31"/>
                    <a:pt x="20" y="31"/>
                  </a:cubicBezTo>
                  <a:cubicBezTo>
                    <a:pt x="20" y="33"/>
                    <a:pt x="20" y="35"/>
                    <a:pt x="21" y="35"/>
                  </a:cubicBezTo>
                  <a:cubicBezTo>
                    <a:pt x="21" y="36"/>
                    <a:pt x="23" y="36"/>
                    <a:pt x="24" y="36"/>
                  </a:cubicBezTo>
                  <a:cubicBezTo>
                    <a:pt x="26" y="36"/>
                    <a:pt x="26" y="36"/>
                    <a:pt x="26" y="36"/>
                  </a:cubicBezTo>
                  <a:cubicBezTo>
                    <a:pt x="26" y="37"/>
                    <a:pt x="26" y="37"/>
                    <a:pt x="26" y="37"/>
                  </a:cubicBezTo>
                  <a:cubicBezTo>
                    <a:pt x="8" y="37"/>
                    <a:pt x="8" y="37"/>
                    <a:pt x="8" y="37"/>
                  </a:cubicBezTo>
                  <a:cubicBezTo>
                    <a:pt x="8" y="36"/>
                    <a:pt x="8" y="36"/>
                    <a:pt x="8" y="36"/>
                  </a:cubicBezTo>
                  <a:cubicBezTo>
                    <a:pt x="10" y="36"/>
                    <a:pt x="10" y="36"/>
                    <a:pt x="10" y="36"/>
                  </a:cubicBezTo>
                  <a:cubicBezTo>
                    <a:pt x="11" y="36"/>
                    <a:pt x="13" y="36"/>
                    <a:pt x="13" y="35"/>
                  </a:cubicBezTo>
                  <a:cubicBezTo>
                    <a:pt x="14" y="34"/>
                    <a:pt x="14" y="33"/>
                    <a:pt x="14" y="31"/>
                  </a:cubicBezTo>
                  <a:cubicBezTo>
                    <a:pt x="14" y="2"/>
                    <a:pt x="14" y="2"/>
                    <a:pt x="14" y="2"/>
                  </a:cubicBezTo>
                  <a:cubicBezTo>
                    <a:pt x="9" y="2"/>
                    <a:pt x="9" y="2"/>
                    <a:pt x="9" y="2"/>
                  </a:cubicBezTo>
                  <a:cubicBezTo>
                    <a:pt x="7" y="2"/>
                    <a:pt x="6" y="2"/>
                    <a:pt x="5" y="3"/>
                  </a:cubicBezTo>
                  <a:cubicBezTo>
                    <a:pt x="4" y="3"/>
                    <a:pt x="3" y="4"/>
                    <a:pt x="2" y="5"/>
                  </a:cubicBezTo>
                  <a:cubicBezTo>
                    <a:pt x="1" y="6"/>
                    <a:pt x="1" y="7"/>
                    <a:pt x="1" y="9"/>
                  </a:cubicBezTo>
                  <a:cubicBezTo>
                    <a:pt x="0" y="9"/>
                    <a:pt x="0" y="9"/>
                    <a:pt x="0" y="9"/>
                  </a:cubicBezTo>
                  <a:cubicBezTo>
                    <a:pt x="0" y="0"/>
                    <a:pt x="0" y="0"/>
                    <a:pt x="0" y="0"/>
                  </a:cubicBezTo>
                  <a:lnTo>
                    <a:pt x="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65" name="Freeform 38"/>
            <p:cNvSpPr/>
            <p:nvPr/>
          </p:nvSpPr>
          <p:spPr bwMode="auto">
            <a:xfrm>
              <a:off x="3859" y="2326"/>
              <a:ext cx="82" cy="71"/>
            </a:xfrm>
            <a:custGeom>
              <a:avLst/>
              <a:gdLst>
                <a:gd name="T0" fmla="*/ 29 w 43"/>
                <a:gd name="T1" fmla="*/ 0 h 37"/>
                <a:gd name="T2" fmla="*/ 43 w 43"/>
                <a:gd name="T3" fmla="*/ 0 h 37"/>
                <a:gd name="T4" fmla="*/ 43 w 43"/>
                <a:gd name="T5" fmla="*/ 1 h 37"/>
                <a:gd name="T6" fmla="*/ 42 w 43"/>
                <a:gd name="T7" fmla="*/ 1 h 37"/>
                <a:gd name="T8" fmla="*/ 40 w 43"/>
                <a:gd name="T9" fmla="*/ 2 h 37"/>
                <a:gd name="T10" fmla="*/ 37 w 43"/>
                <a:gd name="T11" fmla="*/ 3 h 37"/>
                <a:gd name="T12" fmla="*/ 34 w 43"/>
                <a:gd name="T13" fmla="*/ 7 h 37"/>
                <a:gd name="T14" fmla="*/ 24 w 43"/>
                <a:gd name="T15" fmla="*/ 21 h 37"/>
                <a:gd name="T16" fmla="*/ 24 w 43"/>
                <a:gd name="T17" fmla="*/ 31 h 37"/>
                <a:gd name="T18" fmla="*/ 25 w 43"/>
                <a:gd name="T19" fmla="*/ 35 h 37"/>
                <a:gd name="T20" fmla="*/ 29 w 43"/>
                <a:gd name="T21" fmla="*/ 36 h 37"/>
                <a:gd name="T22" fmla="*/ 30 w 43"/>
                <a:gd name="T23" fmla="*/ 36 h 37"/>
                <a:gd name="T24" fmla="*/ 30 w 43"/>
                <a:gd name="T25" fmla="*/ 37 h 37"/>
                <a:gd name="T26" fmla="*/ 13 w 43"/>
                <a:gd name="T27" fmla="*/ 37 h 37"/>
                <a:gd name="T28" fmla="*/ 13 w 43"/>
                <a:gd name="T29" fmla="*/ 36 h 37"/>
                <a:gd name="T30" fmla="*/ 14 w 43"/>
                <a:gd name="T31" fmla="*/ 36 h 37"/>
                <a:gd name="T32" fmla="*/ 18 w 43"/>
                <a:gd name="T33" fmla="*/ 35 h 37"/>
                <a:gd name="T34" fmla="*/ 18 w 43"/>
                <a:gd name="T35" fmla="*/ 31 h 37"/>
                <a:gd name="T36" fmla="*/ 18 w 43"/>
                <a:gd name="T37" fmla="*/ 22 h 37"/>
                <a:gd name="T38" fmla="*/ 7 w 43"/>
                <a:gd name="T39" fmla="*/ 6 h 37"/>
                <a:gd name="T40" fmla="*/ 4 w 43"/>
                <a:gd name="T41" fmla="*/ 3 h 37"/>
                <a:gd name="T42" fmla="*/ 1 w 43"/>
                <a:gd name="T43" fmla="*/ 1 h 37"/>
                <a:gd name="T44" fmla="*/ 0 w 43"/>
                <a:gd name="T45" fmla="*/ 1 h 37"/>
                <a:gd name="T46" fmla="*/ 0 w 43"/>
                <a:gd name="T47" fmla="*/ 0 h 37"/>
                <a:gd name="T48" fmla="*/ 17 w 43"/>
                <a:gd name="T49" fmla="*/ 0 h 37"/>
                <a:gd name="T50" fmla="*/ 17 w 43"/>
                <a:gd name="T51" fmla="*/ 1 h 37"/>
                <a:gd name="T52" fmla="*/ 16 w 43"/>
                <a:gd name="T53" fmla="*/ 1 h 37"/>
                <a:gd name="T54" fmla="*/ 14 w 43"/>
                <a:gd name="T55" fmla="*/ 2 h 37"/>
                <a:gd name="T56" fmla="*/ 13 w 43"/>
                <a:gd name="T57" fmla="*/ 3 h 37"/>
                <a:gd name="T58" fmla="*/ 14 w 43"/>
                <a:gd name="T59" fmla="*/ 7 h 37"/>
                <a:gd name="T60" fmla="*/ 23 w 43"/>
                <a:gd name="T61" fmla="*/ 19 h 37"/>
                <a:gd name="T62" fmla="*/ 31 w 43"/>
                <a:gd name="T63" fmla="*/ 8 h 37"/>
                <a:gd name="T64" fmla="*/ 33 w 43"/>
                <a:gd name="T65" fmla="*/ 4 h 37"/>
                <a:gd name="T66" fmla="*/ 32 w 43"/>
                <a:gd name="T67" fmla="*/ 2 h 37"/>
                <a:gd name="T68" fmla="*/ 31 w 43"/>
                <a:gd name="T69" fmla="*/ 1 h 37"/>
                <a:gd name="T70" fmla="*/ 29 w 43"/>
                <a:gd name="T71" fmla="*/ 1 h 37"/>
                <a:gd name="T72" fmla="*/ 29 w 43"/>
                <a:gd name="T7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 h="37">
                  <a:moveTo>
                    <a:pt x="29" y="0"/>
                  </a:moveTo>
                  <a:cubicBezTo>
                    <a:pt x="43" y="0"/>
                    <a:pt x="43" y="0"/>
                    <a:pt x="43" y="0"/>
                  </a:cubicBezTo>
                  <a:cubicBezTo>
                    <a:pt x="43" y="1"/>
                    <a:pt x="43" y="1"/>
                    <a:pt x="43" y="1"/>
                  </a:cubicBezTo>
                  <a:cubicBezTo>
                    <a:pt x="42" y="1"/>
                    <a:pt x="42" y="1"/>
                    <a:pt x="42" y="1"/>
                  </a:cubicBezTo>
                  <a:cubicBezTo>
                    <a:pt x="42" y="1"/>
                    <a:pt x="41" y="1"/>
                    <a:pt x="40" y="2"/>
                  </a:cubicBezTo>
                  <a:cubicBezTo>
                    <a:pt x="39" y="2"/>
                    <a:pt x="38" y="3"/>
                    <a:pt x="37" y="3"/>
                  </a:cubicBezTo>
                  <a:cubicBezTo>
                    <a:pt x="36" y="4"/>
                    <a:pt x="35" y="6"/>
                    <a:pt x="34" y="7"/>
                  </a:cubicBezTo>
                  <a:cubicBezTo>
                    <a:pt x="24" y="21"/>
                    <a:pt x="24" y="21"/>
                    <a:pt x="24" y="21"/>
                  </a:cubicBezTo>
                  <a:cubicBezTo>
                    <a:pt x="24" y="31"/>
                    <a:pt x="24" y="31"/>
                    <a:pt x="24" y="31"/>
                  </a:cubicBezTo>
                  <a:cubicBezTo>
                    <a:pt x="24" y="33"/>
                    <a:pt x="24" y="35"/>
                    <a:pt x="25" y="35"/>
                  </a:cubicBezTo>
                  <a:cubicBezTo>
                    <a:pt x="26" y="36"/>
                    <a:pt x="27" y="36"/>
                    <a:pt x="29" y="36"/>
                  </a:cubicBezTo>
                  <a:cubicBezTo>
                    <a:pt x="30" y="36"/>
                    <a:pt x="30" y="36"/>
                    <a:pt x="30" y="36"/>
                  </a:cubicBezTo>
                  <a:cubicBezTo>
                    <a:pt x="30" y="37"/>
                    <a:pt x="30" y="37"/>
                    <a:pt x="30" y="37"/>
                  </a:cubicBezTo>
                  <a:cubicBezTo>
                    <a:pt x="13" y="37"/>
                    <a:pt x="13" y="37"/>
                    <a:pt x="13" y="37"/>
                  </a:cubicBezTo>
                  <a:cubicBezTo>
                    <a:pt x="13" y="36"/>
                    <a:pt x="13" y="36"/>
                    <a:pt x="13" y="36"/>
                  </a:cubicBezTo>
                  <a:cubicBezTo>
                    <a:pt x="14" y="36"/>
                    <a:pt x="14" y="36"/>
                    <a:pt x="14" y="36"/>
                  </a:cubicBezTo>
                  <a:cubicBezTo>
                    <a:pt x="16" y="36"/>
                    <a:pt x="17" y="36"/>
                    <a:pt x="18" y="35"/>
                  </a:cubicBezTo>
                  <a:cubicBezTo>
                    <a:pt x="18" y="34"/>
                    <a:pt x="18" y="33"/>
                    <a:pt x="18" y="31"/>
                  </a:cubicBezTo>
                  <a:cubicBezTo>
                    <a:pt x="18" y="22"/>
                    <a:pt x="18" y="22"/>
                    <a:pt x="18" y="22"/>
                  </a:cubicBezTo>
                  <a:cubicBezTo>
                    <a:pt x="7" y="6"/>
                    <a:pt x="7" y="6"/>
                    <a:pt x="7" y="6"/>
                  </a:cubicBezTo>
                  <a:cubicBezTo>
                    <a:pt x="6" y="5"/>
                    <a:pt x="5" y="3"/>
                    <a:pt x="4" y="3"/>
                  </a:cubicBezTo>
                  <a:cubicBezTo>
                    <a:pt x="4" y="3"/>
                    <a:pt x="3" y="2"/>
                    <a:pt x="1" y="1"/>
                  </a:cubicBezTo>
                  <a:cubicBezTo>
                    <a:pt x="1" y="1"/>
                    <a:pt x="0" y="1"/>
                    <a:pt x="0" y="1"/>
                  </a:cubicBezTo>
                  <a:cubicBezTo>
                    <a:pt x="0" y="0"/>
                    <a:pt x="0" y="0"/>
                    <a:pt x="0" y="0"/>
                  </a:cubicBezTo>
                  <a:cubicBezTo>
                    <a:pt x="17" y="0"/>
                    <a:pt x="17" y="0"/>
                    <a:pt x="17" y="0"/>
                  </a:cubicBezTo>
                  <a:cubicBezTo>
                    <a:pt x="17" y="1"/>
                    <a:pt x="17" y="1"/>
                    <a:pt x="17" y="1"/>
                  </a:cubicBezTo>
                  <a:cubicBezTo>
                    <a:pt x="16" y="1"/>
                    <a:pt x="16" y="1"/>
                    <a:pt x="16" y="1"/>
                  </a:cubicBezTo>
                  <a:cubicBezTo>
                    <a:pt x="15" y="1"/>
                    <a:pt x="15" y="1"/>
                    <a:pt x="14" y="2"/>
                  </a:cubicBezTo>
                  <a:cubicBezTo>
                    <a:pt x="13" y="2"/>
                    <a:pt x="13" y="3"/>
                    <a:pt x="13" y="3"/>
                  </a:cubicBezTo>
                  <a:cubicBezTo>
                    <a:pt x="13" y="4"/>
                    <a:pt x="13" y="5"/>
                    <a:pt x="14" y="7"/>
                  </a:cubicBezTo>
                  <a:cubicBezTo>
                    <a:pt x="23" y="19"/>
                    <a:pt x="23" y="19"/>
                    <a:pt x="23" y="19"/>
                  </a:cubicBezTo>
                  <a:cubicBezTo>
                    <a:pt x="31" y="8"/>
                    <a:pt x="31" y="8"/>
                    <a:pt x="31" y="8"/>
                  </a:cubicBezTo>
                  <a:cubicBezTo>
                    <a:pt x="32" y="6"/>
                    <a:pt x="33" y="5"/>
                    <a:pt x="33" y="4"/>
                  </a:cubicBezTo>
                  <a:cubicBezTo>
                    <a:pt x="33" y="3"/>
                    <a:pt x="33" y="3"/>
                    <a:pt x="32" y="2"/>
                  </a:cubicBezTo>
                  <a:cubicBezTo>
                    <a:pt x="32" y="2"/>
                    <a:pt x="32" y="2"/>
                    <a:pt x="31" y="1"/>
                  </a:cubicBezTo>
                  <a:cubicBezTo>
                    <a:pt x="31" y="1"/>
                    <a:pt x="30" y="1"/>
                    <a:pt x="29" y="1"/>
                  </a:cubicBezTo>
                  <a:lnTo>
                    <a:pt x="2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66" name="Freeform 39"/>
            <p:cNvSpPr>
              <a:spLocks noEditPoints="1"/>
            </p:cNvSpPr>
            <p:nvPr/>
          </p:nvSpPr>
          <p:spPr bwMode="auto">
            <a:xfrm>
              <a:off x="3970" y="2324"/>
              <a:ext cx="76" cy="75"/>
            </a:xfrm>
            <a:custGeom>
              <a:avLst/>
              <a:gdLst>
                <a:gd name="T0" fmla="*/ 21 w 40"/>
                <a:gd name="T1" fmla="*/ 0 h 39"/>
                <a:gd name="T2" fmla="*/ 34 w 40"/>
                <a:gd name="T3" fmla="*/ 6 h 39"/>
                <a:gd name="T4" fmla="*/ 40 w 40"/>
                <a:gd name="T5" fmla="*/ 19 h 39"/>
                <a:gd name="T6" fmla="*/ 34 w 40"/>
                <a:gd name="T7" fmla="*/ 34 h 39"/>
                <a:gd name="T8" fmla="*/ 20 w 40"/>
                <a:gd name="T9" fmla="*/ 39 h 39"/>
                <a:gd name="T10" fmla="*/ 6 w 40"/>
                <a:gd name="T11" fmla="*/ 34 h 39"/>
                <a:gd name="T12" fmla="*/ 0 w 40"/>
                <a:gd name="T13" fmla="*/ 20 h 39"/>
                <a:gd name="T14" fmla="*/ 7 w 40"/>
                <a:gd name="T15" fmla="*/ 5 h 39"/>
                <a:gd name="T16" fmla="*/ 21 w 40"/>
                <a:gd name="T17" fmla="*/ 0 h 39"/>
                <a:gd name="T18" fmla="*/ 20 w 40"/>
                <a:gd name="T19" fmla="*/ 2 h 39"/>
                <a:gd name="T20" fmla="*/ 11 w 40"/>
                <a:gd name="T21" fmla="*/ 6 h 39"/>
                <a:gd name="T22" fmla="*/ 7 w 40"/>
                <a:gd name="T23" fmla="*/ 19 h 39"/>
                <a:gd name="T24" fmla="*/ 11 w 40"/>
                <a:gd name="T25" fmla="*/ 33 h 39"/>
                <a:gd name="T26" fmla="*/ 20 w 40"/>
                <a:gd name="T27" fmla="*/ 37 h 39"/>
                <a:gd name="T28" fmla="*/ 30 w 40"/>
                <a:gd name="T29" fmla="*/ 33 h 39"/>
                <a:gd name="T30" fmla="*/ 33 w 40"/>
                <a:gd name="T31" fmla="*/ 20 h 39"/>
                <a:gd name="T32" fmla="*/ 29 w 40"/>
                <a:gd name="T33" fmla="*/ 6 h 39"/>
                <a:gd name="T34" fmla="*/ 20 w 40"/>
                <a:gd name="T35"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9">
                  <a:moveTo>
                    <a:pt x="21" y="0"/>
                  </a:moveTo>
                  <a:cubicBezTo>
                    <a:pt x="26" y="0"/>
                    <a:pt x="31" y="2"/>
                    <a:pt x="34" y="6"/>
                  </a:cubicBezTo>
                  <a:cubicBezTo>
                    <a:pt x="38" y="9"/>
                    <a:pt x="40" y="14"/>
                    <a:pt x="40" y="19"/>
                  </a:cubicBezTo>
                  <a:cubicBezTo>
                    <a:pt x="40" y="25"/>
                    <a:pt x="38" y="30"/>
                    <a:pt x="34" y="34"/>
                  </a:cubicBezTo>
                  <a:cubicBezTo>
                    <a:pt x="30" y="37"/>
                    <a:pt x="26" y="39"/>
                    <a:pt x="20" y="39"/>
                  </a:cubicBezTo>
                  <a:cubicBezTo>
                    <a:pt x="14" y="39"/>
                    <a:pt x="10" y="37"/>
                    <a:pt x="6" y="34"/>
                  </a:cubicBezTo>
                  <a:cubicBezTo>
                    <a:pt x="2" y="30"/>
                    <a:pt x="0" y="25"/>
                    <a:pt x="0" y="20"/>
                  </a:cubicBezTo>
                  <a:cubicBezTo>
                    <a:pt x="0" y="14"/>
                    <a:pt x="2" y="9"/>
                    <a:pt x="7" y="5"/>
                  </a:cubicBezTo>
                  <a:cubicBezTo>
                    <a:pt x="11" y="2"/>
                    <a:pt x="15" y="0"/>
                    <a:pt x="21" y="0"/>
                  </a:cubicBezTo>
                  <a:close/>
                  <a:moveTo>
                    <a:pt x="20" y="2"/>
                  </a:moveTo>
                  <a:cubicBezTo>
                    <a:pt x="16" y="2"/>
                    <a:pt x="13" y="3"/>
                    <a:pt x="11" y="6"/>
                  </a:cubicBezTo>
                  <a:cubicBezTo>
                    <a:pt x="8" y="9"/>
                    <a:pt x="7" y="13"/>
                    <a:pt x="7" y="19"/>
                  </a:cubicBezTo>
                  <a:cubicBezTo>
                    <a:pt x="7" y="26"/>
                    <a:pt x="8" y="30"/>
                    <a:pt x="11" y="33"/>
                  </a:cubicBezTo>
                  <a:cubicBezTo>
                    <a:pt x="13" y="36"/>
                    <a:pt x="16" y="37"/>
                    <a:pt x="20" y="37"/>
                  </a:cubicBezTo>
                  <a:cubicBezTo>
                    <a:pt x="24" y="37"/>
                    <a:pt x="27" y="36"/>
                    <a:pt x="30" y="33"/>
                  </a:cubicBezTo>
                  <a:cubicBezTo>
                    <a:pt x="32" y="30"/>
                    <a:pt x="33" y="26"/>
                    <a:pt x="33" y="20"/>
                  </a:cubicBezTo>
                  <a:cubicBezTo>
                    <a:pt x="33" y="14"/>
                    <a:pt x="32" y="9"/>
                    <a:pt x="29" y="6"/>
                  </a:cubicBezTo>
                  <a:cubicBezTo>
                    <a:pt x="27" y="3"/>
                    <a:pt x="24" y="2"/>
                    <a:pt x="2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67" name="Freeform 40"/>
            <p:cNvSpPr/>
            <p:nvPr/>
          </p:nvSpPr>
          <p:spPr bwMode="auto">
            <a:xfrm>
              <a:off x="4052" y="2326"/>
              <a:ext cx="59" cy="71"/>
            </a:xfrm>
            <a:custGeom>
              <a:avLst/>
              <a:gdLst>
                <a:gd name="T0" fmla="*/ 12 w 31"/>
                <a:gd name="T1" fmla="*/ 2 h 37"/>
                <a:gd name="T2" fmla="*/ 12 w 31"/>
                <a:gd name="T3" fmla="*/ 17 h 37"/>
                <a:gd name="T4" fmla="*/ 19 w 31"/>
                <a:gd name="T5" fmla="*/ 17 h 37"/>
                <a:gd name="T6" fmla="*/ 23 w 31"/>
                <a:gd name="T7" fmla="*/ 16 h 37"/>
                <a:gd name="T8" fmla="*/ 25 w 31"/>
                <a:gd name="T9" fmla="*/ 12 h 37"/>
                <a:gd name="T10" fmla="*/ 26 w 31"/>
                <a:gd name="T11" fmla="*/ 12 h 37"/>
                <a:gd name="T12" fmla="*/ 26 w 31"/>
                <a:gd name="T13" fmla="*/ 24 h 37"/>
                <a:gd name="T14" fmla="*/ 25 w 31"/>
                <a:gd name="T15" fmla="*/ 24 h 37"/>
                <a:gd name="T16" fmla="*/ 24 w 31"/>
                <a:gd name="T17" fmla="*/ 21 h 37"/>
                <a:gd name="T18" fmla="*/ 22 w 31"/>
                <a:gd name="T19" fmla="*/ 20 h 37"/>
                <a:gd name="T20" fmla="*/ 19 w 31"/>
                <a:gd name="T21" fmla="*/ 19 h 37"/>
                <a:gd name="T22" fmla="*/ 12 w 31"/>
                <a:gd name="T23" fmla="*/ 19 h 37"/>
                <a:gd name="T24" fmla="*/ 12 w 31"/>
                <a:gd name="T25" fmla="*/ 31 h 37"/>
                <a:gd name="T26" fmla="*/ 12 w 31"/>
                <a:gd name="T27" fmla="*/ 34 h 37"/>
                <a:gd name="T28" fmla="*/ 13 w 31"/>
                <a:gd name="T29" fmla="*/ 36 h 37"/>
                <a:gd name="T30" fmla="*/ 16 w 31"/>
                <a:gd name="T31" fmla="*/ 36 h 37"/>
                <a:gd name="T32" fmla="*/ 18 w 31"/>
                <a:gd name="T33" fmla="*/ 36 h 37"/>
                <a:gd name="T34" fmla="*/ 18 w 31"/>
                <a:gd name="T35" fmla="*/ 37 h 37"/>
                <a:gd name="T36" fmla="*/ 0 w 31"/>
                <a:gd name="T37" fmla="*/ 37 h 37"/>
                <a:gd name="T38" fmla="*/ 0 w 31"/>
                <a:gd name="T39" fmla="*/ 36 h 37"/>
                <a:gd name="T40" fmla="*/ 1 w 31"/>
                <a:gd name="T41" fmla="*/ 36 h 37"/>
                <a:gd name="T42" fmla="*/ 5 w 31"/>
                <a:gd name="T43" fmla="*/ 35 h 37"/>
                <a:gd name="T44" fmla="*/ 6 w 31"/>
                <a:gd name="T45" fmla="*/ 31 h 37"/>
                <a:gd name="T46" fmla="*/ 6 w 31"/>
                <a:gd name="T47" fmla="*/ 7 h 37"/>
                <a:gd name="T48" fmla="*/ 5 w 31"/>
                <a:gd name="T49" fmla="*/ 3 h 37"/>
                <a:gd name="T50" fmla="*/ 4 w 31"/>
                <a:gd name="T51" fmla="*/ 2 h 37"/>
                <a:gd name="T52" fmla="*/ 1 w 31"/>
                <a:gd name="T53" fmla="*/ 1 h 37"/>
                <a:gd name="T54" fmla="*/ 0 w 31"/>
                <a:gd name="T55" fmla="*/ 1 h 37"/>
                <a:gd name="T56" fmla="*/ 0 w 31"/>
                <a:gd name="T57" fmla="*/ 0 h 37"/>
                <a:gd name="T58" fmla="*/ 31 w 31"/>
                <a:gd name="T59" fmla="*/ 0 h 37"/>
                <a:gd name="T60" fmla="*/ 31 w 31"/>
                <a:gd name="T61" fmla="*/ 8 h 37"/>
                <a:gd name="T62" fmla="*/ 30 w 31"/>
                <a:gd name="T63" fmla="*/ 8 h 37"/>
                <a:gd name="T64" fmla="*/ 28 w 31"/>
                <a:gd name="T65" fmla="*/ 4 h 37"/>
                <a:gd name="T66" fmla="*/ 26 w 31"/>
                <a:gd name="T67" fmla="*/ 3 h 37"/>
                <a:gd name="T68" fmla="*/ 21 w 31"/>
                <a:gd name="T69" fmla="*/ 2 h 37"/>
                <a:gd name="T70" fmla="*/ 12 w 31"/>
                <a:gd name="T71"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37">
                  <a:moveTo>
                    <a:pt x="12" y="2"/>
                  </a:moveTo>
                  <a:cubicBezTo>
                    <a:pt x="12" y="17"/>
                    <a:pt x="12" y="17"/>
                    <a:pt x="12" y="17"/>
                  </a:cubicBezTo>
                  <a:cubicBezTo>
                    <a:pt x="19" y="17"/>
                    <a:pt x="19" y="17"/>
                    <a:pt x="19" y="17"/>
                  </a:cubicBezTo>
                  <a:cubicBezTo>
                    <a:pt x="21" y="17"/>
                    <a:pt x="22" y="16"/>
                    <a:pt x="23" y="16"/>
                  </a:cubicBezTo>
                  <a:cubicBezTo>
                    <a:pt x="24" y="15"/>
                    <a:pt x="24" y="14"/>
                    <a:pt x="25" y="12"/>
                  </a:cubicBezTo>
                  <a:cubicBezTo>
                    <a:pt x="26" y="12"/>
                    <a:pt x="26" y="12"/>
                    <a:pt x="26" y="12"/>
                  </a:cubicBezTo>
                  <a:cubicBezTo>
                    <a:pt x="26" y="24"/>
                    <a:pt x="26" y="24"/>
                    <a:pt x="26" y="24"/>
                  </a:cubicBezTo>
                  <a:cubicBezTo>
                    <a:pt x="25" y="24"/>
                    <a:pt x="25" y="24"/>
                    <a:pt x="25" y="24"/>
                  </a:cubicBezTo>
                  <a:cubicBezTo>
                    <a:pt x="25" y="23"/>
                    <a:pt x="24" y="22"/>
                    <a:pt x="24" y="21"/>
                  </a:cubicBezTo>
                  <a:cubicBezTo>
                    <a:pt x="24" y="20"/>
                    <a:pt x="23" y="20"/>
                    <a:pt x="22" y="20"/>
                  </a:cubicBezTo>
                  <a:cubicBezTo>
                    <a:pt x="22" y="19"/>
                    <a:pt x="21" y="19"/>
                    <a:pt x="19" y="19"/>
                  </a:cubicBezTo>
                  <a:cubicBezTo>
                    <a:pt x="12" y="19"/>
                    <a:pt x="12" y="19"/>
                    <a:pt x="12" y="19"/>
                  </a:cubicBezTo>
                  <a:cubicBezTo>
                    <a:pt x="12" y="31"/>
                    <a:pt x="12" y="31"/>
                    <a:pt x="12" y="31"/>
                  </a:cubicBezTo>
                  <a:cubicBezTo>
                    <a:pt x="12" y="33"/>
                    <a:pt x="12" y="34"/>
                    <a:pt x="12" y="34"/>
                  </a:cubicBezTo>
                  <a:cubicBezTo>
                    <a:pt x="12" y="35"/>
                    <a:pt x="13" y="35"/>
                    <a:pt x="13" y="36"/>
                  </a:cubicBezTo>
                  <a:cubicBezTo>
                    <a:pt x="14" y="36"/>
                    <a:pt x="15" y="36"/>
                    <a:pt x="16" y="36"/>
                  </a:cubicBezTo>
                  <a:cubicBezTo>
                    <a:pt x="18" y="36"/>
                    <a:pt x="18" y="36"/>
                    <a:pt x="18" y="36"/>
                  </a:cubicBezTo>
                  <a:cubicBezTo>
                    <a:pt x="18" y="37"/>
                    <a:pt x="18" y="37"/>
                    <a:pt x="18" y="37"/>
                  </a:cubicBezTo>
                  <a:cubicBezTo>
                    <a:pt x="0" y="37"/>
                    <a:pt x="0" y="37"/>
                    <a:pt x="0" y="37"/>
                  </a:cubicBezTo>
                  <a:cubicBezTo>
                    <a:pt x="0" y="36"/>
                    <a:pt x="0" y="36"/>
                    <a:pt x="0" y="36"/>
                  </a:cubicBezTo>
                  <a:cubicBezTo>
                    <a:pt x="1" y="36"/>
                    <a:pt x="1" y="36"/>
                    <a:pt x="1" y="36"/>
                  </a:cubicBezTo>
                  <a:cubicBezTo>
                    <a:pt x="3" y="36"/>
                    <a:pt x="4" y="36"/>
                    <a:pt x="5" y="35"/>
                  </a:cubicBezTo>
                  <a:cubicBezTo>
                    <a:pt x="6" y="34"/>
                    <a:pt x="6" y="33"/>
                    <a:pt x="6" y="31"/>
                  </a:cubicBezTo>
                  <a:cubicBezTo>
                    <a:pt x="6" y="7"/>
                    <a:pt x="6" y="7"/>
                    <a:pt x="6" y="7"/>
                  </a:cubicBezTo>
                  <a:cubicBezTo>
                    <a:pt x="6" y="5"/>
                    <a:pt x="6" y="4"/>
                    <a:pt x="5" y="3"/>
                  </a:cubicBezTo>
                  <a:cubicBezTo>
                    <a:pt x="5" y="2"/>
                    <a:pt x="5" y="2"/>
                    <a:pt x="4" y="2"/>
                  </a:cubicBezTo>
                  <a:cubicBezTo>
                    <a:pt x="3" y="1"/>
                    <a:pt x="2" y="1"/>
                    <a:pt x="1" y="1"/>
                  </a:cubicBezTo>
                  <a:cubicBezTo>
                    <a:pt x="0" y="1"/>
                    <a:pt x="0" y="1"/>
                    <a:pt x="0" y="1"/>
                  </a:cubicBezTo>
                  <a:cubicBezTo>
                    <a:pt x="0" y="0"/>
                    <a:pt x="0" y="0"/>
                    <a:pt x="0" y="0"/>
                  </a:cubicBezTo>
                  <a:cubicBezTo>
                    <a:pt x="31" y="0"/>
                    <a:pt x="31" y="0"/>
                    <a:pt x="31" y="0"/>
                  </a:cubicBezTo>
                  <a:cubicBezTo>
                    <a:pt x="31" y="8"/>
                    <a:pt x="31" y="8"/>
                    <a:pt x="31" y="8"/>
                  </a:cubicBezTo>
                  <a:cubicBezTo>
                    <a:pt x="30" y="8"/>
                    <a:pt x="30" y="8"/>
                    <a:pt x="30" y="8"/>
                  </a:cubicBezTo>
                  <a:cubicBezTo>
                    <a:pt x="29" y="6"/>
                    <a:pt x="29" y="5"/>
                    <a:pt x="28" y="4"/>
                  </a:cubicBezTo>
                  <a:cubicBezTo>
                    <a:pt x="27" y="4"/>
                    <a:pt x="27" y="3"/>
                    <a:pt x="26" y="3"/>
                  </a:cubicBezTo>
                  <a:cubicBezTo>
                    <a:pt x="25" y="2"/>
                    <a:pt x="23" y="2"/>
                    <a:pt x="21" y="2"/>
                  </a:cubicBezTo>
                  <a:lnTo>
                    <a:pt x="1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68" name="Freeform 41"/>
            <p:cNvSpPr>
              <a:spLocks noEditPoints="1"/>
            </p:cNvSpPr>
            <p:nvPr/>
          </p:nvSpPr>
          <p:spPr bwMode="auto">
            <a:xfrm>
              <a:off x="4145" y="2326"/>
              <a:ext cx="59" cy="71"/>
            </a:xfrm>
            <a:custGeom>
              <a:avLst/>
              <a:gdLst>
                <a:gd name="T0" fmla="*/ 11 w 31"/>
                <a:gd name="T1" fmla="*/ 20 h 37"/>
                <a:gd name="T2" fmla="*/ 11 w 31"/>
                <a:gd name="T3" fmla="*/ 31 h 37"/>
                <a:gd name="T4" fmla="*/ 12 w 31"/>
                <a:gd name="T5" fmla="*/ 35 h 37"/>
                <a:gd name="T6" fmla="*/ 16 w 31"/>
                <a:gd name="T7" fmla="*/ 36 h 37"/>
                <a:gd name="T8" fmla="*/ 17 w 31"/>
                <a:gd name="T9" fmla="*/ 36 h 37"/>
                <a:gd name="T10" fmla="*/ 17 w 31"/>
                <a:gd name="T11" fmla="*/ 37 h 37"/>
                <a:gd name="T12" fmla="*/ 0 w 31"/>
                <a:gd name="T13" fmla="*/ 37 h 37"/>
                <a:gd name="T14" fmla="*/ 0 w 31"/>
                <a:gd name="T15" fmla="*/ 36 h 37"/>
                <a:gd name="T16" fmla="*/ 1 w 31"/>
                <a:gd name="T17" fmla="*/ 36 h 37"/>
                <a:gd name="T18" fmla="*/ 5 w 31"/>
                <a:gd name="T19" fmla="*/ 35 h 37"/>
                <a:gd name="T20" fmla="*/ 6 w 31"/>
                <a:gd name="T21" fmla="*/ 31 h 37"/>
                <a:gd name="T22" fmla="*/ 6 w 31"/>
                <a:gd name="T23" fmla="*/ 7 h 37"/>
                <a:gd name="T24" fmla="*/ 5 w 31"/>
                <a:gd name="T25" fmla="*/ 2 h 37"/>
                <a:gd name="T26" fmla="*/ 1 w 31"/>
                <a:gd name="T27" fmla="*/ 1 h 37"/>
                <a:gd name="T28" fmla="*/ 0 w 31"/>
                <a:gd name="T29" fmla="*/ 1 h 37"/>
                <a:gd name="T30" fmla="*/ 0 w 31"/>
                <a:gd name="T31" fmla="*/ 0 h 37"/>
                <a:gd name="T32" fmla="*/ 15 w 31"/>
                <a:gd name="T33" fmla="*/ 0 h 37"/>
                <a:gd name="T34" fmla="*/ 24 w 31"/>
                <a:gd name="T35" fmla="*/ 1 h 37"/>
                <a:gd name="T36" fmla="*/ 29 w 31"/>
                <a:gd name="T37" fmla="*/ 5 h 37"/>
                <a:gd name="T38" fmla="*/ 31 w 31"/>
                <a:gd name="T39" fmla="*/ 10 h 37"/>
                <a:gd name="T40" fmla="*/ 28 w 31"/>
                <a:gd name="T41" fmla="*/ 18 h 37"/>
                <a:gd name="T42" fmla="*/ 18 w 31"/>
                <a:gd name="T43" fmla="*/ 21 h 37"/>
                <a:gd name="T44" fmla="*/ 15 w 31"/>
                <a:gd name="T45" fmla="*/ 20 h 37"/>
                <a:gd name="T46" fmla="*/ 11 w 31"/>
                <a:gd name="T47" fmla="*/ 20 h 37"/>
                <a:gd name="T48" fmla="*/ 11 w 31"/>
                <a:gd name="T49" fmla="*/ 18 h 37"/>
                <a:gd name="T50" fmla="*/ 14 w 31"/>
                <a:gd name="T51" fmla="*/ 19 h 37"/>
                <a:gd name="T52" fmla="*/ 16 w 31"/>
                <a:gd name="T53" fmla="*/ 19 h 37"/>
                <a:gd name="T54" fmla="*/ 22 w 31"/>
                <a:gd name="T55" fmla="*/ 17 h 37"/>
                <a:gd name="T56" fmla="*/ 24 w 31"/>
                <a:gd name="T57" fmla="*/ 11 h 37"/>
                <a:gd name="T58" fmla="*/ 23 w 31"/>
                <a:gd name="T59" fmla="*/ 6 h 37"/>
                <a:gd name="T60" fmla="*/ 20 w 31"/>
                <a:gd name="T61" fmla="*/ 3 h 37"/>
                <a:gd name="T62" fmla="*/ 15 w 31"/>
                <a:gd name="T63" fmla="*/ 2 h 37"/>
                <a:gd name="T64" fmla="*/ 11 w 31"/>
                <a:gd name="T65" fmla="*/ 3 h 37"/>
                <a:gd name="T66" fmla="*/ 11 w 31"/>
                <a:gd name="T67"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7">
                  <a:moveTo>
                    <a:pt x="11" y="20"/>
                  </a:moveTo>
                  <a:cubicBezTo>
                    <a:pt x="11" y="31"/>
                    <a:pt x="11" y="31"/>
                    <a:pt x="11" y="31"/>
                  </a:cubicBezTo>
                  <a:cubicBezTo>
                    <a:pt x="11" y="33"/>
                    <a:pt x="12" y="35"/>
                    <a:pt x="12" y="35"/>
                  </a:cubicBezTo>
                  <a:cubicBezTo>
                    <a:pt x="13" y="36"/>
                    <a:pt x="14" y="36"/>
                    <a:pt x="16" y="36"/>
                  </a:cubicBezTo>
                  <a:cubicBezTo>
                    <a:pt x="17" y="36"/>
                    <a:pt x="17" y="36"/>
                    <a:pt x="17" y="36"/>
                  </a:cubicBezTo>
                  <a:cubicBezTo>
                    <a:pt x="17" y="37"/>
                    <a:pt x="17" y="37"/>
                    <a:pt x="17" y="37"/>
                  </a:cubicBezTo>
                  <a:cubicBezTo>
                    <a:pt x="0" y="37"/>
                    <a:pt x="0" y="37"/>
                    <a:pt x="0" y="37"/>
                  </a:cubicBezTo>
                  <a:cubicBezTo>
                    <a:pt x="0" y="36"/>
                    <a:pt x="0" y="36"/>
                    <a:pt x="0" y="36"/>
                  </a:cubicBezTo>
                  <a:cubicBezTo>
                    <a:pt x="1" y="36"/>
                    <a:pt x="1" y="36"/>
                    <a:pt x="1" y="36"/>
                  </a:cubicBezTo>
                  <a:cubicBezTo>
                    <a:pt x="3" y="36"/>
                    <a:pt x="4" y="36"/>
                    <a:pt x="5" y="35"/>
                  </a:cubicBezTo>
                  <a:cubicBezTo>
                    <a:pt x="5" y="34"/>
                    <a:pt x="6" y="33"/>
                    <a:pt x="6" y="31"/>
                  </a:cubicBezTo>
                  <a:cubicBezTo>
                    <a:pt x="6" y="7"/>
                    <a:pt x="6" y="7"/>
                    <a:pt x="6" y="7"/>
                  </a:cubicBezTo>
                  <a:cubicBezTo>
                    <a:pt x="6" y="4"/>
                    <a:pt x="5" y="3"/>
                    <a:pt x="5" y="2"/>
                  </a:cubicBezTo>
                  <a:cubicBezTo>
                    <a:pt x="4" y="1"/>
                    <a:pt x="3" y="1"/>
                    <a:pt x="1" y="1"/>
                  </a:cubicBezTo>
                  <a:cubicBezTo>
                    <a:pt x="0" y="1"/>
                    <a:pt x="0" y="1"/>
                    <a:pt x="0" y="1"/>
                  </a:cubicBezTo>
                  <a:cubicBezTo>
                    <a:pt x="0" y="0"/>
                    <a:pt x="0" y="0"/>
                    <a:pt x="0" y="0"/>
                  </a:cubicBezTo>
                  <a:cubicBezTo>
                    <a:pt x="15" y="0"/>
                    <a:pt x="15" y="0"/>
                    <a:pt x="15" y="0"/>
                  </a:cubicBezTo>
                  <a:cubicBezTo>
                    <a:pt x="19" y="0"/>
                    <a:pt x="21" y="0"/>
                    <a:pt x="24" y="1"/>
                  </a:cubicBezTo>
                  <a:cubicBezTo>
                    <a:pt x="26" y="2"/>
                    <a:pt x="27" y="3"/>
                    <a:pt x="29" y="5"/>
                  </a:cubicBezTo>
                  <a:cubicBezTo>
                    <a:pt x="30" y="6"/>
                    <a:pt x="31" y="8"/>
                    <a:pt x="31" y="10"/>
                  </a:cubicBezTo>
                  <a:cubicBezTo>
                    <a:pt x="31" y="13"/>
                    <a:pt x="30" y="16"/>
                    <a:pt x="28" y="18"/>
                  </a:cubicBezTo>
                  <a:cubicBezTo>
                    <a:pt x="26" y="20"/>
                    <a:pt x="22" y="21"/>
                    <a:pt x="18" y="21"/>
                  </a:cubicBezTo>
                  <a:cubicBezTo>
                    <a:pt x="17" y="21"/>
                    <a:pt x="16" y="21"/>
                    <a:pt x="15" y="20"/>
                  </a:cubicBezTo>
                  <a:cubicBezTo>
                    <a:pt x="14" y="20"/>
                    <a:pt x="13" y="20"/>
                    <a:pt x="11" y="20"/>
                  </a:cubicBezTo>
                  <a:close/>
                  <a:moveTo>
                    <a:pt x="11" y="18"/>
                  </a:moveTo>
                  <a:cubicBezTo>
                    <a:pt x="13" y="18"/>
                    <a:pt x="13" y="19"/>
                    <a:pt x="14" y="19"/>
                  </a:cubicBezTo>
                  <a:cubicBezTo>
                    <a:pt x="15" y="19"/>
                    <a:pt x="16" y="19"/>
                    <a:pt x="16" y="19"/>
                  </a:cubicBezTo>
                  <a:cubicBezTo>
                    <a:pt x="19" y="19"/>
                    <a:pt x="20" y="18"/>
                    <a:pt x="22" y="17"/>
                  </a:cubicBezTo>
                  <a:cubicBezTo>
                    <a:pt x="23" y="15"/>
                    <a:pt x="24" y="13"/>
                    <a:pt x="24" y="11"/>
                  </a:cubicBezTo>
                  <a:cubicBezTo>
                    <a:pt x="24" y="9"/>
                    <a:pt x="24" y="8"/>
                    <a:pt x="23" y="6"/>
                  </a:cubicBezTo>
                  <a:cubicBezTo>
                    <a:pt x="22" y="5"/>
                    <a:pt x="21" y="4"/>
                    <a:pt x="20" y="3"/>
                  </a:cubicBezTo>
                  <a:cubicBezTo>
                    <a:pt x="19" y="3"/>
                    <a:pt x="17" y="2"/>
                    <a:pt x="15" y="2"/>
                  </a:cubicBezTo>
                  <a:cubicBezTo>
                    <a:pt x="14" y="2"/>
                    <a:pt x="13" y="2"/>
                    <a:pt x="11" y="3"/>
                  </a:cubicBezTo>
                  <a:lnTo>
                    <a:pt x="11"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69" name="Freeform 42"/>
            <p:cNvSpPr/>
            <p:nvPr/>
          </p:nvSpPr>
          <p:spPr bwMode="auto">
            <a:xfrm>
              <a:off x="4210" y="2326"/>
              <a:ext cx="67" cy="71"/>
            </a:xfrm>
            <a:custGeom>
              <a:avLst/>
              <a:gdLst>
                <a:gd name="T0" fmla="*/ 12 w 35"/>
                <a:gd name="T1" fmla="*/ 2 h 37"/>
                <a:gd name="T2" fmla="*/ 12 w 35"/>
                <a:gd name="T3" fmla="*/ 17 h 37"/>
                <a:gd name="T4" fmla="*/ 21 w 35"/>
                <a:gd name="T5" fmla="*/ 17 h 37"/>
                <a:gd name="T6" fmla="*/ 25 w 35"/>
                <a:gd name="T7" fmla="*/ 16 h 37"/>
                <a:gd name="T8" fmla="*/ 27 w 35"/>
                <a:gd name="T9" fmla="*/ 11 h 37"/>
                <a:gd name="T10" fmla="*/ 28 w 35"/>
                <a:gd name="T11" fmla="*/ 11 h 37"/>
                <a:gd name="T12" fmla="*/ 28 w 35"/>
                <a:gd name="T13" fmla="*/ 24 h 37"/>
                <a:gd name="T14" fmla="*/ 27 w 35"/>
                <a:gd name="T15" fmla="*/ 24 h 37"/>
                <a:gd name="T16" fmla="*/ 26 w 35"/>
                <a:gd name="T17" fmla="*/ 21 h 37"/>
                <a:gd name="T18" fmla="*/ 24 w 35"/>
                <a:gd name="T19" fmla="*/ 19 h 37"/>
                <a:gd name="T20" fmla="*/ 21 w 35"/>
                <a:gd name="T21" fmla="*/ 19 h 37"/>
                <a:gd name="T22" fmla="*/ 12 w 35"/>
                <a:gd name="T23" fmla="*/ 19 h 37"/>
                <a:gd name="T24" fmla="*/ 12 w 35"/>
                <a:gd name="T25" fmla="*/ 31 h 37"/>
                <a:gd name="T26" fmla="*/ 12 w 35"/>
                <a:gd name="T27" fmla="*/ 34 h 37"/>
                <a:gd name="T28" fmla="*/ 13 w 35"/>
                <a:gd name="T29" fmla="*/ 35 h 37"/>
                <a:gd name="T30" fmla="*/ 15 w 35"/>
                <a:gd name="T31" fmla="*/ 35 h 37"/>
                <a:gd name="T32" fmla="*/ 22 w 35"/>
                <a:gd name="T33" fmla="*/ 35 h 37"/>
                <a:gd name="T34" fmla="*/ 27 w 35"/>
                <a:gd name="T35" fmla="*/ 35 h 37"/>
                <a:gd name="T36" fmla="*/ 30 w 35"/>
                <a:gd name="T37" fmla="*/ 33 h 37"/>
                <a:gd name="T38" fmla="*/ 34 w 35"/>
                <a:gd name="T39" fmla="*/ 28 h 37"/>
                <a:gd name="T40" fmla="*/ 35 w 35"/>
                <a:gd name="T41" fmla="*/ 28 h 37"/>
                <a:gd name="T42" fmla="*/ 32 w 35"/>
                <a:gd name="T43" fmla="*/ 37 h 37"/>
                <a:gd name="T44" fmla="*/ 0 w 35"/>
                <a:gd name="T45" fmla="*/ 37 h 37"/>
                <a:gd name="T46" fmla="*/ 0 w 35"/>
                <a:gd name="T47" fmla="*/ 36 h 37"/>
                <a:gd name="T48" fmla="*/ 1 w 35"/>
                <a:gd name="T49" fmla="*/ 36 h 37"/>
                <a:gd name="T50" fmla="*/ 4 w 35"/>
                <a:gd name="T51" fmla="*/ 36 h 37"/>
                <a:gd name="T52" fmla="*/ 5 w 35"/>
                <a:gd name="T53" fmla="*/ 34 h 37"/>
                <a:gd name="T54" fmla="*/ 6 w 35"/>
                <a:gd name="T55" fmla="*/ 31 h 37"/>
                <a:gd name="T56" fmla="*/ 6 w 35"/>
                <a:gd name="T57" fmla="*/ 7 h 37"/>
                <a:gd name="T58" fmla="*/ 5 w 35"/>
                <a:gd name="T59" fmla="*/ 2 h 37"/>
                <a:gd name="T60" fmla="*/ 1 w 35"/>
                <a:gd name="T61" fmla="*/ 1 h 37"/>
                <a:gd name="T62" fmla="*/ 0 w 35"/>
                <a:gd name="T63" fmla="*/ 1 h 37"/>
                <a:gd name="T64" fmla="*/ 0 w 35"/>
                <a:gd name="T65" fmla="*/ 0 h 37"/>
                <a:gd name="T66" fmla="*/ 32 w 35"/>
                <a:gd name="T67" fmla="*/ 0 h 37"/>
                <a:gd name="T68" fmla="*/ 32 w 35"/>
                <a:gd name="T69" fmla="*/ 8 h 37"/>
                <a:gd name="T70" fmla="*/ 31 w 35"/>
                <a:gd name="T71" fmla="*/ 8 h 37"/>
                <a:gd name="T72" fmla="*/ 29 w 35"/>
                <a:gd name="T73" fmla="*/ 4 h 37"/>
                <a:gd name="T74" fmla="*/ 27 w 35"/>
                <a:gd name="T75" fmla="*/ 3 h 37"/>
                <a:gd name="T76" fmla="*/ 23 w 35"/>
                <a:gd name="T77" fmla="*/ 2 h 37"/>
                <a:gd name="T78" fmla="*/ 12 w 35"/>
                <a:gd name="T7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37">
                  <a:moveTo>
                    <a:pt x="12" y="2"/>
                  </a:moveTo>
                  <a:cubicBezTo>
                    <a:pt x="12" y="17"/>
                    <a:pt x="12" y="17"/>
                    <a:pt x="12" y="17"/>
                  </a:cubicBezTo>
                  <a:cubicBezTo>
                    <a:pt x="21" y="17"/>
                    <a:pt x="21" y="17"/>
                    <a:pt x="21" y="17"/>
                  </a:cubicBezTo>
                  <a:cubicBezTo>
                    <a:pt x="23" y="17"/>
                    <a:pt x="24" y="16"/>
                    <a:pt x="25" y="16"/>
                  </a:cubicBezTo>
                  <a:cubicBezTo>
                    <a:pt x="26" y="15"/>
                    <a:pt x="27" y="14"/>
                    <a:pt x="27" y="11"/>
                  </a:cubicBezTo>
                  <a:cubicBezTo>
                    <a:pt x="28" y="11"/>
                    <a:pt x="28" y="11"/>
                    <a:pt x="28" y="11"/>
                  </a:cubicBezTo>
                  <a:cubicBezTo>
                    <a:pt x="28" y="24"/>
                    <a:pt x="28" y="24"/>
                    <a:pt x="28" y="24"/>
                  </a:cubicBezTo>
                  <a:cubicBezTo>
                    <a:pt x="27" y="24"/>
                    <a:pt x="27" y="24"/>
                    <a:pt x="27" y="24"/>
                  </a:cubicBezTo>
                  <a:cubicBezTo>
                    <a:pt x="27" y="23"/>
                    <a:pt x="26" y="21"/>
                    <a:pt x="26" y="21"/>
                  </a:cubicBezTo>
                  <a:cubicBezTo>
                    <a:pt x="26" y="20"/>
                    <a:pt x="25" y="20"/>
                    <a:pt x="24" y="19"/>
                  </a:cubicBezTo>
                  <a:cubicBezTo>
                    <a:pt x="24" y="19"/>
                    <a:pt x="22" y="19"/>
                    <a:pt x="21" y="19"/>
                  </a:cubicBezTo>
                  <a:cubicBezTo>
                    <a:pt x="12" y="19"/>
                    <a:pt x="12" y="19"/>
                    <a:pt x="12" y="19"/>
                  </a:cubicBezTo>
                  <a:cubicBezTo>
                    <a:pt x="12" y="31"/>
                    <a:pt x="12" y="31"/>
                    <a:pt x="12" y="31"/>
                  </a:cubicBezTo>
                  <a:cubicBezTo>
                    <a:pt x="12" y="33"/>
                    <a:pt x="12" y="34"/>
                    <a:pt x="12" y="34"/>
                  </a:cubicBezTo>
                  <a:cubicBezTo>
                    <a:pt x="12" y="34"/>
                    <a:pt x="12" y="35"/>
                    <a:pt x="13" y="35"/>
                  </a:cubicBezTo>
                  <a:cubicBezTo>
                    <a:pt x="13" y="35"/>
                    <a:pt x="14" y="35"/>
                    <a:pt x="15" y="35"/>
                  </a:cubicBezTo>
                  <a:cubicBezTo>
                    <a:pt x="22" y="35"/>
                    <a:pt x="22" y="35"/>
                    <a:pt x="22" y="35"/>
                  </a:cubicBezTo>
                  <a:cubicBezTo>
                    <a:pt x="24" y="35"/>
                    <a:pt x="26" y="35"/>
                    <a:pt x="27" y="35"/>
                  </a:cubicBezTo>
                  <a:cubicBezTo>
                    <a:pt x="28" y="35"/>
                    <a:pt x="29" y="34"/>
                    <a:pt x="30" y="33"/>
                  </a:cubicBezTo>
                  <a:cubicBezTo>
                    <a:pt x="31" y="32"/>
                    <a:pt x="33" y="30"/>
                    <a:pt x="34" y="28"/>
                  </a:cubicBezTo>
                  <a:cubicBezTo>
                    <a:pt x="35" y="28"/>
                    <a:pt x="35" y="28"/>
                    <a:pt x="35" y="28"/>
                  </a:cubicBezTo>
                  <a:cubicBezTo>
                    <a:pt x="32" y="37"/>
                    <a:pt x="32" y="37"/>
                    <a:pt x="32" y="37"/>
                  </a:cubicBezTo>
                  <a:cubicBezTo>
                    <a:pt x="0" y="37"/>
                    <a:pt x="0" y="37"/>
                    <a:pt x="0" y="37"/>
                  </a:cubicBezTo>
                  <a:cubicBezTo>
                    <a:pt x="0" y="36"/>
                    <a:pt x="0" y="36"/>
                    <a:pt x="0" y="36"/>
                  </a:cubicBezTo>
                  <a:cubicBezTo>
                    <a:pt x="1" y="36"/>
                    <a:pt x="1" y="36"/>
                    <a:pt x="1" y="36"/>
                  </a:cubicBezTo>
                  <a:cubicBezTo>
                    <a:pt x="2" y="36"/>
                    <a:pt x="3" y="36"/>
                    <a:pt x="4" y="36"/>
                  </a:cubicBezTo>
                  <a:cubicBezTo>
                    <a:pt x="5" y="35"/>
                    <a:pt x="5" y="35"/>
                    <a:pt x="5" y="34"/>
                  </a:cubicBezTo>
                  <a:cubicBezTo>
                    <a:pt x="6" y="34"/>
                    <a:pt x="6" y="33"/>
                    <a:pt x="6" y="31"/>
                  </a:cubicBezTo>
                  <a:cubicBezTo>
                    <a:pt x="6" y="7"/>
                    <a:pt x="6" y="7"/>
                    <a:pt x="6" y="7"/>
                  </a:cubicBezTo>
                  <a:cubicBezTo>
                    <a:pt x="6" y="4"/>
                    <a:pt x="6" y="3"/>
                    <a:pt x="5" y="2"/>
                  </a:cubicBezTo>
                  <a:cubicBezTo>
                    <a:pt x="4" y="1"/>
                    <a:pt x="3" y="1"/>
                    <a:pt x="1" y="1"/>
                  </a:cubicBezTo>
                  <a:cubicBezTo>
                    <a:pt x="0" y="1"/>
                    <a:pt x="0" y="1"/>
                    <a:pt x="0" y="1"/>
                  </a:cubicBezTo>
                  <a:cubicBezTo>
                    <a:pt x="0" y="0"/>
                    <a:pt x="0" y="0"/>
                    <a:pt x="0" y="0"/>
                  </a:cubicBezTo>
                  <a:cubicBezTo>
                    <a:pt x="32" y="0"/>
                    <a:pt x="32" y="0"/>
                    <a:pt x="32" y="0"/>
                  </a:cubicBezTo>
                  <a:cubicBezTo>
                    <a:pt x="32" y="8"/>
                    <a:pt x="32" y="8"/>
                    <a:pt x="32" y="8"/>
                  </a:cubicBezTo>
                  <a:cubicBezTo>
                    <a:pt x="31" y="8"/>
                    <a:pt x="31" y="8"/>
                    <a:pt x="31" y="8"/>
                  </a:cubicBezTo>
                  <a:cubicBezTo>
                    <a:pt x="30" y="6"/>
                    <a:pt x="30" y="5"/>
                    <a:pt x="29" y="4"/>
                  </a:cubicBezTo>
                  <a:cubicBezTo>
                    <a:pt x="29" y="3"/>
                    <a:pt x="28" y="3"/>
                    <a:pt x="27" y="3"/>
                  </a:cubicBezTo>
                  <a:cubicBezTo>
                    <a:pt x="26" y="2"/>
                    <a:pt x="25" y="2"/>
                    <a:pt x="23" y="2"/>
                  </a:cubicBezTo>
                  <a:lnTo>
                    <a:pt x="1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70" name="Freeform 43"/>
            <p:cNvSpPr/>
            <p:nvPr/>
          </p:nvSpPr>
          <p:spPr bwMode="auto">
            <a:xfrm>
              <a:off x="4283" y="2326"/>
              <a:ext cx="65" cy="71"/>
            </a:xfrm>
            <a:custGeom>
              <a:avLst/>
              <a:gdLst>
                <a:gd name="T0" fmla="*/ 34 w 34"/>
                <a:gd name="T1" fmla="*/ 0 h 37"/>
                <a:gd name="T2" fmla="*/ 34 w 34"/>
                <a:gd name="T3" fmla="*/ 9 h 37"/>
                <a:gd name="T4" fmla="*/ 33 w 34"/>
                <a:gd name="T5" fmla="*/ 9 h 37"/>
                <a:gd name="T6" fmla="*/ 32 w 34"/>
                <a:gd name="T7" fmla="*/ 5 h 37"/>
                <a:gd name="T8" fmla="*/ 30 w 34"/>
                <a:gd name="T9" fmla="*/ 3 h 37"/>
                <a:gd name="T10" fmla="*/ 26 w 34"/>
                <a:gd name="T11" fmla="*/ 2 h 37"/>
                <a:gd name="T12" fmla="*/ 20 w 34"/>
                <a:gd name="T13" fmla="*/ 2 h 37"/>
                <a:gd name="T14" fmla="*/ 20 w 34"/>
                <a:gd name="T15" fmla="*/ 31 h 37"/>
                <a:gd name="T16" fmla="*/ 21 w 34"/>
                <a:gd name="T17" fmla="*/ 35 h 37"/>
                <a:gd name="T18" fmla="*/ 24 w 34"/>
                <a:gd name="T19" fmla="*/ 36 h 37"/>
                <a:gd name="T20" fmla="*/ 26 w 34"/>
                <a:gd name="T21" fmla="*/ 36 h 37"/>
                <a:gd name="T22" fmla="*/ 26 w 34"/>
                <a:gd name="T23" fmla="*/ 37 h 37"/>
                <a:gd name="T24" fmla="*/ 8 w 34"/>
                <a:gd name="T25" fmla="*/ 37 h 37"/>
                <a:gd name="T26" fmla="*/ 8 w 34"/>
                <a:gd name="T27" fmla="*/ 36 h 37"/>
                <a:gd name="T28" fmla="*/ 10 w 34"/>
                <a:gd name="T29" fmla="*/ 36 h 37"/>
                <a:gd name="T30" fmla="*/ 13 w 34"/>
                <a:gd name="T31" fmla="*/ 35 h 37"/>
                <a:gd name="T32" fmla="*/ 14 w 34"/>
                <a:gd name="T33" fmla="*/ 31 h 37"/>
                <a:gd name="T34" fmla="*/ 14 w 34"/>
                <a:gd name="T35" fmla="*/ 2 h 37"/>
                <a:gd name="T36" fmla="*/ 9 w 34"/>
                <a:gd name="T37" fmla="*/ 2 h 37"/>
                <a:gd name="T38" fmla="*/ 5 w 34"/>
                <a:gd name="T39" fmla="*/ 3 h 37"/>
                <a:gd name="T40" fmla="*/ 2 w 34"/>
                <a:gd name="T41" fmla="*/ 5 h 37"/>
                <a:gd name="T42" fmla="*/ 1 w 34"/>
                <a:gd name="T43" fmla="*/ 9 h 37"/>
                <a:gd name="T44" fmla="*/ 0 w 34"/>
                <a:gd name="T45" fmla="*/ 9 h 37"/>
                <a:gd name="T46" fmla="*/ 0 w 34"/>
                <a:gd name="T47" fmla="*/ 0 h 37"/>
                <a:gd name="T48" fmla="*/ 34 w 34"/>
                <a:gd name="T4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37">
                  <a:moveTo>
                    <a:pt x="34" y="0"/>
                  </a:moveTo>
                  <a:cubicBezTo>
                    <a:pt x="34" y="9"/>
                    <a:pt x="34" y="9"/>
                    <a:pt x="34" y="9"/>
                  </a:cubicBezTo>
                  <a:cubicBezTo>
                    <a:pt x="33" y="9"/>
                    <a:pt x="33" y="9"/>
                    <a:pt x="33" y="9"/>
                  </a:cubicBezTo>
                  <a:cubicBezTo>
                    <a:pt x="33" y="7"/>
                    <a:pt x="33" y="6"/>
                    <a:pt x="32" y="5"/>
                  </a:cubicBezTo>
                  <a:cubicBezTo>
                    <a:pt x="32" y="4"/>
                    <a:pt x="31" y="4"/>
                    <a:pt x="30" y="3"/>
                  </a:cubicBezTo>
                  <a:cubicBezTo>
                    <a:pt x="29" y="3"/>
                    <a:pt x="27" y="2"/>
                    <a:pt x="26" y="2"/>
                  </a:cubicBezTo>
                  <a:cubicBezTo>
                    <a:pt x="20" y="2"/>
                    <a:pt x="20" y="2"/>
                    <a:pt x="20" y="2"/>
                  </a:cubicBezTo>
                  <a:cubicBezTo>
                    <a:pt x="20" y="31"/>
                    <a:pt x="20" y="31"/>
                    <a:pt x="20" y="31"/>
                  </a:cubicBezTo>
                  <a:cubicBezTo>
                    <a:pt x="20" y="33"/>
                    <a:pt x="20" y="35"/>
                    <a:pt x="21" y="35"/>
                  </a:cubicBezTo>
                  <a:cubicBezTo>
                    <a:pt x="21" y="36"/>
                    <a:pt x="23" y="36"/>
                    <a:pt x="24" y="36"/>
                  </a:cubicBezTo>
                  <a:cubicBezTo>
                    <a:pt x="26" y="36"/>
                    <a:pt x="26" y="36"/>
                    <a:pt x="26" y="36"/>
                  </a:cubicBezTo>
                  <a:cubicBezTo>
                    <a:pt x="26" y="37"/>
                    <a:pt x="26" y="37"/>
                    <a:pt x="26" y="37"/>
                  </a:cubicBezTo>
                  <a:cubicBezTo>
                    <a:pt x="8" y="37"/>
                    <a:pt x="8" y="37"/>
                    <a:pt x="8" y="37"/>
                  </a:cubicBezTo>
                  <a:cubicBezTo>
                    <a:pt x="8" y="36"/>
                    <a:pt x="8" y="36"/>
                    <a:pt x="8" y="36"/>
                  </a:cubicBezTo>
                  <a:cubicBezTo>
                    <a:pt x="10" y="36"/>
                    <a:pt x="10" y="36"/>
                    <a:pt x="10" y="36"/>
                  </a:cubicBezTo>
                  <a:cubicBezTo>
                    <a:pt x="11" y="36"/>
                    <a:pt x="13" y="36"/>
                    <a:pt x="13" y="35"/>
                  </a:cubicBezTo>
                  <a:cubicBezTo>
                    <a:pt x="14" y="34"/>
                    <a:pt x="14" y="33"/>
                    <a:pt x="14" y="31"/>
                  </a:cubicBezTo>
                  <a:cubicBezTo>
                    <a:pt x="14" y="2"/>
                    <a:pt x="14" y="2"/>
                    <a:pt x="14" y="2"/>
                  </a:cubicBezTo>
                  <a:cubicBezTo>
                    <a:pt x="9" y="2"/>
                    <a:pt x="9" y="2"/>
                    <a:pt x="9" y="2"/>
                  </a:cubicBezTo>
                  <a:cubicBezTo>
                    <a:pt x="7" y="2"/>
                    <a:pt x="6" y="2"/>
                    <a:pt x="5" y="3"/>
                  </a:cubicBezTo>
                  <a:cubicBezTo>
                    <a:pt x="4" y="3"/>
                    <a:pt x="3" y="4"/>
                    <a:pt x="2" y="5"/>
                  </a:cubicBezTo>
                  <a:cubicBezTo>
                    <a:pt x="1" y="6"/>
                    <a:pt x="1" y="7"/>
                    <a:pt x="1" y="9"/>
                  </a:cubicBezTo>
                  <a:cubicBezTo>
                    <a:pt x="0" y="9"/>
                    <a:pt x="0" y="9"/>
                    <a:pt x="0" y="9"/>
                  </a:cubicBezTo>
                  <a:cubicBezTo>
                    <a:pt x="0" y="0"/>
                    <a:pt x="0" y="0"/>
                    <a:pt x="0" y="0"/>
                  </a:cubicBezTo>
                  <a:lnTo>
                    <a:pt x="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71" name="Freeform 44"/>
            <p:cNvSpPr>
              <a:spLocks noEditPoints="1"/>
            </p:cNvSpPr>
            <p:nvPr/>
          </p:nvSpPr>
          <p:spPr bwMode="auto">
            <a:xfrm>
              <a:off x="4351" y="2326"/>
              <a:ext cx="79" cy="71"/>
            </a:xfrm>
            <a:custGeom>
              <a:avLst/>
              <a:gdLst>
                <a:gd name="T0" fmla="*/ 41 w 41"/>
                <a:gd name="T1" fmla="*/ 37 h 37"/>
                <a:gd name="T2" fmla="*/ 30 w 41"/>
                <a:gd name="T3" fmla="*/ 37 h 37"/>
                <a:gd name="T4" fmla="*/ 16 w 41"/>
                <a:gd name="T5" fmla="*/ 20 h 37"/>
                <a:gd name="T6" fmla="*/ 14 w 41"/>
                <a:gd name="T7" fmla="*/ 20 h 37"/>
                <a:gd name="T8" fmla="*/ 13 w 41"/>
                <a:gd name="T9" fmla="*/ 20 h 37"/>
                <a:gd name="T10" fmla="*/ 12 w 41"/>
                <a:gd name="T11" fmla="*/ 20 h 37"/>
                <a:gd name="T12" fmla="*/ 12 w 41"/>
                <a:gd name="T13" fmla="*/ 31 h 37"/>
                <a:gd name="T14" fmla="*/ 13 w 41"/>
                <a:gd name="T15" fmla="*/ 35 h 37"/>
                <a:gd name="T16" fmla="*/ 16 w 41"/>
                <a:gd name="T17" fmla="*/ 36 h 37"/>
                <a:gd name="T18" fmla="*/ 18 w 41"/>
                <a:gd name="T19" fmla="*/ 36 h 37"/>
                <a:gd name="T20" fmla="*/ 18 w 41"/>
                <a:gd name="T21" fmla="*/ 37 h 37"/>
                <a:gd name="T22" fmla="*/ 0 w 41"/>
                <a:gd name="T23" fmla="*/ 37 h 37"/>
                <a:gd name="T24" fmla="*/ 0 w 41"/>
                <a:gd name="T25" fmla="*/ 36 h 37"/>
                <a:gd name="T26" fmla="*/ 2 w 41"/>
                <a:gd name="T27" fmla="*/ 36 h 37"/>
                <a:gd name="T28" fmla="*/ 5 w 41"/>
                <a:gd name="T29" fmla="*/ 35 h 37"/>
                <a:gd name="T30" fmla="*/ 6 w 41"/>
                <a:gd name="T31" fmla="*/ 31 h 37"/>
                <a:gd name="T32" fmla="*/ 6 w 41"/>
                <a:gd name="T33" fmla="*/ 7 h 37"/>
                <a:gd name="T34" fmla="*/ 5 w 41"/>
                <a:gd name="T35" fmla="*/ 2 h 37"/>
                <a:gd name="T36" fmla="*/ 2 w 41"/>
                <a:gd name="T37" fmla="*/ 1 h 37"/>
                <a:gd name="T38" fmla="*/ 0 w 41"/>
                <a:gd name="T39" fmla="*/ 1 h 37"/>
                <a:gd name="T40" fmla="*/ 0 w 41"/>
                <a:gd name="T41" fmla="*/ 0 h 37"/>
                <a:gd name="T42" fmla="*/ 15 w 41"/>
                <a:gd name="T43" fmla="*/ 0 h 37"/>
                <a:gd name="T44" fmla="*/ 25 w 41"/>
                <a:gd name="T45" fmla="*/ 1 h 37"/>
                <a:gd name="T46" fmla="*/ 30 w 41"/>
                <a:gd name="T47" fmla="*/ 4 h 37"/>
                <a:gd name="T48" fmla="*/ 32 w 41"/>
                <a:gd name="T49" fmla="*/ 10 h 37"/>
                <a:gd name="T50" fmla="*/ 30 w 41"/>
                <a:gd name="T51" fmla="*/ 16 h 37"/>
                <a:gd name="T52" fmla="*/ 22 w 41"/>
                <a:gd name="T53" fmla="*/ 19 h 37"/>
                <a:gd name="T54" fmla="*/ 31 w 41"/>
                <a:gd name="T55" fmla="*/ 30 h 37"/>
                <a:gd name="T56" fmla="*/ 36 w 41"/>
                <a:gd name="T57" fmla="*/ 35 h 37"/>
                <a:gd name="T58" fmla="*/ 41 w 41"/>
                <a:gd name="T59" fmla="*/ 36 h 37"/>
                <a:gd name="T60" fmla="*/ 41 w 41"/>
                <a:gd name="T61" fmla="*/ 37 h 37"/>
                <a:gd name="T62" fmla="*/ 12 w 41"/>
                <a:gd name="T63" fmla="*/ 18 h 37"/>
                <a:gd name="T64" fmla="*/ 13 w 41"/>
                <a:gd name="T65" fmla="*/ 18 h 37"/>
                <a:gd name="T66" fmla="*/ 14 w 41"/>
                <a:gd name="T67" fmla="*/ 18 h 37"/>
                <a:gd name="T68" fmla="*/ 22 w 41"/>
                <a:gd name="T69" fmla="*/ 16 h 37"/>
                <a:gd name="T70" fmla="*/ 25 w 41"/>
                <a:gd name="T71" fmla="*/ 10 h 37"/>
                <a:gd name="T72" fmla="*/ 23 w 41"/>
                <a:gd name="T73" fmla="*/ 4 h 37"/>
                <a:gd name="T74" fmla="*/ 17 w 41"/>
                <a:gd name="T75" fmla="*/ 2 h 37"/>
                <a:gd name="T76" fmla="*/ 12 w 41"/>
                <a:gd name="T77" fmla="*/ 3 h 37"/>
                <a:gd name="T78" fmla="*/ 12 w 41"/>
                <a:gd name="T79"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 h="37">
                  <a:moveTo>
                    <a:pt x="41" y="37"/>
                  </a:moveTo>
                  <a:cubicBezTo>
                    <a:pt x="30" y="37"/>
                    <a:pt x="30" y="37"/>
                    <a:pt x="30" y="37"/>
                  </a:cubicBezTo>
                  <a:cubicBezTo>
                    <a:pt x="16" y="20"/>
                    <a:pt x="16" y="20"/>
                    <a:pt x="16" y="20"/>
                  </a:cubicBezTo>
                  <a:cubicBezTo>
                    <a:pt x="15" y="20"/>
                    <a:pt x="14" y="20"/>
                    <a:pt x="14" y="20"/>
                  </a:cubicBezTo>
                  <a:cubicBezTo>
                    <a:pt x="13" y="20"/>
                    <a:pt x="13" y="20"/>
                    <a:pt x="13" y="20"/>
                  </a:cubicBezTo>
                  <a:cubicBezTo>
                    <a:pt x="13" y="20"/>
                    <a:pt x="12" y="20"/>
                    <a:pt x="12" y="20"/>
                  </a:cubicBezTo>
                  <a:cubicBezTo>
                    <a:pt x="12" y="31"/>
                    <a:pt x="12" y="31"/>
                    <a:pt x="12" y="31"/>
                  </a:cubicBezTo>
                  <a:cubicBezTo>
                    <a:pt x="12" y="33"/>
                    <a:pt x="12" y="35"/>
                    <a:pt x="13" y="35"/>
                  </a:cubicBezTo>
                  <a:cubicBezTo>
                    <a:pt x="14" y="36"/>
                    <a:pt x="15" y="36"/>
                    <a:pt x="16" y="36"/>
                  </a:cubicBezTo>
                  <a:cubicBezTo>
                    <a:pt x="18" y="36"/>
                    <a:pt x="18" y="36"/>
                    <a:pt x="18" y="36"/>
                  </a:cubicBezTo>
                  <a:cubicBezTo>
                    <a:pt x="18" y="37"/>
                    <a:pt x="18" y="37"/>
                    <a:pt x="18" y="37"/>
                  </a:cubicBezTo>
                  <a:cubicBezTo>
                    <a:pt x="0" y="37"/>
                    <a:pt x="0" y="37"/>
                    <a:pt x="0" y="37"/>
                  </a:cubicBezTo>
                  <a:cubicBezTo>
                    <a:pt x="0" y="36"/>
                    <a:pt x="0" y="36"/>
                    <a:pt x="0" y="36"/>
                  </a:cubicBezTo>
                  <a:cubicBezTo>
                    <a:pt x="2" y="36"/>
                    <a:pt x="2" y="36"/>
                    <a:pt x="2" y="36"/>
                  </a:cubicBezTo>
                  <a:cubicBezTo>
                    <a:pt x="4" y="36"/>
                    <a:pt x="5" y="36"/>
                    <a:pt x="5" y="35"/>
                  </a:cubicBezTo>
                  <a:cubicBezTo>
                    <a:pt x="6" y="34"/>
                    <a:pt x="6" y="33"/>
                    <a:pt x="6" y="31"/>
                  </a:cubicBezTo>
                  <a:cubicBezTo>
                    <a:pt x="6" y="7"/>
                    <a:pt x="6" y="7"/>
                    <a:pt x="6" y="7"/>
                  </a:cubicBezTo>
                  <a:cubicBezTo>
                    <a:pt x="6" y="4"/>
                    <a:pt x="6" y="3"/>
                    <a:pt x="5" y="2"/>
                  </a:cubicBezTo>
                  <a:cubicBezTo>
                    <a:pt x="5" y="1"/>
                    <a:pt x="3" y="1"/>
                    <a:pt x="2" y="1"/>
                  </a:cubicBezTo>
                  <a:cubicBezTo>
                    <a:pt x="0" y="1"/>
                    <a:pt x="0" y="1"/>
                    <a:pt x="0" y="1"/>
                  </a:cubicBezTo>
                  <a:cubicBezTo>
                    <a:pt x="0" y="0"/>
                    <a:pt x="0" y="0"/>
                    <a:pt x="0" y="0"/>
                  </a:cubicBezTo>
                  <a:cubicBezTo>
                    <a:pt x="15" y="0"/>
                    <a:pt x="15" y="0"/>
                    <a:pt x="15" y="0"/>
                  </a:cubicBezTo>
                  <a:cubicBezTo>
                    <a:pt x="20" y="0"/>
                    <a:pt x="23" y="0"/>
                    <a:pt x="25" y="1"/>
                  </a:cubicBezTo>
                  <a:cubicBezTo>
                    <a:pt x="27" y="1"/>
                    <a:pt x="29" y="3"/>
                    <a:pt x="30" y="4"/>
                  </a:cubicBezTo>
                  <a:cubicBezTo>
                    <a:pt x="32" y="6"/>
                    <a:pt x="32" y="7"/>
                    <a:pt x="32" y="10"/>
                  </a:cubicBezTo>
                  <a:cubicBezTo>
                    <a:pt x="32" y="12"/>
                    <a:pt x="31" y="14"/>
                    <a:pt x="30" y="16"/>
                  </a:cubicBezTo>
                  <a:cubicBezTo>
                    <a:pt x="28" y="17"/>
                    <a:pt x="26" y="18"/>
                    <a:pt x="22" y="19"/>
                  </a:cubicBezTo>
                  <a:cubicBezTo>
                    <a:pt x="31" y="30"/>
                    <a:pt x="31" y="30"/>
                    <a:pt x="31" y="30"/>
                  </a:cubicBezTo>
                  <a:cubicBezTo>
                    <a:pt x="33" y="32"/>
                    <a:pt x="34" y="34"/>
                    <a:pt x="36" y="35"/>
                  </a:cubicBezTo>
                  <a:cubicBezTo>
                    <a:pt x="37" y="36"/>
                    <a:pt x="39" y="36"/>
                    <a:pt x="41" y="36"/>
                  </a:cubicBezTo>
                  <a:lnTo>
                    <a:pt x="41" y="37"/>
                  </a:lnTo>
                  <a:close/>
                  <a:moveTo>
                    <a:pt x="12" y="18"/>
                  </a:moveTo>
                  <a:cubicBezTo>
                    <a:pt x="12" y="18"/>
                    <a:pt x="13" y="18"/>
                    <a:pt x="13" y="18"/>
                  </a:cubicBezTo>
                  <a:cubicBezTo>
                    <a:pt x="13" y="18"/>
                    <a:pt x="13" y="18"/>
                    <a:pt x="14" y="18"/>
                  </a:cubicBezTo>
                  <a:cubicBezTo>
                    <a:pt x="18" y="18"/>
                    <a:pt x="20" y="17"/>
                    <a:pt x="22" y="16"/>
                  </a:cubicBezTo>
                  <a:cubicBezTo>
                    <a:pt x="24" y="14"/>
                    <a:pt x="25" y="12"/>
                    <a:pt x="25" y="10"/>
                  </a:cubicBezTo>
                  <a:cubicBezTo>
                    <a:pt x="25" y="8"/>
                    <a:pt x="25" y="6"/>
                    <a:pt x="23" y="4"/>
                  </a:cubicBezTo>
                  <a:cubicBezTo>
                    <a:pt x="21" y="3"/>
                    <a:pt x="19" y="2"/>
                    <a:pt x="17" y="2"/>
                  </a:cubicBezTo>
                  <a:cubicBezTo>
                    <a:pt x="16" y="2"/>
                    <a:pt x="14" y="2"/>
                    <a:pt x="12" y="3"/>
                  </a:cubicBezTo>
                  <a:lnTo>
                    <a:pt x="12"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72" name="Freeform 45"/>
            <p:cNvSpPr>
              <a:spLocks noEditPoints="1"/>
            </p:cNvSpPr>
            <p:nvPr/>
          </p:nvSpPr>
          <p:spPr bwMode="auto">
            <a:xfrm>
              <a:off x="4432" y="2324"/>
              <a:ext cx="76" cy="75"/>
            </a:xfrm>
            <a:custGeom>
              <a:avLst/>
              <a:gdLst>
                <a:gd name="T0" fmla="*/ 21 w 40"/>
                <a:gd name="T1" fmla="*/ 0 h 39"/>
                <a:gd name="T2" fmla="*/ 35 w 40"/>
                <a:gd name="T3" fmla="*/ 6 h 39"/>
                <a:gd name="T4" fmla="*/ 40 w 40"/>
                <a:gd name="T5" fmla="*/ 19 h 39"/>
                <a:gd name="T6" fmla="*/ 34 w 40"/>
                <a:gd name="T7" fmla="*/ 34 h 39"/>
                <a:gd name="T8" fmla="*/ 20 w 40"/>
                <a:gd name="T9" fmla="*/ 39 h 39"/>
                <a:gd name="T10" fmla="*/ 6 w 40"/>
                <a:gd name="T11" fmla="*/ 34 h 39"/>
                <a:gd name="T12" fmla="*/ 0 w 40"/>
                <a:gd name="T13" fmla="*/ 20 h 39"/>
                <a:gd name="T14" fmla="*/ 7 w 40"/>
                <a:gd name="T15" fmla="*/ 5 h 39"/>
                <a:gd name="T16" fmla="*/ 21 w 40"/>
                <a:gd name="T17" fmla="*/ 0 h 39"/>
                <a:gd name="T18" fmla="*/ 20 w 40"/>
                <a:gd name="T19" fmla="*/ 2 h 39"/>
                <a:gd name="T20" fmla="*/ 11 w 40"/>
                <a:gd name="T21" fmla="*/ 6 h 39"/>
                <a:gd name="T22" fmla="*/ 7 w 40"/>
                <a:gd name="T23" fmla="*/ 19 h 39"/>
                <a:gd name="T24" fmla="*/ 11 w 40"/>
                <a:gd name="T25" fmla="*/ 33 h 39"/>
                <a:gd name="T26" fmla="*/ 20 w 40"/>
                <a:gd name="T27" fmla="*/ 37 h 39"/>
                <a:gd name="T28" fmla="*/ 30 w 40"/>
                <a:gd name="T29" fmla="*/ 33 h 39"/>
                <a:gd name="T30" fmla="*/ 33 w 40"/>
                <a:gd name="T31" fmla="*/ 20 h 39"/>
                <a:gd name="T32" fmla="*/ 29 w 40"/>
                <a:gd name="T33" fmla="*/ 6 h 39"/>
                <a:gd name="T34" fmla="*/ 20 w 40"/>
                <a:gd name="T35"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39">
                  <a:moveTo>
                    <a:pt x="21" y="0"/>
                  </a:moveTo>
                  <a:cubicBezTo>
                    <a:pt x="26" y="0"/>
                    <a:pt x="31" y="2"/>
                    <a:pt x="35" y="6"/>
                  </a:cubicBezTo>
                  <a:cubicBezTo>
                    <a:pt x="38" y="9"/>
                    <a:pt x="40" y="14"/>
                    <a:pt x="40" y="19"/>
                  </a:cubicBezTo>
                  <a:cubicBezTo>
                    <a:pt x="40" y="25"/>
                    <a:pt x="38" y="30"/>
                    <a:pt x="34" y="34"/>
                  </a:cubicBezTo>
                  <a:cubicBezTo>
                    <a:pt x="31" y="37"/>
                    <a:pt x="26" y="39"/>
                    <a:pt x="20" y="39"/>
                  </a:cubicBezTo>
                  <a:cubicBezTo>
                    <a:pt x="14" y="39"/>
                    <a:pt x="10" y="37"/>
                    <a:pt x="6" y="34"/>
                  </a:cubicBezTo>
                  <a:cubicBezTo>
                    <a:pt x="2" y="30"/>
                    <a:pt x="0" y="25"/>
                    <a:pt x="0" y="20"/>
                  </a:cubicBezTo>
                  <a:cubicBezTo>
                    <a:pt x="0" y="14"/>
                    <a:pt x="2" y="9"/>
                    <a:pt x="7" y="5"/>
                  </a:cubicBezTo>
                  <a:cubicBezTo>
                    <a:pt x="11" y="2"/>
                    <a:pt x="15" y="0"/>
                    <a:pt x="21" y="0"/>
                  </a:cubicBezTo>
                  <a:close/>
                  <a:moveTo>
                    <a:pt x="20" y="2"/>
                  </a:moveTo>
                  <a:cubicBezTo>
                    <a:pt x="16" y="2"/>
                    <a:pt x="13" y="3"/>
                    <a:pt x="11" y="6"/>
                  </a:cubicBezTo>
                  <a:cubicBezTo>
                    <a:pt x="8" y="9"/>
                    <a:pt x="7" y="13"/>
                    <a:pt x="7" y="19"/>
                  </a:cubicBezTo>
                  <a:cubicBezTo>
                    <a:pt x="7" y="26"/>
                    <a:pt x="8" y="30"/>
                    <a:pt x="11" y="33"/>
                  </a:cubicBezTo>
                  <a:cubicBezTo>
                    <a:pt x="14" y="36"/>
                    <a:pt x="16" y="37"/>
                    <a:pt x="20" y="37"/>
                  </a:cubicBezTo>
                  <a:cubicBezTo>
                    <a:pt x="24" y="37"/>
                    <a:pt x="27" y="36"/>
                    <a:pt x="30" y="33"/>
                  </a:cubicBezTo>
                  <a:cubicBezTo>
                    <a:pt x="32" y="30"/>
                    <a:pt x="33" y="26"/>
                    <a:pt x="33" y="20"/>
                  </a:cubicBezTo>
                  <a:cubicBezTo>
                    <a:pt x="33" y="14"/>
                    <a:pt x="32" y="9"/>
                    <a:pt x="29" y="6"/>
                  </a:cubicBezTo>
                  <a:cubicBezTo>
                    <a:pt x="27" y="3"/>
                    <a:pt x="24" y="2"/>
                    <a:pt x="2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73" name="Freeform 46"/>
            <p:cNvSpPr/>
            <p:nvPr/>
          </p:nvSpPr>
          <p:spPr bwMode="auto">
            <a:xfrm>
              <a:off x="4514" y="2326"/>
              <a:ext cx="68" cy="71"/>
            </a:xfrm>
            <a:custGeom>
              <a:avLst/>
              <a:gdLst>
                <a:gd name="T0" fmla="*/ 35 w 36"/>
                <a:gd name="T1" fmla="*/ 27 h 37"/>
                <a:gd name="T2" fmla="*/ 36 w 36"/>
                <a:gd name="T3" fmla="*/ 27 h 37"/>
                <a:gd name="T4" fmla="*/ 32 w 36"/>
                <a:gd name="T5" fmla="*/ 37 h 37"/>
                <a:gd name="T6" fmla="*/ 0 w 36"/>
                <a:gd name="T7" fmla="*/ 37 h 37"/>
                <a:gd name="T8" fmla="*/ 0 w 36"/>
                <a:gd name="T9" fmla="*/ 36 h 37"/>
                <a:gd name="T10" fmla="*/ 2 w 36"/>
                <a:gd name="T11" fmla="*/ 36 h 37"/>
                <a:gd name="T12" fmla="*/ 6 w 36"/>
                <a:gd name="T13" fmla="*/ 35 h 37"/>
                <a:gd name="T14" fmla="*/ 6 w 36"/>
                <a:gd name="T15" fmla="*/ 31 h 37"/>
                <a:gd name="T16" fmla="*/ 6 w 36"/>
                <a:gd name="T17" fmla="*/ 7 h 37"/>
                <a:gd name="T18" fmla="*/ 5 w 36"/>
                <a:gd name="T19" fmla="*/ 2 h 37"/>
                <a:gd name="T20" fmla="*/ 2 w 36"/>
                <a:gd name="T21" fmla="*/ 1 h 37"/>
                <a:gd name="T22" fmla="*/ 0 w 36"/>
                <a:gd name="T23" fmla="*/ 1 h 37"/>
                <a:gd name="T24" fmla="*/ 0 w 36"/>
                <a:gd name="T25" fmla="*/ 0 h 37"/>
                <a:gd name="T26" fmla="*/ 19 w 36"/>
                <a:gd name="T27" fmla="*/ 0 h 37"/>
                <a:gd name="T28" fmla="*/ 19 w 36"/>
                <a:gd name="T29" fmla="*/ 1 h 37"/>
                <a:gd name="T30" fmla="*/ 14 w 36"/>
                <a:gd name="T31" fmla="*/ 2 h 37"/>
                <a:gd name="T32" fmla="*/ 13 w 36"/>
                <a:gd name="T33" fmla="*/ 3 h 37"/>
                <a:gd name="T34" fmla="*/ 12 w 36"/>
                <a:gd name="T35" fmla="*/ 7 h 37"/>
                <a:gd name="T36" fmla="*/ 12 w 36"/>
                <a:gd name="T37" fmla="*/ 31 h 37"/>
                <a:gd name="T38" fmla="*/ 13 w 36"/>
                <a:gd name="T39" fmla="*/ 34 h 37"/>
                <a:gd name="T40" fmla="*/ 14 w 36"/>
                <a:gd name="T41" fmla="*/ 35 h 37"/>
                <a:gd name="T42" fmla="*/ 18 w 36"/>
                <a:gd name="T43" fmla="*/ 35 h 37"/>
                <a:gd name="T44" fmla="*/ 21 w 36"/>
                <a:gd name="T45" fmla="*/ 35 h 37"/>
                <a:gd name="T46" fmla="*/ 28 w 36"/>
                <a:gd name="T47" fmla="*/ 34 h 37"/>
                <a:gd name="T48" fmla="*/ 32 w 36"/>
                <a:gd name="T49" fmla="*/ 32 h 37"/>
                <a:gd name="T50" fmla="*/ 35 w 36"/>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7">
                  <a:moveTo>
                    <a:pt x="35" y="27"/>
                  </a:moveTo>
                  <a:cubicBezTo>
                    <a:pt x="36" y="27"/>
                    <a:pt x="36" y="27"/>
                    <a:pt x="36" y="27"/>
                  </a:cubicBezTo>
                  <a:cubicBezTo>
                    <a:pt x="32" y="37"/>
                    <a:pt x="32" y="37"/>
                    <a:pt x="32" y="37"/>
                  </a:cubicBezTo>
                  <a:cubicBezTo>
                    <a:pt x="0" y="37"/>
                    <a:pt x="0" y="37"/>
                    <a:pt x="0" y="37"/>
                  </a:cubicBezTo>
                  <a:cubicBezTo>
                    <a:pt x="0" y="36"/>
                    <a:pt x="0" y="36"/>
                    <a:pt x="0" y="36"/>
                  </a:cubicBezTo>
                  <a:cubicBezTo>
                    <a:pt x="2" y="36"/>
                    <a:pt x="2" y="36"/>
                    <a:pt x="2" y="36"/>
                  </a:cubicBezTo>
                  <a:cubicBezTo>
                    <a:pt x="4" y="36"/>
                    <a:pt x="5" y="36"/>
                    <a:pt x="6" y="35"/>
                  </a:cubicBezTo>
                  <a:cubicBezTo>
                    <a:pt x="6" y="34"/>
                    <a:pt x="6" y="33"/>
                    <a:pt x="6" y="31"/>
                  </a:cubicBezTo>
                  <a:cubicBezTo>
                    <a:pt x="6" y="7"/>
                    <a:pt x="6" y="7"/>
                    <a:pt x="6" y="7"/>
                  </a:cubicBezTo>
                  <a:cubicBezTo>
                    <a:pt x="6" y="4"/>
                    <a:pt x="6" y="3"/>
                    <a:pt x="5" y="2"/>
                  </a:cubicBezTo>
                  <a:cubicBezTo>
                    <a:pt x="5" y="1"/>
                    <a:pt x="3" y="1"/>
                    <a:pt x="2" y="1"/>
                  </a:cubicBezTo>
                  <a:cubicBezTo>
                    <a:pt x="0" y="1"/>
                    <a:pt x="0" y="1"/>
                    <a:pt x="0" y="1"/>
                  </a:cubicBezTo>
                  <a:cubicBezTo>
                    <a:pt x="0" y="0"/>
                    <a:pt x="0" y="0"/>
                    <a:pt x="0" y="0"/>
                  </a:cubicBezTo>
                  <a:cubicBezTo>
                    <a:pt x="19" y="0"/>
                    <a:pt x="19" y="0"/>
                    <a:pt x="19" y="0"/>
                  </a:cubicBezTo>
                  <a:cubicBezTo>
                    <a:pt x="19" y="1"/>
                    <a:pt x="19" y="1"/>
                    <a:pt x="19" y="1"/>
                  </a:cubicBezTo>
                  <a:cubicBezTo>
                    <a:pt x="17" y="1"/>
                    <a:pt x="15" y="1"/>
                    <a:pt x="14" y="2"/>
                  </a:cubicBezTo>
                  <a:cubicBezTo>
                    <a:pt x="13" y="2"/>
                    <a:pt x="13" y="2"/>
                    <a:pt x="13" y="3"/>
                  </a:cubicBezTo>
                  <a:cubicBezTo>
                    <a:pt x="12" y="4"/>
                    <a:pt x="12" y="5"/>
                    <a:pt x="12" y="7"/>
                  </a:cubicBezTo>
                  <a:cubicBezTo>
                    <a:pt x="12" y="31"/>
                    <a:pt x="12" y="31"/>
                    <a:pt x="12" y="31"/>
                  </a:cubicBezTo>
                  <a:cubicBezTo>
                    <a:pt x="12" y="32"/>
                    <a:pt x="12" y="33"/>
                    <a:pt x="13" y="34"/>
                  </a:cubicBezTo>
                  <a:cubicBezTo>
                    <a:pt x="13" y="34"/>
                    <a:pt x="13" y="35"/>
                    <a:pt x="14" y="35"/>
                  </a:cubicBezTo>
                  <a:cubicBezTo>
                    <a:pt x="14" y="35"/>
                    <a:pt x="16" y="35"/>
                    <a:pt x="18" y="35"/>
                  </a:cubicBezTo>
                  <a:cubicBezTo>
                    <a:pt x="21" y="35"/>
                    <a:pt x="21" y="35"/>
                    <a:pt x="21" y="35"/>
                  </a:cubicBezTo>
                  <a:cubicBezTo>
                    <a:pt x="25" y="35"/>
                    <a:pt x="27" y="35"/>
                    <a:pt x="28" y="34"/>
                  </a:cubicBezTo>
                  <a:cubicBezTo>
                    <a:pt x="29" y="34"/>
                    <a:pt x="30" y="33"/>
                    <a:pt x="32" y="32"/>
                  </a:cubicBezTo>
                  <a:cubicBezTo>
                    <a:pt x="33" y="31"/>
                    <a:pt x="34" y="29"/>
                    <a:pt x="35"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74" name="Freeform 47"/>
            <p:cNvSpPr/>
            <p:nvPr/>
          </p:nvSpPr>
          <p:spPr bwMode="auto">
            <a:xfrm>
              <a:off x="4586" y="2326"/>
              <a:ext cx="67" cy="71"/>
            </a:xfrm>
            <a:custGeom>
              <a:avLst/>
              <a:gdLst>
                <a:gd name="T0" fmla="*/ 11 w 35"/>
                <a:gd name="T1" fmla="*/ 2 h 37"/>
                <a:gd name="T2" fmla="*/ 11 w 35"/>
                <a:gd name="T3" fmla="*/ 17 h 37"/>
                <a:gd name="T4" fmla="*/ 20 w 35"/>
                <a:gd name="T5" fmla="*/ 17 h 37"/>
                <a:gd name="T6" fmla="*/ 25 w 35"/>
                <a:gd name="T7" fmla="*/ 16 h 37"/>
                <a:gd name="T8" fmla="*/ 27 w 35"/>
                <a:gd name="T9" fmla="*/ 11 h 37"/>
                <a:gd name="T10" fmla="*/ 28 w 35"/>
                <a:gd name="T11" fmla="*/ 11 h 37"/>
                <a:gd name="T12" fmla="*/ 28 w 35"/>
                <a:gd name="T13" fmla="*/ 24 h 37"/>
                <a:gd name="T14" fmla="*/ 27 w 35"/>
                <a:gd name="T15" fmla="*/ 24 h 37"/>
                <a:gd name="T16" fmla="*/ 26 w 35"/>
                <a:gd name="T17" fmla="*/ 21 h 37"/>
                <a:gd name="T18" fmla="*/ 24 w 35"/>
                <a:gd name="T19" fmla="*/ 19 h 37"/>
                <a:gd name="T20" fmla="*/ 20 w 35"/>
                <a:gd name="T21" fmla="*/ 19 h 37"/>
                <a:gd name="T22" fmla="*/ 11 w 35"/>
                <a:gd name="T23" fmla="*/ 19 h 37"/>
                <a:gd name="T24" fmla="*/ 11 w 35"/>
                <a:gd name="T25" fmla="*/ 31 h 37"/>
                <a:gd name="T26" fmla="*/ 12 w 35"/>
                <a:gd name="T27" fmla="*/ 34 h 37"/>
                <a:gd name="T28" fmla="*/ 12 w 35"/>
                <a:gd name="T29" fmla="*/ 35 h 37"/>
                <a:gd name="T30" fmla="*/ 15 w 35"/>
                <a:gd name="T31" fmla="*/ 35 h 37"/>
                <a:gd name="T32" fmla="*/ 22 w 35"/>
                <a:gd name="T33" fmla="*/ 35 h 37"/>
                <a:gd name="T34" fmla="*/ 27 w 35"/>
                <a:gd name="T35" fmla="*/ 35 h 37"/>
                <a:gd name="T36" fmla="*/ 30 w 35"/>
                <a:gd name="T37" fmla="*/ 33 h 37"/>
                <a:gd name="T38" fmla="*/ 34 w 35"/>
                <a:gd name="T39" fmla="*/ 28 h 37"/>
                <a:gd name="T40" fmla="*/ 35 w 35"/>
                <a:gd name="T41" fmla="*/ 28 h 37"/>
                <a:gd name="T42" fmla="*/ 31 w 35"/>
                <a:gd name="T43" fmla="*/ 37 h 37"/>
                <a:gd name="T44" fmla="*/ 0 w 35"/>
                <a:gd name="T45" fmla="*/ 37 h 37"/>
                <a:gd name="T46" fmla="*/ 0 w 35"/>
                <a:gd name="T47" fmla="*/ 36 h 37"/>
                <a:gd name="T48" fmla="*/ 1 w 35"/>
                <a:gd name="T49" fmla="*/ 36 h 37"/>
                <a:gd name="T50" fmla="*/ 4 w 35"/>
                <a:gd name="T51" fmla="*/ 36 h 37"/>
                <a:gd name="T52" fmla="*/ 5 w 35"/>
                <a:gd name="T53" fmla="*/ 34 h 37"/>
                <a:gd name="T54" fmla="*/ 6 w 35"/>
                <a:gd name="T55" fmla="*/ 31 h 37"/>
                <a:gd name="T56" fmla="*/ 6 w 35"/>
                <a:gd name="T57" fmla="*/ 7 h 37"/>
                <a:gd name="T58" fmla="*/ 5 w 35"/>
                <a:gd name="T59" fmla="*/ 2 h 37"/>
                <a:gd name="T60" fmla="*/ 1 w 35"/>
                <a:gd name="T61" fmla="*/ 1 h 37"/>
                <a:gd name="T62" fmla="*/ 0 w 35"/>
                <a:gd name="T63" fmla="*/ 1 h 37"/>
                <a:gd name="T64" fmla="*/ 0 w 35"/>
                <a:gd name="T65" fmla="*/ 0 h 37"/>
                <a:gd name="T66" fmla="*/ 31 w 35"/>
                <a:gd name="T67" fmla="*/ 0 h 37"/>
                <a:gd name="T68" fmla="*/ 32 w 35"/>
                <a:gd name="T69" fmla="*/ 8 h 37"/>
                <a:gd name="T70" fmla="*/ 31 w 35"/>
                <a:gd name="T71" fmla="*/ 8 h 37"/>
                <a:gd name="T72" fmla="*/ 29 w 35"/>
                <a:gd name="T73" fmla="*/ 4 h 37"/>
                <a:gd name="T74" fmla="*/ 27 w 35"/>
                <a:gd name="T75" fmla="*/ 3 h 37"/>
                <a:gd name="T76" fmla="*/ 23 w 35"/>
                <a:gd name="T77" fmla="*/ 2 h 37"/>
                <a:gd name="T78" fmla="*/ 11 w 35"/>
                <a:gd name="T7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 h="37">
                  <a:moveTo>
                    <a:pt x="11" y="2"/>
                  </a:moveTo>
                  <a:cubicBezTo>
                    <a:pt x="11" y="17"/>
                    <a:pt x="11" y="17"/>
                    <a:pt x="11" y="17"/>
                  </a:cubicBezTo>
                  <a:cubicBezTo>
                    <a:pt x="20" y="17"/>
                    <a:pt x="20" y="17"/>
                    <a:pt x="20" y="17"/>
                  </a:cubicBezTo>
                  <a:cubicBezTo>
                    <a:pt x="23" y="17"/>
                    <a:pt x="24" y="16"/>
                    <a:pt x="25" y="16"/>
                  </a:cubicBezTo>
                  <a:cubicBezTo>
                    <a:pt x="26" y="15"/>
                    <a:pt x="27" y="14"/>
                    <a:pt x="27" y="11"/>
                  </a:cubicBezTo>
                  <a:cubicBezTo>
                    <a:pt x="28" y="11"/>
                    <a:pt x="28" y="11"/>
                    <a:pt x="28" y="11"/>
                  </a:cubicBezTo>
                  <a:cubicBezTo>
                    <a:pt x="28" y="24"/>
                    <a:pt x="28" y="24"/>
                    <a:pt x="28" y="24"/>
                  </a:cubicBezTo>
                  <a:cubicBezTo>
                    <a:pt x="27" y="24"/>
                    <a:pt x="27" y="24"/>
                    <a:pt x="27" y="24"/>
                  </a:cubicBezTo>
                  <a:cubicBezTo>
                    <a:pt x="26" y="23"/>
                    <a:pt x="26" y="21"/>
                    <a:pt x="26" y="21"/>
                  </a:cubicBezTo>
                  <a:cubicBezTo>
                    <a:pt x="26" y="20"/>
                    <a:pt x="25" y="20"/>
                    <a:pt x="24" y="19"/>
                  </a:cubicBezTo>
                  <a:cubicBezTo>
                    <a:pt x="23" y="19"/>
                    <a:pt x="22" y="19"/>
                    <a:pt x="20" y="19"/>
                  </a:cubicBezTo>
                  <a:cubicBezTo>
                    <a:pt x="11" y="19"/>
                    <a:pt x="11" y="19"/>
                    <a:pt x="11" y="19"/>
                  </a:cubicBezTo>
                  <a:cubicBezTo>
                    <a:pt x="11" y="31"/>
                    <a:pt x="11" y="31"/>
                    <a:pt x="11" y="31"/>
                  </a:cubicBezTo>
                  <a:cubicBezTo>
                    <a:pt x="11" y="33"/>
                    <a:pt x="11" y="34"/>
                    <a:pt x="12" y="34"/>
                  </a:cubicBezTo>
                  <a:cubicBezTo>
                    <a:pt x="12" y="34"/>
                    <a:pt x="12" y="35"/>
                    <a:pt x="12" y="35"/>
                  </a:cubicBezTo>
                  <a:cubicBezTo>
                    <a:pt x="13" y="35"/>
                    <a:pt x="14" y="35"/>
                    <a:pt x="15" y="35"/>
                  </a:cubicBezTo>
                  <a:cubicBezTo>
                    <a:pt x="22" y="35"/>
                    <a:pt x="22" y="35"/>
                    <a:pt x="22" y="35"/>
                  </a:cubicBezTo>
                  <a:cubicBezTo>
                    <a:pt x="24" y="35"/>
                    <a:pt x="26" y="35"/>
                    <a:pt x="27" y="35"/>
                  </a:cubicBezTo>
                  <a:cubicBezTo>
                    <a:pt x="28" y="35"/>
                    <a:pt x="29" y="34"/>
                    <a:pt x="30" y="33"/>
                  </a:cubicBezTo>
                  <a:cubicBezTo>
                    <a:pt x="31" y="32"/>
                    <a:pt x="32" y="30"/>
                    <a:pt x="34" y="28"/>
                  </a:cubicBezTo>
                  <a:cubicBezTo>
                    <a:pt x="35" y="28"/>
                    <a:pt x="35" y="28"/>
                    <a:pt x="35" y="28"/>
                  </a:cubicBezTo>
                  <a:cubicBezTo>
                    <a:pt x="31" y="37"/>
                    <a:pt x="31" y="37"/>
                    <a:pt x="31" y="37"/>
                  </a:cubicBezTo>
                  <a:cubicBezTo>
                    <a:pt x="0" y="37"/>
                    <a:pt x="0" y="37"/>
                    <a:pt x="0" y="37"/>
                  </a:cubicBezTo>
                  <a:cubicBezTo>
                    <a:pt x="0" y="36"/>
                    <a:pt x="0" y="36"/>
                    <a:pt x="0" y="36"/>
                  </a:cubicBezTo>
                  <a:cubicBezTo>
                    <a:pt x="1" y="36"/>
                    <a:pt x="1" y="36"/>
                    <a:pt x="1" y="36"/>
                  </a:cubicBezTo>
                  <a:cubicBezTo>
                    <a:pt x="2" y="36"/>
                    <a:pt x="3" y="36"/>
                    <a:pt x="4" y="36"/>
                  </a:cubicBezTo>
                  <a:cubicBezTo>
                    <a:pt x="4" y="35"/>
                    <a:pt x="5" y="35"/>
                    <a:pt x="5" y="34"/>
                  </a:cubicBezTo>
                  <a:cubicBezTo>
                    <a:pt x="5" y="34"/>
                    <a:pt x="6" y="33"/>
                    <a:pt x="6" y="31"/>
                  </a:cubicBezTo>
                  <a:cubicBezTo>
                    <a:pt x="6" y="7"/>
                    <a:pt x="6" y="7"/>
                    <a:pt x="6" y="7"/>
                  </a:cubicBezTo>
                  <a:cubicBezTo>
                    <a:pt x="6" y="4"/>
                    <a:pt x="5" y="3"/>
                    <a:pt x="5" y="2"/>
                  </a:cubicBezTo>
                  <a:cubicBezTo>
                    <a:pt x="4" y="1"/>
                    <a:pt x="3" y="1"/>
                    <a:pt x="1" y="1"/>
                  </a:cubicBezTo>
                  <a:cubicBezTo>
                    <a:pt x="0" y="1"/>
                    <a:pt x="0" y="1"/>
                    <a:pt x="0" y="1"/>
                  </a:cubicBezTo>
                  <a:cubicBezTo>
                    <a:pt x="0" y="0"/>
                    <a:pt x="0" y="0"/>
                    <a:pt x="0" y="0"/>
                  </a:cubicBezTo>
                  <a:cubicBezTo>
                    <a:pt x="31" y="0"/>
                    <a:pt x="31" y="0"/>
                    <a:pt x="31" y="0"/>
                  </a:cubicBezTo>
                  <a:cubicBezTo>
                    <a:pt x="32" y="8"/>
                    <a:pt x="32" y="8"/>
                    <a:pt x="32" y="8"/>
                  </a:cubicBezTo>
                  <a:cubicBezTo>
                    <a:pt x="31" y="8"/>
                    <a:pt x="31" y="8"/>
                    <a:pt x="31" y="8"/>
                  </a:cubicBezTo>
                  <a:cubicBezTo>
                    <a:pt x="30" y="6"/>
                    <a:pt x="30" y="5"/>
                    <a:pt x="29" y="4"/>
                  </a:cubicBezTo>
                  <a:cubicBezTo>
                    <a:pt x="29" y="3"/>
                    <a:pt x="28" y="3"/>
                    <a:pt x="27" y="3"/>
                  </a:cubicBezTo>
                  <a:cubicBezTo>
                    <a:pt x="26" y="2"/>
                    <a:pt x="25" y="2"/>
                    <a:pt x="23" y="2"/>
                  </a:cubicBezTo>
                  <a:lnTo>
                    <a:pt x="1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75" name="Freeform 48"/>
            <p:cNvSpPr/>
            <p:nvPr/>
          </p:nvSpPr>
          <p:spPr bwMode="auto">
            <a:xfrm>
              <a:off x="4655" y="2326"/>
              <a:ext cx="84" cy="73"/>
            </a:xfrm>
            <a:custGeom>
              <a:avLst/>
              <a:gdLst>
                <a:gd name="T0" fmla="*/ 29 w 44"/>
                <a:gd name="T1" fmla="*/ 1 h 38"/>
                <a:gd name="T2" fmla="*/ 29 w 44"/>
                <a:gd name="T3" fmla="*/ 0 h 38"/>
                <a:gd name="T4" fmla="*/ 44 w 44"/>
                <a:gd name="T5" fmla="*/ 0 h 38"/>
                <a:gd name="T6" fmla="*/ 44 w 44"/>
                <a:gd name="T7" fmla="*/ 1 h 38"/>
                <a:gd name="T8" fmla="*/ 42 w 44"/>
                <a:gd name="T9" fmla="*/ 1 h 38"/>
                <a:gd name="T10" fmla="*/ 39 w 44"/>
                <a:gd name="T11" fmla="*/ 3 h 38"/>
                <a:gd name="T12" fmla="*/ 38 w 44"/>
                <a:gd name="T13" fmla="*/ 7 h 38"/>
                <a:gd name="T14" fmla="*/ 38 w 44"/>
                <a:gd name="T15" fmla="*/ 22 h 38"/>
                <a:gd name="T16" fmla="*/ 37 w 44"/>
                <a:gd name="T17" fmla="*/ 31 h 38"/>
                <a:gd name="T18" fmla="*/ 32 w 44"/>
                <a:gd name="T19" fmla="*/ 36 h 38"/>
                <a:gd name="T20" fmla="*/ 22 w 44"/>
                <a:gd name="T21" fmla="*/ 38 h 38"/>
                <a:gd name="T22" fmla="*/ 12 w 44"/>
                <a:gd name="T23" fmla="*/ 36 h 38"/>
                <a:gd name="T24" fmla="*/ 7 w 44"/>
                <a:gd name="T25" fmla="*/ 30 h 38"/>
                <a:gd name="T26" fmla="*/ 6 w 44"/>
                <a:gd name="T27" fmla="*/ 21 h 38"/>
                <a:gd name="T28" fmla="*/ 6 w 44"/>
                <a:gd name="T29" fmla="*/ 7 h 38"/>
                <a:gd name="T30" fmla="*/ 5 w 44"/>
                <a:gd name="T31" fmla="*/ 2 h 38"/>
                <a:gd name="T32" fmla="*/ 1 w 44"/>
                <a:gd name="T33" fmla="*/ 1 h 38"/>
                <a:gd name="T34" fmla="*/ 0 w 44"/>
                <a:gd name="T35" fmla="*/ 1 h 38"/>
                <a:gd name="T36" fmla="*/ 0 w 44"/>
                <a:gd name="T37" fmla="*/ 0 h 38"/>
                <a:gd name="T38" fmla="*/ 18 w 44"/>
                <a:gd name="T39" fmla="*/ 0 h 38"/>
                <a:gd name="T40" fmla="*/ 18 w 44"/>
                <a:gd name="T41" fmla="*/ 1 h 38"/>
                <a:gd name="T42" fmla="*/ 16 w 44"/>
                <a:gd name="T43" fmla="*/ 1 h 38"/>
                <a:gd name="T44" fmla="*/ 12 w 44"/>
                <a:gd name="T45" fmla="*/ 3 h 38"/>
                <a:gd name="T46" fmla="*/ 12 w 44"/>
                <a:gd name="T47" fmla="*/ 7 h 38"/>
                <a:gd name="T48" fmla="*/ 12 w 44"/>
                <a:gd name="T49" fmla="*/ 23 h 38"/>
                <a:gd name="T50" fmla="*/ 12 w 44"/>
                <a:gd name="T51" fmla="*/ 28 h 38"/>
                <a:gd name="T52" fmla="*/ 14 w 44"/>
                <a:gd name="T53" fmla="*/ 32 h 38"/>
                <a:gd name="T54" fmla="*/ 17 w 44"/>
                <a:gd name="T55" fmla="*/ 35 h 38"/>
                <a:gd name="T56" fmla="*/ 22 w 44"/>
                <a:gd name="T57" fmla="*/ 36 h 38"/>
                <a:gd name="T58" fmla="*/ 30 w 44"/>
                <a:gd name="T59" fmla="*/ 34 h 38"/>
                <a:gd name="T60" fmla="*/ 34 w 44"/>
                <a:gd name="T61" fmla="*/ 30 h 38"/>
                <a:gd name="T62" fmla="*/ 35 w 44"/>
                <a:gd name="T63" fmla="*/ 22 h 38"/>
                <a:gd name="T64" fmla="*/ 35 w 44"/>
                <a:gd name="T65" fmla="*/ 7 h 38"/>
                <a:gd name="T66" fmla="*/ 34 w 44"/>
                <a:gd name="T67" fmla="*/ 2 h 38"/>
                <a:gd name="T68" fmla="*/ 31 w 44"/>
                <a:gd name="T69" fmla="*/ 1 h 38"/>
                <a:gd name="T70" fmla="*/ 29 w 44"/>
                <a:gd name="T71"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 h="38">
                  <a:moveTo>
                    <a:pt x="29" y="1"/>
                  </a:moveTo>
                  <a:cubicBezTo>
                    <a:pt x="29" y="0"/>
                    <a:pt x="29" y="0"/>
                    <a:pt x="29" y="0"/>
                  </a:cubicBezTo>
                  <a:cubicBezTo>
                    <a:pt x="44" y="0"/>
                    <a:pt x="44" y="0"/>
                    <a:pt x="44" y="0"/>
                  </a:cubicBezTo>
                  <a:cubicBezTo>
                    <a:pt x="44" y="1"/>
                    <a:pt x="44" y="1"/>
                    <a:pt x="44" y="1"/>
                  </a:cubicBezTo>
                  <a:cubicBezTo>
                    <a:pt x="42" y="1"/>
                    <a:pt x="42" y="1"/>
                    <a:pt x="42" y="1"/>
                  </a:cubicBezTo>
                  <a:cubicBezTo>
                    <a:pt x="41" y="1"/>
                    <a:pt x="39" y="2"/>
                    <a:pt x="39" y="3"/>
                  </a:cubicBezTo>
                  <a:cubicBezTo>
                    <a:pt x="38" y="3"/>
                    <a:pt x="38" y="5"/>
                    <a:pt x="38" y="7"/>
                  </a:cubicBezTo>
                  <a:cubicBezTo>
                    <a:pt x="38" y="22"/>
                    <a:pt x="38" y="22"/>
                    <a:pt x="38" y="22"/>
                  </a:cubicBezTo>
                  <a:cubicBezTo>
                    <a:pt x="38" y="26"/>
                    <a:pt x="38" y="29"/>
                    <a:pt x="37" y="31"/>
                  </a:cubicBezTo>
                  <a:cubicBezTo>
                    <a:pt x="36" y="33"/>
                    <a:pt x="34" y="34"/>
                    <a:pt x="32" y="36"/>
                  </a:cubicBezTo>
                  <a:cubicBezTo>
                    <a:pt x="29" y="37"/>
                    <a:pt x="26" y="38"/>
                    <a:pt x="22" y="38"/>
                  </a:cubicBezTo>
                  <a:cubicBezTo>
                    <a:pt x="18" y="38"/>
                    <a:pt x="14" y="37"/>
                    <a:pt x="12" y="36"/>
                  </a:cubicBezTo>
                  <a:cubicBezTo>
                    <a:pt x="10" y="35"/>
                    <a:pt x="8" y="33"/>
                    <a:pt x="7" y="30"/>
                  </a:cubicBezTo>
                  <a:cubicBezTo>
                    <a:pt x="6" y="29"/>
                    <a:pt x="6" y="26"/>
                    <a:pt x="6" y="21"/>
                  </a:cubicBezTo>
                  <a:cubicBezTo>
                    <a:pt x="6" y="7"/>
                    <a:pt x="6" y="7"/>
                    <a:pt x="6" y="7"/>
                  </a:cubicBezTo>
                  <a:cubicBezTo>
                    <a:pt x="6" y="4"/>
                    <a:pt x="6" y="3"/>
                    <a:pt x="5" y="2"/>
                  </a:cubicBezTo>
                  <a:cubicBezTo>
                    <a:pt x="4" y="1"/>
                    <a:pt x="3" y="1"/>
                    <a:pt x="1" y="1"/>
                  </a:cubicBezTo>
                  <a:cubicBezTo>
                    <a:pt x="0" y="1"/>
                    <a:pt x="0" y="1"/>
                    <a:pt x="0" y="1"/>
                  </a:cubicBezTo>
                  <a:cubicBezTo>
                    <a:pt x="0" y="0"/>
                    <a:pt x="0" y="0"/>
                    <a:pt x="0" y="0"/>
                  </a:cubicBezTo>
                  <a:cubicBezTo>
                    <a:pt x="18" y="0"/>
                    <a:pt x="18" y="0"/>
                    <a:pt x="18" y="0"/>
                  </a:cubicBezTo>
                  <a:cubicBezTo>
                    <a:pt x="18" y="1"/>
                    <a:pt x="18" y="1"/>
                    <a:pt x="18" y="1"/>
                  </a:cubicBezTo>
                  <a:cubicBezTo>
                    <a:pt x="16" y="1"/>
                    <a:pt x="16" y="1"/>
                    <a:pt x="16" y="1"/>
                  </a:cubicBezTo>
                  <a:cubicBezTo>
                    <a:pt x="14" y="1"/>
                    <a:pt x="13" y="2"/>
                    <a:pt x="12" y="3"/>
                  </a:cubicBezTo>
                  <a:cubicBezTo>
                    <a:pt x="12" y="3"/>
                    <a:pt x="12" y="5"/>
                    <a:pt x="12" y="7"/>
                  </a:cubicBezTo>
                  <a:cubicBezTo>
                    <a:pt x="12" y="23"/>
                    <a:pt x="12" y="23"/>
                    <a:pt x="12" y="23"/>
                  </a:cubicBezTo>
                  <a:cubicBezTo>
                    <a:pt x="12" y="24"/>
                    <a:pt x="12" y="26"/>
                    <a:pt x="12" y="28"/>
                  </a:cubicBezTo>
                  <a:cubicBezTo>
                    <a:pt x="12" y="30"/>
                    <a:pt x="13" y="31"/>
                    <a:pt x="14" y="32"/>
                  </a:cubicBezTo>
                  <a:cubicBezTo>
                    <a:pt x="15" y="33"/>
                    <a:pt x="16" y="34"/>
                    <a:pt x="17" y="35"/>
                  </a:cubicBezTo>
                  <a:cubicBezTo>
                    <a:pt x="19" y="35"/>
                    <a:pt x="20" y="36"/>
                    <a:pt x="22" y="36"/>
                  </a:cubicBezTo>
                  <a:cubicBezTo>
                    <a:pt x="25" y="36"/>
                    <a:pt x="28" y="35"/>
                    <a:pt x="30" y="34"/>
                  </a:cubicBezTo>
                  <a:cubicBezTo>
                    <a:pt x="32" y="33"/>
                    <a:pt x="33" y="32"/>
                    <a:pt x="34" y="30"/>
                  </a:cubicBezTo>
                  <a:cubicBezTo>
                    <a:pt x="35" y="28"/>
                    <a:pt x="35" y="26"/>
                    <a:pt x="35" y="22"/>
                  </a:cubicBezTo>
                  <a:cubicBezTo>
                    <a:pt x="35" y="7"/>
                    <a:pt x="35" y="7"/>
                    <a:pt x="35" y="7"/>
                  </a:cubicBezTo>
                  <a:cubicBezTo>
                    <a:pt x="35" y="4"/>
                    <a:pt x="35" y="3"/>
                    <a:pt x="34" y="2"/>
                  </a:cubicBezTo>
                  <a:cubicBezTo>
                    <a:pt x="34" y="1"/>
                    <a:pt x="32" y="1"/>
                    <a:pt x="31" y="1"/>
                  </a:cubicBezTo>
                  <a:lnTo>
                    <a:pt x="29"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sp>
          <p:nvSpPr>
            <p:cNvPr id="76" name="Freeform 49"/>
            <p:cNvSpPr/>
            <p:nvPr/>
          </p:nvSpPr>
          <p:spPr bwMode="auto">
            <a:xfrm>
              <a:off x="4741" y="2326"/>
              <a:ext cx="101" cy="71"/>
            </a:xfrm>
            <a:custGeom>
              <a:avLst/>
              <a:gdLst>
                <a:gd name="T0" fmla="*/ 24 w 53"/>
                <a:gd name="T1" fmla="*/ 37 h 37"/>
                <a:gd name="T2" fmla="*/ 8 w 53"/>
                <a:gd name="T3" fmla="*/ 6 h 37"/>
                <a:gd name="T4" fmla="*/ 8 w 53"/>
                <a:gd name="T5" fmla="*/ 31 h 37"/>
                <a:gd name="T6" fmla="*/ 9 w 53"/>
                <a:gd name="T7" fmla="*/ 35 h 37"/>
                <a:gd name="T8" fmla="*/ 13 w 53"/>
                <a:gd name="T9" fmla="*/ 36 h 37"/>
                <a:gd name="T10" fmla="*/ 14 w 53"/>
                <a:gd name="T11" fmla="*/ 36 h 37"/>
                <a:gd name="T12" fmla="*/ 14 w 53"/>
                <a:gd name="T13" fmla="*/ 37 h 37"/>
                <a:gd name="T14" fmla="*/ 0 w 53"/>
                <a:gd name="T15" fmla="*/ 37 h 37"/>
                <a:gd name="T16" fmla="*/ 0 w 53"/>
                <a:gd name="T17" fmla="*/ 36 h 37"/>
                <a:gd name="T18" fmla="*/ 1 w 53"/>
                <a:gd name="T19" fmla="*/ 36 h 37"/>
                <a:gd name="T20" fmla="*/ 5 w 53"/>
                <a:gd name="T21" fmla="*/ 35 h 37"/>
                <a:gd name="T22" fmla="*/ 6 w 53"/>
                <a:gd name="T23" fmla="*/ 31 h 37"/>
                <a:gd name="T24" fmla="*/ 6 w 53"/>
                <a:gd name="T25" fmla="*/ 6 h 37"/>
                <a:gd name="T26" fmla="*/ 5 w 53"/>
                <a:gd name="T27" fmla="*/ 3 h 37"/>
                <a:gd name="T28" fmla="*/ 3 w 53"/>
                <a:gd name="T29" fmla="*/ 2 h 37"/>
                <a:gd name="T30" fmla="*/ 0 w 53"/>
                <a:gd name="T31" fmla="*/ 1 h 37"/>
                <a:gd name="T32" fmla="*/ 0 w 53"/>
                <a:gd name="T33" fmla="*/ 0 h 37"/>
                <a:gd name="T34" fmla="*/ 12 w 53"/>
                <a:gd name="T35" fmla="*/ 0 h 37"/>
                <a:gd name="T36" fmla="*/ 26 w 53"/>
                <a:gd name="T37" fmla="*/ 29 h 37"/>
                <a:gd name="T38" fmla="*/ 41 w 53"/>
                <a:gd name="T39" fmla="*/ 0 h 37"/>
                <a:gd name="T40" fmla="*/ 53 w 53"/>
                <a:gd name="T41" fmla="*/ 0 h 37"/>
                <a:gd name="T42" fmla="*/ 53 w 53"/>
                <a:gd name="T43" fmla="*/ 1 h 37"/>
                <a:gd name="T44" fmla="*/ 51 w 53"/>
                <a:gd name="T45" fmla="*/ 1 h 37"/>
                <a:gd name="T46" fmla="*/ 48 w 53"/>
                <a:gd name="T47" fmla="*/ 2 h 37"/>
                <a:gd name="T48" fmla="*/ 47 w 53"/>
                <a:gd name="T49" fmla="*/ 6 h 37"/>
                <a:gd name="T50" fmla="*/ 47 w 53"/>
                <a:gd name="T51" fmla="*/ 31 h 37"/>
                <a:gd name="T52" fmla="*/ 48 w 53"/>
                <a:gd name="T53" fmla="*/ 35 h 37"/>
                <a:gd name="T54" fmla="*/ 51 w 53"/>
                <a:gd name="T55" fmla="*/ 36 h 37"/>
                <a:gd name="T56" fmla="*/ 53 w 53"/>
                <a:gd name="T57" fmla="*/ 36 h 37"/>
                <a:gd name="T58" fmla="*/ 53 w 53"/>
                <a:gd name="T59" fmla="*/ 37 h 37"/>
                <a:gd name="T60" fmla="*/ 35 w 53"/>
                <a:gd name="T61" fmla="*/ 37 h 37"/>
                <a:gd name="T62" fmla="*/ 35 w 53"/>
                <a:gd name="T63" fmla="*/ 36 h 37"/>
                <a:gd name="T64" fmla="*/ 37 w 53"/>
                <a:gd name="T65" fmla="*/ 36 h 37"/>
                <a:gd name="T66" fmla="*/ 40 w 53"/>
                <a:gd name="T67" fmla="*/ 35 h 37"/>
                <a:gd name="T68" fmla="*/ 41 w 53"/>
                <a:gd name="T69" fmla="*/ 31 h 37"/>
                <a:gd name="T70" fmla="*/ 41 w 53"/>
                <a:gd name="T71" fmla="*/ 6 h 37"/>
                <a:gd name="T72" fmla="*/ 25 w 53"/>
                <a:gd name="T73" fmla="*/ 37 h 37"/>
                <a:gd name="T74" fmla="*/ 24 w 53"/>
                <a:gd name="T75"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3" h="37">
                  <a:moveTo>
                    <a:pt x="24" y="37"/>
                  </a:moveTo>
                  <a:cubicBezTo>
                    <a:pt x="8" y="6"/>
                    <a:pt x="8" y="6"/>
                    <a:pt x="8" y="6"/>
                  </a:cubicBezTo>
                  <a:cubicBezTo>
                    <a:pt x="8" y="31"/>
                    <a:pt x="8" y="31"/>
                    <a:pt x="8" y="31"/>
                  </a:cubicBezTo>
                  <a:cubicBezTo>
                    <a:pt x="8" y="33"/>
                    <a:pt x="9" y="35"/>
                    <a:pt x="9" y="35"/>
                  </a:cubicBezTo>
                  <a:cubicBezTo>
                    <a:pt x="10" y="36"/>
                    <a:pt x="11" y="36"/>
                    <a:pt x="13" y="36"/>
                  </a:cubicBezTo>
                  <a:cubicBezTo>
                    <a:pt x="14" y="36"/>
                    <a:pt x="14" y="36"/>
                    <a:pt x="14" y="36"/>
                  </a:cubicBezTo>
                  <a:cubicBezTo>
                    <a:pt x="14" y="37"/>
                    <a:pt x="14" y="37"/>
                    <a:pt x="14" y="37"/>
                  </a:cubicBezTo>
                  <a:cubicBezTo>
                    <a:pt x="0" y="37"/>
                    <a:pt x="0" y="37"/>
                    <a:pt x="0" y="37"/>
                  </a:cubicBezTo>
                  <a:cubicBezTo>
                    <a:pt x="0" y="36"/>
                    <a:pt x="0" y="36"/>
                    <a:pt x="0" y="36"/>
                  </a:cubicBezTo>
                  <a:cubicBezTo>
                    <a:pt x="1" y="36"/>
                    <a:pt x="1" y="36"/>
                    <a:pt x="1" y="36"/>
                  </a:cubicBezTo>
                  <a:cubicBezTo>
                    <a:pt x="3" y="36"/>
                    <a:pt x="4" y="36"/>
                    <a:pt x="5" y="35"/>
                  </a:cubicBezTo>
                  <a:cubicBezTo>
                    <a:pt x="5" y="34"/>
                    <a:pt x="6" y="33"/>
                    <a:pt x="6" y="31"/>
                  </a:cubicBezTo>
                  <a:cubicBezTo>
                    <a:pt x="6" y="6"/>
                    <a:pt x="6" y="6"/>
                    <a:pt x="6" y="6"/>
                  </a:cubicBezTo>
                  <a:cubicBezTo>
                    <a:pt x="6" y="5"/>
                    <a:pt x="5" y="4"/>
                    <a:pt x="5" y="3"/>
                  </a:cubicBezTo>
                  <a:cubicBezTo>
                    <a:pt x="5" y="2"/>
                    <a:pt x="4" y="2"/>
                    <a:pt x="3" y="2"/>
                  </a:cubicBezTo>
                  <a:cubicBezTo>
                    <a:pt x="3" y="1"/>
                    <a:pt x="1" y="1"/>
                    <a:pt x="0" y="1"/>
                  </a:cubicBezTo>
                  <a:cubicBezTo>
                    <a:pt x="0" y="0"/>
                    <a:pt x="0" y="0"/>
                    <a:pt x="0" y="0"/>
                  </a:cubicBezTo>
                  <a:cubicBezTo>
                    <a:pt x="12" y="0"/>
                    <a:pt x="12" y="0"/>
                    <a:pt x="12" y="0"/>
                  </a:cubicBezTo>
                  <a:cubicBezTo>
                    <a:pt x="26" y="29"/>
                    <a:pt x="26" y="29"/>
                    <a:pt x="26" y="29"/>
                  </a:cubicBezTo>
                  <a:cubicBezTo>
                    <a:pt x="41" y="0"/>
                    <a:pt x="41" y="0"/>
                    <a:pt x="41" y="0"/>
                  </a:cubicBezTo>
                  <a:cubicBezTo>
                    <a:pt x="53" y="0"/>
                    <a:pt x="53" y="0"/>
                    <a:pt x="53" y="0"/>
                  </a:cubicBezTo>
                  <a:cubicBezTo>
                    <a:pt x="53" y="1"/>
                    <a:pt x="53" y="1"/>
                    <a:pt x="53" y="1"/>
                  </a:cubicBezTo>
                  <a:cubicBezTo>
                    <a:pt x="51" y="1"/>
                    <a:pt x="51" y="1"/>
                    <a:pt x="51" y="1"/>
                  </a:cubicBezTo>
                  <a:cubicBezTo>
                    <a:pt x="50" y="1"/>
                    <a:pt x="48" y="2"/>
                    <a:pt x="48" y="2"/>
                  </a:cubicBezTo>
                  <a:cubicBezTo>
                    <a:pt x="47" y="3"/>
                    <a:pt x="47" y="4"/>
                    <a:pt x="47" y="6"/>
                  </a:cubicBezTo>
                  <a:cubicBezTo>
                    <a:pt x="47" y="31"/>
                    <a:pt x="47" y="31"/>
                    <a:pt x="47" y="31"/>
                  </a:cubicBezTo>
                  <a:cubicBezTo>
                    <a:pt x="47" y="33"/>
                    <a:pt x="47" y="35"/>
                    <a:pt x="48" y="35"/>
                  </a:cubicBezTo>
                  <a:cubicBezTo>
                    <a:pt x="49" y="36"/>
                    <a:pt x="50" y="36"/>
                    <a:pt x="51" y="36"/>
                  </a:cubicBezTo>
                  <a:cubicBezTo>
                    <a:pt x="53" y="36"/>
                    <a:pt x="53" y="36"/>
                    <a:pt x="53" y="36"/>
                  </a:cubicBezTo>
                  <a:cubicBezTo>
                    <a:pt x="53" y="37"/>
                    <a:pt x="53" y="37"/>
                    <a:pt x="53" y="37"/>
                  </a:cubicBezTo>
                  <a:cubicBezTo>
                    <a:pt x="35" y="37"/>
                    <a:pt x="35" y="37"/>
                    <a:pt x="35" y="37"/>
                  </a:cubicBezTo>
                  <a:cubicBezTo>
                    <a:pt x="35" y="36"/>
                    <a:pt x="35" y="36"/>
                    <a:pt x="35" y="36"/>
                  </a:cubicBezTo>
                  <a:cubicBezTo>
                    <a:pt x="37" y="36"/>
                    <a:pt x="37" y="36"/>
                    <a:pt x="37" y="36"/>
                  </a:cubicBezTo>
                  <a:cubicBezTo>
                    <a:pt x="38" y="36"/>
                    <a:pt x="40" y="36"/>
                    <a:pt x="40" y="35"/>
                  </a:cubicBezTo>
                  <a:cubicBezTo>
                    <a:pt x="41" y="34"/>
                    <a:pt x="41" y="33"/>
                    <a:pt x="41" y="31"/>
                  </a:cubicBezTo>
                  <a:cubicBezTo>
                    <a:pt x="41" y="6"/>
                    <a:pt x="41" y="6"/>
                    <a:pt x="41" y="6"/>
                  </a:cubicBezTo>
                  <a:cubicBezTo>
                    <a:pt x="25" y="37"/>
                    <a:pt x="25" y="37"/>
                    <a:pt x="25" y="37"/>
                  </a:cubicBezTo>
                  <a:lnTo>
                    <a:pt x="24"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350" b="0" i="0" dirty="0">
                <a:solidFill>
                  <a:srgbClr val="FF0000"/>
                </a:solidFill>
                <a:latin typeface="Microsoft YaHei Regular"/>
              </a:endParaRPr>
            </a:p>
          </p:txBody>
        </p:sp>
      </p:grpSp>
    </p:spTree>
    <p:extLst>
      <p:ext uri="{BB962C8B-B14F-4D97-AF65-F5344CB8AC3E}">
        <p14:creationId xmlns:p14="http://schemas.microsoft.com/office/powerpoint/2010/main" val="3361976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37D891FA-EBCE-9D45-B3E7-F55B1E6469A1}" type="datetimeFigureOut">
              <a:rPr kumimoji="1" lang="zh-CN" altLang="en-US" smtClean="0"/>
              <a:t>2022/5/24</a:t>
            </a:fld>
            <a:endParaRPr kumimoji="1" lang="zh-CN" altLang="en-US" dirty="0"/>
          </a:p>
        </p:txBody>
      </p:sp>
      <p:sp>
        <p:nvSpPr>
          <p:cNvPr id="5" name="Footer Placeholder 4"/>
          <p:cNvSpPr>
            <a:spLocks noGrp="1"/>
          </p:cNvSpPr>
          <p:nvPr>
            <p:ph type="ftr" sz="quarter" idx="11"/>
          </p:nvPr>
        </p:nvSpPr>
        <p:spPr/>
        <p:txBody>
          <a:bodyPr/>
          <a:lstStyle/>
          <a:p>
            <a:endParaRPr kumimoji="1" lang="zh-CN" altLang="en-US" dirty="0"/>
          </a:p>
        </p:txBody>
      </p:sp>
      <p:sp>
        <p:nvSpPr>
          <p:cNvPr id="6" name="Slide Number Placeholder 5"/>
          <p:cNvSpPr>
            <a:spLocks noGrp="1"/>
          </p:cNvSpPr>
          <p:nvPr>
            <p:ph type="sldNum" sz="quarter" idx="12"/>
          </p:nvPr>
        </p:nvSpPr>
        <p:spPr/>
        <p:txBody>
          <a:bodyPr/>
          <a:lstStyle/>
          <a:p>
            <a:fld id="{426546DC-DD2D-A940-A706-F6627B10989A}" type="slidenum">
              <a:rPr kumimoji="1" lang="zh-CN" altLang="en-US" smtClean="0"/>
              <a:t>‹#›</a:t>
            </a:fld>
            <a:endParaRPr kumimoji="1" lang="zh-CN" altLang="en-US" dirty="0"/>
          </a:p>
        </p:txBody>
      </p:sp>
    </p:spTree>
    <p:extLst>
      <p:ext uri="{BB962C8B-B14F-4D97-AF65-F5344CB8AC3E}">
        <p14:creationId xmlns:p14="http://schemas.microsoft.com/office/powerpoint/2010/main" val="2347858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37D891FA-EBCE-9D45-B3E7-F55B1E6469A1}" type="datetimeFigureOut">
              <a:rPr kumimoji="1" lang="zh-CN" altLang="en-US" smtClean="0"/>
              <a:t>2022/5/24</a:t>
            </a:fld>
            <a:endParaRPr kumimoji="1" lang="zh-CN" altLang="en-US" dirty="0"/>
          </a:p>
        </p:txBody>
      </p:sp>
      <p:sp>
        <p:nvSpPr>
          <p:cNvPr id="5" name="Footer Placeholder 4"/>
          <p:cNvSpPr>
            <a:spLocks noGrp="1"/>
          </p:cNvSpPr>
          <p:nvPr>
            <p:ph type="ftr" sz="quarter" idx="11"/>
          </p:nvPr>
        </p:nvSpPr>
        <p:spPr/>
        <p:txBody>
          <a:bodyPr/>
          <a:lstStyle/>
          <a:p>
            <a:endParaRPr kumimoji="1" lang="zh-CN" altLang="en-US" dirty="0"/>
          </a:p>
        </p:txBody>
      </p:sp>
      <p:sp>
        <p:nvSpPr>
          <p:cNvPr id="6" name="Slide Number Placeholder 5"/>
          <p:cNvSpPr>
            <a:spLocks noGrp="1"/>
          </p:cNvSpPr>
          <p:nvPr>
            <p:ph type="sldNum" sz="quarter" idx="12"/>
          </p:nvPr>
        </p:nvSpPr>
        <p:spPr/>
        <p:txBody>
          <a:bodyPr/>
          <a:lstStyle/>
          <a:p>
            <a:fld id="{426546DC-DD2D-A940-A706-F6627B10989A}" type="slidenum">
              <a:rPr kumimoji="1" lang="zh-CN" altLang="en-US" smtClean="0"/>
              <a:t>‹#›</a:t>
            </a:fld>
            <a:endParaRPr kumimoji="1" lang="zh-CN" altLang="en-US" dirty="0"/>
          </a:p>
        </p:txBody>
      </p:sp>
    </p:spTree>
    <p:extLst>
      <p:ext uri="{BB962C8B-B14F-4D97-AF65-F5344CB8AC3E}">
        <p14:creationId xmlns:p14="http://schemas.microsoft.com/office/powerpoint/2010/main" val="372605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37D891FA-EBCE-9D45-B3E7-F55B1E6469A1}" type="datetimeFigureOut">
              <a:rPr kumimoji="1" lang="zh-CN" altLang="en-US" smtClean="0"/>
              <a:t>2022/5/24</a:t>
            </a:fld>
            <a:endParaRPr kumimoji="1" lang="zh-CN" altLang="en-US" dirty="0"/>
          </a:p>
        </p:txBody>
      </p:sp>
      <p:sp>
        <p:nvSpPr>
          <p:cNvPr id="6" name="Footer Placeholder 5"/>
          <p:cNvSpPr>
            <a:spLocks noGrp="1"/>
          </p:cNvSpPr>
          <p:nvPr>
            <p:ph type="ftr" sz="quarter" idx="11"/>
          </p:nvPr>
        </p:nvSpPr>
        <p:spPr/>
        <p:txBody>
          <a:bodyPr/>
          <a:lstStyle/>
          <a:p>
            <a:endParaRPr kumimoji="1" lang="zh-CN" altLang="en-US" dirty="0"/>
          </a:p>
        </p:txBody>
      </p:sp>
      <p:sp>
        <p:nvSpPr>
          <p:cNvPr id="7" name="Slide Number Placeholder 6"/>
          <p:cNvSpPr>
            <a:spLocks noGrp="1"/>
          </p:cNvSpPr>
          <p:nvPr>
            <p:ph type="sldNum" sz="quarter" idx="12"/>
          </p:nvPr>
        </p:nvSpPr>
        <p:spPr/>
        <p:txBody>
          <a:bodyPr/>
          <a:lstStyle/>
          <a:p>
            <a:fld id="{426546DC-DD2D-A940-A706-F6627B10989A}" type="slidenum">
              <a:rPr kumimoji="1" lang="zh-CN" altLang="en-US" smtClean="0"/>
              <a:t>‹#›</a:t>
            </a:fld>
            <a:endParaRPr kumimoji="1" lang="zh-CN" altLang="en-US" dirty="0"/>
          </a:p>
        </p:txBody>
      </p:sp>
    </p:spTree>
    <p:extLst>
      <p:ext uri="{BB962C8B-B14F-4D97-AF65-F5344CB8AC3E}">
        <p14:creationId xmlns:p14="http://schemas.microsoft.com/office/powerpoint/2010/main" val="2422916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37D891FA-EBCE-9D45-B3E7-F55B1E6469A1}" type="datetimeFigureOut">
              <a:rPr kumimoji="1" lang="zh-CN" altLang="en-US" smtClean="0"/>
              <a:t>2022/5/24</a:t>
            </a:fld>
            <a:endParaRPr kumimoji="1" lang="zh-CN" altLang="en-US" dirty="0"/>
          </a:p>
        </p:txBody>
      </p:sp>
      <p:sp>
        <p:nvSpPr>
          <p:cNvPr id="8" name="Footer Placeholder 7"/>
          <p:cNvSpPr>
            <a:spLocks noGrp="1"/>
          </p:cNvSpPr>
          <p:nvPr>
            <p:ph type="ftr" sz="quarter" idx="11"/>
          </p:nvPr>
        </p:nvSpPr>
        <p:spPr/>
        <p:txBody>
          <a:bodyPr/>
          <a:lstStyle/>
          <a:p>
            <a:endParaRPr kumimoji="1" lang="zh-CN" altLang="en-US" dirty="0"/>
          </a:p>
        </p:txBody>
      </p:sp>
      <p:sp>
        <p:nvSpPr>
          <p:cNvPr id="9" name="Slide Number Placeholder 8"/>
          <p:cNvSpPr>
            <a:spLocks noGrp="1"/>
          </p:cNvSpPr>
          <p:nvPr>
            <p:ph type="sldNum" sz="quarter" idx="12"/>
          </p:nvPr>
        </p:nvSpPr>
        <p:spPr/>
        <p:txBody>
          <a:bodyPr/>
          <a:lstStyle/>
          <a:p>
            <a:fld id="{426546DC-DD2D-A940-A706-F6627B10989A}" type="slidenum">
              <a:rPr kumimoji="1" lang="zh-CN" altLang="en-US" smtClean="0"/>
              <a:t>‹#›</a:t>
            </a:fld>
            <a:endParaRPr kumimoji="1" lang="zh-CN" altLang="en-US" dirty="0"/>
          </a:p>
        </p:txBody>
      </p:sp>
    </p:spTree>
    <p:extLst>
      <p:ext uri="{BB962C8B-B14F-4D97-AF65-F5344CB8AC3E}">
        <p14:creationId xmlns:p14="http://schemas.microsoft.com/office/powerpoint/2010/main" val="399453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37D891FA-EBCE-9D45-B3E7-F55B1E6469A1}" type="datetimeFigureOut">
              <a:rPr kumimoji="1" lang="zh-CN" altLang="en-US" smtClean="0"/>
              <a:t>2022/5/24</a:t>
            </a:fld>
            <a:endParaRPr kumimoji="1" lang="zh-CN" altLang="en-US" dirty="0"/>
          </a:p>
        </p:txBody>
      </p:sp>
      <p:sp>
        <p:nvSpPr>
          <p:cNvPr id="4" name="Footer Placeholder 3"/>
          <p:cNvSpPr>
            <a:spLocks noGrp="1"/>
          </p:cNvSpPr>
          <p:nvPr>
            <p:ph type="ftr" sz="quarter" idx="11"/>
          </p:nvPr>
        </p:nvSpPr>
        <p:spPr/>
        <p:txBody>
          <a:bodyPr/>
          <a:lstStyle/>
          <a:p>
            <a:endParaRPr kumimoji="1" lang="zh-CN" altLang="en-US" dirty="0"/>
          </a:p>
        </p:txBody>
      </p:sp>
      <p:sp>
        <p:nvSpPr>
          <p:cNvPr id="5" name="Slide Number Placeholder 4"/>
          <p:cNvSpPr>
            <a:spLocks noGrp="1"/>
          </p:cNvSpPr>
          <p:nvPr>
            <p:ph type="sldNum" sz="quarter" idx="12"/>
          </p:nvPr>
        </p:nvSpPr>
        <p:spPr/>
        <p:txBody>
          <a:bodyPr/>
          <a:lstStyle/>
          <a:p>
            <a:fld id="{426546DC-DD2D-A940-A706-F6627B10989A}" type="slidenum">
              <a:rPr kumimoji="1" lang="zh-CN" altLang="en-US" smtClean="0"/>
              <a:t>‹#›</a:t>
            </a:fld>
            <a:endParaRPr kumimoji="1" lang="zh-CN" altLang="en-US" dirty="0"/>
          </a:p>
        </p:txBody>
      </p:sp>
    </p:spTree>
    <p:extLst>
      <p:ext uri="{BB962C8B-B14F-4D97-AF65-F5344CB8AC3E}">
        <p14:creationId xmlns:p14="http://schemas.microsoft.com/office/powerpoint/2010/main" val="1864343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D891FA-EBCE-9D45-B3E7-F55B1E6469A1}" type="datetimeFigureOut">
              <a:rPr kumimoji="1" lang="zh-CN" altLang="en-US" smtClean="0"/>
              <a:t>2022/5/24</a:t>
            </a:fld>
            <a:endParaRPr kumimoji="1" lang="zh-CN" altLang="en-US" dirty="0"/>
          </a:p>
        </p:txBody>
      </p:sp>
      <p:sp>
        <p:nvSpPr>
          <p:cNvPr id="3" name="Footer Placeholder 2"/>
          <p:cNvSpPr>
            <a:spLocks noGrp="1"/>
          </p:cNvSpPr>
          <p:nvPr>
            <p:ph type="ftr" sz="quarter" idx="11"/>
          </p:nvPr>
        </p:nvSpPr>
        <p:spPr/>
        <p:txBody>
          <a:bodyPr/>
          <a:lstStyle/>
          <a:p>
            <a:endParaRPr kumimoji="1" lang="zh-CN" altLang="en-US" dirty="0"/>
          </a:p>
        </p:txBody>
      </p:sp>
      <p:sp>
        <p:nvSpPr>
          <p:cNvPr id="4" name="Slide Number Placeholder 3"/>
          <p:cNvSpPr>
            <a:spLocks noGrp="1"/>
          </p:cNvSpPr>
          <p:nvPr>
            <p:ph type="sldNum" sz="quarter" idx="12"/>
          </p:nvPr>
        </p:nvSpPr>
        <p:spPr/>
        <p:txBody>
          <a:bodyPr/>
          <a:lstStyle/>
          <a:p>
            <a:fld id="{426546DC-DD2D-A940-A706-F6627B10989A}" type="slidenum">
              <a:rPr kumimoji="1" lang="zh-CN" altLang="en-US" smtClean="0"/>
              <a:t>‹#›</a:t>
            </a:fld>
            <a:endParaRPr kumimoji="1" lang="zh-CN" altLang="en-US" dirty="0"/>
          </a:p>
        </p:txBody>
      </p:sp>
    </p:spTree>
    <p:extLst>
      <p:ext uri="{BB962C8B-B14F-4D97-AF65-F5344CB8AC3E}">
        <p14:creationId xmlns:p14="http://schemas.microsoft.com/office/powerpoint/2010/main" val="2368264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37D891FA-EBCE-9D45-B3E7-F55B1E6469A1}" type="datetimeFigureOut">
              <a:rPr kumimoji="1" lang="zh-CN" altLang="en-US" smtClean="0"/>
              <a:t>2022/5/24</a:t>
            </a:fld>
            <a:endParaRPr kumimoji="1" lang="zh-CN" altLang="en-US" dirty="0"/>
          </a:p>
        </p:txBody>
      </p:sp>
      <p:sp>
        <p:nvSpPr>
          <p:cNvPr id="6" name="Footer Placeholder 5"/>
          <p:cNvSpPr>
            <a:spLocks noGrp="1"/>
          </p:cNvSpPr>
          <p:nvPr>
            <p:ph type="ftr" sz="quarter" idx="11"/>
          </p:nvPr>
        </p:nvSpPr>
        <p:spPr/>
        <p:txBody>
          <a:bodyPr/>
          <a:lstStyle/>
          <a:p>
            <a:endParaRPr kumimoji="1" lang="zh-CN" altLang="en-US" dirty="0"/>
          </a:p>
        </p:txBody>
      </p:sp>
      <p:sp>
        <p:nvSpPr>
          <p:cNvPr id="7" name="Slide Number Placeholder 6"/>
          <p:cNvSpPr>
            <a:spLocks noGrp="1"/>
          </p:cNvSpPr>
          <p:nvPr>
            <p:ph type="sldNum" sz="quarter" idx="12"/>
          </p:nvPr>
        </p:nvSpPr>
        <p:spPr/>
        <p:txBody>
          <a:bodyPr/>
          <a:lstStyle/>
          <a:p>
            <a:fld id="{426546DC-DD2D-A940-A706-F6627B10989A}" type="slidenum">
              <a:rPr kumimoji="1" lang="zh-CN" altLang="en-US" smtClean="0"/>
              <a:t>‹#›</a:t>
            </a:fld>
            <a:endParaRPr kumimoji="1" lang="zh-CN" altLang="en-US" dirty="0"/>
          </a:p>
        </p:txBody>
      </p:sp>
    </p:spTree>
    <p:extLst>
      <p:ext uri="{BB962C8B-B14F-4D97-AF65-F5344CB8AC3E}">
        <p14:creationId xmlns:p14="http://schemas.microsoft.com/office/powerpoint/2010/main" val="2449818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37D891FA-EBCE-9D45-B3E7-F55B1E6469A1}" type="datetimeFigureOut">
              <a:rPr kumimoji="1" lang="zh-CN" altLang="en-US" smtClean="0"/>
              <a:t>2022/5/24</a:t>
            </a:fld>
            <a:endParaRPr kumimoji="1" lang="zh-CN" altLang="en-US" dirty="0"/>
          </a:p>
        </p:txBody>
      </p:sp>
      <p:sp>
        <p:nvSpPr>
          <p:cNvPr id="6" name="Footer Placeholder 5"/>
          <p:cNvSpPr>
            <a:spLocks noGrp="1"/>
          </p:cNvSpPr>
          <p:nvPr>
            <p:ph type="ftr" sz="quarter" idx="11"/>
          </p:nvPr>
        </p:nvSpPr>
        <p:spPr/>
        <p:txBody>
          <a:bodyPr/>
          <a:lstStyle/>
          <a:p>
            <a:endParaRPr kumimoji="1" lang="zh-CN" altLang="en-US" dirty="0"/>
          </a:p>
        </p:txBody>
      </p:sp>
      <p:sp>
        <p:nvSpPr>
          <p:cNvPr id="7" name="Slide Number Placeholder 6"/>
          <p:cNvSpPr>
            <a:spLocks noGrp="1"/>
          </p:cNvSpPr>
          <p:nvPr>
            <p:ph type="sldNum" sz="quarter" idx="12"/>
          </p:nvPr>
        </p:nvSpPr>
        <p:spPr/>
        <p:txBody>
          <a:bodyPr/>
          <a:lstStyle/>
          <a:p>
            <a:fld id="{426546DC-DD2D-A940-A706-F6627B10989A}" type="slidenum">
              <a:rPr kumimoji="1" lang="zh-CN" altLang="en-US" smtClean="0"/>
              <a:t>‹#›</a:t>
            </a:fld>
            <a:endParaRPr kumimoji="1" lang="zh-CN" altLang="en-US" dirty="0"/>
          </a:p>
        </p:txBody>
      </p:sp>
    </p:spTree>
    <p:extLst>
      <p:ext uri="{BB962C8B-B14F-4D97-AF65-F5344CB8AC3E}">
        <p14:creationId xmlns:p14="http://schemas.microsoft.com/office/powerpoint/2010/main" val="1442936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D533C-F7C6-4D41-B395-78F44A036161}" type="datetimeFigureOut">
              <a:rPr lang="zh-CN" altLang="en-US" smtClean="0"/>
              <a:t>2022/5/24</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CB0AD-D1C1-4F90-A1A5-3C7EE47B0EA2}" type="slidenum">
              <a:rPr lang="zh-CN" altLang="en-US" smtClean="0"/>
              <a:t>‹#›</a:t>
            </a:fld>
            <a:endParaRPr lang="zh-CN" altLang="en-US"/>
          </a:p>
        </p:txBody>
      </p:sp>
      <p:pic>
        <p:nvPicPr>
          <p:cNvPr id="8" name="图片 7">
            <a:extLst>
              <a:ext uri="{FF2B5EF4-FFF2-40B4-BE49-F238E27FC236}">
                <a16:creationId xmlns:a16="http://schemas.microsoft.com/office/drawing/2014/main" xmlns="" id="{88BD3D44-AFE1-45E1-9500-C09396397D0C}"/>
              </a:ext>
            </a:extLst>
          </p:cNvPr>
          <p:cNvPicPr>
            <a:picLocks noChangeAspect="1"/>
          </p:cNvPicPr>
          <p:nvPr/>
        </p:nvPicPr>
        <p:blipFill rotWithShape="1">
          <a:blip r:embed="rId16" cstate="email"/>
          <a:srcRect/>
          <a:stretch>
            <a:fillRect/>
          </a:stretch>
        </p:blipFill>
        <p:spPr>
          <a:xfrm rot="10800000">
            <a:off x="7748838" y="0"/>
            <a:ext cx="4443162" cy="619200"/>
          </a:xfrm>
          <a:custGeom>
            <a:avLst/>
            <a:gdLst>
              <a:gd name="connsiteX0" fmla="*/ 0 w 8086205"/>
              <a:gd name="connsiteY0" fmla="*/ 0 h 714895"/>
              <a:gd name="connsiteX1" fmla="*/ 7907481 w 8086205"/>
              <a:gd name="connsiteY1" fmla="*/ 0 h 714895"/>
              <a:gd name="connsiteX2" fmla="*/ 8086205 w 8086205"/>
              <a:gd name="connsiteY2" fmla="*/ 714895 h 714895"/>
              <a:gd name="connsiteX3" fmla="*/ 0 w 8086205"/>
              <a:gd name="connsiteY3" fmla="*/ 714895 h 714895"/>
            </a:gdLst>
            <a:ahLst/>
            <a:cxnLst>
              <a:cxn ang="0">
                <a:pos x="connsiteX0" y="connsiteY0"/>
              </a:cxn>
              <a:cxn ang="0">
                <a:pos x="connsiteX1" y="connsiteY1"/>
              </a:cxn>
              <a:cxn ang="0">
                <a:pos x="connsiteX2" y="connsiteY2"/>
              </a:cxn>
              <a:cxn ang="0">
                <a:pos x="connsiteX3" y="connsiteY3"/>
              </a:cxn>
            </a:cxnLst>
            <a:rect l="l" t="t" r="r" b="b"/>
            <a:pathLst>
              <a:path w="8086205" h="714895">
                <a:moveTo>
                  <a:pt x="0" y="0"/>
                </a:moveTo>
                <a:lnTo>
                  <a:pt x="7907481" y="0"/>
                </a:lnTo>
                <a:lnTo>
                  <a:pt x="8086205" y="714895"/>
                </a:lnTo>
                <a:lnTo>
                  <a:pt x="0" y="714895"/>
                </a:lnTo>
                <a:close/>
              </a:path>
            </a:pathLst>
          </a:custGeom>
        </p:spPr>
      </p:pic>
      <p:pic>
        <p:nvPicPr>
          <p:cNvPr id="9" name="图片 8">
            <a:extLst>
              <a:ext uri="{FF2B5EF4-FFF2-40B4-BE49-F238E27FC236}">
                <a16:creationId xmlns:a16="http://schemas.microsoft.com/office/drawing/2014/main" xmlns="" id="{5BCA4C00-3D1B-4DF3-A415-04444B6CBA19}"/>
              </a:ext>
            </a:extLst>
          </p:cNvPr>
          <p:cNvPicPr>
            <a:picLocks noChangeAspect="1"/>
          </p:cNvPicPr>
          <p:nvPr/>
        </p:nvPicPr>
        <p:blipFill rotWithShape="1">
          <a:blip r:embed="rId16" cstate="email"/>
          <a:srcRect/>
          <a:stretch>
            <a:fillRect/>
          </a:stretch>
        </p:blipFill>
        <p:spPr>
          <a:xfrm>
            <a:off x="2511" y="-1"/>
            <a:ext cx="8086205" cy="620007"/>
          </a:xfrm>
          <a:custGeom>
            <a:avLst/>
            <a:gdLst>
              <a:gd name="connsiteX0" fmla="*/ 0 w 8086205"/>
              <a:gd name="connsiteY0" fmla="*/ 0 h 714895"/>
              <a:gd name="connsiteX1" fmla="*/ 7907481 w 8086205"/>
              <a:gd name="connsiteY1" fmla="*/ 0 h 714895"/>
              <a:gd name="connsiteX2" fmla="*/ 8086205 w 8086205"/>
              <a:gd name="connsiteY2" fmla="*/ 714895 h 714895"/>
              <a:gd name="connsiteX3" fmla="*/ 0 w 8086205"/>
              <a:gd name="connsiteY3" fmla="*/ 714895 h 714895"/>
            </a:gdLst>
            <a:ahLst/>
            <a:cxnLst>
              <a:cxn ang="0">
                <a:pos x="connsiteX0" y="connsiteY0"/>
              </a:cxn>
              <a:cxn ang="0">
                <a:pos x="connsiteX1" y="connsiteY1"/>
              </a:cxn>
              <a:cxn ang="0">
                <a:pos x="connsiteX2" y="connsiteY2"/>
              </a:cxn>
              <a:cxn ang="0">
                <a:pos x="connsiteX3" y="connsiteY3"/>
              </a:cxn>
            </a:cxnLst>
            <a:rect l="l" t="t" r="r" b="b"/>
            <a:pathLst>
              <a:path w="8086205" h="714895">
                <a:moveTo>
                  <a:pt x="0" y="0"/>
                </a:moveTo>
                <a:lnTo>
                  <a:pt x="7907481" y="0"/>
                </a:lnTo>
                <a:lnTo>
                  <a:pt x="8086205" y="714895"/>
                </a:lnTo>
                <a:lnTo>
                  <a:pt x="0" y="714895"/>
                </a:lnTo>
                <a:close/>
              </a:path>
            </a:pathLst>
          </a:custGeom>
        </p:spPr>
      </p:pic>
      <p:cxnSp>
        <p:nvCxnSpPr>
          <p:cNvPr id="10" name="直线连接符 204">
            <a:extLst>
              <a:ext uri="{FF2B5EF4-FFF2-40B4-BE49-F238E27FC236}">
                <a16:creationId xmlns:a16="http://schemas.microsoft.com/office/drawing/2014/main" xmlns="" id="{3457272F-6464-4D26-A370-2DB203AE4748}"/>
              </a:ext>
            </a:extLst>
          </p:cNvPr>
          <p:cNvCxnSpPr/>
          <p:nvPr/>
        </p:nvCxnSpPr>
        <p:spPr>
          <a:xfrm flipH="1">
            <a:off x="3" y="657249"/>
            <a:ext cx="12204000" cy="0"/>
          </a:xfrm>
          <a:prstGeom prst="line">
            <a:avLst/>
          </a:prstGeom>
          <a:ln w="1016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1" name="图片 10">
            <a:extLst>
              <a:ext uri="{FF2B5EF4-FFF2-40B4-BE49-F238E27FC236}">
                <a16:creationId xmlns:a16="http://schemas.microsoft.com/office/drawing/2014/main" xmlns="" id="{0FDA132C-4529-4AAB-9971-6964D222EA12}"/>
              </a:ext>
            </a:extLst>
          </p:cNvPr>
          <p:cNvPicPr preferRelativeResize="0">
            <a:picLocks noChangeAspect="1"/>
          </p:cNvPicPr>
          <p:nvPr/>
        </p:nvPicPr>
        <p:blipFill rotWithShape="1">
          <a:blip r:embed="rId17"/>
          <a:srcRect l="19425"/>
          <a:stretch>
            <a:fillRect/>
          </a:stretch>
        </p:blipFill>
        <p:spPr>
          <a:xfrm>
            <a:off x="9644626" y="84157"/>
            <a:ext cx="2465939" cy="476958"/>
          </a:xfrm>
          <a:prstGeom prst="rect">
            <a:avLst/>
          </a:prstGeom>
        </p:spPr>
      </p:pic>
    </p:spTree>
    <p:extLst>
      <p:ext uri="{BB962C8B-B14F-4D97-AF65-F5344CB8AC3E}">
        <p14:creationId xmlns:p14="http://schemas.microsoft.com/office/powerpoint/2010/main" val="337840063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72" r:id="rId13"/>
    <p:sldLayoutId id="214748367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374077782@qq.com" TargetMode="External"/><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2.tif"/><Relationship Id="rId3" Type="http://schemas.openxmlformats.org/officeDocument/2006/relationships/image" Target="../media/image27.tif"/><Relationship Id="rId7" Type="http://schemas.openxmlformats.org/officeDocument/2006/relationships/image" Target="../media/image31.t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tif"/><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8" Type="http://schemas.openxmlformats.org/officeDocument/2006/relationships/image" Target="../media/image40.tif"/><Relationship Id="rId13" Type="http://schemas.openxmlformats.org/officeDocument/2006/relationships/image" Target="../media/image41.tiff"/><Relationship Id="rId18" Type="http://schemas.openxmlformats.org/officeDocument/2006/relationships/image" Target="../media/image44.jpeg"/><Relationship Id="rId26" Type="http://schemas.openxmlformats.org/officeDocument/2006/relationships/image" Target="../media/image51.tiff"/><Relationship Id="rId3" Type="http://schemas.openxmlformats.org/officeDocument/2006/relationships/image" Target="../media/image35.png"/><Relationship Id="rId21" Type="http://schemas.openxmlformats.org/officeDocument/2006/relationships/image" Target="../media/image47.tif"/><Relationship Id="rId7" Type="http://schemas.openxmlformats.org/officeDocument/2006/relationships/image" Target="../media/image39.tif"/><Relationship Id="rId12" Type="http://schemas.openxmlformats.org/officeDocument/2006/relationships/image" Target="../media/image32.tif"/><Relationship Id="rId17" Type="http://schemas.openxmlformats.org/officeDocument/2006/relationships/image" Target="../media/image43.png"/><Relationship Id="rId25" Type="http://schemas.openxmlformats.org/officeDocument/2006/relationships/image" Target="../media/image50.png"/><Relationship Id="rId2" Type="http://schemas.openxmlformats.org/officeDocument/2006/relationships/notesSlide" Target="../notesSlides/notesSlide13.xml"/><Relationship Id="rId16" Type="http://schemas.openxmlformats.org/officeDocument/2006/relationships/image" Target="../media/image42.png"/><Relationship Id="rId20" Type="http://schemas.openxmlformats.org/officeDocument/2006/relationships/image" Target="../media/image46.tif"/><Relationship Id="rId29" Type="http://schemas.openxmlformats.org/officeDocument/2006/relationships/chart" Target="../charts/chart9.xml"/><Relationship Id="rId1" Type="http://schemas.openxmlformats.org/officeDocument/2006/relationships/slideLayout" Target="../slideLayouts/slideLayout7.xml"/><Relationship Id="rId6" Type="http://schemas.openxmlformats.org/officeDocument/2006/relationships/image" Target="../media/image38.tif"/><Relationship Id="rId11" Type="http://schemas.openxmlformats.org/officeDocument/2006/relationships/image" Target="../media/image31.tif"/><Relationship Id="rId24" Type="http://schemas.openxmlformats.org/officeDocument/2006/relationships/image" Target="../media/image49.png"/><Relationship Id="rId5" Type="http://schemas.openxmlformats.org/officeDocument/2006/relationships/image" Target="../media/image37.png"/><Relationship Id="rId15" Type="http://schemas.openxmlformats.org/officeDocument/2006/relationships/chart" Target="../charts/chart7.xml"/><Relationship Id="rId23" Type="http://schemas.openxmlformats.org/officeDocument/2006/relationships/image" Target="../media/image48.tif"/><Relationship Id="rId28" Type="http://schemas.openxmlformats.org/officeDocument/2006/relationships/image" Target="../media/image17.tif"/><Relationship Id="rId10" Type="http://schemas.openxmlformats.org/officeDocument/2006/relationships/image" Target="../media/image30.tif"/><Relationship Id="rId19" Type="http://schemas.openxmlformats.org/officeDocument/2006/relationships/image" Target="../media/image45.tif"/><Relationship Id="rId4" Type="http://schemas.openxmlformats.org/officeDocument/2006/relationships/image" Target="../media/image36.jpeg"/><Relationship Id="rId9" Type="http://schemas.openxmlformats.org/officeDocument/2006/relationships/chart" Target="../charts/chart6.xml"/><Relationship Id="rId14" Type="http://schemas.openxmlformats.org/officeDocument/2006/relationships/image" Target="../media/image28.png"/><Relationship Id="rId22" Type="http://schemas.openxmlformats.org/officeDocument/2006/relationships/chart" Target="../charts/chart8.xml"/><Relationship Id="rId27" Type="http://schemas.openxmlformats.org/officeDocument/2006/relationships/image" Target="../media/image16.tif"/><Relationship Id="rId30" Type="http://schemas.openxmlformats.org/officeDocument/2006/relationships/image" Target="../media/image5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mailto:374077782@qq.com"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t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tif"/><Relationship Id="rId4" Type="http://schemas.openxmlformats.org/officeDocument/2006/relationships/image" Target="../media/image17.tif"/></Relationships>
</file>

<file path=ppt/slides/_rels/slide9.xml.rels><?xml version="1.0" encoding="UTF-8" standalone="yes"?>
<Relationships xmlns="http://schemas.openxmlformats.org/package/2006/relationships"><Relationship Id="rId8" Type="http://schemas.openxmlformats.org/officeDocument/2006/relationships/image" Target="../media/image24.tif"/><Relationship Id="rId3" Type="http://schemas.openxmlformats.org/officeDocument/2006/relationships/image" Target="../media/image19.tif"/><Relationship Id="rId7" Type="http://schemas.openxmlformats.org/officeDocument/2006/relationships/image" Target="../media/image23.t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tif"/><Relationship Id="rId5" Type="http://schemas.openxmlformats.org/officeDocument/2006/relationships/image" Target="../media/image21.tif"/><Relationship Id="rId10" Type="http://schemas.openxmlformats.org/officeDocument/2006/relationships/image" Target="../media/image26.tif"/><Relationship Id="rId4" Type="http://schemas.openxmlformats.org/officeDocument/2006/relationships/image" Target="../media/image20.tif"/><Relationship Id="rId9" Type="http://schemas.openxmlformats.org/officeDocument/2006/relationships/image" Target="../media/image2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C13EA4CF-6B4A-4140-95D4-F6320544F7B5}"/>
              </a:ext>
            </a:extLst>
          </p:cNvPr>
          <p:cNvPicPr>
            <a:picLocks noChangeAspect="1"/>
          </p:cNvPicPr>
          <p:nvPr/>
        </p:nvPicPr>
        <p:blipFill rotWithShape="1">
          <a:blip r:embed="rId2"/>
          <a:srcRect t="12500" b="12500"/>
          <a:stretch/>
        </p:blipFill>
        <p:spPr>
          <a:xfrm>
            <a:off x="0" y="0"/>
            <a:ext cx="12192000" cy="6858000"/>
          </a:xfrm>
          <a:prstGeom prst="rect">
            <a:avLst/>
          </a:prstGeom>
        </p:spPr>
      </p:pic>
      <p:sp>
        <p:nvSpPr>
          <p:cNvPr id="3" name="矩形 2"/>
          <p:cNvSpPr/>
          <p:nvPr/>
        </p:nvSpPr>
        <p:spPr>
          <a:xfrm>
            <a:off x="420914" y="1330185"/>
            <a:ext cx="11340000" cy="1496142"/>
          </a:xfrm>
          <a:prstGeom prst="rect">
            <a:avLst/>
          </a:prstGeom>
          <a:solidFill>
            <a:schemeClr val="accent6">
              <a:lumMod val="60000"/>
              <a:lumOff val="40000"/>
              <a:alpha val="41000"/>
            </a:schemeClr>
          </a:solidFill>
          <a:ln w="28575">
            <a:solidFill>
              <a:srgbClr val="A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1015" dirty="0">
              <a:solidFill>
                <a:prstClr val="white"/>
              </a:solidFill>
              <a:latin typeface="Microsoft YaHei Regular"/>
              <a:ea typeface="等线" panose="02010600030101010101" pitchFamily="2" charset="-122"/>
            </a:endParaRPr>
          </a:p>
        </p:txBody>
      </p:sp>
      <p:sp>
        <p:nvSpPr>
          <p:cNvPr id="2" name="文本框 1"/>
          <p:cNvSpPr txBox="1"/>
          <p:nvPr/>
        </p:nvSpPr>
        <p:spPr>
          <a:xfrm>
            <a:off x="345230" y="1505342"/>
            <a:ext cx="11737911" cy="1222642"/>
          </a:xfrm>
          <a:prstGeom prst="rect">
            <a:avLst/>
          </a:prstGeom>
          <a:noFill/>
        </p:spPr>
        <p:txBody>
          <a:bodyPr wrap="square" rtlCol="0">
            <a:spAutoFit/>
          </a:bodyPr>
          <a:lstStyle/>
          <a:p>
            <a:pPr algn="ctr">
              <a:lnSpc>
                <a:spcPct val="120000"/>
              </a:lnSpc>
              <a:defRPr/>
            </a:pPr>
            <a:r>
              <a:rPr lang="en-US" altLang="zh-CN" sz="3200" b="1" dirty="0">
                <a:latin typeface="Times New Roman" pitchFamily="18" charset="0"/>
                <a:cs typeface="Times New Roman" pitchFamily="18" charset="0"/>
              </a:rPr>
              <a:t>Research on texture features for typical sand dunes </a:t>
            </a:r>
            <a:endParaRPr lang="en-US" altLang="zh-CN" sz="3200" b="1" dirty="0" smtClean="0">
              <a:latin typeface="Times New Roman" pitchFamily="18" charset="0"/>
              <a:cs typeface="Times New Roman" pitchFamily="18" charset="0"/>
            </a:endParaRPr>
          </a:p>
          <a:p>
            <a:pPr algn="ctr">
              <a:lnSpc>
                <a:spcPct val="120000"/>
              </a:lnSpc>
              <a:defRPr/>
            </a:pPr>
            <a:r>
              <a:rPr lang="en-US" altLang="zh-CN" sz="3200" b="1" dirty="0" smtClean="0">
                <a:latin typeface="Times New Roman" pitchFamily="18" charset="0"/>
                <a:cs typeface="Times New Roman" pitchFamily="18" charset="0"/>
              </a:rPr>
              <a:t>using </a:t>
            </a:r>
            <a:r>
              <a:rPr lang="en-US" altLang="zh-CN" sz="3200" b="1" dirty="0">
                <a:latin typeface="Times New Roman" pitchFamily="18" charset="0"/>
                <a:cs typeface="Times New Roman" pitchFamily="18" charset="0"/>
              </a:rPr>
              <a:t>multi-source data</a:t>
            </a:r>
            <a:endParaRPr kumimoji="1" lang="zh-CN" altLang="en-US" sz="3200" b="1" dirty="0">
              <a:solidFill>
                <a:prstClr val="black"/>
              </a:solidFill>
              <a:latin typeface="Times New Roman" pitchFamily="18" charset="0"/>
              <a:ea typeface="微软雅黑" panose="020B0503020204020204" pitchFamily="34" charset="-122"/>
              <a:cs typeface="Times New Roman" pitchFamily="18" charset="0"/>
            </a:endParaRPr>
          </a:p>
        </p:txBody>
      </p:sp>
      <p:cxnSp>
        <p:nvCxnSpPr>
          <p:cNvPr id="4" name="直线连接符 77"/>
          <p:cNvCxnSpPr>
            <a:cxnSpLocks/>
          </p:cNvCxnSpPr>
          <p:nvPr/>
        </p:nvCxnSpPr>
        <p:spPr>
          <a:xfrm flipH="1">
            <a:off x="420914" y="4896806"/>
            <a:ext cx="11340000" cy="0"/>
          </a:xfrm>
          <a:prstGeom prst="line">
            <a:avLst/>
          </a:prstGeom>
          <a:ln w="101600">
            <a:solidFill>
              <a:srgbClr val="AF0000"/>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xmlns="" id="{E32BD23C-478D-4CBF-94E9-317B68A9E2C9}"/>
              </a:ext>
            </a:extLst>
          </p:cNvPr>
          <p:cNvSpPr/>
          <p:nvPr/>
        </p:nvSpPr>
        <p:spPr>
          <a:xfrm>
            <a:off x="3534326" y="3534760"/>
            <a:ext cx="5113176" cy="1646605"/>
          </a:xfrm>
          <a:prstGeom prst="rect">
            <a:avLst/>
          </a:prstGeom>
        </p:spPr>
        <p:txBody>
          <a:bodyPr wrap="square">
            <a:spAutoFit/>
          </a:bodyPr>
          <a:lstStyle/>
          <a:p>
            <a:pPr algn="just">
              <a:lnSpc>
                <a:spcPct val="150000"/>
              </a:lnSpc>
              <a:spcBef>
                <a:spcPts val="1200"/>
              </a:spcBef>
              <a:defRPr/>
            </a:pPr>
            <a:r>
              <a:rPr lang="en-US" altLang="zh-CN" dirty="0" smtClean="0">
                <a:solidFill>
                  <a:prstClr val="black"/>
                </a:solidFill>
                <a:latin typeface="Times New Roman" pitchFamily="18" charset="0"/>
                <a:ea typeface="微软雅黑" panose="020B0503020204020204" pitchFamily="34" charset="-122"/>
                <a:cs typeface="Times New Roman" pitchFamily="18" charset="0"/>
              </a:rPr>
              <a:t>Ma </a:t>
            </a:r>
            <a:r>
              <a:rPr lang="en-US" altLang="zh-CN" dirty="0" err="1" smtClean="0">
                <a:solidFill>
                  <a:prstClr val="black"/>
                </a:solidFill>
                <a:latin typeface="Times New Roman" pitchFamily="18" charset="0"/>
                <a:ea typeface="微软雅黑" panose="020B0503020204020204" pitchFamily="34" charset="-122"/>
                <a:cs typeface="Times New Roman" pitchFamily="18" charset="0"/>
              </a:rPr>
              <a:t>Junfei</a:t>
            </a:r>
            <a:r>
              <a:rPr lang="en-US" altLang="zh-CN" dirty="0" smtClean="0">
                <a:solidFill>
                  <a:prstClr val="black"/>
                </a:solidFill>
                <a:latin typeface="Times New Roman" pitchFamily="18" charset="0"/>
                <a:ea typeface="微软雅黑" panose="020B0503020204020204" pitchFamily="34" charset="-122"/>
                <a:cs typeface="Times New Roman" pitchFamily="18" charset="0"/>
              </a:rPr>
              <a:t>, </a:t>
            </a:r>
            <a:r>
              <a:rPr lang="en-US" altLang="zh-CN" dirty="0" smtClean="0">
                <a:solidFill>
                  <a:prstClr val="black"/>
                </a:solidFill>
                <a:latin typeface="Times New Roman" pitchFamily="18" charset="0"/>
                <a:ea typeface="微软雅黑" panose="020B0503020204020204" pitchFamily="34" charset="-122"/>
                <a:cs typeface="Times New Roman" pitchFamily="18" charset="0"/>
              </a:rPr>
              <a:t>Li </a:t>
            </a:r>
            <a:r>
              <a:rPr lang="en-US" altLang="zh-CN" dirty="0" err="1" smtClean="0">
                <a:solidFill>
                  <a:prstClr val="black"/>
                </a:solidFill>
                <a:latin typeface="Times New Roman" pitchFamily="18" charset="0"/>
                <a:ea typeface="微软雅黑" panose="020B0503020204020204" pitchFamily="34" charset="-122"/>
                <a:cs typeface="Times New Roman" pitchFamily="18" charset="0"/>
              </a:rPr>
              <a:t>Fayuan</a:t>
            </a:r>
            <a:r>
              <a:rPr lang="en-US" altLang="zh-CN" dirty="0" smtClean="0">
                <a:solidFill>
                  <a:prstClr val="black"/>
                </a:solidFill>
                <a:latin typeface="Times New Roman" pitchFamily="18" charset="0"/>
                <a:ea typeface="微软雅黑" panose="020B0503020204020204" pitchFamily="34" charset="-122"/>
                <a:cs typeface="Times New Roman" pitchFamily="18" charset="0"/>
              </a:rPr>
              <a:t>, </a:t>
            </a:r>
            <a:r>
              <a:rPr lang="en-US" altLang="zh-CN" dirty="0" smtClean="0">
                <a:solidFill>
                  <a:prstClr val="black"/>
                </a:solidFill>
                <a:latin typeface="Times New Roman" pitchFamily="18" charset="0"/>
                <a:ea typeface="微软雅黑" panose="020B0503020204020204" pitchFamily="34" charset="-122"/>
                <a:cs typeface="Times New Roman" pitchFamily="18" charset="0"/>
              </a:rPr>
              <a:t>Liu lulu, Cheng </a:t>
            </a:r>
            <a:r>
              <a:rPr lang="en-US" altLang="zh-CN" dirty="0" err="1" smtClean="0">
                <a:solidFill>
                  <a:prstClr val="black"/>
                </a:solidFill>
                <a:latin typeface="Times New Roman" pitchFamily="18" charset="0"/>
                <a:ea typeface="微软雅黑" panose="020B0503020204020204" pitchFamily="34" charset="-122"/>
                <a:cs typeface="Times New Roman" pitchFamily="18" charset="0"/>
              </a:rPr>
              <a:t>Jianhua</a:t>
            </a:r>
            <a:endParaRPr lang="en-US" altLang="zh-CN" dirty="0" smtClean="0">
              <a:solidFill>
                <a:prstClr val="black"/>
              </a:solidFill>
              <a:latin typeface="Times New Roman" pitchFamily="18" charset="0"/>
              <a:ea typeface="微软雅黑" panose="020B0503020204020204" pitchFamily="34" charset="-122"/>
              <a:cs typeface="Times New Roman" pitchFamily="18" charset="0"/>
            </a:endParaRPr>
          </a:p>
          <a:p>
            <a:pPr algn="just">
              <a:lnSpc>
                <a:spcPct val="150000"/>
              </a:lnSpc>
              <a:spcBef>
                <a:spcPts val="1200"/>
              </a:spcBef>
              <a:defRPr/>
            </a:pPr>
            <a:r>
              <a:rPr lang="en-US" altLang="zh-CN" dirty="0" smtClean="0">
                <a:solidFill>
                  <a:prstClr val="black"/>
                </a:solidFill>
                <a:latin typeface="Times New Roman" pitchFamily="18" charset="0"/>
                <a:ea typeface="微软雅黑" panose="020B0503020204020204" pitchFamily="34" charset="-122"/>
                <a:cs typeface="Times New Roman" pitchFamily="18" charset="0"/>
                <a:hlinkClick r:id="rId3"/>
              </a:rPr>
              <a:t>374077782@qq.com</a:t>
            </a:r>
            <a:endParaRPr lang="en-US" altLang="zh-CN" dirty="0" smtClean="0">
              <a:solidFill>
                <a:prstClr val="black"/>
              </a:solidFill>
              <a:latin typeface="Times New Roman" pitchFamily="18" charset="0"/>
              <a:ea typeface="微软雅黑" panose="020B0503020204020204" pitchFamily="34" charset="-122"/>
              <a:cs typeface="Times New Roman" pitchFamily="18" charset="0"/>
            </a:endParaRPr>
          </a:p>
          <a:p>
            <a:pPr algn="just">
              <a:lnSpc>
                <a:spcPct val="150000"/>
              </a:lnSpc>
              <a:spcBef>
                <a:spcPts val="1200"/>
              </a:spcBef>
              <a:defRPr/>
            </a:pPr>
            <a:endParaRPr lang="zh-CN" altLang="en-US" dirty="0">
              <a:solidFill>
                <a:prstClr val="black"/>
              </a:solidFill>
              <a:latin typeface="Times New Roman" pitchFamily="18" charset="0"/>
              <a:ea typeface="微软雅黑" panose="020B0503020204020204" pitchFamily="34" charset="-122"/>
              <a:cs typeface="Times New Roman" pitchFamily="18" charset="0"/>
            </a:endParaRPr>
          </a:p>
        </p:txBody>
      </p:sp>
      <p:sp>
        <p:nvSpPr>
          <p:cNvPr id="8" name="矩形 7">
            <a:extLst>
              <a:ext uri="{FF2B5EF4-FFF2-40B4-BE49-F238E27FC236}">
                <a16:creationId xmlns:a16="http://schemas.microsoft.com/office/drawing/2014/main" xmlns="" id="{E32BD23C-478D-4CBF-94E9-317B68A9E2C9}"/>
              </a:ext>
            </a:extLst>
          </p:cNvPr>
          <p:cNvSpPr/>
          <p:nvPr/>
        </p:nvSpPr>
        <p:spPr>
          <a:xfrm>
            <a:off x="3122256" y="6073384"/>
            <a:ext cx="5628692" cy="553998"/>
          </a:xfrm>
          <a:prstGeom prst="rect">
            <a:avLst/>
          </a:prstGeom>
        </p:spPr>
        <p:txBody>
          <a:bodyPr wrap="square">
            <a:spAutoFit/>
          </a:bodyPr>
          <a:lstStyle/>
          <a:p>
            <a:pPr algn="just">
              <a:lnSpc>
                <a:spcPct val="150000"/>
              </a:lnSpc>
              <a:spcBef>
                <a:spcPts val="1200"/>
              </a:spcBef>
              <a:defRPr/>
            </a:pPr>
            <a:r>
              <a:rPr lang="en-US" altLang="zh-CN" sz="2000" b="1" dirty="0">
                <a:latin typeface="Times New Roman" pitchFamily="18" charset="0"/>
                <a:cs typeface="Times New Roman" pitchFamily="18" charset="0"/>
              </a:rPr>
              <a:t>School of Geography, Nanjing Normal University</a:t>
            </a:r>
            <a:endParaRPr lang="zh-CN" altLang="en-US" sz="2000" b="1" dirty="0">
              <a:solidFill>
                <a:prstClr val="black"/>
              </a:solidFill>
              <a:latin typeface="Times New Roman" pitchFamily="18" charset="0"/>
              <a:ea typeface="微软雅黑" panose="020B0503020204020204" pitchFamily="34" charset="-122"/>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线连接符 3"/>
          <p:cNvCxnSpPr>
            <a:cxnSpLocks/>
          </p:cNvCxnSpPr>
          <p:nvPr/>
        </p:nvCxnSpPr>
        <p:spPr>
          <a:xfrm>
            <a:off x="15" y="1282385"/>
            <a:ext cx="9576000" cy="0"/>
          </a:xfrm>
          <a:prstGeom prst="line">
            <a:avLst/>
          </a:prstGeom>
          <a:ln w="19050">
            <a:solidFill>
              <a:srgbClr val="09234F"/>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8522321" y="1234200"/>
            <a:ext cx="3492000" cy="81366"/>
          </a:xfrm>
          <a:prstGeom prst="rect">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1015">
              <a:solidFill>
                <a:prstClr val="white"/>
              </a:solidFill>
              <a:latin typeface="Times New Roman" panose="02020603050405020304"/>
              <a:ea typeface="微软雅黑" panose="020B0503020204020204" pitchFamily="34" charset="-122"/>
            </a:endParaRPr>
          </a:p>
        </p:txBody>
      </p:sp>
      <p:sp>
        <p:nvSpPr>
          <p:cNvPr id="31" name="矩形 30">
            <a:extLst>
              <a:ext uri="{FF2B5EF4-FFF2-40B4-BE49-F238E27FC236}">
                <a16:creationId xmlns:a16="http://schemas.microsoft.com/office/drawing/2014/main" xmlns="" id="{E32BD23C-478D-4CBF-94E9-317B68A9E2C9}"/>
              </a:ext>
            </a:extLst>
          </p:cNvPr>
          <p:cNvSpPr/>
          <p:nvPr/>
        </p:nvSpPr>
        <p:spPr>
          <a:xfrm>
            <a:off x="7813975" y="2260066"/>
            <a:ext cx="3945403" cy="3416320"/>
          </a:xfrm>
          <a:prstGeom prst="rect">
            <a:avLst/>
          </a:prstGeom>
        </p:spPr>
        <p:txBody>
          <a:bodyPr wrap="square">
            <a:spAutoFit/>
          </a:bodyPr>
          <a:lstStyle/>
          <a:p>
            <a:pPr algn="just">
              <a:lnSpc>
                <a:spcPct val="150000"/>
              </a:lnSpc>
              <a:spcBef>
                <a:spcPts val="1200"/>
              </a:spcBef>
              <a:defRPr/>
            </a:pPr>
            <a:r>
              <a:rPr lang="en-US" altLang="zh-CN" dirty="0">
                <a:latin typeface="Times New Roman" pitchFamily="18" charset="0"/>
                <a:cs typeface="Times New Roman" pitchFamily="18" charset="0"/>
              </a:rPr>
              <a:t>In this way, for each sample area, there are six data methods to express the terrain </a:t>
            </a:r>
            <a:r>
              <a:rPr lang="en-US" altLang="zh-CN" dirty="0" err="1">
                <a:latin typeface="Times New Roman" pitchFamily="18" charset="0"/>
                <a:cs typeface="Times New Roman" pitchFamily="18" charset="0"/>
              </a:rPr>
              <a:t>texture.</a:t>
            </a:r>
            <a:r>
              <a:rPr lang="en-US" altLang="zh-CN" dirty="0" err="1" smtClean="0">
                <a:latin typeface="Times New Roman" pitchFamily="18" charset="0"/>
                <a:cs typeface="Times New Roman" pitchFamily="18" charset="0"/>
              </a:rPr>
              <a:t>Eight</a:t>
            </a:r>
            <a:r>
              <a:rPr lang="en-US" altLang="zh-CN" dirty="0" smtClean="0">
                <a:latin typeface="Times New Roman" pitchFamily="18" charset="0"/>
                <a:cs typeface="Times New Roman" pitchFamily="18" charset="0"/>
              </a:rPr>
              <a:t> </a:t>
            </a:r>
            <a:r>
              <a:rPr lang="en-US" altLang="zh-CN" dirty="0">
                <a:latin typeface="Times New Roman" pitchFamily="18" charset="0"/>
                <a:cs typeface="Times New Roman" pitchFamily="18" charset="0"/>
              </a:rPr>
              <a:t>texture indexes based on gray level co-occurrence matrix(GLCM) are calculated for the original data and the abstract texture data respectively. Each sample area has 48 texture feature indexes</a:t>
            </a:r>
            <a:endParaRPr lang="en-US" altLang="zh-CN" dirty="0">
              <a:solidFill>
                <a:prstClr val="black"/>
              </a:solidFill>
              <a:latin typeface="Times New Roman" pitchFamily="18" charset="0"/>
              <a:ea typeface="微软雅黑" panose="020B0503020204020204" pitchFamily="34" charset="-122"/>
              <a:cs typeface="Times New Roman" pitchFamily="18" charset="0"/>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65" y="1491790"/>
            <a:ext cx="2500589" cy="2514797"/>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277" y="1491790"/>
            <a:ext cx="2486263" cy="2476436"/>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1354" y="1510452"/>
            <a:ext cx="2476436" cy="2476436"/>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754" y="4006587"/>
            <a:ext cx="2514600" cy="2528888"/>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2272" y="3990914"/>
            <a:ext cx="2514600" cy="2528888"/>
          </a:xfrm>
          <a:prstGeom prst="rect">
            <a:avLst/>
          </a:prstGeom>
        </p:spPr>
      </p:pic>
      <p:pic>
        <p:nvPicPr>
          <p:cNvPr id="11" name="图片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4277" y="3959957"/>
            <a:ext cx="2486263" cy="2581159"/>
          </a:xfrm>
          <a:prstGeom prst="rect">
            <a:avLst/>
          </a:prstGeom>
        </p:spPr>
      </p:pic>
    </p:spTree>
    <p:extLst>
      <p:ext uri="{BB962C8B-B14F-4D97-AF65-F5344CB8AC3E}">
        <p14:creationId xmlns:p14="http://schemas.microsoft.com/office/powerpoint/2010/main" val="2544126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线连接符 3"/>
          <p:cNvCxnSpPr>
            <a:cxnSpLocks/>
          </p:cNvCxnSpPr>
          <p:nvPr/>
        </p:nvCxnSpPr>
        <p:spPr>
          <a:xfrm>
            <a:off x="15" y="1282385"/>
            <a:ext cx="9576000" cy="0"/>
          </a:xfrm>
          <a:prstGeom prst="line">
            <a:avLst/>
          </a:prstGeom>
          <a:ln w="19050">
            <a:solidFill>
              <a:srgbClr val="09234F"/>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8522321" y="1234200"/>
            <a:ext cx="3492000" cy="81366"/>
          </a:xfrm>
          <a:prstGeom prst="rect">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1015">
              <a:solidFill>
                <a:prstClr val="white"/>
              </a:solidFill>
              <a:latin typeface="Times New Roman" panose="02020603050405020304"/>
              <a:ea typeface="微软雅黑" panose="020B0503020204020204" pitchFamily="34" charset="-122"/>
            </a:endParaRPr>
          </a:p>
        </p:txBody>
      </p:sp>
      <p:sp>
        <p:nvSpPr>
          <p:cNvPr id="31" name="矩形 30">
            <a:extLst>
              <a:ext uri="{FF2B5EF4-FFF2-40B4-BE49-F238E27FC236}">
                <a16:creationId xmlns:a16="http://schemas.microsoft.com/office/drawing/2014/main" xmlns="" id="{E32BD23C-478D-4CBF-94E9-317B68A9E2C9}"/>
              </a:ext>
            </a:extLst>
          </p:cNvPr>
          <p:cNvSpPr/>
          <p:nvPr/>
        </p:nvSpPr>
        <p:spPr>
          <a:xfrm>
            <a:off x="773055" y="1303502"/>
            <a:ext cx="10780257" cy="1492716"/>
          </a:xfrm>
          <a:prstGeom prst="rect">
            <a:avLst/>
          </a:prstGeom>
        </p:spPr>
        <p:txBody>
          <a:bodyPr wrap="square">
            <a:spAutoFit/>
          </a:bodyPr>
          <a:lstStyle/>
          <a:p>
            <a:pPr algn="just">
              <a:lnSpc>
                <a:spcPct val="150000"/>
              </a:lnSpc>
              <a:spcBef>
                <a:spcPts val="1200"/>
              </a:spcBef>
              <a:defRPr/>
            </a:pPr>
            <a:r>
              <a:rPr lang="en-US" altLang="zh-CN" dirty="0">
                <a:latin typeface="Times New Roman" pitchFamily="18" charset="0"/>
                <a:cs typeface="Times New Roman" pitchFamily="18" charset="0"/>
              </a:rPr>
              <a:t>Then these 48 texture parameters are clustered based on the result of Spearman correlation</a:t>
            </a:r>
            <a:r>
              <a:rPr lang="en-US" altLang="zh-CN" dirty="0" smtClean="0">
                <a:latin typeface="Times New Roman" pitchFamily="18" charset="0"/>
                <a:cs typeface="Times New Roman" pitchFamily="18" charset="0"/>
              </a:rPr>
              <a:t>.</a:t>
            </a:r>
          </a:p>
          <a:p>
            <a:pPr algn="just">
              <a:lnSpc>
                <a:spcPct val="150000"/>
              </a:lnSpc>
              <a:spcBef>
                <a:spcPts val="1200"/>
              </a:spcBef>
              <a:defRPr/>
            </a:pPr>
            <a:r>
              <a:rPr lang="en-US" altLang="zh-CN" dirty="0">
                <a:latin typeface="Times New Roman" pitchFamily="18" charset="0"/>
                <a:cs typeface="Times New Roman" pitchFamily="18" charset="0"/>
              </a:rPr>
              <a:t>The coefficient of variation is used to determine representative indicators for each </a:t>
            </a:r>
            <a:r>
              <a:rPr lang="en-US" altLang="zh-CN" dirty="0" err="1" smtClean="0">
                <a:latin typeface="Times New Roman" pitchFamily="18" charset="0"/>
                <a:cs typeface="Times New Roman" pitchFamily="18" charset="0"/>
              </a:rPr>
              <a:t>cluster</a:t>
            </a:r>
            <a:r>
              <a:rPr lang="en-US" altLang="zh-CN" dirty="0" err="1">
                <a:latin typeface="Times New Roman" pitchFamily="18" charset="0"/>
                <a:cs typeface="Times New Roman" pitchFamily="18" charset="0"/>
              </a:rPr>
              <a:t>in</a:t>
            </a:r>
            <a:r>
              <a:rPr lang="en-US" altLang="zh-CN" dirty="0">
                <a:latin typeface="Times New Roman" pitchFamily="18" charset="0"/>
                <a:cs typeface="Times New Roman" pitchFamily="18" charset="0"/>
              </a:rPr>
              <a:t> order to construct a geomorphological texture information spectrum library of typical dune types.</a:t>
            </a:r>
            <a:endParaRPr lang="en-US" altLang="zh-CN" dirty="0" smtClean="0">
              <a:solidFill>
                <a:prstClr val="black"/>
              </a:solidFill>
              <a:latin typeface="Times New Roman" pitchFamily="18" charset="0"/>
              <a:ea typeface="微软雅黑" panose="020B0503020204020204" pitchFamily="34" charset="-122"/>
              <a:cs typeface="Times New Roman" pitchFamily="18"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406" y="2710453"/>
            <a:ext cx="5791345" cy="411299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056" y="2816950"/>
            <a:ext cx="4458041" cy="3900002"/>
          </a:xfrm>
          <a:prstGeom prst="rect">
            <a:avLst/>
          </a:prstGeom>
        </p:spPr>
      </p:pic>
    </p:spTree>
    <p:extLst>
      <p:ext uri="{BB962C8B-B14F-4D97-AF65-F5344CB8AC3E}">
        <p14:creationId xmlns:p14="http://schemas.microsoft.com/office/powerpoint/2010/main" val="26917442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线连接符 3"/>
          <p:cNvCxnSpPr>
            <a:cxnSpLocks/>
          </p:cNvCxnSpPr>
          <p:nvPr/>
        </p:nvCxnSpPr>
        <p:spPr>
          <a:xfrm>
            <a:off x="15" y="1282385"/>
            <a:ext cx="9576000" cy="0"/>
          </a:xfrm>
          <a:prstGeom prst="line">
            <a:avLst/>
          </a:prstGeom>
          <a:ln w="19050">
            <a:solidFill>
              <a:srgbClr val="09234F"/>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8522321" y="1234200"/>
            <a:ext cx="3492000" cy="81366"/>
          </a:xfrm>
          <a:prstGeom prst="rect">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1015">
              <a:solidFill>
                <a:prstClr val="white"/>
              </a:solidFill>
              <a:latin typeface="Times New Roman" panose="02020603050405020304"/>
              <a:ea typeface="微软雅黑" panose="020B0503020204020204" pitchFamily="34" charset="-122"/>
            </a:endParaRPr>
          </a:p>
        </p:txBody>
      </p:sp>
      <p:sp>
        <p:nvSpPr>
          <p:cNvPr id="31" name="矩形 30">
            <a:extLst>
              <a:ext uri="{FF2B5EF4-FFF2-40B4-BE49-F238E27FC236}">
                <a16:creationId xmlns:a16="http://schemas.microsoft.com/office/drawing/2014/main" xmlns="" id="{E32BD23C-478D-4CBF-94E9-317B68A9E2C9}"/>
              </a:ext>
            </a:extLst>
          </p:cNvPr>
          <p:cNvSpPr/>
          <p:nvPr/>
        </p:nvSpPr>
        <p:spPr>
          <a:xfrm>
            <a:off x="229866" y="1203594"/>
            <a:ext cx="11355247" cy="1338828"/>
          </a:xfrm>
          <a:prstGeom prst="rect">
            <a:avLst/>
          </a:prstGeom>
        </p:spPr>
        <p:txBody>
          <a:bodyPr wrap="square">
            <a:spAutoFit/>
          </a:bodyPr>
          <a:lstStyle/>
          <a:p>
            <a:pPr algn="just">
              <a:lnSpc>
                <a:spcPct val="150000"/>
              </a:lnSpc>
              <a:spcBef>
                <a:spcPts val="1200"/>
              </a:spcBef>
              <a:defRPr/>
            </a:pPr>
            <a:r>
              <a:rPr lang="en-US" altLang="zh-CN" dirty="0">
                <a:latin typeface="Times New Roman" pitchFamily="18" charset="0"/>
                <a:cs typeface="Times New Roman" pitchFamily="18" charset="0"/>
              </a:rPr>
              <a:t>Finally, eight texture feature indexes are selected: DEM Angular second moment, canny correlation, LBP correlation, DEM correlation, remote sensing image contrast, Susan correlation, LBP variance and positive and negative terrain entropy to construct the geomorphological texture information spectrum.</a:t>
            </a:r>
            <a:endParaRPr lang="en-US" altLang="zh-CN" dirty="0" smtClean="0">
              <a:solidFill>
                <a:prstClr val="black"/>
              </a:solidFill>
              <a:latin typeface="Times New Roman" pitchFamily="18" charset="0"/>
              <a:ea typeface="微软雅黑" panose="020B0503020204020204" pitchFamily="34" charset="-122"/>
              <a:cs typeface="Times New Roman" pitchFamily="18" charset="0"/>
            </a:endParaRPr>
          </a:p>
        </p:txBody>
      </p:sp>
      <p:graphicFrame>
        <p:nvGraphicFramePr>
          <p:cNvPr id="8" name="图表 7"/>
          <p:cNvGraphicFramePr>
            <a:graphicFrameLocks/>
          </p:cNvGraphicFramePr>
          <p:nvPr>
            <p:extLst>
              <p:ext uri="{D42A27DB-BD31-4B8C-83A1-F6EECF244321}">
                <p14:modId xmlns:p14="http://schemas.microsoft.com/office/powerpoint/2010/main" val="2137992269"/>
              </p:ext>
            </p:extLst>
          </p:nvPr>
        </p:nvGraphicFramePr>
        <p:xfrm>
          <a:off x="1606517" y="2388185"/>
          <a:ext cx="8829676" cy="39528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10393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图表 9"/>
          <p:cNvGraphicFramePr>
            <a:graphicFrameLocks/>
          </p:cNvGraphicFramePr>
          <p:nvPr>
            <p:extLst>
              <p:ext uri="{D42A27DB-BD31-4B8C-83A1-F6EECF244321}">
                <p14:modId xmlns:p14="http://schemas.microsoft.com/office/powerpoint/2010/main" val="3024578703"/>
              </p:ext>
            </p:extLst>
          </p:nvPr>
        </p:nvGraphicFramePr>
        <p:xfrm>
          <a:off x="-1" y="1"/>
          <a:ext cx="6074229" cy="35736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图表 10"/>
          <p:cNvGraphicFramePr>
            <a:graphicFrameLocks/>
          </p:cNvGraphicFramePr>
          <p:nvPr>
            <p:extLst>
              <p:ext uri="{D42A27DB-BD31-4B8C-83A1-F6EECF244321}">
                <p14:modId xmlns:p14="http://schemas.microsoft.com/office/powerpoint/2010/main" val="825338154"/>
              </p:ext>
            </p:extLst>
          </p:nvPr>
        </p:nvGraphicFramePr>
        <p:xfrm>
          <a:off x="6055567" y="0"/>
          <a:ext cx="6136434" cy="34523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图表 11"/>
          <p:cNvGraphicFramePr>
            <a:graphicFrameLocks/>
          </p:cNvGraphicFramePr>
          <p:nvPr>
            <p:extLst>
              <p:ext uri="{D42A27DB-BD31-4B8C-83A1-F6EECF244321}">
                <p14:modId xmlns:p14="http://schemas.microsoft.com/office/powerpoint/2010/main" val="649394571"/>
              </p:ext>
            </p:extLst>
          </p:nvPr>
        </p:nvGraphicFramePr>
        <p:xfrm>
          <a:off x="6055567" y="3624941"/>
          <a:ext cx="6136433" cy="3158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图表 12"/>
          <p:cNvGraphicFramePr>
            <a:graphicFrameLocks/>
          </p:cNvGraphicFramePr>
          <p:nvPr>
            <p:extLst>
              <p:ext uri="{D42A27DB-BD31-4B8C-83A1-F6EECF244321}">
                <p14:modId xmlns:p14="http://schemas.microsoft.com/office/powerpoint/2010/main" val="3075443564"/>
              </p:ext>
            </p:extLst>
          </p:nvPr>
        </p:nvGraphicFramePr>
        <p:xfrm>
          <a:off x="70175" y="3783563"/>
          <a:ext cx="5976062" cy="291581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41248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 y="2625273"/>
            <a:ext cx="1024960" cy="1031616"/>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46990"/>
            <a:ext cx="988513" cy="99227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513" y="1646991"/>
            <a:ext cx="1004331" cy="992279"/>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513" y="2639269"/>
            <a:ext cx="989124" cy="1019326"/>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92844" y="1646989"/>
            <a:ext cx="988514" cy="992280"/>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7637" y="2637374"/>
            <a:ext cx="1003878" cy="1015409"/>
          </a:xfrm>
          <a:prstGeom prst="rect">
            <a:avLst/>
          </a:prstGeom>
        </p:spPr>
      </p:pic>
      <p:graphicFrame>
        <p:nvGraphicFramePr>
          <p:cNvPr id="15" name="图表 14"/>
          <p:cNvGraphicFramePr>
            <a:graphicFrameLocks/>
          </p:cNvGraphicFramePr>
          <p:nvPr>
            <p:extLst>
              <p:ext uri="{D42A27DB-BD31-4B8C-83A1-F6EECF244321}">
                <p14:modId xmlns:p14="http://schemas.microsoft.com/office/powerpoint/2010/main" val="1434669377"/>
              </p:ext>
            </p:extLst>
          </p:nvPr>
        </p:nvGraphicFramePr>
        <p:xfrm>
          <a:off x="2996722" y="1646989"/>
          <a:ext cx="2989130" cy="2046626"/>
        </p:xfrm>
        <a:graphic>
          <a:graphicData uri="http://schemas.openxmlformats.org/drawingml/2006/chart">
            <c:chart xmlns:c="http://schemas.openxmlformats.org/drawingml/2006/chart" xmlns:r="http://schemas.openxmlformats.org/officeDocument/2006/relationships" r:id="rId9"/>
          </a:graphicData>
        </a:graphic>
      </p:graphicFrame>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92844" y="4070660"/>
            <a:ext cx="1004477" cy="1010185"/>
          </a:xfrm>
          <a:prstGeom prst="rect">
            <a:avLst/>
          </a:prstGeom>
        </p:spPr>
      </p:pic>
      <p:pic>
        <p:nvPicPr>
          <p:cNvPr id="17" name="图片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92844" y="5080846"/>
            <a:ext cx="1004477" cy="1010184"/>
          </a:xfrm>
          <a:prstGeom prst="rect">
            <a:avLst/>
          </a:prstGeom>
        </p:spPr>
      </p:pic>
      <p:pic>
        <p:nvPicPr>
          <p:cNvPr id="18"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2317" y="5080845"/>
            <a:ext cx="1000528" cy="1010184"/>
          </a:xfrm>
          <a:prstGeom prst="rect">
            <a:avLst/>
          </a:prstGeom>
        </p:spPr>
      </p:pic>
      <p:pic>
        <p:nvPicPr>
          <p:cNvPr id="19" name="图片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61" y="4070661"/>
            <a:ext cx="1024960" cy="1020608"/>
          </a:xfrm>
          <a:prstGeom prst="rect">
            <a:avLst/>
          </a:prstGeom>
        </p:spPr>
      </p:pic>
      <p:pic>
        <p:nvPicPr>
          <p:cNvPr id="20" name="图片 1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8513" y="4070014"/>
            <a:ext cx="1014842" cy="1010831"/>
          </a:xfrm>
          <a:prstGeom prst="rect">
            <a:avLst/>
          </a:prstGeom>
        </p:spPr>
      </p:pic>
      <p:graphicFrame>
        <p:nvGraphicFramePr>
          <p:cNvPr id="22" name="图表 21"/>
          <p:cNvGraphicFramePr>
            <a:graphicFrameLocks/>
          </p:cNvGraphicFramePr>
          <p:nvPr>
            <p:extLst>
              <p:ext uri="{D42A27DB-BD31-4B8C-83A1-F6EECF244321}">
                <p14:modId xmlns:p14="http://schemas.microsoft.com/office/powerpoint/2010/main" val="2413269144"/>
              </p:ext>
            </p:extLst>
          </p:nvPr>
        </p:nvGraphicFramePr>
        <p:xfrm>
          <a:off x="2997321" y="3885143"/>
          <a:ext cx="3004494" cy="2391406"/>
        </p:xfrm>
        <a:graphic>
          <a:graphicData uri="http://schemas.openxmlformats.org/drawingml/2006/chart">
            <c:chart xmlns:c="http://schemas.openxmlformats.org/drawingml/2006/chart" xmlns:r="http://schemas.openxmlformats.org/officeDocument/2006/relationships" r:id="rId15"/>
          </a:graphicData>
        </a:graphic>
      </p:graphicFrame>
      <p:pic>
        <p:nvPicPr>
          <p:cNvPr id="23" name="图片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85852" y="2637374"/>
            <a:ext cx="983556" cy="1007415"/>
          </a:xfrm>
          <a:prstGeom prst="rect">
            <a:avLst/>
          </a:prstGeom>
        </p:spPr>
      </p:pic>
      <p:pic>
        <p:nvPicPr>
          <p:cNvPr id="24" name="图片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69408" y="1663909"/>
            <a:ext cx="989577" cy="992127"/>
          </a:xfrm>
          <a:prstGeom prst="rect">
            <a:avLst/>
          </a:prstGeom>
        </p:spPr>
      </p:pic>
      <p:pic>
        <p:nvPicPr>
          <p:cNvPr id="25" name="图片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985852" y="1650187"/>
            <a:ext cx="983556" cy="989082"/>
          </a:xfrm>
          <a:prstGeom prst="rect">
            <a:avLst/>
          </a:prstGeom>
        </p:spPr>
      </p:pic>
      <p:pic>
        <p:nvPicPr>
          <p:cNvPr id="26" name="图片 2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958985" y="1663909"/>
            <a:ext cx="986585" cy="1007415"/>
          </a:xfrm>
          <a:prstGeom prst="rect">
            <a:avLst/>
          </a:prstGeom>
        </p:spPr>
      </p:pic>
      <p:pic>
        <p:nvPicPr>
          <p:cNvPr id="27" name="图片 2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58986" y="2671324"/>
            <a:ext cx="986584" cy="992127"/>
          </a:xfrm>
          <a:prstGeom prst="rect">
            <a:avLst/>
          </a:prstGeom>
        </p:spPr>
      </p:pic>
      <p:pic>
        <p:nvPicPr>
          <p:cNvPr id="28" name="图片 2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969408" y="2641751"/>
            <a:ext cx="989577" cy="1020026"/>
          </a:xfrm>
          <a:prstGeom prst="rect">
            <a:avLst/>
          </a:prstGeom>
        </p:spPr>
      </p:pic>
      <p:graphicFrame>
        <p:nvGraphicFramePr>
          <p:cNvPr id="29" name="图表 28"/>
          <p:cNvGraphicFramePr>
            <a:graphicFrameLocks/>
          </p:cNvGraphicFramePr>
          <p:nvPr>
            <p:extLst>
              <p:ext uri="{D42A27DB-BD31-4B8C-83A1-F6EECF244321}">
                <p14:modId xmlns:p14="http://schemas.microsoft.com/office/powerpoint/2010/main" val="2729426897"/>
              </p:ext>
            </p:extLst>
          </p:nvPr>
        </p:nvGraphicFramePr>
        <p:xfrm>
          <a:off x="8945570" y="1646989"/>
          <a:ext cx="3246430" cy="2016462"/>
        </p:xfrm>
        <a:graphic>
          <a:graphicData uri="http://schemas.openxmlformats.org/drawingml/2006/chart">
            <c:chart xmlns:c="http://schemas.openxmlformats.org/drawingml/2006/chart" xmlns:r="http://schemas.openxmlformats.org/officeDocument/2006/relationships" r:id="rId22"/>
          </a:graphicData>
        </a:graphic>
      </p:graphicFrame>
      <p:pic>
        <p:nvPicPr>
          <p:cNvPr id="30" name="图片 2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97402" y="5188161"/>
            <a:ext cx="989577" cy="1020262"/>
          </a:xfrm>
          <a:prstGeom prst="rect">
            <a:avLst/>
          </a:prstGeom>
        </p:spPr>
      </p:pic>
      <p:pic>
        <p:nvPicPr>
          <p:cNvPr id="31" name="图片 3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012228" y="5188161"/>
            <a:ext cx="985173" cy="1020262"/>
          </a:xfrm>
          <a:prstGeom prst="rect">
            <a:avLst/>
          </a:prstGeom>
        </p:spPr>
      </p:pic>
      <p:pic>
        <p:nvPicPr>
          <p:cNvPr id="32" name="图片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997401" y="4201460"/>
            <a:ext cx="989578" cy="992791"/>
          </a:xfrm>
          <a:prstGeom prst="rect">
            <a:avLst/>
          </a:prstGeom>
        </p:spPr>
      </p:pic>
      <p:pic>
        <p:nvPicPr>
          <p:cNvPr id="33" name="图片 3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012228" y="4205323"/>
            <a:ext cx="985174" cy="988927"/>
          </a:xfrm>
          <a:prstGeom prst="rect">
            <a:avLst/>
          </a:prstGeom>
        </p:spPr>
      </p:pic>
      <p:pic>
        <p:nvPicPr>
          <p:cNvPr id="34" name="图片 3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961762" y="4210086"/>
            <a:ext cx="983808" cy="982838"/>
          </a:xfrm>
          <a:prstGeom prst="rect">
            <a:avLst/>
          </a:prstGeom>
        </p:spPr>
      </p:pic>
      <p:pic>
        <p:nvPicPr>
          <p:cNvPr id="35" name="图片 34"/>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7962103" y="5188161"/>
            <a:ext cx="983467" cy="1020262"/>
          </a:xfrm>
          <a:prstGeom prst="rect">
            <a:avLst/>
          </a:prstGeom>
        </p:spPr>
      </p:pic>
      <p:graphicFrame>
        <p:nvGraphicFramePr>
          <p:cNvPr id="37" name="图表 36"/>
          <p:cNvGraphicFramePr>
            <a:graphicFrameLocks/>
          </p:cNvGraphicFramePr>
          <p:nvPr>
            <p:extLst>
              <p:ext uri="{D42A27DB-BD31-4B8C-83A1-F6EECF244321}">
                <p14:modId xmlns:p14="http://schemas.microsoft.com/office/powerpoint/2010/main" val="1623357594"/>
              </p:ext>
            </p:extLst>
          </p:nvPr>
        </p:nvGraphicFramePr>
        <p:xfrm>
          <a:off x="8945570" y="3974487"/>
          <a:ext cx="3246430" cy="2427348"/>
        </p:xfrm>
        <a:graphic>
          <a:graphicData uri="http://schemas.openxmlformats.org/drawingml/2006/chart">
            <c:chart xmlns:c="http://schemas.openxmlformats.org/drawingml/2006/chart" xmlns:r="http://schemas.openxmlformats.org/officeDocument/2006/relationships" r:id="rId29"/>
          </a:graphicData>
        </a:graphic>
      </p:graphicFrame>
      <p:sp>
        <p:nvSpPr>
          <p:cNvPr id="38" name="矩形 37">
            <a:extLst>
              <a:ext uri="{FF2B5EF4-FFF2-40B4-BE49-F238E27FC236}">
                <a16:creationId xmlns:a16="http://schemas.microsoft.com/office/drawing/2014/main" xmlns="" id="{E32BD23C-478D-4CBF-94E9-317B68A9E2C9}"/>
              </a:ext>
            </a:extLst>
          </p:cNvPr>
          <p:cNvSpPr/>
          <p:nvPr/>
        </p:nvSpPr>
        <p:spPr>
          <a:xfrm>
            <a:off x="194738" y="721917"/>
            <a:ext cx="11355247" cy="463588"/>
          </a:xfrm>
          <a:prstGeom prst="rect">
            <a:avLst/>
          </a:prstGeom>
        </p:spPr>
        <p:txBody>
          <a:bodyPr wrap="square">
            <a:spAutoFit/>
          </a:bodyPr>
          <a:lstStyle/>
          <a:p>
            <a:pPr algn="just">
              <a:lnSpc>
                <a:spcPct val="150000"/>
              </a:lnSpc>
              <a:spcBef>
                <a:spcPts val="1200"/>
              </a:spcBef>
              <a:defRPr/>
            </a:pPr>
            <a:r>
              <a:rPr lang="en-US" altLang="zh-CN" dirty="0">
                <a:latin typeface="Times New Roman" pitchFamily="18" charset="0"/>
                <a:cs typeface="Times New Roman" pitchFamily="18" charset="0"/>
              </a:rPr>
              <a:t>G</a:t>
            </a:r>
            <a:r>
              <a:rPr lang="en-US" altLang="zh-CN" dirty="0" smtClean="0">
                <a:latin typeface="Times New Roman" pitchFamily="18" charset="0"/>
                <a:cs typeface="Times New Roman" pitchFamily="18" charset="0"/>
              </a:rPr>
              <a:t>eomorphological </a:t>
            </a:r>
            <a:r>
              <a:rPr lang="en-US" altLang="zh-CN" dirty="0">
                <a:latin typeface="Times New Roman" pitchFamily="18" charset="0"/>
                <a:cs typeface="Times New Roman" pitchFamily="18" charset="0"/>
              </a:rPr>
              <a:t>texture information spectrum of desert</a:t>
            </a:r>
            <a:endParaRPr lang="en-US" altLang="zh-CN" dirty="0" smtClean="0">
              <a:solidFill>
                <a:prstClr val="black"/>
              </a:solidFill>
              <a:latin typeface="Times New Roman" pitchFamily="18" charset="0"/>
              <a:ea typeface="微软雅黑" panose="020B0503020204020204" pitchFamily="34" charset="-122"/>
              <a:cs typeface="Times New Roman" pitchFamily="18" charset="0"/>
            </a:endParaRPr>
          </a:p>
        </p:txBody>
      </p:sp>
      <p:pic>
        <p:nvPicPr>
          <p:cNvPr id="3" name="图片 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161" y="5080846"/>
            <a:ext cx="997477" cy="1010184"/>
          </a:xfrm>
          <a:prstGeom prst="rect">
            <a:avLst/>
          </a:prstGeom>
        </p:spPr>
      </p:pic>
    </p:spTree>
    <p:extLst>
      <p:ext uri="{BB962C8B-B14F-4D97-AF65-F5344CB8AC3E}">
        <p14:creationId xmlns:p14="http://schemas.microsoft.com/office/powerpoint/2010/main" val="34290398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线连接符 3"/>
          <p:cNvCxnSpPr>
            <a:cxnSpLocks/>
          </p:cNvCxnSpPr>
          <p:nvPr/>
        </p:nvCxnSpPr>
        <p:spPr>
          <a:xfrm>
            <a:off x="15" y="1282385"/>
            <a:ext cx="9576000" cy="0"/>
          </a:xfrm>
          <a:prstGeom prst="line">
            <a:avLst/>
          </a:prstGeom>
          <a:ln w="19050">
            <a:solidFill>
              <a:srgbClr val="09234F"/>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8522321" y="1234200"/>
            <a:ext cx="3492000" cy="81366"/>
          </a:xfrm>
          <a:prstGeom prst="rect">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1015">
              <a:solidFill>
                <a:prstClr val="white"/>
              </a:solidFill>
              <a:latin typeface="Times New Roman" panose="02020603050405020304"/>
              <a:ea typeface="微软雅黑" panose="020B0503020204020204" pitchFamily="34" charset="-122"/>
            </a:endParaRPr>
          </a:p>
        </p:txBody>
      </p:sp>
      <p:sp>
        <p:nvSpPr>
          <p:cNvPr id="13" name="矩形 12">
            <a:extLst>
              <a:ext uri="{FF2B5EF4-FFF2-40B4-BE49-F238E27FC236}">
                <a16:creationId xmlns:a16="http://schemas.microsoft.com/office/drawing/2014/main" xmlns="" id="{E32BD23C-478D-4CBF-94E9-317B68A9E2C9}"/>
              </a:ext>
            </a:extLst>
          </p:cNvPr>
          <p:cNvSpPr/>
          <p:nvPr/>
        </p:nvSpPr>
        <p:spPr>
          <a:xfrm>
            <a:off x="99236" y="1363751"/>
            <a:ext cx="11990388" cy="2862322"/>
          </a:xfrm>
          <a:prstGeom prst="rect">
            <a:avLst/>
          </a:prstGeom>
        </p:spPr>
        <p:txBody>
          <a:bodyPr wrap="square">
            <a:spAutoFit/>
          </a:bodyPr>
          <a:lstStyle/>
          <a:p>
            <a:r>
              <a:rPr lang="en-US" altLang="zh-CN" b="1" dirty="0">
                <a:latin typeface="Times New Roman" pitchFamily="18" charset="0"/>
                <a:cs typeface="Times New Roman" pitchFamily="18" charset="0"/>
              </a:rPr>
              <a:t>O</a:t>
            </a:r>
            <a:r>
              <a:rPr lang="en-US" altLang="zh-CN" b="1" dirty="0" smtClean="0">
                <a:latin typeface="Times New Roman" pitchFamily="18" charset="0"/>
                <a:cs typeface="Times New Roman" pitchFamily="18" charset="0"/>
              </a:rPr>
              <a:t>utlook</a:t>
            </a:r>
            <a:r>
              <a:rPr lang="en-US" altLang="zh-CN" b="1" dirty="0">
                <a:latin typeface="Times New Roman" pitchFamily="18" charset="0"/>
                <a:cs typeface="Times New Roman" pitchFamily="18" charset="0"/>
              </a:rPr>
              <a:t>  </a:t>
            </a:r>
            <a:r>
              <a:rPr lang="zh-CN" altLang="en-US" b="1" dirty="0" smtClean="0">
                <a:latin typeface="Times New Roman" pitchFamily="18" charset="0"/>
                <a:cs typeface="Times New Roman" pitchFamily="18" charset="0"/>
              </a:rPr>
              <a:t>：</a:t>
            </a:r>
            <a:endParaRPr lang="en-US" altLang="zh-CN" b="1" dirty="0">
              <a:latin typeface="Times New Roman" pitchFamily="18" charset="0"/>
              <a:cs typeface="Times New Roman" pitchFamily="18" charset="0"/>
            </a:endParaRPr>
          </a:p>
          <a:p>
            <a:endParaRPr lang="en-US" altLang="zh-CN" dirty="0">
              <a:latin typeface="Times New Roman" pitchFamily="18" charset="0"/>
              <a:cs typeface="Times New Roman" pitchFamily="18" charset="0"/>
            </a:endParaRPr>
          </a:p>
          <a:p>
            <a:r>
              <a:rPr lang="en-US" altLang="zh-CN" dirty="0" smtClean="0">
                <a:latin typeface="Times New Roman" pitchFamily="18" charset="0"/>
                <a:cs typeface="Times New Roman" pitchFamily="18" charset="0"/>
              </a:rPr>
              <a:t>1.    There </a:t>
            </a:r>
            <a:r>
              <a:rPr lang="en-US" altLang="zh-CN" dirty="0">
                <a:latin typeface="Times New Roman" pitchFamily="18" charset="0"/>
                <a:cs typeface="Times New Roman" pitchFamily="18" charset="0"/>
              </a:rPr>
              <a:t>are few samples selected for each dune type, which is not enough to reflect the texture characteristics of specific dune type </a:t>
            </a:r>
            <a:r>
              <a:rPr lang="en-US" altLang="zh-CN" dirty="0" smtClean="0">
                <a:latin typeface="Times New Roman" pitchFamily="18" charset="0"/>
                <a:cs typeface="Times New Roman" pitchFamily="18" charset="0"/>
              </a:rPr>
              <a:t>areas</a:t>
            </a:r>
          </a:p>
          <a:p>
            <a:endParaRPr lang="en-US" altLang="zh-CN" dirty="0">
              <a:latin typeface="Times New Roman" pitchFamily="18" charset="0"/>
              <a:cs typeface="Times New Roman" pitchFamily="18" charset="0"/>
            </a:endParaRPr>
          </a:p>
          <a:p>
            <a:r>
              <a:rPr lang="en-US" altLang="zh-CN" dirty="0" smtClean="0">
                <a:latin typeface="Times New Roman" pitchFamily="18" charset="0"/>
                <a:cs typeface="Times New Roman" pitchFamily="18" charset="0"/>
              </a:rPr>
              <a:t>2.    Aster </a:t>
            </a:r>
            <a:r>
              <a:rPr lang="en-US" altLang="zh-CN" dirty="0">
                <a:latin typeface="Times New Roman" pitchFamily="18" charset="0"/>
                <a:cs typeface="Times New Roman" pitchFamily="18" charset="0"/>
              </a:rPr>
              <a:t>30m DEM is difficult to reflect the texture features of small-scale sand dunes. In the future, higher precision DEM data can be used to reflect the detailed </a:t>
            </a:r>
            <a:r>
              <a:rPr lang="en-US" altLang="zh-CN" dirty="0" smtClean="0">
                <a:latin typeface="Times New Roman" pitchFamily="18" charset="0"/>
                <a:cs typeface="Times New Roman" pitchFamily="18" charset="0"/>
              </a:rPr>
              <a:t>features</a:t>
            </a:r>
          </a:p>
          <a:p>
            <a:endParaRPr lang="zh-CN" altLang="en-US" dirty="0">
              <a:latin typeface="Times New Roman" pitchFamily="18" charset="0"/>
              <a:cs typeface="Times New Roman" pitchFamily="18" charset="0"/>
            </a:endParaRPr>
          </a:p>
          <a:p>
            <a:r>
              <a:rPr lang="en-US" altLang="zh-CN" dirty="0">
                <a:latin typeface="Times New Roman" pitchFamily="18" charset="0"/>
                <a:cs typeface="Times New Roman" pitchFamily="18" charset="0"/>
              </a:rPr>
              <a:t>3</a:t>
            </a:r>
            <a:r>
              <a:rPr lang="en-US" altLang="zh-CN" dirty="0" smtClean="0">
                <a:latin typeface="Times New Roman" pitchFamily="18" charset="0"/>
                <a:cs typeface="Times New Roman" pitchFamily="18" charset="0"/>
              </a:rPr>
              <a:t>.    Different </a:t>
            </a:r>
            <a:r>
              <a:rPr lang="en-US" altLang="zh-CN" dirty="0">
                <a:latin typeface="Times New Roman" pitchFamily="18" charset="0"/>
                <a:cs typeface="Times New Roman" pitchFamily="18" charset="0"/>
              </a:rPr>
              <a:t>dune types often have no obvious boundaries. How the texture features change on this gradient boundary needs further </a:t>
            </a:r>
            <a:r>
              <a:rPr lang="en-US" altLang="zh-CN" dirty="0" smtClean="0">
                <a:latin typeface="Times New Roman" pitchFamily="18" charset="0"/>
                <a:cs typeface="Times New Roman" pitchFamily="18" charset="0"/>
              </a:rPr>
              <a:t>research </a:t>
            </a:r>
            <a:endParaRPr lang="zh-CN"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5841383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89242" y="2789768"/>
            <a:ext cx="1959428" cy="707886"/>
          </a:xfrm>
          <a:prstGeom prst="rect">
            <a:avLst/>
          </a:prstGeom>
          <a:noFill/>
        </p:spPr>
        <p:txBody>
          <a:bodyPr wrap="square" rtlCol="0">
            <a:spAutoFit/>
          </a:bodyPr>
          <a:lstStyle/>
          <a:p>
            <a:r>
              <a:rPr lang="en-US" altLang="zh-CN" sz="4000" b="1" dirty="0" smtClean="0">
                <a:latin typeface="Times New Roman" pitchFamily="18" charset="0"/>
                <a:cs typeface="Times New Roman" pitchFamily="18" charset="0"/>
              </a:rPr>
              <a:t>Thanks</a:t>
            </a:r>
            <a:endParaRPr lang="zh-CN" altLang="en-US" sz="4000" b="1" dirty="0">
              <a:latin typeface="Times New Roman" pitchFamily="18" charset="0"/>
              <a:cs typeface="Times New Roman" pitchFamily="18" charset="0"/>
            </a:endParaRPr>
          </a:p>
        </p:txBody>
      </p:sp>
      <p:sp>
        <p:nvSpPr>
          <p:cNvPr id="3" name="矩形 2">
            <a:extLst>
              <a:ext uri="{FF2B5EF4-FFF2-40B4-BE49-F238E27FC236}">
                <a16:creationId xmlns:a16="http://schemas.microsoft.com/office/drawing/2014/main" xmlns="" id="{E32BD23C-478D-4CBF-94E9-317B68A9E2C9}"/>
              </a:ext>
            </a:extLst>
          </p:cNvPr>
          <p:cNvSpPr/>
          <p:nvPr/>
        </p:nvSpPr>
        <p:spPr>
          <a:xfrm>
            <a:off x="3312368" y="4309201"/>
            <a:ext cx="5113176" cy="1646605"/>
          </a:xfrm>
          <a:prstGeom prst="rect">
            <a:avLst/>
          </a:prstGeom>
        </p:spPr>
        <p:txBody>
          <a:bodyPr wrap="square">
            <a:spAutoFit/>
          </a:bodyPr>
          <a:lstStyle/>
          <a:p>
            <a:pPr algn="ctr">
              <a:lnSpc>
                <a:spcPct val="150000"/>
              </a:lnSpc>
              <a:spcBef>
                <a:spcPts val="1200"/>
              </a:spcBef>
              <a:defRPr/>
            </a:pPr>
            <a:r>
              <a:rPr lang="en-US" altLang="zh-CN" dirty="0" smtClean="0">
                <a:solidFill>
                  <a:prstClr val="black"/>
                </a:solidFill>
                <a:latin typeface="Times New Roman" pitchFamily="18" charset="0"/>
                <a:ea typeface="微软雅黑" panose="020B0503020204020204" pitchFamily="34" charset="-122"/>
                <a:cs typeface="Times New Roman" pitchFamily="18" charset="0"/>
              </a:rPr>
              <a:t>Ma </a:t>
            </a:r>
            <a:r>
              <a:rPr lang="en-US" altLang="zh-CN" dirty="0" err="1" smtClean="0">
                <a:solidFill>
                  <a:prstClr val="black"/>
                </a:solidFill>
                <a:latin typeface="Times New Roman" pitchFamily="18" charset="0"/>
                <a:ea typeface="微软雅黑" panose="020B0503020204020204" pitchFamily="34" charset="-122"/>
                <a:cs typeface="Times New Roman" pitchFamily="18" charset="0"/>
              </a:rPr>
              <a:t>Junfei</a:t>
            </a:r>
            <a:r>
              <a:rPr lang="en-US" altLang="zh-CN" dirty="0" smtClean="0">
                <a:solidFill>
                  <a:prstClr val="black"/>
                </a:solidFill>
                <a:latin typeface="Times New Roman" pitchFamily="18" charset="0"/>
                <a:ea typeface="微软雅黑" panose="020B0503020204020204" pitchFamily="34" charset="-122"/>
                <a:cs typeface="Times New Roman" pitchFamily="18" charset="0"/>
              </a:rPr>
              <a:t>, </a:t>
            </a:r>
            <a:r>
              <a:rPr lang="en-US" altLang="zh-CN" dirty="0" smtClean="0">
                <a:solidFill>
                  <a:prstClr val="black"/>
                </a:solidFill>
                <a:latin typeface="Times New Roman" pitchFamily="18" charset="0"/>
                <a:ea typeface="微软雅黑" panose="020B0503020204020204" pitchFamily="34" charset="-122"/>
                <a:cs typeface="Times New Roman" pitchFamily="18" charset="0"/>
              </a:rPr>
              <a:t>Li </a:t>
            </a:r>
            <a:r>
              <a:rPr lang="en-US" altLang="zh-CN" dirty="0" err="1" smtClean="0">
                <a:solidFill>
                  <a:prstClr val="black"/>
                </a:solidFill>
                <a:latin typeface="Times New Roman" pitchFamily="18" charset="0"/>
                <a:ea typeface="微软雅黑" panose="020B0503020204020204" pitchFamily="34" charset="-122"/>
                <a:cs typeface="Times New Roman" pitchFamily="18" charset="0"/>
              </a:rPr>
              <a:t>Fayuan</a:t>
            </a:r>
            <a:r>
              <a:rPr lang="en-US" altLang="zh-CN" dirty="0" smtClean="0">
                <a:solidFill>
                  <a:prstClr val="black"/>
                </a:solidFill>
                <a:latin typeface="Times New Roman" pitchFamily="18" charset="0"/>
                <a:ea typeface="微软雅黑" panose="020B0503020204020204" pitchFamily="34" charset="-122"/>
                <a:cs typeface="Times New Roman" pitchFamily="18" charset="0"/>
              </a:rPr>
              <a:t>, </a:t>
            </a:r>
            <a:r>
              <a:rPr lang="en-US" altLang="zh-CN" dirty="0" smtClean="0">
                <a:solidFill>
                  <a:prstClr val="black"/>
                </a:solidFill>
                <a:latin typeface="Times New Roman" pitchFamily="18" charset="0"/>
                <a:ea typeface="微软雅黑" panose="020B0503020204020204" pitchFamily="34" charset="-122"/>
                <a:cs typeface="Times New Roman" pitchFamily="18" charset="0"/>
              </a:rPr>
              <a:t>Liu lulu, Cheng </a:t>
            </a:r>
            <a:r>
              <a:rPr lang="en-US" altLang="zh-CN" dirty="0" err="1" smtClean="0">
                <a:solidFill>
                  <a:prstClr val="black"/>
                </a:solidFill>
                <a:latin typeface="Times New Roman" pitchFamily="18" charset="0"/>
                <a:ea typeface="微软雅黑" panose="020B0503020204020204" pitchFamily="34" charset="-122"/>
                <a:cs typeface="Times New Roman" pitchFamily="18" charset="0"/>
              </a:rPr>
              <a:t>Jianhua</a:t>
            </a:r>
            <a:endParaRPr lang="en-US" altLang="zh-CN" dirty="0" smtClean="0">
              <a:solidFill>
                <a:prstClr val="black"/>
              </a:solidFill>
              <a:latin typeface="Times New Roman" pitchFamily="18" charset="0"/>
              <a:ea typeface="微软雅黑" panose="020B0503020204020204" pitchFamily="34" charset="-122"/>
              <a:cs typeface="Times New Roman" pitchFamily="18" charset="0"/>
            </a:endParaRPr>
          </a:p>
          <a:p>
            <a:pPr algn="ctr">
              <a:lnSpc>
                <a:spcPct val="150000"/>
              </a:lnSpc>
              <a:spcBef>
                <a:spcPts val="1200"/>
              </a:spcBef>
              <a:defRPr/>
            </a:pPr>
            <a:r>
              <a:rPr lang="en-US" altLang="zh-CN" dirty="0" smtClean="0">
                <a:solidFill>
                  <a:prstClr val="black"/>
                </a:solidFill>
                <a:latin typeface="Times New Roman" pitchFamily="18" charset="0"/>
                <a:ea typeface="微软雅黑" panose="020B0503020204020204" pitchFamily="34" charset="-122"/>
                <a:cs typeface="Times New Roman" pitchFamily="18" charset="0"/>
                <a:hlinkClick r:id="rId2"/>
              </a:rPr>
              <a:t>374077782@qq.com</a:t>
            </a:r>
            <a:endParaRPr lang="en-US" altLang="zh-CN" dirty="0" smtClean="0">
              <a:solidFill>
                <a:prstClr val="black"/>
              </a:solidFill>
              <a:latin typeface="Times New Roman" pitchFamily="18" charset="0"/>
              <a:ea typeface="微软雅黑" panose="020B0503020204020204" pitchFamily="34" charset="-122"/>
              <a:cs typeface="Times New Roman" pitchFamily="18" charset="0"/>
            </a:endParaRPr>
          </a:p>
          <a:p>
            <a:pPr algn="ctr">
              <a:lnSpc>
                <a:spcPct val="150000"/>
              </a:lnSpc>
              <a:spcBef>
                <a:spcPts val="1200"/>
              </a:spcBef>
              <a:defRPr/>
            </a:pPr>
            <a:r>
              <a:rPr lang="en-US" altLang="zh-CN" dirty="0" smtClean="0">
                <a:solidFill>
                  <a:prstClr val="black"/>
                </a:solidFill>
                <a:latin typeface="Times New Roman" pitchFamily="18" charset="0"/>
                <a:ea typeface="微软雅黑" panose="020B0503020204020204" pitchFamily="34" charset="-122"/>
                <a:cs typeface="Times New Roman" pitchFamily="18" charset="0"/>
              </a:rPr>
              <a:t>May 25 2022</a:t>
            </a:r>
            <a:endParaRPr lang="zh-CN" altLang="en-US" dirty="0">
              <a:solidFill>
                <a:prstClr val="black"/>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432066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线连接符 3"/>
          <p:cNvCxnSpPr>
            <a:cxnSpLocks/>
          </p:cNvCxnSpPr>
          <p:nvPr/>
        </p:nvCxnSpPr>
        <p:spPr>
          <a:xfrm>
            <a:off x="15" y="1282385"/>
            <a:ext cx="9576000" cy="0"/>
          </a:xfrm>
          <a:prstGeom prst="line">
            <a:avLst/>
          </a:prstGeom>
          <a:ln w="19050">
            <a:solidFill>
              <a:srgbClr val="09234F"/>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8522321" y="1234200"/>
            <a:ext cx="3492000" cy="81366"/>
          </a:xfrm>
          <a:prstGeom prst="rect">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1015">
              <a:solidFill>
                <a:prstClr val="white"/>
              </a:solidFill>
              <a:latin typeface="Times New Roman" panose="02020603050405020304"/>
              <a:ea typeface="微软雅黑" panose="020B0503020204020204" pitchFamily="34" charset="-122"/>
            </a:endParaRPr>
          </a:p>
        </p:txBody>
      </p:sp>
      <p:sp>
        <p:nvSpPr>
          <p:cNvPr id="13" name="矩形 12">
            <a:extLst>
              <a:ext uri="{FF2B5EF4-FFF2-40B4-BE49-F238E27FC236}">
                <a16:creationId xmlns:a16="http://schemas.microsoft.com/office/drawing/2014/main" xmlns="" id="{E32BD23C-478D-4CBF-94E9-317B68A9E2C9}"/>
              </a:ext>
            </a:extLst>
          </p:cNvPr>
          <p:cNvSpPr/>
          <p:nvPr/>
        </p:nvSpPr>
        <p:spPr>
          <a:xfrm>
            <a:off x="99236" y="1158421"/>
            <a:ext cx="11990388" cy="1754326"/>
          </a:xfrm>
          <a:prstGeom prst="rect">
            <a:avLst/>
          </a:prstGeom>
        </p:spPr>
        <p:txBody>
          <a:bodyPr wrap="square">
            <a:spAutoFit/>
          </a:bodyPr>
          <a:lstStyle/>
          <a:p>
            <a:pPr algn="just">
              <a:lnSpc>
                <a:spcPct val="150000"/>
              </a:lnSpc>
              <a:spcBef>
                <a:spcPts val="1200"/>
              </a:spcBef>
              <a:defRPr/>
            </a:pPr>
            <a:r>
              <a:rPr lang="en-US" altLang="zh-CN" dirty="0">
                <a:latin typeface="Times New Roman" pitchFamily="18" charset="0"/>
                <a:cs typeface="Times New Roman" pitchFamily="18" charset="0"/>
              </a:rPr>
              <a:t>Desert is an </a:t>
            </a:r>
            <a:r>
              <a:rPr lang="en-US" altLang="zh-CN" dirty="0" err="1">
                <a:latin typeface="Times New Roman" pitchFamily="18" charset="0"/>
                <a:cs typeface="Times New Roman" pitchFamily="18" charset="0"/>
              </a:rPr>
              <a:t>aeolian</a:t>
            </a:r>
            <a:r>
              <a:rPr lang="en-US" altLang="zh-CN" dirty="0">
                <a:latin typeface="Times New Roman" pitchFamily="18" charset="0"/>
                <a:cs typeface="Times New Roman" pitchFamily="18" charset="0"/>
              </a:rPr>
              <a:t> landform formed by the transportation and accumulation of wind. Desert has very significant texture features both macroscopically and microscopically. Different dune types with different morphological characteristics will be formed under different comprehensive climate and environmental conditions, and their texture characteristics are also significantly different.</a:t>
            </a:r>
            <a:endParaRPr lang="zh-CN" altLang="en-US" dirty="0">
              <a:solidFill>
                <a:prstClr val="black"/>
              </a:solidFill>
              <a:latin typeface="Times New Roman" pitchFamily="18" charset="0"/>
              <a:ea typeface="微软雅黑" panose="020B0503020204020204" pitchFamily="34" charset="-122"/>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518" y="2528371"/>
            <a:ext cx="8076803" cy="432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97" y="2846148"/>
            <a:ext cx="3571179" cy="385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918" y="6460637"/>
            <a:ext cx="774442" cy="369332"/>
          </a:xfrm>
          <a:prstGeom prst="rect">
            <a:avLst/>
          </a:prstGeom>
          <a:solidFill>
            <a:schemeClr val="bg1"/>
          </a:solidFill>
        </p:spPr>
        <p:txBody>
          <a:bodyPr wrap="square" rtlCol="0">
            <a:spAutoFit/>
          </a:bodyPr>
          <a:lstStyle/>
          <a:p>
            <a:r>
              <a:rPr lang="en-US" altLang="zh-CN" dirty="0" smtClean="0"/>
              <a:t>  RS</a:t>
            </a:r>
            <a:endParaRPr lang="zh-CN" altLang="en-US" dirty="0"/>
          </a:p>
        </p:txBody>
      </p:sp>
      <p:sp>
        <p:nvSpPr>
          <p:cNvPr id="14" name="TextBox 13"/>
          <p:cNvSpPr txBox="1"/>
          <p:nvPr/>
        </p:nvSpPr>
        <p:spPr>
          <a:xfrm>
            <a:off x="1054360" y="6515158"/>
            <a:ext cx="1414809" cy="230832"/>
          </a:xfrm>
          <a:prstGeom prst="rect">
            <a:avLst/>
          </a:prstGeom>
          <a:solidFill>
            <a:schemeClr val="bg1"/>
          </a:solidFill>
        </p:spPr>
        <p:txBody>
          <a:bodyPr wrap="square" rtlCol="0">
            <a:spAutoFit/>
          </a:bodyPr>
          <a:lstStyle/>
          <a:p>
            <a:r>
              <a:rPr lang="en-US" altLang="zh-CN" sz="900" dirty="0"/>
              <a:t>edge detection algorithm</a:t>
            </a:r>
            <a:endParaRPr lang="zh-CN" altLang="en-US" sz="900" dirty="0"/>
          </a:p>
        </p:txBody>
      </p:sp>
    </p:spTree>
    <p:extLst>
      <p:ext uri="{BB962C8B-B14F-4D97-AF65-F5344CB8AC3E}">
        <p14:creationId xmlns:p14="http://schemas.microsoft.com/office/powerpoint/2010/main" val="2758860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线连接符 3"/>
          <p:cNvCxnSpPr>
            <a:cxnSpLocks/>
          </p:cNvCxnSpPr>
          <p:nvPr/>
        </p:nvCxnSpPr>
        <p:spPr>
          <a:xfrm>
            <a:off x="15" y="1282385"/>
            <a:ext cx="9576000" cy="0"/>
          </a:xfrm>
          <a:prstGeom prst="line">
            <a:avLst/>
          </a:prstGeom>
          <a:ln w="19050">
            <a:solidFill>
              <a:srgbClr val="09234F"/>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8522321" y="1234200"/>
            <a:ext cx="3492000" cy="81366"/>
          </a:xfrm>
          <a:prstGeom prst="rect">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1015">
              <a:solidFill>
                <a:prstClr val="white"/>
              </a:solidFill>
              <a:latin typeface="Times New Roman" panose="02020603050405020304"/>
              <a:ea typeface="微软雅黑" panose="020B0503020204020204" pitchFamily="34" charset="-122"/>
            </a:endParaRPr>
          </a:p>
        </p:txBody>
      </p:sp>
      <p:sp>
        <p:nvSpPr>
          <p:cNvPr id="5" name="矩形 4">
            <a:extLst>
              <a:ext uri="{FF2B5EF4-FFF2-40B4-BE49-F238E27FC236}">
                <a16:creationId xmlns:a16="http://schemas.microsoft.com/office/drawing/2014/main" xmlns="" id="{E32BD23C-478D-4CBF-94E9-317B68A9E2C9}"/>
              </a:ext>
            </a:extLst>
          </p:cNvPr>
          <p:cNvSpPr/>
          <p:nvPr/>
        </p:nvSpPr>
        <p:spPr>
          <a:xfrm>
            <a:off x="99236" y="2725964"/>
            <a:ext cx="11990388" cy="1710084"/>
          </a:xfrm>
          <a:prstGeom prst="rect">
            <a:avLst/>
          </a:prstGeom>
        </p:spPr>
        <p:txBody>
          <a:bodyPr wrap="square">
            <a:spAutoFit/>
          </a:bodyPr>
          <a:lstStyle/>
          <a:p>
            <a:pPr algn="just">
              <a:lnSpc>
                <a:spcPct val="150000"/>
              </a:lnSpc>
              <a:spcBef>
                <a:spcPts val="1200"/>
              </a:spcBef>
              <a:defRPr/>
            </a:pPr>
            <a:r>
              <a:rPr lang="en-US" altLang="zh-CN" dirty="0">
                <a:latin typeface="Times New Roman" pitchFamily="18" charset="0"/>
                <a:cs typeface="Times New Roman" pitchFamily="18" charset="0"/>
              </a:rPr>
              <a:t>This study takes </a:t>
            </a:r>
            <a:r>
              <a:rPr lang="en-US" altLang="zh-CN" dirty="0" err="1">
                <a:latin typeface="Times New Roman" pitchFamily="18" charset="0"/>
                <a:cs typeface="Times New Roman" pitchFamily="18" charset="0"/>
              </a:rPr>
              <a:t>Badain</a:t>
            </a:r>
            <a:r>
              <a:rPr lang="en-US" altLang="zh-CN" dirty="0">
                <a:latin typeface="Times New Roman" pitchFamily="18" charset="0"/>
                <a:cs typeface="Times New Roman" pitchFamily="18" charset="0"/>
              </a:rPr>
              <a:t> </a:t>
            </a:r>
            <a:r>
              <a:rPr lang="en-US" altLang="zh-CN" dirty="0" err="1">
                <a:latin typeface="Times New Roman" pitchFamily="18" charset="0"/>
                <a:cs typeface="Times New Roman" pitchFamily="18" charset="0"/>
              </a:rPr>
              <a:t>Jaran</a:t>
            </a:r>
            <a:r>
              <a:rPr lang="en-US" altLang="zh-CN" dirty="0">
                <a:latin typeface="Times New Roman" pitchFamily="18" charset="0"/>
                <a:cs typeface="Times New Roman" pitchFamily="18" charset="0"/>
              </a:rPr>
              <a:t> Desert as the study area, and selects four typical sand dune types in this area</a:t>
            </a:r>
            <a:r>
              <a:rPr lang="zh-CN" altLang="en-US" dirty="0">
                <a:latin typeface="Times New Roman" pitchFamily="18" charset="0"/>
                <a:cs typeface="Times New Roman" pitchFamily="18" charset="0"/>
              </a:rPr>
              <a:t>：</a:t>
            </a:r>
            <a:r>
              <a:rPr lang="en-US" altLang="zh-CN" dirty="0" err="1">
                <a:latin typeface="Times New Roman" pitchFamily="18" charset="0"/>
                <a:cs typeface="Times New Roman" pitchFamily="18" charset="0"/>
              </a:rPr>
              <a:t>starlike</a:t>
            </a:r>
            <a:r>
              <a:rPr lang="en-US" altLang="zh-CN" dirty="0">
                <a:latin typeface="Times New Roman" pitchFamily="18" charset="0"/>
                <a:cs typeface="Times New Roman" pitchFamily="18" charset="0"/>
              </a:rPr>
              <a:t> chain </a:t>
            </a:r>
            <a:r>
              <a:rPr lang="en-US" altLang="zh-CN" dirty="0" err="1">
                <a:latin typeface="Times New Roman" pitchFamily="18" charset="0"/>
                <a:cs typeface="Times New Roman" pitchFamily="18" charset="0"/>
              </a:rPr>
              <a:t>megadune</a:t>
            </a:r>
            <a:r>
              <a:rPr lang="en-US" altLang="zh-CN" dirty="0">
                <a:latin typeface="Times New Roman" pitchFamily="18" charset="0"/>
                <a:cs typeface="Times New Roman" pitchFamily="18" charset="0"/>
              </a:rPr>
              <a:t>, barchans chain, compound chain dune, and </a:t>
            </a:r>
            <a:r>
              <a:rPr lang="en-US" altLang="zh-CN" dirty="0" err="1">
                <a:latin typeface="Times New Roman" pitchFamily="18" charset="0"/>
                <a:cs typeface="Times New Roman" pitchFamily="18" charset="0"/>
              </a:rPr>
              <a:t>schuppen</a:t>
            </a:r>
            <a:r>
              <a:rPr lang="en-US" altLang="zh-CN" dirty="0">
                <a:latin typeface="Times New Roman" pitchFamily="18" charset="0"/>
                <a:cs typeface="Times New Roman" pitchFamily="18" charset="0"/>
              </a:rPr>
              <a:t> chain </a:t>
            </a:r>
            <a:r>
              <a:rPr lang="en-US" altLang="zh-CN" dirty="0" err="1">
                <a:latin typeface="Times New Roman" pitchFamily="18" charset="0"/>
                <a:cs typeface="Times New Roman" pitchFamily="18" charset="0"/>
              </a:rPr>
              <a:t>megadune.This</a:t>
            </a:r>
            <a:r>
              <a:rPr lang="en-US" altLang="zh-CN" dirty="0">
                <a:latin typeface="Times New Roman" pitchFamily="18" charset="0"/>
                <a:cs typeface="Times New Roman" pitchFamily="18" charset="0"/>
              </a:rPr>
              <a:t> work studies the corresponding relationship between desert texture features and dune morphological features, and tries to build a texture information spectrum of desert based on texture features. </a:t>
            </a:r>
          </a:p>
        </p:txBody>
      </p:sp>
    </p:spTree>
    <p:extLst>
      <p:ext uri="{BB962C8B-B14F-4D97-AF65-F5344CB8AC3E}">
        <p14:creationId xmlns:p14="http://schemas.microsoft.com/office/powerpoint/2010/main" val="23259719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线连接符 3"/>
          <p:cNvCxnSpPr>
            <a:cxnSpLocks/>
          </p:cNvCxnSpPr>
          <p:nvPr/>
        </p:nvCxnSpPr>
        <p:spPr>
          <a:xfrm>
            <a:off x="15" y="1282385"/>
            <a:ext cx="9576000" cy="0"/>
          </a:xfrm>
          <a:prstGeom prst="line">
            <a:avLst/>
          </a:prstGeom>
          <a:ln w="19050">
            <a:solidFill>
              <a:srgbClr val="09234F"/>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8522321" y="1234200"/>
            <a:ext cx="3492000" cy="81366"/>
          </a:xfrm>
          <a:prstGeom prst="rect">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1015">
              <a:solidFill>
                <a:prstClr val="white"/>
              </a:solidFill>
              <a:latin typeface="Times New Roman" panose="02020603050405020304"/>
              <a:ea typeface="微软雅黑" panose="020B0503020204020204" pitchFamily="34" charset="-122"/>
            </a:endParaRPr>
          </a:p>
        </p:txBody>
      </p:sp>
      <p:sp>
        <p:nvSpPr>
          <p:cNvPr id="13" name="矩形 12">
            <a:extLst>
              <a:ext uri="{FF2B5EF4-FFF2-40B4-BE49-F238E27FC236}">
                <a16:creationId xmlns:a16="http://schemas.microsoft.com/office/drawing/2014/main" xmlns="" id="{E32BD23C-478D-4CBF-94E9-317B68A9E2C9}"/>
              </a:ext>
            </a:extLst>
          </p:cNvPr>
          <p:cNvSpPr/>
          <p:nvPr/>
        </p:nvSpPr>
        <p:spPr>
          <a:xfrm>
            <a:off x="19630" y="5007820"/>
            <a:ext cx="5779049" cy="791627"/>
          </a:xfrm>
          <a:prstGeom prst="rect">
            <a:avLst/>
          </a:prstGeom>
        </p:spPr>
        <p:txBody>
          <a:bodyPr wrap="square">
            <a:spAutoFit/>
          </a:bodyPr>
          <a:lstStyle/>
          <a:p>
            <a:pPr algn="just">
              <a:lnSpc>
                <a:spcPct val="150000"/>
              </a:lnSpc>
              <a:spcBef>
                <a:spcPts val="1200"/>
              </a:spcBef>
              <a:defRPr/>
            </a:pPr>
            <a:r>
              <a:rPr lang="en-US" altLang="zh-CN" sz="1600" dirty="0">
                <a:latin typeface="Times New Roman" pitchFamily="18" charset="0"/>
                <a:cs typeface="Times New Roman" pitchFamily="18" charset="0"/>
              </a:rPr>
              <a:t>The macro texture of desert is composed of sand dunes and inter dune land arranged and combined according to a certain rule</a:t>
            </a:r>
            <a:endParaRPr lang="zh-CN" altLang="en-US" sz="1600" dirty="0">
              <a:solidFill>
                <a:prstClr val="black"/>
              </a:solidFill>
              <a:latin typeface="Times New Roman" pitchFamily="18" charset="0"/>
              <a:ea typeface="微软雅黑" panose="020B0503020204020204" pitchFamily="34" charset="-122"/>
              <a:cs typeface="Times New Roman" pitchFamily="18" charset="0"/>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236" y="1377534"/>
            <a:ext cx="5617014" cy="3549501"/>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4583" y="1222257"/>
            <a:ext cx="2392665" cy="2403993"/>
          </a:xfrm>
          <a:prstGeom prst="rect">
            <a:avLst/>
          </a:prstGeom>
        </p:spPr>
      </p:pic>
      <p:sp>
        <p:nvSpPr>
          <p:cNvPr id="9" name="矩形 8">
            <a:extLst>
              <a:ext uri="{FF2B5EF4-FFF2-40B4-BE49-F238E27FC236}">
                <a16:creationId xmlns:a16="http://schemas.microsoft.com/office/drawing/2014/main" xmlns="" id="{E32BD23C-478D-4CBF-94E9-317B68A9E2C9}"/>
              </a:ext>
            </a:extLst>
          </p:cNvPr>
          <p:cNvSpPr/>
          <p:nvPr/>
        </p:nvSpPr>
        <p:spPr>
          <a:xfrm>
            <a:off x="5924940" y="6068878"/>
            <a:ext cx="6089380" cy="791627"/>
          </a:xfrm>
          <a:prstGeom prst="rect">
            <a:avLst/>
          </a:prstGeom>
        </p:spPr>
        <p:txBody>
          <a:bodyPr wrap="square">
            <a:spAutoFit/>
          </a:bodyPr>
          <a:lstStyle/>
          <a:p>
            <a:pPr algn="just">
              <a:lnSpc>
                <a:spcPct val="150000"/>
              </a:lnSpc>
              <a:spcBef>
                <a:spcPts val="1200"/>
              </a:spcBef>
              <a:defRPr/>
            </a:pPr>
            <a:r>
              <a:rPr lang="en-US" altLang="zh-CN" sz="1600" dirty="0">
                <a:latin typeface="Times New Roman" pitchFamily="18" charset="0"/>
                <a:cs typeface="Times New Roman" pitchFamily="18" charset="0"/>
              </a:rPr>
              <a:t>The micro texture characteristics of desert are mainly composed of dune ridges at different levels</a:t>
            </a:r>
            <a:endParaRPr lang="zh-CN" altLang="en-US" sz="1600" dirty="0">
              <a:solidFill>
                <a:prstClr val="black"/>
              </a:solidFill>
              <a:latin typeface="Times New Roman" pitchFamily="18" charset="0"/>
              <a:ea typeface="微软雅黑" panose="020B0503020204020204" pitchFamily="34" charset="-122"/>
              <a:cs typeface="Times New Roman" pitchFamily="18" charset="0"/>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1389" y="1222258"/>
            <a:ext cx="2392588" cy="2403992"/>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3977" y="3626250"/>
            <a:ext cx="2401933" cy="2413371"/>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01389" y="3626250"/>
            <a:ext cx="2401856" cy="2410852"/>
          </a:xfrm>
          <a:prstGeom prst="rect">
            <a:avLst/>
          </a:prstGeom>
        </p:spPr>
      </p:pic>
    </p:spTree>
    <p:extLst>
      <p:ext uri="{BB962C8B-B14F-4D97-AF65-F5344CB8AC3E}">
        <p14:creationId xmlns:p14="http://schemas.microsoft.com/office/powerpoint/2010/main" val="46888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xmlns="" id="{E32BD23C-478D-4CBF-94E9-317B68A9E2C9}"/>
              </a:ext>
            </a:extLst>
          </p:cNvPr>
          <p:cNvSpPr/>
          <p:nvPr/>
        </p:nvSpPr>
        <p:spPr>
          <a:xfrm>
            <a:off x="99237" y="659752"/>
            <a:ext cx="11990388" cy="1492716"/>
          </a:xfrm>
          <a:prstGeom prst="rect">
            <a:avLst/>
          </a:prstGeom>
        </p:spPr>
        <p:txBody>
          <a:bodyPr wrap="square">
            <a:spAutoFit/>
          </a:bodyPr>
          <a:lstStyle/>
          <a:p>
            <a:pPr algn="just">
              <a:lnSpc>
                <a:spcPct val="150000"/>
              </a:lnSpc>
              <a:spcBef>
                <a:spcPts val="1200"/>
              </a:spcBef>
              <a:defRPr/>
            </a:pPr>
            <a:r>
              <a:rPr lang="en-US" altLang="zh-CN" dirty="0">
                <a:latin typeface="Times New Roman" pitchFamily="18" charset="0"/>
                <a:cs typeface="Times New Roman" pitchFamily="18" charset="0"/>
              </a:rPr>
              <a:t>Therefore, extracting the macro texture features of desert is to classify sand dunes and inter dune land</a:t>
            </a:r>
            <a:r>
              <a:rPr lang="en-US" altLang="zh-CN" dirty="0" smtClean="0">
                <a:latin typeface="Times New Roman" pitchFamily="18" charset="0"/>
                <a:cs typeface="Times New Roman" pitchFamily="18" charset="0"/>
              </a:rPr>
              <a:t>.</a:t>
            </a:r>
          </a:p>
          <a:p>
            <a:pPr algn="just">
              <a:lnSpc>
                <a:spcPct val="150000"/>
              </a:lnSpc>
              <a:spcBef>
                <a:spcPts val="1200"/>
              </a:spcBef>
              <a:defRPr/>
            </a:pPr>
            <a:r>
              <a:rPr lang="en-US" altLang="zh-CN" dirty="0" smtClean="0">
                <a:latin typeface="Times New Roman" pitchFamily="18" charset="0"/>
                <a:cs typeface="Times New Roman" pitchFamily="18" charset="0"/>
              </a:rPr>
              <a:t>Based </a:t>
            </a:r>
            <a:r>
              <a:rPr lang="en-US" altLang="zh-CN" dirty="0">
                <a:latin typeface="Times New Roman" pitchFamily="18" charset="0"/>
                <a:cs typeface="Times New Roman" pitchFamily="18" charset="0"/>
              </a:rPr>
              <a:t>on DEM data, the spatial range of sand dunes can be extracted by using positive and negative terrain method, so as to reflect the macro texture characteristics of desert</a:t>
            </a:r>
            <a:r>
              <a:rPr lang="en-US" altLang="zh-CN" dirty="0" smtClean="0">
                <a:latin typeface="Times New Roman" pitchFamily="18" charset="0"/>
                <a:cs typeface="Times New Roman" pitchFamily="18" charset="0"/>
              </a:rPr>
              <a:t>. </a:t>
            </a:r>
            <a:endParaRPr lang="zh-CN" altLang="en-US" dirty="0">
              <a:solidFill>
                <a:prstClr val="black"/>
              </a:solidFill>
              <a:latin typeface="Times New Roman" pitchFamily="18" charset="0"/>
              <a:ea typeface="微软雅黑" panose="020B0503020204020204" pitchFamily="34" charset="-122"/>
              <a:cs typeface="Times New Roman" pitchFamily="18" charset="0"/>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59" y="2359854"/>
            <a:ext cx="5964532" cy="4198776"/>
          </a:xfrm>
          <a:prstGeom prst="rect">
            <a:avLst/>
          </a:prstGeom>
        </p:spPr>
      </p:pic>
    </p:spTree>
    <p:extLst>
      <p:ext uri="{BB962C8B-B14F-4D97-AF65-F5344CB8AC3E}">
        <p14:creationId xmlns:p14="http://schemas.microsoft.com/office/powerpoint/2010/main" val="3935179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59" y="2359854"/>
            <a:ext cx="5964532" cy="4198776"/>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59" y="2359854"/>
            <a:ext cx="5964532" cy="4198776"/>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7468" y="2359854"/>
            <a:ext cx="5964531" cy="4198776"/>
          </a:xfrm>
          <a:prstGeom prst="rect">
            <a:avLst/>
          </a:prstGeom>
        </p:spPr>
      </p:pic>
      <p:sp>
        <p:nvSpPr>
          <p:cNvPr id="4" name="右箭头 3"/>
          <p:cNvSpPr/>
          <p:nvPr/>
        </p:nvSpPr>
        <p:spPr>
          <a:xfrm>
            <a:off x="5934269" y="4254759"/>
            <a:ext cx="653143" cy="4478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xmlns="" id="{E32BD23C-478D-4CBF-94E9-317B68A9E2C9}"/>
              </a:ext>
            </a:extLst>
          </p:cNvPr>
          <p:cNvSpPr/>
          <p:nvPr/>
        </p:nvSpPr>
        <p:spPr>
          <a:xfrm>
            <a:off x="99237" y="659752"/>
            <a:ext cx="11990388" cy="1492716"/>
          </a:xfrm>
          <a:prstGeom prst="rect">
            <a:avLst/>
          </a:prstGeom>
        </p:spPr>
        <p:txBody>
          <a:bodyPr wrap="square">
            <a:spAutoFit/>
          </a:bodyPr>
          <a:lstStyle/>
          <a:p>
            <a:pPr algn="just">
              <a:lnSpc>
                <a:spcPct val="150000"/>
              </a:lnSpc>
              <a:spcBef>
                <a:spcPts val="1200"/>
              </a:spcBef>
              <a:defRPr/>
            </a:pPr>
            <a:r>
              <a:rPr lang="en-US" altLang="zh-CN" dirty="0">
                <a:latin typeface="Times New Roman" pitchFamily="18" charset="0"/>
                <a:cs typeface="Times New Roman" pitchFamily="18" charset="0"/>
              </a:rPr>
              <a:t>Therefore, extracting the macro texture features of desert is to classify sand dunes and inter dune land</a:t>
            </a:r>
            <a:r>
              <a:rPr lang="en-US" altLang="zh-CN" dirty="0" smtClean="0">
                <a:latin typeface="Times New Roman" pitchFamily="18" charset="0"/>
                <a:cs typeface="Times New Roman" pitchFamily="18" charset="0"/>
              </a:rPr>
              <a:t>.</a:t>
            </a:r>
          </a:p>
          <a:p>
            <a:pPr algn="just">
              <a:lnSpc>
                <a:spcPct val="150000"/>
              </a:lnSpc>
              <a:spcBef>
                <a:spcPts val="1200"/>
              </a:spcBef>
              <a:defRPr/>
            </a:pPr>
            <a:r>
              <a:rPr lang="en-US" altLang="zh-CN" dirty="0">
                <a:latin typeface="Times New Roman" pitchFamily="18" charset="0"/>
                <a:cs typeface="Times New Roman" pitchFamily="18" charset="0"/>
              </a:rPr>
              <a:t>Based on DEM data, the spatial range of sand dunes can be extracted by using positive and negative terrain method, so as to reflect the macro texture characteristics of desert</a:t>
            </a:r>
            <a:r>
              <a:rPr lang="en-US" altLang="zh-CN" dirty="0" smtClean="0">
                <a:latin typeface="Times New Roman" pitchFamily="18" charset="0"/>
                <a:cs typeface="Times New Roman" pitchFamily="18" charset="0"/>
              </a:rPr>
              <a:t>. </a:t>
            </a:r>
            <a:endParaRPr lang="zh-CN" altLang="en-US" dirty="0">
              <a:solidFill>
                <a:prstClr val="black"/>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43182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线连接符 3"/>
          <p:cNvCxnSpPr>
            <a:cxnSpLocks/>
          </p:cNvCxnSpPr>
          <p:nvPr/>
        </p:nvCxnSpPr>
        <p:spPr>
          <a:xfrm>
            <a:off x="15" y="1282385"/>
            <a:ext cx="9576000" cy="0"/>
          </a:xfrm>
          <a:prstGeom prst="line">
            <a:avLst/>
          </a:prstGeom>
          <a:ln w="19050">
            <a:solidFill>
              <a:srgbClr val="09234F"/>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8522321" y="1234200"/>
            <a:ext cx="3492000" cy="81366"/>
          </a:xfrm>
          <a:prstGeom prst="rect">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1015">
              <a:solidFill>
                <a:prstClr val="white"/>
              </a:solidFill>
              <a:latin typeface="Times New Roman" panose="02020603050405020304"/>
              <a:ea typeface="微软雅黑" panose="020B0503020204020204" pitchFamily="34"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917" y="2070605"/>
            <a:ext cx="5501745" cy="3872994"/>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608" y="2070605"/>
            <a:ext cx="5501746" cy="3872994"/>
          </a:xfrm>
          <a:prstGeom prst="rect">
            <a:avLst/>
          </a:prstGeom>
        </p:spPr>
      </p:pic>
      <p:sp>
        <p:nvSpPr>
          <p:cNvPr id="14" name="矩形 13">
            <a:extLst>
              <a:ext uri="{FF2B5EF4-FFF2-40B4-BE49-F238E27FC236}">
                <a16:creationId xmlns:a16="http://schemas.microsoft.com/office/drawing/2014/main" xmlns="" id="{E32BD23C-478D-4CBF-94E9-317B68A9E2C9}"/>
              </a:ext>
            </a:extLst>
          </p:cNvPr>
          <p:cNvSpPr/>
          <p:nvPr/>
        </p:nvSpPr>
        <p:spPr>
          <a:xfrm>
            <a:off x="2825327" y="6255404"/>
            <a:ext cx="6326154" cy="418191"/>
          </a:xfrm>
          <a:prstGeom prst="rect">
            <a:avLst/>
          </a:prstGeom>
        </p:spPr>
        <p:txBody>
          <a:bodyPr wrap="square">
            <a:spAutoFit/>
          </a:bodyPr>
          <a:lstStyle/>
          <a:p>
            <a:pPr algn="just">
              <a:lnSpc>
                <a:spcPct val="150000"/>
              </a:lnSpc>
              <a:spcBef>
                <a:spcPts val="1200"/>
              </a:spcBef>
              <a:defRPr/>
            </a:pPr>
            <a:r>
              <a:rPr lang="en-US" altLang="zh-CN" sz="1600" dirty="0">
                <a:solidFill>
                  <a:prstClr val="black"/>
                </a:solidFill>
                <a:latin typeface="Times New Roman" pitchFamily="18" charset="0"/>
                <a:ea typeface="微软雅黑" panose="020B0503020204020204" pitchFamily="34" charset="-122"/>
                <a:cs typeface="Times New Roman" pitchFamily="18" charset="0"/>
              </a:rPr>
              <a:t>Sand dune contour extracted by positive and negative terrain</a:t>
            </a:r>
            <a:endParaRPr lang="zh-CN" altLang="en-US" sz="1600" dirty="0">
              <a:solidFill>
                <a:prstClr val="black"/>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41032552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线连接符 3"/>
          <p:cNvCxnSpPr>
            <a:cxnSpLocks/>
          </p:cNvCxnSpPr>
          <p:nvPr/>
        </p:nvCxnSpPr>
        <p:spPr>
          <a:xfrm>
            <a:off x="15" y="1282385"/>
            <a:ext cx="9576000" cy="0"/>
          </a:xfrm>
          <a:prstGeom prst="line">
            <a:avLst/>
          </a:prstGeom>
          <a:ln w="19050">
            <a:solidFill>
              <a:srgbClr val="09234F"/>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8522321" y="1234200"/>
            <a:ext cx="3492000" cy="81366"/>
          </a:xfrm>
          <a:prstGeom prst="rect">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1015">
              <a:solidFill>
                <a:prstClr val="white"/>
              </a:solidFill>
              <a:latin typeface="Times New Roman" panose="02020603050405020304"/>
              <a:ea typeface="微软雅黑" panose="020B0503020204020204" pitchFamily="34" charset="-122"/>
            </a:endParaRPr>
          </a:p>
        </p:txBody>
      </p:sp>
      <p:sp>
        <p:nvSpPr>
          <p:cNvPr id="13" name="矩形 12">
            <a:extLst>
              <a:ext uri="{FF2B5EF4-FFF2-40B4-BE49-F238E27FC236}">
                <a16:creationId xmlns:a16="http://schemas.microsoft.com/office/drawing/2014/main" xmlns="" id="{E32BD23C-478D-4CBF-94E9-317B68A9E2C9}"/>
              </a:ext>
            </a:extLst>
          </p:cNvPr>
          <p:cNvSpPr/>
          <p:nvPr/>
        </p:nvSpPr>
        <p:spPr>
          <a:xfrm>
            <a:off x="99236" y="1402663"/>
            <a:ext cx="11990388" cy="879087"/>
          </a:xfrm>
          <a:prstGeom prst="rect">
            <a:avLst/>
          </a:prstGeom>
        </p:spPr>
        <p:txBody>
          <a:bodyPr wrap="square">
            <a:spAutoFit/>
          </a:bodyPr>
          <a:lstStyle/>
          <a:p>
            <a:pPr algn="just">
              <a:lnSpc>
                <a:spcPct val="150000"/>
              </a:lnSpc>
              <a:spcBef>
                <a:spcPts val="1200"/>
              </a:spcBef>
              <a:defRPr/>
            </a:pPr>
            <a:r>
              <a:rPr lang="en-US" altLang="zh-CN" dirty="0">
                <a:latin typeface="Times New Roman" pitchFamily="18" charset="0"/>
                <a:cs typeface="Times New Roman" pitchFamily="18" charset="0"/>
              </a:rPr>
              <a:t>Extracting micro texture features of desert</a:t>
            </a:r>
            <a:r>
              <a:rPr lang="zh-CN" altLang="zh-CN" dirty="0">
                <a:latin typeface="Times New Roman" pitchFamily="18" charset="0"/>
                <a:cs typeface="Times New Roman" pitchFamily="18" charset="0"/>
              </a:rPr>
              <a:t>：</a:t>
            </a:r>
            <a:r>
              <a:rPr lang="en-US" altLang="zh-CN" dirty="0">
                <a:latin typeface="Times New Roman" pitchFamily="18" charset="0"/>
                <a:cs typeface="Times New Roman" pitchFamily="18" charset="0"/>
              </a:rPr>
              <a:t>The edge detection algorithm is used to extract the local texture features of sand dunes based on remote sensing images</a:t>
            </a:r>
            <a:endParaRPr lang="en-US" altLang="zh-CN" dirty="0" smtClean="0">
              <a:solidFill>
                <a:prstClr val="black"/>
              </a:solidFill>
              <a:latin typeface="Times New Roman" pitchFamily="18" charset="0"/>
              <a:ea typeface="微软雅黑" panose="020B0503020204020204" pitchFamily="34" charset="-122"/>
              <a:cs typeface="Times New Roman" pitchFamily="18" charset="0"/>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1332" y="2402055"/>
            <a:ext cx="3467586" cy="348079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734" y="2402055"/>
            <a:ext cx="3467587" cy="3480796"/>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251" y="2402055"/>
            <a:ext cx="3467586" cy="3480796"/>
          </a:xfrm>
          <a:prstGeom prst="rect">
            <a:avLst/>
          </a:prstGeom>
        </p:spPr>
      </p:pic>
      <p:sp>
        <p:nvSpPr>
          <p:cNvPr id="17" name="矩形 16">
            <a:extLst>
              <a:ext uri="{FF2B5EF4-FFF2-40B4-BE49-F238E27FC236}">
                <a16:creationId xmlns:a16="http://schemas.microsoft.com/office/drawing/2014/main" xmlns="" id="{E32BD23C-478D-4CBF-94E9-317B68A9E2C9}"/>
              </a:ext>
            </a:extLst>
          </p:cNvPr>
          <p:cNvSpPr/>
          <p:nvPr/>
        </p:nvSpPr>
        <p:spPr>
          <a:xfrm>
            <a:off x="1287624" y="5987535"/>
            <a:ext cx="1304825" cy="461665"/>
          </a:xfrm>
          <a:prstGeom prst="rect">
            <a:avLst/>
          </a:prstGeom>
        </p:spPr>
        <p:txBody>
          <a:bodyPr wrap="square">
            <a:spAutoFit/>
          </a:bodyPr>
          <a:lstStyle/>
          <a:p>
            <a:pPr algn="just">
              <a:lnSpc>
                <a:spcPct val="150000"/>
              </a:lnSpc>
              <a:spcBef>
                <a:spcPts val="1200"/>
              </a:spcBef>
              <a:defRPr/>
            </a:pPr>
            <a:r>
              <a:rPr lang="en-US" altLang="zh-CN" sz="1600" dirty="0" smtClean="0">
                <a:solidFill>
                  <a:prstClr val="black"/>
                </a:solidFill>
                <a:latin typeface="微软雅黑" panose="020B0503020204020204" pitchFamily="34" charset="-122"/>
                <a:ea typeface="微软雅黑" panose="020B0503020204020204" pitchFamily="34" charset="-122"/>
              </a:rPr>
              <a:t>RS image</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xmlns="" id="{E32BD23C-478D-4CBF-94E9-317B68A9E2C9}"/>
              </a:ext>
            </a:extLst>
          </p:cNvPr>
          <p:cNvSpPr/>
          <p:nvPr/>
        </p:nvSpPr>
        <p:spPr>
          <a:xfrm>
            <a:off x="5449079" y="5987535"/>
            <a:ext cx="1240970" cy="418191"/>
          </a:xfrm>
          <a:prstGeom prst="rect">
            <a:avLst/>
          </a:prstGeom>
        </p:spPr>
        <p:txBody>
          <a:bodyPr wrap="square">
            <a:spAutoFit/>
          </a:bodyPr>
          <a:lstStyle/>
          <a:p>
            <a:pPr algn="just">
              <a:lnSpc>
                <a:spcPct val="150000"/>
              </a:lnSpc>
              <a:spcBef>
                <a:spcPts val="1200"/>
              </a:spcBef>
              <a:defRPr/>
            </a:pPr>
            <a:r>
              <a:rPr lang="en-US" altLang="zh-CN" sz="1600" dirty="0" smtClean="0">
                <a:solidFill>
                  <a:prstClr val="black"/>
                </a:solidFill>
                <a:latin typeface="微软雅黑" panose="020B0503020204020204" pitchFamily="34" charset="-122"/>
                <a:ea typeface="微软雅黑" panose="020B0503020204020204" pitchFamily="34" charset="-122"/>
              </a:rPr>
              <a:t>Canny</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xmlns="" id="{E32BD23C-478D-4CBF-94E9-317B68A9E2C9}"/>
              </a:ext>
            </a:extLst>
          </p:cNvPr>
          <p:cNvSpPr/>
          <p:nvPr/>
        </p:nvSpPr>
        <p:spPr>
          <a:xfrm>
            <a:off x="9450042" y="5987535"/>
            <a:ext cx="1240970" cy="418191"/>
          </a:xfrm>
          <a:prstGeom prst="rect">
            <a:avLst/>
          </a:prstGeom>
        </p:spPr>
        <p:txBody>
          <a:bodyPr wrap="square">
            <a:spAutoFit/>
          </a:bodyPr>
          <a:lstStyle/>
          <a:p>
            <a:pPr algn="just">
              <a:lnSpc>
                <a:spcPct val="150000"/>
              </a:lnSpc>
              <a:spcBef>
                <a:spcPts val="1200"/>
              </a:spcBef>
              <a:defRPr/>
            </a:pPr>
            <a:r>
              <a:rPr lang="en-US" altLang="zh-CN" sz="1600" dirty="0" smtClean="0">
                <a:solidFill>
                  <a:prstClr val="black"/>
                </a:solidFill>
                <a:latin typeface="微软雅黑" panose="020B0503020204020204" pitchFamily="34" charset="-122"/>
                <a:ea typeface="微软雅黑" panose="020B0503020204020204" pitchFamily="34" charset="-122"/>
              </a:rPr>
              <a:t>Susan</a:t>
            </a:r>
            <a:endParaRPr lang="zh-CN" altLang="en-US" sz="1600"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271191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线连接符 3"/>
          <p:cNvCxnSpPr>
            <a:cxnSpLocks/>
          </p:cNvCxnSpPr>
          <p:nvPr/>
        </p:nvCxnSpPr>
        <p:spPr>
          <a:xfrm>
            <a:off x="15" y="1282385"/>
            <a:ext cx="9576000" cy="0"/>
          </a:xfrm>
          <a:prstGeom prst="line">
            <a:avLst/>
          </a:prstGeom>
          <a:ln w="19050">
            <a:solidFill>
              <a:srgbClr val="09234F"/>
            </a:solidFill>
          </a:ln>
        </p:spPr>
        <p:style>
          <a:lnRef idx="1">
            <a:schemeClr val="accent1"/>
          </a:lnRef>
          <a:fillRef idx="0">
            <a:schemeClr val="accent1"/>
          </a:fillRef>
          <a:effectRef idx="0">
            <a:schemeClr val="accent1"/>
          </a:effectRef>
          <a:fontRef idx="minor">
            <a:schemeClr val="tx1"/>
          </a:fontRef>
        </p:style>
      </p:cxnSp>
      <p:sp>
        <p:nvSpPr>
          <p:cNvPr id="79" name="矩形 78"/>
          <p:cNvSpPr/>
          <p:nvPr/>
        </p:nvSpPr>
        <p:spPr>
          <a:xfrm>
            <a:off x="8522321" y="1234200"/>
            <a:ext cx="3492000" cy="81366"/>
          </a:xfrm>
          <a:prstGeom prst="rect">
            <a:avLst/>
          </a:prstGeom>
          <a:solidFill>
            <a:srgbClr val="092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zh-CN" altLang="en-US" sz="1015">
              <a:solidFill>
                <a:prstClr val="white"/>
              </a:solidFill>
              <a:latin typeface="Times New Roman" panose="02020603050405020304"/>
              <a:ea typeface="微软雅黑" panose="020B0503020204020204" pitchFamily="34" charset="-122"/>
            </a:endParaRPr>
          </a:p>
        </p:txBody>
      </p:sp>
      <p:pic>
        <p:nvPicPr>
          <p:cNvPr id="20" name="图片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98" y="1798537"/>
            <a:ext cx="2110258" cy="2174693"/>
          </a:xfrm>
          <a:prstGeom prst="rect">
            <a:avLst/>
          </a:prstGeom>
        </p:spPr>
      </p:pic>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359" y="1803300"/>
            <a:ext cx="2102203" cy="2166638"/>
          </a:xfrm>
          <a:prstGeom prst="rect">
            <a:avLst/>
          </a:prstGeom>
        </p:spPr>
      </p:pic>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8384" y="1798537"/>
            <a:ext cx="2094149" cy="2158584"/>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0596" y="1805621"/>
            <a:ext cx="2110258" cy="2174693"/>
          </a:xfrm>
          <a:prstGeom prst="rect">
            <a:avLst/>
          </a:prstGeom>
        </p:spPr>
      </p:pic>
      <p:pic>
        <p:nvPicPr>
          <p:cNvPr id="24" name="图片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074" y="4436937"/>
            <a:ext cx="2086094" cy="2150529"/>
          </a:xfrm>
          <a:prstGeom prst="rect">
            <a:avLst/>
          </a:prstGeom>
        </p:spPr>
      </p:pic>
      <p:pic>
        <p:nvPicPr>
          <p:cNvPr id="25" name="图片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3705" y="4427914"/>
            <a:ext cx="2094148" cy="2150529"/>
          </a:xfrm>
          <a:prstGeom prst="rect">
            <a:avLst/>
          </a:prstGeom>
        </p:spPr>
      </p:pic>
      <p:pic>
        <p:nvPicPr>
          <p:cNvPr id="27" name="图片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6959" y="4427914"/>
            <a:ext cx="2069985" cy="2142475"/>
          </a:xfrm>
          <a:prstGeom prst="rect">
            <a:avLst/>
          </a:prstGeom>
        </p:spPr>
      </p:pic>
      <p:pic>
        <p:nvPicPr>
          <p:cNvPr id="28" name="图片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22321" y="4436937"/>
            <a:ext cx="2110257" cy="2182747"/>
          </a:xfrm>
          <a:prstGeom prst="rect">
            <a:avLst/>
          </a:prstGeom>
        </p:spPr>
      </p:pic>
      <p:sp>
        <p:nvSpPr>
          <p:cNvPr id="31" name="矩形 30">
            <a:extLst>
              <a:ext uri="{FF2B5EF4-FFF2-40B4-BE49-F238E27FC236}">
                <a16:creationId xmlns:a16="http://schemas.microsoft.com/office/drawing/2014/main" xmlns="" id="{E32BD23C-478D-4CBF-94E9-317B68A9E2C9}"/>
              </a:ext>
            </a:extLst>
          </p:cNvPr>
          <p:cNvSpPr/>
          <p:nvPr/>
        </p:nvSpPr>
        <p:spPr>
          <a:xfrm>
            <a:off x="201612" y="1318637"/>
            <a:ext cx="9782143" cy="507831"/>
          </a:xfrm>
          <a:prstGeom prst="rect">
            <a:avLst/>
          </a:prstGeom>
        </p:spPr>
        <p:txBody>
          <a:bodyPr wrap="square">
            <a:spAutoFit/>
          </a:bodyPr>
          <a:lstStyle/>
          <a:p>
            <a:pPr algn="just">
              <a:lnSpc>
                <a:spcPct val="150000"/>
              </a:lnSpc>
              <a:spcBef>
                <a:spcPts val="1200"/>
              </a:spcBef>
              <a:defRPr/>
            </a:pPr>
            <a:r>
              <a:rPr lang="en-US" altLang="zh-CN" dirty="0"/>
              <a:t>In addition, local binary patterns are used to enhance the texture of DEM data</a:t>
            </a:r>
            <a:endParaRPr lang="en-US" altLang="zh-CN" dirty="0" smtClean="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0819134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69849</TotalTime>
  <Words>524</Words>
  <Application>Microsoft Office PowerPoint</Application>
  <PresentationFormat>自定义</PresentationFormat>
  <Paragraphs>51</Paragraphs>
  <Slides>16</Slides>
  <Notes>14</Notes>
  <HiddenSlides>0</HiddenSlides>
  <MMClips>0</MMClips>
  <ScaleCrop>false</ScaleCrop>
  <HeadingPairs>
    <vt:vector size="4" baseType="variant">
      <vt:variant>
        <vt:lpstr>主题</vt:lpstr>
      </vt:variant>
      <vt:variant>
        <vt:i4>1</vt:i4>
      </vt:variant>
      <vt:variant>
        <vt:lpstr>幻灯片标题</vt:lpstr>
      </vt:variant>
      <vt:variant>
        <vt:i4>16</vt:i4>
      </vt:variant>
    </vt:vector>
  </HeadingPairs>
  <TitlesOfParts>
    <vt:vector size="17" baseType="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 guanghui</dc:creator>
  <cp:lastModifiedBy>GEO</cp:lastModifiedBy>
  <cp:revision>666</cp:revision>
  <dcterms:created xsi:type="dcterms:W3CDTF">2020-06-16T13:39:08Z</dcterms:created>
  <dcterms:modified xsi:type="dcterms:W3CDTF">2022-05-24T11:31:08Z</dcterms:modified>
</cp:coreProperties>
</file>