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tiff" ContentType="image/tif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5"/>
  </p:notesMasterIdLst>
  <p:sldIdLst>
    <p:sldId id="685" r:id="rId2"/>
    <p:sldId id="742" r:id="rId3"/>
    <p:sldId id="706" r:id="rId4"/>
    <p:sldId id="734" r:id="rId5"/>
    <p:sldId id="737" r:id="rId6"/>
    <p:sldId id="739" r:id="rId7"/>
    <p:sldId id="744" r:id="rId8"/>
    <p:sldId id="757" r:id="rId9"/>
    <p:sldId id="750" r:id="rId10"/>
    <p:sldId id="751" r:id="rId11"/>
    <p:sldId id="752" r:id="rId12"/>
    <p:sldId id="754" r:id="rId13"/>
    <p:sldId id="730" r:id="rId14"/>
  </p:sldIdLst>
  <p:sldSz cx="12192000" cy="6858000"/>
  <p:notesSz cx="6858000" cy="9144000"/>
  <p:custDataLst>
    <p:tags r:id="rId1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A7A7A7"/>
    <a:srgbClr val="FFFF73"/>
    <a:srgbClr val="FF7979"/>
    <a:srgbClr val="73B2FF"/>
    <a:srgbClr val="CCCCCC"/>
    <a:srgbClr val="00A884"/>
    <a:srgbClr val="FF7F7F"/>
    <a:srgbClr val="A7B4E9"/>
    <a:srgbClr val="31859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0" autoAdjust="0"/>
    <p:restoredTop sz="87074" autoAdjust="0"/>
  </p:normalViewPr>
  <p:slideViewPr>
    <p:cSldViewPr snapToGrid="0">
      <p:cViewPr varScale="1">
        <p:scale>
          <a:sx n="99" d="100"/>
          <a:sy n="99" d="100"/>
        </p:scale>
        <p:origin x="1032" y="96"/>
      </p:cViewPr>
      <p:guideLst/>
    </p:cSldViewPr>
  </p:slideViewPr>
  <p:notesTextViewPr>
    <p:cViewPr>
      <p:scale>
        <a:sx n="3" d="2"/>
        <a:sy n="3" d="2"/>
      </p:scale>
      <p:origin x="0" y="0"/>
    </p:cViewPr>
  </p:notesTextViewPr>
  <p:sorterViewPr>
    <p:cViewPr>
      <p:scale>
        <a:sx n="54" d="100"/>
        <a:sy n="54"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image" Target="../media/image3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860D25-DBEE-4EF0-A54A-AB10F71582D9}" type="datetimeFigureOut">
              <a:rPr lang="zh-CN" altLang="en-US" smtClean="0"/>
              <a:t>2022/5/23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F633F3-5D0E-4770-8750-05DED033C41B}"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4F633F3-5D0E-4770-8750-05DED033C41B}" type="slidenum">
              <a:rPr lang="zh-CN" altLang="en-US" smtClean="0"/>
              <a:t>1</a:t>
            </a:fld>
            <a:endParaRPr lang="zh-CN" altLang="en-US"/>
          </a:p>
        </p:txBody>
      </p:sp>
    </p:spTree>
    <p:extLst>
      <p:ext uri="{BB962C8B-B14F-4D97-AF65-F5344CB8AC3E}">
        <p14:creationId xmlns:p14="http://schemas.microsoft.com/office/powerpoint/2010/main" val="2458527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4568119-C096-4311-8A49-BD380CF50D00}" type="slidenum">
              <a:rPr lang="en-US" smtClean="0"/>
              <a:t>10</a:t>
            </a:fld>
            <a:endParaRPr lang="en-US"/>
          </a:p>
        </p:txBody>
      </p:sp>
    </p:spTree>
    <p:extLst>
      <p:ext uri="{BB962C8B-B14F-4D97-AF65-F5344CB8AC3E}">
        <p14:creationId xmlns:p14="http://schemas.microsoft.com/office/powerpoint/2010/main" val="2067330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4568119-C096-4311-8A49-BD380CF50D00}" type="slidenum">
              <a:rPr lang="en-US" smtClean="0"/>
              <a:t>11</a:t>
            </a:fld>
            <a:endParaRPr lang="en-US"/>
          </a:p>
        </p:txBody>
      </p:sp>
    </p:spTree>
    <p:extLst>
      <p:ext uri="{BB962C8B-B14F-4D97-AF65-F5344CB8AC3E}">
        <p14:creationId xmlns:p14="http://schemas.microsoft.com/office/powerpoint/2010/main" val="15970485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4568119-C096-4311-8A49-BD380CF50D00}" type="slidenum">
              <a:rPr lang="en-US" smtClean="0"/>
              <a:t>12</a:t>
            </a:fld>
            <a:endParaRPr lang="en-US"/>
          </a:p>
        </p:txBody>
      </p:sp>
    </p:spTree>
    <p:extLst>
      <p:ext uri="{BB962C8B-B14F-4D97-AF65-F5344CB8AC3E}">
        <p14:creationId xmlns:p14="http://schemas.microsoft.com/office/powerpoint/2010/main" val="11121119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4F633F3-5D0E-4770-8750-05DED033C41B}" type="slidenum">
              <a:rPr lang="zh-CN" altLang="en-US" smtClean="0"/>
              <a:t>13</a:t>
            </a:fld>
            <a:endParaRPr lang="zh-CN" altLang="en-US"/>
          </a:p>
        </p:txBody>
      </p:sp>
    </p:spTree>
    <p:extLst>
      <p:ext uri="{BB962C8B-B14F-4D97-AF65-F5344CB8AC3E}">
        <p14:creationId xmlns:p14="http://schemas.microsoft.com/office/powerpoint/2010/main" val="28458487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4568119-C096-4311-8A49-BD380CF50D00}" type="slidenum">
              <a:rPr lang="en-US" smtClean="0"/>
              <a:t>2</a:t>
            </a:fld>
            <a:endParaRPr lang="en-US"/>
          </a:p>
        </p:txBody>
      </p:sp>
    </p:spTree>
    <p:extLst>
      <p:ext uri="{BB962C8B-B14F-4D97-AF65-F5344CB8AC3E}">
        <p14:creationId xmlns:p14="http://schemas.microsoft.com/office/powerpoint/2010/main" val="24007441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4568119-C096-4311-8A49-BD380CF50D00}" type="slidenum">
              <a:rPr lang="en-US" smtClean="0"/>
              <a:t>3</a:t>
            </a:fld>
            <a:endParaRPr lang="en-US"/>
          </a:p>
        </p:txBody>
      </p:sp>
    </p:spTree>
    <p:extLst>
      <p:ext uri="{BB962C8B-B14F-4D97-AF65-F5344CB8AC3E}">
        <p14:creationId xmlns:p14="http://schemas.microsoft.com/office/powerpoint/2010/main" val="33695554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4568119-C096-4311-8A49-BD380CF50D00}" type="slidenum">
              <a:rPr lang="en-US" smtClean="0"/>
              <a:t>4</a:t>
            </a:fld>
            <a:endParaRPr lang="en-US"/>
          </a:p>
        </p:txBody>
      </p:sp>
    </p:spTree>
    <p:extLst>
      <p:ext uri="{BB962C8B-B14F-4D97-AF65-F5344CB8AC3E}">
        <p14:creationId xmlns:p14="http://schemas.microsoft.com/office/powerpoint/2010/main" val="4445428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4568119-C096-4311-8A49-BD380CF50D00}" type="slidenum">
              <a:rPr lang="en-US" smtClean="0"/>
              <a:t>5</a:t>
            </a:fld>
            <a:endParaRPr lang="en-US"/>
          </a:p>
        </p:txBody>
      </p:sp>
    </p:spTree>
    <p:extLst>
      <p:ext uri="{BB962C8B-B14F-4D97-AF65-F5344CB8AC3E}">
        <p14:creationId xmlns:p14="http://schemas.microsoft.com/office/powerpoint/2010/main" val="30815453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4568119-C096-4311-8A49-BD380CF50D00}" type="slidenum">
              <a:rPr lang="en-US" smtClean="0"/>
              <a:t>6</a:t>
            </a:fld>
            <a:endParaRPr lang="en-US"/>
          </a:p>
        </p:txBody>
      </p:sp>
    </p:spTree>
    <p:extLst>
      <p:ext uri="{BB962C8B-B14F-4D97-AF65-F5344CB8AC3E}">
        <p14:creationId xmlns:p14="http://schemas.microsoft.com/office/powerpoint/2010/main" val="6801902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4568119-C096-4311-8A49-BD380CF50D00}" type="slidenum">
              <a:rPr lang="en-US" smtClean="0"/>
              <a:t>7</a:t>
            </a:fld>
            <a:endParaRPr lang="en-US"/>
          </a:p>
        </p:txBody>
      </p:sp>
    </p:spTree>
    <p:extLst>
      <p:ext uri="{BB962C8B-B14F-4D97-AF65-F5344CB8AC3E}">
        <p14:creationId xmlns:p14="http://schemas.microsoft.com/office/powerpoint/2010/main" val="36174391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4568119-C096-4311-8A49-BD380CF50D00}" type="slidenum">
              <a:rPr lang="en-US" smtClean="0"/>
              <a:t>8</a:t>
            </a:fld>
            <a:endParaRPr lang="en-US"/>
          </a:p>
        </p:txBody>
      </p:sp>
    </p:spTree>
    <p:extLst>
      <p:ext uri="{BB962C8B-B14F-4D97-AF65-F5344CB8AC3E}">
        <p14:creationId xmlns:p14="http://schemas.microsoft.com/office/powerpoint/2010/main" val="2596786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4568119-C096-4311-8A49-BD380CF50D00}" type="slidenum">
              <a:rPr lang="en-US" smtClean="0"/>
              <a:t>9</a:t>
            </a:fld>
            <a:endParaRPr lang="en-US"/>
          </a:p>
        </p:txBody>
      </p:sp>
    </p:spTree>
    <p:extLst>
      <p:ext uri="{BB962C8B-B14F-4D97-AF65-F5344CB8AC3E}">
        <p14:creationId xmlns:p14="http://schemas.microsoft.com/office/powerpoint/2010/main" val="42131860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2022/5/23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advClick="0" advTm="2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2022/5/23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advClick="0" advTm="2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2022/5/23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advClick="0" advTm="200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2022/5/23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advClick="0" advTm="2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2022/5/23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advClick="0" advTm="200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2022/5/23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advClick="0" advTm="200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7" name="标题 1"/>
          <p:cNvSpPr>
            <a:spLocks noGrp="1"/>
          </p:cNvSpPr>
          <p:nvPr>
            <p:ph type="title"/>
          </p:nvPr>
        </p:nvSpPr>
        <p:spPr>
          <a:xfrm>
            <a:off x="359229" y="343354"/>
            <a:ext cx="10515600" cy="483961"/>
          </a:xfrm>
          <a:prstGeom prst="rect">
            <a:avLst/>
          </a:prstGeom>
        </p:spPr>
        <p:txBody>
          <a:bodyPr/>
          <a:lstStyle>
            <a:lvl1pPr>
              <a:defRPr sz="2400"/>
            </a:lvl1pPr>
          </a:lstStyle>
          <a:p>
            <a:r>
              <a:rPr lang="zh-CN" altLang="en-US"/>
              <a:t>单击此处编辑母版标题样式</a:t>
            </a:r>
          </a:p>
        </p:txBody>
      </p:sp>
    </p:spTree>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advClick="0" advTm="200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仅标题">
    <p:spTree>
      <p:nvGrpSpPr>
        <p:cNvPr id="1" name=""/>
        <p:cNvGrpSpPr/>
        <p:nvPr/>
      </p:nvGrpSpPr>
      <p:grpSpPr>
        <a:xfrm>
          <a:off x="0" y="0"/>
          <a:ext cx="0" cy="0"/>
          <a:chOff x="0" y="0"/>
          <a:chExt cx="0" cy="0"/>
        </a:xfrm>
      </p:grpSpPr>
      <p:sp>
        <p:nvSpPr>
          <p:cNvPr id="2" name="任意多边形 1"/>
          <p:cNvSpPr/>
          <p:nvPr userDrawn="1"/>
        </p:nvSpPr>
        <p:spPr>
          <a:xfrm>
            <a:off x="-10363" y="6414868"/>
            <a:ext cx="12202363" cy="435195"/>
          </a:xfrm>
          <a:custGeom>
            <a:avLst/>
            <a:gdLst>
              <a:gd name="connsiteX0" fmla="*/ 6442848 w 12885696"/>
              <a:gd name="connsiteY0" fmla="*/ 0 h 677930"/>
              <a:gd name="connsiteX1" fmla="*/ 12818477 w 12885696"/>
              <a:gd name="connsiteY1" fmla="*/ 656546 h 677930"/>
              <a:gd name="connsiteX2" fmla="*/ 12885696 w 12885696"/>
              <a:gd name="connsiteY2" fmla="*/ 677930 h 677930"/>
              <a:gd name="connsiteX3" fmla="*/ 0 w 12885696"/>
              <a:gd name="connsiteY3" fmla="*/ 677930 h 677930"/>
              <a:gd name="connsiteX4" fmla="*/ 67219 w 12885696"/>
              <a:gd name="connsiteY4" fmla="*/ 656546 h 677930"/>
              <a:gd name="connsiteX5" fmla="*/ 6442848 w 12885696"/>
              <a:gd name="connsiteY5" fmla="*/ 0 h 677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85696" h="677930">
                <a:moveTo>
                  <a:pt x="6442848" y="0"/>
                </a:moveTo>
                <a:cubicBezTo>
                  <a:pt x="9144779" y="0"/>
                  <a:pt x="11510983" y="262931"/>
                  <a:pt x="12818477" y="656546"/>
                </a:cubicBezTo>
                <a:lnTo>
                  <a:pt x="12885696" y="677930"/>
                </a:lnTo>
                <a:lnTo>
                  <a:pt x="0" y="677930"/>
                </a:lnTo>
                <a:lnTo>
                  <a:pt x="67219" y="656546"/>
                </a:lnTo>
                <a:cubicBezTo>
                  <a:pt x="1374713" y="262931"/>
                  <a:pt x="3740917" y="0"/>
                  <a:pt x="6442848" y="0"/>
                </a:cubicBezTo>
                <a:close/>
              </a:path>
            </a:pathLst>
          </a:cu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657899495"/>
      </p:ext>
    </p:extLst>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advClick="0" advTm="2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2022/5/23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advClick="0" advTm="2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2022/5/23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advClick="0" advTm="2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2022/5/23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advClick="0" advTm="2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2022/5/23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advClick="0" advTm="2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995854" y="333593"/>
            <a:ext cx="10515600" cy="470447"/>
          </a:xfrm>
        </p:spPr>
        <p:txBody>
          <a:bodyPr>
            <a:noAutofit/>
          </a:bodyPr>
          <a:lstStyle>
            <a:lvl1pPr>
              <a:defRPr sz="3200">
                <a:latin typeface="汉仪丫丫体简" panose="02010604000101010101" pitchFamily="2" charset="-122"/>
                <a:ea typeface="汉仪丫丫体简" panose="02010604000101010101" pitchFamily="2" charset="-122"/>
              </a:defRPr>
            </a:lvl1p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2022/5/23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grpSp>
        <p:nvGrpSpPr>
          <p:cNvPr id="6" name="组合 5"/>
          <p:cNvGrpSpPr/>
          <p:nvPr userDrawn="1"/>
        </p:nvGrpSpPr>
        <p:grpSpPr>
          <a:xfrm>
            <a:off x="128752" y="80795"/>
            <a:ext cx="912978" cy="912978"/>
            <a:chOff x="4007069" y="1623847"/>
            <a:chExt cx="1797269" cy="1797269"/>
          </a:xfrm>
        </p:grpSpPr>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4007069" y="1623847"/>
              <a:ext cx="1797269" cy="1797269"/>
            </a:xfrm>
            <a:prstGeom prst="rect">
              <a:avLst/>
            </a:prstGeom>
          </p:spPr>
        </p:pic>
        <p:sp>
          <p:nvSpPr>
            <p:cNvPr id="8" name="文本框 7"/>
            <p:cNvSpPr txBox="1"/>
            <p:nvPr/>
          </p:nvSpPr>
          <p:spPr>
            <a:xfrm>
              <a:off x="4168114" y="1856356"/>
              <a:ext cx="1506709" cy="1272353"/>
            </a:xfrm>
            <a:prstGeom prst="rect">
              <a:avLst/>
            </a:prstGeom>
          </p:spPr>
          <p:txBody>
            <a:bodyPr wrap="square" rtlCol="0">
              <a:spAutoFit/>
            </a:bodyPr>
            <a:lstStyle/>
            <a:p>
              <a:pPr algn="ctr"/>
              <a:r>
                <a:rPr lang="en-US" altLang="zh-CN" sz="3600" dirty="0">
                  <a:solidFill>
                    <a:schemeClr val="bg1"/>
                  </a:solidFill>
                  <a:latin typeface="汉仪丫丫体简" panose="02010604000101010101" pitchFamily="2" charset="-122"/>
                  <a:ea typeface="汉仪丫丫体简" panose="02010604000101010101" pitchFamily="2" charset="-122"/>
                </a:rPr>
                <a:t>01</a:t>
              </a:r>
              <a:endParaRPr lang="zh-CN" altLang="en-US" sz="2800" dirty="0">
                <a:solidFill>
                  <a:schemeClr val="bg1"/>
                </a:solidFill>
                <a:latin typeface="汉仪丫丫体简" panose="02010604000101010101" pitchFamily="2" charset="-122"/>
                <a:ea typeface="汉仪丫丫体简" panose="02010604000101010101" pitchFamily="2" charset="-122"/>
              </a:endParaRPr>
            </a:p>
          </p:txBody>
        </p:sp>
      </p:grpSp>
      <p:cxnSp>
        <p:nvCxnSpPr>
          <p:cNvPr id="9" name="直接连接符 8"/>
          <p:cNvCxnSpPr/>
          <p:nvPr userDrawn="1"/>
        </p:nvCxnSpPr>
        <p:spPr>
          <a:xfrm flipV="1">
            <a:off x="11117954" y="6098336"/>
            <a:ext cx="776585" cy="759664"/>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userDrawn="1"/>
        </p:nvCxnSpPr>
        <p:spPr>
          <a:xfrm flipV="1">
            <a:off x="11308044" y="5613471"/>
            <a:ext cx="883956" cy="864697"/>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pic>
        <p:nvPicPr>
          <p:cNvPr id="13" name="图片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87232" y="-261017"/>
            <a:ext cx="2104768" cy="1566174"/>
          </a:xfrm>
          <a:prstGeom prst="rect">
            <a:avLst/>
          </a:prstGeom>
        </p:spPr>
      </p:pic>
      <p:cxnSp>
        <p:nvCxnSpPr>
          <p:cNvPr id="25" name="直接箭头连接符 24"/>
          <p:cNvCxnSpPr/>
          <p:nvPr userDrawn="1"/>
        </p:nvCxnSpPr>
        <p:spPr>
          <a:xfrm>
            <a:off x="838200" y="804040"/>
            <a:ext cx="5281246" cy="0"/>
          </a:xfrm>
          <a:prstGeom prst="straightConnector1">
            <a:avLst/>
          </a:prstGeom>
          <a:ln>
            <a:solidFill>
              <a:schemeClr val="bg2"/>
            </a:solidFill>
            <a:prstDash val="dash"/>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advClick="0" advTm="2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1_仅标题">
    <p:spTree>
      <p:nvGrpSpPr>
        <p:cNvPr id="1" name=""/>
        <p:cNvGrpSpPr/>
        <p:nvPr/>
      </p:nvGrpSpPr>
      <p:grpSpPr>
        <a:xfrm>
          <a:off x="0" y="0"/>
          <a:ext cx="0" cy="0"/>
          <a:chOff x="0" y="0"/>
          <a:chExt cx="0" cy="0"/>
        </a:xfrm>
      </p:grpSpPr>
      <p:sp>
        <p:nvSpPr>
          <p:cNvPr id="2" name="标题 1"/>
          <p:cNvSpPr>
            <a:spLocks noGrp="1"/>
          </p:cNvSpPr>
          <p:nvPr>
            <p:ph type="title"/>
          </p:nvPr>
        </p:nvSpPr>
        <p:spPr>
          <a:xfrm>
            <a:off x="995854" y="333593"/>
            <a:ext cx="10515600" cy="470447"/>
          </a:xfrm>
        </p:spPr>
        <p:txBody>
          <a:bodyPr>
            <a:noAutofit/>
          </a:bodyPr>
          <a:lstStyle>
            <a:lvl1pPr>
              <a:defRPr sz="3200">
                <a:latin typeface="汉仪丫丫体简" panose="02010604000101010101" pitchFamily="2" charset="-122"/>
                <a:ea typeface="汉仪丫丫体简" panose="02010604000101010101" pitchFamily="2" charset="-122"/>
              </a:defRPr>
            </a:lvl1p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2022/5/23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grpSp>
        <p:nvGrpSpPr>
          <p:cNvPr id="6" name="组合 5"/>
          <p:cNvGrpSpPr/>
          <p:nvPr userDrawn="1"/>
        </p:nvGrpSpPr>
        <p:grpSpPr>
          <a:xfrm>
            <a:off x="128752" y="80795"/>
            <a:ext cx="912978" cy="912978"/>
            <a:chOff x="4007069" y="1623847"/>
            <a:chExt cx="1797269" cy="1797269"/>
          </a:xfrm>
        </p:grpSpPr>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4007069" y="1623847"/>
              <a:ext cx="1797269" cy="1797269"/>
            </a:xfrm>
            <a:prstGeom prst="rect">
              <a:avLst/>
            </a:prstGeom>
          </p:spPr>
        </p:pic>
        <p:sp>
          <p:nvSpPr>
            <p:cNvPr id="8" name="文本框 7"/>
            <p:cNvSpPr txBox="1"/>
            <p:nvPr/>
          </p:nvSpPr>
          <p:spPr>
            <a:xfrm>
              <a:off x="4168114" y="1856356"/>
              <a:ext cx="1506709" cy="1272353"/>
            </a:xfrm>
            <a:prstGeom prst="rect">
              <a:avLst/>
            </a:prstGeom>
          </p:spPr>
          <p:txBody>
            <a:bodyPr wrap="square" rtlCol="0">
              <a:spAutoFit/>
            </a:bodyPr>
            <a:lstStyle/>
            <a:p>
              <a:pPr algn="ctr"/>
              <a:r>
                <a:rPr lang="en-US" altLang="zh-CN" sz="3600" dirty="0">
                  <a:solidFill>
                    <a:schemeClr val="bg1"/>
                  </a:solidFill>
                  <a:latin typeface="汉仪丫丫体简" panose="02010604000101010101" pitchFamily="2" charset="-122"/>
                  <a:ea typeface="汉仪丫丫体简" panose="02010604000101010101" pitchFamily="2" charset="-122"/>
                </a:rPr>
                <a:t>02</a:t>
              </a:r>
              <a:endParaRPr lang="zh-CN" altLang="en-US" sz="2800" dirty="0">
                <a:solidFill>
                  <a:schemeClr val="bg1"/>
                </a:solidFill>
                <a:latin typeface="汉仪丫丫体简" panose="02010604000101010101" pitchFamily="2" charset="-122"/>
                <a:ea typeface="汉仪丫丫体简" panose="02010604000101010101" pitchFamily="2" charset="-122"/>
              </a:endParaRPr>
            </a:p>
          </p:txBody>
        </p:sp>
      </p:grpSp>
      <p:cxnSp>
        <p:nvCxnSpPr>
          <p:cNvPr id="9" name="直接连接符 8"/>
          <p:cNvCxnSpPr/>
          <p:nvPr userDrawn="1"/>
        </p:nvCxnSpPr>
        <p:spPr>
          <a:xfrm flipV="1">
            <a:off x="11117954" y="6098336"/>
            <a:ext cx="776585" cy="759664"/>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userDrawn="1"/>
        </p:nvCxnSpPr>
        <p:spPr>
          <a:xfrm flipV="1">
            <a:off x="11308044" y="5613471"/>
            <a:ext cx="883956" cy="864697"/>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pic>
        <p:nvPicPr>
          <p:cNvPr id="13" name="图片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87232" y="-261017"/>
            <a:ext cx="2104768" cy="1566174"/>
          </a:xfrm>
          <a:prstGeom prst="rect">
            <a:avLst/>
          </a:prstGeom>
        </p:spPr>
      </p:pic>
      <p:cxnSp>
        <p:nvCxnSpPr>
          <p:cNvPr id="14" name="直接箭头连接符 13"/>
          <p:cNvCxnSpPr/>
          <p:nvPr userDrawn="1"/>
        </p:nvCxnSpPr>
        <p:spPr>
          <a:xfrm>
            <a:off x="838200" y="804040"/>
            <a:ext cx="5281246" cy="0"/>
          </a:xfrm>
          <a:prstGeom prst="straightConnector1">
            <a:avLst/>
          </a:prstGeom>
          <a:ln>
            <a:solidFill>
              <a:schemeClr val="bg2"/>
            </a:solidFill>
            <a:prstDash val="dash"/>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advClick="0" advTm="2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2_仅标题">
    <p:spTree>
      <p:nvGrpSpPr>
        <p:cNvPr id="1" name=""/>
        <p:cNvGrpSpPr/>
        <p:nvPr/>
      </p:nvGrpSpPr>
      <p:grpSpPr>
        <a:xfrm>
          <a:off x="0" y="0"/>
          <a:ext cx="0" cy="0"/>
          <a:chOff x="0" y="0"/>
          <a:chExt cx="0" cy="0"/>
        </a:xfrm>
      </p:grpSpPr>
      <p:sp>
        <p:nvSpPr>
          <p:cNvPr id="2" name="标题 1"/>
          <p:cNvSpPr>
            <a:spLocks noGrp="1"/>
          </p:cNvSpPr>
          <p:nvPr>
            <p:ph type="title"/>
          </p:nvPr>
        </p:nvSpPr>
        <p:spPr>
          <a:xfrm>
            <a:off x="995854" y="333593"/>
            <a:ext cx="10515600" cy="470447"/>
          </a:xfrm>
        </p:spPr>
        <p:txBody>
          <a:bodyPr>
            <a:noAutofit/>
          </a:bodyPr>
          <a:lstStyle>
            <a:lvl1pPr>
              <a:defRPr sz="3200">
                <a:latin typeface="汉仪丫丫体简" panose="02010604000101010101" pitchFamily="2" charset="-122"/>
                <a:ea typeface="汉仪丫丫体简" panose="02010604000101010101" pitchFamily="2" charset="-122"/>
              </a:defRPr>
            </a:lvl1p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2022/5/23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grpSp>
        <p:nvGrpSpPr>
          <p:cNvPr id="6" name="组合 5"/>
          <p:cNvGrpSpPr/>
          <p:nvPr userDrawn="1"/>
        </p:nvGrpSpPr>
        <p:grpSpPr>
          <a:xfrm>
            <a:off x="128752" y="80795"/>
            <a:ext cx="912978" cy="912978"/>
            <a:chOff x="4007069" y="1623847"/>
            <a:chExt cx="1797269" cy="1797269"/>
          </a:xfrm>
        </p:grpSpPr>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4007069" y="1623847"/>
              <a:ext cx="1797269" cy="1797269"/>
            </a:xfrm>
            <a:prstGeom prst="rect">
              <a:avLst/>
            </a:prstGeom>
          </p:spPr>
        </p:pic>
        <p:sp>
          <p:nvSpPr>
            <p:cNvPr id="8" name="文本框 7"/>
            <p:cNvSpPr txBox="1"/>
            <p:nvPr/>
          </p:nvSpPr>
          <p:spPr>
            <a:xfrm>
              <a:off x="4168114" y="1856356"/>
              <a:ext cx="1506709" cy="1272353"/>
            </a:xfrm>
            <a:prstGeom prst="rect">
              <a:avLst/>
            </a:prstGeom>
          </p:spPr>
          <p:txBody>
            <a:bodyPr wrap="square" rtlCol="0">
              <a:spAutoFit/>
            </a:bodyPr>
            <a:lstStyle/>
            <a:p>
              <a:pPr algn="ctr"/>
              <a:r>
                <a:rPr lang="en-US" altLang="zh-CN" sz="3600" dirty="0">
                  <a:solidFill>
                    <a:schemeClr val="bg1"/>
                  </a:solidFill>
                  <a:latin typeface="汉仪丫丫体简" panose="02010604000101010101" pitchFamily="2" charset="-122"/>
                  <a:ea typeface="汉仪丫丫体简" panose="02010604000101010101" pitchFamily="2" charset="-122"/>
                </a:rPr>
                <a:t>03</a:t>
              </a:r>
              <a:endParaRPr lang="zh-CN" altLang="en-US" sz="2800" dirty="0">
                <a:solidFill>
                  <a:schemeClr val="bg1"/>
                </a:solidFill>
                <a:latin typeface="汉仪丫丫体简" panose="02010604000101010101" pitchFamily="2" charset="-122"/>
                <a:ea typeface="汉仪丫丫体简" panose="02010604000101010101" pitchFamily="2" charset="-122"/>
              </a:endParaRPr>
            </a:p>
          </p:txBody>
        </p:sp>
      </p:grpSp>
      <p:cxnSp>
        <p:nvCxnSpPr>
          <p:cNvPr id="9" name="直接连接符 8"/>
          <p:cNvCxnSpPr/>
          <p:nvPr userDrawn="1"/>
        </p:nvCxnSpPr>
        <p:spPr>
          <a:xfrm flipV="1">
            <a:off x="11117954" y="6098336"/>
            <a:ext cx="776585" cy="759664"/>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userDrawn="1"/>
        </p:nvCxnSpPr>
        <p:spPr>
          <a:xfrm flipV="1">
            <a:off x="11308044" y="5613471"/>
            <a:ext cx="883956" cy="864697"/>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pic>
        <p:nvPicPr>
          <p:cNvPr id="13" name="图片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87232" y="-261017"/>
            <a:ext cx="2104768" cy="1566174"/>
          </a:xfrm>
          <a:prstGeom prst="rect">
            <a:avLst/>
          </a:prstGeom>
        </p:spPr>
      </p:pic>
      <p:cxnSp>
        <p:nvCxnSpPr>
          <p:cNvPr id="14" name="直接箭头连接符 13"/>
          <p:cNvCxnSpPr/>
          <p:nvPr userDrawn="1"/>
        </p:nvCxnSpPr>
        <p:spPr>
          <a:xfrm>
            <a:off x="838200" y="804040"/>
            <a:ext cx="5281246" cy="0"/>
          </a:xfrm>
          <a:prstGeom prst="straightConnector1">
            <a:avLst/>
          </a:prstGeom>
          <a:ln>
            <a:solidFill>
              <a:schemeClr val="bg2"/>
            </a:solidFill>
            <a:prstDash val="dash"/>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advClick="0" advTm="2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3_仅标题">
    <p:spTree>
      <p:nvGrpSpPr>
        <p:cNvPr id="1" name=""/>
        <p:cNvGrpSpPr/>
        <p:nvPr/>
      </p:nvGrpSpPr>
      <p:grpSpPr>
        <a:xfrm>
          <a:off x="0" y="0"/>
          <a:ext cx="0" cy="0"/>
          <a:chOff x="0" y="0"/>
          <a:chExt cx="0" cy="0"/>
        </a:xfrm>
      </p:grpSpPr>
      <p:sp>
        <p:nvSpPr>
          <p:cNvPr id="2" name="标题 1"/>
          <p:cNvSpPr>
            <a:spLocks noGrp="1"/>
          </p:cNvSpPr>
          <p:nvPr>
            <p:ph type="title"/>
          </p:nvPr>
        </p:nvSpPr>
        <p:spPr>
          <a:xfrm>
            <a:off x="995854" y="333593"/>
            <a:ext cx="10515600" cy="470447"/>
          </a:xfrm>
        </p:spPr>
        <p:txBody>
          <a:bodyPr>
            <a:noAutofit/>
          </a:bodyPr>
          <a:lstStyle>
            <a:lvl1pPr>
              <a:defRPr sz="3200">
                <a:latin typeface="汉仪丫丫体简" panose="02010604000101010101" pitchFamily="2" charset="-122"/>
                <a:ea typeface="汉仪丫丫体简" panose="02010604000101010101" pitchFamily="2" charset="-122"/>
              </a:defRPr>
            </a:lvl1p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2022/5/23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grpSp>
        <p:nvGrpSpPr>
          <p:cNvPr id="6" name="组合 5"/>
          <p:cNvGrpSpPr/>
          <p:nvPr userDrawn="1"/>
        </p:nvGrpSpPr>
        <p:grpSpPr>
          <a:xfrm>
            <a:off x="128752" y="80795"/>
            <a:ext cx="912978" cy="912978"/>
            <a:chOff x="4007069" y="1623847"/>
            <a:chExt cx="1797269" cy="1797269"/>
          </a:xfrm>
        </p:grpSpPr>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4007069" y="1623847"/>
              <a:ext cx="1797269" cy="1797269"/>
            </a:xfrm>
            <a:prstGeom prst="rect">
              <a:avLst/>
            </a:prstGeom>
          </p:spPr>
        </p:pic>
        <p:sp>
          <p:nvSpPr>
            <p:cNvPr id="8" name="文本框 7"/>
            <p:cNvSpPr txBox="1"/>
            <p:nvPr/>
          </p:nvSpPr>
          <p:spPr>
            <a:xfrm>
              <a:off x="4168114" y="1856356"/>
              <a:ext cx="1506709" cy="1272353"/>
            </a:xfrm>
            <a:prstGeom prst="rect">
              <a:avLst/>
            </a:prstGeom>
          </p:spPr>
          <p:txBody>
            <a:bodyPr wrap="square" rtlCol="0">
              <a:spAutoFit/>
            </a:bodyPr>
            <a:lstStyle/>
            <a:p>
              <a:pPr algn="ctr"/>
              <a:r>
                <a:rPr lang="en-US" altLang="zh-CN" sz="3600" dirty="0">
                  <a:solidFill>
                    <a:schemeClr val="bg1"/>
                  </a:solidFill>
                  <a:latin typeface="汉仪丫丫体简" panose="02010604000101010101" pitchFamily="2" charset="-122"/>
                  <a:ea typeface="汉仪丫丫体简" panose="02010604000101010101" pitchFamily="2" charset="-122"/>
                </a:rPr>
                <a:t>04</a:t>
              </a:r>
              <a:endParaRPr lang="zh-CN" altLang="en-US" sz="2800" dirty="0">
                <a:solidFill>
                  <a:schemeClr val="bg1"/>
                </a:solidFill>
                <a:latin typeface="汉仪丫丫体简" panose="02010604000101010101" pitchFamily="2" charset="-122"/>
                <a:ea typeface="汉仪丫丫体简" panose="02010604000101010101" pitchFamily="2" charset="-122"/>
              </a:endParaRPr>
            </a:p>
          </p:txBody>
        </p:sp>
      </p:grpSp>
      <p:cxnSp>
        <p:nvCxnSpPr>
          <p:cNvPr id="9" name="直接连接符 8"/>
          <p:cNvCxnSpPr/>
          <p:nvPr userDrawn="1"/>
        </p:nvCxnSpPr>
        <p:spPr>
          <a:xfrm flipV="1">
            <a:off x="11117954" y="6098336"/>
            <a:ext cx="776585" cy="759664"/>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userDrawn="1"/>
        </p:nvCxnSpPr>
        <p:spPr>
          <a:xfrm flipV="1">
            <a:off x="11308044" y="5613471"/>
            <a:ext cx="883956" cy="864697"/>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pic>
        <p:nvPicPr>
          <p:cNvPr id="13" name="图片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87232" y="-261017"/>
            <a:ext cx="2104768" cy="1566174"/>
          </a:xfrm>
          <a:prstGeom prst="rect">
            <a:avLst/>
          </a:prstGeom>
        </p:spPr>
      </p:pic>
      <p:cxnSp>
        <p:nvCxnSpPr>
          <p:cNvPr id="14" name="直接箭头连接符 13"/>
          <p:cNvCxnSpPr/>
          <p:nvPr userDrawn="1"/>
        </p:nvCxnSpPr>
        <p:spPr>
          <a:xfrm>
            <a:off x="838200" y="804040"/>
            <a:ext cx="5281246" cy="0"/>
          </a:xfrm>
          <a:prstGeom prst="straightConnector1">
            <a:avLst/>
          </a:prstGeom>
          <a:ln>
            <a:solidFill>
              <a:schemeClr val="bg2"/>
            </a:solidFill>
            <a:prstDash val="dash"/>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advClick="0" advTm="2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5C145B59-80BF-48C6-AB7C-56ADD14F1B15}"/>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2022/5/23</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5" r:id="rId16"/>
  </p:sldLayoutIdLst>
  <mc:AlternateContent xmlns:mc="http://schemas.openxmlformats.org/markup-compatibility/2006" xmlns:p14="http://schemas.microsoft.com/office/powerpoint/2010/main">
    <mc:Choice Requires="p14">
      <p:transition p14:dur="0" advClick="0" advTm="2000"/>
    </mc:Choice>
    <mc:Fallback xmlns="">
      <p:transition advClick="0" advTm="2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6.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6.xml"/><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tif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12" Type="http://schemas.openxmlformats.org/officeDocument/2006/relationships/image" Target="../media/image33.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7.png"/><Relationship Id="rId11" Type="http://schemas.openxmlformats.org/officeDocument/2006/relationships/image" Target="../media/image32.png"/><Relationship Id="rId5" Type="http://schemas.openxmlformats.org/officeDocument/2006/relationships/image" Target="../media/image26.pn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png"/></Relationships>
</file>

<file path=ppt/slides/_rels/slide7.xml.rels><?xml version="1.0" encoding="UTF-8" standalone="yes"?>
<Relationships xmlns="http://schemas.openxmlformats.org/package/2006/relationships"><Relationship Id="rId3" Type="http://schemas.openxmlformats.org/officeDocument/2006/relationships/image" Target="../media/image34.tif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4.tif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36.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35.wmf"/><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5"/>
          <p:cNvSpPr txBox="1"/>
          <p:nvPr/>
        </p:nvSpPr>
        <p:spPr>
          <a:xfrm>
            <a:off x="541452" y="1916761"/>
            <a:ext cx="11196280" cy="1323439"/>
          </a:xfrm>
          <a:prstGeom prst="rect">
            <a:avLst/>
          </a:prstGeom>
          <a:noFill/>
        </p:spPr>
        <p:txBody>
          <a:bodyPr wrap="square" rtlCol="0">
            <a:spAutoFit/>
          </a:bodyPr>
          <a:lstStyle/>
          <a:p>
            <a:pPr algn="ctr"/>
            <a:r>
              <a:rPr kumimoji="1" lang="en-US" altLang="zh-CN" sz="4000" b="1"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sym typeface="思源黑体 CN Regular" panose="020B0500000000000000" pitchFamily="34" charset="-122"/>
              </a:rPr>
              <a:t>Morphological characteristics and evolution model of slope units along loess gully cross section</a:t>
            </a:r>
            <a:endParaRPr kumimoji="1" lang="zh-CN" altLang="en-US" sz="4000" b="1"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sym typeface="思源黑体 CN Regular" panose="020B0500000000000000" pitchFamily="34" charset="-122"/>
            </a:endParaRPr>
          </a:p>
        </p:txBody>
      </p:sp>
      <p:sp>
        <p:nvSpPr>
          <p:cNvPr id="10" name="文本框 9">
            <a:extLst>
              <a:ext uri="{FF2B5EF4-FFF2-40B4-BE49-F238E27FC236}">
                <a16:creationId xmlns:a16="http://schemas.microsoft.com/office/drawing/2014/main" id="{CDC012FF-21E6-4233-BCA6-7F9D2FD68C3E}"/>
              </a:ext>
            </a:extLst>
          </p:cNvPr>
          <p:cNvSpPr txBox="1"/>
          <p:nvPr/>
        </p:nvSpPr>
        <p:spPr>
          <a:xfrm>
            <a:off x="-2961" y="4279519"/>
            <a:ext cx="12194962" cy="1421992"/>
          </a:xfrm>
          <a:prstGeom prst="rect">
            <a:avLst/>
          </a:prstGeom>
          <a:noFill/>
        </p:spPr>
        <p:txBody>
          <a:bodyPr wrap="square" rtlCol="0">
            <a:spAutoFit/>
          </a:bodyPr>
          <a:lstStyle/>
          <a:p>
            <a:pPr lvl="0" algn="ctr">
              <a:lnSpc>
                <a:spcPct val="150000"/>
              </a:lnSpc>
              <a:defRPr/>
            </a:pPr>
            <a:r>
              <a:rPr kumimoji="1" lang="en-US" altLang="zh-CN" sz="2000" b="1"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Lulu Liu, </a:t>
            </a:r>
            <a:r>
              <a:rPr kumimoji="1" lang="en-US" altLang="zh-CN" sz="2000" b="1" dirty="0" err="1">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Fayuan</a:t>
            </a:r>
            <a:r>
              <a:rPr kumimoji="1" lang="en-US" altLang="zh-CN" sz="2000" b="1"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 Li, </a:t>
            </a:r>
            <a:r>
              <a:rPr kumimoji="1" lang="en-US" altLang="zh-CN" sz="2000" b="1" dirty="0" err="1">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Xue</a:t>
            </a:r>
            <a:r>
              <a:rPr kumimoji="1" lang="en-US" altLang="zh-CN" sz="2000" b="1"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 Yang</a:t>
            </a:r>
          </a:p>
          <a:p>
            <a:pPr lvl="0" algn="ctr">
              <a:lnSpc>
                <a:spcPct val="150000"/>
              </a:lnSpc>
              <a:defRPr/>
            </a:pPr>
            <a:r>
              <a:rPr kumimoji="1" lang="en-US" altLang="zh-CN" sz="2000" b="1"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201302098@njnu.edu.cn</a:t>
            </a:r>
            <a:r>
              <a:rPr kumimoji="1" lang="zh-CN" altLang="en-US" sz="2000" b="1"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 </a:t>
            </a:r>
            <a:endParaRPr kumimoji="1" lang="en-US" altLang="zh-CN" sz="2000" b="1"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endParaRPr>
          </a:p>
          <a:p>
            <a:pPr marL="0" marR="0" lvl="0" indent="0" algn="ctr" defTabSz="914400" rtl="0" eaLnBrk="1" fontAlgn="auto" latinLnBrk="0" hangingPunct="1">
              <a:lnSpc>
                <a:spcPct val="150000"/>
              </a:lnSpc>
              <a:spcBef>
                <a:spcPts val="0"/>
              </a:spcBef>
              <a:spcAft>
                <a:spcPts val="0"/>
              </a:spcAft>
              <a:buClrTx/>
              <a:buSzTx/>
              <a:buFontTx/>
              <a:buNone/>
              <a:tabLst/>
              <a:defRPr/>
            </a:pPr>
            <a:r>
              <a:rPr kumimoji="1" lang="en-US" altLang="zh-CN" sz="2000" b="1"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May 25, 2022</a:t>
            </a:r>
            <a:endParaRPr kumimoji="1" lang="en-US" altLang="zh-CN" sz="2000" b="1" i="0" u="none" strike="noStrike" kern="1200" cap="none" spc="0" normalizeH="0" baseline="0" noProof="0" dirty="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cxnSp>
        <p:nvCxnSpPr>
          <p:cNvPr id="11" name="直接连接符 10">
            <a:extLst>
              <a:ext uri="{FF2B5EF4-FFF2-40B4-BE49-F238E27FC236}">
                <a16:creationId xmlns:a16="http://schemas.microsoft.com/office/drawing/2014/main" id="{BCBF42BC-209B-44B9-87DC-69B7118C612A}"/>
              </a:ext>
            </a:extLst>
          </p:cNvPr>
          <p:cNvCxnSpPr>
            <a:cxnSpLocks/>
          </p:cNvCxnSpPr>
          <p:nvPr/>
        </p:nvCxnSpPr>
        <p:spPr>
          <a:xfrm>
            <a:off x="635268" y="3332149"/>
            <a:ext cx="10967526" cy="0"/>
          </a:xfrm>
          <a:prstGeom prst="line">
            <a:avLst/>
          </a:prstGeom>
          <a:ln>
            <a:solidFill>
              <a:schemeClr val="bg2"/>
            </a:solidFill>
          </a:ln>
        </p:spPr>
        <p:style>
          <a:lnRef idx="3">
            <a:schemeClr val="dk1"/>
          </a:lnRef>
          <a:fillRef idx="0">
            <a:schemeClr val="dk1"/>
          </a:fillRef>
          <a:effectRef idx="2">
            <a:schemeClr val="dk1"/>
          </a:effectRef>
          <a:fontRef idx="minor">
            <a:schemeClr val="tx1"/>
          </a:fontRef>
        </p:style>
      </p:cxnSp>
      <p:pic>
        <p:nvPicPr>
          <p:cNvPr id="6" name="Picture 15" descr="未标题-1">
            <a:extLst>
              <a:ext uri="{FF2B5EF4-FFF2-40B4-BE49-F238E27FC236}">
                <a16:creationId xmlns:a16="http://schemas.microsoft.com/office/drawing/2014/main" id="{C542ADE1-05CB-40FE-9B0C-D88C2CD0748B}"/>
              </a:ext>
            </a:extLst>
          </p:cNvPr>
          <p:cNvPicPr preferRelativeResize="0">
            <a:picLocks noChangeArrowheads="1"/>
          </p:cNvPicPr>
          <p:nvPr/>
        </p:nvPicPr>
        <p:blipFill>
          <a:blip r:embed="rId3">
            <a:lum bright="12000" contrast="24000"/>
            <a:extLst>
              <a:ext uri="{28A0092B-C50C-407E-A947-70E740481C1C}">
                <a14:useLocalDpi xmlns:a14="http://schemas.microsoft.com/office/drawing/2010/main" val="0"/>
              </a:ext>
            </a:extLst>
          </a:blip>
          <a:srcRect/>
          <a:stretch>
            <a:fillRect/>
          </a:stretch>
        </p:blipFill>
        <p:spPr bwMode="auto">
          <a:xfrm>
            <a:off x="10000321" y="254339"/>
            <a:ext cx="823921" cy="823921"/>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w="9525">
                <a:solidFill>
                  <a:srgbClr val="000000"/>
                </a:solidFill>
                <a:miter lim="800000"/>
                <a:headEnd/>
                <a:tailEnd/>
              </a14:hiddenLine>
            </a:ext>
          </a:extLst>
        </p:spPr>
      </p:pic>
      <p:grpSp>
        <p:nvGrpSpPr>
          <p:cNvPr id="8" name="组合 23">
            <a:extLst>
              <a:ext uri="{FF2B5EF4-FFF2-40B4-BE49-F238E27FC236}">
                <a16:creationId xmlns:a16="http://schemas.microsoft.com/office/drawing/2014/main" id="{7BF82B67-5B71-424E-8E1F-BDA97A6B76D3}"/>
              </a:ext>
            </a:extLst>
          </p:cNvPr>
          <p:cNvGrpSpPr>
            <a:grpSpLocks/>
          </p:cNvGrpSpPr>
          <p:nvPr/>
        </p:nvGrpSpPr>
        <p:grpSpPr bwMode="auto">
          <a:xfrm>
            <a:off x="11084360" y="253615"/>
            <a:ext cx="824750" cy="824750"/>
            <a:chOff x="440812" y="217005"/>
            <a:chExt cx="1142480" cy="1143214"/>
          </a:xfrm>
        </p:grpSpPr>
        <p:sp>
          <p:nvSpPr>
            <p:cNvPr id="9" name="椭圆 18">
              <a:extLst>
                <a:ext uri="{FF2B5EF4-FFF2-40B4-BE49-F238E27FC236}">
                  <a16:creationId xmlns:a16="http://schemas.microsoft.com/office/drawing/2014/main" id="{19C61C84-368D-446D-8991-4D604ADA7449}"/>
                </a:ext>
              </a:extLst>
            </p:cNvPr>
            <p:cNvSpPr>
              <a:spLocks noChangeArrowheads="1"/>
            </p:cNvSpPr>
            <p:nvPr/>
          </p:nvSpPr>
          <p:spPr bwMode="auto">
            <a:xfrm>
              <a:off x="474776" y="246887"/>
              <a:ext cx="1078899" cy="1078899"/>
            </a:xfrm>
            <a:prstGeom prst="ellipse">
              <a:avLst/>
            </a:prstGeom>
            <a:solidFill>
              <a:srgbClr val="FFFFFF"/>
            </a:solidFill>
            <a:ln>
              <a:noFill/>
            </a:ln>
            <a:extLst>
              <a:ext uri="{91240B29-F687-4F45-9708-019B960494DF}">
                <a14:hiddenLine xmlns:a14="http://schemas.microsoft.com/office/drawing/2010/main" w="9525" algn="ctr">
                  <a:solidFill>
                    <a:srgbClr val="000000"/>
                  </a:solidFill>
                  <a:round/>
                  <a:headEnd/>
                  <a:tailEnd/>
                </a14:hiddenLine>
              </a:ext>
            </a:extLst>
          </p:spPr>
          <p:txBody>
            <a:bodyPr lIns="92075" tIns="46038" rIns="92075" bIns="46038"/>
            <a:lstStyle>
              <a:lvl1pPr marL="342900" indent="-342900" defTabSz="330200">
                <a:spcBef>
                  <a:spcPct val="20000"/>
                </a:spcBef>
                <a:buFont typeface="Arial" charset="0"/>
                <a:buChar char="•"/>
                <a:defRPr sz="3200">
                  <a:solidFill>
                    <a:schemeClr val="tx1"/>
                  </a:solidFill>
                  <a:latin typeface="Calibri" pitchFamily="34" charset="0"/>
                  <a:ea typeface="宋体" charset="-122"/>
                </a:defRPr>
              </a:lvl1pPr>
              <a:lvl2pPr marL="742950" indent="-285750" defTabSz="330200">
                <a:spcBef>
                  <a:spcPct val="20000"/>
                </a:spcBef>
                <a:buFont typeface="Arial" charset="0"/>
                <a:buChar char="–"/>
                <a:defRPr sz="2800">
                  <a:solidFill>
                    <a:schemeClr val="tx1"/>
                  </a:solidFill>
                  <a:latin typeface="Calibri" pitchFamily="34" charset="0"/>
                  <a:ea typeface="宋体" charset="-122"/>
                </a:defRPr>
              </a:lvl2pPr>
              <a:lvl3pPr marL="1143000" indent="-228600" defTabSz="330200">
                <a:spcBef>
                  <a:spcPct val="20000"/>
                </a:spcBef>
                <a:buFont typeface="Arial" charset="0"/>
                <a:buChar char="•"/>
                <a:defRPr sz="2400">
                  <a:solidFill>
                    <a:schemeClr val="tx1"/>
                  </a:solidFill>
                  <a:latin typeface="Calibri" pitchFamily="34" charset="0"/>
                  <a:ea typeface="宋体" charset="-122"/>
                </a:defRPr>
              </a:lvl3pPr>
              <a:lvl4pPr marL="1600200" indent="-228600" defTabSz="330200">
                <a:spcBef>
                  <a:spcPct val="20000"/>
                </a:spcBef>
                <a:buFont typeface="Arial" charset="0"/>
                <a:buChar char="–"/>
                <a:defRPr sz="2000">
                  <a:solidFill>
                    <a:schemeClr val="tx1"/>
                  </a:solidFill>
                  <a:latin typeface="Calibri" pitchFamily="34" charset="0"/>
                  <a:ea typeface="宋体" charset="-122"/>
                </a:defRPr>
              </a:lvl4pPr>
              <a:lvl5pPr marL="2057400" indent="-228600" defTabSz="330200">
                <a:spcBef>
                  <a:spcPct val="20000"/>
                </a:spcBef>
                <a:buFont typeface="Arial" charset="0"/>
                <a:buChar char="»"/>
                <a:defRPr sz="2000">
                  <a:solidFill>
                    <a:schemeClr val="tx1"/>
                  </a:solidFill>
                  <a:latin typeface="Calibri" pitchFamily="34" charset="0"/>
                  <a:ea typeface="宋体" charset="-122"/>
                </a:defRPr>
              </a:lvl5pPr>
              <a:lvl6pPr marL="2514600" indent="-228600" defTabSz="3302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6pPr>
              <a:lvl7pPr marL="2971800" indent="-228600" defTabSz="3302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7pPr>
              <a:lvl8pPr marL="3429000" indent="-228600" defTabSz="3302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8pPr>
              <a:lvl9pPr marL="3886200" indent="-228600" defTabSz="3302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9pPr>
            </a:lstStyle>
            <a:p>
              <a:pPr algn="ctr" eaLnBrk="1" hangingPunct="1">
                <a:lnSpc>
                  <a:spcPct val="110000"/>
                </a:lnSpc>
                <a:buClr>
                  <a:schemeClr val="tx1"/>
                </a:buClr>
                <a:buSzPct val="80000"/>
                <a:buFont typeface="Wingdings" pitchFamily="2" charset="2"/>
                <a:buChar char="l"/>
              </a:pPr>
              <a:endParaRPr lang="zh-CN" altLang="en-US" sz="2000">
                <a:latin typeface="Times New Roman" panose="02020603050405020304" pitchFamily="18" charset="0"/>
                <a:ea typeface="等线" panose="02010600030101010101" pitchFamily="2" charset="-122"/>
                <a:cs typeface="Times New Roman" panose="02020603050405020304" pitchFamily="18" charset="0"/>
              </a:endParaRPr>
            </a:p>
          </p:txBody>
        </p:sp>
        <p:pic>
          <p:nvPicPr>
            <p:cNvPr id="12" name="Picture 43" descr="logo">
              <a:extLst>
                <a:ext uri="{FF2B5EF4-FFF2-40B4-BE49-F238E27FC236}">
                  <a16:creationId xmlns:a16="http://schemas.microsoft.com/office/drawing/2014/main" id="{900AD544-D100-4CBE-9ECA-ED25007F3C0B}"/>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40812" y="217005"/>
              <a:ext cx="1142480" cy="1143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 name="图片 2">
            <a:extLst>
              <a:ext uri="{FF2B5EF4-FFF2-40B4-BE49-F238E27FC236}">
                <a16:creationId xmlns:a16="http://schemas.microsoft.com/office/drawing/2014/main" id="{6A426563-E888-4461-9BE3-DAFF092ED9C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5597" y="284703"/>
            <a:ext cx="2881864" cy="793557"/>
          </a:xfrm>
          <a:prstGeom prst="rect">
            <a:avLst/>
          </a:prstGeom>
        </p:spPr>
      </p:pic>
    </p:spTree>
    <p:extLst>
      <p:ext uri="{BB962C8B-B14F-4D97-AF65-F5344CB8AC3E}">
        <p14:creationId xmlns:p14="http://schemas.microsoft.com/office/powerpoint/2010/main" val="1015098897"/>
      </p:ext>
    </p:extLst>
  </p:cSld>
  <p:clrMapOvr>
    <a:masterClrMapping/>
  </p:clrMapOvr>
  <mc:AlternateContent xmlns:mc="http://schemas.openxmlformats.org/markup-compatibility/2006" xmlns:p14="http://schemas.microsoft.com/office/powerpoint/2010/main">
    <mc:Choice Requires="p14">
      <p:transition p14:dur="10" advClick="0" advTm="2000"/>
    </mc:Choice>
    <mc:Fallback xmlns="">
      <p:transition advClick="0" advTm="2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a:extLst>
              <a:ext uri="{FF2B5EF4-FFF2-40B4-BE49-F238E27FC236}">
                <a16:creationId xmlns:a16="http://schemas.microsoft.com/office/drawing/2014/main" id="{FB521569-8DF6-410B-947A-B190E2F1A8E3}"/>
              </a:ext>
            </a:extLst>
          </p:cNvPr>
          <p:cNvSpPr txBox="1"/>
          <p:nvPr/>
        </p:nvSpPr>
        <p:spPr>
          <a:xfrm>
            <a:off x="1217882" y="314325"/>
            <a:ext cx="10296339" cy="523220"/>
          </a:xfrm>
          <a:prstGeom prst="rect">
            <a:avLst/>
          </a:prstGeom>
          <a:noFill/>
        </p:spPr>
        <p:txBody>
          <a:bodyPr wrap="square" rtlCol="0">
            <a:spAutoFit/>
          </a:bodyPr>
          <a:lstStyle/>
          <a:p>
            <a:pPr marL="285750" indent="-285750">
              <a:buFont typeface="Wingdings" panose="05000000000000000000" pitchFamily="2" charset="2"/>
              <a:buChar char="Ø"/>
            </a:pPr>
            <a:r>
              <a:rPr lang="en-US" altLang="zh-CN" sz="2800" b="1" dirty="0">
                <a:solidFill>
                  <a:srgbClr val="31859C"/>
                </a:solidFill>
                <a:latin typeface="Times New Roman" panose="02020603050405020304" pitchFamily="18" charset="0"/>
                <a:ea typeface="微软雅黑" panose="020B0503020204020204" pitchFamily="34" charset="-122"/>
                <a:cs typeface="Times New Roman" panose="02020603050405020304" pitchFamily="18" charset="0"/>
              </a:rPr>
              <a:t>Analysis and simulation of slope morphological evolution</a:t>
            </a:r>
            <a:endParaRPr lang="zh-CN" altLang="en-US" sz="2800" b="1" dirty="0">
              <a:solidFill>
                <a:srgbClr val="31859C"/>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1" name="椭圆 10">
            <a:extLst>
              <a:ext uri="{FF2B5EF4-FFF2-40B4-BE49-F238E27FC236}">
                <a16:creationId xmlns:a16="http://schemas.microsoft.com/office/drawing/2014/main" id="{EAFBB3BD-2602-4B3A-BBD6-7885DDFDFCDD}"/>
              </a:ext>
            </a:extLst>
          </p:cNvPr>
          <p:cNvSpPr/>
          <p:nvPr/>
        </p:nvSpPr>
        <p:spPr>
          <a:xfrm>
            <a:off x="-1227137" y="-1346200"/>
            <a:ext cx="2454275" cy="2452688"/>
          </a:xfrm>
          <a:prstGeom prst="ellipse">
            <a:avLst/>
          </a:prstGeom>
          <a:solidFill>
            <a:srgbClr val="48A2A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3" name="椭圆 12">
            <a:extLst>
              <a:ext uri="{FF2B5EF4-FFF2-40B4-BE49-F238E27FC236}">
                <a16:creationId xmlns:a16="http://schemas.microsoft.com/office/drawing/2014/main" id="{378BC1B6-CFD6-42CD-8204-F8ACF9C7FD8D}"/>
              </a:ext>
            </a:extLst>
          </p:cNvPr>
          <p:cNvSpPr/>
          <p:nvPr/>
        </p:nvSpPr>
        <p:spPr>
          <a:xfrm>
            <a:off x="434975" y="314325"/>
            <a:ext cx="792163" cy="792163"/>
          </a:xfrm>
          <a:prstGeom prst="ellipse">
            <a:avLst/>
          </a:prstGeom>
          <a:solidFill>
            <a:srgbClr val="6C92C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2" name="矩形 11">
            <a:extLst>
              <a:ext uri="{FF2B5EF4-FFF2-40B4-BE49-F238E27FC236}">
                <a16:creationId xmlns:a16="http://schemas.microsoft.com/office/drawing/2014/main" id="{413F52E2-7632-4D20-BA38-9C3206663570}"/>
              </a:ext>
            </a:extLst>
          </p:cNvPr>
          <p:cNvSpPr/>
          <p:nvPr/>
        </p:nvSpPr>
        <p:spPr>
          <a:xfrm>
            <a:off x="1572445" y="1468630"/>
            <a:ext cx="9047110" cy="4940695"/>
          </a:xfrm>
          <a:prstGeom prst="rect">
            <a:avLst/>
          </a:prstGeom>
          <a:solidFill>
            <a:schemeClr val="bg1"/>
          </a:solidFill>
          <a:ln>
            <a:solidFill>
              <a:srgbClr val="75A7B7"/>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graphicFrame>
        <p:nvGraphicFramePr>
          <p:cNvPr id="22" name="表格 21">
            <a:extLst>
              <a:ext uri="{FF2B5EF4-FFF2-40B4-BE49-F238E27FC236}">
                <a16:creationId xmlns:a16="http://schemas.microsoft.com/office/drawing/2014/main" id="{83C4DFE1-82B6-4751-A213-7D69F40EE2FF}"/>
              </a:ext>
            </a:extLst>
          </p:cNvPr>
          <p:cNvGraphicFramePr>
            <a:graphicFrameLocks noGrp="1"/>
          </p:cNvGraphicFramePr>
          <p:nvPr>
            <p:extLst>
              <p:ext uri="{D42A27DB-BD31-4B8C-83A1-F6EECF244321}">
                <p14:modId xmlns:p14="http://schemas.microsoft.com/office/powerpoint/2010/main" val="2764337315"/>
              </p:ext>
            </p:extLst>
          </p:nvPr>
        </p:nvGraphicFramePr>
        <p:xfrm>
          <a:off x="1870331" y="2286003"/>
          <a:ext cx="8424000" cy="2334947"/>
        </p:xfrm>
        <a:graphic>
          <a:graphicData uri="http://schemas.openxmlformats.org/drawingml/2006/table">
            <a:tbl>
              <a:tblPr firstRow="1" firstCol="1" bandRow="1"/>
              <a:tblGrid>
                <a:gridCol w="1404000">
                  <a:extLst>
                    <a:ext uri="{9D8B030D-6E8A-4147-A177-3AD203B41FA5}">
                      <a16:colId xmlns:a16="http://schemas.microsoft.com/office/drawing/2014/main" val="3848550792"/>
                    </a:ext>
                  </a:extLst>
                </a:gridCol>
                <a:gridCol w="1404000">
                  <a:extLst>
                    <a:ext uri="{9D8B030D-6E8A-4147-A177-3AD203B41FA5}">
                      <a16:colId xmlns:a16="http://schemas.microsoft.com/office/drawing/2014/main" val="4035138184"/>
                    </a:ext>
                  </a:extLst>
                </a:gridCol>
                <a:gridCol w="1404000">
                  <a:extLst>
                    <a:ext uri="{9D8B030D-6E8A-4147-A177-3AD203B41FA5}">
                      <a16:colId xmlns:a16="http://schemas.microsoft.com/office/drawing/2014/main" val="1757914702"/>
                    </a:ext>
                  </a:extLst>
                </a:gridCol>
                <a:gridCol w="1404000">
                  <a:extLst>
                    <a:ext uri="{9D8B030D-6E8A-4147-A177-3AD203B41FA5}">
                      <a16:colId xmlns:a16="http://schemas.microsoft.com/office/drawing/2014/main" val="3005765704"/>
                    </a:ext>
                  </a:extLst>
                </a:gridCol>
                <a:gridCol w="1404000">
                  <a:extLst>
                    <a:ext uri="{9D8B030D-6E8A-4147-A177-3AD203B41FA5}">
                      <a16:colId xmlns:a16="http://schemas.microsoft.com/office/drawing/2014/main" val="3901748683"/>
                    </a:ext>
                  </a:extLst>
                </a:gridCol>
                <a:gridCol w="1404000">
                  <a:extLst>
                    <a:ext uri="{9D8B030D-6E8A-4147-A177-3AD203B41FA5}">
                      <a16:colId xmlns:a16="http://schemas.microsoft.com/office/drawing/2014/main" val="2137691211"/>
                    </a:ext>
                  </a:extLst>
                </a:gridCol>
              </a:tblGrid>
              <a:tr h="667127">
                <a:tc>
                  <a:txBody>
                    <a:bodyPr/>
                    <a:lstStyle/>
                    <a:p>
                      <a:pPr algn="ctr">
                        <a:spcAft>
                          <a:spcPts val="0"/>
                        </a:spcAft>
                      </a:pPr>
                      <a:r>
                        <a:rPr lang="en-US" sz="1600" b="1" kern="100" dirty="0">
                          <a:effectLst/>
                          <a:latin typeface="Times New Roman" panose="02020603050405020304" pitchFamily="18" charset="0"/>
                          <a:ea typeface="等线" panose="02010600030101010101" pitchFamily="2" charset="-122"/>
                          <a:cs typeface="Times New Roman" panose="02020603050405020304" pitchFamily="18" charset="0"/>
                        </a:rPr>
                        <a:t> </a:t>
                      </a:r>
                      <a:endParaRPr lang="zh-CN" sz="1600" kern="1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altLang="zh-CN" sz="1600" b="1" kern="100" dirty="0">
                          <a:effectLst/>
                          <a:latin typeface="Times New Roman" panose="02020603050405020304" pitchFamily="18" charset="0"/>
                          <a:ea typeface="等线" panose="02010600030101010101" pitchFamily="2" charset="-122"/>
                          <a:cs typeface="Times New Roman" panose="02020603050405020304" pitchFamily="18" charset="0"/>
                        </a:rPr>
                        <a:t>Concave slope</a:t>
                      </a:r>
                      <a:endParaRPr lang="zh-CN" sz="1600" b="1" kern="1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altLang="zh-CN" sz="1600" b="1" kern="100" dirty="0">
                          <a:effectLst/>
                          <a:latin typeface="Times New Roman" panose="02020603050405020304" pitchFamily="18" charset="0"/>
                          <a:ea typeface="等线" panose="02010600030101010101" pitchFamily="2" charset="-122"/>
                          <a:cs typeface="Times New Roman" panose="02020603050405020304" pitchFamily="18" charset="0"/>
                        </a:rPr>
                        <a:t>Convex slope</a:t>
                      </a:r>
                      <a:endParaRPr lang="zh-CN" sz="1600" b="1" kern="1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altLang="zh-CN" sz="1600" b="1" kern="100" dirty="0">
                          <a:effectLst/>
                          <a:latin typeface="Times New Roman" panose="02020603050405020304" pitchFamily="18" charset="0"/>
                          <a:ea typeface="等线" panose="02010600030101010101" pitchFamily="2" charset="-122"/>
                          <a:cs typeface="Times New Roman" panose="02020603050405020304" pitchFamily="18" charset="0"/>
                        </a:rPr>
                        <a:t>Ridge</a:t>
                      </a:r>
                      <a:endParaRPr lang="zh-CN" sz="1600" b="1" kern="1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altLang="zh-CN" sz="1600" b="1" kern="100" dirty="0">
                          <a:effectLst/>
                          <a:latin typeface="Times New Roman" panose="02020603050405020304" pitchFamily="18" charset="0"/>
                          <a:ea typeface="等线" panose="02010600030101010101" pitchFamily="2" charset="-122"/>
                          <a:cs typeface="Times New Roman" panose="02020603050405020304" pitchFamily="18" charset="0"/>
                        </a:rPr>
                        <a:t>Straight slope</a:t>
                      </a:r>
                      <a:endParaRPr lang="zh-CN" sz="1600" b="1" kern="1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altLang="zh-CN" sz="1600" b="1" kern="100" dirty="0">
                          <a:effectLst/>
                          <a:latin typeface="Times New Roman" panose="02020603050405020304" pitchFamily="18" charset="0"/>
                          <a:ea typeface="等线" panose="02010600030101010101" pitchFamily="2" charset="-122"/>
                          <a:cs typeface="Times New Roman" panose="02020603050405020304" pitchFamily="18" charset="0"/>
                        </a:rPr>
                        <a:t>Valley</a:t>
                      </a:r>
                      <a:endParaRPr lang="zh-CN" sz="1600" b="1" kern="1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70567892"/>
                  </a:ext>
                </a:extLst>
              </a:tr>
              <a:tr h="333564">
                <a:tc>
                  <a:txBody>
                    <a:bodyPr/>
                    <a:lstStyle/>
                    <a:p>
                      <a:pPr algn="ctr">
                        <a:spcAft>
                          <a:spcPts val="0"/>
                        </a:spcAft>
                      </a:pPr>
                      <a:r>
                        <a:rPr lang="en-US" altLang="zh-CN" sz="1600" b="0" kern="100" dirty="0">
                          <a:effectLst/>
                          <a:latin typeface="Times New Roman" panose="02020603050405020304" pitchFamily="18" charset="0"/>
                          <a:ea typeface="等线" panose="02010600030101010101" pitchFamily="2" charset="-122"/>
                          <a:cs typeface="Times New Roman" panose="02020603050405020304" pitchFamily="18" charset="0"/>
                        </a:rPr>
                        <a:t>Concave slope</a:t>
                      </a:r>
                      <a:endParaRPr lang="zh-CN" sz="1600" b="0" kern="1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600" kern="100" dirty="0">
                          <a:effectLst/>
                          <a:latin typeface="Times New Roman" panose="02020603050405020304" pitchFamily="18" charset="0"/>
                          <a:ea typeface="等线" panose="02010600030101010101" pitchFamily="2" charset="-122"/>
                          <a:cs typeface="Times New Roman" panose="02020603050405020304" pitchFamily="18" charset="0"/>
                        </a:rPr>
                        <a:t>0.54</a:t>
                      </a:r>
                      <a:endParaRPr lang="zh-CN" sz="1600" kern="1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600" kern="100" dirty="0">
                          <a:effectLst/>
                          <a:latin typeface="Times New Roman" panose="02020603050405020304" pitchFamily="18" charset="0"/>
                          <a:ea typeface="等线" panose="02010600030101010101" pitchFamily="2" charset="-122"/>
                          <a:cs typeface="Times New Roman" panose="02020603050405020304" pitchFamily="18" charset="0"/>
                        </a:rPr>
                        <a:t>0.13</a:t>
                      </a:r>
                      <a:endParaRPr lang="zh-CN" sz="1600" kern="1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600" kern="100" dirty="0">
                          <a:effectLst/>
                          <a:latin typeface="Times New Roman" panose="02020603050405020304" pitchFamily="18" charset="0"/>
                          <a:ea typeface="等线" panose="02010600030101010101" pitchFamily="2" charset="-122"/>
                          <a:cs typeface="Times New Roman" panose="02020603050405020304" pitchFamily="18" charset="0"/>
                        </a:rPr>
                        <a:t>0.01</a:t>
                      </a:r>
                      <a:endParaRPr lang="zh-CN" sz="1600" kern="1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600" kern="100" dirty="0">
                          <a:effectLst/>
                          <a:latin typeface="Times New Roman" panose="02020603050405020304" pitchFamily="18" charset="0"/>
                          <a:ea typeface="等线" panose="02010600030101010101" pitchFamily="2" charset="-122"/>
                          <a:cs typeface="Times New Roman" panose="02020603050405020304" pitchFamily="18" charset="0"/>
                        </a:rPr>
                        <a:t>0.14</a:t>
                      </a:r>
                      <a:endParaRPr lang="zh-CN" sz="1600" kern="1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600" kern="100">
                          <a:effectLst/>
                          <a:latin typeface="Times New Roman" panose="02020603050405020304" pitchFamily="18" charset="0"/>
                          <a:ea typeface="等线" panose="02010600030101010101" pitchFamily="2" charset="-122"/>
                          <a:cs typeface="Times New Roman" panose="02020603050405020304" pitchFamily="18" charset="0"/>
                        </a:rPr>
                        <a:t>0.17</a:t>
                      </a:r>
                      <a:endParaRPr lang="zh-CN" sz="16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62157631"/>
                  </a:ext>
                </a:extLst>
              </a:tr>
              <a:tr h="333564">
                <a:tc>
                  <a:txBody>
                    <a:bodyPr/>
                    <a:lstStyle/>
                    <a:p>
                      <a:pPr algn="ctr">
                        <a:spcAft>
                          <a:spcPts val="0"/>
                        </a:spcAft>
                      </a:pPr>
                      <a:r>
                        <a:rPr lang="en-US" altLang="zh-CN" sz="1600" b="0" kern="100" dirty="0">
                          <a:effectLst/>
                          <a:latin typeface="Times New Roman" panose="02020603050405020304" pitchFamily="18" charset="0"/>
                          <a:ea typeface="等线" panose="02010600030101010101" pitchFamily="2" charset="-122"/>
                          <a:cs typeface="Times New Roman" panose="02020603050405020304" pitchFamily="18" charset="0"/>
                        </a:rPr>
                        <a:t>Convex slope</a:t>
                      </a:r>
                      <a:endParaRPr lang="zh-CN" sz="1600" b="0" kern="1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600" kern="100" dirty="0">
                          <a:effectLst/>
                          <a:latin typeface="Times New Roman" panose="02020603050405020304" pitchFamily="18" charset="0"/>
                          <a:ea typeface="等线" panose="02010600030101010101" pitchFamily="2" charset="-122"/>
                          <a:cs typeface="Times New Roman" panose="02020603050405020304" pitchFamily="18" charset="0"/>
                        </a:rPr>
                        <a:t>0.17</a:t>
                      </a:r>
                      <a:endParaRPr lang="zh-CN" sz="1600" kern="1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600" kern="100" dirty="0">
                          <a:effectLst/>
                          <a:latin typeface="Times New Roman" panose="02020603050405020304" pitchFamily="18" charset="0"/>
                          <a:ea typeface="等线" panose="02010600030101010101" pitchFamily="2" charset="-122"/>
                          <a:cs typeface="Times New Roman" panose="02020603050405020304" pitchFamily="18" charset="0"/>
                        </a:rPr>
                        <a:t>0.58</a:t>
                      </a:r>
                      <a:endParaRPr lang="zh-CN" sz="1600" kern="1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600" kern="100" dirty="0">
                          <a:effectLst/>
                          <a:latin typeface="Times New Roman" panose="02020603050405020304" pitchFamily="18" charset="0"/>
                          <a:ea typeface="等线" panose="02010600030101010101" pitchFamily="2" charset="-122"/>
                          <a:cs typeface="Times New Roman" panose="02020603050405020304" pitchFamily="18" charset="0"/>
                        </a:rPr>
                        <a:t>0.03</a:t>
                      </a:r>
                      <a:endParaRPr lang="zh-CN" sz="1600" kern="1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600" kern="100" dirty="0">
                          <a:effectLst/>
                          <a:latin typeface="Times New Roman" panose="02020603050405020304" pitchFamily="18" charset="0"/>
                          <a:ea typeface="等线" panose="02010600030101010101" pitchFamily="2" charset="-122"/>
                          <a:cs typeface="Times New Roman" panose="02020603050405020304" pitchFamily="18" charset="0"/>
                        </a:rPr>
                        <a:t>0.17</a:t>
                      </a:r>
                      <a:endParaRPr lang="zh-CN" sz="1600" kern="1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600" kern="100" dirty="0">
                          <a:effectLst/>
                          <a:latin typeface="Times New Roman" panose="02020603050405020304" pitchFamily="18" charset="0"/>
                          <a:ea typeface="等线" panose="02010600030101010101" pitchFamily="2" charset="-122"/>
                          <a:cs typeface="Times New Roman" panose="02020603050405020304" pitchFamily="18" charset="0"/>
                        </a:rPr>
                        <a:t>0.04</a:t>
                      </a:r>
                      <a:endParaRPr lang="zh-CN" sz="1600" kern="1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47640254"/>
                  </a:ext>
                </a:extLst>
              </a:tr>
              <a:tr h="333564">
                <a:tc>
                  <a:txBody>
                    <a:bodyPr/>
                    <a:lstStyle/>
                    <a:p>
                      <a:pPr algn="ctr">
                        <a:spcAft>
                          <a:spcPts val="0"/>
                        </a:spcAft>
                      </a:pPr>
                      <a:r>
                        <a:rPr lang="en-US" altLang="zh-CN" sz="1600" b="0" kern="100" dirty="0">
                          <a:effectLst/>
                          <a:latin typeface="Times New Roman" panose="02020603050405020304" pitchFamily="18" charset="0"/>
                          <a:ea typeface="等线" panose="02010600030101010101" pitchFamily="2" charset="-122"/>
                          <a:cs typeface="Times New Roman" panose="02020603050405020304" pitchFamily="18" charset="0"/>
                        </a:rPr>
                        <a:t>Ridge</a:t>
                      </a:r>
                      <a:endParaRPr lang="zh-CN" sz="1600" b="0" kern="1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600" kern="100" dirty="0">
                          <a:effectLst/>
                          <a:latin typeface="Times New Roman" panose="02020603050405020304" pitchFamily="18" charset="0"/>
                          <a:ea typeface="等线" panose="02010600030101010101" pitchFamily="2" charset="-122"/>
                          <a:cs typeface="Times New Roman" panose="02020603050405020304" pitchFamily="18" charset="0"/>
                        </a:rPr>
                        <a:t>0.19</a:t>
                      </a:r>
                      <a:endParaRPr lang="zh-CN" sz="1600" kern="1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600" kern="100" dirty="0">
                          <a:effectLst/>
                          <a:latin typeface="Times New Roman" panose="02020603050405020304" pitchFamily="18" charset="0"/>
                          <a:ea typeface="等线" panose="02010600030101010101" pitchFamily="2" charset="-122"/>
                          <a:cs typeface="Times New Roman" panose="02020603050405020304" pitchFamily="18" charset="0"/>
                        </a:rPr>
                        <a:t>0.24</a:t>
                      </a:r>
                      <a:endParaRPr lang="zh-CN" sz="1600" kern="1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600" kern="100" dirty="0">
                          <a:effectLst/>
                          <a:latin typeface="Times New Roman" panose="02020603050405020304" pitchFamily="18" charset="0"/>
                          <a:ea typeface="等线" panose="02010600030101010101" pitchFamily="2" charset="-122"/>
                          <a:cs typeface="Times New Roman" panose="02020603050405020304" pitchFamily="18" charset="0"/>
                        </a:rPr>
                        <a:t>0.25</a:t>
                      </a:r>
                      <a:endParaRPr lang="zh-CN" sz="1600" kern="1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600" kern="100" dirty="0">
                          <a:effectLst/>
                          <a:latin typeface="Times New Roman" panose="02020603050405020304" pitchFamily="18" charset="0"/>
                          <a:ea typeface="等线" panose="02010600030101010101" pitchFamily="2" charset="-122"/>
                          <a:cs typeface="Times New Roman" panose="02020603050405020304" pitchFamily="18" charset="0"/>
                        </a:rPr>
                        <a:t>0.32</a:t>
                      </a:r>
                      <a:endParaRPr lang="zh-CN" sz="1600" kern="1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600" kern="100" dirty="0">
                          <a:effectLst/>
                          <a:latin typeface="Times New Roman" panose="02020603050405020304" pitchFamily="18" charset="0"/>
                          <a:ea typeface="等线" panose="02010600030101010101" pitchFamily="2" charset="-122"/>
                          <a:cs typeface="Times New Roman" panose="02020603050405020304" pitchFamily="18" charset="0"/>
                        </a:rPr>
                        <a:t>0.00</a:t>
                      </a:r>
                      <a:endParaRPr lang="zh-CN" sz="1600" kern="1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72914692"/>
                  </a:ext>
                </a:extLst>
              </a:tr>
              <a:tr h="333564">
                <a:tc>
                  <a:txBody>
                    <a:bodyPr/>
                    <a:lstStyle/>
                    <a:p>
                      <a:pPr algn="ctr">
                        <a:spcAft>
                          <a:spcPts val="0"/>
                        </a:spcAft>
                      </a:pPr>
                      <a:r>
                        <a:rPr lang="en-US" altLang="zh-CN" sz="1600" b="0" kern="100" dirty="0">
                          <a:effectLst/>
                          <a:latin typeface="Times New Roman" panose="02020603050405020304" pitchFamily="18" charset="0"/>
                          <a:ea typeface="等线" panose="02010600030101010101" pitchFamily="2" charset="-122"/>
                          <a:cs typeface="Times New Roman" panose="02020603050405020304" pitchFamily="18" charset="0"/>
                        </a:rPr>
                        <a:t>Straight slope</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600" kern="100">
                          <a:effectLst/>
                          <a:latin typeface="Times New Roman" panose="02020603050405020304" pitchFamily="18" charset="0"/>
                          <a:ea typeface="等线" panose="02010600030101010101" pitchFamily="2" charset="-122"/>
                          <a:cs typeface="Times New Roman" panose="02020603050405020304" pitchFamily="18" charset="0"/>
                        </a:rPr>
                        <a:t>0.10</a:t>
                      </a:r>
                      <a:endParaRPr lang="zh-CN" sz="16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600" kern="100" dirty="0">
                          <a:effectLst/>
                          <a:latin typeface="Times New Roman" panose="02020603050405020304" pitchFamily="18" charset="0"/>
                          <a:ea typeface="等线" panose="02010600030101010101" pitchFamily="2" charset="-122"/>
                          <a:cs typeface="Times New Roman" panose="02020603050405020304" pitchFamily="18" charset="0"/>
                        </a:rPr>
                        <a:t>0.10</a:t>
                      </a:r>
                      <a:endParaRPr lang="zh-CN" sz="1600" kern="1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600" kern="100" dirty="0">
                          <a:effectLst/>
                          <a:latin typeface="Times New Roman" panose="02020603050405020304" pitchFamily="18" charset="0"/>
                          <a:ea typeface="等线" panose="02010600030101010101" pitchFamily="2" charset="-122"/>
                          <a:cs typeface="Times New Roman" panose="02020603050405020304" pitchFamily="18" charset="0"/>
                        </a:rPr>
                        <a:t>0.02</a:t>
                      </a:r>
                      <a:endParaRPr lang="zh-CN" sz="1600" kern="1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600" kern="100" dirty="0">
                          <a:effectLst/>
                          <a:latin typeface="Times New Roman" panose="02020603050405020304" pitchFamily="18" charset="0"/>
                          <a:ea typeface="等线" panose="02010600030101010101" pitchFamily="2" charset="-122"/>
                          <a:cs typeface="Times New Roman" panose="02020603050405020304" pitchFamily="18" charset="0"/>
                        </a:rPr>
                        <a:t>0.70</a:t>
                      </a:r>
                      <a:endParaRPr lang="zh-CN" sz="1600" kern="1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600" kern="100" dirty="0">
                          <a:effectLst/>
                          <a:latin typeface="Times New Roman" panose="02020603050405020304" pitchFamily="18" charset="0"/>
                          <a:ea typeface="等线" panose="02010600030101010101" pitchFamily="2" charset="-122"/>
                          <a:cs typeface="Times New Roman" panose="02020603050405020304" pitchFamily="18" charset="0"/>
                        </a:rPr>
                        <a:t>0.07</a:t>
                      </a:r>
                      <a:endParaRPr lang="zh-CN" sz="1600" kern="1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86941604"/>
                  </a:ext>
                </a:extLst>
              </a:tr>
              <a:tr h="333564">
                <a:tc>
                  <a:txBody>
                    <a:bodyPr/>
                    <a:lstStyle/>
                    <a:p>
                      <a:pPr algn="ctr">
                        <a:spcAft>
                          <a:spcPts val="0"/>
                        </a:spcAft>
                      </a:pPr>
                      <a:r>
                        <a:rPr lang="en-US" altLang="zh-CN" sz="1600" b="0" kern="100" dirty="0">
                          <a:effectLst/>
                          <a:latin typeface="Times New Roman" panose="02020603050405020304" pitchFamily="18" charset="0"/>
                          <a:ea typeface="等线" panose="02010600030101010101" pitchFamily="2" charset="-122"/>
                          <a:cs typeface="Times New Roman" panose="02020603050405020304" pitchFamily="18" charset="0"/>
                        </a:rPr>
                        <a:t>Valley</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600" kern="100" dirty="0">
                          <a:effectLst/>
                          <a:latin typeface="Times New Roman" panose="02020603050405020304" pitchFamily="18" charset="0"/>
                          <a:ea typeface="等线" panose="02010600030101010101" pitchFamily="2" charset="-122"/>
                          <a:cs typeface="Times New Roman" panose="02020603050405020304" pitchFamily="18" charset="0"/>
                        </a:rPr>
                        <a:t>0.19</a:t>
                      </a:r>
                      <a:endParaRPr lang="zh-CN" sz="1600" kern="1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600" kern="100">
                          <a:effectLst/>
                          <a:latin typeface="Times New Roman" panose="02020603050405020304" pitchFamily="18" charset="0"/>
                          <a:ea typeface="等线" panose="02010600030101010101" pitchFamily="2" charset="-122"/>
                          <a:cs typeface="Times New Roman" panose="02020603050405020304" pitchFamily="18" charset="0"/>
                        </a:rPr>
                        <a:t>0.09</a:t>
                      </a:r>
                      <a:endParaRPr lang="zh-CN" sz="16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600" kern="100" dirty="0">
                          <a:effectLst/>
                          <a:latin typeface="Times New Roman" panose="02020603050405020304" pitchFamily="18" charset="0"/>
                          <a:ea typeface="等线" panose="02010600030101010101" pitchFamily="2" charset="-122"/>
                          <a:cs typeface="Times New Roman" panose="02020603050405020304" pitchFamily="18" charset="0"/>
                        </a:rPr>
                        <a:t>0.01</a:t>
                      </a:r>
                      <a:endParaRPr lang="zh-CN" sz="1600" kern="1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600" kern="100" dirty="0">
                          <a:effectLst/>
                          <a:latin typeface="Times New Roman" panose="02020603050405020304" pitchFamily="18" charset="0"/>
                          <a:ea typeface="等线" panose="02010600030101010101" pitchFamily="2" charset="-122"/>
                          <a:cs typeface="Times New Roman" panose="02020603050405020304" pitchFamily="18" charset="0"/>
                        </a:rPr>
                        <a:t>0.14</a:t>
                      </a:r>
                      <a:endParaRPr lang="zh-CN" sz="1600" kern="1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600" kern="100" dirty="0">
                          <a:effectLst/>
                          <a:latin typeface="Times New Roman" panose="02020603050405020304" pitchFamily="18" charset="0"/>
                          <a:ea typeface="等线" panose="02010600030101010101" pitchFamily="2" charset="-122"/>
                          <a:cs typeface="Times New Roman" panose="02020603050405020304" pitchFamily="18" charset="0"/>
                        </a:rPr>
                        <a:t>0.56</a:t>
                      </a:r>
                      <a:endParaRPr lang="zh-CN" sz="1600" kern="1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10857825"/>
                  </a:ext>
                </a:extLst>
              </a:tr>
            </a:tbl>
          </a:graphicData>
        </a:graphic>
      </p:graphicFrame>
      <p:graphicFrame>
        <p:nvGraphicFramePr>
          <p:cNvPr id="23" name="表格 22">
            <a:extLst>
              <a:ext uri="{FF2B5EF4-FFF2-40B4-BE49-F238E27FC236}">
                <a16:creationId xmlns:a16="http://schemas.microsoft.com/office/drawing/2014/main" id="{ED385D8C-0D41-4145-925D-A4E23D16768A}"/>
              </a:ext>
            </a:extLst>
          </p:cNvPr>
          <p:cNvGraphicFramePr>
            <a:graphicFrameLocks noGrp="1"/>
          </p:cNvGraphicFramePr>
          <p:nvPr>
            <p:extLst>
              <p:ext uri="{D42A27DB-BD31-4B8C-83A1-F6EECF244321}">
                <p14:modId xmlns:p14="http://schemas.microsoft.com/office/powerpoint/2010/main" val="1105225926"/>
              </p:ext>
            </p:extLst>
          </p:nvPr>
        </p:nvGraphicFramePr>
        <p:xfrm>
          <a:off x="1870332" y="5567155"/>
          <a:ext cx="8424000" cy="720000"/>
        </p:xfrm>
        <a:graphic>
          <a:graphicData uri="http://schemas.openxmlformats.org/drawingml/2006/table">
            <a:tbl>
              <a:tblPr firstRow="1" firstCol="1" bandRow="1"/>
              <a:tblGrid>
                <a:gridCol w="1404000">
                  <a:extLst>
                    <a:ext uri="{9D8B030D-6E8A-4147-A177-3AD203B41FA5}">
                      <a16:colId xmlns:a16="http://schemas.microsoft.com/office/drawing/2014/main" val="3043770630"/>
                    </a:ext>
                  </a:extLst>
                </a:gridCol>
                <a:gridCol w="1404000">
                  <a:extLst>
                    <a:ext uri="{9D8B030D-6E8A-4147-A177-3AD203B41FA5}">
                      <a16:colId xmlns:a16="http://schemas.microsoft.com/office/drawing/2014/main" val="2373072488"/>
                    </a:ext>
                  </a:extLst>
                </a:gridCol>
                <a:gridCol w="1404000">
                  <a:extLst>
                    <a:ext uri="{9D8B030D-6E8A-4147-A177-3AD203B41FA5}">
                      <a16:colId xmlns:a16="http://schemas.microsoft.com/office/drawing/2014/main" val="1867441070"/>
                    </a:ext>
                  </a:extLst>
                </a:gridCol>
                <a:gridCol w="1404000">
                  <a:extLst>
                    <a:ext uri="{9D8B030D-6E8A-4147-A177-3AD203B41FA5}">
                      <a16:colId xmlns:a16="http://schemas.microsoft.com/office/drawing/2014/main" val="1396998413"/>
                    </a:ext>
                  </a:extLst>
                </a:gridCol>
                <a:gridCol w="1404000">
                  <a:extLst>
                    <a:ext uri="{9D8B030D-6E8A-4147-A177-3AD203B41FA5}">
                      <a16:colId xmlns:a16="http://schemas.microsoft.com/office/drawing/2014/main" val="1320435267"/>
                    </a:ext>
                  </a:extLst>
                </a:gridCol>
                <a:gridCol w="1404000">
                  <a:extLst>
                    <a:ext uri="{9D8B030D-6E8A-4147-A177-3AD203B41FA5}">
                      <a16:colId xmlns:a16="http://schemas.microsoft.com/office/drawing/2014/main" val="3405231813"/>
                    </a:ext>
                  </a:extLst>
                </a:gridCol>
              </a:tblGrid>
              <a:tr h="360000">
                <a:tc>
                  <a:txBody>
                    <a:bodyPr/>
                    <a:lstStyle/>
                    <a:p>
                      <a:pPr algn="ctr">
                        <a:lnSpc>
                          <a:spcPts val="2000"/>
                        </a:lnSpc>
                        <a:spcAft>
                          <a:spcPts val="0"/>
                        </a:spcAft>
                      </a:pPr>
                      <a:r>
                        <a:rPr lang="en-US" altLang="zh-CN" sz="1600" b="1" kern="100" dirty="0">
                          <a:effectLst/>
                          <a:latin typeface="Times New Roman" panose="02020603050405020304" pitchFamily="18" charset="0"/>
                          <a:ea typeface="等线" panose="02010600030101010101" pitchFamily="2" charset="-122"/>
                          <a:cs typeface="Times New Roman" panose="02020603050405020304" pitchFamily="18" charset="0"/>
                        </a:rPr>
                        <a:t>Type</a:t>
                      </a:r>
                      <a:endParaRPr lang="zh-CN" sz="1600" b="1" kern="1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600" b="1" kern="100" dirty="0">
                          <a:effectLst/>
                          <a:latin typeface="Times New Roman" panose="02020603050405020304" pitchFamily="18" charset="0"/>
                          <a:ea typeface="等线" panose="02010600030101010101" pitchFamily="2" charset="-122"/>
                          <a:cs typeface="Times New Roman" panose="02020603050405020304" pitchFamily="18" charset="0"/>
                        </a:rPr>
                        <a:t>Concave slope</a:t>
                      </a:r>
                      <a:endParaRPr lang="zh-CN" sz="1600" b="1" kern="1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600" b="1" kern="100" dirty="0">
                          <a:effectLst/>
                          <a:latin typeface="Times New Roman" panose="02020603050405020304" pitchFamily="18" charset="0"/>
                          <a:ea typeface="等线" panose="02010600030101010101" pitchFamily="2" charset="-122"/>
                          <a:cs typeface="Times New Roman" panose="02020603050405020304" pitchFamily="18" charset="0"/>
                        </a:rPr>
                        <a:t>Convex slope</a:t>
                      </a:r>
                      <a:endParaRPr lang="zh-CN" sz="1600" b="1" kern="1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600" b="1" kern="100" dirty="0">
                          <a:effectLst/>
                          <a:latin typeface="Times New Roman" panose="02020603050405020304" pitchFamily="18" charset="0"/>
                          <a:ea typeface="等线" panose="02010600030101010101" pitchFamily="2" charset="-122"/>
                          <a:cs typeface="Times New Roman" panose="02020603050405020304" pitchFamily="18" charset="0"/>
                        </a:rPr>
                        <a:t>Ridge</a:t>
                      </a:r>
                      <a:endParaRPr lang="zh-CN" sz="1600" b="1" kern="1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600" b="1" kern="100" dirty="0">
                          <a:effectLst/>
                          <a:latin typeface="Times New Roman" panose="02020603050405020304" pitchFamily="18" charset="0"/>
                          <a:ea typeface="等线" panose="02010600030101010101" pitchFamily="2" charset="-122"/>
                          <a:cs typeface="Times New Roman" panose="02020603050405020304" pitchFamily="18" charset="0"/>
                        </a:rPr>
                        <a:t>Straight slope</a:t>
                      </a:r>
                      <a:endParaRPr lang="zh-CN" sz="1600" b="1" kern="1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600" b="1" kern="100" dirty="0">
                          <a:effectLst/>
                          <a:latin typeface="Times New Roman" panose="02020603050405020304" pitchFamily="18" charset="0"/>
                          <a:ea typeface="等线" panose="02010600030101010101" pitchFamily="2" charset="-122"/>
                          <a:cs typeface="Times New Roman" panose="02020603050405020304" pitchFamily="18" charset="0"/>
                        </a:rPr>
                        <a:t>Valley</a:t>
                      </a:r>
                      <a:endParaRPr lang="zh-CN" sz="1600" b="1" kern="1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48018414"/>
                  </a:ext>
                </a:extLst>
              </a:tr>
              <a:tr h="360000">
                <a:tc>
                  <a:txBody>
                    <a:bodyPr/>
                    <a:lstStyle/>
                    <a:p>
                      <a:pPr algn="ctr">
                        <a:lnSpc>
                          <a:spcPts val="2000"/>
                        </a:lnSpc>
                        <a:spcAft>
                          <a:spcPts val="0"/>
                        </a:spcAft>
                      </a:pPr>
                      <a:r>
                        <a:rPr lang="en-US" altLang="zh-CN" sz="1600" kern="100" dirty="0">
                          <a:effectLst/>
                          <a:latin typeface="Times New Roman" panose="02020603050405020304" pitchFamily="18" charset="0"/>
                          <a:ea typeface="等线" panose="02010600030101010101" pitchFamily="2" charset="-122"/>
                          <a:cs typeface="Times New Roman" panose="02020603050405020304" pitchFamily="18" charset="0"/>
                        </a:rPr>
                        <a:t>Proportion</a:t>
                      </a:r>
                      <a:endParaRPr lang="zh-CN" sz="1600" kern="1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600" kern="100" dirty="0">
                          <a:effectLst/>
                          <a:latin typeface="Times New Roman" panose="02020603050405020304" pitchFamily="18" charset="0"/>
                          <a:ea typeface="等线" panose="02010600030101010101" pitchFamily="2" charset="-122"/>
                          <a:cs typeface="Times New Roman" panose="02020603050405020304" pitchFamily="18" charset="0"/>
                        </a:rPr>
                        <a:t>0.18</a:t>
                      </a:r>
                      <a:endParaRPr lang="zh-CN" sz="1600" kern="1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600" kern="100" dirty="0">
                          <a:effectLst/>
                          <a:latin typeface="Times New Roman" panose="02020603050405020304" pitchFamily="18" charset="0"/>
                          <a:ea typeface="等线" panose="02010600030101010101" pitchFamily="2" charset="-122"/>
                          <a:cs typeface="Times New Roman" panose="02020603050405020304" pitchFamily="18" charset="0"/>
                        </a:rPr>
                        <a:t>0.21</a:t>
                      </a:r>
                      <a:endParaRPr lang="zh-CN" sz="1600" kern="1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altLang="zh-CN" sz="1600" kern="100" dirty="0">
                          <a:effectLst/>
                          <a:latin typeface="Times New Roman" panose="02020603050405020304" pitchFamily="18" charset="0"/>
                          <a:ea typeface="等线" panose="02010600030101010101" pitchFamily="2" charset="-122"/>
                          <a:cs typeface="Times New Roman" panose="02020603050405020304" pitchFamily="18" charset="0"/>
                        </a:rPr>
                        <a:t>0.10</a:t>
                      </a:r>
                      <a:endParaRPr lang="zh-CN" sz="1600" kern="1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600" kern="100" dirty="0">
                          <a:effectLst/>
                          <a:latin typeface="Times New Roman" panose="02020603050405020304" pitchFamily="18" charset="0"/>
                          <a:ea typeface="等线" panose="02010600030101010101" pitchFamily="2" charset="-122"/>
                          <a:cs typeface="Times New Roman" panose="02020603050405020304" pitchFamily="18" charset="0"/>
                        </a:rPr>
                        <a:t>0.41</a:t>
                      </a:r>
                      <a:endParaRPr lang="zh-CN" sz="1600" kern="1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600" kern="100" dirty="0">
                          <a:effectLst/>
                          <a:latin typeface="Times New Roman" panose="02020603050405020304" pitchFamily="18" charset="0"/>
                          <a:ea typeface="等线" panose="02010600030101010101" pitchFamily="2" charset="-122"/>
                          <a:cs typeface="Times New Roman" panose="02020603050405020304" pitchFamily="18" charset="0"/>
                        </a:rPr>
                        <a:t>0.11</a:t>
                      </a:r>
                      <a:endParaRPr lang="zh-CN" sz="1600" kern="1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74730185"/>
                  </a:ext>
                </a:extLst>
              </a:tr>
            </a:tbl>
          </a:graphicData>
        </a:graphic>
      </p:graphicFrame>
      <p:sp>
        <p:nvSpPr>
          <p:cNvPr id="25" name="矩形 24">
            <a:extLst>
              <a:ext uri="{FF2B5EF4-FFF2-40B4-BE49-F238E27FC236}">
                <a16:creationId xmlns:a16="http://schemas.microsoft.com/office/drawing/2014/main" id="{D0F96FDF-5ACF-4E1C-A8E0-608DC37DB5A9}"/>
              </a:ext>
            </a:extLst>
          </p:cNvPr>
          <p:cNvSpPr/>
          <p:nvPr/>
        </p:nvSpPr>
        <p:spPr>
          <a:xfrm>
            <a:off x="2987990" y="1744248"/>
            <a:ext cx="6188682" cy="338554"/>
          </a:xfrm>
          <a:prstGeom prst="rect">
            <a:avLst/>
          </a:prstGeom>
        </p:spPr>
        <p:txBody>
          <a:bodyPr wrap="none">
            <a:spAutoFit/>
          </a:bodyPr>
          <a:lstStyle/>
          <a:p>
            <a:r>
              <a:rPr lang="en-US" altLang="zh-CN" sz="1600" dirty="0">
                <a:latin typeface="Times New Roman" panose="02020603050405020304" pitchFamily="18" charset="0"/>
                <a:ea typeface="等线" panose="02010600030101010101" pitchFamily="2" charset="-122"/>
                <a:cs typeface="Times New Roman" panose="02020603050405020304" pitchFamily="18" charset="0"/>
              </a:rPr>
              <a:t>Average transition matrix from stage 2 to stage 8 (one step is one period)</a:t>
            </a:r>
            <a:endParaRPr lang="zh-CN" altLang="en-US" sz="1600" dirty="0">
              <a:latin typeface="Times New Roman" panose="02020603050405020304" pitchFamily="18" charset="0"/>
              <a:ea typeface="等线" panose="02010600030101010101" pitchFamily="2" charset="-122"/>
              <a:cs typeface="Times New Roman" panose="02020603050405020304" pitchFamily="18" charset="0"/>
            </a:endParaRPr>
          </a:p>
        </p:txBody>
      </p:sp>
      <p:sp>
        <p:nvSpPr>
          <p:cNvPr id="26" name="矩形 25">
            <a:extLst>
              <a:ext uri="{FF2B5EF4-FFF2-40B4-BE49-F238E27FC236}">
                <a16:creationId xmlns:a16="http://schemas.microsoft.com/office/drawing/2014/main" id="{153196C9-FB6C-4850-B5CA-3011A8EE792D}"/>
              </a:ext>
            </a:extLst>
          </p:cNvPr>
          <p:cNvSpPr/>
          <p:nvPr/>
        </p:nvSpPr>
        <p:spPr>
          <a:xfrm>
            <a:off x="2463391" y="5160753"/>
            <a:ext cx="7237879" cy="338554"/>
          </a:xfrm>
          <a:prstGeom prst="rect">
            <a:avLst/>
          </a:prstGeom>
        </p:spPr>
        <p:txBody>
          <a:bodyPr wrap="none">
            <a:spAutoFit/>
          </a:bodyPr>
          <a:lstStyle/>
          <a:p>
            <a:r>
              <a:rPr lang="en-US" altLang="zh-CN" sz="1600" dirty="0">
                <a:latin typeface="Times New Roman" panose="02020603050405020304" pitchFamily="18" charset="0"/>
                <a:ea typeface="等线" panose="02010600030101010101" pitchFamily="2" charset="-122"/>
                <a:cs typeface="Times New Roman" panose="02020603050405020304" pitchFamily="18" charset="0"/>
              </a:rPr>
              <a:t>Area proportion of slope type in cross section of simulated small watershed in stage 8</a:t>
            </a:r>
            <a:endParaRPr lang="zh-CN" altLang="en-US" sz="1600" dirty="0">
              <a:latin typeface="Times New Roman" panose="02020603050405020304" pitchFamily="18" charset="0"/>
              <a:ea typeface="等线"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509437227"/>
      </p:ext>
    </p:extLst>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advClick="0" advTm="20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a:extLst>
              <a:ext uri="{FF2B5EF4-FFF2-40B4-BE49-F238E27FC236}">
                <a16:creationId xmlns:a16="http://schemas.microsoft.com/office/drawing/2014/main" id="{ADCA244F-E7A9-4790-AEBE-CB9F943C761E}"/>
              </a:ext>
            </a:extLst>
          </p:cNvPr>
          <p:cNvSpPr/>
          <p:nvPr/>
        </p:nvSpPr>
        <p:spPr>
          <a:xfrm>
            <a:off x="1706739" y="5175447"/>
            <a:ext cx="8402855" cy="1583981"/>
          </a:xfrm>
          <a:prstGeom prst="rect">
            <a:avLst/>
          </a:prstGeom>
          <a:solidFill>
            <a:schemeClr val="bg1"/>
          </a:solidFill>
          <a:ln>
            <a:solidFill>
              <a:srgbClr val="75A7B7"/>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10" name="文本框 9">
            <a:extLst>
              <a:ext uri="{FF2B5EF4-FFF2-40B4-BE49-F238E27FC236}">
                <a16:creationId xmlns:a16="http://schemas.microsoft.com/office/drawing/2014/main" id="{FB521569-8DF6-410B-947A-B190E2F1A8E3}"/>
              </a:ext>
            </a:extLst>
          </p:cNvPr>
          <p:cNvSpPr txBox="1"/>
          <p:nvPr/>
        </p:nvSpPr>
        <p:spPr>
          <a:xfrm>
            <a:off x="1217882" y="314325"/>
            <a:ext cx="10151960" cy="523220"/>
          </a:xfrm>
          <a:prstGeom prst="rect">
            <a:avLst/>
          </a:prstGeom>
          <a:noFill/>
        </p:spPr>
        <p:txBody>
          <a:bodyPr wrap="square" rtlCol="0">
            <a:spAutoFit/>
          </a:bodyPr>
          <a:lstStyle/>
          <a:p>
            <a:pPr marL="285750" indent="-285750">
              <a:buFont typeface="Wingdings" panose="05000000000000000000" pitchFamily="2" charset="2"/>
              <a:buChar char="Ø"/>
            </a:pPr>
            <a:r>
              <a:rPr lang="en-US" altLang="zh-CN" sz="2800" b="1" dirty="0">
                <a:solidFill>
                  <a:srgbClr val="31859C"/>
                </a:solidFill>
                <a:latin typeface="Times New Roman" panose="02020603050405020304" pitchFamily="18" charset="0"/>
                <a:ea typeface="微软雅黑" panose="020B0503020204020204" pitchFamily="34" charset="-122"/>
                <a:cs typeface="Times New Roman" panose="02020603050405020304" pitchFamily="18" charset="0"/>
              </a:rPr>
              <a:t>Analysis and simulation of slope morphological evolution</a:t>
            </a:r>
            <a:endParaRPr lang="zh-CN" altLang="en-US" sz="2800" b="1" dirty="0">
              <a:solidFill>
                <a:srgbClr val="31859C"/>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1" name="椭圆 10">
            <a:extLst>
              <a:ext uri="{FF2B5EF4-FFF2-40B4-BE49-F238E27FC236}">
                <a16:creationId xmlns:a16="http://schemas.microsoft.com/office/drawing/2014/main" id="{EAFBB3BD-2602-4B3A-BBD6-7885DDFDFCDD}"/>
              </a:ext>
            </a:extLst>
          </p:cNvPr>
          <p:cNvSpPr/>
          <p:nvPr/>
        </p:nvSpPr>
        <p:spPr>
          <a:xfrm>
            <a:off x="-1227137" y="-1346200"/>
            <a:ext cx="2454275" cy="2452688"/>
          </a:xfrm>
          <a:prstGeom prst="ellipse">
            <a:avLst/>
          </a:prstGeom>
          <a:solidFill>
            <a:srgbClr val="48A2A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3" name="椭圆 12">
            <a:extLst>
              <a:ext uri="{FF2B5EF4-FFF2-40B4-BE49-F238E27FC236}">
                <a16:creationId xmlns:a16="http://schemas.microsoft.com/office/drawing/2014/main" id="{378BC1B6-CFD6-42CD-8204-F8ACF9C7FD8D}"/>
              </a:ext>
            </a:extLst>
          </p:cNvPr>
          <p:cNvSpPr/>
          <p:nvPr/>
        </p:nvSpPr>
        <p:spPr>
          <a:xfrm>
            <a:off x="434975" y="314325"/>
            <a:ext cx="792163" cy="792163"/>
          </a:xfrm>
          <a:prstGeom prst="ellipse">
            <a:avLst/>
          </a:prstGeom>
          <a:solidFill>
            <a:srgbClr val="6C92C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grpSp>
        <p:nvGrpSpPr>
          <p:cNvPr id="4" name="组合 3">
            <a:extLst>
              <a:ext uri="{FF2B5EF4-FFF2-40B4-BE49-F238E27FC236}">
                <a16:creationId xmlns:a16="http://schemas.microsoft.com/office/drawing/2014/main" id="{8CD1F74C-2A48-4B69-8D6E-5898D3590CCD}"/>
              </a:ext>
            </a:extLst>
          </p:cNvPr>
          <p:cNvGrpSpPr/>
          <p:nvPr/>
        </p:nvGrpSpPr>
        <p:grpSpPr>
          <a:xfrm>
            <a:off x="719127" y="1621865"/>
            <a:ext cx="2081547" cy="524563"/>
            <a:chOff x="1467769" y="1129659"/>
            <a:chExt cx="2081547" cy="524563"/>
          </a:xfrm>
        </p:grpSpPr>
        <p:sp>
          <p:nvSpPr>
            <p:cNvPr id="14" name="文本框 13">
              <a:extLst>
                <a:ext uri="{FF2B5EF4-FFF2-40B4-BE49-F238E27FC236}">
                  <a16:creationId xmlns:a16="http://schemas.microsoft.com/office/drawing/2014/main" id="{A5F866C8-FB70-4A1E-ACD2-6A9E6F421917}"/>
                </a:ext>
              </a:extLst>
            </p:cNvPr>
            <p:cNvSpPr txBox="1"/>
            <p:nvPr/>
          </p:nvSpPr>
          <p:spPr>
            <a:xfrm>
              <a:off x="1467769" y="1129659"/>
              <a:ext cx="2081547" cy="524563"/>
            </a:xfrm>
            <a:prstGeom prst="rect">
              <a:avLst/>
            </a:prstGeom>
            <a:noFill/>
          </p:spPr>
          <p:txBody>
            <a:bodyPr wrap="square" lIns="91436" tIns="45718" rIns="91436" bIns="45718" rtlCol="0">
              <a:spAutoFit/>
            </a:bodyPr>
            <a:lstStyle/>
            <a:p>
              <a:pPr lvl="0">
                <a:lnSpc>
                  <a:spcPct val="130000"/>
                </a:lnSpc>
                <a:defRPr/>
              </a:pPr>
              <a:r>
                <a:rPr lang="en-US" altLang="zh-CN" sz="2400" dirty="0">
                  <a:solidFill>
                    <a:srgbClr val="157E9F"/>
                  </a:solidFill>
                  <a:latin typeface="Times New Roman" panose="02020603050405020304" pitchFamily="18" charset="0"/>
                  <a:ea typeface="等线" panose="02010600030101010101" pitchFamily="2" charset="-122"/>
                  <a:cs typeface="Times New Roman" panose="02020603050405020304" pitchFamily="18" charset="0"/>
                </a:rPr>
                <a:t>Accuracy test</a:t>
              </a:r>
              <a:endParaRPr kumimoji="0" lang="zh-CN" altLang="en-US" sz="2400" b="0" i="0" u="none" strike="noStrike" kern="1200" cap="none" spc="0" normalizeH="0" baseline="0" noProof="0" dirty="0">
                <a:ln>
                  <a:noFill/>
                </a:ln>
                <a:solidFill>
                  <a:srgbClr val="157E9F"/>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cxnSp>
          <p:nvCxnSpPr>
            <p:cNvPr id="15" name="直接连接符 14">
              <a:extLst>
                <a:ext uri="{FF2B5EF4-FFF2-40B4-BE49-F238E27FC236}">
                  <a16:creationId xmlns:a16="http://schemas.microsoft.com/office/drawing/2014/main" id="{ADF72698-B179-4249-8068-0A5372163B4C}"/>
                </a:ext>
              </a:extLst>
            </p:cNvPr>
            <p:cNvCxnSpPr>
              <a:cxnSpLocks/>
            </p:cNvCxnSpPr>
            <p:nvPr/>
          </p:nvCxnSpPr>
          <p:spPr>
            <a:xfrm>
              <a:off x="1470145" y="1623863"/>
              <a:ext cx="1886666" cy="0"/>
            </a:xfrm>
            <a:prstGeom prst="line">
              <a:avLst/>
            </a:prstGeom>
            <a:ln w="3175">
              <a:solidFill>
                <a:schemeClr val="tx1">
                  <a:lumMod val="50000"/>
                  <a:lumOff val="50000"/>
                  <a:alpha val="33000"/>
                </a:schemeClr>
              </a:solidFill>
              <a:headEnd type="diamond"/>
              <a:tailEnd type="diamond"/>
            </a:ln>
          </p:spPr>
          <p:style>
            <a:lnRef idx="1">
              <a:schemeClr val="accent1"/>
            </a:lnRef>
            <a:fillRef idx="0">
              <a:schemeClr val="accent1"/>
            </a:fillRef>
            <a:effectRef idx="0">
              <a:schemeClr val="accent1"/>
            </a:effectRef>
            <a:fontRef idx="minor">
              <a:schemeClr val="tx1"/>
            </a:fontRef>
          </p:style>
        </p:cxnSp>
      </p:grpSp>
      <p:graphicFrame>
        <p:nvGraphicFramePr>
          <p:cNvPr id="17" name="表格 16">
            <a:extLst>
              <a:ext uri="{FF2B5EF4-FFF2-40B4-BE49-F238E27FC236}">
                <a16:creationId xmlns:a16="http://schemas.microsoft.com/office/drawing/2014/main" id="{34C62DA0-EEA7-4160-BB2D-B2705CF9808D}"/>
              </a:ext>
            </a:extLst>
          </p:cNvPr>
          <p:cNvGraphicFramePr>
            <a:graphicFrameLocks noGrp="1"/>
          </p:cNvGraphicFramePr>
          <p:nvPr>
            <p:extLst>
              <p:ext uri="{D42A27DB-BD31-4B8C-83A1-F6EECF244321}">
                <p14:modId xmlns:p14="http://schemas.microsoft.com/office/powerpoint/2010/main" val="934324221"/>
              </p:ext>
            </p:extLst>
          </p:nvPr>
        </p:nvGraphicFramePr>
        <p:xfrm>
          <a:off x="1954674" y="5609083"/>
          <a:ext cx="7981515" cy="1008000"/>
        </p:xfrm>
        <a:graphic>
          <a:graphicData uri="http://schemas.openxmlformats.org/drawingml/2006/table">
            <a:tbl>
              <a:tblPr firstRow="1" firstCol="1" bandRow="1"/>
              <a:tblGrid>
                <a:gridCol w="1087515">
                  <a:extLst>
                    <a:ext uri="{9D8B030D-6E8A-4147-A177-3AD203B41FA5}">
                      <a16:colId xmlns:a16="http://schemas.microsoft.com/office/drawing/2014/main" val="3043770630"/>
                    </a:ext>
                  </a:extLst>
                </a:gridCol>
                <a:gridCol w="1378800">
                  <a:extLst>
                    <a:ext uri="{9D8B030D-6E8A-4147-A177-3AD203B41FA5}">
                      <a16:colId xmlns:a16="http://schemas.microsoft.com/office/drawing/2014/main" val="2373072488"/>
                    </a:ext>
                  </a:extLst>
                </a:gridCol>
                <a:gridCol w="1378800">
                  <a:extLst>
                    <a:ext uri="{9D8B030D-6E8A-4147-A177-3AD203B41FA5}">
                      <a16:colId xmlns:a16="http://schemas.microsoft.com/office/drawing/2014/main" val="1867441070"/>
                    </a:ext>
                  </a:extLst>
                </a:gridCol>
                <a:gridCol w="1378800">
                  <a:extLst>
                    <a:ext uri="{9D8B030D-6E8A-4147-A177-3AD203B41FA5}">
                      <a16:colId xmlns:a16="http://schemas.microsoft.com/office/drawing/2014/main" val="1396998413"/>
                    </a:ext>
                  </a:extLst>
                </a:gridCol>
                <a:gridCol w="1378800">
                  <a:extLst>
                    <a:ext uri="{9D8B030D-6E8A-4147-A177-3AD203B41FA5}">
                      <a16:colId xmlns:a16="http://schemas.microsoft.com/office/drawing/2014/main" val="1320435267"/>
                    </a:ext>
                  </a:extLst>
                </a:gridCol>
                <a:gridCol w="1378800">
                  <a:extLst>
                    <a:ext uri="{9D8B030D-6E8A-4147-A177-3AD203B41FA5}">
                      <a16:colId xmlns:a16="http://schemas.microsoft.com/office/drawing/2014/main" val="3405231813"/>
                    </a:ext>
                  </a:extLst>
                </a:gridCol>
              </a:tblGrid>
              <a:tr h="252000">
                <a:tc>
                  <a:txBody>
                    <a:bodyPr/>
                    <a:lstStyle/>
                    <a:p>
                      <a:pPr algn="ctr">
                        <a:lnSpc>
                          <a:spcPts val="2000"/>
                        </a:lnSpc>
                        <a:spcAft>
                          <a:spcPts val="0"/>
                        </a:spcAft>
                      </a:pPr>
                      <a:r>
                        <a:rPr lang="en-US" altLang="zh-CN" sz="1600" b="1" kern="100" dirty="0">
                          <a:effectLst/>
                          <a:latin typeface="Times New Roman" panose="02020603050405020304" pitchFamily="18" charset="0"/>
                          <a:ea typeface="等线" panose="02010600030101010101" pitchFamily="2" charset="-122"/>
                          <a:cs typeface="Times New Roman" panose="02020603050405020304" pitchFamily="18" charset="0"/>
                        </a:rPr>
                        <a:t>Type</a:t>
                      </a:r>
                      <a:endParaRPr lang="zh-CN" sz="1600" b="1" kern="1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600" b="1" kern="100" dirty="0">
                          <a:effectLst/>
                          <a:latin typeface="Times New Roman" panose="02020603050405020304" pitchFamily="18" charset="0"/>
                          <a:ea typeface="等线" panose="02010600030101010101" pitchFamily="2" charset="-122"/>
                          <a:cs typeface="Times New Roman" panose="02020603050405020304" pitchFamily="18" charset="0"/>
                        </a:rPr>
                        <a:t>Concave slope</a:t>
                      </a:r>
                      <a:endParaRPr lang="zh-CN" sz="1600" b="1" kern="1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600" b="1" kern="100" dirty="0">
                          <a:effectLst/>
                          <a:latin typeface="Times New Roman" panose="02020603050405020304" pitchFamily="18" charset="0"/>
                          <a:ea typeface="等线" panose="02010600030101010101" pitchFamily="2" charset="-122"/>
                          <a:cs typeface="Times New Roman" panose="02020603050405020304" pitchFamily="18" charset="0"/>
                        </a:rPr>
                        <a:t>Convex slope</a:t>
                      </a:r>
                      <a:endParaRPr lang="zh-CN" sz="1600" b="1" kern="1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600" b="1" kern="100" dirty="0">
                          <a:effectLst/>
                          <a:latin typeface="Times New Roman" panose="02020603050405020304" pitchFamily="18" charset="0"/>
                          <a:ea typeface="等线" panose="02010600030101010101" pitchFamily="2" charset="-122"/>
                          <a:cs typeface="Times New Roman" panose="02020603050405020304" pitchFamily="18" charset="0"/>
                        </a:rPr>
                        <a:t>Ridge</a:t>
                      </a:r>
                      <a:endParaRPr lang="zh-CN" sz="1600" b="1" kern="1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600" b="1" kern="100" dirty="0">
                          <a:effectLst/>
                          <a:latin typeface="Times New Roman" panose="02020603050405020304" pitchFamily="18" charset="0"/>
                          <a:ea typeface="等线" panose="02010600030101010101" pitchFamily="2" charset="-122"/>
                          <a:cs typeface="Times New Roman" panose="02020603050405020304" pitchFamily="18" charset="0"/>
                        </a:rPr>
                        <a:t>Straight slope</a:t>
                      </a:r>
                      <a:endParaRPr lang="zh-CN" sz="1600" b="1" kern="1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600" b="1" kern="100" dirty="0">
                          <a:effectLst/>
                          <a:latin typeface="Times New Roman" panose="02020603050405020304" pitchFamily="18" charset="0"/>
                          <a:ea typeface="等线" panose="02010600030101010101" pitchFamily="2" charset="-122"/>
                          <a:cs typeface="Times New Roman" panose="02020603050405020304" pitchFamily="18" charset="0"/>
                        </a:rPr>
                        <a:t>Valley</a:t>
                      </a:r>
                      <a:endParaRPr lang="zh-CN" sz="1600" b="1" kern="1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48018414"/>
                  </a:ext>
                </a:extLst>
              </a:tr>
              <a:tr h="252000">
                <a:tc>
                  <a:txBody>
                    <a:bodyPr/>
                    <a:lstStyle/>
                    <a:p>
                      <a:pPr algn="ctr">
                        <a:lnSpc>
                          <a:spcPts val="2000"/>
                        </a:lnSpc>
                        <a:spcAft>
                          <a:spcPts val="0"/>
                        </a:spcAft>
                      </a:pPr>
                      <a:r>
                        <a:rPr lang="en-US" altLang="zh-CN" sz="1600" kern="100" dirty="0">
                          <a:effectLst/>
                          <a:latin typeface="Times New Roman" panose="02020603050405020304" pitchFamily="18" charset="0"/>
                          <a:ea typeface="等线" panose="02010600030101010101" pitchFamily="2" charset="-122"/>
                          <a:cs typeface="Times New Roman" panose="02020603050405020304" pitchFamily="18" charset="0"/>
                        </a:rPr>
                        <a:t>Prediction</a:t>
                      </a:r>
                      <a:endParaRPr lang="zh-CN" sz="1600" kern="1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1600" kern="100" dirty="0">
                          <a:effectLst/>
                          <a:latin typeface="Times New Roman" panose="02020603050405020304" pitchFamily="18" charset="0"/>
                          <a:ea typeface="等线" panose="02010600030101010101" pitchFamily="2" charset="-122"/>
                          <a:cs typeface="Times New Roman" panose="02020603050405020304" pitchFamily="18" charset="0"/>
                        </a:rPr>
                        <a:t>0.21</a:t>
                      </a:r>
                      <a:endParaRPr lang="zh-CN" sz="1600" kern="1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1600" kern="100" dirty="0">
                          <a:effectLst/>
                          <a:latin typeface="Times New Roman" panose="02020603050405020304" pitchFamily="18" charset="0"/>
                          <a:ea typeface="等线" panose="02010600030101010101" pitchFamily="2" charset="-122"/>
                          <a:cs typeface="Times New Roman" panose="02020603050405020304" pitchFamily="18" charset="0"/>
                        </a:rPr>
                        <a:t>0.22</a:t>
                      </a:r>
                      <a:endParaRPr lang="zh-CN" sz="1600" kern="1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1600" kern="100" dirty="0">
                          <a:effectLst/>
                          <a:latin typeface="Times New Roman" panose="02020603050405020304" pitchFamily="18" charset="0"/>
                          <a:ea typeface="等线" panose="02010600030101010101" pitchFamily="2" charset="-122"/>
                          <a:cs typeface="Times New Roman" panose="02020603050405020304" pitchFamily="18" charset="0"/>
                        </a:rPr>
                        <a:t>0.04</a:t>
                      </a:r>
                      <a:endParaRPr lang="zh-CN" sz="1600" kern="1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1600" kern="100" dirty="0">
                          <a:effectLst/>
                          <a:latin typeface="Times New Roman" panose="02020603050405020304" pitchFamily="18" charset="0"/>
                          <a:ea typeface="等线" panose="02010600030101010101" pitchFamily="2" charset="-122"/>
                          <a:cs typeface="Times New Roman" panose="02020603050405020304" pitchFamily="18" charset="0"/>
                        </a:rPr>
                        <a:t>0.39</a:t>
                      </a:r>
                      <a:endParaRPr lang="zh-CN" sz="1600" kern="1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1600" kern="100" dirty="0">
                          <a:effectLst/>
                          <a:latin typeface="Times New Roman" panose="02020603050405020304" pitchFamily="18" charset="0"/>
                          <a:ea typeface="等线" panose="02010600030101010101" pitchFamily="2" charset="-122"/>
                          <a:cs typeface="Times New Roman" panose="02020603050405020304" pitchFamily="18" charset="0"/>
                        </a:rPr>
                        <a:t>0.13</a:t>
                      </a:r>
                      <a:endParaRPr lang="zh-CN" sz="1600" kern="1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574730185"/>
                  </a:ext>
                </a:extLst>
              </a:tr>
              <a:tr h="252000">
                <a:tc>
                  <a:txBody>
                    <a:bodyPr/>
                    <a:lstStyle/>
                    <a:p>
                      <a:pPr algn="ctr">
                        <a:lnSpc>
                          <a:spcPts val="2000"/>
                        </a:lnSpc>
                        <a:spcAft>
                          <a:spcPts val="0"/>
                        </a:spcAft>
                      </a:pPr>
                      <a:r>
                        <a:rPr lang="en-US" altLang="zh-CN" sz="1600" kern="100" dirty="0">
                          <a:effectLst/>
                          <a:latin typeface="Times New Roman" panose="02020603050405020304" pitchFamily="18" charset="0"/>
                          <a:ea typeface="等线" panose="02010600030101010101" pitchFamily="2" charset="-122"/>
                          <a:cs typeface="Times New Roman" panose="02020603050405020304" pitchFamily="18" charset="0"/>
                        </a:rPr>
                        <a:t>Actual</a:t>
                      </a:r>
                      <a:endParaRPr lang="zh-CN" sz="1600" kern="1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lnL>
                      <a:noFill/>
                    </a:lnL>
                    <a:lnR>
                      <a:noFill/>
                    </a:lnR>
                    <a:lnT>
                      <a:noFill/>
                    </a:lnT>
                    <a:lnB>
                      <a:noFill/>
                    </a:lnB>
                  </a:tcPr>
                </a:tc>
                <a:tc>
                  <a:txBody>
                    <a:bodyPr/>
                    <a:lstStyle/>
                    <a:p>
                      <a:pPr algn="ctr">
                        <a:spcAft>
                          <a:spcPts val="0"/>
                        </a:spcAft>
                      </a:pPr>
                      <a:r>
                        <a:rPr lang="en-US" sz="1600" kern="100" dirty="0">
                          <a:effectLst/>
                          <a:latin typeface="Times New Roman" panose="02020603050405020304" pitchFamily="18" charset="0"/>
                          <a:ea typeface="等线" panose="02010600030101010101" pitchFamily="2" charset="-122"/>
                          <a:cs typeface="Times New Roman" panose="02020603050405020304" pitchFamily="18" charset="0"/>
                        </a:rPr>
                        <a:t>0.20</a:t>
                      </a:r>
                      <a:endParaRPr lang="zh-CN" sz="1600" kern="1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lnL>
                      <a:noFill/>
                    </a:lnL>
                    <a:lnR>
                      <a:noFill/>
                    </a:lnR>
                    <a:lnT>
                      <a:noFill/>
                    </a:lnT>
                    <a:lnB>
                      <a:noFill/>
                    </a:lnB>
                  </a:tcPr>
                </a:tc>
                <a:tc>
                  <a:txBody>
                    <a:bodyPr/>
                    <a:lstStyle/>
                    <a:p>
                      <a:pPr algn="ctr">
                        <a:spcAft>
                          <a:spcPts val="0"/>
                        </a:spcAft>
                      </a:pPr>
                      <a:r>
                        <a:rPr lang="en-US" sz="1600" kern="100" dirty="0">
                          <a:effectLst/>
                          <a:latin typeface="Times New Roman" panose="02020603050405020304" pitchFamily="18" charset="0"/>
                          <a:ea typeface="等线" panose="02010600030101010101" pitchFamily="2" charset="-122"/>
                          <a:cs typeface="Times New Roman" panose="02020603050405020304" pitchFamily="18" charset="0"/>
                        </a:rPr>
                        <a:t>0.20</a:t>
                      </a:r>
                      <a:endParaRPr lang="zh-CN" sz="1600" kern="1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lnL>
                      <a:noFill/>
                    </a:lnL>
                    <a:lnR>
                      <a:noFill/>
                    </a:lnR>
                    <a:lnT>
                      <a:noFill/>
                    </a:lnT>
                    <a:lnB>
                      <a:noFill/>
                    </a:lnB>
                  </a:tcPr>
                </a:tc>
                <a:tc>
                  <a:txBody>
                    <a:bodyPr/>
                    <a:lstStyle/>
                    <a:p>
                      <a:pPr algn="ctr">
                        <a:spcAft>
                          <a:spcPts val="0"/>
                        </a:spcAft>
                      </a:pPr>
                      <a:r>
                        <a:rPr lang="en-US" sz="1600" kern="100" dirty="0">
                          <a:effectLst/>
                          <a:latin typeface="Times New Roman" panose="02020603050405020304" pitchFamily="18" charset="0"/>
                          <a:ea typeface="等线" panose="02010600030101010101" pitchFamily="2" charset="-122"/>
                          <a:cs typeface="Times New Roman" panose="02020603050405020304" pitchFamily="18" charset="0"/>
                        </a:rPr>
                        <a:t>0.06</a:t>
                      </a:r>
                      <a:endParaRPr lang="zh-CN" sz="1600" kern="1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lnL>
                      <a:noFill/>
                    </a:lnL>
                    <a:lnR>
                      <a:noFill/>
                    </a:lnR>
                    <a:lnT>
                      <a:noFill/>
                    </a:lnT>
                    <a:lnB>
                      <a:noFill/>
                    </a:lnB>
                  </a:tcPr>
                </a:tc>
                <a:tc>
                  <a:txBody>
                    <a:bodyPr/>
                    <a:lstStyle/>
                    <a:p>
                      <a:pPr algn="ctr">
                        <a:spcAft>
                          <a:spcPts val="0"/>
                        </a:spcAft>
                      </a:pPr>
                      <a:r>
                        <a:rPr lang="en-US" sz="1600" kern="100" dirty="0">
                          <a:effectLst/>
                          <a:latin typeface="Times New Roman" panose="02020603050405020304" pitchFamily="18" charset="0"/>
                          <a:ea typeface="等线" panose="02010600030101010101" pitchFamily="2" charset="-122"/>
                          <a:cs typeface="Times New Roman" panose="02020603050405020304" pitchFamily="18" charset="0"/>
                        </a:rPr>
                        <a:t>0.42</a:t>
                      </a:r>
                      <a:endParaRPr lang="zh-CN" sz="1600" kern="1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lnL>
                      <a:noFill/>
                    </a:lnL>
                    <a:lnR>
                      <a:noFill/>
                    </a:lnR>
                    <a:lnT>
                      <a:noFill/>
                    </a:lnT>
                    <a:lnB>
                      <a:noFill/>
                    </a:lnB>
                  </a:tcPr>
                </a:tc>
                <a:tc>
                  <a:txBody>
                    <a:bodyPr/>
                    <a:lstStyle/>
                    <a:p>
                      <a:pPr algn="ctr">
                        <a:spcAft>
                          <a:spcPts val="0"/>
                        </a:spcAft>
                      </a:pPr>
                      <a:r>
                        <a:rPr lang="en-US" sz="1600" kern="100" dirty="0">
                          <a:effectLst/>
                          <a:latin typeface="Times New Roman" panose="02020603050405020304" pitchFamily="18" charset="0"/>
                          <a:ea typeface="等线" panose="02010600030101010101" pitchFamily="2" charset="-122"/>
                          <a:cs typeface="Times New Roman" panose="02020603050405020304" pitchFamily="18" charset="0"/>
                        </a:rPr>
                        <a:t>0.12</a:t>
                      </a:r>
                      <a:endParaRPr lang="zh-CN" sz="1600" kern="1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2589813802"/>
                  </a:ext>
                </a:extLst>
              </a:tr>
              <a:tr h="252000">
                <a:tc>
                  <a:txBody>
                    <a:bodyPr/>
                    <a:lstStyle/>
                    <a:p>
                      <a:pPr algn="ctr">
                        <a:lnSpc>
                          <a:spcPts val="2000"/>
                        </a:lnSpc>
                        <a:spcAft>
                          <a:spcPts val="0"/>
                        </a:spcAft>
                      </a:pPr>
                      <a:r>
                        <a:rPr lang="en-US" altLang="zh-CN" sz="1600" kern="100" dirty="0">
                          <a:effectLst/>
                          <a:latin typeface="Times New Roman" panose="02020603050405020304" pitchFamily="18" charset="0"/>
                          <a:ea typeface="等线" panose="02010600030101010101" pitchFamily="2" charset="-122"/>
                          <a:cs typeface="Times New Roman" panose="02020603050405020304" pitchFamily="18" charset="0"/>
                        </a:rPr>
                        <a:t>Error</a:t>
                      </a:r>
                      <a:endParaRPr lang="zh-CN" sz="1600" kern="1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lnL>
                      <a:noFill/>
                    </a:lnL>
                    <a:lnR>
                      <a:noFill/>
                    </a:lnR>
                    <a:lnT>
                      <a:noFill/>
                    </a:lnT>
                    <a:lnB w="1905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a:effectLst/>
                          <a:latin typeface="Times New Roman" panose="02020603050405020304" pitchFamily="18" charset="0"/>
                          <a:ea typeface="等线" panose="02010600030101010101" pitchFamily="2" charset="-122"/>
                          <a:cs typeface="Times New Roman" panose="02020603050405020304" pitchFamily="18" charset="0"/>
                        </a:rPr>
                        <a:t>5.95%</a:t>
                      </a:r>
                      <a:endParaRPr lang="zh-CN" sz="16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lnL>
                      <a:noFill/>
                    </a:lnL>
                    <a:lnR>
                      <a:noFill/>
                    </a:lnR>
                    <a:lnT>
                      <a:noFill/>
                    </a:lnT>
                    <a:lnB w="1905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dirty="0">
                          <a:effectLst/>
                          <a:latin typeface="Times New Roman" panose="02020603050405020304" pitchFamily="18" charset="0"/>
                          <a:ea typeface="等线" panose="02010600030101010101" pitchFamily="2" charset="-122"/>
                          <a:cs typeface="Times New Roman" panose="02020603050405020304" pitchFamily="18" charset="0"/>
                        </a:rPr>
                        <a:t>6.63%</a:t>
                      </a:r>
                      <a:endParaRPr lang="zh-CN" sz="1600" kern="1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lnL>
                      <a:noFill/>
                    </a:lnL>
                    <a:lnR>
                      <a:noFill/>
                    </a:lnR>
                    <a:lnT>
                      <a:noFill/>
                    </a:lnT>
                    <a:lnB w="1905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dirty="0">
                          <a:effectLst/>
                          <a:latin typeface="Times New Roman" panose="02020603050405020304" pitchFamily="18" charset="0"/>
                          <a:ea typeface="等线" panose="02010600030101010101" pitchFamily="2" charset="-122"/>
                          <a:cs typeface="Times New Roman" panose="02020603050405020304" pitchFamily="18" charset="0"/>
                        </a:rPr>
                        <a:t>53.54%</a:t>
                      </a:r>
                      <a:endParaRPr lang="zh-CN" sz="1600" kern="1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lnL>
                      <a:noFill/>
                    </a:lnL>
                    <a:lnR>
                      <a:noFill/>
                    </a:lnR>
                    <a:lnT>
                      <a:noFill/>
                    </a:lnT>
                    <a:lnB w="1905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dirty="0">
                          <a:effectLst/>
                          <a:latin typeface="Times New Roman" panose="02020603050405020304" pitchFamily="18" charset="0"/>
                          <a:ea typeface="等线" panose="02010600030101010101" pitchFamily="2" charset="-122"/>
                          <a:cs typeface="Times New Roman" panose="02020603050405020304" pitchFamily="18" charset="0"/>
                        </a:rPr>
                        <a:t>6.15%</a:t>
                      </a:r>
                      <a:endParaRPr lang="zh-CN" sz="1600" kern="1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lnL>
                      <a:noFill/>
                    </a:lnL>
                    <a:lnR>
                      <a:noFill/>
                    </a:lnR>
                    <a:lnT>
                      <a:noFill/>
                    </a:lnT>
                    <a:lnB w="1905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dirty="0">
                          <a:effectLst/>
                          <a:latin typeface="Times New Roman" panose="02020603050405020304" pitchFamily="18" charset="0"/>
                          <a:ea typeface="等线" panose="02010600030101010101" pitchFamily="2" charset="-122"/>
                          <a:cs typeface="Times New Roman" panose="02020603050405020304" pitchFamily="18" charset="0"/>
                        </a:rPr>
                        <a:t>8.41%</a:t>
                      </a:r>
                      <a:endParaRPr lang="zh-CN" sz="1600" kern="1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lnL>
                      <a:noFill/>
                    </a:lnL>
                    <a:lnR>
                      <a:noFill/>
                    </a:lnR>
                    <a:lnT>
                      <a:noFill/>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4921782"/>
                  </a:ext>
                </a:extLst>
              </a:tr>
            </a:tbl>
          </a:graphicData>
        </a:graphic>
      </p:graphicFrame>
      <mc:AlternateContent xmlns:mc="http://schemas.openxmlformats.org/markup-compatibility/2006" xmlns:a14="http://schemas.microsoft.com/office/drawing/2010/main">
        <mc:Choice Requires="a14">
          <p:sp>
            <p:nvSpPr>
              <p:cNvPr id="18" name="对象 17">
                <a:extLst>
                  <a:ext uri="{FF2B5EF4-FFF2-40B4-BE49-F238E27FC236}">
                    <a16:creationId xmlns:a16="http://schemas.microsoft.com/office/drawing/2014/main" id="{17707377-940C-417A-8858-B6B42FEAD550}"/>
                  </a:ext>
                </a:extLst>
              </p:cNvPr>
              <p:cNvSpPr txBox="1"/>
              <p:nvPr/>
            </p:nvSpPr>
            <p:spPr>
              <a:xfrm>
                <a:off x="595356" y="3555985"/>
                <a:ext cx="4410636" cy="711474"/>
              </a:xfrm>
              <a:prstGeom prst="rect">
                <a:avLst/>
              </a:prstGeom>
            </p:spPr>
            <p:txBody>
              <a:bodyPr>
                <a:normAutofit/>
              </a:bodyPr>
              <a:lstStyle/>
              <a:p>
                <a:pPr/>
                <a14:m>
                  <m:oMathPara xmlns:m="http://schemas.openxmlformats.org/officeDocument/2006/math">
                    <m:oMathParaPr>
                      <m:jc m:val="centerGroup"/>
                    </m:oMathParaPr>
                    <m:oMath xmlns:m="http://schemas.openxmlformats.org/officeDocument/2006/math">
                      <m:r>
                        <a:rPr lang="en-US" altLang="zh-CN" b="0" i="1" smtClean="0">
                          <a:solidFill>
                            <a:srgbClr val="000000"/>
                          </a:solidFill>
                          <a:latin typeface="Cambria Math" panose="02040503050406030204" pitchFamily="18" charset="0"/>
                        </a:rPr>
                        <m:t>𝐸𝑟𝑟𝑜𝑟</m:t>
                      </m:r>
                      <m:r>
                        <a:rPr lang="zh-CN" altLang="en-US" i="1">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d>
                            <m:dPr>
                              <m:begChr m:val="|"/>
                              <m:endChr m:val="|"/>
                              <m:ctrlPr>
                                <a:rPr lang="zh-CN" altLang="en-US" i="1">
                                  <a:solidFill>
                                    <a:srgbClr val="000000"/>
                                  </a:solidFill>
                                  <a:latin typeface="Cambria Math" panose="02040503050406030204" pitchFamily="18" charset="0"/>
                                </a:rPr>
                              </m:ctrlPr>
                            </m:dPr>
                            <m:e>
                              <m:r>
                                <a:rPr lang="en-US" altLang="zh-CN" i="1">
                                  <a:solidFill>
                                    <a:srgbClr val="000000"/>
                                  </a:solidFill>
                                  <a:latin typeface="Cambria Math" panose="02040503050406030204" pitchFamily="18" charset="0"/>
                                </a:rPr>
                                <m:t>𝐴𝑐𝑡𝑢𝑎𝑙</m:t>
                              </m:r>
                              <m:r>
                                <a:rPr lang="zh-CN" altLang="en-US" i="1">
                                  <a:solidFill>
                                    <a:srgbClr val="000000"/>
                                  </a:solidFill>
                                  <a:latin typeface="Cambria Math" panose="02040503050406030204" pitchFamily="18" charset="0"/>
                                </a:rPr>
                                <m:t>−</m:t>
                              </m:r>
                              <m:r>
                                <a:rPr lang="en-US" altLang="zh-CN" i="1">
                                  <a:solidFill>
                                    <a:srgbClr val="000000"/>
                                  </a:solidFill>
                                  <a:latin typeface="Cambria Math" panose="02040503050406030204" pitchFamily="18" charset="0"/>
                                </a:rPr>
                                <m:t>𝑃𝑟𝑒𝑑𝑖𝑐𝑡𝑖𝑜𝑛</m:t>
                              </m:r>
                            </m:e>
                          </m:d>
                        </m:num>
                        <m:den>
                          <m:r>
                            <a:rPr lang="en-US" altLang="zh-CN" i="1">
                              <a:solidFill>
                                <a:srgbClr val="000000"/>
                              </a:solidFill>
                              <a:latin typeface="Cambria Math" panose="02040503050406030204" pitchFamily="18" charset="0"/>
                            </a:rPr>
                            <m:t>𝑃𝑟𝑒𝑑𝑖𝑐𝑡𝑖𝑜𝑛</m:t>
                          </m:r>
                        </m:den>
                      </m:f>
                      <m:r>
                        <a:rPr lang="zh-CN" altLang="en-US" i="1">
                          <a:solidFill>
                            <a:srgbClr val="000000"/>
                          </a:solidFill>
                          <a:latin typeface="Cambria Math" panose="02040503050406030204" pitchFamily="18" charset="0"/>
                        </a:rPr>
                        <m:t>×100%</m:t>
                      </m:r>
                    </m:oMath>
                  </m:oMathPara>
                </a14:m>
                <a:endParaRPr lang="zh-CN" altLang="en-US" dirty="0"/>
              </a:p>
            </p:txBody>
          </p:sp>
        </mc:Choice>
        <mc:Fallback xmlns="">
          <p:sp>
            <p:nvSpPr>
              <p:cNvPr id="18" name="对象 17">
                <a:extLst>
                  <a:ext uri="{FF2B5EF4-FFF2-40B4-BE49-F238E27FC236}">
                    <a16:creationId xmlns:a16="http://schemas.microsoft.com/office/drawing/2014/main" id="{17707377-940C-417A-8858-B6B42FEAD550}"/>
                  </a:ext>
                </a:extLst>
              </p:cNvPr>
              <p:cNvSpPr txBox="1">
                <a:spLocks noRot="1" noChangeAspect="1" noMove="1" noResize="1" noEditPoints="1" noAdjustHandles="1" noChangeArrowheads="1" noChangeShapeType="1" noTextEdit="1"/>
              </p:cNvSpPr>
              <p:nvPr/>
            </p:nvSpPr>
            <p:spPr>
              <a:xfrm>
                <a:off x="595356" y="3555985"/>
                <a:ext cx="4410636" cy="711474"/>
              </a:xfrm>
              <a:prstGeom prst="rect">
                <a:avLst/>
              </a:prstGeom>
              <a:blipFill>
                <a:blip r:embed="rId3"/>
                <a:stretch>
                  <a:fillRect/>
                </a:stretch>
              </a:blipFill>
            </p:spPr>
            <p:txBody>
              <a:bodyPr/>
              <a:lstStyle/>
              <a:p>
                <a:r>
                  <a:rPr lang="zh-CN" altLang="en-US">
                    <a:noFill/>
                  </a:rPr>
                  <a:t> </a:t>
                </a:r>
              </a:p>
            </p:txBody>
          </p:sp>
        </mc:Fallback>
      </mc:AlternateContent>
      <p:sp>
        <p:nvSpPr>
          <p:cNvPr id="20" name="矩形 19">
            <a:extLst>
              <a:ext uri="{FF2B5EF4-FFF2-40B4-BE49-F238E27FC236}">
                <a16:creationId xmlns:a16="http://schemas.microsoft.com/office/drawing/2014/main" id="{D09CE231-5E31-45F0-BE36-0E54FA77A0F5}"/>
              </a:ext>
            </a:extLst>
          </p:cNvPr>
          <p:cNvSpPr/>
          <p:nvPr/>
        </p:nvSpPr>
        <p:spPr>
          <a:xfrm>
            <a:off x="3113465" y="5175446"/>
            <a:ext cx="4847802" cy="338554"/>
          </a:xfrm>
          <a:prstGeom prst="rect">
            <a:avLst/>
          </a:prstGeom>
        </p:spPr>
        <p:txBody>
          <a:bodyPr wrap="none">
            <a:spAutoFit/>
          </a:bodyPr>
          <a:lstStyle/>
          <a:p>
            <a:r>
              <a:rPr lang="en-US" altLang="zh-CN" sz="1600" dirty="0">
                <a:latin typeface="Times New Roman" panose="02020603050405020304" pitchFamily="18" charset="0"/>
                <a:ea typeface="等线" panose="02010600030101010101" pitchFamily="2" charset="-122"/>
                <a:cs typeface="Times New Roman" panose="02020603050405020304" pitchFamily="18" charset="0"/>
              </a:rPr>
              <a:t>Accuracy verification of Markov chain prediction model</a:t>
            </a:r>
            <a:endParaRPr lang="zh-CN" altLang="en-US" sz="1600" dirty="0">
              <a:latin typeface="Times New Roman" panose="02020603050405020304" pitchFamily="18" charset="0"/>
              <a:ea typeface="等线" panose="02010600030101010101" pitchFamily="2" charset="-122"/>
              <a:cs typeface="Times New Roman" panose="02020603050405020304" pitchFamily="18" charset="0"/>
            </a:endParaRPr>
          </a:p>
        </p:txBody>
      </p:sp>
      <p:sp>
        <p:nvSpPr>
          <p:cNvPr id="21" name="矩形 20">
            <a:extLst>
              <a:ext uri="{FF2B5EF4-FFF2-40B4-BE49-F238E27FC236}">
                <a16:creationId xmlns:a16="http://schemas.microsoft.com/office/drawing/2014/main" id="{E541E2B4-5D59-433D-8DF1-958BDEBB32AE}"/>
              </a:ext>
            </a:extLst>
          </p:cNvPr>
          <p:cNvSpPr/>
          <p:nvPr/>
        </p:nvSpPr>
        <p:spPr>
          <a:xfrm>
            <a:off x="683903" y="2538652"/>
            <a:ext cx="4369285" cy="646331"/>
          </a:xfrm>
          <a:prstGeom prst="rect">
            <a:avLst/>
          </a:prstGeom>
        </p:spPr>
        <p:txBody>
          <a:bodyPr wrap="square">
            <a:spAutoFit/>
          </a:bodyPr>
          <a:lstStyle/>
          <a:p>
            <a:r>
              <a:rPr lang="en-US" altLang="zh-CN" dirty="0">
                <a:latin typeface="Times New Roman" panose="02020603050405020304" pitchFamily="18" charset="0"/>
                <a:ea typeface="等线" panose="02010600030101010101" pitchFamily="2" charset="-122"/>
                <a:cs typeface="Times New Roman" panose="02020603050405020304" pitchFamily="18" charset="0"/>
              </a:rPr>
              <a:t>The calculation formula of the prediction error of the model is</a:t>
            </a:r>
            <a:endParaRPr lang="zh-CN" altLang="en-US" dirty="0">
              <a:latin typeface="Times New Roman" panose="02020603050405020304" pitchFamily="18" charset="0"/>
              <a:ea typeface="等线" panose="02010600030101010101" pitchFamily="2" charset="-122"/>
              <a:cs typeface="Times New Roman" panose="02020603050405020304" pitchFamily="18" charset="0"/>
            </a:endParaRPr>
          </a:p>
        </p:txBody>
      </p:sp>
      <p:sp>
        <p:nvSpPr>
          <p:cNvPr id="29" name="矩形 28">
            <a:extLst>
              <a:ext uri="{FF2B5EF4-FFF2-40B4-BE49-F238E27FC236}">
                <a16:creationId xmlns:a16="http://schemas.microsoft.com/office/drawing/2014/main" id="{B27C151F-B786-458D-8D41-6DE7D1D2ED94}"/>
              </a:ext>
            </a:extLst>
          </p:cNvPr>
          <p:cNvSpPr/>
          <p:nvPr/>
        </p:nvSpPr>
        <p:spPr>
          <a:xfrm>
            <a:off x="5053188" y="1081196"/>
            <a:ext cx="6989575" cy="4017506"/>
          </a:xfrm>
          <a:prstGeom prst="rect">
            <a:avLst/>
          </a:prstGeom>
        </p:spPr>
        <p:txBody>
          <a:bodyPr wrap="square" lIns="91436" tIns="45718" rIns="91436" bIns="45718">
            <a:spAutoFit/>
          </a:bodyPr>
          <a:lstStyle/>
          <a:p>
            <a:pPr marL="285750" lvl="0" indent="-285750">
              <a:lnSpc>
                <a:spcPct val="130000"/>
              </a:lnSpc>
              <a:buFont typeface="Wingdings" panose="05000000000000000000" pitchFamily="2" charset="2"/>
              <a:buChar char="p"/>
            </a:pPr>
            <a:r>
              <a:rPr lang="en-US" altLang="zh-CN" dirty="0">
                <a:latin typeface="Times New Roman" panose="02020603050405020304" pitchFamily="18" charset="0"/>
                <a:ea typeface="等线" panose="02010600030101010101" pitchFamily="2" charset="-122"/>
                <a:cs typeface="Times New Roman" panose="02020603050405020304" pitchFamily="18" charset="0"/>
              </a:rPr>
              <a:t>Except for the large error of ridge between the predicted value </a:t>
            </a:r>
            <a:r>
              <a:rPr lang="en-US" altLang="zh-CN">
                <a:latin typeface="Times New Roman" panose="02020603050405020304" pitchFamily="18" charset="0"/>
                <a:ea typeface="等线" panose="02010600030101010101" pitchFamily="2" charset="-122"/>
                <a:cs typeface="Times New Roman" panose="02020603050405020304" pitchFamily="18" charset="0"/>
              </a:rPr>
              <a:t>and actual </a:t>
            </a:r>
            <a:r>
              <a:rPr lang="en-US" altLang="zh-CN" dirty="0">
                <a:latin typeface="Times New Roman" panose="02020603050405020304" pitchFamily="18" charset="0"/>
                <a:ea typeface="等线" panose="02010600030101010101" pitchFamily="2" charset="-122"/>
                <a:cs typeface="Times New Roman" panose="02020603050405020304" pitchFamily="18" charset="0"/>
              </a:rPr>
              <a:t>value, among the other slope types, the accuracy of concave slope is the highest, followed by that of straight slope and convex slope, and the error of valley is the largest among the four types.</a:t>
            </a:r>
          </a:p>
          <a:p>
            <a:pPr marL="285750" lvl="0" indent="-285750">
              <a:lnSpc>
                <a:spcPct val="130000"/>
              </a:lnSpc>
              <a:buFont typeface="Wingdings" panose="05000000000000000000" pitchFamily="2" charset="2"/>
              <a:buChar char="p"/>
            </a:pPr>
            <a:r>
              <a:rPr lang="en-US" altLang="zh-CN" dirty="0">
                <a:latin typeface="Times New Roman" panose="02020603050405020304" pitchFamily="18" charset="0"/>
                <a:ea typeface="等线" panose="02010600030101010101" pitchFamily="2" charset="-122"/>
                <a:cs typeface="Times New Roman" panose="02020603050405020304" pitchFamily="18" charset="0"/>
              </a:rPr>
              <a:t>The area of the ridge is small. In the early stage and active stage of      gully development, the gully is continuously widened, eroding the ridge between branches. The ridge is transformed into other types. Given that the gully development tends to be stable, the change of positive terrain gradually decreases and the transformation of ridge tends to be stable, which is greatly affected by the lack of aftereffect. Thus, the simulation accuracy is low.</a:t>
            </a:r>
            <a:endParaRPr lang="zh-CN" altLang="en-US" dirty="0">
              <a:latin typeface="Times New Roman" panose="02020603050405020304" pitchFamily="18" charset="0"/>
              <a:ea typeface="等线"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1085362271"/>
      </p:ext>
    </p:extLst>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advClick="0" advTm="20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a:extLst>
              <a:ext uri="{FF2B5EF4-FFF2-40B4-BE49-F238E27FC236}">
                <a16:creationId xmlns:a16="http://schemas.microsoft.com/office/drawing/2014/main" id="{FB521569-8DF6-410B-947A-B190E2F1A8E3}"/>
              </a:ext>
            </a:extLst>
          </p:cNvPr>
          <p:cNvSpPr txBox="1"/>
          <p:nvPr/>
        </p:nvSpPr>
        <p:spPr>
          <a:xfrm>
            <a:off x="1217882" y="314325"/>
            <a:ext cx="8916717" cy="523220"/>
          </a:xfrm>
          <a:prstGeom prst="rect">
            <a:avLst/>
          </a:prstGeom>
          <a:noFill/>
        </p:spPr>
        <p:txBody>
          <a:bodyPr wrap="square" rtlCol="0">
            <a:spAutoFit/>
          </a:bodyPr>
          <a:lstStyle/>
          <a:p>
            <a:pPr marL="285750" indent="-285750">
              <a:buFont typeface="Wingdings" panose="05000000000000000000" pitchFamily="2" charset="2"/>
              <a:buChar char="Ø"/>
            </a:pPr>
            <a:r>
              <a:rPr lang="en-US" altLang="zh-CN" sz="2800" b="1" dirty="0">
                <a:solidFill>
                  <a:srgbClr val="31859C"/>
                </a:solidFill>
                <a:latin typeface="Times New Roman" panose="02020603050405020304" pitchFamily="18" charset="0"/>
                <a:ea typeface="微软雅黑" panose="020B0503020204020204" pitchFamily="34" charset="-122"/>
                <a:cs typeface="Times New Roman" panose="02020603050405020304" pitchFamily="18" charset="0"/>
              </a:rPr>
              <a:t>Summary and outlook</a:t>
            </a:r>
          </a:p>
        </p:txBody>
      </p:sp>
      <p:sp>
        <p:nvSpPr>
          <p:cNvPr id="11" name="椭圆 10">
            <a:extLst>
              <a:ext uri="{FF2B5EF4-FFF2-40B4-BE49-F238E27FC236}">
                <a16:creationId xmlns:a16="http://schemas.microsoft.com/office/drawing/2014/main" id="{EAFBB3BD-2602-4B3A-BBD6-7885DDFDFCDD}"/>
              </a:ext>
            </a:extLst>
          </p:cNvPr>
          <p:cNvSpPr/>
          <p:nvPr/>
        </p:nvSpPr>
        <p:spPr>
          <a:xfrm>
            <a:off x="-1227137" y="-1346200"/>
            <a:ext cx="2454275" cy="2452688"/>
          </a:xfrm>
          <a:prstGeom prst="ellipse">
            <a:avLst/>
          </a:prstGeom>
          <a:solidFill>
            <a:srgbClr val="48A2A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3" name="椭圆 12">
            <a:extLst>
              <a:ext uri="{FF2B5EF4-FFF2-40B4-BE49-F238E27FC236}">
                <a16:creationId xmlns:a16="http://schemas.microsoft.com/office/drawing/2014/main" id="{378BC1B6-CFD6-42CD-8204-F8ACF9C7FD8D}"/>
              </a:ext>
            </a:extLst>
          </p:cNvPr>
          <p:cNvSpPr/>
          <p:nvPr/>
        </p:nvSpPr>
        <p:spPr>
          <a:xfrm>
            <a:off x="434975" y="314325"/>
            <a:ext cx="792163" cy="792163"/>
          </a:xfrm>
          <a:prstGeom prst="ellipse">
            <a:avLst/>
          </a:prstGeom>
          <a:solidFill>
            <a:srgbClr val="6C92C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grpSp>
        <p:nvGrpSpPr>
          <p:cNvPr id="23" name="组合 22">
            <a:extLst>
              <a:ext uri="{FF2B5EF4-FFF2-40B4-BE49-F238E27FC236}">
                <a16:creationId xmlns:a16="http://schemas.microsoft.com/office/drawing/2014/main" id="{53FB9F23-8365-4563-B93F-29F9E8C10F9A}"/>
              </a:ext>
            </a:extLst>
          </p:cNvPr>
          <p:cNvGrpSpPr/>
          <p:nvPr/>
        </p:nvGrpSpPr>
        <p:grpSpPr>
          <a:xfrm>
            <a:off x="950794" y="1414799"/>
            <a:ext cx="10444412" cy="1368834"/>
            <a:chOff x="1715426" y="1302094"/>
            <a:chExt cx="9907439" cy="1368834"/>
          </a:xfrm>
        </p:grpSpPr>
        <p:sp>
          <p:nvSpPr>
            <p:cNvPr id="25" name="圆角矩形 18">
              <a:extLst>
                <a:ext uri="{FF2B5EF4-FFF2-40B4-BE49-F238E27FC236}">
                  <a16:creationId xmlns:a16="http://schemas.microsoft.com/office/drawing/2014/main" id="{7FFA93AE-8BBD-4898-94F9-D5E11CB0548A}"/>
                </a:ext>
              </a:extLst>
            </p:cNvPr>
            <p:cNvSpPr/>
            <p:nvPr/>
          </p:nvSpPr>
          <p:spPr>
            <a:xfrm rot="10800000" flipV="1">
              <a:off x="1715426" y="1493918"/>
              <a:ext cx="272237" cy="276076"/>
            </a:xfrm>
            <a:prstGeom prst="roundRect">
              <a:avLst>
                <a:gd name="adj" fmla="val 5039"/>
              </a:avLst>
            </a:prstGeom>
            <a:solidFill>
              <a:srgbClr val="157E9F"/>
            </a:solidFill>
            <a:ln>
              <a:solidFill>
                <a:srgbClr val="7F7F7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lnSpc>
                  <a:spcPct val="130000"/>
                </a:lnSpc>
              </a:pPr>
              <a:endParaRPr lang="zh-CN" altLang="en-US" sz="3600" dirty="0">
                <a:latin typeface="Times New Roman" panose="02020603050405020304" pitchFamily="18" charset="0"/>
                <a:ea typeface="等线" panose="02010600030101010101" pitchFamily="2" charset="-122"/>
                <a:cs typeface="Times New Roman" panose="02020603050405020304" pitchFamily="18" charset="0"/>
              </a:endParaRPr>
            </a:p>
          </p:txBody>
        </p:sp>
        <p:sp>
          <p:nvSpPr>
            <p:cNvPr id="26" name="文本框 25">
              <a:extLst>
                <a:ext uri="{FF2B5EF4-FFF2-40B4-BE49-F238E27FC236}">
                  <a16:creationId xmlns:a16="http://schemas.microsoft.com/office/drawing/2014/main" id="{F9EE8286-14D9-472F-AD4F-8F91149CF629}"/>
                </a:ext>
              </a:extLst>
            </p:cNvPr>
            <p:cNvSpPr txBox="1"/>
            <p:nvPr/>
          </p:nvSpPr>
          <p:spPr>
            <a:xfrm>
              <a:off x="2139789" y="1302094"/>
              <a:ext cx="9483076" cy="1368834"/>
            </a:xfrm>
            <a:prstGeom prst="rect">
              <a:avLst/>
            </a:prstGeom>
            <a:noFill/>
          </p:spPr>
          <p:txBody>
            <a:bodyPr wrap="square" lIns="91438" tIns="45719" rIns="91438" bIns="45719" rtlCol="0">
              <a:spAutoFit/>
            </a:bodyPr>
            <a:lstStyle/>
            <a:p>
              <a:pPr>
                <a:lnSpc>
                  <a:spcPct val="130000"/>
                </a:lnSpc>
              </a:pPr>
              <a:r>
                <a:rPr lang="en-US" altLang="zh-CN" sz="2200" dirty="0">
                  <a:latin typeface="Times New Roman" panose="02020603050405020304" pitchFamily="18" charset="0"/>
                  <a:ea typeface="等线" panose="02010600030101010101" pitchFamily="2" charset="-122"/>
                  <a:cs typeface="Times New Roman" panose="02020603050405020304" pitchFamily="18" charset="0"/>
                </a:rPr>
                <a:t>The Loess simulation small watershed is segmented, and the slope units are classified according to the profile curvature and typical </a:t>
              </a:r>
              <a:r>
                <a:rPr lang="en-US" altLang="zh-CN" sz="2200">
                  <a:latin typeface="Times New Roman" panose="02020603050405020304" pitchFamily="18" charset="0"/>
                  <a:ea typeface="等线" panose="02010600030101010101" pitchFamily="2" charset="-122"/>
                  <a:cs typeface="Times New Roman" panose="02020603050405020304" pitchFamily="18" charset="0"/>
                </a:rPr>
                <a:t>slope position, </a:t>
              </a:r>
              <a:r>
                <a:rPr lang="en-US" altLang="zh-CN" sz="2200" dirty="0">
                  <a:latin typeface="Times New Roman" panose="02020603050405020304" pitchFamily="18" charset="0"/>
                  <a:ea typeface="等线" panose="02010600030101010101" pitchFamily="2" charset="-122"/>
                  <a:cs typeface="Times New Roman" panose="02020603050405020304" pitchFamily="18" charset="0"/>
                </a:rPr>
                <a:t>so as to further refine the morphological characteristics of the slope.</a:t>
              </a:r>
              <a:endParaRPr lang="zh-CN" altLang="en-US" sz="2200" dirty="0">
                <a:latin typeface="Times New Roman" panose="02020603050405020304" pitchFamily="18" charset="0"/>
                <a:ea typeface="等线" panose="02010600030101010101" pitchFamily="2" charset="-122"/>
                <a:cs typeface="Times New Roman" panose="02020603050405020304" pitchFamily="18" charset="0"/>
              </a:endParaRPr>
            </a:p>
          </p:txBody>
        </p:sp>
      </p:grpSp>
      <p:grpSp>
        <p:nvGrpSpPr>
          <p:cNvPr id="39" name="组合 38">
            <a:extLst>
              <a:ext uri="{FF2B5EF4-FFF2-40B4-BE49-F238E27FC236}">
                <a16:creationId xmlns:a16="http://schemas.microsoft.com/office/drawing/2014/main" id="{59A13B52-5659-4059-AA27-628A1946F315}"/>
              </a:ext>
            </a:extLst>
          </p:cNvPr>
          <p:cNvGrpSpPr/>
          <p:nvPr/>
        </p:nvGrpSpPr>
        <p:grpSpPr>
          <a:xfrm>
            <a:off x="950792" y="3226812"/>
            <a:ext cx="10437364" cy="928714"/>
            <a:chOff x="1715424" y="4709267"/>
            <a:chExt cx="8259948" cy="928714"/>
          </a:xfrm>
        </p:grpSpPr>
        <p:sp>
          <p:nvSpPr>
            <p:cNvPr id="40" name="圆角矩形 30">
              <a:extLst>
                <a:ext uri="{FF2B5EF4-FFF2-40B4-BE49-F238E27FC236}">
                  <a16:creationId xmlns:a16="http://schemas.microsoft.com/office/drawing/2014/main" id="{3D89348F-B6CC-443E-A071-8FFB67460A6F}"/>
                </a:ext>
              </a:extLst>
            </p:cNvPr>
            <p:cNvSpPr/>
            <p:nvPr/>
          </p:nvSpPr>
          <p:spPr>
            <a:xfrm rot="10800000" flipV="1">
              <a:off x="1715424" y="4878298"/>
              <a:ext cx="227121" cy="276076"/>
            </a:xfrm>
            <a:prstGeom prst="roundRect">
              <a:avLst>
                <a:gd name="adj" fmla="val 5039"/>
              </a:avLst>
            </a:prstGeom>
            <a:solidFill>
              <a:srgbClr val="157E9F"/>
            </a:solidFill>
            <a:ln>
              <a:solidFill>
                <a:srgbClr val="7F7F7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lnSpc>
                  <a:spcPct val="130000"/>
                </a:lnSpc>
              </a:pPr>
              <a:endParaRPr lang="zh-CN" altLang="en-US" sz="3600" dirty="0">
                <a:latin typeface="Times New Roman" panose="02020603050405020304" pitchFamily="18" charset="0"/>
                <a:ea typeface="等线" panose="02010600030101010101" pitchFamily="2" charset="-122"/>
                <a:cs typeface="Times New Roman" panose="02020603050405020304" pitchFamily="18" charset="0"/>
              </a:endParaRPr>
            </a:p>
          </p:txBody>
        </p:sp>
        <p:sp>
          <p:nvSpPr>
            <p:cNvPr id="41" name="文本框 40">
              <a:extLst>
                <a:ext uri="{FF2B5EF4-FFF2-40B4-BE49-F238E27FC236}">
                  <a16:creationId xmlns:a16="http://schemas.microsoft.com/office/drawing/2014/main" id="{D3AFF8AB-F22F-44B7-B575-FB8B904728C4}"/>
                </a:ext>
              </a:extLst>
            </p:cNvPr>
            <p:cNvSpPr txBox="1"/>
            <p:nvPr/>
          </p:nvSpPr>
          <p:spPr>
            <a:xfrm>
              <a:off x="2069461" y="4709267"/>
              <a:ext cx="7905911" cy="928714"/>
            </a:xfrm>
            <a:prstGeom prst="rect">
              <a:avLst/>
            </a:prstGeom>
            <a:noFill/>
          </p:spPr>
          <p:txBody>
            <a:bodyPr wrap="square" lIns="91438" tIns="45719" rIns="91438" bIns="45719" rtlCol="0">
              <a:spAutoFit/>
            </a:bodyPr>
            <a:lstStyle/>
            <a:p>
              <a:pPr>
                <a:lnSpc>
                  <a:spcPct val="130000"/>
                </a:lnSpc>
              </a:pPr>
              <a:r>
                <a:rPr lang="en-US" altLang="zh-CN" sz="2200" dirty="0">
                  <a:latin typeface="Times New Roman" panose="02020603050405020304" pitchFamily="18" charset="0"/>
                  <a:ea typeface="等线" panose="02010600030101010101" pitchFamily="2" charset="-122"/>
                  <a:cs typeface="Times New Roman" panose="02020603050405020304" pitchFamily="18" charset="0"/>
                </a:rPr>
                <a:t>The Markov chain is used to establish the prediction model of slope morphology, which can better reflect the dynamic change of slope morphology of gully cross section.</a:t>
              </a:r>
              <a:endParaRPr lang="zh-CN" altLang="en-US" sz="2200" dirty="0">
                <a:latin typeface="Times New Roman" panose="02020603050405020304" pitchFamily="18" charset="0"/>
                <a:ea typeface="等线" panose="02010600030101010101" pitchFamily="2" charset="-122"/>
                <a:cs typeface="Times New Roman" panose="02020603050405020304" pitchFamily="18" charset="0"/>
              </a:endParaRPr>
            </a:p>
          </p:txBody>
        </p:sp>
      </p:grpSp>
      <p:grpSp>
        <p:nvGrpSpPr>
          <p:cNvPr id="14" name="组合 13">
            <a:extLst>
              <a:ext uri="{FF2B5EF4-FFF2-40B4-BE49-F238E27FC236}">
                <a16:creationId xmlns:a16="http://schemas.microsoft.com/office/drawing/2014/main" id="{C7C13999-B08E-4ADC-B58C-1061DA3356DE}"/>
              </a:ext>
            </a:extLst>
          </p:cNvPr>
          <p:cNvGrpSpPr/>
          <p:nvPr/>
        </p:nvGrpSpPr>
        <p:grpSpPr>
          <a:xfrm>
            <a:off x="950791" y="4598705"/>
            <a:ext cx="10608045" cy="1368834"/>
            <a:chOff x="1715424" y="1302094"/>
            <a:chExt cx="8285172" cy="1368834"/>
          </a:xfrm>
        </p:grpSpPr>
        <p:sp>
          <p:nvSpPr>
            <p:cNvPr id="15" name="圆角矩形 18">
              <a:extLst>
                <a:ext uri="{FF2B5EF4-FFF2-40B4-BE49-F238E27FC236}">
                  <a16:creationId xmlns:a16="http://schemas.microsoft.com/office/drawing/2014/main" id="{D58B831C-A3EC-41F8-864D-D2883B20CFA8}"/>
                </a:ext>
              </a:extLst>
            </p:cNvPr>
            <p:cNvSpPr/>
            <p:nvPr/>
          </p:nvSpPr>
          <p:spPr>
            <a:xfrm rot="10800000" flipV="1">
              <a:off x="1715424" y="1493918"/>
              <a:ext cx="224149" cy="276076"/>
            </a:xfrm>
            <a:prstGeom prst="roundRect">
              <a:avLst>
                <a:gd name="adj" fmla="val 5039"/>
              </a:avLst>
            </a:prstGeom>
            <a:solidFill>
              <a:srgbClr val="157E9F"/>
            </a:solidFill>
            <a:ln>
              <a:solidFill>
                <a:srgbClr val="7F7F7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lnSpc>
                  <a:spcPct val="130000"/>
                </a:lnSpc>
              </a:pPr>
              <a:endParaRPr lang="zh-CN" altLang="en-US" sz="3600" dirty="0">
                <a:latin typeface="Times New Roman" panose="02020603050405020304" pitchFamily="18" charset="0"/>
                <a:ea typeface="等线" panose="02010600030101010101" pitchFamily="2" charset="-122"/>
                <a:cs typeface="Times New Roman" panose="02020603050405020304" pitchFamily="18" charset="0"/>
              </a:endParaRPr>
            </a:p>
          </p:txBody>
        </p:sp>
        <p:sp>
          <p:nvSpPr>
            <p:cNvPr id="16" name="文本框 15">
              <a:extLst>
                <a:ext uri="{FF2B5EF4-FFF2-40B4-BE49-F238E27FC236}">
                  <a16:creationId xmlns:a16="http://schemas.microsoft.com/office/drawing/2014/main" id="{A200D06A-051D-4D77-A445-C56FD494E86E}"/>
                </a:ext>
              </a:extLst>
            </p:cNvPr>
            <p:cNvSpPr txBox="1"/>
            <p:nvPr/>
          </p:nvSpPr>
          <p:spPr>
            <a:xfrm>
              <a:off x="2094685" y="1302094"/>
              <a:ext cx="7905911" cy="1368834"/>
            </a:xfrm>
            <a:prstGeom prst="rect">
              <a:avLst/>
            </a:prstGeom>
            <a:noFill/>
          </p:spPr>
          <p:txBody>
            <a:bodyPr wrap="square" lIns="91438" tIns="45719" rIns="91438" bIns="45719" rtlCol="0">
              <a:spAutoFit/>
            </a:bodyPr>
            <a:lstStyle/>
            <a:p>
              <a:pPr>
                <a:lnSpc>
                  <a:spcPct val="130000"/>
                </a:lnSpc>
              </a:pPr>
              <a:r>
                <a:rPr lang="en-US" altLang="zh-CN" sz="2200" dirty="0">
                  <a:latin typeface="Times New Roman" panose="02020603050405020304" pitchFamily="18" charset="0"/>
                  <a:ea typeface="等线" panose="02010600030101010101" pitchFamily="2" charset="-122"/>
                  <a:cs typeface="Times New Roman" panose="02020603050405020304" pitchFamily="18" charset="0"/>
                </a:rPr>
                <a:t>In the future, we hope that research can be carried out on the basis of multi-stage field gully data, gully cross-sectional morphology and the evolution law of slope morphology can be further explored and the results obtained have more practical value.</a:t>
              </a:r>
              <a:endParaRPr lang="zh-CN" altLang="en-US" sz="2200" dirty="0">
                <a:latin typeface="Times New Roman" panose="02020603050405020304" pitchFamily="18" charset="0"/>
                <a:ea typeface="等线" panose="02010600030101010101" pitchFamily="2" charset="-122"/>
                <a:cs typeface="Times New Roman" panose="02020603050405020304" pitchFamily="18" charset="0"/>
              </a:endParaRPr>
            </a:p>
          </p:txBody>
        </p:sp>
      </p:grpSp>
    </p:spTree>
    <p:extLst>
      <p:ext uri="{BB962C8B-B14F-4D97-AF65-F5344CB8AC3E}">
        <p14:creationId xmlns:p14="http://schemas.microsoft.com/office/powerpoint/2010/main" val="3292252643"/>
      </p:ext>
    </p:extLst>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advClick="0" advTm="200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26">
            <a:extLst>
              <a:ext uri="{FF2B5EF4-FFF2-40B4-BE49-F238E27FC236}">
                <a16:creationId xmlns:a16="http://schemas.microsoft.com/office/drawing/2014/main" id="{D9D7D1FD-6354-4184-BC67-5BC5D18488A9}"/>
              </a:ext>
            </a:extLst>
          </p:cNvPr>
          <p:cNvSpPr txBox="1"/>
          <p:nvPr/>
        </p:nvSpPr>
        <p:spPr>
          <a:xfrm>
            <a:off x="3604896" y="2153686"/>
            <a:ext cx="4979248" cy="1323439"/>
          </a:xfrm>
          <a:prstGeom prst="rect">
            <a:avLst/>
          </a:prstGeom>
          <a:noFill/>
        </p:spPr>
        <p:txBody>
          <a:bodyPr wrap="none" rtlCol="0">
            <a:spAutoFit/>
          </a:bodyPr>
          <a:lstStyle/>
          <a:p>
            <a:pPr algn="ctr"/>
            <a:r>
              <a:rPr lang="en-US" altLang="zh-CN" sz="8000" b="1" spc="600" dirty="0">
                <a:solidFill>
                  <a:schemeClr val="tx1">
                    <a:lumMod val="75000"/>
                    <a:lumOff val="25000"/>
                  </a:schemeClr>
                </a:solidFill>
                <a:latin typeface="Times New Roman" panose="02020603050405020304" pitchFamily="18" charset="0"/>
                <a:ea typeface="黑体" panose="02010609060101010101" pitchFamily="49" charset="-122"/>
                <a:cs typeface="Times New Roman" panose="02020603050405020304" pitchFamily="18" charset="0"/>
              </a:rPr>
              <a:t>THANKS</a:t>
            </a:r>
            <a:endParaRPr lang="zh-CN" altLang="en-US" sz="8000" b="1" spc="600" dirty="0">
              <a:solidFill>
                <a:schemeClr val="tx1">
                  <a:lumMod val="75000"/>
                  <a:lumOff val="25000"/>
                </a:schemeClr>
              </a:solidFill>
              <a:latin typeface="Times New Roman" panose="02020603050405020304" pitchFamily="18" charset="0"/>
              <a:ea typeface="黑体" panose="02010609060101010101" pitchFamily="49" charset="-122"/>
              <a:cs typeface="Times New Roman" panose="02020603050405020304" pitchFamily="18" charset="0"/>
            </a:endParaRPr>
          </a:p>
        </p:txBody>
      </p:sp>
      <p:sp>
        <p:nvSpPr>
          <p:cNvPr id="4" name="文本框 3">
            <a:extLst>
              <a:ext uri="{FF2B5EF4-FFF2-40B4-BE49-F238E27FC236}">
                <a16:creationId xmlns:a16="http://schemas.microsoft.com/office/drawing/2014/main" id="{26209288-8BF6-40A5-957C-5F2994FD053C}"/>
              </a:ext>
            </a:extLst>
          </p:cNvPr>
          <p:cNvSpPr txBox="1"/>
          <p:nvPr/>
        </p:nvSpPr>
        <p:spPr>
          <a:xfrm>
            <a:off x="-2961" y="4423895"/>
            <a:ext cx="12194962" cy="1421992"/>
          </a:xfrm>
          <a:prstGeom prst="rect">
            <a:avLst/>
          </a:prstGeom>
          <a:noFill/>
        </p:spPr>
        <p:txBody>
          <a:bodyPr wrap="square" rtlCol="0">
            <a:spAutoFit/>
          </a:bodyPr>
          <a:lstStyle/>
          <a:p>
            <a:pPr lvl="0" algn="ctr">
              <a:lnSpc>
                <a:spcPct val="150000"/>
              </a:lnSpc>
              <a:defRPr/>
            </a:pPr>
            <a:r>
              <a:rPr kumimoji="1" lang="en-US" altLang="zh-CN" sz="2000" b="1" i="0" u="none" strike="noStrike" kern="1200" cap="none" spc="0" normalizeH="0" baseline="0" noProof="0" dirty="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Lulu Liu, </a:t>
            </a:r>
            <a:r>
              <a:rPr kumimoji="1" lang="en-US" altLang="zh-CN" sz="2000" b="1" i="0" u="none" strike="noStrike" kern="1200" cap="none" spc="0" normalizeH="0" baseline="0" noProof="0" dirty="0" err="1">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Fayuan</a:t>
            </a:r>
            <a:r>
              <a:rPr kumimoji="1" lang="en-US" altLang="zh-CN" sz="2000" b="1" i="0" u="none" strike="noStrike" kern="1200" cap="none" spc="0" normalizeH="0" baseline="0" noProof="0" dirty="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 Li</a:t>
            </a:r>
            <a:r>
              <a:rPr kumimoji="1" lang="en-US" altLang="zh-CN" sz="2000" b="1"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 </a:t>
            </a:r>
            <a:r>
              <a:rPr kumimoji="1" lang="en-US" altLang="zh-CN" sz="2000" b="1" dirty="0" err="1">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Xue</a:t>
            </a:r>
            <a:r>
              <a:rPr kumimoji="1" lang="en-US" altLang="zh-CN" sz="2000" b="1"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 Yang</a:t>
            </a:r>
          </a:p>
          <a:p>
            <a:pPr algn="ctr">
              <a:lnSpc>
                <a:spcPct val="150000"/>
              </a:lnSpc>
              <a:defRPr/>
            </a:pPr>
            <a:r>
              <a:rPr kumimoji="1" lang="en-US" altLang="zh-CN" sz="2000" b="1"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201302098@njnu.edu.cn</a:t>
            </a:r>
            <a:r>
              <a:rPr kumimoji="1" lang="zh-CN" altLang="en-US" sz="2000" b="1"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  </a:t>
            </a:r>
            <a:endParaRPr kumimoji="1" lang="en-US" altLang="zh-CN" sz="2000" b="1" i="0" u="none" strike="noStrike" kern="1200" cap="none" spc="0" normalizeH="0" baseline="0" noProof="0" dirty="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a:p>
            <a:pPr marL="0" marR="0" lvl="0" indent="0" algn="ctr" defTabSz="914400" rtl="0" eaLnBrk="1" fontAlgn="auto" latinLnBrk="0" hangingPunct="1">
              <a:lnSpc>
                <a:spcPct val="150000"/>
              </a:lnSpc>
              <a:spcBef>
                <a:spcPts val="0"/>
              </a:spcBef>
              <a:spcAft>
                <a:spcPts val="0"/>
              </a:spcAft>
              <a:buClrTx/>
              <a:buSzTx/>
              <a:buFontTx/>
              <a:buNone/>
              <a:tabLst/>
              <a:defRPr/>
            </a:pPr>
            <a:r>
              <a:rPr kumimoji="1" lang="en-US" altLang="zh-CN" sz="2000" b="1"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May 25, 2022</a:t>
            </a:r>
            <a:endParaRPr kumimoji="1" lang="en-US" altLang="zh-CN" sz="2000" b="1" i="0" u="none" strike="noStrike" kern="1200" cap="none" spc="0" normalizeH="0" baseline="0" noProof="0" dirty="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11" name="Picture 15" descr="未标题-1">
            <a:extLst>
              <a:ext uri="{FF2B5EF4-FFF2-40B4-BE49-F238E27FC236}">
                <a16:creationId xmlns:a16="http://schemas.microsoft.com/office/drawing/2014/main" id="{5FC46AE3-6C92-4A75-86AB-46485699B9E7}"/>
              </a:ext>
            </a:extLst>
          </p:cNvPr>
          <p:cNvPicPr preferRelativeResize="0">
            <a:picLocks noChangeArrowheads="1"/>
          </p:cNvPicPr>
          <p:nvPr/>
        </p:nvPicPr>
        <p:blipFill>
          <a:blip r:embed="rId3">
            <a:lum bright="12000" contrast="24000"/>
            <a:extLst>
              <a:ext uri="{28A0092B-C50C-407E-A947-70E740481C1C}">
                <a14:useLocalDpi xmlns:a14="http://schemas.microsoft.com/office/drawing/2010/main" val="0"/>
              </a:ext>
            </a:extLst>
          </a:blip>
          <a:srcRect/>
          <a:stretch>
            <a:fillRect/>
          </a:stretch>
        </p:blipFill>
        <p:spPr bwMode="auto">
          <a:xfrm>
            <a:off x="10000321" y="254339"/>
            <a:ext cx="823921" cy="823921"/>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w="9525">
                <a:solidFill>
                  <a:srgbClr val="000000"/>
                </a:solidFill>
                <a:miter lim="800000"/>
                <a:headEnd/>
                <a:tailEnd/>
              </a14:hiddenLine>
            </a:ext>
          </a:extLst>
        </p:spPr>
      </p:pic>
      <p:grpSp>
        <p:nvGrpSpPr>
          <p:cNvPr id="12" name="组合 23">
            <a:extLst>
              <a:ext uri="{FF2B5EF4-FFF2-40B4-BE49-F238E27FC236}">
                <a16:creationId xmlns:a16="http://schemas.microsoft.com/office/drawing/2014/main" id="{68336A6B-83E9-4CCF-B08F-AED46E962946}"/>
              </a:ext>
            </a:extLst>
          </p:cNvPr>
          <p:cNvGrpSpPr>
            <a:grpSpLocks/>
          </p:cNvGrpSpPr>
          <p:nvPr/>
        </p:nvGrpSpPr>
        <p:grpSpPr bwMode="auto">
          <a:xfrm>
            <a:off x="11084360" y="253615"/>
            <a:ext cx="824750" cy="824750"/>
            <a:chOff x="440812" y="217005"/>
            <a:chExt cx="1142480" cy="1143214"/>
          </a:xfrm>
        </p:grpSpPr>
        <p:sp>
          <p:nvSpPr>
            <p:cNvPr id="13" name="椭圆 18">
              <a:extLst>
                <a:ext uri="{FF2B5EF4-FFF2-40B4-BE49-F238E27FC236}">
                  <a16:creationId xmlns:a16="http://schemas.microsoft.com/office/drawing/2014/main" id="{9449A3C5-1BF0-4235-A34F-D7B0D236BC81}"/>
                </a:ext>
              </a:extLst>
            </p:cNvPr>
            <p:cNvSpPr>
              <a:spLocks noChangeArrowheads="1"/>
            </p:cNvSpPr>
            <p:nvPr/>
          </p:nvSpPr>
          <p:spPr bwMode="auto">
            <a:xfrm>
              <a:off x="474776" y="246887"/>
              <a:ext cx="1078899" cy="1078899"/>
            </a:xfrm>
            <a:prstGeom prst="ellipse">
              <a:avLst/>
            </a:prstGeom>
            <a:solidFill>
              <a:srgbClr val="FFFFFF"/>
            </a:solidFill>
            <a:ln>
              <a:noFill/>
            </a:ln>
            <a:extLst>
              <a:ext uri="{91240B29-F687-4F45-9708-019B960494DF}">
                <a14:hiddenLine xmlns:a14="http://schemas.microsoft.com/office/drawing/2010/main" w="9525" algn="ctr">
                  <a:solidFill>
                    <a:srgbClr val="000000"/>
                  </a:solidFill>
                  <a:round/>
                  <a:headEnd/>
                  <a:tailEnd/>
                </a14:hiddenLine>
              </a:ext>
            </a:extLst>
          </p:spPr>
          <p:txBody>
            <a:bodyPr lIns="92075" tIns="46038" rIns="92075" bIns="46038"/>
            <a:lstStyle>
              <a:lvl1pPr marL="342900" indent="-342900" defTabSz="330200">
                <a:spcBef>
                  <a:spcPct val="20000"/>
                </a:spcBef>
                <a:buFont typeface="Arial" charset="0"/>
                <a:buChar char="•"/>
                <a:defRPr sz="3200">
                  <a:solidFill>
                    <a:schemeClr val="tx1"/>
                  </a:solidFill>
                  <a:latin typeface="Calibri" pitchFamily="34" charset="0"/>
                  <a:ea typeface="宋体" charset="-122"/>
                </a:defRPr>
              </a:lvl1pPr>
              <a:lvl2pPr marL="742950" indent="-285750" defTabSz="330200">
                <a:spcBef>
                  <a:spcPct val="20000"/>
                </a:spcBef>
                <a:buFont typeface="Arial" charset="0"/>
                <a:buChar char="–"/>
                <a:defRPr sz="2800">
                  <a:solidFill>
                    <a:schemeClr val="tx1"/>
                  </a:solidFill>
                  <a:latin typeface="Calibri" pitchFamily="34" charset="0"/>
                  <a:ea typeface="宋体" charset="-122"/>
                </a:defRPr>
              </a:lvl2pPr>
              <a:lvl3pPr marL="1143000" indent="-228600" defTabSz="330200">
                <a:spcBef>
                  <a:spcPct val="20000"/>
                </a:spcBef>
                <a:buFont typeface="Arial" charset="0"/>
                <a:buChar char="•"/>
                <a:defRPr sz="2400">
                  <a:solidFill>
                    <a:schemeClr val="tx1"/>
                  </a:solidFill>
                  <a:latin typeface="Calibri" pitchFamily="34" charset="0"/>
                  <a:ea typeface="宋体" charset="-122"/>
                </a:defRPr>
              </a:lvl3pPr>
              <a:lvl4pPr marL="1600200" indent="-228600" defTabSz="330200">
                <a:spcBef>
                  <a:spcPct val="20000"/>
                </a:spcBef>
                <a:buFont typeface="Arial" charset="0"/>
                <a:buChar char="–"/>
                <a:defRPr sz="2000">
                  <a:solidFill>
                    <a:schemeClr val="tx1"/>
                  </a:solidFill>
                  <a:latin typeface="Calibri" pitchFamily="34" charset="0"/>
                  <a:ea typeface="宋体" charset="-122"/>
                </a:defRPr>
              </a:lvl4pPr>
              <a:lvl5pPr marL="2057400" indent="-228600" defTabSz="330200">
                <a:spcBef>
                  <a:spcPct val="20000"/>
                </a:spcBef>
                <a:buFont typeface="Arial" charset="0"/>
                <a:buChar char="»"/>
                <a:defRPr sz="2000">
                  <a:solidFill>
                    <a:schemeClr val="tx1"/>
                  </a:solidFill>
                  <a:latin typeface="Calibri" pitchFamily="34" charset="0"/>
                  <a:ea typeface="宋体" charset="-122"/>
                </a:defRPr>
              </a:lvl5pPr>
              <a:lvl6pPr marL="2514600" indent="-228600" defTabSz="3302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6pPr>
              <a:lvl7pPr marL="2971800" indent="-228600" defTabSz="3302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7pPr>
              <a:lvl8pPr marL="3429000" indent="-228600" defTabSz="3302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8pPr>
              <a:lvl9pPr marL="3886200" indent="-228600" defTabSz="3302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9pPr>
            </a:lstStyle>
            <a:p>
              <a:pPr algn="ctr" eaLnBrk="1" hangingPunct="1">
                <a:lnSpc>
                  <a:spcPct val="110000"/>
                </a:lnSpc>
                <a:buClr>
                  <a:schemeClr val="tx1"/>
                </a:buClr>
                <a:buSzPct val="80000"/>
                <a:buFont typeface="Wingdings" pitchFamily="2" charset="2"/>
                <a:buChar char="l"/>
              </a:pPr>
              <a:endParaRPr lang="zh-CN" altLang="en-US" sz="2000">
                <a:latin typeface="Times New Roman" panose="02020603050405020304" pitchFamily="18" charset="0"/>
                <a:ea typeface="等线" panose="02010600030101010101" pitchFamily="2" charset="-122"/>
                <a:cs typeface="Times New Roman" panose="02020603050405020304" pitchFamily="18" charset="0"/>
              </a:endParaRPr>
            </a:p>
          </p:txBody>
        </p:sp>
        <p:pic>
          <p:nvPicPr>
            <p:cNvPr id="14" name="Picture 43" descr="logo">
              <a:extLst>
                <a:ext uri="{FF2B5EF4-FFF2-40B4-BE49-F238E27FC236}">
                  <a16:creationId xmlns:a16="http://schemas.microsoft.com/office/drawing/2014/main" id="{F0F6CE10-7134-49D6-9CC1-D7544C6B0C73}"/>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40812" y="217005"/>
              <a:ext cx="1142480" cy="1143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5" name="图片 14">
            <a:extLst>
              <a:ext uri="{FF2B5EF4-FFF2-40B4-BE49-F238E27FC236}">
                <a16:creationId xmlns:a16="http://schemas.microsoft.com/office/drawing/2014/main" id="{3D367B00-7495-4175-AABE-95C43708996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5597" y="284703"/>
            <a:ext cx="2881864" cy="793557"/>
          </a:xfrm>
          <a:prstGeom prst="rect">
            <a:avLst/>
          </a:prstGeom>
        </p:spPr>
      </p:pic>
    </p:spTree>
    <p:extLst>
      <p:ext uri="{BB962C8B-B14F-4D97-AF65-F5344CB8AC3E}">
        <p14:creationId xmlns:p14="http://schemas.microsoft.com/office/powerpoint/2010/main" val="2708064985"/>
      </p:ext>
    </p:extLst>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advClick="0" advTm="2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文本框 19">
            <a:extLst>
              <a:ext uri="{FF2B5EF4-FFF2-40B4-BE49-F238E27FC236}">
                <a16:creationId xmlns:a16="http://schemas.microsoft.com/office/drawing/2014/main" id="{68EE6FF3-53EB-40AC-B1E3-F89117AAFB77}"/>
              </a:ext>
            </a:extLst>
          </p:cNvPr>
          <p:cNvSpPr txBox="1"/>
          <p:nvPr/>
        </p:nvSpPr>
        <p:spPr>
          <a:xfrm>
            <a:off x="1217883" y="314325"/>
            <a:ext cx="8468992" cy="523220"/>
          </a:xfrm>
          <a:prstGeom prst="rect">
            <a:avLst/>
          </a:prstGeom>
          <a:noFill/>
        </p:spPr>
        <p:txBody>
          <a:bodyPr wrap="square" rtlCol="0">
            <a:spAutoFit/>
          </a:bodyPr>
          <a:lstStyle/>
          <a:p>
            <a:pPr marL="285750" indent="-285750">
              <a:buFont typeface="Wingdings" panose="05000000000000000000" pitchFamily="2" charset="2"/>
              <a:buChar char="Ø"/>
            </a:pPr>
            <a:r>
              <a:rPr lang="en-US" altLang="zh-CN" sz="2800" b="1" dirty="0">
                <a:solidFill>
                  <a:srgbClr val="31859C"/>
                </a:solidFill>
                <a:latin typeface="Times New Roman" panose="02020603050405020304" pitchFamily="18" charset="0"/>
                <a:ea typeface="微软雅黑" panose="020B0503020204020204" pitchFamily="34" charset="-122"/>
                <a:cs typeface="Times New Roman" panose="02020603050405020304" pitchFamily="18" charset="0"/>
              </a:rPr>
              <a:t>Research background and significance </a:t>
            </a:r>
            <a:endParaRPr lang="zh-CN" altLang="en-US" sz="2800" b="1" dirty="0">
              <a:solidFill>
                <a:srgbClr val="31859C"/>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1" name="椭圆 20">
            <a:extLst>
              <a:ext uri="{FF2B5EF4-FFF2-40B4-BE49-F238E27FC236}">
                <a16:creationId xmlns:a16="http://schemas.microsoft.com/office/drawing/2014/main" id="{F8A93C63-477B-4849-BCBA-7E7255A6F168}"/>
              </a:ext>
            </a:extLst>
          </p:cNvPr>
          <p:cNvSpPr/>
          <p:nvPr/>
        </p:nvSpPr>
        <p:spPr>
          <a:xfrm>
            <a:off x="-1227137" y="-1346200"/>
            <a:ext cx="2454275" cy="2452688"/>
          </a:xfrm>
          <a:prstGeom prst="ellipse">
            <a:avLst/>
          </a:prstGeom>
          <a:solidFill>
            <a:srgbClr val="48A2A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22" name="椭圆 21">
            <a:extLst>
              <a:ext uri="{FF2B5EF4-FFF2-40B4-BE49-F238E27FC236}">
                <a16:creationId xmlns:a16="http://schemas.microsoft.com/office/drawing/2014/main" id="{7743E22A-06BB-42F8-B97E-2C02D7922916}"/>
              </a:ext>
            </a:extLst>
          </p:cNvPr>
          <p:cNvSpPr/>
          <p:nvPr/>
        </p:nvSpPr>
        <p:spPr>
          <a:xfrm>
            <a:off x="434975" y="314325"/>
            <a:ext cx="792163" cy="792163"/>
          </a:xfrm>
          <a:prstGeom prst="ellipse">
            <a:avLst/>
          </a:prstGeom>
          <a:solidFill>
            <a:srgbClr val="6C92C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23" name="矩形 22">
            <a:extLst>
              <a:ext uri="{FF2B5EF4-FFF2-40B4-BE49-F238E27FC236}">
                <a16:creationId xmlns:a16="http://schemas.microsoft.com/office/drawing/2014/main" id="{303C8759-0CC4-424D-B39E-C15B8418D6CD}"/>
              </a:ext>
            </a:extLst>
          </p:cNvPr>
          <p:cNvSpPr/>
          <p:nvPr/>
        </p:nvSpPr>
        <p:spPr>
          <a:xfrm>
            <a:off x="250723" y="1135626"/>
            <a:ext cx="6120580" cy="5515897"/>
          </a:xfrm>
          <a:prstGeom prst="rect">
            <a:avLst/>
          </a:prstGeom>
          <a:solidFill>
            <a:schemeClr val="bg1"/>
          </a:solidFill>
          <a:ln>
            <a:solidFill>
              <a:srgbClr val="75A7B7"/>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文本框 23">
            <a:extLst>
              <a:ext uri="{FF2B5EF4-FFF2-40B4-BE49-F238E27FC236}">
                <a16:creationId xmlns:a16="http://schemas.microsoft.com/office/drawing/2014/main" id="{D75C122B-D0B5-42AE-9F49-0C154D5902A3}"/>
              </a:ext>
            </a:extLst>
          </p:cNvPr>
          <p:cNvSpPr txBox="1"/>
          <p:nvPr/>
        </p:nvSpPr>
        <p:spPr>
          <a:xfrm>
            <a:off x="6634733" y="1403494"/>
            <a:ext cx="4847794" cy="852602"/>
          </a:xfrm>
          <a:prstGeom prst="rect">
            <a:avLst/>
          </a:prstGeom>
          <a:noFill/>
        </p:spPr>
        <p:txBody>
          <a:bodyPr wrap="none" lIns="91436" tIns="45718" rIns="91436" bIns="45718" rtlCol="0">
            <a:spAutoFit/>
          </a:bodyPr>
          <a:lstStyle/>
          <a:p>
            <a:pPr lvl="0">
              <a:lnSpc>
                <a:spcPct val="130000"/>
              </a:lnSpc>
            </a:pPr>
            <a:r>
              <a:rPr lang="en-US" altLang="zh-CN" sz="2000" dirty="0">
                <a:solidFill>
                  <a:srgbClr val="157E9F"/>
                </a:solidFill>
                <a:latin typeface="Times New Roman" panose="02020603050405020304" pitchFamily="18" charset="0"/>
                <a:ea typeface="等线" panose="02010600030101010101" pitchFamily="2" charset="-122"/>
                <a:cs typeface="Times New Roman" panose="02020603050405020304" pitchFamily="18" charset="0"/>
              </a:rPr>
              <a:t>The gully cross section changes significantly </a:t>
            </a:r>
          </a:p>
          <a:p>
            <a:pPr lvl="0">
              <a:lnSpc>
                <a:spcPct val="130000"/>
              </a:lnSpc>
            </a:pPr>
            <a:r>
              <a:rPr lang="en-US" altLang="zh-CN" sz="2000" dirty="0">
                <a:solidFill>
                  <a:srgbClr val="157E9F"/>
                </a:solidFill>
                <a:latin typeface="Times New Roman" panose="02020603050405020304" pitchFamily="18" charset="0"/>
                <a:ea typeface="等线" panose="02010600030101010101" pitchFamily="2" charset="-122"/>
                <a:cs typeface="Times New Roman" panose="02020603050405020304" pitchFamily="18" charset="0"/>
              </a:rPr>
              <a:t>with gully development.</a:t>
            </a:r>
            <a:endParaRPr kumimoji="0" lang="zh-CN" altLang="en-US" sz="2000" b="0" i="0" u="none" strike="noStrike" kern="1200" cap="none" spc="0" normalizeH="0" baseline="0" noProof="0" dirty="0">
              <a:ln>
                <a:noFill/>
              </a:ln>
              <a:solidFill>
                <a:srgbClr val="157E9F"/>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cxnSp>
        <p:nvCxnSpPr>
          <p:cNvPr id="25" name="直接连接符 24">
            <a:extLst>
              <a:ext uri="{FF2B5EF4-FFF2-40B4-BE49-F238E27FC236}">
                <a16:creationId xmlns:a16="http://schemas.microsoft.com/office/drawing/2014/main" id="{AC3596C9-3C2B-4075-AA4B-B7E625024ED8}"/>
              </a:ext>
            </a:extLst>
          </p:cNvPr>
          <p:cNvCxnSpPr>
            <a:cxnSpLocks/>
          </p:cNvCxnSpPr>
          <p:nvPr/>
        </p:nvCxnSpPr>
        <p:spPr>
          <a:xfrm>
            <a:off x="6715316" y="2173462"/>
            <a:ext cx="4767211" cy="0"/>
          </a:xfrm>
          <a:prstGeom prst="line">
            <a:avLst/>
          </a:prstGeom>
          <a:ln w="3175">
            <a:solidFill>
              <a:schemeClr val="tx1">
                <a:lumMod val="50000"/>
                <a:lumOff val="50000"/>
                <a:alpha val="33000"/>
              </a:schemeClr>
            </a:solidFill>
            <a:headEnd type="diamond"/>
            <a:tailEnd type="diamond"/>
          </a:ln>
        </p:spPr>
        <p:style>
          <a:lnRef idx="1">
            <a:schemeClr val="accent1"/>
          </a:lnRef>
          <a:fillRef idx="0">
            <a:schemeClr val="accent1"/>
          </a:fillRef>
          <a:effectRef idx="0">
            <a:schemeClr val="accent1"/>
          </a:effectRef>
          <a:fontRef idx="minor">
            <a:schemeClr val="tx1"/>
          </a:fontRef>
        </p:style>
      </p:cxnSp>
      <p:sp>
        <p:nvSpPr>
          <p:cNvPr id="26" name="文本框 25">
            <a:extLst>
              <a:ext uri="{FF2B5EF4-FFF2-40B4-BE49-F238E27FC236}">
                <a16:creationId xmlns:a16="http://schemas.microsoft.com/office/drawing/2014/main" id="{5E9EDB5D-BC0C-44A5-BD1F-13CF22EFDDFA}"/>
              </a:ext>
            </a:extLst>
          </p:cNvPr>
          <p:cNvSpPr txBox="1"/>
          <p:nvPr/>
        </p:nvSpPr>
        <p:spPr>
          <a:xfrm>
            <a:off x="6634733" y="4089315"/>
            <a:ext cx="4844588" cy="852602"/>
          </a:xfrm>
          <a:prstGeom prst="rect">
            <a:avLst/>
          </a:prstGeom>
          <a:noFill/>
        </p:spPr>
        <p:txBody>
          <a:bodyPr wrap="none" lIns="91436" tIns="45718" rIns="91436" bIns="45718" rtlCol="0">
            <a:spAutoFit/>
          </a:bodyPr>
          <a:lstStyle/>
          <a:p>
            <a:pPr lvl="0">
              <a:lnSpc>
                <a:spcPct val="130000"/>
              </a:lnSpc>
            </a:pPr>
            <a:r>
              <a:rPr lang="en-US" altLang="zh-CN" sz="2000" dirty="0">
                <a:solidFill>
                  <a:srgbClr val="157E9F"/>
                </a:solidFill>
                <a:latin typeface="Times New Roman" panose="02020603050405020304" pitchFamily="18" charset="0"/>
                <a:ea typeface="等线" panose="02010600030101010101" pitchFamily="2" charset="-122"/>
                <a:cs typeface="Times New Roman" panose="02020603050405020304" pitchFamily="18" charset="0"/>
              </a:rPr>
              <a:t>The slope morphology changes continuously </a:t>
            </a:r>
          </a:p>
          <a:p>
            <a:pPr lvl="0">
              <a:lnSpc>
                <a:spcPct val="130000"/>
              </a:lnSpc>
            </a:pPr>
            <a:r>
              <a:rPr lang="en-US" altLang="zh-CN" sz="2000" dirty="0">
                <a:solidFill>
                  <a:srgbClr val="157E9F"/>
                </a:solidFill>
                <a:latin typeface="Times New Roman" panose="02020603050405020304" pitchFamily="18" charset="0"/>
                <a:ea typeface="等线" panose="02010600030101010101" pitchFamily="2" charset="-122"/>
                <a:cs typeface="Times New Roman" panose="02020603050405020304" pitchFamily="18" charset="0"/>
              </a:rPr>
              <a:t>with gully development.</a:t>
            </a:r>
            <a:endParaRPr kumimoji="0" lang="zh-CN" altLang="en-US" sz="2000" b="0" i="0" u="none" strike="noStrike" kern="1200" cap="none" spc="0" normalizeH="0" baseline="0" noProof="0" dirty="0">
              <a:ln>
                <a:noFill/>
              </a:ln>
              <a:solidFill>
                <a:srgbClr val="157E9F"/>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cxnSp>
        <p:nvCxnSpPr>
          <p:cNvPr id="27" name="直接连接符 26">
            <a:extLst>
              <a:ext uri="{FF2B5EF4-FFF2-40B4-BE49-F238E27FC236}">
                <a16:creationId xmlns:a16="http://schemas.microsoft.com/office/drawing/2014/main" id="{6F37B4D8-947B-4923-984B-F52573526BFC}"/>
              </a:ext>
            </a:extLst>
          </p:cNvPr>
          <p:cNvCxnSpPr>
            <a:cxnSpLocks/>
          </p:cNvCxnSpPr>
          <p:nvPr/>
        </p:nvCxnSpPr>
        <p:spPr>
          <a:xfrm>
            <a:off x="6715316" y="4858057"/>
            <a:ext cx="4764005" cy="0"/>
          </a:xfrm>
          <a:prstGeom prst="line">
            <a:avLst/>
          </a:prstGeom>
          <a:ln w="3175">
            <a:solidFill>
              <a:schemeClr val="tx1">
                <a:lumMod val="50000"/>
                <a:lumOff val="50000"/>
                <a:alpha val="33000"/>
              </a:schemeClr>
            </a:solidFill>
            <a:headEnd type="diamond"/>
            <a:tailEnd type="diamond"/>
          </a:ln>
        </p:spPr>
        <p:style>
          <a:lnRef idx="1">
            <a:schemeClr val="accent1"/>
          </a:lnRef>
          <a:fillRef idx="0">
            <a:schemeClr val="accent1"/>
          </a:fillRef>
          <a:effectRef idx="0">
            <a:schemeClr val="accent1"/>
          </a:effectRef>
          <a:fontRef idx="minor">
            <a:schemeClr val="tx1"/>
          </a:fontRef>
        </p:style>
      </p:cxnSp>
      <p:sp>
        <p:nvSpPr>
          <p:cNvPr id="28" name="矩形 27">
            <a:extLst>
              <a:ext uri="{FF2B5EF4-FFF2-40B4-BE49-F238E27FC236}">
                <a16:creationId xmlns:a16="http://schemas.microsoft.com/office/drawing/2014/main" id="{9651D17A-4743-4693-B59E-D59F645F965F}"/>
              </a:ext>
            </a:extLst>
          </p:cNvPr>
          <p:cNvSpPr/>
          <p:nvPr/>
        </p:nvSpPr>
        <p:spPr>
          <a:xfrm>
            <a:off x="6558170" y="4894370"/>
            <a:ext cx="5211041" cy="1142616"/>
          </a:xfrm>
          <a:prstGeom prst="rect">
            <a:avLst/>
          </a:prstGeom>
        </p:spPr>
        <p:txBody>
          <a:bodyPr wrap="square" lIns="91436" tIns="45718" rIns="91436" bIns="45718">
            <a:spAutoFit/>
          </a:bodyPr>
          <a:lstStyle/>
          <a:p>
            <a:pPr marL="285750" lvl="0" indent="-285750">
              <a:lnSpc>
                <a:spcPct val="130000"/>
              </a:lnSpc>
              <a:buFont typeface="Arial" panose="020B0604020202020204" pitchFamily="34" charset="0"/>
              <a:buChar char="•"/>
            </a:pPr>
            <a:r>
              <a:rPr lang="en-US" altLang="zh-CN" dirty="0">
                <a:latin typeface="Times New Roman" panose="02020603050405020304" pitchFamily="18" charset="0"/>
                <a:ea typeface="等线" panose="02010600030101010101" pitchFamily="2" charset="-122"/>
                <a:cs typeface="Times New Roman" panose="02020603050405020304" pitchFamily="18" charset="0"/>
              </a:rPr>
              <a:t>Determined by both gradient and slope length</a:t>
            </a:r>
          </a:p>
          <a:p>
            <a:pPr marL="285750" lvl="0" indent="-285750">
              <a:lnSpc>
                <a:spcPct val="130000"/>
              </a:lnSpc>
              <a:buFont typeface="Arial" panose="020B0604020202020204" pitchFamily="34" charset="0"/>
              <a:buChar char="•"/>
            </a:pPr>
            <a:r>
              <a:rPr lang="en-US" altLang="zh-CN" dirty="0">
                <a:latin typeface="Times New Roman" panose="02020603050405020304" pitchFamily="18" charset="0"/>
                <a:ea typeface="等线" panose="02010600030101010101" pitchFamily="2" charset="-122"/>
                <a:cs typeface="Times New Roman" panose="02020603050405020304" pitchFamily="18" charset="0"/>
              </a:rPr>
              <a:t>Important for the collection of runoff</a:t>
            </a:r>
          </a:p>
          <a:p>
            <a:pPr marL="285750" lvl="0" indent="-285750">
              <a:lnSpc>
                <a:spcPct val="130000"/>
              </a:lnSpc>
              <a:buFont typeface="Arial" panose="020B0604020202020204" pitchFamily="34" charset="0"/>
              <a:buChar char="•"/>
            </a:pPr>
            <a:r>
              <a:rPr lang="en-US" altLang="zh-CN" dirty="0">
                <a:latin typeface="Times New Roman" panose="02020603050405020304" pitchFamily="18" charset="0"/>
                <a:ea typeface="等线" panose="02010600030101010101" pitchFamily="2" charset="-122"/>
                <a:cs typeface="Times New Roman" panose="02020603050405020304" pitchFamily="18" charset="0"/>
              </a:rPr>
              <a:t>Affect soil erosion process and degree</a:t>
            </a:r>
            <a:endParaRPr kumimoji="0" lang="en-US" altLang="zh-CN" b="0" i="0" u="none" strike="noStrike" kern="1200" cap="none" spc="0" normalizeH="0" baseline="0" noProof="0" dirty="0">
              <a:ln>
                <a:noFill/>
              </a:ln>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pic>
        <p:nvPicPr>
          <p:cNvPr id="29" name="图片 28" descr="ad1ca676b096fa6354d2585f9cff094">
            <a:extLst>
              <a:ext uri="{FF2B5EF4-FFF2-40B4-BE49-F238E27FC236}">
                <a16:creationId xmlns:a16="http://schemas.microsoft.com/office/drawing/2014/main" id="{480360BD-F749-4B5B-9C37-D40F32FE3AA3}"/>
              </a:ext>
            </a:extLst>
          </p:cNvPr>
          <p:cNvPicPr/>
          <p:nvPr/>
        </p:nvPicPr>
        <p:blipFill rotWithShape="1">
          <a:blip r:embed="rId3"/>
          <a:srcRect t="3218" r="6057" b="9851"/>
          <a:stretch/>
        </p:blipFill>
        <p:spPr bwMode="auto">
          <a:xfrm>
            <a:off x="589247" y="1249157"/>
            <a:ext cx="2437319" cy="1442559"/>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pic>
        <p:nvPicPr>
          <p:cNvPr id="30" name="图片 29" descr="17d8d0fb27637feade5afee44b7cfb1">
            <a:extLst>
              <a:ext uri="{FF2B5EF4-FFF2-40B4-BE49-F238E27FC236}">
                <a16:creationId xmlns:a16="http://schemas.microsoft.com/office/drawing/2014/main" id="{E2084409-70B0-4309-98A5-F26F7BAC5E77}"/>
              </a:ext>
            </a:extLst>
          </p:cNvPr>
          <p:cNvPicPr/>
          <p:nvPr/>
        </p:nvPicPr>
        <p:blipFill>
          <a:blip r:embed="rId4"/>
          <a:stretch>
            <a:fillRect/>
          </a:stretch>
        </p:blipFill>
        <p:spPr>
          <a:xfrm>
            <a:off x="589247" y="3032234"/>
            <a:ext cx="2439092" cy="1431014"/>
          </a:xfrm>
          <a:prstGeom prst="rect">
            <a:avLst/>
          </a:prstGeom>
          <a:ln>
            <a:noFill/>
          </a:ln>
          <a:effectLst>
            <a:outerShdw blurRad="292100" dist="139700" dir="2700000" algn="tl" rotWithShape="0">
              <a:srgbClr val="333333">
                <a:alpha val="65000"/>
              </a:srgbClr>
            </a:outerShdw>
          </a:effectLst>
        </p:spPr>
      </p:pic>
      <p:pic>
        <p:nvPicPr>
          <p:cNvPr id="31" name="图片 30" descr="782b518adbe782e8e40c4c4d9226454">
            <a:extLst>
              <a:ext uri="{FF2B5EF4-FFF2-40B4-BE49-F238E27FC236}">
                <a16:creationId xmlns:a16="http://schemas.microsoft.com/office/drawing/2014/main" id="{8CC0642C-C223-4C00-8E17-C9359FEF486A}"/>
              </a:ext>
            </a:extLst>
          </p:cNvPr>
          <p:cNvPicPr/>
          <p:nvPr/>
        </p:nvPicPr>
        <p:blipFill>
          <a:blip r:embed="rId5"/>
          <a:stretch>
            <a:fillRect/>
          </a:stretch>
        </p:blipFill>
        <p:spPr>
          <a:xfrm>
            <a:off x="589247" y="4803765"/>
            <a:ext cx="2439092" cy="1431014"/>
          </a:xfrm>
          <a:prstGeom prst="rect">
            <a:avLst/>
          </a:prstGeom>
          <a:ln>
            <a:noFill/>
          </a:ln>
          <a:effectLst>
            <a:outerShdw blurRad="292100" dist="139700" dir="2700000" algn="tl" rotWithShape="0">
              <a:srgbClr val="333333">
                <a:alpha val="65000"/>
              </a:srgbClr>
            </a:outerShdw>
          </a:effectLst>
        </p:spPr>
      </p:pic>
      <p:sp>
        <p:nvSpPr>
          <p:cNvPr id="32" name="右箭头 73">
            <a:extLst>
              <a:ext uri="{FF2B5EF4-FFF2-40B4-BE49-F238E27FC236}">
                <a16:creationId xmlns:a16="http://schemas.microsoft.com/office/drawing/2014/main" id="{AC7EBAC2-4670-452F-97DF-9FD6FC9D2CFE}"/>
              </a:ext>
            </a:extLst>
          </p:cNvPr>
          <p:cNvSpPr/>
          <p:nvPr/>
        </p:nvSpPr>
        <p:spPr>
          <a:xfrm>
            <a:off x="3540054" y="1930895"/>
            <a:ext cx="296157" cy="290588"/>
          </a:xfrm>
          <a:prstGeom prst="rightArrow">
            <a:avLst/>
          </a:prstGeom>
          <a:solidFill>
            <a:srgbClr val="157E9F"/>
          </a:solidFill>
          <a:ln w="9525" cap="flat" cmpd="sng" algn="ctr">
            <a:solidFill>
              <a:srgbClr val="157E9F"/>
            </a:solidFill>
            <a:prstDash val="solid"/>
          </a:ln>
          <a:effectLst>
            <a:outerShdw blurRad="40000" dist="23000" dir="5400000" rotWithShape="0">
              <a:srgbClr val="000000">
                <a:alpha val="35000"/>
              </a:srgbClr>
            </a:outerShdw>
          </a:effectLst>
        </p:spPr>
        <p:txBody>
          <a:bodyPr rot="0" spcFirstLastPara="0" vert="horz" wrap="square" lIns="91440" tIns="45720" rIns="91440" bIns="45720" numCol="1" spcCol="0" rtlCol="0" fromWordArt="0" anchor="ctr" anchorCtr="0" forceAA="0" compatLnSpc="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panose="02010600030101010101" pitchFamily="2" charset="-122"/>
              <a:cs typeface="+mn-cs"/>
            </a:endParaRPr>
          </a:p>
        </p:txBody>
      </p:sp>
      <p:sp>
        <p:nvSpPr>
          <p:cNvPr id="33" name="右箭头 79">
            <a:extLst>
              <a:ext uri="{FF2B5EF4-FFF2-40B4-BE49-F238E27FC236}">
                <a16:creationId xmlns:a16="http://schemas.microsoft.com/office/drawing/2014/main" id="{51561479-8FF9-4661-A901-606E019C9385}"/>
              </a:ext>
            </a:extLst>
          </p:cNvPr>
          <p:cNvSpPr/>
          <p:nvPr/>
        </p:nvSpPr>
        <p:spPr>
          <a:xfrm>
            <a:off x="3552107" y="3587698"/>
            <a:ext cx="296157" cy="290588"/>
          </a:xfrm>
          <a:prstGeom prst="rightArrow">
            <a:avLst/>
          </a:prstGeom>
          <a:solidFill>
            <a:srgbClr val="157E9F"/>
          </a:solidFill>
          <a:ln w="9525" cap="flat" cmpd="sng" algn="ctr">
            <a:solidFill>
              <a:srgbClr val="157E9F"/>
            </a:solidFill>
            <a:prstDash val="solid"/>
          </a:ln>
          <a:effectLst>
            <a:outerShdw blurRad="40000" dist="23000" dir="5400000" rotWithShape="0">
              <a:srgbClr val="000000">
                <a:alpha val="35000"/>
              </a:srgbClr>
            </a:outerShdw>
          </a:effectLst>
        </p:spPr>
        <p:txBody>
          <a:bodyPr rot="0" spcFirstLastPara="0" vert="horz" wrap="square" lIns="91440" tIns="45720" rIns="91440" bIns="45720" numCol="1" spcCol="0" rtlCol="0" fromWordArt="0" anchor="ctr" anchorCtr="0" forceAA="0" compatLnSpc="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panose="02010600030101010101" pitchFamily="2" charset="-122"/>
              <a:cs typeface="+mn-cs"/>
            </a:endParaRPr>
          </a:p>
        </p:txBody>
      </p:sp>
      <p:sp>
        <p:nvSpPr>
          <p:cNvPr id="34" name="右箭头 87">
            <a:extLst>
              <a:ext uri="{FF2B5EF4-FFF2-40B4-BE49-F238E27FC236}">
                <a16:creationId xmlns:a16="http://schemas.microsoft.com/office/drawing/2014/main" id="{CE535630-A4CD-44B3-B430-1BA7AC4E8BC5}"/>
              </a:ext>
            </a:extLst>
          </p:cNvPr>
          <p:cNvSpPr/>
          <p:nvPr/>
        </p:nvSpPr>
        <p:spPr>
          <a:xfrm>
            <a:off x="3522916" y="5373978"/>
            <a:ext cx="296157" cy="290588"/>
          </a:xfrm>
          <a:prstGeom prst="rightArrow">
            <a:avLst/>
          </a:prstGeom>
          <a:solidFill>
            <a:srgbClr val="157E9F"/>
          </a:solidFill>
          <a:ln w="9525" cap="flat" cmpd="sng" algn="ctr">
            <a:solidFill>
              <a:srgbClr val="157E9F"/>
            </a:solidFill>
            <a:prstDash val="solid"/>
          </a:ln>
          <a:effectLst>
            <a:outerShdw blurRad="40000" dist="23000" dir="5400000" rotWithShape="0">
              <a:srgbClr val="000000">
                <a:alpha val="35000"/>
              </a:srgbClr>
            </a:outerShdw>
          </a:effectLst>
        </p:spPr>
        <p:txBody>
          <a:bodyPr rot="0" spcFirstLastPara="0" vert="horz" wrap="square" lIns="91440" tIns="45720" rIns="91440" bIns="45720" numCol="1" spcCol="0" rtlCol="0" fromWordArt="0" anchor="ctr" anchorCtr="0" forceAA="0" compatLnSpc="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panose="02010600030101010101" pitchFamily="2" charset="-122"/>
              <a:cs typeface="+mn-cs"/>
            </a:endParaRPr>
          </a:p>
        </p:txBody>
      </p:sp>
      <p:pic>
        <p:nvPicPr>
          <p:cNvPr id="35" name="图片 34">
            <a:extLst>
              <a:ext uri="{FF2B5EF4-FFF2-40B4-BE49-F238E27FC236}">
                <a16:creationId xmlns:a16="http://schemas.microsoft.com/office/drawing/2014/main" id="{1F808F55-51C7-48FB-9CD6-0E11A6831A70}"/>
              </a:ext>
            </a:extLst>
          </p:cNvPr>
          <p:cNvPicPr>
            <a:picLocks noChangeAspect="1"/>
          </p:cNvPicPr>
          <p:nvPr/>
        </p:nvPicPr>
        <p:blipFill>
          <a:blip r:embed="rId6"/>
          <a:stretch>
            <a:fillRect/>
          </a:stretch>
        </p:blipFill>
        <p:spPr>
          <a:xfrm>
            <a:off x="4318138" y="4954667"/>
            <a:ext cx="1585913" cy="1083974"/>
          </a:xfrm>
          <a:prstGeom prst="rect">
            <a:avLst/>
          </a:prstGeom>
          <a:ln>
            <a:noFill/>
          </a:ln>
          <a:effectLst/>
        </p:spPr>
      </p:pic>
      <p:pic>
        <p:nvPicPr>
          <p:cNvPr id="36" name="图片 35">
            <a:extLst>
              <a:ext uri="{FF2B5EF4-FFF2-40B4-BE49-F238E27FC236}">
                <a16:creationId xmlns:a16="http://schemas.microsoft.com/office/drawing/2014/main" id="{695A1F8F-2B72-4C70-9F56-B7E896F93C2B}"/>
              </a:ext>
            </a:extLst>
          </p:cNvPr>
          <p:cNvPicPr>
            <a:picLocks noChangeAspect="1"/>
          </p:cNvPicPr>
          <p:nvPr/>
        </p:nvPicPr>
        <p:blipFill>
          <a:blip r:embed="rId7"/>
          <a:stretch>
            <a:fillRect/>
          </a:stretch>
        </p:blipFill>
        <p:spPr>
          <a:xfrm>
            <a:off x="4442856" y="3270490"/>
            <a:ext cx="1336475" cy="1068698"/>
          </a:xfrm>
          <a:prstGeom prst="roundRect">
            <a:avLst>
              <a:gd name="adj" fmla="val 8594"/>
            </a:avLst>
          </a:prstGeom>
          <a:solidFill>
            <a:srgbClr val="FFFFFF">
              <a:shade val="85000"/>
            </a:srgbClr>
          </a:solidFill>
          <a:ln>
            <a:noFill/>
          </a:ln>
          <a:effectLst/>
        </p:spPr>
      </p:pic>
      <p:pic>
        <p:nvPicPr>
          <p:cNvPr id="37" name="图片 36">
            <a:extLst>
              <a:ext uri="{FF2B5EF4-FFF2-40B4-BE49-F238E27FC236}">
                <a16:creationId xmlns:a16="http://schemas.microsoft.com/office/drawing/2014/main" id="{F73AEA4F-851E-4A70-9029-620D5A64705F}"/>
              </a:ext>
            </a:extLst>
          </p:cNvPr>
          <p:cNvPicPr>
            <a:picLocks noChangeAspect="1"/>
          </p:cNvPicPr>
          <p:nvPr/>
        </p:nvPicPr>
        <p:blipFill>
          <a:blip r:embed="rId8"/>
          <a:stretch>
            <a:fillRect/>
          </a:stretch>
        </p:blipFill>
        <p:spPr>
          <a:xfrm>
            <a:off x="4375735" y="1454852"/>
            <a:ext cx="1470715" cy="1200159"/>
          </a:xfrm>
          <a:prstGeom prst="rect">
            <a:avLst/>
          </a:prstGeom>
          <a:ln>
            <a:noFill/>
          </a:ln>
          <a:effectLst/>
        </p:spPr>
      </p:pic>
      <p:sp>
        <p:nvSpPr>
          <p:cNvPr id="38" name="文本框 37">
            <a:extLst>
              <a:ext uri="{FF2B5EF4-FFF2-40B4-BE49-F238E27FC236}">
                <a16:creationId xmlns:a16="http://schemas.microsoft.com/office/drawing/2014/main" id="{1A6B467D-083F-4B79-80D5-525C16D8616C}"/>
              </a:ext>
            </a:extLst>
          </p:cNvPr>
          <p:cNvSpPr txBox="1"/>
          <p:nvPr/>
        </p:nvSpPr>
        <p:spPr>
          <a:xfrm>
            <a:off x="4155133" y="2804959"/>
            <a:ext cx="2192106" cy="338554"/>
          </a:xfrm>
          <a:prstGeom prst="rect">
            <a:avLst/>
          </a:prstGeom>
          <a:noFill/>
        </p:spPr>
        <p:txBody>
          <a:bodyPr wrap="square" rtlCol="0">
            <a:spAutoFit/>
          </a:bodyPr>
          <a:lstStyle/>
          <a:p>
            <a:r>
              <a:rPr lang="en-US" altLang="zh-CN" sz="1600" dirty="0">
                <a:latin typeface="Times New Roman" panose="02020603050405020304" pitchFamily="18" charset="0"/>
                <a:ea typeface="等线" panose="02010600030101010101" pitchFamily="2" charset="-122"/>
                <a:cs typeface="Times New Roman" panose="02020603050405020304" pitchFamily="18" charset="0"/>
              </a:rPr>
              <a:t> ‘V’  cross section</a:t>
            </a:r>
            <a:endParaRPr lang="zh-CN" altLang="en-US" sz="1600" dirty="0">
              <a:latin typeface="Times New Roman" panose="02020603050405020304" pitchFamily="18" charset="0"/>
              <a:ea typeface="等线" panose="02010600030101010101" pitchFamily="2" charset="-122"/>
              <a:cs typeface="Times New Roman" panose="02020603050405020304" pitchFamily="18" charset="0"/>
            </a:endParaRPr>
          </a:p>
        </p:txBody>
      </p:sp>
      <p:sp>
        <p:nvSpPr>
          <p:cNvPr id="39" name="文本框 38">
            <a:extLst>
              <a:ext uri="{FF2B5EF4-FFF2-40B4-BE49-F238E27FC236}">
                <a16:creationId xmlns:a16="http://schemas.microsoft.com/office/drawing/2014/main" id="{16F2D343-3A0A-4E77-87F7-CCD5AE924479}"/>
              </a:ext>
            </a:extLst>
          </p:cNvPr>
          <p:cNvSpPr txBox="1"/>
          <p:nvPr/>
        </p:nvSpPr>
        <p:spPr>
          <a:xfrm>
            <a:off x="4155133" y="6095157"/>
            <a:ext cx="2378973" cy="338554"/>
          </a:xfrm>
          <a:prstGeom prst="rect">
            <a:avLst/>
          </a:prstGeom>
          <a:noFill/>
        </p:spPr>
        <p:txBody>
          <a:bodyPr wrap="square" rtlCol="0">
            <a:spAutoFit/>
          </a:bodyPr>
          <a:lstStyle/>
          <a:p>
            <a:r>
              <a:rPr lang="en-US" altLang="zh-CN" sz="1600" dirty="0">
                <a:latin typeface="Times New Roman" panose="02020603050405020304" pitchFamily="18" charset="0"/>
                <a:ea typeface="等线" panose="02010600030101010101" pitchFamily="2" charset="-122"/>
                <a:cs typeface="Times New Roman" panose="02020603050405020304" pitchFamily="18" charset="0"/>
              </a:rPr>
              <a:t>‘U’  cross section</a:t>
            </a:r>
            <a:endParaRPr lang="zh-CN" altLang="en-US" sz="1600" dirty="0">
              <a:latin typeface="Times New Roman" panose="02020603050405020304" pitchFamily="18" charset="0"/>
              <a:ea typeface="等线" panose="02010600030101010101" pitchFamily="2" charset="-122"/>
              <a:cs typeface="Times New Roman" panose="02020603050405020304" pitchFamily="18" charset="0"/>
            </a:endParaRPr>
          </a:p>
        </p:txBody>
      </p:sp>
      <p:sp>
        <p:nvSpPr>
          <p:cNvPr id="40" name="文本框 39">
            <a:extLst>
              <a:ext uri="{FF2B5EF4-FFF2-40B4-BE49-F238E27FC236}">
                <a16:creationId xmlns:a16="http://schemas.microsoft.com/office/drawing/2014/main" id="{AF37C69F-1714-4A2C-9586-8E4286B4EA56}"/>
              </a:ext>
            </a:extLst>
          </p:cNvPr>
          <p:cNvSpPr txBox="1"/>
          <p:nvPr/>
        </p:nvSpPr>
        <p:spPr>
          <a:xfrm>
            <a:off x="3994483" y="4462902"/>
            <a:ext cx="2539623" cy="338554"/>
          </a:xfrm>
          <a:prstGeom prst="rect">
            <a:avLst/>
          </a:prstGeom>
          <a:noFill/>
        </p:spPr>
        <p:txBody>
          <a:bodyPr wrap="square" rtlCol="0">
            <a:spAutoFit/>
          </a:bodyPr>
          <a:lstStyle/>
          <a:p>
            <a:r>
              <a:rPr lang="en-US" altLang="zh-CN" sz="1600" dirty="0">
                <a:latin typeface="Times New Roman" panose="02020603050405020304" pitchFamily="18" charset="0"/>
                <a:ea typeface="等线" panose="02010600030101010101" pitchFamily="2" charset="-122"/>
                <a:cs typeface="Times New Roman" panose="02020603050405020304" pitchFamily="18" charset="0"/>
              </a:rPr>
              <a:t>Transitional cross section</a:t>
            </a:r>
            <a:endParaRPr lang="zh-CN" altLang="en-US" sz="1600" dirty="0">
              <a:latin typeface="Times New Roman" panose="02020603050405020304" pitchFamily="18" charset="0"/>
              <a:ea typeface="等线" panose="02010600030101010101" pitchFamily="2" charset="-122"/>
              <a:cs typeface="Times New Roman" panose="02020603050405020304" pitchFamily="18" charset="0"/>
            </a:endParaRPr>
          </a:p>
        </p:txBody>
      </p:sp>
      <p:sp>
        <p:nvSpPr>
          <p:cNvPr id="41" name="矩形 40">
            <a:extLst>
              <a:ext uri="{FF2B5EF4-FFF2-40B4-BE49-F238E27FC236}">
                <a16:creationId xmlns:a16="http://schemas.microsoft.com/office/drawing/2014/main" id="{281FC508-B4AA-444E-B334-AD65FFA4933C}"/>
              </a:ext>
            </a:extLst>
          </p:cNvPr>
          <p:cNvSpPr/>
          <p:nvPr/>
        </p:nvSpPr>
        <p:spPr>
          <a:xfrm>
            <a:off x="6558170" y="2236215"/>
            <a:ext cx="5633830" cy="1496816"/>
          </a:xfrm>
          <a:prstGeom prst="rect">
            <a:avLst/>
          </a:prstGeom>
        </p:spPr>
        <p:txBody>
          <a:bodyPr wrap="square" lIns="91436" tIns="45718" rIns="91436" bIns="45718">
            <a:spAutoFit/>
          </a:bodyPr>
          <a:lstStyle/>
          <a:p>
            <a:pPr marL="285750" lvl="0" indent="-285750">
              <a:lnSpc>
                <a:spcPct val="130000"/>
              </a:lnSpc>
              <a:buFont typeface="Arial" panose="020B0604020202020204" pitchFamily="34" charset="0"/>
              <a:buChar char="•"/>
            </a:pPr>
            <a:r>
              <a:rPr lang="en-US" altLang="zh-CN" dirty="0">
                <a:latin typeface="Times New Roman" panose="02020603050405020304" pitchFamily="18" charset="0"/>
                <a:ea typeface="等线" panose="02010600030101010101" pitchFamily="2" charset="-122"/>
                <a:cs typeface="Times New Roman" panose="02020603050405020304" pitchFamily="18" charset="0"/>
              </a:rPr>
              <a:t>Distinct morphological characteristics: "V" shape, "U" shape</a:t>
            </a:r>
          </a:p>
          <a:p>
            <a:pPr marL="285750" lvl="0" indent="-285750">
              <a:lnSpc>
                <a:spcPct val="130000"/>
              </a:lnSpc>
              <a:buFont typeface="Arial" panose="020B0604020202020204" pitchFamily="34" charset="0"/>
              <a:buChar char="•"/>
            </a:pPr>
            <a:r>
              <a:rPr lang="en-US" altLang="zh-CN" dirty="0">
                <a:latin typeface="Times New Roman" panose="02020603050405020304" pitchFamily="18" charset="0"/>
                <a:ea typeface="等线" panose="02010600030101010101" pitchFamily="2" charset="-122"/>
                <a:cs typeface="Times New Roman" panose="02020603050405020304" pitchFamily="18" charset="0"/>
              </a:rPr>
              <a:t>Regional differences and developmental stage differences</a:t>
            </a:r>
            <a:endParaRPr kumimoji="0" lang="en-US" altLang="zh-CN" b="0" i="0" u="none" strike="noStrike" kern="1200" cap="none" spc="0" normalizeH="0" baseline="0" noProof="0" dirty="0">
              <a:ln>
                <a:noFill/>
              </a:ln>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18567798"/>
      </p:ext>
    </p:extLst>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advClick="0" advTm="2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a:extLst>
              <a:ext uri="{FF2B5EF4-FFF2-40B4-BE49-F238E27FC236}">
                <a16:creationId xmlns:a16="http://schemas.microsoft.com/office/drawing/2014/main" id="{C0A3FAC5-DDFD-43B7-AF85-493F941840A3}"/>
              </a:ext>
            </a:extLst>
          </p:cNvPr>
          <p:cNvSpPr txBox="1"/>
          <p:nvPr/>
        </p:nvSpPr>
        <p:spPr>
          <a:xfrm>
            <a:off x="1217883" y="314325"/>
            <a:ext cx="8468992" cy="523220"/>
          </a:xfrm>
          <a:prstGeom prst="rect">
            <a:avLst/>
          </a:prstGeom>
          <a:noFill/>
        </p:spPr>
        <p:txBody>
          <a:bodyPr wrap="square" rtlCol="0">
            <a:spAutoFit/>
          </a:bodyPr>
          <a:lstStyle/>
          <a:p>
            <a:pPr marL="285750" indent="-285750">
              <a:buFont typeface="Wingdings" panose="05000000000000000000" pitchFamily="2" charset="2"/>
              <a:buChar char="Ø"/>
            </a:pPr>
            <a:r>
              <a:rPr lang="en-US" altLang="zh-CN" sz="2800" b="1" dirty="0">
                <a:solidFill>
                  <a:srgbClr val="31859C"/>
                </a:solidFill>
                <a:latin typeface="Times New Roman" panose="02020603050405020304" pitchFamily="18" charset="0"/>
                <a:ea typeface="微软雅黑" panose="020B0503020204020204" pitchFamily="34" charset="-122"/>
                <a:cs typeface="Times New Roman" panose="02020603050405020304" pitchFamily="18" charset="0"/>
              </a:rPr>
              <a:t>Research data</a:t>
            </a:r>
          </a:p>
        </p:txBody>
      </p:sp>
      <p:sp>
        <p:nvSpPr>
          <p:cNvPr id="11" name="椭圆 10">
            <a:extLst>
              <a:ext uri="{FF2B5EF4-FFF2-40B4-BE49-F238E27FC236}">
                <a16:creationId xmlns:a16="http://schemas.microsoft.com/office/drawing/2014/main" id="{AF31ADB0-76C4-4A82-9699-43A6EB0E27CE}"/>
              </a:ext>
            </a:extLst>
          </p:cNvPr>
          <p:cNvSpPr/>
          <p:nvPr/>
        </p:nvSpPr>
        <p:spPr>
          <a:xfrm>
            <a:off x="-1227137" y="-1346200"/>
            <a:ext cx="2454275" cy="2452688"/>
          </a:xfrm>
          <a:prstGeom prst="ellipse">
            <a:avLst/>
          </a:prstGeom>
          <a:solidFill>
            <a:srgbClr val="48A2A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2" name="椭圆 11">
            <a:extLst>
              <a:ext uri="{FF2B5EF4-FFF2-40B4-BE49-F238E27FC236}">
                <a16:creationId xmlns:a16="http://schemas.microsoft.com/office/drawing/2014/main" id="{12C3D3E4-CE84-4E0A-A803-22FE62D51460}"/>
              </a:ext>
            </a:extLst>
          </p:cNvPr>
          <p:cNvSpPr/>
          <p:nvPr/>
        </p:nvSpPr>
        <p:spPr>
          <a:xfrm>
            <a:off x="434975" y="314325"/>
            <a:ext cx="792163" cy="792163"/>
          </a:xfrm>
          <a:prstGeom prst="ellipse">
            <a:avLst/>
          </a:prstGeom>
          <a:solidFill>
            <a:srgbClr val="6C92C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8" name="矩形 7">
            <a:extLst>
              <a:ext uri="{FF2B5EF4-FFF2-40B4-BE49-F238E27FC236}">
                <a16:creationId xmlns:a16="http://schemas.microsoft.com/office/drawing/2014/main" id="{A344E9D6-A2C8-48A8-B29F-7FFF4574D48C}"/>
              </a:ext>
            </a:extLst>
          </p:cNvPr>
          <p:cNvSpPr/>
          <p:nvPr/>
        </p:nvSpPr>
        <p:spPr>
          <a:xfrm>
            <a:off x="7267105" y="126332"/>
            <a:ext cx="133588" cy="6607713"/>
          </a:xfrm>
          <a:prstGeom prst="rect">
            <a:avLst/>
          </a:prstGeom>
          <a:solidFill>
            <a:srgbClr val="74A7B7"/>
          </a:solidFill>
          <a:ln>
            <a:solidFill>
              <a:srgbClr val="74A7B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9" name="矩形 8">
            <a:extLst>
              <a:ext uri="{FF2B5EF4-FFF2-40B4-BE49-F238E27FC236}">
                <a16:creationId xmlns:a16="http://schemas.microsoft.com/office/drawing/2014/main" id="{E7A0119E-EF4D-4151-B862-303565D0D538}"/>
              </a:ext>
            </a:extLst>
          </p:cNvPr>
          <p:cNvSpPr/>
          <p:nvPr/>
        </p:nvSpPr>
        <p:spPr>
          <a:xfrm>
            <a:off x="7591926" y="799634"/>
            <a:ext cx="4483278" cy="5944066"/>
          </a:xfrm>
          <a:prstGeom prst="rect">
            <a:avLst/>
          </a:prstGeom>
          <a:solidFill>
            <a:schemeClr val="bg1"/>
          </a:solidFill>
          <a:ln>
            <a:solidFill>
              <a:srgbClr val="75A7B7"/>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3" name="组合 12">
            <a:extLst>
              <a:ext uri="{FF2B5EF4-FFF2-40B4-BE49-F238E27FC236}">
                <a16:creationId xmlns:a16="http://schemas.microsoft.com/office/drawing/2014/main" id="{9A42BA8B-FE6D-4A8C-9E72-0E8C3850B14A}"/>
              </a:ext>
            </a:extLst>
          </p:cNvPr>
          <p:cNvGrpSpPr/>
          <p:nvPr/>
        </p:nvGrpSpPr>
        <p:grpSpPr>
          <a:xfrm>
            <a:off x="7454354" y="921123"/>
            <a:ext cx="4248628" cy="5701087"/>
            <a:chOff x="1474768" y="136477"/>
            <a:chExt cx="5895832" cy="6414447"/>
          </a:xfrm>
        </p:grpSpPr>
        <p:sp>
          <p:nvSpPr>
            <p:cNvPr id="14" name="矩形 13">
              <a:extLst>
                <a:ext uri="{FF2B5EF4-FFF2-40B4-BE49-F238E27FC236}">
                  <a16:creationId xmlns:a16="http://schemas.microsoft.com/office/drawing/2014/main" id="{65972AD2-AF43-4D3E-B4F9-238C81AF507E}"/>
                </a:ext>
              </a:extLst>
            </p:cNvPr>
            <p:cNvSpPr/>
            <p:nvPr/>
          </p:nvSpPr>
          <p:spPr>
            <a:xfrm>
              <a:off x="1474768" y="136477"/>
              <a:ext cx="5895832" cy="6414447"/>
            </a:xfrm>
            <a:prstGeom prst="rect">
              <a:avLst/>
            </a:prstGeom>
            <a:solidFill>
              <a:schemeClr val="bg1"/>
            </a:solidFill>
            <a:ln w="3175" cap="flat" cmpd="sng" algn="ctr">
              <a:solidFill>
                <a:schemeClr val="bg1"/>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grpSp>
          <p:nvGrpSpPr>
            <p:cNvPr id="15" name="组合 14">
              <a:extLst>
                <a:ext uri="{FF2B5EF4-FFF2-40B4-BE49-F238E27FC236}">
                  <a16:creationId xmlns:a16="http://schemas.microsoft.com/office/drawing/2014/main" id="{EE316B31-9AB6-4054-A9C9-920D09E35822}"/>
                </a:ext>
              </a:extLst>
            </p:cNvPr>
            <p:cNvGrpSpPr/>
            <p:nvPr/>
          </p:nvGrpSpPr>
          <p:grpSpPr>
            <a:xfrm>
              <a:off x="1623415" y="284927"/>
              <a:ext cx="5600149" cy="6176753"/>
              <a:chOff x="1623415" y="284927"/>
              <a:chExt cx="5600149" cy="6176753"/>
            </a:xfrm>
          </p:grpSpPr>
          <p:pic>
            <p:nvPicPr>
              <p:cNvPr id="16" name="图片 15">
                <a:extLst>
                  <a:ext uri="{FF2B5EF4-FFF2-40B4-BE49-F238E27FC236}">
                    <a16:creationId xmlns:a16="http://schemas.microsoft.com/office/drawing/2014/main" id="{8BDA6B70-9632-40F2-B8E2-AF3D369A6227}"/>
                  </a:ext>
                </a:extLst>
              </p:cNvPr>
              <p:cNvPicPr/>
              <p:nvPr/>
            </p:nvPicPr>
            <p:blipFill rotWithShape="1">
              <a:blip r:embed="rId3"/>
              <a:srcRect l="37322" t="12843" r="30532" b="10959"/>
              <a:stretch/>
            </p:blipFill>
            <p:spPr bwMode="auto">
              <a:xfrm>
                <a:off x="1630400" y="284928"/>
                <a:ext cx="1214755" cy="1619885"/>
              </a:xfrm>
              <a:prstGeom prst="rect">
                <a:avLst/>
              </a:prstGeom>
              <a:ln>
                <a:noFill/>
              </a:ln>
              <a:extLst>
                <a:ext uri="{53640926-AAD7-44D8-BBD7-CCE9431645EC}">
                  <a14:shadowObscured xmlns:a14="http://schemas.microsoft.com/office/drawing/2010/main"/>
                </a:ext>
              </a:extLst>
            </p:spPr>
          </p:pic>
          <p:pic>
            <p:nvPicPr>
              <p:cNvPr id="17" name="图片 16">
                <a:extLst>
                  <a:ext uri="{FF2B5EF4-FFF2-40B4-BE49-F238E27FC236}">
                    <a16:creationId xmlns:a16="http://schemas.microsoft.com/office/drawing/2014/main" id="{0EE1905C-E199-46B8-AA82-7E8BD9D6CDDA}"/>
                  </a:ext>
                </a:extLst>
              </p:cNvPr>
              <p:cNvPicPr/>
              <p:nvPr/>
            </p:nvPicPr>
            <p:blipFill rotWithShape="1">
              <a:blip r:embed="rId4"/>
              <a:srcRect l="36600" t="12628" r="30653" b="10103"/>
              <a:stretch/>
            </p:blipFill>
            <p:spPr bwMode="auto">
              <a:xfrm>
                <a:off x="3672772" y="284927"/>
                <a:ext cx="1220470" cy="1619885"/>
              </a:xfrm>
              <a:prstGeom prst="rect">
                <a:avLst/>
              </a:prstGeom>
              <a:solidFill>
                <a:srgbClr val="FF0000"/>
              </a:solidFill>
              <a:ln w="12700">
                <a:noFill/>
              </a:ln>
              <a:extLst>
                <a:ext uri="{53640926-AAD7-44D8-BBD7-CCE9431645EC}">
                  <a14:shadowObscured xmlns:a14="http://schemas.microsoft.com/office/drawing/2010/main"/>
                </a:ext>
              </a:extLst>
            </p:spPr>
          </p:pic>
          <p:pic>
            <p:nvPicPr>
              <p:cNvPr id="18" name="图片 17">
                <a:extLst>
                  <a:ext uri="{FF2B5EF4-FFF2-40B4-BE49-F238E27FC236}">
                    <a16:creationId xmlns:a16="http://schemas.microsoft.com/office/drawing/2014/main" id="{C40CEC8B-87B4-4E95-8201-7295AFC8E026}"/>
                  </a:ext>
                </a:extLst>
              </p:cNvPr>
              <p:cNvPicPr/>
              <p:nvPr/>
            </p:nvPicPr>
            <p:blipFill rotWithShape="1">
              <a:blip r:embed="rId5"/>
              <a:srcRect l="37082" t="12843" r="30412" b="10103"/>
              <a:stretch/>
            </p:blipFill>
            <p:spPr bwMode="auto">
              <a:xfrm>
                <a:off x="5720860" y="284928"/>
                <a:ext cx="1214755" cy="1619885"/>
              </a:xfrm>
              <a:prstGeom prst="rect">
                <a:avLst/>
              </a:prstGeom>
              <a:ln>
                <a:noFill/>
              </a:ln>
              <a:extLst>
                <a:ext uri="{53640926-AAD7-44D8-BBD7-CCE9431645EC}">
                  <a14:shadowObscured xmlns:a14="http://schemas.microsoft.com/office/drawing/2010/main"/>
                </a:ext>
              </a:extLst>
            </p:spPr>
          </p:pic>
          <p:pic>
            <p:nvPicPr>
              <p:cNvPr id="19" name="图片 18">
                <a:extLst>
                  <a:ext uri="{FF2B5EF4-FFF2-40B4-BE49-F238E27FC236}">
                    <a16:creationId xmlns:a16="http://schemas.microsoft.com/office/drawing/2014/main" id="{82E98078-0AF6-4053-ABD0-7CE69AADE6EA}"/>
                  </a:ext>
                </a:extLst>
              </p:cNvPr>
              <p:cNvPicPr/>
              <p:nvPr/>
            </p:nvPicPr>
            <p:blipFill rotWithShape="1">
              <a:blip r:embed="rId6"/>
              <a:srcRect l="37202" t="12843" r="30291" b="10531"/>
              <a:stretch/>
            </p:blipFill>
            <p:spPr bwMode="auto">
              <a:xfrm>
                <a:off x="1623415" y="2412049"/>
                <a:ext cx="1221740" cy="1619885"/>
              </a:xfrm>
              <a:prstGeom prst="rect">
                <a:avLst/>
              </a:prstGeom>
              <a:ln>
                <a:noFill/>
              </a:ln>
              <a:extLst>
                <a:ext uri="{53640926-AAD7-44D8-BBD7-CCE9431645EC}">
                  <a14:shadowObscured xmlns:a14="http://schemas.microsoft.com/office/drawing/2010/main"/>
                </a:ext>
              </a:extLst>
            </p:spPr>
          </p:pic>
          <p:pic>
            <p:nvPicPr>
              <p:cNvPr id="20" name="图片 19">
                <a:extLst>
                  <a:ext uri="{FF2B5EF4-FFF2-40B4-BE49-F238E27FC236}">
                    <a16:creationId xmlns:a16="http://schemas.microsoft.com/office/drawing/2014/main" id="{99C5FDB4-04BC-4732-9B04-F87F4DF657C2}"/>
                  </a:ext>
                </a:extLst>
              </p:cNvPr>
              <p:cNvPicPr/>
              <p:nvPr/>
            </p:nvPicPr>
            <p:blipFill rotWithShape="1">
              <a:blip r:embed="rId7"/>
              <a:srcRect l="36600" t="12843" r="30291" b="10531"/>
              <a:stretch/>
            </p:blipFill>
            <p:spPr bwMode="auto">
              <a:xfrm>
                <a:off x="3677323" y="2406033"/>
                <a:ext cx="1243965" cy="1619885"/>
              </a:xfrm>
              <a:prstGeom prst="rect">
                <a:avLst/>
              </a:prstGeom>
              <a:ln>
                <a:noFill/>
              </a:ln>
              <a:extLst>
                <a:ext uri="{53640926-AAD7-44D8-BBD7-CCE9431645EC}">
                  <a14:shadowObscured xmlns:a14="http://schemas.microsoft.com/office/drawing/2010/main"/>
                </a:ext>
              </a:extLst>
            </p:spPr>
          </p:pic>
          <p:pic>
            <p:nvPicPr>
              <p:cNvPr id="21" name="图片 20">
                <a:extLst>
                  <a:ext uri="{FF2B5EF4-FFF2-40B4-BE49-F238E27FC236}">
                    <a16:creationId xmlns:a16="http://schemas.microsoft.com/office/drawing/2014/main" id="{8278C61F-7C41-43A2-8929-A1849B376C2F}"/>
                  </a:ext>
                </a:extLst>
              </p:cNvPr>
              <p:cNvPicPr/>
              <p:nvPr/>
            </p:nvPicPr>
            <p:blipFill rotWithShape="1">
              <a:blip r:embed="rId8"/>
              <a:srcRect l="37081" t="13271" r="30653" b="9887"/>
              <a:stretch/>
            </p:blipFill>
            <p:spPr bwMode="auto">
              <a:xfrm>
                <a:off x="5720860" y="2381971"/>
                <a:ext cx="1209040" cy="1619885"/>
              </a:xfrm>
              <a:prstGeom prst="rect">
                <a:avLst/>
              </a:prstGeom>
              <a:ln>
                <a:noFill/>
              </a:ln>
              <a:extLst>
                <a:ext uri="{53640926-AAD7-44D8-BBD7-CCE9431645EC}">
                  <a14:shadowObscured xmlns:a14="http://schemas.microsoft.com/office/drawing/2010/main"/>
                </a:ext>
              </a:extLst>
            </p:spPr>
          </p:pic>
          <p:pic>
            <p:nvPicPr>
              <p:cNvPr id="22" name="图片 21">
                <a:extLst>
                  <a:ext uri="{FF2B5EF4-FFF2-40B4-BE49-F238E27FC236}">
                    <a16:creationId xmlns:a16="http://schemas.microsoft.com/office/drawing/2014/main" id="{52C38630-6EDB-4E34-A6CC-C3D65BF20F8C}"/>
                  </a:ext>
                </a:extLst>
              </p:cNvPr>
              <p:cNvPicPr/>
              <p:nvPr/>
            </p:nvPicPr>
            <p:blipFill rotWithShape="1">
              <a:blip r:embed="rId9"/>
              <a:srcRect l="36841" t="13057" r="30051" b="10531"/>
              <a:stretch/>
            </p:blipFill>
            <p:spPr bwMode="auto">
              <a:xfrm>
                <a:off x="1623415" y="4539170"/>
                <a:ext cx="1247775" cy="1619885"/>
              </a:xfrm>
              <a:prstGeom prst="rect">
                <a:avLst/>
              </a:prstGeom>
              <a:ln>
                <a:noFill/>
              </a:ln>
              <a:extLst>
                <a:ext uri="{53640926-AAD7-44D8-BBD7-CCE9431645EC}">
                  <a14:shadowObscured xmlns:a14="http://schemas.microsoft.com/office/drawing/2010/main"/>
                </a:ext>
              </a:extLst>
            </p:spPr>
          </p:pic>
          <p:pic>
            <p:nvPicPr>
              <p:cNvPr id="23" name="图片 22">
                <a:extLst>
                  <a:ext uri="{FF2B5EF4-FFF2-40B4-BE49-F238E27FC236}">
                    <a16:creationId xmlns:a16="http://schemas.microsoft.com/office/drawing/2014/main" id="{E0613E99-BCF9-45F0-9C37-3DFB07A1907F}"/>
                  </a:ext>
                </a:extLst>
              </p:cNvPr>
              <p:cNvPicPr/>
              <p:nvPr/>
            </p:nvPicPr>
            <p:blipFill rotWithShape="1">
              <a:blip r:embed="rId10"/>
              <a:srcRect l="37203" t="12843" r="30411" b="10531"/>
              <a:stretch/>
            </p:blipFill>
            <p:spPr bwMode="auto">
              <a:xfrm>
                <a:off x="3676582" y="4539170"/>
                <a:ext cx="1216660" cy="1619885"/>
              </a:xfrm>
              <a:prstGeom prst="rect">
                <a:avLst/>
              </a:prstGeom>
              <a:ln>
                <a:noFill/>
              </a:ln>
              <a:extLst>
                <a:ext uri="{53640926-AAD7-44D8-BBD7-CCE9431645EC}">
                  <a14:shadowObscured xmlns:a14="http://schemas.microsoft.com/office/drawing/2010/main"/>
                </a:ext>
              </a:extLst>
            </p:spPr>
          </p:pic>
          <p:pic>
            <p:nvPicPr>
              <p:cNvPr id="24" name="图片 23">
                <a:extLst>
                  <a:ext uri="{FF2B5EF4-FFF2-40B4-BE49-F238E27FC236}">
                    <a16:creationId xmlns:a16="http://schemas.microsoft.com/office/drawing/2014/main" id="{CC4C5259-6C41-4AAC-AB0A-847AC5386F82}"/>
                  </a:ext>
                </a:extLst>
              </p:cNvPr>
              <p:cNvPicPr/>
              <p:nvPr/>
            </p:nvPicPr>
            <p:blipFill rotWithShape="1">
              <a:blip r:embed="rId11"/>
              <a:srcRect l="36600" t="12843" r="30532" b="10531"/>
              <a:stretch/>
            </p:blipFill>
            <p:spPr bwMode="auto">
              <a:xfrm>
                <a:off x="5720860" y="4539170"/>
                <a:ext cx="1235075" cy="1619885"/>
              </a:xfrm>
              <a:prstGeom prst="rect">
                <a:avLst/>
              </a:prstGeom>
              <a:ln>
                <a:noFill/>
              </a:ln>
              <a:extLst>
                <a:ext uri="{53640926-AAD7-44D8-BBD7-CCE9431645EC}">
                  <a14:shadowObscured xmlns:a14="http://schemas.microsoft.com/office/drawing/2010/main"/>
                </a:ext>
              </a:extLst>
            </p:spPr>
          </p:pic>
          <p:sp>
            <p:nvSpPr>
              <p:cNvPr id="28" name="矩形 27">
                <a:extLst>
                  <a:ext uri="{FF2B5EF4-FFF2-40B4-BE49-F238E27FC236}">
                    <a16:creationId xmlns:a16="http://schemas.microsoft.com/office/drawing/2014/main" id="{E823FAFC-B00A-4304-8331-FE739C52B376}"/>
                  </a:ext>
                </a:extLst>
              </p:cNvPr>
              <p:cNvSpPr/>
              <p:nvPr/>
            </p:nvSpPr>
            <p:spPr>
              <a:xfrm>
                <a:off x="2252208" y="1720146"/>
                <a:ext cx="790330" cy="380916"/>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600" b="0" i="0" u="none" strike="noStrike" kern="100" cap="none" spc="0" normalizeH="0" baseline="0" noProof="0" dirty="0">
                    <a:ln>
                      <a:noFill/>
                    </a:ln>
                    <a:solidFill>
                      <a:prstClr val="black">
                        <a:lumMod val="85000"/>
                        <a:lumOff val="15000"/>
                      </a:prstClr>
                    </a:solidFill>
                    <a:effectLst/>
                    <a:uLnTx/>
                    <a:uFillTx/>
                    <a:latin typeface="Times New Roman" panose="02020603050405020304" pitchFamily="18" charset="0"/>
                    <a:ea typeface="等线" panose="02010600030101010101" pitchFamily="2" charset="-122"/>
                    <a:cs typeface="Times New Roman" panose="02020603050405020304" pitchFamily="18" charset="0"/>
                  </a:rPr>
                  <a:t>第</a:t>
                </a:r>
                <a:r>
                  <a:rPr kumimoji="0" lang="en-US" altLang="zh-CN" sz="1600" b="0" i="0" u="none" strike="noStrike" kern="100" cap="none" spc="0" normalizeH="0" baseline="0" noProof="0" dirty="0">
                    <a:ln>
                      <a:noFill/>
                    </a:ln>
                    <a:solidFill>
                      <a:prstClr val="black">
                        <a:lumMod val="85000"/>
                        <a:lumOff val="15000"/>
                      </a:prstClr>
                    </a:solidFill>
                    <a:effectLst/>
                    <a:uLnTx/>
                    <a:uFillTx/>
                    <a:latin typeface="Times New Roman" panose="02020603050405020304" pitchFamily="18" charset="0"/>
                    <a:ea typeface="等线" panose="02010600030101010101" pitchFamily="2" charset="-122"/>
                    <a:cs typeface="Times New Roman" panose="02020603050405020304" pitchFamily="18" charset="0"/>
                  </a:rPr>
                  <a:t>1</a:t>
                </a:r>
                <a:r>
                  <a:rPr kumimoji="0" lang="zh-CN" altLang="en-US" sz="1600" b="0" i="0" u="none" strike="noStrike" kern="100" cap="none" spc="0" normalizeH="0" baseline="0" noProof="0" dirty="0">
                    <a:ln>
                      <a:noFill/>
                    </a:ln>
                    <a:solidFill>
                      <a:prstClr val="black">
                        <a:lumMod val="85000"/>
                        <a:lumOff val="15000"/>
                      </a:prstClr>
                    </a:solidFill>
                    <a:effectLst/>
                    <a:uLnTx/>
                    <a:uFillTx/>
                    <a:latin typeface="Times New Roman" panose="02020603050405020304" pitchFamily="18" charset="0"/>
                    <a:ea typeface="等线" panose="02010600030101010101" pitchFamily="2" charset="-122"/>
                    <a:cs typeface="Times New Roman" panose="02020603050405020304" pitchFamily="18" charset="0"/>
                  </a:rPr>
                  <a:t>期</a:t>
                </a:r>
                <a:endParaRPr kumimoji="0" lang="zh-CN" altLang="en-US" sz="1600" b="0" i="0" u="none" strike="noStrike" kern="0" cap="none" spc="0" normalizeH="0" baseline="0" noProof="0" dirty="0">
                  <a:ln>
                    <a:noFill/>
                  </a:ln>
                  <a:solidFill>
                    <a:prstClr val="black">
                      <a:lumMod val="85000"/>
                      <a:lumOff val="15000"/>
                    </a:prstClr>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29" name="矩形 28">
                <a:extLst>
                  <a:ext uri="{FF2B5EF4-FFF2-40B4-BE49-F238E27FC236}">
                    <a16:creationId xmlns:a16="http://schemas.microsoft.com/office/drawing/2014/main" id="{BFD46C77-AB3A-441B-92D3-6C6AF641C816}"/>
                  </a:ext>
                </a:extLst>
              </p:cNvPr>
              <p:cNvSpPr/>
              <p:nvPr/>
            </p:nvSpPr>
            <p:spPr>
              <a:xfrm>
                <a:off x="4342721" y="1731808"/>
                <a:ext cx="790330" cy="380916"/>
              </a:xfrm>
              <a:prstGeom prst="rect">
                <a:avLst/>
              </a:prstGeom>
            </p:spPr>
            <p:txBody>
              <a:bodyPr wrap="none">
                <a:spAutoFit/>
              </a:bodyPr>
              <a:lstStyle/>
              <a:p>
                <a:pPr algn="ctr"/>
                <a:r>
                  <a:rPr lang="zh-CN" altLang="en-US" sz="1600" kern="100" dirty="0">
                    <a:solidFill>
                      <a:prstClr val="black">
                        <a:lumMod val="85000"/>
                        <a:lumOff val="15000"/>
                      </a:prstClr>
                    </a:solidFill>
                    <a:latin typeface="Times New Roman" panose="02020603050405020304" pitchFamily="18" charset="0"/>
                    <a:ea typeface="等线" panose="02010600030101010101" pitchFamily="2" charset="-122"/>
                    <a:cs typeface="Times New Roman" panose="02020603050405020304" pitchFamily="18" charset="0"/>
                  </a:rPr>
                  <a:t>第</a:t>
                </a:r>
                <a:r>
                  <a:rPr lang="en-US" altLang="zh-CN" sz="1600" kern="100" dirty="0">
                    <a:solidFill>
                      <a:prstClr val="black">
                        <a:lumMod val="85000"/>
                        <a:lumOff val="15000"/>
                      </a:prstClr>
                    </a:solidFill>
                    <a:latin typeface="Times New Roman" panose="02020603050405020304" pitchFamily="18" charset="0"/>
                    <a:ea typeface="等线" panose="02010600030101010101" pitchFamily="2" charset="-122"/>
                    <a:cs typeface="Times New Roman" panose="02020603050405020304" pitchFamily="18" charset="0"/>
                  </a:rPr>
                  <a:t>2</a:t>
                </a:r>
                <a:r>
                  <a:rPr lang="zh-CN" altLang="en-US" sz="1600" kern="100" dirty="0">
                    <a:solidFill>
                      <a:prstClr val="black">
                        <a:lumMod val="85000"/>
                        <a:lumOff val="15000"/>
                      </a:prstClr>
                    </a:solidFill>
                    <a:latin typeface="Times New Roman" panose="02020603050405020304" pitchFamily="18" charset="0"/>
                    <a:ea typeface="等线" panose="02010600030101010101" pitchFamily="2" charset="-122"/>
                    <a:cs typeface="Times New Roman" panose="02020603050405020304" pitchFamily="18" charset="0"/>
                  </a:rPr>
                  <a:t>期</a:t>
                </a:r>
              </a:p>
            </p:txBody>
          </p:sp>
          <p:sp>
            <p:nvSpPr>
              <p:cNvPr id="30" name="矩形 29">
                <a:extLst>
                  <a:ext uri="{FF2B5EF4-FFF2-40B4-BE49-F238E27FC236}">
                    <a16:creationId xmlns:a16="http://schemas.microsoft.com/office/drawing/2014/main" id="{32D75937-208A-4D2F-9216-6B63535C2D80}"/>
                  </a:ext>
                </a:extLst>
              </p:cNvPr>
              <p:cNvSpPr/>
              <p:nvPr/>
            </p:nvSpPr>
            <p:spPr>
              <a:xfrm>
                <a:off x="6433234" y="1743981"/>
                <a:ext cx="790330" cy="380916"/>
              </a:xfrm>
              <a:prstGeom prst="rect">
                <a:avLst/>
              </a:prstGeom>
            </p:spPr>
            <p:txBody>
              <a:bodyPr wrap="none">
                <a:spAutoFit/>
              </a:bodyPr>
              <a:lstStyle/>
              <a:p>
                <a:pPr algn="ctr"/>
                <a:r>
                  <a:rPr lang="zh-CN" altLang="en-US" sz="1600" kern="100" dirty="0">
                    <a:solidFill>
                      <a:prstClr val="black">
                        <a:lumMod val="85000"/>
                        <a:lumOff val="15000"/>
                      </a:prstClr>
                    </a:solidFill>
                    <a:latin typeface="Times New Roman" panose="02020603050405020304" pitchFamily="18" charset="0"/>
                    <a:ea typeface="等线" panose="02010600030101010101" pitchFamily="2" charset="-122"/>
                    <a:cs typeface="Times New Roman" panose="02020603050405020304" pitchFamily="18" charset="0"/>
                  </a:rPr>
                  <a:t>第</a:t>
                </a:r>
                <a:r>
                  <a:rPr lang="en-US" altLang="zh-CN" sz="1600" kern="100" dirty="0">
                    <a:solidFill>
                      <a:prstClr val="black">
                        <a:lumMod val="85000"/>
                        <a:lumOff val="15000"/>
                      </a:prstClr>
                    </a:solidFill>
                    <a:latin typeface="Times New Roman" panose="02020603050405020304" pitchFamily="18" charset="0"/>
                    <a:ea typeface="等线" panose="02010600030101010101" pitchFamily="2" charset="-122"/>
                    <a:cs typeface="Times New Roman" panose="02020603050405020304" pitchFamily="18" charset="0"/>
                  </a:rPr>
                  <a:t>3</a:t>
                </a:r>
                <a:r>
                  <a:rPr lang="zh-CN" altLang="en-US" sz="1600" kern="100" dirty="0">
                    <a:solidFill>
                      <a:prstClr val="black">
                        <a:lumMod val="85000"/>
                        <a:lumOff val="15000"/>
                      </a:prstClr>
                    </a:solidFill>
                    <a:latin typeface="Times New Roman" panose="02020603050405020304" pitchFamily="18" charset="0"/>
                    <a:ea typeface="等线" panose="02010600030101010101" pitchFamily="2" charset="-122"/>
                    <a:cs typeface="Times New Roman" panose="02020603050405020304" pitchFamily="18" charset="0"/>
                  </a:rPr>
                  <a:t>期</a:t>
                </a:r>
              </a:p>
            </p:txBody>
          </p:sp>
          <p:sp>
            <p:nvSpPr>
              <p:cNvPr id="31" name="矩形 30">
                <a:extLst>
                  <a:ext uri="{FF2B5EF4-FFF2-40B4-BE49-F238E27FC236}">
                    <a16:creationId xmlns:a16="http://schemas.microsoft.com/office/drawing/2014/main" id="{6F0A4E6A-5C60-456B-A08E-675A8868387A}"/>
                  </a:ext>
                </a:extLst>
              </p:cNvPr>
              <p:cNvSpPr/>
              <p:nvPr/>
            </p:nvSpPr>
            <p:spPr>
              <a:xfrm>
                <a:off x="2249369" y="3888316"/>
                <a:ext cx="790330" cy="380916"/>
              </a:xfrm>
              <a:prstGeom prst="rect">
                <a:avLst/>
              </a:prstGeom>
            </p:spPr>
            <p:txBody>
              <a:bodyPr wrap="none">
                <a:spAutoFit/>
              </a:bodyPr>
              <a:lstStyle/>
              <a:p>
                <a:pPr algn="ctr"/>
                <a:r>
                  <a:rPr lang="zh-CN" altLang="en-US" sz="1600" kern="100" dirty="0">
                    <a:solidFill>
                      <a:prstClr val="black">
                        <a:lumMod val="85000"/>
                        <a:lumOff val="15000"/>
                      </a:prstClr>
                    </a:solidFill>
                    <a:latin typeface="Times New Roman" panose="02020603050405020304" pitchFamily="18" charset="0"/>
                    <a:ea typeface="等线" panose="02010600030101010101" pitchFamily="2" charset="-122"/>
                    <a:cs typeface="Times New Roman" panose="02020603050405020304" pitchFamily="18" charset="0"/>
                  </a:rPr>
                  <a:t>第</a:t>
                </a:r>
                <a:r>
                  <a:rPr lang="en-US" altLang="zh-CN" sz="1600" kern="100" dirty="0">
                    <a:solidFill>
                      <a:prstClr val="black">
                        <a:lumMod val="85000"/>
                        <a:lumOff val="15000"/>
                      </a:prstClr>
                    </a:solidFill>
                    <a:latin typeface="Times New Roman" panose="02020603050405020304" pitchFamily="18" charset="0"/>
                    <a:ea typeface="等线" panose="02010600030101010101" pitchFamily="2" charset="-122"/>
                    <a:cs typeface="Times New Roman" panose="02020603050405020304" pitchFamily="18" charset="0"/>
                  </a:rPr>
                  <a:t>4</a:t>
                </a:r>
                <a:r>
                  <a:rPr lang="zh-CN" altLang="en-US" sz="1600" kern="100" dirty="0">
                    <a:solidFill>
                      <a:prstClr val="black">
                        <a:lumMod val="85000"/>
                        <a:lumOff val="15000"/>
                      </a:prstClr>
                    </a:solidFill>
                    <a:latin typeface="Times New Roman" panose="02020603050405020304" pitchFamily="18" charset="0"/>
                    <a:ea typeface="等线" panose="02010600030101010101" pitchFamily="2" charset="-122"/>
                    <a:cs typeface="Times New Roman" panose="02020603050405020304" pitchFamily="18" charset="0"/>
                  </a:rPr>
                  <a:t>期</a:t>
                </a:r>
              </a:p>
            </p:txBody>
          </p:sp>
          <p:sp>
            <p:nvSpPr>
              <p:cNvPr id="32" name="矩形 31">
                <a:extLst>
                  <a:ext uri="{FF2B5EF4-FFF2-40B4-BE49-F238E27FC236}">
                    <a16:creationId xmlns:a16="http://schemas.microsoft.com/office/drawing/2014/main" id="{76BBEF69-F5D8-4F4C-BA80-0E0990353334}"/>
                  </a:ext>
                </a:extLst>
              </p:cNvPr>
              <p:cNvSpPr/>
              <p:nvPr/>
            </p:nvSpPr>
            <p:spPr>
              <a:xfrm>
                <a:off x="4342721" y="3878797"/>
                <a:ext cx="790330" cy="380916"/>
              </a:xfrm>
              <a:prstGeom prst="rect">
                <a:avLst/>
              </a:prstGeom>
            </p:spPr>
            <p:txBody>
              <a:bodyPr wrap="none">
                <a:spAutoFit/>
              </a:bodyPr>
              <a:lstStyle/>
              <a:p>
                <a:pPr algn="ctr"/>
                <a:r>
                  <a:rPr lang="zh-CN" altLang="en-US" sz="1600" kern="100" dirty="0">
                    <a:solidFill>
                      <a:prstClr val="black">
                        <a:lumMod val="85000"/>
                        <a:lumOff val="15000"/>
                      </a:prstClr>
                    </a:solidFill>
                    <a:latin typeface="Times New Roman" panose="02020603050405020304" pitchFamily="18" charset="0"/>
                    <a:ea typeface="等线" panose="02010600030101010101" pitchFamily="2" charset="-122"/>
                    <a:cs typeface="Times New Roman" panose="02020603050405020304" pitchFamily="18" charset="0"/>
                  </a:rPr>
                  <a:t>第</a:t>
                </a:r>
                <a:r>
                  <a:rPr lang="en-US" altLang="zh-CN" sz="1600" kern="100" dirty="0">
                    <a:solidFill>
                      <a:prstClr val="black">
                        <a:lumMod val="85000"/>
                        <a:lumOff val="15000"/>
                      </a:prstClr>
                    </a:solidFill>
                    <a:latin typeface="Times New Roman" panose="02020603050405020304" pitchFamily="18" charset="0"/>
                    <a:ea typeface="等线" panose="02010600030101010101" pitchFamily="2" charset="-122"/>
                    <a:cs typeface="Times New Roman" panose="02020603050405020304" pitchFamily="18" charset="0"/>
                  </a:rPr>
                  <a:t>5</a:t>
                </a:r>
                <a:r>
                  <a:rPr lang="zh-CN" altLang="en-US" sz="1600" kern="100" dirty="0">
                    <a:solidFill>
                      <a:prstClr val="black">
                        <a:lumMod val="85000"/>
                        <a:lumOff val="15000"/>
                      </a:prstClr>
                    </a:solidFill>
                    <a:latin typeface="Times New Roman" panose="02020603050405020304" pitchFamily="18" charset="0"/>
                    <a:ea typeface="等线" panose="02010600030101010101" pitchFamily="2" charset="-122"/>
                    <a:cs typeface="Times New Roman" panose="02020603050405020304" pitchFamily="18" charset="0"/>
                  </a:rPr>
                  <a:t>期</a:t>
                </a:r>
              </a:p>
            </p:txBody>
          </p:sp>
          <p:sp>
            <p:nvSpPr>
              <p:cNvPr id="33" name="矩形 32">
                <a:extLst>
                  <a:ext uri="{FF2B5EF4-FFF2-40B4-BE49-F238E27FC236}">
                    <a16:creationId xmlns:a16="http://schemas.microsoft.com/office/drawing/2014/main" id="{81CD57FF-85F5-46BA-A806-596F7589DE06}"/>
                  </a:ext>
                </a:extLst>
              </p:cNvPr>
              <p:cNvSpPr/>
              <p:nvPr/>
            </p:nvSpPr>
            <p:spPr>
              <a:xfrm>
                <a:off x="6433234" y="3871394"/>
                <a:ext cx="790330" cy="380916"/>
              </a:xfrm>
              <a:prstGeom prst="rect">
                <a:avLst/>
              </a:prstGeom>
            </p:spPr>
            <p:txBody>
              <a:bodyPr wrap="none">
                <a:spAutoFit/>
              </a:bodyPr>
              <a:lstStyle/>
              <a:p>
                <a:pPr algn="ctr"/>
                <a:r>
                  <a:rPr lang="zh-CN" altLang="en-US" sz="1600" kern="100" dirty="0">
                    <a:solidFill>
                      <a:prstClr val="black">
                        <a:lumMod val="85000"/>
                        <a:lumOff val="15000"/>
                      </a:prstClr>
                    </a:solidFill>
                    <a:latin typeface="Times New Roman" panose="02020603050405020304" pitchFamily="18" charset="0"/>
                    <a:ea typeface="等线" panose="02010600030101010101" pitchFamily="2" charset="-122"/>
                    <a:cs typeface="Times New Roman" panose="02020603050405020304" pitchFamily="18" charset="0"/>
                  </a:rPr>
                  <a:t>第</a:t>
                </a:r>
                <a:r>
                  <a:rPr lang="en-US" altLang="zh-CN" sz="1600" kern="100" dirty="0">
                    <a:solidFill>
                      <a:prstClr val="black">
                        <a:lumMod val="85000"/>
                        <a:lumOff val="15000"/>
                      </a:prstClr>
                    </a:solidFill>
                    <a:latin typeface="Times New Roman" panose="02020603050405020304" pitchFamily="18" charset="0"/>
                    <a:ea typeface="等线" panose="02010600030101010101" pitchFamily="2" charset="-122"/>
                    <a:cs typeface="Times New Roman" panose="02020603050405020304" pitchFamily="18" charset="0"/>
                  </a:rPr>
                  <a:t>6</a:t>
                </a:r>
                <a:r>
                  <a:rPr lang="zh-CN" altLang="en-US" sz="1600" kern="100" dirty="0">
                    <a:solidFill>
                      <a:prstClr val="black">
                        <a:lumMod val="85000"/>
                        <a:lumOff val="15000"/>
                      </a:prstClr>
                    </a:solidFill>
                    <a:latin typeface="Times New Roman" panose="02020603050405020304" pitchFamily="18" charset="0"/>
                    <a:ea typeface="等线" panose="02010600030101010101" pitchFamily="2" charset="-122"/>
                    <a:cs typeface="Times New Roman" panose="02020603050405020304" pitchFamily="18" charset="0"/>
                  </a:rPr>
                  <a:t>期</a:t>
                </a:r>
              </a:p>
            </p:txBody>
          </p:sp>
          <p:sp>
            <p:nvSpPr>
              <p:cNvPr id="34" name="矩形 33">
                <a:extLst>
                  <a:ext uri="{FF2B5EF4-FFF2-40B4-BE49-F238E27FC236}">
                    <a16:creationId xmlns:a16="http://schemas.microsoft.com/office/drawing/2014/main" id="{64A2F570-96D9-48D6-BA30-AA880C2ABB03}"/>
                  </a:ext>
                </a:extLst>
              </p:cNvPr>
              <p:cNvSpPr/>
              <p:nvPr/>
            </p:nvSpPr>
            <p:spPr>
              <a:xfrm>
                <a:off x="2245013" y="6071246"/>
                <a:ext cx="790330" cy="380916"/>
              </a:xfrm>
              <a:prstGeom prst="rect">
                <a:avLst/>
              </a:prstGeom>
            </p:spPr>
            <p:txBody>
              <a:bodyPr wrap="none">
                <a:spAutoFit/>
              </a:bodyPr>
              <a:lstStyle/>
              <a:p>
                <a:pPr algn="ctr"/>
                <a:r>
                  <a:rPr lang="zh-CN" altLang="en-US" sz="1600" kern="100" dirty="0">
                    <a:solidFill>
                      <a:prstClr val="black">
                        <a:lumMod val="85000"/>
                        <a:lumOff val="15000"/>
                      </a:prstClr>
                    </a:solidFill>
                    <a:latin typeface="Times New Roman" panose="02020603050405020304" pitchFamily="18" charset="0"/>
                    <a:ea typeface="等线" panose="02010600030101010101" pitchFamily="2" charset="-122"/>
                    <a:cs typeface="Times New Roman" panose="02020603050405020304" pitchFamily="18" charset="0"/>
                  </a:rPr>
                  <a:t>第</a:t>
                </a:r>
                <a:r>
                  <a:rPr lang="en-US" altLang="zh-CN" sz="1600" kern="100" dirty="0">
                    <a:solidFill>
                      <a:prstClr val="black">
                        <a:lumMod val="85000"/>
                        <a:lumOff val="15000"/>
                      </a:prstClr>
                    </a:solidFill>
                    <a:latin typeface="Times New Roman" panose="02020603050405020304" pitchFamily="18" charset="0"/>
                    <a:ea typeface="等线" panose="02010600030101010101" pitchFamily="2" charset="-122"/>
                    <a:cs typeface="Times New Roman" panose="02020603050405020304" pitchFamily="18" charset="0"/>
                  </a:rPr>
                  <a:t>7</a:t>
                </a:r>
                <a:r>
                  <a:rPr lang="zh-CN" altLang="en-US" sz="1600" kern="100" dirty="0">
                    <a:solidFill>
                      <a:prstClr val="black">
                        <a:lumMod val="85000"/>
                        <a:lumOff val="15000"/>
                      </a:prstClr>
                    </a:solidFill>
                    <a:latin typeface="Times New Roman" panose="02020603050405020304" pitchFamily="18" charset="0"/>
                    <a:ea typeface="等线" panose="02010600030101010101" pitchFamily="2" charset="-122"/>
                    <a:cs typeface="Times New Roman" panose="02020603050405020304" pitchFamily="18" charset="0"/>
                  </a:rPr>
                  <a:t>期</a:t>
                </a:r>
              </a:p>
            </p:txBody>
          </p:sp>
          <p:sp>
            <p:nvSpPr>
              <p:cNvPr id="35" name="矩形 34">
                <a:extLst>
                  <a:ext uri="{FF2B5EF4-FFF2-40B4-BE49-F238E27FC236}">
                    <a16:creationId xmlns:a16="http://schemas.microsoft.com/office/drawing/2014/main" id="{FD1047DA-F9CF-4482-8AE5-E36BC15A4F80}"/>
                  </a:ext>
                </a:extLst>
              </p:cNvPr>
              <p:cNvSpPr/>
              <p:nvPr/>
            </p:nvSpPr>
            <p:spPr>
              <a:xfrm>
                <a:off x="4342721" y="6080764"/>
                <a:ext cx="790330" cy="380916"/>
              </a:xfrm>
              <a:prstGeom prst="rect">
                <a:avLst/>
              </a:prstGeom>
            </p:spPr>
            <p:txBody>
              <a:bodyPr wrap="none">
                <a:spAutoFit/>
              </a:bodyPr>
              <a:lstStyle/>
              <a:p>
                <a:pPr algn="ctr"/>
                <a:r>
                  <a:rPr lang="zh-CN" altLang="en-US" sz="1600" kern="100" dirty="0">
                    <a:solidFill>
                      <a:prstClr val="black">
                        <a:lumMod val="85000"/>
                        <a:lumOff val="15000"/>
                      </a:prstClr>
                    </a:solidFill>
                    <a:latin typeface="Times New Roman" panose="02020603050405020304" pitchFamily="18" charset="0"/>
                    <a:ea typeface="等线" panose="02010600030101010101" pitchFamily="2" charset="-122"/>
                    <a:cs typeface="Times New Roman" panose="02020603050405020304" pitchFamily="18" charset="0"/>
                  </a:rPr>
                  <a:t>第</a:t>
                </a:r>
                <a:r>
                  <a:rPr lang="en-US" altLang="zh-CN" sz="1600" kern="100" dirty="0">
                    <a:solidFill>
                      <a:prstClr val="black">
                        <a:lumMod val="85000"/>
                        <a:lumOff val="15000"/>
                      </a:prstClr>
                    </a:solidFill>
                    <a:latin typeface="Times New Roman" panose="02020603050405020304" pitchFamily="18" charset="0"/>
                    <a:ea typeface="等线" panose="02010600030101010101" pitchFamily="2" charset="-122"/>
                    <a:cs typeface="Times New Roman" panose="02020603050405020304" pitchFamily="18" charset="0"/>
                  </a:rPr>
                  <a:t>8</a:t>
                </a:r>
                <a:r>
                  <a:rPr lang="zh-CN" altLang="en-US" sz="1600" kern="100" dirty="0">
                    <a:solidFill>
                      <a:prstClr val="black">
                        <a:lumMod val="85000"/>
                        <a:lumOff val="15000"/>
                      </a:prstClr>
                    </a:solidFill>
                    <a:latin typeface="Times New Roman" panose="02020603050405020304" pitchFamily="18" charset="0"/>
                    <a:ea typeface="等线" panose="02010600030101010101" pitchFamily="2" charset="-122"/>
                    <a:cs typeface="Times New Roman" panose="02020603050405020304" pitchFamily="18" charset="0"/>
                  </a:rPr>
                  <a:t>期</a:t>
                </a:r>
              </a:p>
            </p:txBody>
          </p:sp>
          <p:sp>
            <p:nvSpPr>
              <p:cNvPr id="36" name="矩形 35">
                <a:extLst>
                  <a:ext uri="{FF2B5EF4-FFF2-40B4-BE49-F238E27FC236}">
                    <a16:creationId xmlns:a16="http://schemas.microsoft.com/office/drawing/2014/main" id="{4151E453-E28E-459A-839E-6EDCD427AE02}"/>
                  </a:ext>
                </a:extLst>
              </p:cNvPr>
              <p:cNvSpPr/>
              <p:nvPr/>
            </p:nvSpPr>
            <p:spPr>
              <a:xfrm>
                <a:off x="6433233" y="6044159"/>
                <a:ext cx="790330" cy="380916"/>
              </a:xfrm>
              <a:prstGeom prst="rect">
                <a:avLst/>
              </a:prstGeom>
            </p:spPr>
            <p:txBody>
              <a:bodyPr wrap="none">
                <a:spAutoFit/>
              </a:bodyPr>
              <a:lstStyle/>
              <a:p>
                <a:pPr algn="ctr"/>
                <a:r>
                  <a:rPr lang="zh-CN" altLang="en-US" sz="1600" kern="100" dirty="0">
                    <a:solidFill>
                      <a:prstClr val="black">
                        <a:lumMod val="85000"/>
                        <a:lumOff val="15000"/>
                      </a:prstClr>
                    </a:solidFill>
                    <a:latin typeface="Times New Roman" panose="02020603050405020304" pitchFamily="18" charset="0"/>
                    <a:ea typeface="等线" panose="02010600030101010101" pitchFamily="2" charset="-122"/>
                    <a:cs typeface="Times New Roman" panose="02020603050405020304" pitchFamily="18" charset="0"/>
                  </a:rPr>
                  <a:t>第</a:t>
                </a:r>
                <a:r>
                  <a:rPr lang="en-US" altLang="zh-CN" sz="1600" kern="100" dirty="0">
                    <a:solidFill>
                      <a:prstClr val="black">
                        <a:lumMod val="85000"/>
                        <a:lumOff val="15000"/>
                      </a:prstClr>
                    </a:solidFill>
                    <a:latin typeface="Times New Roman" panose="02020603050405020304" pitchFamily="18" charset="0"/>
                    <a:ea typeface="等线" panose="02010600030101010101" pitchFamily="2" charset="-122"/>
                    <a:cs typeface="Times New Roman" panose="02020603050405020304" pitchFamily="18" charset="0"/>
                  </a:rPr>
                  <a:t>9</a:t>
                </a:r>
                <a:r>
                  <a:rPr lang="zh-CN" altLang="en-US" sz="1600" kern="100" dirty="0">
                    <a:solidFill>
                      <a:prstClr val="black">
                        <a:lumMod val="85000"/>
                        <a:lumOff val="15000"/>
                      </a:prstClr>
                    </a:solidFill>
                    <a:latin typeface="Times New Roman" panose="02020603050405020304" pitchFamily="18" charset="0"/>
                    <a:ea typeface="等线" panose="02010600030101010101" pitchFamily="2" charset="-122"/>
                    <a:cs typeface="Times New Roman" panose="02020603050405020304" pitchFamily="18" charset="0"/>
                  </a:rPr>
                  <a:t>期</a:t>
                </a:r>
              </a:p>
            </p:txBody>
          </p:sp>
        </p:grpSp>
      </p:grpSp>
      <p:sp>
        <p:nvSpPr>
          <p:cNvPr id="38" name="文本框 37">
            <a:extLst>
              <a:ext uri="{FF2B5EF4-FFF2-40B4-BE49-F238E27FC236}">
                <a16:creationId xmlns:a16="http://schemas.microsoft.com/office/drawing/2014/main" id="{0364766D-1DD3-4AAD-B5BF-3917D09CC81E}"/>
              </a:ext>
            </a:extLst>
          </p:cNvPr>
          <p:cNvSpPr txBox="1"/>
          <p:nvPr/>
        </p:nvSpPr>
        <p:spPr>
          <a:xfrm>
            <a:off x="778703" y="1772931"/>
            <a:ext cx="5950840" cy="3375792"/>
          </a:xfrm>
          <a:prstGeom prst="rect">
            <a:avLst/>
          </a:prstGeom>
          <a:noFill/>
        </p:spPr>
        <p:txBody>
          <a:bodyPr wrap="square" lIns="91436" tIns="45718" rIns="91436" bIns="45718" rtlCol="0">
            <a:spAutoFit/>
          </a:bodyPr>
          <a:lstStyle/>
          <a:p>
            <a:pPr lvl="0">
              <a:lnSpc>
                <a:spcPct val="130000"/>
              </a:lnSpc>
            </a:pPr>
            <a:r>
              <a:rPr lang="en-US" altLang="zh-CN" sz="2400" dirty="0">
                <a:solidFill>
                  <a:srgbClr val="157E9F"/>
                </a:solidFill>
                <a:latin typeface="Times New Roman" panose="02020603050405020304" pitchFamily="18" charset="0"/>
                <a:ea typeface="等线" panose="02010600030101010101" pitchFamily="2" charset="-122"/>
                <a:cs typeface="Times New Roman" panose="02020603050405020304" pitchFamily="18" charset="0"/>
              </a:rPr>
              <a:t>Indoor simulation of loess small watershed</a:t>
            </a:r>
          </a:p>
          <a:p>
            <a:pPr lvl="0">
              <a:lnSpc>
                <a:spcPct val="150000"/>
              </a:lnSpc>
            </a:pPr>
            <a:r>
              <a:rPr lang="en-US" altLang="zh-CN" dirty="0">
                <a:latin typeface="Times New Roman" panose="02020603050405020304" pitchFamily="18" charset="0"/>
                <a:ea typeface="等线" panose="02010600030101010101" pitchFamily="2" charset="-122"/>
                <a:cs typeface="Times New Roman" panose="02020603050405020304" pitchFamily="18" charset="0"/>
              </a:rPr>
              <a:t>The soil erosion and rainfall erosion simulation test of the State Key Laboratory of Dryland Agriculture on the Loess Plateau</a:t>
            </a:r>
          </a:p>
          <a:p>
            <a:pPr lvl="0">
              <a:lnSpc>
                <a:spcPct val="150000"/>
              </a:lnSpc>
            </a:pPr>
            <a:r>
              <a:rPr lang="en-US" altLang="zh-CN" dirty="0">
                <a:latin typeface="Times New Roman" panose="02020603050405020304" pitchFamily="18" charset="0"/>
                <a:ea typeface="等线" panose="02010600030101010101" pitchFamily="2" charset="-122"/>
                <a:cs typeface="Times New Roman" panose="02020603050405020304" pitchFamily="18" charset="0"/>
              </a:rPr>
              <a:t>Evolution simulation of loess small watershed driven by artificial rainfall</a:t>
            </a:r>
          </a:p>
          <a:p>
            <a:pPr marL="285750" lvl="0" indent="-285750">
              <a:lnSpc>
                <a:spcPct val="130000"/>
              </a:lnSpc>
              <a:buFont typeface="Arial" panose="020B0604020202020204" pitchFamily="34" charset="0"/>
              <a:buChar char="•"/>
            </a:pPr>
            <a:r>
              <a:rPr lang="en-US" altLang="zh-CN" dirty="0">
                <a:latin typeface="Times New Roman" panose="02020603050405020304" pitchFamily="18" charset="0"/>
                <a:ea typeface="等线" panose="02010600030101010101" pitchFamily="2" charset="-122"/>
                <a:cs typeface="Times New Roman" panose="02020603050405020304" pitchFamily="18" charset="0"/>
              </a:rPr>
              <a:t>Collect high-precision terrain data in 9 different periods</a:t>
            </a:r>
          </a:p>
          <a:p>
            <a:pPr marL="285750" lvl="0" indent="-285750">
              <a:lnSpc>
                <a:spcPct val="150000"/>
              </a:lnSpc>
              <a:buFont typeface="Arial" panose="020B0604020202020204" pitchFamily="34" charset="0"/>
              <a:buChar char="•"/>
            </a:pPr>
            <a:r>
              <a:rPr lang="en-US" altLang="zh-CN" dirty="0">
                <a:latin typeface="Times New Roman" panose="02020603050405020304" pitchFamily="18" charset="0"/>
                <a:ea typeface="等线" panose="02010600030101010101" pitchFamily="2" charset="-122"/>
                <a:cs typeface="Times New Roman" panose="02020603050405020304" pitchFamily="18" charset="0"/>
              </a:rPr>
              <a:t>DEM grid resolution: 10mm</a:t>
            </a:r>
          </a:p>
        </p:txBody>
      </p:sp>
      <p:pic>
        <p:nvPicPr>
          <p:cNvPr id="3" name="图片 2">
            <a:extLst>
              <a:ext uri="{FF2B5EF4-FFF2-40B4-BE49-F238E27FC236}">
                <a16:creationId xmlns:a16="http://schemas.microsoft.com/office/drawing/2014/main" id="{4C087E47-4DE1-45E4-A98E-16F8EA66E72B}"/>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411666" y="114300"/>
            <a:ext cx="4683944" cy="6629400"/>
          </a:xfrm>
          <a:prstGeom prst="rect">
            <a:avLst/>
          </a:prstGeom>
        </p:spPr>
      </p:pic>
    </p:spTree>
    <p:extLst>
      <p:ext uri="{BB962C8B-B14F-4D97-AF65-F5344CB8AC3E}">
        <p14:creationId xmlns:p14="http://schemas.microsoft.com/office/powerpoint/2010/main" val="1565280112"/>
      </p:ext>
    </p:extLst>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advClick="0" advTm="2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a:extLst>
              <a:ext uri="{FF2B5EF4-FFF2-40B4-BE49-F238E27FC236}">
                <a16:creationId xmlns:a16="http://schemas.microsoft.com/office/drawing/2014/main" id="{FB521569-8DF6-410B-947A-B190E2F1A8E3}"/>
              </a:ext>
            </a:extLst>
          </p:cNvPr>
          <p:cNvSpPr txBox="1"/>
          <p:nvPr/>
        </p:nvSpPr>
        <p:spPr>
          <a:xfrm>
            <a:off x="1217883" y="314325"/>
            <a:ext cx="8468992" cy="523220"/>
          </a:xfrm>
          <a:prstGeom prst="rect">
            <a:avLst/>
          </a:prstGeom>
          <a:noFill/>
        </p:spPr>
        <p:txBody>
          <a:bodyPr wrap="square" rtlCol="0">
            <a:spAutoFit/>
          </a:bodyPr>
          <a:lstStyle/>
          <a:p>
            <a:pPr marL="285750" indent="-285750">
              <a:buFont typeface="Wingdings" panose="05000000000000000000" pitchFamily="2" charset="2"/>
              <a:buChar char="Ø"/>
            </a:pPr>
            <a:r>
              <a:rPr lang="en-US" altLang="zh-CN" sz="2800" b="1" dirty="0">
                <a:solidFill>
                  <a:srgbClr val="31859C"/>
                </a:solidFill>
                <a:latin typeface="Times New Roman" panose="02020603050405020304" pitchFamily="18" charset="0"/>
                <a:ea typeface="微软雅黑" panose="020B0503020204020204" pitchFamily="34" charset="-122"/>
                <a:cs typeface="Times New Roman" panose="02020603050405020304" pitchFamily="18" charset="0"/>
              </a:rPr>
              <a:t>Slope unit segmentation and classification</a:t>
            </a:r>
            <a:endParaRPr lang="zh-CN" altLang="en-US" sz="2800" b="1" dirty="0">
              <a:solidFill>
                <a:srgbClr val="31859C"/>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1" name="椭圆 10">
            <a:extLst>
              <a:ext uri="{FF2B5EF4-FFF2-40B4-BE49-F238E27FC236}">
                <a16:creationId xmlns:a16="http://schemas.microsoft.com/office/drawing/2014/main" id="{EAFBB3BD-2602-4B3A-BBD6-7885DDFDFCDD}"/>
              </a:ext>
            </a:extLst>
          </p:cNvPr>
          <p:cNvSpPr/>
          <p:nvPr/>
        </p:nvSpPr>
        <p:spPr>
          <a:xfrm>
            <a:off x="-1227137" y="-1346200"/>
            <a:ext cx="2454275" cy="2452688"/>
          </a:xfrm>
          <a:prstGeom prst="ellipse">
            <a:avLst/>
          </a:prstGeom>
          <a:solidFill>
            <a:srgbClr val="48A2A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3" name="椭圆 12">
            <a:extLst>
              <a:ext uri="{FF2B5EF4-FFF2-40B4-BE49-F238E27FC236}">
                <a16:creationId xmlns:a16="http://schemas.microsoft.com/office/drawing/2014/main" id="{378BC1B6-CFD6-42CD-8204-F8ACF9C7FD8D}"/>
              </a:ext>
            </a:extLst>
          </p:cNvPr>
          <p:cNvSpPr/>
          <p:nvPr/>
        </p:nvSpPr>
        <p:spPr>
          <a:xfrm>
            <a:off x="434975" y="314325"/>
            <a:ext cx="792163" cy="792163"/>
          </a:xfrm>
          <a:prstGeom prst="ellipse">
            <a:avLst/>
          </a:prstGeom>
          <a:solidFill>
            <a:srgbClr val="6C92C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4" name="文本框 1">
            <a:extLst>
              <a:ext uri="{FF2B5EF4-FFF2-40B4-BE49-F238E27FC236}">
                <a16:creationId xmlns:a16="http://schemas.microsoft.com/office/drawing/2014/main" id="{55B0EA26-45BA-43E7-8192-FBC45D425568}"/>
              </a:ext>
            </a:extLst>
          </p:cNvPr>
          <p:cNvSpPr txBox="1"/>
          <p:nvPr/>
        </p:nvSpPr>
        <p:spPr>
          <a:xfrm>
            <a:off x="5109711" y="1589182"/>
            <a:ext cx="6733591" cy="443211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indent="457200">
              <a:lnSpc>
                <a:spcPts val="3100"/>
              </a:lnSpc>
            </a:pPr>
            <a:r>
              <a:rPr lang="en-US" altLang="zh-CN" sz="2200" dirty="0">
                <a:solidFill>
                  <a:prstClr val="black"/>
                </a:solidFill>
                <a:latin typeface="Times New Roman" panose="02020603050405020304" pitchFamily="18" charset="0"/>
                <a:ea typeface="等线" panose="02010600030101010101" pitchFamily="2" charset="-122"/>
                <a:cs typeface="Times New Roman" panose="02020603050405020304" pitchFamily="18" charset="0"/>
              </a:rPr>
              <a:t>In order to study the variation of slope morphology in different gully developmental stages and different spaces, this study first divides the slope units. Further research is carried out on the slope units.</a:t>
            </a:r>
          </a:p>
          <a:p>
            <a:pPr lvl="0" indent="457200">
              <a:lnSpc>
                <a:spcPts val="3100"/>
              </a:lnSpc>
            </a:pPr>
            <a:endParaRPr kumimoji="0" lang="en-US" altLang="zh-CN" sz="22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a:p>
            <a:pPr lvl="0" indent="457200">
              <a:lnSpc>
                <a:spcPts val="3100"/>
              </a:lnSpc>
              <a:defRPr/>
            </a:pPr>
            <a:r>
              <a:rPr lang="en-US" altLang="zh-CN" sz="2200" dirty="0">
                <a:solidFill>
                  <a:prstClr val="black"/>
                </a:solidFill>
                <a:latin typeface="Times New Roman" panose="02020603050405020304" pitchFamily="18" charset="0"/>
                <a:ea typeface="等线" panose="02010600030101010101" pitchFamily="2" charset="-122"/>
                <a:cs typeface="Times New Roman" panose="02020603050405020304" pitchFamily="18" charset="0"/>
              </a:rPr>
              <a:t>Based on DEM, slope, plane curvature, profile curvature, ridge and valley are extracted. The multi-band image is </a:t>
            </a:r>
            <a:r>
              <a:rPr lang="en-US" altLang="zh-CN" sz="2200" dirty="0" err="1">
                <a:solidFill>
                  <a:prstClr val="black"/>
                </a:solidFill>
                <a:latin typeface="Times New Roman" panose="02020603050405020304" pitchFamily="18" charset="0"/>
                <a:ea typeface="等线" panose="02010600030101010101" pitchFamily="2" charset="-122"/>
                <a:cs typeface="Times New Roman" panose="02020603050405020304" pitchFamily="18" charset="0"/>
              </a:rPr>
              <a:t>synthesised</a:t>
            </a:r>
            <a:r>
              <a:rPr lang="en-US" altLang="zh-CN" sz="2200" dirty="0">
                <a:solidFill>
                  <a:prstClr val="black"/>
                </a:solidFill>
                <a:latin typeface="Times New Roman" panose="02020603050405020304" pitchFamily="18" charset="0"/>
                <a:ea typeface="等线" panose="02010600030101010101" pitchFamily="2" charset="-122"/>
                <a:cs typeface="Times New Roman" panose="02020603050405020304" pitchFamily="18" charset="0"/>
              </a:rPr>
              <a:t> by DEM and five derived layers. The multi-scale segmentation method is used to segment the image by selecting appropriate band weight, scale parameters, shape index and compactness index.</a:t>
            </a:r>
            <a:endParaRPr kumimoji="0" lang="en-US" altLang="zh-CN" sz="22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grpSp>
        <p:nvGrpSpPr>
          <p:cNvPr id="2" name="组合 1">
            <a:extLst>
              <a:ext uri="{FF2B5EF4-FFF2-40B4-BE49-F238E27FC236}">
                <a16:creationId xmlns:a16="http://schemas.microsoft.com/office/drawing/2014/main" id="{14F42BAB-1072-49EA-9722-73BD2A00C7F7}"/>
              </a:ext>
            </a:extLst>
          </p:cNvPr>
          <p:cNvGrpSpPr/>
          <p:nvPr/>
        </p:nvGrpSpPr>
        <p:grpSpPr>
          <a:xfrm>
            <a:off x="203332" y="1208035"/>
            <a:ext cx="4446640" cy="5539275"/>
            <a:chOff x="636469" y="1121407"/>
            <a:chExt cx="4446640" cy="5539275"/>
          </a:xfrm>
        </p:grpSpPr>
        <p:sp>
          <p:nvSpPr>
            <p:cNvPr id="12" name="矩形 11">
              <a:extLst>
                <a:ext uri="{FF2B5EF4-FFF2-40B4-BE49-F238E27FC236}">
                  <a16:creationId xmlns:a16="http://schemas.microsoft.com/office/drawing/2014/main" id="{545D9CEC-41F3-486C-8EC0-20A4CE3EB3AF}"/>
                </a:ext>
              </a:extLst>
            </p:cNvPr>
            <p:cNvSpPr/>
            <p:nvPr/>
          </p:nvSpPr>
          <p:spPr>
            <a:xfrm>
              <a:off x="636469" y="1121407"/>
              <a:ext cx="4446640" cy="5539275"/>
            </a:xfrm>
            <a:prstGeom prst="rect">
              <a:avLst/>
            </a:prstGeom>
            <a:solidFill>
              <a:schemeClr val="bg1"/>
            </a:solidFill>
            <a:ln>
              <a:solidFill>
                <a:srgbClr val="75A7B7"/>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19" name="圆角矩形 36">
              <a:extLst>
                <a:ext uri="{FF2B5EF4-FFF2-40B4-BE49-F238E27FC236}">
                  <a16:creationId xmlns:a16="http://schemas.microsoft.com/office/drawing/2014/main" id="{76494279-8856-4B42-A205-16ED9719EE23}"/>
                </a:ext>
              </a:extLst>
            </p:cNvPr>
            <p:cNvSpPr/>
            <p:nvPr/>
          </p:nvSpPr>
          <p:spPr>
            <a:xfrm rot="10800000" flipV="1">
              <a:off x="781828" y="1273217"/>
              <a:ext cx="4155924" cy="495512"/>
            </a:xfrm>
            <a:prstGeom prst="roundRect">
              <a:avLst>
                <a:gd name="adj" fmla="val 5039"/>
              </a:avLst>
            </a:prstGeom>
            <a:solidFill>
              <a:srgbClr val="74A7B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lvl="0" algn="ctr">
                <a:defRPr/>
              </a:pPr>
              <a:r>
                <a:rPr lang="en-US" altLang="zh-CN" sz="2400" dirty="0">
                  <a:solidFill>
                    <a:prstClr val="white"/>
                  </a:solidFill>
                  <a:latin typeface="Times New Roman" panose="02020603050405020304" pitchFamily="18" charset="0"/>
                  <a:ea typeface="等线" panose="02010600030101010101" pitchFamily="2" charset="-122"/>
                  <a:cs typeface="Times New Roman" panose="02020603050405020304" pitchFamily="18" charset="0"/>
                </a:rPr>
                <a:t>Multiband image synthesis</a:t>
              </a:r>
              <a:endParaRPr kumimoji="0" lang="zh-CN" altLang="en-US" sz="2400" b="0" i="0" u="none" strike="noStrike" kern="1200" cap="none" spc="0" normalizeH="0" baseline="0" noProof="0" dirty="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20" name="圆角矩形 48">
              <a:extLst>
                <a:ext uri="{FF2B5EF4-FFF2-40B4-BE49-F238E27FC236}">
                  <a16:creationId xmlns:a16="http://schemas.microsoft.com/office/drawing/2014/main" id="{ED96250E-B6BF-4F23-8F05-6C1DD85BAC76}"/>
                </a:ext>
              </a:extLst>
            </p:cNvPr>
            <p:cNvSpPr/>
            <p:nvPr/>
          </p:nvSpPr>
          <p:spPr>
            <a:xfrm rot="10800000" flipV="1">
              <a:off x="781835" y="2272008"/>
              <a:ext cx="4155923" cy="736570"/>
            </a:xfrm>
            <a:prstGeom prst="roundRect">
              <a:avLst>
                <a:gd name="adj" fmla="val 5039"/>
              </a:avLst>
            </a:prstGeom>
            <a:solidFill>
              <a:srgbClr val="74A7B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lvl="0" algn="ctr">
                <a:defRPr/>
              </a:pPr>
              <a:r>
                <a:rPr lang="en-US" altLang="zh-CN" sz="2400" dirty="0">
                  <a:solidFill>
                    <a:prstClr val="white"/>
                  </a:solidFill>
                  <a:latin typeface="Times New Roman" panose="02020603050405020304" pitchFamily="18" charset="0"/>
                  <a:ea typeface="等线" panose="02010600030101010101" pitchFamily="2" charset="-122"/>
                  <a:cs typeface="Times New Roman" panose="02020603050405020304" pitchFamily="18" charset="0"/>
                </a:rPr>
                <a:t>Segmentation parameters and algorithm</a:t>
              </a:r>
              <a:endParaRPr kumimoji="0" lang="zh-CN" altLang="en-US" sz="2400" b="0" i="0" u="none" strike="noStrike" kern="1200" cap="none" spc="0" normalizeH="0" baseline="0" noProof="0" dirty="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21" name="圆角矩形 49">
              <a:extLst>
                <a:ext uri="{FF2B5EF4-FFF2-40B4-BE49-F238E27FC236}">
                  <a16:creationId xmlns:a16="http://schemas.microsoft.com/office/drawing/2014/main" id="{F1737A73-5FE0-4C71-8866-907AA2255429}"/>
                </a:ext>
              </a:extLst>
            </p:cNvPr>
            <p:cNvSpPr/>
            <p:nvPr/>
          </p:nvSpPr>
          <p:spPr>
            <a:xfrm rot="10800000" flipV="1">
              <a:off x="781831" y="4510646"/>
              <a:ext cx="4155925" cy="736571"/>
            </a:xfrm>
            <a:prstGeom prst="roundRect">
              <a:avLst>
                <a:gd name="adj" fmla="val 5039"/>
              </a:avLst>
            </a:prstGeom>
            <a:solidFill>
              <a:srgbClr val="74A7B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lvl="0" algn="ctr">
                <a:defRPr/>
              </a:pPr>
              <a:r>
                <a:rPr lang="en-US" altLang="zh-CN" sz="2400" dirty="0">
                  <a:solidFill>
                    <a:prstClr val="white"/>
                  </a:solidFill>
                  <a:latin typeface="Times New Roman" panose="02020603050405020304" pitchFamily="18" charset="0"/>
                  <a:ea typeface="等线" panose="02010600030101010101" pitchFamily="2" charset="-122"/>
                  <a:cs typeface="Times New Roman" panose="02020603050405020304" pitchFamily="18" charset="0"/>
                </a:rPr>
                <a:t>Classification rules and revision of results</a:t>
              </a:r>
              <a:endParaRPr kumimoji="0" lang="zh-CN" altLang="en-US" sz="2400" b="0" i="0" u="none" strike="noStrike" kern="1200" cap="none" spc="0" normalizeH="0" baseline="0" noProof="0" dirty="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22" name="圆角矩形 50">
              <a:extLst>
                <a:ext uri="{FF2B5EF4-FFF2-40B4-BE49-F238E27FC236}">
                  <a16:creationId xmlns:a16="http://schemas.microsoft.com/office/drawing/2014/main" id="{61D8E89A-729C-4482-91C5-8A91279F8970}"/>
                </a:ext>
              </a:extLst>
            </p:cNvPr>
            <p:cNvSpPr/>
            <p:nvPr/>
          </p:nvSpPr>
          <p:spPr>
            <a:xfrm rot="10800000" flipV="1">
              <a:off x="781827" y="5750496"/>
              <a:ext cx="4155927" cy="736570"/>
            </a:xfrm>
            <a:prstGeom prst="roundRect">
              <a:avLst>
                <a:gd name="adj" fmla="val 5039"/>
              </a:avLst>
            </a:prstGeom>
            <a:solidFill>
              <a:srgbClr val="74A7B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lvl="0" algn="ctr">
                <a:defRPr/>
              </a:pPr>
              <a:r>
                <a:rPr lang="en-US" altLang="zh-CN" sz="2400" dirty="0">
                  <a:solidFill>
                    <a:prstClr val="white"/>
                  </a:solidFill>
                  <a:latin typeface="Times New Roman" panose="02020603050405020304" pitchFamily="18" charset="0"/>
                  <a:ea typeface="等线" panose="02010600030101010101" pitchFamily="2" charset="-122"/>
                  <a:cs typeface="Times New Roman" panose="02020603050405020304" pitchFamily="18" charset="0"/>
                </a:rPr>
                <a:t>Classification results of slope units</a:t>
              </a:r>
              <a:endParaRPr kumimoji="0" lang="zh-CN" altLang="en-US" sz="2400" b="0" i="0" u="none" strike="noStrike" kern="1200" cap="none" spc="0" normalizeH="0" baseline="0" noProof="0" dirty="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23" name="下箭头 51">
              <a:extLst>
                <a:ext uri="{FF2B5EF4-FFF2-40B4-BE49-F238E27FC236}">
                  <a16:creationId xmlns:a16="http://schemas.microsoft.com/office/drawing/2014/main" id="{253F2FC8-C422-47CE-89DF-F80EE4F01F0B}"/>
                </a:ext>
              </a:extLst>
            </p:cNvPr>
            <p:cNvSpPr/>
            <p:nvPr/>
          </p:nvSpPr>
          <p:spPr>
            <a:xfrm>
              <a:off x="2758429" y="1904271"/>
              <a:ext cx="202720" cy="279376"/>
            </a:xfrm>
            <a:prstGeom prst="downArrow">
              <a:avLst/>
            </a:prstGeom>
            <a:solidFill>
              <a:schemeClr val="bg2">
                <a:lumMod val="7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4" name="下箭头 52">
              <a:extLst>
                <a:ext uri="{FF2B5EF4-FFF2-40B4-BE49-F238E27FC236}">
                  <a16:creationId xmlns:a16="http://schemas.microsoft.com/office/drawing/2014/main" id="{4E9F61C8-B0DE-43DA-B610-955D8549E203}"/>
                </a:ext>
              </a:extLst>
            </p:cNvPr>
            <p:cNvSpPr/>
            <p:nvPr/>
          </p:nvSpPr>
          <p:spPr>
            <a:xfrm>
              <a:off x="2758429" y="3135541"/>
              <a:ext cx="202720" cy="279376"/>
            </a:xfrm>
            <a:prstGeom prst="downArrow">
              <a:avLst/>
            </a:prstGeom>
            <a:solidFill>
              <a:schemeClr val="bg2">
                <a:lumMod val="7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5" name="下箭头 53">
              <a:extLst>
                <a:ext uri="{FF2B5EF4-FFF2-40B4-BE49-F238E27FC236}">
                  <a16:creationId xmlns:a16="http://schemas.microsoft.com/office/drawing/2014/main" id="{FD6FD59D-2533-41F3-BA6E-563B157EDED7}"/>
                </a:ext>
              </a:extLst>
            </p:cNvPr>
            <p:cNvSpPr/>
            <p:nvPr/>
          </p:nvSpPr>
          <p:spPr>
            <a:xfrm>
              <a:off x="2758429" y="4119411"/>
              <a:ext cx="202720" cy="279376"/>
            </a:xfrm>
            <a:prstGeom prst="downArrow">
              <a:avLst/>
            </a:prstGeom>
            <a:solidFill>
              <a:schemeClr val="bg2">
                <a:lumMod val="7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6" name="下箭头 54">
              <a:extLst>
                <a:ext uri="{FF2B5EF4-FFF2-40B4-BE49-F238E27FC236}">
                  <a16:creationId xmlns:a16="http://schemas.microsoft.com/office/drawing/2014/main" id="{96FEBA26-56ED-437B-B514-F46244A8685F}"/>
                </a:ext>
              </a:extLst>
            </p:cNvPr>
            <p:cNvSpPr/>
            <p:nvPr/>
          </p:nvSpPr>
          <p:spPr>
            <a:xfrm>
              <a:off x="2762674" y="5377997"/>
              <a:ext cx="202720" cy="279376"/>
            </a:xfrm>
            <a:prstGeom prst="downArrow">
              <a:avLst/>
            </a:prstGeom>
            <a:solidFill>
              <a:schemeClr val="bg2">
                <a:lumMod val="7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7" name="圆角矩形 55">
              <a:extLst>
                <a:ext uri="{FF2B5EF4-FFF2-40B4-BE49-F238E27FC236}">
                  <a16:creationId xmlns:a16="http://schemas.microsoft.com/office/drawing/2014/main" id="{271C42FD-2FCF-4734-98CD-23829F58F1C6}"/>
                </a:ext>
              </a:extLst>
            </p:cNvPr>
            <p:cNvSpPr/>
            <p:nvPr/>
          </p:nvSpPr>
          <p:spPr>
            <a:xfrm rot="10800000" flipV="1">
              <a:off x="781828" y="3511856"/>
              <a:ext cx="4155924" cy="495512"/>
            </a:xfrm>
            <a:prstGeom prst="roundRect">
              <a:avLst>
                <a:gd name="adj" fmla="val 5039"/>
              </a:avLst>
            </a:prstGeom>
            <a:solidFill>
              <a:srgbClr val="74A7B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lvl="0" algn="ctr">
                <a:defRPr/>
              </a:pPr>
              <a:r>
                <a:rPr lang="en-US" altLang="zh-CN" sz="2400" dirty="0">
                  <a:solidFill>
                    <a:prstClr val="white"/>
                  </a:solidFill>
                  <a:latin typeface="Times New Roman" panose="02020603050405020304" pitchFamily="18" charset="0"/>
                  <a:ea typeface="等线" panose="02010600030101010101" pitchFamily="2" charset="-122"/>
                  <a:cs typeface="Times New Roman" panose="02020603050405020304" pitchFamily="18" charset="0"/>
                </a:rPr>
                <a:t>Category of slope units</a:t>
              </a:r>
              <a:endParaRPr kumimoji="0" lang="zh-CN" altLang="en-US" sz="2400" b="0" i="0" u="none" strike="noStrike" kern="1200" cap="none" spc="0" normalizeH="0" baseline="0" noProof="0" dirty="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grpSp>
    </p:spTree>
    <p:extLst>
      <p:ext uri="{BB962C8B-B14F-4D97-AF65-F5344CB8AC3E}">
        <p14:creationId xmlns:p14="http://schemas.microsoft.com/office/powerpoint/2010/main" val="2586381532"/>
      </p:ext>
    </p:extLst>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advClick="0" advTm="2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a:extLst>
              <a:ext uri="{FF2B5EF4-FFF2-40B4-BE49-F238E27FC236}">
                <a16:creationId xmlns:a16="http://schemas.microsoft.com/office/drawing/2014/main" id="{FB521569-8DF6-410B-947A-B190E2F1A8E3}"/>
              </a:ext>
            </a:extLst>
          </p:cNvPr>
          <p:cNvSpPr txBox="1"/>
          <p:nvPr/>
        </p:nvSpPr>
        <p:spPr>
          <a:xfrm>
            <a:off x="1217883" y="314325"/>
            <a:ext cx="8468992" cy="523220"/>
          </a:xfrm>
          <a:prstGeom prst="rect">
            <a:avLst/>
          </a:prstGeom>
          <a:noFill/>
        </p:spPr>
        <p:txBody>
          <a:bodyPr wrap="square" rtlCol="0">
            <a:spAutoFit/>
          </a:bodyPr>
          <a:lstStyle/>
          <a:p>
            <a:pPr marL="285750" indent="-285750">
              <a:buFont typeface="Wingdings" panose="05000000000000000000" pitchFamily="2" charset="2"/>
              <a:buChar char="Ø"/>
            </a:pPr>
            <a:r>
              <a:rPr lang="en-US" altLang="zh-CN" sz="2800" b="1" dirty="0">
                <a:solidFill>
                  <a:srgbClr val="31859C"/>
                </a:solidFill>
                <a:latin typeface="Times New Roman" panose="02020603050405020304" pitchFamily="18" charset="0"/>
                <a:ea typeface="微软雅黑" panose="020B0503020204020204" pitchFamily="34" charset="-122"/>
                <a:cs typeface="Times New Roman" panose="02020603050405020304" pitchFamily="18" charset="0"/>
              </a:rPr>
              <a:t>Slope unit segmentation and classification</a:t>
            </a:r>
            <a:endParaRPr lang="zh-CN" altLang="en-US" sz="2800" b="1" dirty="0">
              <a:solidFill>
                <a:srgbClr val="31859C"/>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1" name="椭圆 10">
            <a:extLst>
              <a:ext uri="{FF2B5EF4-FFF2-40B4-BE49-F238E27FC236}">
                <a16:creationId xmlns:a16="http://schemas.microsoft.com/office/drawing/2014/main" id="{EAFBB3BD-2602-4B3A-BBD6-7885DDFDFCDD}"/>
              </a:ext>
            </a:extLst>
          </p:cNvPr>
          <p:cNvSpPr/>
          <p:nvPr/>
        </p:nvSpPr>
        <p:spPr>
          <a:xfrm>
            <a:off x="-1227137" y="-1346200"/>
            <a:ext cx="2454275" cy="2452688"/>
          </a:xfrm>
          <a:prstGeom prst="ellipse">
            <a:avLst/>
          </a:prstGeom>
          <a:solidFill>
            <a:srgbClr val="48A2A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3" name="椭圆 12">
            <a:extLst>
              <a:ext uri="{FF2B5EF4-FFF2-40B4-BE49-F238E27FC236}">
                <a16:creationId xmlns:a16="http://schemas.microsoft.com/office/drawing/2014/main" id="{378BC1B6-CFD6-42CD-8204-F8ACF9C7FD8D}"/>
              </a:ext>
            </a:extLst>
          </p:cNvPr>
          <p:cNvSpPr/>
          <p:nvPr/>
        </p:nvSpPr>
        <p:spPr>
          <a:xfrm>
            <a:off x="434975" y="314325"/>
            <a:ext cx="792163" cy="792163"/>
          </a:xfrm>
          <a:prstGeom prst="ellipse">
            <a:avLst/>
          </a:prstGeom>
          <a:solidFill>
            <a:srgbClr val="6C92C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graphicFrame>
        <p:nvGraphicFramePr>
          <p:cNvPr id="23" name="表格 22">
            <a:extLst>
              <a:ext uri="{FF2B5EF4-FFF2-40B4-BE49-F238E27FC236}">
                <a16:creationId xmlns:a16="http://schemas.microsoft.com/office/drawing/2014/main" id="{5A98556C-61BE-45E2-A436-FD6C0C5F018C}"/>
              </a:ext>
            </a:extLst>
          </p:cNvPr>
          <p:cNvGraphicFramePr>
            <a:graphicFrameLocks noGrp="1"/>
          </p:cNvGraphicFramePr>
          <p:nvPr>
            <p:extLst>
              <p:ext uri="{D42A27DB-BD31-4B8C-83A1-F6EECF244321}">
                <p14:modId xmlns:p14="http://schemas.microsoft.com/office/powerpoint/2010/main" val="1872681639"/>
              </p:ext>
            </p:extLst>
          </p:nvPr>
        </p:nvGraphicFramePr>
        <p:xfrm>
          <a:off x="2208000" y="1861146"/>
          <a:ext cx="7776000" cy="4320000"/>
        </p:xfrm>
        <a:graphic>
          <a:graphicData uri="http://schemas.openxmlformats.org/drawingml/2006/table">
            <a:tbl>
              <a:tblPr firstRow="1" firstCol="1" bandRow="1"/>
              <a:tblGrid>
                <a:gridCol w="1944000">
                  <a:extLst>
                    <a:ext uri="{9D8B030D-6E8A-4147-A177-3AD203B41FA5}">
                      <a16:colId xmlns:a16="http://schemas.microsoft.com/office/drawing/2014/main" val="3088544173"/>
                    </a:ext>
                  </a:extLst>
                </a:gridCol>
                <a:gridCol w="1944000">
                  <a:extLst>
                    <a:ext uri="{9D8B030D-6E8A-4147-A177-3AD203B41FA5}">
                      <a16:colId xmlns:a16="http://schemas.microsoft.com/office/drawing/2014/main" val="3655247138"/>
                    </a:ext>
                  </a:extLst>
                </a:gridCol>
                <a:gridCol w="1944000">
                  <a:extLst>
                    <a:ext uri="{9D8B030D-6E8A-4147-A177-3AD203B41FA5}">
                      <a16:colId xmlns:a16="http://schemas.microsoft.com/office/drawing/2014/main" val="3067259655"/>
                    </a:ext>
                  </a:extLst>
                </a:gridCol>
                <a:gridCol w="1944000">
                  <a:extLst>
                    <a:ext uri="{9D8B030D-6E8A-4147-A177-3AD203B41FA5}">
                      <a16:colId xmlns:a16="http://schemas.microsoft.com/office/drawing/2014/main" val="3107559319"/>
                    </a:ext>
                  </a:extLst>
                </a:gridCol>
              </a:tblGrid>
              <a:tr h="720000">
                <a:tc>
                  <a:txBody>
                    <a:bodyPr/>
                    <a:lstStyle/>
                    <a:p>
                      <a:pPr algn="ctr">
                        <a:lnSpc>
                          <a:spcPts val="2000"/>
                        </a:lnSpc>
                        <a:spcAft>
                          <a:spcPts val="0"/>
                        </a:spcAft>
                      </a:pPr>
                      <a:r>
                        <a:rPr lang="en-US" altLang="zh-CN" sz="1800" b="1" kern="0" dirty="0">
                          <a:effectLst/>
                          <a:latin typeface="Times New Roman" panose="02020603050405020304" pitchFamily="18" charset="0"/>
                          <a:ea typeface="等线" panose="02010600030101010101" pitchFamily="2" charset="-122"/>
                          <a:cs typeface="Times New Roman" panose="02020603050405020304" pitchFamily="18" charset="0"/>
                        </a:rPr>
                        <a:t>Name</a:t>
                      </a:r>
                      <a:endParaRPr lang="zh-CN" sz="1800" kern="1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lnSpc>
                          <a:spcPts val="2000"/>
                        </a:lnSpc>
                        <a:spcAft>
                          <a:spcPts val="0"/>
                        </a:spcAft>
                      </a:pPr>
                      <a:r>
                        <a:rPr lang="en-US" altLang="zh-CN" sz="1800" b="1" kern="0" dirty="0">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rPr>
                        <a:t>Slope morphology</a:t>
                      </a:r>
                      <a:endParaRPr lang="zh-CN" altLang="en-US" sz="1800" b="1" kern="0" dirty="0">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ts val="2000"/>
                        </a:lnSpc>
                        <a:spcAft>
                          <a:spcPts val="0"/>
                        </a:spcAft>
                      </a:pPr>
                      <a:r>
                        <a:rPr lang="en-US" altLang="zh-CN" sz="1800" b="1" kern="0" dirty="0">
                          <a:effectLst/>
                          <a:latin typeface="Times New Roman" panose="02020603050405020304" pitchFamily="18" charset="0"/>
                          <a:ea typeface="等线" panose="02010600030101010101" pitchFamily="2" charset="-122"/>
                          <a:cs typeface="Times New Roman" panose="02020603050405020304" pitchFamily="18" charset="0"/>
                        </a:rPr>
                        <a:t>Profile curvature</a:t>
                      </a:r>
                      <a:endParaRPr lang="zh-CN" sz="1800" kern="1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ts val="2000"/>
                        </a:lnSpc>
                        <a:spcAft>
                          <a:spcPts val="0"/>
                        </a:spcAft>
                      </a:pPr>
                      <a:r>
                        <a:rPr lang="en-US" altLang="zh-CN" sz="1800" b="1" kern="0" dirty="0">
                          <a:effectLst/>
                          <a:latin typeface="Times New Roman" panose="02020603050405020304" pitchFamily="18" charset="0"/>
                          <a:ea typeface="等线" panose="02010600030101010101" pitchFamily="2" charset="-122"/>
                          <a:cs typeface="Times New Roman" panose="02020603050405020304" pitchFamily="18" charset="0"/>
                        </a:rPr>
                        <a:t>Terrain control information</a:t>
                      </a:r>
                      <a:endParaRPr lang="zh-CN" sz="1800" kern="1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6306619"/>
                  </a:ext>
                </a:extLst>
              </a:tr>
              <a:tr h="720000">
                <a:tc>
                  <a:txBody>
                    <a:bodyPr/>
                    <a:lstStyle/>
                    <a:p>
                      <a:pPr algn="ctr">
                        <a:lnSpc>
                          <a:spcPts val="2000"/>
                        </a:lnSpc>
                        <a:spcAft>
                          <a:spcPts val="0"/>
                        </a:spcAft>
                      </a:pPr>
                      <a:r>
                        <a:rPr lang="en-US" altLang="zh-CN" sz="1800" kern="0" dirty="0">
                          <a:effectLst/>
                          <a:latin typeface="Times New Roman" panose="02020603050405020304" pitchFamily="18" charset="0"/>
                          <a:ea typeface="等线" panose="02010600030101010101" pitchFamily="2" charset="-122"/>
                          <a:cs typeface="Times New Roman" panose="02020603050405020304" pitchFamily="18" charset="0"/>
                        </a:rPr>
                        <a:t>Convex slope</a:t>
                      </a:r>
                      <a:endParaRPr lang="zh-CN" sz="1800" kern="1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pPr>
                      <a:endParaRPr lang="en-US" sz="1800" kern="0" dirty="0">
                        <a:effectLst/>
                        <a:latin typeface="Times New Roman" panose="02020603050405020304" pitchFamily="18" charset="0"/>
                        <a:ea typeface="等线" panose="02010600030101010101" pitchFamily="2" charset="-122"/>
                        <a:cs typeface="Times New Roman" panose="02020603050405020304" pitchFamily="18" charset="0"/>
                      </a:endParaRPr>
                    </a:p>
                    <a:p>
                      <a:pPr algn="ctr">
                        <a:spcAft>
                          <a:spcPts val="0"/>
                        </a:spcAft>
                      </a:pPr>
                      <a:endParaRPr lang="en-US" sz="1800" kern="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ts val="2000"/>
                        </a:lnSpc>
                        <a:spcAft>
                          <a:spcPts val="0"/>
                        </a:spcAft>
                      </a:pPr>
                      <a:r>
                        <a:rPr lang="en-US" sz="1800" kern="0" dirty="0">
                          <a:effectLst/>
                          <a:latin typeface="Times New Roman" panose="02020603050405020304" pitchFamily="18" charset="0"/>
                          <a:ea typeface="等线" panose="02010600030101010101" pitchFamily="2" charset="-122"/>
                          <a:cs typeface="Times New Roman" panose="02020603050405020304" pitchFamily="18" charset="0"/>
                        </a:rPr>
                        <a:t>&lt; 0</a:t>
                      </a:r>
                      <a:endParaRPr lang="zh-CN" sz="1800" kern="1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ts val="2000"/>
                        </a:lnSpc>
                        <a:spcAft>
                          <a:spcPts val="0"/>
                        </a:spcAft>
                      </a:pPr>
                      <a:r>
                        <a:rPr lang="zh-CN" sz="1800" kern="0" dirty="0">
                          <a:effectLst/>
                          <a:latin typeface="Times New Roman" panose="02020603050405020304" pitchFamily="18" charset="0"/>
                          <a:ea typeface="等线" panose="02010600030101010101" pitchFamily="2" charset="-122"/>
                          <a:cs typeface="Times New Roman" panose="02020603050405020304" pitchFamily="18" charset="0"/>
                        </a:rPr>
                        <a:t>—</a:t>
                      </a:r>
                      <a:endParaRPr lang="zh-CN" sz="1800" kern="1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3197844"/>
                  </a:ext>
                </a:extLst>
              </a:tr>
              <a:tr h="720000">
                <a:tc>
                  <a:txBody>
                    <a:bodyPr/>
                    <a:lstStyle/>
                    <a:p>
                      <a:pPr algn="ctr">
                        <a:lnSpc>
                          <a:spcPts val="2000"/>
                        </a:lnSpc>
                        <a:spcAft>
                          <a:spcPts val="0"/>
                        </a:spcAft>
                      </a:pPr>
                      <a:r>
                        <a:rPr lang="en-US" altLang="zh-CN" sz="1800" kern="0" dirty="0">
                          <a:effectLst/>
                          <a:latin typeface="Times New Roman" panose="02020603050405020304" pitchFamily="18" charset="0"/>
                          <a:ea typeface="等线" panose="02010600030101010101" pitchFamily="2" charset="-122"/>
                          <a:cs typeface="Times New Roman" panose="02020603050405020304" pitchFamily="18" charset="0"/>
                        </a:rPr>
                        <a:t>Straight slope</a:t>
                      </a:r>
                      <a:endParaRPr lang="zh-CN" sz="1800" kern="1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pPr>
                      <a:endParaRPr lang="en-US" sz="1800" kern="0" dirty="0">
                        <a:effectLst/>
                        <a:latin typeface="Times New Roman" panose="02020603050405020304" pitchFamily="18" charset="0"/>
                        <a:ea typeface="等线" panose="02010600030101010101" pitchFamily="2" charset="-122"/>
                        <a:cs typeface="Times New Roman" panose="02020603050405020304" pitchFamily="18" charset="0"/>
                      </a:endParaRPr>
                    </a:p>
                    <a:p>
                      <a:pPr algn="ctr">
                        <a:spcAft>
                          <a:spcPts val="0"/>
                        </a:spcAft>
                      </a:pPr>
                      <a:endParaRPr lang="en-US" sz="1800" kern="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ts val="2000"/>
                        </a:lnSpc>
                        <a:spcAft>
                          <a:spcPts val="0"/>
                        </a:spcAft>
                      </a:pPr>
                      <a:r>
                        <a:rPr lang="en-US" sz="1800" kern="0" dirty="0">
                          <a:effectLst/>
                          <a:latin typeface="Times New Roman" panose="02020603050405020304" pitchFamily="18" charset="0"/>
                          <a:ea typeface="等线" panose="02010600030101010101" pitchFamily="2" charset="-122"/>
                          <a:cs typeface="Times New Roman" panose="02020603050405020304" pitchFamily="18" charset="0"/>
                        </a:rPr>
                        <a:t>= 0</a:t>
                      </a:r>
                      <a:endParaRPr lang="zh-CN" sz="1800" kern="1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ts val="2000"/>
                        </a:lnSpc>
                        <a:spcAft>
                          <a:spcPts val="0"/>
                        </a:spcAft>
                      </a:pPr>
                      <a:r>
                        <a:rPr lang="zh-CN" sz="1800" kern="0" dirty="0">
                          <a:effectLst/>
                          <a:latin typeface="Times New Roman" panose="02020603050405020304" pitchFamily="18" charset="0"/>
                          <a:ea typeface="等线" panose="02010600030101010101" pitchFamily="2" charset="-122"/>
                          <a:cs typeface="Times New Roman" panose="02020603050405020304" pitchFamily="18" charset="0"/>
                        </a:rPr>
                        <a:t>—</a:t>
                      </a:r>
                      <a:endParaRPr lang="zh-CN" sz="1800" kern="1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49543044"/>
                  </a:ext>
                </a:extLst>
              </a:tr>
              <a:tr h="720000">
                <a:tc>
                  <a:txBody>
                    <a:bodyPr/>
                    <a:lstStyle/>
                    <a:p>
                      <a:pPr algn="ctr">
                        <a:lnSpc>
                          <a:spcPts val="2000"/>
                        </a:lnSpc>
                        <a:spcAft>
                          <a:spcPts val="0"/>
                        </a:spcAft>
                      </a:pPr>
                      <a:r>
                        <a:rPr lang="en-US" altLang="zh-CN" sz="1800" kern="0" dirty="0">
                          <a:effectLst/>
                          <a:latin typeface="Times New Roman" panose="02020603050405020304" pitchFamily="18" charset="0"/>
                          <a:ea typeface="等线" panose="02010600030101010101" pitchFamily="2" charset="-122"/>
                          <a:cs typeface="Times New Roman" panose="02020603050405020304" pitchFamily="18" charset="0"/>
                        </a:rPr>
                        <a:t>Concave slope</a:t>
                      </a:r>
                      <a:endParaRPr lang="zh-CN" sz="1800" kern="1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pPr>
                      <a:endParaRPr lang="en-US" sz="1800" kern="0" dirty="0">
                        <a:effectLst/>
                        <a:latin typeface="Times New Roman" panose="02020603050405020304" pitchFamily="18" charset="0"/>
                        <a:ea typeface="等线" panose="02010600030101010101" pitchFamily="2" charset="-122"/>
                        <a:cs typeface="Times New Roman" panose="02020603050405020304" pitchFamily="18" charset="0"/>
                      </a:endParaRPr>
                    </a:p>
                    <a:p>
                      <a:pPr algn="ctr">
                        <a:spcAft>
                          <a:spcPts val="0"/>
                        </a:spcAft>
                      </a:pPr>
                      <a:endParaRPr lang="en-US" sz="1800" kern="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ts val="2000"/>
                        </a:lnSpc>
                        <a:spcAft>
                          <a:spcPts val="0"/>
                        </a:spcAft>
                      </a:pPr>
                      <a:r>
                        <a:rPr lang="en-US" sz="1800" kern="0" dirty="0">
                          <a:effectLst/>
                          <a:latin typeface="Times New Roman" panose="02020603050405020304" pitchFamily="18" charset="0"/>
                          <a:ea typeface="等线" panose="02010600030101010101" pitchFamily="2" charset="-122"/>
                          <a:cs typeface="Times New Roman" panose="02020603050405020304" pitchFamily="18" charset="0"/>
                        </a:rPr>
                        <a:t>&gt; 0</a:t>
                      </a:r>
                      <a:endParaRPr lang="zh-CN" sz="1800" kern="1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ts val="2000"/>
                        </a:lnSpc>
                        <a:spcAft>
                          <a:spcPts val="0"/>
                        </a:spcAft>
                      </a:pPr>
                      <a:r>
                        <a:rPr lang="zh-CN" sz="1800" kern="0" dirty="0">
                          <a:effectLst/>
                          <a:latin typeface="Times New Roman" panose="02020603050405020304" pitchFamily="18" charset="0"/>
                          <a:ea typeface="等线" panose="02010600030101010101" pitchFamily="2" charset="-122"/>
                          <a:cs typeface="Times New Roman" panose="02020603050405020304" pitchFamily="18" charset="0"/>
                        </a:rPr>
                        <a:t>—</a:t>
                      </a:r>
                      <a:endParaRPr lang="zh-CN" sz="1800" kern="1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94584050"/>
                  </a:ext>
                </a:extLst>
              </a:tr>
              <a:tr h="720000">
                <a:tc>
                  <a:txBody>
                    <a:bodyPr/>
                    <a:lstStyle/>
                    <a:p>
                      <a:pPr algn="ctr">
                        <a:lnSpc>
                          <a:spcPts val="2000"/>
                        </a:lnSpc>
                        <a:spcAft>
                          <a:spcPts val="0"/>
                        </a:spcAft>
                      </a:pPr>
                      <a:r>
                        <a:rPr lang="en-US" altLang="zh-CN" sz="1800" kern="0" dirty="0">
                          <a:effectLst/>
                          <a:latin typeface="Times New Roman" panose="02020603050405020304" pitchFamily="18" charset="0"/>
                          <a:ea typeface="等线" panose="02010600030101010101" pitchFamily="2" charset="-122"/>
                          <a:cs typeface="Times New Roman" panose="02020603050405020304" pitchFamily="18" charset="0"/>
                        </a:rPr>
                        <a:t>Ridge</a:t>
                      </a:r>
                      <a:endParaRPr lang="zh-CN" sz="1800" kern="1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zh-CN" sz="1800" kern="0" dirty="0">
                          <a:effectLst/>
                          <a:latin typeface="Times New Roman" panose="02020603050405020304" pitchFamily="18" charset="0"/>
                          <a:ea typeface="等线" panose="02010600030101010101" pitchFamily="2" charset="-122"/>
                          <a:cs typeface="Times New Roman" panose="02020603050405020304" pitchFamily="18" charset="0"/>
                        </a:rPr>
                        <a:t>—</a:t>
                      </a:r>
                      <a:endParaRPr lang="zh-CN" altLang="en-US" dirty="0"/>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ts val="2000"/>
                        </a:lnSpc>
                        <a:spcAft>
                          <a:spcPts val="0"/>
                        </a:spcAft>
                      </a:pPr>
                      <a:r>
                        <a:rPr lang="zh-CN" sz="1800" kern="0" dirty="0">
                          <a:effectLst/>
                          <a:latin typeface="Times New Roman" panose="02020603050405020304" pitchFamily="18" charset="0"/>
                          <a:ea typeface="等线" panose="02010600030101010101" pitchFamily="2" charset="-122"/>
                          <a:cs typeface="Times New Roman" panose="02020603050405020304" pitchFamily="18" charset="0"/>
                        </a:rPr>
                        <a:t>—</a:t>
                      </a:r>
                      <a:endParaRPr lang="zh-CN" sz="1800" kern="1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ts val="2000"/>
                        </a:lnSpc>
                        <a:spcAft>
                          <a:spcPts val="0"/>
                        </a:spcAft>
                      </a:pPr>
                      <a:r>
                        <a:rPr lang="en-US" altLang="zh-CN" sz="1800" kern="0" dirty="0">
                          <a:effectLst/>
                          <a:latin typeface="Times New Roman" panose="02020603050405020304" pitchFamily="18" charset="0"/>
                          <a:ea typeface="等线" panose="02010600030101010101" pitchFamily="2" charset="-122"/>
                          <a:cs typeface="Times New Roman" panose="02020603050405020304" pitchFamily="18" charset="0"/>
                        </a:rPr>
                        <a:t>Ridge</a:t>
                      </a:r>
                      <a:r>
                        <a:rPr lang="en-US" sz="1800" kern="0" dirty="0">
                          <a:effectLst/>
                          <a:latin typeface="Times New Roman" panose="02020603050405020304" pitchFamily="18" charset="0"/>
                          <a:ea typeface="等线" panose="02010600030101010101" pitchFamily="2" charset="-122"/>
                          <a:cs typeface="Times New Roman" panose="02020603050405020304" pitchFamily="18" charset="0"/>
                        </a:rPr>
                        <a:t> &gt; 0</a:t>
                      </a:r>
                      <a:endParaRPr lang="zh-CN" sz="1800" kern="1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11125284"/>
                  </a:ext>
                </a:extLst>
              </a:tr>
              <a:tr h="720000">
                <a:tc>
                  <a:txBody>
                    <a:bodyPr/>
                    <a:lstStyle/>
                    <a:p>
                      <a:pPr algn="ctr">
                        <a:lnSpc>
                          <a:spcPts val="2000"/>
                        </a:lnSpc>
                        <a:spcAft>
                          <a:spcPts val="0"/>
                        </a:spcAft>
                      </a:pPr>
                      <a:r>
                        <a:rPr lang="en-US" altLang="zh-CN" sz="1800" kern="100" dirty="0">
                          <a:effectLst/>
                          <a:latin typeface="Times New Roman" panose="02020603050405020304" pitchFamily="18" charset="0"/>
                          <a:ea typeface="等线" panose="02010600030101010101" pitchFamily="2" charset="-122"/>
                          <a:cs typeface="Times New Roman" panose="02020603050405020304" pitchFamily="18" charset="0"/>
                        </a:rPr>
                        <a:t>Valley</a:t>
                      </a:r>
                      <a:endParaRPr lang="zh-CN" sz="1800" kern="1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zh-CN" sz="1800" kern="0" dirty="0">
                          <a:effectLst/>
                          <a:latin typeface="Times New Roman" panose="02020603050405020304" pitchFamily="18" charset="0"/>
                          <a:ea typeface="等线" panose="02010600030101010101" pitchFamily="2" charset="-122"/>
                          <a:cs typeface="Times New Roman" panose="02020603050405020304" pitchFamily="18" charset="0"/>
                        </a:rPr>
                        <a:t>—</a:t>
                      </a:r>
                      <a:endParaRPr lang="zh-CN" altLang="en-US" dirty="0"/>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ts val="2000"/>
                        </a:lnSpc>
                        <a:spcAft>
                          <a:spcPts val="0"/>
                        </a:spcAft>
                      </a:pPr>
                      <a:r>
                        <a:rPr lang="zh-CN" sz="1800" kern="0" dirty="0">
                          <a:effectLst/>
                          <a:latin typeface="Times New Roman" panose="02020603050405020304" pitchFamily="18" charset="0"/>
                          <a:ea typeface="等线" panose="02010600030101010101" pitchFamily="2" charset="-122"/>
                          <a:cs typeface="Times New Roman" panose="02020603050405020304" pitchFamily="18" charset="0"/>
                        </a:rPr>
                        <a:t>—</a:t>
                      </a:r>
                      <a:endParaRPr lang="zh-CN" sz="1800" kern="1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ts val="2000"/>
                        </a:lnSpc>
                        <a:spcAft>
                          <a:spcPts val="0"/>
                        </a:spcAft>
                      </a:pPr>
                      <a:r>
                        <a:rPr lang="en-US" altLang="zh-CN" sz="1800" kern="0" dirty="0">
                          <a:effectLst/>
                          <a:latin typeface="Times New Roman" panose="02020603050405020304" pitchFamily="18" charset="0"/>
                          <a:ea typeface="等线" panose="02010600030101010101" pitchFamily="2" charset="-122"/>
                          <a:cs typeface="Times New Roman" panose="02020603050405020304" pitchFamily="18" charset="0"/>
                        </a:rPr>
                        <a:t>Valley</a:t>
                      </a:r>
                      <a:r>
                        <a:rPr lang="en-US" sz="1800" kern="0" dirty="0">
                          <a:effectLst/>
                          <a:latin typeface="Times New Roman" panose="02020603050405020304" pitchFamily="18" charset="0"/>
                          <a:ea typeface="等线" panose="02010600030101010101" pitchFamily="2" charset="-122"/>
                          <a:cs typeface="Times New Roman" panose="02020603050405020304" pitchFamily="18" charset="0"/>
                        </a:rPr>
                        <a:t> &gt; 0</a:t>
                      </a:r>
                      <a:endParaRPr lang="zh-CN" sz="1800" kern="1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42495566"/>
                  </a:ext>
                </a:extLst>
              </a:tr>
            </a:tbl>
          </a:graphicData>
        </a:graphic>
      </p:graphicFrame>
      <p:sp>
        <p:nvSpPr>
          <p:cNvPr id="24" name="文本框 21">
            <a:extLst>
              <a:ext uri="{FF2B5EF4-FFF2-40B4-BE49-F238E27FC236}">
                <a16:creationId xmlns:a16="http://schemas.microsoft.com/office/drawing/2014/main" id="{C6FEB173-D57D-48E4-B8FB-61019D54C6DC}"/>
              </a:ext>
            </a:extLst>
          </p:cNvPr>
          <p:cNvSpPr txBox="1"/>
          <p:nvPr/>
        </p:nvSpPr>
        <p:spPr>
          <a:xfrm>
            <a:off x="3699755" y="1374049"/>
            <a:ext cx="4377788"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000" dirty="0">
                <a:latin typeface="Times New Roman" panose="02020603050405020304" pitchFamily="18" charset="0"/>
                <a:ea typeface="等线" panose="02010600030101010101" pitchFamily="2" charset="-122"/>
                <a:cs typeface="Times New Roman" panose="02020603050405020304" pitchFamily="18" charset="0"/>
              </a:rPr>
              <a:t>Category description of slope units</a:t>
            </a:r>
            <a:endParaRPr lang="en-US" sz="2000" dirty="0">
              <a:latin typeface="Times New Roman" panose="02020603050405020304" pitchFamily="18" charset="0"/>
              <a:ea typeface="等线" panose="02010600030101010101" pitchFamily="2" charset="-122"/>
              <a:cs typeface="Times New Roman" panose="02020603050405020304" pitchFamily="18" charset="0"/>
            </a:endParaRPr>
          </a:p>
        </p:txBody>
      </p:sp>
      <p:pic>
        <p:nvPicPr>
          <p:cNvPr id="33" name="图片 107" descr="未命名图片">
            <a:extLst>
              <a:ext uri="{FF2B5EF4-FFF2-40B4-BE49-F238E27FC236}">
                <a16:creationId xmlns:a16="http://schemas.microsoft.com/office/drawing/2014/main" id="{58090DD3-AC60-4CC1-92F6-DA30AD84DA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5073" r="50443" b="27167"/>
          <a:stretch>
            <a:fillRect/>
          </a:stretch>
        </p:blipFill>
        <p:spPr bwMode="auto">
          <a:xfrm>
            <a:off x="4655847" y="4015388"/>
            <a:ext cx="755122" cy="720000"/>
          </a:xfrm>
          <a:prstGeom prst="rect">
            <a:avLst/>
          </a:prstGeom>
          <a:noFill/>
          <a:extLst>
            <a:ext uri="{909E8E84-426E-40DD-AFC4-6F175D3DCCD1}">
              <a14:hiddenFill xmlns:a14="http://schemas.microsoft.com/office/drawing/2010/main">
                <a:solidFill>
                  <a:srgbClr val="FFFFFF"/>
                </a:solidFill>
              </a14:hiddenFill>
            </a:ext>
          </a:extLst>
        </p:spPr>
      </p:pic>
      <p:pic>
        <p:nvPicPr>
          <p:cNvPr id="36" name="图片 80" descr="未命名图片">
            <a:extLst>
              <a:ext uri="{FF2B5EF4-FFF2-40B4-BE49-F238E27FC236}">
                <a16:creationId xmlns:a16="http://schemas.microsoft.com/office/drawing/2014/main" id="{147BA9BE-5F8F-4D26-8E42-6309E9C1FB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698" r="72856" b="27676"/>
          <a:stretch>
            <a:fillRect/>
          </a:stretch>
        </p:blipFill>
        <p:spPr bwMode="auto">
          <a:xfrm>
            <a:off x="4623908" y="2611699"/>
            <a:ext cx="756000" cy="720837"/>
          </a:xfrm>
          <a:prstGeom prst="rect">
            <a:avLst/>
          </a:prstGeom>
          <a:noFill/>
          <a:extLst>
            <a:ext uri="{909E8E84-426E-40DD-AFC4-6F175D3DCCD1}">
              <a14:hiddenFill xmlns:a14="http://schemas.microsoft.com/office/drawing/2010/main">
                <a:solidFill>
                  <a:srgbClr val="FFFFFF"/>
                </a:solidFill>
              </a14:hiddenFill>
            </a:ext>
          </a:extLst>
        </p:spPr>
      </p:pic>
      <p:pic>
        <p:nvPicPr>
          <p:cNvPr id="35" name="图片 106" descr="未命名图片">
            <a:extLst>
              <a:ext uri="{FF2B5EF4-FFF2-40B4-BE49-F238E27FC236}">
                <a16:creationId xmlns:a16="http://schemas.microsoft.com/office/drawing/2014/main" id="{9B9A4C6D-ED7D-4724-B734-8FCD66F736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68932" r="5109" b="28259"/>
          <a:stretch>
            <a:fillRect/>
          </a:stretch>
        </p:blipFill>
        <p:spPr bwMode="auto">
          <a:xfrm>
            <a:off x="4655847" y="3385838"/>
            <a:ext cx="819000" cy="72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8420506"/>
      </p:ext>
    </p:extLst>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advClick="0" advTm="2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圆角矩形 43">
            <a:extLst>
              <a:ext uri="{FF2B5EF4-FFF2-40B4-BE49-F238E27FC236}">
                <a16:creationId xmlns:a16="http://schemas.microsoft.com/office/drawing/2014/main" id="{02D0057D-7AE2-44E9-B9A5-AC23A655E791}"/>
              </a:ext>
            </a:extLst>
          </p:cNvPr>
          <p:cNvSpPr/>
          <p:nvPr/>
        </p:nvSpPr>
        <p:spPr>
          <a:xfrm rot="10800000" flipV="1">
            <a:off x="3717348" y="880398"/>
            <a:ext cx="459837" cy="5949800"/>
          </a:xfrm>
          <a:prstGeom prst="roundRect">
            <a:avLst>
              <a:gd name="adj" fmla="val 5039"/>
            </a:avLst>
          </a:prstGeom>
          <a:solidFill>
            <a:srgbClr val="157E9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dirty="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10" name="文本框 9">
            <a:extLst>
              <a:ext uri="{FF2B5EF4-FFF2-40B4-BE49-F238E27FC236}">
                <a16:creationId xmlns:a16="http://schemas.microsoft.com/office/drawing/2014/main" id="{FB521569-8DF6-410B-947A-B190E2F1A8E3}"/>
              </a:ext>
            </a:extLst>
          </p:cNvPr>
          <p:cNvSpPr txBox="1"/>
          <p:nvPr/>
        </p:nvSpPr>
        <p:spPr>
          <a:xfrm>
            <a:off x="1217883" y="314325"/>
            <a:ext cx="8468992" cy="523220"/>
          </a:xfrm>
          <a:prstGeom prst="rect">
            <a:avLst/>
          </a:prstGeom>
          <a:noFill/>
        </p:spPr>
        <p:txBody>
          <a:bodyPr wrap="square" rtlCol="0">
            <a:spAutoFit/>
          </a:bodyPr>
          <a:lstStyle/>
          <a:p>
            <a:pPr marL="285750" indent="-285750">
              <a:buFont typeface="Wingdings" panose="05000000000000000000" pitchFamily="2" charset="2"/>
              <a:buChar char="Ø"/>
            </a:pPr>
            <a:r>
              <a:rPr lang="en-US" altLang="zh-CN" sz="2800" b="1" dirty="0">
                <a:solidFill>
                  <a:srgbClr val="31859C"/>
                </a:solidFill>
                <a:latin typeface="Times New Roman" panose="02020603050405020304" pitchFamily="18" charset="0"/>
                <a:ea typeface="微软雅黑" panose="020B0503020204020204" pitchFamily="34" charset="-122"/>
                <a:cs typeface="Times New Roman" panose="02020603050405020304" pitchFamily="18" charset="0"/>
              </a:rPr>
              <a:t>Slope unit segmentation and classification</a:t>
            </a:r>
            <a:endParaRPr lang="zh-CN" altLang="en-US" sz="2800" b="1" dirty="0">
              <a:solidFill>
                <a:srgbClr val="31859C"/>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1" name="椭圆 10">
            <a:extLst>
              <a:ext uri="{FF2B5EF4-FFF2-40B4-BE49-F238E27FC236}">
                <a16:creationId xmlns:a16="http://schemas.microsoft.com/office/drawing/2014/main" id="{EAFBB3BD-2602-4B3A-BBD6-7885DDFDFCDD}"/>
              </a:ext>
            </a:extLst>
          </p:cNvPr>
          <p:cNvSpPr/>
          <p:nvPr/>
        </p:nvSpPr>
        <p:spPr>
          <a:xfrm>
            <a:off x="-1227137" y="-1346200"/>
            <a:ext cx="2454275" cy="2452688"/>
          </a:xfrm>
          <a:prstGeom prst="ellipse">
            <a:avLst/>
          </a:prstGeom>
          <a:solidFill>
            <a:srgbClr val="48A2A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3" name="椭圆 12">
            <a:extLst>
              <a:ext uri="{FF2B5EF4-FFF2-40B4-BE49-F238E27FC236}">
                <a16:creationId xmlns:a16="http://schemas.microsoft.com/office/drawing/2014/main" id="{378BC1B6-CFD6-42CD-8204-F8ACF9C7FD8D}"/>
              </a:ext>
            </a:extLst>
          </p:cNvPr>
          <p:cNvSpPr/>
          <p:nvPr/>
        </p:nvSpPr>
        <p:spPr>
          <a:xfrm>
            <a:off x="434975" y="314325"/>
            <a:ext cx="792163" cy="792163"/>
          </a:xfrm>
          <a:prstGeom prst="ellipse">
            <a:avLst/>
          </a:prstGeom>
          <a:solidFill>
            <a:srgbClr val="6C92C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28" name="图片 27" descr="shenmu">
            <a:extLst>
              <a:ext uri="{FF2B5EF4-FFF2-40B4-BE49-F238E27FC236}">
                <a16:creationId xmlns:a16="http://schemas.microsoft.com/office/drawing/2014/main" id="{E2A662EE-4D3D-4D82-B7E2-4520CEB76C69}"/>
              </a:ext>
            </a:extLst>
          </p:cNvPr>
          <p:cNvPicPr/>
          <p:nvPr/>
        </p:nvPicPr>
        <p:blipFill>
          <a:blip r:embed="rId3"/>
          <a:stretch>
            <a:fillRect/>
          </a:stretch>
        </p:blipFill>
        <p:spPr>
          <a:xfrm>
            <a:off x="5644341" y="987241"/>
            <a:ext cx="2494280" cy="2494280"/>
          </a:xfrm>
          <a:prstGeom prst="rect">
            <a:avLst/>
          </a:prstGeom>
        </p:spPr>
      </p:pic>
      <p:pic>
        <p:nvPicPr>
          <p:cNvPr id="31" name="图片 30" descr="Yijun">
            <a:extLst>
              <a:ext uri="{FF2B5EF4-FFF2-40B4-BE49-F238E27FC236}">
                <a16:creationId xmlns:a16="http://schemas.microsoft.com/office/drawing/2014/main" id="{0F2DEB09-512F-49D7-94AD-9F8F6D51C88C}"/>
              </a:ext>
            </a:extLst>
          </p:cNvPr>
          <p:cNvPicPr/>
          <p:nvPr/>
        </p:nvPicPr>
        <p:blipFill>
          <a:blip r:embed="rId4"/>
          <a:stretch>
            <a:fillRect/>
          </a:stretch>
        </p:blipFill>
        <p:spPr>
          <a:xfrm>
            <a:off x="5644341" y="3892673"/>
            <a:ext cx="2494280" cy="2494280"/>
          </a:xfrm>
          <a:prstGeom prst="rect">
            <a:avLst/>
          </a:prstGeom>
        </p:spPr>
      </p:pic>
      <p:sp>
        <p:nvSpPr>
          <p:cNvPr id="33" name="矩形 32">
            <a:extLst>
              <a:ext uri="{FF2B5EF4-FFF2-40B4-BE49-F238E27FC236}">
                <a16:creationId xmlns:a16="http://schemas.microsoft.com/office/drawing/2014/main" id="{CCA1464D-2F94-46F4-A4E8-ED30E9568E28}"/>
              </a:ext>
            </a:extLst>
          </p:cNvPr>
          <p:cNvSpPr/>
          <p:nvPr/>
        </p:nvSpPr>
        <p:spPr>
          <a:xfrm>
            <a:off x="3918157" y="880398"/>
            <a:ext cx="8214851" cy="5944066"/>
          </a:xfrm>
          <a:prstGeom prst="rect">
            <a:avLst/>
          </a:prstGeom>
          <a:solidFill>
            <a:schemeClr val="bg1"/>
          </a:solidFill>
          <a:ln>
            <a:solidFill>
              <a:srgbClr val="75A7B7"/>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pic>
        <p:nvPicPr>
          <p:cNvPr id="35" name="图片 34" descr="第2期">
            <a:extLst>
              <a:ext uri="{FF2B5EF4-FFF2-40B4-BE49-F238E27FC236}">
                <a16:creationId xmlns:a16="http://schemas.microsoft.com/office/drawing/2014/main" id="{95971A9B-CB0F-4486-BD5A-CF340DFD1EBF}"/>
              </a:ext>
            </a:extLst>
          </p:cNvPr>
          <p:cNvPicPr/>
          <p:nvPr/>
        </p:nvPicPr>
        <p:blipFill>
          <a:blip r:embed="rId5"/>
          <a:srcRect t="14019"/>
          <a:stretch>
            <a:fillRect/>
          </a:stretch>
        </p:blipFill>
        <p:spPr>
          <a:xfrm>
            <a:off x="4287946" y="1253046"/>
            <a:ext cx="1656715" cy="2021205"/>
          </a:xfrm>
          <a:prstGeom prst="rect">
            <a:avLst/>
          </a:prstGeom>
        </p:spPr>
      </p:pic>
      <p:pic>
        <p:nvPicPr>
          <p:cNvPr id="36" name="图片 35" descr="第3期">
            <a:extLst>
              <a:ext uri="{FF2B5EF4-FFF2-40B4-BE49-F238E27FC236}">
                <a16:creationId xmlns:a16="http://schemas.microsoft.com/office/drawing/2014/main" id="{FEEF610E-C248-402F-9EBB-EE910E297DF6}"/>
              </a:ext>
            </a:extLst>
          </p:cNvPr>
          <p:cNvPicPr/>
          <p:nvPr/>
        </p:nvPicPr>
        <p:blipFill>
          <a:blip r:embed="rId6"/>
          <a:srcRect t="15213"/>
          <a:stretch>
            <a:fillRect/>
          </a:stretch>
        </p:blipFill>
        <p:spPr>
          <a:xfrm>
            <a:off x="6283178" y="1253046"/>
            <a:ext cx="1662430" cy="1999615"/>
          </a:xfrm>
          <a:prstGeom prst="rect">
            <a:avLst/>
          </a:prstGeom>
        </p:spPr>
      </p:pic>
      <p:pic>
        <p:nvPicPr>
          <p:cNvPr id="58" name="图片 57" descr="第4期">
            <a:extLst>
              <a:ext uri="{FF2B5EF4-FFF2-40B4-BE49-F238E27FC236}">
                <a16:creationId xmlns:a16="http://schemas.microsoft.com/office/drawing/2014/main" id="{EDE101F8-F3A6-4A4A-BBD8-7A8161F06CAF}"/>
              </a:ext>
            </a:extLst>
          </p:cNvPr>
          <p:cNvPicPr/>
          <p:nvPr/>
        </p:nvPicPr>
        <p:blipFill>
          <a:blip r:embed="rId7"/>
          <a:srcRect t="14344"/>
          <a:stretch>
            <a:fillRect/>
          </a:stretch>
        </p:blipFill>
        <p:spPr>
          <a:xfrm>
            <a:off x="8284125" y="1253046"/>
            <a:ext cx="1656715" cy="2013585"/>
          </a:xfrm>
          <a:prstGeom prst="rect">
            <a:avLst/>
          </a:prstGeom>
        </p:spPr>
      </p:pic>
      <p:pic>
        <p:nvPicPr>
          <p:cNvPr id="59" name="图片 58" descr="第5期">
            <a:extLst>
              <a:ext uri="{FF2B5EF4-FFF2-40B4-BE49-F238E27FC236}">
                <a16:creationId xmlns:a16="http://schemas.microsoft.com/office/drawing/2014/main" id="{B2A1CB22-677F-4E0E-83FE-9DA6B566243C}"/>
              </a:ext>
            </a:extLst>
          </p:cNvPr>
          <p:cNvPicPr/>
          <p:nvPr/>
        </p:nvPicPr>
        <p:blipFill>
          <a:blip r:embed="rId8"/>
          <a:srcRect t="14641"/>
          <a:stretch>
            <a:fillRect/>
          </a:stretch>
        </p:blipFill>
        <p:spPr>
          <a:xfrm>
            <a:off x="10279358" y="1253046"/>
            <a:ext cx="1656715" cy="2006600"/>
          </a:xfrm>
          <a:prstGeom prst="rect">
            <a:avLst/>
          </a:prstGeom>
        </p:spPr>
      </p:pic>
      <p:pic>
        <p:nvPicPr>
          <p:cNvPr id="60" name="图片 59" descr="第6期">
            <a:extLst>
              <a:ext uri="{FF2B5EF4-FFF2-40B4-BE49-F238E27FC236}">
                <a16:creationId xmlns:a16="http://schemas.microsoft.com/office/drawing/2014/main" id="{3474AF0D-60E2-4531-B971-6F4E2D786D41}"/>
              </a:ext>
            </a:extLst>
          </p:cNvPr>
          <p:cNvPicPr/>
          <p:nvPr/>
        </p:nvPicPr>
        <p:blipFill>
          <a:blip r:embed="rId9"/>
          <a:srcRect t="13884"/>
          <a:stretch>
            <a:fillRect/>
          </a:stretch>
        </p:blipFill>
        <p:spPr>
          <a:xfrm>
            <a:off x="4287946" y="3917023"/>
            <a:ext cx="1672590" cy="2044065"/>
          </a:xfrm>
          <a:prstGeom prst="rect">
            <a:avLst/>
          </a:prstGeom>
        </p:spPr>
      </p:pic>
      <p:pic>
        <p:nvPicPr>
          <p:cNvPr id="61" name="图片 60" descr="第7期">
            <a:extLst>
              <a:ext uri="{FF2B5EF4-FFF2-40B4-BE49-F238E27FC236}">
                <a16:creationId xmlns:a16="http://schemas.microsoft.com/office/drawing/2014/main" id="{6C31CC88-250C-49F6-9A96-52AACEDF1980}"/>
              </a:ext>
            </a:extLst>
          </p:cNvPr>
          <p:cNvPicPr/>
          <p:nvPr/>
        </p:nvPicPr>
        <p:blipFill>
          <a:blip r:embed="rId10"/>
          <a:srcRect t="13695"/>
          <a:stretch>
            <a:fillRect/>
          </a:stretch>
        </p:blipFill>
        <p:spPr>
          <a:xfrm>
            <a:off x="6278310" y="3917023"/>
            <a:ext cx="1656715" cy="2028825"/>
          </a:xfrm>
          <a:prstGeom prst="rect">
            <a:avLst/>
          </a:prstGeom>
        </p:spPr>
      </p:pic>
      <p:pic>
        <p:nvPicPr>
          <p:cNvPr id="62" name="图片 61" descr="第8期">
            <a:extLst>
              <a:ext uri="{FF2B5EF4-FFF2-40B4-BE49-F238E27FC236}">
                <a16:creationId xmlns:a16="http://schemas.microsoft.com/office/drawing/2014/main" id="{3A4F1D54-876C-4CBD-B555-078565049229}"/>
              </a:ext>
            </a:extLst>
          </p:cNvPr>
          <p:cNvPicPr/>
          <p:nvPr/>
        </p:nvPicPr>
        <p:blipFill>
          <a:blip r:embed="rId11"/>
          <a:srcRect t="13890"/>
          <a:stretch>
            <a:fillRect/>
          </a:stretch>
        </p:blipFill>
        <p:spPr>
          <a:xfrm>
            <a:off x="8252799" y="3917023"/>
            <a:ext cx="1659255" cy="2027555"/>
          </a:xfrm>
          <a:prstGeom prst="rect">
            <a:avLst/>
          </a:prstGeom>
        </p:spPr>
      </p:pic>
      <p:pic>
        <p:nvPicPr>
          <p:cNvPr id="63" name="图片 62" descr="第9期">
            <a:extLst>
              <a:ext uri="{FF2B5EF4-FFF2-40B4-BE49-F238E27FC236}">
                <a16:creationId xmlns:a16="http://schemas.microsoft.com/office/drawing/2014/main" id="{0BA3DAEE-3C19-4F45-A95B-FEB4DD247DEF}"/>
              </a:ext>
            </a:extLst>
          </p:cNvPr>
          <p:cNvPicPr/>
          <p:nvPr/>
        </p:nvPicPr>
        <p:blipFill>
          <a:blip r:embed="rId12"/>
          <a:srcRect t="14291"/>
          <a:stretch>
            <a:fillRect/>
          </a:stretch>
        </p:blipFill>
        <p:spPr>
          <a:xfrm>
            <a:off x="10229828" y="3917023"/>
            <a:ext cx="1706245" cy="2076450"/>
          </a:xfrm>
          <a:prstGeom prst="rect">
            <a:avLst/>
          </a:prstGeom>
        </p:spPr>
      </p:pic>
      <p:sp>
        <p:nvSpPr>
          <p:cNvPr id="64" name="文本框 63">
            <a:extLst>
              <a:ext uri="{FF2B5EF4-FFF2-40B4-BE49-F238E27FC236}">
                <a16:creationId xmlns:a16="http://schemas.microsoft.com/office/drawing/2014/main" id="{A2B01460-9572-4C64-AD86-1443BAE81C4E}"/>
              </a:ext>
            </a:extLst>
          </p:cNvPr>
          <p:cNvSpPr txBox="1"/>
          <p:nvPr/>
        </p:nvSpPr>
        <p:spPr>
          <a:xfrm>
            <a:off x="4779256" y="3301205"/>
            <a:ext cx="864103" cy="338554"/>
          </a:xfrm>
          <a:prstGeom prst="rect">
            <a:avLst/>
          </a:prstGeom>
          <a:noFill/>
        </p:spPr>
        <p:txBody>
          <a:bodyPr wrap="square" rtlCol="0">
            <a:spAutoFit/>
          </a:bodyPr>
          <a:lstStyle/>
          <a:p>
            <a:r>
              <a:rPr lang="en-US" altLang="zh-CN" sz="1600" dirty="0">
                <a:latin typeface="Times New Roman" panose="02020603050405020304" pitchFamily="18" charset="0"/>
                <a:ea typeface="等线" panose="02010600030101010101" pitchFamily="2" charset="-122"/>
                <a:cs typeface="Times New Roman" panose="02020603050405020304" pitchFamily="18" charset="0"/>
              </a:rPr>
              <a:t>Stage 2</a:t>
            </a:r>
            <a:endParaRPr lang="zh-CN" altLang="en-US" sz="1600" dirty="0">
              <a:latin typeface="Times New Roman" panose="02020603050405020304" pitchFamily="18" charset="0"/>
              <a:ea typeface="等线" panose="02010600030101010101" pitchFamily="2" charset="-122"/>
              <a:cs typeface="Times New Roman" panose="02020603050405020304" pitchFamily="18" charset="0"/>
            </a:endParaRPr>
          </a:p>
        </p:txBody>
      </p:sp>
      <p:sp>
        <p:nvSpPr>
          <p:cNvPr id="65" name="文本框 64">
            <a:extLst>
              <a:ext uri="{FF2B5EF4-FFF2-40B4-BE49-F238E27FC236}">
                <a16:creationId xmlns:a16="http://schemas.microsoft.com/office/drawing/2014/main" id="{1B3968E6-24DB-4C69-929D-1B6D947C6C88}"/>
              </a:ext>
            </a:extLst>
          </p:cNvPr>
          <p:cNvSpPr txBox="1"/>
          <p:nvPr/>
        </p:nvSpPr>
        <p:spPr>
          <a:xfrm>
            <a:off x="6835444" y="3301314"/>
            <a:ext cx="875895" cy="338554"/>
          </a:xfrm>
          <a:prstGeom prst="rect">
            <a:avLst/>
          </a:prstGeom>
          <a:noFill/>
        </p:spPr>
        <p:txBody>
          <a:bodyPr wrap="square" rtlCol="0">
            <a:spAutoFit/>
          </a:bodyPr>
          <a:lstStyle/>
          <a:p>
            <a:r>
              <a:rPr lang="en-US" altLang="zh-CN" sz="1600" dirty="0">
                <a:latin typeface="Times New Roman" panose="02020603050405020304" pitchFamily="18" charset="0"/>
                <a:ea typeface="等线" panose="02010600030101010101" pitchFamily="2" charset="-122"/>
                <a:cs typeface="Times New Roman" panose="02020603050405020304" pitchFamily="18" charset="0"/>
              </a:rPr>
              <a:t>Stage 3</a:t>
            </a:r>
            <a:endParaRPr lang="zh-CN" altLang="en-US" sz="1600" dirty="0">
              <a:latin typeface="Times New Roman" panose="02020603050405020304" pitchFamily="18" charset="0"/>
              <a:ea typeface="等线" panose="02010600030101010101" pitchFamily="2" charset="-122"/>
              <a:cs typeface="Times New Roman" panose="02020603050405020304" pitchFamily="18" charset="0"/>
            </a:endParaRPr>
          </a:p>
        </p:txBody>
      </p:sp>
      <p:sp>
        <p:nvSpPr>
          <p:cNvPr id="66" name="文本框 65">
            <a:extLst>
              <a:ext uri="{FF2B5EF4-FFF2-40B4-BE49-F238E27FC236}">
                <a16:creationId xmlns:a16="http://schemas.microsoft.com/office/drawing/2014/main" id="{A24BB5F9-6082-42D5-B7E7-E92D77D093BB}"/>
              </a:ext>
            </a:extLst>
          </p:cNvPr>
          <p:cNvSpPr txBox="1"/>
          <p:nvPr/>
        </p:nvSpPr>
        <p:spPr>
          <a:xfrm>
            <a:off x="8812227" y="3290195"/>
            <a:ext cx="875895" cy="338554"/>
          </a:xfrm>
          <a:prstGeom prst="rect">
            <a:avLst/>
          </a:prstGeom>
          <a:noFill/>
        </p:spPr>
        <p:txBody>
          <a:bodyPr wrap="square" rtlCol="0">
            <a:spAutoFit/>
          </a:bodyPr>
          <a:lstStyle/>
          <a:p>
            <a:r>
              <a:rPr lang="en-US" altLang="zh-CN" sz="1600" dirty="0">
                <a:latin typeface="Times New Roman" panose="02020603050405020304" pitchFamily="18" charset="0"/>
                <a:ea typeface="等线" panose="02010600030101010101" pitchFamily="2" charset="-122"/>
                <a:cs typeface="Times New Roman" panose="02020603050405020304" pitchFamily="18" charset="0"/>
              </a:rPr>
              <a:t>Stage 4</a:t>
            </a:r>
            <a:endParaRPr lang="zh-CN" altLang="en-US" sz="1600" dirty="0">
              <a:latin typeface="Times New Roman" panose="02020603050405020304" pitchFamily="18" charset="0"/>
              <a:ea typeface="等线" panose="02010600030101010101" pitchFamily="2" charset="-122"/>
              <a:cs typeface="Times New Roman" panose="02020603050405020304" pitchFamily="18" charset="0"/>
            </a:endParaRPr>
          </a:p>
        </p:txBody>
      </p:sp>
      <p:sp>
        <p:nvSpPr>
          <p:cNvPr id="67" name="文本框 66">
            <a:extLst>
              <a:ext uri="{FF2B5EF4-FFF2-40B4-BE49-F238E27FC236}">
                <a16:creationId xmlns:a16="http://schemas.microsoft.com/office/drawing/2014/main" id="{0DB291B5-C593-4D0D-9CCC-8E66A5DC61CD}"/>
              </a:ext>
            </a:extLst>
          </p:cNvPr>
          <p:cNvSpPr txBox="1"/>
          <p:nvPr/>
        </p:nvSpPr>
        <p:spPr>
          <a:xfrm>
            <a:off x="10790615" y="3291700"/>
            <a:ext cx="875895" cy="338554"/>
          </a:xfrm>
          <a:prstGeom prst="rect">
            <a:avLst/>
          </a:prstGeom>
          <a:noFill/>
        </p:spPr>
        <p:txBody>
          <a:bodyPr wrap="square" rtlCol="0">
            <a:spAutoFit/>
          </a:bodyPr>
          <a:lstStyle/>
          <a:p>
            <a:r>
              <a:rPr lang="en-US" altLang="zh-CN" sz="1600" dirty="0">
                <a:latin typeface="Times New Roman" panose="02020603050405020304" pitchFamily="18" charset="0"/>
                <a:ea typeface="等线" panose="02010600030101010101" pitchFamily="2" charset="-122"/>
                <a:cs typeface="Times New Roman" panose="02020603050405020304" pitchFamily="18" charset="0"/>
              </a:rPr>
              <a:t>Stage 5</a:t>
            </a:r>
            <a:endParaRPr lang="zh-CN" altLang="en-US" sz="1600" dirty="0">
              <a:latin typeface="Times New Roman" panose="02020603050405020304" pitchFamily="18" charset="0"/>
              <a:ea typeface="等线" panose="02010600030101010101" pitchFamily="2" charset="-122"/>
              <a:cs typeface="Times New Roman" panose="02020603050405020304" pitchFamily="18" charset="0"/>
            </a:endParaRPr>
          </a:p>
        </p:txBody>
      </p:sp>
      <p:sp>
        <p:nvSpPr>
          <p:cNvPr id="68" name="文本框 67">
            <a:extLst>
              <a:ext uri="{FF2B5EF4-FFF2-40B4-BE49-F238E27FC236}">
                <a16:creationId xmlns:a16="http://schemas.microsoft.com/office/drawing/2014/main" id="{CAA4BD36-9575-469E-9D0B-C8C59B1421E0}"/>
              </a:ext>
            </a:extLst>
          </p:cNvPr>
          <p:cNvSpPr txBox="1"/>
          <p:nvPr/>
        </p:nvSpPr>
        <p:spPr>
          <a:xfrm>
            <a:off x="4759872" y="6006776"/>
            <a:ext cx="875895" cy="338554"/>
          </a:xfrm>
          <a:prstGeom prst="rect">
            <a:avLst/>
          </a:prstGeom>
          <a:noFill/>
        </p:spPr>
        <p:txBody>
          <a:bodyPr wrap="square" rtlCol="0">
            <a:spAutoFit/>
          </a:bodyPr>
          <a:lstStyle/>
          <a:p>
            <a:r>
              <a:rPr lang="en-US" altLang="zh-CN" sz="1600" dirty="0">
                <a:latin typeface="Times New Roman" panose="02020603050405020304" pitchFamily="18" charset="0"/>
                <a:ea typeface="等线" panose="02010600030101010101" pitchFamily="2" charset="-122"/>
                <a:cs typeface="Times New Roman" panose="02020603050405020304" pitchFamily="18" charset="0"/>
              </a:rPr>
              <a:t>Stage 6</a:t>
            </a:r>
            <a:endParaRPr lang="zh-CN" altLang="en-US" sz="1600" dirty="0">
              <a:latin typeface="Times New Roman" panose="02020603050405020304" pitchFamily="18" charset="0"/>
              <a:ea typeface="等线" panose="02010600030101010101" pitchFamily="2" charset="-122"/>
              <a:cs typeface="Times New Roman" panose="02020603050405020304" pitchFamily="18" charset="0"/>
            </a:endParaRPr>
          </a:p>
        </p:txBody>
      </p:sp>
      <p:sp>
        <p:nvSpPr>
          <p:cNvPr id="69" name="文本框 68">
            <a:extLst>
              <a:ext uri="{FF2B5EF4-FFF2-40B4-BE49-F238E27FC236}">
                <a16:creationId xmlns:a16="http://schemas.microsoft.com/office/drawing/2014/main" id="{9A183D6C-13B5-4D4E-AB03-903DC2A5B9A3}"/>
              </a:ext>
            </a:extLst>
          </p:cNvPr>
          <p:cNvSpPr txBox="1"/>
          <p:nvPr/>
        </p:nvSpPr>
        <p:spPr>
          <a:xfrm>
            <a:off x="6766337" y="5993481"/>
            <a:ext cx="875895" cy="338554"/>
          </a:xfrm>
          <a:prstGeom prst="rect">
            <a:avLst/>
          </a:prstGeom>
          <a:noFill/>
        </p:spPr>
        <p:txBody>
          <a:bodyPr wrap="square" rtlCol="0">
            <a:spAutoFit/>
          </a:bodyPr>
          <a:lstStyle/>
          <a:p>
            <a:r>
              <a:rPr lang="en-US" altLang="zh-CN" sz="1600" dirty="0">
                <a:latin typeface="Times New Roman" panose="02020603050405020304" pitchFamily="18" charset="0"/>
                <a:ea typeface="等线" panose="02010600030101010101" pitchFamily="2" charset="-122"/>
                <a:cs typeface="Times New Roman" panose="02020603050405020304" pitchFamily="18" charset="0"/>
              </a:rPr>
              <a:t>Stage 7</a:t>
            </a:r>
            <a:endParaRPr lang="zh-CN" altLang="en-US" sz="1600" dirty="0">
              <a:latin typeface="Times New Roman" panose="02020603050405020304" pitchFamily="18" charset="0"/>
              <a:ea typeface="等线" panose="02010600030101010101" pitchFamily="2" charset="-122"/>
              <a:cs typeface="Times New Roman" panose="02020603050405020304" pitchFamily="18" charset="0"/>
            </a:endParaRPr>
          </a:p>
        </p:txBody>
      </p:sp>
      <p:sp>
        <p:nvSpPr>
          <p:cNvPr id="70" name="文本框 69">
            <a:extLst>
              <a:ext uri="{FF2B5EF4-FFF2-40B4-BE49-F238E27FC236}">
                <a16:creationId xmlns:a16="http://schemas.microsoft.com/office/drawing/2014/main" id="{81715078-08AE-4764-A06C-448F55C293DB}"/>
              </a:ext>
            </a:extLst>
          </p:cNvPr>
          <p:cNvSpPr txBox="1"/>
          <p:nvPr/>
        </p:nvSpPr>
        <p:spPr>
          <a:xfrm>
            <a:off x="8770227" y="6013985"/>
            <a:ext cx="875895" cy="338554"/>
          </a:xfrm>
          <a:prstGeom prst="rect">
            <a:avLst/>
          </a:prstGeom>
          <a:noFill/>
        </p:spPr>
        <p:txBody>
          <a:bodyPr wrap="square" rtlCol="0">
            <a:spAutoFit/>
          </a:bodyPr>
          <a:lstStyle/>
          <a:p>
            <a:r>
              <a:rPr lang="en-US" altLang="zh-CN" sz="1600" dirty="0">
                <a:latin typeface="Times New Roman" panose="02020603050405020304" pitchFamily="18" charset="0"/>
                <a:ea typeface="等线" panose="02010600030101010101" pitchFamily="2" charset="-122"/>
                <a:cs typeface="Times New Roman" panose="02020603050405020304" pitchFamily="18" charset="0"/>
              </a:rPr>
              <a:t>Stage 8</a:t>
            </a:r>
            <a:endParaRPr lang="zh-CN" altLang="en-US" sz="1600" dirty="0">
              <a:latin typeface="Times New Roman" panose="02020603050405020304" pitchFamily="18" charset="0"/>
              <a:ea typeface="等线" panose="02010600030101010101" pitchFamily="2" charset="-122"/>
              <a:cs typeface="Times New Roman" panose="02020603050405020304" pitchFamily="18" charset="0"/>
            </a:endParaRPr>
          </a:p>
        </p:txBody>
      </p:sp>
      <p:sp>
        <p:nvSpPr>
          <p:cNvPr id="71" name="文本框 70">
            <a:extLst>
              <a:ext uri="{FF2B5EF4-FFF2-40B4-BE49-F238E27FC236}">
                <a16:creationId xmlns:a16="http://schemas.microsoft.com/office/drawing/2014/main" id="{18A49157-10B3-4EE0-B0FF-AA446A0E8BF1}"/>
              </a:ext>
            </a:extLst>
          </p:cNvPr>
          <p:cNvSpPr txBox="1"/>
          <p:nvPr/>
        </p:nvSpPr>
        <p:spPr>
          <a:xfrm>
            <a:off x="10765460" y="6013839"/>
            <a:ext cx="875895" cy="338554"/>
          </a:xfrm>
          <a:prstGeom prst="rect">
            <a:avLst/>
          </a:prstGeom>
          <a:noFill/>
        </p:spPr>
        <p:txBody>
          <a:bodyPr wrap="square" rtlCol="0">
            <a:spAutoFit/>
          </a:bodyPr>
          <a:lstStyle/>
          <a:p>
            <a:r>
              <a:rPr lang="en-US" altLang="zh-CN" sz="1600" dirty="0">
                <a:latin typeface="Times New Roman" panose="02020603050405020304" pitchFamily="18" charset="0"/>
                <a:ea typeface="等线" panose="02010600030101010101" pitchFamily="2" charset="-122"/>
                <a:cs typeface="Times New Roman" panose="02020603050405020304" pitchFamily="18" charset="0"/>
              </a:rPr>
              <a:t>Stage 9</a:t>
            </a:r>
            <a:endParaRPr lang="zh-CN" altLang="en-US" sz="1600" dirty="0">
              <a:latin typeface="Times New Roman" panose="02020603050405020304" pitchFamily="18" charset="0"/>
              <a:ea typeface="等线" panose="02010600030101010101" pitchFamily="2" charset="-122"/>
              <a:cs typeface="Times New Roman" panose="02020603050405020304" pitchFamily="18" charset="0"/>
            </a:endParaRPr>
          </a:p>
        </p:txBody>
      </p:sp>
      <p:grpSp>
        <p:nvGrpSpPr>
          <p:cNvPr id="72" name="组合 71">
            <a:extLst>
              <a:ext uri="{FF2B5EF4-FFF2-40B4-BE49-F238E27FC236}">
                <a16:creationId xmlns:a16="http://schemas.microsoft.com/office/drawing/2014/main" id="{846A6A5A-A61D-446C-B771-D79CDFA22F64}"/>
              </a:ext>
            </a:extLst>
          </p:cNvPr>
          <p:cNvGrpSpPr/>
          <p:nvPr/>
        </p:nvGrpSpPr>
        <p:grpSpPr>
          <a:xfrm>
            <a:off x="767876" y="3917023"/>
            <a:ext cx="2319363" cy="2027555"/>
            <a:chOff x="9608234" y="2532184"/>
            <a:chExt cx="1717571" cy="2618926"/>
          </a:xfrm>
        </p:grpSpPr>
        <p:sp>
          <p:nvSpPr>
            <p:cNvPr id="73" name="矩形 72">
              <a:extLst>
                <a:ext uri="{FF2B5EF4-FFF2-40B4-BE49-F238E27FC236}">
                  <a16:creationId xmlns:a16="http://schemas.microsoft.com/office/drawing/2014/main" id="{9430161A-8BCD-43AD-81C8-5637AD21B413}"/>
                </a:ext>
              </a:extLst>
            </p:cNvPr>
            <p:cNvSpPr/>
            <p:nvPr/>
          </p:nvSpPr>
          <p:spPr>
            <a:xfrm>
              <a:off x="9608234" y="2532184"/>
              <a:ext cx="1717571" cy="2618926"/>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4" name="组合 73">
              <a:extLst>
                <a:ext uri="{FF2B5EF4-FFF2-40B4-BE49-F238E27FC236}">
                  <a16:creationId xmlns:a16="http://schemas.microsoft.com/office/drawing/2014/main" id="{9882FCA5-3D85-492E-9563-CC38029529AE}"/>
                </a:ext>
              </a:extLst>
            </p:cNvPr>
            <p:cNvGrpSpPr/>
            <p:nvPr/>
          </p:nvGrpSpPr>
          <p:grpSpPr>
            <a:xfrm>
              <a:off x="9728000" y="2574706"/>
              <a:ext cx="1597805" cy="2447385"/>
              <a:chOff x="9728000" y="2653515"/>
              <a:chExt cx="1597805" cy="2447385"/>
            </a:xfrm>
          </p:grpSpPr>
          <p:sp>
            <p:nvSpPr>
              <p:cNvPr id="75" name="矩形 74">
                <a:extLst>
                  <a:ext uri="{FF2B5EF4-FFF2-40B4-BE49-F238E27FC236}">
                    <a16:creationId xmlns:a16="http://schemas.microsoft.com/office/drawing/2014/main" id="{59E38242-4190-4569-B835-EE1678A5E73C}"/>
                  </a:ext>
                </a:extLst>
              </p:cNvPr>
              <p:cNvSpPr/>
              <p:nvPr/>
            </p:nvSpPr>
            <p:spPr>
              <a:xfrm>
                <a:off x="9728000" y="2861767"/>
                <a:ext cx="414805" cy="188548"/>
              </a:xfrm>
              <a:prstGeom prst="rect">
                <a:avLst/>
              </a:prstGeom>
              <a:solidFill>
                <a:srgbClr val="00A8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矩形 75">
                <a:extLst>
                  <a:ext uri="{FF2B5EF4-FFF2-40B4-BE49-F238E27FC236}">
                    <a16:creationId xmlns:a16="http://schemas.microsoft.com/office/drawing/2014/main" id="{1F901E5A-4F9C-4A56-8866-8D7FF76C6E67}"/>
                  </a:ext>
                </a:extLst>
              </p:cNvPr>
              <p:cNvSpPr/>
              <p:nvPr/>
            </p:nvSpPr>
            <p:spPr>
              <a:xfrm>
                <a:off x="9728000" y="3344058"/>
                <a:ext cx="414805" cy="188548"/>
              </a:xfrm>
              <a:prstGeom prst="rect">
                <a:avLst/>
              </a:prstGeom>
              <a:solidFill>
                <a:srgbClr val="FFFF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7" name="矩形 76">
                <a:extLst>
                  <a:ext uri="{FF2B5EF4-FFF2-40B4-BE49-F238E27FC236}">
                    <a16:creationId xmlns:a16="http://schemas.microsoft.com/office/drawing/2014/main" id="{9E8A1A6A-4385-4273-AE60-314CDB37C69C}"/>
                  </a:ext>
                </a:extLst>
              </p:cNvPr>
              <p:cNvSpPr/>
              <p:nvPr/>
            </p:nvSpPr>
            <p:spPr>
              <a:xfrm>
                <a:off x="9728000" y="3826349"/>
                <a:ext cx="414805" cy="188548"/>
              </a:xfrm>
              <a:prstGeom prst="rect">
                <a:avLst/>
              </a:prstGeom>
              <a:solidFill>
                <a:srgbClr val="FF79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8" name="矩形 77">
                <a:extLst>
                  <a:ext uri="{FF2B5EF4-FFF2-40B4-BE49-F238E27FC236}">
                    <a16:creationId xmlns:a16="http://schemas.microsoft.com/office/drawing/2014/main" id="{8F80EC1F-DFB0-4B31-92C1-F2DABC6D99E4}"/>
                  </a:ext>
                </a:extLst>
              </p:cNvPr>
              <p:cNvSpPr/>
              <p:nvPr/>
            </p:nvSpPr>
            <p:spPr>
              <a:xfrm>
                <a:off x="9728000" y="4308640"/>
                <a:ext cx="414805" cy="188548"/>
              </a:xfrm>
              <a:prstGeom prst="rect">
                <a:avLst/>
              </a:prstGeom>
              <a:solidFill>
                <a:srgbClr val="CC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矩形 78">
                <a:extLst>
                  <a:ext uri="{FF2B5EF4-FFF2-40B4-BE49-F238E27FC236}">
                    <a16:creationId xmlns:a16="http://schemas.microsoft.com/office/drawing/2014/main" id="{C00279DC-1050-4DFE-AAD9-0624D807BBB9}"/>
                  </a:ext>
                </a:extLst>
              </p:cNvPr>
              <p:cNvSpPr/>
              <p:nvPr/>
            </p:nvSpPr>
            <p:spPr>
              <a:xfrm>
                <a:off x="9728000" y="4790933"/>
                <a:ext cx="414805" cy="188548"/>
              </a:xfrm>
              <a:prstGeom prst="rect">
                <a:avLst/>
              </a:prstGeom>
              <a:solidFill>
                <a:srgbClr val="73B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 name="文本框 79">
                <a:extLst>
                  <a:ext uri="{FF2B5EF4-FFF2-40B4-BE49-F238E27FC236}">
                    <a16:creationId xmlns:a16="http://schemas.microsoft.com/office/drawing/2014/main" id="{90572BAB-190E-4C70-9009-2F71CFAC57C7}"/>
                  </a:ext>
                </a:extLst>
              </p:cNvPr>
              <p:cNvSpPr txBox="1"/>
              <p:nvPr/>
            </p:nvSpPr>
            <p:spPr>
              <a:xfrm>
                <a:off x="10152290" y="2653515"/>
                <a:ext cx="1173515" cy="2447385"/>
              </a:xfrm>
              <a:prstGeom prst="rect">
                <a:avLst/>
              </a:prstGeom>
              <a:noFill/>
            </p:spPr>
            <p:txBody>
              <a:bodyPr wrap="square" rtlCol="0">
                <a:spAutoFit/>
              </a:bodyPr>
              <a:lstStyle/>
              <a:p>
                <a:pPr>
                  <a:lnSpc>
                    <a:spcPct val="150000"/>
                  </a:lnSpc>
                </a:pPr>
                <a:r>
                  <a:rPr lang="en-US" altLang="zh-CN" sz="1600" dirty="0">
                    <a:latin typeface="Times New Roman" panose="02020603050405020304" pitchFamily="18" charset="0"/>
                    <a:ea typeface="等线" panose="02010600030101010101" pitchFamily="2" charset="-122"/>
                    <a:cs typeface="Times New Roman" panose="02020603050405020304" pitchFamily="18" charset="0"/>
                  </a:rPr>
                  <a:t>Concave slope</a:t>
                </a:r>
              </a:p>
              <a:p>
                <a:pPr>
                  <a:lnSpc>
                    <a:spcPct val="150000"/>
                  </a:lnSpc>
                </a:pPr>
                <a:r>
                  <a:rPr lang="en-US" altLang="zh-CN" sz="1600" dirty="0">
                    <a:latin typeface="Times New Roman" panose="02020603050405020304" pitchFamily="18" charset="0"/>
                    <a:ea typeface="等线" panose="02010600030101010101" pitchFamily="2" charset="-122"/>
                    <a:cs typeface="Times New Roman" panose="02020603050405020304" pitchFamily="18" charset="0"/>
                  </a:rPr>
                  <a:t>Convex slope</a:t>
                </a:r>
              </a:p>
              <a:p>
                <a:pPr>
                  <a:lnSpc>
                    <a:spcPct val="150000"/>
                  </a:lnSpc>
                </a:pPr>
                <a:r>
                  <a:rPr lang="en-US" altLang="zh-CN" sz="1600" dirty="0">
                    <a:latin typeface="Times New Roman" panose="02020603050405020304" pitchFamily="18" charset="0"/>
                    <a:ea typeface="等线" panose="02010600030101010101" pitchFamily="2" charset="-122"/>
                    <a:cs typeface="Times New Roman" panose="02020603050405020304" pitchFamily="18" charset="0"/>
                  </a:rPr>
                  <a:t>Ridge</a:t>
                </a:r>
              </a:p>
              <a:p>
                <a:pPr>
                  <a:lnSpc>
                    <a:spcPct val="150000"/>
                  </a:lnSpc>
                </a:pPr>
                <a:r>
                  <a:rPr lang="en-US" altLang="zh-CN" sz="1600" dirty="0">
                    <a:latin typeface="Times New Roman" panose="02020603050405020304" pitchFamily="18" charset="0"/>
                    <a:ea typeface="等线" panose="02010600030101010101" pitchFamily="2" charset="-122"/>
                    <a:cs typeface="Times New Roman" panose="02020603050405020304" pitchFamily="18" charset="0"/>
                  </a:rPr>
                  <a:t>Straight slope</a:t>
                </a:r>
              </a:p>
              <a:p>
                <a:pPr>
                  <a:lnSpc>
                    <a:spcPct val="150000"/>
                  </a:lnSpc>
                </a:pPr>
                <a:r>
                  <a:rPr lang="en-US" altLang="zh-CN" sz="1600" dirty="0">
                    <a:latin typeface="Times New Roman" panose="02020603050405020304" pitchFamily="18" charset="0"/>
                    <a:ea typeface="等线" panose="02010600030101010101" pitchFamily="2" charset="-122"/>
                    <a:cs typeface="Times New Roman" panose="02020603050405020304" pitchFamily="18" charset="0"/>
                  </a:rPr>
                  <a:t>Valley</a:t>
                </a:r>
                <a:endParaRPr lang="zh-CN" altLang="en-US" sz="1600" dirty="0">
                  <a:latin typeface="Times New Roman" panose="02020603050405020304" pitchFamily="18" charset="0"/>
                  <a:ea typeface="等线" panose="02010600030101010101" pitchFamily="2" charset="-122"/>
                  <a:cs typeface="Times New Roman" panose="02020603050405020304" pitchFamily="18" charset="0"/>
                </a:endParaRPr>
              </a:p>
            </p:txBody>
          </p:sp>
        </p:grpSp>
      </p:grpSp>
      <p:sp>
        <p:nvSpPr>
          <p:cNvPr id="2" name="文本框 1">
            <a:extLst>
              <a:ext uri="{FF2B5EF4-FFF2-40B4-BE49-F238E27FC236}">
                <a16:creationId xmlns:a16="http://schemas.microsoft.com/office/drawing/2014/main" id="{DE4C8E05-AE18-49D1-8853-E2C3C8ABB3D1}"/>
              </a:ext>
            </a:extLst>
          </p:cNvPr>
          <p:cNvSpPr txBox="1"/>
          <p:nvPr/>
        </p:nvSpPr>
        <p:spPr>
          <a:xfrm>
            <a:off x="317313" y="1608914"/>
            <a:ext cx="3431585" cy="1569660"/>
          </a:xfrm>
          <a:prstGeom prst="rect">
            <a:avLst/>
          </a:prstGeom>
          <a:noFill/>
        </p:spPr>
        <p:txBody>
          <a:bodyPr wrap="square" rtlCol="0">
            <a:spAutoFit/>
          </a:bodyPr>
          <a:lstStyle/>
          <a:p>
            <a:r>
              <a:rPr lang="en-US" altLang="zh-CN" sz="2400" dirty="0">
                <a:solidFill>
                  <a:schemeClr val="tx1">
                    <a:lumMod val="75000"/>
                    <a:lumOff val="25000"/>
                  </a:schemeClr>
                </a:solidFill>
                <a:latin typeface="Times New Roman" panose="02020603050405020304" pitchFamily="18" charset="0"/>
                <a:cs typeface="Times New Roman" panose="02020603050405020304" pitchFamily="18" charset="0"/>
              </a:rPr>
              <a:t>The classification results of slope units in the indoor simulated small watershed</a:t>
            </a:r>
            <a:endParaRPr lang="zh-CN" altLang="en-US" sz="2400"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58382881"/>
      </p:ext>
    </p:extLst>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advClick="0" advTm="2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a:extLst>
              <a:ext uri="{FF2B5EF4-FFF2-40B4-BE49-F238E27FC236}">
                <a16:creationId xmlns:a16="http://schemas.microsoft.com/office/drawing/2014/main" id="{FB521569-8DF6-410B-947A-B190E2F1A8E3}"/>
              </a:ext>
            </a:extLst>
          </p:cNvPr>
          <p:cNvSpPr txBox="1"/>
          <p:nvPr/>
        </p:nvSpPr>
        <p:spPr>
          <a:xfrm>
            <a:off x="1217883" y="314325"/>
            <a:ext cx="10741506" cy="523220"/>
          </a:xfrm>
          <a:prstGeom prst="rect">
            <a:avLst/>
          </a:prstGeom>
          <a:noFill/>
        </p:spPr>
        <p:txBody>
          <a:bodyPr wrap="square" rtlCol="0">
            <a:spAutoFit/>
          </a:bodyPr>
          <a:lstStyle/>
          <a:p>
            <a:pPr marL="285750" indent="-285750">
              <a:buFont typeface="Wingdings" panose="05000000000000000000" pitchFamily="2" charset="2"/>
              <a:buChar char="Ø"/>
            </a:pPr>
            <a:r>
              <a:rPr lang="en-US" altLang="zh-CN" sz="2800" b="1" dirty="0">
                <a:solidFill>
                  <a:srgbClr val="31859C"/>
                </a:solidFill>
                <a:latin typeface="Times New Roman" panose="02020603050405020304" pitchFamily="18" charset="0"/>
                <a:ea typeface="微软雅黑" panose="020B0503020204020204" pitchFamily="34" charset="-122"/>
                <a:cs typeface="Times New Roman" panose="02020603050405020304" pitchFamily="18" charset="0"/>
              </a:rPr>
              <a:t>Analysis and simulation of slope morphological evolution</a:t>
            </a:r>
            <a:endParaRPr lang="zh-CN" altLang="en-US" sz="2800" b="1" dirty="0">
              <a:solidFill>
                <a:srgbClr val="31859C"/>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1" name="椭圆 10">
            <a:extLst>
              <a:ext uri="{FF2B5EF4-FFF2-40B4-BE49-F238E27FC236}">
                <a16:creationId xmlns:a16="http://schemas.microsoft.com/office/drawing/2014/main" id="{EAFBB3BD-2602-4B3A-BBD6-7885DDFDFCDD}"/>
              </a:ext>
            </a:extLst>
          </p:cNvPr>
          <p:cNvSpPr/>
          <p:nvPr/>
        </p:nvSpPr>
        <p:spPr>
          <a:xfrm>
            <a:off x="-1227137" y="-1346200"/>
            <a:ext cx="2454275" cy="2452688"/>
          </a:xfrm>
          <a:prstGeom prst="ellipse">
            <a:avLst/>
          </a:prstGeom>
          <a:solidFill>
            <a:srgbClr val="48A2A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3" name="椭圆 12">
            <a:extLst>
              <a:ext uri="{FF2B5EF4-FFF2-40B4-BE49-F238E27FC236}">
                <a16:creationId xmlns:a16="http://schemas.microsoft.com/office/drawing/2014/main" id="{378BC1B6-CFD6-42CD-8204-F8ACF9C7FD8D}"/>
              </a:ext>
            </a:extLst>
          </p:cNvPr>
          <p:cNvSpPr/>
          <p:nvPr/>
        </p:nvSpPr>
        <p:spPr>
          <a:xfrm>
            <a:off x="434975" y="314325"/>
            <a:ext cx="792163" cy="792163"/>
          </a:xfrm>
          <a:prstGeom prst="ellipse">
            <a:avLst/>
          </a:prstGeom>
          <a:solidFill>
            <a:srgbClr val="6C92C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37" name="矩形 36">
            <a:extLst>
              <a:ext uri="{FF2B5EF4-FFF2-40B4-BE49-F238E27FC236}">
                <a16:creationId xmlns:a16="http://schemas.microsoft.com/office/drawing/2014/main" id="{5C621A7F-94DE-4912-9FEB-1819D5A05E43}"/>
              </a:ext>
            </a:extLst>
          </p:cNvPr>
          <p:cNvSpPr/>
          <p:nvPr/>
        </p:nvSpPr>
        <p:spPr>
          <a:xfrm>
            <a:off x="1491916" y="5180149"/>
            <a:ext cx="4331368" cy="774827"/>
          </a:xfrm>
          <a:prstGeom prst="rect">
            <a:avLst/>
          </a:prstGeom>
        </p:spPr>
        <p:txBody>
          <a:bodyPr wrap="square">
            <a:spAutoFit/>
          </a:bodyPr>
          <a:lstStyle/>
          <a:p>
            <a:pPr algn="just">
              <a:lnSpc>
                <a:spcPts val="2800"/>
              </a:lnSpc>
            </a:pPr>
            <a:r>
              <a:rPr lang="en-US" altLang="zh-CN" dirty="0">
                <a:latin typeface="Times New Roman" panose="02020603050405020304" pitchFamily="18" charset="0"/>
                <a:ea typeface="等线" panose="02010600030101010101" pitchFamily="2" charset="-122"/>
                <a:cs typeface="Times New Roman" panose="02020603050405020304" pitchFamily="18" charset="0"/>
              </a:rPr>
              <a:t>Concave slope was mainly transformed into a straight slope and valley. </a:t>
            </a:r>
          </a:p>
        </p:txBody>
      </p:sp>
      <p:pic>
        <p:nvPicPr>
          <p:cNvPr id="3" name="图片 2">
            <a:extLst>
              <a:ext uri="{FF2B5EF4-FFF2-40B4-BE49-F238E27FC236}">
                <a16:creationId xmlns:a16="http://schemas.microsoft.com/office/drawing/2014/main" id="{7BBD1A6E-EF3A-43F3-B057-6C00C9E4E4B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48838" b="49004"/>
          <a:stretch/>
        </p:blipFill>
        <p:spPr>
          <a:xfrm>
            <a:off x="1679318" y="1106488"/>
            <a:ext cx="3956564" cy="3951744"/>
          </a:xfrm>
          <a:prstGeom prst="rect">
            <a:avLst/>
          </a:prstGeom>
        </p:spPr>
      </p:pic>
      <p:sp>
        <p:nvSpPr>
          <p:cNvPr id="14" name="矩形 13">
            <a:extLst>
              <a:ext uri="{FF2B5EF4-FFF2-40B4-BE49-F238E27FC236}">
                <a16:creationId xmlns:a16="http://schemas.microsoft.com/office/drawing/2014/main" id="{59A98C0B-AC08-4006-8B3B-12E8100B3FB5}"/>
              </a:ext>
            </a:extLst>
          </p:cNvPr>
          <p:cNvSpPr/>
          <p:nvPr/>
        </p:nvSpPr>
        <p:spPr>
          <a:xfrm>
            <a:off x="6535664" y="5180149"/>
            <a:ext cx="4331367" cy="1133900"/>
          </a:xfrm>
          <a:prstGeom prst="rect">
            <a:avLst/>
          </a:prstGeom>
        </p:spPr>
        <p:txBody>
          <a:bodyPr wrap="square">
            <a:spAutoFit/>
          </a:bodyPr>
          <a:lstStyle/>
          <a:p>
            <a:pPr algn="just">
              <a:lnSpc>
                <a:spcPts val="2800"/>
              </a:lnSpc>
            </a:pPr>
            <a:r>
              <a:rPr lang="en-US" altLang="zh-CN" dirty="0">
                <a:latin typeface="Times New Roman" panose="02020603050405020304" pitchFamily="18" charset="0"/>
                <a:ea typeface="等线" panose="02010600030101010101" pitchFamily="2" charset="-122"/>
                <a:cs typeface="Times New Roman" panose="02020603050405020304" pitchFamily="18" charset="0"/>
              </a:rPr>
              <a:t>For convex slope, the area converted to a concave slope is the largest, followed by a straight slope. </a:t>
            </a:r>
          </a:p>
        </p:txBody>
      </p:sp>
      <p:pic>
        <p:nvPicPr>
          <p:cNvPr id="15" name="图片 14">
            <a:extLst>
              <a:ext uri="{FF2B5EF4-FFF2-40B4-BE49-F238E27FC236}">
                <a16:creationId xmlns:a16="http://schemas.microsoft.com/office/drawing/2014/main" id="{E9956869-D5A0-475C-9DA1-0CC8A1B4E23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9963" b="49004"/>
          <a:stretch/>
        </p:blipFill>
        <p:spPr>
          <a:xfrm>
            <a:off x="6766559" y="1106488"/>
            <a:ext cx="3869579" cy="3951744"/>
          </a:xfrm>
          <a:prstGeom prst="rect">
            <a:avLst/>
          </a:prstGeom>
        </p:spPr>
      </p:pic>
    </p:spTree>
    <p:extLst>
      <p:ext uri="{BB962C8B-B14F-4D97-AF65-F5344CB8AC3E}">
        <p14:creationId xmlns:p14="http://schemas.microsoft.com/office/powerpoint/2010/main" val="2906976891"/>
      </p:ext>
    </p:extLst>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advClick="0" advTm="2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a:extLst>
              <a:ext uri="{FF2B5EF4-FFF2-40B4-BE49-F238E27FC236}">
                <a16:creationId xmlns:a16="http://schemas.microsoft.com/office/drawing/2014/main" id="{FB521569-8DF6-410B-947A-B190E2F1A8E3}"/>
              </a:ext>
            </a:extLst>
          </p:cNvPr>
          <p:cNvSpPr txBox="1"/>
          <p:nvPr/>
        </p:nvSpPr>
        <p:spPr>
          <a:xfrm>
            <a:off x="1217883" y="314325"/>
            <a:ext cx="10741506" cy="523220"/>
          </a:xfrm>
          <a:prstGeom prst="rect">
            <a:avLst/>
          </a:prstGeom>
          <a:noFill/>
        </p:spPr>
        <p:txBody>
          <a:bodyPr wrap="square" rtlCol="0">
            <a:spAutoFit/>
          </a:bodyPr>
          <a:lstStyle/>
          <a:p>
            <a:pPr marL="285750" indent="-285750">
              <a:buFont typeface="Wingdings" panose="05000000000000000000" pitchFamily="2" charset="2"/>
              <a:buChar char="Ø"/>
            </a:pPr>
            <a:r>
              <a:rPr lang="en-US" altLang="zh-CN" sz="2800" b="1" dirty="0">
                <a:solidFill>
                  <a:srgbClr val="31859C"/>
                </a:solidFill>
                <a:latin typeface="Times New Roman" panose="02020603050405020304" pitchFamily="18" charset="0"/>
                <a:ea typeface="微软雅黑" panose="020B0503020204020204" pitchFamily="34" charset="-122"/>
                <a:cs typeface="Times New Roman" panose="02020603050405020304" pitchFamily="18" charset="0"/>
              </a:rPr>
              <a:t>Analysis and simulation of slope morphological evolution</a:t>
            </a:r>
            <a:endParaRPr lang="zh-CN" altLang="en-US" sz="2800" b="1" dirty="0">
              <a:solidFill>
                <a:srgbClr val="31859C"/>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1" name="椭圆 10">
            <a:extLst>
              <a:ext uri="{FF2B5EF4-FFF2-40B4-BE49-F238E27FC236}">
                <a16:creationId xmlns:a16="http://schemas.microsoft.com/office/drawing/2014/main" id="{EAFBB3BD-2602-4B3A-BBD6-7885DDFDFCDD}"/>
              </a:ext>
            </a:extLst>
          </p:cNvPr>
          <p:cNvSpPr/>
          <p:nvPr/>
        </p:nvSpPr>
        <p:spPr>
          <a:xfrm>
            <a:off x="-1227137" y="-1346200"/>
            <a:ext cx="2454275" cy="2452688"/>
          </a:xfrm>
          <a:prstGeom prst="ellipse">
            <a:avLst/>
          </a:prstGeom>
          <a:solidFill>
            <a:srgbClr val="48A2A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3" name="椭圆 12">
            <a:extLst>
              <a:ext uri="{FF2B5EF4-FFF2-40B4-BE49-F238E27FC236}">
                <a16:creationId xmlns:a16="http://schemas.microsoft.com/office/drawing/2014/main" id="{378BC1B6-CFD6-42CD-8204-F8ACF9C7FD8D}"/>
              </a:ext>
            </a:extLst>
          </p:cNvPr>
          <p:cNvSpPr/>
          <p:nvPr/>
        </p:nvSpPr>
        <p:spPr>
          <a:xfrm>
            <a:off x="434975" y="314325"/>
            <a:ext cx="792163" cy="792163"/>
          </a:xfrm>
          <a:prstGeom prst="ellipse">
            <a:avLst/>
          </a:prstGeom>
          <a:solidFill>
            <a:srgbClr val="6C92C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37" name="矩形 36">
            <a:extLst>
              <a:ext uri="{FF2B5EF4-FFF2-40B4-BE49-F238E27FC236}">
                <a16:creationId xmlns:a16="http://schemas.microsoft.com/office/drawing/2014/main" id="{5C621A7F-94DE-4912-9FEB-1819D5A05E43}"/>
              </a:ext>
            </a:extLst>
          </p:cNvPr>
          <p:cNvSpPr/>
          <p:nvPr/>
        </p:nvSpPr>
        <p:spPr>
          <a:xfrm>
            <a:off x="1491916" y="5180149"/>
            <a:ext cx="4331368" cy="1133900"/>
          </a:xfrm>
          <a:prstGeom prst="rect">
            <a:avLst/>
          </a:prstGeom>
        </p:spPr>
        <p:txBody>
          <a:bodyPr wrap="square">
            <a:spAutoFit/>
          </a:bodyPr>
          <a:lstStyle/>
          <a:p>
            <a:pPr algn="just">
              <a:lnSpc>
                <a:spcPts val="2800"/>
              </a:lnSpc>
            </a:pPr>
            <a:r>
              <a:rPr lang="en-US" altLang="zh-CN" dirty="0">
                <a:latin typeface="Times New Roman" panose="02020603050405020304" pitchFamily="18" charset="0"/>
                <a:ea typeface="等线" panose="02010600030101010101" pitchFamily="2" charset="-122"/>
                <a:cs typeface="Times New Roman" panose="02020603050405020304" pitchFamily="18" charset="0"/>
              </a:rPr>
              <a:t>Most of the straight slope remains so, and a small part transforms into convex and concave slopes. </a:t>
            </a:r>
          </a:p>
        </p:txBody>
      </p:sp>
      <p:pic>
        <p:nvPicPr>
          <p:cNvPr id="3" name="图片 2">
            <a:extLst>
              <a:ext uri="{FF2B5EF4-FFF2-40B4-BE49-F238E27FC236}">
                <a16:creationId xmlns:a16="http://schemas.microsoft.com/office/drawing/2014/main" id="{7BBD1A6E-EF3A-43F3-B057-6C00C9E4E4B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48838" b="49004"/>
          <a:stretch/>
        </p:blipFill>
        <p:spPr>
          <a:xfrm>
            <a:off x="1679318" y="1106488"/>
            <a:ext cx="3956564" cy="3951744"/>
          </a:xfrm>
          <a:prstGeom prst="rect">
            <a:avLst/>
          </a:prstGeom>
        </p:spPr>
      </p:pic>
      <p:sp>
        <p:nvSpPr>
          <p:cNvPr id="14" name="矩形 13">
            <a:extLst>
              <a:ext uri="{FF2B5EF4-FFF2-40B4-BE49-F238E27FC236}">
                <a16:creationId xmlns:a16="http://schemas.microsoft.com/office/drawing/2014/main" id="{59A98C0B-AC08-4006-8B3B-12E8100B3FB5}"/>
              </a:ext>
            </a:extLst>
          </p:cNvPr>
          <p:cNvSpPr/>
          <p:nvPr/>
        </p:nvSpPr>
        <p:spPr>
          <a:xfrm>
            <a:off x="6535664" y="5180149"/>
            <a:ext cx="4331367" cy="774827"/>
          </a:xfrm>
          <a:prstGeom prst="rect">
            <a:avLst/>
          </a:prstGeom>
        </p:spPr>
        <p:txBody>
          <a:bodyPr wrap="square">
            <a:spAutoFit/>
          </a:bodyPr>
          <a:lstStyle/>
          <a:p>
            <a:pPr algn="just">
              <a:lnSpc>
                <a:spcPts val="2800"/>
              </a:lnSpc>
            </a:pPr>
            <a:r>
              <a:rPr lang="en-US" altLang="zh-CN" dirty="0">
                <a:latin typeface="Times New Roman" panose="02020603050405020304" pitchFamily="18" charset="0"/>
                <a:ea typeface="等线" panose="02010600030101010101" pitchFamily="2" charset="-122"/>
                <a:cs typeface="Times New Roman" panose="02020603050405020304" pitchFamily="18" charset="0"/>
              </a:rPr>
              <a:t>For the valley, most of the area is still a valley during seven stages. </a:t>
            </a:r>
          </a:p>
        </p:txBody>
      </p:sp>
      <p:pic>
        <p:nvPicPr>
          <p:cNvPr id="15" name="图片 14">
            <a:extLst>
              <a:ext uri="{FF2B5EF4-FFF2-40B4-BE49-F238E27FC236}">
                <a16:creationId xmlns:a16="http://schemas.microsoft.com/office/drawing/2014/main" id="{E9956869-D5A0-475C-9DA1-0CC8A1B4E23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9963" b="49004"/>
          <a:stretch/>
        </p:blipFill>
        <p:spPr>
          <a:xfrm>
            <a:off x="6766559" y="1106488"/>
            <a:ext cx="3869579" cy="3951744"/>
          </a:xfrm>
          <a:prstGeom prst="rect">
            <a:avLst/>
          </a:prstGeom>
        </p:spPr>
      </p:pic>
      <p:pic>
        <p:nvPicPr>
          <p:cNvPr id="9" name="图片 8">
            <a:extLst>
              <a:ext uri="{FF2B5EF4-FFF2-40B4-BE49-F238E27FC236}">
                <a16:creationId xmlns:a16="http://schemas.microsoft.com/office/drawing/2014/main" id="{96E846C4-BDD9-43B5-9AC2-568E92CB984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49554" r="49135"/>
          <a:stretch/>
        </p:blipFill>
        <p:spPr>
          <a:xfrm>
            <a:off x="1679318" y="1126367"/>
            <a:ext cx="3956564" cy="3931865"/>
          </a:xfrm>
          <a:prstGeom prst="rect">
            <a:avLst/>
          </a:prstGeom>
        </p:spPr>
      </p:pic>
      <p:pic>
        <p:nvPicPr>
          <p:cNvPr id="12" name="图片 11">
            <a:extLst>
              <a:ext uri="{FF2B5EF4-FFF2-40B4-BE49-F238E27FC236}">
                <a16:creationId xmlns:a16="http://schemas.microsoft.com/office/drawing/2014/main" id="{2009B967-700D-44F7-A243-57827E2E3BC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0253" t="49554"/>
          <a:stretch/>
        </p:blipFill>
        <p:spPr>
          <a:xfrm>
            <a:off x="6843559" y="1126367"/>
            <a:ext cx="3869579" cy="3931865"/>
          </a:xfrm>
          <a:prstGeom prst="rect">
            <a:avLst/>
          </a:prstGeom>
        </p:spPr>
      </p:pic>
    </p:spTree>
    <p:extLst>
      <p:ext uri="{BB962C8B-B14F-4D97-AF65-F5344CB8AC3E}">
        <p14:creationId xmlns:p14="http://schemas.microsoft.com/office/powerpoint/2010/main" val="1045048028"/>
      </p:ext>
    </p:extLst>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advClick="0" advTm="2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a:extLst>
              <a:ext uri="{FF2B5EF4-FFF2-40B4-BE49-F238E27FC236}">
                <a16:creationId xmlns:a16="http://schemas.microsoft.com/office/drawing/2014/main" id="{FB521569-8DF6-410B-947A-B190E2F1A8E3}"/>
              </a:ext>
            </a:extLst>
          </p:cNvPr>
          <p:cNvSpPr txBox="1"/>
          <p:nvPr/>
        </p:nvSpPr>
        <p:spPr>
          <a:xfrm>
            <a:off x="1217882" y="314325"/>
            <a:ext cx="10139929" cy="523220"/>
          </a:xfrm>
          <a:prstGeom prst="rect">
            <a:avLst/>
          </a:prstGeom>
          <a:noFill/>
        </p:spPr>
        <p:txBody>
          <a:bodyPr wrap="square" rtlCol="0">
            <a:spAutoFit/>
          </a:bodyPr>
          <a:lstStyle/>
          <a:p>
            <a:pPr marL="285750" indent="-285750">
              <a:buFont typeface="Wingdings" panose="05000000000000000000" pitchFamily="2" charset="2"/>
              <a:buChar char="Ø"/>
            </a:pPr>
            <a:r>
              <a:rPr lang="en-US" altLang="zh-CN" sz="2800" b="1" dirty="0">
                <a:solidFill>
                  <a:srgbClr val="31859C"/>
                </a:solidFill>
                <a:latin typeface="Times New Roman" panose="02020603050405020304" pitchFamily="18" charset="0"/>
                <a:ea typeface="微软雅黑" panose="020B0503020204020204" pitchFamily="34" charset="-122"/>
                <a:cs typeface="Times New Roman" panose="02020603050405020304" pitchFamily="18" charset="0"/>
              </a:rPr>
              <a:t>Analysis and simulation of slope morphological evolution</a:t>
            </a:r>
            <a:endParaRPr lang="zh-CN" altLang="en-US" sz="2800" b="1" dirty="0">
              <a:solidFill>
                <a:srgbClr val="31859C"/>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1" name="椭圆 10">
            <a:extLst>
              <a:ext uri="{FF2B5EF4-FFF2-40B4-BE49-F238E27FC236}">
                <a16:creationId xmlns:a16="http://schemas.microsoft.com/office/drawing/2014/main" id="{EAFBB3BD-2602-4B3A-BBD6-7885DDFDFCDD}"/>
              </a:ext>
            </a:extLst>
          </p:cNvPr>
          <p:cNvSpPr/>
          <p:nvPr/>
        </p:nvSpPr>
        <p:spPr>
          <a:xfrm>
            <a:off x="-1227137" y="-1346200"/>
            <a:ext cx="2454275" cy="2452688"/>
          </a:xfrm>
          <a:prstGeom prst="ellipse">
            <a:avLst/>
          </a:prstGeom>
          <a:solidFill>
            <a:srgbClr val="48A2A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3" name="椭圆 12">
            <a:extLst>
              <a:ext uri="{FF2B5EF4-FFF2-40B4-BE49-F238E27FC236}">
                <a16:creationId xmlns:a16="http://schemas.microsoft.com/office/drawing/2014/main" id="{378BC1B6-CFD6-42CD-8204-F8ACF9C7FD8D}"/>
              </a:ext>
            </a:extLst>
          </p:cNvPr>
          <p:cNvSpPr/>
          <p:nvPr/>
        </p:nvSpPr>
        <p:spPr>
          <a:xfrm>
            <a:off x="434975" y="314325"/>
            <a:ext cx="792163" cy="792163"/>
          </a:xfrm>
          <a:prstGeom prst="ellipse">
            <a:avLst/>
          </a:prstGeom>
          <a:solidFill>
            <a:srgbClr val="6C92C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5" name="文本框 14">
            <a:extLst>
              <a:ext uri="{FF2B5EF4-FFF2-40B4-BE49-F238E27FC236}">
                <a16:creationId xmlns:a16="http://schemas.microsoft.com/office/drawing/2014/main" id="{018CF663-E454-47E2-892A-D8AE89CB2F70}"/>
              </a:ext>
            </a:extLst>
          </p:cNvPr>
          <p:cNvSpPr txBox="1"/>
          <p:nvPr/>
        </p:nvSpPr>
        <p:spPr>
          <a:xfrm>
            <a:off x="1217882" y="1225266"/>
            <a:ext cx="2850319" cy="524563"/>
          </a:xfrm>
          <a:prstGeom prst="rect">
            <a:avLst/>
          </a:prstGeom>
          <a:noFill/>
        </p:spPr>
        <p:txBody>
          <a:bodyPr wrap="square" lIns="91436" tIns="45718" rIns="91436" bIns="45718" rtlCol="0">
            <a:spAutoFit/>
          </a:bodyPr>
          <a:lstStyle/>
          <a:p>
            <a:pPr lvl="0">
              <a:lnSpc>
                <a:spcPct val="130000"/>
              </a:lnSpc>
            </a:pPr>
            <a:r>
              <a:rPr lang="en-US" altLang="zh-CN" sz="2400" dirty="0">
                <a:solidFill>
                  <a:srgbClr val="157E9F"/>
                </a:solidFill>
                <a:latin typeface="Times New Roman" panose="02020603050405020304" pitchFamily="18" charset="0"/>
                <a:ea typeface="等线" panose="02010600030101010101" pitchFamily="2" charset="-122"/>
                <a:cs typeface="Times New Roman" panose="02020603050405020304" pitchFamily="18" charset="0"/>
              </a:rPr>
              <a:t>Markov chain</a:t>
            </a:r>
            <a:endParaRPr kumimoji="0" lang="zh-CN" altLang="en-US" sz="2400" b="0" i="0" u="none" strike="noStrike" kern="1200" cap="none" spc="0" normalizeH="0" baseline="0" noProof="0" dirty="0">
              <a:ln>
                <a:noFill/>
              </a:ln>
              <a:solidFill>
                <a:srgbClr val="157E9F"/>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cxnSp>
        <p:nvCxnSpPr>
          <p:cNvPr id="16" name="直接连接符 15">
            <a:extLst>
              <a:ext uri="{FF2B5EF4-FFF2-40B4-BE49-F238E27FC236}">
                <a16:creationId xmlns:a16="http://schemas.microsoft.com/office/drawing/2014/main" id="{577888DD-4162-4FF9-9619-E2805690E155}"/>
              </a:ext>
            </a:extLst>
          </p:cNvPr>
          <p:cNvCxnSpPr>
            <a:cxnSpLocks/>
          </p:cNvCxnSpPr>
          <p:nvPr/>
        </p:nvCxnSpPr>
        <p:spPr>
          <a:xfrm>
            <a:off x="1227138" y="1749829"/>
            <a:ext cx="1838139" cy="0"/>
          </a:xfrm>
          <a:prstGeom prst="line">
            <a:avLst/>
          </a:prstGeom>
          <a:ln w="3175">
            <a:solidFill>
              <a:schemeClr val="tx1">
                <a:lumMod val="50000"/>
                <a:lumOff val="50000"/>
                <a:alpha val="33000"/>
              </a:schemeClr>
            </a:solidFill>
            <a:headEnd type="diamond"/>
            <a:tailEnd type="diamond"/>
          </a:ln>
        </p:spPr>
        <p:style>
          <a:lnRef idx="1">
            <a:schemeClr val="accent1"/>
          </a:lnRef>
          <a:fillRef idx="0">
            <a:schemeClr val="accent1"/>
          </a:fillRef>
          <a:effectRef idx="0">
            <a:schemeClr val="accent1"/>
          </a:effectRef>
          <a:fontRef idx="minor">
            <a:schemeClr val="tx1"/>
          </a:fontRef>
        </p:style>
      </p:cxnSp>
      <p:sp>
        <p:nvSpPr>
          <p:cNvPr id="17" name="矩形 16">
            <a:extLst>
              <a:ext uri="{FF2B5EF4-FFF2-40B4-BE49-F238E27FC236}">
                <a16:creationId xmlns:a16="http://schemas.microsoft.com/office/drawing/2014/main" id="{C9672408-8A0F-45C3-B8D3-4DFB6B319F0A}"/>
              </a:ext>
            </a:extLst>
          </p:cNvPr>
          <p:cNvSpPr/>
          <p:nvPr/>
        </p:nvSpPr>
        <p:spPr>
          <a:xfrm>
            <a:off x="1056709" y="1995090"/>
            <a:ext cx="10404623" cy="776619"/>
          </a:xfrm>
          <a:prstGeom prst="rect">
            <a:avLst/>
          </a:prstGeom>
        </p:spPr>
        <p:txBody>
          <a:bodyPr wrap="square" lIns="91436" tIns="45718" rIns="91436" bIns="45718">
            <a:spAutoFit/>
          </a:bodyPr>
          <a:lstStyle/>
          <a:p>
            <a:pPr lvl="0">
              <a:lnSpc>
                <a:spcPct val="130000"/>
              </a:lnSpc>
            </a:pPr>
            <a:r>
              <a:rPr lang="en-US" altLang="zh-CN" dirty="0">
                <a:latin typeface="Times New Roman" panose="02020603050405020304" pitchFamily="18" charset="0"/>
                <a:ea typeface="等线" panose="02010600030101010101" pitchFamily="2" charset="-122"/>
                <a:cs typeface="Times New Roman" panose="02020603050405020304" pitchFamily="18" charset="0"/>
              </a:rPr>
              <a:t>The key to using the Markov model for prediction is to determine its transition probability at m time, and the expression of its transition matrix is</a:t>
            </a:r>
            <a:endParaRPr lang="en-US" altLang="zh-CN" sz="1600" dirty="0">
              <a:latin typeface="Times New Roman" panose="02020603050405020304" pitchFamily="18" charset="0"/>
              <a:ea typeface="等线" panose="02010600030101010101" pitchFamily="2" charset="-122"/>
              <a:cs typeface="Times New Roman" panose="02020603050405020304" pitchFamily="18" charset="0"/>
            </a:endParaRPr>
          </a:p>
        </p:txBody>
      </p:sp>
      <p:graphicFrame>
        <p:nvGraphicFramePr>
          <p:cNvPr id="19" name="对象 18">
            <a:extLst>
              <a:ext uri="{FF2B5EF4-FFF2-40B4-BE49-F238E27FC236}">
                <a16:creationId xmlns:a16="http://schemas.microsoft.com/office/drawing/2014/main" id="{020EDC21-469F-4AF0-99FF-043DDB97D163}"/>
              </a:ext>
            </a:extLst>
          </p:cNvPr>
          <p:cNvGraphicFramePr>
            <a:graphicFrameLocks noChangeAspect="1"/>
          </p:cNvGraphicFramePr>
          <p:nvPr>
            <p:extLst>
              <p:ext uri="{D42A27DB-BD31-4B8C-83A1-F6EECF244321}">
                <p14:modId xmlns:p14="http://schemas.microsoft.com/office/powerpoint/2010/main" val="2002874209"/>
              </p:ext>
            </p:extLst>
          </p:nvPr>
        </p:nvGraphicFramePr>
        <p:xfrm>
          <a:off x="7282295" y="2673289"/>
          <a:ext cx="2601889" cy="1591238"/>
        </p:xfrm>
        <a:graphic>
          <a:graphicData uri="http://schemas.openxmlformats.org/presentationml/2006/ole">
            <mc:AlternateContent xmlns:mc="http://schemas.openxmlformats.org/markup-compatibility/2006">
              <mc:Choice xmlns:v="urn:schemas-microsoft-com:vml" Requires="v">
                <p:oleObj spid="_x0000_s7360" name="Equation" r:id="rId4" imgW="1536480" imgH="939600" progId="Equation.DSMT4">
                  <p:embed/>
                </p:oleObj>
              </mc:Choice>
              <mc:Fallback>
                <p:oleObj name="Equation" r:id="rId4" imgW="1536480" imgH="939600" progId="Equation.DSMT4">
                  <p:embed/>
                  <p:pic>
                    <p:nvPicPr>
                      <p:cNvPr id="9" name="对象 8"/>
                      <p:cNvPicPr/>
                      <p:nvPr/>
                    </p:nvPicPr>
                    <p:blipFill>
                      <a:blip r:embed="rId5"/>
                      <a:stretch>
                        <a:fillRect/>
                      </a:stretch>
                    </p:blipFill>
                    <p:spPr>
                      <a:xfrm>
                        <a:off x="7282295" y="2673289"/>
                        <a:ext cx="2601889" cy="1591238"/>
                      </a:xfrm>
                      <a:prstGeom prst="rect">
                        <a:avLst/>
                      </a:prstGeom>
                    </p:spPr>
                  </p:pic>
                </p:oleObj>
              </mc:Fallback>
            </mc:AlternateContent>
          </a:graphicData>
        </a:graphic>
      </p:graphicFrame>
      <p:graphicFrame>
        <p:nvGraphicFramePr>
          <p:cNvPr id="20" name="对象 19">
            <a:extLst>
              <a:ext uri="{FF2B5EF4-FFF2-40B4-BE49-F238E27FC236}">
                <a16:creationId xmlns:a16="http://schemas.microsoft.com/office/drawing/2014/main" id="{870B58A1-DF65-40EB-8437-5A8F3B99CE12}"/>
              </a:ext>
            </a:extLst>
          </p:cNvPr>
          <p:cNvGraphicFramePr>
            <a:graphicFrameLocks noChangeAspect="1"/>
          </p:cNvGraphicFramePr>
          <p:nvPr>
            <p:extLst>
              <p:ext uri="{D42A27DB-BD31-4B8C-83A1-F6EECF244321}">
                <p14:modId xmlns:p14="http://schemas.microsoft.com/office/powerpoint/2010/main" val="4082958070"/>
              </p:ext>
            </p:extLst>
          </p:nvPr>
        </p:nvGraphicFramePr>
        <p:xfrm>
          <a:off x="4229372" y="3417798"/>
          <a:ext cx="2704372" cy="325338"/>
        </p:xfrm>
        <a:graphic>
          <a:graphicData uri="http://schemas.openxmlformats.org/presentationml/2006/ole">
            <mc:AlternateContent xmlns:mc="http://schemas.openxmlformats.org/markup-compatibility/2006">
              <mc:Choice xmlns:v="urn:schemas-microsoft-com:vml" Requires="v">
                <p:oleObj spid="_x0000_s7361" name="Equation" r:id="rId6" imgW="1688760" imgH="203040" progId="Equation.DSMT4">
                  <p:embed/>
                </p:oleObj>
              </mc:Choice>
              <mc:Fallback>
                <p:oleObj name="Equation" r:id="rId6" imgW="1688760" imgH="203040" progId="Equation.DSMT4">
                  <p:embed/>
                  <p:pic>
                    <p:nvPicPr>
                      <p:cNvPr id="12" name="对象 11"/>
                      <p:cNvPicPr/>
                      <p:nvPr/>
                    </p:nvPicPr>
                    <p:blipFill>
                      <a:blip r:embed="rId7"/>
                      <a:stretch>
                        <a:fillRect/>
                      </a:stretch>
                    </p:blipFill>
                    <p:spPr>
                      <a:xfrm>
                        <a:off x="4229372" y="3417798"/>
                        <a:ext cx="2704372" cy="325338"/>
                      </a:xfrm>
                      <a:prstGeom prst="rect">
                        <a:avLst/>
                      </a:prstGeom>
                    </p:spPr>
                  </p:pic>
                </p:oleObj>
              </mc:Fallback>
            </mc:AlternateContent>
          </a:graphicData>
        </a:graphic>
      </p:graphicFrame>
      <p:sp>
        <p:nvSpPr>
          <p:cNvPr id="21" name="矩形 20">
            <a:extLst>
              <a:ext uri="{FF2B5EF4-FFF2-40B4-BE49-F238E27FC236}">
                <a16:creationId xmlns:a16="http://schemas.microsoft.com/office/drawing/2014/main" id="{A4C11BBE-B83C-4B5F-9908-16732176EBFE}"/>
              </a:ext>
            </a:extLst>
          </p:cNvPr>
          <p:cNvSpPr/>
          <p:nvPr/>
        </p:nvSpPr>
        <p:spPr>
          <a:xfrm>
            <a:off x="1056709" y="3395801"/>
            <a:ext cx="3172663" cy="369332"/>
          </a:xfrm>
          <a:prstGeom prst="rect">
            <a:avLst/>
          </a:prstGeom>
        </p:spPr>
        <p:txBody>
          <a:bodyPr wrap="none">
            <a:spAutoFit/>
          </a:bodyPr>
          <a:lstStyle/>
          <a:p>
            <a:r>
              <a:rPr lang="en-US" altLang="zh-CN" dirty="0">
                <a:latin typeface="Times New Roman" panose="02020603050405020304" pitchFamily="18" charset="0"/>
                <a:ea typeface="等线" panose="02010600030101010101" pitchFamily="2" charset="-122"/>
                <a:cs typeface="Times New Roman" panose="02020603050405020304" pitchFamily="18" charset="0"/>
              </a:rPr>
              <a:t>The Markov prediction model is</a:t>
            </a:r>
            <a:endParaRPr lang="zh-CN" altLang="en-US" dirty="0">
              <a:latin typeface="Times New Roman" panose="02020603050405020304" pitchFamily="18" charset="0"/>
              <a:ea typeface="等线" panose="02010600030101010101" pitchFamily="2" charset="-122"/>
              <a:cs typeface="Times New Roman" panose="02020603050405020304" pitchFamily="18" charset="0"/>
            </a:endParaRPr>
          </a:p>
        </p:txBody>
      </p:sp>
      <p:sp>
        <p:nvSpPr>
          <p:cNvPr id="29" name="矩形 28">
            <a:extLst>
              <a:ext uri="{FF2B5EF4-FFF2-40B4-BE49-F238E27FC236}">
                <a16:creationId xmlns:a16="http://schemas.microsoft.com/office/drawing/2014/main" id="{7F7AB7B9-5387-4BE7-94D0-704A87F28CDD}"/>
              </a:ext>
            </a:extLst>
          </p:cNvPr>
          <p:cNvSpPr/>
          <p:nvPr/>
        </p:nvSpPr>
        <p:spPr>
          <a:xfrm>
            <a:off x="1056709" y="4463353"/>
            <a:ext cx="10583866" cy="1704569"/>
          </a:xfrm>
          <a:prstGeom prst="rect">
            <a:avLst/>
          </a:prstGeom>
        </p:spPr>
        <p:txBody>
          <a:bodyPr wrap="square">
            <a:spAutoFit/>
          </a:bodyPr>
          <a:lstStyle/>
          <a:p>
            <a:pPr>
              <a:lnSpc>
                <a:spcPct val="150000"/>
              </a:lnSpc>
            </a:pPr>
            <a:r>
              <a:rPr lang="en-US" altLang="zh-CN" dirty="0">
                <a:latin typeface="Times New Roman" panose="02020603050405020304" pitchFamily="18" charset="0"/>
                <a:cs typeface="Times New Roman" panose="02020603050405020304" pitchFamily="18" charset="0"/>
              </a:rPr>
              <a:t>where S^(k+1) represents the state vector of the system at t=k+1, which is the prediction result. P^(k+1) represents the transition matrix at t=k+1. S^(0) is the initial state vector of the system. S^(k) is the state vector of t=k. </a:t>
            </a:r>
            <a:r>
              <a:rPr lang="en-US" altLang="zh-CN" dirty="0" err="1">
                <a:latin typeface="Times New Roman" panose="02020603050405020304" pitchFamily="18" charset="0"/>
                <a:cs typeface="Times New Roman" panose="02020603050405020304" pitchFamily="18" charset="0"/>
              </a:rPr>
              <a:t>P_ij</a:t>
            </a:r>
            <a:r>
              <a:rPr lang="en-US" altLang="zh-CN" dirty="0">
                <a:latin typeface="Times New Roman" panose="02020603050405020304" pitchFamily="18" charset="0"/>
                <a:cs typeface="Times New Roman" panose="02020603050405020304" pitchFamily="18" charset="0"/>
              </a:rPr>
              <a:t> is the conversion probability of type </a:t>
            </a:r>
            <a:r>
              <a:rPr lang="en-US" altLang="zh-CN" dirty="0" err="1">
                <a:latin typeface="Times New Roman" panose="02020603050405020304" pitchFamily="18" charset="0"/>
                <a:cs typeface="Times New Roman" panose="02020603050405020304" pitchFamily="18" charset="0"/>
              </a:rPr>
              <a:t>i</a:t>
            </a:r>
            <a:r>
              <a:rPr lang="en-US" altLang="zh-CN" dirty="0">
                <a:latin typeface="Times New Roman" panose="02020603050405020304" pitchFamily="18" charset="0"/>
                <a:cs typeface="Times New Roman" panose="02020603050405020304" pitchFamily="18" charset="0"/>
              </a:rPr>
              <a:t> to type j in the study period. The prediction result of the Markov chain is determined by the initial state vector and transition matrix.</a:t>
            </a:r>
            <a:endParaRPr lang="zh-CN"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53232520"/>
      </p:ext>
    </p:extLst>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advClick="0" advTm="2000"/>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1-0428-7"/>
</p:tagLst>
</file>

<file path=ppt/theme/theme1.xml><?xml version="1.0" encoding="utf-8"?>
<a:theme xmlns:a="http://schemas.openxmlformats.org/drawingml/2006/main" name="千图网海量PPT模板www.58pic.com">
  <a:themeElements>
    <a:clrScheme name="自定义 1633">
      <a:dk1>
        <a:sysClr val="windowText" lastClr="000000"/>
      </a:dk1>
      <a:lt1>
        <a:sysClr val="window" lastClr="FFFFFF"/>
      </a:lt1>
      <a:dk2>
        <a:srgbClr val="262626"/>
      </a:dk2>
      <a:lt2>
        <a:srgbClr val="595959"/>
      </a:lt2>
      <a:accent1>
        <a:srgbClr val="595959"/>
      </a:accent1>
      <a:accent2>
        <a:srgbClr val="262626"/>
      </a:accent2>
      <a:accent3>
        <a:srgbClr val="595959"/>
      </a:accent3>
      <a:accent4>
        <a:srgbClr val="262626"/>
      </a:accent4>
      <a:accent5>
        <a:srgbClr val="595959"/>
      </a:accent5>
      <a:accent6>
        <a:srgbClr val="262626"/>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4956</TotalTime>
  <Words>1060</Words>
  <Application>Microsoft Office PowerPoint</Application>
  <PresentationFormat>宽屏</PresentationFormat>
  <Paragraphs>193</Paragraphs>
  <Slides>13</Slides>
  <Notes>13</Notes>
  <HiddenSlides>0</HiddenSlides>
  <MMClips>0</MMClips>
  <ScaleCrop>false</ScaleCrop>
  <HeadingPairs>
    <vt:vector size="8" baseType="variant">
      <vt:variant>
        <vt:lpstr>已用的字体</vt:lpstr>
      </vt:variant>
      <vt:variant>
        <vt:i4>12</vt:i4>
      </vt:variant>
      <vt:variant>
        <vt:lpstr>主题</vt:lpstr>
      </vt:variant>
      <vt:variant>
        <vt:i4>1</vt:i4>
      </vt:variant>
      <vt:variant>
        <vt:lpstr>嵌入 OLE 服务器</vt:lpstr>
      </vt:variant>
      <vt:variant>
        <vt:i4>1</vt:i4>
      </vt:variant>
      <vt:variant>
        <vt:lpstr>幻灯片标题</vt:lpstr>
      </vt:variant>
      <vt:variant>
        <vt:i4>13</vt:i4>
      </vt:variant>
    </vt:vector>
  </HeadingPairs>
  <TitlesOfParts>
    <vt:vector size="27" baseType="lpstr">
      <vt:lpstr>等线</vt:lpstr>
      <vt:lpstr>汉仪丫丫体简</vt:lpstr>
      <vt:lpstr>黑体</vt:lpstr>
      <vt:lpstr>思源黑体 CN Regular</vt:lpstr>
      <vt:lpstr>宋体</vt:lpstr>
      <vt:lpstr>微软雅黑</vt:lpstr>
      <vt:lpstr>Arial</vt:lpstr>
      <vt:lpstr>Calibri</vt:lpstr>
      <vt:lpstr>Calibri Light</vt:lpstr>
      <vt:lpstr>Cambria Math</vt:lpstr>
      <vt:lpstr>Times New Roman</vt:lpstr>
      <vt:lpstr>Wingdings</vt:lpstr>
      <vt:lpstr>千图网海量PPT模板www.58pic.com</vt:lpstr>
      <vt:lpstr>Equation</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1-0428-7</dc:title>
  <dc:creator>MICHAEL</dc:creator>
  <cp:lastModifiedBy>Windows 用户</cp:lastModifiedBy>
  <cp:revision>131</cp:revision>
  <dcterms:created xsi:type="dcterms:W3CDTF">2015-05-05T08:02:00Z</dcterms:created>
  <dcterms:modified xsi:type="dcterms:W3CDTF">2022-05-23T14:41:26Z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2052-10.1.0.6554</vt:lpwstr>
  </property>
</Properties>
</file>