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92" r:id="rId3"/>
    <p:sldId id="294" r:id="rId4"/>
    <p:sldId id="293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95" r:id="rId13"/>
    <p:sldId id="296" r:id="rId14"/>
    <p:sldId id="298" r:id="rId15"/>
    <p:sldId id="299" r:id="rId16"/>
    <p:sldId id="297" r:id="rId17"/>
    <p:sldId id="300" r:id="rId18"/>
    <p:sldId id="301" r:id="rId19"/>
    <p:sldId id="302" r:id="rId20"/>
    <p:sldId id="303" r:id="rId21"/>
    <p:sldId id="304" r:id="rId22"/>
    <p:sldId id="268" r:id="rId23"/>
    <p:sldId id="306" r:id="rId24"/>
    <p:sldId id="305" r:id="rId2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8995"/>
            <a:ext cx="156591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65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65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8995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65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9929" y="2293089"/>
            <a:ext cx="459740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65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4840" y="2662676"/>
            <a:ext cx="6988175" cy="1888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2.jpg"/><Relationship Id="rId7" Type="http://schemas.openxmlformats.org/officeDocument/2006/relationships/image" Target="../media/image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hyperlink" Target="http://soilhillquarries.co.uk/puddling-clay-for-lining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3.jp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www.constructiontechnology.in/products/details/81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36.jpg"/><Relationship Id="rId10" Type="http://schemas.openxmlformats.org/officeDocument/2006/relationships/image" Target="../media/image6.png"/><Relationship Id="rId4" Type="http://schemas.openxmlformats.org/officeDocument/2006/relationships/image" Target="../media/image35.jp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11" Type="http://schemas.openxmlformats.org/officeDocument/2006/relationships/image" Target="../media/image40.emf"/><Relationship Id="rId5" Type="http://schemas.openxmlformats.org/officeDocument/2006/relationships/image" Target="../media/image3.jpg"/><Relationship Id="rId10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7.emf"/><Relationship Id="rId5" Type="http://schemas.openxmlformats.org/officeDocument/2006/relationships/image" Target="../media/image4.jpg"/><Relationship Id="rId10" Type="http://schemas.openxmlformats.org/officeDocument/2006/relationships/image" Target="../media/image46.emf"/><Relationship Id="rId4" Type="http://schemas.openxmlformats.org/officeDocument/2006/relationships/image" Target="../media/image3.jpg"/><Relationship Id="rId9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3/r4082e/r4082e06.htm" TargetMode="External"/><Relationship Id="rId13" Type="http://schemas.openxmlformats.org/officeDocument/2006/relationships/image" Target="../media/image4.jpg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12" Type="http://schemas.openxmlformats.org/officeDocument/2006/relationships/image" Target="../media/image54.jpg"/><Relationship Id="rId2" Type="http://schemas.openxmlformats.org/officeDocument/2006/relationships/image" Target="../media/image3.jp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hyperlink" Target="http://www.westpaw.com/scoop/durability-rating-definitions" TargetMode="External"/><Relationship Id="rId5" Type="http://schemas.openxmlformats.org/officeDocument/2006/relationships/image" Target="../media/image51.jpg"/><Relationship Id="rId15" Type="http://schemas.openxmlformats.org/officeDocument/2006/relationships/image" Target="../media/image6.png"/><Relationship Id="rId10" Type="http://schemas.openxmlformats.org/officeDocument/2006/relationships/hyperlink" Target="http://www.rushlane.com/trucks-carrying-" TargetMode="External"/><Relationship Id="rId4" Type="http://schemas.openxmlformats.org/officeDocument/2006/relationships/image" Target="../media/image50.png"/><Relationship Id="rId9" Type="http://schemas.openxmlformats.org/officeDocument/2006/relationships/hyperlink" Target="http://www.freepik.com/premium-" TargetMode="External"/><Relationship Id="rId1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g"/><Relationship Id="rId7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hyperlink" Target="http://opiniojuris.org/2020/05/04/so-close-yet-so-far-an-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3.jp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7.png"/><Relationship Id="rId5" Type="http://schemas.openxmlformats.org/officeDocument/2006/relationships/hyperlink" Target="http://www.geoline.ie/lining/canal-lining-applications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aboutcivil.org/advantages-disadvantages-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image" Target="../media/image16.jpg"/><Relationship Id="rId7" Type="http://schemas.openxmlformats.org/officeDocument/2006/relationships/image" Target="../media/image18.jpg"/><Relationship Id="rId12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ric.wa.gov.au/waterlogging/waterlogging-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17.jpg"/><Relationship Id="rId10" Type="http://schemas.openxmlformats.org/officeDocument/2006/relationships/image" Target="../media/image5.jpeg"/><Relationship Id="rId4" Type="http://schemas.openxmlformats.org/officeDocument/2006/relationships/hyperlink" Target="http://www.fao.org/fishery/static/FAO_Training/FAO_Tr" TargetMode="Externa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www.123rf.com/photo_117609399_land-area-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7.png"/><Relationship Id="rId5" Type="http://schemas.openxmlformats.org/officeDocument/2006/relationships/image" Target="../media/image21.jpg"/><Relationship Id="rId10" Type="http://schemas.openxmlformats.org/officeDocument/2006/relationships/image" Target="../media/image6.png"/><Relationship Id="rId4" Type="http://schemas.openxmlformats.org/officeDocument/2006/relationships/image" Target="../media/image20.jp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4.jp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.png"/><Relationship Id="rId5" Type="http://schemas.openxmlformats.org/officeDocument/2006/relationships/hyperlink" Target="http://www.canstockphoto.com/cost-symbol-dolla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5.jp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jpg"/><Relationship Id="rId7" Type="http://schemas.openxmlformats.org/officeDocument/2006/relationships/image" Target="../media/image6.png"/><Relationship Id="rId12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s://theconstructor.org/water-resources/canal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2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1100" y="943248"/>
            <a:ext cx="802652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Seepage loss from unlined, lined, and cracked-lined canals: a case study of Ismailia canal reach from </a:t>
            </a:r>
            <a:r>
              <a:rPr lang="en-US" sz="2200" b="1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28.00-49.00 </a:t>
            </a:r>
            <a:r>
              <a:rPr lang="en-US" sz="2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Km, Egypt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8504" y="2049224"/>
            <a:ext cx="76954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Elsayed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Elkamhawy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 Martina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Zelenakova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Salvatore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Straface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Zuzana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Vranayová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4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Abdelazim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M. Negm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Andrea Scozzari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5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Ismail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Abd-Elaty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1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/>
              <a:latin typeface="Palatino Linotype"/>
              <a:ea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5900" y="3366765"/>
            <a:ext cx="7345668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marR="0" indent="-125730" algn="just">
              <a:spcBef>
                <a:spcPts val="0"/>
              </a:spcBef>
              <a:spcAft>
                <a:spcPts val="0"/>
              </a:spcAft>
            </a:pP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Water and Water Structures Engineering Department, Faculty of Engineering,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Zagazig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University,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Zagazig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44519, Egypt; Eng_abdelaty2006@yahoo.com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effectLst/>
              <a:latin typeface="Palatino Linotype"/>
              <a:ea typeface="Times New Roman"/>
              <a:cs typeface="Times New Roman"/>
            </a:endParaRPr>
          </a:p>
          <a:p>
            <a:pPr marL="197485" marR="0" indent="-125730" algn="just">
              <a:spcBef>
                <a:spcPts val="0"/>
              </a:spcBef>
              <a:spcAft>
                <a:spcPts val="0"/>
              </a:spcAft>
            </a:pP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	Department of Environmental Engineering, Faculty of Civil Engineering, Technical University of Kosice, Kosice 04200, Slovakia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effectLst/>
              <a:latin typeface="Palatino Linotype"/>
              <a:ea typeface="Times New Roman"/>
              <a:cs typeface="Times New Roman"/>
            </a:endParaRPr>
          </a:p>
          <a:p>
            <a:pPr marL="197485" marR="0" indent="-125730" algn="just">
              <a:spcBef>
                <a:spcPts val="0"/>
              </a:spcBef>
              <a:spcAft>
                <a:spcPts val="0"/>
              </a:spcAft>
            </a:pP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	Department of Environmental and Chemical Engineering, University of Calabria, Ponte P.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Bucci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87036,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Rende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Italy, salvatore.straface@unical.it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effectLst/>
              <a:latin typeface="Palatino Linotype"/>
              <a:ea typeface="Times New Roman"/>
              <a:cs typeface="Times New Roman"/>
            </a:endParaRPr>
          </a:p>
          <a:p>
            <a:pPr marL="197485" marR="0" indent="-125730" algn="just">
              <a:spcBef>
                <a:spcPts val="0"/>
              </a:spcBef>
              <a:spcAft>
                <a:spcPts val="0"/>
              </a:spcAft>
            </a:pP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4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	Department of Building Services, Faculty of Civil Engineering, Technical University of Kosice, Kosice 04200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DengXian"/>
                <a:cs typeface="Times New Roman"/>
              </a:rPr>
              <a:t>,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Slovakia; zuzana.vranayova@tuke.sk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effectLst/>
              <a:latin typeface="Palatino Linotype"/>
              <a:ea typeface="Times New Roman"/>
              <a:cs typeface="Times New Roman"/>
            </a:endParaRPr>
          </a:p>
          <a:p>
            <a:pPr marL="197485" marR="0" indent="-125730" algn="just">
              <a:spcBef>
                <a:spcPts val="0"/>
              </a:spcBef>
              <a:spcAft>
                <a:spcPts val="0"/>
              </a:spcAft>
            </a:pP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5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​CNR Institute of Information Science and Technologies (CNR-ISTI), Via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Moruzzi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1, 56024 Pisa, Italy, a.scozzari@isti.cnr.it 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effectLst/>
              <a:latin typeface="Palatino Linotype"/>
              <a:ea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12" name="Picture 41" descr="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724025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708275" y="6877354"/>
            <a:ext cx="1820025" cy="459169"/>
            <a:chOff x="1088275" y="4181653"/>
            <a:chExt cx="1887387" cy="514172"/>
          </a:xfrm>
        </p:grpSpPr>
        <p:pic>
          <p:nvPicPr>
            <p:cNvPr id="15" name="Picture 4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178" y="868299"/>
            <a:ext cx="7357871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39879" y="885825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Type of canal lining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88399" y="1533905"/>
            <a:ext cx="2914650" cy="409575"/>
            <a:chOff x="2588399" y="1533905"/>
            <a:chExt cx="2914650" cy="409575"/>
          </a:xfrm>
        </p:grpSpPr>
        <p:sp>
          <p:nvSpPr>
            <p:cNvPr id="8" name="object 8"/>
            <p:cNvSpPr/>
            <p:nvPr/>
          </p:nvSpPr>
          <p:spPr>
            <a:xfrm>
              <a:off x="2592971" y="1538477"/>
              <a:ext cx="2905125" cy="400050"/>
            </a:xfrm>
            <a:custGeom>
              <a:avLst/>
              <a:gdLst/>
              <a:ahLst/>
              <a:cxnLst/>
              <a:rect l="l" t="t" r="r" b="b"/>
              <a:pathLst>
                <a:path w="2905125" h="400050">
                  <a:moveTo>
                    <a:pt x="2904743" y="400050"/>
                  </a:moveTo>
                  <a:lnTo>
                    <a:pt x="2904743" y="0"/>
                  </a:lnTo>
                  <a:lnTo>
                    <a:pt x="0" y="0"/>
                  </a:lnTo>
                  <a:lnTo>
                    <a:pt x="0" y="400050"/>
                  </a:lnTo>
                  <a:lnTo>
                    <a:pt x="2904743" y="400050"/>
                  </a:lnTo>
                  <a:close/>
                </a:path>
              </a:pathLst>
            </a:custGeom>
            <a:solidFill>
              <a:srgbClr val="B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88399" y="1533905"/>
              <a:ext cx="2914650" cy="405130"/>
            </a:xfrm>
            <a:custGeom>
              <a:avLst/>
              <a:gdLst/>
              <a:ahLst/>
              <a:cxnLst/>
              <a:rect l="l" t="t" r="r" b="b"/>
              <a:pathLst>
                <a:path w="2914650" h="405130">
                  <a:moveTo>
                    <a:pt x="2914650" y="4571"/>
                  </a:moveTo>
                  <a:lnTo>
                    <a:pt x="2914650" y="1523"/>
                  </a:lnTo>
                  <a:lnTo>
                    <a:pt x="2912364" y="0"/>
                  </a:lnTo>
                  <a:lnTo>
                    <a:pt x="1523" y="0"/>
                  </a:lnTo>
                  <a:lnTo>
                    <a:pt x="0" y="1524"/>
                  </a:lnTo>
                  <a:lnTo>
                    <a:pt x="0" y="4572"/>
                  </a:lnTo>
                  <a:lnTo>
                    <a:pt x="4571" y="5199"/>
                  </a:lnTo>
                  <a:lnTo>
                    <a:pt x="4571" y="4571"/>
                  </a:lnTo>
                  <a:lnTo>
                    <a:pt x="2914650" y="4571"/>
                  </a:lnTo>
                  <a:close/>
                </a:path>
                <a:path w="2914650" h="405130">
                  <a:moveTo>
                    <a:pt x="2909315" y="404621"/>
                  </a:moveTo>
                  <a:lnTo>
                    <a:pt x="2909315" y="403889"/>
                  </a:lnTo>
                  <a:lnTo>
                    <a:pt x="4571" y="5199"/>
                  </a:lnTo>
                  <a:lnTo>
                    <a:pt x="4571" y="404621"/>
                  </a:lnTo>
                  <a:lnTo>
                    <a:pt x="2909315" y="404621"/>
                  </a:lnTo>
                  <a:close/>
                </a:path>
                <a:path w="2914650" h="405130">
                  <a:moveTo>
                    <a:pt x="2914650" y="404621"/>
                  </a:moveTo>
                  <a:lnTo>
                    <a:pt x="2914650" y="4571"/>
                  </a:lnTo>
                  <a:lnTo>
                    <a:pt x="2909315" y="4571"/>
                  </a:lnTo>
                  <a:lnTo>
                    <a:pt x="2909315" y="9144"/>
                  </a:lnTo>
                  <a:lnTo>
                    <a:pt x="2909316" y="403889"/>
                  </a:lnTo>
                  <a:lnTo>
                    <a:pt x="2914650" y="404621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2971" y="1538477"/>
              <a:ext cx="2905125" cy="400050"/>
            </a:xfrm>
            <a:custGeom>
              <a:avLst/>
              <a:gdLst/>
              <a:ahLst/>
              <a:cxnLst/>
              <a:rect l="l" t="t" r="r" b="b"/>
              <a:pathLst>
                <a:path w="2905125" h="400050">
                  <a:moveTo>
                    <a:pt x="2904743" y="400049"/>
                  </a:moveTo>
                  <a:lnTo>
                    <a:pt x="2904743" y="0"/>
                  </a:lnTo>
                  <a:lnTo>
                    <a:pt x="0" y="0"/>
                  </a:lnTo>
                  <a:lnTo>
                    <a:pt x="0" y="400050"/>
                  </a:lnTo>
                  <a:lnTo>
                    <a:pt x="2904743" y="400049"/>
                  </a:lnTo>
                  <a:close/>
                </a:path>
              </a:pathLst>
            </a:custGeom>
            <a:solidFill>
              <a:srgbClr val="B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8399" y="1533905"/>
              <a:ext cx="2914650" cy="409575"/>
            </a:xfrm>
            <a:custGeom>
              <a:avLst/>
              <a:gdLst/>
              <a:ahLst/>
              <a:cxnLst/>
              <a:rect l="l" t="t" r="r" b="b"/>
              <a:pathLst>
                <a:path w="2914650" h="409575">
                  <a:moveTo>
                    <a:pt x="2914650" y="406908"/>
                  </a:moveTo>
                  <a:lnTo>
                    <a:pt x="2914650" y="1523"/>
                  </a:lnTo>
                  <a:lnTo>
                    <a:pt x="2912364" y="0"/>
                  </a:lnTo>
                  <a:lnTo>
                    <a:pt x="1523" y="0"/>
                  </a:lnTo>
                  <a:lnTo>
                    <a:pt x="0" y="1524"/>
                  </a:lnTo>
                  <a:lnTo>
                    <a:pt x="0" y="406908"/>
                  </a:lnTo>
                  <a:lnTo>
                    <a:pt x="1524" y="409194"/>
                  </a:lnTo>
                  <a:lnTo>
                    <a:pt x="4571" y="40919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3" y="9144"/>
                  </a:lnTo>
                  <a:lnTo>
                    <a:pt x="2904743" y="9143"/>
                  </a:lnTo>
                  <a:lnTo>
                    <a:pt x="2904743" y="4571"/>
                  </a:lnTo>
                  <a:lnTo>
                    <a:pt x="2909316" y="9143"/>
                  </a:lnTo>
                  <a:lnTo>
                    <a:pt x="2909316" y="409194"/>
                  </a:lnTo>
                  <a:lnTo>
                    <a:pt x="2912364" y="409194"/>
                  </a:lnTo>
                  <a:lnTo>
                    <a:pt x="2914650" y="406908"/>
                  </a:lnTo>
                  <a:close/>
                </a:path>
                <a:path w="2914650" h="409575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2914650" h="409575">
                  <a:moveTo>
                    <a:pt x="9144" y="400050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400050"/>
                  </a:lnTo>
                  <a:lnTo>
                    <a:pt x="9144" y="400050"/>
                  </a:lnTo>
                  <a:close/>
                </a:path>
                <a:path w="2914650" h="409575">
                  <a:moveTo>
                    <a:pt x="2909316" y="400050"/>
                  </a:moveTo>
                  <a:lnTo>
                    <a:pt x="4572" y="400050"/>
                  </a:lnTo>
                  <a:lnTo>
                    <a:pt x="9144" y="404622"/>
                  </a:lnTo>
                  <a:lnTo>
                    <a:pt x="9144" y="409194"/>
                  </a:lnTo>
                  <a:lnTo>
                    <a:pt x="2904743" y="409194"/>
                  </a:lnTo>
                  <a:lnTo>
                    <a:pt x="2904743" y="404622"/>
                  </a:lnTo>
                  <a:lnTo>
                    <a:pt x="2909316" y="400050"/>
                  </a:lnTo>
                  <a:close/>
                </a:path>
                <a:path w="2914650" h="409575">
                  <a:moveTo>
                    <a:pt x="9144" y="409194"/>
                  </a:moveTo>
                  <a:lnTo>
                    <a:pt x="9144" y="404622"/>
                  </a:lnTo>
                  <a:lnTo>
                    <a:pt x="4572" y="400050"/>
                  </a:lnTo>
                  <a:lnTo>
                    <a:pt x="4571" y="409194"/>
                  </a:lnTo>
                  <a:lnTo>
                    <a:pt x="9144" y="409194"/>
                  </a:lnTo>
                  <a:close/>
                </a:path>
                <a:path w="2914650" h="409575">
                  <a:moveTo>
                    <a:pt x="2909316" y="9143"/>
                  </a:moveTo>
                  <a:lnTo>
                    <a:pt x="2904743" y="4571"/>
                  </a:lnTo>
                  <a:lnTo>
                    <a:pt x="2904743" y="9143"/>
                  </a:lnTo>
                  <a:lnTo>
                    <a:pt x="2909316" y="9143"/>
                  </a:lnTo>
                  <a:close/>
                </a:path>
                <a:path w="2914650" h="409575">
                  <a:moveTo>
                    <a:pt x="2909316" y="400050"/>
                  </a:moveTo>
                  <a:lnTo>
                    <a:pt x="2909316" y="9143"/>
                  </a:lnTo>
                  <a:lnTo>
                    <a:pt x="2904743" y="9143"/>
                  </a:lnTo>
                  <a:lnTo>
                    <a:pt x="2904743" y="400050"/>
                  </a:lnTo>
                  <a:lnTo>
                    <a:pt x="2909316" y="400050"/>
                  </a:lnTo>
                  <a:close/>
                </a:path>
                <a:path w="2914650" h="409575">
                  <a:moveTo>
                    <a:pt x="2909316" y="409194"/>
                  </a:moveTo>
                  <a:lnTo>
                    <a:pt x="2909316" y="400050"/>
                  </a:lnTo>
                  <a:lnTo>
                    <a:pt x="2904743" y="404622"/>
                  </a:lnTo>
                  <a:lnTo>
                    <a:pt x="2904743" y="409194"/>
                  </a:lnTo>
                  <a:lnTo>
                    <a:pt x="2909316" y="409194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92971" y="1538477"/>
            <a:ext cx="2905125" cy="41421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50"/>
              </a:spcBef>
            </a:pPr>
            <a:r>
              <a:rPr sz="2400" b="1" spc="-5" dirty="0">
                <a:latin typeface="Times New Roman"/>
                <a:cs typeface="Times New Roman"/>
              </a:rPr>
              <a:t>Earth Type Lining</a:t>
            </a:r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1100" y="3059535"/>
            <a:ext cx="3065526" cy="223342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651754" y="5269335"/>
            <a:ext cx="2886710" cy="6456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375"/>
              </a:spcBef>
            </a:pPr>
            <a:r>
              <a:rPr spc="-5" dirty="0">
                <a:latin typeface="Times New Roman"/>
                <a:cs typeface="Times New Roman"/>
              </a:rPr>
              <a:t>Soils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cement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lining</a:t>
            </a:r>
            <a:endParaRPr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https://theconstructor.org/w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ter-resources/canal-linings-  types-advantages/11052/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9700" y="3248025"/>
            <a:ext cx="3150095" cy="215646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863330" y="5350127"/>
            <a:ext cx="2710180" cy="56489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745"/>
              </a:spcBef>
            </a:pPr>
            <a:r>
              <a:rPr spc="-5" dirty="0">
                <a:latin typeface="Times New Roman"/>
                <a:cs typeface="Times New Roman"/>
              </a:rPr>
              <a:t>Clay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puddle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lining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http://soilhillquarries.co.uk/puddling-clay-for-lining/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37" name="object 2"/>
          <p:cNvPicPr/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38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39" name="Picture 41" descr="university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76825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8411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8064920" y="6564882"/>
            <a:ext cx="1820025" cy="459169"/>
            <a:chOff x="1088275" y="4181653"/>
            <a:chExt cx="1887387" cy="514172"/>
          </a:xfrm>
        </p:grpSpPr>
        <p:pic>
          <p:nvPicPr>
            <p:cNvPr id="43" name="Picture 4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object 31"/>
          <p:cNvSpPr txBox="1"/>
          <p:nvPr/>
        </p:nvSpPr>
        <p:spPr>
          <a:xfrm>
            <a:off x="2527301" y="2369018"/>
            <a:ext cx="2438400" cy="345607"/>
          </a:xfrm>
          <a:prstGeom prst="rect">
            <a:avLst/>
          </a:prstGeom>
          <a:noFill/>
        </p:spPr>
        <p:txBody>
          <a:bodyPr vert="horz" wrap="square" lIns="0" tIns="3746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295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1-</a:t>
            </a:r>
            <a:r>
              <a:rPr sz="2000" b="1" spc="-5" dirty="0" smtClean="0">
                <a:latin typeface="Times New Roman"/>
                <a:cs typeface="Times New Roman"/>
              </a:rPr>
              <a:t>Soils</a:t>
            </a:r>
            <a:r>
              <a:rPr sz="2000" b="1" spc="-20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cement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endParaRPr lang="en-US" sz="2000" b="1" spc="-15" dirty="0" smtClean="0">
              <a:latin typeface="Times New Roman"/>
              <a:cs typeface="Times New Rom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42100" y="2421493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570">
              <a:lnSpc>
                <a:spcPct val="100000"/>
              </a:lnSpc>
              <a:spcBef>
                <a:spcPts val="295"/>
              </a:spcBef>
            </a:pPr>
            <a:r>
              <a:rPr lang="en-US" b="1" spc="-5" dirty="0" smtClean="0">
                <a:latin typeface="Times New Roman"/>
                <a:cs typeface="Times New Roman"/>
              </a:rPr>
              <a:t>2-Clay puddle</a:t>
            </a:r>
            <a:r>
              <a:rPr lang="en-US" b="1" spc="-15" dirty="0" smtClean="0"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latin typeface="Times New Roman"/>
                <a:cs typeface="Times New Roman"/>
              </a:rPr>
              <a:t>lining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984503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1023620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Type of canal lining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35821" y="1630679"/>
            <a:ext cx="4639679" cy="409575"/>
            <a:chOff x="2535821" y="1630679"/>
            <a:chExt cx="5864860" cy="409575"/>
          </a:xfrm>
        </p:grpSpPr>
        <p:sp>
          <p:nvSpPr>
            <p:cNvPr id="8" name="object 8"/>
            <p:cNvSpPr/>
            <p:nvPr/>
          </p:nvSpPr>
          <p:spPr>
            <a:xfrm>
              <a:off x="2540393" y="1635251"/>
              <a:ext cx="5854700" cy="400050"/>
            </a:xfrm>
            <a:custGeom>
              <a:avLst/>
              <a:gdLst/>
              <a:ahLst/>
              <a:cxnLst/>
              <a:rect l="l" t="t" r="r" b="b"/>
              <a:pathLst>
                <a:path w="5854700" h="400050">
                  <a:moveTo>
                    <a:pt x="5854446" y="400049"/>
                  </a:moveTo>
                  <a:lnTo>
                    <a:pt x="5854446" y="0"/>
                  </a:lnTo>
                  <a:lnTo>
                    <a:pt x="0" y="0"/>
                  </a:lnTo>
                  <a:lnTo>
                    <a:pt x="0" y="400050"/>
                  </a:lnTo>
                  <a:lnTo>
                    <a:pt x="5854446" y="400049"/>
                  </a:lnTo>
                  <a:close/>
                </a:path>
              </a:pathLst>
            </a:custGeom>
            <a:solidFill>
              <a:srgbClr val="B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35821" y="1630679"/>
              <a:ext cx="5864860" cy="405130"/>
            </a:xfrm>
            <a:custGeom>
              <a:avLst/>
              <a:gdLst/>
              <a:ahLst/>
              <a:cxnLst/>
              <a:rect l="l" t="t" r="r" b="b"/>
              <a:pathLst>
                <a:path w="5864859" h="405130">
                  <a:moveTo>
                    <a:pt x="5864352" y="4571"/>
                  </a:moveTo>
                  <a:lnTo>
                    <a:pt x="5864352" y="2285"/>
                  </a:lnTo>
                  <a:lnTo>
                    <a:pt x="5862066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4572"/>
                  </a:lnTo>
                  <a:lnTo>
                    <a:pt x="4571" y="4883"/>
                  </a:lnTo>
                  <a:lnTo>
                    <a:pt x="4571" y="4571"/>
                  </a:lnTo>
                  <a:lnTo>
                    <a:pt x="5864352" y="4571"/>
                  </a:lnTo>
                  <a:close/>
                </a:path>
                <a:path w="5864859" h="405130">
                  <a:moveTo>
                    <a:pt x="5859017" y="404621"/>
                  </a:moveTo>
                  <a:lnTo>
                    <a:pt x="5859017" y="404258"/>
                  </a:lnTo>
                  <a:lnTo>
                    <a:pt x="4571" y="4883"/>
                  </a:lnTo>
                  <a:lnTo>
                    <a:pt x="4571" y="404621"/>
                  </a:lnTo>
                  <a:lnTo>
                    <a:pt x="5859017" y="404621"/>
                  </a:lnTo>
                  <a:close/>
                </a:path>
                <a:path w="5864859" h="405130">
                  <a:moveTo>
                    <a:pt x="5864352" y="404621"/>
                  </a:moveTo>
                  <a:lnTo>
                    <a:pt x="5864352" y="4571"/>
                  </a:lnTo>
                  <a:lnTo>
                    <a:pt x="5859017" y="4571"/>
                  </a:lnTo>
                  <a:lnTo>
                    <a:pt x="5859017" y="9143"/>
                  </a:lnTo>
                  <a:lnTo>
                    <a:pt x="5859018" y="404258"/>
                  </a:lnTo>
                  <a:lnTo>
                    <a:pt x="5864352" y="404621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0393" y="1635251"/>
              <a:ext cx="5854700" cy="400050"/>
            </a:xfrm>
            <a:custGeom>
              <a:avLst/>
              <a:gdLst/>
              <a:ahLst/>
              <a:cxnLst/>
              <a:rect l="l" t="t" r="r" b="b"/>
              <a:pathLst>
                <a:path w="5854700" h="400050">
                  <a:moveTo>
                    <a:pt x="5854445" y="400049"/>
                  </a:moveTo>
                  <a:lnTo>
                    <a:pt x="5854445" y="0"/>
                  </a:lnTo>
                  <a:lnTo>
                    <a:pt x="0" y="0"/>
                  </a:lnTo>
                  <a:lnTo>
                    <a:pt x="0" y="400050"/>
                  </a:lnTo>
                  <a:lnTo>
                    <a:pt x="5854445" y="400049"/>
                  </a:lnTo>
                  <a:close/>
                </a:path>
              </a:pathLst>
            </a:custGeom>
            <a:solidFill>
              <a:srgbClr val="B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35821" y="1630679"/>
              <a:ext cx="5864860" cy="409575"/>
            </a:xfrm>
            <a:custGeom>
              <a:avLst/>
              <a:gdLst/>
              <a:ahLst/>
              <a:cxnLst/>
              <a:rect l="l" t="t" r="r" b="b"/>
              <a:pathLst>
                <a:path w="5864859" h="409575">
                  <a:moveTo>
                    <a:pt x="5864352" y="406907"/>
                  </a:moveTo>
                  <a:lnTo>
                    <a:pt x="5864352" y="2285"/>
                  </a:lnTo>
                  <a:lnTo>
                    <a:pt x="5862066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406908"/>
                  </a:lnTo>
                  <a:lnTo>
                    <a:pt x="2286" y="409194"/>
                  </a:lnTo>
                  <a:lnTo>
                    <a:pt x="4572" y="40919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5854446" y="9143"/>
                  </a:lnTo>
                  <a:lnTo>
                    <a:pt x="5854446" y="4571"/>
                  </a:lnTo>
                  <a:lnTo>
                    <a:pt x="5859018" y="9143"/>
                  </a:lnTo>
                  <a:lnTo>
                    <a:pt x="5859018" y="409193"/>
                  </a:lnTo>
                  <a:lnTo>
                    <a:pt x="5862066" y="409193"/>
                  </a:lnTo>
                  <a:lnTo>
                    <a:pt x="5864352" y="406907"/>
                  </a:lnTo>
                  <a:close/>
                </a:path>
                <a:path w="5864859" h="409575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5864859" h="409575">
                  <a:moveTo>
                    <a:pt x="9144" y="400050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400050"/>
                  </a:lnTo>
                  <a:lnTo>
                    <a:pt x="9144" y="400050"/>
                  </a:lnTo>
                  <a:close/>
                </a:path>
                <a:path w="5864859" h="409575">
                  <a:moveTo>
                    <a:pt x="5859018" y="400049"/>
                  </a:moveTo>
                  <a:lnTo>
                    <a:pt x="4572" y="400050"/>
                  </a:lnTo>
                  <a:lnTo>
                    <a:pt x="9144" y="404622"/>
                  </a:lnTo>
                  <a:lnTo>
                    <a:pt x="9144" y="409194"/>
                  </a:lnTo>
                  <a:lnTo>
                    <a:pt x="5854446" y="409193"/>
                  </a:lnTo>
                  <a:lnTo>
                    <a:pt x="5854446" y="404621"/>
                  </a:lnTo>
                  <a:lnTo>
                    <a:pt x="5859018" y="400049"/>
                  </a:lnTo>
                  <a:close/>
                </a:path>
                <a:path w="5864859" h="409575">
                  <a:moveTo>
                    <a:pt x="9144" y="409194"/>
                  </a:moveTo>
                  <a:lnTo>
                    <a:pt x="9144" y="404622"/>
                  </a:lnTo>
                  <a:lnTo>
                    <a:pt x="4572" y="400050"/>
                  </a:lnTo>
                  <a:lnTo>
                    <a:pt x="4572" y="409194"/>
                  </a:lnTo>
                  <a:lnTo>
                    <a:pt x="9144" y="409194"/>
                  </a:lnTo>
                  <a:close/>
                </a:path>
                <a:path w="5864859" h="409575">
                  <a:moveTo>
                    <a:pt x="5859018" y="9143"/>
                  </a:moveTo>
                  <a:lnTo>
                    <a:pt x="5854446" y="4571"/>
                  </a:lnTo>
                  <a:lnTo>
                    <a:pt x="5854446" y="9143"/>
                  </a:lnTo>
                  <a:lnTo>
                    <a:pt x="5859018" y="9143"/>
                  </a:lnTo>
                  <a:close/>
                </a:path>
                <a:path w="5864859" h="409575">
                  <a:moveTo>
                    <a:pt x="5859018" y="400049"/>
                  </a:moveTo>
                  <a:lnTo>
                    <a:pt x="5859018" y="9143"/>
                  </a:lnTo>
                  <a:lnTo>
                    <a:pt x="5854446" y="9143"/>
                  </a:lnTo>
                  <a:lnTo>
                    <a:pt x="5854446" y="400049"/>
                  </a:lnTo>
                  <a:lnTo>
                    <a:pt x="5859018" y="400049"/>
                  </a:lnTo>
                  <a:close/>
                </a:path>
                <a:path w="5864859" h="409575">
                  <a:moveTo>
                    <a:pt x="5859018" y="409193"/>
                  </a:moveTo>
                  <a:lnTo>
                    <a:pt x="5859018" y="400049"/>
                  </a:lnTo>
                  <a:lnTo>
                    <a:pt x="5854446" y="404621"/>
                  </a:lnTo>
                  <a:lnTo>
                    <a:pt x="5854446" y="409193"/>
                  </a:lnTo>
                  <a:lnTo>
                    <a:pt x="5859018" y="409193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40393" y="1571625"/>
            <a:ext cx="5854700" cy="41421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Geo</a:t>
            </a:r>
            <a:r>
              <a:rPr sz="2400" b="1" spc="-5" dirty="0" smtClean="0">
                <a:latin typeface="Times New Roman"/>
                <a:cs typeface="Times New Roman"/>
              </a:rPr>
              <a:t>membrane </a:t>
            </a:r>
            <a:r>
              <a:rPr sz="2400" b="1" spc="-5" dirty="0">
                <a:latin typeface="Times New Roman"/>
                <a:cs typeface="Times New Roman"/>
              </a:rPr>
              <a:t>type lining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060700" y="5305425"/>
            <a:ext cx="3012440" cy="19556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</a:t>
            </a:r>
            <a:r>
              <a:rPr sz="1000" spc="-5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www.constructiontechnology.in/products/details/81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2100" y="2790825"/>
            <a:ext cx="3020229" cy="211264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678301" y="5355590"/>
            <a:ext cx="2923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0285" marR="5080" indent="-998219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https://ascelibrary.org/doi/10.1061/%28ASCE%29CF.19 </a:t>
            </a:r>
            <a:r>
              <a:rPr sz="1000" spc="-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43-5509.0000230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1544" y="2790825"/>
            <a:ext cx="2855976" cy="214350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8064920" y="670429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724025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39885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513462" y="5850493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>
              <a:lnSpc>
                <a:spcPct val="100000"/>
              </a:lnSpc>
              <a:spcBef>
                <a:spcPts val="405"/>
              </a:spcBef>
            </a:pPr>
            <a:r>
              <a:rPr lang="en-US" b="1" spc="-5" dirty="0">
                <a:latin typeface="Times New Roman"/>
                <a:cs typeface="Times New Roman"/>
              </a:rPr>
              <a:t>Prefabricated</a:t>
            </a:r>
            <a:r>
              <a:rPr lang="en-US" b="1" spc="-2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light</a:t>
            </a:r>
            <a:r>
              <a:rPr lang="en-US" b="1" spc="-25" dirty="0">
                <a:latin typeface="Times New Roman"/>
                <a:cs typeface="Times New Roman"/>
              </a:rPr>
              <a:t> </a:t>
            </a:r>
            <a:r>
              <a:rPr lang="en-US" b="1" spc="-5" dirty="0">
                <a:latin typeface="Times New Roman"/>
                <a:cs typeface="Times New Roman"/>
              </a:rPr>
              <a:t>membrane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984503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8" y="1023620"/>
            <a:ext cx="55451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Study area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064920" y="670429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9205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0791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4760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7758" y="1571625"/>
            <a:ext cx="72722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Ismailia canal is considered one of the most important canals in Egypt, It starts near Cairo with an entire length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129km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serves about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320,000 ha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758" y="2943225"/>
            <a:ext cx="7095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reaches of Ismailia canal, severe seepage losses occur, which represent about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total canal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/>
          <a:stretch>
            <a:fillRect/>
          </a:stretch>
        </p:blipFill>
        <p:spPr>
          <a:xfrm>
            <a:off x="3213100" y="3991603"/>
            <a:ext cx="4572000" cy="31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984503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1023620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Numerical modelling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064920" y="670429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9205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0791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4760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3350" y="1647825"/>
            <a:ext cx="697028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solution based on a finite element approach was used to solve the governing equation using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Seep/w.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3350" y="2562225"/>
            <a:ext cx="69702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Seep/w numerical model of the studied section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(28.00-49.00km)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canal bed width of 59m and 2:1 side slope.</a:t>
            </a:r>
          </a:p>
        </p:txBody>
      </p:sp>
      <p:pic>
        <p:nvPicPr>
          <p:cNvPr id="15" name="Picture 1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15" y="4042408"/>
            <a:ext cx="7053022" cy="232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7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984503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1023620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Numerical modelling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064920" y="6903656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76825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8411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825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9819" y="1571625"/>
            <a:ext cx="7123815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studied section consists of sandy soil with trace of silt as main soil and a thin lined band of silty clay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deposits.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6607"/>
          <a:stretch/>
        </p:blipFill>
        <p:spPr bwMode="auto">
          <a:xfrm>
            <a:off x="3376841" y="2686373"/>
            <a:ext cx="4941659" cy="365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8671" y="352425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391542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Numerical modelling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064920" y="6903656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27300" y="1114425"/>
            <a:ext cx="746760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techniques of lining materials are investigated, concrete liner, bentonite liner and geomembrane liner.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59401"/>
              </p:ext>
            </p:extLst>
          </p:nvPr>
        </p:nvGraphicFramePr>
        <p:xfrm>
          <a:off x="2298700" y="4391025"/>
          <a:ext cx="8270591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ocument" r:id="rId10" imgW="6802707" imgH="1958470" progId="Word.Document.12">
                  <p:embed/>
                </p:oleObj>
              </mc:Choice>
              <mc:Fallback>
                <p:oleObj name="Document" r:id="rId10" imgW="6802707" imgH="1958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98700" y="4391025"/>
                        <a:ext cx="8270591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527300" y="2118557"/>
            <a:ext cx="7467600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abstraction from aquifer through pumping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also investigated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material’s deterioration through potential cracks was also examined, as well the coupling effect of liner’s material deterioration and the abstraction from aquifer</a:t>
            </a:r>
          </a:p>
        </p:txBody>
      </p:sp>
    </p:spTree>
    <p:extLst>
      <p:ext uri="{BB962C8B-B14F-4D97-AF65-F5344CB8AC3E}">
        <p14:creationId xmlns:p14="http://schemas.microsoft.com/office/powerpoint/2010/main" val="17999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504825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579869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Model verification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94700" y="679322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05" y="1082839"/>
            <a:ext cx="5509895" cy="515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8495" y="6369248"/>
            <a:ext cx="7241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 seepage losses from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earthen </a:t>
            </a: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 by (a) analytical formulas (b) empirical formulas </a:t>
            </a:r>
          </a:p>
        </p:txBody>
      </p:sp>
    </p:spTree>
    <p:extLst>
      <p:ext uri="{BB962C8B-B14F-4D97-AF65-F5344CB8AC3E}">
        <p14:creationId xmlns:p14="http://schemas.microsoft.com/office/powerpoint/2010/main" val="25985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334899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374016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Results and Discussion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94700" y="679322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131" y="885825"/>
            <a:ext cx="7195566" cy="474726"/>
          </a:xfrm>
          <a:prstGeom prst="rect">
            <a:avLst/>
          </a:prstGeom>
        </p:spPr>
      </p:pic>
      <p:sp>
        <p:nvSpPr>
          <p:cNvPr id="13" name="object 6"/>
          <p:cNvSpPr txBox="1"/>
          <p:nvPr/>
        </p:nvSpPr>
        <p:spPr>
          <a:xfrm>
            <a:off x="2603500" y="960894"/>
            <a:ext cx="5181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Seepage losses from lined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 without extraction </a:t>
            </a:r>
            <a:endParaRPr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721008"/>
            <a:ext cx="489734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3500" y="6219825"/>
            <a:ext cx="7300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Lined canal with </a:t>
            </a: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materials without abstraction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seepage losses and b) efficiency</a:t>
            </a:r>
          </a:p>
        </p:txBody>
      </p:sp>
    </p:spTree>
    <p:extLst>
      <p:ext uri="{BB962C8B-B14F-4D97-AF65-F5344CB8AC3E}">
        <p14:creationId xmlns:p14="http://schemas.microsoft.com/office/powerpoint/2010/main" val="39265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334899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374016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Results and Discussion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94700" y="679322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131" y="885825"/>
            <a:ext cx="7195566" cy="474726"/>
          </a:xfrm>
          <a:prstGeom prst="rect">
            <a:avLst/>
          </a:prstGeom>
        </p:spPr>
      </p:pic>
      <p:sp>
        <p:nvSpPr>
          <p:cNvPr id="13" name="object 6"/>
          <p:cNvSpPr txBox="1"/>
          <p:nvPr/>
        </p:nvSpPr>
        <p:spPr>
          <a:xfrm>
            <a:off x="2603500" y="960894"/>
            <a:ext cx="5791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Seepage losses from lined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 with extraction </a:t>
            </a:r>
            <a:endParaRPr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3500" y="6219825"/>
            <a:ext cx="7300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Lined canal with </a:t>
            </a: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materials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during abstraction a</a:t>
            </a:r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seepage losses and b) efficiency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545715"/>
            <a:ext cx="5457825" cy="45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334899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374016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Results and Discussion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94700" y="679322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131" y="885825"/>
            <a:ext cx="7195566" cy="474726"/>
          </a:xfrm>
          <a:prstGeom prst="rect">
            <a:avLst/>
          </a:prstGeom>
        </p:spPr>
      </p:pic>
      <p:sp>
        <p:nvSpPr>
          <p:cNvPr id="13" name="object 6"/>
          <p:cNvSpPr txBox="1"/>
          <p:nvPr/>
        </p:nvSpPr>
        <p:spPr>
          <a:xfrm>
            <a:off x="2603500" y="960894"/>
            <a:ext cx="5791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Seepage losses from cracked lined canal </a:t>
            </a:r>
            <a:endParaRPr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3499" y="6521648"/>
            <a:ext cx="7611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 Seepage losses of different cracked liners (a) without abstraction and (b) with abstraction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1475276"/>
            <a:ext cx="5172075" cy="497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0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12" name="Picture 41" descr="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708275" y="6877354"/>
            <a:ext cx="1820025" cy="459169"/>
            <a:chOff x="1088275" y="4181653"/>
            <a:chExt cx="1887387" cy="514172"/>
          </a:xfrm>
        </p:grpSpPr>
        <p:pic>
          <p:nvPicPr>
            <p:cNvPr id="15" name="Picture 4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673348" y="1724025"/>
            <a:ext cx="74739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5" dirty="0">
                <a:latin typeface="Times New Roman"/>
                <a:cs typeface="Times New Roman"/>
              </a:rPr>
              <a:t>Water resources </a:t>
            </a:r>
            <a:r>
              <a:rPr lang="en-US" sz="2000" b="1" spc="-5" dirty="0" smtClean="0">
                <a:latin typeface="Times New Roman"/>
                <a:cs typeface="Times New Roman"/>
              </a:rPr>
              <a:t>face </a:t>
            </a:r>
            <a:r>
              <a:rPr lang="en-US" sz="2000" b="1" spc="-5" dirty="0">
                <a:latin typeface="Times New Roman"/>
                <a:cs typeface="Times New Roman"/>
              </a:rPr>
              <a:t>global and local challenges. </a:t>
            </a:r>
            <a:endParaRPr lang="en-US" sz="2000" b="1" spc="-5" dirty="0" smtClean="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5" dirty="0" smtClean="0">
                <a:latin typeface="Times New Roman"/>
                <a:cs typeface="Times New Roman"/>
              </a:rPr>
              <a:t>In </a:t>
            </a:r>
            <a:r>
              <a:rPr lang="en-US" sz="2000" b="1" spc="-5" dirty="0">
                <a:latin typeface="Times New Roman"/>
                <a:cs typeface="Times New Roman"/>
              </a:rPr>
              <a:t>Egypt, for example,  the negative  impacts of climatic changes and the Grand Ethiopian Renaissance Dam (GERD), causes shortage of water resources. </a:t>
            </a:r>
            <a:endParaRPr lang="en-US" sz="2000" b="1" spc="-5" dirty="0" smtClean="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5" dirty="0" smtClean="0">
                <a:latin typeface="Times New Roman"/>
                <a:cs typeface="Times New Roman"/>
              </a:rPr>
              <a:t>Shortage </a:t>
            </a:r>
            <a:r>
              <a:rPr lang="en-US" sz="2000" b="1" spc="-5" dirty="0">
                <a:latin typeface="Times New Roman"/>
                <a:cs typeface="Times New Roman"/>
              </a:rPr>
              <a:t>of water resources is considered an urgent issue particularly  in semiarid regions (like many MENA countries) and arid ones (like Egypt). </a:t>
            </a:r>
          </a:p>
        </p:txBody>
      </p:sp>
      <p:pic>
        <p:nvPicPr>
          <p:cNvPr id="4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40977" y="984503"/>
            <a:ext cx="6945630" cy="474726"/>
          </a:xfrm>
          <a:prstGeom prst="rect">
            <a:avLst/>
          </a:prstGeom>
        </p:spPr>
      </p:pic>
      <p:sp>
        <p:nvSpPr>
          <p:cNvPr id="46" name="object 6"/>
          <p:cNvSpPr txBox="1">
            <a:spLocks noGrp="1"/>
          </p:cNvSpPr>
          <p:nvPr>
            <p:ph type="title"/>
          </p:nvPr>
        </p:nvSpPr>
        <p:spPr>
          <a:xfrm>
            <a:off x="2568073" y="1037069"/>
            <a:ext cx="32108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830"/>
              </a:spcBef>
            </a:pPr>
            <a:r>
              <a:rPr lang="en-US" sz="2400" b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Introduction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5899" y="5101991"/>
            <a:ext cx="7531090" cy="18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Therefore, the Egyptian Ministry of Water Resources and Irrigation has launched the national project of canals rehabilitation and lining for effective water resource management and decreasing seepage losses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66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334899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374016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Times New Roman"/>
                <a:cs typeface="Times New Roman"/>
              </a:rPr>
              <a:t>Results and Discussion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94700" y="679322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131" y="885825"/>
            <a:ext cx="7195566" cy="474726"/>
          </a:xfrm>
          <a:prstGeom prst="rect">
            <a:avLst/>
          </a:prstGeom>
        </p:spPr>
      </p:pic>
      <p:sp>
        <p:nvSpPr>
          <p:cNvPr id="13" name="object 6"/>
          <p:cNvSpPr txBox="1"/>
          <p:nvPr/>
        </p:nvSpPr>
        <p:spPr>
          <a:xfrm>
            <a:off x="2603500" y="960894"/>
            <a:ext cx="5791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Seepage losses from cracked lined canal </a:t>
            </a:r>
            <a:endParaRPr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299" y="6521648"/>
            <a:ext cx="4572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 Seepage losses (a) base case and (b) cracked liner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89299" y="1515496"/>
            <a:ext cx="5486401" cy="5006151"/>
            <a:chOff x="1499239" y="1371598"/>
            <a:chExt cx="4833617" cy="41246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67" y="2301778"/>
              <a:ext cx="4745289" cy="1256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546" y="1371598"/>
              <a:ext cx="3486927" cy="140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089451" y="2842878"/>
              <a:ext cx="530809" cy="309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620261" y="2670198"/>
              <a:ext cx="426106" cy="172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391" y="4938643"/>
              <a:ext cx="4757209" cy="557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429" y="3591227"/>
              <a:ext cx="4057133" cy="1166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157971" y="4999889"/>
              <a:ext cx="485092" cy="2175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643063" y="4757436"/>
              <a:ext cx="573291" cy="2424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587568" y="1399401"/>
              <a:ext cx="483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(a)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99239" y="3452727"/>
              <a:ext cx="4830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(b)</a:t>
              </a:r>
              <a:endParaRPr lang="en-US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6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334899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8" y="374016"/>
            <a:ext cx="58748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Conclusions and recommendations 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94700" y="679322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7300" y="1038225"/>
            <a:ext cx="71691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efficient, with 99%; followed by the geomembrane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bentonite liners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96% and 52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7300" y="2562225"/>
            <a:ext cx="7388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from an aquifer through well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pumping has a considerable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earthen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canals; however, its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decreased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in the case of lined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818" y="3952696"/>
            <a:ext cx="7453596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of lining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has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considerable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lining efficiency,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utilized liner.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7300" y="4924425"/>
            <a:ext cx="753429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recommended to follow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necessary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 to prevent cracks in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during the implementation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2951" y="984503"/>
            <a:ext cx="7241285" cy="4747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17019" y="1023620"/>
            <a:ext cx="478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lining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1621" y="2609342"/>
            <a:ext cx="25615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purpose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lining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3169" y="4241537"/>
            <a:ext cx="2287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spc="-10" dirty="0">
                <a:latin typeface="Times New Roman"/>
                <a:cs typeface="Times New Roman"/>
              </a:rPr>
              <a:t>Structural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Stability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0379" y="3469639"/>
            <a:ext cx="28854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Economic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Consideration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7073" y="5062225"/>
            <a:ext cx="24295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spc="-10" dirty="0">
                <a:latin typeface="Times New Roman"/>
                <a:cs typeface="Times New Roman"/>
              </a:rPr>
              <a:t>Material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availability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3188" y="6098550"/>
            <a:ext cx="14116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spc="-10" dirty="0">
                <a:latin typeface="Times New Roman"/>
                <a:cs typeface="Times New Roman"/>
              </a:rPr>
              <a:t>Durability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4224" y="1611128"/>
            <a:ext cx="69665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selection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particular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type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lining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should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based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on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the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following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considerations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66829" y="2011679"/>
            <a:ext cx="4455795" cy="4841240"/>
            <a:chOff x="5266829" y="2011679"/>
            <a:chExt cx="4455795" cy="484124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115" y="2011679"/>
              <a:ext cx="4072128" cy="9235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1691" y="3686555"/>
              <a:ext cx="1943100" cy="12070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6829" y="4778501"/>
              <a:ext cx="1986533" cy="15476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8100" y="5619750"/>
              <a:ext cx="1917911" cy="123291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850513" y="3013201"/>
            <a:ext cx="22358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8"/>
              </a:rPr>
              <a:t>http://www.fao.org/3/r4082e/r4082e06.htm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62043" y="4986020"/>
            <a:ext cx="1833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5080" indent="-36195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https://www.freepik.com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/premium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- </a:t>
            </a:r>
            <a:r>
              <a:rPr sz="1000" spc="-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photo/broken-chain_3058617.htm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1090" y="6420864"/>
            <a:ext cx="1870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355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  <a:hlinkClick r:id="rId10"/>
              </a:rPr>
              <a:t>https://www.rushlane.com/trucks-carrying- </a:t>
            </a:r>
            <a:r>
              <a:rPr sz="8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</a:rPr>
              <a:t>construction-material-banned-12287263.html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76471" y="6871207"/>
            <a:ext cx="25349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https://www.westpaw.com</a:t>
            </a: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</a:rPr>
              <a:t>/sc</a:t>
            </a: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oop/durability-rating-definitions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62372" y="4409189"/>
            <a:ext cx="156654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https://ssir.org/articles/entry/behavior </a:t>
            </a:r>
            <a:r>
              <a:rPr sz="8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</a:rPr>
              <a:t>al_economics_and_donor_nudges_im </a:t>
            </a:r>
            <a:r>
              <a:rPr sz="800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</a:rPr>
              <a:t>pulse_or_deliberation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96597" y="3456432"/>
            <a:ext cx="1674876" cy="941832"/>
          </a:xfrm>
          <a:prstGeom prst="rect">
            <a:avLst/>
          </a:prstGeom>
        </p:spPr>
      </p:pic>
      <p:pic>
        <p:nvPicPr>
          <p:cNvPr id="28" name="object 2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29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30" name="Picture 29" descr="university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671" y="715899"/>
            <a:ext cx="7195566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19819" y="755016"/>
            <a:ext cx="30048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 smtClean="0">
                <a:latin typeface="Times New Roman"/>
                <a:cs typeface="Times New Roman"/>
              </a:rPr>
              <a:t>References </a:t>
            </a:r>
            <a:endParaRPr sz="2400" b="1" spc="-5" dirty="0">
              <a:latin typeface="Times New Roman"/>
              <a:cs typeface="Times New Roman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94700" y="679322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4900" y="1490246"/>
            <a:ext cx="77787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El-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D.A.; El-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M.A. Seepage losses from trapezoidal earth canals with an impervious layer under the bed. Water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Pract.Technol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2021, 16, 530–540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Sadek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Hagagg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K. Impact of reduced flow on 137Cs behavior in Ismailia Canal and surrounding groundwater systems.</a:t>
            </a:r>
          </a:p>
          <a:p>
            <a:pPr algn="just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2020, 27, 44279–44291.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Abd-Elhamid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Abdelaty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Sherif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Evaluation of potential impact of Grand Ethiopian Renaissance Dam 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Seawater Intrusion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Nile Delta Aquifer. Int. J. Environ. Sci. Technol. 2019, 16, 2321–2332.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Waller, P.;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Yitayew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Irrigation and Drainage Engineering; Springer: Berlin/Heidelberg, Germany, 2015.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Eltarabily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M.G.;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Moghazy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H.E.; Abdel-Fattah, S.;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A.M. The use of numerical modeling to optimize the construction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lined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sections for a regionally-significant irrigation canal in Egypt. Environ. Earth Sci. 2020, 79, 80.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Mowafy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M.H. Seepage losses in Ismailia canal. In Proceedings of the Sixth International Water Technology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Conference, Alexandria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Egypt, 23–25 March 2001.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Atmapoojya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S.L.; Ingle, R.N.;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Kacimov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A.R.;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Swamee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P.K.; Mishra, G.C.;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Chahar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B.R. Design of minimum seepage loss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canal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Irrig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Drain. Eng. 2001, 127, 189–192.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Wachyan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E.; Rushton,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K.R.Water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losses from irrigation canals. J.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1987, 92, 275–288.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Plusquellec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Overestimation of benefits of canal irrigation projects: Decline of performance over time caused by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of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canal lining.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Irrig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Drain. 2019, 68, 383–388.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Abd-Elhamid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H.F.; Said, A.M.;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Abdelaal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G.M.;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Abd-Elaty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Impact of polluted open-drain geometry on groundwater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contaminant in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unconfined aquifers. Arab. J.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Geosci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2021, 14, 432.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Abuzeid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T.S. Conveyance losses estimation for open channels in Middle Egypt case study: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Almanna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canal, and its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branches. JES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Eng. Sci. 2021, 49, 64–84.</a:t>
            </a:r>
          </a:p>
        </p:txBody>
      </p:sp>
    </p:spTree>
    <p:extLst>
      <p:ext uri="{BB962C8B-B14F-4D97-AF65-F5344CB8AC3E}">
        <p14:creationId xmlns:p14="http://schemas.microsoft.com/office/powerpoint/2010/main" val="19271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394700" y="6793222"/>
            <a:ext cx="1820025" cy="459169"/>
            <a:chOff x="1088275" y="4181653"/>
            <a:chExt cx="1887387" cy="514172"/>
          </a:xfrm>
        </p:grpSpPr>
        <p:pic>
          <p:nvPicPr>
            <p:cNvPr id="38" name="Picture 4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object 2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2" name="Picture 41" descr="universit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6284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74900" y="2201625"/>
            <a:ext cx="7924800" cy="315471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en-US" sz="199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dwardian Script ITC" panose="030303020407070D0804" pitchFamily="66" charset="0"/>
                <a:cs typeface="Times New Roman" panose="02020603050405020304" pitchFamily="18" charset="0"/>
              </a:rPr>
              <a:t>Thank you</a:t>
            </a:r>
            <a:endParaRPr lang="en-US" sz="199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2773" y="905255"/>
            <a:ext cx="7282433" cy="5330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17603" y="933704"/>
            <a:ext cx="66573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Egyptian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national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project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canals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54693" y="1760982"/>
            <a:ext cx="2802255" cy="369570"/>
          </a:xfrm>
          <a:prstGeom prst="rect">
            <a:avLst/>
          </a:prstGeom>
          <a:solidFill>
            <a:srgbClr val="ACD5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spc="-30" dirty="0">
                <a:latin typeface="Times New Roman"/>
                <a:cs typeface="Times New Roman"/>
              </a:rPr>
              <a:t>Water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per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capita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600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m3/yr.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4415" y="1760982"/>
            <a:ext cx="4032885" cy="645795"/>
          </a:xfrm>
          <a:prstGeom prst="rect">
            <a:avLst/>
          </a:prstGeom>
          <a:solidFill>
            <a:srgbClr val="ACD5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 marR="83820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insistence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Ethiopian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side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fill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Renaissance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Dam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reservoir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77119" y="2334005"/>
            <a:ext cx="287020" cy="394335"/>
            <a:chOff x="3777119" y="2334005"/>
            <a:chExt cx="287020" cy="394335"/>
          </a:xfrm>
        </p:grpSpPr>
        <p:sp>
          <p:nvSpPr>
            <p:cNvPr id="11" name="object 11"/>
            <p:cNvSpPr/>
            <p:nvPr/>
          </p:nvSpPr>
          <p:spPr>
            <a:xfrm>
              <a:off x="3788549" y="2338577"/>
              <a:ext cx="262890" cy="382905"/>
            </a:xfrm>
            <a:custGeom>
              <a:avLst/>
              <a:gdLst/>
              <a:ahLst/>
              <a:cxnLst/>
              <a:rect l="l" t="t" r="r" b="b"/>
              <a:pathLst>
                <a:path w="262889" h="382905">
                  <a:moveTo>
                    <a:pt x="262890" y="251460"/>
                  </a:moveTo>
                  <a:lnTo>
                    <a:pt x="197358" y="251460"/>
                  </a:lnTo>
                  <a:lnTo>
                    <a:pt x="197358" y="0"/>
                  </a:lnTo>
                  <a:lnTo>
                    <a:pt x="65532" y="0"/>
                  </a:lnTo>
                  <a:lnTo>
                    <a:pt x="65532" y="251460"/>
                  </a:lnTo>
                  <a:lnTo>
                    <a:pt x="0" y="251460"/>
                  </a:lnTo>
                  <a:lnTo>
                    <a:pt x="131826" y="382524"/>
                  </a:lnTo>
                  <a:lnTo>
                    <a:pt x="262890" y="25146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7119" y="2334005"/>
              <a:ext cx="287020" cy="394335"/>
            </a:xfrm>
            <a:custGeom>
              <a:avLst/>
              <a:gdLst/>
              <a:ahLst/>
              <a:cxnLst/>
              <a:rect l="l" t="t" r="r" b="b"/>
              <a:pathLst>
                <a:path w="287020" h="394335">
                  <a:moveTo>
                    <a:pt x="76962" y="250697"/>
                  </a:moveTo>
                  <a:lnTo>
                    <a:pt x="0" y="250697"/>
                  </a:lnTo>
                  <a:lnTo>
                    <a:pt x="11430" y="262128"/>
                  </a:lnTo>
                  <a:lnTo>
                    <a:pt x="11430" y="260604"/>
                  </a:lnTo>
                  <a:lnTo>
                    <a:pt x="14478" y="252222"/>
                  </a:lnTo>
                  <a:lnTo>
                    <a:pt x="22860" y="260604"/>
                  </a:lnTo>
                  <a:lnTo>
                    <a:pt x="72390" y="260604"/>
                  </a:lnTo>
                  <a:lnTo>
                    <a:pt x="72390" y="256032"/>
                  </a:lnTo>
                  <a:lnTo>
                    <a:pt x="76962" y="250697"/>
                  </a:lnTo>
                  <a:close/>
                </a:path>
                <a:path w="287020" h="394335">
                  <a:moveTo>
                    <a:pt x="22860" y="260604"/>
                  </a:moveTo>
                  <a:lnTo>
                    <a:pt x="14478" y="252222"/>
                  </a:lnTo>
                  <a:lnTo>
                    <a:pt x="11430" y="260604"/>
                  </a:lnTo>
                  <a:lnTo>
                    <a:pt x="22860" y="260604"/>
                  </a:lnTo>
                  <a:close/>
                </a:path>
                <a:path w="287020" h="394335">
                  <a:moveTo>
                    <a:pt x="142875" y="380619"/>
                  </a:moveTo>
                  <a:lnTo>
                    <a:pt x="22860" y="260604"/>
                  </a:lnTo>
                  <a:lnTo>
                    <a:pt x="11430" y="260604"/>
                  </a:lnTo>
                  <a:lnTo>
                    <a:pt x="11430" y="262128"/>
                  </a:lnTo>
                  <a:lnTo>
                    <a:pt x="139446" y="390144"/>
                  </a:lnTo>
                  <a:lnTo>
                    <a:pt x="139446" y="384048"/>
                  </a:lnTo>
                  <a:lnTo>
                    <a:pt x="142875" y="380619"/>
                  </a:lnTo>
                  <a:close/>
                </a:path>
                <a:path w="287020" h="394335">
                  <a:moveTo>
                    <a:pt x="213360" y="250697"/>
                  </a:moveTo>
                  <a:lnTo>
                    <a:pt x="213360" y="0"/>
                  </a:lnTo>
                  <a:lnTo>
                    <a:pt x="72390" y="0"/>
                  </a:lnTo>
                  <a:lnTo>
                    <a:pt x="72390" y="250697"/>
                  </a:lnTo>
                  <a:lnTo>
                    <a:pt x="76962" y="250697"/>
                  </a:lnTo>
                  <a:lnTo>
                    <a:pt x="76962" y="9144"/>
                  </a:lnTo>
                  <a:lnTo>
                    <a:pt x="81534" y="4572"/>
                  </a:lnTo>
                  <a:lnTo>
                    <a:pt x="81534" y="9144"/>
                  </a:lnTo>
                  <a:lnTo>
                    <a:pt x="204216" y="9144"/>
                  </a:lnTo>
                  <a:lnTo>
                    <a:pt x="204216" y="4572"/>
                  </a:lnTo>
                  <a:lnTo>
                    <a:pt x="208788" y="9144"/>
                  </a:lnTo>
                  <a:lnTo>
                    <a:pt x="208788" y="250697"/>
                  </a:lnTo>
                  <a:lnTo>
                    <a:pt x="213360" y="250697"/>
                  </a:lnTo>
                  <a:close/>
                </a:path>
                <a:path w="287020" h="394335">
                  <a:moveTo>
                    <a:pt x="81534" y="260604"/>
                  </a:moveTo>
                  <a:lnTo>
                    <a:pt x="81534" y="9144"/>
                  </a:lnTo>
                  <a:lnTo>
                    <a:pt x="76962" y="9144"/>
                  </a:lnTo>
                  <a:lnTo>
                    <a:pt x="76962" y="250697"/>
                  </a:lnTo>
                  <a:lnTo>
                    <a:pt x="72390" y="256032"/>
                  </a:lnTo>
                  <a:lnTo>
                    <a:pt x="72390" y="260604"/>
                  </a:lnTo>
                  <a:lnTo>
                    <a:pt x="81534" y="260604"/>
                  </a:lnTo>
                  <a:close/>
                </a:path>
                <a:path w="287020" h="394335">
                  <a:moveTo>
                    <a:pt x="81534" y="9144"/>
                  </a:moveTo>
                  <a:lnTo>
                    <a:pt x="81534" y="4572"/>
                  </a:lnTo>
                  <a:lnTo>
                    <a:pt x="76962" y="9144"/>
                  </a:lnTo>
                  <a:lnTo>
                    <a:pt x="81534" y="9144"/>
                  </a:lnTo>
                  <a:close/>
                </a:path>
                <a:path w="287020" h="394335">
                  <a:moveTo>
                    <a:pt x="146304" y="384048"/>
                  </a:moveTo>
                  <a:lnTo>
                    <a:pt x="142875" y="380619"/>
                  </a:lnTo>
                  <a:lnTo>
                    <a:pt x="139446" y="384048"/>
                  </a:lnTo>
                  <a:lnTo>
                    <a:pt x="146304" y="384048"/>
                  </a:lnTo>
                  <a:close/>
                </a:path>
                <a:path w="287020" h="394335">
                  <a:moveTo>
                    <a:pt x="146304" y="390906"/>
                  </a:moveTo>
                  <a:lnTo>
                    <a:pt x="146304" y="384048"/>
                  </a:lnTo>
                  <a:lnTo>
                    <a:pt x="139446" y="384048"/>
                  </a:lnTo>
                  <a:lnTo>
                    <a:pt x="139446" y="390144"/>
                  </a:lnTo>
                  <a:lnTo>
                    <a:pt x="143256" y="393954"/>
                  </a:lnTo>
                  <a:lnTo>
                    <a:pt x="146304" y="390906"/>
                  </a:lnTo>
                  <a:close/>
                </a:path>
                <a:path w="287020" h="394335">
                  <a:moveTo>
                    <a:pt x="274320" y="262890"/>
                  </a:moveTo>
                  <a:lnTo>
                    <a:pt x="274320" y="260604"/>
                  </a:lnTo>
                  <a:lnTo>
                    <a:pt x="262890" y="260604"/>
                  </a:lnTo>
                  <a:lnTo>
                    <a:pt x="142875" y="380619"/>
                  </a:lnTo>
                  <a:lnTo>
                    <a:pt x="146304" y="384048"/>
                  </a:lnTo>
                  <a:lnTo>
                    <a:pt x="146304" y="390906"/>
                  </a:lnTo>
                  <a:lnTo>
                    <a:pt x="274320" y="262890"/>
                  </a:lnTo>
                  <a:close/>
                </a:path>
                <a:path w="287020" h="394335">
                  <a:moveTo>
                    <a:pt x="208788" y="9144"/>
                  </a:moveTo>
                  <a:lnTo>
                    <a:pt x="204216" y="4572"/>
                  </a:lnTo>
                  <a:lnTo>
                    <a:pt x="204216" y="9144"/>
                  </a:lnTo>
                  <a:lnTo>
                    <a:pt x="208788" y="9144"/>
                  </a:lnTo>
                  <a:close/>
                </a:path>
                <a:path w="287020" h="394335">
                  <a:moveTo>
                    <a:pt x="213360" y="260604"/>
                  </a:moveTo>
                  <a:lnTo>
                    <a:pt x="213360" y="256032"/>
                  </a:lnTo>
                  <a:lnTo>
                    <a:pt x="208788" y="250697"/>
                  </a:lnTo>
                  <a:lnTo>
                    <a:pt x="208788" y="9144"/>
                  </a:lnTo>
                  <a:lnTo>
                    <a:pt x="204216" y="9144"/>
                  </a:lnTo>
                  <a:lnTo>
                    <a:pt x="204216" y="260604"/>
                  </a:lnTo>
                  <a:lnTo>
                    <a:pt x="213360" y="260604"/>
                  </a:lnTo>
                  <a:close/>
                </a:path>
                <a:path w="287020" h="394335">
                  <a:moveTo>
                    <a:pt x="286512" y="250697"/>
                  </a:moveTo>
                  <a:lnTo>
                    <a:pt x="208788" y="250697"/>
                  </a:lnTo>
                  <a:lnTo>
                    <a:pt x="213360" y="256032"/>
                  </a:lnTo>
                  <a:lnTo>
                    <a:pt x="213360" y="260604"/>
                  </a:lnTo>
                  <a:lnTo>
                    <a:pt x="262890" y="260604"/>
                  </a:lnTo>
                  <a:lnTo>
                    <a:pt x="271272" y="252222"/>
                  </a:lnTo>
                  <a:lnTo>
                    <a:pt x="274320" y="260604"/>
                  </a:lnTo>
                  <a:lnTo>
                    <a:pt x="274320" y="262890"/>
                  </a:lnTo>
                  <a:lnTo>
                    <a:pt x="286512" y="250697"/>
                  </a:lnTo>
                  <a:close/>
                </a:path>
                <a:path w="287020" h="394335">
                  <a:moveTo>
                    <a:pt x="274320" y="260604"/>
                  </a:moveTo>
                  <a:lnTo>
                    <a:pt x="271272" y="252222"/>
                  </a:lnTo>
                  <a:lnTo>
                    <a:pt x="262890" y="260604"/>
                  </a:lnTo>
                  <a:lnTo>
                    <a:pt x="274320" y="2606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802771" y="4786121"/>
            <a:ext cx="2741930" cy="370840"/>
          </a:xfrm>
          <a:custGeom>
            <a:avLst/>
            <a:gdLst/>
            <a:ahLst/>
            <a:cxnLst/>
            <a:rect l="l" t="t" r="r" b="b"/>
            <a:pathLst>
              <a:path w="2741929" h="370839">
                <a:moveTo>
                  <a:pt x="2741675" y="370332"/>
                </a:moveTo>
                <a:lnTo>
                  <a:pt x="2741675" y="0"/>
                </a:lnTo>
                <a:lnTo>
                  <a:pt x="0" y="0"/>
                </a:lnTo>
                <a:lnTo>
                  <a:pt x="0" y="370332"/>
                </a:lnTo>
                <a:lnTo>
                  <a:pt x="2741675" y="370332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0743" y="4812283"/>
            <a:ext cx="2201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Technical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Egypt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1299" y="2866914"/>
            <a:ext cx="1977389" cy="148943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6598043" y="2410205"/>
            <a:ext cx="2821305" cy="1990725"/>
            <a:chOff x="6598043" y="2410205"/>
            <a:chExt cx="2821305" cy="1990725"/>
          </a:xfrm>
        </p:grpSpPr>
        <p:sp>
          <p:nvSpPr>
            <p:cNvPr id="17" name="object 17"/>
            <p:cNvSpPr/>
            <p:nvPr/>
          </p:nvSpPr>
          <p:spPr>
            <a:xfrm>
              <a:off x="7958975" y="2414777"/>
              <a:ext cx="220345" cy="340360"/>
            </a:xfrm>
            <a:custGeom>
              <a:avLst/>
              <a:gdLst/>
              <a:ahLst/>
              <a:cxnLst/>
              <a:rect l="l" t="t" r="r" b="b"/>
              <a:pathLst>
                <a:path w="220345" h="340360">
                  <a:moveTo>
                    <a:pt x="220217" y="230124"/>
                  </a:moveTo>
                  <a:lnTo>
                    <a:pt x="165353" y="230124"/>
                  </a:lnTo>
                  <a:lnTo>
                    <a:pt x="165353" y="0"/>
                  </a:lnTo>
                  <a:lnTo>
                    <a:pt x="54863" y="0"/>
                  </a:lnTo>
                  <a:lnTo>
                    <a:pt x="54863" y="230124"/>
                  </a:lnTo>
                  <a:lnTo>
                    <a:pt x="0" y="230124"/>
                  </a:lnTo>
                  <a:lnTo>
                    <a:pt x="109727" y="339852"/>
                  </a:lnTo>
                  <a:lnTo>
                    <a:pt x="220217" y="23012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46771" y="2410205"/>
              <a:ext cx="243840" cy="351790"/>
            </a:xfrm>
            <a:custGeom>
              <a:avLst/>
              <a:gdLst/>
              <a:ahLst/>
              <a:cxnLst/>
              <a:rect l="l" t="t" r="r" b="b"/>
              <a:pathLst>
                <a:path w="243840" h="351789">
                  <a:moveTo>
                    <a:pt x="67056" y="230124"/>
                  </a:moveTo>
                  <a:lnTo>
                    <a:pt x="0" y="230124"/>
                  </a:lnTo>
                  <a:lnTo>
                    <a:pt x="12192" y="242239"/>
                  </a:lnTo>
                  <a:lnTo>
                    <a:pt x="12192" y="239268"/>
                  </a:lnTo>
                  <a:lnTo>
                    <a:pt x="15240" y="230886"/>
                  </a:lnTo>
                  <a:lnTo>
                    <a:pt x="23680" y="239268"/>
                  </a:lnTo>
                  <a:lnTo>
                    <a:pt x="62484" y="239268"/>
                  </a:lnTo>
                  <a:lnTo>
                    <a:pt x="62484" y="234696"/>
                  </a:lnTo>
                  <a:lnTo>
                    <a:pt x="67056" y="230124"/>
                  </a:lnTo>
                  <a:close/>
                </a:path>
                <a:path w="243840" h="351789">
                  <a:moveTo>
                    <a:pt x="23680" y="239268"/>
                  </a:moveTo>
                  <a:lnTo>
                    <a:pt x="15240" y="230886"/>
                  </a:lnTo>
                  <a:lnTo>
                    <a:pt x="12192" y="239268"/>
                  </a:lnTo>
                  <a:lnTo>
                    <a:pt x="23680" y="239268"/>
                  </a:lnTo>
                  <a:close/>
                </a:path>
                <a:path w="243840" h="351789">
                  <a:moveTo>
                    <a:pt x="122301" y="337208"/>
                  </a:moveTo>
                  <a:lnTo>
                    <a:pt x="23680" y="239268"/>
                  </a:lnTo>
                  <a:lnTo>
                    <a:pt x="12192" y="239268"/>
                  </a:lnTo>
                  <a:lnTo>
                    <a:pt x="12192" y="242239"/>
                  </a:lnTo>
                  <a:lnTo>
                    <a:pt x="118872" y="348253"/>
                  </a:lnTo>
                  <a:lnTo>
                    <a:pt x="118872" y="340614"/>
                  </a:lnTo>
                  <a:lnTo>
                    <a:pt x="122301" y="337208"/>
                  </a:lnTo>
                  <a:close/>
                </a:path>
                <a:path w="243840" h="351789">
                  <a:moveTo>
                    <a:pt x="182118" y="230124"/>
                  </a:moveTo>
                  <a:lnTo>
                    <a:pt x="182118" y="0"/>
                  </a:lnTo>
                  <a:lnTo>
                    <a:pt x="62484" y="0"/>
                  </a:lnTo>
                  <a:lnTo>
                    <a:pt x="62484" y="230124"/>
                  </a:lnTo>
                  <a:lnTo>
                    <a:pt x="67056" y="230124"/>
                  </a:lnTo>
                  <a:lnTo>
                    <a:pt x="67056" y="9144"/>
                  </a:lnTo>
                  <a:lnTo>
                    <a:pt x="71628" y="4572"/>
                  </a:lnTo>
                  <a:lnTo>
                    <a:pt x="71628" y="9144"/>
                  </a:lnTo>
                  <a:lnTo>
                    <a:pt x="172212" y="9144"/>
                  </a:lnTo>
                  <a:lnTo>
                    <a:pt x="172212" y="4572"/>
                  </a:lnTo>
                  <a:lnTo>
                    <a:pt x="177546" y="9144"/>
                  </a:lnTo>
                  <a:lnTo>
                    <a:pt x="177546" y="230124"/>
                  </a:lnTo>
                  <a:lnTo>
                    <a:pt x="182118" y="230124"/>
                  </a:lnTo>
                  <a:close/>
                </a:path>
                <a:path w="243840" h="351789">
                  <a:moveTo>
                    <a:pt x="71628" y="239268"/>
                  </a:moveTo>
                  <a:lnTo>
                    <a:pt x="71628" y="9144"/>
                  </a:lnTo>
                  <a:lnTo>
                    <a:pt x="67056" y="9144"/>
                  </a:lnTo>
                  <a:lnTo>
                    <a:pt x="67056" y="230124"/>
                  </a:lnTo>
                  <a:lnTo>
                    <a:pt x="62484" y="234696"/>
                  </a:lnTo>
                  <a:lnTo>
                    <a:pt x="62484" y="239268"/>
                  </a:lnTo>
                  <a:lnTo>
                    <a:pt x="71628" y="239268"/>
                  </a:lnTo>
                  <a:close/>
                </a:path>
                <a:path w="243840" h="351789">
                  <a:moveTo>
                    <a:pt x="71628" y="9144"/>
                  </a:moveTo>
                  <a:lnTo>
                    <a:pt x="71628" y="4572"/>
                  </a:lnTo>
                  <a:lnTo>
                    <a:pt x="67056" y="9144"/>
                  </a:lnTo>
                  <a:lnTo>
                    <a:pt x="71628" y="9144"/>
                  </a:lnTo>
                  <a:close/>
                </a:path>
                <a:path w="243840" h="351789">
                  <a:moveTo>
                    <a:pt x="125730" y="340614"/>
                  </a:moveTo>
                  <a:lnTo>
                    <a:pt x="122301" y="337208"/>
                  </a:lnTo>
                  <a:lnTo>
                    <a:pt x="118872" y="340614"/>
                  </a:lnTo>
                  <a:lnTo>
                    <a:pt x="125730" y="340614"/>
                  </a:lnTo>
                  <a:close/>
                </a:path>
                <a:path w="243840" h="351789">
                  <a:moveTo>
                    <a:pt x="125730" y="347495"/>
                  </a:moveTo>
                  <a:lnTo>
                    <a:pt x="125730" y="340614"/>
                  </a:lnTo>
                  <a:lnTo>
                    <a:pt x="118872" y="340614"/>
                  </a:lnTo>
                  <a:lnTo>
                    <a:pt x="118872" y="348253"/>
                  </a:lnTo>
                  <a:lnTo>
                    <a:pt x="121920" y="351282"/>
                  </a:lnTo>
                  <a:lnTo>
                    <a:pt x="125730" y="347495"/>
                  </a:lnTo>
                  <a:close/>
                </a:path>
                <a:path w="243840" h="351789">
                  <a:moveTo>
                    <a:pt x="232410" y="241482"/>
                  </a:moveTo>
                  <a:lnTo>
                    <a:pt x="232410" y="239268"/>
                  </a:lnTo>
                  <a:lnTo>
                    <a:pt x="220921" y="239268"/>
                  </a:lnTo>
                  <a:lnTo>
                    <a:pt x="122301" y="337208"/>
                  </a:lnTo>
                  <a:lnTo>
                    <a:pt x="125730" y="340614"/>
                  </a:lnTo>
                  <a:lnTo>
                    <a:pt x="125730" y="347495"/>
                  </a:lnTo>
                  <a:lnTo>
                    <a:pt x="232410" y="241482"/>
                  </a:lnTo>
                  <a:close/>
                </a:path>
                <a:path w="243840" h="351789">
                  <a:moveTo>
                    <a:pt x="177546" y="9144"/>
                  </a:moveTo>
                  <a:lnTo>
                    <a:pt x="172212" y="4572"/>
                  </a:lnTo>
                  <a:lnTo>
                    <a:pt x="172212" y="9144"/>
                  </a:lnTo>
                  <a:lnTo>
                    <a:pt x="177546" y="9144"/>
                  </a:lnTo>
                  <a:close/>
                </a:path>
                <a:path w="243840" h="351789">
                  <a:moveTo>
                    <a:pt x="182118" y="239268"/>
                  </a:moveTo>
                  <a:lnTo>
                    <a:pt x="182118" y="234696"/>
                  </a:lnTo>
                  <a:lnTo>
                    <a:pt x="177546" y="230124"/>
                  </a:lnTo>
                  <a:lnTo>
                    <a:pt x="177546" y="9144"/>
                  </a:lnTo>
                  <a:lnTo>
                    <a:pt x="172212" y="9144"/>
                  </a:lnTo>
                  <a:lnTo>
                    <a:pt x="172212" y="239268"/>
                  </a:lnTo>
                  <a:lnTo>
                    <a:pt x="182118" y="239268"/>
                  </a:lnTo>
                  <a:close/>
                </a:path>
                <a:path w="243840" h="351789">
                  <a:moveTo>
                    <a:pt x="243840" y="230124"/>
                  </a:moveTo>
                  <a:lnTo>
                    <a:pt x="177546" y="230124"/>
                  </a:lnTo>
                  <a:lnTo>
                    <a:pt x="182118" y="234696"/>
                  </a:lnTo>
                  <a:lnTo>
                    <a:pt x="182118" y="239268"/>
                  </a:lnTo>
                  <a:lnTo>
                    <a:pt x="220921" y="239268"/>
                  </a:lnTo>
                  <a:lnTo>
                    <a:pt x="229362" y="230886"/>
                  </a:lnTo>
                  <a:lnTo>
                    <a:pt x="232410" y="239268"/>
                  </a:lnTo>
                  <a:lnTo>
                    <a:pt x="232410" y="241482"/>
                  </a:lnTo>
                  <a:lnTo>
                    <a:pt x="243840" y="230124"/>
                  </a:lnTo>
                  <a:close/>
                </a:path>
                <a:path w="243840" h="351789">
                  <a:moveTo>
                    <a:pt x="232410" y="239268"/>
                  </a:moveTo>
                  <a:lnTo>
                    <a:pt x="229362" y="230886"/>
                  </a:lnTo>
                  <a:lnTo>
                    <a:pt x="220921" y="239268"/>
                  </a:lnTo>
                  <a:lnTo>
                    <a:pt x="232410" y="2392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8043" y="2715005"/>
              <a:ext cx="2820923" cy="1685544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3788549" y="4852415"/>
            <a:ext cx="4635500" cy="801370"/>
          </a:xfrm>
          <a:custGeom>
            <a:avLst/>
            <a:gdLst/>
            <a:ahLst/>
            <a:cxnLst/>
            <a:rect l="l" t="t" r="r" b="b"/>
            <a:pathLst>
              <a:path w="4635500" h="801370">
                <a:moveTo>
                  <a:pt x="2317298" y="649754"/>
                </a:moveTo>
                <a:lnTo>
                  <a:pt x="2300446" y="602975"/>
                </a:lnTo>
                <a:lnTo>
                  <a:pt x="2279683" y="560885"/>
                </a:lnTo>
                <a:lnTo>
                  <a:pt x="2254626" y="521614"/>
                </a:lnTo>
                <a:lnTo>
                  <a:pt x="2225492" y="485713"/>
                </a:lnTo>
                <a:lnTo>
                  <a:pt x="2192502" y="453730"/>
                </a:lnTo>
                <a:lnTo>
                  <a:pt x="2155875" y="426217"/>
                </a:lnTo>
                <a:lnTo>
                  <a:pt x="2115831" y="403723"/>
                </a:lnTo>
                <a:lnTo>
                  <a:pt x="2072589" y="386798"/>
                </a:lnTo>
                <a:lnTo>
                  <a:pt x="2026369" y="375992"/>
                </a:lnTo>
                <a:lnTo>
                  <a:pt x="1977390" y="371856"/>
                </a:lnTo>
                <a:lnTo>
                  <a:pt x="342138" y="371856"/>
                </a:lnTo>
                <a:lnTo>
                  <a:pt x="296564" y="365146"/>
                </a:lnTo>
                <a:lnTo>
                  <a:pt x="253901" y="351790"/>
                </a:lnTo>
                <a:lnTo>
                  <a:pt x="214382" y="332427"/>
                </a:lnTo>
                <a:lnTo>
                  <a:pt x="178242" y="307698"/>
                </a:lnTo>
                <a:lnTo>
                  <a:pt x="145716" y="278242"/>
                </a:lnTo>
                <a:lnTo>
                  <a:pt x="117040" y="244700"/>
                </a:lnTo>
                <a:lnTo>
                  <a:pt x="92449" y="207712"/>
                </a:lnTo>
                <a:lnTo>
                  <a:pt x="72176" y="167918"/>
                </a:lnTo>
                <a:lnTo>
                  <a:pt x="56458" y="125957"/>
                </a:lnTo>
                <a:lnTo>
                  <a:pt x="45529" y="82471"/>
                </a:lnTo>
                <a:lnTo>
                  <a:pt x="39624" y="38100"/>
                </a:lnTo>
                <a:lnTo>
                  <a:pt x="38100" y="19812"/>
                </a:lnTo>
                <a:lnTo>
                  <a:pt x="38100" y="0"/>
                </a:lnTo>
                <a:lnTo>
                  <a:pt x="0" y="762"/>
                </a:lnTo>
                <a:lnTo>
                  <a:pt x="0" y="22098"/>
                </a:lnTo>
                <a:lnTo>
                  <a:pt x="1524" y="42672"/>
                </a:lnTo>
                <a:lnTo>
                  <a:pt x="7921" y="89581"/>
                </a:lnTo>
                <a:lnTo>
                  <a:pt x="19384" y="135456"/>
                </a:lnTo>
                <a:lnTo>
                  <a:pt x="35666" y="179718"/>
                </a:lnTo>
                <a:lnTo>
                  <a:pt x="56526" y="221787"/>
                </a:lnTo>
                <a:lnTo>
                  <a:pt x="81718" y="261084"/>
                </a:lnTo>
                <a:lnTo>
                  <a:pt x="110999" y="297032"/>
                </a:lnTo>
                <a:lnTo>
                  <a:pt x="144125" y="329051"/>
                </a:lnTo>
                <a:lnTo>
                  <a:pt x="180853" y="356562"/>
                </a:lnTo>
                <a:lnTo>
                  <a:pt x="220938" y="378987"/>
                </a:lnTo>
                <a:lnTo>
                  <a:pt x="264137" y="395746"/>
                </a:lnTo>
                <a:lnTo>
                  <a:pt x="310206" y="406262"/>
                </a:lnTo>
                <a:lnTo>
                  <a:pt x="358901" y="409956"/>
                </a:lnTo>
                <a:lnTo>
                  <a:pt x="1977390" y="409990"/>
                </a:lnTo>
                <a:lnTo>
                  <a:pt x="1993392" y="410718"/>
                </a:lnTo>
                <a:lnTo>
                  <a:pt x="2038904" y="417165"/>
                </a:lnTo>
                <a:lnTo>
                  <a:pt x="2081536" y="430305"/>
                </a:lnTo>
                <a:lnTo>
                  <a:pt x="2121052" y="449490"/>
                </a:lnTo>
                <a:lnTo>
                  <a:pt x="2157216" y="474073"/>
                </a:lnTo>
                <a:lnTo>
                  <a:pt x="2189792" y="503408"/>
                </a:lnTo>
                <a:lnTo>
                  <a:pt x="2218544" y="536847"/>
                </a:lnTo>
                <a:lnTo>
                  <a:pt x="2243234" y="573742"/>
                </a:lnTo>
                <a:lnTo>
                  <a:pt x="2263628" y="613448"/>
                </a:lnTo>
                <a:lnTo>
                  <a:pt x="2279489" y="655315"/>
                </a:lnTo>
                <a:lnTo>
                  <a:pt x="2290581" y="698698"/>
                </a:lnTo>
                <a:lnTo>
                  <a:pt x="2296668" y="742950"/>
                </a:lnTo>
                <a:lnTo>
                  <a:pt x="2298192" y="762000"/>
                </a:lnTo>
                <a:lnTo>
                  <a:pt x="2298192" y="781050"/>
                </a:lnTo>
                <a:lnTo>
                  <a:pt x="2298954" y="760476"/>
                </a:lnTo>
                <a:lnTo>
                  <a:pt x="2300478" y="739902"/>
                </a:lnTo>
                <a:lnTo>
                  <a:pt x="2306469" y="694431"/>
                </a:lnTo>
                <a:lnTo>
                  <a:pt x="2317242" y="649913"/>
                </a:lnTo>
                <a:lnTo>
                  <a:pt x="2317298" y="649754"/>
                </a:lnTo>
                <a:close/>
              </a:path>
              <a:path w="4635500" h="801370">
                <a:moveTo>
                  <a:pt x="2336292" y="781050"/>
                </a:moveTo>
                <a:lnTo>
                  <a:pt x="2336292" y="761238"/>
                </a:lnTo>
                <a:lnTo>
                  <a:pt x="2334768" y="740664"/>
                </a:lnTo>
                <a:lnTo>
                  <a:pt x="2328207" y="693415"/>
                </a:lnTo>
                <a:lnTo>
                  <a:pt x="2317298" y="649754"/>
                </a:lnTo>
                <a:lnTo>
                  <a:pt x="2317231" y="649942"/>
                </a:lnTo>
                <a:lnTo>
                  <a:pt x="2306469" y="694431"/>
                </a:lnTo>
                <a:lnTo>
                  <a:pt x="2300478" y="739902"/>
                </a:lnTo>
                <a:lnTo>
                  <a:pt x="2298954" y="760476"/>
                </a:lnTo>
                <a:lnTo>
                  <a:pt x="2298192" y="781050"/>
                </a:lnTo>
                <a:lnTo>
                  <a:pt x="2336292" y="781050"/>
                </a:lnTo>
                <a:close/>
              </a:path>
              <a:path w="4635500" h="801370">
                <a:moveTo>
                  <a:pt x="2336292" y="781812"/>
                </a:moveTo>
                <a:lnTo>
                  <a:pt x="2336292" y="781050"/>
                </a:lnTo>
                <a:lnTo>
                  <a:pt x="2298192" y="781050"/>
                </a:lnTo>
                <a:lnTo>
                  <a:pt x="2298192" y="781812"/>
                </a:lnTo>
                <a:lnTo>
                  <a:pt x="2300097" y="789289"/>
                </a:lnTo>
                <a:lnTo>
                  <a:pt x="2304288" y="795337"/>
                </a:lnTo>
                <a:lnTo>
                  <a:pt x="2310193" y="799385"/>
                </a:lnTo>
                <a:lnTo>
                  <a:pt x="2316694" y="800747"/>
                </a:lnTo>
                <a:lnTo>
                  <a:pt x="2317298" y="800850"/>
                </a:lnTo>
                <a:lnTo>
                  <a:pt x="2324719" y="799385"/>
                </a:lnTo>
                <a:lnTo>
                  <a:pt x="2330767" y="795337"/>
                </a:lnTo>
                <a:lnTo>
                  <a:pt x="2334815" y="789289"/>
                </a:lnTo>
                <a:lnTo>
                  <a:pt x="2336292" y="781812"/>
                </a:lnTo>
                <a:close/>
              </a:path>
              <a:path w="4635500" h="801370">
                <a:moveTo>
                  <a:pt x="4635246" y="762"/>
                </a:moveTo>
                <a:lnTo>
                  <a:pt x="4597146" y="0"/>
                </a:lnTo>
                <a:lnTo>
                  <a:pt x="4595622" y="39624"/>
                </a:lnTo>
                <a:lnTo>
                  <a:pt x="4588931" y="85551"/>
                </a:lnTo>
                <a:lnTo>
                  <a:pt x="4576995" y="130446"/>
                </a:lnTo>
                <a:lnTo>
                  <a:pt x="4560070" y="173605"/>
                </a:lnTo>
                <a:lnTo>
                  <a:pt x="4538409" y="214324"/>
                </a:lnTo>
                <a:lnTo>
                  <a:pt x="4512267" y="251898"/>
                </a:lnTo>
                <a:lnTo>
                  <a:pt x="4481899" y="285623"/>
                </a:lnTo>
                <a:lnTo>
                  <a:pt x="4447559" y="314794"/>
                </a:lnTo>
                <a:lnTo>
                  <a:pt x="4409503" y="338707"/>
                </a:lnTo>
                <a:lnTo>
                  <a:pt x="4367985" y="356658"/>
                </a:lnTo>
                <a:lnTo>
                  <a:pt x="4323259" y="367942"/>
                </a:lnTo>
                <a:lnTo>
                  <a:pt x="4275582" y="371856"/>
                </a:lnTo>
                <a:lnTo>
                  <a:pt x="2657856" y="371856"/>
                </a:lnTo>
                <a:lnTo>
                  <a:pt x="2639568" y="372618"/>
                </a:lnTo>
                <a:lnTo>
                  <a:pt x="2593017" y="378899"/>
                </a:lnTo>
                <a:lnTo>
                  <a:pt x="2549069" y="391324"/>
                </a:lnTo>
                <a:lnTo>
                  <a:pt x="2507943" y="409376"/>
                </a:lnTo>
                <a:lnTo>
                  <a:pt x="2469853" y="432539"/>
                </a:lnTo>
                <a:lnTo>
                  <a:pt x="2435017" y="460296"/>
                </a:lnTo>
                <a:lnTo>
                  <a:pt x="2403652" y="492132"/>
                </a:lnTo>
                <a:lnTo>
                  <a:pt x="2375974" y="527531"/>
                </a:lnTo>
                <a:lnTo>
                  <a:pt x="2352200" y="565976"/>
                </a:lnTo>
                <a:lnTo>
                  <a:pt x="2332547" y="606952"/>
                </a:lnTo>
                <a:lnTo>
                  <a:pt x="2317298" y="649754"/>
                </a:lnTo>
                <a:lnTo>
                  <a:pt x="2328207" y="693415"/>
                </a:lnTo>
                <a:lnTo>
                  <a:pt x="2334768" y="740664"/>
                </a:lnTo>
                <a:lnTo>
                  <a:pt x="2336292" y="761238"/>
                </a:lnTo>
                <a:lnTo>
                  <a:pt x="2336292" y="781812"/>
                </a:lnTo>
                <a:lnTo>
                  <a:pt x="2337816" y="743712"/>
                </a:lnTo>
                <a:lnTo>
                  <a:pt x="2344694" y="697446"/>
                </a:lnTo>
                <a:lnTo>
                  <a:pt x="2356653" y="652380"/>
                </a:lnTo>
                <a:lnTo>
                  <a:pt x="2373480" y="609175"/>
                </a:lnTo>
                <a:lnTo>
                  <a:pt x="2394963" y="568494"/>
                </a:lnTo>
                <a:lnTo>
                  <a:pt x="2420889" y="530997"/>
                </a:lnTo>
                <a:lnTo>
                  <a:pt x="2451045" y="497346"/>
                </a:lnTo>
                <a:lnTo>
                  <a:pt x="2485221" y="468205"/>
                </a:lnTo>
                <a:lnTo>
                  <a:pt x="2523202" y="444233"/>
                </a:lnTo>
                <a:lnTo>
                  <a:pt x="2564776" y="426093"/>
                </a:lnTo>
                <a:lnTo>
                  <a:pt x="2609732" y="414446"/>
                </a:lnTo>
                <a:lnTo>
                  <a:pt x="2657856" y="409956"/>
                </a:lnTo>
                <a:lnTo>
                  <a:pt x="4295394" y="409956"/>
                </a:lnTo>
                <a:lnTo>
                  <a:pt x="4342209" y="403156"/>
                </a:lnTo>
                <a:lnTo>
                  <a:pt x="4386210" y="390397"/>
                </a:lnTo>
                <a:lnTo>
                  <a:pt x="4427226" y="372163"/>
                </a:lnTo>
                <a:lnTo>
                  <a:pt x="4465085" y="348942"/>
                </a:lnTo>
                <a:lnTo>
                  <a:pt x="4499616" y="321218"/>
                </a:lnTo>
                <a:lnTo>
                  <a:pt x="4530647" y="289479"/>
                </a:lnTo>
                <a:lnTo>
                  <a:pt x="4558006" y="254208"/>
                </a:lnTo>
                <a:lnTo>
                  <a:pt x="4581522" y="215894"/>
                </a:lnTo>
                <a:lnTo>
                  <a:pt x="4601023" y="175021"/>
                </a:lnTo>
                <a:lnTo>
                  <a:pt x="4616337" y="132075"/>
                </a:lnTo>
                <a:lnTo>
                  <a:pt x="4627294" y="87543"/>
                </a:lnTo>
                <a:lnTo>
                  <a:pt x="4633722" y="41910"/>
                </a:lnTo>
                <a:lnTo>
                  <a:pt x="4635246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89339" y="5506973"/>
            <a:ext cx="7057390" cy="368935"/>
          </a:xfrm>
          <a:prstGeom prst="rect">
            <a:avLst/>
          </a:prstGeom>
          <a:solidFill>
            <a:srgbClr val="ACD5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305"/>
              </a:spcBef>
              <a:buFont typeface="Microsoft Sans Serif"/>
              <a:buChar char="•"/>
              <a:tabLst>
                <a:tab pos="376555" algn="l"/>
                <a:tab pos="37719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deficit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will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provided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Lake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Nasser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89339" y="6602730"/>
            <a:ext cx="7057390" cy="369570"/>
          </a:xfrm>
          <a:custGeom>
            <a:avLst/>
            <a:gdLst/>
            <a:ahLst/>
            <a:cxnLst/>
            <a:rect l="l" t="t" r="r" b="b"/>
            <a:pathLst>
              <a:path w="7057390" h="369570">
                <a:moveTo>
                  <a:pt x="7056881" y="369570"/>
                </a:moveTo>
                <a:lnTo>
                  <a:pt x="7056881" y="0"/>
                </a:lnTo>
                <a:lnTo>
                  <a:pt x="0" y="0"/>
                </a:lnTo>
                <a:lnTo>
                  <a:pt x="0" y="369570"/>
                </a:lnTo>
                <a:lnTo>
                  <a:pt x="7056881" y="369570"/>
                </a:lnTo>
                <a:close/>
              </a:path>
            </a:pathLst>
          </a:custGeom>
          <a:solidFill>
            <a:srgbClr val="AC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89339" y="6054852"/>
            <a:ext cx="7057390" cy="369570"/>
          </a:xfrm>
          <a:prstGeom prst="rect">
            <a:avLst/>
          </a:prstGeom>
          <a:solidFill>
            <a:srgbClr val="ACD5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300"/>
              </a:spcBef>
              <a:buFont typeface="Microsoft Sans Serif"/>
              <a:buChar char="•"/>
              <a:tabLst>
                <a:tab pos="376555" algn="l"/>
                <a:tab pos="37719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trend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strong </a:t>
            </a:r>
            <a:r>
              <a:rPr sz="1800" dirty="0">
                <a:latin typeface="Times New Roman"/>
                <a:cs typeface="Times New Roman"/>
              </a:rPr>
              <a:t>towards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desalination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of sea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8073" y="6649784"/>
            <a:ext cx="1060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Microsoft Sans Serif"/>
                <a:cs typeface="Microsoft Sans Serif"/>
              </a:rPr>
              <a:t>•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53823" y="6653021"/>
            <a:ext cx="450215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Maximize water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utilization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minimizing losses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64001" y="4406900"/>
            <a:ext cx="2889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http://opiniojuris.org/2020/05/04/so-close-yet-so-far-an- </a:t>
            </a:r>
            <a:r>
              <a:rPr sz="1000" spc="-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account-of-the-negotiations-on-the-grand-ethiopian-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4588" y="4711698"/>
            <a:ext cx="12274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renaissance-dam-part-i/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30" name="object 2"/>
          <p:cNvPicPr/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3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32" name="Picture 41" descr="university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886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60679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8708275" y="6877354"/>
            <a:ext cx="1820025" cy="459169"/>
            <a:chOff x="1088275" y="4181653"/>
            <a:chExt cx="1887387" cy="514172"/>
          </a:xfrm>
        </p:grpSpPr>
        <p:pic>
          <p:nvPicPr>
            <p:cNvPr id="36" name="Picture 4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45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12" name="Picture 41" descr="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76825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8411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708275" y="6877354"/>
            <a:ext cx="1820025" cy="459169"/>
            <a:chOff x="1088275" y="4181653"/>
            <a:chExt cx="1887387" cy="514172"/>
          </a:xfrm>
        </p:grpSpPr>
        <p:pic>
          <p:nvPicPr>
            <p:cNvPr id="15" name="Picture 4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673349" y="1724025"/>
            <a:ext cx="6944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5" dirty="0" smtClean="0">
                <a:latin typeface="Times New Roman"/>
                <a:cs typeface="Times New Roman"/>
              </a:rPr>
              <a:t>The purpose of this study is to investigate numerically the impact of different lining materials on the amount of seepage from the Ismailia canal.</a:t>
            </a:r>
            <a:endParaRPr lang="en-US" sz="2000" b="1" spc="-5" dirty="0">
              <a:latin typeface="Times New Roman"/>
              <a:cs typeface="Times New Roman"/>
            </a:endParaRPr>
          </a:p>
        </p:txBody>
      </p:sp>
      <p:pic>
        <p:nvPicPr>
          <p:cNvPr id="4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40977" y="984503"/>
            <a:ext cx="6945630" cy="474726"/>
          </a:xfrm>
          <a:prstGeom prst="rect">
            <a:avLst/>
          </a:prstGeom>
        </p:spPr>
      </p:pic>
      <p:sp>
        <p:nvSpPr>
          <p:cNvPr id="46" name="object 6"/>
          <p:cNvSpPr txBox="1">
            <a:spLocks noGrp="1"/>
          </p:cNvSpPr>
          <p:nvPr>
            <p:ph type="title"/>
          </p:nvPr>
        </p:nvSpPr>
        <p:spPr>
          <a:xfrm>
            <a:off x="2568073" y="1037069"/>
            <a:ext cx="32108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830"/>
              </a:spcBef>
            </a:pPr>
            <a:r>
              <a:rPr lang="en-US" sz="2400" b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Purpose and objectives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9700" y="3811697"/>
            <a:ext cx="694493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5" dirty="0" smtClean="0">
                <a:latin typeface="Times New Roman"/>
                <a:cs typeface="Times New Roman"/>
              </a:rPr>
              <a:t>The seepage of water is investigated under the effect of extraction from aquifer</a:t>
            </a:r>
            <a:endParaRPr lang="en-US" sz="2000" b="1" spc="-5" dirty="0"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03500" y="5305425"/>
            <a:ext cx="694493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5" dirty="0" smtClean="0">
                <a:latin typeface="Times New Roman"/>
                <a:cs typeface="Times New Roman"/>
              </a:rPr>
              <a:t>The effect of deterioration of the lining material through potential cracks is also examined</a:t>
            </a:r>
            <a:endParaRPr lang="en-US" sz="2000" b="1" spc="-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97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0977" y="984503"/>
            <a:ext cx="6945630" cy="47472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8073" y="1037069"/>
            <a:ext cx="32108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830"/>
              </a:spcBef>
            </a:pPr>
            <a:r>
              <a:rPr sz="2400" b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Lining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9043" y="1616151"/>
            <a:ext cx="6791325" cy="1342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An </a:t>
            </a:r>
            <a:r>
              <a:rPr sz="2000" b="1" spc="-10" dirty="0">
                <a:latin typeface="Times New Roman"/>
                <a:cs typeface="Times New Roman"/>
              </a:rPr>
              <a:t>impervious </a:t>
            </a:r>
            <a:r>
              <a:rPr sz="2000" b="1" spc="-5" dirty="0">
                <a:latin typeface="Times New Roman"/>
                <a:cs typeface="Times New Roman"/>
              </a:rPr>
              <a:t>layer </a:t>
            </a:r>
            <a:r>
              <a:rPr sz="2000" b="1" spc="-10" dirty="0" smtClean="0">
                <a:latin typeface="Times New Roman"/>
                <a:cs typeface="Times New Roman"/>
              </a:rPr>
              <a:t>provided </a:t>
            </a:r>
            <a:r>
              <a:rPr lang="en-US" sz="2000" b="1" spc="-5" dirty="0" smtClean="0">
                <a:latin typeface="Times New Roman"/>
                <a:cs typeface="Times New Roman"/>
              </a:rPr>
              <a:t>to </a:t>
            </a:r>
            <a:r>
              <a:rPr sz="2000" b="1" spc="-5" dirty="0" smtClean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bed and sides of </a:t>
            </a:r>
            <a:r>
              <a:rPr sz="2000" b="1" spc="-10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canal</a:t>
            </a:r>
            <a:r>
              <a:rPr lang="en-US" sz="2000" b="1" spc="-5" dirty="0" smtClean="0">
                <a:latin typeface="Times New Roman"/>
                <a:cs typeface="Times New Roman"/>
              </a:rPr>
              <a:t>s</a:t>
            </a: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to </a:t>
            </a:r>
            <a:r>
              <a:rPr sz="2000" b="1" spc="-10" dirty="0">
                <a:latin typeface="Times New Roman"/>
                <a:cs typeface="Times New Roman"/>
              </a:rPr>
              <a:t>increase </a:t>
            </a:r>
            <a:r>
              <a:rPr sz="2000" b="1" spc="-5" dirty="0">
                <a:latin typeface="Times New Roman"/>
                <a:cs typeface="Times New Roman"/>
              </a:rPr>
              <a:t>the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life</a:t>
            </a:r>
            <a:r>
              <a:rPr sz="2000" b="1" spc="-5" dirty="0">
                <a:latin typeface="Times New Roman"/>
                <a:cs typeface="Times New Roman"/>
              </a:rPr>
              <a:t>,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discharge </a:t>
            </a:r>
            <a:r>
              <a:rPr sz="2000" b="1" spc="-5" dirty="0">
                <a:latin typeface="Times New Roman"/>
                <a:cs typeface="Times New Roman"/>
              </a:rPr>
              <a:t>and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hydraulic efficiency </a:t>
            </a:r>
            <a:r>
              <a:rPr sz="2000" b="1" spc="-5" dirty="0">
                <a:latin typeface="Times New Roman"/>
                <a:cs typeface="Times New Roman"/>
              </a:rPr>
              <a:t>of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the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latin typeface="Times New Roman"/>
                <a:cs typeface="Times New Roman"/>
              </a:rPr>
              <a:t>canals </a:t>
            </a:r>
            <a:r>
              <a:rPr sz="2000" b="1" spc="-5" dirty="0" smtClean="0">
                <a:latin typeface="Times New Roman"/>
                <a:cs typeface="Times New Roman"/>
              </a:rPr>
              <a:t>.</a:t>
            </a: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9339" y="3890772"/>
            <a:ext cx="3289553" cy="246430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80087" y="6389623"/>
            <a:ext cx="27971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https://www.abo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utc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ivil.o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rg/ad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vantages-disadvantages-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8310" y="6542023"/>
            <a:ext cx="6407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lined-canals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3707" y="6407146"/>
            <a:ext cx="28517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https://www.geoline.ie/lining/canal-lining-appli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cations/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4173" y="3886200"/>
            <a:ext cx="3304794" cy="2406395"/>
          </a:xfrm>
          <a:prstGeom prst="rect">
            <a:avLst/>
          </a:prstGeom>
        </p:spPr>
      </p:pic>
      <p:pic>
        <p:nvPicPr>
          <p:cNvPr id="16" name="object 2"/>
          <p:cNvPicPr/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17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18" name="Picture 41" descr="university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69205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0791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4760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708275" y="6877354"/>
            <a:ext cx="1820025" cy="459169"/>
            <a:chOff x="1088275" y="4181653"/>
            <a:chExt cx="1887387" cy="514172"/>
          </a:xfrm>
        </p:grpSpPr>
        <p:pic>
          <p:nvPicPr>
            <p:cNvPr id="22" name="Picture 4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907" y="818387"/>
            <a:ext cx="7095743" cy="5364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4761" y="896749"/>
            <a:ext cx="4518025" cy="44627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4925">
              <a:spcBef>
                <a:spcPts val="600"/>
              </a:spcBef>
            </a:pPr>
            <a:r>
              <a:rPr lang="en-US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Advantages of lining</a:t>
            </a:r>
            <a:endParaRPr lang="en-US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7301" y="1559763"/>
            <a:ext cx="41421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  <a:tab pos="1377950" algn="l"/>
                <a:tab pos="2442845" algn="l"/>
                <a:tab pos="3338195" algn="l"/>
              </a:tabLst>
            </a:pPr>
            <a:r>
              <a:rPr sz="2000" spc="-5" dirty="0">
                <a:latin typeface="Times New Roman"/>
                <a:cs typeface="Times New Roman"/>
              </a:rPr>
              <a:t>Reduce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seepage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5" dirty="0">
                <a:latin typeface="Times New Roman"/>
                <a:cs typeface="Times New Roman"/>
              </a:rPr>
              <a:t>ooses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through  canal.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3201" y="2626866"/>
            <a:ext cx="4196203" cy="221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9575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10209" algn="l"/>
              </a:tabLst>
            </a:pPr>
            <a:r>
              <a:rPr lang="en-US" sz="2000" spc="-5" dirty="0" smtClean="0">
                <a:latin typeface="Times New Roman"/>
                <a:cs typeface="Times New Roman"/>
              </a:rPr>
              <a:t>P</a:t>
            </a:r>
            <a:r>
              <a:rPr sz="2000" spc="-5" dirty="0" smtClean="0">
                <a:latin typeface="Times New Roman"/>
                <a:cs typeface="Times New Roman"/>
              </a:rPr>
              <a:t>revent</a:t>
            </a:r>
            <a:r>
              <a:rPr sz="2000" spc="-60" dirty="0" smtClean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Water-Logging.</a:t>
            </a:r>
            <a:endParaRPr sz="2000" dirty="0">
              <a:latin typeface="Times New Roman"/>
              <a:cs typeface="Times New Roman"/>
            </a:endParaRPr>
          </a:p>
          <a:p>
            <a:pPr marL="409575" marR="449580" indent="-343535">
              <a:lnSpc>
                <a:spcPct val="150000"/>
              </a:lnSpc>
              <a:spcBef>
                <a:spcPts val="235"/>
              </a:spcBef>
              <a:buFont typeface="Wingdings"/>
              <a:buChar char=""/>
              <a:tabLst>
                <a:tab pos="410209" algn="l"/>
                <a:tab pos="1583690" algn="l"/>
                <a:tab pos="2780665" algn="l"/>
              </a:tabLst>
            </a:pPr>
            <a:r>
              <a:rPr sz="2000" spc="-10" dirty="0" smtClean="0">
                <a:latin typeface="Times New Roman"/>
                <a:cs typeface="Times New Roman"/>
              </a:rPr>
              <a:t>Increase</a:t>
            </a:r>
            <a:r>
              <a:rPr sz="2000" spc="-5" dirty="0" smtClean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 </a:t>
            </a:r>
            <a:r>
              <a:rPr sz="2000" spc="-10" dirty="0" smtClean="0">
                <a:latin typeface="Times New Roman"/>
                <a:cs typeface="Times New Roman"/>
              </a:rPr>
              <a:t>d</a:t>
            </a:r>
            <a:r>
              <a:rPr sz="2000" spc="-5" dirty="0" smtClean="0">
                <a:latin typeface="Times New Roman"/>
                <a:cs typeface="Times New Roman"/>
              </a:rPr>
              <a:t>ischa</a:t>
            </a:r>
            <a:r>
              <a:rPr sz="2000" spc="-40" dirty="0" smtClean="0">
                <a:latin typeface="Times New Roman"/>
                <a:cs typeface="Times New Roman"/>
              </a:rPr>
              <a:t>r</a:t>
            </a:r>
            <a:r>
              <a:rPr lang="en-US" sz="2000" spc="-10" dirty="0" smtClean="0">
                <a:latin typeface="Times New Roman"/>
                <a:cs typeface="Times New Roman"/>
              </a:rPr>
              <a:t>ge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carrying  </a:t>
            </a:r>
            <a:r>
              <a:rPr sz="2000" spc="-5" dirty="0">
                <a:latin typeface="Times New Roman"/>
                <a:cs typeface="Times New Roman"/>
              </a:rPr>
              <a:t>capacity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canals</a:t>
            </a:r>
            <a:r>
              <a:rPr sz="2000" spc="-5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229"/>
              </a:spcBef>
              <a:buFont typeface="Wingdings"/>
              <a:buChar char=""/>
              <a:tabLst>
                <a:tab pos="356235" algn="l"/>
                <a:tab pos="1450340" algn="l"/>
                <a:tab pos="2390140" algn="l"/>
                <a:tab pos="2877820" algn="l"/>
                <a:tab pos="3394710" algn="l"/>
              </a:tabLst>
            </a:pPr>
            <a:r>
              <a:rPr sz="2000" spc="-5" dirty="0">
                <a:latin typeface="Times New Roman"/>
                <a:cs typeface="Times New Roman"/>
              </a:rPr>
              <a:t>Increases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lang="en-US" sz="2000" spc="-5" dirty="0" smtClean="0">
                <a:latin typeface="Times New Roman"/>
                <a:cs typeface="Times New Roman"/>
              </a:rPr>
              <a:t>canal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spc="-15" dirty="0" smtClean="0">
                <a:latin typeface="Times New Roman"/>
                <a:cs typeface="Times New Roman"/>
              </a:rPr>
              <a:t>i</a:t>
            </a:r>
            <a:r>
              <a:rPr sz="2000" spc="-5" dirty="0" smtClean="0">
                <a:latin typeface="Times New Roman"/>
                <a:cs typeface="Times New Roman"/>
              </a:rPr>
              <a:t>fe</a:t>
            </a: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reduce  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maintenance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cost.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6900" y="1495425"/>
            <a:ext cx="2596260" cy="13224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57549" y="2867025"/>
            <a:ext cx="2958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5080" indent="-5003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http://www.fao.or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g/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fis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er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y/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static/FAO_Trainin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FA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O_Tr 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aining/General/x6708e/x6708e08.htm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9300" y="3234047"/>
            <a:ext cx="2347086" cy="123317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757549" y="4467225"/>
            <a:ext cx="2954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6"/>
              </a:rPr>
              <a:t>www.agric.wa.gov.au/waterlogging/waterlogging-</a:t>
            </a:r>
            <a:endParaRPr sz="1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%E2%80%93-science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9795" y="6878828"/>
            <a:ext cx="2958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5080" indent="-5003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http://www.fao.or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g/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fis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er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y/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static/FAO_Trainin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1000" spc="-1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F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O_Tr 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aining/General/x6708e/x6708e08.htm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8869" y="4824221"/>
            <a:ext cx="3178301" cy="2076450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19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20" name="Picture 41" descr="university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53622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65208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24405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623300" y="6829425"/>
            <a:ext cx="1820025" cy="459169"/>
            <a:chOff x="1088275" y="4181653"/>
            <a:chExt cx="1887387" cy="514172"/>
          </a:xfrm>
        </p:grpSpPr>
        <p:pic>
          <p:nvPicPr>
            <p:cNvPr id="24" name="Picture 48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8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2199" y="884682"/>
            <a:ext cx="7094981" cy="53304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69619" y="1422603"/>
            <a:ext cx="3766185" cy="1990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438150" indent="-343535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03860" algn="l"/>
                <a:tab pos="1408430" algn="l"/>
                <a:tab pos="2160270" algn="l"/>
                <a:tab pos="2741295" algn="l"/>
              </a:tabLst>
            </a:pPr>
            <a:r>
              <a:rPr sz="2000" spc="-5" dirty="0">
                <a:latin typeface="Times New Roman"/>
                <a:cs typeface="Times New Roman"/>
              </a:rPr>
              <a:t>Increase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lang="en-US" sz="2000" spc="-10" dirty="0" smtClean="0">
                <a:latin typeface="Times New Roman"/>
                <a:cs typeface="Times New Roman"/>
              </a:rPr>
              <a:t>g</a:t>
            </a:r>
            <a:r>
              <a:rPr sz="2000" spc="-10" dirty="0" smtClean="0">
                <a:latin typeface="Times New Roman"/>
                <a:cs typeface="Times New Roman"/>
              </a:rPr>
              <a:t>ros</a:t>
            </a:r>
            <a:r>
              <a:rPr sz="2000" spc="-5" dirty="0" smtClean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lang="en-US" sz="2000" spc="-5" dirty="0" smtClean="0">
                <a:latin typeface="Times New Roman"/>
                <a:cs typeface="Times New Roman"/>
              </a:rPr>
              <a:t> cultivated </a:t>
            </a:r>
            <a:r>
              <a:rPr sz="2000" spc="-5" dirty="0" smtClean="0">
                <a:latin typeface="Times New Roman"/>
                <a:cs typeface="Times New Roman"/>
              </a:rPr>
              <a:t>area.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1065"/>
              </a:spcBef>
              <a:buFont typeface="Wingdings"/>
              <a:buChar char=""/>
              <a:tabLst>
                <a:tab pos="356235" algn="l"/>
                <a:tab pos="1316990" algn="l"/>
                <a:tab pos="2152650" algn="l"/>
                <a:tab pos="2566035" algn="l"/>
                <a:tab pos="3583940" algn="l"/>
              </a:tabLst>
            </a:pPr>
            <a:r>
              <a:rPr sz="2000" spc="-10" dirty="0">
                <a:latin typeface="Times New Roman"/>
                <a:cs typeface="Times New Roman"/>
              </a:rPr>
              <a:t>Reduc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siltin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as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elocit</a:t>
            </a:r>
            <a:r>
              <a:rPr sz="2000" spc="-5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lang="en-US" sz="2000" spc="-10" dirty="0" smtClean="0">
                <a:latin typeface="Times New Roman"/>
                <a:cs typeface="Times New Roman"/>
              </a:rPr>
              <a:t>can be </a:t>
            </a:r>
            <a:r>
              <a:rPr sz="2000" spc="-5" dirty="0" smtClean="0">
                <a:latin typeface="Times New Roman"/>
                <a:cs typeface="Times New Roman"/>
              </a:rPr>
              <a:t>increased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7732" y="3856738"/>
            <a:ext cx="377697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Prevent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r</a:t>
            </a:r>
            <a:r>
              <a:rPr sz="2000" spc="-5" dirty="0" smtClean="0">
                <a:latin typeface="Times New Roman"/>
                <a:cs typeface="Times New Roman"/>
              </a:rPr>
              <a:t>educe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lang="en-US" sz="2000" spc="-45" dirty="0" smtClean="0">
                <a:latin typeface="Times New Roman"/>
                <a:cs typeface="Times New Roman"/>
              </a:rPr>
              <a:t>w</a:t>
            </a:r>
            <a:r>
              <a:rPr sz="2000" spc="-45" dirty="0" smtClean="0">
                <a:latin typeface="Times New Roman"/>
                <a:cs typeface="Times New Roman"/>
              </a:rPr>
              <a:t>eed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g</a:t>
            </a:r>
            <a:r>
              <a:rPr sz="2000" spc="-5" dirty="0" smtClean="0">
                <a:latin typeface="Times New Roman"/>
                <a:cs typeface="Times New Roman"/>
              </a:rPr>
              <a:t>rowth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1923" y="3629025"/>
            <a:ext cx="27520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https://www.1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23rf.com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/photo_117609399_land-area- </a:t>
            </a:r>
            <a:r>
              <a:rPr sz="1000" spc="-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view-watermelon-cultivation-lined-up-in-long-rows- </a:t>
            </a:r>
            <a:r>
              <a:rPr sz="1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near-the-residential-village-which-is-co.html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8117" y="1510665"/>
            <a:ext cx="3173729" cy="21183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269875" y="6836154"/>
            <a:ext cx="195833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https://en.wikipedia.org/wiki/Siltation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9443" y="4545329"/>
            <a:ext cx="3435096" cy="226161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56203" y="6346190"/>
            <a:ext cx="24644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https://dcrt.org.uk/floating-pennywort-control-2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8117" y="4086225"/>
            <a:ext cx="2949701" cy="2215133"/>
          </a:xfrm>
          <a:prstGeom prst="rect">
            <a:avLst/>
          </a:prstGeom>
        </p:spPr>
      </p:pic>
      <p:sp>
        <p:nvSpPr>
          <p:cNvPr id="18" name="object 5"/>
          <p:cNvSpPr txBox="1">
            <a:spLocks noGrp="1"/>
          </p:cNvSpPr>
          <p:nvPr>
            <p:ph type="title"/>
          </p:nvPr>
        </p:nvSpPr>
        <p:spPr>
          <a:xfrm>
            <a:off x="2484761" y="896749"/>
            <a:ext cx="4518025" cy="44627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4925">
              <a:spcBef>
                <a:spcPts val="600"/>
              </a:spcBef>
            </a:pPr>
            <a:r>
              <a:rPr lang="en-US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Advantages of lining</a:t>
            </a:r>
            <a:endParaRPr lang="en-US" sz="24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</p:txBody>
      </p:sp>
      <p:pic>
        <p:nvPicPr>
          <p:cNvPr id="19" name="object 2"/>
          <p:cNvPicPr/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20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21" name="Picture 41" descr="university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724025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39885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4760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8623300" y="6829425"/>
            <a:ext cx="1820025" cy="459169"/>
            <a:chOff x="1088275" y="4181653"/>
            <a:chExt cx="1887387" cy="514172"/>
          </a:xfrm>
        </p:grpSpPr>
        <p:pic>
          <p:nvPicPr>
            <p:cNvPr id="25" name="Picture 4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0289" y="942594"/>
            <a:ext cx="7203947" cy="5372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55119" y="982472"/>
            <a:ext cx="51777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Disadvantages of lining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2090" y="1698751"/>
            <a:ext cx="4962525" cy="12136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015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74650" algn="l"/>
              </a:tabLst>
            </a:pPr>
            <a:r>
              <a:rPr sz="2000" spc="-5" dirty="0" smtClean="0">
                <a:latin typeface="Times New Roman"/>
                <a:cs typeface="Times New Roman"/>
              </a:rPr>
              <a:t>H</a:t>
            </a:r>
            <a:r>
              <a:rPr lang="en-US" sz="2000" spc="-5" dirty="0" smtClean="0">
                <a:latin typeface="Times New Roman"/>
                <a:cs typeface="Times New Roman"/>
              </a:rPr>
              <a:t>igh</a:t>
            </a:r>
            <a:r>
              <a:rPr sz="2000" spc="1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initial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investment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required.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215"/>
              </a:spcBef>
              <a:buFont typeface="Wingdings"/>
              <a:buChar char=""/>
              <a:tabLst>
                <a:tab pos="356235" algn="l"/>
                <a:tab pos="1382395" algn="l"/>
                <a:tab pos="1740535" algn="l"/>
                <a:tab pos="2350770" algn="l"/>
                <a:tab pos="2821305" algn="l"/>
                <a:tab pos="3657600" algn="l"/>
                <a:tab pos="4029075" algn="l"/>
                <a:tab pos="4780280" algn="l"/>
              </a:tabLst>
            </a:pPr>
            <a:r>
              <a:rPr sz="2000" spc="-10" dirty="0">
                <a:latin typeface="Times New Roman"/>
                <a:cs typeface="Times New Roman"/>
              </a:rPr>
              <a:t>Di</a:t>
            </a:r>
            <a:r>
              <a:rPr sz="2000" spc="-4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icul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shif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th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 smtClean="0">
                <a:latin typeface="Times New Roman"/>
                <a:cs typeface="Times New Roman"/>
              </a:rPr>
              <a:t>o</a:t>
            </a:r>
            <a:r>
              <a:rPr sz="2000" spc="-10" dirty="0" smtClean="0">
                <a:latin typeface="Times New Roman"/>
                <a:cs typeface="Times New Roman"/>
              </a:rPr>
              <a:t>utlet</a:t>
            </a:r>
            <a:r>
              <a:rPr sz="2000" spc="-5" dirty="0" smtClean="0">
                <a:latin typeface="Times New Roman"/>
                <a:cs typeface="Times New Roman"/>
              </a:rPr>
              <a:t>s</a:t>
            </a:r>
            <a:r>
              <a:rPr lang="en-US" sz="2000" spc="-5" dirty="0" smtClean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linin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s  permanent.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8101" y="3179309"/>
            <a:ext cx="42233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spc="-10" dirty="0">
                <a:latin typeface="Times New Roman"/>
                <a:cs typeface="Times New Roman"/>
              </a:rPr>
              <a:t>Difficult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repair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damaged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lining.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305" y="3240023"/>
            <a:ext cx="2095500" cy="15163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903599" y="4870082"/>
            <a:ext cx="288226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95"/>
              </a:lnSpc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https://nptel.ac.in/content/storage2/courses/105105110/p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df/m3l10.pdf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8869" y="3857625"/>
            <a:ext cx="3168395" cy="201015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835535" y="5991225"/>
            <a:ext cx="2574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FF"/>
                </a:solidFill>
                <a:latin typeface="Times New Roman"/>
                <a:cs typeface="Times New Roman"/>
              </a:rPr>
              <a:t>https://theconstructor.org/water-resources/factors-  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affecting-selection-canal-lining/30406/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2089" y="2894334"/>
            <a:ext cx="2667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75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https://www.canstockp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hoto.com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/cost-symbol-dollar </a:t>
            </a:r>
            <a:r>
              <a:rPr sz="1000" spc="-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00FF"/>
                </a:solidFill>
                <a:latin typeface="Times New Roman"/>
                <a:cs typeface="Times New Roman"/>
              </a:rPr>
              <a:t>increase-icon-vector-65434171.html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1043" y="1525524"/>
            <a:ext cx="1926335" cy="1312965"/>
          </a:xfrm>
          <a:prstGeom prst="rect">
            <a:avLst/>
          </a:prstGeom>
        </p:spPr>
      </p:pic>
      <p:pic>
        <p:nvPicPr>
          <p:cNvPr id="21" name="object 2"/>
          <p:cNvPicPr/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22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23" name="Picture 41" descr="university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76825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8411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8344731" y="6673531"/>
            <a:ext cx="1820025" cy="459169"/>
            <a:chOff x="1088275" y="4181653"/>
            <a:chExt cx="1887387" cy="514172"/>
          </a:xfrm>
        </p:grpSpPr>
        <p:pic>
          <p:nvPicPr>
            <p:cNvPr id="27" name="Picture 4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0977" y="818388"/>
            <a:ext cx="7094981" cy="4747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25045" y="857503"/>
            <a:ext cx="3004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+mj-ea"/>
                <a:cs typeface="Times New Roman"/>
              </a:rPr>
              <a:t>Type of canal lining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34119" y="1960626"/>
            <a:ext cx="2490330" cy="344966"/>
          </a:xfrm>
          <a:prstGeom prst="rect">
            <a:avLst/>
          </a:prstGeom>
          <a:noFill/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  <a:tabLst>
                <a:tab pos="548005" algn="l"/>
              </a:tabLst>
            </a:pPr>
            <a:r>
              <a:rPr sz="2000" b="1" spc="-5" dirty="0" smtClean="0">
                <a:latin typeface="Times New Roman"/>
                <a:cs typeface="Times New Roman"/>
              </a:rPr>
              <a:t>1</a:t>
            </a:r>
            <a:r>
              <a:rPr lang="en-US" sz="2000" b="1" spc="-5" dirty="0" smtClean="0">
                <a:latin typeface="Times New Roman"/>
                <a:cs typeface="Times New Roman"/>
              </a:rPr>
              <a:t>-</a:t>
            </a:r>
            <a:r>
              <a:rPr sz="2000" b="1" spc="-10" dirty="0" smtClean="0">
                <a:latin typeface="Times New Roman"/>
                <a:cs typeface="Times New Roman"/>
              </a:rPr>
              <a:t>Concrete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Lining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1091" y="1408175"/>
            <a:ext cx="2914650" cy="441325"/>
            <a:chOff x="2791091" y="1408175"/>
            <a:chExt cx="2914650" cy="441325"/>
          </a:xfrm>
        </p:grpSpPr>
        <p:sp>
          <p:nvSpPr>
            <p:cNvPr id="9" name="object 9"/>
            <p:cNvSpPr/>
            <p:nvPr/>
          </p:nvSpPr>
          <p:spPr>
            <a:xfrm>
              <a:off x="2796425" y="1412747"/>
              <a:ext cx="2905125" cy="432434"/>
            </a:xfrm>
            <a:custGeom>
              <a:avLst/>
              <a:gdLst/>
              <a:ahLst/>
              <a:cxnLst/>
              <a:rect l="l" t="t" r="r" b="b"/>
              <a:pathLst>
                <a:path w="2905125" h="432435">
                  <a:moveTo>
                    <a:pt x="2904743" y="432053"/>
                  </a:moveTo>
                  <a:lnTo>
                    <a:pt x="2904743" y="0"/>
                  </a:lnTo>
                  <a:lnTo>
                    <a:pt x="0" y="0"/>
                  </a:lnTo>
                  <a:lnTo>
                    <a:pt x="0" y="432053"/>
                  </a:lnTo>
                  <a:lnTo>
                    <a:pt x="2904743" y="432053"/>
                  </a:lnTo>
                  <a:close/>
                </a:path>
              </a:pathLst>
            </a:custGeom>
            <a:solidFill>
              <a:srgbClr val="B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91091" y="1408175"/>
              <a:ext cx="2914650" cy="436880"/>
            </a:xfrm>
            <a:custGeom>
              <a:avLst/>
              <a:gdLst/>
              <a:ahLst/>
              <a:cxnLst/>
              <a:rect l="l" t="t" r="r" b="b"/>
              <a:pathLst>
                <a:path w="2914650" h="436880">
                  <a:moveTo>
                    <a:pt x="2914650" y="4572"/>
                  </a:moveTo>
                  <a:lnTo>
                    <a:pt x="2914650" y="2285"/>
                  </a:lnTo>
                  <a:lnTo>
                    <a:pt x="2913126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4572"/>
                  </a:lnTo>
                  <a:lnTo>
                    <a:pt x="5334" y="5362"/>
                  </a:lnTo>
                  <a:lnTo>
                    <a:pt x="5334" y="4572"/>
                  </a:lnTo>
                  <a:lnTo>
                    <a:pt x="2914650" y="4572"/>
                  </a:lnTo>
                  <a:close/>
                </a:path>
                <a:path w="2914650" h="436880">
                  <a:moveTo>
                    <a:pt x="2910078" y="436626"/>
                  </a:moveTo>
                  <a:lnTo>
                    <a:pt x="2910078" y="435948"/>
                  </a:lnTo>
                  <a:lnTo>
                    <a:pt x="5334" y="5362"/>
                  </a:lnTo>
                  <a:lnTo>
                    <a:pt x="5334" y="436626"/>
                  </a:lnTo>
                  <a:lnTo>
                    <a:pt x="2910078" y="436626"/>
                  </a:lnTo>
                  <a:close/>
                </a:path>
                <a:path w="2914650" h="436880">
                  <a:moveTo>
                    <a:pt x="9906" y="4572"/>
                  </a:moveTo>
                  <a:close/>
                </a:path>
                <a:path w="2914650" h="436880">
                  <a:moveTo>
                    <a:pt x="2905506" y="4572"/>
                  </a:moveTo>
                  <a:close/>
                </a:path>
                <a:path w="2914650" h="436880">
                  <a:moveTo>
                    <a:pt x="2914650" y="436626"/>
                  </a:moveTo>
                  <a:lnTo>
                    <a:pt x="2914650" y="4572"/>
                  </a:lnTo>
                  <a:lnTo>
                    <a:pt x="2910078" y="4572"/>
                  </a:lnTo>
                  <a:lnTo>
                    <a:pt x="2910078" y="435948"/>
                  </a:lnTo>
                  <a:lnTo>
                    <a:pt x="2914650" y="436626"/>
                  </a:lnTo>
                  <a:close/>
                </a:path>
              </a:pathLst>
            </a:custGeom>
            <a:solidFill>
              <a:srgbClr val="AC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96425" y="1412747"/>
              <a:ext cx="2905125" cy="432434"/>
            </a:xfrm>
            <a:custGeom>
              <a:avLst/>
              <a:gdLst/>
              <a:ahLst/>
              <a:cxnLst/>
              <a:rect l="l" t="t" r="r" b="b"/>
              <a:pathLst>
                <a:path w="2905125" h="432435">
                  <a:moveTo>
                    <a:pt x="2904744" y="432054"/>
                  </a:moveTo>
                  <a:lnTo>
                    <a:pt x="2904744" y="0"/>
                  </a:lnTo>
                  <a:lnTo>
                    <a:pt x="0" y="0"/>
                  </a:lnTo>
                  <a:lnTo>
                    <a:pt x="0" y="432054"/>
                  </a:lnTo>
                  <a:lnTo>
                    <a:pt x="2904744" y="432054"/>
                  </a:lnTo>
                  <a:close/>
                </a:path>
              </a:pathLst>
            </a:custGeom>
            <a:solidFill>
              <a:srgbClr val="B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1091" y="1408175"/>
              <a:ext cx="2914650" cy="441325"/>
            </a:xfrm>
            <a:custGeom>
              <a:avLst/>
              <a:gdLst/>
              <a:ahLst/>
              <a:cxnLst/>
              <a:rect l="l" t="t" r="r" b="b"/>
              <a:pathLst>
                <a:path w="2914650" h="441325">
                  <a:moveTo>
                    <a:pt x="2914650" y="438912"/>
                  </a:moveTo>
                  <a:lnTo>
                    <a:pt x="2914650" y="2285"/>
                  </a:lnTo>
                  <a:lnTo>
                    <a:pt x="2913126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438912"/>
                  </a:lnTo>
                  <a:lnTo>
                    <a:pt x="2286" y="441198"/>
                  </a:lnTo>
                  <a:lnTo>
                    <a:pt x="5333" y="441198"/>
                  </a:lnTo>
                  <a:lnTo>
                    <a:pt x="5334" y="9906"/>
                  </a:lnTo>
                  <a:lnTo>
                    <a:pt x="9906" y="4572"/>
                  </a:lnTo>
                  <a:lnTo>
                    <a:pt x="9906" y="9906"/>
                  </a:lnTo>
                  <a:lnTo>
                    <a:pt x="2905505" y="9905"/>
                  </a:lnTo>
                  <a:lnTo>
                    <a:pt x="2905505" y="4571"/>
                  </a:lnTo>
                  <a:lnTo>
                    <a:pt x="2910078" y="9905"/>
                  </a:lnTo>
                  <a:lnTo>
                    <a:pt x="2910078" y="441198"/>
                  </a:lnTo>
                  <a:lnTo>
                    <a:pt x="2913126" y="441198"/>
                  </a:lnTo>
                  <a:lnTo>
                    <a:pt x="2914650" y="438912"/>
                  </a:lnTo>
                  <a:close/>
                </a:path>
                <a:path w="2914650" h="441325">
                  <a:moveTo>
                    <a:pt x="9906" y="9906"/>
                  </a:moveTo>
                  <a:lnTo>
                    <a:pt x="9906" y="4572"/>
                  </a:lnTo>
                  <a:lnTo>
                    <a:pt x="5334" y="9906"/>
                  </a:lnTo>
                  <a:lnTo>
                    <a:pt x="9906" y="9906"/>
                  </a:lnTo>
                  <a:close/>
                </a:path>
                <a:path w="2914650" h="441325">
                  <a:moveTo>
                    <a:pt x="9906" y="432054"/>
                  </a:moveTo>
                  <a:lnTo>
                    <a:pt x="9906" y="9906"/>
                  </a:lnTo>
                  <a:lnTo>
                    <a:pt x="5334" y="9906"/>
                  </a:lnTo>
                  <a:lnTo>
                    <a:pt x="5334" y="432054"/>
                  </a:lnTo>
                  <a:lnTo>
                    <a:pt x="9906" y="432054"/>
                  </a:lnTo>
                  <a:close/>
                </a:path>
                <a:path w="2914650" h="441325">
                  <a:moveTo>
                    <a:pt x="2910078" y="432053"/>
                  </a:moveTo>
                  <a:lnTo>
                    <a:pt x="5334" y="432054"/>
                  </a:lnTo>
                  <a:lnTo>
                    <a:pt x="9906" y="436626"/>
                  </a:lnTo>
                  <a:lnTo>
                    <a:pt x="9905" y="441198"/>
                  </a:lnTo>
                  <a:lnTo>
                    <a:pt x="2905505" y="441198"/>
                  </a:lnTo>
                  <a:lnTo>
                    <a:pt x="2905505" y="436626"/>
                  </a:lnTo>
                  <a:lnTo>
                    <a:pt x="2910078" y="432053"/>
                  </a:lnTo>
                  <a:close/>
                </a:path>
                <a:path w="2914650" h="441325">
                  <a:moveTo>
                    <a:pt x="9905" y="441198"/>
                  </a:moveTo>
                  <a:lnTo>
                    <a:pt x="9906" y="436626"/>
                  </a:lnTo>
                  <a:lnTo>
                    <a:pt x="5334" y="432054"/>
                  </a:lnTo>
                  <a:lnTo>
                    <a:pt x="5333" y="441198"/>
                  </a:lnTo>
                  <a:lnTo>
                    <a:pt x="9905" y="441198"/>
                  </a:lnTo>
                  <a:close/>
                </a:path>
                <a:path w="2914650" h="441325">
                  <a:moveTo>
                    <a:pt x="2910078" y="9905"/>
                  </a:moveTo>
                  <a:lnTo>
                    <a:pt x="2905505" y="4571"/>
                  </a:lnTo>
                  <a:lnTo>
                    <a:pt x="2905505" y="9905"/>
                  </a:lnTo>
                  <a:lnTo>
                    <a:pt x="2910078" y="9905"/>
                  </a:lnTo>
                  <a:close/>
                </a:path>
                <a:path w="2914650" h="441325">
                  <a:moveTo>
                    <a:pt x="2910078" y="432053"/>
                  </a:moveTo>
                  <a:lnTo>
                    <a:pt x="2910078" y="9905"/>
                  </a:lnTo>
                  <a:lnTo>
                    <a:pt x="2905505" y="9905"/>
                  </a:lnTo>
                  <a:lnTo>
                    <a:pt x="2905505" y="432053"/>
                  </a:lnTo>
                  <a:lnTo>
                    <a:pt x="2910078" y="432053"/>
                  </a:lnTo>
                  <a:close/>
                </a:path>
                <a:path w="2914650" h="441325">
                  <a:moveTo>
                    <a:pt x="2910078" y="441198"/>
                  </a:moveTo>
                  <a:lnTo>
                    <a:pt x="2910078" y="432053"/>
                  </a:lnTo>
                  <a:lnTo>
                    <a:pt x="2905505" y="436626"/>
                  </a:lnTo>
                  <a:lnTo>
                    <a:pt x="2905505" y="441198"/>
                  </a:lnTo>
                  <a:lnTo>
                    <a:pt x="2910078" y="441198"/>
                  </a:lnTo>
                  <a:close/>
                </a:path>
              </a:pathLst>
            </a:custGeom>
            <a:solidFill>
              <a:srgbClr val="AC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96425" y="1412747"/>
            <a:ext cx="2905125" cy="43243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2200" b="1" dirty="0">
                <a:latin typeface="Times New Roman"/>
                <a:cs typeface="Times New Roman"/>
              </a:rPr>
              <a:t>Hard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Surface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Lining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97398" y="3407030"/>
            <a:ext cx="11112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spc="-5" dirty="0" smtClean="0">
                <a:latin typeface="Times New Roman"/>
                <a:cs typeface="Times New Roman"/>
              </a:rPr>
              <a:t>Concrete lining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4894" y="1849500"/>
            <a:ext cx="2376805" cy="158720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813300" y="3664585"/>
            <a:ext cx="2552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4715" marR="5080" indent="-88265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https://theconstructor.org/water-resources/canal-linings-types- </a:t>
            </a:r>
            <a:r>
              <a:rPr sz="8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0000FF"/>
                </a:solidFill>
                <a:latin typeface="Times New Roman"/>
                <a:cs typeface="Times New Roman"/>
              </a:rPr>
              <a:t>advantages/11052/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39" name="object 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839" y="348995"/>
            <a:ext cx="1619250" cy="6858000"/>
          </a:xfrm>
          <a:prstGeom prst="rect">
            <a:avLst/>
          </a:prstGeom>
        </p:spPr>
      </p:pic>
      <p:pic>
        <p:nvPicPr>
          <p:cNvPr id="40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290" y="348995"/>
            <a:ext cx="1256920" cy="1196720"/>
          </a:xfrm>
          <a:prstGeom prst="rect">
            <a:avLst/>
          </a:prstGeom>
        </p:spPr>
      </p:pic>
      <p:pic>
        <p:nvPicPr>
          <p:cNvPr id="41" name="Picture 41" descr="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2"/>
          <a:stretch>
            <a:fillRect/>
          </a:stretch>
        </p:blipFill>
        <p:spPr bwMode="auto">
          <a:xfrm>
            <a:off x="973000" y="1768253"/>
            <a:ext cx="1265500" cy="10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" y="2884113"/>
            <a:ext cx="1541136" cy="5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9" y="3552284"/>
            <a:ext cx="1489822" cy="5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8218055" y="6675056"/>
            <a:ext cx="1820025" cy="459169"/>
            <a:chOff x="1088275" y="4181653"/>
            <a:chExt cx="1887387" cy="514172"/>
          </a:xfrm>
        </p:grpSpPr>
        <p:pic>
          <p:nvPicPr>
            <p:cNvPr id="45" name="Picture 4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8275" y="4181653"/>
              <a:ext cx="1887387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r="26658"/>
            <a:stretch/>
          </p:blipFill>
          <p:spPr bwMode="auto">
            <a:xfrm>
              <a:off x="2725420" y="4181653"/>
              <a:ext cx="182880" cy="51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object 31"/>
          <p:cNvSpPr txBox="1"/>
          <p:nvPr/>
        </p:nvSpPr>
        <p:spPr>
          <a:xfrm>
            <a:off x="2640976" y="5798659"/>
            <a:ext cx="2483473" cy="344966"/>
          </a:xfrm>
          <a:prstGeom prst="rect">
            <a:avLst/>
          </a:prstGeom>
          <a:noFill/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3</a:t>
            </a:r>
            <a:r>
              <a:rPr sz="2000" b="1" spc="-5" dirty="0" smtClean="0">
                <a:latin typeface="Times New Roman"/>
                <a:cs typeface="Times New Roman"/>
              </a:rPr>
              <a:t>-</a:t>
            </a:r>
            <a:r>
              <a:rPr sz="2000" b="1" spc="-120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Asphaltic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Lining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8" name="object 30"/>
          <p:cNvSpPr txBox="1"/>
          <p:nvPr/>
        </p:nvSpPr>
        <p:spPr>
          <a:xfrm>
            <a:off x="2603500" y="4274659"/>
            <a:ext cx="3362325" cy="344966"/>
          </a:xfrm>
          <a:prstGeom prst="rect">
            <a:avLst/>
          </a:prstGeom>
          <a:noFill/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lang="en-US" sz="2000" b="1" spc="-5" dirty="0" smtClean="0">
                <a:latin typeface="Times New Roman"/>
                <a:cs typeface="Times New Roman"/>
              </a:rPr>
              <a:t>2</a:t>
            </a:r>
            <a:r>
              <a:rPr sz="2000" b="1" spc="-5" dirty="0" smtClean="0">
                <a:latin typeface="Times New Roman"/>
                <a:cs typeface="Times New Roman"/>
              </a:rPr>
              <a:t>-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Brick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and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Boulder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Lining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9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18400" y="3095625"/>
            <a:ext cx="2552700" cy="1709172"/>
          </a:xfrm>
          <a:prstGeom prst="rect">
            <a:avLst/>
          </a:prstGeom>
        </p:spPr>
      </p:pic>
      <p:sp>
        <p:nvSpPr>
          <p:cNvPr id="50" name="object 32"/>
          <p:cNvSpPr txBox="1"/>
          <p:nvPr/>
        </p:nvSpPr>
        <p:spPr>
          <a:xfrm>
            <a:off x="7649784" y="4797870"/>
            <a:ext cx="2421316" cy="44371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01015">
              <a:lnSpc>
                <a:spcPct val="100000"/>
              </a:lnSpc>
              <a:spcBef>
                <a:spcPts val="640"/>
              </a:spcBef>
            </a:pPr>
            <a:r>
              <a:rPr sz="1200" spc="-5" dirty="0" smtClean="0">
                <a:latin typeface="Times New Roman"/>
                <a:cs typeface="Times New Roman"/>
              </a:rPr>
              <a:t>Brick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Lining</a:t>
            </a:r>
            <a:endParaRPr sz="1200" dirty="0">
              <a:latin typeface="Times New Roman"/>
              <a:cs typeface="Times New Roman"/>
            </a:endParaRPr>
          </a:p>
          <a:p>
            <a:pPr marL="808355" marR="5080" indent="-796290" algn="ctr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https://</a:t>
            </a:r>
            <a:r>
              <a:rPr sz="900" dirty="0" smtClean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theconstructor.org/w</a:t>
            </a:r>
            <a:r>
              <a:rPr sz="900" spc="-5" dirty="0" smtClean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a</a:t>
            </a:r>
            <a:r>
              <a:rPr sz="900" dirty="0" smtClean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ter-resources/canal</a:t>
            </a:r>
            <a:r>
              <a:rPr lang="en-US" sz="9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51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89500" y="5253484"/>
            <a:ext cx="2956299" cy="1525968"/>
          </a:xfrm>
          <a:prstGeom prst="rect">
            <a:avLst/>
          </a:prstGeom>
        </p:spPr>
      </p:pic>
      <p:sp>
        <p:nvSpPr>
          <p:cNvPr id="52" name="object 35"/>
          <p:cNvSpPr txBox="1"/>
          <p:nvPr/>
        </p:nvSpPr>
        <p:spPr>
          <a:xfrm>
            <a:off x="4889500" y="6640832"/>
            <a:ext cx="2643505" cy="72199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84175" algn="ctr">
              <a:lnSpc>
                <a:spcPct val="100000"/>
              </a:lnSpc>
              <a:spcBef>
                <a:spcPts val="1190"/>
              </a:spcBef>
            </a:pPr>
            <a:r>
              <a:rPr sz="1400" spc="-5" dirty="0">
                <a:latin typeface="Times New Roman"/>
                <a:cs typeface="Times New Roman"/>
              </a:rPr>
              <a:t>Asphaltic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Lining</a:t>
            </a:r>
            <a:endParaRPr sz="1400" dirty="0">
              <a:latin typeface="Times New Roman"/>
              <a:cs typeface="Times New Roman"/>
            </a:endParaRPr>
          </a:p>
          <a:p>
            <a:pPr marL="456565" marR="5080" indent="-444500">
              <a:lnSpc>
                <a:spcPct val="100000"/>
              </a:lnSpc>
              <a:spcBef>
                <a:spcPts val="550"/>
              </a:spcBef>
            </a:pPr>
            <a:r>
              <a:rPr sz="900" spc="-5" dirty="0">
                <a:solidFill>
                  <a:srgbClr val="0000FF"/>
                </a:solidFill>
                <a:latin typeface="Times New Roman"/>
                <a:cs typeface="Times New Roman"/>
              </a:rPr>
              <a:t>https://envirotecmagazine.com/2017/06/28/asphalt- </a:t>
            </a:r>
            <a:r>
              <a:rPr sz="900" spc="-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000FF"/>
                </a:solidFill>
                <a:latin typeface="Times New Roman"/>
                <a:cs typeface="Times New Roman"/>
              </a:rPr>
              <a:t>lining-of-landfill-cell-at-westmill/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7132</TotalTime>
  <Words>1348</Words>
  <Application>Microsoft Office PowerPoint</Application>
  <PresentationFormat>Custom</PresentationFormat>
  <Paragraphs>138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Document</vt:lpstr>
      <vt:lpstr>Seepage loss from unlined, lined, and cracked-lined canals: a case study of Ismailia canal reach from 28.00-49.00 Km, Egypt</vt:lpstr>
      <vt:lpstr>Introduction</vt:lpstr>
      <vt:lpstr>PowerPoint Presentation</vt:lpstr>
      <vt:lpstr>Purpose and objectives </vt:lpstr>
      <vt:lpstr>Lining</vt:lpstr>
      <vt:lpstr>Advantages of lining</vt:lpstr>
      <vt:lpstr>Advantages of lining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Presentation(Final).ppt [Compatibility Mode]</dc:title>
  <dc:creator>ismail</dc:creator>
  <cp:lastModifiedBy>user</cp:lastModifiedBy>
  <cp:revision>44</cp:revision>
  <dcterms:created xsi:type="dcterms:W3CDTF">2022-03-10T12:38:08Z</dcterms:created>
  <dcterms:modified xsi:type="dcterms:W3CDTF">2022-05-25T14:54:31Z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2022-03-10T00:00:00Z</vt:filetime>
  </property>
</Properties>
</file>