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10" r:id="rId1"/>
  </p:sldMasterIdLst>
  <p:notesMasterIdLst>
    <p:notesMasterId r:id="rId11"/>
  </p:notesMasterIdLst>
  <p:sldIdLst>
    <p:sldId id="275" r:id="rId2"/>
    <p:sldId id="279" r:id="rId3"/>
    <p:sldId id="302" r:id="rId4"/>
    <p:sldId id="277" r:id="rId5"/>
    <p:sldId id="258" r:id="rId6"/>
    <p:sldId id="257" r:id="rId7"/>
    <p:sldId id="265" r:id="rId8"/>
    <p:sldId id="287" r:id="rId9"/>
    <p:sldId id="286"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A0B0D"/>
    <a:srgbClr val="AFABAB"/>
    <a:srgbClr val="E67817"/>
    <a:srgbClr val="FFF974"/>
    <a:srgbClr val="00FF0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6391" autoAdjust="0"/>
  </p:normalViewPr>
  <p:slideViewPr>
    <p:cSldViewPr snapToGrid="0">
      <p:cViewPr varScale="1">
        <p:scale>
          <a:sx n="115" d="100"/>
          <a:sy n="115" d="100"/>
        </p:scale>
        <p:origin x="612" y="120"/>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F6A45-918E-462E-80E0-93C7148C61BA}" type="datetimeFigureOut">
              <a:rPr lang="zh-CN" altLang="en-US" smtClean="0"/>
              <a:t>2022/5/24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1D6C2-C663-40BB-B2B3-F7EA480E5974}" type="slidenum">
              <a:rPr lang="zh-CN" altLang="en-US" smtClean="0"/>
              <a:t>‹#›</a:t>
            </a:fld>
            <a:endParaRPr lang="zh-CN" altLang="en-US"/>
          </a:p>
        </p:txBody>
      </p:sp>
    </p:spTree>
    <p:extLst>
      <p:ext uri="{BB962C8B-B14F-4D97-AF65-F5344CB8AC3E}">
        <p14:creationId xmlns:p14="http://schemas.microsoft.com/office/powerpoint/2010/main" val="1584990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Hello, everyone, it’s my great honor to be here to do my presentation today. My name is Xu Lili, and I am a postgraduate from the School of Geosciences, China university of petroleum. The topic of my presentation is 3D fault plane SGR calculation for fault sealing in Petrel software: An example from </a:t>
            </a:r>
            <a:r>
              <a:rPr lang="en-US" altLang="zh-CN" sz="1200" b="1" kern="100" baseline="0" dirty="0" err="1"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Wenchang</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9/8 area of the Pearl River Mouth Basin,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8211D6C2-C663-40BB-B2B3-F7EA480E5974}" type="slidenum">
              <a:rPr lang="zh-CN" altLang="en-US" smtClean="0"/>
              <a:t>1</a:t>
            </a:fld>
            <a:endParaRPr lang="zh-CN" altLang="en-US"/>
          </a:p>
        </p:txBody>
      </p:sp>
    </p:spTree>
    <p:extLst>
      <p:ext uri="{BB962C8B-B14F-4D97-AF65-F5344CB8AC3E}">
        <p14:creationId xmlns:p14="http://schemas.microsoft.com/office/powerpoint/2010/main" val="92546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My presentation will cover the following aspects.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Geological settings of the study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Principles and quantitative evaluation methods of fault sealing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Results and evaluation of fault sealing in the study area</a:t>
            </a:r>
          </a:p>
        </p:txBody>
      </p:sp>
      <p:sp>
        <p:nvSpPr>
          <p:cNvPr id="4" name="灯片编号占位符 3"/>
          <p:cNvSpPr>
            <a:spLocks noGrp="1"/>
          </p:cNvSpPr>
          <p:nvPr>
            <p:ph type="sldNum" sz="quarter" idx="10"/>
          </p:nvPr>
        </p:nvSpPr>
        <p:spPr/>
        <p:txBody>
          <a:bodyPr/>
          <a:lstStyle/>
          <a:p>
            <a:fld id="{8211D6C2-C663-40BB-B2B3-F7EA480E5974}" type="slidenum">
              <a:rPr lang="zh-CN" altLang="en-US" smtClean="0"/>
              <a:t>2</a:t>
            </a:fld>
            <a:endParaRPr lang="zh-CN" altLang="en-US"/>
          </a:p>
        </p:txBody>
      </p:sp>
    </p:spTree>
    <p:extLst>
      <p:ext uri="{BB962C8B-B14F-4D97-AF65-F5344CB8AC3E}">
        <p14:creationId xmlns:p14="http://schemas.microsoft.com/office/powerpoint/2010/main" val="116920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Our study area called </a:t>
            </a:r>
            <a:r>
              <a:rPr lang="en-US" altLang="zh-CN" sz="1200" b="1" kern="100" baseline="0" dirty="0" err="1"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Wenchang</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9/8 area, one of the most promising hydrocarbon accumulation zones in the western Pearl River Mouth Basin, offshore South China Sea, which has a double structural layers. In this area, oil and gas are mainly accumulated in the Zhuhai and </a:t>
            </a:r>
            <a:r>
              <a:rPr lang="en-US" altLang="zh-CN" sz="1200" b="1" kern="100" baseline="0" dirty="0" err="1"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Zhujiang</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formations.</a:t>
            </a:r>
            <a:endParaRPr lang="zh-CN" altLang="en-US" sz="1200" b="1" kern="10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211D6C2-C663-40BB-B2B3-F7EA480E5974}" type="slidenum">
              <a:rPr lang="zh-CN" altLang="en-US" smtClean="0"/>
              <a:t>3</a:t>
            </a:fld>
            <a:endParaRPr lang="zh-CN" altLang="en-US"/>
          </a:p>
        </p:txBody>
      </p:sp>
    </p:spTree>
    <p:extLst>
      <p:ext uri="{BB962C8B-B14F-4D97-AF65-F5344CB8AC3E}">
        <p14:creationId xmlns:p14="http://schemas.microsoft.com/office/powerpoint/2010/main" val="154666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Hydrocarbon reservoirs in Zhuhai formation are generally related to faults, which are mainly located at the intersection area between the NW-striking faults and NE-striking faults. Furthermore, previous petroleum exploration indicates that oil and gas are mainly laterally sealed by faults. Accordingly, we selected 2 target structures as the next exploration areas. Due to the complex development of fault, it is difficult to evaluate the lateral fault sealing in the study area. Therefore, high-resolution fault sealing calculation like shale-gauge-ratio (SGR) has a significant influence on further petroleum production. The key task of our study is to evaluate lateral fault sealing to help guide oil and gas exploration in </a:t>
            </a:r>
            <a:r>
              <a:rPr lang="en-US" altLang="zh-CN" sz="1200" b="1" kern="100" baseline="0" dirty="0" err="1"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Wenchang</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9/8 area.</a:t>
            </a:r>
            <a:endParaRPr lang="zh-CN" altLang="en-US" dirty="0"/>
          </a:p>
        </p:txBody>
      </p:sp>
      <p:sp>
        <p:nvSpPr>
          <p:cNvPr id="4" name="灯片编号占位符 3"/>
          <p:cNvSpPr>
            <a:spLocks noGrp="1"/>
          </p:cNvSpPr>
          <p:nvPr>
            <p:ph type="sldNum" sz="quarter" idx="10"/>
          </p:nvPr>
        </p:nvSpPr>
        <p:spPr/>
        <p:txBody>
          <a:bodyPr/>
          <a:lstStyle/>
          <a:p>
            <a:fld id="{8211D6C2-C663-40BB-B2B3-F7EA480E5974}" type="slidenum">
              <a:rPr lang="zh-CN" altLang="en-US" smtClean="0"/>
              <a:t>4</a:t>
            </a:fld>
            <a:endParaRPr lang="zh-CN" altLang="en-US"/>
          </a:p>
        </p:txBody>
      </p:sp>
    </p:spTree>
    <p:extLst>
      <p:ext uri="{BB962C8B-B14F-4D97-AF65-F5344CB8AC3E}">
        <p14:creationId xmlns:p14="http://schemas.microsoft.com/office/powerpoint/2010/main" val="133327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Since fault is a 3D geological body with a complex internal structure rather than a simple surface, there are many types of lateral fault sealing principles, such as </a:t>
            </a:r>
            <a:r>
              <a:rPr lang="en-US" altLang="zh-CN" sz="1200" b="1" kern="100" baseline="0" dirty="0" err="1"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Juxtaposion</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seal, fault rock seal and rock-forming action seal, and quantitative evaluation methods proposed by Allan, Yielding and  others. We chose the quantitative characterization method of SGR value to evaluate fault sealing, which is the most suitable method for our study area. </a:t>
            </a:r>
            <a:endParaRPr lang="zh-CN" altLang="en-US" dirty="0"/>
          </a:p>
        </p:txBody>
      </p:sp>
      <p:sp>
        <p:nvSpPr>
          <p:cNvPr id="4" name="灯片编号占位符 3"/>
          <p:cNvSpPr>
            <a:spLocks noGrp="1"/>
          </p:cNvSpPr>
          <p:nvPr>
            <p:ph type="sldNum" sz="quarter" idx="10"/>
          </p:nvPr>
        </p:nvSpPr>
        <p:spPr/>
        <p:txBody>
          <a:bodyPr/>
          <a:lstStyle/>
          <a:p>
            <a:fld id="{8211D6C2-C663-40BB-B2B3-F7EA480E5974}" type="slidenum">
              <a:rPr lang="zh-CN" altLang="en-US" smtClean="0"/>
              <a:t>5</a:t>
            </a:fld>
            <a:endParaRPr lang="zh-CN" altLang="en-US"/>
          </a:p>
        </p:txBody>
      </p:sp>
    </p:spTree>
    <p:extLst>
      <p:ext uri="{BB962C8B-B14F-4D97-AF65-F5344CB8AC3E}">
        <p14:creationId xmlns:p14="http://schemas.microsoft.com/office/powerpoint/2010/main" val="70131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However,</a:t>
            </a:r>
            <a:r>
              <a:rPr lang="en-US" altLang="zh-CN" sz="1200" b="1" kern="1200" dirty="0" smtClean="0">
                <a:solidFill>
                  <a:schemeClr val="tx1"/>
                </a:solidFill>
                <a:effectLst/>
                <a:latin typeface="+mn-lt"/>
                <a:ea typeface="+mn-ea"/>
                <a:cs typeface="+mn-cs"/>
              </a:rPr>
              <a:t> after testing several methods,</a:t>
            </a:r>
            <a:r>
              <a:rPr lang="en-US" altLang="zh-CN" sz="1200" b="1" kern="100" baseline="0" dirty="0" smtClean="0">
                <a:solidFill>
                  <a:schemeClr val="tx1"/>
                </a:solidFill>
                <a:latin typeface="黑体" panose="02010609060101010101" pitchFamily="49" charset="-122"/>
                <a:ea typeface="黑体" panose="02010609060101010101" pitchFamily="49" charset="-122"/>
                <a:cs typeface="Times New Roman" panose="02020603050405020304" pitchFamily="18" charset="0"/>
              </a:rPr>
              <a:t> we found that previous methods of SGR values can only characterize single or discontinuous points of SGR values for one fault rather than providing the SGR values for the entire fault plane, which could impact future petroleum exploration. </a:t>
            </a:r>
            <a:endParaRPr lang="zh-CN" altLang="en-US" dirty="0" smtClean="0"/>
          </a:p>
          <a:p>
            <a:r>
              <a:rPr lang="en-US" altLang="zh-CN" sz="1200" b="1" kern="1200" dirty="0" smtClean="0">
                <a:solidFill>
                  <a:schemeClr val="tx1"/>
                </a:solidFill>
                <a:effectLst/>
                <a:latin typeface="+mn-lt"/>
                <a:ea typeface="+mn-ea"/>
                <a:cs typeface="+mn-cs"/>
              </a:rPr>
              <a:t>So we established the 3D fault plane SGR calculation method, which is based on the Petrel software platform.</a:t>
            </a:r>
            <a:endParaRPr lang="zh-CN" altLang="zh-CN" sz="1200" kern="1200" dirty="0" smtClean="0">
              <a:solidFill>
                <a:schemeClr val="tx1"/>
              </a:solidFill>
              <a:effectLst/>
              <a:latin typeface="+mn-lt"/>
              <a:ea typeface="+mn-ea"/>
              <a:cs typeface="+mn-cs"/>
            </a:endParaRPr>
          </a:p>
          <a:p>
            <a:r>
              <a:rPr lang="en-US" altLang="zh-CN" sz="1200" b="1" kern="1200" dirty="0" smtClean="0">
                <a:solidFill>
                  <a:schemeClr val="tx1"/>
                </a:solidFill>
                <a:effectLst/>
                <a:latin typeface="+mn-lt"/>
                <a:ea typeface="+mn-ea"/>
                <a:cs typeface="+mn-cs"/>
              </a:rPr>
              <a:t>Here are the analytical processes of this method, and the essence of this method is that it can evaluate the fault sealing by displaying the lithological opposition of the two plates of the fault and the SGR values of the mudstone coating of the entire fault.</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8211D6C2-C663-40BB-B2B3-F7EA480E5974}" type="slidenum">
              <a:rPr lang="zh-CN" altLang="en-US" smtClean="0"/>
              <a:t>6</a:t>
            </a:fld>
            <a:endParaRPr lang="zh-CN" altLang="en-US"/>
          </a:p>
        </p:txBody>
      </p:sp>
    </p:spTree>
    <p:extLst>
      <p:ext uri="{BB962C8B-B14F-4D97-AF65-F5344CB8AC3E}">
        <p14:creationId xmlns:p14="http://schemas.microsoft.com/office/powerpoint/2010/main" val="80646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We then used this method on proven oil-bearing structures and target structures in </a:t>
            </a:r>
            <a:r>
              <a:rPr lang="en-US" altLang="zh-CN" sz="1200" b="1" kern="1200" dirty="0" err="1" smtClean="0">
                <a:solidFill>
                  <a:schemeClr val="tx1"/>
                </a:solidFill>
                <a:effectLst/>
                <a:latin typeface="+mn-lt"/>
                <a:ea typeface="+mn-ea"/>
                <a:cs typeface="+mn-cs"/>
              </a:rPr>
              <a:t>Wenchang</a:t>
            </a:r>
            <a:r>
              <a:rPr lang="en-US" altLang="zh-CN" sz="1200" b="1" kern="1200" dirty="0" smtClean="0">
                <a:solidFill>
                  <a:schemeClr val="tx1"/>
                </a:solidFill>
                <a:effectLst/>
                <a:latin typeface="+mn-lt"/>
                <a:ea typeface="+mn-ea"/>
                <a:cs typeface="+mn-cs"/>
              </a:rPr>
              <a:t> 9/8 area. The results show that: the 3D fault plane SGR of the </a:t>
            </a:r>
            <a:r>
              <a:rPr lang="en-US" altLang="zh-CN" sz="1200" b="1" kern="1200" dirty="0" err="1" smtClean="0">
                <a:solidFill>
                  <a:schemeClr val="tx1"/>
                </a:solidFill>
                <a:effectLst/>
                <a:latin typeface="+mn-lt"/>
                <a:ea typeface="+mn-ea"/>
                <a:cs typeface="+mn-cs"/>
              </a:rPr>
              <a:t>Wenchang</a:t>
            </a:r>
            <a:r>
              <a:rPr lang="en-US" altLang="zh-CN" sz="1200" b="1" kern="1200" dirty="0" smtClean="0">
                <a:solidFill>
                  <a:schemeClr val="tx1"/>
                </a:solidFill>
                <a:effectLst/>
                <a:latin typeface="+mn-lt"/>
                <a:ea typeface="+mn-ea"/>
                <a:cs typeface="+mn-cs"/>
              </a:rPr>
              <a:t> -A oil-bearing structure reaches 35%-45%, and </a:t>
            </a:r>
            <a:r>
              <a:rPr lang="en-US" altLang="zh-CN" sz="1200" b="1" kern="1200" dirty="0" err="1" smtClean="0">
                <a:solidFill>
                  <a:schemeClr val="tx1"/>
                </a:solidFill>
                <a:effectLst/>
                <a:latin typeface="+mn-lt"/>
                <a:ea typeface="+mn-ea"/>
                <a:cs typeface="+mn-cs"/>
              </a:rPr>
              <a:t>Wenchang</a:t>
            </a:r>
            <a:r>
              <a:rPr lang="en-US" altLang="zh-CN" sz="1200" b="1" kern="1200" dirty="0" smtClean="0">
                <a:solidFill>
                  <a:schemeClr val="tx1"/>
                </a:solidFill>
                <a:effectLst/>
                <a:latin typeface="+mn-lt"/>
                <a:ea typeface="+mn-ea"/>
                <a:cs typeface="+mn-cs"/>
              </a:rPr>
              <a:t> -B oil-bearing structure reaches 40%-55%, indicating that they have good fault sealing. Therefore, the 3D fault plane SGR in </a:t>
            </a:r>
            <a:r>
              <a:rPr lang="en-US" altLang="zh-CN" sz="1200" b="1" kern="1200" dirty="0" err="1" smtClean="0">
                <a:solidFill>
                  <a:schemeClr val="tx1"/>
                </a:solidFill>
                <a:effectLst/>
                <a:latin typeface="+mn-lt"/>
                <a:ea typeface="+mn-ea"/>
                <a:cs typeface="+mn-cs"/>
              </a:rPr>
              <a:t>Wenchang</a:t>
            </a:r>
            <a:r>
              <a:rPr lang="en-US" altLang="zh-CN" sz="1200" b="1" kern="1200" dirty="0" smtClean="0">
                <a:solidFill>
                  <a:schemeClr val="tx1"/>
                </a:solidFill>
                <a:effectLst/>
                <a:latin typeface="+mn-lt"/>
                <a:ea typeface="+mn-ea"/>
                <a:cs typeface="+mn-cs"/>
              </a:rPr>
              <a:t> A and B oil-bearing structures are generally consistent with the results of petroleum exploration.</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8211D6C2-C663-40BB-B2B3-F7EA480E5974}" type="slidenum">
              <a:rPr lang="zh-CN" altLang="en-US" smtClean="0"/>
              <a:t>7</a:t>
            </a:fld>
            <a:endParaRPr lang="zh-CN" altLang="en-US"/>
          </a:p>
        </p:txBody>
      </p:sp>
    </p:spTree>
    <p:extLst>
      <p:ext uri="{BB962C8B-B14F-4D97-AF65-F5344CB8AC3E}">
        <p14:creationId xmlns:p14="http://schemas.microsoft.com/office/powerpoint/2010/main" val="807059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For the target structures, the 3D fault plane SGR in target 1 reaches 35%-55%, it is very high, so target 1 is supposed to be the next promising exploration area, while the target 2 is just 20%-25%, which indicates poor fault sealing and high exploration risk at this target area.</a:t>
            </a:r>
            <a:endParaRPr lang="zh-CN" altLang="en-US" dirty="0"/>
          </a:p>
        </p:txBody>
      </p:sp>
      <p:sp>
        <p:nvSpPr>
          <p:cNvPr id="4" name="灯片编号占位符 3"/>
          <p:cNvSpPr>
            <a:spLocks noGrp="1"/>
          </p:cNvSpPr>
          <p:nvPr>
            <p:ph type="sldNum" sz="quarter" idx="10"/>
          </p:nvPr>
        </p:nvSpPr>
        <p:spPr/>
        <p:txBody>
          <a:bodyPr/>
          <a:lstStyle/>
          <a:p>
            <a:fld id="{8211D6C2-C663-40BB-B2B3-F7EA480E5974}" type="slidenum">
              <a:rPr lang="zh-CN" altLang="en-US" smtClean="0"/>
              <a:t>8</a:t>
            </a:fld>
            <a:endParaRPr lang="zh-CN" altLang="en-US"/>
          </a:p>
        </p:txBody>
      </p:sp>
    </p:spTree>
    <p:extLst>
      <p:ext uri="{BB962C8B-B14F-4D97-AF65-F5344CB8AC3E}">
        <p14:creationId xmlns:p14="http://schemas.microsoft.com/office/powerpoint/2010/main" val="90846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prstClr val="black"/>
                </a:solidFill>
                <a:latin typeface="微软雅黑" panose="020B0503020204020204" pitchFamily="34" charset="-122"/>
                <a:ea typeface="微软雅黑" panose="020B0503020204020204" pitchFamily="34" charset="-122"/>
              </a:rPr>
              <a:t>Ok. That’s all for my presentation, Thanks for your listening.</a:t>
            </a:r>
            <a:endParaRPr lang="zh-CN" altLang="en-US" dirty="0"/>
          </a:p>
        </p:txBody>
      </p:sp>
      <p:sp>
        <p:nvSpPr>
          <p:cNvPr id="4" name="灯片编号占位符 3"/>
          <p:cNvSpPr>
            <a:spLocks noGrp="1"/>
          </p:cNvSpPr>
          <p:nvPr>
            <p:ph type="sldNum" sz="quarter" idx="5"/>
          </p:nvPr>
        </p:nvSpPr>
        <p:spPr/>
        <p:txBody>
          <a:bodyPr/>
          <a:lstStyle/>
          <a:p>
            <a:fld id="{300B0C58-34C1-407D-8B98-6A805FA65901}" type="slidenum">
              <a:rPr lang="zh-CN" altLang="en-US" smtClean="0"/>
              <a:t>9</a:t>
            </a:fld>
            <a:endParaRPr lang="zh-CN" altLang="en-US"/>
          </a:p>
        </p:txBody>
      </p:sp>
    </p:spTree>
    <p:extLst>
      <p:ext uri="{BB962C8B-B14F-4D97-AF65-F5344CB8AC3E}">
        <p14:creationId xmlns:p14="http://schemas.microsoft.com/office/powerpoint/2010/main" val="456046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530104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391573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113408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3642544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291888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135964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123706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308266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216642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346885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EF107B97-EA43-442C-ABFC-877399927BFD}" type="datetimeFigureOut">
              <a:rPr lang="zh-CN" altLang="en-US" smtClean="0"/>
              <a:t>2022/5/24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4275457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07B97-EA43-442C-ABFC-877399927BFD}" type="datetimeFigureOut">
              <a:rPr lang="zh-CN" altLang="en-US" smtClean="0"/>
              <a:t>2022/5/24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72CF2-11AB-48F3-A590-C3E4999E75E0}" type="slidenum">
              <a:rPr lang="zh-CN" altLang="en-US" smtClean="0"/>
              <a:t>‹#›</a:t>
            </a:fld>
            <a:endParaRPr lang="zh-CN" altLang="en-US"/>
          </a:p>
        </p:txBody>
      </p:sp>
    </p:spTree>
    <p:extLst>
      <p:ext uri="{BB962C8B-B14F-4D97-AF65-F5344CB8AC3E}">
        <p14:creationId xmlns:p14="http://schemas.microsoft.com/office/powerpoint/2010/main" val="3146264960"/>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txBox="1">
            <a:spLocks/>
          </p:cNvSpPr>
          <p:nvPr/>
        </p:nvSpPr>
        <p:spPr>
          <a:xfrm>
            <a:off x="942973" y="3102761"/>
            <a:ext cx="10553700" cy="779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b="1" dirty="0" smtClean="0">
                <a:latin typeface="Times New Roman" panose="02020603050405020304" pitchFamily="18" charset="0"/>
                <a:ea typeface="黑体" panose="02010609060101010101" pitchFamily="49" charset="-122"/>
                <a:cs typeface="Times New Roman" panose="02020603050405020304" pitchFamily="18" charset="0"/>
              </a:rPr>
              <a:t>An example from Wenchang 9/8 area of the Pearl River Mouth Basin</a:t>
            </a:r>
            <a:r>
              <a:rPr lang="zh-CN" altLang="en-US"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smtClean="0">
                <a:latin typeface="Times New Roman" panose="02020603050405020304" pitchFamily="18" charset="0"/>
                <a:ea typeface="黑体" panose="02010609060101010101" pitchFamily="49" charset="-122"/>
                <a:cs typeface="Times New Roman" panose="02020603050405020304" pitchFamily="18" charset="0"/>
              </a:rPr>
              <a:t>China</a:t>
            </a:r>
            <a:endParaRPr lang="zh-CN" altLang="en-US" dirty="0"/>
          </a:p>
        </p:txBody>
      </p:sp>
      <p:sp>
        <p:nvSpPr>
          <p:cNvPr id="5" name="Rectangle 2"/>
          <p:cNvSpPr txBox="1">
            <a:spLocks noChangeArrowheads="1"/>
          </p:cNvSpPr>
          <p:nvPr/>
        </p:nvSpPr>
        <p:spPr bwMode="auto">
          <a:xfrm>
            <a:off x="1209134" y="1790604"/>
            <a:ext cx="10021377"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en-US" altLang="zh-CN" sz="3100" b="1" dirty="0" smtClean="0">
                <a:latin typeface="Times New Roman" panose="02020603050405020304" pitchFamily="18" charset="0"/>
                <a:ea typeface="黑体" panose="02010609060101010101" pitchFamily="49" charset="-122"/>
                <a:cs typeface="Times New Roman" panose="02020603050405020304" pitchFamily="18" charset="0"/>
              </a:rPr>
              <a:t>3D fault plane SGR(shale gouge ratio) calculation for fault sealing in Petrel software: </a:t>
            </a:r>
          </a:p>
        </p:txBody>
      </p:sp>
      <p:pic>
        <p:nvPicPr>
          <p:cNvPr id="6" name="图片 5"/>
          <p:cNvPicPr>
            <a:picLocks noChangeAspect="1"/>
          </p:cNvPicPr>
          <p:nvPr/>
        </p:nvPicPr>
        <p:blipFill rotWithShape="1">
          <a:blip r:embed="rId3"/>
          <a:srcRect l="14603" t="10024" r="3074" b="10471"/>
          <a:stretch/>
        </p:blipFill>
        <p:spPr>
          <a:xfrm>
            <a:off x="8790265" y="0"/>
            <a:ext cx="3401735" cy="834852"/>
          </a:xfrm>
          <a:prstGeom prst="rect">
            <a:avLst/>
          </a:prstGeom>
          <a:pattFill prst="pct5">
            <a:fgClr>
              <a:schemeClr val="accent1"/>
            </a:fgClr>
            <a:bgClr>
              <a:schemeClr val="bg1"/>
            </a:bgClr>
          </a:pattFill>
        </p:spPr>
      </p:pic>
      <p:pic>
        <p:nvPicPr>
          <p:cNvPr id="7" name="Picture 9" descr="logo">
            <a:extLst>
              <a:ext uri="{FF2B5EF4-FFF2-40B4-BE49-F238E27FC236}">
                <a16:creationId xmlns:a16="http://schemas.microsoft.com/office/drawing/2014/main" id="{1D466607-2CCD-4831-A875-1A6397C17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9050"/>
            <a:ext cx="3307358" cy="83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副标题 2"/>
          <p:cNvSpPr txBox="1">
            <a:spLocks/>
          </p:cNvSpPr>
          <p:nvPr/>
        </p:nvSpPr>
        <p:spPr>
          <a:xfrm>
            <a:off x="4238623" y="4958407"/>
            <a:ext cx="3962401" cy="893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School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of </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Geosciences</a:t>
            </a:r>
          </a:p>
          <a:p>
            <a:pPr marL="0" indent="0" algn="ctr">
              <a:buNone/>
            </a:pP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China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university of </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petroleum</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indent="0" algn="ctr">
              <a:buNone/>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16"/>
          <p:cNvSpPr/>
          <p:nvPr/>
        </p:nvSpPr>
        <p:spPr>
          <a:xfrm>
            <a:off x="5621649" y="4394933"/>
            <a:ext cx="931665" cy="400110"/>
          </a:xfrm>
          <a:prstGeom prst="rect">
            <a:avLst/>
          </a:prstGeom>
        </p:spPr>
        <p:txBody>
          <a:bodyPr wrap="none">
            <a:spAutoFit/>
          </a:bodyPr>
          <a:lstStyle/>
          <a:p>
            <a:pPr lvl="0" algn="ctr"/>
            <a:r>
              <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Xu Lili</a:t>
            </a:r>
          </a:p>
        </p:txBody>
      </p:sp>
      <p:sp>
        <p:nvSpPr>
          <p:cNvPr id="18" name="矩形 17"/>
          <p:cNvSpPr/>
          <p:nvPr/>
        </p:nvSpPr>
        <p:spPr>
          <a:xfrm>
            <a:off x="5555088" y="6015534"/>
            <a:ext cx="1338828" cy="400110"/>
          </a:xfrm>
          <a:prstGeom prst="rect">
            <a:avLst/>
          </a:prstGeom>
        </p:spPr>
        <p:txBody>
          <a:bodyPr wrap="none">
            <a:spAutoFit/>
          </a:bodyPr>
          <a:lstStyle/>
          <a:p>
            <a:pPr lvl="0" algn="ctr"/>
            <a:r>
              <a:rPr lang="en-US" altLang="zh-CN" sz="20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2022.05.26</a:t>
            </a:r>
            <a:endPar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Rectangle 5">
            <a:extLst>
              <a:ext uri="{FF2B5EF4-FFF2-40B4-BE49-F238E27FC236}">
                <a16:creationId xmlns:a16="http://schemas.microsoft.com/office/drawing/2014/main" id="{DFAB9BCC-E9F6-4BF1-AA05-EEDC4F2F3849}"/>
              </a:ext>
            </a:extLst>
          </p:cNvPr>
          <p:cNvSpPr>
            <a:spLocks noChangeArrowheads="1"/>
          </p:cNvSpPr>
          <p:nvPr/>
        </p:nvSpPr>
        <p:spPr bwMode="auto">
          <a:xfrm>
            <a:off x="0" y="838200"/>
            <a:ext cx="12192000" cy="158702"/>
          </a:xfrm>
          <a:prstGeom prst="rect">
            <a:avLst/>
          </a:prstGeom>
          <a:gradFill rotWithShape="1">
            <a:gsLst>
              <a:gs pos="0">
                <a:srgbClr val="0070C0"/>
              </a:gs>
              <a:gs pos="100000">
                <a:schemeClr val="bg1"/>
              </a:gs>
            </a:gsLst>
            <a:lin ang="0" scaled="1"/>
          </a:gradFill>
          <a:ln>
            <a:noFill/>
          </a:ln>
          <a:effectLst/>
        </p:spPr>
        <p:txBody>
          <a:bodyPr wrap="none" anchor="ctr"/>
          <a:lstStyle>
            <a:lvl1pPr>
              <a:defRPr b="1">
                <a:solidFill>
                  <a:schemeClr val="tx1"/>
                </a:solidFill>
                <a:latin typeface="Arial" panose="020B0604020202020204" pitchFamily="34" charset="0"/>
                <a:ea typeface="黑体" panose="02010609060101010101" pitchFamily="49" charset="-122"/>
              </a:defRPr>
            </a:lvl1pPr>
            <a:lvl2pPr marL="742950" indent="-285750">
              <a:defRPr b="1">
                <a:solidFill>
                  <a:schemeClr val="tx1"/>
                </a:solidFill>
                <a:latin typeface="Arial" panose="020B0604020202020204" pitchFamily="34" charset="0"/>
                <a:ea typeface="黑体" panose="02010609060101010101" pitchFamily="49" charset="-122"/>
              </a:defRPr>
            </a:lvl2pPr>
            <a:lvl3pPr marL="1143000" indent="-228600">
              <a:defRPr b="1">
                <a:solidFill>
                  <a:schemeClr val="tx1"/>
                </a:solidFill>
                <a:latin typeface="Arial" panose="020B0604020202020204" pitchFamily="34" charset="0"/>
                <a:ea typeface="黑体" panose="02010609060101010101" pitchFamily="49" charset="-122"/>
              </a:defRPr>
            </a:lvl3pPr>
            <a:lvl4pPr marL="1600200" indent="-228600">
              <a:defRPr b="1">
                <a:solidFill>
                  <a:schemeClr val="tx1"/>
                </a:solidFill>
                <a:latin typeface="Arial" panose="020B0604020202020204" pitchFamily="34" charset="0"/>
                <a:ea typeface="黑体" panose="02010609060101010101" pitchFamily="49" charset="-122"/>
              </a:defRPr>
            </a:lvl4pPr>
            <a:lvl5pPr marL="2057400" indent="-228600">
              <a:defRPr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黑体" panose="02010609060101010101" pitchFamily="49" charset="-122"/>
              </a:defRPr>
            </a:lvl9pPr>
          </a:lstStyle>
          <a:p>
            <a:pPr fontAlgn="base">
              <a:spcBef>
                <a:spcPct val="0"/>
              </a:spcBef>
              <a:spcAft>
                <a:spcPct val="0"/>
              </a:spcAft>
            </a:pPr>
            <a:endParaRPr lang="zh-CN" altLang="en-US" b="0" dirty="0">
              <a:ea typeface="宋体" panose="02010600030101010101" pitchFamily="2" charset="-122"/>
            </a:endParaRPr>
          </a:p>
        </p:txBody>
      </p:sp>
    </p:spTree>
    <p:extLst>
      <p:ext uri="{BB962C8B-B14F-4D97-AF65-F5344CB8AC3E}">
        <p14:creationId xmlns:p14="http://schemas.microsoft.com/office/powerpoint/2010/main" val="2263709157"/>
      </p:ext>
    </p:extLst>
  </p:cSld>
  <p:clrMapOvr>
    <a:masterClrMapping/>
  </p:clrMapOvr>
  <mc:AlternateContent xmlns:mc="http://schemas.openxmlformats.org/markup-compatibility/2006" xmlns:p14="http://schemas.microsoft.com/office/powerpoint/2010/main">
    <mc:Choice Requires="p14">
      <p:transition spd="slow" p14:dur="2000" advTm="14030"/>
    </mc:Choice>
    <mc:Fallback xmlns="">
      <p:transition spd="slow" advTm="1403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14603" t="10024" r="3074" b="10471"/>
          <a:stretch/>
        </p:blipFill>
        <p:spPr>
          <a:xfrm>
            <a:off x="9258300" y="0"/>
            <a:ext cx="2933700" cy="719987"/>
          </a:xfrm>
          <a:prstGeom prst="rect">
            <a:avLst/>
          </a:prstGeom>
        </p:spPr>
      </p:pic>
      <p:sp>
        <p:nvSpPr>
          <p:cNvPr id="5"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3054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sp>
        <p:nvSpPr>
          <p:cNvPr id="7" name="副标题 2"/>
          <p:cNvSpPr txBox="1">
            <a:spLocks/>
          </p:cNvSpPr>
          <p:nvPr/>
        </p:nvSpPr>
        <p:spPr>
          <a:xfrm>
            <a:off x="4991099" y="91065"/>
            <a:ext cx="2209801" cy="679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000" b="1" dirty="0" smtClean="0">
                <a:latin typeface="Times New Roman" panose="02020603050405020304" pitchFamily="18" charset="0"/>
                <a:ea typeface="黑体" panose="02010609060101010101" pitchFamily="49" charset="-122"/>
                <a:cs typeface="Times New Roman" panose="02020603050405020304" pitchFamily="18" charset="0"/>
              </a:rPr>
              <a:t>Outline</a:t>
            </a:r>
            <a:endParaRPr lang="zh-CN" altLang="en-US" sz="4000" dirty="0"/>
          </a:p>
        </p:txBody>
      </p:sp>
      <p:sp>
        <p:nvSpPr>
          <p:cNvPr id="8" name="副标题 2"/>
          <p:cNvSpPr txBox="1">
            <a:spLocks/>
          </p:cNvSpPr>
          <p:nvPr/>
        </p:nvSpPr>
        <p:spPr>
          <a:xfrm>
            <a:off x="344130" y="1966500"/>
            <a:ext cx="8430152" cy="497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1</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Geological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settings of the study area</a:t>
            </a:r>
          </a:p>
          <a:p>
            <a:pPr marL="0" indent="0" algn="ctr">
              <a:buNone/>
            </a:pP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副标题 2"/>
          <p:cNvSpPr txBox="1">
            <a:spLocks/>
          </p:cNvSpPr>
          <p:nvPr/>
        </p:nvSpPr>
        <p:spPr>
          <a:xfrm>
            <a:off x="1268362" y="3266071"/>
            <a:ext cx="10772775" cy="969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2.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Principles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and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quantitative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evaluation methods of fault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sealing</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副标题 2"/>
          <p:cNvSpPr txBox="1">
            <a:spLocks/>
          </p:cNvSpPr>
          <p:nvPr/>
        </p:nvSpPr>
        <p:spPr>
          <a:xfrm>
            <a:off x="948212" y="4516929"/>
            <a:ext cx="10295573" cy="987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3</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Results and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evaluation of fault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sealing in the study area</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60650203"/>
      </p:ext>
    </p:extLst>
  </p:cSld>
  <p:clrMapOvr>
    <a:masterClrMapping/>
  </p:clrMapOvr>
  <mc:AlternateContent xmlns:mc="http://schemas.openxmlformats.org/markup-compatibility/2006" xmlns:p14="http://schemas.microsoft.com/office/powerpoint/2010/main">
    <mc:Choice Requires="p14">
      <p:transition spd="slow" p14:dur="2000" advTm="7707"/>
    </mc:Choice>
    <mc:Fallback xmlns="">
      <p:transition spd="slow" advTm="770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417606" y="1412406"/>
            <a:ext cx="3224213" cy="3023445"/>
            <a:chOff x="4417606" y="1381584"/>
            <a:chExt cx="3224213" cy="3023445"/>
          </a:xfrm>
        </p:grpSpPr>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56083" t="-1" r="1376" b="35979"/>
            <a:stretch/>
          </p:blipFill>
          <p:spPr>
            <a:xfrm>
              <a:off x="4417606" y="1381584"/>
              <a:ext cx="3224213" cy="3023445"/>
            </a:xfrm>
            <a:prstGeom prst="rect">
              <a:avLst/>
            </a:prstGeom>
          </p:spPr>
        </p:pic>
        <p:sp>
          <p:nvSpPr>
            <p:cNvPr id="6" name="任意多边形 5"/>
            <p:cNvSpPr/>
            <p:nvPr/>
          </p:nvSpPr>
          <p:spPr>
            <a:xfrm>
              <a:off x="5476875" y="1862138"/>
              <a:ext cx="1978819" cy="1205825"/>
            </a:xfrm>
            <a:custGeom>
              <a:avLst/>
              <a:gdLst>
                <a:gd name="connsiteX0" fmla="*/ 0 w 1978819"/>
                <a:gd name="connsiteY0" fmla="*/ 1088231 h 1205825"/>
                <a:gd name="connsiteX1" fmla="*/ 57150 w 1978819"/>
                <a:gd name="connsiteY1" fmla="*/ 1114425 h 1205825"/>
                <a:gd name="connsiteX2" fmla="*/ 154781 w 1978819"/>
                <a:gd name="connsiteY2" fmla="*/ 1200150 h 1205825"/>
                <a:gd name="connsiteX3" fmla="*/ 161925 w 1978819"/>
                <a:gd name="connsiteY3" fmla="*/ 1195387 h 1205825"/>
                <a:gd name="connsiteX4" fmla="*/ 173831 w 1978819"/>
                <a:gd name="connsiteY4" fmla="*/ 1176337 h 1205825"/>
                <a:gd name="connsiteX5" fmla="*/ 202406 w 1978819"/>
                <a:gd name="connsiteY5" fmla="*/ 1150143 h 1205825"/>
                <a:gd name="connsiteX6" fmla="*/ 214313 w 1978819"/>
                <a:gd name="connsiteY6" fmla="*/ 1123950 h 1205825"/>
                <a:gd name="connsiteX7" fmla="*/ 221456 w 1978819"/>
                <a:gd name="connsiteY7" fmla="*/ 1109662 h 1205825"/>
                <a:gd name="connsiteX8" fmla="*/ 247650 w 1978819"/>
                <a:gd name="connsiteY8" fmla="*/ 1097756 h 1205825"/>
                <a:gd name="connsiteX9" fmla="*/ 264319 w 1978819"/>
                <a:gd name="connsiteY9" fmla="*/ 1083468 h 1205825"/>
                <a:gd name="connsiteX10" fmla="*/ 278606 w 1978819"/>
                <a:gd name="connsiteY10" fmla="*/ 1069181 h 1205825"/>
                <a:gd name="connsiteX11" fmla="*/ 290513 w 1978819"/>
                <a:gd name="connsiteY11" fmla="*/ 1028700 h 1205825"/>
                <a:gd name="connsiteX12" fmla="*/ 314325 w 1978819"/>
                <a:gd name="connsiteY12" fmla="*/ 1012031 h 1205825"/>
                <a:gd name="connsiteX13" fmla="*/ 328613 w 1978819"/>
                <a:gd name="connsiteY13" fmla="*/ 1004887 h 1205825"/>
                <a:gd name="connsiteX14" fmla="*/ 352425 w 1978819"/>
                <a:gd name="connsiteY14" fmla="*/ 995362 h 1205825"/>
                <a:gd name="connsiteX15" fmla="*/ 357188 w 1978819"/>
                <a:gd name="connsiteY15" fmla="*/ 976312 h 1205825"/>
                <a:gd name="connsiteX16" fmla="*/ 373856 w 1978819"/>
                <a:gd name="connsiteY16" fmla="*/ 940593 h 1205825"/>
                <a:gd name="connsiteX17" fmla="*/ 397669 w 1978819"/>
                <a:gd name="connsiteY17" fmla="*/ 928687 h 1205825"/>
                <a:gd name="connsiteX18" fmla="*/ 438150 w 1978819"/>
                <a:gd name="connsiteY18" fmla="*/ 919162 h 1205825"/>
                <a:gd name="connsiteX19" fmla="*/ 461963 w 1978819"/>
                <a:gd name="connsiteY19" fmla="*/ 907256 h 1205825"/>
                <a:gd name="connsiteX20" fmla="*/ 488156 w 1978819"/>
                <a:gd name="connsiteY20" fmla="*/ 881062 h 1205825"/>
                <a:gd name="connsiteX21" fmla="*/ 509588 w 1978819"/>
                <a:gd name="connsiteY21" fmla="*/ 871537 h 1205825"/>
                <a:gd name="connsiteX22" fmla="*/ 540544 w 1978819"/>
                <a:gd name="connsiteY22" fmla="*/ 859631 h 1205825"/>
                <a:gd name="connsiteX23" fmla="*/ 550069 w 1978819"/>
                <a:gd name="connsiteY23" fmla="*/ 847725 h 1205825"/>
                <a:gd name="connsiteX24" fmla="*/ 561975 w 1978819"/>
                <a:gd name="connsiteY24" fmla="*/ 792956 h 1205825"/>
                <a:gd name="connsiteX25" fmla="*/ 578644 w 1978819"/>
                <a:gd name="connsiteY25" fmla="*/ 778668 h 1205825"/>
                <a:gd name="connsiteX26" fmla="*/ 628650 w 1978819"/>
                <a:gd name="connsiteY26" fmla="*/ 738187 h 1205825"/>
                <a:gd name="connsiteX27" fmla="*/ 666750 w 1978819"/>
                <a:gd name="connsiteY27" fmla="*/ 709612 h 1205825"/>
                <a:gd name="connsiteX28" fmla="*/ 688181 w 1978819"/>
                <a:gd name="connsiteY28" fmla="*/ 695325 h 1205825"/>
                <a:gd name="connsiteX29" fmla="*/ 728663 w 1978819"/>
                <a:gd name="connsiteY29" fmla="*/ 647700 h 1205825"/>
                <a:gd name="connsiteX30" fmla="*/ 771525 w 1978819"/>
                <a:gd name="connsiteY30" fmla="*/ 633412 h 1205825"/>
                <a:gd name="connsiteX31" fmla="*/ 878681 w 1978819"/>
                <a:gd name="connsiteY31" fmla="*/ 592931 h 1205825"/>
                <a:gd name="connsiteX32" fmla="*/ 981075 w 1978819"/>
                <a:gd name="connsiteY32" fmla="*/ 576262 h 1205825"/>
                <a:gd name="connsiteX33" fmla="*/ 1026319 w 1978819"/>
                <a:gd name="connsiteY33" fmla="*/ 576262 h 1205825"/>
                <a:gd name="connsiteX34" fmla="*/ 1059656 w 1978819"/>
                <a:gd name="connsiteY34" fmla="*/ 569118 h 1205825"/>
                <a:gd name="connsiteX35" fmla="*/ 1147763 w 1978819"/>
                <a:gd name="connsiteY35" fmla="*/ 571500 h 1205825"/>
                <a:gd name="connsiteX36" fmla="*/ 1171575 w 1978819"/>
                <a:gd name="connsiteY36" fmla="*/ 528637 h 1205825"/>
                <a:gd name="connsiteX37" fmla="*/ 1231106 w 1978819"/>
                <a:gd name="connsiteY37" fmla="*/ 531018 h 1205825"/>
                <a:gd name="connsiteX38" fmla="*/ 1276350 w 1978819"/>
                <a:gd name="connsiteY38" fmla="*/ 488156 h 1205825"/>
                <a:gd name="connsiteX39" fmla="*/ 1340644 w 1978819"/>
                <a:gd name="connsiteY39" fmla="*/ 450056 h 1205825"/>
                <a:gd name="connsiteX40" fmla="*/ 1443038 w 1978819"/>
                <a:gd name="connsiteY40" fmla="*/ 373856 h 1205825"/>
                <a:gd name="connsiteX41" fmla="*/ 1497806 w 1978819"/>
                <a:gd name="connsiteY41" fmla="*/ 321468 h 1205825"/>
                <a:gd name="connsiteX42" fmla="*/ 1514475 w 1978819"/>
                <a:gd name="connsiteY42" fmla="*/ 269081 h 1205825"/>
                <a:gd name="connsiteX43" fmla="*/ 1547813 w 1978819"/>
                <a:gd name="connsiteY43" fmla="*/ 247650 h 1205825"/>
                <a:gd name="connsiteX44" fmla="*/ 1597819 w 1978819"/>
                <a:gd name="connsiteY44" fmla="*/ 216693 h 1205825"/>
                <a:gd name="connsiteX45" fmla="*/ 1628775 w 1978819"/>
                <a:gd name="connsiteY45" fmla="*/ 147637 h 1205825"/>
                <a:gd name="connsiteX46" fmla="*/ 1657350 w 1978819"/>
                <a:gd name="connsiteY46" fmla="*/ 111918 h 1205825"/>
                <a:gd name="connsiteX47" fmla="*/ 1716881 w 1978819"/>
                <a:gd name="connsiteY47" fmla="*/ 83343 h 1205825"/>
                <a:gd name="connsiteX48" fmla="*/ 1750219 w 1978819"/>
                <a:gd name="connsiteY48" fmla="*/ 73818 h 1205825"/>
                <a:gd name="connsiteX49" fmla="*/ 1814513 w 1978819"/>
                <a:gd name="connsiteY49" fmla="*/ 83343 h 1205825"/>
                <a:gd name="connsiteX50" fmla="*/ 1852613 w 1978819"/>
                <a:gd name="connsiteY50" fmla="*/ 85725 h 1205825"/>
                <a:gd name="connsiteX51" fmla="*/ 1909763 w 1978819"/>
                <a:gd name="connsiteY51" fmla="*/ 50006 h 1205825"/>
                <a:gd name="connsiteX52" fmla="*/ 1978819 w 1978819"/>
                <a:gd name="connsiteY52" fmla="*/ 0 h 120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78819" h="1205825">
                  <a:moveTo>
                    <a:pt x="0" y="1088231"/>
                  </a:moveTo>
                  <a:cubicBezTo>
                    <a:pt x="15676" y="1092001"/>
                    <a:pt x="31353" y="1095772"/>
                    <a:pt x="57150" y="1114425"/>
                  </a:cubicBezTo>
                  <a:cubicBezTo>
                    <a:pt x="82947" y="1133078"/>
                    <a:pt x="154781" y="1200150"/>
                    <a:pt x="154781" y="1200150"/>
                  </a:cubicBezTo>
                  <a:cubicBezTo>
                    <a:pt x="172244" y="1213644"/>
                    <a:pt x="158750" y="1199356"/>
                    <a:pt x="161925" y="1195387"/>
                  </a:cubicBezTo>
                  <a:cubicBezTo>
                    <a:pt x="165100" y="1191418"/>
                    <a:pt x="167084" y="1183878"/>
                    <a:pt x="173831" y="1176337"/>
                  </a:cubicBezTo>
                  <a:cubicBezTo>
                    <a:pt x="180578" y="1168796"/>
                    <a:pt x="195659" y="1158874"/>
                    <a:pt x="202406" y="1150143"/>
                  </a:cubicBezTo>
                  <a:cubicBezTo>
                    <a:pt x="209153" y="1141412"/>
                    <a:pt x="211138" y="1130697"/>
                    <a:pt x="214313" y="1123950"/>
                  </a:cubicBezTo>
                  <a:cubicBezTo>
                    <a:pt x="217488" y="1117203"/>
                    <a:pt x="215900" y="1114028"/>
                    <a:pt x="221456" y="1109662"/>
                  </a:cubicBezTo>
                  <a:cubicBezTo>
                    <a:pt x="227012" y="1105296"/>
                    <a:pt x="240506" y="1102122"/>
                    <a:pt x="247650" y="1097756"/>
                  </a:cubicBezTo>
                  <a:cubicBezTo>
                    <a:pt x="254794" y="1093390"/>
                    <a:pt x="259160" y="1088230"/>
                    <a:pt x="264319" y="1083468"/>
                  </a:cubicBezTo>
                  <a:cubicBezTo>
                    <a:pt x="269478" y="1078705"/>
                    <a:pt x="274240" y="1078309"/>
                    <a:pt x="278606" y="1069181"/>
                  </a:cubicBezTo>
                  <a:cubicBezTo>
                    <a:pt x="282972" y="1060053"/>
                    <a:pt x="284560" y="1038225"/>
                    <a:pt x="290513" y="1028700"/>
                  </a:cubicBezTo>
                  <a:cubicBezTo>
                    <a:pt x="296466" y="1019175"/>
                    <a:pt x="307975" y="1016000"/>
                    <a:pt x="314325" y="1012031"/>
                  </a:cubicBezTo>
                  <a:cubicBezTo>
                    <a:pt x="320675" y="1008062"/>
                    <a:pt x="322263" y="1007665"/>
                    <a:pt x="328613" y="1004887"/>
                  </a:cubicBezTo>
                  <a:cubicBezTo>
                    <a:pt x="334963" y="1002109"/>
                    <a:pt x="347663" y="1000124"/>
                    <a:pt x="352425" y="995362"/>
                  </a:cubicBezTo>
                  <a:cubicBezTo>
                    <a:pt x="357187" y="990600"/>
                    <a:pt x="353616" y="985440"/>
                    <a:pt x="357188" y="976312"/>
                  </a:cubicBezTo>
                  <a:cubicBezTo>
                    <a:pt x="360760" y="967184"/>
                    <a:pt x="367109" y="948530"/>
                    <a:pt x="373856" y="940593"/>
                  </a:cubicBezTo>
                  <a:cubicBezTo>
                    <a:pt x="380603" y="932655"/>
                    <a:pt x="386953" y="932259"/>
                    <a:pt x="397669" y="928687"/>
                  </a:cubicBezTo>
                  <a:cubicBezTo>
                    <a:pt x="408385" y="925115"/>
                    <a:pt x="427434" y="922734"/>
                    <a:pt x="438150" y="919162"/>
                  </a:cubicBezTo>
                  <a:cubicBezTo>
                    <a:pt x="448866" y="915590"/>
                    <a:pt x="453629" y="913606"/>
                    <a:pt x="461963" y="907256"/>
                  </a:cubicBezTo>
                  <a:cubicBezTo>
                    <a:pt x="470297" y="900906"/>
                    <a:pt x="480219" y="887015"/>
                    <a:pt x="488156" y="881062"/>
                  </a:cubicBezTo>
                  <a:cubicBezTo>
                    <a:pt x="496093" y="875109"/>
                    <a:pt x="500857" y="875109"/>
                    <a:pt x="509588" y="871537"/>
                  </a:cubicBezTo>
                  <a:cubicBezTo>
                    <a:pt x="518319" y="867965"/>
                    <a:pt x="533797" y="863600"/>
                    <a:pt x="540544" y="859631"/>
                  </a:cubicBezTo>
                  <a:cubicBezTo>
                    <a:pt x="547291" y="855662"/>
                    <a:pt x="546497" y="858837"/>
                    <a:pt x="550069" y="847725"/>
                  </a:cubicBezTo>
                  <a:cubicBezTo>
                    <a:pt x="553641" y="836613"/>
                    <a:pt x="557212" y="804466"/>
                    <a:pt x="561975" y="792956"/>
                  </a:cubicBezTo>
                  <a:cubicBezTo>
                    <a:pt x="566738" y="781446"/>
                    <a:pt x="567532" y="787796"/>
                    <a:pt x="578644" y="778668"/>
                  </a:cubicBezTo>
                  <a:cubicBezTo>
                    <a:pt x="589757" y="769540"/>
                    <a:pt x="613966" y="749696"/>
                    <a:pt x="628650" y="738187"/>
                  </a:cubicBezTo>
                  <a:cubicBezTo>
                    <a:pt x="643334" y="726678"/>
                    <a:pt x="656828" y="716756"/>
                    <a:pt x="666750" y="709612"/>
                  </a:cubicBezTo>
                  <a:cubicBezTo>
                    <a:pt x="676672" y="702468"/>
                    <a:pt x="677862" y="705644"/>
                    <a:pt x="688181" y="695325"/>
                  </a:cubicBezTo>
                  <a:cubicBezTo>
                    <a:pt x="698500" y="685006"/>
                    <a:pt x="714772" y="658019"/>
                    <a:pt x="728663" y="647700"/>
                  </a:cubicBezTo>
                  <a:cubicBezTo>
                    <a:pt x="742554" y="637381"/>
                    <a:pt x="746522" y="642540"/>
                    <a:pt x="771525" y="633412"/>
                  </a:cubicBezTo>
                  <a:cubicBezTo>
                    <a:pt x="796528" y="624284"/>
                    <a:pt x="843756" y="602456"/>
                    <a:pt x="878681" y="592931"/>
                  </a:cubicBezTo>
                  <a:cubicBezTo>
                    <a:pt x="913606" y="583406"/>
                    <a:pt x="956469" y="579040"/>
                    <a:pt x="981075" y="576262"/>
                  </a:cubicBezTo>
                  <a:cubicBezTo>
                    <a:pt x="1005681" y="573484"/>
                    <a:pt x="1013222" y="577453"/>
                    <a:pt x="1026319" y="576262"/>
                  </a:cubicBezTo>
                  <a:cubicBezTo>
                    <a:pt x="1039416" y="575071"/>
                    <a:pt x="1039415" y="569912"/>
                    <a:pt x="1059656" y="569118"/>
                  </a:cubicBezTo>
                  <a:cubicBezTo>
                    <a:pt x="1079897" y="568324"/>
                    <a:pt x="1129110" y="578247"/>
                    <a:pt x="1147763" y="571500"/>
                  </a:cubicBezTo>
                  <a:cubicBezTo>
                    <a:pt x="1166416" y="564753"/>
                    <a:pt x="1157685" y="535384"/>
                    <a:pt x="1171575" y="528637"/>
                  </a:cubicBezTo>
                  <a:cubicBezTo>
                    <a:pt x="1185465" y="521890"/>
                    <a:pt x="1213644" y="537765"/>
                    <a:pt x="1231106" y="531018"/>
                  </a:cubicBezTo>
                  <a:cubicBezTo>
                    <a:pt x="1248568" y="524271"/>
                    <a:pt x="1258094" y="501650"/>
                    <a:pt x="1276350" y="488156"/>
                  </a:cubicBezTo>
                  <a:cubicBezTo>
                    <a:pt x="1294606" y="474662"/>
                    <a:pt x="1312863" y="469106"/>
                    <a:pt x="1340644" y="450056"/>
                  </a:cubicBezTo>
                  <a:cubicBezTo>
                    <a:pt x="1368425" y="431006"/>
                    <a:pt x="1416844" y="395287"/>
                    <a:pt x="1443038" y="373856"/>
                  </a:cubicBezTo>
                  <a:cubicBezTo>
                    <a:pt x="1469232" y="352425"/>
                    <a:pt x="1485900" y="338930"/>
                    <a:pt x="1497806" y="321468"/>
                  </a:cubicBezTo>
                  <a:cubicBezTo>
                    <a:pt x="1509712" y="304006"/>
                    <a:pt x="1506141" y="281384"/>
                    <a:pt x="1514475" y="269081"/>
                  </a:cubicBezTo>
                  <a:cubicBezTo>
                    <a:pt x="1522809" y="256778"/>
                    <a:pt x="1547813" y="247650"/>
                    <a:pt x="1547813" y="247650"/>
                  </a:cubicBezTo>
                  <a:cubicBezTo>
                    <a:pt x="1561704" y="238919"/>
                    <a:pt x="1584325" y="233362"/>
                    <a:pt x="1597819" y="216693"/>
                  </a:cubicBezTo>
                  <a:cubicBezTo>
                    <a:pt x="1611313" y="200024"/>
                    <a:pt x="1618853" y="165100"/>
                    <a:pt x="1628775" y="147637"/>
                  </a:cubicBezTo>
                  <a:cubicBezTo>
                    <a:pt x="1638697" y="130174"/>
                    <a:pt x="1642666" y="122634"/>
                    <a:pt x="1657350" y="111918"/>
                  </a:cubicBezTo>
                  <a:cubicBezTo>
                    <a:pt x="1672034" y="101202"/>
                    <a:pt x="1701403" y="89693"/>
                    <a:pt x="1716881" y="83343"/>
                  </a:cubicBezTo>
                  <a:cubicBezTo>
                    <a:pt x="1732359" y="76993"/>
                    <a:pt x="1733947" y="73818"/>
                    <a:pt x="1750219" y="73818"/>
                  </a:cubicBezTo>
                  <a:cubicBezTo>
                    <a:pt x="1766491" y="73818"/>
                    <a:pt x="1797447" y="81359"/>
                    <a:pt x="1814513" y="83343"/>
                  </a:cubicBezTo>
                  <a:cubicBezTo>
                    <a:pt x="1831579" y="85327"/>
                    <a:pt x="1836738" y="91281"/>
                    <a:pt x="1852613" y="85725"/>
                  </a:cubicBezTo>
                  <a:cubicBezTo>
                    <a:pt x="1868488" y="80169"/>
                    <a:pt x="1888729" y="64293"/>
                    <a:pt x="1909763" y="50006"/>
                  </a:cubicBezTo>
                  <a:cubicBezTo>
                    <a:pt x="1930797" y="35719"/>
                    <a:pt x="1954808" y="17859"/>
                    <a:pt x="1978819" y="0"/>
                  </a:cubicBezTo>
                </a:path>
              </a:pathLst>
            </a:cu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p:cNvPicPr>
            <a:picLocks noChangeAspect="1"/>
          </p:cNvPicPr>
          <p:nvPr/>
        </p:nvPicPr>
        <p:blipFill rotWithShape="1">
          <a:blip r:embed="rId4"/>
          <a:srcRect l="14603" t="10024" r="3074" b="10471"/>
          <a:stretch/>
        </p:blipFill>
        <p:spPr>
          <a:xfrm>
            <a:off x="9258300" y="0"/>
            <a:ext cx="2933700" cy="719987"/>
          </a:xfrm>
          <a:prstGeom prst="rect">
            <a:avLst/>
          </a:prstGeom>
        </p:spPr>
      </p:pic>
      <p:sp>
        <p:nvSpPr>
          <p:cNvPr id="13"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1998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sp>
        <p:nvSpPr>
          <p:cNvPr id="5" name="矩形 4"/>
          <p:cNvSpPr/>
          <p:nvPr/>
        </p:nvSpPr>
        <p:spPr>
          <a:xfrm>
            <a:off x="5382495" y="2118410"/>
            <a:ext cx="1361113" cy="9606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5400773" y="1908254"/>
            <a:ext cx="1608465" cy="253916"/>
          </a:xfrm>
          <a:prstGeom prst="rect">
            <a:avLst/>
          </a:prstGeom>
        </p:spPr>
        <p:txBody>
          <a:bodyPr wrap="square">
            <a:spAutoFit/>
          </a:bodyPr>
          <a:lstStyle/>
          <a:p>
            <a:r>
              <a:rPr lang="en-US" altLang="zh-CN" sz="1050" b="1" dirty="0" smtClean="0">
                <a:solidFill>
                  <a:srgbClr val="FF0000"/>
                </a:solidFill>
                <a:latin typeface="Times New Roman" panose="02020603050405020304" pitchFamily="18" charset="0"/>
                <a:cs typeface="Times New Roman" panose="02020603050405020304" pitchFamily="18" charset="0"/>
              </a:rPr>
              <a:t> </a:t>
            </a:r>
            <a:r>
              <a:rPr lang="en-US" altLang="zh-CN" sz="1050" b="1" dirty="0">
                <a:solidFill>
                  <a:srgbClr val="FF0000"/>
                </a:solidFill>
                <a:latin typeface="Times New Roman" panose="02020603050405020304" pitchFamily="18" charset="0"/>
                <a:cs typeface="Times New Roman" panose="02020603050405020304" pitchFamily="18" charset="0"/>
              </a:rPr>
              <a:t>Wenchang </a:t>
            </a:r>
            <a:r>
              <a:rPr lang="en-US" altLang="zh-CN" sz="1050" b="1" dirty="0" smtClean="0">
                <a:solidFill>
                  <a:srgbClr val="FF0000"/>
                </a:solidFill>
                <a:latin typeface="Times New Roman" panose="02020603050405020304" pitchFamily="18" charset="0"/>
                <a:cs typeface="Times New Roman" panose="02020603050405020304" pitchFamily="18" charset="0"/>
              </a:rPr>
              <a:t>9/8 Area</a:t>
            </a:r>
            <a:endParaRPr lang="zh-CN" altLang="en-US" sz="1050" b="1" dirty="0">
              <a:solidFill>
                <a:srgbClr val="FF0000"/>
              </a:solidFill>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2883" r="46747" b="35863"/>
          <a:stretch/>
        </p:blipFill>
        <p:spPr>
          <a:xfrm>
            <a:off x="292833" y="1409692"/>
            <a:ext cx="3817620" cy="3028872"/>
          </a:xfrm>
          <a:prstGeom prst="rect">
            <a:avLst/>
          </a:prstGeom>
        </p:spPr>
      </p:pic>
      <p:pic>
        <p:nvPicPr>
          <p:cNvPr id="85" name="图片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793" y="1105275"/>
            <a:ext cx="4062348" cy="5345357"/>
          </a:xfrm>
          <a:prstGeom prst="rect">
            <a:avLst/>
          </a:prstGeom>
        </p:spPr>
      </p:pic>
      <p:sp>
        <p:nvSpPr>
          <p:cNvPr id="8" name="矩形 7"/>
          <p:cNvSpPr/>
          <p:nvPr/>
        </p:nvSpPr>
        <p:spPr>
          <a:xfrm>
            <a:off x="8497005" y="6450632"/>
            <a:ext cx="4075290" cy="400110"/>
          </a:xfrm>
          <a:prstGeom prst="rect">
            <a:avLst/>
          </a:prstGeom>
        </p:spPr>
        <p:txBody>
          <a:bodyPr wrap="square">
            <a:spAutoFit/>
          </a:bodyPr>
          <a:lstStyle/>
          <a:p>
            <a:r>
              <a:rPr lang="en-US" altLang="zh-CN" sz="1000" b="1" dirty="0" smtClean="0">
                <a:latin typeface="Times New Roman" panose="02020603050405020304" pitchFamily="18" charset="0"/>
                <a:cs typeface="Times New Roman" panose="02020603050405020304" pitchFamily="18" charset="0"/>
              </a:rPr>
              <a:t>Generalized </a:t>
            </a:r>
            <a:r>
              <a:rPr lang="en-US" altLang="zh-CN" sz="1000" b="1" dirty="0">
                <a:latin typeface="Times New Roman" panose="02020603050405020304" pitchFamily="18" charset="0"/>
                <a:cs typeface="Times New Roman" panose="02020603050405020304" pitchFamily="18" charset="0"/>
              </a:rPr>
              <a:t>stratigraphy of the Pear River Mouth </a:t>
            </a:r>
            <a:r>
              <a:rPr lang="en-US" altLang="zh-CN" sz="1000" b="1" dirty="0" smtClean="0">
                <a:latin typeface="Times New Roman" panose="02020603050405020304" pitchFamily="18" charset="0"/>
                <a:cs typeface="Times New Roman" panose="02020603050405020304" pitchFamily="18" charset="0"/>
              </a:rPr>
              <a:t>Basin</a:t>
            </a:r>
          </a:p>
          <a:p>
            <a:r>
              <a:rPr lang="en-US" altLang="zh-CN" sz="1000" b="1" dirty="0">
                <a:latin typeface="Times New Roman" panose="02020603050405020304" pitchFamily="18" charset="0"/>
                <a:cs typeface="Times New Roman" panose="02020603050405020304" pitchFamily="18" charset="0"/>
              </a:rPr>
              <a:t> </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a:t>
            </a:r>
            <a:r>
              <a:rPr lang="en-US" altLang="zh-CN" sz="1000" b="1" dirty="0" smtClean="0">
                <a:latin typeface="Times New Roman" panose="02020603050405020304" pitchFamily="18" charset="0"/>
                <a:cs typeface="Times New Roman" panose="02020603050405020304" pitchFamily="18" charset="0"/>
              </a:rPr>
              <a:t> </a:t>
            </a:r>
            <a:r>
              <a:rPr lang="en-US" altLang="zh-CN" sz="1000" b="1" dirty="0" err="1">
                <a:latin typeface="Times New Roman" panose="02020603050405020304" pitchFamily="18" charset="0"/>
                <a:cs typeface="Times New Roman" panose="02020603050405020304" pitchFamily="18" charset="0"/>
              </a:rPr>
              <a:t>Quan</a:t>
            </a:r>
            <a:r>
              <a:rPr lang="en-US" altLang="zh-CN" sz="1000" b="1" dirty="0">
                <a:latin typeface="Times New Roman" panose="02020603050405020304" pitchFamily="18" charset="0"/>
                <a:cs typeface="Times New Roman" panose="02020603050405020304" pitchFamily="18" charset="0"/>
              </a:rPr>
              <a:t> et al., 2019 </a:t>
            </a:r>
            <a:r>
              <a:rPr lang="zh-CN" altLang="en-US" sz="1000" b="1" dirty="0" smtClean="0">
                <a:latin typeface="Times New Roman" panose="02020603050405020304" pitchFamily="18" charset="0"/>
                <a:cs typeface="Times New Roman" panose="02020603050405020304" pitchFamily="18" charset="0"/>
              </a:rPr>
              <a:t>）</a:t>
            </a:r>
            <a:endParaRPr lang="zh-CN" altLang="en-US" sz="1000" b="1" dirty="0">
              <a:latin typeface="Times New Roman" panose="02020603050405020304" pitchFamily="18" charset="0"/>
              <a:cs typeface="Times New Roman" panose="02020603050405020304" pitchFamily="18" charset="0"/>
            </a:endParaRPr>
          </a:p>
        </p:txBody>
      </p:sp>
      <p:sp>
        <p:nvSpPr>
          <p:cNvPr id="103" name="矩形 102"/>
          <p:cNvSpPr/>
          <p:nvPr/>
        </p:nvSpPr>
        <p:spPr>
          <a:xfrm>
            <a:off x="1034782" y="6478384"/>
            <a:ext cx="5900974" cy="246221"/>
          </a:xfrm>
          <a:prstGeom prst="rect">
            <a:avLst/>
          </a:prstGeom>
        </p:spPr>
        <p:txBody>
          <a:bodyPr wrap="none">
            <a:spAutoFit/>
          </a:bodyPr>
          <a:lstStyle/>
          <a:p>
            <a:r>
              <a:rPr lang="en-US" altLang="zh-CN" sz="1000" b="1" dirty="0" smtClean="0">
                <a:latin typeface="Times New Roman" panose="02020603050405020304" pitchFamily="18" charset="0"/>
                <a:cs typeface="Times New Roman" panose="02020603050405020304" pitchFamily="18" charset="0"/>
              </a:rPr>
              <a:t> </a:t>
            </a:r>
            <a:r>
              <a:rPr lang="en-US" altLang="zh-CN" sz="1000" b="1" dirty="0">
                <a:latin typeface="Times New Roman" panose="02020603050405020304" pitchFamily="18" charset="0"/>
                <a:cs typeface="Times New Roman" panose="02020603050405020304" pitchFamily="18" charset="0"/>
              </a:rPr>
              <a:t>Cross-section showing the </a:t>
            </a:r>
            <a:r>
              <a:rPr lang="en-US" altLang="zh-CN" sz="1000" b="1" dirty="0" smtClean="0">
                <a:latin typeface="Times New Roman" panose="02020603050405020304" pitchFamily="18" charset="0"/>
                <a:cs typeface="Times New Roman" panose="02020603050405020304" pitchFamily="18" charset="0"/>
              </a:rPr>
              <a:t>structural framework </a:t>
            </a:r>
            <a:r>
              <a:rPr lang="en-US" altLang="zh-CN" sz="1000" b="1" dirty="0">
                <a:latin typeface="Times New Roman" panose="02020603050405020304" pitchFamily="18" charset="0"/>
                <a:cs typeface="Times New Roman" panose="02020603050405020304" pitchFamily="18" charset="0"/>
              </a:rPr>
              <a:t>of the Pear River Mouth Basin </a:t>
            </a:r>
            <a:r>
              <a:rPr lang="zh-CN" altLang="en-US" sz="1000" b="1" dirty="0" smtClean="0">
                <a:latin typeface="Times New Roman" panose="02020603050405020304" pitchFamily="18" charset="0"/>
                <a:cs typeface="Times New Roman" panose="02020603050405020304" pitchFamily="18" charset="0"/>
              </a:rPr>
              <a:t>（</a:t>
            </a:r>
            <a:r>
              <a:rPr lang="en-US" altLang="zh-CN" sz="1000" b="1" dirty="0" err="1" smtClean="0">
                <a:latin typeface="Times New Roman" panose="02020603050405020304" pitchFamily="18" charset="0"/>
                <a:cs typeface="Times New Roman" panose="02020603050405020304" pitchFamily="18" charset="0"/>
              </a:rPr>
              <a:t>Quan</a:t>
            </a:r>
            <a:r>
              <a:rPr lang="en-US" altLang="zh-CN" sz="1000" b="1" dirty="0" smtClean="0">
                <a:latin typeface="Times New Roman" panose="02020603050405020304" pitchFamily="18" charset="0"/>
                <a:cs typeface="Times New Roman" panose="02020603050405020304" pitchFamily="18" charset="0"/>
              </a:rPr>
              <a:t> et al., 2019</a:t>
            </a:r>
            <a:r>
              <a:rPr lang="zh-CN" altLang="en-US" sz="1000" b="1" dirty="0" smtClean="0">
                <a:latin typeface="Times New Roman" panose="02020603050405020304" pitchFamily="18" charset="0"/>
                <a:cs typeface="Times New Roman" panose="02020603050405020304" pitchFamily="18" charset="0"/>
              </a:rPr>
              <a:t>）</a:t>
            </a:r>
            <a:endParaRPr lang="zh-CN" altLang="en-US" sz="1000" b="1" dirty="0">
              <a:latin typeface="Times New Roman" panose="02020603050405020304" pitchFamily="18" charset="0"/>
              <a:cs typeface="Times New Roman" panose="02020603050405020304" pitchFamily="18" charset="0"/>
            </a:endParaRPr>
          </a:p>
        </p:txBody>
      </p:sp>
      <p:sp>
        <p:nvSpPr>
          <p:cNvPr id="104" name="矩形 103"/>
          <p:cNvSpPr/>
          <p:nvPr/>
        </p:nvSpPr>
        <p:spPr>
          <a:xfrm>
            <a:off x="8731873" y="763380"/>
            <a:ext cx="2880760" cy="369332"/>
          </a:xfrm>
          <a:prstGeom prst="rect">
            <a:avLst/>
          </a:prstGeom>
        </p:spPr>
        <p:txBody>
          <a:bodyPr wrap="square">
            <a:spAutoFit/>
          </a:bodyPr>
          <a:lstStyle/>
          <a:p>
            <a:pPr algn="just" fontAlgn="base">
              <a:spcBef>
                <a:spcPct val="0"/>
              </a:spcBef>
              <a:spcAft>
                <a:spcPct val="0"/>
              </a:spcAft>
              <a:defRPr/>
            </a:pP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Stratigraphic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sequence</a:t>
            </a:r>
            <a:endParaRPr lang="zh-CN" altLang="en-US"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54596" y="970846"/>
            <a:ext cx="2738891" cy="369332"/>
          </a:xfrm>
          <a:prstGeom prst="rect">
            <a:avLst/>
          </a:prstGeom>
        </p:spPr>
        <p:txBody>
          <a:bodyPr wrap="none">
            <a:spAutoFit/>
          </a:bodyPr>
          <a:lstStyle/>
          <a:p>
            <a:pPr algn="just" fontAlgn="base">
              <a:spcBef>
                <a:spcPct val="0"/>
              </a:spcBef>
              <a:spcAft>
                <a:spcPct val="0"/>
              </a:spcAft>
              <a:defRPr/>
            </a:pP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Hydrocarbon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distribution</a:t>
            </a:r>
            <a:endParaRPr lang="zh-CN" altLang="en-US"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1266345" y="970846"/>
            <a:ext cx="1849865" cy="369332"/>
          </a:xfrm>
          <a:prstGeom prst="rect">
            <a:avLst/>
          </a:prstGeom>
        </p:spPr>
        <p:txBody>
          <a:bodyPr wrap="none">
            <a:spAutoFit/>
          </a:bodyPr>
          <a:lstStyle/>
          <a:p>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Tectonic location</a:t>
            </a:r>
            <a:endParaRPr lang="zh-CN" altLang="en-US" dirty="0">
              <a:solidFill>
                <a:srgbClr val="0000FF"/>
              </a:solidFill>
              <a:latin typeface="Times New Roman" panose="02020603050405020304" pitchFamily="18" charset="0"/>
              <a:cs typeface="Times New Roman" panose="02020603050405020304" pitchFamily="18" charset="0"/>
            </a:endParaRPr>
          </a:p>
        </p:txBody>
      </p:sp>
      <p:grpSp>
        <p:nvGrpSpPr>
          <p:cNvPr id="18" name="组合 17"/>
          <p:cNvGrpSpPr/>
          <p:nvPr/>
        </p:nvGrpSpPr>
        <p:grpSpPr>
          <a:xfrm>
            <a:off x="113538" y="4834156"/>
            <a:ext cx="7579075" cy="1532111"/>
            <a:chOff x="62744" y="4760717"/>
            <a:chExt cx="7579075" cy="1532111"/>
          </a:xfrm>
        </p:grpSpPr>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t="67557"/>
            <a:stretch/>
          </p:blipFill>
          <p:spPr>
            <a:xfrm>
              <a:off x="62744" y="4760717"/>
              <a:ext cx="7579075" cy="1532111"/>
            </a:xfrm>
            <a:prstGeom prst="rect">
              <a:avLst/>
            </a:prstGeom>
          </p:spPr>
        </p:pic>
        <p:sp>
          <p:nvSpPr>
            <p:cNvPr id="16" name="矩形 15"/>
            <p:cNvSpPr/>
            <p:nvPr/>
          </p:nvSpPr>
          <p:spPr>
            <a:xfrm>
              <a:off x="4391831" y="5342106"/>
              <a:ext cx="2371162" cy="369332"/>
            </a:xfrm>
            <a:prstGeom prst="rect">
              <a:avLst/>
            </a:prstGeom>
          </p:spPr>
          <p:txBody>
            <a:bodyPr wrap="none">
              <a:spAutoFit/>
            </a:bodyPr>
            <a:lstStyle/>
            <a:p>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Structural framework</a:t>
              </a:r>
              <a:endParaRPr lang="zh-CN" altLang="en-US"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3"/>
            <p:cNvSpPr/>
            <p:nvPr/>
          </p:nvSpPr>
          <p:spPr>
            <a:xfrm>
              <a:off x="2769550" y="4937641"/>
              <a:ext cx="1471612" cy="1355187"/>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任意多边形 8"/>
          <p:cNvSpPr/>
          <p:nvPr/>
        </p:nvSpPr>
        <p:spPr>
          <a:xfrm>
            <a:off x="5479256" y="2595563"/>
            <a:ext cx="102870" cy="347662"/>
          </a:xfrm>
          <a:custGeom>
            <a:avLst/>
            <a:gdLst>
              <a:gd name="connsiteX0" fmla="*/ 0 w 102870"/>
              <a:gd name="connsiteY0" fmla="*/ 347662 h 347662"/>
              <a:gd name="connsiteX1" fmla="*/ 42863 w 102870"/>
              <a:gd name="connsiteY1" fmla="*/ 271462 h 347662"/>
              <a:gd name="connsiteX2" fmla="*/ 83344 w 102870"/>
              <a:gd name="connsiteY2" fmla="*/ 166687 h 347662"/>
              <a:gd name="connsiteX3" fmla="*/ 102394 w 102870"/>
              <a:gd name="connsiteY3" fmla="*/ 28575 h 347662"/>
              <a:gd name="connsiteX4" fmla="*/ 95250 w 102870"/>
              <a:gd name="connsiteY4" fmla="*/ 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347662">
                <a:moveTo>
                  <a:pt x="0" y="347662"/>
                </a:moveTo>
                <a:cubicBezTo>
                  <a:pt x="14486" y="324643"/>
                  <a:pt x="28972" y="301624"/>
                  <a:pt x="42863" y="271462"/>
                </a:cubicBezTo>
                <a:cubicBezTo>
                  <a:pt x="56754" y="241300"/>
                  <a:pt x="73422" y="207168"/>
                  <a:pt x="83344" y="166687"/>
                </a:cubicBezTo>
                <a:cubicBezTo>
                  <a:pt x="93266" y="126206"/>
                  <a:pt x="100410" y="56356"/>
                  <a:pt x="102394" y="28575"/>
                </a:cubicBezTo>
                <a:cubicBezTo>
                  <a:pt x="104378" y="794"/>
                  <a:pt x="99814" y="397"/>
                  <a:pt x="95250" y="0"/>
                </a:cubicBezTo>
              </a:path>
            </a:pathLst>
          </a:cu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5543550" y="1657350"/>
            <a:ext cx="1914525" cy="890588"/>
          </a:xfrm>
          <a:custGeom>
            <a:avLst/>
            <a:gdLst>
              <a:gd name="connsiteX0" fmla="*/ 0 w 1914525"/>
              <a:gd name="connsiteY0" fmla="*/ 890588 h 890588"/>
              <a:gd name="connsiteX1" fmla="*/ 64294 w 1914525"/>
              <a:gd name="connsiteY1" fmla="*/ 816769 h 890588"/>
              <a:gd name="connsiteX2" fmla="*/ 92869 w 1914525"/>
              <a:gd name="connsiteY2" fmla="*/ 773906 h 890588"/>
              <a:gd name="connsiteX3" fmla="*/ 104775 w 1914525"/>
              <a:gd name="connsiteY3" fmla="*/ 738188 h 890588"/>
              <a:gd name="connsiteX4" fmla="*/ 92869 w 1914525"/>
              <a:gd name="connsiteY4" fmla="*/ 535781 h 890588"/>
              <a:gd name="connsiteX5" fmla="*/ 102394 w 1914525"/>
              <a:gd name="connsiteY5" fmla="*/ 528638 h 890588"/>
              <a:gd name="connsiteX6" fmla="*/ 173831 w 1914525"/>
              <a:gd name="connsiteY6" fmla="*/ 476250 h 890588"/>
              <a:gd name="connsiteX7" fmla="*/ 226219 w 1914525"/>
              <a:gd name="connsiteY7" fmla="*/ 416719 h 890588"/>
              <a:gd name="connsiteX8" fmla="*/ 271463 w 1914525"/>
              <a:gd name="connsiteY8" fmla="*/ 342900 h 890588"/>
              <a:gd name="connsiteX9" fmla="*/ 307181 w 1914525"/>
              <a:gd name="connsiteY9" fmla="*/ 311944 h 890588"/>
              <a:gd name="connsiteX10" fmla="*/ 357188 w 1914525"/>
              <a:gd name="connsiteY10" fmla="*/ 309563 h 890588"/>
              <a:gd name="connsiteX11" fmla="*/ 416719 w 1914525"/>
              <a:gd name="connsiteY11" fmla="*/ 319088 h 890588"/>
              <a:gd name="connsiteX12" fmla="*/ 495300 w 1914525"/>
              <a:gd name="connsiteY12" fmla="*/ 314325 h 890588"/>
              <a:gd name="connsiteX13" fmla="*/ 571500 w 1914525"/>
              <a:gd name="connsiteY13" fmla="*/ 295275 h 890588"/>
              <a:gd name="connsiteX14" fmla="*/ 647700 w 1914525"/>
              <a:gd name="connsiteY14" fmla="*/ 295275 h 890588"/>
              <a:gd name="connsiteX15" fmla="*/ 847725 w 1914525"/>
              <a:gd name="connsiteY15" fmla="*/ 304800 h 890588"/>
              <a:gd name="connsiteX16" fmla="*/ 933450 w 1914525"/>
              <a:gd name="connsiteY16" fmla="*/ 300038 h 890588"/>
              <a:gd name="connsiteX17" fmla="*/ 988219 w 1914525"/>
              <a:gd name="connsiteY17" fmla="*/ 278606 h 890588"/>
              <a:gd name="connsiteX18" fmla="*/ 1035844 w 1914525"/>
              <a:gd name="connsiteY18" fmla="*/ 278606 h 890588"/>
              <a:gd name="connsiteX19" fmla="*/ 1090613 w 1914525"/>
              <a:gd name="connsiteY19" fmla="*/ 283369 h 890588"/>
              <a:gd name="connsiteX20" fmla="*/ 1173956 w 1914525"/>
              <a:gd name="connsiteY20" fmla="*/ 250031 h 890588"/>
              <a:gd name="connsiteX21" fmla="*/ 1243013 w 1914525"/>
              <a:gd name="connsiteY21" fmla="*/ 233363 h 890588"/>
              <a:gd name="connsiteX22" fmla="*/ 1314450 w 1914525"/>
              <a:gd name="connsiteY22" fmla="*/ 230981 h 890588"/>
              <a:gd name="connsiteX23" fmla="*/ 1362075 w 1914525"/>
              <a:gd name="connsiteY23" fmla="*/ 209550 h 890588"/>
              <a:gd name="connsiteX24" fmla="*/ 1409700 w 1914525"/>
              <a:gd name="connsiteY24" fmla="*/ 183356 h 890588"/>
              <a:gd name="connsiteX25" fmla="*/ 1445419 w 1914525"/>
              <a:gd name="connsiteY25" fmla="*/ 183356 h 890588"/>
              <a:gd name="connsiteX26" fmla="*/ 1502569 w 1914525"/>
              <a:gd name="connsiteY26" fmla="*/ 169069 h 890588"/>
              <a:gd name="connsiteX27" fmla="*/ 1578769 w 1914525"/>
              <a:gd name="connsiteY27" fmla="*/ 133350 h 890588"/>
              <a:gd name="connsiteX28" fmla="*/ 1602581 w 1914525"/>
              <a:gd name="connsiteY28" fmla="*/ 97631 h 890588"/>
              <a:gd name="connsiteX29" fmla="*/ 1652588 w 1914525"/>
              <a:gd name="connsiteY29" fmla="*/ 97631 h 890588"/>
              <a:gd name="connsiteX30" fmla="*/ 1704975 w 1914525"/>
              <a:gd name="connsiteY30" fmla="*/ 97631 h 890588"/>
              <a:gd name="connsiteX31" fmla="*/ 1757363 w 1914525"/>
              <a:gd name="connsiteY31" fmla="*/ 90488 h 890588"/>
              <a:gd name="connsiteX32" fmla="*/ 1797844 w 1914525"/>
              <a:gd name="connsiteY32" fmla="*/ 66675 h 890588"/>
              <a:gd name="connsiteX33" fmla="*/ 1862138 w 1914525"/>
              <a:gd name="connsiteY33" fmla="*/ 23813 h 890588"/>
              <a:gd name="connsiteX34" fmla="*/ 1914525 w 1914525"/>
              <a:gd name="connsiteY34" fmla="*/ 0 h 89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14525" h="890588">
                <a:moveTo>
                  <a:pt x="0" y="890588"/>
                </a:moveTo>
                <a:cubicBezTo>
                  <a:pt x="24408" y="863402"/>
                  <a:pt x="48816" y="836216"/>
                  <a:pt x="64294" y="816769"/>
                </a:cubicBezTo>
                <a:cubicBezTo>
                  <a:pt x="79772" y="797322"/>
                  <a:pt x="86122" y="787003"/>
                  <a:pt x="92869" y="773906"/>
                </a:cubicBezTo>
                <a:cubicBezTo>
                  <a:pt x="99616" y="760809"/>
                  <a:pt x="104775" y="777875"/>
                  <a:pt x="104775" y="738188"/>
                </a:cubicBezTo>
                <a:cubicBezTo>
                  <a:pt x="104775" y="698501"/>
                  <a:pt x="92869" y="535781"/>
                  <a:pt x="92869" y="535781"/>
                </a:cubicBezTo>
                <a:cubicBezTo>
                  <a:pt x="92472" y="500856"/>
                  <a:pt x="102394" y="528638"/>
                  <a:pt x="102394" y="528638"/>
                </a:cubicBezTo>
                <a:cubicBezTo>
                  <a:pt x="115888" y="518716"/>
                  <a:pt x="153194" y="494903"/>
                  <a:pt x="173831" y="476250"/>
                </a:cubicBezTo>
                <a:cubicBezTo>
                  <a:pt x="194468" y="457597"/>
                  <a:pt x="209947" y="438944"/>
                  <a:pt x="226219" y="416719"/>
                </a:cubicBezTo>
                <a:cubicBezTo>
                  <a:pt x="242491" y="394494"/>
                  <a:pt x="257969" y="360362"/>
                  <a:pt x="271463" y="342900"/>
                </a:cubicBezTo>
                <a:cubicBezTo>
                  <a:pt x="284957" y="325437"/>
                  <a:pt x="292894" y="317500"/>
                  <a:pt x="307181" y="311944"/>
                </a:cubicBezTo>
                <a:cubicBezTo>
                  <a:pt x="321469" y="306388"/>
                  <a:pt x="338932" y="308372"/>
                  <a:pt x="357188" y="309563"/>
                </a:cubicBezTo>
                <a:cubicBezTo>
                  <a:pt x="375444" y="310754"/>
                  <a:pt x="393700" y="318294"/>
                  <a:pt x="416719" y="319088"/>
                </a:cubicBezTo>
                <a:cubicBezTo>
                  <a:pt x="439738" y="319882"/>
                  <a:pt x="469503" y="318294"/>
                  <a:pt x="495300" y="314325"/>
                </a:cubicBezTo>
                <a:cubicBezTo>
                  <a:pt x="521097" y="310356"/>
                  <a:pt x="546100" y="298450"/>
                  <a:pt x="571500" y="295275"/>
                </a:cubicBezTo>
                <a:cubicBezTo>
                  <a:pt x="596900" y="292100"/>
                  <a:pt x="601663" y="293688"/>
                  <a:pt x="647700" y="295275"/>
                </a:cubicBezTo>
                <a:cubicBezTo>
                  <a:pt x="693737" y="296862"/>
                  <a:pt x="800100" y="304006"/>
                  <a:pt x="847725" y="304800"/>
                </a:cubicBezTo>
                <a:cubicBezTo>
                  <a:pt x="895350" y="305594"/>
                  <a:pt x="910034" y="304404"/>
                  <a:pt x="933450" y="300038"/>
                </a:cubicBezTo>
                <a:cubicBezTo>
                  <a:pt x="956866" y="295672"/>
                  <a:pt x="971153" y="282178"/>
                  <a:pt x="988219" y="278606"/>
                </a:cubicBezTo>
                <a:cubicBezTo>
                  <a:pt x="1005285" y="275034"/>
                  <a:pt x="1018778" y="277812"/>
                  <a:pt x="1035844" y="278606"/>
                </a:cubicBezTo>
                <a:cubicBezTo>
                  <a:pt x="1052910" y="279400"/>
                  <a:pt x="1067594" y="288131"/>
                  <a:pt x="1090613" y="283369"/>
                </a:cubicBezTo>
                <a:cubicBezTo>
                  <a:pt x="1113632" y="278606"/>
                  <a:pt x="1148556" y="258365"/>
                  <a:pt x="1173956" y="250031"/>
                </a:cubicBezTo>
                <a:cubicBezTo>
                  <a:pt x="1199356" y="241697"/>
                  <a:pt x="1219597" y="236538"/>
                  <a:pt x="1243013" y="233363"/>
                </a:cubicBezTo>
                <a:cubicBezTo>
                  <a:pt x="1266429" y="230188"/>
                  <a:pt x="1294606" y="234950"/>
                  <a:pt x="1314450" y="230981"/>
                </a:cubicBezTo>
                <a:cubicBezTo>
                  <a:pt x="1334294" y="227012"/>
                  <a:pt x="1346200" y="217487"/>
                  <a:pt x="1362075" y="209550"/>
                </a:cubicBezTo>
                <a:cubicBezTo>
                  <a:pt x="1377950" y="201613"/>
                  <a:pt x="1395809" y="187722"/>
                  <a:pt x="1409700" y="183356"/>
                </a:cubicBezTo>
                <a:cubicBezTo>
                  <a:pt x="1423591" y="178990"/>
                  <a:pt x="1429941" y="185737"/>
                  <a:pt x="1445419" y="183356"/>
                </a:cubicBezTo>
                <a:cubicBezTo>
                  <a:pt x="1460897" y="180975"/>
                  <a:pt x="1480344" y="177403"/>
                  <a:pt x="1502569" y="169069"/>
                </a:cubicBezTo>
                <a:cubicBezTo>
                  <a:pt x="1524794" y="160735"/>
                  <a:pt x="1562100" y="145256"/>
                  <a:pt x="1578769" y="133350"/>
                </a:cubicBezTo>
                <a:cubicBezTo>
                  <a:pt x="1595438" y="121444"/>
                  <a:pt x="1590278" y="103584"/>
                  <a:pt x="1602581" y="97631"/>
                </a:cubicBezTo>
                <a:cubicBezTo>
                  <a:pt x="1614884" y="91678"/>
                  <a:pt x="1652588" y="97631"/>
                  <a:pt x="1652588" y="97631"/>
                </a:cubicBezTo>
                <a:cubicBezTo>
                  <a:pt x="1669654" y="97631"/>
                  <a:pt x="1687513" y="98821"/>
                  <a:pt x="1704975" y="97631"/>
                </a:cubicBezTo>
                <a:cubicBezTo>
                  <a:pt x="1722438" y="96440"/>
                  <a:pt x="1741885" y="95647"/>
                  <a:pt x="1757363" y="90488"/>
                </a:cubicBezTo>
                <a:cubicBezTo>
                  <a:pt x="1772841" y="85329"/>
                  <a:pt x="1780382" y="77787"/>
                  <a:pt x="1797844" y="66675"/>
                </a:cubicBezTo>
                <a:cubicBezTo>
                  <a:pt x="1815306" y="55563"/>
                  <a:pt x="1842691" y="34925"/>
                  <a:pt x="1862138" y="23813"/>
                </a:cubicBezTo>
                <a:cubicBezTo>
                  <a:pt x="1881585" y="12701"/>
                  <a:pt x="1898055" y="6350"/>
                  <a:pt x="1914525" y="0"/>
                </a:cubicBezTo>
              </a:path>
            </a:pathLst>
          </a:cu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205913" y="2976562"/>
            <a:ext cx="1328737" cy="11239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51FEC2C-525A-4BB6-B4F9-0D9EC22AF812}"/>
              </a:ext>
            </a:extLst>
          </p:cNvPr>
          <p:cNvSpPr/>
          <p:nvPr/>
        </p:nvSpPr>
        <p:spPr>
          <a:xfrm>
            <a:off x="-371504" y="63961"/>
            <a:ext cx="7572341" cy="1015663"/>
          </a:xfrm>
          <a:prstGeom prst="rect">
            <a:avLst/>
          </a:prstGeom>
        </p:spPr>
        <p:txBody>
          <a:bodyPr wrap="square">
            <a:spAutoFit/>
          </a:bodyPr>
          <a:lstStyle/>
          <a:p>
            <a:pPr algn="ctr">
              <a:defRPr/>
            </a:pPr>
            <a:r>
              <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1.Geological settings of the study area</a:t>
            </a:r>
            <a:endParaRPr kumimoji="1"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algn="ctr">
              <a:defRPr/>
            </a:pPr>
            <a:endParaRPr kumimoji="1"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310338" y="4438564"/>
            <a:ext cx="3711238" cy="400110"/>
          </a:xfrm>
          <a:prstGeom prst="rect">
            <a:avLst/>
          </a:prstGeom>
          <a:solidFill>
            <a:schemeClr val="bg1"/>
          </a:solidFill>
        </p:spPr>
        <p:txBody>
          <a:bodyPr wrap="square">
            <a:spAutoFit/>
          </a:bodyPr>
          <a:lstStyle/>
          <a:p>
            <a:pPr algn="ctr"/>
            <a:r>
              <a:rPr lang="en-US" altLang="zh-CN" sz="1000" b="1" dirty="0">
                <a:solidFill>
                  <a:prstClr val="black"/>
                </a:solidFill>
                <a:latin typeface="Times New Roman" panose="02020603050405020304" pitchFamily="18" charset="0"/>
                <a:cs typeface="Times New Roman" panose="02020603050405020304" pitchFamily="18" charset="0"/>
              </a:rPr>
              <a:t>Map showing the structural divisions of the Pearl River Mouth Basin, China and location of the Zhu III sub-basin</a:t>
            </a:r>
            <a:endParaRPr lang="zh-CN" altLang="en-US" dirty="0"/>
          </a:p>
        </p:txBody>
      </p:sp>
      <p:sp>
        <p:nvSpPr>
          <p:cNvPr id="17" name="矩形 16"/>
          <p:cNvSpPr/>
          <p:nvPr/>
        </p:nvSpPr>
        <p:spPr>
          <a:xfrm>
            <a:off x="4417607" y="4430842"/>
            <a:ext cx="3038087" cy="400110"/>
          </a:xfrm>
          <a:prstGeom prst="rect">
            <a:avLst/>
          </a:prstGeom>
        </p:spPr>
        <p:txBody>
          <a:bodyPr wrap="square">
            <a:spAutoFit/>
          </a:bodyPr>
          <a:lstStyle/>
          <a:p>
            <a:pPr lvl="0" algn="ctr"/>
            <a:r>
              <a:rPr lang="en-US" altLang="zh-CN" sz="1000" b="1" dirty="0" smtClean="0">
                <a:solidFill>
                  <a:prstClr val="black"/>
                </a:solidFill>
                <a:latin typeface="Times New Roman" panose="02020603050405020304" pitchFamily="18" charset="0"/>
                <a:cs typeface="Times New Roman" panose="02020603050405020304" pitchFamily="18" charset="0"/>
              </a:rPr>
              <a:t>Location </a:t>
            </a:r>
            <a:r>
              <a:rPr lang="en-US" altLang="zh-CN" sz="1000" b="1" dirty="0">
                <a:solidFill>
                  <a:prstClr val="black"/>
                </a:solidFill>
                <a:latin typeface="Times New Roman" panose="02020603050405020304" pitchFamily="18" charset="0"/>
                <a:cs typeface="Times New Roman" panose="02020603050405020304" pitchFamily="18" charset="0"/>
              </a:rPr>
              <a:t>map showing the sub-units of Zhu III sub-basin, sampled wells and South Boundary Fault .</a:t>
            </a:r>
          </a:p>
        </p:txBody>
      </p:sp>
    </p:spTree>
    <p:extLst>
      <p:ext uri="{BB962C8B-B14F-4D97-AF65-F5344CB8AC3E}">
        <p14:creationId xmlns:p14="http://schemas.microsoft.com/office/powerpoint/2010/main" val="2794982650"/>
      </p:ext>
    </p:extLst>
  </p:cSld>
  <p:clrMapOvr>
    <a:masterClrMapping/>
  </p:clrMapOvr>
  <mc:AlternateContent xmlns:mc="http://schemas.openxmlformats.org/markup-compatibility/2006" xmlns:p14="http://schemas.microsoft.com/office/powerpoint/2010/main">
    <mc:Choice Requires="p14">
      <p:transition spd="slow" p14:dur="2000" advTm="10778"/>
    </mc:Choice>
    <mc:Fallback xmlns="">
      <p:transition spd="slow" advTm="1077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srcRect l="14603" t="10024" r="3074" b="10471"/>
          <a:stretch/>
        </p:blipFill>
        <p:spPr>
          <a:xfrm>
            <a:off x="9258300" y="0"/>
            <a:ext cx="2933700" cy="719987"/>
          </a:xfrm>
          <a:prstGeom prst="rect">
            <a:avLst/>
          </a:prstGeom>
        </p:spPr>
      </p:pic>
      <p:sp>
        <p:nvSpPr>
          <p:cNvPr id="13"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1998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grpSp>
        <p:nvGrpSpPr>
          <p:cNvPr id="15" name="组合 14"/>
          <p:cNvGrpSpPr/>
          <p:nvPr/>
        </p:nvGrpSpPr>
        <p:grpSpPr>
          <a:xfrm>
            <a:off x="6283271" y="1712194"/>
            <a:ext cx="5622383" cy="4378246"/>
            <a:chOff x="6343034" y="2112583"/>
            <a:chExt cx="5622383" cy="4378246"/>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548" y="2685289"/>
              <a:ext cx="3849440" cy="3805540"/>
            </a:xfrm>
            <a:prstGeom prst="rect">
              <a:avLst/>
            </a:prstGeom>
          </p:spPr>
        </p:pic>
        <p:grpSp>
          <p:nvGrpSpPr>
            <p:cNvPr id="152" name="组合 151"/>
            <p:cNvGrpSpPr/>
            <p:nvPr/>
          </p:nvGrpSpPr>
          <p:grpSpPr>
            <a:xfrm>
              <a:off x="6343034" y="2112583"/>
              <a:ext cx="5622383" cy="4296815"/>
              <a:chOff x="5624682" y="1974874"/>
              <a:chExt cx="5622383" cy="4296815"/>
            </a:xfrm>
          </p:grpSpPr>
          <p:sp>
            <p:nvSpPr>
              <p:cNvPr id="32" name="矩形 31"/>
              <p:cNvSpPr/>
              <p:nvPr/>
            </p:nvSpPr>
            <p:spPr>
              <a:xfrm>
                <a:off x="5624682" y="1974874"/>
                <a:ext cx="3049425" cy="400110"/>
              </a:xfrm>
              <a:prstGeom prst="rect">
                <a:avLst/>
              </a:prstGeom>
            </p:spPr>
            <p:txBody>
              <a:bodyPr wrap="none">
                <a:spAutoFit/>
              </a:bodyPr>
              <a:lstStyle/>
              <a:p>
                <a:pPr marL="342900" indent="-342900">
                  <a:buFont typeface="Wingdings" panose="05000000000000000000" pitchFamily="2" charset="2"/>
                  <a:buChar char="n"/>
                </a:pPr>
                <a:r>
                  <a:rPr lang="en-US" altLang="zh-CN" sz="2000" b="1" dirty="0" smtClean="0">
                    <a:solidFill>
                      <a:srgbClr val="C00000"/>
                    </a:solidFill>
                    <a:latin typeface="Times New Roman" panose="02020603050405020304" pitchFamily="18" charset="0"/>
                  </a:rPr>
                  <a:t>Oil-bearing structures:</a:t>
                </a:r>
                <a:endParaRPr lang="zh-CN" altLang="en-US" sz="2000" b="1" dirty="0">
                  <a:solidFill>
                    <a:srgbClr val="C00000"/>
                  </a:solidFill>
                </a:endParaRPr>
              </a:p>
            </p:txBody>
          </p:sp>
          <p:sp>
            <p:nvSpPr>
              <p:cNvPr id="33" name="矩形 32"/>
              <p:cNvSpPr/>
              <p:nvPr/>
            </p:nvSpPr>
            <p:spPr>
              <a:xfrm>
                <a:off x="8745355" y="1974874"/>
                <a:ext cx="2501710" cy="400110"/>
              </a:xfrm>
              <a:prstGeom prst="rect">
                <a:avLst/>
              </a:prstGeom>
            </p:spPr>
            <p:txBody>
              <a:bodyPr wrap="none">
                <a:spAutoFit/>
              </a:bodyPr>
              <a:lstStyle/>
              <a:p>
                <a:pPr marL="342900" indent="-342900">
                  <a:buFont typeface="Wingdings" panose="05000000000000000000" pitchFamily="2" charset="2"/>
                  <a:buChar char="n"/>
                </a:pPr>
                <a:r>
                  <a:rPr lang="en-US" altLang="zh-CN" sz="2000" b="1" dirty="0" smtClean="0">
                    <a:solidFill>
                      <a:srgbClr val="00B050"/>
                    </a:solidFill>
                    <a:latin typeface="Times New Roman" panose="02020603050405020304" pitchFamily="18" charset="0"/>
                    <a:cs typeface="Times New Roman" panose="02020603050405020304" pitchFamily="18" charset="0"/>
                  </a:rPr>
                  <a:t>Target structures:</a:t>
                </a:r>
                <a:endParaRPr lang="zh-CN" altLang="en-US" sz="2000" b="1" dirty="0">
                  <a:solidFill>
                    <a:srgbClr val="00B050"/>
                  </a:solidFill>
                  <a:latin typeface="Times New Roman" panose="02020603050405020304" pitchFamily="18" charset="0"/>
                  <a:cs typeface="Times New Roman" panose="02020603050405020304" pitchFamily="18" charset="0"/>
                </a:endParaRPr>
              </a:p>
            </p:txBody>
          </p:sp>
          <p:sp>
            <p:nvSpPr>
              <p:cNvPr id="146" name="矩形 145"/>
              <p:cNvSpPr/>
              <p:nvPr/>
            </p:nvSpPr>
            <p:spPr>
              <a:xfrm>
                <a:off x="9649346" y="4814743"/>
                <a:ext cx="1094082" cy="400110"/>
              </a:xfrm>
              <a:prstGeom prst="rect">
                <a:avLst/>
              </a:prstGeom>
            </p:spPr>
            <p:txBody>
              <a:bodyPr wrap="none">
                <a:spAutoFit/>
              </a:bodyPr>
              <a:lstStyle/>
              <a:p>
                <a:r>
                  <a:rPr lang="en-US" altLang="zh-CN" sz="2000" b="1" dirty="0" smtClean="0">
                    <a:solidFill>
                      <a:srgbClr val="00B050"/>
                    </a:solidFill>
                    <a:latin typeface="Times New Roman" panose="02020603050405020304" pitchFamily="18" charset="0"/>
                    <a:cs typeface="Times New Roman" panose="02020603050405020304" pitchFamily="18" charset="0"/>
                  </a:rPr>
                  <a:t>Target 2</a:t>
                </a:r>
                <a:endParaRPr lang="zh-CN" altLang="en-US" sz="2000" b="1" dirty="0">
                  <a:solidFill>
                    <a:srgbClr val="00B050"/>
                  </a:solidFill>
                  <a:latin typeface="Times New Roman" panose="02020603050405020304" pitchFamily="18" charset="0"/>
                  <a:cs typeface="Times New Roman" panose="02020603050405020304" pitchFamily="18" charset="0"/>
                </a:endParaRPr>
              </a:p>
            </p:txBody>
          </p:sp>
          <p:sp>
            <p:nvSpPr>
              <p:cNvPr id="147" name="矩形 146"/>
              <p:cNvSpPr/>
              <p:nvPr/>
            </p:nvSpPr>
            <p:spPr>
              <a:xfrm>
                <a:off x="9649346" y="3003929"/>
                <a:ext cx="1094082" cy="400110"/>
              </a:xfrm>
              <a:prstGeom prst="rect">
                <a:avLst/>
              </a:prstGeom>
            </p:spPr>
            <p:txBody>
              <a:bodyPr wrap="none">
                <a:spAutoFit/>
              </a:bodyPr>
              <a:lstStyle/>
              <a:p>
                <a:r>
                  <a:rPr lang="en-US" altLang="zh-CN" sz="2000" b="1" dirty="0" smtClean="0">
                    <a:solidFill>
                      <a:srgbClr val="00B050"/>
                    </a:solidFill>
                    <a:latin typeface="Times New Roman" panose="02020603050405020304" pitchFamily="18" charset="0"/>
                    <a:cs typeface="Times New Roman" panose="02020603050405020304" pitchFamily="18" charset="0"/>
                  </a:rPr>
                  <a:t>Target 1</a:t>
                </a:r>
                <a:endParaRPr lang="zh-CN" altLang="en-US" sz="2000" b="1" dirty="0">
                  <a:solidFill>
                    <a:srgbClr val="00B050"/>
                  </a:solidFill>
                  <a:latin typeface="Times New Roman" panose="02020603050405020304" pitchFamily="18" charset="0"/>
                  <a:cs typeface="Times New Roman" panose="02020603050405020304" pitchFamily="18" charset="0"/>
                </a:endParaRPr>
              </a:p>
            </p:txBody>
          </p:sp>
          <p:sp>
            <p:nvSpPr>
              <p:cNvPr id="148" name="矩形 147"/>
              <p:cNvSpPr/>
              <p:nvPr/>
            </p:nvSpPr>
            <p:spPr>
              <a:xfrm>
                <a:off x="6474123" y="2888073"/>
                <a:ext cx="968535" cy="400110"/>
              </a:xfrm>
              <a:prstGeom prst="rect">
                <a:avLst/>
              </a:prstGeom>
            </p:spPr>
            <p:txBody>
              <a:bodyPr wrap="none">
                <a:spAutoFit/>
              </a:bodyPr>
              <a:lstStyle/>
              <a:p>
                <a:r>
                  <a:rPr lang="en-US" altLang="zh-CN" sz="2000" b="1" dirty="0" smtClean="0">
                    <a:solidFill>
                      <a:srgbClr val="C00000"/>
                    </a:solidFill>
                    <a:latin typeface="Times New Roman" panose="02020603050405020304" pitchFamily="18" charset="0"/>
                    <a:cs typeface="Times New Roman" panose="02020603050405020304" pitchFamily="18" charset="0"/>
                  </a:rPr>
                  <a:t>WC9-2</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149" name="矩形 148"/>
              <p:cNvSpPr/>
              <p:nvPr/>
            </p:nvSpPr>
            <p:spPr>
              <a:xfrm>
                <a:off x="6512833" y="5871579"/>
                <a:ext cx="883575" cy="400110"/>
              </a:xfrm>
              <a:prstGeom prst="rect">
                <a:avLst/>
              </a:prstGeom>
            </p:spPr>
            <p:txBody>
              <a:bodyPr wrap="none">
                <a:spAutoFit/>
              </a:bodyPr>
              <a:lstStyle/>
              <a:p>
                <a:r>
                  <a:rPr lang="en-US" altLang="zh-CN" sz="2000" b="1" dirty="0" smtClean="0">
                    <a:solidFill>
                      <a:srgbClr val="C00000"/>
                    </a:solidFill>
                    <a:latin typeface="Times New Roman" panose="02020603050405020304" pitchFamily="18" charset="0"/>
                    <a:cs typeface="Times New Roman" panose="02020603050405020304" pitchFamily="18" charset="0"/>
                  </a:rPr>
                  <a:t>WC-B</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150" name="矩形 149"/>
              <p:cNvSpPr/>
              <p:nvPr/>
            </p:nvSpPr>
            <p:spPr>
              <a:xfrm>
                <a:off x="6475126" y="5027046"/>
                <a:ext cx="1096775" cy="400110"/>
              </a:xfrm>
              <a:prstGeom prst="rect">
                <a:avLst/>
              </a:prstGeom>
            </p:spPr>
            <p:txBody>
              <a:bodyPr wrap="none">
                <a:spAutoFit/>
              </a:bodyPr>
              <a:lstStyle/>
              <a:p>
                <a:r>
                  <a:rPr lang="en-US" altLang="zh-CN" sz="2000" b="1" dirty="0" smtClean="0">
                    <a:solidFill>
                      <a:srgbClr val="C00000"/>
                    </a:solidFill>
                    <a:latin typeface="Times New Roman" panose="02020603050405020304" pitchFamily="18" charset="0"/>
                    <a:cs typeface="Times New Roman" panose="02020603050405020304" pitchFamily="18" charset="0"/>
                  </a:rPr>
                  <a:t>WC10-8</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71" name="矩形 70"/>
              <p:cNvSpPr/>
              <p:nvPr/>
            </p:nvSpPr>
            <p:spPr>
              <a:xfrm>
                <a:off x="6498405" y="3980441"/>
                <a:ext cx="898003" cy="400110"/>
              </a:xfrm>
              <a:prstGeom prst="rect">
                <a:avLst/>
              </a:prstGeom>
            </p:spPr>
            <p:txBody>
              <a:bodyPr wrap="none">
                <a:spAutoFit/>
              </a:bodyPr>
              <a:lstStyle/>
              <a:p>
                <a:r>
                  <a:rPr lang="en-US" altLang="zh-CN" sz="2000" b="1" dirty="0" smtClean="0">
                    <a:solidFill>
                      <a:srgbClr val="C00000"/>
                    </a:solidFill>
                    <a:latin typeface="Times New Roman" panose="02020603050405020304" pitchFamily="18" charset="0"/>
                    <a:cs typeface="Times New Roman" panose="02020603050405020304" pitchFamily="18" charset="0"/>
                  </a:rPr>
                  <a:t>WC-A</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grpSp>
      </p:grpSp>
      <p:sp>
        <p:nvSpPr>
          <p:cNvPr id="3" name="矩形 2"/>
          <p:cNvSpPr/>
          <p:nvPr/>
        </p:nvSpPr>
        <p:spPr>
          <a:xfrm>
            <a:off x="684384" y="953092"/>
            <a:ext cx="5364729" cy="830997"/>
          </a:xfrm>
          <a:prstGeom prst="rect">
            <a:avLst/>
          </a:prstGeom>
        </p:spPr>
        <p:txBody>
          <a:bodyPr wrap="square">
            <a:spAutoFit/>
          </a:bodyPr>
          <a:lstStyle/>
          <a:p>
            <a:r>
              <a:rPr lang="en-US" altLang="zh-CN" sz="24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Oil and gas reservoir distribution</a:t>
            </a:r>
          </a:p>
          <a:p>
            <a:r>
              <a:rPr lang="en-US" altLang="zh-CN" sz="24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pSp>
        <p:nvGrpSpPr>
          <p:cNvPr id="14" name="组合 13"/>
          <p:cNvGrpSpPr/>
          <p:nvPr/>
        </p:nvGrpSpPr>
        <p:grpSpPr>
          <a:xfrm>
            <a:off x="184402" y="1686892"/>
            <a:ext cx="6332230" cy="4569463"/>
            <a:chOff x="365759" y="2141220"/>
            <a:chExt cx="6332230" cy="4569463"/>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2213" t="1874" r="2708" b="2534"/>
            <a:stretch/>
          </p:blipFill>
          <p:spPr>
            <a:xfrm>
              <a:off x="365759" y="2141220"/>
              <a:ext cx="5890261" cy="4312920"/>
            </a:xfrm>
            <a:prstGeom prst="rect">
              <a:avLst/>
            </a:prstGeom>
          </p:spPr>
        </p:pic>
        <p:grpSp>
          <p:nvGrpSpPr>
            <p:cNvPr id="6" name="组合 5"/>
            <p:cNvGrpSpPr/>
            <p:nvPr/>
          </p:nvGrpSpPr>
          <p:grpSpPr>
            <a:xfrm>
              <a:off x="397830" y="3369426"/>
              <a:ext cx="6300159" cy="3341257"/>
              <a:chOff x="411001" y="3273804"/>
              <a:chExt cx="6300159" cy="3341257"/>
            </a:xfrm>
          </p:grpSpPr>
          <p:grpSp>
            <p:nvGrpSpPr>
              <p:cNvPr id="135" name="组合 134"/>
              <p:cNvGrpSpPr>
                <a:grpSpLocks noChangeAspect="1"/>
              </p:cNvGrpSpPr>
              <p:nvPr/>
            </p:nvGrpSpPr>
            <p:grpSpPr>
              <a:xfrm>
                <a:off x="411001" y="3273804"/>
                <a:ext cx="6300159" cy="3341257"/>
                <a:chOff x="494689" y="3315292"/>
                <a:chExt cx="4856572" cy="2575658"/>
              </a:xfrm>
            </p:grpSpPr>
            <p:sp>
              <p:nvSpPr>
                <p:cNvPr id="51" name="矩形 50"/>
                <p:cNvSpPr/>
                <p:nvPr/>
              </p:nvSpPr>
              <p:spPr>
                <a:xfrm>
                  <a:off x="548468" y="5701147"/>
                  <a:ext cx="4802793" cy="189803"/>
                </a:xfrm>
                <a:prstGeom prst="rect">
                  <a:avLst/>
                </a:prstGeom>
              </p:spPr>
              <p:txBody>
                <a:bodyPr wrap="square">
                  <a:spAutoFit/>
                </a:bodyPr>
                <a:lstStyle/>
                <a:p>
                  <a:r>
                    <a:rPr lang="en-US" altLang="zh-CN" sz="1000" b="1" dirty="0" smtClean="0">
                      <a:latin typeface="Times New Roman" panose="02020603050405020304" pitchFamily="18" charset="0"/>
                      <a:cs typeface="Times New Roman" panose="02020603050405020304" pitchFamily="18" charset="0"/>
                    </a:rPr>
                    <a:t> </a:t>
                  </a:r>
                  <a:r>
                    <a:rPr lang="en-US" altLang="zh-CN" sz="1000" b="1" dirty="0">
                      <a:latin typeface="Times New Roman" panose="02020603050405020304" pitchFamily="18" charset="0"/>
                      <a:cs typeface="Times New Roman" panose="02020603050405020304" pitchFamily="18" charset="0"/>
                    </a:rPr>
                    <a:t>Distribution of fractures and oil and gas reservoirs in the Zhuhai f</a:t>
                  </a:r>
                  <a:r>
                    <a:rPr lang="en-US" altLang="zh-CN" sz="1000" b="1" dirty="0" smtClean="0">
                      <a:latin typeface="Times New Roman" panose="02020603050405020304" pitchFamily="18" charset="0"/>
                      <a:cs typeface="Times New Roman" panose="02020603050405020304" pitchFamily="18" charset="0"/>
                    </a:rPr>
                    <a:t>ormation of </a:t>
                  </a:r>
                  <a:r>
                    <a:rPr lang="en-US" altLang="zh-CN" sz="1000" b="1" dirty="0" err="1" smtClean="0">
                      <a:latin typeface="Times New Roman" panose="02020603050405020304" pitchFamily="18" charset="0"/>
                      <a:cs typeface="Times New Roman" panose="02020603050405020304" pitchFamily="18" charset="0"/>
                    </a:rPr>
                    <a:t>Wenchang</a:t>
                  </a:r>
                  <a:r>
                    <a:rPr lang="en-US" altLang="zh-CN" sz="1000" b="1" dirty="0" smtClean="0">
                      <a:latin typeface="Times New Roman" panose="02020603050405020304" pitchFamily="18" charset="0"/>
                      <a:cs typeface="Times New Roman" panose="02020603050405020304" pitchFamily="18" charset="0"/>
                    </a:rPr>
                    <a:t> 9/8 area</a:t>
                  </a:r>
                  <a:endParaRPr lang="zh-CN" altLang="en-US" sz="1000" b="1" dirty="0">
                    <a:latin typeface="Times New Roman" panose="02020603050405020304" pitchFamily="18" charset="0"/>
                    <a:cs typeface="Times New Roman" panose="02020603050405020304" pitchFamily="18" charset="0"/>
                  </a:endParaRPr>
                </a:p>
              </p:txBody>
            </p:sp>
            <p:grpSp>
              <p:nvGrpSpPr>
                <p:cNvPr id="48" name="组合 47"/>
                <p:cNvGrpSpPr>
                  <a:grpSpLocks noChangeAspect="1"/>
                </p:cNvGrpSpPr>
                <p:nvPr/>
              </p:nvGrpSpPr>
              <p:grpSpPr>
                <a:xfrm>
                  <a:off x="494689" y="3315292"/>
                  <a:ext cx="4360458" cy="1703664"/>
                  <a:chOff x="464820" y="3162300"/>
                  <a:chExt cx="5732898" cy="2239886"/>
                </a:xfrm>
              </p:grpSpPr>
              <p:grpSp>
                <p:nvGrpSpPr>
                  <p:cNvPr id="49" name="组合 48"/>
                  <p:cNvGrpSpPr/>
                  <p:nvPr/>
                </p:nvGrpSpPr>
                <p:grpSpPr>
                  <a:xfrm>
                    <a:off x="464820" y="3162300"/>
                    <a:ext cx="5732898" cy="2239886"/>
                    <a:chOff x="464820" y="3162300"/>
                    <a:chExt cx="5732898" cy="2239886"/>
                  </a:xfrm>
                </p:grpSpPr>
                <p:grpSp>
                  <p:nvGrpSpPr>
                    <p:cNvPr id="52" name="组合 51"/>
                    <p:cNvGrpSpPr>
                      <a:grpSpLocks noChangeAspect="1"/>
                    </p:cNvGrpSpPr>
                    <p:nvPr/>
                  </p:nvGrpSpPr>
                  <p:grpSpPr>
                    <a:xfrm>
                      <a:off x="812421" y="3336947"/>
                      <a:ext cx="5385297" cy="2065239"/>
                      <a:chOff x="-928826" y="3036535"/>
                      <a:chExt cx="3901956" cy="1496384"/>
                    </a:xfrm>
                  </p:grpSpPr>
                  <p:sp>
                    <p:nvSpPr>
                      <p:cNvPr id="67" name="任意多边形 66"/>
                      <p:cNvSpPr/>
                      <p:nvPr/>
                    </p:nvSpPr>
                    <p:spPr>
                      <a:xfrm>
                        <a:off x="692150" y="3911600"/>
                        <a:ext cx="635000" cy="279400"/>
                      </a:xfrm>
                      <a:custGeom>
                        <a:avLst/>
                        <a:gdLst>
                          <a:gd name="connsiteX0" fmla="*/ 0 w 635000"/>
                          <a:gd name="connsiteY0" fmla="*/ 0 h 279400"/>
                          <a:gd name="connsiteX1" fmla="*/ 241300 w 635000"/>
                          <a:gd name="connsiteY1" fmla="*/ 152400 h 279400"/>
                          <a:gd name="connsiteX2" fmla="*/ 342900 w 635000"/>
                          <a:gd name="connsiteY2" fmla="*/ 215900 h 279400"/>
                          <a:gd name="connsiteX3" fmla="*/ 438150 w 635000"/>
                          <a:gd name="connsiteY3" fmla="*/ 254000 h 279400"/>
                          <a:gd name="connsiteX4" fmla="*/ 635000 w 635000"/>
                          <a:gd name="connsiteY4" fmla="*/ 2794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 h="279400">
                            <a:moveTo>
                              <a:pt x="0" y="0"/>
                            </a:moveTo>
                            <a:lnTo>
                              <a:pt x="241300" y="152400"/>
                            </a:lnTo>
                            <a:cubicBezTo>
                              <a:pt x="298450" y="188383"/>
                              <a:pt x="310092" y="198967"/>
                              <a:pt x="342900" y="215900"/>
                            </a:cubicBezTo>
                            <a:cubicBezTo>
                              <a:pt x="375708" y="232833"/>
                              <a:pt x="389467" y="243417"/>
                              <a:pt x="438150" y="254000"/>
                            </a:cubicBezTo>
                            <a:cubicBezTo>
                              <a:pt x="486833" y="264583"/>
                              <a:pt x="560916" y="271991"/>
                              <a:pt x="635000" y="27940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781050" y="4198969"/>
                        <a:ext cx="552319" cy="40799"/>
                      </a:xfrm>
                      <a:custGeom>
                        <a:avLst/>
                        <a:gdLst>
                          <a:gd name="connsiteX0" fmla="*/ 471488 w 552319"/>
                          <a:gd name="connsiteY0" fmla="*/ 6319 h 40799"/>
                          <a:gd name="connsiteX1" fmla="*/ 542925 w 552319"/>
                          <a:gd name="connsiteY1" fmla="*/ 1556 h 40799"/>
                          <a:gd name="connsiteX2" fmla="*/ 285750 w 552319"/>
                          <a:gd name="connsiteY2" fmla="*/ 30131 h 40799"/>
                          <a:gd name="connsiteX3" fmla="*/ 171450 w 552319"/>
                          <a:gd name="connsiteY3" fmla="*/ 39656 h 40799"/>
                          <a:gd name="connsiteX4" fmla="*/ 0 w 552319"/>
                          <a:gd name="connsiteY4" fmla="*/ 6319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319" h="40799">
                            <a:moveTo>
                              <a:pt x="471488" y="6319"/>
                            </a:moveTo>
                            <a:cubicBezTo>
                              <a:pt x="522684" y="1953"/>
                              <a:pt x="573881" y="-2413"/>
                              <a:pt x="542925" y="1556"/>
                            </a:cubicBezTo>
                            <a:cubicBezTo>
                              <a:pt x="511969" y="5525"/>
                              <a:pt x="347662" y="23781"/>
                              <a:pt x="285750" y="30131"/>
                            </a:cubicBezTo>
                            <a:cubicBezTo>
                              <a:pt x="223837" y="36481"/>
                              <a:pt x="219075" y="43625"/>
                              <a:pt x="171450" y="39656"/>
                            </a:cubicBezTo>
                            <a:cubicBezTo>
                              <a:pt x="123825" y="35687"/>
                              <a:pt x="61912" y="21003"/>
                              <a:pt x="0" y="631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1692275" y="3295650"/>
                        <a:ext cx="443706" cy="114300"/>
                      </a:xfrm>
                      <a:custGeom>
                        <a:avLst/>
                        <a:gdLst>
                          <a:gd name="connsiteX0" fmla="*/ 425450 w 425450"/>
                          <a:gd name="connsiteY0" fmla="*/ 120650 h 120650"/>
                          <a:gd name="connsiteX1" fmla="*/ 184150 w 425450"/>
                          <a:gd name="connsiteY1" fmla="*/ 60325 h 120650"/>
                          <a:gd name="connsiteX2" fmla="*/ 0 w 425450"/>
                          <a:gd name="connsiteY2" fmla="*/ 0 h 120650"/>
                        </a:gdLst>
                        <a:ahLst/>
                        <a:cxnLst>
                          <a:cxn ang="0">
                            <a:pos x="connsiteX0" y="connsiteY0"/>
                          </a:cxn>
                          <a:cxn ang="0">
                            <a:pos x="connsiteX1" y="connsiteY1"/>
                          </a:cxn>
                          <a:cxn ang="0">
                            <a:pos x="connsiteX2" y="connsiteY2"/>
                          </a:cxn>
                        </a:cxnLst>
                        <a:rect l="l" t="t" r="r" b="b"/>
                        <a:pathLst>
                          <a:path w="425450" h="120650">
                            <a:moveTo>
                              <a:pt x="425450" y="120650"/>
                            </a:moveTo>
                            <a:cubicBezTo>
                              <a:pt x="340254" y="100541"/>
                              <a:pt x="255058" y="80433"/>
                              <a:pt x="184150" y="60325"/>
                            </a:cubicBezTo>
                            <a:cubicBezTo>
                              <a:pt x="113242" y="40217"/>
                              <a:pt x="56621" y="2010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1738724" y="3331369"/>
                        <a:ext cx="368114" cy="175844"/>
                      </a:xfrm>
                      <a:custGeom>
                        <a:avLst/>
                        <a:gdLst>
                          <a:gd name="connsiteX0" fmla="*/ 22225 w 473075"/>
                          <a:gd name="connsiteY0" fmla="*/ 0 h 209550"/>
                          <a:gd name="connsiteX1" fmla="*/ 12700 w 473075"/>
                          <a:gd name="connsiteY1" fmla="*/ 79375 h 209550"/>
                          <a:gd name="connsiteX2" fmla="*/ 0 w 473075"/>
                          <a:gd name="connsiteY2" fmla="*/ 133350 h 209550"/>
                          <a:gd name="connsiteX3" fmla="*/ 25400 w 473075"/>
                          <a:gd name="connsiteY3" fmla="*/ 165100 h 209550"/>
                          <a:gd name="connsiteX4" fmla="*/ 114300 w 473075"/>
                          <a:gd name="connsiteY4" fmla="*/ 190500 h 209550"/>
                          <a:gd name="connsiteX5" fmla="*/ 203200 w 473075"/>
                          <a:gd name="connsiteY5" fmla="*/ 209550 h 209550"/>
                          <a:gd name="connsiteX6" fmla="*/ 288925 w 473075"/>
                          <a:gd name="connsiteY6" fmla="*/ 209550 h 209550"/>
                          <a:gd name="connsiteX7" fmla="*/ 393700 w 473075"/>
                          <a:gd name="connsiteY7" fmla="*/ 171450 h 209550"/>
                          <a:gd name="connsiteX8" fmla="*/ 473075 w 473075"/>
                          <a:gd name="connsiteY8" fmla="*/ 127000 h 209550"/>
                          <a:gd name="connsiteX9" fmla="*/ 473075 w 473075"/>
                          <a:gd name="connsiteY9" fmla="*/ 127000 h 209550"/>
                          <a:gd name="connsiteX10" fmla="*/ 431800 w 473075"/>
                          <a:gd name="connsiteY10" fmla="*/ 92075 h 209550"/>
                          <a:gd name="connsiteX11" fmla="*/ 333375 w 473075"/>
                          <a:gd name="connsiteY11" fmla="*/ 76200 h 209550"/>
                          <a:gd name="connsiteX12" fmla="*/ 101600 w 473075"/>
                          <a:gd name="connsiteY12" fmla="*/ 19050 h 209550"/>
                          <a:gd name="connsiteX13" fmla="*/ 22225 w 473075"/>
                          <a:gd name="connsiteY13"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3075" h="209550">
                            <a:moveTo>
                              <a:pt x="22225" y="0"/>
                            </a:moveTo>
                            <a:lnTo>
                              <a:pt x="12700" y="79375"/>
                            </a:lnTo>
                            <a:lnTo>
                              <a:pt x="0" y="133350"/>
                            </a:lnTo>
                            <a:lnTo>
                              <a:pt x="25400" y="165100"/>
                            </a:lnTo>
                            <a:lnTo>
                              <a:pt x="114300" y="190500"/>
                            </a:lnTo>
                            <a:lnTo>
                              <a:pt x="203200" y="209550"/>
                            </a:lnTo>
                            <a:lnTo>
                              <a:pt x="288925" y="209550"/>
                            </a:lnTo>
                            <a:lnTo>
                              <a:pt x="393700" y="171450"/>
                            </a:lnTo>
                            <a:lnTo>
                              <a:pt x="473075" y="127000"/>
                            </a:lnTo>
                            <a:lnTo>
                              <a:pt x="473075" y="127000"/>
                            </a:lnTo>
                            <a:lnTo>
                              <a:pt x="431800" y="92075"/>
                            </a:lnTo>
                            <a:lnTo>
                              <a:pt x="333375" y="76200"/>
                            </a:lnTo>
                            <a:lnTo>
                              <a:pt x="101600" y="19050"/>
                            </a:lnTo>
                            <a:lnTo>
                              <a:pt x="22225"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2210681" y="3644900"/>
                        <a:ext cx="307538" cy="227460"/>
                      </a:xfrm>
                      <a:custGeom>
                        <a:avLst/>
                        <a:gdLst>
                          <a:gd name="connsiteX0" fmla="*/ 61912 w 376237"/>
                          <a:gd name="connsiteY0" fmla="*/ 257175 h 259556"/>
                          <a:gd name="connsiteX1" fmla="*/ 164306 w 376237"/>
                          <a:gd name="connsiteY1" fmla="*/ 204788 h 259556"/>
                          <a:gd name="connsiteX2" fmla="*/ 219075 w 376237"/>
                          <a:gd name="connsiteY2" fmla="*/ 202406 h 259556"/>
                          <a:gd name="connsiteX3" fmla="*/ 288131 w 376237"/>
                          <a:gd name="connsiteY3" fmla="*/ 226219 h 259556"/>
                          <a:gd name="connsiteX4" fmla="*/ 350043 w 376237"/>
                          <a:gd name="connsiteY4" fmla="*/ 247650 h 259556"/>
                          <a:gd name="connsiteX5" fmla="*/ 376237 w 376237"/>
                          <a:gd name="connsiteY5" fmla="*/ 238125 h 259556"/>
                          <a:gd name="connsiteX6" fmla="*/ 371475 w 376237"/>
                          <a:gd name="connsiteY6" fmla="*/ 219075 h 259556"/>
                          <a:gd name="connsiteX7" fmla="*/ 342900 w 376237"/>
                          <a:gd name="connsiteY7" fmla="*/ 188119 h 259556"/>
                          <a:gd name="connsiteX8" fmla="*/ 261937 w 376237"/>
                          <a:gd name="connsiteY8" fmla="*/ 69056 h 259556"/>
                          <a:gd name="connsiteX9" fmla="*/ 214312 w 376237"/>
                          <a:gd name="connsiteY9" fmla="*/ 23813 h 259556"/>
                          <a:gd name="connsiteX10" fmla="*/ 116681 w 376237"/>
                          <a:gd name="connsiteY10" fmla="*/ 7144 h 259556"/>
                          <a:gd name="connsiteX11" fmla="*/ 42862 w 376237"/>
                          <a:gd name="connsiteY11" fmla="*/ 0 h 259556"/>
                          <a:gd name="connsiteX12" fmla="*/ 42862 w 376237"/>
                          <a:gd name="connsiteY12" fmla="*/ 45244 h 259556"/>
                          <a:gd name="connsiteX13" fmla="*/ 54768 w 376237"/>
                          <a:gd name="connsiteY13" fmla="*/ 111919 h 259556"/>
                          <a:gd name="connsiteX14" fmla="*/ 45243 w 376237"/>
                          <a:gd name="connsiteY14" fmla="*/ 150019 h 259556"/>
                          <a:gd name="connsiteX15" fmla="*/ 19050 w 376237"/>
                          <a:gd name="connsiteY15" fmla="*/ 207169 h 259556"/>
                          <a:gd name="connsiteX16" fmla="*/ 7143 w 376237"/>
                          <a:gd name="connsiteY16" fmla="*/ 230981 h 259556"/>
                          <a:gd name="connsiteX17" fmla="*/ 0 w 376237"/>
                          <a:gd name="connsiteY17" fmla="*/ 259556 h 259556"/>
                          <a:gd name="connsiteX18" fmla="*/ 61912 w 376237"/>
                          <a:gd name="connsiteY18" fmla="*/ 257175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237" h="259556">
                            <a:moveTo>
                              <a:pt x="61912" y="257175"/>
                            </a:moveTo>
                            <a:lnTo>
                              <a:pt x="164306" y="204788"/>
                            </a:lnTo>
                            <a:lnTo>
                              <a:pt x="219075" y="202406"/>
                            </a:lnTo>
                            <a:lnTo>
                              <a:pt x="288131" y="226219"/>
                            </a:lnTo>
                            <a:lnTo>
                              <a:pt x="350043" y="247650"/>
                            </a:lnTo>
                            <a:lnTo>
                              <a:pt x="376237" y="238125"/>
                            </a:lnTo>
                            <a:lnTo>
                              <a:pt x="371475" y="219075"/>
                            </a:lnTo>
                            <a:lnTo>
                              <a:pt x="342900" y="188119"/>
                            </a:lnTo>
                            <a:lnTo>
                              <a:pt x="261937" y="69056"/>
                            </a:lnTo>
                            <a:lnTo>
                              <a:pt x="214312" y="23813"/>
                            </a:lnTo>
                            <a:lnTo>
                              <a:pt x="116681" y="7144"/>
                            </a:lnTo>
                            <a:lnTo>
                              <a:pt x="42862" y="0"/>
                            </a:lnTo>
                            <a:lnTo>
                              <a:pt x="42862" y="45244"/>
                            </a:lnTo>
                            <a:lnTo>
                              <a:pt x="54768" y="111919"/>
                            </a:lnTo>
                            <a:lnTo>
                              <a:pt x="45243" y="150019"/>
                            </a:lnTo>
                            <a:lnTo>
                              <a:pt x="19050" y="207169"/>
                            </a:lnTo>
                            <a:lnTo>
                              <a:pt x="7143" y="230981"/>
                            </a:lnTo>
                            <a:lnTo>
                              <a:pt x="0" y="259556"/>
                            </a:lnTo>
                            <a:lnTo>
                              <a:pt x="61912" y="257175"/>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849584" y="3036535"/>
                        <a:ext cx="785288" cy="281985"/>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WC9-2</a:t>
                        </a:r>
                        <a:endParaRPr lang="zh-CN" altLang="en-US" sz="1050" b="1" dirty="0">
                          <a:latin typeface="Arial" panose="020B0604020202020204" pitchFamily="34" charset="0"/>
                          <a:cs typeface="Arial" panose="020B0604020202020204" pitchFamily="34" charset="0"/>
                        </a:endParaRPr>
                      </a:p>
                    </p:txBody>
                  </p:sp>
                  <p:sp>
                    <p:nvSpPr>
                      <p:cNvPr id="76" name="文本框 75"/>
                      <p:cNvSpPr txBox="1"/>
                      <p:nvPr/>
                    </p:nvSpPr>
                    <p:spPr>
                      <a:xfrm>
                        <a:off x="1375105" y="3650256"/>
                        <a:ext cx="806606" cy="281985"/>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WC10-8</a:t>
                        </a:r>
                        <a:endParaRPr lang="zh-CN" altLang="en-US" sz="1050" b="1" dirty="0">
                          <a:latin typeface="Arial" panose="020B0604020202020204" pitchFamily="34" charset="0"/>
                          <a:cs typeface="Arial" panose="020B0604020202020204" pitchFamily="34" charset="0"/>
                        </a:endParaRPr>
                      </a:p>
                    </p:txBody>
                  </p:sp>
                  <p:sp>
                    <p:nvSpPr>
                      <p:cNvPr id="77" name="文本框 76"/>
                      <p:cNvSpPr txBox="1"/>
                      <p:nvPr/>
                    </p:nvSpPr>
                    <p:spPr>
                      <a:xfrm>
                        <a:off x="323779" y="3308415"/>
                        <a:ext cx="665055" cy="186459"/>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WC-A</a:t>
                        </a:r>
                        <a:endParaRPr lang="zh-CN" altLang="en-US" sz="1050" b="1" dirty="0">
                          <a:latin typeface="Arial" panose="020B0604020202020204" pitchFamily="34" charset="0"/>
                          <a:cs typeface="Arial" panose="020B0604020202020204" pitchFamily="34" charset="0"/>
                        </a:endParaRPr>
                      </a:p>
                    </p:txBody>
                  </p:sp>
                  <p:sp>
                    <p:nvSpPr>
                      <p:cNvPr id="78" name="文本框 77"/>
                      <p:cNvSpPr txBox="1"/>
                      <p:nvPr/>
                    </p:nvSpPr>
                    <p:spPr>
                      <a:xfrm>
                        <a:off x="443725" y="3934216"/>
                        <a:ext cx="714415" cy="186459"/>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WC-B</a:t>
                        </a:r>
                        <a:endParaRPr lang="zh-CN" altLang="en-US" sz="1050" b="1" dirty="0">
                          <a:latin typeface="Arial" panose="020B0604020202020204" pitchFamily="34" charset="0"/>
                          <a:cs typeface="Arial" panose="020B0604020202020204" pitchFamily="34" charset="0"/>
                        </a:endParaRPr>
                      </a:p>
                    </p:txBody>
                  </p:sp>
                  <p:sp>
                    <p:nvSpPr>
                      <p:cNvPr id="79" name="文本框 78"/>
                      <p:cNvSpPr txBox="1"/>
                      <p:nvPr/>
                    </p:nvSpPr>
                    <p:spPr>
                      <a:xfrm>
                        <a:off x="-928826" y="3338615"/>
                        <a:ext cx="665055" cy="183977"/>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WC8-3</a:t>
                        </a:r>
                        <a:endParaRPr lang="zh-CN" altLang="en-US" sz="1050" b="1" dirty="0">
                          <a:latin typeface="Arial" panose="020B0604020202020204" pitchFamily="34" charset="0"/>
                          <a:cs typeface="Arial" panose="020B0604020202020204" pitchFamily="34" charset="0"/>
                        </a:endParaRPr>
                      </a:p>
                    </p:txBody>
                  </p:sp>
                  <p:sp>
                    <p:nvSpPr>
                      <p:cNvPr id="80" name="文本框 79"/>
                      <p:cNvSpPr txBox="1"/>
                      <p:nvPr/>
                    </p:nvSpPr>
                    <p:spPr>
                      <a:xfrm>
                        <a:off x="1772156" y="3173087"/>
                        <a:ext cx="815573" cy="253916"/>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target 1</a:t>
                        </a:r>
                        <a:endParaRPr lang="zh-CN" altLang="en-US" sz="1050" b="1" dirty="0">
                          <a:latin typeface="Arial" panose="020B0604020202020204" pitchFamily="34" charset="0"/>
                          <a:cs typeface="Arial" panose="020B0604020202020204" pitchFamily="34" charset="0"/>
                        </a:endParaRPr>
                      </a:p>
                    </p:txBody>
                  </p:sp>
                  <p:sp>
                    <p:nvSpPr>
                      <p:cNvPr id="81" name="文本框 80"/>
                      <p:cNvSpPr txBox="1"/>
                      <p:nvPr/>
                    </p:nvSpPr>
                    <p:spPr>
                      <a:xfrm>
                        <a:off x="1066605" y="3422561"/>
                        <a:ext cx="857952" cy="281985"/>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WC9-3N</a:t>
                        </a:r>
                        <a:endParaRPr lang="zh-CN" altLang="en-US" sz="1050" b="1" dirty="0">
                          <a:latin typeface="Arial" panose="020B0604020202020204" pitchFamily="34" charset="0"/>
                          <a:cs typeface="Arial" panose="020B0604020202020204" pitchFamily="34" charset="0"/>
                        </a:endParaRPr>
                      </a:p>
                    </p:txBody>
                  </p:sp>
                  <p:sp>
                    <p:nvSpPr>
                      <p:cNvPr id="82" name="文本框 81"/>
                      <p:cNvSpPr txBox="1"/>
                      <p:nvPr/>
                    </p:nvSpPr>
                    <p:spPr>
                      <a:xfrm>
                        <a:off x="2157557" y="3463810"/>
                        <a:ext cx="815573" cy="186459"/>
                      </a:xfrm>
                      <a:prstGeom prst="rect">
                        <a:avLst/>
                      </a:prstGeom>
                      <a:noFill/>
                    </p:spPr>
                    <p:txBody>
                      <a:bodyPr wrap="square" rtlCol="0">
                        <a:spAutoFit/>
                      </a:bodyPr>
                      <a:lstStyle/>
                      <a:p>
                        <a:r>
                          <a:rPr lang="en-US" altLang="zh-CN" sz="1050" b="1" dirty="0" smtClean="0">
                            <a:latin typeface="Arial" panose="020B0604020202020204" pitchFamily="34" charset="0"/>
                            <a:cs typeface="Arial" panose="020B0604020202020204" pitchFamily="34" charset="0"/>
                          </a:rPr>
                          <a:t>target 2</a:t>
                        </a:r>
                        <a:endParaRPr lang="zh-CN" altLang="en-US" sz="1050" b="1" dirty="0">
                          <a:latin typeface="Arial" panose="020B0604020202020204" pitchFamily="34" charset="0"/>
                          <a:cs typeface="Arial" panose="020B0604020202020204" pitchFamily="34" charset="0"/>
                        </a:endParaRPr>
                      </a:p>
                    </p:txBody>
                  </p:sp>
                  <p:sp>
                    <p:nvSpPr>
                      <p:cNvPr id="75" name="文本框 74"/>
                      <p:cNvSpPr txBox="1"/>
                      <p:nvPr/>
                    </p:nvSpPr>
                    <p:spPr>
                      <a:xfrm>
                        <a:off x="2117704" y="4374711"/>
                        <a:ext cx="815573" cy="158208"/>
                      </a:xfrm>
                      <a:prstGeom prst="rect">
                        <a:avLst/>
                      </a:prstGeom>
                      <a:noFill/>
                    </p:spPr>
                    <p:txBody>
                      <a:bodyPr wrap="square" rtlCol="0">
                        <a:spAutoFit/>
                      </a:bodyPr>
                      <a:lstStyle/>
                      <a:p>
                        <a:r>
                          <a:rPr lang="en-US" altLang="zh-CN" sz="800" dirty="0" smtClean="0">
                            <a:latin typeface="Arial" panose="020B0604020202020204" pitchFamily="34" charset="0"/>
                            <a:cs typeface="Arial" panose="020B0604020202020204" pitchFamily="34" charset="0"/>
                          </a:rPr>
                          <a:t>target</a:t>
                        </a:r>
                        <a:endParaRPr lang="zh-CN" altLang="en-US" sz="800" dirty="0">
                          <a:latin typeface="Arial" panose="020B0604020202020204" pitchFamily="34" charset="0"/>
                          <a:cs typeface="Arial" panose="020B0604020202020204" pitchFamily="34" charset="0"/>
                        </a:endParaRPr>
                      </a:p>
                    </p:txBody>
                  </p:sp>
                </p:grpSp>
                <p:sp>
                  <p:nvSpPr>
                    <p:cNvPr id="53" name="任意多边形 52"/>
                    <p:cNvSpPr/>
                    <p:nvPr/>
                  </p:nvSpPr>
                  <p:spPr>
                    <a:xfrm>
                      <a:off x="571500" y="4069556"/>
                      <a:ext cx="1285875" cy="174629"/>
                    </a:xfrm>
                    <a:custGeom>
                      <a:avLst/>
                      <a:gdLst>
                        <a:gd name="connsiteX0" fmla="*/ 0 w 1285875"/>
                        <a:gd name="connsiteY0" fmla="*/ 0 h 174629"/>
                        <a:gd name="connsiteX1" fmla="*/ 100013 w 1285875"/>
                        <a:gd name="connsiteY1" fmla="*/ 59532 h 174629"/>
                        <a:gd name="connsiteX2" fmla="*/ 207169 w 1285875"/>
                        <a:gd name="connsiteY2" fmla="*/ 66675 h 174629"/>
                        <a:gd name="connsiteX3" fmla="*/ 321469 w 1285875"/>
                        <a:gd name="connsiteY3" fmla="*/ 80963 h 174629"/>
                        <a:gd name="connsiteX4" fmla="*/ 421481 w 1285875"/>
                        <a:gd name="connsiteY4" fmla="*/ 126207 h 174629"/>
                        <a:gd name="connsiteX5" fmla="*/ 502444 w 1285875"/>
                        <a:gd name="connsiteY5" fmla="*/ 138113 h 174629"/>
                        <a:gd name="connsiteX6" fmla="*/ 645319 w 1285875"/>
                        <a:gd name="connsiteY6" fmla="*/ 169069 h 174629"/>
                        <a:gd name="connsiteX7" fmla="*/ 740569 w 1285875"/>
                        <a:gd name="connsiteY7" fmla="*/ 173832 h 174629"/>
                        <a:gd name="connsiteX8" fmla="*/ 883444 w 1285875"/>
                        <a:gd name="connsiteY8" fmla="*/ 159544 h 174629"/>
                        <a:gd name="connsiteX9" fmla="*/ 954881 w 1285875"/>
                        <a:gd name="connsiteY9" fmla="*/ 166688 h 174629"/>
                        <a:gd name="connsiteX10" fmla="*/ 1026319 w 1285875"/>
                        <a:gd name="connsiteY10" fmla="*/ 169069 h 174629"/>
                        <a:gd name="connsiteX11" fmla="*/ 1128713 w 1285875"/>
                        <a:gd name="connsiteY11" fmla="*/ 154782 h 174629"/>
                        <a:gd name="connsiteX12" fmla="*/ 1195388 w 1285875"/>
                        <a:gd name="connsiteY12" fmla="*/ 142875 h 174629"/>
                        <a:gd name="connsiteX13" fmla="*/ 1285875 w 1285875"/>
                        <a:gd name="connsiteY13" fmla="*/ 142875 h 1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5875" h="174629">
                          <a:moveTo>
                            <a:pt x="0" y="0"/>
                          </a:moveTo>
                          <a:cubicBezTo>
                            <a:pt x="32742" y="24210"/>
                            <a:pt x="65485" y="48420"/>
                            <a:pt x="100013" y="59532"/>
                          </a:cubicBezTo>
                          <a:cubicBezTo>
                            <a:pt x="134541" y="70644"/>
                            <a:pt x="170260" y="63103"/>
                            <a:pt x="207169" y="66675"/>
                          </a:cubicBezTo>
                          <a:cubicBezTo>
                            <a:pt x="244078" y="70247"/>
                            <a:pt x="285750" y="71041"/>
                            <a:pt x="321469" y="80963"/>
                          </a:cubicBezTo>
                          <a:cubicBezTo>
                            <a:pt x="357188" y="90885"/>
                            <a:pt x="391319" y="116682"/>
                            <a:pt x="421481" y="126207"/>
                          </a:cubicBezTo>
                          <a:cubicBezTo>
                            <a:pt x="451643" y="135732"/>
                            <a:pt x="465138" y="130969"/>
                            <a:pt x="502444" y="138113"/>
                          </a:cubicBezTo>
                          <a:cubicBezTo>
                            <a:pt x="539750" y="145257"/>
                            <a:pt x="605632" y="163116"/>
                            <a:pt x="645319" y="169069"/>
                          </a:cubicBezTo>
                          <a:cubicBezTo>
                            <a:pt x="685006" y="175022"/>
                            <a:pt x="700882" y="175419"/>
                            <a:pt x="740569" y="173832"/>
                          </a:cubicBezTo>
                          <a:cubicBezTo>
                            <a:pt x="780256" y="172245"/>
                            <a:pt x="847725" y="160735"/>
                            <a:pt x="883444" y="159544"/>
                          </a:cubicBezTo>
                          <a:cubicBezTo>
                            <a:pt x="919163" y="158353"/>
                            <a:pt x="931068" y="165100"/>
                            <a:pt x="954881" y="166688"/>
                          </a:cubicBezTo>
                          <a:cubicBezTo>
                            <a:pt x="978694" y="168276"/>
                            <a:pt x="997347" y="171053"/>
                            <a:pt x="1026319" y="169069"/>
                          </a:cubicBezTo>
                          <a:cubicBezTo>
                            <a:pt x="1055291" y="167085"/>
                            <a:pt x="1100535" y="159148"/>
                            <a:pt x="1128713" y="154782"/>
                          </a:cubicBezTo>
                          <a:cubicBezTo>
                            <a:pt x="1156891" y="150416"/>
                            <a:pt x="1169194" y="144860"/>
                            <a:pt x="1195388" y="142875"/>
                          </a:cubicBezTo>
                          <a:cubicBezTo>
                            <a:pt x="1221582" y="140891"/>
                            <a:pt x="1253728" y="141883"/>
                            <a:pt x="1285875" y="142875"/>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1625600" y="4044950"/>
                      <a:ext cx="1527175" cy="308083"/>
                    </a:xfrm>
                    <a:custGeom>
                      <a:avLst/>
                      <a:gdLst>
                        <a:gd name="connsiteX0" fmla="*/ 0 w 1527175"/>
                        <a:gd name="connsiteY0" fmla="*/ 0 h 308083"/>
                        <a:gd name="connsiteX1" fmla="*/ 123825 w 1527175"/>
                        <a:gd name="connsiteY1" fmla="*/ 38100 h 308083"/>
                        <a:gd name="connsiteX2" fmla="*/ 266700 w 1527175"/>
                        <a:gd name="connsiteY2" fmla="*/ 19050 h 308083"/>
                        <a:gd name="connsiteX3" fmla="*/ 377825 w 1527175"/>
                        <a:gd name="connsiteY3" fmla="*/ 41275 h 308083"/>
                        <a:gd name="connsiteX4" fmla="*/ 454025 w 1527175"/>
                        <a:gd name="connsiteY4" fmla="*/ 41275 h 308083"/>
                        <a:gd name="connsiteX5" fmla="*/ 536575 w 1527175"/>
                        <a:gd name="connsiteY5" fmla="*/ 25400 h 308083"/>
                        <a:gd name="connsiteX6" fmla="*/ 590550 w 1527175"/>
                        <a:gd name="connsiteY6" fmla="*/ 28575 h 308083"/>
                        <a:gd name="connsiteX7" fmla="*/ 692150 w 1527175"/>
                        <a:gd name="connsiteY7" fmla="*/ 95250 h 308083"/>
                        <a:gd name="connsiteX8" fmla="*/ 768350 w 1527175"/>
                        <a:gd name="connsiteY8" fmla="*/ 133350 h 308083"/>
                        <a:gd name="connsiteX9" fmla="*/ 876300 w 1527175"/>
                        <a:gd name="connsiteY9" fmla="*/ 168275 h 308083"/>
                        <a:gd name="connsiteX10" fmla="*/ 939800 w 1527175"/>
                        <a:gd name="connsiteY10" fmla="*/ 177800 h 308083"/>
                        <a:gd name="connsiteX11" fmla="*/ 1028700 w 1527175"/>
                        <a:gd name="connsiteY11" fmla="*/ 161925 h 308083"/>
                        <a:gd name="connsiteX12" fmla="*/ 1111250 w 1527175"/>
                        <a:gd name="connsiteY12" fmla="*/ 196850 h 308083"/>
                        <a:gd name="connsiteX13" fmla="*/ 1187450 w 1527175"/>
                        <a:gd name="connsiteY13" fmla="*/ 225425 h 308083"/>
                        <a:gd name="connsiteX14" fmla="*/ 1212850 w 1527175"/>
                        <a:gd name="connsiteY14" fmla="*/ 266700 h 308083"/>
                        <a:gd name="connsiteX15" fmla="*/ 1295400 w 1527175"/>
                        <a:gd name="connsiteY15" fmla="*/ 273050 h 308083"/>
                        <a:gd name="connsiteX16" fmla="*/ 1387475 w 1527175"/>
                        <a:gd name="connsiteY16" fmla="*/ 288925 h 308083"/>
                        <a:gd name="connsiteX17" fmla="*/ 1476375 w 1527175"/>
                        <a:gd name="connsiteY17" fmla="*/ 307975 h 308083"/>
                        <a:gd name="connsiteX18" fmla="*/ 1527175 w 1527175"/>
                        <a:gd name="connsiteY18" fmla="*/ 295275 h 30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7175" h="308083">
                          <a:moveTo>
                            <a:pt x="0" y="0"/>
                          </a:moveTo>
                          <a:cubicBezTo>
                            <a:pt x="39687" y="17462"/>
                            <a:pt x="79375" y="34925"/>
                            <a:pt x="123825" y="38100"/>
                          </a:cubicBezTo>
                          <a:cubicBezTo>
                            <a:pt x="168275" y="41275"/>
                            <a:pt x="224367" y="18521"/>
                            <a:pt x="266700" y="19050"/>
                          </a:cubicBezTo>
                          <a:cubicBezTo>
                            <a:pt x="309033" y="19579"/>
                            <a:pt x="346604" y="37571"/>
                            <a:pt x="377825" y="41275"/>
                          </a:cubicBezTo>
                          <a:cubicBezTo>
                            <a:pt x="409046" y="44979"/>
                            <a:pt x="427567" y="43921"/>
                            <a:pt x="454025" y="41275"/>
                          </a:cubicBezTo>
                          <a:cubicBezTo>
                            <a:pt x="480483" y="38629"/>
                            <a:pt x="513821" y="27517"/>
                            <a:pt x="536575" y="25400"/>
                          </a:cubicBezTo>
                          <a:cubicBezTo>
                            <a:pt x="559329" y="23283"/>
                            <a:pt x="564621" y="16933"/>
                            <a:pt x="590550" y="28575"/>
                          </a:cubicBezTo>
                          <a:cubicBezTo>
                            <a:pt x="616479" y="40217"/>
                            <a:pt x="662517" y="77788"/>
                            <a:pt x="692150" y="95250"/>
                          </a:cubicBezTo>
                          <a:cubicBezTo>
                            <a:pt x="721783" y="112712"/>
                            <a:pt x="737658" y="121179"/>
                            <a:pt x="768350" y="133350"/>
                          </a:cubicBezTo>
                          <a:cubicBezTo>
                            <a:pt x="799042" y="145521"/>
                            <a:pt x="847725" y="160867"/>
                            <a:pt x="876300" y="168275"/>
                          </a:cubicBezTo>
                          <a:cubicBezTo>
                            <a:pt x="904875" y="175683"/>
                            <a:pt x="914400" y="178858"/>
                            <a:pt x="939800" y="177800"/>
                          </a:cubicBezTo>
                          <a:cubicBezTo>
                            <a:pt x="965200" y="176742"/>
                            <a:pt x="1000125" y="158750"/>
                            <a:pt x="1028700" y="161925"/>
                          </a:cubicBezTo>
                          <a:cubicBezTo>
                            <a:pt x="1057275" y="165100"/>
                            <a:pt x="1084792" y="186267"/>
                            <a:pt x="1111250" y="196850"/>
                          </a:cubicBezTo>
                          <a:cubicBezTo>
                            <a:pt x="1137708" y="207433"/>
                            <a:pt x="1170517" y="213783"/>
                            <a:pt x="1187450" y="225425"/>
                          </a:cubicBezTo>
                          <a:cubicBezTo>
                            <a:pt x="1204383" y="237067"/>
                            <a:pt x="1194858" y="258763"/>
                            <a:pt x="1212850" y="266700"/>
                          </a:cubicBezTo>
                          <a:cubicBezTo>
                            <a:pt x="1230842" y="274638"/>
                            <a:pt x="1266296" y="269346"/>
                            <a:pt x="1295400" y="273050"/>
                          </a:cubicBezTo>
                          <a:cubicBezTo>
                            <a:pt x="1324504" y="276754"/>
                            <a:pt x="1357312" y="283104"/>
                            <a:pt x="1387475" y="288925"/>
                          </a:cubicBezTo>
                          <a:cubicBezTo>
                            <a:pt x="1417638" y="294746"/>
                            <a:pt x="1453092" y="306917"/>
                            <a:pt x="1476375" y="307975"/>
                          </a:cubicBezTo>
                          <a:cubicBezTo>
                            <a:pt x="1499658" y="309033"/>
                            <a:pt x="1513416" y="302154"/>
                            <a:pt x="1527175" y="295275"/>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2895600" y="3441700"/>
                      <a:ext cx="1203325" cy="958850"/>
                    </a:xfrm>
                    <a:custGeom>
                      <a:avLst/>
                      <a:gdLst>
                        <a:gd name="connsiteX0" fmla="*/ 0 w 1203325"/>
                        <a:gd name="connsiteY0" fmla="*/ 958850 h 958850"/>
                        <a:gd name="connsiteX1" fmla="*/ 142875 w 1203325"/>
                        <a:gd name="connsiteY1" fmla="*/ 936625 h 958850"/>
                        <a:gd name="connsiteX2" fmla="*/ 212725 w 1203325"/>
                        <a:gd name="connsiteY2" fmla="*/ 908050 h 958850"/>
                        <a:gd name="connsiteX3" fmla="*/ 298450 w 1203325"/>
                        <a:gd name="connsiteY3" fmla="*/ 854075 h 958850"/>
                        <a:gd name="connsiteX4" fmla="*/ 365125 w 1203325"/>
                        <a:gd name="connsiteY4" fmla="*/ 822325 h 958850"/>
                        <a:gd name="connsiteX5" fmla="*/ 463550 w 1203325"/>
                        <a:gd name="connsiteY5" fmla="*/ 784225 h 958850"/>
                        <a:gd name="connsiteX6" fmla="*/ 508000 w 1203325"/>
                        <a:gd name="connsiteY6" fmla="*/ 755650 h 958850"/>
                        <a:gd name="connsiteX7" fmla="*/ 568325 w 1203325"/>
                        <a:gd name="connsiteY7" fmla="*/ 657225 h 958850"/>
                        <a:gd name="connsiteX8" fmla="*/ 622300 w 1203325"/>
                        <a:gd name="connsiteY8" fmla="*/ 606425 h 958850"/>
                        <a:gd name="connsiteX9" fmla="*/ 692150 w 1203325"/>
                        <a:gd name="connsiteY9" fmla="*/ 561975 h 958850"/>
                        <a:gd name="connsiteX10" fmla="*/ 774700 w 1203325"/>
                        <a:gd name="connsiteY10" fmla="*/ 412750 h 958850"/>
                        <a:gd name="connsiteX11" fmla="*/ 977900 w 1203325"/>
                        <a:gd name="connsiteY11" fmla="*/ 336550 h 958850"/>
                        <a:gd name="connsiteX12" fmla="*/ 1092200 w 1203325"/>
                        <a:gd name="connsiteY12" fmla="*/ 209550 h 958850"/>
                        <a:gd name="connsiteX13" fmla="*/ 1162050 w 1203325"/>
                        <a:gd name="connsiteY13" fmla="*/ 127000 h 958850"/>
                        <a:gd name="connsiteX14" fmla="*/ 1203325 w 1203325"/>
                        <a:gd name="connsiteY14"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3325" h="958850">
                          <a:moveTo>
                            <a:pt x="0" y="958850"/>
                          </a:moveTo>
                          <a:cubicBezTo>
                            <a:pt x="53710" y="951971"/>
                            <a:pt x="107421" y="945092"/>
                            <a:pt x="142875" y="936625"/>
                          </a:cubicBezTo>
                          <a:cubicBezTo>
                            <a:pt x="178329" y="928158"/>
                            <a:pt x="186796" y="921808"/>
                            <a:pt x="212725" y="908050"/>
                          </a:cubicBezTo>
                          <a:cubicBezTo>
                            <a:pt x="238654" y="894292"/>
                            <a:pt x="273050" y="868362"/>
                            <a:pt x="298450" y="854075"/>
                          </a:cubicBezTo>
                          <a:cubicBezTo>
                            <a:pt x="323850" y="839788"/>
                            <a:pt x="337608" y="833967"/>
                            <a:pt x="365125" y="822325"/>
                          </a:cubicBezTo>
                          <a:cubicBezTo>
                            <a:pt x="392642" y="810683"/>
                            <a:pt x="439738" y="795337"/>
                            <a:pt x="463550" y="784225"/>
                          </a:cubicBezTo>
                          <a:cubicBezTo>
                            <a:pt x="487363" y="773112"/>
                            <a:pt x="490538" y="776817"/>
                            <a:pt x="508000" y="755650"/>
                          </a:cubicBezTo>
                          <a:cubicBezTo>
                            <a:pt x="525462" y="734483"/>
                            <a:pt x="549275" y="682096"/>
                            <a:pt x="568325" y="657225"/>
                          </a:cubicBezTo>
                          <a:cubicBezTo>
                            <a:pt x="587375" y="632354"/>
                            <a:pt x="601663" y="622300"/>
                            <a:pt x="622300" y="606425"/>
                          </a:cubicBezTo>
                          <a:cubicBezTo>
                            <a:pt x="642938" y="590550"/>
                            <a:pt x="666750" y="594254"/>
                            <a:pt x="692150" y="561975"/>
                          </a:cubicBezTo>
                          <a:cubicBezTo>
                            <a:pt x="717550" y="529696"/>
                            <a:pt x="727075" y="450321"/>
                            <a:pt x="774700" y="412750"/>
                          </a:cubicBezTo>
                          <a:cubicBezTo>
                            <a:pt x="822325" y="375179"/>
                            <a:pt x="924983" y="370417"/>
                            <a:pt x="977900" y="336550"/>
                          </a:cubicBezTo>
                          <a:cubicBezTo>
                            <a:pt x="1030817" y="302683"/>
                            <a:pt x="1061508" y="244475"/>
                            <a:pt x="1092200" y="209550"/>
                          </a:cubicBezTo>
                          <a:cubicBezTo>
                            <a:pt x="1122892" y="174625"/>
                            <a:pt x="1143529" y="161925"/>
                            <a:pt x="1162050" y="127000"/>
                          </a:cubicBezTo>
                          <a:cubicBezTo>
                            <a:pt x="1180571" y="92075"/>
                            <a:pt x="1191948" y="46037"/>
                            <a:pt x="1203325"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990600" y="3162300"/>
                      <a:ext cx="790575" cy="1023938"/>
                    </a:xfrm>
                    <a:custGeom>
                      <a:avLst/>
                      <a:gdLst>
                        <a:gd name="connsiteX0" fmla="*/ 0 w 790575"/>
                        <a:gd name="connsiteY0" fmla="*/ 1023938 h 1023938"/>
                        <a:gd name="connsiteX1" fmla="*/ 100013 w 790575"/>
                        <a:gd name="connsiteY1" fmla="*/ 985838 h 1023938"/>
                        <a:gd name="connsiteX2" fmla="*/ 257175 w 790575"/>
                        <a:gd name="connsiteY2" fmla="*/ 933450 h 1023938"/>
                        <a:gd name="connsiteX3" fmla="*/ 352425 w 790575"/>
                        <a:gd name="connsiteY3" fmla="*/ 866775 h 1023938"/>
                        <a:gd name="connsiteX4" fmla="*/ 433388 w 790575"/>
                        <a:gd name="connsiteY4" fmla="*/ 823913 h 1023938"/>
                        <a:gd name="connsiteX5" fmla="*/ 523875 w 790575"/>
                        <a:gd name="connsiteY5" fmla="*/ 733425 h 1023938"/>
                        <a:gd name="connsiteX6" fmla="*/ 623888 w 790575"/>
                        <a:gd name="connsiteY6" fmla="*/ 581025 h 1023938"/>
                        <a:gd name="connsiteX7" fmla="*/ 690563 w 790575"/>
                        <a:gd name="connsiteY7" fmla="*/ 423863 h 1023938"/>
                        <a:gd name="connsiteX8" fmla="*/ 709613 w 790575"/>
                        <a:gd name="connsiteY8" fmla="*/ 342900 h 1023938"/>
                        <a:gd name="connsiteX9" fmla="*/ 719138 w 790575"/>
                        <a:gd name="connsiteY9" fmla="*/ 247650 h 1023938"/>
                        <a:gd name="connsiteX10" fmla="*/ 704850 w 790575"/>
                        <a:gd name="connsiteY10" fmla="*/ 214313 h 1023938"/>
                        <a:gd name="connsiteX11" fmla="*/ 738188 w 790575"/>
                        <a:gd name="connsiteY11" fmla="*/ 119063 h 1023938"/>
                        <a:gd name="connsiteX12" fmla="*/ 790575 w 790575"/>
                        <a:gd name="connsiteY12" fmla="*/ 0 h 10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0575" h="1023938">
                          <a:moveTo>
                            <a:pt x="0" y="1023938"/>
                          </a:moveTo>
                          <a:cubicBezTo>
                            <a:pt x="28575" y="1012428"/>
                            <a:pt x="57151" y="1000919"/>
                            <a:pt x="100013" y="985838"/>
                          </a:cubicBezTo>
                          <a:cubicBezTo>
                            <a:pt x="142875" y="970757"/>
                            <a:pt x="215106" y="953294"/>
                            <a:pt x="257175" y="933450"/>
                          </a:cubicBezTo>
                          <a:cubicBezTo>
                            <a:pt x="299244" y="913606"/>
                            <a:pt x="323056" y="885031"/>
                            <a:pt x="352425" y="866775"/>
                          </a:cubicBezTo>
                          <a:cubicBezTo>
                            <a:pt x="381794" y="848519"/>
                            <a:pt x="404813" y="846138"/>
                            <a:pt x="433388" y="823913"/>
                          </a:cubicBezTo>
                          <a:cubicBezTo>
                            <a:pt x="461963" y="801688"/>
                            <a:pt x="492125" y="773906"/>
                            <a:pt x="523875" y="733425"/>
                          </a:cubicBezTo>
                          <a:cubicBezTo>
                            <a:pt x="555625" y="692944"/>
                            <a:pt x="596107" y="632619"/>
                            <a:pt x="623888" y="581025"/>
                          </a:cubicBezTo>
                          <a:cubicBezTo>
                            <a:pt x="651669" y="529431"/>
                            <a:pt x="676276" y="463550"/>
                            <a:pt x="690563" y="423863"/>
                          </a:cubicBezTo>
                          <a:cubicBezTo>
                            <a:pt x="704850" y="384176"/>
                            <a:pt x="704851" y="372269"/>
                            <a:pt x="709613" y="342900"/>
                          </a:cubicBezTo>
                          <a:cubicBezTo>
                            <a:pt x="714375" y="313531"/>
                            <a:pt x="719932" y="269081"/>
                            <a:pt x="719138" y="247650"/>
                          </a:cubicBezTo>
                          <a:cubicBezTo>
                            <a:pt x="718344" y="226219"/>
                            <a:pt x="701675" y="235744"/>
                            <a:pt x="704850" y="214313"/>
                          </a:cubicBezTo>
                          <a:cubicBezTo>
                            <a:pt x="708025" y="192882"/>
                            <a:pt x="723901" y="154782"/>
                            <a:pt x="738188" y="119063"/>
                          </a:cubicBezTo>
                          <a:cubicBezTo>
                            <a:pt x="752475" y="83344"/>
                            <a:pt x="771525" y="41672"/>
                            <a:pt x="790575"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464820" y="4229100"/>
                      <a:ext cx="502920" cy="541020"/>
                    </a:xfrm>
                    <a:custGeom>
                      <a:avLst/>
                      <a:gdLst>
                        <a:gd name="connsiteX0" fmla="*/ 502920 w 502920"/>
                        <a:gd name="connsiteY0" fmla="*/ 0 h 541020"/>
                        <a:gd name="connsiteX1" fmla="*/ 342900 w 502920"/>
                        <a:gd name="connsiteY1" fmla="*/ 190500 h 541020"/>
                        <a:gd name="connsiteX2" fmla="*/ 304800 w 502920"/>
                        <a:gd name="connsiteY2" fmla="*/ 251460 h 541020"/>
                        <a:gd name="connsiteX3" fmla="*/ 274320 w 502920"/>
                        <a:gd name="connsiteY3" fmla="*/ 281940 h 541020"/>
                        <a:gd name="connsiteX4" fmla="*/ 213360 w 502920"/>
                        <a:gd name="connsiteY4" fmla="*/ 335280 h 541020"/>
                        <a:gd name="connsiteX5" fmla="*/ 175260 w 502920"/>
                        <a:gd name="connsiteY5" fmla="*/ 381000 h 541020"/>
                        <a:gd name="connsiteX6" fmla="*/ 114300 w 502920"/>
                        <a:gd name="connsiteY6" fmla="*/ 449580 h 541020"/>
                        <a:gd name="connsiteX7" fmla="*/ 83820 w 502920"/>
                        <a:gd name="connsiteY7" fmla="*/ 502920 h 541020"/>
                        <a:gd name="connsiteX8" fmla="*/ 0 w 502920"/>
                        <a:gd name="connsiteY8" fmla="*/ 54102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920" h="541020">
                          <a:moveTo>
                            <a:pt x="502920" y="0"/>
                          </a:moveTo>
                          <a:cubicBezTo>
                            <a:pt x="439420" y="74295"/>
                            <a:pt x="375920" y="148590"/>
                            <a:pt x="342900" y="190500"/>
                          </a:cubicBezTo>
                          <a:cubicBezTo>
                            <a:pt x="309880" y="232410"/>
                            <a:pt x="304800" y="251460"/>
                            <a:pt x="304800" y="251460"/>
                          </a:cubicBezTo>
                          <a:cubicBezTo>
                            <a:pt x="293370" y="266700"/>
                            <a:pt x="289560" y="267970"/>
                            <a:pt x="274320" y="281940"/>
                          </a:cubicBezTo>
                          <a:cubicBezTo>
                            <a:pt x="259080" y="295910"/>
                            <a:pt x="229870" y="318770"/>
                            <a:pt x="213360" y="335280"/>
                          </a:cubicBezTo>
                          <a:cubicBezTo>
                            <a:pt x="196850" y="351790"/>
                            <a:pt x="191770" y="361950"/>
                            <a:pt x="175260" y="381000"/>
                          </a:cubicBezTo>
                          <a:cubicBezTo>
                            <a:pt x="158750" y="400050"/>
                            <a:pt x="129540" y="429260"/>
                            <a:pt x="114300" y="449580"/>
                          </a:cubicBezTo>
                          <a:cubicBezTo>
                            <a:pt x="99060" y="469900"/>
                            <a:pt x="102870" y="487680"/>
                            <a:pt x="83820" y="502920"/>
                          </a:cubicBezTo>
                          <a:cubicBezTo>
                            <a:pt x="64770" y="518160"/>
                            <a:pt x="32385" y="529590"/>
                            <a:pt x="0" y="54102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2500313" y="4024313"/>
                      <a:ext cx="985837" cy="199035"/>
                    </a:xfrm>
                    <a:custGeom>
                      <a:avLst/>
                      <a:gdLst>
                        <a:gd name="connsiteX0" fmla="*/ 985837 w 985837"/>
                        <a:gd name="connsiteY0" fmla="*/ 0 h 199035"/>
                        <a:gd name="connsiteX1" fmla="*/ 866775 w 985837"/>
                        <a:gd name="connsiteY1" fmla="*/ 114300 h 199035"/>
                        <a:gd name="connsiteX2" fmla="*/ 790575 w 985837"/>
                        <a:gd name="connsiteY2" fmla="*/ 157162 h 199035"/>
                        <a:gd name="connsiteX3" fmla="*/ 733425 w 985837"/>
                        <a:gd name="connsiteY3" fmla="*/ 180975 h 199035"/>
                        <a:gd name="connsiteX4" fmla="*/ 623887 w 985837"/>
                        <a:gd name="connsiteY4" fmla="*/ 195262 h 199035"/>
                        <a:gd name="connsiteX5" fmla="*/ 566737 w 985837"/>
                        <a:gd name="connsiteY5" fmla="*/ 195262 h 199035"/>
                        <a:gd name="connsiteX6" fmla="*/ 481012 w 985837"/>
                        <a:gd name="connsiteY6" fmla="*/ 152400 h 199035"/>
                        <a:gd name="connsiteX7" fmla="*/ 390525 w 985837"/>
                        <a:gd name="connsiteY7" fmla="*/ 119062 h 199035"/>
                        <a:gd name="connsiteX8" fmla="*/ 280987 w 985837"/>
                        <a:gd name="connsiteY8" fmla="*/ 100012 h 199035"/>
                        <a:gd name="connsiteX9" fmla="*/ 204787 w 985837"/>
                        <a:gd name="connsiteY9" fmla="*/ 100012 h 199035"/>
                        <a:gd name="connsiteX10" fmla="*/ 157162 w 985837"/>
                        <a:gd name="connsiteY10" fmla="*/ 100012 h 199035"/>
                        <a:gd name="connsiteX11" fmla="*/ 0 w 985837"/>
                        <a:gd name="connsiteY11" fmla="*/ 142875 h 19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5837" h="199035">
                          <a:moveTo>
                            <a:pt x="985837" y="0"/>
                          </a:moveTo>
                          <a:cubicBezTo>
                            <a:pt x="942578" y="44053"/>
                            <a:pt x="899319" y="88106"/>
                            <a:pt x="866775" y="114300"/>
                          </a:cubicBezTo>
                          <a:cubicBezTo>
                            <a:pt x="834231" y="140494"/>
                            <a:pt x="812800" y="146050"/>
                            <a:pt x="790575" y="157162"/>
                          </a:cubicBezTo>
                          <a:cubicBezTo>
                            <a:pt x="768350" y="168274"/>
                            <a:pt x="761206" y="174625"/>
                            <a:pt x="733425" y="180975"/>
                          </a:cubicBezTo>
                          <a:cubicBezTo>
                            <a:pt x="705644" y="187325"/>
                            <a:pt x="651668" y="192881"/>
                            <a:pt x="623887" y="195262"/>
                          </a:cubicBezTo>
                          <a:cubicBezTo>
                            <a:pt x="596106" y="197643"/>
                            <a:pt x="590549" y="202406"/>
                            <a:pt x="566737" y="195262"/>
                          </a:cubicBezTo>
                          <a:cubicBezTo>
                            <a:pt x="542925" y="188118"/>
                            <a:pt x="510381" y="165100"/>
                            <a:pt x="481012" y="152400"/>
                          </a:cubicBezTo>
                          <a:cubicBezTo>
                            <a:pt x="451643" y="139700"/>
                            <a:pt x="423862" y="127793"/>
                            <a:pt x="390525" y="119062"/>
                          </a:cubicBezTo>
                          <a:cubicBezTo>
                            <a:pt x="357188" y="110331"/>
                            <a:pt x="311943" y="103187"/>
                            <a:pt x="280987" y="100012"/>
                          </a:cubicBezTo>
                          <a:cubicBezTo>
                            <a:pt x="250031" y="96837"/>
                            <a:pt x="204787" y="100012"/>
                            <a:pt x="204787" y="100012"/>
                          </a:cubicBezTo>
                          <a:cubicBezTo>
                            <a:pt x="184150" y="100012"/>
                            <a:pt x="191293" y="92868"/>
                            <a:pt x="157162" y="100012"/>
                          </a:cubicBezTo>
                          <a:cubicBezTo>
                            <a:pt x="123031" y="107156"/>
                            <a:pt x="61515" y="125015"/>
                            <a:pt x="0" y="142875"/>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2728913" y="3838575"/>
                      <a:ext cx="928687" cy="190883"/>
                    </a:xfrm>
                    <a:custGeom>
                      <a:avLst/>
                      <a:gdLst>
                        <a:gd name="connsiteX0" fmla="*/ 928687 w 928687"/>
                        <a:gd name="connsiteY0" fmla="*/ 0 h 190883"/>
                        <a:gd name="connsiteX1" fmla="*/ 809625 w 928687"/>
                        <a:gd name="connsiteY1" fmla="*/ 109538 h 190883"/>
                        <a:gd name="connsiteX2" fmla="*/ 700087 w 928687"/>
                        <a:gd name="connsiteY2" fmla="*/ 152400 h 190883"/>
                        <a:gd name="connsiteX3" fmla="*/ 561975 w 928687"/>
                        <a:gd name="connsiteY3" fmla="*/ 190500 h 190883"/>
                        <a:gd name="connsiteX4" fmla="*/ 433387 w 928687"/>
                        <a:gd name="connsiteY4" fmla="*/ 171450 h 190883"/>
                        <a:gd name="connsiteX5" fmla="*/ 304800 w 928687"/>
                        <a:gd name="connsiteY5" fmla="*/ 161925 h 190883"/>
                        <a:gd name="connsiteX6" fmla="*/ 152400 w 928687"/>
                        <a:gd name="connsiteY6" fmla="*/ 142875 h 190883"/>
                        <a:gd name="connsiteX7" fmla="*/ 0 w 928687"/>
                        <a:gd name="connsiteY7" fmla="*/ 128588 h 19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687" h="190883">
                          <a:moveTo>
                            <a:pt x="928687" y="0"/>
                          </a:moveTo>
                          <a:cubicBezTo>
                            <a:pt x="888206" y="42069"/>
                            <a:pt x="847725" y="84138"/>
                            <a:pt x="809625" y="109538"/>
                          </a:cubicBezTo>
                          <a:cubicBezTo>
                            <a:pt x="771525" y="134938"/>
                            <a:pt x="741362" y="138906"/>
                            <a:pt x="700087" y="152400"/>
                          </a:cubicBezTo>
                          <a:cubicBezTo>
                            <a:pt x="658812" y="165894"/>
                            <a:pt x="606425" y="187325"/>
                            <a:pt x="561975" y="190500"/>
                          </a:cubicBezTo>
                          <a:cubicBezTo>
                            <a:pt x="517525" y="193675"/>
                            <a:pt x="476249" y="176213"/>
                            <a:pt x="433387" y="171450"/>
                          </a:cubicBezTo>
                          <a:cubicBezTo>
                            <a:pt x="390524" y="166688"/>
                            <a:pt x="351631" y="166687"/>
                            <a:pt x="304800" y="161925"/>
                          </a:cubicBezTo>
                          <a:cubicBezTo>
                            <a:pt x="257969" y="157163"/>
                            <a:pt x="203200" y="148431"/>
                            <a:pt x="152400" y="142875"/>
                          </a:cubicBezTo>
                          <a:cubicBezTo>
                            <a:pt x="101600" y="137319"/>
                            <a:pt x="50800" y="132953"/>
                            <a:pt x="0" y="128588"/>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3063875" y="3746500"/>
                      <a:ext cx="819150" cy="42276"/>
                    </a:xfrm>
                    <a:custGeom>
                      <a:avLst/>
                      <a:gdLst>
                        <a:gd name="connsiteX0" fmla="*/ 0 w 819150"/>
                        <a:gd name="connsiteY0" fmla="*/ 15875 h 42276"/>
                        <a:gd name="connsiteX1" fmla="*/ 200025 w 819150"/>
                        <a:gd name="connsiteY1" fmla="*/ 12700 h 42276"/>
                        <a:gd name="connsiteX2" fmla="*/ 314325 w 819150"/>
                        <a:gd name="connsiteY2" fmla="*/ 9525 h 42276"/>
                        <a:gd name="connsiteX3" fmla="*/ 517525 w 819150"/>
                        <a:gd name="connsiteY3" fmla="*/ 34925 h 42276"/>
                        <a:gd name="connsiteX4" fmla="*/ 635000 w 819150"/>
                        <a:gd name="connsiteY4" fmla="*/ 41275 h 42276"/>
                        <a:gd name="connsiteX5" fmla="*/ 708025 w 819150"/>
                        <a:gd name="connsiteY5" fmla="*/ 41275 h 42276"/>
                        <a:gd name="connsiteX6" fmla="*/ 768350 w 819150"/>
                        <a:gd name="connsiteY6" fmla="*/ 31750 h 42276"/>
                        <a:gd name="connsiteX7" fmla="*/ 819150 w 819150"/>
                        <a:gd name="connsiteY7" fmla="*/ 0 h 4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 h="42276">
                          <a:moveTo>
                            <a:pt x="0" y="15875"/>
                          </a:moveTo>
                          <a:lnTo>
                            <a:pt x="200025" y="12700"/>
                          </a:lnTo>
                          <a:cubicBezTo>
                            <a:pt x="252412" y="11642"/>
                            <a:pt x="261408" y="5821"/>
                            <a:pt x="314325" y="9525"/>
                          </a:cubicBezTo>
                          <a:cubicBezTo>
                            <a:pt x="367242" y="13229"/>
                            <a:pt x="464079" y="29633"/>
                            <a:pt x="517525" y="34925"/>
                          </a:cubicBezTo>
                          <a:cubicBezTo>
                            <a:pt x="570971" y="40217"/>
                            <a:pt x="603250" y="40217"/>
                            <a:pt x="635000" y="41275"/>
                          </a:cubicBezTo>
                          <a:cubicBezTo>
                            <a:pt x="666750" y="42333"/>
                            <a:pt x="685800" y="42862"/>
                            <a:pt x="708025" y="41275"/>
                          </a:cubicBezTo>
                          <a:cubicBezTo>
                            <a:pt x="730250" y="39688"/>
                            <a:pt x="749829" y="38629"/>
                            <a:pt x="768350" y="31750"/>
                          </a:cubicBezTo>
                          <a:cubicBezTo>
                            <a:pt x="786871" y="24871"/>
                            <a:pt x="803010" y="12435"/>
                            <a:pt x="8191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3624263" y="3388519"/>
                      <a:ext cx="369093" cy="338137"/>
                    </a:xfrm>
                    <a:custGeom>
                      <a:avLst/>
                      <a:gdLst>
                        <a:gd name="connsiteX0" fmla="*/ 369093 w 369093"/>
                        <a:gd name="connsiteY0" fmla="*/ 0 h 338137"/>
                        <a:gd name="connsiteX1" fmla="*/ 307181 w 369093"/>
                        <a:gd name="connsiteY1" fmla="*/ 111919 h 338137"/>
                        <a:gd name="connsiteX2" fmla="*/ 280987 w 369093"/>
                        <a:gd name="connsiteY2" fmla="*/ 157162 h 338137"/>
                        <a:gd name="connsiteX3" fmla="*/ 190500 w 369093"/>
                        <a:gd name="connsiteY3" fmla="*/ 221456 h 338137"/>
                        <a:gd name="connsiteX4" fmla="*/ 0 w 369093"/>
                        <a:gd name="connsiteY4" fmla="*/ 338137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 h="338137">
                          <a:moveTo>
                            <a:pt x="369093" y="0"/>
                          </a:moveTo>
                          <a:lnTo>
                            <a:pt x="307181" y="111919"/>
                          </a:lnTo>
                          <a:cubicBezTo>
                            <a:pt x="292497" y="138113"/>
                            <a:pt x="300434" y="138906"/>
                            <a:pt x="280987" y="157162"/>
                          </a:cubicBezTo>
                          <a:cubicBezTo>
                            <a:pt x="261540" y="175418"/>
                            <a:pt x="237331" y="191294"/>
                            <a:pt x="190500" y="221456"/>
                          </a:cubicBezTo>
                          <a:cubicBezTo>
                            <a:pt x="143669" y="251619"/>
                            <a:pt x="71834" y="294878"/>
                            <a:pt x="0" y="338137"/>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5057775" y="4441088"/>
                      <a:ext cx="523875" cy="92812"/>
                    </a:xfrm>
                    <a:custGeom>
                      <a:avLst/>
                      <a:gdLst>
                        <a:gd name="connsiteX0" fmla="*/ 523875 w 523875"/>
                        <a:gd name="connsiteY0" fmla="*/ 64237 h 92812"/>
                        <a:gd name="connsiteX1" fmla="*/ 304800 w 523875"/>
                        <a:gd name="connsiteY1" fmla="*/ 2325 h 92812"/>
                        <a:gd name="connsiteX2" fmla="*/ 252413 w 523875"/>
                        <a:gd name="connsiteY2" fmla="*/ 16612 h 92812"/>
                        <a:gd name="connsiteX3" fmla="*/ 161925 w 523875"/>
                        <a:gd name="connsiteY3" fmla="*/ 49950 h 92812"/>
                        <a:gd name="connsiteX4" fmla="*/ 0 w 523875"/>
                        <a:gd name="connsiteY4" fmla="*/ 92812 h 9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92812">
                          <a:moveTo>
                            <a:pt x="523875" y="64237"/>
                          </a:moveTo>
                          <a:cubicBezTo>
                            <a:pt x="436959" y="37249"/>
                            <a:pt x="350044" y="10262"/>
                            <a:pt x="304800" y="2325"/>
                          </a:cubicBezTo>
                          <a:cubicBezTo>
                            <a:pt x="259556" y="-5612"/>
                            <a:pt x="276225" y="8674"/>
                            <a:pt x="252413" y="16612"/>
                          </a:cubicBezTo>
                          <a:cubicBezTo>
                            <a:pt x="228600" y="24549"/>
                            <a:pt x="203994" y="37250"/>
                            <a:pt x="161925" y="49950"/>
                          </a:cubicBezTo>
                          <a:cubicBezTo>
                            <a:pt x="119856" y="62650"/>
                            <a:pt x="59928" y="77731"/>
                            <a:pt x="0" y="92812"/>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5105400" y="4152696"/>
                      <a:ext cx="490538" cy="305004"/>
                    </a:xfrm>
                    <a:custGeom>
                      <a:avLst/>
                      <a:gdLst>
                        <a:gd name="connsiteX0" fmla="*/ 490538 w 490538"/>
                        <a:gd name="connsiteY0" fmla="*/ 305004 h 305004"/>
                        <a:gd name="connsiteX1" fmla="*/ 381000 w 490538"/>
                        <a:gd name="connsiteY1" fmla="*/ 157367 h 305004"/>
                        <a:gd name="connsiteX2" fmla="*/ 319088 w 490538"/>
                        <a:gd name="connsiteY2" fmla="*/ 71642 h 305004"/>
                        <a:gd name="connsiteX3" fmla="*/ 242888 w 490538"/>
                        <a:gd name="connsiteY3" fmla="*/ 33542 h 305004"/>
                        <a:gd name="connsiteX4" fmla="*/ 109538 w 490538"/>
                        <a:gd name="connsiteY4" fmla="*/ 4967 h 305004"/>
                        <a:gd name="connsiteX5" fmla="*/ 0 w 490538"/>
                        <a:gd name="connsiteY5" fmla="*/ 204 h 30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38" h="305004">
                          <a:moveTo>
                            <a:pt x="490538" y="305004"/>
                          </a:moveTo>
                          <a:lnTo>
                            <a:pt x="381000" y="157367"/>
                          </a:lnTo>
                          <a:cubicBezTo>
                            <a:pt x="352425" y="118473"/>
                            <a:pt x="342107" y="92279"/>
                            <a:pt x="319088" y="71642"/>
                          </a:cubicBezTo>
                          <a:cubicBezTo>
                            <a:pt x="296069" y="51005"/>
                            <a:pt x="277813" y="44654"/>
                            <a:pt x="242888" y="33542"/>
                          </a:cubicBezTo>
                          <a:cubicBezTo>
                            <a:pt x="207963" y="22429"/>
                            <a:pt x="150019" y="10523"/>
                            <a:pt x="109538" y="4967"/>
                          </a:cubicBezTo>
                          <a:cubicBezTo>
                            <a:pt x="69057" y="-589"/>
                            <a:pt x="34528" y="-193"/>
                            <a:pt x="0" y="2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4495800" y="4368800"/>
                      <a:ext cx="450850" cy="57150"/>
                    </a:xfrm>
                    <a:custGeom>
                      <a:avLst/>
                      <a:gdLst>
                        <a:gd name="connsiteX0" fmla="*/ 450850 w 450850"/>
                        <a:gd name="connsiteY0" fmla="*/ 0 h 57150"/>
                        <a:gd name="connsiteX1" fmla="*/ 336550 w 450850"/>
                        <a:gd name="connsiteY1" fmla="*/ 19050 h 57150"/>
                        <a:gd name="connsiteX2" fmla="*/ 279400 w 450850"/>
                        <a:gd name="connsiteY2" fmla="*/ 19050 h 57150"/>
                        <a:gd name="connsiteX3" fmla="*/ 209550 w 450850"/>
                        <a:gd name="connsiteY3" fmla="*/ 44450 h 57150"/>
                        <a:gd name="connsiteX4" fmla="*/ 120650 w 450850"/>
                        <a:gd name="connsiteY4" fmla="*/ 50800 h 57150"/>
                        <a:gd name="connsiteX5" fmla="*/ 0 w 450850"/>
                        <a:gd name="connsiteY5"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850" h="57150">
                          <a:moveTo>
                            <a:pt x="450850" y="0"/>
                          </a:moveTo>
                          <a:cubicBezTo>
                            <a:pt x="407987" y="7937"/>
                            <a:pt x="365125" y="15875"/>
                            <a:pt x="336550" y="19050"/>
                          </a:cubicBezTo>
                          <a:cubicBezTo>
                            <a:pt x="307975" y="22225"/>
                            <a:pt x="300567" y="14817"/>
                            <a:pt x="279400" y="19050"/>
                          </a:cubicBezTo>
                          <a:cubicBezTo>
                            <a:pt x="258233" y="23283"/>
                            <a:pt x="236008" y="39158"/>
                            <a:pt x="209550" y="44450"/>
                          </a:cubicBezTo>
                          <a:cubicBezTo>
                            <a:pt x="183092" y="49742"/>
                            <a:pt x="120650" y="50800"/>
                            <a:pt x="120650" y="50800"/>
                          </a:cubicBezTo>
                          <a:lnTo>
                            <a:pt x="0" y="5715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4584700" y="4286250"/>
                      <a:ext cx="361950" cy="88900"/>
                    </a:xfrm>
                    <a:custGeom>
                      <a:avLst/>
                      <a:gdLst>
                        <a:gd name="connsiteX0" fmla="*/ 0 w 361950"/>
                        <a:gd name="connsiteY0" fmla="*/ 0 h 88900"/>
                        <a:gd name="connsiteX1" fmla="*/ 215900 w 361950"/>
                        <a:gd name="connsiteY1" fmla="*/ 31750 h 88900"/>
                        <a:gd name="connsiteX2" fmla="*/ 361950 w 361950"/>
                        <a:gd name="connsiteY2" fmla="*/ 88900 h 88900"/>
                      </a:gdLst>
                      <a:ahLst/>
                      <a:cxnLst>
                        <a:cxn ang="0">
                          <a:pos x="connsiteX0" y="connsiteY0"/>
                        </a:cxn>
                        <a:cxn ang="0">
                          <a:pos x="connsiteX1" y="connsiteY1"/>
                        </a:cxn>
                        <a:cxn ang="0">
                          <a:pos x="connsiteX2" y="connsiteY2"/>
                        </a:cxn>
                      </a:cxnLst>
                      <a:rect l="l" t="t" r="r" b="b"/>
                      <a:pathLst>
                        <a:path w="361950" h="88900">
                          <a:moveTo>
                            <a:pt x="0" y="0"/>
                          </a:moveTo>
                          <a:cubicBezTo>
                            <a:pt x="77787" y="8466"/>
                            <a:pt x="155575" y="16933"/>
                            <a:pt x="215900" y="31750"/>
                          </a:cubicBezTo>
                          <a:cubicBezTo>
                            <a:pt x="276225" y="46567"/>
                            <a:pt x="319087" y="67733"/>
                            <a:pt x="361950" y="8890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任意多边形 49"/>
                  <p:cNvSpPr/>
                  <p:nvPr/>
                </p:nvSpPr>
                <p:spPr>
                  <a:xfrm>
                    <a:off x="4040981" y="3724275"/>
                    <a:ext cx="1054894" cy="264264"/>
                  </a:xfrm>
                  <a:custGeom>
                    <a:avLst/>
                    <a:gdLst>
                      <a:gd name="connsiteX0" fmla="*/ 0 w 1054894"/>
                      <a:gd name="connsiteY0" fmla="*/ 0 h 264264"/>
                      <a:gd name="connsiteX1" fmla="*/ 135732 w 1054894"/>
                      <a:gd name="connsiteY1" fmla="*/ 38100 h 264264"/>
                      <a:gd name="connsiteX2" fmla="*/ 242888 w 1054894"/>
                      <a:gd name="connsiteY2" fmla="*/ 76200 h 264264"/>
                      <a:gd name="connsiteX3" fmla="*/ 395288 w 1054894"/>
                      <a:gd name="connsiteY3" fmla="*/ 169069 h 264264"/>
                      <a:gd name="connsiteX4" fmla="*/ 492919 w 1054894"/>
                      <a:gd name="connsiteY4" fmla="*/ 216694 h 264264"/>
                      <a:gd name="connsiteX5" fmla="*/ 628650 w 1054894"/>
                      <a:gd name="connsiteY5" fmla="*/ 252413 h 264264"/>
                      <a:gd name="connsiteX6" fmla="*/ 757238 w 1054894"/>
                      <a:gd name="connsiteY6" fmla="*/ 259556 h 264264"/>
                      <a:gd name="connsiteX7" fmla="*/ 942975 w 1054894"/>
                      <a:gd name="connsiteY7" fmla="*/ 185738 h 264264"/>
                      <a:gd name="connsiteX8" fmla="*/ 1054894 w 1054894"/>
                      <a:gd name="connsiteY8" fmla="*/ 111919 h 26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94" h="264264">
                        <a:moveTo>
                          <a:pt x="0" y="0"/>
                        </a:moveTo>
                        <a:cubicBezTo>
                          <a:pt x="47625" y="12700"/>
                          <a:pt x="95251" y="25400"/>
                          <a:pt x="135732" y="38100"/>
                        </a:cubicBezTo>
                        <a:cubicBezTo>
                          <a:pt x="176213" y="50800"/>
                          <a:pt x="199629" y="54372"/>
                          <a:pt x="242888" y="76200"/>
                        </a:cubicBezTo>
                        <a:cubicBezTo>
                          <a:pt x="286147" y="98028"/>
                          <a:pt x="353616" y="145653"/>
                          <a:pt x="395288" y="169069"/>
                        </a:cubicBezTo>
                        <a:cubicBezTo>
                          <a:pt x="436960" y="192485"/>
                          <a:pt x="454026" y="202803"/>
                          <a:pt x="492919" y="216694"/>
                        </a:cubicBezTo>
                        <a:cubicBezTo>
                          <a:pt x="531812" y="230585"/>
                          <a:pt x="584597" y="245269"/>
                          <a:pt x="628650" y="252413"/>
                        </a:cubicBezTo>
                        <a:cubicBezTo>
                          <a:pt x="672703" y="259557"/>
                          <a:pt x="704851" y="270668"/>
                          <a:pt x="757238" y="259556"/>
                        </a:cubicBezTo>
                        <a:cubicBezTo>
                          <a:pt x="809625" y="248444"/>
                          <a:pt x="893366" y="210344"/>
                          <a:pt x="942975" y="185738"/>
                        </a:cubicBezTo>
                        <a:cubicBezTo>
                          <a:pt x="992584" y="161132"/>
                          <a:pt x="1023739" y="136525"/>
                          <a:pt x="1054894" y="11191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矩形 3"/>
              <p:cNvSpPr/>
              <p:nvPr/>
            </p:nvSpPr>
            <p:spPr>
              <a:xfrm>
                <a:off x="4927566" y="5079872"/>
                <a:ext cx="387264" cy="23779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002181" y="5117885"/>
                <a:ext cx="238034" cy="166267"/>
              </a:xfrm>
              <a:prstGeom prst="ellipse">
                <a:avLst/>
              </a:prstGeom>
              <a:solidFill>
                <a:srgbClr val="AFABAB"/>
              </a:solid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 name="矩形 7"/>
          <p:cNvSpPr/>
          <p:nvPr/>
        </p:nvSpPr>
        <p:spPr>
          <a:xfrm>
            <a:off x="6363535" y="901942"/>
            <a:ext cx="5938322" cy="707886"/>
          </a:xfrm>
          <a:prstGeom prst="rect">
            <a:avLst/>
          </a:prstGeom>
        </p:spPr>
        <p:txBody>
          <a:bodyPr wrap="square">
            <a:spAutoFit/>
          </a:bodyPr>
          <a:lstStyle/>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Located at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intersection area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between the NW-striking faults and NE-striking </a:t>
            </a:r>
            <a:r>
              <a:rPr lang="en-US" altLang="zh-CN" sz="20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faults</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4" name="矩形 83">
            <a:extLst>
              <a:ext uri="{FF2B5EF4-FFF2-40B4-BE49-F238E27FC236}">
                <a16:creationId xmlns:a16="http://schemas.microsoft.com/office/drawing/2014/main" id="{551FEC2C-525A-4BB6-B4F9-0D9EC22AF812}"/>
              </a:ext>
            </a:extLst>
          </p:cNvPr>
          <p:cNvSpPr/>
          <p:nvPr/>
        </p:nvSpPr>
        <p:spPr>
          <a:xfrm>
            <a:off x="-357345" y="63961"/>
            <a:ext cx="7572341" cy="1077218"/>
          </a:xfrm>
          <a:prstGeom prst="rect">
            <a:avLst/>
          </a:prstGeom>
        </p:spPr>
        <p:txBody>
          <a:bodyPr wrap="square">
            <a:spAutoFit/>
          </a:bodyPr>
          <a:lstStyle/>
          <a:p>
            <a:pPr algn="ctr">
              <a:defRPr/>
            </a:pPr>
            <a:r>
              <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1.Geological settings of the study area</a:t>
            </a:r>
            <a:endParaRPr kumimoji="1"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algn="ctr">
              <a:defRPr/>
            </a:pPr>
            <a:endPar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p:cNvSpPr/>
          <p:nvPr/>
        </p:nvSpPr>
        <p:spPr>
          <a:xfrm>
            <a:off x="1515303" y="6385631"/>
            <a:ext cx="9276281" cy="430887"/>
          </a:xfrm>
          <a:prstGeom prst="rect">
            <a:avLst/>
          </a:prstGeom>
          <a:solidFill>
            <a:schemeClr val="accent1">
              <a:lumMod val="40000"/>
              <a:lumOff val="60000"/>
            </a:schemeClr>
          </a:solidFill>
        </p:spPr>
        <p:txBody>
          <a:bodyPr wrap="square">
            <a:spAutoFit/>
          </a:bodyPr>
          <a:lstStyle/>
          <a:p>
            <a:r>
              <a:rPr lang="en-US" altLang="zh-CN" sz="2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Hydrocarbon reservoirs </a:t>
            </a:r>
            <a:r>
              <a:rPr lang="en-US" altLang="zh-CN" sz="22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are mainly laterally sealed  by faults in study area</a:t>
            </a:r>
            <a:endParaRPr lang="zh-CN" altLang="en-US" sz="2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4109911"/>
      </p:ext>
    </p:extLst>
  </p:cSld>
  <p:clrMapOvr>
    <a:masterClrMapping/>
  </p:clrMapOvr>
  <mc:AlternateContent xmlns:mc="http://schemas.openxmlformats.org/markup-compatibility/2006" xmlns:p14="http://schemas.microsoft.com/office/powerpoint/2010/main">
    <mc:Choice Requires="p14">
      <p:transition spd="slow" p14:dur="2000" advTm="3363"/>
    </mc:Choice>
    <mc:Fallback xmlns="">
      <p:transition spd="slow" advTm="336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3054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sp>
        <p:nvSpPr>
          <p:cNvPr id="22" name="文本框 21"/>
          <p:cNvSpPr txBox="1"/>
          <p:nvPr/>
        </p:nvSpPr>
        <p:spPr>
          <a:xfrm>
            <a:off x="242070" y="3989468"/>
            <a:ext cx="1570331" cy="461665"/>
          </a:xfrm>
          <a:prstGeom prst="rect">
            <a:avLst/>
          </a:prstGeom>
          <a:noFill/>
        </p:spPr>
        <p:txBody>
          <a:bodyPr wrap="square" rtlCol="0">
            <a:spAutoFit/>
          </a:bodyPr>
          <a:lstStyle/>
          <a:p>
            <a:pPr lvl="0">
              <a:defRPr/>
            </a:pPr>
            <a:r>
              <a:rPr lang="en-US" altLang="zh-CN" sz="24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Methods</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a:grpSpLocks noChangeAspect="1"/>
          </p:cNvGrpSpPr>
          <p:nvPr/>
        </p:nvGrpSpPr>
        <p:grpSpPr>
          <a:xfrm>
            <a:off x="242070" y="967265"/>
            <a:ext cx="5155840" cy="2857457"/>
            <a:chOff x="478151" y="1517012"/>
            <a:chExt cx="4571085" cy="2642418"/>
          </a:xfrm>
        </p:grpSpPr>
        <p:grpSp>
          <p:nvGrpSpPr>
            <p:cNvPr id="11" name="组合 10"/>
            <p:cNvGrpSpPr/>
            <p:nvPr/>
          </p:nvGrpSpPr>
          <p:grpSpPr>
            <a:xfrm>
              <a:off x="478151" y="1517012"/>
              <a:ext cx="4571085" cy="2642418"/>
              <a:chOff x="478151" y="1517012"/>
              <a:chExt cx="4571085" cy="2642418"/>
            </a:xfrm>
          </p:grpSpPr>
          <p:pic>
            <p:nvPicPr>
              <p:cNvPr id="19" name="图片 18"/>
              <p:cNvPicPr>
                <a:picLocks noChangeAspect="1"/>
              </p:cNvPicPr>
              <p:nvPr/>
            </p:nvPicPr>
            <p:blipFill>
              <a:blip r:embed="rId3"/>
              <a:stretch>
                <a:fillRect/>
              </a:stretch>
            </p:blipFill>
            <p:spPr>
              <a:xfrm>
                <a:off x="478151" y="1517012"/>
                <a:ext cx="4571085" cy="2494498"/>
              </a:xfrm>
              <a:prstGeom prst="rect">
                <a:avLst/>
              </a:prstGeom>
            </p:spPr>
          </p:pic>
          <p:sp>
            <p:nvSpPr>
              <p:cNvPr id="16" name="矩形 15"/>
              <p:cNvSpPr/>
              <p:nvPr/>
            </p:nvSpPr>
            <p:spPr>
              <a:xfrm>
                <a:off x="2523803" y="3635739"/>
                <a:ext cx="2436012" cy="523691"/>
              </a:xfrm>
              <a:prstGeom prst="rect">
                <a:avLst/>
              </a:prstGeom>
            </p:spPr>
            <p:txBody>
              <a:bodyPr wrap="square">
                <a:spAutoFit/>
              </a:bodyPr>
              <a:lstStyle/>
              <a:p>
                <a:pPr marL="342900" lvl="0" indent="-342900" algn="ctr" fontAlgn="base">
                  <a:lnSpc>
                    <a:spcPct val="130000"/>
                  </a:lnSpc>
                  <a:spcBef>
                    <a:spcPct val="20000"/>
                  </a:spcBef>
                  <a:spcAft>
                    <a:spcPct val="0"/>
                  </a:spcAft>
                  <a:defRPr/>
                </a:pPr>
                <a:r>
                  <a:rPr lang="fr-FR" altLang="zh-CN" sz="1100" b="1" dirty="0" smtClean="0">
                    <a:latin typeface="Times New Roman" panose="02020603050405020304" pitchFamily="18" charset="0"/>
                    <a:cs typeface="Times New Roman" panose="02020603050405020304" pitchFamily="18" charset="0"/>
                  </a:rPr>
                  <a:t>Fault </a:t>
                </a:r>
                <a:r>
                  <a:rPr lang="fr-FR" altLang="zh-CN" sz="1100" b="1" dirty="0">
                    <a:latin typeface="Times New Roman" panose="02020603050405020304" pitchFamily="18" charset="0"/>
                    <a:cs typeface="Times New Roman" panose="02020603050405020304" pitchFamily="18" charset="0"/>
                  </a:rPr>
                  <a:t>zone internal structural </a:t>
                </a:r>
                <a:r>
                  <a:rPr lang="fr-FR" altLang="zh-CN" sz="1100" b="1" dirty="0" smtClean="0">
                    <a:latin typeface="Times New Roman" panose="02020603050405020304" pitchFamily="18" charset="0"/>
                    <a:cs typeface="Times New Roman" panose="02020603050405020304" pitchFamily="18" charset="0"/>
                  </a:rPr>
                  <a:t>units</a:t>
                </a:r>
              </a:p>
              <a:p>
                <a:pPr marL="342900" lvl="0" indent="-342900" algn="ctr" fontAlgn="base">
                  <a:lnSpc>
                    <a:spcPct val="130000"/>
                  </a:lnSpc>
                  <a:spcBef>
                    <a:spcPct val="20000"/>
                  </a:spcBef>
                  <a:spcAft>
                    <a:spcPct val="0"/>
                  </a:spcAft>
                  <a:defRPr/>
                </a:pPr>
                <a:r>
                  <a:rPr lang="fr-FR" altLang="zh-CN" sz="1100" b="1" dirty="0">
                    <a:latin typeface="Times New Roman" panose="02020603050405020304" pitchFamily="18" charset="0"/>
                    <a:cs typeface="Times New Roman" panose="02020603050405020304" pitchFamily="18" charset="0"/>
                  </a:rPr>
                  <a:t> </a:t>
                </a:r>
                <a:r>
                  <a:rPr lang="fr-FR" altLang="zh-CN" sz="1100" b="1" dirty="0" smtClean="0">
                    <a:latin typeface="Times New Roman" panose="02020603050405020304" pitchFamily="18" charset="0"/>
                    <a:cs typeface="Times New Roman" panose="02020603050405020304" pitchFamily="18" charset="0"/>
                  </a:rPr>
                  <a:t>    (modified by Wang, 2011)</a:t>
                </a:r>
                <a:endParaRPr lang="en-US" altLang="zh-CN" sz="1100" b="1" dirty="0">
                  <a:latin typeface="Times New Roman" panose="02020603050405020304" pitchFamily="18" charset="0"/>
                  <a:cs typeface="Times New Roman" panose="02020603050405020304" pitchFamily="18" charset="0"/>
                </a:endParaRPr>
              </a:p>
            </p:txBody>
          </p:sp>
        </p:grpSp>
        <p:sp>
          <p:nvSpPr>
            <p:cNvPr id="4" name="文本框 3"/>
            <p:cNvSpPr txBox="1"/>
            <p:nvPr/>
          </p:nvSpPr>
          <p:spPr>
            <a:xfrm>
              <a:off x="657534" y="2873845"/>
              <a:ext cx="516731" cy="128076"/>
            </a:xfrm>
            <a:prstGeom prst="rect">
              <a:avLst/>
            </a:prstGeom>
            <a:solidFill>
              <a:schemeClr val="bg1"/>
            </a:solidFill>
          </p:spPr>
          <p:txBody>
            <a:bodyPr wrap="square" lIns="0" tIns="0" rIns="0" bIns="0" rtlCol="0">
              <a:spAutoFit/>
            </a:bodyPr>
            <a:lstStyle/>
            <a:p>
              <a:r>
                <a:rPr lang="en-US" altLang="zh-CN" sz="900" b="1" dirty="0" smtClean="0">
                  <a:latin typeface="Times New Roman" panose="02020603050405020304" pitchFamily="18" charset="0"/>
                  <a:cs typeface="Times New Roman" panose="02020603050405020304" pitchFamily="18" charset="0"/>
                </a:rPr>
                <a:t>Footwall</a:t>
              </a:r>
              <a:endParaRPr lang="zh-CN" altLang="en-US" sz="900" b="1"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499687" y="3085856"/>
              <a:ext cx="639762" cy="128076"/>
            </a:xfrm>
            <a:prstGeom prst="rect">
              <a:avLst/>
            </a:prstGeom>
            <a:solidFill>
              <a:schemeClr val="bg1"/>
            </a:solidFill>
          </p:spPr>
          <p:txBody>
            <a:bodyPr wrap="square" lIns="0" tIns="0" rIns="0" bIns="0" rtlCol="0">
              <a:spAutoFit/>
            </a:bodyPr>
            <a:lstStyle/>
            <a:p>
              <a:r>
                <a:rPr lang="en-US" altLang="zh-CN" sz="900" b="1" dirty="0" smtClean="0">
                  <a:latin typeface="Times New Roman" panose="02020603050405020304" pitchFamily="18" charset="0"/>
                  <a:cs typeface="Times New Roman" panose="02020603050405020304" pitchFamily="18" charset="0"/>
                </a:rPr>
                <a:t>Hanging wall</a:t>
              </a:r>
              <a:endParaRPr lang="zh-CN" altLang="en-US" sz="900" b="1" dirty="0">
                <a:latin typeface="Times New Roman" panose="02020603050405020304" pitchFamily="18" charset="0"/>
                <a:cs typeface="Times New Roman" panose="02020603050405020304" pitchFamily="18" charset="0"/>
              </a:endParaRPr>
            </a:p>
          </p:txBody>
        </p:sp>
        <p:sp>
          <p:nvSpPr>
            <p:cNvPr id="23" name="文本框 22"/>
            <p:cNvSpPr txBox="1"/>
            <p:nvPr/>
          </p:nvSpPr>
          <p:spPr>
            <a:xfrm rot="18547638">
              <a:off x="1866376" y="1848824"/>
              <a:ext cx="541538" cy="122791"/>
            </a:xfrm>
            <a:prstGeom prst="rect">
              <a:avLst/>
            </a:prstGeom>
            <a:solidFill>
              <a:schemeClr val="bg1"/>
            </a:solidFill>
          </p:spPr>
          <p:txBody>
            <a:bodyPr wrap="square" lIns="0" tIns="0" rIns="0" bIns="0" rtlCol="0">
              <a:spAutoFit/>
            </a:bodyPr>
            <a:lstStyle/>
            <a:p>
              <a:r>
                <a:rPr lang="en-US" altLang="zh-CN" sz="900" b="1" dirty="0" smtClean="0">
                  <a:latin typeface="Times New Roman" panose="02020603050405020304" pitchFamily="18" charset="0"/>
                  <a:cs typeface="Times New Roman" panose="02020603050405020304" pitchFamily="18" charset="0"/>
                </a:rPr>
                <a:t>Host rock</a:t>
              </a:r>
              <a:endParaRPr lang="zh-CN" altLang="en-US" sz="900" b="1"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1340644" y="3828069"/>
              <a:ext cx="639762" cy="128076"/>
            </a:xfrm>
            <a:prstGeom prst="rect">
              <a:avLst/>
            </a:prstGeom>
            <a:solidFill>
              <a:schemeClr val="bg1"/>
            </a:solidFill>
          </p:spPr>
          <p:txBody>
            <a:bodyPr wrap="square" lIns="0" tIns="0" rIns="0" bIns="0" rtlCol="0">
              <a:spAutoFit/>
            </a:bodyPr>
            <a:lstStyle/>
            <a:p>
              <a:r>
                <a:rPr lang="en-US" altLang="zh-CN" sz="900" b="1" dirty="0" smtClean="0">
                  <a:latin typeface="Times New Roman" panose="02020603050405020304" pitchFamily="18" charset="0"/>
                  <a:cs typeface="Times New Roman" panose="02020603050405020304" pitchFamily="18" charset="0"/>
                </a:rPr>
                <a:t>Fault zone</a:t>
              </a:r>
              <a:endParaRPr lang="zh-CN" altLang="en-US" sz="900" b="1"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3492850" y="3259800"/>
              <a:ext cx="768190" cy="128076"/>
            </a:xfrm>
            <a:prstGeom prst="rect">
              <a:avLst/>
            </a:prstGeom>
            <a:solidFill>
              <a:schemeClr val="bg1"/>
            </a:solidFill>
          </p:spPr>
          <p:txBody>
            <a:bodyPr wrap="square" lIns="0" tIns="0" rIns="0" bIns="0" rtlCol="0">
              <a:spAutoFit/>
            </a:bodyPr>
            <a:lstStyle/>
            <a:p>
              <a:r>
                <a:rPr lang="en-US" altLang="zh-CN" sz="900" b="1" dirty="0" smtClean="0">
                  <a:latin typeface="Times New Roman" panose="02020603050405020304" pitchFamily="18" charset="0"/>
                  <a:cs typeface="Times New Roman" panose="02020603050405020304" pitchFamily="18" charset="0"/>
                </a:rPr>
                <a:t>Fault zone</a:t>
              </a:r>
              <a:endParaRPr lang="zh-CN" altLang="en-US" sz="9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3108755" y="3069433"/>
              <a:ext cx="384095" cy="164450"/>
            </a:xfrm>
            <a:prstGeom prst="rect">
              <a:avLst/>
            </a:prstGeom>
            <a:solidFill>
              <a:schemeClr val="bg1"/>
            </a:solidFill>
          </p:spPr>
          <p:txBody>
            <a:bodyPr wrap="square" lIns="0" tIns="0" rIns="0" bIns="0" rtlCol="0">
              <a:noAutofit/>
            </a:bodyPr>
            <a:lstStyle/>
            <a:p>
              <a:pPr algn="ctr"/>
              <a:r>
                <a:rPr lang="en-US" altLang="zh-CN" sz="650" b="1" dirty="0" smtClean="0">
                  <a:latin typeface="Times New Roman" panose="02020603050405020304" pitchFamily="18" charset="0"/>
                  <a:cs typeface="Times New Roman" panose="02020603050405020304" pitchFamily="18" charset="0"/>
                </a:rPr>
                <a:t>Fault core</a:t>
              </a:r>
              <a:endParaRPr lang="zh-CN" altLang="en-US" sz="65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2677160" y="3053478"/>
              <a:ext cx="447310" cy="164450"/>
            </a:xfrm>
            <a:prstGeom prst="rect">
              <a:avLst/>
            </a:prstGeom>
            <a:solidFill>
              <a:schemeClr val="bg1"/>
            </a:solidFill>
          </p:spPr>
          <p:txBody>
            <a:bodyPr wrap="square" lIns="0" tIns="0" rIns="0" bIns="0" rtlCol="0">
              <a:noAutofit/>
            </a:bodyPr>
            <a:lstStyle/>
            <a:p>
              <a:pPr algn="ctr"/>
              <a:r>
                <a:rPr lang="en-US" altLang="zh-CN" sz="650" b="1" dirty="0" smtClean="0">
                  <a:latin typeface="Times New Roman" panose="02020603050405020304" pitchFamily="18" charset="0"/>
                  <a:cs typeface="Times New Roman" panose="02020603050405020304" pitchFamily="18" charset="0"/>
                </a:rPr>
                <a:t>Damage zone</a:t>
              </a:r>
              <a:endParaRPr lang="zh-CN" altLang="en-US" sz="65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3876944" y="3068137"/>
              <a:ext cx="588833" cy="164450"/>
            </a:xfrm>
            <a:prstGeom prst="rect">
              <a:avLst/>
            </a:prstGeom>
            <a:solidFill>
              <a:schemeClr val="bg1"/>
            </a:solidFill>
          </p:spPr>
          <p:txBody>
            <a:bodyPr wrap="square" lIns="0" tIns="0" rIns="0" bIns="0" rtlCol="0">
              <a:noAutofit/>
            </a:bodyPr>
            <a:lstStyle/>
            <a:p>
              <a:pPr algn="r"/>
              <a:r>
                <a:rPr lang="en-US" altLang="zh-CN" sz="650" b="1" dirty="0" smtClean="0">
                  <a:latin typeface="Times New Roman" panose="02020603050405020304" pitchFamily="18" charset="0"/>
                  <a:cs typeface="Times New Roman" panose="02020603050405020304" pitchFamily="18" charset="0"/>
                </a:rPr>
                <a:t>Damage zone</a:t>
              </a:r>
              <a:endParaRPr lang="zh-CN" altLang="en-US" sz="650" b="1"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2697383" y="2003504"/>
              <a:ext cx="2207992" cy="164450"/>
            </a:xfrm>
            <a:prstGeom prst="rect">
              <a:avLst/>
            </a:prstGeom>
            <a:solidFill>
              <a:schemeClr val="bg1"/>
            </a:solidFill>
          </p:spPr>
          <p:txBody>
            <a:bodyPr wrap="square" lIns="0" tIns="0" rIns="0" bIns="0" rtlCol="0">
              <a:noAutofit/>
            </a:bodyPr>
            <a:lstStyle/>
            <a:p>
              <a:pPr algn="r"/>
              <a:endParaRPr lang="zh-CN" altLang="en-US" sz="600" dirty="0">
                <a:latin typeface="Times New Roman" panose="02020603050405020304" pitchFamily="18" charset="0"/>
                <a:cs typeface="Times New Roman" panose="02020603050405020304" pitchFamily="18" charset="0"/>
              </a:endParaRPr>
            </a:p>
          </p:txBody>
        </p:sp>
      </p:grpSp>
      <p:grpSp>
        <p:nvGrpSpPr>
          <p:cNvPr id="10" name="组合 9"/>
          <p:cNvGrpSpPr>
            <a:grpSpLocks noChangeAspect="1"/>
          </p:cNvGrpSpPr>
          <p:nvPr/>
        </p:nvGrpSpPr>
        <p:grpSpPr>
          <a:xfrm>
            <a:off x="6862916" y="1068656"/>
            <a:ext cx="4824446" cy="2885751"/>
            <a:chOff x="878542" y="4217280"/>
            <a:chExt cx="4170694" cy="2611204"/>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42" y="4217280"/>
              <a:ext cx="4170694" cy="2328613"/>
            </a:xfrm>
            <a:prstGeom prst="rect">
              <a:avLst/>
            </a:prstGeom>
          </p:spPr>
        </p:pic>
        <p:sp>
          <p:nvSpPr>
            <p:cNvPr id="32" name="矩形 31"/>
            <p:cNvSpPr/>
            <p:nvPr/>
          </p:nvSpPr>
          <p:spPr>
            <a:xfrm>
              <a:off x="1606056" y="6545812"/>
              <a:ext cx="3230484" cy="282672"/>
            </a:xfrm>
            <a:prstGeom prst="rect">
              <a:avLst/>
            </a:prstGeom>
          </p:spPr>
          <p:txBody>
            <a:bodyPr wrap="square">
              <a:spAutoFit/>
            </a:bodyPr>
            <a:lstStyle/>
            <a:p>
              <a:pPr marL="342900" lvl="0" indent="-342900" fontAlgn="base">
                <a:lnSpc>
                  <a:spcPct val="130000"/>
                </a:lnSpc>
                <a:spcBef>
                  <a:spcPct val="20000"/>
                </a:spcBef>
                <a:spcAft>
                  <a:spcPct val="0"/>
                </a:spcAft>
                <a:defRPr/>
              </a:pPr>
              <a:r>
                <a:rPr lang="fr-FR" altLang="zh-CN" sz="1100" b="1" dirty="0" smtClean="0">
                  <a:latin typeface="Times New Roman" panose="02020603050405020304" pitchFamily="18" charset="0"/>
                  <a:cs typeface="Times New Roman" panose="02020603050405020304" pitchFamily="18" charset="0"/>
                </a:rPr>
                <a:t>Lateral fault sealing type(modified by Wang, 2017)</a:t>
              </a:r>
              <a:endParaRPr lang="en-US" altLang="zh-CN" sz="1100" b="1" dirty="0">
                <a:latin typeface="Times New Roman" panose="02020603050405020304" pitchFamily="18" charset="0"/>
                <a:cs typeface="Times New Roman" panose="02020603050405020304" pitchFamily="18" charset="0"/>
              </a:endParaRPr>
            </a:p>
          </p:txBody>
        </p:sp>
      </p:grpSp>
      <p:sp>
        <p:nvSpPr>
          <p:cNvPr id="21" name="文本框 20"/>
          <p:cNvSpPr txBox="1"/>
          <p:nvPr/>
        </p:nvSpPr>
        <p:spPr>
          <a:xfrm>
            <a:off x="10335187" y="794444"/>
            <a:ext cx="1883155" cy="461665"/>
          </a:xfrm>
          <a:prstGeom prst="rect">
            <a:avLst/>
          </a:prstGeom>
          <a:noFill/>
        </p:spPr>
        <p:txBody>
          <a:bodyPr wrap="square" rtlCol="0">
            <a:spAutoFit/>
          </a:bodyPr>
          <a:lstStyle/>
          <a:p>
            <a:pPr lvl="0">
              <a:defRPr/>
            </a:pPr>
            <a:r>
              <a:rPr lang="en-US" altLang="zh-CN" sz="24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Principles</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 name="直接连接符 14"/>
          <p:cNvCxnSpPr/>
          <p:nvPr/>
        </p:nvCxnSpPr>
        <p:spPr>
          <a:xfrm>
            <a:off x="266700" y="3954407"/>
            <a:ext cx="11620500" cy="3925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5873364" y="4046996"/>
            <a:ext cx="6101843" cy="2539101"/>
            <a:chOff x="5740878" y="4139169"/>
            <a:chExt cx="6234330" cy="2607865"/>
          </a:xfrm>
        </p:grpSpPr>
        <p:grpSp>
          <p:nvGrpSpPr>
            <p:cNvPr id="13" name="组合 12"/>
            <p:cNvGrpSpPr>
              <a:grpSpLocks noChangeAspect="1"/>
            </p:cNvGrpSpPr>
            <p:nvPr/>
          </p:nvGrpSpPr>
          <p:grpSpPr>
            <a:xfrm>
              <a:off x="5740878" y="4380611"/>
              <a:ext cx="6234330" cy="2366423"/>
              <a:chOff x="3939245" y="2695503"/>
              <a:chExt cx="8756410" cy="3323753"/>
            </a:xfrm>
          </p:grpSpPr>
          <p:pic>
            <p:nvPicPr>
              <p:cNvPr id="36" name="图片 35"/>
              <p:cNvPicPr>
                <a:picLocks noChangeAspect="1"/>
              </p:cNvPicPr>
              <p:nvPr/>
            </p:nvPicPr>
            <p:blipFill rotWithShape="1">
              <a:blip r:embed="rId5">
                <a:extLst>
                  <a:ext uri="{28A0092B-C50C-407E-A947-70E740481C1C}">
                    <a14:useLocalDpi xmlns:a14="http://schemas.microsoft.com/office/drawing/2010/main" val="0"/>
                  </a:ext>
                </a:extLst>
              </a:blip>
              <a:srcRect l="22144" t="883" r="1172" b="52729"/>
              <a:stretch/>
            </p:blipFill>
            <p:spPr>
              <a:xfrm>
                <a:off x="9770291" y="2704556"/>
                <a:ext cx="2925364" cy="3314700"/>
              </a:xfrm>
              <a:prstGeom prst="rect">
                <a:avLst/>
              </a:prstGeom>
            </p:spPr>
          </p:pic>
          <p:pic>
            <p:nvPicPr>
              <p:cNvPr id="37" name="图片 36"/>
              <p:cNvPicPr>
                <a:picLocks noChangeAspect="1"/>
              </p:cNvPicPr>
              <p:nvPr/>
            </p:nvPicPr>
            <p:blipFill rotWithShape="1">
              <a:blip r:embed="rId6">
                <a:extLst>
                  <a:ext uri="{28A0092B-C50C-407E-A947-70E740481C1C}">
                    <a14:useLocalDpi xmlns:a14="http://schemas.microsoft.com/office/drawing/2010/main" val="0"/>
                  </a:ext>
                </a:extLst>
              </a:blip>
              <a:srcRect l="7817" t="1185" r="48685" b="50481"/>
              <a:stretch/>
            </p:blipFill>
            <p:spPr>
              <a:xfrm>
                <a:off x="6849290" y="2695503"/>
                <a:ext cx="2921001" cy="3314700"/>
              </a:xfrm>
              <a:prstGeom prst="rect">
                <a:avLst/>
              </a:prstGeom>
            </p:spPr>
          </p:pic>
          <p:pic>
            <p:nvPicPr>
              <p:cNvPr id="38" name="图片 37"/>
              <p:cNvPicPr>
                <a:picLocks noChangeAspect="1"/>
              </p:cNvPicPr>
              <p:nvPr/>
            </p:nvPicPr>
            <p:blipFill rotWithShape="1">
              <a:blip r:embed="rId6">
                <a:extLst>
                  <a:ext uri="{28A0092B-C50C-407E-A947-70E740481C1C}">
                    <a14:useLocalDpi xmlns:a14="http://schemas.microsoft.com/office/drawing/2010/main" val="0"/>
                  </a:ext>
                </a:extLst>
              </a:blip>
              <a:srcRect l="7750" t="51603" r="49077" b="401"/>
              <a:stretch/>
            </p:blipFill>
            <p:spPr>
              <a:xfrm>
                <a:off x="3939245" y="2716108"/>
                <a:ext cx="2899089" cy="3291596"/>
              </a:xfrm>
              <a:prstGeom prst="rect">
                <a:avLst/>
              </a:prstGeom>
            </p:spPr>
          </p:pic>
        </p:grpSp>
        <p:sp>
          <p:nvSpPr>
            <p:cNvPr id="45" name="文本框 44"/>
            <p:cNvSpPr txBox="1"/>
            <p:nvPr/>
          </p:nvSpPr>
          <p:spPr>
            <a:xfrm>
              <a:off x="6522857" y="4139169"/>
              <a:ext cx="5000626" cy="307777"/>
            </a:xfrm>
            <a:prstGeom prst="rect">
              <a:avLst/>
            </a:prstGeom>
            <a:noFill/>
          </p:spPr>
          <p:txBody>
            <a:bodyPr wrap="square" rtlCol="0">
              <a:spAutoFit/>
            </a:bodyPr>
            <a:lstStyle/>
            <a:p>
              <a:pPr lvl="0">
                <a:defRPr/>
              </a:pPr>
              <a:r>
                <a:rPr lang="en-US" altLang="zh-CN" sz="1400" b="1" dirty="0" smtClean="0">
                  <a:latin typeface="微软雅黑" panose="020B0503020204020204" pitchFamily="34" charset="-122"/>
                  <a:ea typeface="微软雅黑" panose="020B0503020204020204" pitchFamily="34" charset="-122"/>
                </a:rPr>
                <a:t>SSF                                  CSP                                SGR</a:t>
              </a:r>
              <a:endParaRPr lang="zh-CN" altLang="en-US" sz="1400" b="1" dirty="0">
                <a:latin typeface="微软雅黑" panose="020B0503020204020204" pitchFamily="34" charset="-122"/>
                <a:ea typeface="微软雅黑" panose="020B0503020204020204" pitchFamily="34" charset="-122"/>
              </a:endParaRPr>
            </a:p>
          </p:txBody>
        </p:sp>
      </p:grpSp>
      <p:sp>
        <p:nvSpPr>
          <p:cNvPr id="47" name="矩形 46"/>
          <p:cNvSpPr/>
          <p:nvPr/>
        </p:nvSpPr>
        <p:spPr>
          <a:xfrm>
            <a:off x="6845743" y="6575261"/>
            <a:ext cx="4431021" cy="261610"/>
          </a:xfrm>
          <a:prstGeom prst="rect">
            <a:avLst/>
          </a:prstGeom>
        </p:spPr>
        <p:txBody>
          <a:bodyPr wrap="none">
            <a:spAutoFit/>
          </a:bodyPr>
          <a:lstStyle/>
          <a:p>
            <a:r>
              <a:rPr lang="en-US" altLang="zh-CN" sz="1100" b="1" dirty="0" smtClean="0">
                <a:latin typeface="Times New Roman" panose="02020603050405020304" pitchFamily="18" charset="0"/>
                <a:cs typeface="Times New Roman" panose="02020603050405020304" pitchFamily="18" charset="0"/>
              </a:rPr>
              <a:t>Algorithms </a:t>
            </a:r>
            <a:r>
              <a:rPr lang="en-US" altLang="zh-CN" sz="1100" b="1" dirty="0">
                <a:latin typeface="Times New Roman" panose="02020603050405020304" pitchFamily="18" charset="0"/>
                <a:cs typeface="Times New Roman" panose="02020603050405020304" pitchFamily="18" charset="0"/>
              </a:rPr>
              <a:t>for predicting clay smear </a:t>
            </a:r>
            <a:r>
              <a:rPr lang="en-US" altLang="zh-CN" sz="1100" b="1" dirty="0" smtClean="0">
                <a:latin typeface="Times New Roman" panose="02020603050405020304" pitchFamily="18" charset="0"/>
                <a:cs typeface="Times New Roman" panose="02020603050405020304" pitchFamily="18" charset="0"/>
              </a:rPr>
              <a:t>prediction(Yielding et al.,1997)</a:t>
            </a:r>
            <a:endParaRPr lang="zh-CN" altLang="en-US" sz="1100" b="1" dirty="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266700" y="4354381"/>
            <a:ext cx="5359399" cy="2488208"/>
            <a:chOff x="238606" y="4429615"/>
            <a:chExt cx="5359399" cy="2488208"/>
          </a:xfrm>
        </p:grpSpPr>
        <p:pic>
          <p:nvPicPr>
            <p:cNvPr id="25" name="Picture 5" descr="断面剖面图"/>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5763"/>
            <a:stretch/>
          </p:blipFill>
          <p:spPr bwMode="auto">
            <a:xfrm>
              <a:off x="238606" y="4429615"/>
              <a:ext cx="3852639" cy="2288551"/>
            </a:xfrm>
            <a:prstGeom prst="rect">
              <a:avLst/>
            </a:prstGeom>
            <a:solidFill>
              <a:schemeClr val="tx1"/>
            </a:solidFill>
            <a:ln>
              <a:noFill/>
            </a:ln>
            <a:extLst/>
          </p:spPr>
        </p:pic>
        <p:sp>
          <p:nvSpPr>
            <p:cNvPr id="48" name="矩形 47"/>
            <p:cNvSpPr/>
            <p:nvPr/>
          </p:nvSpPr>
          <p:spPr>
            <a:xfrm>
              <a:off x="914489" y="6656213"/>
              <a:ext cx="2818400" cy="261610"/>
            </a:xfrm>
            <a:prstGeom prst="rect">
              <a:avLst/>
            </a:prstGeom>
          </p:spPr>
          <p:txBody>
            <a:bodyPr wrap="none">
              <a:spAutoFit/>
            </a:bodyPr>
            <a:lstStyle/>
            <a:p>
              <a:r>
                <a:rPr lang="en-US" altLang="zh-CN" sz="1100" b="1" dirty="0" smtClean="0">
                  <a:latin typeface="Times New Roman" panose="02020603050405020304" pitchFamily="18" charset="0"/>
                  <a:cs typeface="Times New Roman" panose="02020603050405020304" pitchFamily="18" charset="0"/>
                </a:rPr>
                <a:t>Fault-plane section(modified by Allan,1989)</a:t>
              </a:r>
              <a:endParaRPr lang="zh-CN" altLang="en-US" sz="1100" b="1" dirty="0">
                <a:latin typeface="Times New Roman" panose="02020603050405020304" pitchFamily="18" charset="0"/>
                <a:cs typeface="Times New Roman" panose="02020603050405020304" pitchFamily="18" charset="0"/>
              </a:endParaRPr>
            </a:p>
          </p:txBody>
        </p:sp>
        <p:sp>
          <p:nvSpPr>
            <p:cNvPr id="49" name="矩形 48"/>
            <p:cNvSpPr/>
            <p:nvPr/>
          </p:nvSpPr>
          <p:spPr>
            <a:xfrm>
              <a:off x="4274940" y="5301308"/>
              <a:ext cx="471078" cy="240337"/>
            </a:xfrm>
            <a:prstGeom prst="rect">
              <a:avLst/>
            </a:prstGeom>
            <a:solidFill>
              <a:srgbClr val="E67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4274940" y="4856171"/>
              <a:ext cx="471078" cy="240337"/>
            </a:xfrm>
            <a:prstGeom prst="rect">
              <a:avLst/>
            </a:prstGeom>
            <a:solidFill>
              <a:srgbClr val="FFF9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4284123" y="5740730"/>
              <a:ext cx="471078" cy="240337"/>
            </a:xfrm>
            <a:prstGeom prst="rect">
              <a:avLst/>
            </a:prstGeom>
            <a:solidFill>
              <a:srgbClr val="0A0B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4289103" y="6164465"/>
              <a:ext cx="471078" cy="240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4687503" y="4839815"/>
              <a:ext cx="511666" cy="261610"/>
            </a:xfrm>
            <a:prstGeom prst="rect">
              <a:avLst/>
            </a:prstGeom>
          </p:spPr>
          <p:txBody>
            <a:bodyPr wrap="square">
              <a:spAutoFit/>
            </a:bodyPr>
            <a:lstStyle/>
            <a:p>
              <a:r>
                <a:rPr lang="en-US" altLang="zh-CN" sz="1100" b="1" dirty="0" smtClean="0">
                  <a:latin typeface="Times New Roman" panose="02020603050405020304" pitchFamily="18" charset="0"/>
                  <a:cs typeface="Times New Roman" panose="02020603050405020304" pitchFamily="18" charset="0"/>
                </a:rPr>
                <a:t>Sand</a:t>
              </a:r>
              <a:endParaRPr lang="zh-CN" altLang="en-US" sz="1100" b="1" dirty="0">
                <a:latin typeface="Times New Roman" panose="02020603050405020304" pitchFamily="18" charset="0"/>
                <a:cs typeface="Times New Roman" panose="02020603050405020304" pitchFamily="18" charset="0"/>
              </a:endParaRPr>
            </a:p>
          </p:txBody>
        </p:sp>
        <p:sp>
          <p:nvSpPr>
            <p:cNvPr id="54" name="矩形 53"/>
            <p:cNvSpPr/>
            <p:nvPr/>
          </p:nvSpPr>
          <p:spPr>
            <a:xfrm>
              <a:off x="4687503" y="5290272"/>
              <a:ext cx="511666" cy="261610"/>
            </a:xfrm>
            <a:prstGeom prst="rect">
              <a:avLst/>
            </a:prstGeom>
          </p:spPr>
          <p:txBody>
            <a:bodyPr wrap="square">
              <a:spAutoFit/>
            </a:bodyPr>
            <a:lstStyle/>
            <a:p>
              <a:r>
                <a:rPr lang="en-US" altLang="zh-CN" sz="1100" b="1" dirty="0" smtClean="0">
                  <a:latin typeface="Times New Roman" panose="02020603050405020304" pitchFamily="18" charset="0"/>
                  <a:cs typeface="Times New Roman" panose="02020603050405020304" pitchFamily="18" charset="0"/>
                </a:rPr>
                <a:t>Sand</a:t>
              </a:r>
              <a:endParaRPr lang="zh-CN" altLang="en-US" sz="1100" b="1" dirty="0">
                <a:latin typeface="Times New Roman" panose="02020603050405020304" pitchFamily="18" charset="0"/>
                <a:cs typeface="Times New Roman" panose="02020603050405020304" pitchFamily="18" charset="0"/>
              </a:endParaRPr>
            </a:p>
          </p:txBody>
        </p:sp>
        <p:sp>
          <p:nvSpPr>
            <p:cNvPr id="55" name="矩形 54"/>
            <p:cNvSpPr/>
            <p:nvPr/>
          </p:nvSpPr>
          <p:spPr>
            <a:xfrm>
              <a:off x="4696992" y="5735856"/>
              <a:ext cx="901013" cy="261610"/>
            </a:xfrm>
            <a:prstGeom prst="rect">
              <a:avLst/>
            </a:prstGeom>
          </p:spPr>
          <p:txBody>
            <a:bodyPr wrap="square">
              <a:spAutoFit/>
            </a:bodyPr>
            <a:lstStyle/>
            <a:p>
              <a:r>
                <a:rPr lang="en-US" altLang="zh-CN" sz="1100" b="1" dirty="0" smtClean="0">
                  <a:latin typeface="Times New Roman" panose="02020603050405020304" pitchFamily="18" charset="0"/>
                  <a:cs typeface="Times New Roman" panose="02020603050405020304" pitchFamily="18" charset="0"/>
                </a:rPr>
                <a:t>Oil and gas</a:t>
              </a:r>
              <a:endParaRPr lang="zh-CN" altLang="en-US" sz="1100" b="1" dirty="0">
                <a:latin typeface="Times New Roman" panose="02020603050405020304" pitchFamily="18" charset="0"/>
                <a:cs typeface="Times New Roman" panose="02020603050405020304" pitchFamily="18" charset="0"/>
              </a:endParaRPr>
            </a:p>
          </p:txBody>
        </p:sp>
        <p:sp>
          <p:nvSpPr>
            <p:cNvPr id="56" name="矩形 55"/>
            <p:cNvSpPr/>
            <p:nvPr/>
          </p:nvSpPr>
          <p:spPr>
            <a:xfrm>
              <a:off x="4693234" y="6147955"/>
              <a:ext cx="494956" cy="261610"/>
            </a:xfrm>
            <a:prstGeom prst="rect">
              <a:avLst/>
            </a:prstGeom>
          </p:spPr>
          <p:txBody>
            <a:bodyPr wrap="square">
              <a:spAutoFit/>
            </a:bodyPr>
            <a:lstStyle/>
            <a:p>
              <a:r>
                <a:rPr lang="en-US" altLang="zh-CN" sz="1100" b="1" dirty="0" smtClean="0">
                  <a:latin typeface="Times New Roman" panose="02020603050405020304" pitchFamily="18" charset="0"/>
                  <a:cs typeface="Times New Roman" panose="02020603050405020304" pitchFamily="18" charset="0"/>
                </a:rPr>
                <a:t>Mud</a:t>
              </a:r>
              <a:endParaRPr lang="zh-CN" altLang="en-US" sz="1100" b="1" dirty="0">
                <a:latin typeface="Times New Roman" panose="02020603050405020304" pitchFamily="18" charset="0"/>
                <a:cs typeface="Times New Roman" panose="02020603050405020304" pitchFamily="18" charset="0"/>
              </a:endParaRPr>
            </a:p>
          </p:txBody>
        </p:sp>
      </p:grpSp>
      <p:sp>
        <p:nvSpPr>
          <p:cNvPr id="3" name="右箭头 2"/>
          <p:cNvSpPr/>
          <p:nvPr/>
        </p:nvSpPr>
        <p:spPr>
          <a:xfrm>
            <a:off x="1597125" y="4098159"/>
            <a:ext cx="314205" cy="263733"/>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右箭头 42"/>
          <p:cNvSpPr/>
          <p:nvPr/>
        </p:nvSpPr>
        <p:spPr>
          <a:xfrm rot="10800000">
            <a:off x="9980740" y="878233"/>
            <a:ext cx="314205" cy="263733"/>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551FEC2C-525A-4BB6-B4F9-0D9EC22AF812}"/>
              </a:ext>
            </a:extLst>
          </p:cNvPr>
          <p:cNvSpPr/>
          <p:nvPr/>
        </p:nvSpPr>
        <p:spPr>
          <a:xfrm>
            <a:off x="-196144" y="80467"/>
            <a:ext cx="11949354" cy="584775"/>
          </a:xfrm>
          <a:prstGeom prst="rect">
            <a:avLst/>
          </a:prstGeom>
        </p:spPr>
        <p:txBody>
          <a:bodyPr wrap="square">
            <a:spAutoFit/>
          </a:bodyPr>
          <a:lstStyle/>
          <a:p>
            <a:pPr lvl="0" algn="ctr">
              <a:defRPr/>
            </a:pPr>
            <a:r>
              <a:rPr kumimoji="1"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 </a:t>
            </a:r>
            <a:r>
              <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Principles and quantitative evaluation methods of fault sealing</a:t>
            </a:r>
          </a:p>
        </p:txBody>
      </p:sp>
    </p:spTree>
    <p:extLst>
      <p:ext uri="{BB962C8B-B14F-4D97-AF65-F5344CB8AC3E}">
        <p14:creationId xmlns:p14="http://schemas.microsoft.com/office/powerpoint/2010/main" val="780966971"/>
      </p:ext>
    </p:extLst>
  </p:cSld>
  <p:clrMapOvr>
    <a:masterClrMapping/>
  </p:clrMapOvr>
  <mc:AlternateContent xmlns:mc="http://schemas.openxmlformats.org/markup-compatibility/2006" xmlns:p14="http://schemas.microsoft.com/office/powerpoint/2010/main">
    <mc:Choice Requires="p14">
      <p:transition spd="slow" p14:dur="2000" advTm="45451"/>
    </mc:Choice>
    <mc:Fallback xmlns="">
      <p:transition spd="slow" advTm="4545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4313F87-8F74-4FC0-9640-370AAA1735DB}"/>
              </a:ext>
            </a:extLst>
          </p:cNvPr>
          <p:cNvPicPr>
            <a:picLocks noChangeAspect="1"/>
          </p:cNvPicPr>
          <p:nvPr/>
        </p:nvPicPr>
        <p:blipFill rotWithShape="1">
          <a:blip r:embed="rId3"/>
          <a:srcRect l="11587" t="3832" r="11764" b="6189"/>
          <a:stretch/>
        </p:blipFill>
        <p:spPr>
          <a:xfrm>
            <a:off x="349935" y="2211305"/>
            <a:ext cx="1968280" cy="1942812"/>
          </a:xfrm>
          <a:prstGeom prst="rect">
            <a:avLst/>
          </a:prstGeom>
        </p:spPr>
      </p:pic>
      <p:pic>
        <p:nvPicPr>
          <p:cNvPr id="6" name="图片 6">
            <a:extLst>
              <a:ext uri="{FF2B5EF4-FFF2-40B4-BE49-F238E27FC236}">
                <a16:creationId xmlns:a16="http://schemas.microsoft.com/office/drawing/2014/main" id="{B8535AC1-F50B-480E-A4AC-71B01D5903E6}"/>
              </a:ext>
            </a:extLst>
          </p:cNvPr>
          <p:cNvPicPr>
            <a:picLocks noChangeAspect="1"/>
          </p:cNvPicPr>
          <p:nvPr/>
        </p:nvPicPr>
        <p:blipFill>
          <a:blip r:embed="rId4"/>
          <a:stretch>
            <a:fillRect/>
          </a:stretch>
        </p:blipFill>
        <p:spPr>
          <a:xfrm>
            <a:off x="2950384" y="2194371"/>
            <a:ext cx="1977865" cy="1942812"/>
          </a:xfrm>
          <a:prstGeom prst="rect">
            <a:avLst/>
          </a:prstGeom>
        </p:spPr>
      </p:pic>
      <p:pic>
        <p:nvPicPr>
          <p:cNvPr id="8" name="图片 7">
            <a:extLst>
              <a:ext uri="{FF2B5EF4-FFF2-40B4-BE49-F238E27FC236}">
                <a16:creationId xmlns:a16="http://schemas.microsoft.com/office/drawing/2014/main" id="{5F22A204-AA68-4892-8943-A6960AD82633}"/>
              </a:ext>
            </a:extLst>
          </p:cNvPr>
          <p:cNvPicPr>
            <a:picLocks noChangeAspect="1"/>
          </p:cNvPicPr>
          <p:nvPr/>
        </p:nvPicPr>
        <p:blipFill>
          <a:blip r:embed="rId5"/>
          <a:stretch>
            <a:fillRect/>
          </a:stretch>
        </p:blipFill>
        <p:spPr>
          <a:xfrm>
            <a:off x="5622607" y="2195783"/>
            <a:ext cx="2098196" cy="1933396"/>
          </a:xfrm>
          <a:prstGeom prst="rect">
            <a:avLst/>
          </a:prstGeom>
        </p:spPr>
      </p:pic>
      <p:pic>
        <p:nvPicPr>
          <p:cNvPr id="10" name="图片 12">
            <a:extLst>
              <a:ext uri="{FF2B5EF4-FFF2-40B4-BE49-F238E27FC236}">
                <a16:creationId xmlns:a16="http://schemas.microsoft.com/office/drawing/2014/main" id="{B15AF374-5E3F-48F3-AA33-AB1F82D2B503}"/>
              </a:ext>
            </a:extLst>
          </p:cNvPr>
          <p:cNvPicPr>
            <a:picLocks noChangeAspect="1"/>
          </p:cNvPicPr>
          <p:nvPr/>
        </p:nvPicPr>
        <p:blipFill>
          <a:blip r:embed="rId6"/>
          <a:stretch>
            <a:fillRect/>
          </a:stretch>
        </p:blipFill>
        <p:spPr>
          <a:xfrm>
            <a:off x="8614156" y="2250276"/>
            <a:ext cx="1484977" cy="1942812"/>
          </a:xfrm>
          <a:prstGeom prst="rect">
            <a:avLst/>
          </a:prstGeom>
        </p:spPr>
      </p:pic>
      <p:pic>
        <p:nvPicPr>
          <p:cNvPr id="11" name="图片 13">
            <a:extLst>
              <a:ext uri="{FF2B5EF4-FFF2-40B4-BE49-F238E27FC236}">
                <a16:creationId xmlns:a16="http://schemas.microsoft.com/office/drawing/2014/main" id="{316AFE95-08D9-4A06-9821-C8EB2BB0F187}"/>
              </a:ext>
            </a:extLst>
          </p:cNvPr>
          <p:cNvPicPr>
            <a:picLocks noChangeAspect="1"/>
          </p:cNvPicPr>
          <p:nvPr/>
        </p:nvPicPr>
        <p:blipFill>
          <a:blip r:embed="rId7"/>
          <a:stretch>
            <a:fillRect/>
          </a:stretch>
        </p:blipFill>
        <p:spPr>
          <a:xfrm>
            <a:off x="10109160" y="2250275"/>
            <a:ext cx="1484977" cy="1940444"/>
          </a:xfrm>
          <a:prstGeom prst="rect">
            <a:avLst/>
          </a:prstGeom>
        </p:spPr>
      </p:pic>
      <p:pic>
        <p:nvPicPr>
          <p:cNvPr id="13" name="图片 15">
            <a:extLst>
              <a:ext uri="{FF2B5EF4-FFF2-40B4-BE49-F238E27FC236}">
                <a16:creationId xmlns:a16="http://schemas.microsoft.com/office/drawing/2014/main" id="{7DB7B895-E31C-4FE7-8B7A-4F1133B0EAF1}"/>
              </a:ext>
            </a:extLst>
          </p:cNvPr>
          <p:cNvPicPr>
            <a:picLocks noChangeAspect="1"/>
          </p:cNvPicPr>
          <p:nvPr/>
        </p:nvPicPr>
        <p:blipFill>
          <a:blip r:embed="rId8"/>
          <a:stretch>
            <a:fillRect/>
          </a:stretch>
        </p:blipFill>
        <p:spPr>
          <a:xfrm>
            <a:off x="458971" y="4738249"/>
            <a:ext cx="2121597" cy="1942812"/>
          </a:xfrm>
          <a:prstGeom prst="rect">
            <a:avLst/>
          </a:prstGeom>
        </p:spPr>
      </p:pic>
      <p:pic>
        <p:nvPicPr>
          <p:cNvPr id="15" name="图片 17">
            <a:extLst>
              <a:ext uri="{FF2B5EF4-FFF2-40B4-BE49-F238E27FC236}">
                <a16:creationId xmlns:a16="http://schemas.microsoft.com/office/drawing/2014/main" id="{CE7F457A-6B08-48CF-8B48-6656EA91D5CD}"/>
              </a:ext>
            </a:extLst>
          </p:cNvPr>
          <p:cNvPicPr>
            <a:picLocks noChangeAspect="1"/>
          </p:cNvPicPr>
          <p:nvPr/>
        </p:nvPicPr>
        <p:blipFill>
          <a:blip r:embed="rId9"/>
          <a:stretch>
            <a:fillRect/>
          </a:stretch>
        </p:blipFill>
        <p:spPr>
          <a:xfrm>
            <a:off x="3994925" y="4749667"/>
            <a:ext cx="3181475" cy="1968453"/>
          </a:xfrm>
          <a:prstGeom prst="rect">
            <a:avLst/>
          </a:prstGeom>
        </p:spPr>
      </p:pic>
      <p:pic>
        <p:nvPicPr>
          <p:cNvPr id="16" name="图片 18">
            <a:extLst>
              <a:ext uri="{FF2B5EF4-FFF2-40B4-BE49-F238E27FC236}">
                <a16:creationId xmlns:a16="http://schemas.microsoft.com/office/drawing/2014/main" id="{087F0C58-890B-402C-8E1A-548437E6A4A7}"/>
              </a:ext>
            </a:extLst>
          </p:cNvPr>
          <p:cNvPicPr>
            <a:picLocks noChangeAspect="1"/>
          </p:cNvPicPr>
          <p:nvPr/>
        </p:nvPicPr>
        <p:blipFill>
          <a:blip r:embed="rId10"/>
          <a:stretch>
            <a:fillRect/>
          </a:stretch>
        </p:blipFill>
        <p:spPr>
          <a:xfrm>
            <a:off x="8230365" y="4743937"/>
            <a:ext cx="3558530" cy="1931436"/>
          </a:xfrm>
          <a:prstGeom prst="rect">
            <a:avLst/>
          </a:prstGeom>
        </p:spPr>
      </p:pic>
      <p:sp>
        <p:nvSpPr>
          <p:cNvPr id="19" name="箭头: 右 21">
            <a:extLst>
              <a:ext uri="{FF2B5EF4-FFF2-40B4-BE49-F238E27FC236}">
                <a16:creationId xmlns:a16="http://schemas.microsoft.com/office/drawing/2014/main" id="{3157463A-A575-46FE-B4E7-80C3064A31B6}"/>
              </a:ext>
            </a:extLst>
          </p:cNvPr>
          <p:cNvSpPr/>
          <p:nvPr/>
        </p:nvSpPr>
        <p:spPr>
          <a:xfrm flipV="1">
            <a:off x="2362306" y="2960321"/>
            <a:ext cx="416950" cy="397897"/>
          </a:xfrm>
          <a:prstGeom prst="rightArrow">
            <a:avLst/>
          </a:prstGeom>
          <a:solidFill>
            <a:srgbClr val="0000FF"/>
          </a:solidFill>
          <a:ln w="19050" cap="flat" cmpd="sng" algn="ctr">
            <a:solidFill>
              <a:srgbClr val="000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5" name="图片 24">
            <a:extLst>
              <a:ext uri="{FF2B5EF4-FFF2-40B4-BE49-F238E27FC236}">
                <a16:creationId xmlns:a16="http://schemas.microsoft.com/office/drawing/2014/main" id="{4D65128F-DDB3-4D6B-B21F-EC507F292C17}"/>
              </a:ext>
            </a:extLst>
          </p:cNvPr>
          <p:cNvPicPr>
            <a:picLocks noChangeAspect="1"/>
          </p:cNvPicPr>
          <p:nvPr/>
        </p:nvPicPr>
        <p:blipFill rotWithShape="1">
          <a:blip r:embed="rId11"/>
          <a:srcRect l="4454" r="3934"/>
          <a:stretch/>
        </p:blipFill>
        <p:spPr>
          <a:xfrm>
            <a:off x="260660" y="964115"/>
            <a:ext cx="1520163" cy="613715"/>
          </a:xfrm>
          <a:prstGeom prst="rect">
            <a:avLst/>
          </a:prstGeom>
        </p:spPr>
      </p:pic>
      <p:sp>
        <p:nvSpPr>
          <p:cNvPr id="28"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3054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sp>
        <p:nvSpPr>
          <p:cNvPr id="30" name="箭头: 右 21">
            <a:extLst>
              <a:ext uri="{FF2B5EF4-FFF2-40B4-BE49-F238E27FC236}">
                <a16:creationId xmlns:a16="http://schemas.microsoft.com/office/drawing/2014/main" id="{3157463A-A575-46FE-B4E7-80C3064A31B6}"/>
              </a:ext>
            </a:extLst>
          </p:cNvPr>
          <p:cNvSpPr/>
          <p:nvPr/>
        </p:nvSpPr>
        <p:spPr>
          <a:xfrm flipV="1">
            <a:off x="4953823" y="3020226"/>
            <a:ext cx="473389" cy="397897"/>
          </a:xfrm>
          <a:prstGeom prst="rightArrow">
            <a:avLst/>
          </a:prstGeom>
          <a:solidFill>
            <a:srgbClr val="0000FF"/>
          </a:solidFill>
          <a:ln w="19050" cap="flat" cmpd="sng" algn="ctr">
            <a:solidFill>
              <a:srgbClr val="000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箭头: 右 21">
            <a:extLst>
              <a:ext uri="{FF2B5EF4-FFF2-40B4-BE49-F238E27FC236}">
                <a16:creationId xmlns:a16="http://schemas.microsoft.com/office/drawing/2014/main" id="{3157463A-A575-46FE-B4E7-80C3064A31B6}"/>
              </a:ext>
            </a:extLst>
          </p:cNvPr>
          <p:cNvSpPr/>
          <p:nvPr/>
        </p:nvSpPr>
        <p:spPr>
          <a:xfrm flipV="1">
            <a:off x="7752371" y="3103879"/>
            <a:ext cx="473389" cy="397897"/>
          </a:xfrm>
          <a:prstGeom prst="rightArrow">
            <a:avLst/>
          </a:prstGeom>
          <a:solidFill>
            <a:srgbClr val="0000FF"/>
          </a:solidFill>
          <a:ln w="19050" cap="flat" cmpd="sng" algn="ctr">
            <a:solidFill>
              <a:srgbClr val="000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箭头: 右 21">
            <a:extLst>
              <a:ext uri="{FF2B5EF4-FFF2-40B4-BE49-F238E27FC236}">
                <a16:creationId xmlns:a16="http://schemas.microsoft.com/office/drawing/2014/main" id="{3157463A-A575-46FE-B4E7-80C3064A31B6}"/>
              </a:ext>
            </a:extLst>
          </p:cNvPr>
          <p:cNvSpPr/>
          <p:nvPr/>
        </p:nvSpPr>
        <p:spPr>
          <a:xfrm flipV="1">
            <a:off x="11657892" y="3065074"/>
            <a:ext cx="473389" cy="397897"/>
          </a:xfrm>
          <a:prstGeom prst="rightArrow">
            <a:avLst/>
          </a:prstGeom>
          <a:solidFill>
            <a:srgbClr val="0000FF"/>
          </a:solidFill>
          <a:ln w="19050" cap="flat" cmpd="sng" algn="ctr">
            <a:solidFill>
              <a:srgbClr val="000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3" name="箭头: 右 21">
            <a:extLst>
              <a:ext uri="{FF2B5EF4-FFF2-40B4-BE49-F238E27FC236}">
                <a16:creationId xmlns:a16="http://schemas.microsoft.com/office/drawing/2014/main" id="{3157463A-A575-46FE-B4E7-80C3064A31B6}"/>
              </a:ext>
            </a:extLst>
          </p:cNvPr>
          <p:cNvSpPr/>
          <p:nvPr/>
        </p:nvSpPr>
        <p:spPr>
          <a:xfrm flipV="1">
            <a:off x="2845860" y="5470867"/>
            <a:ext cx="788673" cy="497241"/>
          </a:xfrm>
          <a:prstGeom prst="rightArrow">
            <a:avLst/>
          </a:prstGeom>
          <a:solidFill>
            <a:srgbClr val="0000FF"/>
          </a:solidFill>
          <a:ln w="19050" cap="flat" cmpd="sng" algn="ctr">
            <a:solidFill>
              <a:srgbClr val="000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6" name="矩形 35"/>
          <p:cNvSpPr/>
          <p:nvPr/>
        </p:nvSpPr>
        <p:spPr>
          <a:xfrm>
            <a:off x="283297" y="1920114"/>
            <a:ext cx="2319908" cy="292388"/>
          </a:xfrm>
          <a:prstGeom prst="rect">
            <a:avLst/>
          </a:prstGeom>
        </p:spPr>
        <p:txBody>
          <a:bodyPr wrap="square">
            <a:spAutoFit/>
          </a:bodyPr>
          <a:lstStyle/>
          <a:p>
            <a:pPr lvl="0"/>
            <a:r>
              <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rPr>
              <a:t>①</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Generate a fault model</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矩形 36"/>
          <p:cNvSpPr/>
          <p:nvPr/>
        </p:nvSpPr>
        <p:spPr>
          <a:xfrm>
            <a:off x="2594278" y="1904108"/>
            <a:ext cx="2991384" cy="292388"/>
          </a:xfrm>
          <a:prstGeom prst="rect">
            <a:avLst/>
          </a:prstGeom>
        </p:spPr>
        <p:txBody>
          <a:bodyPr wrap="square">
            <a:spAutoFit/>
          </a:bodyPr>
          <a:lstStyle/>
          <a:p>
            <a:pPr lvl="0"/>
            <a:r>
              <a:rPr lang="zh-CN" altLang="en-US" sz="1300" b="1" dirty="0" smtClean="0">
                <a:latin typeface="Times New Roman" panose="02020603050405020304" pitchFamily="18" charset="0"/>
                <a:ea typeface="微软雅黑" panose="020B0503020204020204" pitchFamily="34" charset="-122"/>
                <a:cs typeface="Times New Roman" panose="02020603050405020304" pitchFamily="18" charset="0"/>
              </a:rPr>
              <a:t>②</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Generate Stratigraphic models</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矩形 37"/>
          <p:cNvSpPr/>
          <p:nvPr/>
        </p:nvSpPr>
        <p:spPr>
          <a:xfrm>
            <a:off x="5329454" y="1701018"/>
            <a:ext cx="3080742" cy="492443"/>
          </a:xfrm>
          <a:prstGeom prst="rect">
            <a:avLst/>
          </a:prstGeom>
        </p:spPr>
        <p:txBody>
          <a:bodyPr wrap="square">
            <a:spAutoFit/>
          </a:bodyPr>
          <a:lstStyle/>
          <a:p>
            <a:pPr lvl="0"/>
            <a:r>
              <a:rPr lang="zh-CN" altLang="en-US" sz="1300" b="1" dirty="0" smtClean="0">
                <a:latin typeface="Times New Roman" panose="02020603050405020304" pitchFamily="18" charset="0"/>
                <a:ea typeface="微软雅黑" panose="020B0503020204020204" pitchFamily="34" charset="-122"/>
                <a:cs typeface="Times New Roman" panose="02020603050405020304" pitchFamily="18" charset="0"/>
              </a:rPr>
              <a:t>③</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Select </a:t>
            </a:r>
            <a:r>
              <a:rPr lang="en-US" altLang="zh-CN" sz="1300" b="1" dirty="0">
                <a:latin typeface="Times New Roman" panose="02020603050405020304" pitchFamily="18" charset="0"/>
                <a:ea typeface="微软雅黑" panose="020B0503020204020204" pitchFamily="34" charset="-122"/>
                <a:cs typeface="Times New Roman" panose="02020603050405020304" pitchFamily="18" charset="0"/>
              </a:rPr>
              <a:t>the destination layer </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and generate </a:t>
            </a:r>
            <a:r>
              <a:rPr lang="en-US" altLang="zh-CN" sz="1300" b="1" dirty="0">
                <a:latin typeface="Times New Roman" panose="02020603050405020304" pitchFamily="18" charset="0"/>
                <a:ea typeface="微软雅黑" panose="020B0503020204020204" pitchFamily="34" charset="-122"/>
                <a:cs typeface="Times New Roman" panose="02020603050405020304" pitchFamily="18" charset="0"/>
              </a:rPr>
              <a:t>the broken block model</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矩形 38"/>
          <p:cNvSpPr/>
          <p:nvPr/>
        </p:nvSpPr>
        <p:spPr>
          <a:xfrm>
            <a:off x="8225760" y="1966083"/>
            <a:ext cx="4548174" cy="292388"/>
          </a:xfrm>
          <a:prstGeom prst="rect">
            <a:avLst/>
          </a:prstGeom>
        </p:spPr>
        <p:txBody>
          <a:bodyPr wrap="square">
            <a:spAutoFit/>
          </a:bodyPr>
          <a:lstStyle/>
          <a:p>
            <a:pPr lvl="0"/>
            <a:r>
              <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rPr>
              <a:t>④</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Generate </a:t>
            </a:r>
            <a:r>
              <a:rPr lang="en-US" altLang="zh-CN" sz="1300" b="1" dirty="0">
                <a:latin typeface="Times New Roman" panose="02020603050405020304" pitchFamily="18" charset="0"/>
                <a:ea typeface="微软雅黑" panose="020B0503020204020204" pitchFamily="34" charset="-122"/>
                <a:cs typeface="Times New Roman" panose="02020603050405020304" pitchFamily="18" charset="0"/>
              </a:rPr>
              <a:t>VSH and lithology coarsening </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curves</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矩形 39"/>
          <p:cNvSpPr/>
          <p:nvPr/>
        </p:nvSpPr>
        <p:spPr>
          <a:xfrm>
            <a:off x="0" y="4409698"/>
            <a:ext cx="4181685" cy="292388"/>
          </a:xfrm>
          <a:prstGeom prst="rect">
            <a:avLst/>
          </a:prstGeom>
        </p:spPr>
        <p:txBody>
          <a:bodyPr wrap="square">
            <a:spAutoFit/>
          </a:bodyPr>
          <a:lstStyle/>
          <a:p>
            <a:pPr lvl="0"/>
            <a:r>
              <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rPr>
              <a:t>⑤</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Assign </a:t>
            </a:r>
            <a:r>
              <a:rPr lang="en-US" altLang="zh-CN" sz="1300" b="1" dirty="0">
                <a:latin typeface="Times New Roman" panose="02020603050405020304" pitchFamily="18" charset="0"/>
                <a:ea typeface="微软雅黑" panose="020B0503020204020204" pitchFamily="34" charset="-122"/>
                <a:cs typeface="Times New Roman" panose="02020603050405020304" pitchFamily="18" charset="0"/>
              </a:rPr>
              <a:t>values to the two disks of the fault</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3829230" y="4432707"/>
            <a:ext cx="4140177" cy="292388"/>
          </a:xfrm>
          <a:prstGeom prst="rect">
            <a:avLst/>
          </a:prstGeom>
        </p:spPr>
        <p:txBody>
          <a:bodyPr wrap="square">
            <a:spAutoFit/>
          </a:bodyPr>
          <a:lstStyle/>
          <a:p>
            <a:pPr lvl="0"/>
            <a:r>
              <a:rPr lang="zh-CN" altLang="en-US" sz="1300" b="1" dirty="0" smtClean="0">
                <a:latin typeface="Times New Roman" panose="02020603050405020304" pitchFamily="18" charset="0"/>
                <a:ea typeface="微软雅黑" panose="020B0503020204020204" pitchFamily="34" charset="-122"/>
                <a:cs typeface="Times New Roman" panose="02020603050405020304" pitchFamily="18" charset="0"/>
              </a:rPr>
              <a:t>⑥</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Product a map of </a:t>
            </a:r>
            <a:r>
              <a:rPr lang="en-US" altLang="zh-CN" sz="1300" b="1" dirty="0">
                <a:latin typeface="Times New Roman" panose="02020603050405020304" pitchFamily="18" charset="0"/>
                <a:ea typeface="微软雅黑" panose="020B0503020204020204" pitchFamily="34" charset="-122"/>
                <a:cs typeface="Times New Roman" panose="02020603050405020304" pitchFamily="18" charset="0"/>
              </a:rPr>
              <a:t>cross-sectional </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lithology</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矩形 42"/>
          <p:cNvSpPr/>
          <p:nvPr/>
        </p:nvSpPr>
        <p:spPr>
          <a:xfrm>
            <a:off x="7989065" y="4432706"/>
            <a:ext cx="5140249" cy="292388"/>
          </a:xfrm>
          <a:prstGeom prst="rect">
            <a:avLst/>
          </a:prstGeom>
        </p:spPr>
        <p:txBody>
          <a:bodyPr wrap="square">
            <a:spAutoFit/>
          </a:bodyPr>
          <a:lstStyle/>
          <a:p>
            <a:pPr lvl="0"/>
            <a:r>
              <a:rPr lang="zh-CN" altLang="en-US" sz="1300" b="1" dirty="0" smtClean="0">
                <a:latin typeface="Times New Roman" panose="02020603050405020304" pitchFamily="18" charset="0"/>
                <a:ea typeface="微软雅黑" panose="020B0503020204020204" pitchFamily="34" charset="-122"/>
                <a:cs typeface="Times New Roman" panose="02020603050405020304" pitchFamily="18" charset="0"/>
              </a:rPr>
              <a:t>⑦</a:t>
            </a:r>
            <a:r>
              <a:rPr lang="en-US" altLang="zh-CN" sz="1300" b="1" dirty="0" smtClean="0">
                <a:latin typeface="Times New Roman" panose="02020603050405020304" pitchFamily="18" charset="0"/>
                <a:ea typeface="微软雅黑" panose="020B0503020204020204" pitchFamily="34" charset="-122"/>
                <a:cs typeface="Times New Roman" panose="02020603050405020304" pitchFamily="18" charset="0"/>
              </a:rPr>
              <a:t>Product a map </a:t>
            </a:r>
            <a:r>
              <a:rPr lang="en-US" altLang="zh-CN" sz="1300" b="1" dirty="0">
                <a:latin typeface="Times New Roman" panose="02020603050405020304" pitchFamily="18" charset="0"/>
                <a:ea typeface="微软雅黑" panose="020B0503020204020204" pitchFamily="34" charset="-122"/>
                <a:cs typeface="Times New Roman" panose="02020603050405020304" pitchFamily="18" charset="0"/>
              </a:rPr>
              <a:t>of cross-sectional SGR distribution </a:t>
            </a:r>
            <a:endParaRPr lang="zh-CN" altLang="en-US" sz="13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2798920" y="950848"/>
            <a:ext cx="6845977" cy="461665"/>
          </a:xfrm>
          <a:prstGeom prst="rect">
            <a:avLst/>
          </a:prstGeom>
        </p:spPr>
        <p:txBody>
          <a:bodyPr wrap="none">
            <a:spAutoFit/>
          </a:bodyPr>
          <a:lstStyle/>
          <a:p>
            <a:r>
              <a:rPr lang="en-US" altLang="zh-CN" sz="24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Characterization methods </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and analytical processes</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箭头: 右 21">
            <a:extLst>
              <a:ext uri="{FF2B5EF4-FFF2-40B4-BE49-F238E27FC236}">
                <a16:creationId xmlns:a16="http://schemas.microsoft.com/office/drawing/2014/main" id="{3157463A-A575-46FE-B4E7-80C3064A31B6}"/>
              </a:ext>
            </a:extLst>
          </p:cNvPr>
          <p:cNvSpPr/>
          <p:nvPr/>
        </p:nvSpPr>
        <p:spPr>
          <a:xfrm flipV="1">
            <a:off x="7326466" y="5553524"/>
            <a:ext cx="788673" cy="497241"/>
          </a:xfrm>
          <a:prstGeom prst="rightArrow">
            <a:avLst/>
          </a:prstGeom>
          <a:solidFill>
            <a:srgbClr val="0000FF"/>
          </a:solidFill>
          <a:ln w="19050" cap="flat" cmpd="sng" algn="ctr">
            <a:solidFill>
              <a:srgbClr val="000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矩形 28">
            <a:extLst>
              <a:ext uri="{FF2B5EF4-FFF2-40B4-BE49-F238E27FC236}">
                <a16:creationId xmlns:a16="http://schemas.microsoft.com/office/drawing/2014/main" id="{551FEC2C-525A-4BB6-B4F9-0D9EC22AF812}"/>
              </a:ext>
            </a:extLst>
          </p:cNvPr>
          <p:cNvSpPr/>
          <p:nvPr/>
        </p:nvSpPr>
        <p:spPr>
          <a:xfrm>
            <a:off x="-196144" y="80467"/>
            <a:ext cx="11949354" cy="584775"/>
          </a:xfrm>
          <a:prstGeom prst="rect">
            <a:avLst/>
          </a:prstGeom>
        </p:spPr>
        <p:txBody>
          <a:bodyPr wrap="square">
            <a:spAutoFit/>
          </a:bodyPr>
          <a:lstStyle/>
          <a:p>
            <a:pPr lvl="0" algn="ctr">
              <a:defRPr/>
            </a:pPr>
            <a:r>
              <a:rPr kumimoji="1"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 </a:t>
            </a:r>
            <a:r>
              <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Principles and quantitative evaluation methods of fault sealing</a:t>
            </a:r>
          </a:p>
        </p:txBody>
      </p:sp>
      <p:pic>
        <p:nvPicPr>
          <p:cNvPr id="27" name="图片 5"/>
          <p:cNvPicPr>
            <a:picLocks noChangeAspect="1"/>
          </p:cNvPicPr>
          <p:nvPr/>
        </p:nvPicPr>
        <p:blipFill rotWithShape="1">
          <a:blip r:embed="rId12"/>
          <a:srcRect t="84012" r="6659" b="4003"/>
          <a:stretch/>
        </p:blipFill>
        <p:spPr>
          <a:xfrm>
            <a:off x="4105275" y="6299201"/>
            <a:ext cx="1224179" cy="349250"/>
          </a:xfrm>
          <a:prstGeom prst="rect">
            <a:avLst/>
          </a:prstGeom>
        </p:spPr>
      </p:pic>
      <p:sp>
        <p:nvSpPr>
          <p:cNvPr id="34" name="矩形 12">
            <a:extLst>
              <a:ext uri="{FF2B5EF4-FFF2-40B4-BE49-F238E27FC236}">
                <a16:creationId xmlns:a16="http://schemas.microsoft.com/office/drawing/2014/main" id="{663B991F-DA60-4514-9E0B-9F725ECB925D}"/>
              </a:ext>
            </a:extLst>
          </p:cNvPr>
          <p:cNvSpPr/>
          <p:nvPr/>
        </p:nvSpPr>
        <p:spPr>
          <a:xfrm>
            <a:off x="4286503" y="6313265"/>
            <a:ext cx="232210" cy="150386"/>
          </a:xfrm>
          <a:prstGeom prst="rect">
            <a:avLst/>
          </a:prstGeom>
          <a:solidFill>
            <a:srgbClr val="0000FF"/>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35" name="文本框 13">
            <a:extLst>
              <a:ext uri="{FF2B5EF4-FFF2-40B4-BE49-F238E27FC236}">
                <a16:creationId xmlns:a16="http://schemas.microsoft.com/office/drawing/2014/main" id="{E83C2DFC-9C18-4967-83B7-C2E42957F6B2}"/>
              </a:ext>
            </a:extLst>
          </p:cNvPr>
          <p:cNvSpPr txBox="1"/>
          <p:nvPr/>
        </p:nvSpPr>
        <p:spPr>
          <a:xfrm>
            <a:off x="3994925" y="6427994"/>
            <a:ext cx="920733" cy="374187"/>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sand-sand</a:t>
            </a:r>
            <a:endParaRPr lang="zh-CN" altLang="en-US" sz="1050" b="1" dirty="0">
              <a:solidFill>
                <a:prstClr val="white"/>
              </a:solidFill>
              <a:latin typeface="黑体" panose="02010609060101010101" pitchFamily="49" charset="-122"/>
              <a:ea typeface="黑体" panose="02010609060101010101" pitchFamily="49" charset="-122"/>
            </a:endParaRPr>
          </a:p>
        </p:txBody>
      </p:sp>
      <p:sp>
        <p:nvSpPr>
          <p:cNvPr id="41" name="矩形 14">
            <a:extLst>
              <a:ext uri="{FF2B5EF4-FFF2-40B4-BE49-F238E27FC236}">
                <a16:creationId xmlns:a16="http://schemas.microsoft.com/office/drawing/2014/main" id="{E915CD9C-8C2A-4E90-9B38-99F6B113B737}"/>
              </a:ext>
            </a:extLst>
          </p:cNvPr>
          <p:cNvSpPr/>
          <p:nvPr/>
        </p:nvSpPr>
        <p:spPr>
          <a:xfrm>
            <a:off x="5662428" y="6340805"/>
            <a:ext cx="232210" cy="150386"/>
          </a:xfrm>
          <a:prstGeom prst="rect">
            <a:avLst/>
          </a:prstGeom>
          <a:solidFill>
            <a:srgbClr val="00FF00"/>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4" name="文本框 15">
            <a:extLst>
              <a:ext uri="{FF2B5EF4-FFF2-40B4-BE49-F238E27FC236}">
                <a16:creationId xmlns:a16="http://schemas.microsoft.com/office/drawing/2014/main" id="{F5A41286-640A-4E78-9361-423A7EF6FA03}"/>
              </a:ext>
            </a:extLst>
          </p:cNvPr>
          <p:cNvSpPr txBox="1"/>
          <p:nvPr/>
        </p:nvSpPr>
        <p:spPr>
          <a:xfrm>
            <a:off x="5439493" y="6449662"/>
            <a:ext cx="811195" cy="37418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mud-mud</a:t>
            </a:r>
            <a:endParaRPr lang="zh-CN" altLang="en-US" sz="1050" b="1" dirty="0">
              <a:solidFill>
                <a:prstClr val="white"/>
              </a:solidFill>
              <a:latin typeface="黑体" panose="02010609060101010101" pitchFamily="49" charset="-122"/>
              <a:ea typeface="黑体" panose="02010609060101010101" pitchFamily="49" charset="-122"/>
            </a:endParaRPr>
          </a:p>
        </p:txBody>
      </p:sp>
      <p:sp>
        <p:nvSpPr>
          <p:cNvPr id="46" name="矩形 16">
            <a:extLst>
              <a:ext uri="{FF2B5EF4-FFF2-40B4-BE49-F238E27FC236}">
                <a16:creationId xmlns:a16="http://schemas.microsoft.com/office/drawing/2014/main" id="{F2078C88-5924-42C0-BDC4-A7DDB53BD622}"/>
              </a:ext>
            </a:extLst>
          </p:cNvPr>
          <p:cNvSpPr/>
          <p:nvPr/>
        </p:nvSpPr>
        <p:spPr>
          <a:xfrm>
            <a:off x="4999629" y="6336235"/>
            <a:ext cx="232210" cy="150386"/>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7" name="文本框 17">
            <a:extLst>
              <a:ext uri="{FF2B5EF4-FFF2-40B4-BE49-F238E27FC236}">
                <a16:creationId xmlns:a16="http://schemas.microsoft.com/office/drawing/2014/main" id="{B4DF86F5-46F2-46D4-82E0-C6DB48AC3FFF}"/>
              </a:ext>
            </a:extLst>
          </p:cNvPr>
          <p:cNvSpPr txBox="1"/>
          <p:nvPr/>
        </p:nvSpPr>
        <p:spPr>
          <a:xfrm>
            <a:off x="4745899" y="6437669"/>
            <a:ext cx="811195" cy="37418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sand-mud</a:t>
            </a:r>
            <a:endParaRPr lang="zh-CN" altLang="en-US" sz="1050" b="1" dirty="0">
              <a:solidFill>
                <a:prstClr val="white"/>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535116384"/>
      </p:ext>
    </p:extLst>
  </p:cSld>
  <p:clrMapOvr>
    <a:masterClrMapping/>
  </p:clrMapOvr>
  <mc:AlternateContent xmlns:mc="http://schemas.openxmlformats.org/markup-compatibility/2006" xmlns:p14="http://schemas.microsoft.com/office/powerpoint/2010/main">
    <mc:Choice Requires="p14">
      <p:transition spd="slow" p14:dur="2000" advTm="6127"/>
    </mc:Choice>
    <mc:Fallback xmlns="">
      <p:transition spd="slow" advTm="612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EE3CFFDD-C91B-438B-9B45-90AE3DC3BA35}"/>
              </a:ext>
            </a:extLst>
          </p:cNvPr>
          <p:cNvSpPr txBox="1"/>
          <p:nvPr/>
        </p:nvSpPr>
        <p:spPr>
          <a:xfrm>
            <a:off x="9449390" y="4428114"/>
            <a:ext cx="3621376" cy="646331"/>
          </a:xfrm>
          <a:prstGeom prst="rect">
            <a:avLst/>
          </a:prstGeom>
          <a:noFill/>
        </p:spPr>
        <p:txBody>
          <a:bodyPr wrap="square" rtlCol="0">
            <a:spAutoFit/>
          </a:bodyPr>
          <a:lstStyle/>
          <a:p>
            <a:pPr lvl="0">
              <a:defRPr/>
            </a:pP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WC-B</a:t>
            </a:r>
          </a:p>
          <a:p>
            <a:pPr lvl="0">
              <a:defRPr/>
            </a:pP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oil-bearing </a:t>
            </a: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structure</a:t>
            </a:r>
            <a:endParaRPr kumimoji="0" lang="zh-CN"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a:extLst>
              <a:ext uri="{FF2B5EF4-FFF2-40B4-BE49-F238E27FC236}">
                <a16:creationId xmlns:a16="http://schemas.microsoft.com/office/drawing/2014/main" id="{A145546B-1CEE-44D7-A329-A4D05955CD1F}"/>
              </a:ext>
            </a:extLst>
          </p:cNvPr>
          <p:cNvSpPr/>
          <p:nvPr/>
        </p:nvSpPr>
        <p:spPr>
          <a:xfrm>
            <a:off x="9404933" y="1793880"/>
            <a:ext cx="4931013" cy="646331"/>
          </a:xfrm>
          <a:prstGeom prst="rect">
            <a:avLst/>
          </a:prstGeom>
        </p:spPr>
        <p:txBody>
          <a:bodyPr wrap="square">
            <a:spAutoFit/>
          </a:bodyPr>
          <a:lstStyle/>
          <a:p>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WC-A </a:t>
            </a:r>
          </a:p>
          <a:p>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oil-bearing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structure</a:t>
            </a:r>
            <a:endParaRPr lang="zh-CN" altLang="en-US" dirty="0">
              <a:solidFill>
                <a:srgbClr val="0000FF"/>
              </a:solidFill>
              <a:latin typeface="Times New Roman" panose="02020603050405020304" pitchFamily="18" charset="0"/>
              <a:cs typeface="Times New Roman" panose="02020603050405020304" pitchFamily="18" charset="0"/>
            </a:endParaRPr>
          </a:p>
        </p:txBody>
      </p:sp>
      <p:pic>
        <p:nvPicPr>
          <p:cNvPr id="17" name="图片 16"/>
          <p:cNvPicPr>
            <a:picLocks noChangeAspect="1"/>
          </p:cNvPicPr>
          <p:nvPr/>
        </p:nvPicPr>
        <p:blipFill rotWithShape="1">
          <a:blip r:embed="rId3"/>
          <a:srcRect l="14603" t="10024" r="3074" b="10471"/>
          <a:stretch/>
        </p:blipFill>
        <p:spPr>
          <a:xfrm>
            <a:off x="9258300" y="0"/>
            <a:ext cx="2933700" cy="719987"/>
          </a:xfrm>
          <a:prstGeom prst="rect">
            <a:avLst/>
          </a:prstGeom>
        </p:spPr>
      </p:pic>
      <p:sp>
        <p:nvSpPr>
          <p:cNvPr id="21"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3054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grpSp>
        <p:nvGrpSpPr>
          <p:cNvPr id="10" name="组合 9"/>
          <p:cNvGrpSpPr>
            <a:grpSpLocks noChangeAspect="1"/>
          </p:cNvGrpSpPr>
          <p:nvPr/>
        </p:nvGrpSpPr>
        <p:grpSpPr>
          <a:xfrm>
            <a:off x="295576" y="1435636"/>
            <a:ext cx="9119909" cy="2770034"/>
            <a:chOff x="7239" y="1638061"/>
            <a:chExt cx="8117935" cy="1848651"/>
          </a:xfrm>
        </p:grpSpPr>
        <p:grpSp>
          <p:nvGrpSpPr>
            <p:cNvPr id="7" name="组合 6"/>
            <p:cNvGrpSpPr/>
            <p:nvPr/>
          </p:nvGrpSpPr>
          <p:grpSpPr>
            <a:xfrm>
              <a:off x="5452113" y="1771873"/>
              <a:ext cx="2673061" cy="1714839"/>
              <a:chOff x="5452113" y="1771873"/>
              <a:chExt cx="2673061" cy="1714839"/>
            </a:xfrm>
          </p:grpSpPr>
          <p:pic>
            <p:nvPicPr>
              <p:cNvPr id="93" name="图片 11">
                <a:extLst>
                  <a:ext uri="{FF2B5EF4-FFF2-40B4-BE49-F238E27FC236}">
                    <a16:creationId xmlns:a16="http://schemas.microsoft.com/office/drawing/2014/main" id="{3A9CEAF8-3554-40F1-8F52-4855993D8C9D}"/>
                  </a:ext>
                </a:extLst>
              </p:cNvPr>
              <p:cNvPicPr>
                <a:picLocks noChangeAspect="1"/>
              </p:cNvPicPr>
              <p:nvPr/>
            </p:nvPicPr>
            <p:blipFill>
              <a:blip r:embed="rId4"/>
              <a:stretch>
                <a:fillRect/>
              </a:stretch>
            </p:blipFill>
            <p:spPr>
              <a:xfrm>
                <a:off x="5515656" y="1771873"/>
                <a:ext cx="2503500" cy="1629833"/>
              </a:xfrm>
              <a:prstGeom prst="rect">
                <a:avLst/>
              </a:prstGeom>
            </p:spPr>
          </p:pic>
          <p:grpSp>
            <p:nvGrpSpPr>
              <p:cNvPr id="6" name="组合 5"/>
              <p:cNvGrpSpPr/>
              <p:nvPr/>
            </p:nvGrpSpPr>
            <p:grpSpPr>
              <a:xfrm>
                <a:off x="5452113" y="3132411"/>
                <a:ext cx="2010467" cy="354301"/>
                <a:chOff x="5452113" y="3132411"/>
                <a:chExt cx="2010467" cy="354301"/>
              </a:xfrm>
            </p:grpSpPr>
            <p:grpSp>
              <p:nvGrpSpPr>
                <p:cNvPr id="3" name="组合 2"/>
                <p:cNvGrpSpPr/>
                <p:nvPr/>
              </p:nvGrpSpPr>
              <p:grpSpPr>
                <a:xfrm>
                  <a:off x="5452113" y="3132411"/>
                  <a:ext cx="820588" cy="352972"/>
                  <a:chOff x="5452113" y="3132411"/>
                  <a:chExt cx="820588" cy="352972"/>
                </a:xfrm>
              </p:grpSpPr>
              <p:sp>
                <p:nvSpPr>
                  <p:cNvPr id="94" name="矩形 12">
                    <a:extLst>
                      <a:ext uri="{FF2B5EF4-FFF2-40B4-BE49-F238E27FC236}">
                        <a16:creationId xmlns:a16="http://schemas.microsoft.com/office/drawing/2014/main" id="{663B991F-DA60-4514-9E0B-9F725ECB925D}"/>
                      </a:ext>
                    </a:extLst>
                  </p:cNvPr>
                  <p:cNvSpPr/>
                  <p:nvPr/>
                </p:nvSpPr>
                <p:spPr>
                  <a:xfrm>
                    <a:off x="5738716" y="3132411"/>
                    <a:ext cx="206953" cy="102049"/>
                  </a:xfrm>
                  <a:prstGeom prst="rect">
                    <a:avLst/>
                  </a:prstGeom>
                  <a:solidFill>
                    <a:srgbClr val="0000FF"/>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5" name="文本框 13">
                    <a:extLst>
                      <a:ext uri="{FF2B5EF4-FFF2-40B4-BE49-F238E27FC236}">
                        <a16:creationId xmlns:a16="http://schemas.microsoft.com/office/drawing/2014/main" id="{E83C2DFC-9C18-4967-83B7-C2E42957F6B2}"/>
                      </a:ext>
                    </a:extLst>
                  </p:cNvPr>
                  <p:cNvSpPr txBox="1"/>
                  <p:nvPr/>
                </p:nvSpPr>
                <p:spPr>
                  <a:xfrm>
                    <a:off x="5452113" y="3231467"/>
                    <a:ext cx="820588"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sand-sand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nvGrpSpPr>
                <p:cNvPr id="5" name="组合 4"/>
                <p:cNvGrpSpPr/>
                <p:nvPr/>
              </p:nvGrpSpPr>
              <p:grpSpPr>
                <a:xfrm>
                  <a:off x="6739616" y="3151099"/>
                  <a:ext cx="722964" cy="331040"/>
                  <a:chOff x="6739616" y="3151099"/>
                  <a:chExt cx="722964" cy="331040"/>
                </a:xfrm>
              </p:grpSpPr>
              <p:sp>
                <p:nvSpPr>
                  <p:cNvPr id="96" name="矩形 14">
                    <a:extLst>
                      <a:ext uri="{FF2B5EF4-FFF2-40B4-BE49-F238E27FC236}">
                        <a16:creationId xmlns:a16="http://schemas.microsoft.com/office/drawing/2014/main" id="{E915CD9C-8C2A-4E90-9B38-99F6B113B737}"/>
                      </a:ext>
                    </a:extLst>
                  </p:cNvPr>
                  <p:cNvSpPr/>
                  <p:nvPr/>
                </p:nvSpPr>
                <p:spPr>
                  <a:xfrm>
                    <a:off x="6939549" y="3151099"/>
                    <a:ext cx="206953" cy="102049"/>
                  </a:xfrm>
                  <a:prstGeom prst="rect">
                    <a:avLst/>
                  </a:prstGeom>
                  <a:solidFill>
                    <a:srgbClr val="00FF00"/>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文本框 15">
                    <a:extLst>
                      <a:ext uri="{FF2B5EF4-FFF2-40B4-BE49-F238E27FC236}">
                        <a16:creationId xmlns:a16="http://schemas.microsoft.com/office/drawing/2014/main" id="{F5A41286-640A-4E78-9361-423A7EF6FA03}"/>
                      </a:ext>
                    </a:extLst>
                  </p:cNvPr>
                  <p:cNvSpPr txBox="1"/>
                  <p:nvPr/>
                </p:nvSpPr>
                <p:spPr>
                  <a:xfrm>
                    <a:off x="6739616" y="3228223"/>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mud-mud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nvGrpSpPr>
                <p:cNvPr id="4" name="组合 3"/>
                <p:cNvGrpSpPr/>
                <p:nvPr/>
              </p:nvGrpSpPr>
              <p:grpSpPr>
                <a:xfrm>
                  <a:off x="6105935" y="3147998"/>
                  <a:ext cx="722964" cy="338714"/>
                  <a:chOff x="6105935" y="3147998"/>
                  <a:chExt cx="722964" cy="338714"/>
                </a:xfrm>
              </p:grpSpPr>
              <p:sp>
                <p:nvSpPr>
                  <p:cNvPr id="98" name="矩形 16">
                    <a:extLst>
                      <a:ext uri="{FF2B5EF4-FFF2-40B4-BE49-F238E27FC236}">
                        <a16:creationId xmlns:a16="http://schemas.microsoft.com/office/drawing/2014/main" id="{F2078C88-5924-42C0-BDC4-A7DDB53BD622}"/>
                      </a:ext>
                    </a:extLst>
                  </p:cNvPr>
                  <p:cNvSpPr/>
                  <p:nvPr/>
                </p:nvSpPr>
                <p:spPr>
                  <a:xfrm>
                    <a:off x="6348841" y="3147998"/>
                    <a:ext cx="206953" cy="102049"/>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9" name="文本框 17">
                    <a:extLst>
                      <a:ext uri="{FF2B5EF4-FFF2-40B4-BE49-F238E27FC236}">
                        <a16:creationId xmlns:a16="http://schemas.microsoft.com/office/drawing/2014/main" id="{B4DF86F5-46F2-46D4-82E0-C6DB48AC3FFF}"/>
                      </a:ext>
                    </a:extLst>
                  </p:cNvPr>
                  <p:cNvSpPr txBox="1"/>
                  <p:nvPr/>
                </p:nvSpPr>
                <p:spPr>
                  <a:xfrm>
                    <a:off x="6105935" y="3232796"/>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sand-mud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sp>
            <p:nvSpPr>
              <p:cNvPr id="100" name="任意多边形: 形状 18">
                <a:extLst>
                  <a:ext uri="{FF2B5EF4-FFF2-40B4-BE49-F238E27FC236}">
                    <a16:creationId xmlns:a16="http://schemas.microsoft.com/office/drawing/2014/main" id="{5DBF3497-EB16-4CDF-81BB-F05D1317DDF4}"/>
                  </a:ext>
                </a:extLst>
              </p:cNvPr>
              <p:cNvSpPr/>
              <p:nvPr/>
            </p:nvSpPr>
            <p:spPr>
              <a:xfrm>
                <a:off x="5740536" y="2760210"/>
                <a:ext cx="1998161" cy="312523"/>
              </a:xfrm>
              <a:custGeom>
                <a:avLst/>
                <a:gdLst>
                  <a:gd name="connsiteX0" fmla="*/ 0 w 3048000"/>
                  <a:gd name="connsiteY0" fmla="*/ 0 h 533400"/>
                  <a:gd name="connsiteX1" fmla="*/ 317500 w 3048000"/>
                  <a:gd name="connsiteY1" fmla="*/ 38100 h 533400"/>
                  <a:gd name="connsiteX2" fmla="*/ 774700 w 3048000"/>
                  <a:gd name="connsiteY2" fmla="*/ 38100 h 533400"/>
                  <a:gd name="connsiteX3" fmla="*/ 1193800 w 3048000"/>
                  <a:gd name="connsiteY3" fmla="*/ 57150 h 533400"/>
                  <a:gd name="connsiteX4" fmla="*/ 1593850 w 3048000"/>
                  <a:gd name="connsiteY4" fmla="*/ 82550 h 533400"/>
                  <a:gd name="connsiteX5" fmla="*/ 2051050 w 3048000"/>
                  <a:gd name="connsiteY5" fmla="*/ 139700 h 533400"/>
                  <a:gd name="connsiteX6" fmla="*/ 2368550 w 3048000"/>
                  <a:gd name="connsiteY6" fmla="*/ 222250 h 533400"/>
                  <a:gd name="connsiteX7" fmla="*/ 2540000 w 3048000"/>
                  <a:gd name="connsiteY7" fmla="*/ 292100 h 533400"/>
                  <a:gd name="connsiteX8" fmla="*/ 2698750 w 3048000"/>
                  <a:gd name="connsiteY8" fmla="*/ 361950 h 533400"/>
                  <a:gd name="connsiteX9" fmla="*/ 2870200 w 3048000"/>
                  <a:gd name="connsiteY9" fmla="*/ 463550 h 533400"/>
                  <a:gd name="connsiteX10" fmla="*/ 3048000 w 3048000"/>
                  <a:gd name="connsiteY10"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0" h="533400">
                    <a:moveTo>
                      <a:pt x="0" y="0"/>
                    </a:moveTo>
                    <a:cubicBezTo>
                      <a:pt x="94191" y="15875"/>
                      <a:pt x="188383" y="31750"/>
                      <a:pt x="317500" y="38100"/>
                    </a:cubicBezTo>
                    <a:cubicBezTo>
                      <a:pt x="446617" y="44450"/>
                      <a:pt x="628650" y="34925"/>
                      <a:pt x="774700" y="38100"/>
                    </a:cubicBezTo>
                    <a:cubicBezTo>
                      <a:pt x="920750" y="41275"/>
                      <a:pt x="1193800" y="57150"/>
                      <a:pt x="1193800" y="57150"/>
                    </a:cubicBezTo>
                    <a:cubicBezTo>
                      <a:pt x="1330325" y="64558"/>
                      <a:pt x="1450975" y="68792"/>
                      <a:pt x="1593850" y="82550"/>
                    </a:cubicBezTo>
                    <a:cubicBezTo>
                      <a:pt x="1736725" y="96308"/>
                      <a:pt x="1921933" y="116417"/>
                      <a:pt x="2051050" y="139700"/>
                    </a:cubicBezTo>
                    <a:cubicBezTo>
                      <a:pt x="2180167" y="162983"/>
                      <a:pt x="2287058" y="196850"/>
                      <a:pt x="2368550" y="222250"/>
                    </a:cubicBezTo>
                    <a:cubicBezTo>
                      <a:pt x="2450042" y="247650"/>
                      <a:pt x="2484967" y="268817"/>
                      <a:pt x="2540000" y="292100"/>
                    </a:cubicBezTo>
                    <a:cubicBezTo>
                      <a:pt x="2595033" y="315383"/>
                      <a:pt x="2643717" y="333375"/>
                      <a:pt x="2698750" y="361950"/>
                    </a:cubicBezTo>
                    <a:cubicBezTo>
                      <a:pt x="2753783" y="390525"/>
                      <a:pt x="2811992" y="434975"/>
                      <a:pt x="2870200" y="463550"/>
                    </a:cubicBezTo>
                    <a:cubicBezTo>
                      <a:pt x="2928408" y="492125"/>
                      <a:pt x="2988204" y="512762"/>
                      <a:pt x="3048000" y="533400"/>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任意多边形: 形状 19">
                <a:extLst>
                  <a:ext uri="{FF2B5EF4-FFF2-40B4-BE49-F238E27FC236}">
                    <a16:creationId xmlns:a16="http://schemas.microsoft.com/office/drawing/2014/main" id="{54E2370A-8B2F-4B48-90C5-B5A6CB78AFC0}"/>
                  </a:ext>
                </a:extLst>
              </p:cNvPr>
              <p:cNvSpPr/>
              <p:nvPr/>
            </p:nvSpPr>
            <p:spPr>
              <a:xfrm>
                <a:off x="5740536" y="2553722"/>
                <a:ext cx="2035626" cy="245553"/>
              </a:xfrm>
              <a:custGeom>
                <a:avLst/>
                <a:gdLst>
                  <a:gd name="connsiteX0" fmla="*/ 3105150 w 3105150"/>
                  <a:gd name="connsiteY0" fmla="*/ 419100 h 419100"/>
                  <a:gd name="connsiteX1" fmla="*/ 2943225 w 3105150"/>
                  <a:gd name="connsiteY1" fmla="*/ 333375 h 419100"/>
                  <a:gd name="connsiteX2" fmla="*/ 2790825 w 3105150"/>
                  <a:gd name="connsiteY2" fmla="*/ 266700 h 419100"/>
                  <a:gd name="connsiteX3" fmla="*/ 2647950 w 3105150"/>
                  <a:gd name="connsiteY3" fmla="*/ 200025 h 419100"/>
                  <a:gd name="connsiteX4" fmla="*/ 2524125 w 3105150"/>
                  <a:gd name="connsiteY4" fmla="*/ 180975 h 419100"/>
                  <a:gd name="connsiteX5" fmla="*/ 2381250 w 3105150"/>
                  <a:gd name="connsiteY5" fmla="*/ 123825 h 419100"/>
                  <a:gd name="connsiteX6" fmla="*/ 2276475 w 3105150"/>
                  <a:gd name="connsiteY6" fmla="*/ 85725 h 419100"/>
                  <a:gd name="connsiteX7" fmla="*/ 2143125 w 3105150"/>
                  <a:gd name="connsiteY7" fmla="*/ 47625 h 419100"/>
                  <a:gd name="connsiteX8" fmla="*/ 2000250 w 3105150"/>
                  <a:gd name="connsiteY8" fmla="*/ 28575 h 419100"/>
                  <a:gd name="connsiteX9" fmla="*/ 1819275 w 3105150"/>
                  <a:gd name="connsiteY9" fmla="*/ 28575 h 419100"/>
                  <a:gd name="connsiteX10" fmla="*/ 1676400 w 3105150"/>
                  <a:gd name="connsiteY10" fmla="*/ 19050 h 419100"/>
                  <a:gd name="connsiteX11" fmla="*/ 1457325 w 3105150"/>
                  <a:gd name="connsiteY11" fmla="*/ 9525 h 419100"/>
                  <a:gd name="connsiteX12" fmla="*/ 1295400 w 3105150"/>
                  <a:gd name="connsiteY12" fmla="*/ 0 h 419100"/>
                  <a:gd name="connsiteX13" fmla="*/ 990600 w 3105150"/>
                  <a:gd name="connsiteY13" fmla="*/ 9525 h 419100"/>
                  <a:gd name="connsiteX14" fmla="*/ 723900 w 3105150"/>
                  <a:gd name="connsiteY14" fmla="*/ 9525 h 419100"/>
                  <a:gd name="connsiteX15" fmla="*/ 619125 w 3105150"/>
                  <a:gd name="connsiteY15" fmla="*/ 9525 h 419100"/>
                  <a:gd name="connsiteX16" fmla="*/ 409575 w 3105150"/>
                  <a:gd name="connsiteY16" fmla="*/ 38100 h 419100"/>
                  <a:gd name="connsiteX17" fmla="*/ 247650 w 3105150"/>
                  <a:gd name="connsiteY17" fmla="*/ 66675 h 419100"/>
                  <a:gd name="connsiteX18" fmla="*/ 95250 w 3105150"/>
                  <a:gd name="connsiteY18" fmla="*/ 47625 h 419100"/>
                  <a:gd name="connsiteX19" fmla="*/ 0 w 3105150"/>
                  <a:gd name="connsiteY19" fmla="*/ 476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5150" h="419100">
                    <a:moveTo>
                      <a:pt x="3105150" y="419100"/>
                    </a:moveTo>
                    <a:cubicBezTo>
                      <a:pt x="3050381" y="388937"/>
                      <a:pt x="2995612" y="358775"/>
                      <a:pt x="2943225" y="333375"/>
                    </a:cubicBezTo>
                    <a:cubicBezTo>
                      <a:pt x="2890837" y="307975"/>
                      <a:pt x="2840037" y="288925"/>
                      <a:pt x="2790825" y="266700"/>
                    </a:cubicBezTo>
                    <a:cubicBezTo>
                      <a:pt x="2741613" y="244475"/>
                      <a:pt x="2692400" y="214312"/>
                      <a:pt x="2647950" y="200025"/>
                    </a:cubicBezTo>
                    <a:cubicBezTo>
                      <a:pt x="2603500" y="185738"/>
                      <a:pt x="2568575" y="193675"/>
                      <a:pt x="2524125" y="180975"/>
                    </a:cubicBezTo>
                    <a:cubicBezTo>
                      <a:pt x="2479675" y="168275"/>
                      <a:pt x="2422525" y="139700"/>
                      <a:pt x="2381250" y="123825"/>
                    </a:cubicBezTo>
                    <a:cubicBezTo>
                      <a:pt x="2339975" y="107950"/>
                      <a:pt x="2316162" y="98425"/>
                      <a:pt x="2276475" y="85725"/>
                    </a:cubicBezTo>
                    <a:cubicBezTo>
                      <a:pt x="2236787" y="73025"/>
                      <a:pt x="2189162" y="57150"/>
                      <a:pt x="2143125" y="47625"/>
                    </a:cubicBezTo>
                    <a:cubicBezTo>
                      <a:pt x="2097087" y="38100"/>
                      <a:pt x="2054225" y="31750"/>
                      <a:pt x="2000250" y="28575"/>
                    </a:cubicBezTo>
                    <a:cubicBezTo>
                      <a:pt x="1946275" y="25400"/>
                      <a:pt x="1873250" y="30162"/>
                      <a:pt x="1819275" y="28575"/>
                    </a:cubicBezTo>
                    <a:cubicBezTo>
                      <a:pt x="1765300" y="26987"/>
                      <a:pt x="1676400" y="19050"/>
                      <a:pt x="1676400" y="19050"/>
                    </a:cubicBezTo>
                    <a:lnTo>
                      <a:pt x="1457325" y="9525"/>
                    </a:lnTo>
                    <a:cubicBezTo>
                      <a:pt x="1393825" y="6350"/>
                      <a:pt x="1373187" y="0"/>
                      <a:pt x="1295400" y="0"/>
                    </a:cubicBezTo>
                    <a:cubicBezTo>
                      <a:pt x="1217613" y="0"/>
                      <a:pt x="1085850" y="7938"/>
                      <a:pt x="990600" y="9525"/>
                    </a:cubicBezTo>
                    <a:cubicBezTo>
                      <a:pt x="895350" y="11112"/>
                      <a:pt x="723900" y="9525"/>
                      <a:pt x="723900" y="9525"/>
                    </a:cubicBezTo>
                    <a:cubicBezTo>
                      <a:pt x="661988" y="9525"/>
                      <a:pt x="671512" y="4763"/>
                      <a:pt x="619125" y="9525"/>
                    </a:cubicBezTo>
                    <a:cubicBezTo>
                      <a:pt x="566738" y="14287"/>
                      <a:pt x="471487" y="28575"/>
                      <a:pt x="409575" y="38100"/>
                    </a:cubicBezTo>
                    <a:cubicBezTo>
                      <a:pt x="347662" y="47625"/>
                      <a:pt x="300037" y="65088"/>
                      <a:pt x="247650" y="66675"/>
                    </a:cubicBezTo>
                    <a:cubicBezTo>
                      <a:pt x="195263" y="68262"/>
                      <a:pt x="136525" y="50800"/>
                      <a:pt x="95250" y="47625"/>
                    </a:cubicBezTo>
                    <a:cubicBezTo>
                      <a:pt x="53975" y="44450"/>
                      <a:pt x="26987" y="46037"/>
                      <a:pt x="0" y="47625"/>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2" name="任意多边形: 形状 20">
                <a:extLst>
                  <a:ext uri="{FF2B5EF4-FFF2-40B4-BE49-F238E27FC236}">
                    <a16:creationId xmlns:a16="http://schemas.microsoft.com/office/drawing/2014/main" id="{4B00F8C1-36B4-4938-A976-63EA7028AEAC}"/>
                  </a:ext>
                </a:extLst>
              </p:cNvPr>
              <p:cNvSpPr/>
              <p:nvPr/>
            </p:nvSpPr>
            <p:spPr>
              <a:xfrm>
                <a:off x="5734291" y="2425335"/>
                <a:ext cx="2069970" cy="217679"/>
              </a:xfrm>
              <a:custGeom>
                <a:avLst/>
                <a:gdLst>
                  <a:gd name="connsiteX0" fmla="*/ 3157538 w 3157538"/>
                  <a:gd name="connsiteY0" fmla="*/ 371525 h 371525"/>
                  <a:gd name="connsiteX1" fmla="*/ 3062288 w 3157538"/>
                  <a:gd name="connsiteY1" fmla="*/ 338188 h 371525"/>
                  <a:gd name="connsiteX2" fmla="*/ 2909888 w 3157538"/>
                  <a:gd name="connsiteY2" fmla="*/ 252463 h 371525"/>
                  <a:gd name="connsiteX3" fmla="*/ 2786063 w 3157538"/>
                  <a:gd name="connsiteY3" fmla="*/ 185788 h 371525"/>
                  <a:gd name="connsiteX4" fmla="*/ 2652713 w 3157538"/>
                  <a:gd name="connsiteY4" fmla="*/ 142925 h 371525"/>
                  <a:gd name="connsiteX5" fmla="*/ 2471738 w 3157538"/>
                  <a:gd name="connsiteY5" fmla="*/ 109588 h 371525"/>
                  <a:gd name="connsiteX6" fmla="*/ 2266950 w 3157538"/>
                  <a:gd name="connsiteY6" fmla="*/ 33388 h 371525"/>
                  <a:gd name="connsiteX7" fmla="*/ 2138363 w 3157538"/>
                  <a:gd name="connsiteY7" fmla="*/ 14338 h 371525"/>
                  <a:gd name="connsiteX8" fmla="*/ 1914525 w 3157538"/>
                  <a:gd name="connsiteY8" fmla="*/ 9575 h 371525"/>
                  <a:gd name="connsiteX9" fmla="*/ 1590675 w 3157538"/>
                  <a:gd name="connsiteY9" fmla="*/ 9575 h 371525"/>
                  <a:gd name="connsiteX10" fmla="*/ 1190625 w 3157538"/>
                  <a:gd name="connsiteY10" fmla="*/ 50 h 371525"/>
                  <a:gd name="connsiteX11" fmla="*/ 766763 w 3157538"/>
                  <a:gd name="connsiteY11" fmla="*/ 14338 h 371525"/>
                  <a:gd name="connsiteX12" fmla="*/ 576263 w 3157538"/>
                  <a:gd name="connsiteY12" fmla="*/ 23863 h 371525"/>
                  <a:gd name="connsiteX13" fmla="*/ 457200 w 3157538"/>
                  <a:gd name="connsiteY13" fmla="*/ 52438 h 371525"/>
                  <a:gd name="connsiteX14" fmla="*/ 352425 w 3157538"/>
                  <a:gd name="connsiteY14" fmla="*/ 81013 h 371525"/>
                  <a:gd name="connsiteX15" fmla="*/ 214313 w 3157538"/>
                  <a:gd name="connsiteY15" fmla="*/ 104825 h 371525"/>
                  <a:gd name="connsiteX16" fmla="*/ 95250 w 3157538"/>
                  <a:gd name="connsiteY16" fmla="*/ 66725 h 371525"/>
                  <a:gd name="connsiteX17" fmla="*/ 0 w 3157538"/>
                  <a:gd name="connsiteY17" fmla="*/ 52438 h 3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7538" h="371525">
                    <a:moveTo>
                      <a:pt x="3157538" y="371525"/>
                    </a:moveTo>
                    <a:cubicBezTo>
                      <a:pt x="3130550" y="364778"/>
                      <a:pt x="3103563" y="358032"/>
                      <a:pt x="3062288" y="338188"/>
                    </a:cubicBezTo>
                    <a:cubicBezTo>
                      <a:pt x="3021013" y="318344"/>
                      <a:pt x="2955925" y="277863"/>
                      <a:pt x="2909888" y="252463"/>
                    </a:cubicBezTo>
                    <a:cubicBezTo>
                      <a:pt x="2863851" y="227063"/>
                      <a:pt x="2828925" y="204044"/>
                      <a:pt x="2786063" y="185788"/>
                    </a:cubicBezTo>
                    <a:cubicBezTo>
                      <a:pt x="2743200" y="167532"/>
                      <a:pt x="2705100" y="155625"/>
                      <a:pt x="2652713" y="142925"/>
                    </a:cubicBezTo>
                    <a:cubicBezTo>
                      <a:pt x="2600325" y="130225"/>
                      <a:pt x="2536032" y="127844"/>
                      <a:pt x="2471738" y="109588"/>
                    </a:cubicBezTo>
                    <a:cubicBezTo>
                      <a:pt x="2407444" y="91332"/>
                      <a:pt x="2322512" y="49263"/>
                      <a:pt x="2266950" y="33388"/>
                    </a:cubicBezTo>
                    <a:cubicBezTo>
                      <a:pt x="2211388" y="17513"/>
                      <a:pt x="2197100" y="18307"/>
                      <a:pt x="2138363" y="14338"/>
                    </a:cubicBezTo>
                    <a:cubicBezTo>
                      <a:pt x="2079625" y="10369"/>
                      <a:pt x="1914525" y="9575"/>
                      <a:pt x="1914525" y="9575"/>
                    </a:cubicBezTo>
                    <a:lnTo>
                      <a:pt x="1590675" y="9575"/>
                    </a:lnTo>
                    <a:cubicBezTo>
                      <a:pt x="1470025" y="7987"/>
                      <a:pt x="1327944" y="-744"/>
                      <a:pt x="1190625" y="50"/>
                    </a:cubicBezTo>
                    <a:cubicBezTo>
                      <a:pt x="1053306" y="844"/>
                      <a:pt x="869157" y="10369"/>
                      <a:pt x="766763" y="14338"/>
                    </a:cubicBezTo>
                    <a:cubicBezTo>
                      <a:pt x="664369" y="18307"/>
                      <a:pt x="627857" y="17513"/>
                      <a:pt x="576263" y="23863"/>
                    </a:cubicBezTo>
                    <a:cubicBezTo>
                      <a:pt x="524669" y="30213"/>
                      <a:pt x="494506" y="42913"/>
                      <a:pt x="457200" y="52438"/>
                    </a:cubicBezTo>
                    <a:cubicBezTo>
                      <a:pt x="419894" y="61963"/>
                      <a:pt x="392906" y="72282"/>
                      <a:pt x="352425" y="81013"/>
                    </a:cubicBezTo>
                    <a:cubicBezTo>
                      <a:pt x="311944" y="89744"/>
                      <a:pt x="257175" y="107206"/>
                      <a:pt x="214313" y="104825"/>
                    </a:cubicBezTo>
                    <a:cubicBezTo>
                      <a:pt x="171450" y="102444"/>
                      <a:pt x="130969" y="75456"/>
                      <a:pt x="95250" y="66725"/>
                    </a:cubicBezTo>
                    <a:cubicBezTo>
                      <a:pt x="59531" y="57994"/>
                      <a:pt x="29765" y="55216"/>
                      <a:pt x="0" y="52438"/>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3" name="文本框 21">
                <a:extLst>
                  <a:ext uri="{FF2B5EF4-FFF2-40B4-BE49-F238E27FC236}">
                    <a16:creationId xmlns:a16="http://schemas.microsoft.com/office/drawing/2014/main" id="{5FB1F88B-5DE0-424C-AD4C-85A194ADD439}"/>
                  </a:ext>
                </a:extLst>
              </p:cNvPr>
              <p:cNvSpPr txBox="1"/>
              <p:nvPr/>
            </p:nvSpPr>
            <p:spPr>
              <a:xfrm>
                <a:off x="7659796" y="2949210"/>
                <a:ext cx="439686" cy="272909"/>
              </a:xfrm>
              <a:prstGeom prst="rect">
                <a:avLst/>
              </a:prstGeom>
              <a:noFill/>
            </p:spPr>
            <p:txBody>
              <a:bodyPr wrap="none" rtlCol="0">
                <a:spAutoFit/>
              </a:bodyPr>
              <a:lstStyle/>
              <a:p>
                <a:pPr>
                  <a:defRPr/>
                </a:pPr>
                <a:r>
                  <a:rPr lang="en-US" altLang="zh-CN" sz="1050" b="1" dirty="0">
                    <a:solidFill>
                      <a:srgbClr val="FFFF00"/>
                    </a:solidFill>
                    <a:latin typeface="Times New Roman" panose="02020603050405020304" pitchFamily="18" charset="0"/>
                    <a:cs typeface="Times New Roman" panose="02020603050405020304" pitchFamily="18" charset="0"/>
                  </a:rPr>
                  <a:t>T62</a:t>
                </a:r>
                <a:endParaRPr lang="zh-CN" altLang="en-US" sz="1050" b="1" dirty="0">
                  <a:solidFill>
                    <a:srgbClr val="FFFF00"/>
                  </a:solidFill>
                  <a:latin typeface="Times New Roman" panose="02020603050405020304" pitchFamily="18" charset="0"/>
                  <a:cs typeface="Times New Roman" panose="02020603050405020304" pitchFamily="18" charset="0"/>
                </a:endParaRPr>
              </a:p>
            </p:txBody>
          </p:sp>
          <p:sp>
            <p:nvSpPr>
              <p:cNvPr id="104" name="文本框 22">
                <a:extLst>
                  <a:ext uri="{FF2B5EF4-FFF2-40B4-BE49-F238E27FC236}">
                    <a16:creationId xmlns:a16="http://schemas.microsoft.com/office/drawing/2014/main" id="{EA1DC588-A942-4905-93BE-F9A937BAB539}"/>
                  </a:ext>
                </a:extLst>
              </p:cNvPr>
              <p:cNvSpPr txBox="1"/>
              <p:nvPr/>
            </p:nvSpPr>
            <p:spPr>
              <a:xfrm>
                <a:off x="7684640" y="2676498"/>
                <a:ext cx="439686" cy="272909"/>
              </a:xfrm>
              <a:prstGeom prst="rect">
                <a:avLst/>
              </a:prstGeom>
              <a:noFill/>
            </p:spPr>
            <p:txBody>
              <a:bodyPr wrap="none" rtlCol="0">
                <a:spAutoFit/>
              </a:bodyPr>
              <a:lstStyle/>
              <a:p>
                <a:pPr>
                  <a:defRPr/>
                </a:pPr>
                <a:r>
                  <a:rPr lang="en-US" altLang="zh-CN" sz="1050" b="1" dirty="0">
                    <a:solidFill>
                      <a:srgbClr val="FFFF00"/>
                    </a:solidFill>
                    <a:latin typeface="Times New Roman" panose="02020603050405020304" pitchFamily="18" charset="0"/>
                    <a:cs typeface="Times New Roman" panose="02020603050405020304" pitchFamily="18" charset="0"/>
                  </a:rPr>
                  <a:t>T61</a:t>
                </a:r>
                <a:endParaRPr lang="zh-CN" altLang="en-US" sz="1050" b="1" dirty="0">
                  <a:solidFill>
                    <a:srgbClr val="FFFF00"/>
                  </a:solidFill>
                  <a:latin typeface="Times New Roman" panose="02020603050405020304" pitchFamily="18" charset="0"/>
                  <a:cs typeface="Times New Roman" panose="02020603050405020304" pitchFamily="18" charset="0"/>
                </a:endParaRPr>
              </a:p>
            </p:txBody>
          </p:sp>
          <p:sp>
            <p:nvSpPr>
              <p:cNvPr id="105" name="文本框 23">
                <a:extLst>
                  <a:ext uri="{FF2B5EF4-FFF2-40B4-BE49-F238E27FC236}">
                    <a16:creationId xmlns:a16="http://schemas.microsoft.com/office/drawing/2014/main" id="{9F763D1C-D25F-47F9-83A9-934D0D917049}"/>
                  </a:ext>
                </a:extLst>
              </p:cNvPr>
              <p:cNvSpPr txBox="1"/>
              <p:nvPr/>
            </p:nvSpPr>
            <p:spPr>
              <a:xfrm>
                <a:off x="7685488" y="2487997"/>
                <a:ext cx="439686" cy="272909"/>
              </a:xfrm>
              <a:prstGeom prst="rect">
                <a:avLst/>
              </a:prstGeom>
              <a:noFill/>
            </p:spPr>
            <p:txBody>
              <a:bodyPr wrap="none" rtlCol="0">
                <a:spAutoFit/>
              </a:bodyPr>
              <a:lstStyle/>
              <a:p>
                <a:pPr>
                  <a:defRPr/>
                </a:pPr>
                <a:r>
                  <a:rPr lang="en-US" altLang="zh-CN" sz="1050" b="1" dirty="0">
                    <a:solidFill>
                      <a:srgbClr val="FFFF00"/>
                    </a:solidFill>
                    <a:latin typeface="Times New Roman" panose="02020603050405020304" pitchFamily="18" charset="0"/>
                    <a:cs typeface="Times New Roman" panose="02020603050405020304" pitchFamily="18" charset="0"/>
                  </a:rPr>
                  <a:t>T60</a:t>
                </a:r>
                <a:endParaRPr lang="zh-CN" altLang="en-US" sz="1050" b="1" dirty="0">
                  <a:solidFill>
                    <a:srgbClr val="FFFF00"/>
                  </a:solidFill>
                  <a:latin typeface="Times New Roman" panose="02020603050405020304" pitchFamily="18" charset="0"/>
                  <a:cs typeface="Times New Roman" panose="02020603050405020304" pitchFamily="18" charset="0"/>
                </a:endParaRPr>
              </a:p>
            </p:txBody>
          </p:sp>
        </p:grpSp>
        <p:grpSp>
          <p:nvGrpSpPr>
            <p:cNvPr id="106" name="组合 24">
              <a:extLst>
                <a:ext uri="{FF2B5EF4-FFF2-40B4-BE49-F238E27FC236}">
                  <a16:creationId xmlns:a16="http://schemas.microsoft.com/office/drawing/2014/main" id="{D5436378-9703-413F-AAE8-FD5DD3EB760D}"/>
                </a:ext>
              </a:extLst>
            </p:cNvPr>
            <p:cNvGrpSpPr>
              <a:grpSpLocks noChangeAspect="1"/>
            </p:cNvGrpSpPr>
            <p:nvPr/>
          </p:nvGrpSpPr>
          <p:grpSpPr>
            <a:xfrm>
              <a:off x="2608471" y="1777571"/>
              <a:ext cx="2976881" cy="1622084"/>
              <a:chOff x="7504998" y="3852564"/>
              <a:chExt cx="4562636" cy="2781728"/>
            </a:xfrm>
          </p:grpSpPr>
          <p:pic>
            <p:nvPicPr>
              <p:cNvPr id="107" name="图片 25">
                <a:extLst>
                  <a:ext uri="{FF2B5EF4-FFF2-40B4-BE49-F238E27FC236}">
                    <a16:creationId xmlns:a16="http://schemas.microsoft.com/office/drawing/2014/main" id="{6965B082-EDFE-4E02-82D6-F465062D6CFF}"/>
                  </a:ext>
                </a:extLst>
              </p:cNvPr>
              <p:cNvPicPr>
                <a:picLocks noChangeAspect="1"/>
              </p:cNvPicPr>
              <p:nvPr/>
            </p:nvPicPr>
            <p:blipFill>
              <a:blip r:embed="rId5"/>
              <a:stretch>
                <a:fillRect/>
              </a:stretch>
            </p:blipFill>
            <p:spPr>
              <a:xfrm>
                <a:off x="7508679" y="3852564"/>
                <a:ext cx="4413982" cy="2781728"/>
              </a:xfrm>
              <a:prstGeom prst="rect">
                <a:avLst/>
              </a:prstGeom>
            </p:spPr>
          </p:pic>
          <p:pic>
            <p:nvPicPr>
              <p:cNvPr id="108" name="图片 26">
                <a:extLst>
                  <a:ext uri="{FF2B5EF4-FFF2-40B4-BE49-F238E27FC236}">
                    <a16:creationId xmlns:a16="http://schemas.microsoft.com/office/drawing/2014/main" id="{21406BD7-E29C-41A7-9891-EE23441EDA02}"/>
                  </a:ext>
                </a:extLst>
              </p:cNvPr>
              <p:cNvPicPr>
                <a:picLocks noChangeAspect="1"/>
              </p:cNvPicPr>
              <p:nvPr/>
            </p:nvPicPr>
            <p:blipFill rotWithShape="1">
              <a:blip r:embed="rId6"/>
              <a:srcRect t="1697"/>
              <a:stretch/>
            </p:blipFill>
            <p:spPr>
              <a:xfrm>
                <a:off x="7504998" y="3951595"/>
                <a:ext cx="1107596" cy="1590675"/>
              </a:xfrm>
              <a:prstGeom prst="rect">
                <a:avLst/>
              </a:prstGeom>
            </p:spPr>
          </p:pic>
          <p:sp>
            <p:nvSpPr>
              <p:cNvPr id="109" name="任意多边形: 形状 27">
                <a:extLst>
                  <a:ext uri="{FF2B5EF4-FFF2-40B4-BE49-F238E27FC236}">
                    <a16:creationId xmlns:a16="http://schemas.microsoft.com/office/drawing/2014/main" id="{1F811860-482B-4103-97D2-CA3DE1AF9B30}"/>
                  </a:ext>
                </a:extLst>
              </p:cNvPr>
              <p:cNvSpPr/>
              <p:nvPr/>
            </p:nvSpPr>
            <p:spPr>
              <a:xfrm>
                <a:off x="8655340" y="5529888"/>
                <a:ext cx="2957540" cy="545808"/>
              </a:xfrm>
              <a:custGeom>
                <a:avLst/>
                <a:gdLst>
                  <a:gd name="connsiteX0" fmla="*/ 0 w 3048000"/>
                  <a:gd name="connsiteY0" fmla="*/ 0 h 533400"/>
                  <a:gd name="connsiteX1" fmla="*/ 317500 w 3048000"/>
                  <a:gd name="connsiteY1" fmla="*/ 38100 h 533400"/>
                  <a:gd name="connsiteX2" fmla="*/ 774700 w 3048000"/>
                  <a:gd name="connsiteY2" fmla="*/ 38100 h 533400"/>
                  <a:gd name="connsiteX3" fmla="*/ 1193800 w 3048000"/>
                  <a:gd name="connsiteY3" fmla="*/ 57150 h 533400"/>
                  <a:gd name="connsiteX4" fmla="*/ 1593850 w 3048000"/>
                  <a:gd name="connsiteY4" fmla="*/ 82550 h 533400"/>
                  <a:gd name="connsiteX5" fmla="*/ 2051050 w 3048000"/>
                  <a:gd name="connsiteY5" fmla="*/ 139700 h 533400"/>
                  <a:gd name="connsiteX6" fmla="*/ 2368550 w 3048000"/>
                  <a:gd name="connsiteY6" fmla="*/ 222250 h 533400"/>
                  <a:gd name="connsiteX7" fmla="*/ 2540000 w 3048000"/>
                  <a:gd name="connsiteY7" fmla="*/ 292100 h 533400"/>
                  <a:gd name="connsiteX8" fmla="*/ 2698750 w 3048000"/>
                  <a:gd name="connsiteY8" fmla="*/ 361950 h 533400"/>
                  <a:gd name="connsiteX9" fmla="*/ 2870200 w 3048000"/>
                  <a:gd name="connsiteY9" fmla="*/ 463550 h 533400"/>
                  <a:gd name="connsiteX10" fmla="*/ 3048000 w 3048000"/>
                  <a:gd name="connsiteY10"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0" h="533400">
                    <a:moveTo>
                      <a:pt x="0" y="0"/>
                    </a:moveTo>
                    <a:cubicBezTo>
                      <a:pt x="94191" y="15875"/>
                      <a:pt x="188383" y="31750"/>
                      <a:pt x="317500" y="38100"/>
                    </a:cubicBezTo>
                    <a:cubicBezTo>
                      <a:pt x="446617" y="44450"/>
                      <a:pt x="628650" y="34925"/>
                      <a:pt x="774700" y="38100"/>
                    </a:cubicBezTo>
                    <a:cubicBezTo>
                      <a:pt x="920750" y="41275"/>
                      <a:pt x="1193800" y="57150"/>
                      <a:pt x="1193800" y="57150"/>
                    </a:cubicBezTo>
                    <a:cubicBezTo>
                      <a:pt x="1330325" y="64558"/>
                      <a:pt x="1450975" y="68792"/>
                      <a:pt x="1593850" y="82550"/>
                    </a:cubicBezTo>
                    <a:cubicBezTo>
                      <a:pt x="1736725" y="96308"/>
                      <a:pt x="1921933" y="116417"/>
                      <a:pt x="2051050" y="139700"/>
                    </a:cubicBezTo>
                    <a:cubicBezTo>
                      <a:pt x="2180167" y="162983"/>
                      <a:pt x="2287058" y="196850"/>
                      <a:pt x="2368550" y="222250"/>
                    </a:cubicBezTo>
                    <a:cubicBezTo>
                      <a:pt x="2450042" y="247650"/>
                      <a:pt x="2484967" y="268817"/>
                      <a:pt x="2540000" y="292100"/>
                    </a:cubicBezTo>
                    <a:cubicBezTo>
                      <a:pt x="2595033" y="315383"/>
                      <a:pt x="2643717" y="333375"/>
                      <a:pt x="2698750" y="361950"/>
                    </a:cubicBezTo>
                    <a:cubicBezTo>
                      <a:pt x="2753783" y="390525"/>
                      <a:pt x="2811992" y="434975"/>
                      <a:pt x="2870200" y="463550"/>
                    </a:cubicBezTo>
                    <a:cubicBezTo>
                      <a:pt x="2928408" y="492125"/>
                      <a:pt x="2988204" y="512762"/>
                      <a:pt x="3048000" y="533400"/>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10" name="任意多边形: 形状 28">
                <a:extLst>
                  <a:ext uri="{FF2B5EF4-FFF2-40B4-BE49-F238E27FC236}">
                    <a16:creationId xmlns:a16="http://schemas.microsoft.com/office/drawing/2014/main" id="{8F60ED62-8CC3-402D-8C7A-3656905197A3}"/>
                  </a:ext>
                </a:extLst>
              </p:cNvPr>
              <p:cNvSpPr/>
              <p:nvPr/>
            </p:nvSpPr>
            <p:spPr>
              <a:xfrm>
                <a:off x="8655340" y="5186276"/>
                <a:ext cx="2957540" cy="455026"/>
              </a:xfrm>
              <a:custGeom>
                <a:avLst/>
                <a:gdLst>
                  <a:gd name="connsiteX0" fmla="*/ 3105150 w 3105150"/>
                  <a:gd name="connsiteY0" fmla="*/ 419100 h 419100"/>
                  <a:gd name="connsiteX1" fmla="*/ 2943225 w 3105150"/>
                  <a:gd name="connsiteY1" fmla="*/ 333375 h 419100"/>
                  <a:gd name="connsiteX2" fmla="*/ 2790825 w 3105150"/>
                  <a:gd name="connsiteY2" fmla="*/ 266700 h 419100"/>
                  <a:gd name="connsiteX3" fmla="*/ 2647950 w 3105150"/>
                  <a:gd name="connsiteY3" fmla="*/ 200025 h 419100"/>
                  <a:gd name="connsiteX4" fmla="*/ 2524125 w 3105150"/>
                  <a:gd name="connsiteY4" fmla="*/ 180975 h 419100"/>
                  <a:gd name="connsiteX5" fmla="*/ 2381250 w 3105150"/>
                  <a:gd name="connsiteY5" fmla="*/ 123825 h 419100"/>
                  <a:gd name="connsiteX6" fmla="*/ 2276475 w 3105150"/>
                  <a:gd name="connsiteY6" fmla="*/ 85725 h 419100"/>
                  <a:gd name="connsiteX7" fmla="*/ 2143125 w 3105150"/>
                  <a:gd name="connsiteY7" fmla="*/ 47625 h 419100"/>
                  <a:gd name="connsiteX8" fmla="*/ 2000250 w 3105150"/>
                  <a:gd name="connsiteY8" fmla="*/ 28575 h 419100"/>
                  <a:gd name="connsiteX9" fmla="*/ 1819275 w 3105150"/>
                  <a:gd name="connsiteY9" fmla="*/ 28575 h 419100"/>
                  <a:gd name="connsiteX10" fmla="*/ 1676400 w 3105150"/>
                  <a:gd name="connsiteY10" fmla="*/ 19050 h 419100"/>
                  <a:gd name="connsiteX11" fmla="*/ 1457325 w 3105150"/>
                  <a:gd name="connsiteY11" fmla="*/ 9525 h 419100"/>
                  <a:gd name="connsiteX12" fmla="*/ 1295400 w 3105150"/>
                  <a:gd name="connsiteY12" fmla="*/ 0 h 419100"/>
                  <a:gd name="connsiteX13" fmla="*/ 990600 w 3105150"/>
                  <a:gd name="connsiteY13" fmla="*/ 9525 h 419100"/>
                  <a:gd name="connsiteX14" fmla="*/ 723900 w 3105150"/>
                  <a:gd name="connsiteY14" fmla="*/ 9525 h 419100"/>
                  <a:gd name="connsiteX15" fmla="*/ 619125 w 3105150"/>
                  <a:gd name="connsiteY15" fmla="*/ 9525 h 419100"/>
                  <a:gd name="connsiteX16" fmla="*/ 409575 w 3105150"/>
                  <a:gd name="connsiteY16" fmla="*/ 38100 h 419100"/>
                  <a:gd name="connsiteX17" fmla="*/ 247650 w 3105150"/>
                  <a:gd name="connsiteY17" fmla="*/ 66675 h 419100"/>
                  <a:gd name="connsiteX18" fmla="*/ 95250 w 3105150"/>
                  <a:gd name="connsiteY18" fmla="*/ 47625 h 419100"/>
                  <a:gd name="connsiteX19" fmla="*/ 0 w 3105150"/>
                  <a:gd name="connsiteY19" fmla="*/ 476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5150" h="419100">
                    <a:moveTo>
                      <a:pt x="3105150" y="419100"/>
                    </a:moveTo>
                    <a:cubicBezTo>
                      <a:pt x="3050381" y="388937"/>
                      <a:pt x="2995612" y="358775"/>
                      <a:pt x="2943225" y="333375"/>
                    </a:cubicBezTo>
                    <a:cubicBezTo>
                      <a:pt x="2890837" y="307975"/>
                      <a:pt x="2840037" y="288925"/>
                      <a:pt x="2790825" y="266700"/>
                    </a:cubicBezTo>
                    <a:cubicBezTo>
                      <a:pt x="2741613" y="244475"/>
                      <a:pt x="2692400" y="214312"/>
                      <a:pt x="2647950" y="200025"/>
                    </a:cubicBezTo>
                    <a:cubicBezTo>
                      <a:pt x="2603500" y="185738"/>
                      <a:pt x="2568575" y="193675"/>
                      <a:pt x="2524125" y="180975"/>
                    </a:cubicBezTo>
                    <a:cubicBezTo>
                      <a:pt x="2479675" y="168275"/>
                      <a:pt x="2422525" y="139700"/>
                      <a:pt x="2381250" y="123825"/>
                    </a:cubicBezTo>
                    <a:cubicBezTo>
                      <a:pt x="2339975" y="107950"/>
                      <a:pt x="2316162" y="98425"/>
                      <a:pt x="2276475" y="85725"/>
                    </a:cubicBezTo>
                    <a:cubicBezTo>
                      <a:pt x="2236787" y="73025"/>
                      <a:pt x="2189162" y="57150"/>
                      <a:pt x="2143125" y="47625"/>
                    </a:cubicBezTo>
                    <a:cubicBezTo>
                      <a:pt x="2097087" y="38100"/>
                      <a:pt x="2054225" y="31750"/>
                      <a:pt x="2000250" y="28575"/>
                    </a:cubicBezTo>
                    <a:cubicBezTo>
                      <a:pt x="1946275" y="25400"/>
                      <a:pt x="1873250" y="30162"/>
                      <a:pt x="1819275" y="28575"/>
                    </a:cubicBezTo>
                    <a:cubicBezTo>
                      <a:pt x="1765300" y="26987"/>
                      <a:pt x="1676400" y="19050"/>
                      <a:pt x="1676400" y="19050"/>
                    </a:cubicBezTo>
                    <a:lnTo>
                      <a:pt x="1457325" y="9525"/>
                    </a:lnTo>
                    <a:cubicBezTo>
                      <a:pt x="1393825" y="6350"/>
                      <a:pt x="1373187" y="0"/>
                      <a:pt x="1295400" y="0"/>
                    </a:cubicBezTo>
                    <a:cubicBezTo>
                      <a:pt x="1217613" y="0"/>
                      <a:pt x="1085850" y="7938"/>
                      <a:pt x="990600" y="9525"/>
                    </a:cubicBezTo>
                    <a:cubicBezTo>
                      <a:pt x="895350" y="11112"/>
                      <a:pt x="723900" y="9525"/>
                      <a:pt x="723900" y="9525"/>
                    </a:cubicBezTo>
                    <a:cubicBezTo>
                      <a:pt x="661988" y="9525"/>
                      <a:pt x="671512" y="4763"/>
                      <a:pt x="619125" y="9525"/>
                    </a:cubicBezTo>
                    <a:cubicBezTo>
                      <a:pt x="566738" y="14287"/>
                      <a:pt x="471487" y="28575"/>
                      <a:pt x="409575" y="38100"/>
                    </a:cubicBezTo>
                    <a:cubicBezTo>
                      <a:pt x="347662" y="47625"/>
                      <a:pt x="300037" y="65088"/>
                      <a:pt x="247650" y="66675"/>
                    </a:cubicBezTo>
                    <a:cubicBezTo>
                      <a:pt x="195263" y="68262"/>
                      <a:pt x="136525" y="50800"/>
                      <a:pt x="95250" y="47625"/>
                    </a:cubicBezTo>
                    <a:cubicBezTo>
                      <a:pt x="53975" y="44450"/>
                      <a:pt x="26987" y="46037"/>
                      <a:pt x="0" y="47625"/>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111" name="任意多边形: 形状 29">
                <a:extLst>
                  <a:ext uri="{FF2B5EF4-FFF2-40B4-BE49-F238E27FC236}">
                    <a16:creationId xmlns:a16="http://schemas.microsoft.com/office/drawing/2014/main" id="{A3148EED-8884-465C-9789-50DBA6E198DF}"/>
                  </a:ext>
                </a:extLst>
              </p:cNvPr>
              <p:cNvSpPr/>
              <p:nvPr/>
            </p:nvSpPr>
            <p:spPr>
              <a:xfrm>
                <a:off x="8655340" y="4946091"/>
                <a:ext cx="2957540" cy="371525"/>
              </a:xfrm>
              <a:custGeom>
                <a:avLst/>
                <a:gdLst>
                  <a:gd name="connsiteX0" fmla="*/ 3157538 w 3157538"/>
                  <a:gd name="connsiteY0" fmla="*/ 371525 h 371525"/>
                  <a:gd name="connsiteX1" fmla="*/ 3062288 w 3157538"/>
                  <a:gd name="connsiteY1" fmla="*/ 338188 h 371525"/>
                  <a:gd name="connsiteX2" fmla="*/ 2909888 w 3157538"/>
                  <a:gd name="connsiteY2" fmla="*/ 252463 h 371525"/>
                  <a:gd name="connsiteX3" fmla="*/ 2786063 w 3157538"/>
                  <a:gd name="connsiteY3" fmla="*/ 185788 h 371525"/>
                  <a:gd name="connsiteX4" fmla="*/ 2652713 w 3157538"/>
                  <a:gd name="connsiteY4" fmla="*/ 142925 h 371525"/>
                  <a:gd name="connsiteX5" fmla="*/ 2471738 w 3157538"/>
                  <a:gd name="connsiteY5" fmla="*/ 109588 h 371525"/>
                  <a:gd name="connsiteX6" fmla="*/ 2266950 w 3157538"/>
                  <a:gd name="connsiteY6" fmla="*/ 33388 h 371525"/>
                  <a:gd name="connsiteX7" fmla="*/ 2138363 w 3157538"/>
                  <a:gd name="connsiteY7" fmla="*/ 14338 h 371525"/>
                  <a:gd name="connsiteX8" fmla="*/ 1914525 w 3157538"/>
                  <a:gd name="connsiteY8" fmla="*/ 9575 h 371525"/>
                  <a:gd name="connsiteX9" fmla="*/ 1590675 w 3157538"/>
                  <a:gd name="connsiteY9" fmla="*/ 9575 h 371525"/>
                  <a:gd name="connsiteX10" fmla="*/ 1190625 w 3157538"/>
                  <a:gd name="connsiteY10" fmla="*/ 50 h 371525"/>
                  <a:gd name="connsiteX11" fmla="*/ 766763 w 3157538"/>
                  <a:gd name="connsiteY11" fmla="*/ 14338 h 371525"/>
                  <a:gd name="connsiteX12" fmla="*/ 576263 w 3157538"/>
                  <a:gd name="connsiteY12" fmla="*/ 23863 h 371525"/>
                  <a:gd name="connsiteX13" fmla="*/ 457200 w 3157538"/>
                  <a:gd name="connsiteY13" fmla="*/ 52438 h 371525"/>
                  <a:gd name="connsiteX14" fmla="*/ 352425 w 3157538"/>
                  <a:gd name="connsiteY14" fmla="*/ 81013 h 371525"/>
                  <a:gd name="connsiteX15" fmla="*/ 214313 w 3157538"/>
                  <a:gd name="connsiteY15" fmla="*/ 104825 h 371525"/>
                  <a:gd name="connsiteX16" fmla="*/ 95250 w 3157538"/>
                  <a:gd name="connsiteY16" fmla="*/ 66725 h 371525"/>
                  <a:gd name="connsiteX17" fmla="*/ 0 w 3157538"/>
                  <a:gd name="connsiteY17" fmla="*/ 52438 h 3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7538" h="371525">
                    <a:moveTo>
                      <a:pt x="3157538" y="371525"/>
                    </a:moveTo>
                    <a:cubicBezTo>
                      <a:pt x="3130550" y="364778"/>
                      <a:pt x="3103563" y="358032"/>
                      <a:pt x="3062288" y="338188"/>
                    </a:cubicBezTo>
                    <a:cubicBezTo>
                      <a:pt x="3021013" y="318344"/>
                      <a:pt x="2955925" y="277863"/>
                      <a:pt x="2909888" y="252463"/>
                    </a:cubicBezTo>
                    <a:cubicBezTo>
                      <a:pt x="2863851" y="227063"/>
                      <a:pt x="2828925" y="204044"/>
                      <a:pt x="2786063" y="185788"/>
                    </a:cubicBezTo>
                    <a:cubicBezTo>
                      <a:pt x="2743200" y="167532"/>
                      <a:pt x="2705100" y="155625"/>
                      <a:pt x="2652713" y="142925"/>
                    </a:cubicBezTo>
                    <a:cubicBezTo>
                      <a:pt x="2600325" y="130225"/>
                      <a:pt x="2536032" y="127844"/>
                      <a:pt x="2471738" y="109588"/>
                    </a:cubicBezTo>
                    <a:cubicBezTo>
                      <a:pt x="2407444" y="91332"/>
                      <a:pt x="2322512" y="49263"/>
                      <a:pt x="2266950" y="33388"/>
                    </a:cubicBezTo>
                    <a:cubicBezTo>
                      <a:pt x="2211388" y="17513"/>
                      <a:pt x="2197100" y="18307"/>
                      <a:pt x="2138363" y="14338"/>
                    </a:cubicBezTo>
                    <a:cubicBezTo>
                      <a:pt x="2079625" y="10369"/>
                      <a:pt x="1914525" y="9575"/>
                      <a:pt x="1914525" y="9575"/>
                    </a:cubicBezTo>
                    <a:lnTo>
                      <a:pt x="1590675" y="9575"/>
                    </a:lnTo>
                    <a:cubicBezTo>
                      <a:pt x="1470025" y="7987"/>
                      <a:pt x="1327944" y="-744"/>
                      <a:pt x="1190625" y="50"/>
                    </a:cubicBezTo>
                    <a:cubicBezTo>
                      <a:pt x="1053306" y="844"/>
                      <a:pt x="869157" y="10369"/>
                      <a:pt x="766763" y="14338"/>
                    </a:cubicBezTo>
                    <a:cubicBezTo>
                      <a:pt x="664369" y="18307"/>
                      <a:pt x="627857" y="17513"/>
                      <a:pt x="576263" y="23863"/>
                    </a:cubicBezTo>
                    <a:cubicBezTo>
                      <a:pt x="524669" y="30213"/>
                      <a:pt x="494506" y="42913"/>
                      <a:pt x="457200" y="52438"/>
                    </a:cubicBezTo>
                    <a:cubicBezTo>
                      <a:pt x="419894" y="61963"/>
                      <a:pt x="392906" y="72282"/>
                      <a:pt x="352425" y="81013"/>
                    </a:cubicBezTo>
                    <a:cubicBezTo>
                      <a:pt x="311944" y="89744"/>
                      <a:pt x="257175" y="107206"/>
                      <a:pt x="214313" y="104825"/>
                    </a:cubicBezTo>
                    <a:cubicBezTo>
                      <a:pt x="171450" y="102444"/>
                      <a:pt x="130969" y="75456"/>
                      <a:pt x="95250" y="66725"/>
                    </a:cubicBezTo>
                    <a:cubicBezTo>
                      <a:pt x="59531" y="57994"/>
                      <a:pt x="29765" y="55216"/>
                      <a:pt x="0" y="52438"/>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12" name="文本框 30">
                <a:extLst>
                  <a:ext uri="{FF2B5EF4-FFF2-40B4-BE49-F238E27FC236}">
                    <a16:creationId xmlns:a16="http://schemas.microsoft.com/office/drawing/2014/main" id="{9CF8A0AB-965A-40BE-8446-2E34AA27BD42}"/>
                  </a:ext>
                </a:extLst>
              </p:cNvPr>
              <p:cNvSpPr txBox="1"/>
              <p:nvPr/>
            </p:nvSpPr>
            <p:spPr>
              <a:xfrm>
                <a:off x="11393732" y="5867431"/>
                <a:ext cx="673902" cy="468014"/>
              </a:xfrm>
              <a:prstGeom prst="rect">
                <a:avLst/>
              </a:prstGeom>
              <a:noFill/>
            </p:spPr>
            <p:txBody>
              <a:bodyPr wrap="none" rtlCol="0">
                <a:spAutoFit/>
              </a:bodyPr>
              <a:lstStyle/>
              <a:p>
                <a:pPr>
                  <a:defRPr/>
                </a:pPr>
                <a:r>
                  <a:rPr lang="en-US" altLang="zh-CN" sz="1050" b="1" dirty="0">
                    <a:solidFill>
                      <a:srgbClr val="FFFF00"/>
                    </a:solidFill>
                    <a:latin typeface="Times New Roman" panose="02020603050405020304" pitchFamily="18" charset="0"/>
                    <a:cs typeface="Times New Roman" panose="02020603050405020304" pitchFamily="18" charset="0"/>
                  </a:rPr>
                  <a:t>T62</a:t>
                </a:r>
                <a:endParaRPr lang="zh-CN" altLang="en-US" sz="1050" b="1" dirty="0">
                  <a:solidFill>
                    <a:srgbClr val="FFFF00"/>
                  </a:solidFill>
                  <a:latin typeface="Times New Roman" panose="02020603050405020304" pitchFamily="18" charset="0"/>
                  <a:cs typeface="Times New Roman" panose="02020603050405020304" pitchFamily="18" charset="0"/>
                </a:endParaRPr>
              </a:p>
            </p:txBody>
          </p:sp>
          <p:sp>
            <p:nvSpPr>
              <p:cNvPr id="113" name="文本框 31">
                <a:extLst>
                  <a:ext uri="{FF2B5EF4-FFF2-40B4-BE49-F238E27FC236}">
                    <a16:creationId xmlns:a16="http://schemas.microsoft.com/office/drawing/2014/main" id="{8D88D29C-E945-479F-8BBD-D8B4F51EF339}"/>
                  </a:ext>
                </a:extLst>
              </p:cNvPr>
              <p:cNvSpPr txBox="1"/>
              <p:nvPr/>
            </p:nvSpPr>
            <p:spPr>
              <a:xfrm>
                <a:off x="11384445" y="5508421"/>
                <a:ext cx="673902" cy="468014"/>
              </a:xfrm>
              <a:prstGeom prst="rect">
                <a:avLst/>
              </a:prstGeom>
              <a:noFill/>
            </p:spPr>
            <p:txBody>
              <a:bodyPr wrap="none" rtlCol="0">
                <a:spAutoFit/>
              </a:bodyPr>
              <a:lstStyle/>
              <a:p>
                <a:pPr>
                  <a:defRPr/>
                </a:pPr>
                <a:r>
                  <a:rPr lang="en-US" altLang="zh-CN" sz="1050" b="1" dirty="0">
                    <a:solidFill>
                      <a:srgbClr val="FFFF00"/>
                    </a:solidFill>
                    <a:latin typeface="Times New Roman" panose="02020603050405020304" pitchFamily="18" charset="0"/>
                    <a:cs typeface="Times New Roman" panose="02020603050405020304" pitchFamily="18" charset="0"/>
                  </a:rPr>
                  <a:t>T61</a:t>
                </a:r>
                <a:endParaRPr lang="zh-CN" altLang="en-US" sz="1050" b="1" dirty="0">
                  <a:solidFill>
                    <a:srgbClr val="FFFF00"/>
                  </a:solidFill>
                  <a:latin typeface="Times New Roman" panose="02020603050405020304" pitchFamily="18" charset="0"/>
                  <a:cs typeface="Times New Roman" panose="02020603050405020304" pitchFamily="18" charset="0"/>
                </a:endParaRPr>
              </a:p>
            </p:txBody>
          </p:sp>
          <p:sp>
            <p:nvSpPr>
              <p:cNvPr id="114" name="文本框 32">
                <a:extLst>
                  <a:ext uri="{FF2B5EF4-FFF2-40B4-BE49-F238E27FC236}">
                    <a16:creationId xmlns:a16="http://schemas.microsoft.com/office/drawing/2014/main" id="{F60EDD12-DF48-4D53-8877-37C9320F9102}"/>
                  </a:ext>
                </a:extLst>
              </p:cNvPr>
              <p:cNvSpPr txBox="1"/>
              <p:nvPr/>
            </p:nvSpPr>
            <p:spPr>
              <a:xfrm>
                <a:off x="11365815" y="5073202"/>
                <a:ext cx="673902" cy="468014"/>
              </a:xfrm>
              <a:prstGeom prst="rect">
                <a:avLst/>
              </a:prstGeom>
              <a:noFill/>
            </p:spPr>
            <p:txBody>
              <a:bodyPr wrap="none" rtlCol="0">
                <a:spAutoFit/>
              </a:bodyPr>
              <a:lstStyle/>
              <a:p>
                <a:pPr>
                  <a:defRPr/>
                </a:pPr>
                <a:r>
                  <a:rPr lang="en-US" altLang="zh-CN" sz="1050" b="1" dirty="0">
                    <a:solidFill>
                      <a:srgbClr val="FFFF00"/>
                    </a:solidFill>
                    <a:latin typeface="Times New Roman" panose="02020603050405020304" pitchFamily="18" charset="0"/>
                    <a:cs typeface="Times New Roman" panose="02020603050405020304" pitchFamily="18" charset="0"/>
                  </a:rPr>
                  <a:t>T60</a:t>
                </a:r>
                <a:endParaRPr lang="zh-CN" altLang="en-US" sz="1050" b="1" dirty="0">
                  <a:solidFill>
                    <a:srgbClr val="FFFF00"/>
                  </a:solidFill>
                  <a:latin typeface="Times New Roman" panose="02020603050405020304" pitchFamily="18" charset="0"/>
                  <a:cs typeface="Times New Roman" panose="02020603050405020304" pitchFamily="18" charset="0"/>
                </a:endParaRPr>
              </a:p>
            </p:txBody>
          </p:sp>
        </p:grpSp>
        <p:grpSp>
          <p:nvGrpSpPr>
            <p:cNvPr id="243" name="组合 242"/>
            <p:cNvGrpSpPr/>
            <p:nvPr/>
          </p:nvGrpSpPr>
          <p:grpSpPr>
            <a:xfrm>
              <a:off x="7239" y="1638061"/>
              <a:ext cx="2535896" cy="1761594"/>
              <a:chOff x="6880605" y="1497648"/>
              <a:chExt cx="4923202" cy="2480397"/>
            </a:xfrm>
          </p:grpSpPr>
          <p:pic>
            <p:nvPicPr>
              <p:cNvPr id="244" name="图片 243">
                <a:extLst>
                  <a:ext uri="{FF2B5EF4-FFF2-40B4-BE49-F238E27FC236}">
                    <a16:creationId xmlns:a16="http://schemas.microsoft.com/office/drawing/2014/main" id="{DCEA0FB5-DF58-46D3-AC44-5514ED92724F}"/>
                  </a:ext>
                </a:extLst>
              </p:cNvPr>
              <p:cNvPicPr>
                <a:picLocks noChangeAspect="1"/>
              </p:cNvPicPr>
              <p:nvPr/>
            </p:nvPicPr>
            <p:blipFill rotWithShape="1">
              <a:blip r:embed="rId7"/>
              <a:srcRect r="1596"/>
              <a:stretch/>
            </p:blipFill>
            <p:spPr>
              <a:xfrm>
                <a:off x="6880605" y="1497648"/>
                <a:ext cx="4923202" cy="248039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45" name="矩形: 圆角 36">
                <a:extLst>
                  <a:ext uri="{FF2B5EF4-FFF2-40B4-BE49-F238E27FC236}">
                    <a16:creationId xmlns:a16="http://schemas.microsoft.com/office/drawing/2014/main" id="{91248880-4778-42AB-A97B-60791B96B0F1}"/>
                  </a:ext>
                </a:extLst>
              </p:cNvPr>
              <p:cNvSpPr/>
              <p:nvPr/>
            </p:nvSpPr>
            <p:spPr>
              <a:xfrm>
                <a:off x="9211733" y="1777286"/>
                <a:ext cx="1981200" cy="2088501"/>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46" name="Straight Connector 44"/>
              <p:cNvCxnSpPr/>
              <p:nvPr/>
            </p:nvCxnSpPr>
            <p:spPr>
              <a:xfrm>
                <a:off x="10936941" y="1994933"/>
                <a:ext cx="255992" cy="125925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grpSp>
      <p:sp>
        <p:nvSpPr>
          <p:cNvPr id="255" name="文本框 254">
            <a:extLst>
              <a:ext uri="{FF2B5EF4-FFF2-40B4-BE49-F238E27FC236}">
                <a16:creationId xmlns:a16="http://schemas.microsoft.com/office/drawing/2014/main" id="{41EB907C-0B7E-435F-B64D-1DB196F0F775}"/>
              </a:ext>
            </a:extLst>
          </p:cNvPr>
          <p:cNvSpPr txBox="1"/>
          <p:nvPr/>
        </p:nvSpPr>
        <p:spPr>
          <a:xfrm>
            <a:off x="1089525" y="966452"/>
            <a:ext cx="9498490" cy="461665"/>
          </a:xfrm>
          <a:prstGeom prst="rect">
            <a:avLst/>
          </a:prstGeom>
          <a:noFill/>
          <a:ln>
            <a:noFill/>
          </a:ln>
        </p:spPr>
        <p:txBody>
          <a:bodyPr wrap="square" rtlCol="0">
            <a:spAutoFit/>
          </a:bodyPr>
          <a:lstStyle/>
          <a:p>
            <a:pPr algn="ct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Analysis of examples of drilled oil-bearing </a:t>
            </a:r>
            <a:r>
              <a:rPr lang="en-US" altLang="zh-CN" sz="2400"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structures</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6" name="矩形 255">
            <a:extLst>
              <a:ext uri="{FF2B5EF4-FFF2-40B4-BE49-F238E27FC236}">
                <a16:creationId xmlns:a16="http://schemas.microsoft.com/office/drawing/2014/main" id="{A145546B-1CEE-44D7-A329-A4D05955CD1F}"/>
              </a:ext>
            </a:extLst>
          </p:cNvPr>
          <p:cNvSpPr/>
          <p:nvPr/>
        </p:nvSpPr>
        <p:spPr>
          <a:xfrm>
            <a:off x="9479612" y="2507450"/>
            <a:ext cx="2575788" cy="1323439"/>
          </a:xfrm>
          <a:prstGeom prst="rect">
            <a:avLst/>
          </a:prstGeom>
        </p:spPr>
        <p:txBody>
          <a:bodyPr wrap="square">
            <a:spAutoFit/>
          </a:bodyPr>
          <a:lstStyle/>
          <a:p>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Result: </a:t>
            </a:r>
            <a:endPar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3D fault plane SGR of </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600" b="1" dirty="0" err="1">
                <a:latin typeface="Times New Roman" panose="02020603050405020304" pitchFamily="18" charset="0"/>
                <a:ea typeface="微软雅黑" panose="020B0503020204020204" pitchFamily="34" charset="-122"/>
                <a:cs typeface="Times New Roman" panose="02020603050405020304" pitchFamily="18" charset="0"/>
              </a:rPr>
              <a:t>Wenchang</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9-3 oil-bearing </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structure reaches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35%-45</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a:t>
            </a:r>
          </a:p>
        </p:txBody>
      </p:sp>
      <p:grpSp>
        <p:nvGrpSpPr>
          <p:cNvPr id="12" name="组合 11"/>
          <p:cNvGrpSpPr>
            <a:grpSpLocks noChangeAspect="1"/>
          </p:cNvGrpSpPr>
          <p:nvPr/>
        </p:nvGrpSpPr>
        <p:grpSpPr>
          <a:xfrm>
            <a:off x="295576" y="4193920"/>
            <a:ext cx="9364350" cy="2554574"/>
            <a:chOff x="244776" y="4291956"/>
            <a:chExt cx="9364350" cy="2454915"/>
          </a:xfrm>
        </p:grpSpPr>
        <p:grpSp>
          <p:nvGrpSpPr>
            <p:cNvPr id="242" name="组合 241"/>
            <p:cNvGrpSpPr/>
            <p:nvPr/>
          </p:nvGrpSpPr>
          <p:grpSpPr>
            <a:xfrm>
              <a:off x="3180786" y="4422481"/>
              <a:ext cx="3597622" cy="2230221"/>
              <a:chOff x="6655597" y="4331620"/>
              <a:chExt cx="3115453" cy="1785270"/>
            </a:xfrm>
          </p:grpSpPr>
          <p:pic>
            <p:nvPicPr>
              <p:cNvPr id="150" name="图片 149"/>
              <p:cNvPicPr>
                <a:picLocks noChangeAspect="1"/>
              </p:cNvPicPr>
              <p:nvPr/>
            </p:nvPicPr>
            <p:blipFill rotWithShape="1">
              <a:blip r:embed="rId8"/>
              <a:srcRect r="3889"/>
              <a:stretch/>
            </p:blipFill>
            <p:spPr>
              <a:xfrm>
                <a:off x="6655597" y="4331622"/>
                <a:ext cx="2829696" cy="1785268"/>
              </a:xfrm>
              <a:prstGeom prst="rect">
                <a:avLst/>
              </a:prstGeom>
            </p:spPr>
          </p:pic>
          <p:grpSp>
            <p:nvGrpSpPr>
              <p:cNvPr id="207" name="组合 206"/>
              <p:cNvGrpSpPr/>
              <p:nvPr/>
            </p:nvGrpSpPr>
            <p:grpSpPr>
              <a:xfrm>
                <a:off x="9114435" y="4331620"/>
                <a:ext cx="656615" cy="1785268"/>
                <a:chOff x="10605445" y="5862261"/>
                <a:chExt cx="654940" cy="1671989"/>
              </a:xfrm>
            </p:grpSpPr>
            <p:pic>
              <p:nvPicPr>
                <p:cNvPr id="197" name="图片 5"/>
                <p:cNvPicPr>
                  <a:picLocks noChangeAspect="1"/>
                </p:cNvPicPr>
                <p:nvPr/>
              </p:nvPicPr>
              <p:blipFill rotWithShape="1">
                <a:blip r:embed="rId9"/>
                <a:srcRect l="84863" r="4103"/>
                <a:stretch/>
              </p:blipFill>
              <p:spPr>
                <a:xfrm>
                  <a:off x="10738982" y="5862261"/>
                  <a:ext cx="230574" cy="1671989"/>
                </a:xfrm>
                <a:prstGeom prst="rect">
                  <a:avLst/>
                </a:prstGeom>
              </p:spPr>
            </p:pic>
            <p:sp>
              <p:nvSpPr>
                <p:cNvPr id="203" name="文本框 23"/>
                <p:cNvSpPr txBox="1"/>
                <p:nvPr/>
              </p:nvSpPr>
              <p:spPr>
                <a:xfrm>
                  <a:off x="10605445" y="5994335"/>
                  <a:ext cx="49413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T50</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4" name="文本框 94"/>
                <p:cNvSpPr txBox="1"/>
                <p:nvPr/>
              </p:nvSpPr>
              <p:spPr>
                <a:xfrm>
                  <a:off x="10664229" y="6780708"/>
                  <a:ext cx="43835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T60</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5" name="文本框 95"/>
                <p:cNvSpPr txBox="1"/>
                <p:nvPr/>
              </p:nvSpPr>
              <p:spPr>
                <a:xfrm>
                  <a:off x="10686568" y="6962575"/>
                  <a:ext cx="47479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T61</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6" name="文本框 96"/>
                <p:cNvSpPr txBox="1"/>
                <p:nvPr/>
              </p:nvSpPr>
              <p:spPr>
                <a:xfrm>
                  <a:off x="10671681" y="7130773"/>
                  <a:ext cx="58870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T62</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grpSp>
          <p:nvGrpSpPr>
            <p:cNvPr id="250" name="组合 249"/>
            <p:cNvGrpSpPr>
              <a:grpSpLocks noChangeAspect="1"/>
            </p:cNvGrpSpPr>
            <p:nvPr/>
          </p:nvGrpSpPr>
          <p:grpSpPr>
            <a:xfrm>
              <a:off x="244776" y="4291956"/>
              <a:ext cx="2900966" cy="2361674"/>
              <a:chOff x="7494109" y="1380827"/>
              <a:chExt cx="4322753" cy="2336537"/>
            </a:xfrm>
          </p:grpSpPr>
          <p:grpSp>
            <p:nvGrpSpPr>
              <p:cNvPr id="251" name="组合 52">
                <a:extLst>
                  <a:ext uri="{FF2B5EF4-FFF2-40B4-BE49-F238E27FC236}">
                    <a16:creationId xmlns:a16="http://schemas.microsoft.com/office/drawing/2014/main" id="{32F63D6B-3574-4638-9A0A-78C8200A2F08}"/>
                  </a:ext>
                </a:extLst>
              </p:cNvPr>
              <p:cNvGrpSpPr/>
              <p:nvPr/>
            </p:nvGrpSpPr>
            <p:grpSpPr>
              <a:xfrm>
                <a:off x="7494109" y="1380827"/>
                <a:ext cx="4322753" cy="2335619"/>
                <a:chOff x="7494109" y="1142900"/>
                <a:chExt cx="4322753" cy="2335619"/>
              </a:xfrm>
            </p:grpSpPr>
            <p:pic>
              <p:nvPicPr>
                <p:cNvPr id="253" name="Picture 2" descr="D:\3、珠江口西部井位和区域研究\2文昌A凹陷及神狐隆起周缘\2020-珠三南断裂带东段构造圈闭整体评价-文昌9-7\WC9-7-1井随钻\9-钻后评价\文昌9-7油藏剖面清绘.jpg">
                  <a:extLst>
                    <a:ext uri="{FF2B5EF4-FFF2-40B4-BE49-F238E27FC236}">
                      <a16:creationId xmlns:a16="http://schemas.microsoft.com/office/drawing/2014/main" id="{DFE7156A-5B57-43FB-80D7-50D5710CE41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13" b="5969"/>
                <a:stretch/>
              </p:blipFill>
              <p:spPr bwMode="auto">
                <a:xfrm>
                  <a:off x="7494109" y="1142900"/>
                  <a:ext cx="4322753" cy="2335619"/>
                </a:xfrm>
                <a:prstGeom prst="rect">
                  <a:avLst/>
                </a:prstGeom>
                <a:noFill/>
                <a:ln>
                  <a:noFill/>
                </a:ln>
                <a:effectLst>
                  <a:outerShdw blurRad="57785" dist="33020" dir="3180000" algn="ctr">
                    <a:srgbClr val="000000">
                      <a:alpha val="30000"/>
                    </a:srgbClr>
                  </a:outerShdw>
                  <a:reflection endPos="0" dist="50800" dir="5400000" sy="-100000" algn="bl" rotWithShape="0"/>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 name="矩形: 圆角 54">
                  <a:extLst>
                    <a:ext uri="{FF2B5EF4-FFF2-40B4-BE49-F238E27FC236}">
                      <a16:creationId xmlns:a16="http://schemas.microsoft.com/office/drawing/2014/main" id="{C08781BC-3CF2-4121-BAD4-1E32D9C29BA0}"/>
                    </a:ext>
                  </a:extLst>
                </p:cNvPr>
                <p:cNvSpPr/>
                <p:nvPr/>
              </p:nvSpPr>
              <p:spPr>
                <a:xfrm>
                  <a:off x="8151284" y="1280521"/>
                  <a:ext cx="1136675" cy="2181835"/>
                </a:xfrm>
                <a:prstGeom prst="roundRect">
                  <a:avLst/>
                </a:prstGeom>
                <a:noFill/>
                <a:ln w="1905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52" name="任意多边形 251"/>
              <p:cNvSpPr/>
              <p:nvPr/>
            </p:nvSpPr>
            <p:spPr>
              <a:xfrm>
                <a:off x="8496301" y="1511301"/>
                <a:ext cx="939799" cy="2206063"/>
              </a:xfrm>
              <a:custGeom>
                <a:avLst/>
                <a:gdLst>
                  <a:gd name="connsiteX0" fmla="*/ 0 w 939800"/>
                  <a:gd name="connsiteY0" fmla="*/ 0 h 2286000"/>
                  <a:gd name="connsiteX1" fmla="*/ 431800 w 939800"/>
                  <a:gd name="connsiteY1" fmla="*/ 1060450 h 2286000"/>
                  <a:gd name="connsiteX2" fmla="*/ 939800 w 939800"/>
                  <a:gd name="connsiteY2" fmla="*/ 2286000 h 2286000"/>
                </a:gdLst>
                <a:ahLst/>
                <a:cxnLst>
                  <a:cxn ang="0">
                    <a:pos x="connsiteX0" y="connsiteY0"/>
                  </a:cxn>
                  <a:cxn ang="0">
                    <a:pos x="connsiteX1" y="connsiteY1"/>
                  </a:cxn>
                  <a:cxn ang="0">
                    <a:pos x="connsiteX2" y="connsiteY2"/>
                  </a:cxn>
                </a:cxnLst>
                <a:rect l="l" t="t" r="r" b="b"/>
                <a:pathLst>
                  <a:path w="939800" h="2286000">
                    <a:moveTo>
                      <a:pt x="0" y="0"/>
                    </a:moveTo>
                    <a:cubicBezTo>
                      <a:pt x="138641" y="339725"/>
                      <a:pt x="275167" y="679450"/>
                      <a:pt x="431800" y="1060450"/>
                    </a:cubicBezTo>
                    <a:cubicBezTo>
                      <a:pt x="588433" y="1441450"/>
                      <a:pt x="764116" y="1863725"/>
                      <a:pt x="939800" y="2286000"/>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479485" y="4421399"/>
              <a:ext cx="3129641" cy="2325472"/>
              <a:chOff x="5626361" y="4731598"/>
              <a:chExt cx="2789240" cy="1642082"/>
            </a:xfrm>
          </p:grpSpPr>
          <p:grpSp>
            <p:nvGrpSpPr>
              <p:cNvPr id="163" name="组合 162"/>
              <p:cNvGrpSpPr>
                <a:grpSpLocks noChangeAspect="1"/>
              </p:cNvGrpSpPr>
              <p:nvPr/>
            </p:nvGrpSpPr>
            <p:grpSpPr>
              <a:xfrm>
                <a:off x="5626361" y="4731598"/>
                <a:ext cx="2789240" cy="1612481"/>
                <a:chOff x="3529423" y="4366189"/>
                <a:chExt cx="4074332" cy="2446895"/>
              </a:xfrm>
            </p:grpSpPr>
            <p:pic>
              <p:nvPicPr>
                <p:cNvPr id="151" name="图片 5"/>
                <p:cNvPicPr>
                  <a:picLocks noChangeAspect="1"/>
                </p:cNvPicPr>
                <p:nvPr/>
              </p:nvPicPr>
              <p:blipFill rotWithShape="1">
                <a:blip r:embed="rId9"/>
                <a:srcRect t="8625" r="6659" b="4003"/>
                <a:stretch/>
              </p:blipFill>
              <p:spPr>
                <a:xfrm>
                  <a:off x="3529423" y="4366189"/>
                  <a:ext cx="3613013" cy="2382647"/>
                </a:xfrm>
                <a:prstGeom prst="rect">
                  <a:avLst/>
                </a:prstGeom>
              </p:spPr>
            </p:pic>
            <p:sp>
              <p:nvSpPr>
                <p:cNvPr id="152" name="任意多边形 14"/>
                <p:cNvSpPr/>
                <p:nvPr/>
              </p:nvSpPr>
              <p:spPr>
                <a:xfrm>
                  <a:off x="3686657" y="4527397"/>
                  <a:ext cx="2998540" cy="204747"/>
                </a:xfrm>
                <a:custGeom>
                  <a:avLst/>
                  <a:gdLst>
                    <a:gd name="connsiteX0" fmla="*/ 0 w 3348037"/>
                    <a:gd name="connsiteY0" fmla="*/ 40250 h 217123"/>
                    <a:gd name="connsiteX1" fmla="*/ 242887 w 3348037"/>
                    <a:gd name="connsiteY1" fmla="*/ 2150 h 217123"/>
                    <a:gd name="connsiteX2" fmla="*/ 609600 w 3348037"/>
                    <a:gd name="connsiteY2" fmla="*/ 97400 h 217123"/>
                    <a:gd name="connsiteX3" fmla="*/ 1000125 w 3348037"/>
                    <a:gd name="connsiteY3" fmla="*/ 154550 h 217123"/>
                    <a:gd name="connsiteX4" fmla="*/ 1314450 w 3348037"/>
                    <a:gd name="connsiteY4" fmla="*/ 145025 h 217123"/>
                    <a:gd name="connsiteX5" fmla="*/ 1624012 w 3348037"/>
                    <a:gd name="connsiteY5" fmla="*/ 116450 h 217123"/>
                    <a:gd name="connsiteX6" fmla="*/ 1814512 w 3348037"/>
                    <a:gd name="connsiteY6" fmla="*/ 87875 h 217123"/>
                    <a:gd name="connsiteX7" fmla="*/ 1947862 w 3348037"/>
                    <a:gd name="connsiteY7" fmla="*/ 68825 h 217123"/>
                    <a:gd name="connsiteX8" fmla="*/ 2271712 w 3348037"/>
                    <a:gd name="connsiteY8" fmla="*/ 116450 h 217123"/>
                    <a:gd name="connsiteX9" fmla="*/ 2643187 w 3348037"/>
                    <a:gd name="connsiteY9" fmla="*/ 135500 h 217123"/>
                    <a:gd name="connsiteX10" fmla="*/ 2843212 w 3348037"/>
                    <a:gd name="connsiteY10" fmla="*/ 178363 h 217123"/>
                    <a:gd name="connsiteX11" fmla="*/ 3057525 w 3348037"/>
                    <a:gd name="connsiteY11" fmla="*/ 216463 h 217123"/>
                    <a:gd name="connsiteX12" fmla="*/ 3200400 w 3348037"/>
                    <a:gd name="connsiteY12" fmla="*/ 202175 h 217123"/>
                    <a:gd name="connsiteX13" fmla="*/ 3300412 w 3348037"/>
                    <a:gd name="connsiteY13" fmla="*/ 197413 h 217123"/>
                    <a:gd name="connsiteX14" fmla="*/ 3348037 w 3348037"/>
                    <a:gd name="connsiteY14" fmla="*/ 192650 h 21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8037" h="217123">
                      <a:moveTo>
                        <a:pt x="0" y="40250"/>
                      </a:moveTo>
                      <a:cubicBezTo>
                        <a:pt x="70643" y="16437"/>
                        <a:pt x="141287" y="-7375"/>
                        <a:pt x="242887" y="2150"/>
                      </a:cubicBezTo>
                      <a:cubicBezTo>
                        <a:pt x="344487" y="11675"/>
                        <a:pt x="483394" y="72000"/>
                        <a:pt x="609600" y="97400"/>
                      </a:cubicBezTo>
                      <a:cubicBezTo>
                        <a:pt x="735806" y="122800"/>
                        <a:pt x="882650" y="146613"/>
                        <a:pt x="1000125" y="154550"/>
                      </a:cubicBezTo>
                      <a:cubicBezTo>
                        <a:pt x="1117600" y="162487"/>
                        <a:pt x="1210469" y="151375"/>
                        <a:pt x="1314450" y="145025"/>
                      </a:cubicBezTo>
                      <a:cubicBezTo>
                        <a:pt x="1418431" y="138675"/>
                        <a:pt x="1540668" y="125975"/>
                        <a:pt x="1624012" y="116450"/>
                      </a:cubicBezTo>
                      <a:cubicBezTo>
                        <a:pt x="1707356" y="106925"/>
                        <a:pt x="1814512" y="87875"/>
                        <a:pt x="1814512" y="87875"/>
                      </a:cubicBezTo>
                      <a:cubicBezTo>
                        <a:pt x="1868487" y="79938"/>
                        <a:pt x="1871662" y="64063"/>
                        <a:pt x="1947862" y="68825"/>
                      </a:cubicBezTo>
                      <a:cubicBezTo>
                        <a:pt x="2024062" y="73587"/>
                        <a:pt x="2155825" y="105338"/>
                        <a:pt x="2271712" y="116450"/>
                      </a:cubicBezTo>
                      <a:cubicBezTo>
                        <a:pt x="2387600" y="127563"/>
                        <a:pt x="2547937" y="125181"/>
                        <a:pt x="2643187" y="135500"/>
                      </a:cubicBezTo>
                      <a:cubicBezTo>
                        <a:pt x="2738437" y="145819"/>
                        <a:pt x="2774156" y="164869"/>
                        <a:pt x="2843212" y="178363"/>
                      </a:cubicBezTo>
                      <a:cubicBezTo>
                        <a:pt x="2912268" y="191857"/>
                        <a:pt x="2997994" y="212494"/>
                        <a:pt x="3057525" y="216463"/>
                      </a:cubicBezTo>
                      <a:cubicBezTo>
                        <a:pt x="3117056" y="220432"/>
                        <a:pt x="3159919" y="205350"/>
                        <a:pt x="3200400" y="202175"/>
                      </a:cubicBezTo>
                      <a:cubicBezTo>
                        <a:pt x="3240881" y="199000"/>
                        <a:pt x="3275806" y="199000"/>
                        <a:pt x="3300412" y="197413"/>
                      </a:cubicBezTo>
                      <a:cubicBezTo>
                        <a:pt x="3325018" y="195826"/>
                        <a:pt x="3336527" y="194238"/>
                        <a:pt x="3348037" y="192650"/>
                      </a:cubicBezTo>
                    </a:path>
                  </a:pathLst>
                </a:custGeom>
                <a:noFill/>
                <a:ln w="19050" cap="flat" cmpd="sng" algn="ctr">
                  <a:solidFill>
                    <a:srgbClr val="FFFF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3" name="任意多边形 16"/>
                <p:cNvSpPr/>
                <p:nvPr/>
              </p:nvSpPr>
              <p:spPr>
                <a:xfrm>
                  <a:off x="3769360" y="5292901"/>
                  <a:ext cx="2942533" cy="359283"/>
                </a:xfrm>
                <a:custGeom>
                  <a:avLst/>
                  <a:gdLst>
                    <a:gd name="connsiteX0" fmla="*/ 0 w 3219450"/>
                    <a:gd name="connsiteY0" fmla="*/ 0 h 381000"/>
                    <a:gd name="connsiteX1" fmla="*/ 180975 w 3219450"/>
                    <a:gd name="connsiteY1" fmla="*/ 28575 h 381000"/>
                    <a:gd name="connsiteX2" fmla="*/ 409575 w 3219450"/>
                    <a:gd name="connsiteY2" fmla="*/ 76200 h 381000"/>
                    <a:gd name="connsiteX3" fmla="*/ 585788 w 3219450"/>
                    <a:gd name="connsiteY3" fmla="*/ 147638 h 381000"/>
                    <a:gd name="connsiteX4" fmla="*/ 876300 w 3219450"/>
                    <a:gd name="connsiteY4" fmla="*/ 214313 h 381000"/>
                    <a:gd name="connsiteX5" fmla="*/ 1181100 w 3219450"/>
                    <a:gd name="connsiteY5" fmla="*/ 257175 h 381000"/>
                    <a:gd name="connsiteX6" fmla="*/ 1495425 w 3219450"/>
                    <a:gd name="connsiteY6" fmla="*/ 195263 h 381000"/>
                    <a:gd name="connsiteX7" fmla="*/ 1771650 w 3219450"/>
                    <a:gd name="connsiteY7" fmla="*/ 138113 h 381000"/>
                    <a:gd name="connsiteX8" fmla="*/ 2166938 w 3219450"/>
                    <a:gd name="connsiteY8" fmla="*/ 138113 h 381000"/>
                    <a:gd name="connsiteX9" fmla="*/ 2409825 w 3219450"/>
                    <a:gd name="connsiteY9" fmla="*/ 157163 h 381000"/>
                    <a:gd name="connsiteX10" fmla="*/ 2724150 w 3219450"/>
                    <a:gd name="connsiteY10" fmla="*/ 280988 h 381000"/>
                    <a:gd name="connsiteX11" fmla="*/ 2890838 w 3219450"/>
                    <a:gd name="connsiteY11" fmla="*/ 342900 h 381000"/>
                    <a:gd name="connsiteX12" fmla="*/ 3219450 w 3219450"/>
                    <a:gd name="connsiteY12"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450" h="381000">
                      <a:moveTo>
                        <a:pt x="0" y="0"/>
                      </a:moveTo>
                      <a:cubicBezTo>
                        <a:pt x="56356" y="7937"/>
                        <a:pt x="112712" y="15875"/>
                        <a:pt x="180975" y="28575"/>
                      </a:cubicBezTo>
                      <a:cubicBezTo>
                        <a:pt x="249238" y="41275"/>
                        <a:pt x="342106" y="56356"/>
                        <a:pt x="409575" y="76200"/>
                      </a:cubicBezTo>
                      <a:cubicBezTo>
                        <a:pt x="477044" y="96044"/>
                        <a:pt x="508001" y="124619"/>
                        <a:pt x="585788" y="147638"/>
                      </a:cubicBezTo>
                      <a:cubicBezTo>
                        <a:pt x="663575" y="170657"/>
                        <a:pt x="777081" y="196057"/>
                        <a:pt x="876300" y="214313"/>
                      </a:cubicBezTo>
                      <a:cubicBezTo>
                        <a:pt x="975519" y="232569"/>
                        <a:pt x="1077913" y="260350"/>
                        <a:pt x="1181100" y="257175"/>
                      </a:cubicBezTo>
                      <a:cubicBezTo>
                        <a:pt x="1284287" y="254000"/>
                        <a:pt x="1495425" y="195263"/>
                        <a:pt x="1495425" y="195263"/>
                      </a:cubicBezTo>
                      <a:cubicBezTo>
                        <a:pt x="1593850" y="175419"/>
                        <a:pt x="1659731" y="147638"/>
                        <a:pt x="1771650" y="138113"/>
                      </a:cubicBezTo>
                      <a:cubicBezTo>
                        <a:pt x="1883569" y="128588"/>
                        <a:pt x="2060576" y="134938"/>
                        <a:pt x="2166938" y="138113"/>
                      </a:cubicBezTo>
                      <a:cubicBezTo>
                        <a:pt x="2273300" y="141288"/>
                        <a:pt x="2316956" y="133351"/>
                        <a:pt x="2409825" y="157163"/>
                      </a:cubicBezTo>
                      <a:cubicBezTo>
                        <a:pt x="2502694" y="180975"/>
                        <a:pt x="2643981" y="250032"/>
                        <a:pt x="2724150" y="280988"/>
                      </a:cubicBezTo>
                      <a:cubicBezTo>
                        <a:pt x="2804319" y="311944"/>
                        <a:pt x="2808288" y="326231"/>
                        <a:pt x="2890838" y="342900"/>
                      </a:cubicBezTo>
                      <a:cubicBezTo>
                        <a:pt x="2973388" y="359569"/>
                        <a:pt x="3096419" y="370284"/>
                        <a:pt x="3219450" y="381000"/>
                      </a:cubicBezTo>
                    </a:path>
                  </a:pathLst>
                </a:custGeom>
                <a:noFill/>
                <a:ln w="19050" cap="flat" cmpd="sng" algn="ctr">
                  <a:solidFill>
                    <a:srgbClr val="FFFF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4" name="任意多边形 18"/>
                <p:cNvSpPr/>
                <p:nvPr/>
              </p:nvSpPr>
              <p:spPr>
                <a:xfrm>
                  <a:off x="3799830" y="5688112"/>
                  <a:ext cx="2938180" cy="413175"/>
                </a:xfrm>
                <a:custGeom>
                  <a:avLst/>
                  <a:gdLst>
                    <a:gd name="connsiteX0" fmla="*/ 0 w 3214687"/>
                    <a:gd name="connsiteY0" fmla="*/ 0 h 438150"/>
                    <a:gd name="connsiteX1" fmla="*/ 257175 w 3214687"/>
                    <a:gd name="connsiteY1" fmla="*/ 52388 h 438150"/>
                    <a:gd name="connsiteX2" fmla="*/ 542925 w 3214687"/>
                    <a:gd name="connsiteY2" fmla="*/ 138113 h 438150"/>
                    <a:gd name="connsiteX3" fmla="*/ 995362 w 3214687"/>
                    <a:gd name="connsiteY3" fmla="*/ 200025 h 438150"/>
                    <a:gd name="connsiteX4" fmla="*/ 1319212 w 3214687"/>
                    <a:gd name="connsiteY4" fmla="*/ 223838 h 438150"/>
                    <a:gd name="connsiteX5" fmla="*/ 1552575 w 3214687"/>
                    <a:gd name="connsiteY5" fmla="*/ 176213 h 438150"/>
                    <a:gd name="connsiteX6" fmla="*/ 1933575 w 3214687"/>
                    <a:gd name="connsiteY6" fmla="*/ 100013 h 438150"/>
                    <a:gd name="connsiteX7" fmla="*/ 2152650 w 3214687"/>
                    <a:gd name="connsiteY7" fmla="*/ 119063 h 438150"/>
                    <a:gd name="connsiteX8" fmla="*/ 2333625 w 3214687"/>
                    <a:gd name="connsiteY8" fmla="*/ 166688 h 438150"/>
                    <a:gd name="connsiteX9" fmla="*/ 2571750 w 3214687"/>
                    <a:gd name="connsiteY9" fmla="*/ 285750 h 438150"/>
                    <a:gd name="connsiteX10" fmla="*/ 2905125 w 3214687"/>
                    <a:gd name="connsiteY10" fmla="*/ 352425 h 438150"/>
                    <a:gd name="connsiteX11" fmla="*/ 3081337 w 3214687"/>
                    <a:gd name="connsiteY11" fmla="*/ 381000 h 438150"/>
                    <a:gd name="connsiteX12" fmla="*/ 3214687 w 3214687"/>
                    <a:gd name="connsiteY12"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4687" h="438150">
                      <a:moveTo>
                        <a:pt x="0" y="0"/>
                      </a:moveTo>
                      <a:cubicBezTo>
                        <a:pt x="83344" y="14684"/>
                        <a:pt x="166688" y="29369"/>
                        <a:pt x="257175" y="52388"/>
                      </a:cubicBezTo>
                      <a:cubicBezTo>
                        <a:pt x="347662" y="75407"/>
                        <a:pt x="419894" y="113507"/>
                        <a:pt x="542925" y="138113"/>
                      </a:cubicBezTo>
                      <a:cubicBezTo>
                        <a:pt x="665956" y="162719"/>
                        <a:pt x="865981" y="185738"/>
                        <a:pt x="995362" y="200025"/>
                      </a:cubicBezTo>
                      <a:cubicBezTo>
                        <a:pt x="1124743" y="214312"/>
                        <a:pt x="1226343" y="227807"/>
                        <a:pt x="1319212" y="223838"/>
                      </a:cubicBezTo>
                      <a:cubicBezTo>
                        <a:pt x="1412081" y="219869"/>
                        <a:pt x="1552575" y="176213"/>
                        <a:pt x="1552575" y="176213"/>
                      </a:cubicBezTo>
                      <a:cubicBezTo>
                        <a:pt x="1654969" y="155576"/>
                        <a:pt x="1833563" y="109538"/>
                        <a:pt x="1933575" y="100013"/>
                      </a:cubicBezTo>
                      <a:cubicBezTo>
                        <a:pt x="2033587" y="90488"/>
                        <a:pt x="2085975" y="107951"/>
                        <a:pt x="2152650" y="119063"/>
                      </a:cubicBezTo>
                      <a:cubicBezTo>
                        <a:pt x="2219325" y="130176"/>
                        <a:pt x="2263775" y="138907"/>
                        <a:pt x="2333625" y="166688"/>
                      </a:cubicBezTo>
                      <a:cubicBezTo>
                        <a:pt x="2403475" y="194469"/>
                        <a:pt x="2476500" y="254794"/>
                        <a:pt x="2571750" y="285750"/>
                      </a:cubicBezTo>
                      <a:cubicBezTo>
                        <a:pt x="2667000" y="316706"/>
                        <a:pt x="2820194" y="336550"/>
                        <a:pt x="2905125" y="352425"/>
                      </a:cubicBezTo>
                      <a:cubicBezTo>
                        <a:pt x="2990056" y="368300"/>
                        <a:pt x="3029743" y="366713"/>
                        <a:pt x="3081337" y="381000"/>
                      </a:cubicBezTo>
                      <a:cubicBezTo>
                        <a:pt x="3132931" y="395287"/>
                        <a:pt x="3173809" y="416718"/>
                        <a:pt x="3214687" y="438150"/>
                      </a:cubicBezTo>
                    </a:path>
                  </a:pathLst>
                </a:custGeom>
                <a:noFill/>
                <a:ln w="19050" cap="flat" cmpd="sng" algn="ctr">
                  <a:solidFill>
                    <a:srgbClr val="FFFF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5" name="图片 24"/>
                <p:cNvPicPr>
                  <a:picLocks noChangeAspect="1"/>
                </p:cNvPicPr>
                <p:nvPr/>
              </p:nvPicPr>
              <p:blipFill>
                <a:blip r:embed="rId11"/>
                <a:stretch>
                  <a:fillRect/>
                </a:stretch>
              </p:blipFill>
              <p:spPr>
                <a:xfrm>
                  <a:off x="3950543" y="6288784"/>
                  <a:ext cx="1542420" cy="524300"/>
                </a:xfrm>
                <a:prstGeom prst="rect">
                  <a:avLst/>
                </a:prstGeom>
              </p:spPr>
            </p:pic>
            <p:sp>
              <p:nvSpPr>
                <p:cNvPr id="156" name="任意多边形 93"/>
                <p:cNvSpPr/>
                <p:nvPr/>
              </p:nvSpPr>
              <p:spPr>
                <a:xfrm>
                  <a:off x="3788346" y="5463343"/>
                  <a:ext cx="2942533" cy="359283"/>
                </a:xfrm>
                <a:custGeom>
                  <a:avLst/>
                  <a:gdLst>
                    <a:gd name="connsiteX0" fmla="*/ 0 w 3219450"/>
                    <a:gd name="connsiteY0" fmla="*/ 0 h 381000"/>
                    <a:gd name="connsiteX1" fmla="*/ 180975 w 3219450"/>
                    <a:gd name="connsiteY1" fmla="*/ 28575 h 381000"/>
                    <a:gd name="connsiteX2" fmla="*/ 409575 w 3219450"/>
                    <a:gd name="connsiteY2" fmla="*/ 76200 h 381000"/>
                    <a:gd name="connsiteX3" fmla="*/ 585788 w 3219450"/>
                    <a:gd name="connsiteY3" fmla="*/ 147638 h 381000"/>
                    <a:gd name="connsiteX4" fmla="*/ 876300 w 3219450"/>
                    <a:gd name="connsiteY4" fmla="*/ 214313 h 381000"/>
                    <a:gd name="connsiteX5" fmla="*/ 1181100 w 3219450"/>
                    <a:gd name="connsiteY5" fmla="*/ 257175 h 381000"/>
                    <a:gd name="connsiteX6" fmla="*/ 1495425 w 3219450"/>
                    <a:gd name="connsiteY6" fmla="*/ 195263 h 381000"/>
                    <a:gd name="connsiteX7" fmla="*/ 1771650 w 3219450"/>
                    <a:gd name="connsiteY7" fmla="*/ 138113 h 381000"/>
                    <a:gd name="connsiteX8" fmla="*/ 2166938 w 3219450"/>
                    <a:gd name="connsiteY8" fmla="*/ 138113 h 381000"/>
                    <a:gd name="connsiteX9" fmla="*/ 2409825 w 3219450"/>
                    <a:gd name="connsiteY9" fmla="*/ 157163 h 381000"/>
                    <a:gd name="connsiteX10" fmla="*/ 2724150 w 3219450"/>
                    <a:gd name="connsiteY10" fmla="*/ 280988 h 381000"/>
                    <a:gd name="connsiteX11" fmla="*/ 2890838 w 3219450"/>
                    <a:gd name="connsiteY11" fmla="*/ 342900 h 381000"/>
                    <a:gd name="connsiteX12" fmla="*/ 3219450 w 3219450"/>
                    <a:gd name="connsiteY12"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450" h="381000">
                      <a:moveTo>
                        <a:pt x="0" y="0"/>
                      </a:moveTo>
                      <a:cubicBezTo>
                        <a:pt x="56356" y="7937"/>
                        <a:pt x="112712" y="15875"/>
                        <a:pt x="180975" y="28575"/>
                      </a:cubicBezTo>
                      <a:cubicBezTo>
                        <a:pt x="249238" y="41275"/>
                        <a:pt x="342106" y="56356"/>
                        <a:pt x="409575" y="76200"/>
                      </a:cubicBezTo>
                      <a:cubicBezTo>
                        <a:pt x="477044" y="96044"/>
                        <a:pt x="508001" y="124619"/>
                        <a:pt x="585788" y="147638"/>
                      </a:cubicBezTo>
                      <a:cubicBezTo>
                        <a:pt x="663575" y="170657"/>
                        <a:pt x="777081" y="196057"/>
                        <a:pt x="876300" y="214313"/>
                      </a:cubicBezTo>
                      <a:cubicBezTo>
                        <a:pt x="975519" y="232569"/>
                        <a:pt x="1077913" y="260350"/>
                        <a:pt x="1181100" y="257175"/>
                      </a:cubicBezTo>
                      <a:cubicBezTo>
                        <a:pt x="1284287" y="254000"/>
                        <a:pt x="1495425" y="195263"/>
                        <a:pt x="1495425" y="195263"/>
                      </a:cubicBezTo>
                      <a:cubicBezTo>
                        <a:pt x="1593850" y="175419"/>
                        <a:pt x="1659731" y="147638"/>
                        <a:pt x="1771650" y="138113"/>
                      </a:cubicBezTo>
                      <a:cubicBezTo>
                        <a:pt x="1883569" y="128588"/>
                        <a:pt x="2060576" y="134938"/>
                        <a:pt x="2166938" y="138113"/>
                      </a:cubicBezTo>
                      <a:cubicBezTo>
                        <a:pt x="2273300" y="141288"/>
                        <a:pt x="2316956" y="133351"/>
                        <a:pt x="2409825" y="157163"/>
                      </a:cubicBezTo>
                      <a:cubicBezTo>
                        <a:pt x="2502694" y="180975"/>
                        <a:pt x="2643981" y="250032"/>
                        <a:pt x="2724150" y="280988"/>
                      </a:cubicBezTo>
                      <a:cubicBezTo>
                        <a:pt x="2804319" y="311944"/>
                        <a:pt x="2808288" y="326231"/>
                        <a:pt x="2890838" y="342900"/>
                      </a:cubicBezTo>
                      <a:cubicBezTo>
                        <a:pt x="2973388" y="359569"/>
                        <a:pt x="3096419" y="370284"/>
                        <a:pt x="3219450" y="381000"/>
                      </a:cubicBezTo>
                    </a:path>
                  </a:pathLst>
                </a:custGeom>
                <a:noFill/>
                <a:ln w="19050" cap="flat" cmpd="sng" algn="ctr">
                  <a:solidFill>
                    <a:srgbClr val="FFFF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7" name="文本框 23"/>
                <p:cNvSpPr txBox="1"/>
                <p:nvPr/>
              </p:nvSpPr>
              <p:spPr>
                <a:xfrm>
                  <a:off x="6593547" y="4504664"/>
                  <a:ext cx="806736" cy="414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T50</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8" name="文本框 94"/>
                <p:cNvSpPr txBox="1"/>
                <p:nvPr/>
              </p:nvSpPr>
              <p:spPr>
                <a:xfrm>
                  <a:off x="6617688" y="5419863"/>
                  <a:ext cx="715659" cy="414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T60</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 name="文本框 95"/>
                <p:cNvSpPr txBox="1"/>
                <p:nvPr/>
              </p:nvSpPr>
              <p:spPr>
                <a:xfrm>
                  <a:off x="6635043" y="5647720"/>
                  <a:ext cx="775155" cy="414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T61</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0" name="文本框 96"/>
                <p:cNvSpPr txBox="1"/>
                <p:nvPr/>
              </p:nvSpPr>
              <p:spPr>
                <a:xfrm>
                  <a:off x="6642631" y="5905077"/>
                  <a:ext cx="961124" cy="414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T62</a:t>
                  </a:r>
                  <a:endParaRPr kumimoji="0" lang="zh-CN" altLang="en-US" sz="105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2" name="图片 5"/>
                <p:cNvPicPr>
                  <a:picLocks noChangeAspect="1"/>
                </p:cNvPicPr>
                <p:nvPr/>
              </p:nvPicPr>
              <p:blipFill rotWithShape="1">
                <a:blip r:embed="rId9"/>
                <a:srcRect l="-366" t="83683" r="7025" b="3003"/>
                <a:stretch/>
              </p:blipFill>
              <p:spPr>
                <a:xfrm>
                  <a:off x="3746333" y="6161170"/>
                  <a:ext cx="2325341" cy="546908"/>
                </a:xfrm>
                <a:prstGeom prst="rect">
                  <a:avLst/>
                </a:prstGeom>
              </p:spPr>
            </p:pic>
          </p:grpSp>
          <p:grpSp>
            <p:nvGrpSpPr>
              <p:cNvPr id="73" name="组合 72"/>
              <p:cNvGrpSpPr/>
              <p:nvPr/>
            </p:nvGrpSpPr>
            <p:grpSpPr>
              <a:xfrm>
                <a:off x="5647739" y="6027208"/>
                <a:ext cx="2010411" cy="346472"/>
                <a:chOff x="5453415" y="3130038"/>
                <a:chExt cx="2010411" cy="346472"/>
              </a:xfrm>
            </p:grpSpPr>
            <p:grpSp>
              <p:nvGrpSpPr>
                <p:cNvPr id="74" name="组合 73"/>
                <p:cNvGrpSpPr/>
                <p:nvPr/>
              </p:nvGrpSpPr>
              <p:grpSpPr>
                <a:xfrm>
                  <a:off x="5453415" y="3130038"/>
                  <a:ext cx="820588" cy="331769"/>
                  <a:chOff x="5453415" y="3130038"/>
                  <a:chExt cx="820588" cy="331769"/>
                </a:xfrm>
              </p:grpSpPr>
              <p:sp>
                <p:nvSpPr>
                  <p:cNvPr id="83" name="矩形 12">
                    <a:extLst>
                      <a:ext uri="{FF2B5EF4-FFF2-40B4-BE49-F238E27FC236}">
                        <a16:creationId xmlns:a16="http://schemas.microsoft.com/office/drawing/2014/main" id="{663B991F-DA60-4514-9E0B-9F725ECB925D}"/>
                      </a:ext>
                    </a:extLst>
                  </p:cNvPr>
                  <p:cNvSpPr/>
                  <p:nvPr/>
                </p:nvSpPr>
                <p:spPr>
                  <a:xfrm>
                    <a:off x="5713279" y="3130038"/>
                    <a:ext cx="206953" cy="102049"/>
                  </a:xfrm>
                  <a:prstGeom prst="rect">
                    <a:avLst/>
                  </a:prstGeom>
                  <a:solidFill>
                    <a:srgbClr val="0000FF"/>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4" name="文本框 13">
                    <a:extLst>
                      <a:ext uri="{FF2B5EF4-FFF2-40B4-BE49-F238E27FC236}">
                        <a16:creationId xmlns:a16="http://schemas.microsoft.com/office/drawing/2014/main" id="{E83C2DFC-9C18-4967-83B7-C2E42957F6B2}"/>
                      </a:ext>
                    </a:extLst>
                  </p:cNvPr>
                  <p:cNvSpPr txBox="1"/>
                  <p:nvPr/>
                </p:nvSpPr>
                <p:spPr>
                  <a:xfrm>
                    <a:off x="5453415" y="3207891"/>
                    <a:ext cx="820588"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sand-sand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nvGrpSpPr>
                <p:cNvPr id="75" name="组合 74"/>
                <p:cNvGrpSpPr/>
                <p:nvPr/>
              </p:nvGrpSpPr>
              <p:grpSpPr>
                <a:xfrm>
                  <a:off x="6740862" y="3148726"/>
                  <a:ext cx="722964" cy="327784"/>
                  <a:chOff x="6740862" y="3148726"/>
                  <a:chExt cx="722964" cy="327784"/>
                </a:xfrm>
              </p:grpSpPr>
              <p:sp>
                <p:nvSpPr>
                  <p:cNvPr id="79" name="矩形 14">
                    <a:extLst>
                      <a:ext uri="{FF2B5EF4-FFF2-40B4-BE49-F238E27FC236}">
                        <a16:creationId xmlns:a16="http://schemas.microsoft.com/office/drawing/2014/main" id="{E915CD9C-8C2A-4E90-9B38-99F6B113B737}"/>
                      </a:ext>
                    </a:extLst>
                  </p:cNvPr>
                  <p:cNvSpPr/>
                  <p:nvPr/>
                </p:nvSpPr>
                <p:spPr>
                  <a:xfrm>
                    <a:off x="6939549" y="3148726"/>
                    <a:ext cx="206953" cy="102049"/>
                  </a:xfrm>
                  <a:prstGeom prst="rect">
                    <a:avLst/>
                  </a:prstGeom>
                  <a:solidFill>
                    <a:srgbClr val="00FF00"/>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0" name="文本框 15">
                    <a:extLst>
                      <a:ext uri="{FF2B5EF4-FFF2-40B4-BE49-F238E27FC236}">
                        <a16:creationId xmlns:a16="http://schemas.microsoft.com/office/drawing/2014/main" id="{F5A41286-640A-4E78-9361-423A7EF6FA03}"/>
                      </a:ext>
                    </a:extLst>
                  </p:cNvPr>
                  <p:cNvSpPr txBox="1"/>
                  <p:nvPr/>
                </p:nvSpPr>
                <p:spPr>
                  <a:xfrm>
                    <a:off x="6740862" y="3222594"/>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mud-mud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nvGrpSpPr>
                <p:cNvPr id="76" name="组合 75"/>
                <p:cNvGrpSpPr/>
                <p:nvPr/>
              </p:nvGrpSpPr>
              <p:grpSpPr>
                <a:xfrm>
                  <a:off x="6122708" y="3145625"/>
                  <a:ext cx="722964" cy="322747"/>
                  <a:chOff x="6122708" y="3145625"/>
                  <a:chExt cx="722964" cy="322747"/>
                </a:xfrm>
              </p:grpSpPr>
              <p:sp>
                <p:nvSpPr>
                  <p:cNvPr id="77" name="矩形 16">
                    <a:extLst>
                      <a:ext uri="{FF2B5EF4-FFF2-40B4-BE49-F238E27FC236}">
                        <a16:creationId xmlns:a16="http://schemas.microsoft.com/office/drawing/2014/main" id="{F2078C88-5924-42C0-BDC4-A7DDB53BD622}"/>
                      </a:ext>
                    </a:extLst>
                  </p:cNvPr>
                  <p:cNvSpPr/>
                  <p:nvPr/>
                </p:nvSpPr>
                <p:spPr>
                  <a:xfrm>
                    <a:off x="6348841" y="3145625"/>
                    <a:ext cx="206953" cy="102049"/>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8" name="文本框 17">
                    <a:extLst>
                      <a:ext uri="{FF2B5EF4-FFF2-40B4-BE49-F238E27FC236}">
                        <a16:creationId xmlns:a16="http://schemas.microsoft.com/office/drawing/2014/main" id="{B4DF86F5-46F2-46D4-82E0-C6DB48AC3FFF}"/>
                      </a:ext>
                    </a:extLst>
                  </p:cNvPr>
                  <p:cNvSpPr txBox="1"/>
                  <p:nvPr/>
                </p:nvSpPr>
                <p:spPr>
                  <a:xfrm>
                    <a:off x="6122708" y="3214456"/>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sand-mud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grpSp>
      </p:grpSp>
      <p:sp>
        <p:nvSpPr>
          <p:cNvPr id="11" name="矩形 10"/>
          <p:cNvSpPr/>
          <p:nvPr/>
        </p:nvSpPr>
        <p:spPr>
          <a:xfrm>
            <a:off x="9503631" y="5169328"/>
            <a:ext cx="2526907" cy="1323439"/>
          </a:xfrm>
          <a:prstGeom prst="rect">
            <a:avLst/>
          </a:prstGeom>
        </p:spPr>
        <p:txBody>
          <a:bodyPr wrap="square">
            <a:spAutoFit/>
          </a:bodyPr>
          <a:lstStyle/>
          <a:p>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Result:</a:t>
            </a:r>
          </a:p>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the 3D fault plane SGR of the fault in </a:t>
            </a:r>
            <a:r>
              <a:rPr lang="en-US" altLang="zh-CN" sz="1600" b="1" dirty="0" err="1">
                <a:latin typeface="Times New Roman" panose="02020603050405020304" pitchFamily="18" charset="0"/>
                <a:ea typeface="微软雅黑" panose="020B0503020204020204" pitchFamily="34" charset="-122"/>
                <a:cs typeface="Times New Roman" panose="02020603050405020304" pitchFamily="18" charset="0"/>
              </a:rPr>
              <a:t>Wenchang</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9-7 oil-bearing structure reaches 40%-55</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551FEC2C-525A-4BB6-B4F9-0D9EC22AF812}"/>
              </a:ext>
            </a:extLst>
          </p:cNvPr>
          <p:cNvSpPr/>
          <p:nvPr/>
        </p:nvSpPr>
        <p:spPr>
          <a:xfrm>
            <a:off x="-343449" y="74889"/>
            <a:ext cx="8331032" cy="584775"/>
          </a:xfrm>
          <a:prstGeom prst="rect">
            <a:avLst/>
          </a:prstGeom>
        </p:spPr>
        <p:txBody>
          <a:bodyPr wrap="square">
            <a:spAutoFit/>
          </a:bodyPr>
          <a:lstStyle/>
          <a:p>
            <a:pPr lvl="0" algn="ctr">
              <a:defRPr/>
            </a:pPr>
            <a:r>
              <a:rPr kumimoji="1"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Results and evaluation in the study </a:t>
            </a:r>
            <a:r>
              <a:rPr kumimoji="1"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area</a:t>
            </a:r>
            <a:endPar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546433099"/>
      </p:ext>
    </p:extLst>
  </p:cSld>
  <p:clrMapOvr>
    <a:masterClrMapping/>
  </p:clrMapOvr>
  <mc:AlternateContent xmlns:mc="http://schemas.openxmlformats.org/markup-compatibility/2006" xmlns:p14="http://schemas.microsoft.com/office/powerpoint/2010/main">
    <mc:Choice Requires="p14">
      <p:transition spd="slow" p14:dur="2000" advTm="2166"/>
    </mc:Choice>
    <mc:Fallback xmlns="">
      <p:transition spd="slow" advTm="216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145546B-1CEE-44D7-A329-A4D05955CD1F}"/>
              </a:ext>
            </a:extLst>
          </p:cNvPr>
          <p:cNvSpPr/>
          <p:nvPr/>
        </p:nvSpPr>
        <p:spPr>
          <a:xfrm>
            <a:off x="9275559" y="1773713"/>
            <a:ext cx="2940539" cy="369332"/>
          </a:xfrm>
          <a:prstGeom prst="rect">
            <a:avLst/>
          </a:prstGeom>
        </p:spPr>
        <p:txBody>
          <a:bodyPr wrap="square">
            <a:spAutoFit/>
          </a:bodyPr>
          <a:lstStyle/>
          <a:p>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Target-1 structure</a:t>
            </a:r>
            <a:endParaRPr lang="zh-CN" altLang="en-US" dirty="0">
              <a:solidFill>
                <a:srgbClr val="0000FF"/>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E3CFFDD-C91B-438B-9B45-90AE3DC3BA35}"/>
              </a:ext>
            </a:extLst>
          </p:cNvPr>
          <p:cNvSpPr txBox="1"/>
          <p:nvPr/>
        </p:nvSpPr>
        <p:spPr>
          <a:xfrm>
            <a:off x="9261358" y="4556288"/>
            <a:ext cx="2752234" cy="369332"/>
          </a:xfrm>
          <a:prstGeom prst="rect">
            <a:avLst/>
          </a:prstGeom>
          <a:noFill/>
        </p:spPr>
        <p:txBody>
          <a:bodyPr wrap="square" rtlCol="0">
            <a:spAutoFit/>
          </a:bodyPr>
          <a:lstStyle/>
          <a:p>
            <a:pPr>
              <a:defRPr/>
            </a:pPr>
            <a:r>
              <a:rPr kumimoji="0" lang="en-US" altLang="zh-CN" sz="1800" b="1" i="0" u="none" strike="noStrike" kern="1200" cap="none" spc="0" normalizeH="0" baseline="0" noProof="0" dirty="0" smtClean="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Target-2 </a:t>
            </a: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structure</a:t>
            </a:r>
            <a:endParaRPr kumimoji="0" lang="zh-CN" altLang="en-US" sz="1800" b="1" i="0" u="none" strike="noStrike" kern="1200" cap="none" spc="0" normalizeH="0" baseline="0" noProof="0" dirty="0">
              <a:ln>
                <a:noFill/>
              </a:ln>
              <a:solidFill>
                <a:srgbClr val="0A0B0D"/>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rotWithShape="1">
          <a:blip r:embed="rId3"/>
          <a:srcRect l="14603" t="10024" r="3074" b="10471"/>
          <a:stretch/>
        </p:blipFill>
        <p:spPr>
          <a:xfrm>
            <a:off x="9258300" y="0"/>
            <a:ext cx="2933700" cy="719987"/>
          </a:xfrm>
          <a:prstGeom prst="rect">
            <a:avLst/>
          </a:prstGeom>
        </p:spPr>
      </p:pic>
      <p:sp>
        <p:nvSpPr>
          <p:cNvPr id="21" name="Rectangle 9">
            <a:extLst>
              <a:ext uri="{FF2B5EF4-FFF2-40B4-BE49-F238E27FC236}">
                <a16:creationId xmlns:a16="http://schemas.microsoft.com/office/drawing/2014/main" id="{56A4FC82-FD1C-4223-99B9-AA8CF9BF4B9A}"/>
              </a:ext>
            </a:extLst>
          </p:cNvPr>
          <p:cNvSpPr>
            <a:spLocks noChangeArrowheads="1"/>
          </p:cNvSpPr>
          <p:nvPr/>
        </p:nvSpPr>
        <p:spPr bwMode="auto">
          <a:xfrm>
            <a:off x="0" y="730547"/>
            <a:ext cx="12192000" cy="79549"/>
          </a:xfrm>
          <a:prstGeom prst="rect">
            <a:avLst/>
          </a:prstGeom>
          <a:solidFill>
            <a:schemeClr val="accent1"/>
          </a:solidFill>
          <a:ln>
            <a:noFill/>
          </a:ln>
        </p:spPr>
        <p:txBody>
          <a:bodyPr wrap="none" anchor="ctr"/>
          <a:lstStyle/>
          <a:p>
            <a:pPr algn="ctr" eaLnBrk="1" hangingPunct="1">
              <a:spcBef>
                <a:spcPct val="20000"/>
              </a:spcBef>
            </a:pPr>
            <a:endParaRPr lang="zh-CN" altLang="en-US" sz="3200">
              <a:solidFill>
                <a:srgbClr val="3399FF"/>
              </a:solidFill>
              <a:ea typeface="黑体" pitchFamily="49" charset="-122"/>
            </a:endParaRPr>
          </a:p>
        </p:txBody>
      </p:sp>
      <p:sp>
        <p:nvSpPr>
          <p:cNvPr id="127" name="文本框 126">
            <a:extLst>
              <a:ext uri="{FF2B5EF4-FFF2-40B4-BE49-F238E27FC236}">
                <a16:creationId xmlns:a16="http://schemas.microsoft.com/office/drawing/2014/main" id="{41EB907C-0B7E-435F-B64D-1DB196F0F775}"/>
              </a:ext>
            </a:extLst>
          </p:cNvPr>
          <p:cNvSpPr txBox="1"/>
          <p:nvPr/>
        </p:nvSpPr>
        <p:spPr>
          <a:xfrm>
            <a:off x="96715" y="994101"/>
            <a:ext cx="11969128" cy="461665"/>
          </a:xfrm>
          <a:prstGeom prst="rect">
            <a:avLst/>
          </a:prstGeom>
          <a:noFill/>
          <a:ln>
            <a:noFill/>
          </a:ln>
        </p:spPr>
        <p:txBody>
          <a:bodyPr wrap="square" rtlCol="0">
            <a:spAutoFit/>
          </a:bodyPr>
          <a:lstStyle/>
          <a:p>
            <a:pPr algn="ct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Assessing the riskiness of the target area to be drilled</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9" name="矩形 128">
            <a:extLst>
              <a:ext uri="{FF2B5EF4-FFF2-40B4-BE49-F238E27FC236}">
                <a16:creationId xmlns:a16="http://schemas.microsoft.com/office/drawing/2014/main" id="{A145546B-1CEE-44D7-A329-A4D05955CD1F}"/>
              </a:ext>
            </a:extLst>
          </p:cNvPr>
          <p:cNvSpPr/>
          <p:nvPr/>
        </p:nvSpPr>
        <p:spPr>
          <a:xfrm>
            <a:off x="9275559" y="2189065"/>
            <a:ext cx="2819780" cy="1815882"/>
          </a:xfrm>
          <a:prstGeom prst="rect">
            <a:avLst/>
          </a:prstGeom>
        </p:spPr>
        <p:txBody>
          <a:bodyPr wrap="square">
            <a:spAutoFit/>
          </a:bodyPr>
          <a:lstStyle/>
          <a:p>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Result: </a:t>
            </a:r>
            <a:endPar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3D fault plane SGR in target 1 reaches 35%-</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55%(high) , which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is </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supposed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to be the next promising area in the study </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area</a:t>
            </a:r>
          </a:p>
        </p:txBody>
      </p:sp>
      <p:grpSp>
        <p:nvGrpSpPr>
          <p:cNvPr id="7" name="组合 6"/>
          <p:cNvGrpSpPr>
            <a:grpSpLocks noChangeAspect="1"/>
          </p:cNvGrpSpPr>
          <p:nvPr/>
        </p:nvGrpSpPr>
        <p:grpSpPr>
          <a:xfrm>
            <a:off x="282202" y="1748116"/>
            <a:ext cx="8838990" cy="2354249"/>
            <a:chOff x="273313" y="1635226"/>
            <a:chExt cx="8052053" cy="1761795"/>
          </a:xfrm>
        </p:grpSpPr>
        <p:pic>
          <p:nvPicPr>
            <p:cNvPr id="81" name="图片 14">
              <a:extLst>
                <a:ext uri="{FF2B5EF4-FFF2-40B4-BE49-F238E27FC236}">
                  <a16:creationId xmlns:a16="http://schemas.microsoft.com/office/drawing/2014/main" id="{E06118BB-F02D-400F-9689-D8F1D8910548}"/>
                </a:ext>
              </a:extLst>
            </p:cNvPr>
            <p:cNvPicPr>
              <a:picLocks noChangeAspect="1"/>
            </p:cNvPicPr>
            <p:nvPr/>
          </p:nvPicPr>
          <p:blipFill>
            <a:blip r:embed="rId4"/>
            <a:stretch>
              <a:fillRect/>
            </a:stretch>
          </p:blipFill>
          <p:spPr>
            <a:xfrm>
              <a:off x="3125225" y="1635226"/>
              <a:ext cx="2767252" cy="1705143"/>
            </a:xfrm>
            <a:prstGeom prst="rect">
              <a:avLst/>
            </a:prstGeom>
          </p:spPr>
        </p:pic>
        <p:grpSp>
          <p:nvGrpSpPr>
            <p:cNvPr id="116" name="组合 6">
              <a:extLst>
                <a:ext uri="{FF2B5EF4-FFF2-40B4-BE49-F238E27FC236}">
                  <a16:creationId xmlns:a16="http://schemas.microsoft.com/office/drawing/2014/main" id="{0BE9D1B4-A5C6-40A5-ABD1-38FCF4A67021}"/>
                </a:ext>
              </a:extLst>
            </p:cNvPr>
            <p:cNvGrpSpPr/>
            <p:nvPr/>
          </p:nvGrpSpPr>
          <p:grpSpPr>
            <a:xfrm>
              <a:off x="273313" y="1650327"/>
              <a:ext cx="2797747" cy="1664732"/>
              <a:chOff x="7901319" y="1274058"/>
              <a:chExt cx="3778129" cy="2353613"/>
            </a:xfrm>
          </p:grpSpPr>
          <p:pic>
            <p:nvPicPr>
              <p:cNvPr id="118" name="图片 5">
                <a:extLst>
                  <a:ext uri="{FF2B5EF4-FFF2-40B4-BE49-F238E27FC236}">
                    <a16:creationId xmlns:a16="http://schemas.microsoft.com/office/drawing/2014/main" id="{5A38E6E5-89D7-4869-9E0A-01427F6AAE5D}"/>
                  </a:ext>
                </a:extLst>
              </p:cNvPr>
              <p:cNvPicPr>
                <a:picLocks noChangeAspect="1"/>
              </p:cNvPicPr>
              <p:nvPr/>
            </p:nvPicPr>
            <p:blipFill rotWithShape="1">
              <a:blip r:embed="rId5"/>
              <a:srcRect l="20981" t="40277" r="7482" b="2429"/>
              <a:stretch/>
            </p:blipFill>
            <p:spPr>
              <a:xfrm>
                <a:off x="7901319" y="1274058"/>
                <a:ext cx="3778129" cy="2353613"/>
              </a:xfrm>
              <a:prstGeom prst="rect">
                <a:avLst/>
              </a:prstGeom>
              <a:ln>
                <a:solidFill>
                  <a:schemeClr val="tx1"/>
                </a:solidFill>
              </a:ln>
            </p:spPr>
          </p:pic>
          <p:sp>
            <p:nvSpPr>
              <p:cNvPr id="120" name="任意多边形: 形状 1">
                <a:extLst>
                  <a:ext uri="{FF2B5EF4-FFF2-40B4-BE49-F238E27FC236}">
                    <a16:creationId xmlns:a16="http://schemas.microsoft.com/office/drawing/2014/main" id="{A259D28A-C5B7-4BBD-B813-DE68D49AAF5B}"/>
                  </a:ext>
                </a:extLst>
              </p:cNvPr>
              <p:cNvSpPr/>
              <p:nvPr/>
            </p:nvSpPr>
            <p:spPr>
              <a:xfrm>
                <a:off x="10266117" y="2198094"/>
                <a:ext cx="271462" cy="276225"/>
              </a:xfrm>
              <a:custGeom>
                <a:avLst/>
                <a:gdLst>
                  <a:gd name="connsiteX0" fmla="*/ 0 w 271462"/>
                  <a:gd name="connsiteY0" fmla="*/ 0 h 276225"/>
                  <a:gd name="connsiteX1" fmla="*/ 271462 w 271462"/>
                  <a:gd name="connsiteY1" fmla="*/ 276225 h 276225"/>
                </a:gdLst>
                <a:ahLst/>
                <a:cxnLst>
                  <a:cxn ang="0">
                    <a:pos x="connsiteX0" y="connsiteY0"/>
                  </a:cxn>
                  <a:cxn ang="0">
                    <a:pos x="connsiteX1" y="connsiteY1"/>
                  </a:cxn>
                </a:cxnLst>
                <a:rect l="l" t="t" r="r" b="b"/>
                <a:pathLst>
                  <a:path w="271462" h="276225">
                    <a:moveTo>
                      <a:pt x="0" y="0"/>
                    </a:moveTo>
                    <a:lnTo>
                      <a:pt x="271462" y="276225"/>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 name="组合 2"/>
            <p:cNvGrpSpPr/>
            <p:nvPr/>
          </p:nvGrpSpPr>
          <p:grpSpPr>
            <a:xfrm>
              <a:off x="5906521" y="1635793"/>
              <a:ext cx="2418845" cy="1761228"/>
              <a:chOff x="5923773" y="1609915"/>
              <a:chExt cx="2418845" cy="1761228"/>
            </a:xfrm>
          </p:grpSpPr>
          <p:pic>
            <p:nvPicPr>
              <p:cNvPr id="73" name="图片 7">
                <a:extLst>
                  <a:ext uri="{FF2B5EF4-FFF2-40B4-BE49-F238E27FC236}">
                    <a16:creationId xmlns:a16="http://schemas.microsoft.com/office/drawing/2014/main" id="{45F1DD71-408D-4527-8E38-3B94261CCC05}"/>
                  </a:ext>
                </a:extLst>
              </p:cNvPr>
              <p:cNvPicPr>
                <a:picLocks noChangeAspect="1"/>
              </p:cNvPicPr>
              <p:nvPr/>
            </p:nvPicPr>
            <p:blipFill>
              <a:blip r:embed="rId6"/>
              <a:stretch>
                <a:fillRect/>
              </a:stretch>
            </p:blipFill>
            <p:spPr>
              <a:xfrm>
                <a:off x="5948472" y="1609915"/>
                <a:ext cx="2394146" cy="1705143"/>
              </a:xfrm>
              <a:prstGeom prst="rect">
                <a:avLst/>
              </a:prstGeom>
            </p:spPr>
          </p:pic>
          <p:grpSp>
            <p:nvGrpSpPr>
              <p:cNvPr id="2" name="组合 1"/>
              <p:cNvGrpSpPr/>
              <p:nvPr/>
            </p:nvGrpSpPr>
            <p:grpSpPr>
              <a:xfrm>
                <a:off x="5923773" y="3038663"/>
                <a:ext cx="2015892" cy="332480"/>
                <a:chOff x="5619577" y="5989104"/>
                <a:chExt cx="2015892" cy="332480"/>
              </a:xfrm>
            </p:grpSpPr>
            <p:sp>
              <p:nvSpPr>
                <p:cNvPr id="47" name="矩形 12">
                  <a:extLst>
                    <a:ext uri="{FF2B5EF4-FFF2-40B4-BE49-F238E27FC236}">
                      <a16:creationId xmlns:a16="http://schemas.microsoft.com/office/drawing/2014/main" id="{663B991F-DA60-4514-9E0B-9F725ECB925D}"/>
                    </a:ext>
                  </a:extLst>
                </p:cNvPr>
                <p:cNvSpPr/>
                <p:nvPr/>
              </p:nvSpPr>
              <p:spPr>
                <a:xfrm>
                  <a:off x="5907603" y="5989104"/>
                  <a:ext cx="206953" cy="102049"/>
                </a:xfrm>
                <a:prstGeom prst="rect">
                  <a:avLst/>
                </a:prstGeom>
                <a:solidFill>
                  <a:srgbClr val="0000FF"/>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8" name="文本框 13">
                  <a:extLst>
                    <a:ext uri="{FF2B5EF4-FFF2-40B4-BE49-F238E27FC236}">
                      <a16:creationId xmlns:a16="http://schemas.microsoft.com/office/drawing/2014/main" id="{E83C2DFC-9C18-4967-83B7-C2E42957F6B2}"/>
                    </a:ext>
                  </a:extLst>
                </p:cNvPr>
                <p:cNvSpPr txBox="1"/>
                <p:nvPr/>
              </p:nvSpPr>
              <p:spPr>
                <a:xfrm>
                  <a:off x="5619577" y="6067668"/>
                  <a:ext cx="820588"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sand-sand</a:t>
                  </a:r>
                  <a:endParaRPr lang="zh-CN" altLang="en-US" sz="1050" b="1" dirty="0">
                    <a:solidFill>
                      <a:prstClr val="white"/>
                    </a:solidFill>
                    <a:latin typeface="黑体" panose="02010609060101010101" pitchFamily="49" charset="-122"/>
                    <a:ea typeface="黑体" panose="02010609060101010101" pitchFamily="49" charset="-122"/>
                  </a:endParaRPr>
                </a:p>
              </p:txBody>
            </p:sp>
            <p:sp>
              <p:nvSpPr>
                <p:cNvPr id="49" name="矩形 14">
                  <a:extLst>
                    <a:ext uri="{FF2B5EF4-FFF2-40B4-BE49-F238E27FC236}">
                      <a16:creationId xmlns:a16="http://schemas.microsoft.com/office/drawing/2014/main" id="{E915CD9C-8C2A-4E90-9B38-99F6B113B737}"/>
                    </a:ext>
                  </a:extLst>
                </p:cNvPr>
                <p:cNvSpPr/>
                <p:nvPr/>
              </p:nvSpPr>
              <p:spPr>
                <a:xfrm>
                  <a:off x="7133873" y="6007792"/>
                  <a:ext cx="206953" cy="102049"/>
                </a:xfrm>
                <a:prstGeom prst="rect">
                  <a:avLst/>
                </a:prstGeom>
                <a:solidFill>
                  <a:srgbClr val="00FF00"/>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0" name="文本框 15">
                  <a:extLst>
                    <a:ext uri="{FF2B5EF4-FFF2-40B4-BE49-F238E27FC236}">
                      <a16:creationId xmlns:a16="http://schemas.microsoft.com/office/drawing/2014/main" id="{F5A41286-640A-4E78-9361-423A7EF6FA03}"/>
                    </a:ext>
                  </a:extLst>
                </p:cNvPr>
                <p:cNvSpPr txBox="1"/>
                <p:nvPr/>
              </p:nvSpPr>
              <p:spPr>
                <a:xfrm>
                  <a:off x="6912505" y="6063991"/>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mud-mud</a:t>
                  </a:r>
                  <a:endParaRPr lang="zh-CN" altLang="en-US" sz="1050" b="1" dirty="0">
                    <a:solidFill>
                      <a:prstClr val="white"/>
                    </a:solidFill>
                    <a:latin typeface="黑体" panose="02010609060101010101" pitchFamily="49" charset="-122"/>
                    <a:ea typeface="黑体" panose="02010609060101010101" pitchFamily="49" charset="-122"/>
                  </a:endParaRPr>
                </a:p>
              </p:txBody>
            </p:sp>
            <p:sp>
              <p:nvSpPr>
                <p:cNvPr id="52" name="矩形 16">
                  <a:extLst>
                    <a:ext uri="{FF2B5EF4-FFF2-40B4-BE49-F238E27FC236}">
                      <a16:creationId xmlns:a16="http://schemas.microsoft.com/office/drawing/2014/main" id="{F2078C88-5924-42C0-BDC4-A7DDB53BD622}"/>
                    </a:ext>
                  </a:extLst>
                </p:cNvPr>
                <p:cNvSpPr/>
                <p:nvPr/>
              </p:nvSpPr>
              <p:spPr>
                <a:xfrm>
                  <a:off x="6543165" y="6004691"/>
                  <a:ext cx="206953" cy="102049"/>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3" name="文本框 17">
                  <a:extLst>
                    <a:ext uri="{FF2B5EF4-FFF2-40B4-BE49-F238E27FC236}">
                      <a16:creationId xmlns:a16="http://schemas.microsoft.com/office/drawing/2014/main" id="{B4DF86F5-46F2-46D4-82E0-C6DB48AC3FFF}"/>
                    </a:ext>
                  </a:extLst>
                </p:cNvPr>
                <p:cNvSpPr txBox="1"/>
                <p:nvPr/>
              </p:nvSpPr>
              <p:spPr>
                <a:xfrm>
                  <a:off x="6282775" y="6065829"/>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sand-mud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grpSp>
      <p:grpSp>
        <p:nvGrpSpPr>
          <p:cNvPr id="8" name="组合 7"/>
          <p:cNvGrpSpPr>
            <a:grpSpLocks noChangeAspect="1"/>
          </p:cNvGrpSpPr>
          <p:nvPr/>
        </p:nvGrpSpPr>
        <p:grpSpPr>
          <a:xfrm>
            <a:off x="282201" y="4241674"/>
            <a:ext cx="8875119" cy="2471026"/>
            <a:chOff x="298530" y="4500791"/>
            <a:chExt cx="8084964" cy="2009768"/>
          </a:xfrm>
        </p:grpSpPr>
        <p:pic>
          <p:nvPicPr>
            <p:cNvPr id="93" name="图片 92">
              <a:extLst>
                <a:ext uri="{FF2B5EF4-FFF2-40B4-BE49-F238E27FC236}">
                  <a16:creationId xmlns:a16="http://schemas.microsoft.com/office/drawing/2014/main" id="{C051A1FB-6258-4E3D-9DA6-269289B2A007}"/>
                </a:ext>
              </a:extLst>
            </p:cNvPr>
            <p:cNvPicPr>
              <a:picLocks noChangeAspect="1"/>
            </p:cNvPicPr>
            <p:nvPr/>
          </p:nvPicPr>
          <p:blipFill rotWithShape="1">
            <a:blip r:embed="rId7">
              <a:extLst>
                <a:ext uri="{28A0092B-C50C-407E-A947-70E740481C1C}">
                  <a14:useLocalDpi xmlns:a14="http://schemas.microsoft.com/office/drawing/2010/main" val="0"/>
                </a:ext>
              </a:extLst>
            </a:blip>
            <a:srcRect t="1723" r="24759" b="64414"/>
            <a:stretch/>
          </p:blipFill>
          <p:spPr>
            <a:xfrm>
              <a:off x="3115961" y="4500791"/>
              <a:ext cx="2936660" cy="1934069"/>
            </a:xfrm>
            <a:prstGeom prst="rect">
              <a:avLst/>
            </a:prstGeom>
          </p:spPr>
        </p:pic>
        <p:grpSp>
          <p:nvGrpSpPr>
            <p:cNvPr id="121" name="组合 120">
              <a:extLst>
                <a:ext uri="{FF2B5EF4-FFF2-40B4-BE49-F238E27FC236}">
                  <a16:creationId xmlns:a16="http://schemas.microsoft.com/office/drawing/2014/main" id="{D7587098-675F-4DB6-ACC0-9A1F204CC827}"/>
                </a:ext>
              </a:extLst>
            </p:cNvPr>
            <p:cNvGrpSpPr/>
            <p:nvPr/>
          </p:nvGrpSpPr>
          <p:grpSpPr>
            <a:xfrm>
              <a:off x="298530" y="4509769"/>
              <a:ext cx="2760360" cy="1925091"/>
              <a:chOff x="3538523" y="1490154"/>
              <a:chExt cx="4050723" cy="2404503"/>
            </a:xfrm>
          </p:grpSpPr>
          <p:pic>
            <p:nvPicPr>
              <p:cNvPr id="122" name="图片 121">
                <a:extLst>
                  <a:ext uri="{FF2B5EF4-FFF2-40B4-BE49-F238E27FC236}">
                    <a16:creationId xmlns:a16="http://schemas.microsoft.com/office/drawing/2014/main" id="{BAA85AFC-D8D2-4CF2-BC3B-5E6713F43A4C}"/>
                  </a:ext>
                </a:extLst>
              </p:cNvPr>
              <p:cNvPicPr>
                <a:picLocks noChangeAspect="1"/>
              </p:cNvPicPr>
              <p:nvPr/>
            </p:nvPicPr>
            <p:blipFill rotWithShape="1">
              <a:blip r:embed="rId8"/>
              <a:srcRect l="10585" t="32237" r="39120" b="32823"/>
              <a:stretch/>
            </p:blipFill>
            <p:spPr>
              <a:xfrm>
                <a:off x="3538523" y="1498438"/>
                <a:ext cx="4050723" cy="2396219"/>
              </a:xfrm>
              <a:prstGeom prst="rect">
                <a:avLst/>
              </a:prstGeom>
              <a:ln>
                <a:solidFill>
                  <a:schemeClr val="tx1"/>
                </a:solidFill>
              </a:ln>
            </p:spPr>
          </p:pic>
          <p:cxnSp>
            <p:nvCxnSpPr>
              <p:cNvPr id="123" name="直接连接符 122">
                <a:extLst>
                  <a:ext uri="{FF2B5EF4-FFF2-40B4-BE49-F238E27FC236}">
                    <a16:creationId xmlns:a16="http://schemas.microsoft.com/office/drawing/2014/main" id="{3E2396F6-DCC7-40C4-A1FD-5F9CD68BEAF2}"/>
                  </a:ext>
                </a:extLst>
              </p:cNvPr>
              <p:cNvCxnSpPr>
                <a:cxnSpLocks/>
              </p:cNvCxnSpPr>
              <p:nvPr/>
            </p:nvCxnSpPr>
            <p:spPr>
              <a:xfrm>
                <a:off x="6007339" y="1490154"/>
                <a:ext cx="0" cy="2110296"/>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椭圆 123">
                <a:extLst>
                  <a:ext uri="{FF2B5EF4-FFF2-40B4-BE49-F238E27FC236}">
                    <a16:creationId xmlns:a16="http://schemas.microsoft.com/office/drawing/2014/main" id="{BACB614E-5546-41DB-953D-168F7A0DCE76}"/>
                  </a:ext>
                </a:extLst>
              </p:cNvPr>
              <p:cNvSpPr/>
              <p:nvPr/>
            </p:nvSpPr>
            <p:spPr>
              <a:xfrm>
                <a:off x="5936249" y="3492071"/>
                <a:ext cx="142179" cy="139912"/>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5" name="任意多边形: 形状 12">
                <a:extLst>
                  <a:ext uri="{FF2B5EF4-FFF2-40B4-BE49-F238E27FC236}">
                    <a16:creationId xmlns:a16="http://schemas.microsoft.com/office/drawing/2014/main" id="{573AC50E-DF91-461F-972E-74B192CDA516}"/>
                  </a:ext>
                </a:extLst>
              </p:cNvPr>
              <p:cNvSpPr/>
              <p:nvPr/>
            </p:nvSpPr>
            <p:spPr>
              <a:xfrm>
                <a:off x="5364957" y="2818159"/>
                <a:ext cx="166688" cy="545306"/>
              </a:xfrm>
              <a:custGeom>
                <a:avLst/>
                <a:gdLst>
                  <a:gd name="connsiteX0" fmla="*/ 0 w 166688"/>
                  <a:gd name="connsiteY0" fmla="*/ 0 h 545306"/>
                  <a:gd name="connsiteX1" fmla="*/ 83344 w 166688"/>
                  <a:gd name="connsiteY1" fmla="*/ 300038 h 545306"/>
                  <a:gd name="connsiteX2" fmla="*/ 166688 w 166688"/>
                  <a:gd name="connsiteY2" fmla="*/ 545306 h 545306"/>
                </a:gdLst>
                <a:ahLst/>
                <a:cxnLst>
                  <a:cxn ang="0">
                    <a:pos x="connsiteX0" y="connsiteY0"/>
                  </a:cxn>
                  <a:cxn ang="0">
                    <a:pos x="connsiteX1" y="connsiteY1"/>
                  </a:cxn>
                  <a:cxn ang="0">
                    <a:pos x="connsiteX2" y="connsiteY2"/>
                  </a:cxn>
                </a:cxnLst>
                <a:rect l="l" t="t" r="r" b="b"/>
                <a:pathLst>
                  <a:path w="166688" h="545306">
                    <a:moveTo>
                      <a:pt x="0" y="0"/>
                    </a:moveTo>
                    <a:cubicBezTo>
                      <a:pt x="27781" y="104577"/>
                      <a:pt x="55563" y="209154"/>
                      <a:pt x="83344" y="300038"/>
                    </a:cubicBezTo>
                    <a:cubicBezTo>
                      <a:pt x="111125" y="390922"/>
                      <a:pt x="138906" y="468114"/>
                      <a:pt x="166688" y="545306"/>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p:cNvGrpSpPr/>
            <p:nvPr/>
          </p:nvGrpSpPr>
          <p:grpSpPr>
            <a:xfrm>
              <a:off x="6015404" y="4500791"/>
              <a:ext cx="2368090" cy="2009768"/>
              <a:chOff x="5992876" y="4483347"/>
              <a:chExt cx="2368090" cy="2009768"/>
            </a:xfrm>
          </p:grpSpPr>
          <p:pic>
            <p:nvPicPr>
              <p:cNvPr id="84" name="图片 33">
                <a:extLst>
                  <a:ext uri="{FF2B5EF4-FFF2-40B4-BE49-F238E27FC236}">
                    <a16:creationId xmlns:a16="http://schemas.microsoft.com/office/drawing/2014/main" id="{11C91E34-E46F-42EB-ABD8-6C34B09F9F04}"/>
                  </a:ext>
                </a:extLst>
              </p:cNvPr>
              <p:cNvPicPr>
                <a:picLocks noChangeAspect="1"/>
              </p:cNvPicPr>
              <p:nvPr/>
            </p:nvPicPr>
            <p:blipFill rotWithShape="1">
              <a:blip r:embed="rId9">
                <a:extLst>
                  <a:ext uri="{28A0092B-C50C-407E-A947-70E740481C1C}">
                    <a14:useLocalDpi xmlns:a14="http://schemas.microsoft.com/office/drawing/2010/main" val="0"/>
                  </a:ext>
                </a:extLst>
              </a:blip>
              <a:srcRect l="25762" t="7217" r="10939" b="11382"/>
              <a:stretch/>
            </p:blipFill>
            <p:spPr>
              <a:xfrm>
                <a:off x="6075371" y="4483347"/>
                <a:ext cx="2285595" cy="1938099"/>
              </a:xfrm>
              <a:prstGeom prst="rect">
                <a:avLst/>
              </a:prstGeom>
            </p:spPr>
          </p:pic>
          <p:grpSp>
            <p:nvGrpSpPr>
              <p:cNvPr id="55" name="组合 54"/>
              <p:cNvGrpSpPr/>
              <p:nvPr/>
            </p:nvGrpSpPr>
            <p:grpSpPr>
              <a:xfrm>
                <a:off x="5992876" y="6159397"/>
                <a:ext cx="2129048" cy="333718"/>
                <a:chOff x="5542917" y="5989104"/>
                <a:chExt cx="2129048" cy="333718"/>
              </a:xfrm>
            </p:grpSpPr>
            <p:sp>
              <p:nvSpPr>
                <p:cNvPr id="56" name="矩形 12">
                  <a:extLst>
                    <a:ext uri="{FF2B5EF4-FFF2-40B4-BE49-F238E27FC236}">
                      <a16:creationId xmlns:a16="http://schemas.microsoft.com/office/drawing/2014/main" id="{663B991F-DA60-4514-9E0B-9F725ECB925D}"/>
                    </a:ext>
                  </a:extLst>
                </p:cNvPr>
                <p:cNvSpPr/>
                <p:nvPr/>
              </p:nvSpPr>
              <p:spPr>
                <a:xfrm>
                  <a:off x="5830943" y="5989104"/>
                  <a:ext cx="206953" cy="102049"/>
                </a:xfrm>
                <a:prstGeom prst="rect">
                  <a:avLst/>
                </a:prstGeom>
                <a:solidFill>
                  <a:srgbClr val="0000FF"/>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9" name="文本框 13">
                  <a:extLst>
                    <a:ext uri="{FF2B5EF4-FFF2-40B4-BE49-F238E27FC236}">
                      <a16:creationId xmlns:a16="http://schemas.microsoft.com/office/drawing/2014/main" id="{E83C2DFC-9C18-4967-83B7-C2E42957F6B2}"/>
                    </a:ext>
                  </a:extLst>
                </p:cNvPr>
                <p:cNvSpPr txBox="1"/>
                <p:nvPr/>
              </p:nvSpPr>
              <p:spPr>
                <a:xfrm>
                  <a:off x="5542917" y="6068906"/>
                  <a:ext cx="820588"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sand-sand</a:t>
                  </a:r>
                  <a:endParaRPr lang="zh-CN" altLang="en-US" sz="1050" b="1" dirty="0">
                    <a:solidFill>
                      <a:prstClr val="white"/>
                    </a:solidFill>
                    <a:latin typeface="黑体" panose="02010609060101010101" pitchFamily="49" charset="-122"/>
                    <a:ea typeface="黑体" panose="02010609060101010101" pitchFamily="49" charset="-122"/>
                  </a:endParaRPr>
                </a:p>
              </p:txBody>
            </p:sp>
            <p:sp>
              <p:nvSpPr>
                <p:cNvPr id="60" name="矩形 14">
                  <a:extLst>
                    <a:ext uri="{FF2B5EF4-FFF2-40B4-BE49-F238E27FC236}">
                      <a16:creationId xmlns:a16="http://schemas.microsoft.com/office/drawing/2014/main" id="{E915CD9C-8C2A-4E90-9B38-99F6B113B737}"/>
                    </a:ext>
                  </a:extLst>
                </p:cNvPr>
                <p:cNvSpPr/>
                <p:nvPr/>
              </p:nvSpPr>
              <p:spPr>
                <a:xfrm>
                  <a:off x="7170369" y="6007792"/>
                  <a:ext cx="206953" cy="102049"/>
                </a:xfrm>
                <a:prstGeom prst="rect">
                  <a:avLst/>
                </a:prstGeom>
                <a:solidFill>
                  <a:srgbClr val="00FF00"/>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61" name="文本框 15">
                  <a:extLst>
                    <a:ext uri="{FF2B5EF4-FFF2-40B4-BE49-F238E27FC236}">
                      <a16:creationId xmlns:a16="http://schemas.microsoft.com/office/drawing/2014/main" id="{F5A41286-640A-4E78-9361-423A7EF6FA03}"/>
                    </a:ext>
                  </a:extLst>
                </p:cNvPr>
                <p:cNvSpPr txBox="1"/>
                <p:nvPr/>
              </p:nvSpPr>
              <p:spPr>
                <a:xfrm>
                  <a:off x="6949001" y="6065230"/>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mud-mud</a:t>
                  </a:r>
                  <a:endParaRPr lang="zh-CN" altLang="en-US" sz="1050" b="1" dirty="0">
                    <a:solidFill>
                      <a:prstClr val="white"/>
                    </a:solidFill>
                    <a:latin typeface="黑体" panose="02010609060101010101" pitchFamily="49" charset="-122"/>
                    <a:ea typeface="黑体" panose="02010609060101010101" pitchFamily="49" charset="-122"/>
                  </a:endParaRPr>
                </a:p>
              </p:txBody>
            </p:sp>
            <p:sp>
              <p:nvSpPr>
                <p:cNvPr id="62" name="矩形 16">
                  <a:extLst>
                    <a:ext uri="{FF2B5EF4-FFF2-40B4-BE49-F238E27FC236}">
                      <a16:creationId xmlns:a16="http://schemas.microsoft.com/office/drawing/2014/main" id="{F2078C88-5924-42C0-BDC4-A7DDB53BD622}"/>
                    </a:ext>
                  </a:extLst>
                </p:cNvPr>
                <p:cNvSpPr/>
                <p:nvPr/>
              </p:nvSpPr>
              <p:spPr>
                <a:xfrm>
                  <a:off x="6543165" y="6004691"/>
                  <a:ext cx="206953" cy="102049"/>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63" name="文本框 17">
                  <a:extLst>
                    <a:ext uri="{FF2B5EF4-FFF2-40B4-BE49-F238E27FC236}">
                      <a16:creationId xmlns:a16="http://schemas.microsoft.com/office/drawing/2014/main" id="{B4DF86F5-46F2-46D4-82E0-C6DB48AC3FFF}"/>
                    </a:ext>
                  </a:extLst>
                </p:cNvPr>
                <p:cNvSpPr txBox="1"/>
                <p:nvPr/>
              </p:nvSpPr>
              <p:spPr>
                <a:xfrm>
                  <a:off x="6282775" y="6067068"/>
                  <a:ext cx="722964" cy="253916"/>
                </a:xfrm>
                <a:prstGeom prst="rect">
                  <a:avLst/>
                </a:prstGeom>
                <a:noFill/>
              </p:spPr>
              <p:txBody>
                <a:bodyPr wrap="square" rtlCol="0">
                  <a:spAutoFit/>
                </a:bodyPr>
                <a:lstStyle/>
                <a:p>
                  <a:pPr>
                    <a:defRPr/>
                  </a:pPr>
                  <a:r>
                    <a:rPr lang="en-US" altLang="zh-CN" sz="1050" b="1" dirty="0" smtClean="0">
                      <a:solidFill>
                        <a:prstClr val="white"/>
                      </a:solidFill>
                      <a:latin typeface="黑体" panose="02010609060101010101" pitchFamily="49" charset="-122"/>
                      <a:ea typeface="黑体" panose="02010609060101010101" pitchFamily="49" charset="-122"/>
                    </a:rPr>
                    <a:t>sand-mud</a:t>
                  </a:r>
                  <a:endParaRPr lang="zh-CN" altLang="en-US" sz="1050" b="1" dirty="0">
                    <a:solidFill>
                      <a:prstClr val="white"/>
                    </a:solidFill>
                    <a:latin typeface="黑体" panose="02010609060101010101" pitchFamily="49" charset="-122"/>
                    <a:ea typeface="黑体" panose="02010609060101010101" pitchFamily="49" charset="-122"/>
                  </a:endParaRPr>
                </a:p>
              </p:txBody>
            </p:sp>
          </p:grpSp>
        </p:grpSp>
      </p:grpSp>
      <p:sp>
        <p:nvSpPr>
          <p:cNvPr id="9" name="矩形 8"/>
          <p:cNvSpPr/>
          <p:nvPr/>
        </p:nvSpPr>
        <p:spPr>
          <a:xfrm>
            <a:off x="9275559" y="4948419"/>
            <a:ext cx="2755900" cy="1323439"/>
          </a:xfrm>
          <a:prstGeom prst="rect">
            <a:avLst/>
          </a:prstGeom>
        </p:spPr>
        <p:txBody>
          <a:bodyPr wrap="square">
            <a:spAutoFit/>
          </a:bodyPr>
          <a:lstStyle/>
          <a:p>
            <a:pPr lvl="0"/>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Result: </a:t>
            </a:r>
          </a:p>
          <a:p>
            <a:pPr lvl="0"/>
            <a:r>
              <a:rPr lang="en-US" altLang="zh-CN" sz="16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3D fault plane SGR in target 2 is just 20-25%, which indicates high exploration risk at this </a:t>
            </a:r>
            <a:r>
              <a:rPr lang="en-US" altLang="zh-CN" sz="16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target</a:t>
            </a:r>
            <a:endParaRPr lang="zh-CN" altLang="en-US" sz="1600" dirty="0">
              <a:solidFill>
                <a:prstClr val="black"/>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551FEC2C-525A-4BB6-B4F9-0D9EC22AF812}"/>
              </a:ext>
            </a:extLst>
          </p:cNvPr>
          <p:cNvSpPr/>
          <p:nvPr/>
        </p:nvSpPr>
        <p:spPr>
          <a:xfrm>
            <a:off x="-343449" y="74889"/>
            <a:ext cx="8331032" cy="584775"/>
          </a:xfrm>
          <a:prstGeom prst="rect">
            <a:avLst/>
          </a:prstGeom>
        </p:spPr>
        <p:txBody>
          <a:bodyPr wrap="square">
            <a:spAutoFit/>
          </a:bodyPr>
          <a:lstStyle/>
          <a:p>
            <a:pPr lvl="0" algn="ctr">
              <a:defRPr/>
            </a:pPr>
            <a:r>
              <a:rPr kumimoji="1"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Results and evaluation in the study </a:t>
            </a:r>
            <a:r>
              <a:rPr kumimoji="1"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area</a:t>
            </a:r>
            <a:endParaRPr kumimoji="1"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95531512"/>
      </p:ext>
    </p:extLst>
  </p:cSld>
  <p:clrMapOvr>
    <a:masterClrMapping/>
  </p:clrMapOvr>
  <mc:AlternateContent xmlns:mc="http://schemas.openxmlformats.org/markup-compatibility/2006" xmlns:p14="http://schemas.microsoft.com/office/powerpoint/2010/main">
    <mc:Choice Requires="p14">
      <p:transition spd="slow" p14:dur="2000" advTm="1879"/>
    </mc:Choice>
    <mc:Fallback xmlns="">
      <p:transition spd="slow" advTm="1879"/>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67"/>
          <p:cNvGrpSpPr>
            <a:grpSpLocks noChangeAspect="1"/>
          </p:cNvGrpSpPr>
          <p:nvPr/>
        </p:nvGrpSpPr>
        <p:grpSpPr bwMode="auto">
          <a:xfrm>
            <a:off x="4403655" y="866343"/>
            <a:ext cx="3384692" cy="3395692"/>
            <a:chOff x="594" y="467"/>
            <a:chExt cx="1846" cy="1852"/>
          </a:xfrm>
          <a:solidFill>
            <a:schemeClr val="bg1">
              <a:alpha val="10000"/>
            </a:schemeClr>
          </a:solidFill>
        </p:grpSpPr>
        <p:sp>
          <p:nvSpPr>
            <p:cNvPr id="81" name="Rectangle 68"/>
            <p:cNvSpPr>
              <a:spLocks noChangeArrowheads="1"/>
            </p:cNvSpPr>
            <p:nvPr/>
          </p:nvSpPr>
          <p:spPr bwMode="auto">
            <a:xfrm>
              <a:off x="1779" y="1208"/>
              <a:ext cx="10"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2" name="Freeform 69"/>
            <p:cNvSpPr>
              <a:spLocks noEditPoints="1"/>
            </p:cNvSpPr>
            <p:nvPr/>
          </p:nvSpPr>
          <p:spPr bwMode="auto">
            <a:xfrm>
              <a:off x="1020" y="843"/>
              <a:ext cx="945" cy="1112"/>
            </a:xfrm>
            <a:custGeom>
              <a:avLst/>
              <a:gdLst>
                <a:gd name="T0" fmla="*/ 342 w 495"/>
                <a:gd name="T1" fmla="*/ 490 h 581"/>
                <a:gd name="T2" fmla="*/ 266 w 495"/>
                <a:gd name="T3" fmla="*/ 393 h 581"/>
                <a:gd name="T4" fmla="*/ 155 w 495"/>
                <a:gd name="T5" fmla="*/ 426 h 581"/>
                <a:gd name="T6" fmla="*/ 158 w 495"/>
                <a:gd name="T7" fmla="*/ 351 h 581"/>
                <a:gd name="T8" fmla="*/ 108 w 495"/>
                <a:gd name="T9" fmla="*/ 266 h 581"/>
                <a:gd name="T10" fmla="*/ 117 w 495"/>
                <a:gd name="T11" fmla="*/ 114 h 581"/>
                <a:gd name="T12" fmla="*/ 157 w 495"/>
                <a:gd name="T13" fmla="*/ 119 h 581"/>
                <a:gd name="T14" fmla="*/ 167 w 495"/>
                <a:gd name="T15" fmla="*/ 129 h 581"/>
                <a:gd name="T16" fmla="*/ 172 w 495"/>
                <a:gd name="T17" fmla="*/ 169 h 581"/>
                <a:gd name="T18" fmla="*/ 67 w 495"/>
                <a:gd name="T19" fmla="*/ 266 h 581"/>
                <a:gd name="T20" fmla="*/ 152 w 495"/>
                <a:gd name="T21" fmla="*/ 111 h 581"/>
                <a:gd name="T22" fmla="*/ 142 w 495"/>
                <a:gd name="T23" fmla="*/ 149 h 581"/>
                <a:gd name="T24" fmla="*/ 180 w 495"/>
                <a:gd name="T25" fmla="*/ 133 h 581"/>
                <a:gd name="T26" fmla="*/ 181 w 495"/>
                <a:gd name="T27" fmla="*/ 47 h 581"/>
                <a:gd name="T28" fmla="*/ 196 w 495"/>
                <a:gd name="T29" fmla="*/ 283 h 581"/>
                <a:gd name="T30" fmla="*/ 198 w 495"/>
                <a:gd name="T31" fmla="*/ 136 h 581"/>
                <a:gd name="T32" fmla="*/ 201 w 495"/>
                <a:gd name="T33" fmla="*/ 5 h 581"/>
                <a:gd name="T34" fmla="*/ 211 w 495"/>
                <a:gd name="T35" fmla="*/ 61 h 581"/>
                <a:gd name="T36" fmla="*/ 255 w 495"/>
                <a:gd name="T37" fmla="*/ 145 h 581"/>
                <a:gd name="T38" fmla="*/ 278 w 495"/>
                <a:gd name="T39" fmla="*/ 84 h 581"/>
                <a:gd name="T40" fmla="*/ 357 w 495"/>
                <a:gd name="T41" fmla="*/ 54 h 581"/>
                <a:gd name="T42" fmla="*/ 411 w 495"/>
                <a:gd name="T43" fmla="*/ 93 h 581"/>
                <a:gd name="T44" fmla="*/ 430 w 495"/>
                <a:gd name="T45" fmla="*/ 95 h 581"/>
                <a:gd name="T46" fmla="*/ 463 w 495"/>
                <a:gd name="T47" fmla="*/ 155 h 581"/>
                <a:gd name="T48" fmla="*/ 221 w 495"/>
                <a:gd name="T49" fmla="*/ 279 h 581"/>
                <a:gd name="T50" fmla="*/ 349 w 495"/>
                <a:gd name="T51" fmla="*/ 257 h 581"/>
                <a:gd name="T52" fmla="*/ 398 w 495"/>
                <a:gd name="T53" fmla="*/ 210 h 581"/>
                <a:gd name="T54" fmla="*/ 406 w 495"/>
                <a:gd name="T55" fmla="*/ 220 h 581"/>
                <a:gd name="T56" fmla="*/ 411 w 495"/>
                <a:gd name="T57" fmla="*/ 451 h 581"/>
                <a:gd name="T58" fmla="*/ 406 w 495"/>
                <a:gd name="T59" fmla="*/ 321 h 581"/>
                <a:gd name="T60" fmla="*/ 468 w 495"/>
                <a:gd name="T61" fmla="*/ 184 h 581"/>
                <a:gd name="T62" fmla="*/ 460 w 495"/>
                <a:gd name="T63" fmla="*/ 233 h 581"/>
                <a:gd name="T64" fmla="*/ 384 w 495"/>
                <a:gd name="T65" fmla="*/ 222 h 581"/>
                <a:gd name="T66" fmla="*/ 420 w 495"/>
                <a:gd name="T67" fmla="*/ 188 h 581"/>
                <a:gd name="T68" fmla="*/ 364 w 495"/>
                <a:gd name="T69" fmla="*/ 225 h 581"/>
                <a:gd name="T70" fmla="*/ 360 w 495"/>
                <a:gd name="T71" fmla="*/ 188 h 581"/>
                <a:gd name="T72" fmla="*/ 386 w 495"/>
                <a:gd name="T73" fmla="*/ 356 h 581"/>
                <a:gd name="T74" fmla="*/ 220 w 495"/>
                <a:gd name="T75" fmla="*/ 351 h 581"/>
                <a:gd name="T76" fmla="*/ 235 w 495"/>
                <a:gd name="T77" fmla="*/ 315 h 581"/>
                <a:gd name="T78" fmla="*/ 206 w 495"/>
                <a:gd name="T79" fmla="*/ 172 h 581"/>
                <a:gd name="T80" fmla="*/ 238 w 495"/>
                <a:gd name="T81" fmla="*/ 167 h 581"/>
                <a:gd name="T82" fmla="*/ 251 w 495"/>
                <a:gd name="T83" fmla="*/ 158 h 581"/>
                <a:gd name="T84" fmla="*/ 269 w 495"/>
                <a:gd name="T85" fmla="*/ 131 h 581"/>
                <a:gd name="T86" fmla="*/ 278 w 495"/>
                <a:gd name="T87" fmla="*/ 100 h 581"/>
                <a:gd name="T88" fmla="*/ 393 w 495"/>
                <a:gd name="T89" fmla="*/ 130 h 581"/>
                <a:gd name="T90" fmla="*/ 438 w 495"/>
                <a:gd name="T91" fmla="*/ 100 h 581"/>
                <a:gd name="T92" fmla="*/ 438 w 495"/>
                <a:gd name="T93" fmla="*/ 154 h 581"/>
                <a:gd name="T94" fmla="*/ 456 w 495"/>
                <a:gd name="T95" fmla="*/ 159 h 581"/>
                <a:gd name="T96" fmla="*/ 474 w 495"/>
                <a:gd name="T97" fmla="*/ 100 h 581"/>
                <a:gd name="T98" fmla="*/ 455 w 495"/>
                <a:gd name="T99" fmla="*/ 80 h 581"/>
                <a:gd name="T100" fmla="*/ 343 w 495"/>
                <a:gd name="T101" fmla="*/ 34 h 581"/>
                <a:gd name="T102" fmla="*/ 206 w 495"/>
                <a:gd name="T103" fmla="*/ 0 h 581"/>
                <a:gd name="T104" fmla="*/ 173 w 495"/>
                <a:gd name="T105" fmla="*/ 7 h 581"/>
                <a:gd name="T106" fmla="*/ 143 w 495"/>
                <a:gd name="T107" fmla="*/ 23 h 581"/>
                <a:gd name="T108" fmla="*/ 121 w 495"/>
                <a:gd name="T109" fmla="*/ 51 h 581"/>
                <a:gd name="T110" fmla="*/ 148 w 495"/>
                <a:gd name="T111" fmla="*/ 83 h 581"/>
                <a:gd name="T112" fmla="*/ 59 w 495"/>
                <a:gd name="T113" fmla="*/ 98 h 581"/>
                <a:gd name="T114" fmla="*/ 108 w 495"/>
                <a:gd name="T115" fmla="*/ 286 h 581"/>
                <a:gd name="T116" fmla="*/ 152 w 495"/>
                <a:gd name="T117" fmla="*/ 307 h 581"/>
                <a:gd name="T118" fmla="*/ 102 w 495"/>
                <a:gd name="T119" fmla="*/ 418 h 581"/>
                <a:gd name="T120" fmla="*/ 495 w 495"/>
                <a:gd name="T121" fmla="*/ 512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5" h="581">
                  <a:moveTo>
                    <a:pt x="369" y="368"/>
                  </a:moveTo>
                  <a:cubicBezTo>
                    <a:pt x="334" y="361"/>
                    <a:pt x="334" y="361"/>
                    <a:pt x="334" y="361"/>
                  </a:cubicBezTo>
                  <a:cubicBezTo>
                    <a:pt x="289" y="371"/>
                    <a:pt x="289" y="371"/>
                    <a:pt x="289" y="371"/>
                  </a:cubicBezTo>
                  <a:cubicBezTo>
                    <a:pt x="298" y="361"/>
                    <a:pt x="298" y="361"/>
                    <a:pt x="298" y="361"/>
                  </a:cubicBezTo>
                  <a:cubicBezTo>
                    <a:pt x="337" y="349"/>
                    <a:pt x="337" y="349"/>
                    <a:pt x="337" y="349"/>
                  </a:cubicBezTo>
                  <a:cubicBezTo>
                    <a:pt x="376" y="362"/>
                    <a:pt x="376" y="362"/>
                    <a:pt x="376" y="362"/>
                  </a:cubicBezTo>
                  <a:lnTo>
                    <a:pt x="369" y="368"/>
                  </a:lnTo>
                  <a:close/>
                  <a:moveTo>
                    <a:pt x="342" y="490"/>
                  </a:moveTo>
                  <a:cubicBezTo>
                    <a:pt x="337" y="470"/>
                    <a:pt x="337" y="470"/>
                    <a:pt x="337" y="470"/>
                  </a:cubicBezTo>
                  <a:cubicBezTo>
                    <a:pt x="349" y="422"/>
                    <a:pt x="349" y="422"/>
                    <a:pt x="349" y="422"/>
                  </a:cubicBezTo>
                  <a:cubicBezTo>
                    <a:pt x="350" y="422"/>
                    <a:pt x="350" y="422"/>
                    <a:pt x="350" y="422"/>
                  </a:cubicBezTo>
                  <a:cubicBezTo>
                    <a:pt x="350" y="422"/>
                    <a:pt x="350" y="422"/>
                    <a:pt x="350" y="422"/>
                  </a:cubicBezTo>
                  <a:cubicBezTo>
                    <a:pt x="364" y="420"/>
                    <a:pt x="364" y="420"/>
                    <a:pt x="364" y="420"/>
                  </a:cubicBezTo>
                  <a:cubicBezTo>
                    <a:pt x="375" y="493"/>
                    <a:pt x="375" y="493"/>
                    <a:pt x="375" y="493"/>
                  </a:cubicBezTo>
                  <a:cubicBezTo>
                    <a:pt x="364" y="492"/>
                    <a:pt x="353" y="491"/>
                    <a:pt x="342" y="490"/>
                  </a:cubicBezTo>
                  <a:close/>
                  <a:moveTo>
                    <a:pt x="266" y="393"/>
                  </a:moveTo>
                  <a:cubicBezTo>
                    <a:pt x="299" y="401"/>
                    <a:pt x="299" y="401"/>
                    <a:pt x="299" y="401"/>
                  </a:cubicBezTo>
                  <a:cubicBezTo>
                    <a:pt x="344" y="384"/>
                    <a:pt x="344" y="384"/>
                    <a:pt x="344" y="384"/>
                  </a:cubicBezTo>
                  <a:cubicBezTo>
                    <a:pt x="369" y="396"/>
                    <a:pt x="369" y="396"/>
                    <a:pt x="369" y="396"/>
                  </a:cubicBezTo>
                  <a:cubicBezTo>
                    <a:pt x="344" y="392"/>
                    <a:pt x="344" y="392"/>
                    <a:pt x="344" y="392"/>
                  </a:cubicBezTo>
                  <a:cubicBezTo>
                    <a:pt x="298" y="409"/>
                    <a:pt x="298" y="409"/>
                    <a:pt x="298" y="409"/>
                  </a:cubicBezTo>
                  <a:lnTo>
                    <a:pt x="266" y="393"/>
                  </a:lnTo>
                  <a:close/>
                  <a:moveTo>
                    <a:pt x="171" y="472"/>
                  </a:moveTo>
                  <a:cubicBezTo>
                    <a:pt x="155" y="426"/>
                    <a:pt x="155" y="426"/>
                    <a:pt x="155" y="426"/>
                  </a:cubicBezTo>
                  <a:cubicBezTo>
                    <a:pt x="132" y="419"/>
                    <a:pt x="132" y="419"/>
                    <a:pt x="132" y="419"/>
                  </a:cubicBezTo>
                  <a:cubicBezTo>
                    <a:pt x="170" y="407"/>
                    <a:pt x="170" y="407"/>
                    <a:pt x="170" y="407"/>
                  </a:cubicBezTo>
                  <a:cubicBezTo>
                    <a:pt x="185" y="457"/>
                    <a:pt x="185" y="457"/>
                    <a:pt x="185" y="457"/>
                  </a:cubicBezTo>
                  <a:cubicBezTo>
                    <a:pt x="278" y="443"/>
                    <a:pt x="278" y="443"/>
                    <a:pt x="278" y="443"/>
                  </a:cubicBezTo>
                  <a:lnTo>
                    <a:pt x="171" y="472"/>
                  </a:lnTo>
                  <a:close/>
                  <a:moveTo>
                    <a:pt x="154" y="326"/>
                  </a:moveTo>
                  <a:cubicBezTo>
                    <a:pt x="158" y="326"/>
                    <a:pt x="158" y="326"/>
                    <a:pt x="158" y="326"/>
                  </a:cubicBezTo>
                  <a:cubicBezTo>
                    <a:pt x="158" y="351"/>
                    <a:pt x="158" y="351"/>
                    <a:pt x="158" y="351"/>
                  </a:cubicBezTo>
                  <a:cubicBezTo>
                    <a:pt x="154" y="351"/>
                    <a:pt x="154" y="351"/>
                    <a:pt x="154" y="351"/>
                  </a:cubicBezTo>
                  <a:lnTo>
                    <a:pt x="154" y="326"/>
                  </a:lnTo>
                  <a:close/>
                  <a:moveTo>
                    <a:pt x="164" y="326"/>
                  </a:moveTo>
                  <a:cubicBezTo>
                    <a:pt x="187" y="326"/>
                    <a:pt x="187" y="326"/>
                    <a:pt x="187" y="326"/>
                  </a:cubicBezTo>
                  <a:cubicBezTo>
                    <a:pt x="187" y="351"/>
                    <a:pt x="187" y="351"/>
                    <a:pt x="187" y="351"/>
                  </a:cubicBezTo>
                  <a:cubicBezTo>
                    <a:pt x="164" y="351"/>
                    <a:pt x="164" y="351"/>
                    <a:pt x="164" y="351"/>
                  </a:cubicBezTo>
                  <a:lnTo>
                    <a:pt x="164" y="326"/>
                  </a:lnTo>
                  <a:close/>
                  <a:moveTo>
                    <a:pt x="108" y="266"/>
                  </a:moveTo>
                  <a:cubicBezTo>
                    <a:pt x="108" y="266"/>
                    <a:pt x="108" y="266"/>
                    <a:pt x="108" y="266"/>
                  </a:cubicBezTo>
                  <a:cubicBezTo>
                    <a:pt x="78" y="266"/>
                    <a:pt x="78" y="266"/>
                    <a:pt x="78" y="266"/>
                  </a:cubicBezTo>
                  <a:cubicBezTo>
                    <a:pt x="78" y="100"/>
                    <a:pt x="78" y="100"/>
                    <a:pt x="78" y="100"/>
                  </a:cubicBezTo>
                  <a:cubicBezTo>
                    <a:pt x="109" y="100"/>
                    <a:pt x="109" y="100"/>
                    <a:pt x="109" y="100"/>
                  </a:cubicBezTo>
                  <a:cubicBezTo>
                    <a:pt x="109" y="98"/>
                    <a:pt x="109" y="98"/>
                    <a:pt x="109" y="98"/>
                  </a:cubicBezTo>
                  <a:cubicBezTo>
                    <a:pt x="148" y="98"/>
                    <a:pt x="148" y="98"/>
                    <a:pt x="148" y="98"/>
                  </a:cubicBezTo>
                  <a:cubicBezTo>
                    <a:pt x="149" y="99"/>
                    <a:pt x="149" y="100"/>
                    <a:pt x="149" y="101"/>
                  </a:cubicBezTo>
                  <a:cubicBezTo>
                    <a:pt x="117" y="114"/>
                    <a:pt x="117" y="114"/>
                    <a:pt x="117" y="114"/>
                  </a:cubicBezTo>
                  <a:cubicBezTo>
                    <a:pt x="116" y="112"/>
                    <a:pt x="116" y="112"/>
                    <a:pt x="116" y="112"/>
                  </a:cubicBezTo>
                  <a:cubicBezTo>
                    <a:pt x="116" y="112"/>
                    <a:pt x="116" y="112"/>
                    <a:pt x="116" y="112"/>
                  </a:cubicBezTo>
                  <a:cubicBezTo>
                    <a:pt x="112" y="114"/>
                    <a:pt x="112" y="114"/>
                    <a:pt x="112" y="114"/>
                  </a:cubicBezTo>
                  <a:cubicBezTo>
                    <a:pt x="120" y="132"/>
                    <a:pt x="120" y="132"/>
                    <a:pt x="120" y="132"/>
                  </a:cubicBezTo>
                  <a:cubicBezTo>
                    <a:pt x="124" y="131"/>
                    <a:pt x="124" y="131"/>
                    <a:pt x="124" y="131"/>
                  </a:cubicBezTo>
                  <a:cubicBezTo>
                    <a:pt x="123" y="128"/>
                    <a:pt x="123" y="128"/>
                    <a:pt x="123" y="128"/>
                  </a:cubicBezTo>
                  <a:cubicBezTo>
                    <a:pt x="155" y="115"/>
                    <a:pt x="155" y="115"/>
                    <a:pt x="155" y="115"/>
                  </a:cubicBezTo>
                  <a:cubicBezTo>
                    <a:pt x="155" y="116"/>
                    <a:pt x="156" y="118"/>
                    <a:pt x="157" y="119"/>
                  </a:cubicBezTo>
                  <a:cubicBezTo>
                    <a:pt x="133" y="143"/>
                    <a:pt x="133" y="143"/>
                    <a:pt x="133" y="143"/>
                  </a:cubicBezTo>
                  <a:cubicBezTo>
                    <a:pt x="132" y="141"/>
                    <a:pt x="132" y="141"/>
                    <a:pt x="132" y="141"/>
                  </a:cubicBezTo>
                  <a:cubicBezTo>
                    <a:pt x="132" y="141"/>
                    <a:pt x="132" y="141"/>
                    <a:pt x="132" y="141"/>
                  </a:cubicBezTo>
                  <a:cubicBezTo>
                    <a:pt x="128" y="144"/>
                    <a:pt x="128" y="144"/>
                    <a:pt x="128" y="144"/>
                  </a:cubicBezTo>
                  <a:cubicBezTo>
                    <a:pt x="142" y="158"/>
                    <a:pt x="142" y="158"/>
                    <a:pt x="142" y="158"/>
                  </a:cubicBezTo>
                  <a:cubicBezTo>
                    <a:pt x="146" y="155"/>
                    <a:pt x="146" y="155"/>
                    <a:pt x="146" y="155"/>
                  </a:cubicBezTo>
                  <a:cubicBezTo>
                    <a:pt x="144" y="153"/>
                    <a:pt x="144" y="153"/>
                    <a:pt x="144" y="153"/>
                  </a:cubicBezTo>
                  <a:cubicBezTo>
                    <a:pt x="167" y="129"/>
                    <a:pt x="167" y="129"/>
                    <a:pt x="167" y="129"/>
                  </a:cubicBezTo>
                  <a:cubicBezTo>
                    <a:pt x="169" y="130"/>
                    <a:pt x="170" y="131"/>
                    <a:pt x="171" y="131"/>
                  </a:cubicBezTo>
                  <a:cubicBezTo>
                    <a:pt x="158" y="163"/>
                    <a:pt x="158" y="163"/>
                    <a:pt x="158" y="163"/>
                  </a:cubicBezTo>
                  <a:cubicBezTo>
                    <a:pt x="156" y="162"/>
                    <a:pt x="156" y="162"/>
                    <a:pt x="156" y="162"/>
                  </a:cubicBezTo>
                  <a:cubicBezTo>
                    <a:pt x="156" y="162"/>
                    <a:pt x="156" y="162"/>
                    <a:pt x="156" y="162"/>
                  </a:cubicBezTo>
                  <a:cubicBezTo>
                    <a:pt x="154" y="166"/>
                    <a:pt x="154" y="166"/>
                    <a:pt x="154" y="166"/>
                  </a:cubicBezTo>
                  <a:cubicBezTo>
                    <a:pt x="173" y="173"/>
                    <a:pt x="173" y="173"/>
                    <a:pt x="173" y="173"/>
                  </a:cubicBezTo>
                  <a:cubicBezTo>
                    <a:pt x="174" y="169"/>
                    <a:pt x="174" y="169"/>
                    <a:pt x="174" y="169"/>
                  </a:cubicBezTo>
                  <a:cubicBezTo>
                    <a:pt x="172" y="169"/>
                    <a:pt x="172" y="169"/>
                    <a:pt x="172" y="169"/>
                  </a:cubicBezTo>
                  <a:cubicBezTo>
                    <a:pt x="185" y="137"/>
                    <a:pt x="185" y="137"/>
                    <a:pt x="185" y="137"/>
                  </a:cubicBezTo>
                  <a:cubicBezTo>
                    <a:pt x="186" y="138"/>
                    <a:pt x="187" y="138"/>
                    <a:pt x="189" y="138"/>
                  </a:cubicBezTo>
                  <a:cubicBezTo>
                    <a:pt x="189" y="172"/>
                    <a:pt x="189" y="172"/>
                    <a:pt x="189" y="172"/>
                  </a:cubicBezTo>
                  <a:cubicBezTo>
                    <a:pt x="187" y="172"/>
                    <a:pt x="187" y="172"/>
                    <a:pt x="187" y="172"/>
                  </a:cubicBezTo>
                  <a:cubicBezTo>
                    <a:pt x="187" y="266"/>
                    <a:pt x="187" y="266"/>
                    <a:pt x="187" y="266"/>
                  </a:cubicBezTo>
                  <a:lnTo>
                    <a:pt x="108" y="266"/>
                  </a:lnTo>
                  <a:close/>
                  <a:moveTo>
                    <a:pt x="73" y="266"/>
                  </a:moveTo>
                  <a:cubicBezTo>
                    <a:pt x="67" y="266"/>
                    <a:pt x="67" y="266"/>
                    <a:pt x="67" y="266"/>
                  </a:cubicBezTo>
                  <a:cubicBezTo>
                    <a:pt x="67" y="100"/>
                    <a:pt x="67" y="100"/>
                    <a:pt x="67" y="100"/>
                  </a:cubicBezTo>
                  <a:cubicBezTo>
                    <a:pt x="73" y="100"/>
                    <a:pt x="73" y="100"/>
                    <a:pt x="73" y="100"/>
                  </a:cubicBezTo>
                  <a:lnTo>
                    <a:pt x="73" y="266"/>
                  </a:lnTo>
                  <a:close/>
                  <a:moveTo>
                    <a:pt x="152" y="111"/>
                  </a:moveTo>
                  <a:cubicBezTo>
                    <a:pt x="153" y="112"/>
                    <a:pt x="153" y="112"/>
                    <a:pt x="153" y="113"/>
                  </a:cubicBezTo>
                  <a:cubicBezTo>
                    <a:pt x="124" y="125"/>
                    <a:pt x="124" y="125"/>
                    <a:pt x="124" y="125"/>
                  </a:cubicBezTo>
                  <a:cubicBezTo>
                    <a:pt x="123" y="123"/>
                    <a:pt x="123" y="123"/>
                    <a:pt x="123" y="123"/>
                  </a:cubicBezTo>
                  <a:lnTo>
                    <a:pt x="152" y="111"/>
                  </a:lnTo>
                  <a:close/>
                  <a:moveTo>
                    <a:pt x="122" y="57"/>
                  </a:moveTo>
                  <a:cubicBezTo>
                    <a:pt x="122" y="55"/>
                    <a:pt x="122" y="55"/>
                    <a:pt x="122" y="55"/>
                  </a:cubicBezTo>
                  <a:cubicBezTo>
                    <a:pt x="155" y="69"/>
                    <a:pt x="155" y="69"/>
                    <a:pt x="155" y="69"/>
                  </a:cubicBezTo>
                  <a:cubicBezTo>
                    <a:pt x="154" y="71"/>
                    <a:pt x="154" y="71"/>
                    <a:pt x="154" y="71"/>
                  </a:cubicBezTo>
                  <a:lnTo>
                    <a:pt x="122" y="57"/>
                  </a:lnTo>
                  <a:close/>
                  <a:moveTo>
                    <a:pt x="165" y="124"/>
                  </a:moveTo>
                  <a:cubicBezTo>
                    <a:pt x="166" y="125"/>
                    <a:pt x="166" y="125"/>
                    <a:pt x="167" y="126"/>
                  </a:cubicBezTo>
                  <a:cubicBezTo>
                    <a:pt x="142" y="149"/>
                    <a:pt x="142" y="149"/>
                    <a:pt x="142" y="149"/>
                  </a:cubicBezTo>
                  <a:cubicBezTo>
                    <a:pt x="141" y="148"/>
                    <a:pt x="141" y="148"/>
                    <a:pt x="141" y="148"/>
                  </a:cubicBezTo>
                  <a:lnTo>
                    <a:pt x="165" y="124"/>
                  </a:lnTo>
                  <a:close/>
                  <a:moveTo>
                    <a:pt x="139" y="29"/>
                  </a:moveTo>
                  <a:cubicBezTo>
                    <a:pt x="143" y="30"/>
                    <a:pt x="143" y="30"/>
                    <a:pt x="143" y="30"/>
                  </a:cubicBezTo>
                  <a:cubicBezTo>
                    <a:pt x="168" y="54"/>
                    <a:pt x="168" y="54"/>
                    <a:pt x="168" y="54"/>
                  </a:cubicBezTo>
                  <a:cubicBezTo>
                    <a:pt x="165" y="57"/>
                    <a:pt x="165" y="57"/>
                    <a:pt x="165" y="57"/>
                  </a:cubicBezTo>
                  <a:lnTo>
                    <a:pt x="139" y="29"/>
                  </a:lnTo>
                  <a:close/>
                  <a:moveTo>
                    <a:pt x="180" y="133"/>
                  </a:moveTo>
                  <a:cubicBezTo>
                    <a:pt x="181" y="134"/>
                    <a:pt x="182" y="134"/>
                    <a:pt x="183" y="134"/>
                  </a:cubicBezTo>
                  <a:cubicBezTo>
                    <a:pt x="169" y="166"/>
                    <a:pt x="169" y="166"/>
                    <a:pt x="169" y="166"/>
                  </a:cubicBezTo>
                  <a:cubicBezTo>
                    <a:pt x="167" y="166"/>
                    <a:pt x="167" y="166"/>
                    <a:pt x="167" y="166"/>
                  </a:cubicBezTo>
                  <a:lnTo>
                    <a:pt x="180" y="133"/>
                  </a:lnTo>
                  <a:close/>
                  <a:moveTo>
                    <a:pt x="166" y="11"/>
                  </a:moveTo>
                  <a:cubicBezTo>
                    <a:pt x="170" y="18"/>
                    <a:pt x="170" y="18"/>
                    <a:pt x="170" y="18"/>
                  </a:cubicBezTo>
                  <a:cubicBezTo>
                    <a:pt x="184" y="46"/>
                    <a:pt x="184" y="46"/>
                    <a:pt x="184" y="46"/>
                  </a:cubicBezTo>
                  <a:cubicBezTo>
                    <a:pt x="183" y="46"/>
                    <a:pt x="182" y="47"/>
                    <a:pt x="181" y="47"/>
                  </a:cubicBezTo>
                  <a:lnTo>
                    <a:pt x="166" y="11"/>
                  </a:lnTo>
                  <a:close/>
                  <a:moveTo>
                    <a:pt x="196" y="324"/>
                  </a:moveTo>
                  <a:cubicBezTo>
                    <a:pt x="196" y="324"/>
                    <a:pt x="196" y="324"/>
                    <a:pt x="196" y="324"/>
                  </a:cubicBezTo>
                  <a:cubicBezTo>
                    <a:pt x="201" y="328"/>
                    <a:pt x="201" y="328"/>
                    <a:pt x="201" y="328"/>
                  </a:cubicBezTo>
                  <a:cubicBezTo>
                    <a:pt x="201" y="351"/>
                    <a:pt x="201" y="351"/>
                    <a:pt x="201" y="351"/>
                  </a:cubicBezTo>
                  <a:cubicBezTo>
                    <a:pt x="196" y="351"/>
                    <a:pt x="196" y="351"/>
                    <a:pt x="196" y="351"/>
                  </a:cubicBezTo>
                  <a:lnTo>
                    <a:pt x="196" y="324"/>
                  </a:lnTo>
                  <a:close/>
                  <a:moveTo>
                    <a:pt x="196" y="283"/>
                  </a:moveTo>
                  <a:cubicBezTo>
                    <a:pt x="196" y="283"/>
                    <a:pt x="196" y="283"/>
                    <a:pt x="196" y="283"/>
                  </a:cubicBezTo>
                  <a:cubicBezTo>
                    <a:pt x="201" y="287"/>
                    <a:pt x="201" y="287"/>
                    <a:pt x="201" y="287"/>
                  </a:cubicBezTo>
                  <a:cubicBezTo>
                    <a:pt x="201" y="307"/>
                    <a:pt x="201" y="307"/>
                    <a:pt x="201" y="307"/>
                  </a:cubicBezTo>
                  <a:cubicBezTo>
                    <a:pt x="196" y="307"/>
                    <a:pt x="196" y="307"/>
                    <a:pt x="196" y="307"/>
                  </a:cubicBezTo>
                  <a:lnTo>
                    <a:pt x="196" y="283"/>
                  </a:lnTo>
                  <a:close/>
                  <a:moveTo>
                    <a:pt x="196" y="172"/>
                  </a:moveTo>
                  <a:cubicBezTo>
                    <a:pt x="198" y="172"/>
                    <a:pt x="198" y="172"/>
                    <a:pt x="198" y="172"/>
                  </a:cubicBezTo>
                  <a:cubicBezTo>
                    <a:pt x="198" y="136"/>
                    <a:pt x="198" y="136"/>
                    <a:pt x="198" y="136"/>
                  </a:cubicBezTo>
                  <a:cubicBezTo>
                    <a:pt x="199" y="136"/>
                    <a:pt x="200" y="136"/>
                    <a:pt x="201" y="136"/>
                  </a:cubicBezTo>
                  <a:cubicBezTo>
                    <a:pt x="201" y="172"/>
                    <a:pt x="201" y="172"/>
                    <a:pt x="201" y="172"/>
                  </a:cubicBezTo>
                  <a:cubicBezTo>
                    <a:pt x="201" y="172"/>
                    <a:pt x="201" y="172"/>
                    <a:pt x="201" y="172"/>
                  </a:cubicBezTo>
                  <a:cubicBezTo>
                    <a:pt x="201" y="267"/>
                    <a:pt x="201" y="267"/>
                    <a:pt x="201" y="267"/>
                  </a:cubicBezTo>
                  <a:cubicBezTo>
                    <a:pt x="196" y="267"/>
                    <a:pt x="196" y="267"/>
                    <a:pt x="196" y="267"/>
                  </a:cubicBezTo>
                  <a:lnTo>
                    <a:pt x="196" y="172"/>
                  </a:lnTo>
                  <a:close/>
                  <a:moveTo>
                    <a:pt x="199" y="5"/>
                  </a:moveTo>
                  <a:cubicBezTo>
                    <a:pt x="201" y="5"/>
                    <a:pt x="201" y="5"/>
                    <a:pt x="201" y="5"/>
                  </a:cubicBezTo>
                  <a:cubicBezTo>
                    <a:pt x="201" y="45"/>
                    <a:pt x="201" y="45"/>
                    <a:pt x="201" y="45"/>
                  </a:cubicBezTo>
                  <a:cubicBezTo>
                    <a:pt x="200" y="45"/>
                    <a:pt x="199" y="45"/>
                    <a:pt x="199" y="45"/>
                  </a:cubicBezTo>
                  <a:lnTo>
                    <a:pt x="199" y="5"/>
                  </a:lnTo>
                  <a:close/>
                  <a:moveTo>
                    <a:pt x="211" y="61"/>
                  </a:moveTo>
                  <a:cubicBezTo>
                    <a:pt x="217" y="61"/>
                    <a:pt x="221" y="66"/>
                    <a:pt x="221" y="72"/>
                  </a:cubicBezTo>
                  <a:cubicBezTo>
                    <a:pt x="221" y="77"/>
                    <a:pt x="217" y="82"/>
                    <a:pt x="211" y="82"/>
                  </a:cubicBezTo>
                  <a:cubicBezTo>
                    <a:pt x="206" y="82"/>
                    <a:pt x="201" y="77"/>
                    <a:pt x="201" y="72"/>
                  </a:cubicBezTo>
                  <a:cubicBezTo>
                    <a:pt x="201" y="66"/>
                    <a:pt x="206" y="61"/>
                    <a:pt x="211" y="61"/>
                  </a:cubicBezTo>
                  <a:close/>
                  <a:moveTo>
                    <a:pt x="231" y="164"/>
                  </a:moveTo>
                  <a:cubicBezTo>
                    <a:pt x="229" y="164"/>
                    <a:pt x="229" y="164"/>
                    <a:pt x="229" y="164"/>
                  </a:cubicBezTo>
                  <a:cubicBezTo>
                    <a:pt x="216" y="132"/>
                    <a:pt x="216" y="132"/>
                    <a:pt x="216" y="132"/>
                  </a:cubicBezTo>
                  <a:cubicBezTo>
                    <a:pt x="219" y="130"/>
                    <a:pt x="219" y="130"/>
                    <a:pt x="219" y="130"/>
                  </a:cubicBezTo>
                  <a:lnTo>
                    <a:pt x="231" y="164"/>
                  </a:lnTo>
                  <a:close/>
                  <a:moveTo>
                    <a:pt x="232" y="119"/>
                  </a:moveTo>
                  <a:cubicBezTo>
                    <a:pt x="257" y="144"/>
                    <a:pt x="257" y="144"/>
                    <a:pt x="257" y="144"/>
                  </a:cubicBezTo>
                  <a:cubicBezTo>
                    <a:pt x="255" y="145"/>
                    <a:pt x="255" y="145"/>
                    <a:pt x="255" y="145"/>
                  </a:cubicBezTo>
                  <a:cubicBezTo>
                    <a:pt x="231" y="121"/>
                    <a:pt x="231" y="121"/>
                    <a:pt x="231" y="121"/>
                  </a:cubicBezTo>
                  <a:cubicBezTo>
                    <a:pt x="231" y="120"/>
                    <a:pt x="232" y="119"/>
                    <a:pt x="232" y="119"/>
                  </a:cubicBezTo>
                  <a:close/>
                  <a:moveTo>
                    <a:pt x="240" y="103"/>
                  </a:moveTo>
                  <a:cubicBezTo>
                    <a:pt x="272" y="116"/>
                    <a:pt x="272" y="116"/>
                    <a:pt x="272" y="116"/>
                  </a:cubicBezTo>
                  <a:cubicBezTo>
                    <a:pt x="271" y="118"/>
                    <a:pt x="271" y="118"/>
                    <a:pt x="271" y="118"/>
                  </a:cubicBezTo>
                  <a:cubicBezTo>
                    <a:pt x="240" y="105"/>
                    <a:pt x="240" y="105"/>
                    <a:pt x="240" y="105"/>
                  </a:cubicBezTo>
                  <a:cubicBezTo>
                    <a:pt x="240" y="104"/>
                    <a:pt x="240" y="103"/>
                    <a:pt x="240" y="103"/>
                  </a:cubicBezTo>
                  <a:close/>
                  <a:moveTo>
                    <a:pt x="278" y="84"/>
                  </a:moveTo>
                  <a:cubicBezTo>
                    <a:pt x="374" y="84"/>
                    <a:pt x="374" y="84"/>
                    <a:pt x="374" y="84"/>
                  </a:cubicBezTo>
                  <a:cubicBezTo>
                    <a:pt x="374" y="88"/>
                    <a:pt x="374" y="88"/>
                    <a:pt x="374" y="88"/>
                  </a:cubicBezTo>
                  <a:cubicBezTo>
                    <a:pt x="278" y="88"/>
                    <a:pt x="278" y="88"/>
                    <a:pt x="278" y="88"/>
                  </a:cubicBezTo>
                  <a:lnTo>
                    <a:pt x="278" y="84"/>
                  </a:lnTo>
                  <a:close/>
                  <a:moveTo>
                    <a:pt x="359" y="56"/>
                  </a:moveTo>
                  <a:cubicBezTo>
                    <a:pt x="361" y="80"/>
                    <a:pt x="361" y="80"/>
                    <a:pt x="361" y="80"/>
                  </a:cubicBezTo>
                  <a:cubicBezTo>
                    <a:pt x="359" y="80"/>
                    <a:pt x="359" y="80"/>
                    <a:pt x="359" y="80"/>
                  </a:cubicBezTo>
                  <a:cubicBezTo>
                    <a:pt x="357" y="54"/>
                    <a:pt x="357" y="54"/>
                    <a:pt x="357" y="54"/>
                  </a:cubicBezTo>
                  <a:lnTo>
                    <a:pt x="359" y="56"/>
                  </a:lnTo>
                  <a:close/>
                  <a:moveTo>
                    <a:pt x="370" y="68"/>
                  </a:moveTo>
                  <a:cubicBezTo>
                    <a:pt x="397" y="84"/>
                    <a:pt x="397" y="84"/>
                    <a:pt x="397" y="84"/>
                  </a:cubicBezTo>
                  <a:cubicBezTo>
                    <a:pt x="397" y="85"/>
                    <a:pt x="397" y="85"/>
                    <a:pt x="397" y="85"/>
                  </a:cubicBezTo>
                  <a:cubicBezTo>
                    <a:pt x="370" y="72"/>
                    <a:pt x="370" y="72"/>
                    <a:pt x="370" y="72"/>
                  </a:cubicBezTo>
                  <a:lnTo>
                    <a:pt x="370" y="68"/>
                  </a:lnTo>
                  <a:close/>
                  <a:moveTo>
                    <a:pt x="411" y="89"/>
                  </a:moveTo>
                  <a:cubicBezTo>
                    <a:pt x="411" y="93"/>
                    <a:pt x="411" y="93"/>
                    <a:pt x="411" y="93"/>
                  </a:cubicBezTo>
                  <a:cubicBezTo>
                    <a:pt x="381" y="99"/>
                    <a:pt x="381" y="99"/>
                    <a:pt x="381" y="99"/>
                  </a:cubicBezTo>
                  <a:cubicBezTo>
                    <a:pt x="377" y="97"/>
                    <a:pt x="377" y="97"/>
                    <a:pt x="377" y="97"/>
                  </a:cubicBezTo>
                  <a:lnTo>
                    <a:pt x="411" y="89"/>
                  </a:lnTo>
                  <a:close/>
                  <a:moveTo>
                    <a:pt x="430" y="95"/>
                  </a:moveTo>
                  <a:cubicBezTo>
                    <a:pt x="402" y="131"/>
                    <a:pt x="402" y="131"/>
                    <a:pt x="402" y="131"/>
                  </a:cubicBezTo>
                  <a:cubicBezTo>
                    <a:pt x="399" y="127"/>
                    <a:pt x="399" y="127"/>
                    <a:pt x="399" y="127"/>
                  </a:cubicBezTo>
                  <a:cubicBezTo>
                    <a:pt x="427" y="91"/>
                    <a:pt x="427" y="91"/>
                    <a:pt x="427" y="91"/>
                  </a:cubicBezTo>
                  <a:lnTo>
                    <a:pt x="430" y="95"/>
                  </a:lnTo>
                  <a:close/>
                  <a:moveTo>
                    <a:pt x="446" y="98"/>
                  </a:moveTo>
                  <a:cubicBezTo>
                    <a:pt x="431" y="144"/>
                    <a:pt x="431" y="144"/>
                    <a:pt x="431" y="144"/>
                  </a:cubicBezTo>
                  <a:cubicBezTo>
                    <a:pt x="429" y="143"/>
                    <a:pt x="429" y="143"/>
                    <a:pt x="429" y="143"/>
                  </a:cubicBezTo>
                  <a:cubicBezTo>
                    <a:pt x="444" y="96"/>
                    <a:pt x="444" y="96"/>
                    <a:pt x="444" y="96"/>
                  </a:cubicBezTo>
                  <a:lnTo>
                    <a:pt x="446" y="98"/>
                  </a:lnTo>
                  <a:close/>
                  <a:moveTo>
                    <a:pt x="460" y="96"/>
                  </a:moveTo>
                  <a:cubicBezTo>
                    <a:pt x="463" y="96"/>
                    <a:pt x="463" y="96"/>
                    <a:pt x="463" y="96"/>
                  </a:cubicBezTo>
                  <a:cubicBezTo>
                    <a:pt x="463" y="155"/>
                    <a:pt x="463" y="155"/>
                    <a:pt x="463" y="155"/>
                  </a:cubicBezTo>
                  <a:cubicBezTo>
                    <a:pt x="460" y="155"/>
                    <a:pt x="460" y="155"/>
                    <a:pt x="460" y="155"/>
                  </a:cubicBezTo>
                  <a:lnTo>
                    <a:pt x="460" y="96"/>
                  </a:lnTo>
                  <a:close/>
                  <a:moveTo>
                    <a:pt x="206" y="286"/>
                  </a:moveTo>
                  <a:cubicBezTo>
                    <a:pt x="216" y="286"/>
                    <a:pt x="216" y="286"/>
                    <a:pt x="216" y="286"/>
                  </a:cubicBezTo>
                  <a:cubicBezTo>
                    <a:pt x="216" y="307"/>
                    <a:pt x="216" y="307"/>
                    <a:pt x="216" y="307"/>
                  </a:cubicBezTo>
                  <a:cubicBezTo>
                    <a:pt x="206" y="307"/>
                    <a:pt x="206" y="307"/>
                    <a:pt x="206" y="307"/>
                  </a:cubicBezTo>
                  <a:lnTo>
                    <a:pt x="206" y="286"/>
                  </a:lnTo>
                  <a:close/>
                  <a:moveTo>
                    <a:pt x="221" y="279"/>
                  </a:moveTo>
                  <a:cubicBezTo>
                    <a:pt x="226" y="276"/>
                    <a:pt x="226" y="276"/>
                    <a:pt x="226" y="276"/>
                  </a:cubicBezTo>
                  <a:cubicBezTo>
                    <a:pt x="226" y="312"/>
                    <a:pt x="226" y="312"/>
                    <a:pt x="226" y="312"/>
                  </a:cubicBezTo>
                  <a:cubicBezTo>
                    <a:pt x="221" y="309"/>
                    <a:pt x="221" y="309"/>
                    <a:pt x="221" y="309"/>
                  </a:cubicBezTo>
                  <a:lnTo>
                    <a:pt x="221" y="279"/>
                  </a:lnTo>
                  <a:close/>
                  <a:moveTo>
                    <a:pt x="345" y="260"/>
                  </a:moveTo>
                  <a:cubicBezTo>
                    <a:pt x="345" y="236"/>
                    <a:pt x="345" y="236"/>
                    <a:pt x="345" y="236"/>
                  </a:cubicBezTo>
                  <a:cubicBezTo>
                    <a:pt x="348" y="236"/>
                    <a:pt x="348" y="236"/>
                    <a:pt x="348" y="236"/>
                  </a:cubicBezTo>
                  <a:cubicBezTo>
                    <a:pt x="349" y="257"/>
                    <a:pt x="349" y="257"/>
                    <a:pt x="349" y="257"/>
                  </a:cubicBezTo>
                  <a:cubicBezTo>
                    <a:pt x="364" y="285"/>
                    <a:pt x="364" y="285"/>
                    <a:pt x="364" y="285"/>
                  </a:cubicBezTo>
                  <a:lnTo>
                    <a:pt x="345" y="260"/>
                  </a:lnTo>
                  <a:close/>
                  <a:moveTo>
                    <a:pt x="397" y="192"/>
                  </a:moveTo>
                  <a:cubicBezTo>
                    <a:pt x="397" y="182"/>
                    <a:pt x="397" y="182"/>
                    <a:pt x="397" y="182"/>
                  </a:cubicBezTo>
                  <a:cubicBezTo>
                    <a:pt x="400" y="182"/>
                    <a:pt x="400" y="182"/>
                    <a:pt x="400" y="182"/>
                  </a:cubicBezTo>
                  <a:cubicBezTo>
                    <a:pt x="409" y="190"/>
                    <a:pt x="409" y="190"/>
                    <a:pt x="409" y="190"/>
                  </a:cubicBezTo>
                  <a:cubicBezTo>
                    <a:pt x="407" y="204"/>
                    <a:pt x="407" y="204"/>
                    <a:pt x="407" y="204"/>
                  </a:cubicBezTo>
                  <a:cubicBezTo>
                    <a:pt x="398" y="210"/>
                    <a:pt x="398" y="210"/>
                    <a:pt x="398" y="210"/>
                  </a:cubicBezTo>
                  <a:cubicBezTo>
                    <a:pt x="394" y="210"/>
                    <a:pt x="394" y="210"/>
                    <a:pt x="394" y="210"/>
                  </a:cubicBezTo>
                  <a:cubicBezTo>
                    <a:pt x="394" y="204"/>
                    <a:pt x="394" y="204"/>
                    <a:pt x="394" y="204"/>
                  </a:cubicBezTo>
                  <a:cubicBezTo>
                    <a:pt x="399" y="204"/>
                    <a:pt x="399" y="204"/>
                    <a:pt x="399" y="204"/>
                  </a:cubicBezTo>
                  <a:cubicBezTo>
                    <a:pt x="399" y="202"/>
                    <a:pt x="399" y="202"/>
                    <a:pt x="399" y="202"/>
                  </a:cubicBezTo>
                  <a:cubicBezTo>
                    <a:pt x="394" y="202"/>
                    <a:pt x="394" y="202"/>
                    <a:pt x="394" y="202"/>
                  </a:cubicBezTo>
                  <a:cubicBezTo>
                    <a:pt x="394" y="192"/>
                    <a:pt x="394" y="192"/>
                    <a:pt x="394" y="192"/>
                  </a:cubicBezTo>
                  <a:lnTo>
                    <a:pt x="397" y="192"/>
                  </a:lnTo>
                  <a:close/>
                  <a:moveTo>
                    <a:pt x="406" y="220"/>
                  </a:moveTo>
                  <a:cubicBezTo>
                    <a:pt x="400" y="220"/>
                    <a:pt x="400" y="220"/>
                    <a:pt x="400" y="220"/>
                  </a:cubicBezTo>
                  <a:cubicBezTo>
                    <a:pt x="400" y="212"/>
                    <a:pt x="400" y="212"/>
                    <a:pt x="400" y="212"/>
                  </a:cubicBezTo>
                  <a:cubicBezTo>
                    <a:pt x="412" y="206"/>
                    <a:pt x="412" y="206"/>
                    <a:pt x="412" y="206"/>
                  </a:cubicBezTo>
                  <a:lnTo>
                    <a:pt x="406" y="220"/>
                  </a:lnTo>
                  <a:close/>
                  <a:moveTo>
                    <a:pt x="413" y="497"/>
                  </a:moveTo>
                  <a:cubicBezTo>
                    <a:pt x="426" y="429"/>
                    <a:pt x="426" y="429"/>
                    <a:pt x="426" y="429"/>
                  </a:cubicBezTo>
                  <a:cubicBezTo>
                    <a:pt x="422" y="403"/>
                    <a:pt x="422" y="403"/>
                    <a:pt x="422" y="403"/>
                  </a:cubicBezTo>
                  <a:cubicBezTo>
                    <a:pt x="411" y="451"/>
                    <a:pt x="411" y="451"/>
                    <a:pt x="411" y="451"/>
                  </a:cubicBezTo>
                  <a:cubicBezTo>
                    <a:pt x="405" y="451"/>
                    <a:pt x="405" y="451"/>
                    <a:pt x="405" y="451"/>
                  </a:cubicBezTo>
                  <a:cubicBezTo>
                    <a:pt x="405" y="408"/>
                    <a:pt x="405" y="408"/>
                    <a:pt x="405" y="408"/>
                  </a:cubicBezTo>
                  <a:cubicBezTo>
                    <a:pt x="423" y="395"/>
                    <a:pt x="423" y="395"/>
                    <a:pt x="423" y="395"/>
                  </a:cubicBezTo>
                  <a:cubicBezTo>
                    <a:pt x="432" y="320"/>
                    <a:pt x="432" y="320"/>
                    <a:pt x="432" y="320"/>
                  </a:cubicBezTo>
                  <a:cubicBezTo>
                    <a:pt x="397" y="401"/>
                    <a:pt x="397" y="401"/>
                    <a:pt x="397" y="401"/>
                  </a:cubicBezTo>
                  <a:cubicBezTo>
                    <a:pt x="395" y="401"/>
                    <a:pt x="395" y="401"/>
                    <a:pt x="395" y="401"/>
                  </a:cubicBezTo>
                  <a:cubicBezTo>
                    <a:pt x="394" y="351"/>
                    <a:pt x="394" y="351"/>
                    <a:pt x="394" y="351"/>
                  </a:cubicBezTo>
                  <a:cubicBezTo>
                    <a:pt x="406" y="321"/>
                    <a:pt x="406" y="321"/>
                    <a:pt x="406" y="321"/>
                  </a:cubicBezTo>
                  <a:cubicBezTo>
                    <a:pt x="385" y="302"/>
                    <a:pt x="385" y="302"/>
                    <a:pt x="385" y="302"/>
                  </a:cubicBezTo>
                  <a:cubicBezTo>
                    <a:pt x="405" y="281"/>
                    <a:pt x="405" y="281"/>
                    <a:pt x="405" y="281"/>
                  </a:cubicBezTo>
                  <a:cubicBezTo>
                    <a:pt x="412" y="284"/>
                    <a:pt x="412" y="284"/>
                    <a:pt x="412" y="284"/>
                  </a:cubicBezTo>
                  <a:cubicBezTo>
                    <a:pt x="403" y="302"/>
                    <a:pt x="403" y="302"/>
                    <a:pt x="403" y="302"/>
                  </a:cubicBezTo>
                  <a:cubicBezTo>
                    <a:pt x="425" y="319"/>
                    <a:pt x="425" y="319"/>
                    <a:pt x="425" y="319"/>
                  </a:cubicBezTo>
                  <a:cubicBezTo>
                    <a:pt x="455" y="296"/>
                    <a:pt x="455" y="296"/>
                    <a:pt x="455" y="296"/>
                  </a:cubicBezTo>
                  <a:cubicBezTo>
                    <a:pt x="478" y="218"/>
                    <a:pt x="478" y="218"/>
                    <a:pt x="478" y="218"/>
                  </a:cubicBezTo>
                  <a:cubicBezTo>
                    <a:pt x="468" y="184"/>
                    <a:pt x="468" y="184"/>
                    <a:pt x="468" y="184"/>
                  </a:cubicBezTo>
                  <a:cubicBezTo>
                    <a:pt x="481" y="173"/>
                    <a:pt x="481" y="173"/>
                    <a:pt x="481" y="173"/>
                  </a:cubicBezTo>
                  <a:cubicBezTo>
                    <a:pt x="485" y="167"/>
                    <a:pt x="485" y="167"/>
                    <a:pt x="485" y="167"/>
                  </a:cubicBezTo>
                  <a:cubicBezTo>
                    <a:pt x="484" y="167"/>
                    <a:pt x="484" y="167"/>
                    <a:pt x="484" y="167"/>
                  </a:cubicBezTo>
                  <a:cubicBezTo>
                    <a:pt x="484" y="167"/>
                    <a:pt x="484" y="167"/>
                    <a:pt x="484" y="167"/>
                  </a:cubicBezTo>
                  <a:cubicBezTo>
                    <a:pt x="461" y="176"/>
                    <a:pt x="461" y="176"/>
                    <a:pt x="461" y="176"/>
                  </a:cubicBezTo>
                  <a:cubicBezTo>
                    <a:pt x="457" y="226"/>
                    <a:pt x="457" y="226"/>
                    <a:pt x="457" y="226"/>
                  </a:cubicBezTo>
                  <a:cubicBezTo>
                    <a:pt x="416" y="228"/>
                    <a:pt x="416" y="228"/>
                    <a:pt x="416" y="228"/>
                  </a:cubicBezTo>
                  <a:cubicBezTo>
                    <a:pt x="460" y="233"/>
                    <a:pt x="460" y="233"/>
                    <a:pt x="460" y="233"/>
                  </a:cubicBezTo>
                  <a:cubicBezTo>
                    <a:pt x="415" y="240"/>
                    <a:pt x="415" y="240"/>
                    <a:pt x="415" y="240"/>
                  </a:cubicBezTo>
                  <a:cubicBezTo>
                    <a:pt x="421" y="255"/>
                    <a:pt x="421" y="255"/>
                    <a:pt x="421" y="255"/>
                  </a:cubicBezTo>
                  <a:cubicBezTo>
                    <a:pt x="412" y="265"/>
                    <a:pt x="412" y="265"/>
                    <a:pt x="412" y="265"/>
                  </a:cubicBezTo>
                  <a:cubicBezTo>
                    <a:pt x="393" y="258"/>
                    <a:pt x="393" y="258"/>
                    <a:pt x="393" y="258"/>
                  </a:cubicBezTo>
                  <a:cubicBezTo>
                    <a:pt x="376" y="267"/>
                    <a:pt x="376" y="267"/>
                    <a:pt x="376" y="267"/>
                  </a:cubicBezTo>
                  <a:cubicBezTo>
                    <a:pt x="367" y="256"/>
                    <a:pt x="367" y="256"/>
                    <a:pt x="367" y="256"/>
                  </a:cubicBezTo>
                  <a:cubicBezTo>
                    <a:pt x="379" y="222"/>
                    <a:pt x="379" y="222"/>
                    <a:pt x="379" y="222"/>
                  </a:cubicBezTo>
                  <a:cubicBezTo>
                    <a:pt x="384" y="222"/>
                    <a:pt x="384" y="222"/>
                    <a:pt x="384" y="222"/>
                  </a:cubicBezTo>
                  <a:cubicBezTo>
                    <a:pt x="386" y="251"/>
                    <a:pt x="386" y="251"/>
                    <a:pt x="386" y="251"/>
                  </a:cubicBezTo>
                  <a:cubicBezTo>
                    <a:pt x="393" y="230"/>
                    <a:pt x="393" y="230"/>
                    <a:pt x="393" y="230"/>
                  </a:cubicBezTo>
                  <a:cubicBezTo>
                    <a:pt x="410" y="232"/>
                    <a:pt x="410" y="232"/>
                    <a:pt x="410" y="232"/>
                  </a:cubicBezTo>
                  <a:cubicBezTo>
                    <a:pt x="403" y="228"/>
                    <a:pt x="403" y="228"/>
                    <a:pt x="403" y="228"/>
                  </a:cubicBezTo>
                  <a:cubicBezTo>
                    <a:pt x="414" y="228"/>
                    <a:pt x="414" y="228"/>
                    <a:pt x="414" y="228"/>
                  </a:cubicBezTo>
                  <a:cubicBezTo>
                    <a:pt x="411" y="220"/>
                    <a:pt x="411" y="220"/>
                    <a:pt x="411" y="220"/>
                  </a:cubicBezTo>
                  <a:cubicBezTo>
                    <a:pt x="418" y="210"/>
                    <a:pt x="418" y="210"/>
                    <a:pt x="418" y="210"/>
                  </a:cubicBezTo>
                  <a:cubicBezTo>
                    <a:pt x="420" y="188"/>
                    <a:pt x="420" y="188"/>
                    <a:pt x="420" y="188"/>
                  </a:cubicBezTo>
                  <a:cubicBezTo>
                    <a:pt x="405" y="176"/>
                    <a:pt x="405" y="176"/>
                    <a:pt x="405" y="176"/>
                  </a:cubicBezTo>
                  <a:cubicBezTo>
                    <a:pt x="393" y="176"/>
                    <a:pt x="393" y="176"/>
                    <a:pt x="393" y="176"/>
                  </a:cubicBezTo>
                  <a:cubicBezTo>
                    <a:pt x="383" y="184"/>
                    <a:pt x="383" y="184"/>
                    <a:pt x="383" y="184"/>
                  </a:cubicBezTo>
                  <a:cubicBezTo>
                    <a:pt x="380" y="122"/>
                    <a:pt x="380" y="122"/>
                    <a:pt x="380" y="122"/>
                  </a:cubicBezTo>
                  <a:cubicBezTo>
                    <a:pt x="377" y="118"/>
                    <a:pt x="377" y="118"/>
                    <a:pt x="377" y="118"/>
                  </a:cubicBezTo>
                  <a:cubicBezTo>
                    <a:pt x="374" y="221"/>
                    <a:pt x="374" y="221"/>
                    <a:pt x="374" y="221"/>
                  </a:cubicBezTo>
                  <a:cubicBezTo>
                    <a:pt x="367" y="234"/>
                    <a:pt x="367" y="234"/>
                    <a:pt x="367" y="234"/>
                  </a:cubicBezTo>
                  <a:cubicBezTo>
                    <a:pt x="367" y="234"/>
                    <a:pt x="366" y="232"/>
                    <a:pt x="364" y="225"/>
                  </a:cubicBezTo>
                  <a:cubicBezTo>
                    <a:pt x="362" y="219"/>
                    <a:pt x="365" y="200"/>
                    <a:pt x="365" y="200"/>
                  </a:cubicBezTo>
                  <a:cubicBezTo>
                    <a:pt x="372" y="120"/>
                    <a:pt x="372" y="120"/>
                    <a:pt x="372" y="120"/>
                  </a:cubicBezTo>
                  <a:cubicBezTo>
                    <a:pt x="366" y="127"/>
                    <a:pt x="366" y="127"/>
                    <a:pt x="366" y="127"/>
                  </a:cubicBezTo>
                  <a:cubicBezTo>
                    <a:pt x="362" y="176"/>
                    <a:pt x="362" y="176"/>
                    <a:pt x="362" y="176"/>
                  </a:cubicBezTo>
                  <a:cubicBezTo>
                    <a:pt x="344" y="189"/>
                    <a:pt x="344" y="189"/>
                    <a:pt x="344" y="189"/>
                  </a:cubicBezTo>
                  <a:cubicBezTo>
                    <a:pt x="339" y="216"/>
                    <a:pt x="339" y="216"/>
                    <a:pt x="339" y="216"/>
                  </a:cubicBezTo>
                  <a:cubicBezTo>
                    <a:pt x="347" y="195"/>
                    <a:pt x="347" y="195"/>
                    <a:pt x="347" y="195"/>
                  </a:cubicBezTo>
                  <a:cubicBezTo>
                    <a:pt x="360" y="188"/>
                    <a:pt x="360" y="188"/>
                    <a:pt x="360" y="188"/>
                  </a:cubicBezTo>
                  <a:cubicBezTo>
                    <a:pt x="359" y="201"/>
                    <a:pt x="359" y="201"/>
                    <a:pt x="359" y="201"/>
                  </a:cubicBezTo>
                  <a:cubicBezTo>
                    <a:pt x="349" y="207"/>
                    <a:pt x="349" y="207"/>
                    <a:pt x="349" y="207"/>
                  </a:cubicBezTo>
                  <a:cubicBezTo>
                    <a:pt x="331" y="230"/>
                    <a:pt x="331" y="230"/>
                    <a:pt x="331" y="230"/>
                  </a:cubicBezTo>
                  <a:cubicBezTo>
                    <a:pt x="329" y="270"/>
                    <a:pt x="329" y="270"/>
                    <a:pt x="329" y="270"/>
                  </a:cubicBezTo>
                  <a:cubicBezTo>
                    <a:pt x="369" y="305"/>
                    <a:pt x="369" y="305"/>
                    <a:pt x="369" y="305"/>
                  </a:cubicBezTo>
                  <a:cubicBezTo>
                    <a:pt x="361" y="327"/>
                    <a:pt x="361" y="327"/>
                    <a:pt x="361" y="327"/>
                  </a:cubicBezTo>
                  <a:cubicBezTo>
                    <a:pt x="394" y="351"/>
                    <a:pt x="394" y="351"/>
                    <a:pt x="394" y="351"/>
                  </a:cubicBezTo>
                  <a:cubicBezTo>
                    <a:pt x="386" y="356"/>
                    <a:pt x="386" y="356"/>
                    <a:pt x="386" y="356"/>
                  </a:cubicBezTo>
                  <a:cubicBezTo>
                    <a:pt x="349" y="337"/>
                    <a:pt x="349" y="337"/>
                    <a:pt x="349" y="337"/>
                  </a:cubicBezTo>
                  <a:cubicBezTo>
                    <a:pt x="361" y="327"/>
                    <a:pt x="361" y="327"/>
                    <a:pt x="361" y="327"/>
                  </a:cubicBezTo>
                  <a:cubicBezTo>
                    <a:pt x="289" y="318"/>
                    <a:pt x="289" y="318"/>
                    <a:pt x="289" y="318"/>
                  </a:cubicBezTo>
                  <a:cubicBezTo>
                    <a:pt x="252" y="337"/>
                    <a:pt x="252" y="337"/>
                    <a:pt x="252" y="337"/>
                  </a:cubicBezTo>
                  <a:cubicBezTo>
                    <a:pt x="252" y="350"/>
                    <a:pt x="252" y="350"/>
                    <a:pt x="252" y="350"/>
                  </a:cubicBezTo>
                  <a:cubicBezTo>
                    <a:pt x="252" y="367"/>
                    <a:pt x="252" y="367"/>
                    <a:pt x="252" y="367"/>
                  </a:cubicBezTo>
                  <a:cubicBezTo>
                    <a:pt x="229" y="367"/>
                    <a:pt x="229" y="367"/>
                    <a:pt x="229" y="367"/>
                  </a:cubicBezTo>
                  <a:cubicBezTo>
                    <a:pt x="220" y="351"/>
                    <a:pt x="220" y="351"/>
                    <a:pt x="220" y="351"/>
                  </a:cubicBezTo>
                  <a:cubicBezTo>
                    <a:pt x="206" y="351"/>
                    <a:pt x="206" y="351"/>
                    <a:pt x="206" y="351"/>
                  </a:cubicBezTo>
                  <a:cubicBezTo>
                    <a:pt x="206" y="326"/>
                    <a:pt x="206" y="326"/>
                    <a:pt x="206" y="326"/>
                  </a:cubicBezTo>
                  <a:cubicBezTo>
                    <a:pt x="226" y="326"/>
                    <a:pt x="226" y="326"/>
                    <a:pt x="226" y="326"/>
                  </a:cubicBezTo>
                  <a:cubicBezTo>
                    <a:pt x="226" y="326"/>
                    <a:pt x="226" y="326"/>
                    <a:pt x="227" y="326"/>
                  </a:cubicBezTo>
                  <a:cubicBezTo>
                    <a:pt x="231" y="326"/>
                    <a:pt x="235" y="323"/>
                    <a:pt x="235" y="318"/>
                  </a:cubicBezTo>
                  <a:cubicBezTo>
                    <a:pt x="235" y="318"/>
                    <a:pt x="235" y="318"/>
                    <a:pt x="235" y="318"/>
                  </a:cubicBezTo>
                  <a:cubicBezTo>
                    <a:pt x="235" y="315"/>
                    <a:pt x="235" y="315"/>
                    <a:pt x="235" y="315"/>
                  </a:cubicBezTo>
                  <a:cubicBezTo>
                    <a:pt x="235" y="315"/>
                    <a:pt x="235" y="315"/>
                    <a:pt x="235" y="315"/>
                  </a:cubicBezTo>
                  <a:cubicBezTo>
                    <a:pt x="235" y="286"/>
                    <a:pt x="235" y="286"/>
                    <a:pt x="235" y="286"/>
                  </a:cubicBezTo>
                  <a:cubicBezTo>
                    <a:pt x="235" y="286"/>
                    <a:pt x="235" y="286"/>
                    <a:pt x="235" y="286"/>
                  </a:cubicBezTo>
                  <a:cubicBezTo>
                    <a:pt x="235" y="275"/>
                    <a:pt x="235" y="275"/>
                    <a:pt x="235" y="275"/>
                  </a:cubicBezTo>
                  <a:cubicBezTo>
                    <a:pt x="235" y="275"/>
                    <a:pt x="235" y="275"/>
                    <a:pt x="235" y="275"/>
                  </a:cubicBezTo>
                  <a:cubicBezTo>
                    <a:pt x="235" y="270"/>
                    <a:pt x="231" y="266"/>
                    <a:pt x="227" y="266"/>
                  </a:cubicBezTo>
                  <a:cubicBezTo>
                    <a:pt x="227" y="266"/>
                    <a:pt x="226" y="266"/>
                    <a:pt x="226" y="266"/>
                  </a:cubicBezTo>
                  <a:cubicBezTo>
                    <a:pt x="206" y="266"/>
                    <a:pt x="206" y="266"/>
                    <a:pt x="206" y="266"/>
                  </a:cubicBezTo>
                  <a:cubicBezTo>
                    <a:pt x="206" y="172"/>
                    <a:pt x="206" y="172"/>
                    <a:pt x="206" y="172"/>
                  </a:cubicBezTo>
                  <a:cubicBezTo>
                    <a:pt x="204" y="172"/>
                    <a:pt x="204" y="172"/>
                    <a:pt x="204" y="172"/>
                  </a:cubicBezTo>
                  <a:cubicBezTo>
                    <a:pt x="204" y="138"/>
                    <a:pt x="204" y="138"/>
                    <a:pt x="204" y="138"/>
                  </a:cubicBezTo>
                  <a:cubicBezTo>
                    <a:pt x="206" y="138"/>
                    <a:pt x="207" y="137"/>
                    <a:pt x="208" y="137"/>
                  </a:cubicBezTo>
                  <a:cubicBezTo>
                    <a:pt x="220" y="169"/>
                    <a:pt x="220" y="169"/>
                    <a:pt x="220" y="169"/>
                  </a:cubicBezTo>
                  <a:cubicBezTo>
                    <a:pt x="218" y="170"/>
                    <a:pt x="218" y="170"/>
                    <a:pt x="218" y="170"/>
                  </a:cubicBezTo>
                  <a:cubicBezTo>
                    <a:pt x="218" y="170"/>
                    <a:pt x="218" y="170"/>
                    <a:pt x="218" y="170"/>
                  </a:cubicBezTo>
                  <a:cubicBezTo>
                    <a:pt x="220" y="174"/>
                    <a:pt x="220" y="174"/>
                    <a:pt x="220" y="174"/>
                  </a:cubicBezTo>
                  <a:cubicBezTo>
                    <a:pt x="238" y="167"/>
                    <a:pt x="238" y="167"/>
                    <a:pt x="238" y="167"/>
                  </a:cubicBezTo>
                  <a:cubicBezTo>
                    <a:pt x="237" y="163"/>
                    <a:pt x="237" y="163"/>
                    <a:pt x="237" y="163"/>
                  </a:cubicBezTo>
                  <a:cubicBezTo>
                    <a:pt x="235" y="163"/>
                    <a:pt x="235" y="163"/>
                    <a:pt x="235" y="163"/>
                  </a:cubicBezTo>
                  <a:cubicBezTo>
                    <a:pt x="222" y="131"/>
                    <a:pt x="222" y="131"/>
                    <a:pt x="222" y="131"/>
                  </a:cubicBezTo>
                  <a:cubicBezTo>
                    <a:pt x="223" y="130"/>
                    <a:pt x="224" y="130"/>
                    <a:pt x="225" y="129"/>
                  </a:cubicBezTo>
                  <a:cubicBezTo>
                    <a:pt x="250" y="153"/>
                    <a:pt x="250" y="153"/>
                    <a:pt x="250" y="153"/>
                  </a:cubicBezTo>
                  <a:cubicBezTo>
                    <a:pt x="248" y="155"/>
                    <a:pt x="248" y="155"/>
                    <a:pt x="248" y="155"/>
                  </a:cubicBezTo>
                  <a:cubicBezTo>
                    <a:pt x="248" y="155"/>
                    <a:pt x="248" y="155"/>
                    <a:pt x="248" y="155"/>
                  </a:cubicBezTo>
                  <a:cubicBezTo>
                    <a:pt x="251" y="158"/>
                    <a:pt x="251" y="158"/>
                    <a:pt x="251" y="158"/>
                  </a:cubicBezTo>
                  <a:cubicBezTo>
                    <a:pt x="265" y="144"/>
                    <a:pt x="265" y="144"/>
                    <a:pt x="265" y="144"/>
                  </a:cubicBezTo>
                  <a:cubicBezTo>
                    <a:pt x="262" y="141"/>
                    <a:pt x="262" y="141"/>
                    <a:pt x="262" y="141"/>
                  </a:cubicBezTo>
                  <a:cubicBezTo>
                    <a:pt x="260" y="142"/>
                    <a:pt x="260" y="142"/>
                    <a:pt x="260" y="142"/>
                  </a:cubicBezTo>
                  <a:cubicBezTo>
                    <a:pt x="235" y="118"/>
                    <a:pt x="235" y="118"/>
                    <a:pt x="235" y="118"/>
                  </a:cubicBezTo>
                  <a:cubicBezTo>
                    <a:pt x="236" y="117"/>
                    <a:pt x="237" y="116"/>
                    <a:pt x="237" y="115"/>
                  </a:cubicBezTo>
                  <a:cubicBezTo>
                    <a:pt x="270" y="128"/>
                    <a:pt x="270" y="128"/>
                    <a:pt x="270" y="128"/>
                  </a:cubicBezTo>
                  <a:cubicBezTo>
                    <a:pt x="269" y="131"/>
                    <a:pt x="269" y="131"/>
                    <a:pt x="269" y="131"/>
                  </a:cubicBezTo>
                  <a:cubicBezTo>
                    <a:pt x="269" y="131"/>
                    <a:pt x="269" y="131"/>
                    <a:pt x="269" y="131"/>
                  </a:cubicBezTo>
                  <a:cubicBezTo>
                    <a:pt x="273" y="132"/>
                    <a:pt x="273" y="132"/>
                    <a:pt x="273" y="132"/>
                  </a:cubicBezTo>
                  <a:cubicBezTo>
                    <a:pt x="281" y="114"/>
                    <a:pt x="281" y="114"/>
                    <a:pt x="281" y="114"/>
                  </a:cubicBezTo>
                  <a:cubicBezTo>
                    <a:pt x="277" y="112"/>
                    <a:pt x="277" y="112"/>
                    <a:pt x="277" y="112"/>
                  </a:cubicBezTo>
                  <a:cubicBezTo>
                    <a:pt x="276" y="114"/>
                    <a:pt x="276" y="114"/>
                    <a:pt x="276" y="114"/>
                  </a:cubicBezTo>
                  <a:cubicBezTo>
                    <a:pt x="243" y="101"/>
                    <a:pt x="243" y="101"/>
                    <a:pt x="243" y="101"/>
                  </a:cubicBezTo>
                  <a:cubicBezTo>
                    <a:pt x="243" y="100"/>
                    <a:pt x="243" y="99"/>
                    <a:pt x="243" y="98"/>
                  </a:cubicBezTo>
                  <a:cubicBezTo>
                    <a:pt x="278" y="98"/>
                    <a:pt x="278" y="98"/>
                    <a:pt x="278" y="98"/>
                  </a:cubicBezTo>
                  <a:cubicBezTo>
                    <a:pt x="278" y="100"/>
                    <a:pt x="278" y="100"/>
                    <a:pt x="278" y="100"/>
                  </a:cubicBezTo>
                  <a:cubicBezTo>
                    <a:pt x="368" y="100"/>
                    <a:pt x="368" y="100"/>
                    <a:pt x="368" y="100"/>
                  </a:cubicBezTo>
                  <a:cubicBezTo>
                    <a:pt x="368" y="101"/>
                    <a:pt x="368" y="103"/>
                    <a:pt x="369" y="105"/>
                  </a:cubicBezTo>
                  <a:cubicBezTo>
                    <a:pt x="371" y="109"/>
                    <a:pt x="373" y="112"/>
                    <a:pt x="374" y="112"/>
                  </a:cubicBezTo>
                  <a:cubicBezTo>
                    <a:pt x="374" y="112"/>
                    <a:pt x="374" y="112"/>
                    <a:pt x="374" y="112"/>
                  </a:cubicBezTo>
                  <a:cubicBezTo>
                    <a:pt x="374" y="112"/>
                    <a:pt x="374" y="112"/>
                    <a:pt x="374" y="112"/>
                  </a:cubicBezTo>
                  <a:cubicBezTo>
                    <a:pt x="406" y="100"/>
                    <a:pt x="406" y="100"/>
                    <a:pt x="406" y="100"/>
                  </a:cubicBezTo>
                  <a:cubicBezTo>
                    <a:pt x="415" y="100"/>
                    <a:pt x="415" y="100"/>
                    <a:pt x="415" y="100"/>
                  </a:cubicBezTo>
                  <a:cubicBezTo>
                    <a:pt x="393" y="130"/>
                    <a:pt x="393" y="130"/>
                    <a:pt x="393" y="130"/>
                  </a:cubicBezTo>
                  <a:cubicBezTo>
                    <a:pt x="393" y="130"/>
                    <a:pt x="393" y="130"/>
                    <a:pt x="393" y="130"/>
                  </a:cubicBezTo>
                  <a:cubicBezTo>
                    <a:pt x="393" y="130"/>
                    <a:pt x="393" y="130"/>
                    <a:pt x="393" y="130"/>
                  </a:cubicBezTo>
                  <a:cubicBezTo>
                    <a:pt x="393" y="130"/>
                    <a:pt x="393" y="130"/>
                    <a:pt x="393" y="130"/>
                  </a:cubicBezTo>
                  <a:cubicBezTo>
                    <a:pt x="393" y="130"/>
                    <a:pt x="393" y="130"/>
                    <a:pt x="393" y="130"/>
                  </a:cubicBezTo>
                  <a:cubicBezTo>
                    <a:pt x="393" y="131"/>
                    <a:pt x="395" y="134"/>
                    <a:pt x="398" y="137"/>
                  </a:cubicBezTo>
                  <a:cubicBezTo>
                    <a:pt x="402" y="139"/>
                    <a:pt x="405" y="140"/>
                    <a:pt x="406" y="139"/>
                  </a:cubicBezTo>
                  <a:cubicBezTo>
                    <a:pt x="406" y="139"/>
                    <a:pt x="406" y="139"/>
                    <a:pt x="406" y="139"/>
                  </a:cubicBezTo>
                  <a:cubicBezTo>
                    <a:pt x="438" y="100"/>
                    <a:pt x="438" y="100"/>
                    <a:pt x="438" y="100"/>
                  </a:cubicBezTo>
                  <a:cubicBezTo>
                    <a:pt x="438" y="100"/>
                    <a:pt x="438" y="100"/>
                    <a:pt x="438" y="100"/>
                  </a:cubicBezTo>
                  <a:cubicBezTo>
                    <a:pt x="422" y="147"/>
                    <a:pt x="422" y="147"/>
                    <a:pt x="422" y="147"/>
                  </a:cubicBezTo>
                  <a:cubicBezTo>
                    <a:pt x="422" y="147"/>
                    <a:pt x="422" y="147"/>
                    <a:pt x="422" y="147"/>
                  </a:cubicBezTo>
                  <a:cubicBezTo>
                    <a:pt x="422" y="147"/>
                    <a:pt x="422" y="147"/>
                    <a:pt x="422" y="147"/>
                  </a:cubicBezTo>
                  <a:cubicBezTo>
                    <a:pt x="422" y="149"/>
                    <a:pt x="425" y="151"/>
                    <a:pt x="429" y="153"/>
                  </a:cubicBezTo>
                  <a:cubicBezTo>
                    <a:pt x="434" y="154"/>
                    <a:pt x="437" y="155"/>
                    <a:pt x="438" y="154"/>
                  </a:cubicBezTo>
                  <a:cubicBezTo>
                    <a:pt x="438" y="154"/>
                    <a:pt x="438" y="154"/>
                    <a:pt x="438" y="154"/>
                  </a:cubicBezTo>
                  <a:cubicBezTo>
                    <a:pt x="438" y="154"/>
                    <a:pt x="438" y="154"/>
                    <a:pt x="438" y="154"/>
                  </a:cubicBezTo>
                  <a:cubicBezTo>
                    <a:pt x="438" y="154"/>
                    <a:pt x="438" y="153"/>
                    <a:pt x="438" y="153"/>
                  </a:cubicBezTo>
                  <a:cubicBezTo>
                    <a:pt x="438" y="153"/>
                    <a:pt x="438" y="153"/>
                    <a:pt x="438" y="153"/>
                  </a:cubicBezTo>
                  <a:cubicBezTo>
                    <a:pt x="456" y="100"/>
                    <a:pt x="456" y="100"/>
                    <a:pt x="456" y="100"/>
                  </a:cubicBezTo>
                  <a:cubicBezTo>
                    <a:pt x="456" y="100"/>
                    <a:pt x="456" y="100"/>
                    <a:pt x="456" y="100"/>
                  </a:cubicBezTo>
                  <a:cubicBezTo>
                    <a:pt x="456" y="159"/>
                    <a:pt x="456" y="159"/>
                    <a:pt x="456" y="159"/>
                  </a:cubicBezTo>
                  <a:cubicBezTo>
                    <a:pt x="456" y="159"/>
                    <a:pt x="456" y="159"/>
                    <a:pt x="456" y="159"/>
                  </a:cubicBezTo>
                  <a:cubicBezTo>
                    <a:pt x="456" y="159"/>
                    <a:pt x="456" y="159"/>
                    <a:pt x="456" y="159"/>
                  </a:cubicBezTo>
                  <a:cubicBezTo>
                    <a:pt x="456" y="159"/>
                    <a:pt x="456" y="159"/>
                    <a:pt x="456" y="159"/>
                  </a:cubicBezTo>
                  <a:cubicBezTo>
                    <a:pt x="456" y="159"/>
                    <a:pt x="456" y="159"/>
                    <a:pt x="456" y="159"/>
                  </a:cubicBezTo>
                  <a:cubicBezTo>
                    <a:pt x="457" y="160"/>
                    <a:pt x="461" y="161"/>
                    <a:pt x="465" y="161"/>
                  </a:cubicBezTo>
                  <a:cubicBezTo>
                    <a:pt x="470" y="161"/>
                    <a:pt x="474" y="160"/>
                    <a:pt x="474" y="159"/>
                  </a:cubicBezTo>
                  <a:cubicBezTo>
                    <a:pt x="474" y="159"/>
                    <a:pt x="474" y="159"/>
                    <a:pt x="474" y="159"/>
                  </a:cubicBezTo>
                  <a:cubicBezTo>
                    <a:pt x="474" y="159"/>
                    <a:pt x="474" y="159"/>
                    <a:pt x="474" y="159"/>
                  </a:cubicBezTo>
                  <a:cubicBezTo>
                    <a:pt x="474" y="159"/>
                    <a:pt x="474" y="159"/>
                    <a:pt x="474" y="159"/>
                  </a:cubicBezTo>
                  <a:cubicBezTo>
                    <a:pt x="474" y="159"/>
                    <a:pt x="474" y="159"/>
                    <a:pt x="474" y="159"/>
                  </a:cubicBezTo>
                  <a:cubicBezTo>
                    <a:pt x="474" y="100"/>
                    <a:pt x="474" y="100"/>
                    <a:pt x="474" y="100"/>
                  </a:cubicBezTo>
                  <a:cubicBezTo>
                    <a:pt x="481" y="100"/>
                    <a:pt x="481" y="100"/>
                    <a:pt x="481" y="100"/>
                  </a:cubicBezTo>
                  <a:cubicBezTo>
                    <a:pt x="481" y="88"/>
                    <a:pt x="481" y="88"/>
                    <a:pt x="481" y="88"/>
                  </a:cubicBezTo>
                  <a:cubicBezTo>
                    <a:pt x="412" y="88"/>
                    <a:pt x="412" y="88"/>
                    <a:pt x="412" y="88"/>
                  </a:cubicBezTo>
                  <a:cubicBezTo>
                    <a:pt x="412" y="84"/>
                    <a:pt x="412" y="84"/>
                    <a:pt x="412" y="84"/>
                  </a:cubicBezTo>
                  <a:cubicBezTo>
                    <a:pt x="481" y="84"/>
                    <a:pt x="481" y="84"/>
                    <a:pt x="481" y="84"/>
                  </a:cubicBezTo>
                  <a:cubicBezTo>
                    <a:pt x="481" y="80"/>
                    <a:pt x="481" y="80"/>
                    <a:pt x="481" y="80"/>
                  </a:cubicBezTo>
                  <a:cubicBezTo>
                    <a:pt x="455" y="80"/>
                    <a:pt x="455" y="80"/>
                    <a:pt x="455" y="80"/>
                  </a:cubicBezTo>
                  <a:cubicBezTo>
                    <a:pt x="455" y="80"/>
                    <a:pt x="455" y="80"/>
                    <a:pt x="455" y="80"/>
                  </a:cubicBezTo>
                  <a:cubicBezTo>
                    <a:pt x="411" y="80"/>
                    <a:pt x="411" y="80"/>
                    <a:pt x="411" y="80"/>
                  </a:cubicBezTo>
                  <a:cubicBezTo>
                    <a:pt x="404" y="79"/>
                    <a:pt x="385" y="75"/>
                    <a:pt x="373" y="63"/>
                  </a:cubicBezTo>
                  <a:cubicBezTo>
                    <a:pt x="357" y="46"/>
                    <a:pt x="356" y="34"/>
                    <a:pt x="356" y="34"/>
                  </a:cubicBezTo>
                  <a:cubicBezTo>
                    <a:pt x="353" y="34"/>
                    <a:pt x="353" y="34"/>
                    <a:pt x="353" y="34"/>
                  </a:cubicBezTo>
                  <a:cubicBezTo>
                    <a:pt x="353" y="80"/>
                    <a:pt x="353" y="80"/>
                    <a:pt x="353" y="80"/>
                  </a:cubicBezTo>
                  <a:cubicBezTo>
                    <a:pt x="350" y="80"/>
                    <a:pt x="350" y="80"/>
                    <a:pt x="350" y="80"/>
                  </a:cubicBezTo>
                  <a:cubicBezTo>
                    <a:pt x="350" y="34"/>
                    <a:pt x="350" y="34"/>
                    <a:pt x="350" y="34"/>
                  </a:cubicBezTo>
                  <a:cubicBezTo>
                    <a:pt x="343" y="34"/>
                    <a:pt x="343" y="34"/>
                    <a:pt x="343" y="34"/>
                  </a:cubicBezTo>
                  <a:cubicBezTo>
                    <a:pt x="343" y="80"/>
                    <a:pt x="343" y="80"/>
                    <a:pt x="343" y="80"/>
                  </a:cubicBezTo>
                  <a:cubicBezTo>
                    <a:pt x="278" y="80"/>
                    <a:pt x="278" y="80"/>
                    <a:pt x="278" y="80"/>
                  </a:cubicBezTo>
                  <a:cubicBezTo>
                    <a:pt x="278" y="83"/>
                    <a:pt x="278" y="83"/>
                    <a:pt x="278" y="83"/>
                  </a:cubicBezTo>
                  <a:cubicBezTo>
                    <a:pt x="243" y="83"/>
                    <a:pt x="243" y="83"/>
                    <a:pt x="243" y="83"/>
                  </a:cubicBezTo>
                  <a:cubicBezTo>
                    <a:pt x="240" y="62"/>
                    <a:pt x="224" y="46"/>
                    <a:pt x="204" y="43"/>
                  </a:cubicBezTo>
                  <a:cubicBezTo>
                    <a:pt x="204" y="4"/>
                    <a:pt x="204" y="4"/>
                    <a:pt x="204" y="4"/>
                  </a:cubicBezTo>
                  <a:cubicBezTo>
                    <a:pt x="206" y="4"/>
                    <a:pt x="206" y="4"/>
                    <a:pt x="206" y="4"/>
                  </a:cubicBezTo>
                  <a:cubicBezTo>
                    <a:pt x="206" y="0"/>
                    <a:pt x="206" y="0"/>
                    <a:pt x="206" y="0"/>
                  </a:cubicBezTo>
                  <a:cubicBezTo>
                    <a:pt x="186" y="0"/>
                    <a:pt x="186" y="0"/>
                    <a:pt x="186" y="0"/>
                  </a:cubicBezTo>
                  <a:cubicBezTo>
                    <a:pt x="186" y="4"/>
                    <a:pt x="186" y="4"/>
                    <a:pt x="186" y="4"/>
                  </a:cubicBezTo>
                  <a:cubicBezTo>
                    <a:pt x="189" y="4"/>
                    <a:pt x="189" y="4"/>
                    <a:pt x="189" y="4"/>
                  </a:cubicBezTo>
                  <a:cubicBezTo>
                    <a:pt x="189" y="43"/>
                    <a:pt x="189" y="43"/>
                    <a:pt x="189" y="43"/>
                  </a:cubicBezTo>
                  <a:cubicBezTo>
                    <a:pt x="188" y="43"/>
                    <a:pt x="186" y="43"/>
                    <a:pt x="185" y="44"/>
                  </a:cubicBezTo>
                  <a:cubicBezTo>
                    <a:pt x="171" y="8"/>
                    <a:pt x="171" y="8"/>
                    <a:pt x="171" y="8"/>
                  </a:cubicBezTo>
                  <a:cubicBezTo>
                    <a:pt x="173" y="7"/>
                    <a:pt x="173" y="7"/>
                    <a:pt x="173" y="7"/>
                  </a:cubicBezTo>
                  <a:cubicBezTo>
                    <a:pt x="173" y="7"/>
                    <a:pt x="173" y="7"/>
                    <a:pt x="173" y="7"/>
                  </a:cubicBezTo>
                  <a:cubicBezTo>
                    <a:pt x="171" y="3"/>
                    <a:pt x="171" y="3"/>
                    <a:pt x="171" y="3"/>
                  </a:cubicBezTo>
                  <a:cubicBezTo>
                    <a:pt x="153" y="11"/>
                    <a:pt x="153" y="11"/>
                    <a:pt x="153" y="11"/>
                  </a:cubicBezTo>
                  <a:cubicBezTo>
                    <a:pt x="155" y="15"/>
                    <a:pt x="155" y="15"/>
                    <a:pt x="155" y="15"/>
                  </a:cubicBezTo>
                  <a:cubicBezTo>
                    <a:pt x="157" y="14"/>
                    <a:pt x="157" y="14"/>
                    <a:pt x="157" y="14"/>
                  </a:cubicBezTo>
                  <a:cubicBezTo>
                    <a:pt x="171" y="49"/>
                    <a:pt x="171" y="49"/>
                    <a:pt x="171" y="49"/>
                  </a:cubicBezTo>
                  <a:cubicBezTo>
                    <a:pt x="170" y="50"/>
                    <a:pt x="169" y="50"/>
                    <a:pt x="168" y="51"/>
                  </a:cubicBezTo>
                  <a:cubicBezTo>
                    <a:pt x="142" y="25"/>
                    <a:pt x="142" y="25"/>
                    <a:pt x="142" y="25"/>
                  </a:cubicBezTo>
                  <a:cubicBezTo>
                    <a:pt x="143" y="23"/>
                    <a:pt x="143" y="23"/>
                    <a:pt x="143" y="23"/>
                  </a:cubicBezTo>
                  <a:cubicBezTo>
                    <a:pt x="143" y="23"/>
                    <a:pt x="143" y="23"/>
                    <a:pt x="143" y="23"/>
                  </a:cubicBezTo>
                  <a:cubicBezTo>
                    <a:pt x="140" y="20"/>
                    <a:pt x="140" y="20"/>
                    <a:pt x="140" y="20"/>
                  </a:cubicBezTo>
                  <a:cubicBezTo>
                    <a:pt x="126" y="34"/>
                    <a:pt x="126" y="34"/>
                    <a:pt x="126" y="34"/>
                  </a:cubicBezTo>
                  <a:cubicBezTo>
                    <a:pt x="129" y="37"/>
                    <a:pt x="129" y="37"/>
                    <a:pt x="129" y="37"/>
                  </a:cubicBezTo>
                  <a:cubicBezTo>
                    <a:pt x="131" y="35"/>
                    <a:pt x="131" y="35"/>
                    <a:pt x="131" y="35"/>
                  </a:cubicBezTo>
                  <a:cubicBezTo>
                    <a:pt x="157" y="61"/>
                    <a:pt x="157" y="61"/>
                    <a:pt x="157" y="61"/>
                  </a:cubicBezTo>
                  <a:cubicBezTo>
                    <a:pt x="157" y="62"/>
                    <a:pt x="156" y="63"/>
                    <a:pt x="155" y="64"/>
                  </a:cubicBezTo>
                  <a:cubicBezTo>
                    <a:pt x="121" y="51"/>
                    <a:pt x="121" y="51"/>
                    <a:pt x="121" y="51"/>
                  </a:cubicBezTo>
                  <a:cubicBezTo>
                    <a:pt x="122" y="49"/>
                    <a:pt x="122" y="49"/>
                    <a:pt x="122" y="49"/>
                  </a:cubicBezTo>
                  <a:cubicBezTo>
                    <a:pt x="122" y="48"/>
                    <a:pt x="122" y="48"/>
                    <a:pt x="122" y="48"/>
                  </a:cubicBezTo>
                  <a:cubicBezTo>
                    <a:pt x="118" y="47"/>
                    <a:pt x="118" y="47"/>
                    <a:pt x="118" y="47"/>
                  </a:cubicBezTo>
                  <a:cubicBezTo>
                    <a:pt x="111" y="65"/>
                    <a:pt x="111" y="65"/>
                    <a:pt x="111" y="65"/>
                  </a:cubicBezTo>
                  <a:cubicBezTo>
                    <a:pt x="115" y="67"/>
                    <a:pt x="115" y="67"/>
                    <a:pt x="115" y="67"/>
                  </a:cubicBezTo>
                  <a:cubicBezTo>
                    <a:pt x="116" y="65"/>
                    <a:pt x="116" y="65"/>
                    <a:pt x="116" y="65"/>
                  </a:cubicBezTo>
                  <a:cubicBezTo>
                    <a:pt x="149" y="78"/>
                    <a:pt x="149" y="78"/>
                    <a:pt x="149" y="78"/>
                  </a:cubicBezTo>
                  <a:cubicBezTo>
                    <a:pt x="149" y="80"/>
                    <a:pt x="149" y="81"/>
                    <a:pt x="148" y="83"/>
                  </a:cubicBezTo>
                  <a:cubicBezTo>
                    <a:pt x="109" y="83"/>
                    <a:pt x="109" y="83"/>
                    <a:pt x="109" y="83"/>
                  </a:cubicBezTo>
                  <a:cubicBezTo>
                    <a:pt x="109" y="81"/>
                    <a:pt x="109" y="81"/>
                    <a:pt x="109" y="81"/>
                  </a:cubicBezTo>
                  <a:cubicBezTo>
                    <a:pt x="67" y="81"/>
                    <a:pt x="67" y="81"/>
                    <a:pt x="67" y="81"/>
                  </a:cubicBezTo>
                  <a:cubicBezTo>
                    <a:pt x="67" y="81"/>
                    <a:pt x="67" y="81"/>
                    <a:pt x="67" y="81"/>
                  </a:cubicBezTo>
                  <a:cubicBezTo>
                    <a:pt x="62" y="81"/>
                    <a:pt x="59" y="84"/>
                    <a:pt x="59" y="89"/>
                  </a:cubicBezTo>
                  <a:cubicBezTo>
                    <a:pt x="59" y="89"/>
                    <a:pt x="59" y="89"/>
                    <a:pt x="59" y="89"/>
                  </a:cubicBezTo>
                  <a:cubicBezTo>
                    <a:pt x="59" y="98"/>
                    <a:pt x="59" y="98"/>
                    <a:pt x="59" y="98"/>
                  </a:cubicBezTo>
                  <a:cubicBezTo>
                    <a:pt x="59" y="98"/>
                    <a:pt x="59" y="98"/>
                    <a:pt x="59" y="98"/>
                  </a:cubicBezTo>
                  <a:cubicBezTo>
                    <a:pt x="59" y="266"/>
                    <a:pt x="59" y="266"/>
                    <a:pt x="59" y="266"/>
                  </a:cubicBezTo>
                  <a:cubicBezTo>
                    <a:pt x="59" y="266"/>
                    <a:pt x="59" y="266"/>
                    <a:pt x="59" y="266"/>
                  </a:cubicBezTo>
                  <a:cubicBezTo>
                    <a:pt x="59" y="277"/>
                    <a:pt x="59" y="277"/>
                    <a:pt x="59" y="277"/>
                  </a:cubicBezTo>
                  <a:cubicBezTo>
                    <a:pt x="59" y="277"/>
                    <a:pt x="59" y="278"/>
                    <a:pt x="59" y="278"/>
                  </a:cubicBezTo>
                  <a:cubicBezTo>
                    <a:pt x="59" y="282"/>
                    <a:pt x="62" y="286"/>
                    <a:pt x="67" y="286"/>
                  </a:cubicBezTo>
                  <a:cubicBezTo>
                    <a:pt x="67" y="286"/>
                    <a:pt x="67" y="286"/>
                    <a:pt x="67" y="286"/>
                  </a:cubicBezTo>
                  <a:cubicBezTo>
                    <a:pt x="108" y="286"/>
                    <a:pt x="108" y="286"/>
                    <a:pt x="108" y="286"/>
                  </a:cubicBezTo>
                  <a:cubicBezTo>
                    <a:pt x="108" y="286"/>
                    <a:pt x="108" y="286"/>
                    <a:pt x="108" y="286"/>
                  </a:cubicBezTo>
                  <a:cubicBezTo>
                    <a:pt x="184" y="286"/>
                    <a:pt x="184" y="286"/>
                    <a:pt x="184" y="286"/>
                  </a:cubicBezTo>
                  <a:cubicBezTo>
                    <a:pt x="184" y="286"/>
                    <a:pt x="184" y="286"/>
                    <a:pt x="184" y="286"/>
                  </a:cubicBezTo>
                  <a:cubicBezTo>
                    <a:pt x="187" y="286"/>
                    <a:pt x="187" y="286"/>
                    <a:pt x="187" y="286"/>
                  </a:cubicBezTo>
                  <a:cubicBezTo>
                    <a:pt x="187" y="307"/>
                    <a:pt x="187" y="307"/>
                    <a:pt x="187" y="307"/>
                  </a:cubicBezTo>
                  <a:cubicBezTo>
                    <a:pt x="184" y="307"/>
                    <a:pt x="184" y="307"/>
                    <a:pt x="184" y="307"/>
                  </a:cubicBezTo>
                  <a:cubicBezTo>
                    <a:pt x="184" y="307"/>
                    <a:pt x="184" y="307"/>
                    <a:pt x="184" y="307"/>
                  </a:cubicBezTo>
                  <a:cubicBezTo>
                    <a:pt x="153" y="307"/>
                    <a:pt x="153" y="307"/>
                    <a:pt x="153" y="307"/>
                  </a:cubicBezTo>
                  <a:cubicBezTo>
                    <a:pt x="152" y="307"/>
                    <a:pt x="152" y="307"/>
                    <a:pt x="152" y="307"/>
                  </a:cubicBezTo>
                  <a:cubicBezTo>
                    <a:pt x="147" y="307"/>
                    <a:pt x="144" y="311"/>
                    <a:pt x="144" y="315"/>
                  </a:cubicBezTo>
                  <a:cubicBezTo>
                    <a:pt x="144" y="315"/>
                    <a:pt x="144" y="315"/>
                    <a:pt x="144" y="315"/>
                  </a:cubicBezTo>
                  <a:cubicBezTo>
                    <a:pt x="144" y="326"/>
                    <a:pt x="144" y="326"/>
                    <a:pt x="144" y="326"/>
                  </a:cubicBezTo>
                  <a:cubicBezTo>
                    <a:pt x="144" y="326"/>
                    <a:pt x="144" y="326"/>
                    <a:pt x="144" y="326"/>
                  </a:cubicBezTo>
                  <a:cubicBezTo>
                    <a:pt x="144" y="351"/>
                    <a:pt x="144" y="351"/>
                    <a:pt x="144" y="351"/>
                  </a:cubicBezTo>
                  <a:cubicBezTo>
                    <a:pt x="86" y="351"/>
                    <a:pt x="86" y="351"/>
                    <a:pt x="86" y="351"/>
                  </a:cubicBezTo>
                  <a:cubicBezTo>
                    <a:pt x="86" y="400"/>
                    <a:pt x="86" y="400"/>
                    <a:pt x="86" y="400"/>
                  </a:cubicBezTo>
                  <a:cubicBezTo>
                    <a:pt x="102" y="418"/>
                    <a:pt x="102" y="418"/>
                    <a:pt x="102" y="418"/>
                  </a:cubicBezTo>
                  <a:cubicBezTo>
                    <a:pt x="102" y="451"/>
                    <a:pt x="102" y="451"/>
                    <a:pt x="102" y="451"/>
                  </a:cubicBezTo>
                  <a:cubicBezTo>
                    <a:pt x="121" y="459"/>
                    <a:pt x="121" y="459"/>
                    <a:pt x="121" y="459"/>
                  </a:cubicBezTo>
                  <a:cubicBezTo>
                    <a:pt x="121" y="505"/>
                    <a:pt x="121" y="505"/>
                    <a:pt x="121" y="505"/>
                  </a:cubicBezTo>
                  <a:cubicBezTo>
                    <a:pt x="38" y="520"/>
                    <a:pt x="7" y="539"/>
                    <a:pt x="4" y="540"/>
                  </a:cubicBezTo>
                  <a:cubicBezTo>
                    <a:pt x="0" y="541"/>
                    <a:pt x="19" y="544"/>
                    <a:pt x="46" y="556"/>
                  </a:cubicBezTo>
                  <a:cubicBezTo>
                    <a:pt x="80" y="572"/>
                    <a:pt x="75" y="581"/>
                    <a:pt x="75" y="581"/>
                  </a:cubicBezTo>
                  <a:cubicBezTo>
                    <a:pt x="75" y="581"/>
                    <a:pt x="135" y="543"/>
                    <a:pt x="263" y="520"/>
                  </a:cubicBezTo>
                  <a:cubicBezTo>
                    <a:pt x="329" y="509"/>
                    <a:pt x="450" y="504"/>
                    <a:pt x="495" y="512"/>
                  </a:cubicBezTo>
                  <a:cubicBezTo>
                    <a:pt x="495" y="512"/>
                    <a:pt x="460" y="504"/>
                    <a:pt x="413" y="4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3" name="Freeform 70"/>
            <p:cNvSpPr>
              <a:spLocks noEditPoints="1"/>
            </p:cNvSpPr>
            <p:nvPr/>
          </p:nvSpPr>
          <p:spPr bwMode="auto">
            <a:xfrm>
              <a:off x="594" y="467"/>
              <a:ext cx="1846" cy="1852"/>
            </a:xfrm>
            <a:custGeom>
              <a:avLst/>
              <a:gdLst>
                <a:gd name="T0" fmla="*/ 483 w 967"/>
                <a:gd name="T1" fmla="*/ 953 h 967"/>
                <a:gd name="T2" fmla="*/ 13 w 967"/>
                <a:gd name="T3" fmla="*/ 483 h 967"/>
                <a:gd name="T4" fmla="*/ 483 w 967"/>
                <a:gd name="T5" fmla="*/ 12 h 967"/>
                <a:gd name="T6" fmla="*/ 954 w 967"/>
                <a:gd name="T7" fmla="*/ 483 h 967"/>
                <a:gd name="T8" fmla="*/ 483 w 967"/>
                <a:gd name="T9" fmla="*/ 953 h 967"/>
                <a:gd name="T10" fmla="*/ 483 w 967"/>
                <a:gd name="T11" fmla="*/ 0 h 967"/>
                <a:gd name="T12" fmla="*/ 0 w 967"/>
                <a:gd name="T13" fmla="*/ 483 h 967"/>
                <a:gd name="T14" fmla="*/ 483 w 967"/>
                <a:gd name="T15" fmla="*/ 967 h 967"/>
                <a:gd name="T16" fmla="*/ 967 w 967"/>
                <a:gd name="T17" fmla="*/ 483 h 967"/>
                <a:gd name="T18" fmla="*/ 483 w 967"/>
                <a:gd name="T19" fmla="*/ 0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7" h="967">
                  <a:moveTo>
                    <a:pt x="483" y="953"/>
                  </a:moveTo>
                  <a:cubicBezTo>
                    <a:pt x="224" y="953"/>
                    <a:pt x="13" y="742"/>
                    <a:pt x="13" y="483"/>
                  </a:cubicBezTo>
                  <a:cubicBezTo>
                    <a:pt x="13" y="223"/>
                    <a:pt x="224" y="12"/>
                    <a:pt x="483" y="12"/>
                  </a:cubicBezTo>
                  <a:cubicBezTo>
                    <a:pt x="743" y="12"/>
                    <a:pt x="954" y="223"/>
                    <a:pt x="954" y="483"/>
                  </a:cubicBezTo>
                  <a:cubicBezTo>
                    <a:pt x="954" y="742"/>
                    <a:pt x="743" y="953"/>
                    <a:pt x="483" y="953"/>
                  </a:cubicBezTo>
                  <a:close/>
                  <a:moveTo>
                    <a:pt x="483" y="0"/>
                  </a:moveTo>
                  <a:cubicBezTo>
                    <a:pt x="216" y="0"/>
                    <a:pt x="0" y="216"/>
                    <a:pt x="0" y="483"/>
                  </a:cubicBezTo>
                  <a:cubicBezTo>
                    <a:pt x="0" y="751"/>
                    <a:pt x="216" y="967"/>
                    <a:pt x="483" y="967"/>
                  </a:cubicBezTo>
                  <a:cubicBezTo>
                    <a:pt x="750" y="967"/>
                    <a:pt x="967" y="751"/>
                    <a:pt x="967" y="483"/>
                  </a:cubicBezTo>
                  <a:cubicBezTo>
                    <a:pt x="967" y="216"/>
                    <a:pt x="750" y="0"/>
                    <a:pt x="48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4" name="Freeform 71"/>
            <p:cNvSpPr/>
            <p:nvPr/>
          </p:nvSpPr>
          <p:spPr bwMode="auto">
            <a:xfrm>
              <a:off x="802" y="1063"/>
              <a:ext cx="67" cy="61"/>
            </a:xfrm>
            <a:custGeom>
              <a:avLst/>
              <a:gdLst>
                <a:gd name="T0" fmla="*/ 23 w 35"/>
                <a:gd name="T1" fmla="*/ 3 h 32"/>
                <a:gd name="T2" fmla="*/ 10 w 35"/>
                <a:gd name="T3" fmla="*/ 1 h 32"/>
                <a:gd name="T4" fmla="*/ 2 w 35"/>
                <a:gd name="T5" fmla="*/ 9 h 32"/>
                <a:gd name="T6" fmla="*/ 2 w 35"/>
                <a:gd name="T7" fmla="*/ 21 h 32"/>
                <a:gd name="T8" fmla="*/ 12 w 35"/>
                <a:gd name="T9" fmla="*/ 29 h 32"/>
                <a:gd name="T10" fmla="*/ 25 w 35"/>
                <a:gd name="T11" fmla="*/ 31 h 32"/>
                <a:gd name="T12" fmla="*/ 33 w 35"/>
                <a:gd name="T13" fmla="*/ 23 h 32"/>
                <a:gd name="T14" fmla="*/ 33 w 35"/>
                <a:gd name="T15" fmla="*/ 12 h 32"/>
                <a:gd name="T16" fmla="*/ 23 w 35"/>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23" y="3"/>
                  </a:moveTo>
                  <a:cubicBezTo>
                    <a:pt x="18" y="0"/>
                    <a:pt x="13" y="0"/>
                    <a:pt x="10" y="1"/>
                  </a:cubicBezTo>
                  <a:cubicBezTo>
                    <a:pt x="6" y="3"/>
                    <a:pt x="4" y="5"/>
                    <a:pt x="2" y="9"/>
                  </a:cubicBezTo>
                  <a:cubicBezTo>
                    <a:pt x="0" y="13"/>
                    <a:pt x="0" y="17"/>
                    <a:pt x="2" y="21"/>
                  </a:cubicBezTo>
                  <a:cubicBezTo>
                    <a:pt x="3" y="24"/>
                    <a:pt x="6" y="27"/>
                    <a:pt x="12" y="29"/>
                  </a:cubicBezTo>
                  <a:cubicBezTo>
                    <a:pt x="17" y="32"/>
                    <a:pt x="21" y="32"/>
                    <a:pt x="25" y="31"/>
                  </a:cubicBezTo>
                  <a:cubicBezTo>
                    <a:pt x="29" y="29"/>
                    <a:pt x="32" y="27"/>
                    <a:pt x="33" y="23"/>
                  </a:cubicBezTo>
                  <a:cubicBezTo>
                    <a:pt x="35" y="19"/>
                    <a:pt x="35" y="15"/>
                    <a:pt x="33" y="12"/>
                  </a:cubicBezTo>
                  <a:cubicBezTo>
                    <a:pt x="32" y="8"/>
                    <a:pt x="28"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5" name="Freeform 72"/>
            <p:cNvSpPr/>
            <p:nvPr/>
          </p:nvSpPr>
          <p:spPr bwMode="auto">
            <a:xfrm>
              <a:off x="1392" y="1886"/>
              <a:ext cx="42" cy="77"/>
            </a:xfrm>
            <a:custGeom>
              <a:avLst/>
              <a:gdLst>
                <a:gd name="T0" fmla="*/ 22 w 22"/>
                <a:gd name="T1" fmla="*/ 0 h 40"/>
                <a:gd name="T2" fmla="*/ 22 w 22"/>
                <a:gd name="T3" fmla="*/ 40 h 40"/>
                <a:gd name="T4" fmla="*/ 12 w 22"/>
                <a:gd name="T5" fmla="*/ 40 h 40"/>
                <a:gd name="T6" fmla="*/ 12 w 22"/>
                <a:gd name="T7" fmla="*/ 14 h 40"/>
                <a:gd name="T8" fmla="*/ 6 w 22"/>
                <a:gd name="T9" fmla="*/ 17 h 40"/>
                <a:gd name="T10" fmla="*/ 0 w 22"/>
                <a:gd name="T11" fmla="*/ 20 h 40"/>
                <a:gd name="T12" fmla="*/ 0 w 22"/>
                <a:gd name="T13" fmla="*/ 11 h 40"/>
                <a:gd name="T14" fmla="*/ 9 w 22"/>
                <a:gd name="T15" fmla="*/ 7 h 40"/>
                <a:gd name="T16" fmla="*/ 14 w 22"/>
                <a:gd name="T17" fmla="*/ 0 h 40"/>
                <a:gd name="T18" fmla="*/ 22 w 2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0">
                  <a:moveTo>
                    <a:pt x="22" y="0"/>
                  </a:moveTo>
                  <a:cubicBezTo>
                    <a:pt x="22" y="40"/>
                    <a:pt x="22" y="40"/>
                    <a:pt x="22" y="40"/>
                  </a:cubicBezTo>
                  <a:cubicBezTo>
                    <a:pt x="12" y="40"/>
                    <a:pt x="12" y="40"/>
                    <a:pt x="12" y="40"/>
                  </a:cubicBezTo>
                  <a:cubicBezTo>
                    <a:pt x="12" y="14"/>
                    <a:pt x="12" y="14"/>
                    <a:pt x="12" y="14"/>
                  </a:cubicBezTo>
                  <a:cubicBezTo>
                    <a:pt x="10" y="15"/>
                    <a:pt x="8" y="17"/>
                    <a:pt x="6" y="17"/>
                  </a:cubicBezTo>
                  <a:cubicBezTo>
                    <a:pt x="5" y="18"/>
                    <a:pt x="3" y="19"/>
                    <a:pt x="0" y="20"/>
                  </a:cubicBezTo>
                  <a:cubicBezTo>
                    <a:pt x="0" y="11"/>
                    <a:pt x="0" y="11"/>
                    <a:pt x="0" y="11"/>
                  </a:cubicBezTo>
                  <a:cubicBezTo>
                    <a:pt x="4" y="10"/>
                    <a:pt x="7" y="8"/>
                    <a:pt x="9" y="7"/>
                  </a:cubicBezTo>
                  <a:cubicBezTo>
                    <a:pt x="11" y="5"/>
                    <a:pt x="12" y="3"/>
                    <a:pt x="14" y="0"/>
                  </a:cubicBez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6" name="Freeform 73"/>
            <p:cNvSpPr>
              <a:spLocks noEditPoints="1"/>
            </p:cNvSpPr>
            <p:nvPr/>
          </p:nvSpPr>
          <p:spPr bwMode="auto">
            <a:xfrm>
              <a:off x="1453" y="1886"/>
              <a:ext cx="61" cy="77"/>
            </a:xfrm>
            <a:custGeom>
              <a:avLst/>
              <a:gdLst>
                <a:gd name="T0" fmla="*/ 21 w 32"/>
                <a:gd name="T1" fmla="*/ 14 h 40"/>
                <a:gd name="T2" fmla="*/ 19 w 32"/>
                <a:gd name="T3" fmla="*/ 9 h 40"/>
                <a:gd name="T4" fmla="*/ 16 w 32"/>
                <a:gd name="T5" fmla="*/ 7 h 40"/>
                <a:gd name="T6" fmla="*/ 12 w 32"/>
                <a:gd name="T7" fmla="*/ 9 h 40"/>
                <a:gd name="T8" fmla="*/ 11 w 32"/>
                <a:gd name="T9" fmla="*/ 14 h 40"/>
                <a:gd name="T10" fmla="*/ 12 w 32"/>
                <a:gd name="T11" fmla="*/ 19 h 40"/>
                <a:gd name="T12" fmla="*/ 16 w 32"/>
                <a:gd name="T13" fmla="*/ 20 h 40"/>
                <a:gd name="T14" fmla="*/ 20 w 32"/>
                <a:gd name="T15" fmla="*/ 19 h 40"/>
                <a:gd name="T16" fmla="*/ 21 w 32"/>
                <a:gd name="T17" fmla="*/ 14 h 40"/>
                <a:gd name="T18" fmla="*/ 1 w 32"/>
                <a:gd name="T19" fmla="*/ 31 h 40"/>
                <a:gd name="T20" fmla="*/ 12 w 32"/>
                <a:gd name="T21" fmla="*/ 30 h 40"/>
                <a:gd name="T22" fmla="*/ 13 w 32"/>
                <a:gd name="T23" fmla="*/ 33 h 40"/>
                <a:gd name="T24" fmla="*/ 16 w 32"/>
                <a:gd name="T25" fmla="*/ 34 h 40"/>
                <a:gd name="T26" fmla="*/ 20 w 32"/>
                <a:gd name="T27" fmla="*/ 31 h 40"/>
                <a:gd name="T28" fmla="*/ 21 w 32"/>
                <a:gd name="T29" fmla="*/ 23 h 40"/>
                <a:gd name="T30" fmla="*/ 18 w 32"/>
                <a:gd name="T31" fmla="*/ 26 h 40"/>
                <a:gd name="T32" fmla="*/ 13 w 32"/>
                <a:gd name="T33" fmla="*/ 27 h 40"/>
                <a:gd name="T34" fmla="*/ 4 w 32"/>
                <a:gd name="T35" fmla="*/ 23 h 40"/>
                <a:gd name="T36" fmla="*/ 0 w 32"/>
                <a:gd name="T37" fmla="*/ 14 h 40"/>
                <a:gd name="T38" fmla="*/ 2 w 32"/>
                <a:gd name="T39" fmla="*/ 7 h 40"/>
                <a:gd name="T40" fmla="*/ 7 w 32"/>
                <a:gd name="T41" fmla="*/ 2 h 40"/>
                <a:gd name="T42" fmla="*/ 15 w 32"/>
                <a:gd name="T43" fmla="*/ 0 h 40"/>
                <a:gd name="T44" fmla="*/ 25 w 32"/>
                <a:gd name="T45" fmla="*/ 2 h 40"/>
                <a:gd name="T46" fmla="*/ 30 w 32"/>
                <a:gd name="T47" fmla="*/ 9 h 40"/>
                <a:gd name="T48" fmla="*/ 32 w 32"/>
                <a:gd name="T49" fmla="*/ 20 h 40"/>
                <a:gd name="T50" fmla="*/ 28 w 32"/>
                <a:gd name="T51" fmla="*/ 36 h 40"/>
                <a:gd name="T52" fmla="*/ 16 w 32"/>
                <a:gd name="T53" fmla="*/ 40 h 40"/>
                <a:gd name="T54" fmla="*/ 8 w 32"/>
                <a:gd name="T55" fmla="*/ 39 h 40"/>
                <a:gd name="T56" fmla="*/ 4 w 32"/>
                <a:gd name="T57" fmla="*/ 36 h 40"/>
                <a:gd name="T58" fmla="*/ 1 w 32"/>
                <a:gd name="T5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0">
                  <a:moveTo>
                    <a:pt x="21" y="14"/>
                  </a:moveTo>
                  <a:cubicBezTo>
                    <a:pt x="21" y="12"/>
                    <a:pt x="21" y="10"/>
                    <a:pt x="19" y="9"/>
                  </a:cubicBezTo>
                  <a:cubicBezTo>
                    <a:pt x="18" y="8"/>
                    <a:pt x="17" y="7"/>
                    <a:pt x="16" y="7"/>
                  </a:cubicBezTo>
                  <a:cubicBezTo>
                    <a:pt x="14" y="7"/>
                    <a:pt x="13" y="8"/>
                    <a:pt x="12" y="9"/>
                  </a:cubicBezTo>
                  <a:cubicBezTo>
                    <a:pt x="11" y="10"/>
                    <a:pt x="11" y="11"/>
                    <a:pt x="11" y="14"/>
                  </a:cubicBezTo>
                  <a:cubicBezTo>
                    <a:pt x="11" y="16"/>
                    <a:pt x="11" y="17"/>
                    <a:pt x="12" y="19"/>
                  </a:cubicBezTo>
                  <a:cubicBezTo>
                    <a:pt x="13" y="20"/>
                    <a:pt x="14" y="20"/>
                    <a:pt x="16" y="20"/>
                  </a:cubicBezTo>
                  <a:cubicBezTo>
                    <a:pt x="17" y="20"/>
                    <a:pt x="19" y="20"/>
                    <a:pt x="20" y="19"/>
                  </a:cubicBezTo>
                  <a:cubicBezTo>
                    <a:pt x="21" y="18"/>
                    <a:pt x="21" y="16"/>
                    <a:pt x="21" y="14"/>
                  </a:cubicBezTo>
                  <a:close/>
                  <a:moveTo>
                    <a:pt x="1" y="31"/>
                  </a:moveTo>
                  <a:cubicBezTo>
                    <a:pt x="12" y="30"/>
                    <a:pt x="12" y="30"/>
                    <a:pt x="12" y="30"/>
                  </a:cubicBezTo>
                  <a:cubicBezTo>
                    <a:pt x="12" y="31"/>
                    <a:pt x="13" y="32"/>
                    <a:pt x="13" y="33"/>
                  </a:cubicBezTo>
                  <a:cubicBezTo>
                    <a:pt x="14" y="34"/>
                    <a:pt x="15" y="34"/>
                    <a:pt x="16" y="34"/>
                  </a:cubicBezTo>
                  <a:cubicBezTo>
                    <a:pt x="18" y="34"/>
                    <a:pt x="19" y="33"/>
                    <a:pt x="20" y="31"/>
                  </a:cubicBezTo>
                  <a:cubicBezTo>
                    <a:pt x="21" y="30"/>
                    <a:pt x="21" y="27"/>
                    <a:pt x="21" y="23"/>
                  </a:cubicBezTo>
                  <a:cubicBezTo>
                    <a:pt x="20" y="24"/>
                    <a:pt x="19" y="25"/>
                    <a:pt x="18" y="26"/>
                  </a:cubicBezTo>
                  <a:cubicBezTo>
                    <a:pt x="16" y="27"/>
                    <a:pt x="15" y="27"/>
                    <a:pt x="13" y="27"/>
                  </a:cubicBezTo>
                  <a:cubicBezTo>
                    <a:pt x="9" y="27"/>
                    <a:pt x="6" y="26"/>
                    <a:pt x="4" y="23"/>
                  </a:cubicBezTo>
                  <a:cubicBezTo>
                    <a:pt x="2" y="21"/>
                    <a:pt x="0" y="18"/>
                    <a:pt x="0" y="14"/>
                  </a:cubicBezTo>
                  <a:cubicBezTo>
                    <a:pt x="0" y="11"/>
                    <a:pt x="1" y="9"/>
                    <a:pt x="2" y="7"/>
                  </a:cubicBezTo>
                  <a:cubicBezTo>
                    <a:pt x="3" y="5"/>
                    <a:pt x="5" y="3"/>
                    <a:pt x="7" y="2"/>
                  </a:cubicBezTo>
                  <a:cubicBezTo>
                    <a:pt x="9" y="1"/>
                    <a:pt x="12" y="0"/>
                    <a:pt x="15" y="0"/>
                  </a:cubicBezTo>
                  <a:cubicBezTo>
                    <a:pt x="19" y="0"/>
                    <a:pt x="22" y="1"/>
                    <a:pt x="25" y="2"/>
                  </a:cubicBezTo>
                  <a:cubicBezTo>
                    <a:pt x="27" y="4"/>
                    <a:pt x="29" y="6"/>
                    <a:pt x="30" y="9"/>
                  </a:cubicBezTo>
                  <a:cubicBezTo>
                    <a:pt x="32" y="12"/>
                    <a:pt x="32" y="16"/>
                    <a:pt x="32" y="20"/>
                  </a:cubicBezTo>
                  <a:cubicBezTo>
                    <a:pt x="32" y="27"/>
                    <a:pt x="31" y="32"/>
                    <a:pt x="28" y="36"/>
                  </a:cubicBezTo>
                  <a:cubicBezTo>
                    <a:pt x="25" y="39"/>
                    <a:pt x="21" y="40"/>
                    <a:pt x="16" y="40"/>
                  </a:cubicBezTo>
                  <a:cubicBezTo>
                    <a:pt x="13" y="40"/>
                    <a:pt x="10" y="40"/>
                    <a:pt x="8" y="39"/>
                  </a:cubicBezTo>
                  <a:cubicBezTo>
                    <a:pt x="7" y="39"/>
                    <a:pt x="5" y="38"/>
                    <a:pt x="4" y="36"/>
                  </a:cubicBezTo>
                  <a:cubicBezTo>
                    <a:pt x="3" y="35"/>
                    <a:pt x="2" y="33"/>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7" name="Freeform 74"/>
            <p:cNvSpPr/>
            <p:nvPr/>
          </p:nvSpPr>
          <p:spPr bwMode="auto">
            <a:xfrm>
              <a:off x="1520" y="1888"/>
              <a:ext cx="61" cy="75"/>
            </a:xfrm>
            <a:custGeom>
              <a:avLst/>
              <a:gdLst>
                <a:gd name="T0" fmla="*/ 5 w 32"/>
                <a:gd name="T1" fmla="*/ 0 h 39"/>
                <a:gd name="T2" fmla="*/ 30 w 32"/>
                <a:gd name="T3" fmla="*/ 0 h 39"/>
                <a:gd name="T4" fmla="*/ 30 w 32"/>
                <a:gd name="T5" fmla="*/ 9 h 39"/>
                <a:gd name="T6" fmla="*/ 13 w 32"/>
                <a:gd name="T7" fmla="*/ 9 h 39"/>
                <a:gd name="T8" fmla="*/ 12 w 32"/>
                <a:gd name="T9" fmla="*/ 15 h 39"/>
                <a:gd name="T10" fmla="*/ 16 w 32"/>
                <a:gd name="T11" fmla="*/ 13 h 39"/>
                <a:gd name="T12" fmla="*/ 19 w 32"/>
                <a:gd name="T13" fmla="*/ 13 h 39"/>
                <a:gd name="T14" fmla="*/ 29 w 32"/>
                <a:gd name="T15" fmla="*/ 16 h 39"/>
                <a:gd name="T16" fmla="*/ 32 w 32"/>
                <a:gd name="T17" fmla="*/ 25 h 39"/>
                <a:gd name="T18" fmla="*/ 30 w 32"/>
                <a:gd name="T19" fmla="*/ 32 h 39"/>
                <a:gd name="T20" fmla="*/ 25 w 32"/>
                <a:gd name="T21" fmla="*/ 38 h 39"/>
                <a:gd name="T22" fmla="*/ 16 w 32"/>
                <a:gd name="T23" fmla="*/ 39 h 39"/>
                <a:gd name="T24" fmla="*/ 10 w 32"/>
                <a:gd name="T25" fmla="*/ 39 h 39"/>
                <a:gd name="T26" fmla="*/ 5 w 32"/>
                <a:gd name="T27" fmla="*/ 37 h 39"/>
                <a:gd name="T28" fmla="*/ 2 w 32"/>
                <a:gd name="T29" fmla="*/ 33 h 39"/>
                <a:gd name="T30" fmla="*/ 0 w 32"/>
                <a:gd name="T31" fmla="*/ 29 h 39"/>
                <a:gd name="T32" fmla="*/ 11 w 32"/>
                <a:gd name="T33" fmla="*/ 28 h 39"/>
                <a:gd name="T34" fmla="*/ 13 w 32"/>
                <a:gd name="T35" fmla="*/ 32 h 39"/>
                <a:gd name="T36" fmla="*/ 16 w 32"/>
                <a:gd name="T37" fmla="*/ 33 h 39"/>
                <a:gd name="T38" fmla="*/ 20 w 32"/>
                <a:gd name="T39" fmla="*/ 31 h 39"/>
                <a:gd name="T40" fmla="*/ 21 w 32"/>
                <a:gd name="T41" fmla="*/ 26 h 39"/>
                <a:gd name="T42" fmla="*/ 20 w 32"/>
                <a:gd name="T43" fmla="*/ 21 h 39"/>
                <a:gd name="T44" fmla="*/ 16 w 32"/>
                <a:gd name="T45" fmla="*/ 19 h 39"/>
                <a:gd name="T46" fmla="*/ 13 w 32"/>
                <a:gd name="T47" fmla="*/ 20 h 39"/>
                <a:gd name="T48" fmla="*/ 11 w 32"/>
                <a:gd name="T49" fmla="*/ 22 h 39"/>
                <a:gd name="T50" fmla="*/ 1 w 32"/>
                <a:gd name="T51" fmla="*/ 21 h 39"/>
                <a:gd name="T52" fmla="*/ 5 w 32"/>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9">
                  <a:moveTo>
                    <a:pt x="5" y="0"/>
                  </a:moveTo>
                  <a:cubicBezTo>
                    <a:pt x="30" y="0"/>
                    <a:pt x="30" y="0"/>
                    <a:pt x="30" y="0"/>
                  </a:cubicBezTo>
                  <a:cubicBezTo>
                    <a:pt x="30" y="9"/>
                    <a:pt x="30" y="9"/>
                    <a:pt x="30" y="9"/>
                  </a:cubicBezTo>
                  <a:cubicBezTo>
                    <a:pt x="13" y="9"/>
                    <a:pt x="13" y="9"/>
                    <a:pt x="13" y="9"/>
                  </a:cubicBezTo>
                  <a:cubicBezTo>
                    <a:pt x="12" y="15"/>
                    <a:pt x="12" y="15"/>
                    <a:pt x="12" y="15"/>
                  </a:cubicBezTo>
                  <a:cubicBezTo>
                    <a:pt x="13" y="14"/>
                    <a:pt x="14" y="14"/>
                    <a:pt x="16" y="13"/>
                  </a:cubicBezTo>
                  <a:cubicBezTo>
                    <a:pt x="17" y="13"/>
                    <a:pt x="18" y="13"/>
                    <a:pt x="19" y="13"/>
                  </a:cubicBezTo>
                  <a:cubicBezTo>
                    <a:pt x="23" y="13"/>
                    <a:pt x="26" y="14"/>
                    <a:pt x="29" y="16"/>
                  </a:cubicBezTo>
                  <a:cubicBezTo>
                    <a:pt x="31" y="19"/>
                    <a:pt x="32" y="22"/>
                    <a:pt x="32" y="25"/>
                  </a:cubicBezTo>
                  <a:cubicBezTo>
                    <a:pt x="32" y="28"/>
                    <a:pt x="32" y="30"/>
                    <a:pt x="30" y="32"/>
                  </a:cubicBezTo>
                  <a:cubicBezTo>
                    <a:pt x="29" y="35"/>
                    <a:pt x="27" y="36"/>
                    <a:pt x="25" y="38"/>
                  </a:cubicBezTo>
                  <a:cubicBezTo>
                    <a:pt x="23" y="39"/>
                    <a:pt x="20" y="39"/>
                    <a:pt x="16" y="39"/>
                  </a:cubicBezTo>
                  <a:cubicBezTo>
                    <a:pt x="14" y="39"/>
                    <a:pt x="12" y="39"/>
                    <a:pt x="10" y="39"/>
                  </a:cubicBezTo>
                  <a:cubicBezTo>
                    <a:pt x="8" y="38"/>
                    <a:pt x="6" y="38"/>
                    <a:pt x="5" y="37"/>
                  </a:cubicBezTo>
                  <a:cubicBezTo>
                    <a:pt x="4" y="36"/>
                    <a:pt x="3" y="35"/>
                    <a:pt x="2" y="33"/>
                  </a:cubicBezTo>
                  <a:cubicBezTo>
                    <a:pt x="1" y="32"/>
                    <a:pt x="1" y="31"/>
                    <a:pt x="0" y="29"/>
                  </a:cubicBezTo>
                  <a:cubicBezTo>
                    <a:pt x="11" y="28"/>
                    <a:pt x="11" y="28"/>
                    <a:pt x="11" y="28"/>
                  </a:cubicBezTo>
                  <a:cubicBezTo>
                    <a:pt x="11" y="29"/>
                    <a:pt x="12" y="31"/>
                    <a:pt x="13" y="32"/>
                  </a:cubicBezTo>
                  <a:cubicBezTo>
                    <a:pt x="14" y="33"/>
                    <a:pt x="15" y="33"/>
                    <a:pt x="16" y="33"/>
                  </a:cubicBezTo>
                  <a:cubicBezTo>
                    <a:pt x="18" y="33"/>
                    <a:pt x="19" y="32"/>
                    <a:pt x="20" y="31"/>
                  </a:cubicBezTo>
                  <a:cubicBezTo>
                    <a:pt x="21" y="30"/>
                    <a:pt x="21" y="28"/>
                    <a:pt x="21" y="26"/>
                  </a:cubicBezTo>
                  <a:cubicBezTo>
                    <a:pt x="21" y="24"/>
                    <a:pt x="21" y="22"/>
                    <a:pt x="20" y="21"/>
                  </a:cubicBezTo>
                  <a:cubicBezTo>
                    <a:pt x="19" y="20"/>
                    <a:pt x="18" y="19"/>
                    <a:pt x="16" y="19"/>
                  </a:cubicBezTo>
                  <a:cubicBezTo>
                    <a:pt x="15" y="19"/>
                    <a:pt x="14" y="20"/>
                    <a:pt x="13" y="20"/>
                  </a:cubicBezTo>
                  <a:cubicBezTo>
                    <a:pt x="12" y="21"/>
                    <a:pt x="11" y="21"/>
                    <a:pt x="11" y="22"/>
                  </a:cubicBezTo>
                  <a:cubicBezTo>
                    <a:pt x="1" y="21"/>
                    <a:pt x="1" y="21"/>
                    <a:pt x="1" y="21"/>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8" name="Freeform 75"/>
            <p:cNvSpPr/>
            <p:nvPr/>
          </p:nvSpPr>
          <p:spPr bwMode="auto">
            <a:xfrm>
              <a:off x="1587" y="1886"/>
              <a:ext cx="61" cy="77"/>
            </a:xfrm>
            <a:custGeom>
              <a:avLst/>
              <a:gdLst>
                <a:gd name="T0" fmla="*/ 11 w 32"/>
                <a:gd name="T1" fmla="*/ 12 h 40"/>
                <a:gd name="T2" fmla="*/ 0 w 32"/>
                <a:gd name="T3" fmla="*/ 11 h 40"/>
                <a:gd name="T4" fmla="*/ 5 w 32"/>
                <a:gd name="T5" fmla="*/ 3 h 40"/>
                <a:gd name="T6" fmla="*/ 16 w 32"/>
                <a:gd name="T7" fmla="*/ 0 h 40"/>
                <a:gd name="T8" fmla="*/ 26 w 32"/>
                <a:gd name="T9" fmla="*/ 3 h 40"/>
                <a:gd name="T10" fmla="*/ 30 w 32"/>
                <a:gd name="T11" fmla="*/ 10 h 40"/>
                <a:gd name="T12" fmla="*/ 28 w 32"/>
                <a:gd name="T13" fmla="*/ 15 h 40"/>
                <a:gd name="T14" fmla="*/ 24 w 32"/>
                <a:gd name="T15" fmla="*/ 19 h 40"/>
                <a:gd name="T16" fmla="*/ 28 w 32"/>
                <a:gd name="T17" fmla="*/ 20 h 40"/>
                <a:gd name="T18" fmla="*/ 31 w 32"/>
                <a:gd name="T19" fmla="*/ 23 h 40"/>
                <a:gd name="T20" fmla="*/ 32 w 32"/>
                <a:gd name="T21" fmla="*/ 28 h 40"/>
                <a:gd name="T22" fmla="*/ 30 w 32"/>
                <a:gd name="T23" fmla="*/ 34 h 40"/>
                <a:gd name="T24" fmla="*/ 25 w 32"/>
                <a:gd name="T25" fmla="*/ 39 h 40"/>
                <a:gd name="T26" fmla="*/ 16 w 32"/>
                <a:gd name="T27" fmla="*/ 40 h 40"/>
                <a:gd name="T28" fmla="*/ 8 w 32"/>
                <a:gd name="T29" fmla="*/ 39 h 40"/>
                <a:gd name="T30" fmla="*/ 3 w 32"/>
                <a:gd name="T31" fmla="*/ 36 h 40"/>
                <a:gd name="T32" fmla="*/ 0 w 32"/>
                <a:gd name="T33" fmla="*/ 30 h 40"/>
                <a:gd name="T34" fmla="*/ 11 w 32"/>
                <a:gd name="T35" fmla="*/ 28 h 40"/>
                <a:gd name="T36" fmla="*/ 13 w 32"/>
                <a:gd name="T37" fmla="*/ 33 h 40"/>
                <a:gd name="T38" fmla="*/ 16 w 32"/>
                <a:gd name="T39" fmla="*/ 34 h 40"/>
                <a:gd name="T40" fmla="*/ 20 w 32"/>
                <a:gd name="T41" fmla="*/ 32 h 40"/>
                <a:gd name="T42" fmla="*/ 21 w 32"/>
                <a:gd name="T43" fmla="*/ 28 h 40"/>
                <a:gd name="T44" fmla="*/ 20 w 32"/>
                <a:gd name="T45" fmla="*/ 24 h 40"/>
                <a:gd name="T46" fmla="*/ 16 w 32"/>
                <a:gd name="T47" fmla="*/ 23 h 40"/>
                <a:gd name="T48" fmla="*/ 12 w 32"/>
                <a:gd name="T49" fmla="*/ 23 h 40"/>
                <a:gd name="T50" fmla="*/ 13 w 32"/>
                <a:gd name="T51" fmla="*/ 15 h 40"/>
                <a:gd name="T52" fmla="*/ 14 w 32"/>
                <a:gd name="T53" fmla="*/ 16 h 40"/>
                <a:gd name="T54" fmla="*/ 18 w 32"/>
                <a:gd name="T55" fmla="*/ 14 h 40"/>
                <a:gd name="T56" fmla="*/ 19 w 32"/>
                <a:gd name="T57" fmla="*/ 11 h 40"/>
                <a:gd name="T58" fmla="*/ 18 w 32"/>
                <a:gd name="T59" fmla="*/ 8 h 40"/>
                <a:gd name="T60" fmla="*/ 15 w 32"/>
                <a:gd name="T61" fmla="*/ 7 h 40"/>
                <a:gd name="T62" fmla="*/ 12 w 32"/>
                <a:gd name="T63" fmla="*/ 8 h 40"/>
                <a:gd name="T64" fmla="*/ 11 w 32"/>
                <a:gd name="T6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0">
                  <a:moveTo>
                    <a:pt x="11" y="12"/>
                  </a:moveTo>
                  <a:cubicBezTo>
                    <a:pt x="0" y="11"/>
                    <a:pt x="0" y="11"/>
                    <a:pt x="0" y="11"/>
                  </a:cubicBezTo>
                  <a:cubicBezTo>
                    <a:pt x="1" y="7"/>
                    <a:pt x="3" y="5"/>
                    <a:pt x="5" y="3"/>
                  </a:cubicBezTo>
                  <a:cubicBezTo>
                    <a:pt x="8" y="1"/>
                    <a:pt x="11" y="0"/>
                    <a:pt x="16" y="0"/>
                  </a:cubicBezTo>
                  <a:cubicBezTo>
                    <a:pt x="21" y="0"/>
                    <a:pt x="24" y="1"/>
                    <a:pt x="26" y="3"/>
                  </a:cubicBezTo>
                  <a:cubicBezTo>
                    <a:pt x="29" y="5"/>
                    <a:pt x="30" y="8"/>
                    <a:pt x="30" y="10"/>
                  </a:cubicBezTo>
                  <a:cubicBezTo>
                    <a:pt x="30" y="12"/>
                    <a:pt x="29" y="14"/>
                    <a:pt x="28" y="15"/>
                  </a:cubicBezTo>
                  <a:cubicBezTo>
                    <a:pt x="27" y="16"/>
                    <a:pt x="26" y="18"/>
                    <a:pt x="24" y="19"/>
                  </a:cubicBezTo>
                  <a:cubicBezTo>
                    <a:pt x="26" y="19"/>
                    <a:pt x="27" y="19"/>
                    <a:pt x="28" y="20"/>
                  </a:cubicBezTo>
                  <a:cubicBezTo>
                    <a:pt x="29" y="21"/>
                    <a:pt x="30" y="22"/>
                    <a:pt x="31" y="23"/>
                  </a:cubicBezTo>
                  <a:cubicBezTo>
                    <a:pt x="31" y="24"/>
                    <a:pt x="32" y="26"/>
                    <a:pt x="32" y="28"/>
                  </a:cubicBezTo>
                  <a:cubicBezTo>
                    <a:pt x="32" y="30"/>
                    <a:pt x="31" y="32"/>
                    <a:pt x="30" y="34"/>
                  </a:cubicBezTo>
                  <a:cubicBezTo>
                    <a:pt x="29" y="36"/>
                    <a:pt x="27" y="38"/>
                    <a:pt x="25" y="39"/>
                  </a:cubicBezTo>
                  <a:cubicBezTo>
                    <a:pt x="23" y="40"/>
                    <a:pt x="20" y="40"/>
                    <a:pt x="16" y="40"/>
                  </a:cubicBezTo>
                  <a:cubicBezTo>
                    <a:pt x="13" y="40"/>
                    <a:pt x="10" y="40"/>
                    <a:pt x="8" y="39"/>
                  </a:cubicBezTo>
                  <a:cubicBezTo>
                    <a:pt x="6" y="38"/>
                    <a:pt x="4" y="37"/>
                    <a:pt x="3" y="36"/>
                  </a:cubicBezTo>
                  <a:cubicBezTo>
                    <a:pt x="2" y="34"/>
                    <a:pt x="1" y="32"/>
                    <a:pt x="0" y="30"/>
                  </a:cubicBezTo>
                  <a:cubicBezTo>
                    <a:pt x="11" y="28"/>
                    <a:pt x="11" y="28"/>
                    <a:pt x="11" y="28"/>
                  </a:cubicBezTo>
                  <a:cubicBezTo>
                    <a:pt x="11" y="30"/>
                    <a:pt x="12" y="32"/>
                    <a:pt x="13" y="33"/>
                  </a:cubicBezTo>
                  <a:cubicBezTo>
                    <a:pt x="13" y="34"/>
                    <a:pt x="15" y="34"/>
                    <a:pt x="16" y="34"/>
                  </a:cubicBezTo>
                  <a:cubicBezTo>
                    <a:pt x="17" y="34"/>
                    <a:pt x="19" y="33"/>
                    <a:pt x="20" y="32"/>
                  </a:cubicBezTo>
                  <a:cubicBezTo>
                    <a:pt x="20" y="31"/>
                    <a:pt x="21" y="30"/>
                    <a:pt x="21" y="28"/>
                  </a:cubicBezTo>
                  <a:cubicBezTo>
                    <a:pt x="21" y="26"/>
                    <a:pt x="20" y="25"/>
                    <a:pt x="20" y="24"/>
                  </a:cubicBezTo>
                  <a:cubicBezTo>
                    <a:pt x="19" y="23"/>
                    <a:pt x="17" y="23"/>
                    <a:pt x="16" y="23"/>
                  </a:cubicBezTo>
                  <a:cubicBezTo>
                    <a:pt x="15" y="23"/>
                    <a:pt x="14" y="23"/>
                    <a:pt x="12" y="23"/>
                  </a:cubicBezTo>
                  <a:cubicBezTo>
                    <a:pt x="13" y="15"/>
                    <a:pt x="13" y="15"/>
                    <a:pt x="13" y="15"/>
                  </a:cubicBezTo>
                  <a:cubicBezTo>
                    <a:pt x="13" y="16"/>
                    <a:pt x="14" y="16"/>
                    <a:pt x="14" y="16"/>
                  </a:cubicBezTo>
                  <a:cubicBezTo>
                    <a:pt x="16" y="16"/>
                    <a:pt x="17" y="15"/>
                    <a:pt x="18" y="14"/>
                  </a:cubicBezTo>
                  <a:cubicBezTo>
                    <a:pt x="19" y="13"/>
                    <a:pt x="19" y="12"/>
                    <a:pt x="19" y="11"/>
                  </a:cubicBezTo>
                  <a:cubicBezTo>
                    <a:pt x="19" y="10"/>
                    <a:pt x="19" y="9"/>
                    <a:pt x="18" y="8"/>
                  </a:cubicBezTo>
                  <a:cubicBezTo>
                    <a:pt x="17" y="8"/>
                    <a:pt x="16" y="7"/>
                    <a:pt x="15" y="7"/>
                  </a:cubicBezTo>
                  <a:cubicBezTo>
                    <a:pt x="14" y="7"/>
                    <a:pt x="13" y="8"/>
                    <a:pt x="12" y="8"/>
                  </a:cubicBezTo>
                  <a:cubicBezTo>
                    <a:pt x="11" y="9"/>
                    <a:pt x="11" y="10"/>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9" name="Freeform 76"/>
            <p:cNvSpPr/>
            <p:nvPr/>
          </p:nvSpPr>
          <p:spPr bwMode="auto">
            <a:xfrm>
              <a:off x="1079" y="1957"/>
              <a:ext cx="19" cy="10"/>
            </a:xfrm>
            <a:custGeom>
              <a:avLst/>
              <a:gdLst>
                <a:gd name="T0" fmla="*/ 0 w 19"/>
                <a:gd name="T1" fmla="*/ 10 h 10"/>
                <a:gd name="T2" fmla="*/ 9 w 19"/>
                <a:gd name="T3" fmla="*/ 8 h 10"/>
                <a:gd name="T4" fmla="*/ 19 w 19"/>
                <a:gd name="T5" fmla="*/ 6 h 10"/>
                <a:gd name="T6" fmla="*/ 13 w 19"/>
                <a:gd name="T7" fmla="*/ 2 h 10"/>
                <a:gd name="T8" fmla="*/ 7 w 19"/>
                <a:gd name="T9" fmla="*/ 0 h 10"/>
                <a:gd name="T10" fmla="*/ 0 w 19"/>
                <a:gd name="T11" fmla="*/ 10 h 10"/>
              </a:gdLst>
              <a:ahLst/>
              <a:cxnLst>
                <a:cxn ang="0">
                  <a:pos x="T0" y="T1"/>
                </a:cxn>
                <a:cxn ang="0">
                  <a:pos x="T2" y="T3"/>
                </a:cxn>
                <a:cxn ang="0">
                  <a:pos x="T4" y="T5"/>
                </a:cxn>
                <a:cxn ang="0">
                  <a:pos x="T6" y="T7"/>
                </a:cxn>
                <a:cxn ang="0">
                  <a:pos x="T8" y="T9"/>
                </a:cxn>
                <a:cxn ang="0">
                  <a:pos x="T10" y="T11"/>
                </a:cxn>
              </a:cxnLst>
              <a:rect l="0" t="0" r="r" b="b"/>
              <a:pathLst>
                <a:path w="19" h="10">
                  <a:moveTo>
                    <a:pt x="0" y="10"/>
                  </a:moveTo>
                  <a:lnTo>
                    <a:pt x="9" y="8"/>
                  </a:lnTo>
                  <a:lnTo>
                    <a:pt x="19" y="6"/>
                  </a:lnTo>
                  <a:lnTo>
                    <a:pt x="13" y="2"/>
                  </a:lnTo>
                  <a:lnTo>
                    <a:pt x="7"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0" name="Freeform 77"/>
            <p:cNvSpPr/>
            <p:nvPr/>
          </p:nvSpPr>
          <p:spPr bwMode="auto">
            <a:xfrm>
              <a:off x="1182" y="684"/>
              <a:ext cx="48" cy="36"/>
            </a:xfrm>
            <a:custGeom>
              <a:avLst/>
              <a:gdLst>
                <a:gd name="T0" fmla="*/ 22 w 25"/>
                <a:gd name="T1" fmla="*/ 11 h 19"/>
                <a:gd name="T2" fmla="*/ 24 w 25"/>
                <a:gd name="T3" fmla="*/ 8 h 19"/>
                <a:gd name="T4" fmla="*/ 24 w 25"/>
                <a:gd name="T5" fmla="*/ 4 h 19"/>
                <a:gd name="T6" fmla="*/ 21 w 25"/>
                <a:gd name="T7" fmla="*/ 1 h 19"/>
                <a:gd name="T8" fmla="*/ 16 w 25"/>
                <a:gd name="T9" fmla="*/ 1 h 19"/>
                <a:gd name="T10" fmla="*/ 8 w 25"/>
                <a:gd name="T11" fmla="*/ 4 h 19"/>
                <a:gd name="T12" fmla="*/ 0 w 25"/>
                <a:gd name="T13" fmla="*/ 7 h 19"/>
                <a:gd name="T14" fmla="*/ 5 w 25"/>
                <a:gd name="T15" fmla="*/ 19 h 19"/>
                <a:gd name="T16" fmla="*/ 13 w 25"/>
                <a:gd name="T17" fmla="*/ 16 h 19"/>
                <a:gd name="T18" fmla="*/ 22 w 25"/>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9">
                  <a:moveTo>
                    <a:pt x="22" y="11"/>
                  </a:moveTo>
                  <a:cubicBezTo>
                    <a:pt x="23" y="10"/>
                    <a:pt x="24" y="9"/>
                    <a:pt x="24" y="8"/>
                  </a:cubicBezTo>
                  <a:cubicBezTo>
                    <a:pt x="25" y="7"/>
                    <a:pt x="25" y="5"/>
                    <a:pt x="24" y="4"/>
                  </a:cubicBezTo>
                  <a:cubicBezTo>
                    <a:pt x="23" y="2"/>
                    <a:pt x="22" y="1"/>
                    <a:pt x="21" y="1"/>
                  </a:cubicBezTo>
                  <a:cubicBezTo>
                    <a:pt x="19" y="0"/>
                    <a:pt x="18" y="0"/>
                    <a:pt x="16" y="1"/>
                  </a:cubicBezTo>
                  <a:cubicBezTo>
                    <a:pt x="15" y="1"/>
                    <a:pt x="13" y="2"/>
                    <a:pt x="8" y="4"/>
                  </a:cubicBezTo>
                  <a:cubicBezTo>
                    <a:pt x="0" y="7"/>
                    <a:pt x="0" y="7"/>
                    <a:pt x="0" y="7"/>
                  </a:cubicBezTo>
                  <a:cubicBezTo>
                    <a:pt x="5" y="19"/>
                    <a:pt x="5" y="19"/>
                    <a:pt x="5" y="19"/>
                  </a:cubicBezTo>
                  <a:cubicBezTo>
                    <a:pt x="13" y="16"/>
                    <a:pt x="13" y="16"/>
                    <a:pt x="13" y="16"/>
                  </a:cubicBezTo>
                  <a:cubicBezTo>
                    <a:pt x="18" y="14"/>
                    <a:pt x="21" y="12"/>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1" name="Freeform 78"/>
            <p:cNvSpPr/>
            <p:nvPr/>
          </p:nvSpPr>
          <p:spPr bwMode="auto">
            <a:xfrm>
              <a:off x="2129" y="971"/>
              <a:ext cx="40" cy="46"/>
            </a:xfrm>
            <a:custGeom>
              <a:avLst/>
              <a:gdLst>
                <a:gd name="T0" fmla="*/ 10 w 21"/>
                <a:gd name="T1" fmla="*/ 22 h 24"/>
                <a:gd name="T2" fmla="*/ 14 w 21"/>
                <a:gd name="T3" fmla="*/ 24 h 24"/>
                <a:gd name="T4" fmla="*/ 18 w 21"/>
                <a:gd name="T5" fmla="*/ 23 h 24"/>
                <a:gd name="T6" fmla="*/ 20 w 21"/>
                <a:gd name="T7" fmla="*/ 19 h 24"/>
                <a:gd name="T8" fmla="*/ 20 w 21"/>
                <a:gd name="T9" fmla="*/ 14 h 24"/>
                <a:gd name="T10" fmla="*/ 16 w 21"/>
                <a:gd name="T11" fmla="*/ 7 h 24"/>
                <a:gd name="T12" fmla="*/ 11 w 21"/>
                <a:gd name="T13" fmla="*/ 0 h 24"/>
                <a:gd name="T14" fmla="*/ 0 w 21"/>
                <a:gd name="T15" fmla="*/ 6 h 24"/>
                <a:gd name="T16" fmla="*/ 4 w 21"/>
                <a:gd name="T17" fmla="*/ 14 h 24"/>
                <a:gd name="T18" fmla="*/ 10 w 21"/>
                <a:gd name="T1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10" y="22"/>
                  </a:moveTo>
                  <a:cubicBezTo>
                    <a:pt x="11" y="23"/>
                    <a:pt x="12" y="24"/>
                    <a:pt x="14" y="24"/>
                  </a:cubicBezTo>
                  <a:cubicBezTo>
                    <a:pt x="15" y="24"/>
                    <a:pt x="16" y="24"/>
                    <a:pt x="18" y="23"/>
                  </a:cubicBezTo>
                  <a:cubicBezTo>
                    <a:pt x="19" y="22"/>
                    <a:pt x="20" y="21"/>
                    <a:pt x="20" y="19"/>
                  </a:cubicBezTo>
                  <a:cubicBezTo>
                    <a:pt x="21" y="18"/>
                    <a:pt x="21" y="16"/>
                    <a:pt x="20" y="14"/>
                  </a:cubicBezTo>
                  <a:cubicBezTo>
                    <a:pt x="19" y="14"/>
                    <a:pt x="18" y="11"/>
                    <a:pt x="16" y="7"/>
                  </a:cubicBezTo>
                  <a:cubicBezTo>
                    <a:pt x="11" y="0"/>
                    <a:pt x="11" y="0"/>
                    <a:pt x="11" y="0"/>
                  </a:cubicBezTo>
                  <a:cubicBezTo>
                    <a:pt x="0" y="6"/>
                    <a:pt x="0" y="6"/>
                    <a:pt x="0" y="6"/>
                  </a:cubicBezTo>
                  <a:cubicBezTo>
                    <a:pt x="4" y="14"/>
                    <a:pt x="4" y="14"/>
                    <a:pt x="4" y="14"/>
                  </a:cubicBezTo>
                  <a:cubicBezTo>
                    <a:pt x="7" y="18"/>
                    <a:pt x="9" y="21"/>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3" name="Freeform 79"/>
            <p:cNvSpPr/>
            <p:nvPr/>
          </p:nvSpPr>
          <p:spPr bwMode="auto">
            <a:xfrm>
              <a:off x="789" y="1157"/>
              <a:ext cx="40" cy="28"/>
            </a:xfrm>
            <a:custGeom>
              <a:avLst/>
              <a:gdLst>
                <a:gd name="T0" fmla="*/ 40 w 40"/>
                <a:gd name="T1" fmla="*/ 0 h 28"/>
                <a:gd name="T2" fmla="*/ 0 w 40"/>
                <a:gd name="T3" fmla="*/ 3 h 28"/>
                <a:gd name="T4" fmla="*/ 30 w 40"/>
                <a:gd name="T5" fmla="*/ 28 h 28"/>
                <a:gd name="T6" fmla="*/ 40 w 40"/>
                <a:gd name="T7" fmla="*/ 0 h 28"/>
              </a:gdLst>
              <a:ahLst/>
              <a:cxnLst>
                <a:cxn ang="0">
                  <a:pos x="T0" y="T1"/>
                </a:cxn>
                <a:cxn ang="0">
                  <a:pos x="T2" y="T3"/>
                </a:cxn>
                <a:cxn ang="0">
                  <a:pos x="T4" y="T5"/>
                </a:cxn>
                <a:cxn ang="0">
                  <a:pos x="T6" y="T7"/>
                </a:cxn>
              </a:cxnLst>
              <a:rect l="0" t="0" r="r" b="b"/>
              <a:pathLst>
                <a:path w="40" h="28">
                  <a:moveTo>
                    <a:pt x="40" y="0"/>
                  </a:moveTo>
                  <a:lnTo>
                    <a:pt x="0" y="3"/>
                  </a:lnTo>
                  <a:lnTo>
                    <a:pt x="30" y="28"/>
                  </a:ln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4" name="Freeform 80"/>
            <p:cNvSpPr/>
            <p:nvPr/>
          </p:nvSpPr>
          <p:spPr bwMode="auto">
            <a:xfrm>
              <a:off x="1590" y="2112"/>
              <a:ext cx="41" cy="63"/>
            </a:xfrm>
            <a:custGeom>
              <a:avLst/>
              <a:gdLst>
                <a:gd name="T0" fmla="*/ 8 w 21"/>
                <a:gd name="T1" fmla="*/ 10 h 33"/>
                <a:gd name="T2" fmla="*/ 4 w 21"/>
                <a:gd name="T3" fmla="*/ 12 h 33"/>
                <a:gd name="T4" fmla="*/ 2 w 21"/>
                <a:gd name="T5" fmla="*/ 15 h 33"/>
                <a:gd name="T6" fmla="*/ 1 w 21"/>
                <a:gd name="T7" fmla="*/ 20 h 33"/>
                <a:gd name="T8" fmla="*/ 1 w 21"/>
                <a:gd name="T9" fmla="*/ 23 h 33"/>
                <a:gd name="T10" fmla="*/ 2 w 21"/>
                <a:gd name="T11" fmla="*/ 27 h 33"/>
                <a:gd name="T12" fmla="*/ 9 w 21"/>
                <a:gd name="T13" fmla="*/ 32 h 33"/>
                <a:gd name="T14" fmla="*/ 13 w 21"/>
                <a:gd name="T15" fmla="*/ 33 h 33"/>
                <a:gd name="T16" fmla="*/ 16 w 21"/>
                <a:gd name="T17" fmla="*/ 33 h 33"/>
                <a:gd name="T18" fmla="*/ 19 w 21"/>
                <a:gd name="T19" fmla="*/ 30 h 33"/>
                <a:gd name="T20" fmla="*/ 20 w 21"/>
                <a:gd name="T21" fmla="*/ 27 h 33"/>
                <a:gd name="T22" fmla="*/ 21 w 21"/>
                <a:gd name="T23" fmla="*/ 25 h 33"/>
                <a:gd name="T24" fmla="*/ 20 w 21"/>
                <a:gd name="T25" fmla="*/ 20 h 33"/>
                <a:gd name="T26" fmla="*/ 14 w 21"/>
                <a:gd name="T27" fmla="*/ 16 h 33"/>
                <a:gd name="T28" fmla="*/ 15 w 21"/>
                <a:gd name="T29" fmla="*/ 12 h 33"/>
                <a:gd name="T30" fmla="*/ 17 w 21"/>
                <a:gd name="T31" fmla="*/ 11 h 33"/>
                <a:gd name="T32" fmla="*/ 18 w 21"/>
                <a:gd name="T33" fmla="*/ 8 h 33"/>
                <a:gd name="T34" fmla="*/ 18 w 21"/>
                <a:gd name="T35" fmla="*/ 5 h 33"/>
                <a:gd name="T36" fmla="*/ 18 w 21"/>
                <a:gd name="T37" fmla="*/ 2 h 33"/>
                <a:gd name="T38" fmla="*/ 15 w 21"/>
                <a:gd name="T39" fmla="*/ 3 h 33"/>
                <a:gd name="T40" fmla="*/ 10 w 21"/>
                <a:gd name="T41" fmla="*/ 8 h 33"/>
                <a:gd name="T42" fmla="*/ 9 w 21"/>
                <a:gd name="T43" fmla="*/ 9 h 33"/>
                <a:gd name="T44" fmla="*/ 8 w 21"/>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33">
                  <a:moveTo>
                    <a:pt x="8" y="10"/>
                  </a:moveTo>
                  <a:cubicBezTo>
                    <a:pt x="6" y="10"/>
                    <a:pt x="4" y="12"/>
                    <a:pt x="4" y="12"/>
                  </a:cubicBezTo>
                  <a:cubicBezTo>
                    <a:pt x="2" y="14"/>
                    <a:pt x="2" y="15"/>
                    <a:pt x="2" y="15"/>
                  </a:cubicBezTo>
                  <a:cubicBezTo>
                    <a:pt x="2" y="16"/>
                    <a:pt x="1" y="20"/>
                    <a:pt x="1" y="20"/>
                  </a:cubicBezTo>
                  <a:cubicBezTo>
                    <a:pt x="1" y="20"/>
                    <a:pt x="0" y="23"/>
                    <a:pt x="1" y="23"/>
                  </a:cubicBezTo>
                  <a:cubicBezTo>
                    <a:pt x="1" y="24"/>
                    <a:pt x="2" y="26"/>
                    <a:pt x="2" y="27"/>
                  </a:cubicBezTo>
                  <a:cubicBezTo>
                    <a:pt x="4" y="29"/>
                    <a:pt x="9" y="32"/>
                    <a:pt x="9" y="32"/>
                  </a:cubicBezTo>
                  <a:cubicBezTo>
                    <a:pt x="10" y="33"/>
                    <a:pt x="12" y="33"/>
                    <a:pt x="13" y="33"/>
                  </a:cubicBezTo>
                  <a:cubicBezTo>
                    <a:pt x="14" y="33"/>
                    <a:pt x="15" y="33"/>
                    <a:pt x="16" y="33"/>
                  </a:cubicBezTo>
                  <a:cubicBezTo>
                    <a:pt x="19" y="33"/>
                    <a:pt x="19" y="30"/>
                    <a:pt x="19" y="30"/>
                  </a:cubicBezTo>
                  <a:cubicBezTo>
                    <a:pt x="19" y="28"/>
                    <a:pt x="20" y="27"/>
                    <a:pt x="20" y="27"/>
                  </a:cubicBezTo>
                  <a:cubicBezTo>
                    <a:pt x="21" y="26"/>
                    <a:pt x="21" y="25"/>
                    <a:pt x="21" y="25"/>
                  </a:cubicBezTo>
                  <a:cubicBezTo>
                    <a:pt x="20" y="23"/>
                    <a:pt x="20" y="20"/>
                    <a:pt x="20" y="20"/>
                  </a:cubicBezTo>
                  <a:cubicBezTo>
                    <a:pt x="18" y="19"/>
                    <a:pt x="14" y="16"/>
                    <a:pt x="14" y="16"/>
                  </a:cubicBezTo>
                  <a:cubicBezTo>
                    <a:pt x="12" y="12"/>
                    <a:pt x="15" y="12"/>
                    <a:pt x="15" y="12"/>
                  </a:cubicBezTo>
                  <a:cubicBezTo>
                    <a:pt x="16" y="12"/>
                    <a:pt x="17" y="11"/>
                    <a:pt x="17" y="11"/>
                  </a:cubicBezTo>
                  <a:cubicBezTo>
                    <a:pt x="19" y="11"/>
                    <a:pt x="18" y="8"/>
                    <a:pt x="18" y="8"/>
                  </a:cubicBezTo>
                  <a:cubicBezTo>
                    <a:pt x="18" y="6"/>
                    <a:pt x="18" y="5"/>
                    <a:pt x="18" y="5"/>
                  </a:cubicBezTo>
                  <a:cubicBezTo>
                    <a:pt x="19" y="2"/>
                    <a:pt x="18" y="2"/>
                    <a:pt x="18" y="2"/>
                  </a:cubicBezTo>
                  <a:cubicBezTo>
                    <a:pt x="17" y="0"/>
                    <a:pt x="15" y="3"/>
                    <a:pt x="15" y="3"/>
                  </a:cubicBezTo>
                  <a:cubicBezTo>
                    <a:pt x="14" y="4"/>
                    <a:pt x="10" y="8"/>
                    <a:pt x="10" y="8"/>
                  </a:cubicBezTo>
                  <a:cubicBezTo>
                    <a:pt x="10" y="8"/>
                    <a:pt x="9" y="9"/>
                    <a:pt x="9" y="9"/>
                  </a:cubicBezTo>
                  <a:cubicBezTo>
                    <a:pt x="8" y="10"/>
                    <a:pt x="8" y="10"/>
                    <a:pt x="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5" name="Freeform 81"/>
            <p:cNvSpPr/>
            <p:nvPr/>
          </p:nvSpPr>
          <p:spPr bwMode="auto">
            <a:xfrm>
              <a:off x="1224" y="2049"/>
              <a:ext cx="9" cy="21"/>
            </a:xfrm>
            <a:custGeom>
              <a:avLst/>
              <a:gdLst>
                <a:gd name="T0" fmla="*/ 0 w 5"/>
                <a:gd name="T1" fmla="*/ 0 h 11"/>
                <a:gd name="T2" fmla="*/ 2 w 5"/>
                <a:gd name="T3" fmla="*/ 5 h 11"/>
                <a:gd name="T4" fmla="*/ 3 w 5"/>
                <a:gd name="T5" fmla="*/ 7 h 11"/>
                <a:gd name="T6" fmla="*/ 3 w 5"/>
                <a:gd name="T7" fmla="*/ 10 h 11"/>
                <a:gd name="T8" fmla="*/ 5 w 5"/>
                <a:gd name="T9" fmla="*/ 9 h 11"/>
                <a:gd name="T10" fmla="*/ 4 w 5"/>
                <a:gd name="T11" fmla="*/ 3 h 11"/>
                <a:gd name="T12" fmla="*/ 3 w 5"/>
                <a:gd name="T13" fmla="*/ 0 h 11"/>
                <a:gd name="T14" fmla="*/ 0 w 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0"/>
                  </a:moveTo>
                  <a:cubicBezTo>
                    <a:pt x="1" y="3"/>
                    <a:pt x="2" y="4"/>
                    <a:pt x="2" y="5"/>
                  </a:cubicBezTo>
                  <a:cubicBezTo>
                    <a:pt x="3" y="6"/>
                    <a:pt x="3" y="7"/>
                    <a:pt x="3" y="7"/>
                  </a:cubicBezTo>
                  <a:cubicBezTo>
                    <a:pt x="4" y="9"/>
                    <a:pt x="3" y="8"/>
                    <a:pt x="3" y="10"/>
                  </a:cubicBezTo>
                  <a:cubicBezTo>
                    <a:pt x="4" y="11"/>
                    <a:pt x="4" y="10"/>
                    <a:pt x="5" y="9"/>
                  </a:cubicBezTo>
                  <a:cubicBezTo>
                    <a:pt x="4" y="8"/>
                    <a:pt x="4" y="5"/>
                    <a:pt x="4" y="3"/>
                  </a:cubicBezTo>
                  <a:cubicBezTo>
                    <a:pt x="3" y="2"/>
                    <a:pt x="3" y="1"/>
                    <a:pt x="3" y="0"/>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6" name="Freeform 82"/>
            <p:cNvSpPr/>
            <p:nvPr/>
          </p:nvSpPr>
          <p:spPr bwMode="auto">
            <a:xfrm>
              <a:off x="1190" y="2064"/>
              <a:ext cx="34" cy="12"/>
            </a:xfrm>
            <a:custGeom>
              <a:avLst/>
              <a:gdLst>
                <a:gd name="T0" fmla="*/ 0 w 18"/>
                <a:gd name="T1" fmla="*/ 6 h 6"/>
                <a:gd name="T2" fmla="*/ 5 w 18"/>
                <a:gd name="T3" fmla="*/ 5 h 6"/>
                <a:gd name="T4" fmla="*/ 17 w 18"/>
                <a:gd name="T5" fmla="*/ 3 h 6"/>
                <a:gd name="T6" fmla="*/ 18 w 18"/>
                <a:gd name="T7" fmla="*/ 2 h 6"/>
                <a:gd name="T8" fmla="*/ 18 w 18"/>
                <a:gd name="T9" fmla="*/ 1 h 6"/>
                <a:gd name="T10" fmla="*/ 17 w 18"/>
                <a:gd name="T11" fmla="*/ 0 h 6"/>
                <a:gd name="T12" fmla="*/ 0 w 1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8" h="6">
                  <a:moveTo>
                    <a:pt x="0" y="6"/>
                  </a:moveTo>
                  <a:cubicBezTo>
                    <a:pt x="1" y="6"/>
                    <a:pt x="4" y="5"/>
                    <a:pt x="5" y="5"/>
                  </a:cubicBezTo>
                  <a:cubicBezTo>
                    <a:pt x="9" y="5"/>
                    <a:pt x="15" y="4"/>
                    <a:pt x="17" y="3"/>
                  </a:cubicBezTo>
                  <a:cubicBezTo>
                    <a:pt x="18" y="2"/>
                    <a:pt x="18" y="2"/>
                    <a:pt x="18" y="2"/>
                  </a:cubicBezTo>
                  <a:cubicBezTo>
                    <a:pt x="18" y="1"/>
                    <a:pt x="18" y="1"/>
                    <a:pt x="18" y="1"/>
                  </a:cubicBezTo>
                  <a:cubicBezTo>
                    <a:pt x="18" y="1"/>
                    <a:pt x="18" y="0"/>
                    <a:pt x="17" y="0"/>
                  </a:cubicBezTo>
                  <a:cubicBezTo>
                    <a:pt x="13" y="3"/>
                    <a:pt x="3"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8" name="Freeform 83"/>
            <p:cNvSpPr/>
            <p:nvPr/>
          </p:nvSpPr>
          <p:spPr bwMode="auto">
            <a:xfrm>
              <a:off x="1671" y="647"/>
              <a:ext cx="63" cy="71"/>
            </a:xfrm>
            <a:custGeom>
              <a:avLst/>
              <a:gdLst>
                <a:gd name="T0" fmla="*/ 12 w 33"/>
                <a:gd name="T1" fmla="*/ 35 h 37"/>
                <a:gd name="T2" fmla="*/ 24 w 33"/>
                <a:gd name="T3" fmla="*/ 34 h 37"/>
                <a:gd name="T4" fmla="*/ 32 w 33"/>
                <a:gd name="T5" fmla="*/ 22 h 37"/>
                <a:gd name="T6" fmla="*/ 31 w 33"/>
                <a:gd name="T7" fmla="*/ 8 h 37"/>
                <a:gd name="T8" fmla="*/ 21 w 33"/>
                <a:gd name="T9" fmla="*/ 1 h 37"/>
                <a:gd name="T10" fmla="*/ 9 w 33"/>
                <a:gd name="T11" fmla="*/ 2 h 37"/>
                <a:gd name="T12" fmla="*/ 1 w 33"/>
                <a:gd name="T13" fmla="*/ 14 h 37"/>
                <a:gd name="T14" fmla="*/ 2 w 33"/>
                <a:gd name="T15" fmla="*/ 28 h 37"/>
                <a:gd name="T16" fmla="*/ 12 w 33"/>
                <a:gd name="T1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7">
                  <a:moveTo>
                    <a:pt x="12" y="35"/>
                  </a:moveTo>
                  <a:cubicBezTo>
                    <a:pt x="16" y="37"/>
                    <a:pt x="20" y="36"/>
                    <a:pt x="24" y="34"/>
                  </a:cubicBezTo>
                  <a:cubicBezTo>
                    <a:pt x="27" y="32"/>
                    <a:pt x="30" y="28"/>
                    <a:pt x="32" y="22"/>
                  </a:cubicBezTo>
                  <a:cubicBezTo>
                    <a:pt x="33" y="16"/>
                    <a:pt x="33" y="12"/>
                    <a:pt x="31" y="8"/>
                  </a:cubicBezTo>
                  <a:cubicBezTo>
                    <a:pt x="29" y="4"/>
                    <a:pt x="26" y="2"/>
                    <a:pt x="21" y="1"/>
                  </a:cubicBezTo>
                  <a:cubicBezTo>
                    <a:pt x="17" y="0"/>
                    <a:pt x="13" y="0"/>
                    <a:pt x="9" y="2"/>
                  </a:cubicBezTo>
                  <a:cubicBezTo>
                    <a:pt x="5" y="4"/>
                    <a:pt x="3" y="8"/>
                    <a:pt x="1" y="14"/>
                  </a:cubicBezTo>
                  <a:cubicBezTo>
                    <a:pt x="0" y="20"/>
                    <a:pt x="0" y="24"/>
                    <a:pt x="2" y="28"/>
                  </a:cubicBezTo>
                  <a:cubicBezTo>
                    <a:pt x="4" y="32"/>
                    <a:pt x="7" y="34"/>
                    <a:pt x="12"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9" name="Freeform 84"/>
            <p:cNvSpPr>
              <a:spLocks noEditPoints="1"/>
            </p:cNvSpPr>
            <p:nvPr/>
          </p:nvSpPr>
          <p:spPr bwMode="auto">
            <a:xfrm>
              <a:off x="653" y="521"/>
              <a:ext cx="1726" cy="1733"/>
            </a:xfrm>
            <a:custGeom>
              <a:avLst/>
              <a:gdLst>
                <a:gd name="T0" fmla="*/ 811 w 904"/>
                <a:gd name="T1" fmla="*/ 404 h 905"/>
                <a:gd name="T2" fmla="*/ 773 w 904"/>
                <a:gd name="T3" fmla="*/ 280 h 905"/>
                <a:gd name="T4" fmla="*/ 778 w 904"/>
                <a:gd name="T5" fmla="*/ 210 h 905"/>
                <a:gd name="T6" fmla="*/ 721 w 904"/>
                <a:gd name="T7" fmla="*/ 187 h 905"/>
                <a:gd name="T8" fmla="*/ 685 w 904"/>
                <a:gd name="T9" fmla="*/ 149 h 905"/>
                <a:gd name="T10" fmla="*/ 616 w 904"/>
                <a:gd name="T11" fmla="*/ 113 h 905"/>
                <a:gd name="T12" fmla="*/ 564 w 904"/>
                <a:gd name="T13" fmla="*/ 108 h 905"/>
                <a:gd name="T14" fmla="*/ 460 w 904"/>
                <a:gd name="T15" fmla="*/ 45 h 905"/>
                <a:gd name="T16" fmla="*/ 374 w 904"/>
                <a:gd name="T17" fmla="*/ 52 h 905"/>
                <a:gd name="T18" fmla="*/ 347 w 904"/>
                <a:gd name="T19" fmla="*/ 78 h 905"/>
                <a:gd name="T20" fmla="*/ 361 w 904"/>
                <a:gd name="T21" fmla="*/ 92 h 905"/>
                <a:gd name="T22" fmla="*/ 311 w 904"/>
                <a:gd name="T23" fmla="*/ 104 h 905"/>
                <a:gd name="T24" fmla="*/ 249 w 904"/>
                <a:gd name="T25" fmla="*/ 97 h 905"/>
                <a:gd name="T26" fmla="*/ 174 w 904"/>
                <a:gd name="T27" fmla="*/ 151 h 905"/>
                <a:gd name="T28" fmla="*/ 120 w 904"/>
                <a:gd name="T29" fmla="*/ 211 h 905"/>
                <a:gd name="T30" fmla="*/ 120 w 904"/>
                <a:gd name="T31" fmla="*/ 282 h 905"/>
                <a:gd name="T32" fmla="*/ 131 w 904"/>
                <a:gd name="T33" fmla="*/ 289 h 905"/>
                <a:gd name="T34" fmla="*/ 95 w 904"/>
                <a:gd name="T35" fmla="*/ 411 h 905"/>
                <a:gd name="T36" fmla="*/ 40 w 904"/>
                <a:gd name="T37" fmla="*/ 454 h 905"/>
                <a:gd name="T38" fmla="*/ 50 w 904"/>
                <a:gd name="T39" fmla="*/ 519 h 905"/>
                <a:gd name="T40" fmla="*/ 101 w 904"/>
                <a:gd name="T41" fmla="*/ 526 h 905"/>
                <a:gd name="T42" fmla="*/ 237 w 904"/>
                <a:gd name="T43" fmla="*/ 764 h 905"/>
                <a:gd name="T44" fmla="*/ 217 w 904"/>
                <a:gd name="T45" fmla="*/ 741 h 905"/>
                <a:gd name="T46" fmla="*/ 195 w 904"/>
                <a:gd name="T47" fmla="*/ 742 h 905"/>
                <a:gd name="T48" fmla="*/ 288 w 904"/>
                <a:gd name="T49" fmla="*/ 830 h 905"/>
                <a:gd name="T50" fmla="*/ 283 w 904"/>
                <a:gd name="T51" fmla="*/ 801 h 905"/>
                <a:gd name="T52" fmla="*/ 308 w 904"/>
                <a:gd name="T53" fmla="*/ 811 h 905"/>
                <a:gd name="T54" fmla="*/ 316 w 904"/>
                <a:gd name="T55" fmla="*/ 787 h 905"/>
                <a:gd name="T56" fmla="*/ 309 w 904"/>
                <a:gd name="T57" fmla="*/ 843 h 905"/>
                <a:gd name="T58" fmla="*/ 351 w 904"/>
                <a:gd name="T59" fmla="*/ 858 h 905"/>
                <a:gd name="T60" fmla="*/ 420 w 904"/>
                <a:gd name="T61" fmla="*/ 807 h 905"/>
                <a:gd name="T62" fmla="*/ 412 w 904"/>
                <a:gd name="T63" fmla="*/ 875 h 905"/>
                <a:gd name="T64" fmla="*/ 399 w 904"/>
                <a:gd name="T65" fmla="*/ 866 h 905"/>
                <a:gd name="T66" fmla="*/ 429 w 904"/>
                <a:gd name="T67" fmla="*/ 859 h 905"/>
                <a:gd name="T68" fmla="*/ 478 w 904"/>
                <a:gd name="T69" fmla="*/ 857 h 905"/>
                <a:gd name="T70" fmla="*/ 476 w 904"/>
                <a:gd name="T71" fmla="*/ 832 h 905"/>
                <a:gd name="T72" fmla="*/ 528 w 904"/>
                <a:gd name="T73" fmla="*/ 866 h 905"/>
                <a:gd name="T74" fmla="*/ 485 w 904"/>
                <a:gd name="T75" fmla="*/ 851 h 905"/>
                <a:gd name="T76" fmla="*/ 515 w 904"/>
                <a:gd name="T77" fmla="*/ 820 h 905"/>
                <a:gd name="T78" fmla="*/ 598 w 904"/>
                <a:gd name="T79" fmla="*/ 840 h 905"/>
                <a:gd name="T80" fmla="*/ 587 w 904"/>
                <a:gd name="T81" fmla="*/ 835 h 905"/>
                <a:gd name="T82" fmla="*/ 583 w 904"/>
                <a:gd name="T83" fmla="*/ 805 h 905"/>
                <a:gd name="T84" fmla="*/ 599 w 904"/>
                <a:gd name="T85" fmla="*/ 797 h 905"/>
                <a:gd name="T86" fmla="*/ 615 w 904"/>
                <a:gd name="T87" fmla="*/ 825 h 905"/>
                <a:gd name="T88" fmla="*/ 655 w 904"/>
                <a:gd name="T89" fmla="*/ 793 h 905"/>
                <a:gd name="T90" fmla="*/ 653 w 904"/>
                <a:gd name="T91" fmla="*/ 761 h 905"/>
                <a:gd name="T92" fmla="*/ 663 w 904"/>
                <a:gd name="T93" fmla="*/ 752 h 905"/>
                <a:gd name="T94" fmla="*/ 667 w 904"/>
                <a:gd name="T95" fmla="*/ 737 h 905"/>
                <a:gd name="T96" fmla="*/ 675 w 904"/>
                <a:gd name="T97" fmla="*/ 737 h 905"/>
                <a:gd name="T98" fmla="*/ 676 w 904"/>
                <a:gd name="T99" fmla="*/ 722 h 905"/>
                <a:gd name="T100" fmla="*/ 690 w 904"/>
                <a:gd name="T101" fmla="*/ 738 h 905"/>
                <a:gd name="T102" fmla="*/ 665 w 904"/>
                <a:gd name="T103" fmla="*/ 771 h 905"/>
                <a:gd name="T104" fmla="*/ 688 w 904"/>
                <a:gd name="T105" fmla="*/ 807 h 905"/>
                <a:gd name="T106" fmla="*/ 679 w 904"/>
                <a:gd name="T107" fmla="*/ 769 h 905"/>
                <a:gd name="T108" fmla="*/ 705 w 904"/>
                <a:gd name="T109" fmla="*/ 766 h 905"/>
                <a:gd name="T110" fmla="*/ 777 w 904"/>
                <a:gd name="T111" fmla="*/ 296 h 905"/>
                <a:gd name="T112" fmla="*/ 809 w 904"/>
                <a:gd name="T113" fmla="*/ 386 h 905"/>
                <a:gd name="T114" fmla="*/ 842 w 904"/>
                <a:gd name="T115" fmla="*/ 517 h 905"/>
                <a:gd name="T116" fmla="*/ 806 w 904"/>
                <a:gd name="T117" fmla="*/ 478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4" h="905">
                  <a:moveTo>
                    <a:pt x="452" y="0"/>
                  </a:moveTo>
                  <a:cubicBezTo>
                    <a:pt x="202" y="0"/>
                    <a:pt x="0" y="203"/>
                    <a:pt x="0" y="453"/>
                  </a:cubicBezTo>
                  <a:cubicBezTo>
                    <a:pt x="0" y="703"/>
                    <a:pt x="202" y="905"/>
                    <a:pt x="452" y="905"/>
                  </a:cubicBezTo>
                  <a:cubicBezTo>
                    <a:pt x="702" y="905"/>
                    <a:pt x="904" y="703"/>
                    <a:pt x="904" y="453"/>
                  </a:cubicBezTo>
                  <a:cubicBezTo>
                    <a:pt x="904" y="203"/>
                    <a:pt x="702" y="0"/>
                    <a:pt x="452" y="0"/>
                  </a:cubicBezTo>
                  <a:close/>
                  <a:moveTo>
                    <a:pt x="857" y="430"/>
                  </a:moveTo>
                  <a:cubicBezTo>
                    <a:pt x="849" y="431"/>
                    <a:pt x="849" y="431"/>
                    <a:pt x="849" y="431"/>
                  </a:cubicBezTo>
                  <a:cubicBezTo>
                    <a:pt x="845" y="400"/>
                    <a:pt x="845" y="400"/>
                    <a:pt x="845" y="400"/>
                  </a:cubicBezTo>
                  <a:cubicBezTo>
                    <a:pt x="834" y="402"/>
                    <a:pt x="834" y="402"/>
                    <a:pt x="834" y="402"/>
                  </a:cubicBezTo>
                  <a:cubicBezTo>
                    <a:pt x="837" y="430"/>
                    <a:pt x="837" y="430"/>
                    <a:pt x="837" y="430"/>
                  </a:cubicBezTo>
                  <a:cubicBezTo>
                    <a:pt x="828" y="431"/>
                    <a:pt x="828" y="431"/>
                    <a:pt x="828" y="431"/>
                  </a:cubicBezTo>
                  <a:cubicBezTo>
                    <a:pt x="825" y="403"/>
                    <a:pt x="825" y="403"/>
                    <a:pt x="825" y="403"/>
                  </a:cubicBezTo>
                  <a:cubicBezTo>
                    <a:pt x="811" y="404"/>
                    <a:pt x="811" y="404"/>
                    <a:pt x="811" y="404"/>
                  </a:cubicBezTo>
                  <a:cubicBezTo>
                    <a:pt x="815" y="436"/>
                    <a:pt x="815" y="436"/>
                    <a:pt x="815" y="436"/>
                  </a:cubicBezTo>
                  <a:cubicBezTo>
                    <a:pt x="806" y="437"/>
                    <a:pt x="806" y="437"/>
                    <a:pt x="806" y="437"/>
                  </a:cubicBezTo>
                  <a:cubicBezTo>
                    <a:pt x="802" y="394"/>
                    <a:pt x="802" y="394"/>
                    <a:pt x="802" y="394"/>
                  </a:cubicBezTo>
                  <a:cubicBezTo>
                    <a:pt x="853" y="388"/>
                    <a:pt x="853" y="388"/>
                    <a:pt x="853" y="388"/>
                  </a:cubicBezTo>
                  <a:lnTo>
                    <a:pt x="857" y="430"/>
                  </a:lnTo>
                  <a:close/>
                  <a:moveTo>
                    <a:pt x="798" y="241"/>
                  </a:moveTo>
                  <a:cubicBezTo>
                    <a:pt x="801" y="246"/>
                    <a:pt x="803" y="250"/>
                    <a:pt x="804" y="253"/>
                  </a:cubicBezTo>
                  <a:cubicBezTo>
                    <a:pt x="804" y="256"/>
                    <a:pt x="804" y="258"/>
                    <a:pt x="803" y="261"/>
                  </a:cubicBezTo>
                  <a:cubicBezTo>
                    <a:pt x="802" y="264"/>
                    <a:pt x="800" y="266"/>
                    <a:pt x="797" y="267"/>
                  </a:cubicBezTo>
                  <a:cubicBezTo>
                    <a:pt x="794" y="270"/>
                    <a:pt x="791" y="270"/>
                    <a:pt x="787" y="269"/>
                  </a:cubicBezTo>
                  <a:cubicBezTo>
                    <a:pt x="784" y="268"/>
                    <a:pt x="780" y="266"/>
                    <a:pt x="777" y="262"/>
                  </a:cubicBezTo>
                  <a:cubicBezTo>
                    <a:pt x="777" y="265"/>
                    <a:pt x="777" y="267"/>
                    <a:pt x="777" y="270"/>
                  </a:cubicBezTo>
                  <a:cubicBezTo>
                    <a:pt x="776" y="272"/>
                    <a:pt x="775" y="275"/>
                    <a:pt x="773" y="280"/>
                  </a:cubicBezTo>
                  <a:cubicBezTo>
                    <a:pt x="768" y="291"/>
                    <a:pt x="768" y="291"/>
                    <a:pt x="768" y="291"/>
                  </a:cubicBezTo>
                  <a:cubicBezTo>
                    <a:pt x="761" y="279"/>
                    <a:pt x="761" y="279"/>
                    <a:pt x="761" y="279"/>
                  </a:cubicBezTo>
                  <a:cubicBezTo>
                    <a:pt x="766" y="266"/>
                    <a:pt x="766" y="266"/>
                    <a:pt x="766" y="266"/>
                  </a:cubicBezTo>
                  <a:cubicBezTo>
                    <a:pt x="768" y="262"/>
                    <a:pt x="769" y="259"/>
                    <a:pt x="769" y="257"/>
                  </a:cubicBezTo>
                  <a:cubicBezTo>
                    <a:pt x="770" y="256"/>
                    <a:pt x="770" y="254"/>
                    <a:pt x="770" y="253"/>
                  </a:cubicBezTo>
                  <a:cubicBezTo>
                    <a:pt x="769" y="252"/>
                    <a:pt x="768" y="250"/>
                    <a:pt x="767" y="248"/>
                  </a:cubicBezTo>
                  <a:cubicBezTo>
                    <a:pt x="766" y="246"/>
                    <a:pt x="766" y="246"/>
                    <a:pt x="766" y="246"/>
                  </a:cubicBezTo>
                  <a:cubicBezTo>
                    <a:pt x="747" y="257"/>
                    <a:pt x="747" y="257"/>
                    <a:pt x="747" y="257"/>
                  </a:cubicBezTo>
                  <a:cubicBezTo>
                    <a:pt x="741" y="247"/>
                    <a:pt x="741" y="247"/>
                    <a:pt x="741" y="247"/>
                  </a:cubicBezTo>
                  <a:cubicBezTo>
                    <a:pt x="785" y="220"/>
                    <a:pt x="785" y="220"/>
                    <a:pt x="785" y="220"/>
                  </a:cubicBezTo>
                  <a:lnTo>
                    <a:pt x="798" y="241"/>
                  </a:lnTo>
                  <a:close/>
                  <a:moveTo>
                    <a:pt x="750" y="176"/>
                  </a:moveTo>
                  <a:cubicBezTo>
                    <a:pt x="778" y="210"/>
                    <a:pt x="778" y="210"/>
                    <a:pt x="778" y="210"/>
                  </a:cubicBezTo>
                  <a:cubicBezTo>
                    <a:pt x="771" y="216"/>
                    <a:pt x="771" y="216"/>
                    <a:pt x="771" y="216"/>
                  </a:cubicBezTo>
                  <a:cubicBezTo>
                    <a:pt x="761" y="203"/>
                    <a:pt x="761" y="203"/>
                    <a:pt x="761" y="203"/>
                  </a:cubicBezTo>
                  <a:cubicBezTo>
                    <a:pt x="728" y="230"/>
                    <a:pt x="728" y="230"/>
                    <a:pt x="728" y="230"/>
                  </a:cubicBezTo>
                  <a:cubicBezTo>
                    <a:pt x="720" y="222"/>
                    <a:pt x="720" y="222"/>
                    <a:pt x="720" y="222"/>
                  </a:cubicBezTo>
                  <a:cubicBezTo>
                    <a:pt x="754" y="194"/>
                    <a:pt x="754" y="194"/>
                    <a:pt x="754" y="194"/>
                  </a:cubicBezTo>
                  <a:cubicBezTo>
                    <a:pt x="743" y="181"/>
                    <a:pt x="743" y="181"/>
                    <a:pt x="743" y="181"/>
                  </a:cubicBezTo>
                  <a:lnTo>
                    <a:pt x="750" y="176"/>
                  </a:lnTo>
                  <a:close/>
                  <a:moveTo>
                    <a:pt x="742" y="168"/>
                  </a:moveTo>
                  <a:cubicBezTo>
                    <a:pt x="736" y="174"/>
                    <a:pt x="736" y="174"/>
                    <a:pt x="736" y="174"/>
                  </a:cubicBezTo>
                  <a:cubicBezTo>
                    <a:pt x="713" y="153"/>
                    <a:pt x="713" y="153"/>
                    <a:pt x="713" y="153"/>
                  </a:cubicBezTo>
                  <a:cubicBezTo>
                    <a:pt x="706" y="162"/>
                    <a:pt x="706" y="162"/>
                    <a:pt x="706" y="162"/>
                  </a:cubicBezTo>
                  <a:cubicBezTo>
                    <a:pt x="726" y="181"/>
                    <a:pt x="726" y="181"/>
                    <a:pt x="726" y="181"/>
                  </a:cubicBezTo>
                  <a:cubicBezTo>
                    <a:pt x="721" y="187"/>
                    <a:pt x="721" y="187"/>
                    <a:pt x="721" y="187"/>
                  </a:cubicBezTo>
                  <a:cubicBezTo>
                    <a:pt x="700" y="168"/>
                    <a:pt x="700" y="168"/>
                    <a:pt x="700" y="168"/>
                  </a:cubicBezTo>
                  <a:cubicBezTo>
                    <a:pt x="690" y="178"/>
                    <a:pt x="690" y="178"/>
                    <a:pt x="690" y="178"/>
                  </a:cubicBezTo>
                  <a:cubicBezTo>
                    <a:pt x="713" y="200"/>
                    <a:pt x="713" y="200"/>
                    <a:pt x="713" y="200"/>
                  </a:cubicBezTo>
                  <a:cubicBezTo>
                    <a:pt x="708" y="206"/>
                    <a:pt x="708" y="206"/>
                    <a:pt x="708" y="206"/>
                  </a:cubicBezTo>
                  <a:cubicBezTo>
                    <a:pt x="676" y="177"/>
                    <a:pt x="676" y="177"/>
                    <a:pt x="676" y="177"/>
                  </a:cubicBezTo>
                  <a:cubicBezTo>
                    <a:pt x="711" y="139"/>
                    <a:pt x="711" y="139"/>
                    <a:pt x="711" y="139"/>
                  </a:cubicBezTo>
                  <a:lnTo>
                    <a:pt x="742" y="168"/>
                  </a:lnTo>
                  <a:close/>
                  <a:moveTo>
                    <a:pt x="664" y="106"/>
                  </a:moveTo>
                  <a:cubicBezTo>
                    <a:pt x="679" y="116"/>
                    <a:pt x="679" y="116"/>
                    <a:pt x="679" y="116"/>
                  </a:cubicBezTo>
                  <a:cubicBezTo>
                    <a:pt x="685" y="120"/>
                    <a:pt x="689" y="123"/>
                    <a:pt x="690" y="124"/>
                  </a:cubicBezTo>
                  <a:cubicBezTo>
                    <a:pt x="692" y="127"/>
                    <a:pt x="693" y="130"/>
                    <a:pt x="694" y="133"/>
                  </a:cubicBezTo>
                  <a:cubicBezTo>
                    <a:pt x="694" y="137"/>
                    <a:pt x="693" y="140"/>
                    <a:pt x="691" y="143"/>
                  </a:cubicBezTo>
                  <a:cubicBezTo>
                    <a:pt x="689" y="146"/>
                    <a:pt x="687" y="148"/>
                    <a:pt x="685" y="149"/>
                  </a:cubicBezTo>
                  <a:cubicBezTo>
                    <a:pt x="682" y="150"/>
                    <a:pt x="680" y="150"/>
                    <a:pt x="678" y="150"/>
                  </a:cubicBezTo>
                  <a:cubicBezTo>
                    <a:pt x="676" y="150"/>
                    <a:pt x="673" y="150"/>
                    <a:pt x="672" y="149"/>
                  </a:cubicBezTo>
                  <a:cubicBezTo>
                    <a:pt x="669" y="148"/>
                    <a:pt x="666" y="146"/>
                    <a:pt x="661" y="143"/>
                  </a:cubicBezTo>
                  <a:cubicBezTo>
                    <a:pt x="655" y="138"/>
                    <a:pt x="655" y="138"/>
                    <a:pt x="655" y="138"/>
                  </a:cubicBezTo>
                  <a:cubicBezTo>
                    <a:pt x="644" y="154"/>
                    <a:pt x="644" y="154"/>
                    <a:pt x="644" y="154"/>
                  </a:cubicBezTo>
                  <a:cubicBezTo>
                    <a:pt x="635" y="148"/>
                    <a:pt x="635" y="148"/>
                    <a:pt x="635" y="148"/>
                  </a:cubicBezTo>
                  <a:lnTo>
                    <a:pt x="664" y="106"/>
                  </a:lnTo>
                  <a:close/>
                  <a:moveTo>
                    <a:pt x="631" y="87"/>
                  </a:moveTo>
                  <a:cubicBezTo>
                    <a:pt x="628" y="95"/>
                    <a:pt x="628" y="95"/>
                    <a:pt x="628" y="95"/>
                  </a:cubicBezTo>
                  <a:cubicBezTo>
                    <a:pt x="603" y="84"/>
                    <a:pt x="603" y="84"/>
                    <a:pt x="603" y="84"/>
                  </a:cubicBezTo>
                  <a:cubicBezTo>
                    <a:pt x="598" y="95"/>
                    <a:pt x="598" y="95"/>
                    <a:pt x="598" y="95"/>
                  </a:cubicBezTo>
                  <a:cubicBezTo>
                    <a:pt x="620" y="105"/>
                    <a:pt x="620" y="105"/>
                    <a:pt x="620" y="105"/>
                  </a:cubicBezTo>
                  <a:cubicBezTo>
                    <a:pt x="616" y="113"/>
                    <a:pt x="616" y="113"/>
                    <a:pt x="616" y="113"/>
                  </a:cubicBezTo>
                  <a:cubicBezTo>
                    <a:pt x="594" y="103"/>
                    <a:pt x="594" y="103"/>
                    <a:pt x="594" y="103"/>
                  </a:cubicBezTo>
                  <a:cubicBezTo>
                    <a:pt x="585" y="124"/>
                    <a:pt x="585" y="124"/>
                    <a:pt x="585" y="124"/>
                  </a:cubicBezTo>
                  <a:cubicBezTo>
                    <a:pt x="575" y="119"/>
                    <a:pt x="575" y="119"/>
                    <a:pt x="575" y="119"/>
                  </a:cubicBezTo>
                  <a:cubicBezTo>
                    <a:pt x="596" y="72"/>
                    <a:pt x="596" y="72"/>
                    <a:pt x="596" y="72"/>
                  </a:cubicBezTo>
                  <a:lnTo>
                    <a:pt x="631" y="87"/>
                  </a:lnTo>
                  <a:close/>
                  <a:moveTo>
                    <a:pt x="523" y="77"/>
                  </a:moveTo>
                  <a:cubicBezTo>
                    <a:pt x="524" y="72"/>
                    <a:pt x="526" y="68"/>
                    <a:pt x="529" y="65"/>
                  </a:cubicBezTo>
                  <a:cubicBezTo>
                    <a:pt x="531" y="63"/>
                    <a:pt x="533" y="61"/>
                    <a:pt x="536" y="60"/>
                  </a:cubicBezTo>
                  <a:cubicBezTo>
                    <a:pt x="538" y="58"/>
                    <a:pt x="541" y="57"/>
                    <a:pt x="544" y="57"/>
                  </a:cubicBezTo>
                  <a:cubicBezTo>
                    <a:pt x="548" y="57"/>
                    <a:pt x="552" y="57"/>
                    <a:pt x="556" y="58"/>
                  </a:cubicBezTo>
                  <a:cubicBezTo>
                    <a:pt x="564" y="60"/>
                    <a:pt x="570" y="64"/>
                    <a:pt x="574" y="70"/>
                  </a:cubicBezTo>
                  <a:cubicBezTo>
                    <a:pt x="578" y="76"/>
                    <a:pt x="578" y="83"/>
                    <a:pt x="576" y="91"/>
                  </a:cubicBezTo>
                  <a:cubicBezTo>
                    <a:pt x="574" y="99"/>
                    <a:pt x="570" y="105"/>
                    <a:pt x="564" y="108"/>
                  </a:cubicBezTo>
                  <a:cubicBezTo>
                    <a:pt x="558" y="112"/>
                    <a:pt x="551" y="112"/>
                    <a:pt x="542" y="110"/>
                  </a:cubicBezTo>
                  <a:cubicBezTo>
                    <a:pt x="534" y="108"/>
                    <a:pt x="528" y="104"/>
                    <a:pt x="525" y="98"/>
                  </a:cubicBezTo>
                  <a:cubicBezTo>
                    <a:pt x="521" y="92"/>
                    <a:pt x="521" y="85"/>
                    <a:pt x="523" y="77"/>
                  </a:cubicBezTo>
                  <a:close/>
                  <a:moveTo>
                    <a:pt x="460" y="45"/>
                  </a:moveTo>
                  <a:cubicBezTo>
                    <a:pt x="472" y="66"/>
                    <a:pt x="472" y="66"/>
                    <a:pt x="472" y="66"/>
                  </a:cubicBezTo>
                  <a:cubicBezTo>
                    <a:pt x="486" y="46"/>
                    <a:pt x="486" y="46"/>
                    <a:pt x="486" y="46"/>
                  </a:cubicBezTo>
                  <a:cubicBezTo>
                    <a:pt x="499" y="47"/>
                    <a:pt x="499" y="47"/>
                    <a:pt x="499" y="47"/>
                  </a:cubicBezTo>
                  <a:cubicBezTo>
                    <a:pt x="477" y="76"/>
                    <a:pt x="477" y="76"/>
                    <a:pt x="477" y="76"/>
                  </a:cubicBezTo>
                  <a:cubicBezTo>
                    <a:pt x="475" y="97"/>
                    <a:pt x="475" y="97"/>
                    <a:pt x="475" y="97"/>
                  </a:cubicBezTo>
                  <a:cubicBezTo>
                    <a:pt x="464" y="97"/>
                    <a:pt x="464" y="97"/>
                    <a:pt x="464" y="97"/>
                  </a:cubicBezTo>
                  <a:cubicBezTo>
                    <a:pt x="465" y="75"/>
                    <a:pt x="465" y="75"/>
                    <a:pt x="465" y="75"/>
                  </a:cubicBezTo>
                  <a:cubicBezTo>
                    <a:pt x="446" y="44"/>
                    <a:pt x="446" y="44"/>
                    <a:pt x="446" y="44"/>
                  </a:cubicBezTo>
                  <a:lnTo>
                    <a:pt x="460" y="45"/>
                  </a:lnTo>
                  <a:close/>
                  <a:moveTo>
                    <a:pt x="440" y="44"/>
                  </a:moveTo>
                  <a:cubicBezTo>
                    <a:pt x="441" y="53"/>
                    <a:pt x="441" y="53"/>
                    <a:pt x="441" y="53"/>
                  </a:cubicBezTo>
                  <a:cubicBezTo>
                    <a:pt x="424" y="54"/>
                    <a:pt x="424" y="54"/>
                    <a:pt x="424" y="54"/>
                  </a:cubicBezTo>
                  <a:cubicBezTo>
                    <a:pt x="427" y="97"/>
                    <a:pt x="427" y="97"/>
                    <a:pt x="427" y="97"/>
                  </a:cubicBezTo>
                  <a:cubicBezTo>
                    <a:pt x="416" y="98"/>
                    <a:pt x="416" y="98"/>
                    <a:pt x="416" y="98"/>
                  </a:cubicBezTo>
                  <a:cubicBezTo>
                    <a:pt x="413" y="55"/>
                    <a:pt x="413" y="55"/>
                    <a:pt x="413" y="55"/>
                  </a:cubicBezTo>
                  <a:cubicBezTo>
                    <a:pt x="396" y="57"/>
                    <a:pt x="396" y="57"/>
                    <a:pt x="396" y="57"/>
                  </a:cubicBezTo>
                  <a:cubicBezTo>
                    <a:pt x="395" y="48"/>
                    <a:pt x="395" y="48"/>
                    <a:pt x="395" y="48"/>
                  </a:cubicBezTo>
                  <a:lnTo>
                    <a:pt x="440" y="44"/>
                  </a:lnTo>
                  <a:close/>
                  <a:moveTo>
                    <a:pt x="386" y="50"/>
                  </a:moveTo>
                  <a:cubicBezTo>
                    <a:pt x="394" y="101"/>
                    <a:pt x="394" y="101"/>
                    <a:pt x="394" y="101"/>
                  </a:cubicBezTo>
                  <a:cubicBezTo>
                    <a:pt x="383" y="103"/>
                    <a:pt x="383" y="103"/>
                    <a:pt x="383" y="103"/>
                  </a:cubicBezTo>
                  <a:cubicBezTo>
                    <a:pt x="374" y="52"/>
                    <a:pt x="374" y="52"/>
                    <a:pt x="374" y="52"/>
                  </a:cubicBezTo>
                  <a:lnTo>
                    <a:pt x="386" y="50"/>
                  </a:lnTo>
                  <a:close/>
                  <a:moveTo>
                    <a:pt x="324" y="71"/>
                  </a:moveTo>
                  <a:cubicBezTo>
                    <a:pt x="325" y="68"/>
                    <a:pt x="327" y="66"/>
                    <a:pt x="329" y="64"/>
                  </a:cubicBezTo>
                  <a:cubicBezTo>
                    <a:pt x="332" y="62"/>
                    <a:pt x="335" y="60"/>
                    <a:pt x="339" y="59"/>
                  </a:cubicBezTo>
                  <a:cubicBezTo>
                    <a:pt x="346" y="57"/>
                    <a:pt x="352" y="57"/>
                    <a:pt x="356" y="59"/>
                  </a:cubicBezTo>
                  <a:cubicBezTo>
                    <a:pt x="360" y="61"/>
                    <a:pt x="363" y="64"/>
                    <a:pt x="365" y="68"/>
                  </a:cubicBezTo>
                  <a:cubicBezTo>
                    <a:pt x="354" y="72"/>
                    <a:pt x="354" y="72"/>
                    <a:pt x="354" y="72"/>
                  </a:cubicBezTo>
                  <a:cubicBezTo>
                    <a:pt x="353" y="69"/>
                    <a:pt x="351" y="68"/>
                    <a:pt x="349" y="67"/>
                  </a:cubicBezTo>
                  <a:cubicBezTo>
                    <a:pt x="347" y="66"/>
                    <a:pt x="345" y="66"/>
                    <a:pt x="342" y="67"/>
                  </a:cubicBezTo>
                  <a:cubicBezTo>
                    <a:pt x="338" y="68"/>
                    <a:pt x="336" y="69"/>
                    <a:pt x="335" y="71"/>
                  </a:cubicBezTo>
                  <a:cubicBezTo>
                    <a:pt x="334" y="72"/>
                    <a:pt x="333" y="73"/>
                    <a:pt x="334" y="75"/>
                  </a:cubicBezTo>
                  <a:cubicBezTo>
                    <a:pt x="334" y="76"/>
                    <a:pt x="335" y="77"/>
                    <a:pt x="336" y="77"/>
                  </a:cubicBezTo>
                  <a:cubicBezTo>
                    <a:pt x="338" y="78"/>
                    <a:pt x="342" y="78"/>
                    <a:pt x="347" y="78"/>
                  </a:cubicBezTo>
                  <a:cubicBezTo>
                    <a:pt x="353" y="78"/>
                    <a:pt x="357" y="78"/>
                    <a:pt x="360" y="78"/>
                  </a:cubicBezTo>
                  <a:cubicBezTo>
                    <a:pt x="363" y="79"/>
                    <a:pt x="366" y="80"/>
                    <a:pt x="368" y="82"/>
                  </a:cubicBezTo>
                  <a:cubicBezTo>
                    <a:pt x="370" y="83"/>
                    <a:pt x="371" y="86"/>
                    <a:pt x="372" y="89"/>
                  </a:cubicBezTo>
                  <a:cubicBezTo>
                    <a:pt x="373" y="92"/>
                    <a:pt x="373" y="95"/>
                    <a:pt x="372" y="98"/>
                  </a:cubicBezTo>
                  <a:cubicBezTo>
                    <a:pt x="370" y="101"/>
                    <a:pt x="369" y="103"/>
                    <a:pt x="366" y="105"/>
                  </a:cubicBezTo>
                  <a:cubicBezTo>
                    <a:pt x="363" y="107"/>
                    <a:pt x="359" y="109"/>
                    <a:pt x="354" y="110"/>
                  </a:cubicBezTo>
                  <a:cubicBezTo>
                    <a:pt x="347" y="112"/>
                    <a:pt x="342" y="112"/>
                    <a:pt x="337" y="111"/>
                  </a:cubicBezTo>
                  <a:cubicBezTo>
                    <a:pt x="333" y="109"/>
                    <a:pt x="329" y="105"/>
                    <a:pt x="327" y="100"/>
                  </a:cubicBezTo>
                  <a:cubicBezTo>
                    <a:pt x="337" y="96"/>
                    <a:pt x="337" y="96"/>
                    <a:pt x="337" y="96"/>
                  </a:cubicBezTo>
                  <a:cubicBezTo>
                    <a:pt x="339" y="99"/>
                    <a:pt x="341" y="101"/>
                    <a:pt x="343" y="102"/>
                  </a:cubicBezTo>
                  <a:cubicBezTo>
                    <a:pt x="346" y="103"/>
                    <a:pt x="349" y="103"/>
                    <a:pt x="352" y="102"/>
                  </a:cubicBezTo>
                  <a:cubicBezTo>
                    <a:pt x="356" y="101"/>
                    <a:pt x="358" y="99"/>
                    <a:pt x="360" y="98"/>
                  </a:cubicBezTo>
                  <a:cubicBezTo>
                    <a:pt x="361" y="96"/>
                    <a:pt x="361" y="94"/>
                    <a:pt x="361" y="92"/>
                  </a:cubicBezTo>
                  <a:cubicBezTo>
                    <a:pt x="361" y="91"/>
                    <a:pt x="360" y="90"/>
                    <a:pt x="359" y="89"/>
                  </a:cubicBezTo>
                  <a:cubicBezTo>
                    <a:pt x="358" y="89"/>
                    <a:pt x="356" y="89"/>
                    <a:pt x="354" y="88"/>
                  </a:cubicBezTo>
                  <a:cubicBezTo>
                    <a:pt x="353" y="88"/>
                    <a:pt x="350" y="88"/>
                    <a:pt x="345" y="89"/>
                  </a:cubicBezTo>
                  <a:cubicBezTo>
                    <a:pt x="339" y="89"/>
                    <a:pt x="334" y="88"/>
                    <a:pt x="331" y="87"/>
                  </a:cubicBezTo>
                  <a:cubicBezTo>
                    <a:pt x="327" y="85"/>
                    <a:pt x="324" y="82"/>
                    <a:pt x="323" y="78"/>
                  </a:cubicBezTo>
                  <a:cubicBezTo>
                    <a:pt x="323" y="76"/>
                    <a:pt x="323" y="73"/>
                    <a:pt x="324" y="71"/>
                  </a:cubicBezTo>
                  <a:close/>
                  <a:moveTo>
                    <a:pt x="285" y="79"/>
                  </a:moveTo>
                  <a:cubicBezTo>
                    <a:pt x="291" y="77"/>
                    <a:pt x="295" y="75"/>
                    <a:pt x="298" y="75"/>
                  </a:cubicBezTo>
                  <a:cubicBezTo>
                    <a:pt x="301" y="75"/>
                    <a:pt x="304" y="76"/>
                    <a:pt x="306" y="77"/>
                  </a:cubicBezTo>
                  <a:cubicBezTo>
                    <a:pt x="308" y="79"/>
                    <a:pt x="310" y="81"/>
                    <a:pt x="312" y="83"/>
                  </a:cubicBezTo>
                  <a:cubicBezTo>
                    <a:pt x="313" y="87"/>
                    <a:pt x="313" y="90"/>
                    <a:pt x="312" y="94"/>
                  </a:cubicBezTo>
                  <a:cubicBezTo>
                    <a:pt x="311" y="97"/>
                    <a:pt x="308" y="100"/>
                    <a:pt x="304" y="103"/>
                  </a:cubicBezTo>
                  <a:cubicBezTo>
                    <a:pt x="306" y="103"/>
                    <a:pt x="309" y="103"/>
                    <a:pt x="311" y="104"/>
                  </a:cubicBezTo>
                  <a:cubicBezTo>
                    <a:pt x="313" y="105"/>
                    <a:pt x="316" y="107"/>
                    <a:pt x="320" y="109"/>
                  </a:cubicBezTo>
                  <a:cubicBezTo>
                    <a:pt x="331" y="116"/>
                    <a:pt x="331" y="116"/>
                    <a:pt x="331" y="116"/>
                  </a:cubicBezTo>
                  <a:cubicBezTo>
                    <a:pt x="318" y="121"/>
                    <a:pt x="318" y="121"/>
                    <a:pt x="318" y="121"/>
                  </a:cubicBezTo>
                  <a:cubicBezTo>
                    <a:pt x="306" y="114"/>
                    <a:pt x="306" y="114"/>
                    <a:pt x="306" y="114"/>
                  </a:cubicBezTo>
                  <a:cubicBezTo>
                    <a:pt x="302" y="112"/>
                    <a:pt x="299" y="110"/>
                    <a:pt x="297" y="110"/>
                  </a:cubicBezTo>
                  <a:cubicBezTo>
                    <a:pt x="296" y="109"/>
                    <a:pt x="295" y="109"/>
                    <a:pt x="293" y="109"/>
                  </a:cubicBezTo>
                  <a:cubicBezTo>
                    <a:pt x="292" y="109"/>
                    <a:pt x="290" y="110"/>
                    <a:pt x="288" y="111"/>
                  </a:cubicBezTo>
                  <a:cubicBezTo>
                    <a:pt x="286" y="112"/>
                    <a:pt x="286" y="112"/>
                    <a:pt x="286" y="112"/>
                  </a:cubicBezTo>
                  <a:cubicBezTo>
                    <a:pt x="295" y="132"/>
                    <a:pt x="295" y="132"/>
                    <a:pt x="295" y="132"/>
                  </a:cubicBezTo>
                  <a:cubicBezTo>
                    <a:pt x="284" y="136"/>
                    <a:pt x="284" y="136"/>
                    <a:pt x="284" y="136"/>
                  </a:cubicBezTo>
                  <a:cubicBezTo>
                    <a:pt x="263" y="89"/>
                    <a:pt x="263" y="89"/>
                    <a:pt x="263" y="89"/>
                  </a:cubicBezTo>
                  <a:lnTo>
                    <a:pt x="285" y="79"/>
                  </a:lnTo>
                  <a:close/>
                  <a:moveTo>
                    <a:pt x="249" y="97"/>
                  </a:moveTo>
                  <a:cubicBezTo>
                    <a:pt x="254" y="104"/>
                    <a:pt x="254" y="104"/>
                    <a:pt x="254" y="104"/>
                  </a:cubicBezTo>
                  <a:cubicBezTo>
                    <a:pt x="228" y="120"/>
                    <a:pt x="228" y="120"/>
                    <a:pt x="228" y="120"/>
                  </a:cubicBezTo>
                  <a:cubicBezTo>
                    <a:pt x="234" y="130"/>
                    <a:pt x="234" y="130"/>
                    <a:pt x="234" y="130"/>
                  </a:cubicBezTo>
                  <a:cubicBezTo>
                    <a:pt x="258" y="115"/>
                    <a:pt x="258" y="115"/>
                    <a:pt x="258" y="115"/>
                  </a:cubicBezTo>
                  <a:cubicBezTo>
                    <a:pt x="263" y="122"/>
                    <a:pt x="263" y="122"/>
                    <a:pt x="263" y="122"/>
                  </a:cubicBezTo>
                  <a:cubicBezTo>
                    <a:pt x="239" y="137"/>
                    <a:pt x="239" y="137"/>
                    <a:pt x="239" y="137"/>
                  </a:cubicBezTo>
                  <a:cubicBezTo>
                    <a:pt x="246" y="149"/>
                    <a:pt x="246" y="149"/>
                    <a:pt x="246" y="149"/>
                  </a:cubicBezTo>
                  <a:cubicBezTo>
                    <a:pt x="273" y="132"/>
                    <a:pt x="273" y="132"/>
                    <a:pt x="273" y="132"/>
                  </a:cubicBezTo>
                  <a:cubicBezTo>
                    <a:pt x="278" y="140"/>
                    <a:pt x="278" y="140"/>
                    <a:pt x="278" y="140"/>
                  </a:cubicBezTo>
                  <a:cubicBezTo>
                    <a:pt x="241" y="163"/>
                    <a:pt x="241" y="163"/>
                    <a:pt x="241" y="163"/>
                  </a:cubicBezTo>
                  <a:cubicBezTo>
                    <a:pt x="214" y="119"/>
                    <a:pt x="214" y="119"/>
                    <a:pt x="214" y="119"/>
                  </a:cubicBezTo>
                  <a:lnTo>
                    <a:pt x="249" y="97"/>
                  </a:lnTo>
                  <a:close/>
                  <a:moveTo>
                    <a:pt x="174" y="151"/>
                  </a:moveTo>
                  <a:cubicBezTo>
                    <a:pt x="210" y="171"/>
                    <a:pt x="210" y="171"/>
                    <a:pt x="210" y="171"/>
                  </a:cubicBezTo>
                  <a:cubicBezTo>
                    <a:pt x="196" y="133"/>
                    <a:pt x="196" y="133"/>
                    <a:pt x="196" y="133"/>
                  </a:cubicBezTo>
                  <a:cubicBezTo>
                    <a:pt x="205" y="125"/>
                    <a:pt x="205" y="125"/>
                    <a:pt x="205" y="125"/>
                  </a:cubicBezTo>
                  <a:cubicBezTo>
                    <a:pt x="223" y="178"/>
                    <a:pt x="223" y="178"/>
                    <a:pt x="223" y="178"/>
                  </a:cubicBezTo>
                  <a:cubicBezTo>
                    <a:pt x="213" y="186"/>
                    <a:pt x="213" y="186"/>
                    <a:pt x="213" y="186"/>
                  </a:cubicBezTo>
                  <a:cubicBezTo>
                    <a:pt x="165" y="159"/>
                    <a:pt x="165" y="159"/>
                    <a:pt x="165" y="159"/>
                  </a:cubicBezTo>
                  <a:lnTo>
                    <a:pt x="174" y="151"/>
                  </a:lnTo>
                  <a:close/>
                  <a:moveTo>
                    <a:pt x="159" y="166"/>
                  </a:moveTo>
                  <a:cubicBezTo>
                    <a:pt x="197" y="201"/>
                    <a:pt x="197" y="201"/>
                    <a:pt x="197" y="201"/>
                  </a:cubicBezTo>
                  <a:cubicBezTo>
                    <a:pt x="189" y="210"/>
                    <a:pt x="189" y="210"/>
                    <a:pt x="189" y="210"/>
                  </a:cubicBezTo>
                  <a:cubicBezTo>
                    <a:pt x="151" y="174"/>
                    <a:pt x="151" y="174"/>
                    <a:pt x="151" y="174"/>
                  </a:cubicBezTo>
                  <a:lnTo>
                    <a:pt x="159" y="166"/>
                  </a:lnTo>
                  <a:close/>
                  <a:moveTo>
                    <a:pt x="120" y="211"/>
                  </a:moveTo>
                  <a:cubicBezTo>
                    <a:pt x="162" y="214"/>
                    <a:pt x="162" y="214"/>
                    <a:pt x="162" y="214"/>
                  </a:cubicBezTo>
                  <a:cubicBezTo>
                    <a:pt x="134" y="193"/>
                    <a:pt x="134" y="193"/>
                    <a:pt x="134" y="193"/>
                  </a:cubicBezTo>
                  <a:cubicBezTo>
                    <a:pt x="141" y="185"/>
                    <a:pt x="141" y="185"/>
                    <a:pt x="141" y="185"/>
                  </a:cubicBezTo>
                  <a:cubicBezTo>
                    <a:pt x="182" y="216"/>
                    <a:pt x="182" y="216"/>
                    <a:pt x="182" y="216"/>
                  </a:cubicBezTo>
                  <a:cubicBezTo>
                    <a:pt x="175" y="225"/>
                    <a:pt x="175" y="225"/>
                    <a:pt x="175" y="225"/>
                  </a:cubicBezTo>
                  <a:cubicBezTo>
                    <a:pt x="134" y="223"/>
                    <a:pt x="134" y="223"/>
                    <a:pt x="134" y="223"/>
                  </a:cubicBezTo>
                  <a:cubicBezTo>
                    <a:pt x="160" y="244"/>
                    <a:pt x="160" y="244"/>
                    <a:pt x="160" y="244"/>
                  </a:cubicBezTo>
                  <a:cubicBezTo>
                    <a:pt x="154" y="252"/>
                    <a:pt x="154" y="252"/>
                    <a:pt x="154" y="252"/>
                  </a:cubicBezTo>
                  <a:cubicBezTo>
                    <a:pt x="113" y="220"/>
                    <a:pt x="113" y="220"/>
                    <a:pt x="113" y="220"/>
                  </a:cubicBezTo>
                  <a:lnTo>
                    <a:pt x="120" y="211"/>
                  </a:lnTo>
                  <a:close/>
                  <a:moveTo>
                    <a:pt x="87" y="264"/>
                  </a:moveTo>
                  <a:cubicBezTo>
                    <a:pt x="112" y="278"/>
                    <a:pt x="112" y="278"/>
                    <a:pt x="112" y="278"/>
                  </a:cubicBezTo>
                  <a:cubicBezTo>
                    <a:pt x="116" y="280"/>
                    <a:pt x="118" y="281"/>
                    <a:pt x="120" y="282"/>
                  </a:cubicBezTo>
                  <a:cubicBezTo>
                    <a:pt x="122" y="282"/>
                    <a:pt x="124" y="282"/>
                    <a:pt x="126" y="281"/>
                  </a:cubicBezTo>
                  <a:cubicBezTo>
                    <a:pt x="128" y="280"/>
                    <a:pt x="130" y="278"/>
                    <a:pt x="131" y="275"/>
                  </a:cubicBezTo>
                  <a:cubicBezTo>
                    <a:pt x="133" y="273"/>
                    <a:pt x="133" y="270"/>
                    <a:pt x="133" y="268"/>
                  </a:cubicBezTo>
                  <a:cubicBezTo>
                    <a:pt x="133" y="266"/>
                    <a:pt x="132" y="264"/>
                    <a:pt x="131" y="263"/>
                  </a:cubicBezTo>
                  <a:cubicBezTo>
                    <a:pt x="129" y="262"/>
                    <a:pt x="127" y="260"/>
                    <a:pt x="123" y="258"/>
                  </a:cubicBezTo>
                  <a:cubicBezTo>
                    <a:pt x="98" y="244"/>
                    <a:pt x="98" y="244"/>
                    <a:pt x="98" y="244"/>
                  </a:cubicBezTo>
                  <a:cubicBezTo>
                    <a:pt x="104" y="234"/>
                    <a:pt x="104" y="234"/>
                    <a:pt x="104" y="234"/>
                  </a:cubicBezTo>
                  <a:cubicBezTo>
                    <a:pt x="127" y="248"/>
                    <a:pt x="127" y="248"/>
                    <a:pt x="127" y="248"/>
                  </a:cubicBezTo>
                  <a:cubicBezTo>
                    <a:pt x="133" y="251"/>
                    <a:pt x="137" y="253"/>
                    <a:pt x="138" y="255"/>
                  </a:cubicBezTo>
                  <a:cubicBezTo>
                    <a:pt x="140" y="257"/>
                    <a:pt x="142" y="259"/>
                    <a:pt x="142" y="261"/>
                  </a:cubicBezTo>
                  <a:cubicBezTo>
                    <a:pt x="143" y="263"/>
                    <a:pt x="143" y="266"/>
                    <a:pt x="143" y="269"/>
                  </a:cubicBezTo>
                  <a:cubicBezTo>
                    <a:pt x="142" y="272"/>
                    <a:pt x="141" y="275"/>
                    <a:pt x="139" y="279"/>
                  </a:cubicBezTo>
                  <a:cubicBezTo>
                    <a:pt x="136" y="284"/>
                    <a:pt x="134" y="287"/>
                    <a:pt x="131" y="289"/>
                  </a:cubicBezTo>
                  <a:cubicBezTo>
                    <a:pt x="129" y="291"/>
                    <a:pt x="127" y="292"/>
                    <a:pt x="124" y="293"/>
                  </a:cubicBezTo>
                  <a:cubicBezTo>
                    <a:pt x="122" y="293"/>
                    <a:pt x="120" y="293"/>
                    <a:pt x="118" y="293"/>
                  </a:cubicBezTo>
                  <a:cubicBezTo>
                    <a:pt x="115" y="292"/>
                    <a:pt x="111" y="290"/>
                    <a:pt x="106" y="287"/>
                  </a:cubicBezTo>
                  <a:cubicBezTo>
                    <a:pt x="82" y="274"/>
                    <a:pt x="82" y="274"/>
                    <a:pt x="82" y="274"/>
                  </a:cubicBezTo>
                  <a:lnTo>
                    <a:pt x="87" y="264"/>
                  </a:lnTo>
                  <a:close/>
                  <a:moveTo>
                    <a:pt x="44" y="402"/>
                  </a:moveTo>
                  <a:cubicBezTo>
                    <a:pt x="82" y="384"/>
                    <a:pt x="82" y="384"/>
                    <a:pt x="82" y="384"/>
                  </a:cubicBezTo>
                  <a:cubicBezTo>
                    <a:pt x="47" y="379"/>
                    <a:pt x="47" y="379"/>
                    <a:pt x="47" y="379"/>
                  </a:cubicBezTo>
                  <a:cubicBezTo>
                    <a:pt x="49" y="368"/>
                    <a:pt x="49" y="368"/>
                    <a:pt x="49" y="368"/>
                  </a:cubicBezTo>
                  <a:cubicBezTo>
                    <a:pt x="100" y="376"/>
                    <a:pt x="100" y="376"/>
                    <a:pt x="100" y="376"/>
                  </a:cubicBezTo>
                  <a:cubicBezTo>
                    <a:pt x="98" y="388"/>
                    <a:pt x="98" y="388"/>
                    <a:pt x="98" y="388"/>
                  </a:cubicBezTo>
                  <a:cubicBezTo>
                    <a:pt x="61" y="405"/>
                    <a:pt x="61" y="405"/>
                    <a:pt x="61" y="405"/>
                  </a:cubicBezTo>
                  <a:cubicBezTo>
                    <a:pt x="95" y="411"/>
                    <a:pt x="95" y="411"/>
                    <a:pt x="95" y="411"/>
                  </a:cubicBezTo>
                  <a:cubicBezTo>
                    <a:pt x="93" y="421"/>
                    <a:pt x="93" y="421"/>
                    <a:pt x="93" y="421"/>
                  </a:cubicBezTo>
                  <a:cubicBezTo>
                    <a:pt x="42" y="413"/>
                    <a:pt x="42" y="413"/>
                    <a:pt x="42" y="413"/>
                  </a:cubicBezTo>
                  <a:lnTo>
                    <a:pt x="44" y="402"/>
                  </a:lnTo>
                  <a:close/>
                  <a:moveTo>
                    <a:pt x="42" y="427"/>
                  </a:moveTo>
                  <a:cubicBezTo>
                    <a:pt x="93" y="430"/>
                    <a:pt x="93" y="430"/>
                    <a:pt x="93" y="430"/>
                  </a:cubicBezTo>
                  <a:cubicBezTo>
                    <a:pt x="93" y="441"/>
                    <a:pt x="93" y="441"/>
                    <a:pt x="93" y="441"/>
                  </a:cubicBezTo>
                  <a:cubicBezTo>
                    <a:pt x="41" y="439"/>
                    <a:pt x="41" y="439"/>
                    <a:pt x="41" y="439"/>
                  </a:cubicBezTo>
                  <a:lnTo>
                    <a:pt x="42" y="427"/>
                  </a:lnTo>
                  <a:close/>
                  <a:moveTo>
                    <a:pt x="42" y="488"/>
                  </a:moveTo>
                  <a:cubicBezTo>
                    <a:pt x="62" y="486"/>
                    <a:pt x="62" y="486"/>
                    <a:pt x="62" y="486"/>
                  </a:cubicBezTo>
                  <a:cubicBezTo>
                    <a:pt x="61" y="464"/>
                    <a:pt x="61" y="464"/>
                    <a:pt x="61" y="464"/>
                  </a:cubicBezTo>
                  <a:cubicBezTo>
                    <a:pt x="41" y="465"/>
                    <a:pt x="41" y="465"/>
                    <a:pt x="41" y="465"/>
                  </a:cubicBezTo>
                  <a:cubicBezTo>
                    <a:pt x="40" y="454"/>
                    <a:pt x="40" y="454"/>
                    <a:pt x="40" y="454"/>
                  </a:cubicBezTo>
                  <a:cubicBezTo>
                    <a:pt x="92" y="451"/>
                    <a:pt x="92" y="451"/>
                    <a:pt x="92" y="451"/>
                  </a:cubicBezTo>
                  <a:cubicBezTo>
                    <a:pt x="92" y="462"/>
                    <a:pt x="92" y="462"/>
                    <a:pt x="92" y="462"/>
                  </a:cubicBezTo>
                  <a:cubicBezTo>
                    <a:pt x="70" y="463"/>
                    <a:pt x="70" y="463"/>
                    <a:pt x="70" y="463"/>
                  </a:cubicBezTo>
                  <a:cubicBezTo>
                    <a:pt x="71" y="486"/>
                    <a:pt x="71" y="486"/>
                    <a:pt x="71" y="486"/>
                  </a:cubicBezTo>
                  <a:cubicBezTo>
                    <a:pt x="94" y="485"/>
                    <a:pt x="94" y="485"/>
                    <a:pt x="94" y="485"/>
                  </a:cubicBezTo>
                  <a:cubicBezTo>
                    <a:pt x="94" y="496"/>
                    <a:pt x="94" y="496"/>
                    <a:pt x="94" y="496"/>
                  </a:cubicBezTo>
                  <a:cubicBezTo>
                    <a:pt x="43" y="499"/>
                    <a:pt x="43" y="499"/>
                    <a:pt x="43" y="499"/>
                  </a:cubicBezTo>
                  <a:lnTo>
                    <a:pt x="42" y="488"/>
                  </a:lnTo>
                  <a:close/>
                  <a:moveTo>
                    <a:pt x="98" y="546"/>
                  </a:moveTo>
                  <a:cubicBezTo>
                    <a:pt x="94" y="552"/>
                    <a:pt x="88" y="555"/>
                    <a:pt x="80" y="557"/>
                  </a:cubicBezTo>
                  <a:cubicBezTo>
                    <a:pt x="72" y="559"/>
                    <a:pt x="65" y="558"/>
                    <a:pt x="59" y="554"/>
                  </a:cubicBezTo>
                  <a:cubicBezTo>
                    <a:pt x="54" y="550"/>
                    <a:pt x="50" y="544"/>
                    <a:pt x="48" y="536"/>
                  </a:cubicBezTo>
                  <a:cubicBezTo>
                    <a:pt x="47" y="530"/>
                    <a:pt x="48" y="524"/>
                    <a:pt x="50" y="519"/>
                  </a:cubicBezTo>
                  <a:cubicBezTo>
                    <a:pt x="52" y="516"/>
                    <a:pt x="55" y="513"/>
                    <a:pt x="58" y="511"/>
                  </a:cubicBezTo>
                  <a:cubicBezTo>
                    <a:pt x="63" y="522"/>
                    <a:pt x="63" y="522"/>
                    <a:pt x="63" y="522"/>
                  </a:cubicBezTo>
                  <a:cubicBezTo>
                    <a:pt x="61" y="523"/>
                    <a:pt x="59" y="525"/>
                    <a:pt x="58" y="527"/>
                  </a:cubicBezTo>
                  <a:cubicBezTo>
                    <a:pt x="57" y="529"/>
                    <a:pt x="56" y="532"/>
                    <a:pt x="57" y="535"/>
                  </a:cubicBezTo>
                  <a:cubicBezTo>
                    <a:pt x="58" y="539"/>
                    <a:pt x="60" y="542"/>
                    <a:pt x="63" y="544"/>
                  </a:cubicBezTo>
                  <a:cubicBezTo>
                    <a:pt x="67" y="546"/>
                    <a:pt x="71" y="547"/>
                    <a:pt x="77" y="546"/>
                  </a:cubicBezTo>
                  <a:cubicBezTo>
                    <a:pt x="84" y="544"/>
                    <a:pt x="88" y="542"/>
                    <a:pt x="90" y="539"/>
                  </a:cubicBezTo>
                  <a:cubicBezTo>
                    <a:pt x="92" y="536"/>
                    <a:pt x="93" y="532"/>
                    <a:pt x="92" y="528"/>
                  </a:cubicBezTo>
                  <a:cubicBezTo>
                    <a:pt x="91" y="525"/>
                    <a:pt x="90" y="523"/>
                    <a:pt x="88" y="521"/>
                  </a:cubicBezTo>
                  <a:cubicBezTo>
                    <a:pt x="86" y="519"/>
                    <a:pt x="83" y="518"/>
                    <a:pt x="79" y="518"/>
                  </a:cubicBezTo>
                  <a:cubicBezTo>
                    <a:pt x="80" y="506"/>
                    <a:pt x="80" y="506"/>
                    <a:pt x="80" y="506"/>
                  </a:cubicBezTo>
                  <a:cubicBezTo>
                    <a:pt x="85" y="507"/>
                    <a:pt x="90" y="509"/>
                    <a:pt x="94" y="512"/>
                  </a:cubicBezTo>
                  <a:cubicBezTo>
                    <a:pt x="97" y="515"/>
                    <a:pt x="100" y="520"/>
                    <a:pt x="101" y="526"/>
                  </a:cubicBezTo>
                  <a:cubicBezTo>
                    <a:pt x="102" y="534"/>
                    <a:pt x="101" y="540"/>
                    <a:pt x="98" y="546"/>
                  </a:cubicBezTo>
                  <a:close/>
                  <a:moveTo>
                    <a:pt x="114" y="330"/>
                  </a:moveTo>
                  <a:cubicBezTo>
                    <a:pt x="101" y="331"/>
                    <a:pt x="101" y="331"/>
                    <a:pt x="101" y="331"/>
                  </a:cubicBezTo>
                  <a:cubicBezTo>
                    <a:pt x="94" y="353"/>
                    <a:pt x="94" y="353"/>
                    <a:pt x="94" y="353"/>
                  </a:cubicBezTo>
                  <a:cubicBezTo>
                    <a:pt x="104" y="361"/>
                    <a:pt x="104" y="361"/>
                    <a:pt x="104" y="361"/>
                  </a:cubicBezTo>
                  <a:cubicBezTo>
                    <a:pt x="100" y="373"/>
                    <a:pt x="100" y="373"/>
                    <a:pt x="100" y="373"/>
                  </a:cubicBezTo>
                  <a:cubicBezTo>
                    <a:pt x="58" y="336"/>
                    <a:pt x="58" y="336"/>
                    <a:pt x="58" y="336"/>
                  </a:cubicBezTo>
                  <a:cubicBezTo>
                    <a:pt x="62" y="325"/>
                    <a:pt x="62" y="325"/>
                    <a:pt x="62" y="325"/>
                  </a:cubicBezTo>
                  <a:cubicBezTo>
                    <a:pt x="118" y="318"/>
                    <a:pt x="118" y="318"/>
                    <a:pt x="118" y="318"/>
                  </a:cubicBezTo>
                  <a:lnTo>
                    <a:pt x="114" y="330"/>
                  </a:lnTo>
                  <a:close/>
                  <a:moveTo>
                    <a:pt x="252" y="762"/>
                  </a:moveTo>
                  <a:cubicBezTo>
                    <a:pt x="251" y="763"/>
                    <a:pt x="251" y="764"/>
                    <a:pt x="250" y="764"/>
                  </a:cubicBezTo>
                  <a:cubicBezTo>
                    <a:pt x="248" y="766"/>
                    <a:pt x="238" y="764"/>
                    <a:pt x="237" y="764"/>
                  </a:cubicBezTo>
                  <a:cubicBezTo>
                    <a:pt x="233" y="764"/>
                    <a:pt x="231" y="764"/>
                    <a:pt x="230" y="766"/>
                  </a:cubicBezTo>
                  <a:cubicBezTo>
                    <a:pt x="231" y="767"/>
                    <a:pt x="230" y="770"/>
                    <a:pt x="228" y="770"/>
                  </a:cubicBezTo>
                  <a:cubicBezTo>
                    <a:pt x="226" y="770"/>
                    <a:pt x="222" y="768"/>
                    <a:pt x="218" y="768"/>
                  </a:cubicBezTo>
                  <a:cubicBezTo>
                    <a:pt x="217" y="768"/>
                    <a:pt x="216" y="768"/>
                    <a:pt x="215" y="768"/>
                  </a:cubicBezTo>
                  <a:cubicBezTo>
                    <a:pt x="205" y="781"/>
                    <a:pt x="196" y="792"/>
                    <a:pt x="185" y="805"/>
                  </a:cubicBezTo>
                  <a:cubicBezTo>
                    <a:pt x="184" y="804"/>
                    <a:pt x="183" y="805"/>
                    <a:pt x="182" y="805"/>
                  </a:cubicBezTo>
                  <a:cubicBezTo>
                    <a:pt x="191" y="793"/>
                    <a:pt x="199" y="779"/>
                    <a:pt x="208" y="766"/>
                  </a:cubicBezTo>
                  <a:cubicBezTo>
                    <a:pt x="208" y="765"/>
                    <a:pt x="207" y="764"/>
                    <a:pt x="207" y="763"/>
                  </a:cubicBezTo>
                  <a:cubicBezTo>
                    <a:pt x="207" y="761"/>
                    <a:pt x="209" y="758"/>
                    <a:pt x="211" y="758"/>
                  </a:cubicBezTo>
                  <a:cubicBezTo>
                    <a:pt x="211" y="758"/>
                    <a:pt x="212" y="758"/>
                    <a:pt x="213" y="758"/>
                  </a:cubicBezTo>
                  <a:cubicBezTo>
                    <a:pt x="218" y="750"/>
                    <a:pt x="218" y="750"/>
                    <a:pt x="220" y="748"/>
                  </a:cubicBezTo>
                  <a:cubicBezTo>
                    <a:pt x="219" y="746"/>
                    <a:pt x="210" y="743"/>
                    <a:pt x="212" y="741"/>
                  </a:cubicBezTo>
                  <a:cubicBezTo>
                    <a:pt x="213" y="741"/>
                    <a:pt x="216" y="741"/>
                    <a:pt x="217" y="741"/>
                  </a:cubicBezTo>
                  <a:cubicBezTo>
                    <a:pt x="219" y="742"/>
                    <a:pt x="221" y="742"/>
                    <a:pt x="223" y="743"/>
                  </a:cubicBezTo>
                  <a:cubicBezTo>
                    <a:pt x="226" y="739"/>
                    <a:pt x="228" y="736"/>
                    <a:pt x="230" y="731"/>
                  </a:cubicBezTo>
                  <a:cubicBezTo>
                    <a:pt x="230" y="730"/>
                    <a:pt x="233" y="726"/>
                    <a:pt x="232" y="726"/>
                  </a:cubicBezTo>
                  <a:cubicBezTo>
                    <a:pt x="232" y="725"/>
                    <a:pt x="232" y="724"/>
                    <a:pt x="232" y="723"/>
                  </a:cubicBezTo>
                  <a:cubicBezTo>
                    <a:pt x="236" y="725"/>
                    <a:pt x="238" y="727"/>
                    <a:pt x="238" y="731"/>
                  </a:cubicBezTo>
                  <a:cubicBezTo>
                    <a:pt x="239" y="731"/>
                    <a:pt x="239" y="734"/>
                    <a:pt x="238" y="735"/>
                  </a:cubicBezTo>
                  <a:cubicBezTo>
                    <a:pt x="236" y="738"/>
                    <a:pt x="233" y="742"/>
                    <a:pt x="231" y="745"/>
                  </a:cubicBezTo>
                  <a:cubicBezTo>
                    <a:pt x="232" y="746"/>
                    <a:pt x="232" y="746"/>
                    <a:pt x="233" y="747"/>
                  </a:cubicBezTo>
                  <a:cubicBezTo>
                    <a:pt x="236" y="748"/>
                    <a:pt x="239" y="748"/>
                    <a:pt x="242" y="750"/>
                  </a:cubicBezTo>
                  <a:cubicBezTo>
                    <a:pt x="242" y="750"/>
                    <a:pt x="243" y="750"/>
                    <a:pt x="244" y="749"/>
                  </a:cubicBezTo>
                  <a:cubicBezTo>
                    <a:pt x="251" y="753"/>
                    <a:pt x="253" y="761"/>
                    <a:pt x="252" y="762"/>
                  </a:cubicBezTo>
                  <a:close/>
                  <a:moveTo>
                    <a:pt x="188" y="735"/>
                  </a:moveTo>
                  <a:cubicBezTo>
                    <a:pt x="191" y="738"/>
                    <a:pt x="194" y="740"/>
                    <a:pt x="195" y="742"/>
                  </a:cubicBezTo>
                  <a:cubicBezTo>
                    <a:pt x="196" y="743"/>
                    <a:pt x="200" y="748"/>
                    <a:pt x="202" y="755"/>
                  </a:cubicBezTo>
                  <a:cubicBezTo>
                    <a:pt x="203" y="757"/>
                    <a:pt x="204" y="758"/>
                    <a:pt x="203" y="761"/>
                  </a:cubicBezTo>
                  <a:cubicBezTo>
                    <a:pt x="199" y="758"/>
                    <a:pt x="199" y="757"/>
                    <a:pt x="197" y="752"/>
                  </a:cubicBezTo>
                  <a:cubicBezTo>
                    <a:pt x="197" y="750"/>
                    <a:pt x="196" y="748"/>
                    <a:pt x="193" y="744"/>
                  </a:cubicBezTo>
                  <a:cubicBezTo>
                    <a:pt x="192" y="742"/>
                    <a:pt x="188" y="738"/>
                    <a:pt x="188" y="735"/>
                  </a:cubicBezTo>
                  <a:close/>
                  <a:moveTo>
                    <a:pt x="261" y="821"/>
                  </a:moveTo>
                  <a:cubicBezTo>
                    <a:pt x="261" y="819"/>
                    <a:pt x="259" y="818"/>
                    <a:pt x="260" y="815"/>
                  </a:cubicBezTo>
                  <a:cubicBezTo>
                    <a:pt x="265" y="807"/>
                    <a:pt x="273" y="790"/>
                    <a:pt x="281" y="779"/>
                  </a:cubicBezTo>
                  <a:cubicBezTo>
                    <a:pt x="281" y="778"/>
                    <a:pt x="282" y="776"/>
                    <a:pt x="283" y="777"/>
                  </a:cubicBezTo>
                  <a:cubicBezTo>
                    <a:pt x="283" y="778"/>
                    <a:pt x="284" y="778"/>
                    <a:pt x="282" y="782"/>
                  </a:cubicBezTo>
                  <a:cubicBezTo>
                    <a:pt x="282" y="783"/>
                    <a:pt x="262" y="820"/>
                    <a:pt x="264" y="821"/>
                  </a:cubicBezTo>
                  <a:cubicBezTo>
                    <a:pt x="262" y="821"/>
                    <a:pt x="263" y="821"/>
                    <a:pt x="261" y="821"/>
                  </a:cubicBezTo>
                  <a:close/>
                  <a:moveTo>
                    <a:pt x="288" y="830"/>
                  </a:moveTo>
                  <a:cubicBezTo>
                    <a:pt x="288" y="830"/>
                    <a:pt x="287" y="830"/>
                    <a:pt x="287" y="830"/>
                  </a:cubicBezTo>
                  <a:cubicBezTo>
                    <a:pt x="285" y="830"/>
                    <a:pt x="283" y="829"/>
                    <a:pt x="281" y="828"/>
                  </a:cubicBezTo>
                  <a:cubicBezTo>
                    <a:pt x="280" y="826"/>
                    <a:pt x="275" y="818"/>
                    <a:pt x="275" y="816"/>
                  </a:cubicBezTo>
                  <a:cubicBezTo>
                    <a:pt x="275" y="816"/>
                    <a:pt x="275" y="816"/>
                    <a:pt x="276" y="816"/>
                  </a:cubicBezTo>
                  <a:cubicBezTo>
                    <a:pt x="277" y="822"/>
                    <a:pt x="286" y="820"/>
                    <a:pt x="293" y="818"/>
                  </a:cubicBezTo>
                  <a:cubicBezTo>
                    <a:pt x="299" y="816"/>
                    <a:pt x="304" y="813"/>
                    <a:pt x="305" y="812"/>
                  </a:cubicBezTo>
                  <a:cubicBezTo>
                    <a:pt x="304" y="811"/>
                    <a:pt x="305" y="811"/>
                    <a:pt x="303" y="809"/>
                  </a:cubicBezTo>
                  <a:cubicBezTo>
                    <a:pt x="303" y="810"/>
                    <a:pt x="300" y="811"/>
                    <a:pt x="296" y="812"/>
                  </a:cubicBezTo>
                  <a:cubicBezTo>
                    <a:pt x="288" y="814"/>
                    <a:pt x="274" y="816"/>
                    <a:pt x="273" y="815"/>
                  </a:cubicBezTo>
                  <a:cubicBezTo>
                    <a:pt x="269" y="814"/>
                    <a:pt x="270" y="813"/>
                    <a:pt x="272" y="809"/>
                  </a:cubicBezTo>
                  <a:cubicBezTo>
                    <a:pt x="279" y="807"/>
                    <a:pt x="290" y="805"/>
                    <a:pt x="296" y="802"/>
                  </a:cubicBezTo>
                  <a:cubicBezTo>
                    <a:pt x="297" y="802"/>
                    <a:pt x="298" y="801"/>
                    <a:pt x="297" y="799"/>
                  </a:cubicBezTo>
                  <a:cubicBezTo>
                    <a:pt x="294" y="801"/>
                    <a:pt x="286" y="801"/>
                    <a:pt x="283" y="801"/>
                  </a:cubicBezTo>
                  <a:cubicBezTo>
                    <a:pt x="280" y="798"/>
                    <a:pt x="282" y="795"/>
                    <a:pt x="284" y="792"/>
                  </a:cubicBezTo>
                  <a:cubicBezTo>
                    <a:pt x="284" y="792"/>
                    <a:pt x="284" y="792"/>
                    <a:pt x="284" y="792"/>
                  </a:cubicBezTo>
                  <a:cubicBezTo>
                    <a:pt x="286" y="794"/>
                    <a:pt x="293" y="793"/>
                    <a:pt x="295" y="791"/>
                  </a:cubicBezTo>
                  <a:cubicBezTo>
                    <a:pt x="294" y="789"/>
                    <a:pt x="291" y="784"/>
                    <a:pt x="293" y="785"/>
                  </a:cubicBezTo>
                  <a:cubicBezTo>
                    <a:pt x="295" y="786"/>
                    <a:pt x="295" y="787"/>
                    <a:pt x="297" y="788"/>
                  </a:cubicBezTo>
                  <a:cubicBezTo>
                    <a:pt x="298" y="788"/>
                    <a:pt x="298" y="787"/>
                    <a:pt x="298" y="787"/>
                  </a:cubicBezTo>
                  <a:cubicBezTo>
                    <a:pt x="296" y="786"/>
                    <a:pt x="295" y="785"/>
                    <a:pt x="294" y="785"/>
                  </a:cubicBezTo>
                  <a:cubicBezTo>
                    <a:pt x="295" y="782"/>
                    <a:pt x="297" y="782"/>
                    <a:pt x="299" y="783"/>
                  </a:cubicBezTo>
                  <a:cubicBezTo>
                    <a:pt x="301" y="784"/>
                    <a:pt x="307" y="790"/>
                    <a:pt x="308" y="790"/>
                  </a:cubicBezTo>
                  <a:cubicBezTo>
                    <a:pt x="308" y="790"/>
                    <a:pt x="308" y="790"/>
                    <a:pt x="308" y="790"/>
                  </a:cubicBezTo>
                  <a:cubicBezTo>
                    <a:pt x="309" y="791"/>
                    <a:pt x="309" y="792"/>
                    <a:pt x="310" y="793"/>
                  </a:cubicBezTo>
                  <a:cubicBezTo>
                    <a:pt x="309" y="797"/>
                    <a:pt x="307" y="798"/>
                    <a:pt x="305" y="798"/>
                  </a:cubicBezTo>
                  <a:cubicBezTo>
                    <a:pt x="305" y="802"/>
                    <a:pt x="305" y="806"/>
                    <a:pt x="308" y="811"/>
                  </a:cubicBezTo>
                  <a:cubicBezTo>
                    <a:pt x="310" y="810"/>
                    <a:pt x="312" y="809"/>
                    <a:pt x="313" y="808"/>
                  </a:cubicBezTo>
                  <a:cubicBezTo>
                    <a:pt x="315" y="810"/>
                    <a:pt x="316" y="811"/>
                    <a:pt x="316" y="814"/>
                  </a:cubicBezTo>
                  <a:cubicBezTo>
                    <a:pt x="314" y="818"/>
                    <a:pt x="309" y="817"/>
                    <a:pt x="309" y="819"/>
                  </a:cubicBezTo>
                  <a:cubicBezTo>
                    <a:pt x="307" y="824"/>
                    <a:pt x="308" y="831"/>
                    <a:pt x="307" y="835"/>
                  </a:cubicBezTo>
                  <a:cubicBezTo>
                    <a:pt x="306" y="835"/>
                    <a:pt x="305" y="835"/>
                    <a:pt x="305" y="835"/>
                  </a:cubicBezTo>
                  <a:cubicBezTo>
                    <a:pt x="304" y="831"/>
                    <a:pt x="304" y="824"/>
                    <a:pt x="305" y="821"/>
                  </a:cubicBezTo>
                  <a:cubicBezTo>
                    <a:pt x="302" y="821"/>
                    <a:pt x="299" y="823"/>
                    <a:pt x="294" y="824"/>
                  </a:cubicBezTo>
                  <a:cubicBezTo>
                    <a:pt x="294" y="825"/>
                    <a:pt x="294" y="824"/>
                    <a:pt x="294" y="825"/>
                  </a:cubicBezTo>
                  <a:cubicBezTo>
                    <a:pt x="296" y="826"/>
                    <a:pt x="297" y="827"/>
                    <a:pt x="297" y="828"/>
                  </a:cubicBezTo>
                  <a:cubicBezTo>
                    <a:pt x="297" y="829"/>
                    <a:pt x="296" y="831"/>
                    <a:pt x="295" y="831"/>
                  </a:cubicBezTo>
                  <a:cubicBezTo>
                    <a:pt x="294" y="831"/>
                    <a:pt x="293" y="830"/>
                    <a:pt x="290" y="829"/>
                  </a:cubicBezTo>
                  <a:cubicBezTo>
                    <a:pt x="289" y="829"/>
                    <a:pt x="289" y="829"/>
                    <a:pt x="288" y="830"/>
                  </a:cubicBezTo>
                  <a:close/>
                  <a:moveTo>
                    <a:pt x="316" y="787"/>
                  </a:moveTo>
                  <a:cubicBezTo>
                    <a:pt x="316" y="785"/>
                    <a:pt x="319" y="786"/>
                    <a:pt x="320" y="787"/>
                  </a:cubicBezTo>
                  <a:cubicBezTo>
                    <a:pt x="322" y="788"/>
                    <a:pt x="324" y="789"/>
                    <a:pt x="326" y="794"/>
                  </a:cubicBezTo>
                  <a:cubicBezTo>
                    <a:pt x="325" y="796"/>
                    <a:pt x="325" y="797"/>
                    <a:pt x="324" y="798"/>
                  </a:cubicBezTo>
                  <a:cubicBezTo>
                    <a:pt x="323" y="799"/>
                    <a:pt x="318" y="798"/>
                    <a:pt x="318" y="795"/>
                  </a:cubicBezTo>
                  <a:cubicBezTo>
                    <a:pt x="317" y="793"/>
                    <a:pt x="316" y="788"/>
                    <a:pt x="316" y="787"/>
                  </a:cubicBezTo>
                  <a:close/>
                  <a:moveTo>
                    <a:pt x="340" y="802"/>
                  </a:moveTo>
                  <a:cubicBezTo>
                    <a:pt x="333" y="803"/>
                    <a:pt x="318" y="845"/>
                    <a:pt x="312" y="854"/>
                  </a:cubicBezTo>
                  <a:cubicBezTo>
                    <a:pt x="307" y="861"/>
                    <a:pt x="305" y="861"/>
                    <a:pt x="302" y="858"/>
                  </a:cubicBezTo>
                  <a:cubicBezTo>
                    <a:pt x="298" y="854"/>
                    <a:pt x="293" y="836"/>
                    <a:pt x="294" y="832"/>
                  </a:cubicBezTo>
                  <a:cubicBezTo>
                    <a:pt x="295" y="833"/>
                    <a:pt x="296" y="836"/>
                    <a:pt x="297" y="837"/>
                  </a:cubicBezTo>
                  <a:cubicBezTo>
                    <a:pt x="297" y="836"/>
                    <a:pt x="297" y="836"/>
                    <a:pt x="297" y="835"/>
                  </a:cubicBezTo>
                  <a:cubicBezTo>
                    <a:pt x="298" y="838"/>
                    <a:pt x="302" y="846"/>
                    <a:pt x="303" y="847"/>
                  </a:cubicBezTo>
                  <a:cubicBezTo>
                    <a:pt x="306" y="849"/>
                    <a:pt x="307" y="845"/>
                    <a:pt x="309" y="843"/>
                  </a:cubicBezTo>
                  <a:cubicBezTo>
                    <a:pt x="313" y="834"/>
                    <a:pt x="324" y="807"/>
                    <a:pt x="329" y="799"/>
                  </a:cubicBezTo>
                  <a:cubicBezTo>
                    <a:pt x="331" y="794"/>
                    <a:pt x="334" y="789"/>
                    <a:pt x="330" y="786"/>
                  </a:cubicBezTo>
                  <a:cubicBezTo>
                    <a:pt x="319" y="780"/>
                    <a:pt x="305" y="785"/>
                    <a:pt x="295" y="779"/>
                  </a:cubicBezTo>
                  <a:cubicBezTo>
                    <a:pt x="295" y="778"/>
                    <a:pt x="295" y="778"/>
                    <a:pt x="296" y="778"/>
                  </a:cubicBezTo>
                  <a:cubicBezTo>
                    <a:pt x="301" y="776"/>
                    <a:pt x="327" y="782"/>
                    <a:pt x="327" y="782"/>
                  </a:cubicBezTo>
                  <a:cubicBezTo>
                    <a:pt x="335" y="784"/>
                    <a:pt x="345" y="793"/>
                    <a:pt x="340" y="802"/>
                  </a:cubicBezTo>
                  <a:close/>
                  <a:moveTo>
                    <a:pt x="364" y="858"/>
                  </a:moveTo>
                  <a:cubicBezTo>
                    <a:pt x="364" y="858"/>
                    <a:pt x="362" y="859"/>
                    <a:pt x="362" y="860"/>
                  </a:cubicBezTo>
                  <a:cubicBezTo>
                    <a:pt x="362" y="860"/>
                    <a:pt x="361" y="861"/>
                    <a:pt x="360" y="861"/>
                  </a:cubicBezTo>
                  <a:cubicBezTo>
                    <a:pt x="360" y="861"/>
                    <a:pt x="357" y="862"/>
                    <a:pt x="355" y="861"/>
                  </a:cubicBezTo>
                  <a:cubicBezTo>
                    <a:pt x="355" y="861"/>
                    <a:pt x="354" y="860"/>
                    <a:pt x="353" y="860"/>
                  </a:cubicBezTo>
                  <a:cubicBezTo>
                    <a:pt x="353" y="860"/>
                    <a:pt x="351" y="859"/>
                    <a:pt x="350" y="859"/>
                  </a:cubicBezTo>
                  <a:cubicBezTo>
                    <a:pt x="350" y="859"/>
                    <a:pt x="349" y="859"/>
                    <a:pt x="351" y="858"/>
                  </a:cubicBezTo>
                  <a:cubicBezTo>
                    <a:pt x="351" y="858"/>
                    <a:pt x="351" y="858"/>
                    <a:pt x="353" y="858"/>
                  </a:cubicBezTo>
                  <a:cubicBezTo>
                    <a:pt x="353" y="858"/>
                    <a:pt x="353" y="858"/>
                    <a:pt x="354" y="857"/>
                  </a:cubicBezTo>
                  <a:cubicBezTo>
                    <a:pt x="354" y="857"/>
                    <a:pt x="354" y="857"/>
                    <a:pt x="354" y="857"/>
                  </a:cubicBezTo>
                  <a:cubicBezTo>
                    <a:pt x="354" y="857"/>
                    <a:pt x="355" y="858"/>
                    <a:pt x="356" y="856"/>
                  </a:cubicBezTo>
                  <a:cubicBezTo>
                    <a:pt x="356" y="856"/>
                    <a:pt x="356" y="855"/>
                    <a:pt x="357" y="855"/>
                  </a:cubicBezTo>
                  <a:cubicBezTo>
                    <a:pt x="357" y="855"/>
                    <a:pt x="361" y="853"/>
                    <a:pt x="370" y="848"/>
                  </a:cubicBezTo>
                  <a:cubicBezTo>
                    <a:pt x="370" y="848"/>
                    <a:pt x="378" y="843"/>
                    <a:pt x="384" y="837"/>
                  </a:cubicBezTo>
                  <a:cubicBezTo>
                    <a:pt x="384" y="837"/>
                    <a:pt x="388" y="834"/>
                    <a:pt x="392" y="831"/>
                  </a:cubicBezTo>
                  <a:cubicBezTo>
                    <a:pt x="392" y="831"/>
                    <a:pt x="405" y="820"/>
                    <a:pt x="408" y="817"/>
                  </a:cubicBezTo>
                  <a:cubicBezTo>
                    <a:pt x="408" y="817"/>
                    <a:pt x="398" y="813"/>
                    <a:pt x="400" y="808"/>
                  </a:cubicBezTo>
                  <a:cubicBezTo>
                    <a:pt x="400" y="808"/>
                    <a:pt x="400" y="806"/>
                    <a:pt x="401" y="808"/>
                  </a:cubicBezTo>
                  <a:cubicBezTo>
                    <a:pt x="401" y="808"/>
                    <a:pt x="405" y="812"/>
                    <a:pt x="412" y="810"/>
                  </a:cubicBezTo>
                  <a:cubicBezTo>
                    <a:pt x="412" y="810"/>
                    <a:pt x="416" y="810"/>
                    <a:pt x="420" y="807"/>
                  </a:cubicBezTo>
                  <a:cubicBezTo>
                    <a:pt x="420" y="807"/>
                    <a:pt x="424" y="807"/>
                    <a:pt x="426" y="815"/>
                  </a:cubicBezTo>
                  <a:cubicBezTo>
                    <a:pt x="426" y="815"/>
                    <a:pt x="427" y="819"/>
                    <a:pt x="424" y="818"/>
                  </a:cubicBezTo>
                  <a:cubicBezTo>
                    <a:pt x="424" y="818"/>
                    <a:pt x="421" y="818"/>
                    <a:pt x="419" y="819"/>
                  </a:cubicBezTo>
                  <a:cubicBezTo>
                    <a:pt x="418" y="819"/>
                    <a:pt x="417" y="819"/>
                    <a:pt x="416" y="820"/>
                  </a:cubicBezTo>
                  <a:cubicBezTo>
                    <a:pt x="416" y="820"/>
                    <a:pt x="409" y="826"/>
                    <a:pt x="396" y="835"/>
                  </a:cubicBezTo>
                  <a:cubicBezTo>
                    <a:pt x="396" y="835"/>
                    <a:pt x="390" y="839"/>
                    <a:pt x="380" y="848"/>
                  </a:cubicBezTo>
                  <a:cubicBezTo>
                    <a:pt x="380" y="848"/>
                    <a:pt x="373" y="855"/>
                    <a:pt x="364" y="858"/>
                  </a:cubicBezTo>
                  <a:close/>
                  <a:moveTo>
                    <a:pt x="429" y="859"/>
                  </a:moveTo>
                  <a:cubicBezTo>
                    <a:pt x="429" y="859"/>
                    <a:pt x="429" y="860"/>
                    <a:pt x="429" y="861"/>
                  </a:cubicBezTo>
                  <a:cubicBezTo>
                    <a:pt x="429" y="861"/>
                    <a:pt x="429" y="863"/>
                    <a:pt x="427" y="862"/>
                  </a:cubicBezTo>
                  <a:cubicBezTo>
                    <a:pt x="427" y="862"/>
                    <a:pt x="420" y="864"/>
                    <a:pt x="418" y="866"/>
                  </a:cubicBezTo>
                  <a:cubicBezTo>
                    <a:pt x="418" y="866"/>
                    <a:pt x="415" y="870"/>
                    <a:pt x="415" y="872"/>
                  </a:cubicBezTo>
                  <a:cubicBezTo>
                    <a:pt x="415" y="872"/>
                    <a:pt x="415" y="875"/>
                    <a:pt x="412" y="875"/>
                  </a:cubicBezTo>
                  <a:cubicBezTo>
                    <a:pt x="412" y="875"/>
                    <a:pt x="411" y="876"/>
                    <a:pt x="409" y="875"/>
                  </a:cubicBezTo>
                  <a:cubicBezTo>
                    <a:pt x="409" y="875"/>
                    <a:pt x="406" y="873"/>
                    <a:pt x="403" y="876"/>
                  </a:cubicBezTo>
                  <a:cubicBezTo>
                    <a:pt x="403" y="876"/>
                    <a:pt x="403" y="877"/>
                    <a:pt x="402" y="875"/>
                  </a:cubicBezTo>
                  <a:cubicBezTo>
                    <a:pt x="402" y="875"/>
                    <a:pt x="402" y="874"/>
                    <a:pt x="400" y="874"/>
                  </a:cubicBezTo>
                  <a:cubicBezTo>
                    <a:pt x="400" y="874"/>
                    <a:pt x="400" y="873"/>
                    <a:pt x="400" y="872"/>
                  </a:cubicBezTo>
                  <a:cubicBezTo>
                    <a:pt x="400" y="872"/>
                    <a:pt x="400" y="870"/>
                    <a:pt x="398" y="869"/>
                  </a:cubicBezTo>
                  <a:cubicBezTo>
                    <a:pt x="398" y="869"/>
                    <a:pt x="397" y="869"/>
                    <a:pt x="396" y="867"/>
                  </a:cubicBezTo>
                  <a:cubicBezTo>
                    <a:pt x="396" y="867"/>
                    <a:pt x="395" y="861"/>
                    <a:pt x="394" y="858"/>
                  </a:cubicBezTo>
                  <a:cubicBezTo>
                    <a:pt x="394" y="858"/>
                    <a:pt x="393" y="855"/>
                    <a:pt x="390" y="854"/>
                  </a:cubicBezTo>
                  <a:cubicBezTo>
                    <a:pt x="390" y="854"/>
                    <a:pt x="386" y="848"/>
                    <a:pt x="388" y="848"/>
                  </a:cubicBezTo>
                  <a:cubicBezTo>
                    <a:pt x="388" y="848"/>
                    <a:pt x="393" y="848"/>
                    <a:pt x="395" y="854"/>
                  </a:cubicBezTo>
                  <a:cubicBezTo>
                    <a:pt x="395" y="854"/>
                    <a:pt x="395" y="856"/>
                    <a:pt x="396" y="858"/>
                  </a:cubicBezTo>
                  <a:cubicBezTo>
                    <a:pt x="396" y="858"/>
                    <a:pt x="396" y="860"/>
                    <a:pt x="399" y="866"/>
                  </a:cubicBezTo>
                  <a:cubicBezTo>
                    <a:pt x="399" y="866"/>
                    <a:pt x="399" y="867"/>
                    <a:pt x="400" y="865"/>
                  </a:cubicBezTo>
                  <a:cubicBezTo>
                    <a:pt x="401" y="863"/>
                    <a:pt x="401" y="863"/>
                    <a:pt x="401" y="863"/>
                  </a:cubicBezTo>
                  <a:cubicBezTo>
                    <a:pt x="401" y="863"/>
                    <a:pt x="402" y="861"/>
                    <a:pt x="403" y="862"/>
                  </a:cubicBezTo>
                  <a:cubicBezTo>
                    <a:pt x="403" y="862"/>
                    <a:pt x="404" y="863"/>
                    <a:pt x="404" y="862"/>
                  </a:cubicBezTo>
                  <a:cubicBezTo>
                    <a:pt x="404" y="862"/>
                    <a:pt x="407" y="861"/>
                    <a:pt x="409" y="858"/>
                  </a:cubicBezTo>
                  <a:cubicBezTo>
                    <a:pt x="409" y="858"/>
                    <a:pt x="412" y="856"/>
                    <a:pt x="411" y="855"/>
                  </a:cubicBezTo>
                  <a:cubicBezTo>
                    <a:pt x="411" y="855"/>
                    <a:pt x="408" y="852"/>
                    <a:pt x="407" y="850"/>
                  </a:cubicBezTo>
                  <a:cubicBezTo>
                    <a:pt x="407" y="850"/>
                    <a:pt x="405" y="849"/>
                    <a:pt x="406" y="848"/>
                  </a:cubicBezTo>
                  <a:cubicBezTo>
                    <a:pt x="406" y="848"/>
                    <a:pt x="407" y="848"/>
                    <a:pt x="410" y="849"/>
                  </a:cubicBezTo>
                  <a:cubicBezTo>
                    <a:pt x="410" y="849"/>
                    <a:pt x="416" y="850"/>
                    <a:pt x="418" y="848"/>
                  </a:cubicBezTo>
                  <a:cubicBezTo>
                    <a:pt x="418" y="848"/>
                    <a:pt x="419" y="846"/>
                    <a:pt x="420" y="847"/>
                  </a:cubicBezTo>
                  <a:cubicBezTo>
                    <a:pt x="420" y="847"/>
                    <a:pt x="423" y="850"/>
                    <a:pt x="424" y="850"/>
                  </a:cubicBezTo>
                  <a:cubicBezTo>
                    <a:pt x="424" y="850"/>
                    <a:pt x="430" y="852"/>
                    <a:pt x="429" y="859"/>
                  </a:cubicBezTo>
                  <a:close/>
                  <a:moveTo>
                    <a:pt x="485" y="876"/>
                  </a:moveTo>
                  <a:cubicBezTo>
                    <a:pt x="485" y="876"/>
                    <a:pt x="484" y="878"/>
                    <a:pt x="482" y="877"/>
                  </a:cubicBezTo>
                  <a:cubicBezTo>
                    <a:pt x="482" y="877"/>
                    <a:pt x="476" y="874"/>
                    <a:pt x="474" y="867"/>
                  </a:cubicBezTo>
                  <a:cubicBezTo>
                    <a:pt x="474" y="867"/>
                    <a:pt x="472" y="857"/>
                    <a:pt x="472" y="856"/>
                  </a:cubicBezTo>
                  <a:cubicBezTo>
                    <a:pt x="472" y="856"/>
                    <a:pt x="473" y="856"/>
                    <a:pt x="472" y="855"/>
                  </a:cubicBezTo>
                  <a:cubicBezTo>
                    <a:pt x="472" y="849"/>
                    <a:pt x="472" y="849"/>
                    <a:pt x="472" y="849"/>
                  </a:cubicBezTo>
                  <a:cubicBezTo>
                    <a:pt x="472" y="849"/>
                    <a:pt x="472" y="848"/>
                    <a:pt x="472" y="847"/>
                  </a:cubicBezTo>
                  <a:cubicBezTo>
                    <a:pt x="472" y="847"/>
                    <a:pt x="472" y="846"/>
                    <a:pt x="472" y="846"/>
                  </a:cubicBezTo>
                  <a:cubicBezTo>
                    <a:pt x="472" y="846"/>
                    <a:pt x="472" y="845"/>
                    <a:pt x="472" y="845"/>
                  </a:cubicBezTo>
                  <a:cubicBezTo>
                    <a:pt x="472" y="845"/>
                    <a:pt x="472" y="842"/>
                    <a:pt x="474" y="844"/>
                  </a:cubicBezTo>
                  <a:cubicBezTo>
                    <a:pt x="474" y="844"/>
                    <a:pt x="475" y="845"/>
                    <a:pt x="474" y="846"/>
                  </a:cubicBezTo>
                  <a:cubicBezTo>
                    <a:pt x="474" y="846"/>
                    <a:pt x="473" y="848"/>
                    <a:pt x="477" y="855"/>
                  </a:cubicBezTo>
                  <a:cubicBezTo>
                    <a:pt x="477" y="855"/>
                    <a:pt x="477" y="856"/>
                    <a:pt x="478" y="857"/>
                  </a:cubicBezTo>
                  <a:cubicBezTo>
                    <a:pt x="478" y="857"/>
                    <a:pt x="480" y="857"/>
                    <a:pt x="480" y="860"/>
                  </a:cubicBezTo>
                  <a:cubicBezTo>
                    <a:pt x="480" y="860"/>
                    <a:pt x="480" y="862"/>
                    <a:pt x="480" y="862"/>
                  </a:cubicBezTo>
                  <a:cubicBezTo>
                    <a:pt x="480" y="862"/>
                    <a:pt x="480" y="864"/>
                    <a:pt x="481" y="863"/>
                  </a:cubicBezTo>
                  <a:cubicBezTo>
                    <a:pt x="481" y="863"/>
                    <a:pt x="482" y="863"/>
                    <a:pt x="482" y="864"/>
                  </a:cubicBezTo>
                  <a:cubicBezTo>
                    <a:pt x="482" y="864"/>
                    <a:pt x="482" y="868"/>
                    <a:pt x="483" y="869"/>
                  </a:cubicBezTo>
                  <a:cubicBezTo>
                    <a:pt x="483" y="869"/>
                    <a:pt x="483" y="870"/>
                    <a:pt x="483" y="870"/>
                  </a:cubicBezTo>
                  <a:cubicBezTo>
                    <a:pt x="483" y="870"/>
                    <a:pt x="483" y="871"/>
                    <a:pt x="484" y="871"/>
                  </a:cubicBezTo>
                  <a:cubicBezTo>
                    <a:pt x="484" y="871"/>
                    <a:pt x="484" y="871"/>
                    <a:pt x="484" y="872"/>
                  </a:cubicBezTo>
                  <a:cubicBezTo>
                    <a:pt x="484" y="872"/>
                    <a:pt x="485" y="876"/>
                    <a:pt x="485" y="876"/>
                  </a:cubicBezTo>
                  <a:close/>
                  <a:moveTo>
                    <a:pt x="482" y="834"/>
                  </a:moveTo>
                  <a:cubicBezTo>
                    <a:pt x="482" y="834"/>
                    <a:pt x="480" y="833"/>
                    <a:pt x="480" y="833"/>
                  </a:cubicBezTo>
                  <a:cubicBezTo>
                    <a:pt x="480" y="833"/>
                    <a:pt x="479" y="833"/>
                    <a:pt x="477" y="833"/>
                  </a:cubicBezTo>
                  <a:cubicBezTo>
                    <a:pt x="477" y="833"/>
                    <a:pt x="476" y="833"/>
                    <a:pt x="476" y="832"/>
                  </a:cubicBezTo>
                  <a:cubicBezTo>
                    <a:pt x="476" y="832"/>
                    <a:pt x="479" y="827"/>
                    <a:pt x="478" y="823"/>
                  </a:cubicBezTo>
                  <a:cubicBezTo>
                    <a:pt x="478" y="823"/>
                    <a:pt x="477" y="822"/>
                    <a:pt x="478" y="821"/>
                  </a:cubicBezTo>
                  <a:cubicBezTo>
                    <a:pt x="478" y="821"/>
                    <a:pt x="479" y="820"/>
                    <a:pt x="480" y="821"/>
                  </a:cubicBezTo>
                  <a:cubicBezTo>
                    <a:pt x="480" y="821"/>
                    <a:pt x="484" y="829"/>
                    <a:pt x="485" y="832"/>
                  </a:cubicBezTo>
                  <a:cubicBezTo>
                    <a:pt x="485" y="832"/>
                    <a:pt x="485" y="835"/>
                    <a:pt x="482" y="834"/>
                  </a:cubicBezTo>
                  <a:close/>
                  <a:moveTo>
                    <a:pt x="540" y="839"/>
                  </a:moveTo>
                  <a:cubicBezTo>
                    <a:pt x="540" y="839"/>
                    <a:pt x="538" y="842"/>
                    <a:pt x="536" y="843"/>
                  </a:cubicBezTo>
                  <a:cubicBezTo>
                    <a:pt x="536" y="843"/>
                    <a:pt x="535" y="844"/>
                    <a:pt x="535" y="846"/>
                  </a:cubicBezTo>
                  <a:cubicBezTo>
                    <a:pt x="535" y="846"/>
                    <a:pt x="532" y="852"/>
                    <a:pt x="530" y="853"/>
                  </a:cubicBezTo>
                  <a:cubicBezTo>
                    <a:pt x="530" y="853"/>
                    <a:pt x="527" y="855"/>
                    <a:pt x="528" y="858"/>
                  </a:cubicBezTo>
                  <a:cubicBezTo>
                    <a:pt x="528" y="858"/>
                    <a:pt x="532" y="860"/>
                    <a:pt x="531" y="864"/>
                  </a:cubicBezTo>
                  <a:cubicBezTo>
                    <a:pt x="531" y="864"/>
                    <a:pt x="532" y="866"/>
                    <a:pt x="530" y="866"/>
                  </a:cubicBezTo>
                  <a:cubicBezTo>
                    <a:pt x="530" y="866"/>
                    <a:pt x="529" y="866"/>
                    <a:pt x="528" y="866"/>
                  </a:cubicBezTo>
                  <a:cubicBezTo>
                    <a:pt x="528" y="866"/>
                    <a:pt x="527" y="867"/>
                    <a:pt x="527" y="867"/>
                  </a:cubicBezTo>
                  <a:cubicBezTo>
                    <a:pt x="527" y="867"/>
                    <a:pt x="524" y="868"/>
                    <a:pt x="521" y="868"/>
                  </a:cubicBezTo>
                  <a:cubicBezTo>
                    <a:pt x="521" y="868"/>
                    <a:pt x="519" y="868"/>
                    <a:pt x="517" y="868"/>
                  </a:cubicBezTo>
                  <a:cubicBezTo>
                    <a:pt x="517" y="868"/>
                    <a:pt x="516" y="867"/>
                    <a:pt x="516" y="868"/>
                  </a:cubicBezTo>
                  <a:cubicBezTo>
                    <a:pt x="516" y="868"/>
                    <a:pt x="511" y="873"/>
                    <a:pt x="506" y="869"/>
                  </a:cubicBezTo>
                  <a:cubicBezTo>
                    <a:pt x="506" y="869"/>
                    <a:pt x="505" y="868"/>
                    <a:pt x="504" y="868"/>
                  </a:cubicBezTo>
                  <a:cubicBezTo>
                    <a:pt x="503" y="867"/>
                    <a:pt x="502" y="866"/>
                    <a:pt x="501" y="866"/>
                  </a:cubicBezTo>
                  <a:cubicBezTo>
                    <a:pt x="501" y="866"/>
                    <a:pt x="496" y="862"/>
                    <a:pt x="493" y="861"/>
                  </a:cubicBezTo>
                  <a:cubicBezTo>
                    <a:pt x="493" y="861"/>
                    <a:pt x="490" y="858"/>
                    <a:pt x="489" y="856"/>
                  </a:cubicBezTo>
                  <a:cubicBezTo>
                    <a:pt x="489" y="856"/>
                    <a:pt x="488" y="853"/>
                    <a:pt x="487" y="853"/>
                  </a:cubicBezTo>
                  <a:cubicBezTo>
                    <a:pt x="487" y="853"/>
                    <a:pt x="485" y="853"/>
                    <a:pt x="485" y="852"/>
                  </a:cubicBezTo>
                  <a:cubicBezTo>
                    <a:pt x="485" y="851"/>
                    <a:pt x="485" y="851"/>
                    <a:pt x="485" y="851"/>
                  </a:cubicBezTo>
                  <a:cubicBezTo>
                    <a:pt x="485" y="851"/>
                    <a:pt x="485" y="851"/>
                    <a:pt x="485" y="851"/>
                  </a:cubicBezTo>
                  <a:cubicBezTo>
                    <a:pt x="485" y="851"/>
                    <a:pt x="485" y="849"/>
                    <a:pt x="487" y="846"/>
                  </a:cubicBezTo>
                  <a:cubicBezTo>
                    <a:pt x="487" y="846"/>
                    <a:pt x="489" y="844"/>
                    <a:pt x="490" y="843"/>
                  </a:cubicBezTo>
                  <a:cubicBezTo>
                    <a:pt x="490" y="843"/>
                    <a:pt x="494" y="839"/>
                    <a:pt x="497" y="838"/>
                  </a:cubicBezTo>
                  <a:cubicBezTo>
                    <a:pt x="497" y="838"/>
                    <a:pt x="498" y="836"/>
                    <a:pt x="499" y="835"/>
                  </a:cubicBezTo>
                  <a:cubicBezTo>
                    <a:pt x="500" y="834"/>
                    <a:pt x="501" y="833"/>
                    <a:pt x="502" y="833"/>
                  </a:cubicBezTo>
                  <a:cubicBezTo>
                    <a:pt x="502" y="833"/>
                    <a:pt x="503" y="831"/>
                    <a:pt x="505" y="830"/>
                  </a:cubicBezTo>
                  <a:cubicBezTo>
                    <a:pt x="505" y="830"/>
                    <a:pt x="509" y="829"/>
                    <a:pt x="509" y="828"/>
                  </a:cubicBezTo>
                  <a:cubicBezTo>
                    <a:pt x="509" y="828"/>
                    <a:pt x="508" y="825"/>
                    <a:pt x="508" y="824"/>
                  </a:cubicBezTo>
                  <a:cubicBezTo>
                    <a:pt x="506" y="809"/>
                    <a:pt x="506" y="809"/>
                    <a:pt x="506" y="809"/>
                  </a:cubicBezTo>
                  <a:cubicBezTo>
                    <a:pt x="506" y="809"/>
                    <a:pt x="506" y="808"/>
                    <a:pt x="507" y="809"/>
                  </a:cubicBezTo>
                  <a:cubicBezTo>
                    <a:pt x="507" y="809"/>
                    <a:pt x="508" y="809"/>
                    <a:pt x="510" y="809"/>
                  </a:cubicBezTo>
                  <a:cubicBezTo>
                    <a:pt x="510" y="809"/>
                    <a:pt x="511" y="809"/>
                    <a:pt x="512" y="812"/>
                  </a:cubicBezTo>
                  <a:cubicBezTo>
                    <a:pt x="512" y="812"/>
                    <a:pt x="514" y="816"/>
                    <a:pt x="515" y="820"/>
                  </a:cubicBezTo>
                  <a:cubicBezTo>
                    <a:pt x="515" y="820"/>
                    <a:pt x="516" y="826"/>
                    <a:pt x="516" y="827"/>
                  </a:cubicBezTo>
                  <a:cubicBezTo>
                    <a:pt x="516" y="827"/>
                    <a:pt x="515" y="828"/>
                    <a:pt x="517" y="828"/>
                  </a:cubicBezTo>
                  <a:cubicBezTo>
                    <a:pt x="517" y="828"/>
                    <a:pt x="520" y="828"/>
                    <a:pt x="522" y="829"/>
                  </a:cubicBezTo>
                  <a:cubicBezTo>
                    <a:pt x="526" y="829"/>
                    <a:pt x="531" y="829"/>
                    <a:pt x="532" y="829"/>
                  </a:cubicBezTo>
                  <a:cubicBezTo>
                    <a:pt x="532" y="829"/>
                    <a:pt x="537" y="830"/>
                    <a:pt x="540" y="835"/>
                  </a:cubicBezTo>
                  <a:cubicBezTo>
                    <a:pt x="540" y="835"/>
                    <a:pt x="541" y="835"/>
                    <a:pt x="540" y="839"/>
                  </a:cubicBezTo>
                  <a:close/>
                  <a:moveTo>
                    <a:pt x="604" y="809"/>
                  </a:moveTo>
                  <a:cubicBezTo>
                    <a:pt x="604" y="809"/>
                    <a:pt x="603" y="810"/>
                    <a:pt x="603" y="811"/>
                  </a:cubicBezTo>
                  <a:cubicBezTo>
                    <a:pt x="603" y="811"/>
                    <a:pt x="602" y="815"/>
                    <a:pt x="602" y="816"/>
                  </a:cubicBezTo>
                  <a:cubicBezTo>
                    <a:pt x="602" y="816"/>
                    <a:pt x="602" y="819"/>
                    <a:pt x="601" y="821"/>
                  </a:cubicBezTo>
                  <a:cubicBezTo>
                    <a:pt x="601" y="821"/>
                    <a:pt x="597" y="826"/>
                    <a:pt x="601" y="831"/>
                  </a:cubicBezTo>
                  <a:cubicBezTo>
                    <a:pt x="601" y="831"/>
                    <a:pt x="604" y="834"/>
                    <a:pt x="601" y="837"/>
                  </a:cubicBezTo>
                  <a:cubicBezTo>
                    <a:pt x="601" y="837"/>
                    <a:pt x="599" y="837"/>
                    <a:pt x="598" y="840"/>
                  </a:cubicBezTo>
                  <a:cubicBezTo>
                    <a:pt x="598" y="840"/>
                    <a:pt x="598" y="842"/>
                    <a:pt x="598" y="842"/>
                  </a:cubicBezTo>
                  <a:cubicBezTo>
                    <a:pt x="598" y="842"/>
                    <a:pt x="598" y="844"/>
                    <a:pt x="598" y="845"/>
                  </a:cubicBezTo>
                  <a:cubicBezTo>
                    <a:pt x="598" y="845"/>
                    <a:pt x="597" y="847"/>
                    <a:pt x="595" y="848"/>
                  </a:cubicBezTo>
                  <a:cubicBezTo>
                    <a:pt x="595" y="848"/>
                    <a:pt x="592" y="850"/>
                    <a:pt x="592" y="851"/>
                  </a:cubicBezTo>
                  <a:cubicBezTo>
                    <a:pt x="592" y="851"/>
                    <a:pt x="590" y="853"/>
                    <a:pt x="590" y="853"/>
                  </a:cubicBezTo>
                  <a:cubicBezTo>
                    <a:pt x="590" y="853"/>
                    <a:pt x="589" y="853"/>
                    <a:pt x="589" y="854"/>
                  </a:cubicBezTo>
                  <a:cubicBezTo>
                    <a:pt x="589" y="854"/>
                    <a:pt x="588" y="856"/>
                    <a:pt x="585" y="857"/>
                  </a:cubicBezTo>
                  <a:cubicBezTo>
                    <a:pt x="585" y="857"/>
                    <a:pt x="585" y="851"/>
                    <a:pt x="585" y="848"/>
                  </a:cubicBezTo>
                  <a:cubicBezTo>
                    <a:pt x="585" y="848"/>
                    <a:pt x="585" y="845"/>
                    <a:pt x="586" y="843"/>
                  </a:cubicBezTo>
                  <a:cubicBezTo>
                    <a:pt x="586" y="843"/>
                    <a:pt x="585" y="840"/>
                    <a:pt x="587" y="840"/>
                  </a:cubicBezTo>
                  <a:cubicBezTo>
                    <a:pt x="587" y="840"/>
                    <a:pt x="588" y="841"/>
                    <a:pt x="588" y="840"/>
                  </a:cubicBezTo>
                  <a:cubicBezTo>
                    <a:pt x="588" y="840"/>
                    <a:pt x="589" y="836"/>
                    <a:pt x="589" y="836"/>
                  </a:cubicBezTo>
                  <a:cubicBezTo>
                    <a:pt x="589" y="836"/>
                    <a:pt x="588" y="835"/>
                    <a:pt x="587" y="835"/>
                  </a:cubicBezTo>
                  <a:cubicBezTo>
                    <a:pt x="587" y="835"/>
                    <a:pt x="586" y="834"/>
                    <a:pt x="587" y="832"/>
                  </a:cubicBezTo>
                  <a:cubicBezTo>
                    <a:pt x="587" y="832"/>
                    <a:pt x="587" y="832"/>
                    <a:pt x="585" y="831"/>
                  </a:cubicBezTo>
                  <a:cubicBezTo>
                    <a:pt x="585" y="831"/>
                    <a:pt x="583" y="830"/>
                    <a:pt x="583" y="831"/>
                  </a:cubicBezTo>
                  <a:cubicBezTo>
                    <a:pt x="583" y="831"/>
                    <a:pt x="583" y="832"/>
                    <a:pt x="581" y="831"/>
                  </a:cubicBezTo>
                  <a:cubicBezTo>
                    <a:pt x="581" y="831"/>
                    <a:pt x="572" y="829"/>
                    <a:pt x="576" y="827"/>
                  </a:cubicBezTo>
                  <a:cubicBezTo>
                    <a:pt x="576" y="827"/>
                    <a:pt x="581" y="827"/>
                    <a:pt x="584" y="823"/>
                  </a:cubicBezTo>
                  <a:cubicBezTo>
                    <a:pt x="584" y="823"/>
                    <a:pt x="586" y="822"/>
                    <a:pt x="586" y="815"/>
                  </a:cubicBezTo>
                  <a:cubicBezTo>
                    <a:pt x="586" y="815"/>
                    <a:pt x="586" y="814"/>
                    <a:pt x="585" y="813"/>
                  </a:cubicBezTo>
                  <a:cubicBezTo>
                    <a:pt x="585" y="813"/>
                    <a:pt x="585" y="813"/>
                    <a:pt x="585" y="812"/>
                  </a:cubicBezTo>
                  <a:cubicBezTo>
                    <a:pt x="585" y="812"/>
                    <a:pt x="585" y="811"/>
                    <a:pt x="584" y="810"/>
                  </a:cubicBezTo>
                  <a:cubicBezTo>
                    <a:pt x="584" y="810"/>
                    <a:pt x="584" y="809"/>
                    <a:pt x="584" y="808"/>
                  </a:cubicBezTo>
                  <a:cubicBezTo>
                    <a:pt x="584" y="808"/>
                    <a:pt x="584" y="807"/>
                    <a:pt x="583" y="807"/>
                  </a:cubicBezTo>
                  <a:cubicBezTo>
                    <a:pt x="583" y="807"/>
                    <a:pt x="583" y="806"/>
                    <a:pt x="583" y="805"/>
                  </a:cubicBezTo>
                  <a:cubicBezTo>
                    <a:pt x="583" y="805"/>
                    <a:pt x="583" y="805"/>
                    <a:pt x="583" y="804"/>
                  </a:cubicBezTo>
                  <a:cubicBezTo>
                    <a:pt x="583" y="804"/>
                    <a:pt x="582" y="803"/>
                    <a:pt x="583" y="803"/>
                  </a:cubicBezTo>
                  <a:cubicBezTo>
                    <a:pt x="583" y="803"/>
                    <a:pt x="584" y="803"/>
                    <a:pt x="583" y="801"/>
                  </a:cubicBezTo>
                  <a:cubicBezTo>
                    <a:pt x="583" y="801"/>
                    <a:pt x="582" y="800"/>
                    <a:pt x="581" y="799"/>
                  </a:cubicBezTo>
                  <a:cubicBezTo>
                    <a:pt x="580" y="798"/>
                    <a:pt x="580" y="798"/>
                    <a:pt x="580" y="798"/>
                  </a:cubicBezTo>
                  <a:cubicBezTo>
                    <a:pt x="577" y="791"/>
                    <a:pt x="577" y="791"/>
                    <a:pt x="577" y="791"/>
                  </a:cubicBezTo>
                  <a:cubicBezTo>
                    <a:pt x="577" y="791"/>
                    <a:pt x="573" y="788"/>
                    <a:pt x="577" y="789"/>
                  </a:cubicBezTo>
                  <a:cubicBezTo>
                    <a:pt x="577" y="789"/>
                    <a:pt x="581" y="788"/>
                    <a:pt x="583" y="789"/>
                  </a:cubicBezTo>
                  <a:cubicBezTo>
                    <a:pt x="583" y="789"/>
                    <a:pt x="587" y="789"/>
                    <a:pt x="588" y="789"/>
                  </a:cubicBezTo>
                  <a:cubicBezTo>
                    <a:pt x="588" y="789"/>
                    <a:pt x="589" y="789"/>
                    <a:pt x="591" y="792"/>
                  </a:cubicBezTo>
                  <a:cubicBezTo>
                    <a:pt x="591" y="792"/>
                    <a:pt x="592" y="796"/>
                    <a:pt x="593" y="796"/>
                  </a:cubicBezTo>
                  <a:cubicBezTo>
                    <a:pt x="593" y="796"/>
                    <a:pt x="597" y="797"/>
                    <a:pt x="598" y="797"/>
                  </a:cubicBezTo>
                  <a:cubicBezTo>
                    <a:pt x="598" y="797"/>
                    <a:pt x="598" y="797"/>
                    <a:pt x="599" y="797"/>
                  </a:cubicBezTo>
                  <a:cubicBezTo>
                    <a:pt x="599" y="797"/>
                    <a:pt x="601" y="796"/>
                    <a:pt x="602" y="798"/>
                  </a:cubicBezTo>
                  <a:cubicBezTo>
                    <a:pt x="602" y="798"/>
                    <a:pt x="602" y="800"/>
                    <a:pt x="603" y="799"/>
                  </a:cubicBezTo>
                  <a:cubicBezTo>
                    <a:pt x="603" y="799"/>
                    <a:pt x="605" y="799"/>
                    <a:pt x="605" y="802"/>
                  </a:cubicBezTo>
                  <a:cubicBezTo>
                    <a:pt x="605" y="802"/>
                    <a:pt x="607" y="807"/>
                    <a:pt x="604" y="809"/>
                  </a:cubicBezTo>
                  <a:close/>
                  <a:moveTo>
                    <a:pt x="631" y="834"/>
                  </a:moveTo>
                  <a:cubicBezTo>
                    <a:pt x="631" y="834"/>
                    <a:pt x="630" y="838"/>
                    <a:pt x="627" y="838"/>
                  </a:cubicBezTo>
                  <a:cubicBezTo>
                    <a:pt x="627" y="838"/>
                    <a:pt x="625" y="839"/>
                    <a:pt x="624" y="839"/>
                  </a:cubicBezTo>
                  <a:cubicBezTo>
                    <a:pt x="624" y="839"/>
                    <a:pt x="622" y="839"/>
                    <a:pt x="621" y="838"/>
                  </a:cubicBezTo>
                  <a:cubicBezTo>
                    <a:pt x="621" y="838"/>
                    <a:pt x="620" y="838"/>
                    <a:pt x="619" y="839"/>
                  </a:cubicBezTo>
                  <a:cubicBezTo>
                    <a:pt x="619" y="839"/>
                    <a:pt x="619" y="839"/>
                    <a:pt x="617" y="837"/>
                  </a:cubicBezTo>
                  <a:cubicBezTo>
                    <a:pt x="617" y="837"/>
                    <a:pt x="616" y="836"/>
                    <a:pt x="616" y="834"/>
                  </a:cubicBezTo>
                  <a:cubicBezTo>
                    <a:pt x="616" y="834"/>
                    <a:pt x="616" y="832"/>
                    <a:pt x="614" y="829"/>
                  </a:cubicBezTo>
                  <a:cubicBezTo>
                    <a:pt x="614" y="829"/>
                    <a:pt x="613" y="825"/>
                    <a:pt x="615" y="825"/>
                  </a:cubicBezTo>
                  <a:cubicBezTo>
                    <a:pt x="615" y="825"/>
                    <a:pt x="617" y="825"/>
                    <a:pt x="618" y="825"/>
                  </a:cubicBezTo>
                  <a:cubicBezTo>
                    <a:pt x="618" y="825"/>
                    <a:pt x="621" y="825"/>
                    <a:pt x="625" y="826"/>
                  </a:cubicBezTo>
                  <a:cubicBezTo>
                    <a:pt x="625" y="826"/>
                    <a:pt x="628" y="828"/>
                    <a:pt x="629" y="828"/>
                  </a:cubicBezTo>
                  <a:cubicBezTo>
                    <a:pt x="629" y="828"/>
                    <a:pt x="631" y="828"/>
                    <a:pt x="631" y="831"/>
                  </a:cubicBezTo>
                  <a:cubicBezTo>
                    <a:pt x="631" y="831"/>
                    <a:pt x="631" y="832"/>
                    <a:pt x="631" y="833"/>
                  </a:cubicBezTo>
                  <a:cubicBezTo>
                    <a:pt x="631" y="833"/>
                    <a:pt x="631" y="834"/>
                    <a:pt x="631" y="834"/>
                  </a:cubicBezTo>
                  <a:close/>
                  <a:moveTo>
                    <a:pt x="667" y="773"/>
                  </a:moveTo>
                  <a:cubicBezTo>
                    <a:pt x="667" y="773"/>
                    <a:pt x="664" y="773"/>
                    <a:pt x="663" y="772"/>
                  </a:cubicBezTo>
                  <a:cubicBezTo>
                    <a:pt x="663" y="772"/>
                    <a:pt x="662" y="771"/>
                    <a:pt x="661" y="773"/>
                  </a:cubicBezTo>
                  <a:cubicBezTo>
                    <a:pt x="661" y="773"/>
                    <a:pt x="655" y="778"/>
                    <a:pt x="656" y="783"/>
                  </a:cubicBezTo>
                  <a:cubicBezTo>
                    <a:pt x="656" y="783"/>
                    <a:pt x="655" y="784"/>
                    <a:pt x="656" y="786"/>
                  </a:cubicBezTo>
                  <a:cubicBezTo>
                    <a:pt x="656" y="786"/>
                    <a:pt x="656" y="788"/>
                    <a:pt x="656" y="789"/>
                  </a:cubicBezTo>
                  <a:cubicBezTo>
                    <a:pt x="656" y="789"/>
                    <a:pt x="656" y="792"/>
                    <a:pt x="655" y="793"/>
                  </a:cubicBezTo>
                  <a:cubicBezTo>
                    <a:pt x="655" y="793"/>
                    <a:pt x="653" y="793"/>
                    <a:pt x="652" y="794"/>
                  </a:cubicBezTo>
                  <a:cubicBezTo>
                    <a:pt x="652" y="794"/>
                    <a:pt x="652" y="794"/>
                    <a:pt x="651" y="794"/>
                  </a:cubicBezTo>
                  <a:cubicBezTo>
                    <a:pt x="651" y="794"/>
                    <a:pt x="647" y="794"/>
                    <a:pt x="647" y="791"/>
                  </a:cubicBezTo>
                  <a:cubicBezTo>
                    <a:pt x="647" y="791"/>
                    <a:pt x="648" y="788"/>
                    <a:pt x="647" y="785"/>
                  </a:cubicBezTo>
                  <a:cubicBezTo>
                    <a:pt x="647" y="785"/>
                    <a:pt x="646" y="782"/>
                    <a:pt x="648" y="781"/>
                  </a:cubicBezTo>
                  <a:cubicBezTo>
                    <a:pt x="648" y="781"/>
                    <a:pt x="651" y="780"/>
                    <a:pt x="652" y="780"/>
                  </a:cubicBezTo>
                  <a:cubicBezTo>
                    <a:pt x="652" y="780"/>
                    <a:pt x="653" y="780"/>
                    <a:pt x="653" y="779"/>
                  </a:cubicBezTo>
                  <a:cubicBezTo>
                    <a:pt x="653" y="779"/>
                    <a:pt x="658" y="773"/>
                    <a:pt x="660" y="770"/>
                  </a:cubicBezTo>
                  <a:cubicBezTo>
                    <a:pt x="660" y="770"/>
                    <a:pt x="661" y="770"/>
                    <a:pt x="659" y="768"/>
                  </a:cubicBezTo>
                  <a:cubicBezTo>
                    <a:pt x="659" y="768"/>
                    <a:pt x="654" y="762"/>
                    <a:pt x="649" y="761"/>
                  </a:cubicBezTo>
                  <a:cubicBezTo>
                    <a:pt x="649" y="761"/>
                    <a:pt x="644" y="758"/>
                    <a:pt x="642" y="759"/>
                  </a:cubicBezTo>
                  <a:cubicBezTo>
                    <a:pt x="642" y="759"/>
                    <a:pt x="633" y="758"/>
                    <a:pt x="639" y="757"/>
                  </a:cubicBezTo>
                  <a:cubicBezTo>
                    <a:pt x="639" y="757"/>
                    <a:pt x="645" y="755"/>
                    <a:pt x="653" y="761"/>
                  </a:cubicBezTo>
                  <a:cubicBezTo>
                    <a:pt x="653" y="761"/>
                    <a:pt x="659" y="764"/>
                    <a:pt x="661" y="767"/>
                  </a:cubicBezTo>
                  <a:cubicBezTo>
                    <a:pt x="661" y="767"/>
                    <a:pt x="661" y="769"/>
                    <a:pt x="662" y="767"/>
                  </a:cubicBezTo>
                  <a:cubicBezTo>
                    <a:pt x="662" y="767"/>
                    <a:pt x="665" y="765"/>
                    <a:pt x="663" y="763"/>
                  </a:cubicBezTo>
                  <a:cubicBezTo>
                    <a:pt x="663" y="763"/>
                    <a:pt x="660" y="757"/>
                    <a:pt x="649" y="750"/>
                  </a:cubicBezTo>
                  <a:cubicBezTo>
                    <a:pt x="649" y="750"/>
                    <a:pt x="645" y="748"/>
                    <a:pt x="643" y="748"/>
                  </a:cubicBezTo>
                  <a:cubicBezTo>
                    <a:pt x="643" y="748"/>
                    <a:pt x="641" y="748"/>
                    <a:pt x="643" y="747"/>
                  </a:cubicBezTo>
                  <a:cubicBezTo>
                    <a:pt x="643" y="747"/>
                    <a:pt x="649" y="745"/>
                    <a:pt x="655" y="750"/>
                  </a:cubicBezTo>
                  <a:cubicBezTo>
                    <a:pt x="655" y="750"/>
                    <a:pt x="660" y="755"/>
                    <a:pt x="664" y="758"/>
                  </a:cubicBezTo>
                  <a:cubicBezTo>
                    <a:pt x="664" y="758"/>
                    <a:pt x="665" y="760"/>
                    <a:pt x="664" y="758"/>
                  </a:cubicBezTo>
                  <a:cubicBezTo>
                    <a:pt x="664" y="758"/>
                    <a:pt x="664" y="756"/>
                    <a:pt x="665" y="756"/>
                  </a:cubicBezTo>
                  <a:cubicBezTo>
                    <a:pt x="665" y="756"/>
                    <a:pt x="665" y="755"/>
                    <a:pt x="664" y="755"/>
                  </a:cubicBezTo>
                  <a:cubicBezTo>
                    <a:pt x="664" y="755"/>
                    <a:pt x="663" y="753"/>
                    <a:pt x="664" y="753"/>
                  </a:cubicBezTo>
                  <a:cubicBezTo>
                    <a:pt x="664" y="753"/>
                    <a:pt x="664" y="752"/>
                    <a:pt x="663" y="752"/>
                  </a:cubicBezTo>
                  <a:cubicBezTo>
                    <a:pt x="663" y="752"/>
                    <a:pt x="662" y="751"/>
                    <a:pt x="661" y="751"/>
                  </a:cubicBezTo>
                  <a:cubicBezTo>
                    <a:pt x="661" y="751"/>
                    <a:pt x="656" y="751"/>
                    <a:pt x="659" y="750"/>
                  </a:cubicBezTo>
                  <a:cubicBezTo>
                    <a:pt x="659" y="750"/>
                    <a:pt x="661" y="750"/>
                    <a:pt x="662" y="750"/>
                  </a:cubicBezTo>
                  <a:cubicBezTo>
                    <a:pt x="662" y="750"/>
                    <a:pt x="663" y="750"/>
                    <a:pt x="662" y="749"/>
                  </a:cubicBezTo>
                  <a:cubicBezTo>
                    <a:pt x="662" y="749"/>
                    <a:pt x="660" y="745"/>
                    <a:pt x="660" y="744"/>
                  </a:cubicBezTo>
                  <a:cubicBezTo>
                    <a:pt x="660" y="744"/>
                    <a:pt x="659" y="742"/>
                    <a:pt x="659" y="744"/>
                  </a:cubicBezTo>
                  <a:cubicBezTo>
                    <a:pt x="659" y="744"/>
                    <a:pt x="658" y="746"/>
                    <a:pt x="655" y="745"/>
                  </a:cubicBezTo>
                  <a:cubicBezTo>
                    <a:pt x="655" y="745"/>
                    <a:pt x="650" y="744"/>
                    <a:pt x="650" y="741"/>
                  </a:cubicBezTo>
                  <a:cubicBezTo>
                    <a:pt x="650" y="741"/>
                    <a:pt x="651" y="737"/>
                    <a:pt x="648" y="737"/>
                  </a:cubicBezTo>
                  <a:cubicBezTo>
                    <a:pt x="648" y="737"/>
                    <a:pt x="645" y="736"/>
                    <a:pt x="648" y="735"/>
                  </a:cubicBezTo>
                  <a:cubicBezTo>
                    <a:pt x="648" y="735"/>
                    <a:pt x="651" y="735"/>
                    <a:pt x="655" y="736"/>
                  </a:cubicBezTo>
                  <a:cubicBezTo>
                    <a:pt x="655" y="736"/>
                    <a:pt x="655" y="737"/>
                    <a:pt x="657" y="735"/>
                  </a:cubicBezTo>
                  <a:cubicBezTo>
                    <a:pt x="657" y="735"/>
                    <a:pt x="666" y="732"/>
                    <a:pt x="667" y="737"/>
                  </a:cubicBezTo>
                  <a:cubicBezTo>
                    <a:pt x="667" y="737"/>
                    <a:pt x="667" y="742"/>
                    <a:pt x="668" y="744"/>
                  </a:cubicBezTo>
                  <a:cubicBezTo>
                    <a:pt x="668" y="744"/>
                    <a:pt x="669" y="746"/>
                    <a:pt x="668" y="747"/>
                  </a:cubicBezTo>
                  <a:cubicBezTo>
                    <a:pt x="668" y="747"/>
                    <a:pt x="668" y="748"/>
                    <a:pt x="669" y="750"/>
                  </a:cubicBezTo>
                  <a:cubicBezTo>
                    <a:pt x="669" y="750"/>
                    <a:pt x="670" y="751"/>
                    <a:pt x="669" y="751"/>
                  </a:cubicBezTo>
                  <a:cubicBezTo>
                    <a:pt x="669" y="751"/>
                    <a:pt x="669" y="753"/>
                    <a:pt x="670" y="755"/>
                  </a:cubicBezTo>
                  <a:cubicBezTo>
                    <a:pt x="670" y="755"/>
                    <a:pt x="668" y="758"/>
                    <a:pt x="670" y="756"/>
                  </a:cubicBezTo>
                  <a:cubicBezTo>
                    <a:pt x="670" y="756"/>
                    <a:pt x="675" y="749"/>
                    <a:pt x="678" y="746"/>
                  </a:cubicBezTo>
                  <a:cubicBezTo>
                    <a:pt x="678" y="746"/>
                    <a:pt x="679" y="744"/>
                    <a:pt x="677" y="744"/>
                  </a:cubicBezTo>
                  <a:cubicBezTo>
                    <a:pt x="677" y="744"/>
                    <a:pt x="673" y="743"/>
                    <a:pt x="671" y="742"/>
                  </a:cubicBezTo>
                  <a:cubicBezTo>
                    <a:pt x="671" y="742"/>
                    <a:pt x="669" y="741"/>
                    <a:pt x="671" y="741"/>
                  </a:cubicBezTo>
                  <a:cubicBezTo>
                    <a:pt x="671" y="741"/>
                    <a:pt x="673" y="741"/>
                    <a:pt x="673" y="740"/>
                  </a:cubicBezTo>
                  <a:cubicBezTo>
                    <a:pt x="673" y="740"/>
                    <a:pt x="672" y="739"/>
                    <a:pt x="674" y="739"/>
                  </a:cubicBezTo>
                  <a:cubicBezTo>
                    <a:pt x="674" y="739"/>
                    <a:pt x="676" y="739"/>
                    <a:pt x="675" y="737"/>
                  </a:cubicBezTo>
                  <a:cubicBezTo>
                    <a:pt x="675" y="737"/>
                    <a:pt x="674" y="734"/>
                    <a:pt x="673" y="735"/>
                  </a:cubicBezTo>
                  <a:cubicBezTo>
                    <a:pt x="673" y="735"/>
                    <a:pt x="670" y="735"/>
                    <a:pt x="668" y="733"/>
                  </a:cubicBezTo>
                  <a:cubicBezTo>
                    <a:pt x="668" y="733"/>
                    <a:pt x="666" y="732"/>
                    <a:pt x="667" y="732"/>
                  </a:cubicBezTo>
                  <a:cubicBezTo>
                    <a:pt x="667" y="732"/>
                    <a:pt x="666" y="730"/>
                    <a:pt x="668" y="731"/>
                  </a:cubicBezTo>
                  <a:cubicBezTo>
                    <a:pt x="668" y="731"/>
                    <a:pt x="672" y="733"/>
                    <a:pt x="671" y="731"/>
                  </a:cubicBezTo>
                  <a:cubicBezTo>
                    <a:pt x="669" y="728"/>
                    <a:pt x="669" y="728"/>
                    <a:pt x="669" y="728"/>
                  </a:cubicBezTo>
                  <a:cubicBezTo>
                    <a:pt x="669" y="728"/>
                    <a:pt x="668" y="726"/>
                    <a:pt x="665" y="728"/>
                  </a:cubicBezTo>
                  <a:cubicBezTo>
                    <a:pt x="665" y="728"/>
                    <a:pt x="660" y="729"/>
                    <a:pt x="662" y="727"/>
                  </a:cubicBezTo>
                  <a:cubicBezTo>
                    <a:pt x="662" y="727"/>
                    <a:pt x="664" y="726"/>
                    <a:pt x="663" y="725"/>
                  </a:cubicBezTo>
                  <a:cubicBezTo>
                    <a:pt x="663" y="725"/>
                    <a:pt x="662" y="725"/>
                    <a:pt x="664" y="723"/>
                  </a:cubicBezTo>
                  <a:cubicBezTo>
                    <a:pt x="664" y="723"/>
                    <a:pt x="665" y="723"/>
                    <a:pt x="664" y="722"/>
                  </a:cubicBezTo>
                  <a:cubicBezTo>
                    <a:pt x="664" y="722"/>
                    <a:pt x="665" y="721"/>
                    <a:pt x="667" y="720"/>
                  </a:cubicBezTo>
                  <a:cubicBezTo>
                    <a:pt x="667" y="720"/>
                    <a:pt x="675" y="717"/>
                    <a:pt x="676" y="722"/>
                  </a:cubicBezTo>
                  <a:cubicBezTo>
                    <a:pt x="676" y="722"/>
                    <a:pt x="677" y="724"/>
                    <a:pt x="676" y="725"/>
                  </a:cubicBezTo>
                  <a:cubicBezTo>
                    <a:pt x="676" y="725"/>
                    <a:pt x="676" y="725"/>
                    <a:pt x="677" y="729"/>
                  </a:cubicBezTo>
                  <a:cubicBezTo>
                    <a:pt x="677" y="729"/>
                    <a:pt x="676" y="731"/>
                    <a:pt x="678" y="732"/>
                  </a:cubicBezTo>
                  <a:cubicBezTo>
                    <a:pt x="678" y="732"/>
                    <a:pt x="680" y="735"/>
                    <a:pt x="680" y="737"/>
                  </a:cubicBezTo>
                  <a:cubicBezTo>
                    <a:pt x="680" y="737"/>
                    <a:pt x="682" y="739"/>
                    <a:pt x="682" y="740"/>
                  </a:cubicBezTo>
                  <a:cubicBezTo>
                    <a:pt x="682" y="740"/>
                    <a:pt x="682" y="742"/>
                    <a:pt x="683" y="741"/>
                  </a:cubicBezTo>
                  <a:cubicBezTo>
                    <a:pt x="683" y="741"/>
                    <a:pt x="691" y="731"/>
                    <a:pt x="697" y="734"/>
                  </a:cubicBezTo>
                  <a:cubicBezTo>
                    <a:pt x="697" y="734"/>
                    <a:pt x="700" y="733"/>
                    <a:pt x="697" y="739"/>
                  </a:cubicBezTo>
                  <a:cubicBezTo>
                    <a:pt x="697" y="739"/>
                    <a:pt x="695" y="740"/>
                    <a:pt x="694" y="741"/>
                  </a:cubicBezTo>
                  <a:cubicBezTo>
                    <a:pt x="688" y="743"/>
                    <a:pt x="688" y="743"/>
                    <a:pt x="688" y="743"/>
                  </a:cubicBezTo>
                  <a:cubicBezTo>
                    <a:pt x="688" y="743"/>
                    <a:pt x="686" y="744"/>
                    <a:pt x="688" y="742"/>
                  </a:cubicBezTo>
                  <a:cubicBezTo>
                    <a:pt x="688" y="742"/>
                    <a:pt x="691" y="740"/>
                    <a:pt x="691" y="738"/>
                  </a:cubicBezTo>
                  <a:cubicBezTo>
                    <a:pt x="691" y="738"/>
                    <a:pt x="692" y="736"/>
                    <a:pt x="690" y="738"/>
                  </a:cubicBezTo>
                  <a:cubicBezTo>
                    <a:pt x="690" y="738"/>
                    <a:pt x="687" y="742"/>
                    <a:pt x="685" y="742"/>
                  </a:cubicBezTo>
                  <a:cubicBezTo>
                    <a:pt x="685" y="742"/>
                    <a:pt x="683" y="744"/>
                    <a:pt x="684" y="746"/>
                  </a:cubicBezTo>
                  <a:cubicBezTo>
                    <a:pt x="684" y="746"/>
                    <a:pt x="685" y="746"/>
                    <a:pt x="684" y="747"/>
                  </a:cubicBezTo>
                  <a:cubicBezTo>
                    <a:pt x="684" y="747"/>
                    <a:pt x="684" y="747"/>
                    <a:pt x="685" y="748"/>
                  </a:cubicBezTo>
                  <a:cubicBezTo>
                    <a:pt x="685" y="748"/>
                    <a:pt x="687" y="751"/>
                    <a:pt x="683" y="751"/>
                  </a:cubicBezTo>
                  <a:cubicBezTo>
                    <a:pt x="683" y="751"/>
                    <a:pt x="680" y="751"/>
                    <a:pt x="679" y="750"/>
                  </a:cubicBezTo>
                  <a:cubicBezTo>
                    <a:pt x="679" y="750"/>
                    <a:pt x="679" y="747"/>
                    <a:pt x="677" y="750"/>
                  </a:cubicBezTo>
                  <a:cubicBezTo>
                    <a:pt x="677" y="750"/>
                    <a:pt x="674" y="755"/>
                    <a:pt x="672" y="757"/>
                  </a:cubicBezTo>
                  <a:cubicBezTo>
                    <a:pt x="672" y="757"/>
                    <a:pt x="667" y="762"/>
                    <a:pt x="668" y="764"/>
                  </a:cubicBezTo>
                  <a:cubicBezTo>
                    <a:pt x="668" y="764"/>
                    <a:pt x="671" y="765"/>
                    <a:pt x="669" y="766"/>
                  </a:cubicBezTo>
                  <a:cubicBezTo>
                    <a:pt x="669" y="766"/>
                    <a:pt x="668" y="766"/>
                    <a:pt x="667" y="765"/>
                  </a:cubicBezTo>
                  <a:cubicBezTo>
                    <a:pt x="667" y="765"/>
                    <a:pt x="666" y="765"/>
                    <a:pt x="665" y="767"/>
                  </a:cubicBezTo>
                  <a:cubicBezTo>
                    <a:pt x="665" y="767"/>
                    <a:pt x="662" y="770"/>
                    <a:pt x="665" y="771"/>
                  </a:cubicBezTo>
                  <a:cubicBezTo>
                    <a:pt x="665" y="771"/>
                    <a:pt x="665" y="771"/>
                    <a:pt x="666" y="772"/>
                  </a:cubicBezTo>
                  <a:cubicBezTo>
                    <a:pt x="666" y="772"/>
                    <a:pt x="668" y="772"/>
                    <a:pt x="667" y="773"/>
                  </a:cubicBezTo>
                  <a:close/>
                  <a:moveTo>
                    <a:pt x="706" y="796"/>
                  </a:moveTo>
                  <a:cubicBezTo>
                    <a:pt x="706" y="796"/>
                    <a:pt x="705" y="797"/>
                    <a:pt x="705" y="800"/>
                  </a:cubicBezTo>
                  <a:cubicBezTo>
                    <a:pt x="705" y="800"/>
                    <a:pt x="705" y="800"/>
                    <a:pt x="704" y="801"/>
                  </a:cubicBezTo>
                  <a:cubicBezTo>
                    <a:pt x="695" y="808"/>
                    <a:pt x="695" y="808"/>
                    <a:pt x="695" y="808"/>
                  </a:cubicBezTo>
                  <a:cubicBezTo>
                    <a:pt x="695" y="808"/>
                    <a:pt x="694" y="807"/>
                    <a:pt x="693" y="809"/>
                  </a:cubicBezTo>
                  <a:cubicBezTo>
                    <a:pt x="693" y="809"/>
                    <a:pt x="692" y="809"/>
                    <a:pt x="692" y="808"/>
                  </a:cubicBezTo>
                  <a:cubicBezTo>
                    <a:pt x="692" y="808"/>
                    <a:pt x="692" y="808"/>
                    <a:pt x="691" y="809"/>
                  </a:cubicBezTo>
                  <a:cubicBezTo>
                    <a:pt x="691" y="809"/>
                    <a:pt x="690" y="808"/>
                    <a:pt x="689" y="809"/>
                  </a:cubicBezTo>
                  <a:cubicBezTo>
                    <a:pt x="683" y="810"/>
                    <a:pt x="683" y="810"/>
                    <a:pt x="683" y="810"/>
                  </a:cubicBezTo>
                  <a:cubicBezTo>
                    <a:pt x="683" y="810"/>
                    <a:pt x="681" y="811"/>
                    <a:pt x="684" y="809"/>
                  </a:cubicBezTo>
                  <a:cubicBezTo>
                    <a:pt x="684" y="809"/>
                    <a:pt x="691" y="807"/>
                    <a:pt x="688" y="807"/>
                  </a:cubicBezTo>
                  <a:cubicBezTo>
                    <a:pt x="688" y="807"/>
                    <a:pt x="685" y="807"/>
                    <a:pt x="687" y="806"/>
                  </a:cubicBezTo>
                  <a:cubicBezTo>
                    <a:pt x="687" y="806"/>
                    <a:pt x="694" y="801"/>
                    <a:pt x="697" y="796"/>
                  </a:cubicBezTo>
                  <a:cubicBezTo>
                    <a:pt x="697" y="796"/>
                    <a:pt x="703" y="786"/>
                    <a:pt x="695" y="779"/>
                  </a:cubicBezTo>
                  <a:cubicBezTo>
                    <a:pt x="695" y="779"/>
                    <a:pt x="691" y="780"/>
                    <a:pt x="687" y="784"/>
                  </a:cubicBezTo>
                  <a:cubicBezTo>
                    <a:pt x="687" y="784"/>
                    <a:pt x="685" y="790"/>
                    <a:pt x="683" y="790"/>
                  </a:cubicBezTo>
                  <a:cubicBezTo>
                    <a:pt x="683" y="790"/>
                    <a:pt x="677" y="790"/>
                    <a:pt x="675" y="787"/>
                  </a:cubicBezTo>
                  <a:cubicBezTo>
                    <a:pt x="675" y="787"/>
                    <a:pt x="672" y="786"/>
                    <a:pt x="674" y="786"/>
                  </a:cubicBezTo>
                  <a:cubicBezTo>
                    <a:pt x="674" y="786"/>
                    <a:pt x="675" y="787"/>
                    <a:pt x="677" y="784"/>
                  </a:cubicBezTo>
                  <a:cubicBezTo>
                    <a:pt x="677" y="784"/>
                    <a:pt x="680" y="783"/>
                    <a:pt x="680" y="782"/>
                  </a:cubicBezTo>
                  <a:cubicBezTo>
                    <a:pt x="680" y="782"/>
                    <a:pt x="682" y="779"/>
                    <a:pt x="685" y="777"/>
                  </a:cubicBezTo>
                  <a:cubicBezTo>
                    <a:pt x="685" y="777"/>
                    <a:pt x="687" y="775"/>
                    <a:pt x="688" y="774"/>
                  </a:cubicBezTo>
                  <a:cubicBezTo>
                    <a:pt x="688" y="774"/>
                    <a:pt x="688" y="772"/>
                    <a:pt x="686" y="772"/>
                  </a:cubicBezTo>
                  <a:cubicBezTo>
                    <a:pt x="686" y="772"/>
                    <a:pt x="682" y="777"/>
                    <a:pt x="679" y="769"/>
                  </a:cubicBezTo>
                  <a:cubicBezTo>
                    <a:pt x="679" y="769"/>
                    <a:pt x="679" y="761"/>
                    <a:pt x="677" y="764"/>
                  </a:cubicBezTo>
                  <a:cubicBezTo>
                    <a:pt x="677" y="764"/>
                    <a:pt x="676" y="769"/>
                    <a:pt x="672" y="770"/>
                  </a:cubicBezTo>
                  <a:cubicBezTo>
                    <a:pt x="672" y="770"/>
                    <a:pt x="670" y="771"/>
                    <a:pt x="668" y="770"/>
                  </a:cubicBezTo>
                  <a:cubicBezTo>
                    <a:pt x="668" y="770"/>
                    <a:pt x="666" y="769"/>
                    <a:pt x="668" y="769"/>
                  </a:cubicBezTo>
                  <a:cubicBezTo>
                    <a:pt x="668" y="769"/>
                    <a:pt x="671" y="768"/>
                    <a:pt x="673" y="764"/>
                  </a:cubicBezTo>
                  <a:cubicBezTo>
                    <a:pt x="673" y="764"/>
                    <a:pt x="676" y="761"/>
                    <a:pt x="675" y="759"/>
                  </a:cubicBezTo>
                  <a:cubicBezTo>
                    <a:pt x="675" y="759"/>
                    <a:pt x="675" y="758"/>
                    <a:pt x="678" y="757"/>
                  </a:cubicBezTo>
                  <a:cubicBezTo>
                    <a:pt x="678" y="757"/>
                    <a:pt x="684" y="752"/>
                    <a:pt x="687" y="755"/>
                  </a:cubicBezTo>
                  <a:cubicBezTo>
                    <a:pt x="687" y="755"/>
                    <a:pt x="689" y="757"/>
                    <a:pt x="687" y="760"/>
                  </a:cubicBezTo>
                  <a:cubicBezTo>
                    <a:pt x="687" y="760"/>
                    <a:pt x="686" y="763"/>
                    <a:pt x="689" y="765"/>
                  </a:cubicBezTo>
                  <a:cubicBezTo>
                    <a:pt x="689" y="765"/>
                    <a:pt x="693" y="768"/>
                    <a:pt x="694" y="766"/>
                  </a:cubicBezTo>
                  <a:cubicBezTo>
                    <a:pt x="694" y="766"/>
                    <a:pt x="699" y="762"/>
                    <a:pt x="701" y="763"/>
                  </a:cubicBezTo>
                  <a:cubicBezTo>
                    <a:pt x="701" y="763"/>
                    <a:pt x="705" y="764"/>
                    <a:pt x="705" y="766"/>
                  </a:cubicBezTo>
                  <a:cubicBezTo>
                    <a:pt x="705" y="766"/>
                    <a:pt x="704" y="768"/>
                    <a:pt x="703" y="769"/>
                  </a:cubicBezTo>
                  <a:cubicBezTo>
                    <a:pt x="703" y="769"/>
                    <a:pt x="703" y="770"/>
                    <a:pt x="702" y="771"/>
                  </a:cubicBezTo>
                  <a:cubicBezTo>
                    <a:pt x="702" y="771"/>
                    <a:pt x="699" y="772"/>
                    <a:pt x="701" y="775"/>
                  </a:cubicBezTo>
                  <a:cubicBezTo>
                    <a:pt x="706" y="782"/>
                    <a:pt x="706" y="782"/>
                    <a:pt x="706" y="782"/>
                  </a:cubicBezTo>
                  <a:cubicBezTo>
                    <a:pt x="706" y="782"/>
                    <a:pt x="708" y="789"/>
                    <a:pt x="707" y="793"/>
                  </a:cubicBezTo>
                  <a:cubicBezTo>
                    <a:pt x="707" y="794"/>
                    <a:pt x="706" y="796"/>
                    <a:pt x="706" y="796"/>
                  </a:cubicBezTo>
                  <a:close/>
                  <a:moveTo>
                    <a:pt x="451" y="788"/>
                  </a:moveTo>
                  <a:cubicBezTo>
                    <a:pt x="267" y="788"/>
                    <a:pt x="118" y="639"/>
                    <a:pt x="118" y="455"/>
                  </a:cubicBezTo>
                  <a:cubicBezTo>
                    <a:pt x="118" y="271"/>
                    <a:pt x="267" y="121"/>
                    <a:pt x="451" y="121"/>
                  </a:cubicBezTo>
                  <a:cubicBezTo>
                    <a:pt x="635" y="121"/>
                    <a:pt x="784" y="271"/>
                    <a:pt x="784" y="455"/>
                  </a:cubicBezTo>
                  <a:cubicBezTo>
                    <a:pt x="784" y="639"/>
                    <a:pt x="635" y="788"/>
                    <a:pt x="451" y="788"/>
                  </a:cubicBezTo>
                  <a:close/>
                  <a:moveTo>
                    <a:pt x="778" y="318"/>
                  </a:moveTo>
                  <a:cubicBezTo>
                    <a:pt x="775" y="310"/>
                    <a:pt x="775" y="303"/>
                    <a:pt x="777" y="296"/>
                  </a:cubicBezTo>
                  <a:cubicBezTo>
                    <a:pt x="779" y="290"/>
                    <a:pt x="784" y="285"/>
                    <a:pt x="792" y="282"/>
                  </a:cubicBezTo>
                  <a:cubicBezTo>
                    <a:pt x="797" y="280"/>
                    <a:pt x="801" y="279"/>
                    <a:pt x="805" y="279"/>
                  </a:cubicBezTo>
                  <a:cubicBezTo>
                    <a:pt x="808" y="280"/>
                    <a:pt x="811" y="280"/>
                    <a:pt x="814" y="282"/>
                  </a:cubicBezTo>
                  <a:cubicBezTo>
                    <a:pt x="817" y="283"/>
                    <a:pt x="819" y="285"/>
                    <a:pt x="821" y="287"/>
                  </a:cubicBezTo>
                  <a:cubicBezTo>
                    <a:pt x="824" y="289"/>
                    <a:pt x="826" y="293"/>
                    <a:pt x="828" y="297"/>
                  </a:cubicBezTo>
                  <a:cubicBezTo>
                    <a:pt x="831" y="305"/>
                    <a:pt x="831" y="312"/>
                    <a:pt x="829" y="318"/>
                  </a:cubicBezTo>
                  <a:cubicBezTo>
                    <a:pt x="826" y="325"/>
                    <a:pt x="821" y="330"/>
                    <a:pt x="813" y="333"/>
                  </a:cubicBezTo>
                  <a:cubicBezTo>
                    <a:pt x="806" y="336"/>
                    <a:pt x="799" y="336"/>
                    <a:pt x="792" y="334"/>
                  </a:cubicBezTo>
                  <a:cubicBezTo>
                    <a:pt x="786" y="331"/>
                    <a:pt x="781" y="325"/>
                    <a:pt x="778" y="318"/>
                  </a:cubicBezTo>
                  <a:close/>
                  <a:moveTo>
                    <a:pt x="841" y="337"/>
                  </a:moveTo>
                  <a:cubicBezTo>
                    <a:pt x="843" y="348"/>
                    <a:pt x="843" y="348"/>
                    <a:pt x="843" y="348"/>
                  </a:cubicBezTo>
                  <a:cubicBezTo>
                    <a:pt x="802" y="358"/>
                    <a:pt x="802" y="358"/>
                    <a:pt x="802" y="358"/>
                  </a:cubicBezTo>
                  <a:cubicBezTo>
                    <a:pt x="809" y="386"/>
                    <a:pt x="809" y="386"/>
                    <a:pt x="809" y="386"/>
                  </a:cubicBezTo>
                  <a:cubicBezTo>
                    <a:pt x="801" y="388"/>
                    <a:pt x="801" y="388"/>
                    <a:pt x="801" y="388"/>
                  </a:cubicBezTo>
                  <a:cubicBezTo>
                    <a:pt x="791" y="349"/>
                    <a:pt x="791" y="349"/>
                    <a:pt x="791" y="349"/>
                  </a:cubicBezTo>
                  <a:lnTo>
                    <a:pt x="841" y="337"/>
                  </a:lnTo>
                  <a:close/>
                  <a:moveTo>
                    <a:pt x="851" y="525"/>
                  </a:moveTo>
                  <a:cubicBezTo>
                    <a:pt x="815" y="528"/>
                    <a:pt x="815" y="528"/>
                    <a:pt x="815" y="528"/>
                  </a:cubicBezTo>
                  <a:cubicBezTo>
                    <a:pt x="847" y="545"/>
                    <a:pt x="847" y="545"/>
                    <a:pt x="847" y="545"/>
                  </a:cubicBezTo>
                  <a:cubicBezTo>
                    <a:pt x="844" y="562"/>
                    <a:pt x="844" y="562"/>
                    <a:pt x="844" y="562"/>
                  </a:cubicBezTo>
                  <a:cubicBezTo>
                    <a:pt x="793" y="552"/>
                    <a:pt x="793" y="552"/>
                    <a:pt x="793" y="552"/>
                  </a:cubicBezTo>
                  <a:cubicBezTo>
                    <a:pt x="795" y="541"/>
                    <a:pt x="795" y="541"/>
                    <a:pt x="795" y="541"/>
                  </a:cubicBezTo>
                  <a:cubicBezTo>
                    <a:pt x="835" y="549"/>
                    <a:pt x="835" y="549"/>
                    <a:pt x="835" y="549"/>
                  </a:cubicBezTo>
                  <a:cubicBezTo>
                    <a:pt x="798" y="530"/>
                    <a:pt x="798" y="530"/>
                    <a:pt x="798" y="530"/>
                  </a:cubicBezTo>
                  <a:cubicBezTo>
                    <a:pt x="800" y="519"/>
                    <a:pt x="800" y="519"/>
                    <a:pt x="800" y="519"/>
                  </a:cubicBezTo>
                  <a:cubicBezTo>
                    <a:pt x="842" y="517"/>
                    <a:pt x="842" y="517"/>
                    <a:pt x="842" y="517"/>
                  </a:cubicBezTo>
                  <a:cubicBezTo>
                    <a:pt x="802" y="508"/>
                    <a:pt x="802" y="508"/>
                    <a:pt x="802" y="508"/>
                  </a:cubicBezTo>
                  <a:cubicBezTo>
                    <a:pt x="804" y="498"/>
                    <a:pt x="804" y="498"/>
                    <a:pt x="804" y="498"/>
                  </a:cubicBezTo>
                  <a:cubicBezTo>
                    <a:pt x="855" y="508"/>
                    <a:pt x="855" y="508"/>
                    <a:pt x="855" y="508"/>
                  </a:cubicBezTo>
                  <a:lnTo>
                    <a:pt x="851" y="525"/>
                  </a:lnTo>
                  <a:close/>
                  <a:moveTo>
                    <a:pt x="815" y="474"/>
                  </a:moveTo>
                  <a:cubicBezTo>
                    <a:pt x="816" y="476"/>
                    <a:pt x="818" y="477"/>
                    <a:pt x="819" y="478"/>
                  </a:cubicBezTo>
                  <a:cubicBezTo>
                    <a:pt x="821" y="478"/>
                    <a:pt x="824" y="478"/>
                    <a:pt x="828" y="478"/>
                  </a:cubicBezTo>
                  <a:cubicBezTo>
                    <a:pt x="857" y="479"/>
                    <a:pt x="857" y="479"/>
                    <a:pt x="857" y="479"/>
                  </a:cubicBezTo>
                  <a:cubicBezTo>
                    <a:pt x="856" y="491"/>
                    <a:pt x="856" y="491"/>
                    <a:pt x="856" y="491"/>
                  </a:cubicBezTo>
                  <a:cubicBezTo>
                    <a:pt x="829" y="490"/>
                    <a:pt x="829" y="490"/>
                    <a:pt x="829" y="490"/>
                  </a:cubicBezTo>
                  <a:cubicBezTo>
                    <a:pt x="823" y="490"/>
                    <a:pt x="819" y="489"/>
                    <a:pt x="816" y="489"/>
                  </a:cubicBezTo>
                  <a:cubicBezTo>
                    <a:pt x="814" y="488"/>
                    <a:pt x="812" y="487"/>
                    <a:pt x="810" y="485"/>
                  </a:cubicBezTo>
                  <a:cubicBezTo>
                    <a:pt x="808" y="483"/>
                    <a:pt x="807" y="481"/>
                    <a:pt x="806" y="478"/>
                  </a:cubicBezTo>
                  <a:cubicBezTo>
                    <a:pt x="805" y="475"/>
                    <a:pt x="805" y="472"/>
                    <a:pt x="805" y="467"/>
                  </a:cubicBezTo>
                  <a:cubicBezTo>
                    <a:pt x="805" y="462"/>
                    <a:pt x="806" y="458"/>
                    <a:pt x="807" y="455"/>
                  </a:cubicBezTo>
                  <a:cubicBezTo>
                    <a:pt x="808" y="452"/>
                    <a:pt x="810" y="450"/>
                    <a:pt x="812" y="448"/>
                  </a:cubicBezTo>
                  <a:cubicBezTo>
                    <a:pt x="813" y="447"/>
                    <a:pt x="815" y="446"/>
                    <a:pt x="817" y="445"/>
                  </a:cubicBezTo>
                  <a:cubicBezTo>
                    <a:pt x="820" y="445"/>
                    <a:pt x="825" y="444"/>
                    <a:pt x="831" y="445"/>
                  </a:cubicBezTo>
                  <a:cubicBezTo>
                    <a:pt x="858" y="446"/>
                    <a:pt x="858" y="446"/>
                    <a:pt x="858" y="446"/>
                  </a:cubicBezTo>
                  <a:cubicBezTo>
                    <a:pt x="858" y="457"/>
                    <a:pt x="858" y="457"/>
                    <a:pt x="858" y="457"/>
                  </a:cubicBezTo>
                  <a:cubicBezTo>
                    <a:pt x="830" y="456"/>
                    <a:pt x="830" y="456"/>
                    <a:pt x="830" y="456"/>
                  </a:cubicBezTo>
                  <a:cubicBezTo>
                    <a:pt x="825" y="456"/>
                    <a:pt x="822" y="456"/>
                    <a:pt x="821" y="456"/>
                  </a:cubicBezTo>
                  <a:cubicBezTo>
                    <a:pt x="819" y="457"/>
                    <a:pt x="817" y="458"/>
                    <a:pt x="816" y="459"/>
                  </a:cubicBezTo>
                  <a:cubicBezTo>
                    <a:pt x="814" y="461"/>
                    <a:pt x="814" y="464"/>
                    <a:pt x="813" y="467"/>
                  </a:cubicBezTo>
                  <a:cubicBezTo>
                    <a:pt x="813" y="470"/>
                    <a:pt x="814" y="473"/>
                    <a:pt x="815" y="4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0" name="Freeform 85"/>
            <p:cNvSpPr/>
            <p:nvPr/>
          </p:nvSpPr>
          <p:spPr bwMode="auto">
            <a:xfrm>
              <a:off x="1913" y="749"/>
              <a:ext cx="42" cy="40"/>
            </a:xfrm>
            <a:custGeom>
              <a:avLst/>
              <a:gdLst>
                <a:gd name="T0" fmla="*/ 13 w 22"/>
                <a:gd name="T1" fmla="*/ 20 h 21"/>
                <a:gd name="T2" fmla="*/ 18 w 22"/>
                <a:gd name="T3" fmla="*/ 20 h 21"/>
                <a:gd name="T4" fmla="*/ 21 w 22"/>
                <a:gd name="T5" fmla="*/ 18 h 21"/>
                <a:gd name="T6" fmla="*/ 22 w 22"/>
                <a:gd name="T7" fmla="*/ 13 h 21"/>
                <a:gd name="T8" fmla="*/ 20 w 22"/>
                <a:gd name="T9" fmla="*/ 8 h 21"/>
                <a:gd name="T10" fmla="*/ 13 w 22"/>
                <a:gd name="T11" fmla="*/ 3 h 21"/>
                <a:gd name="T12" fmla="*/ 9 w 22"/>
                <a:gd name="T13" fmla="*/ 0 h 21"/>
                <a:gd name="T14" fmla="*/ 0 w 22"/>
                <a:gd name="T15" fmla="*/ 12 h 21"/>
                <a:gd name="T16" fmla="*/ 5 w 22"/>
                <a:gd name="T17" fmla="*/ 16 h 21"/>
                <a:gd name="T18" fmla="*/ 13 w 22"/>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1">
                  <a:moveTo>
                    <a:pt x="13" y="20"/>
                  </a:moveTo>
                  <a:cubicBezTo>
                    <a:pt x="15" y="21"/>
                    <a:pt x="16" y="21"/>
                    <a:pt x="18" y="20"/>
                  </a:cubicBezTo>
                  <a:cubicBezTo>
                    <a:pt x="19" y="20"/>
                    <a:pt x="20" y="19"/>
                    <a:pt x="21" y="18"/>
                  </a:cubicBezTo>
                  <a:cubicBezTo>
                    <a:pt x="22" y="16"/>
                    <a:pt x="22" y="14"/>
                    <a:pt x="22" y="13"/>
                  </a:cubicBezTo>
                  <a:cubicBezTo>
                    <a:pt x="22" y="11"/>
                    <a:pt x="21" y="10"/>
                    <a:pt x="20" y="8"/>
                  </a:cubicBezTo>
                  <a:cubicBezTo>
                    <a:pt x="19" y="7"/>
                    <a:pt x="16" y="6"/>
                    <a:pt x="13" y="3"/>
                  </a:cubicBezTo>
                  <a:cubicBezTo>
                    <a:pt x="9" y="0"/>
                    <a:pt x="9" y="0"/>
                    <a:pt x="9" y="0"/>
                  </a:cubicBezTo>
                  <a:cubicBezTo>
                    <a:pt x="0" y="12"/>
                    <a:pt x="0" y="12"/>
                    <a:pt x="0" y="12"/>
                  </a:cubicBezTo>
                  <a:cubicBezTo>
                    <a:pt x="5" y="16"/>
                    <a:pt x="5" y="16"/>
                    <a:pt x="5" y="16"/>
                  </a:cubicBezTo>
                  <a:cubicBezTo>
                    <a:pt x="9" y="18"/>
                    <a:pt x="12" y="20"/>
                    <a:pt x="1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1" name="Freeform 86"/>
            <p:cNvSpPr/>
            <p:nvPr/>
          </p:nvSpPr>
          <p:spPr bwMode="auto">
            <a:xfrm>
              <a:off x="1636" y="2110"/>
              <a:ext cx="35" cy="54"/>
            </a:xfrm>
            <a:custGeom>
              <a:avLst/>
              <a:gdLst>
                <a:gd name="T0" fmla="*/ 4 w 18"/>
                <a:gd name="T1" fmla="*/ 3 h 28"/>
                <a:gd name="T2" fmla="*/ 6 w 18"/>
                <a:gd name="T3" fmla="*/ 6 h 28"/>
                <a:gd name="T4" fmla="*/ 7 w 18"/>
                <a:gd name="T5" fmla="*/ 9 h 28"/>
                <a:gd name="T6" fmla="*/ 7 w 18"/>
                <a:gd name="T7" fmla="*/ 12 h 28"/>
                <a:gd name="T8" fmla="*/ 6 w 18"/>
                <a:gd name="T9" fmla="*/ 13 h 28"/>
                <a:gd name="T10" fmla="*/ 3 w 18"/>
                <a:gd name="T11" fmla="*/ 19 h 28"/>
                <a:gd name="T12" fmla="*/ 3 w 18"/>
                <a:gd name="T13" fmla="*/ 25 h 28"/>
                <a:gd name="T14" fmla="*/ 8 w 18"/>
                <a:gd name="T15" fmla="*/ 22 h 28"/>
                <a:gd name="T16" fmla="*/ 10 w 18"/>
                <a:gd name="T17" fmla="*/ 21 h 28"/>
                <a:gd name="T18" fmla="*/ 11 w 18"/>
                <a:gd name="T19" fmla="*/ 19 h 28"/>
                <a:gd name="T20" fmla="*/ 15 w 18"/>
                <a:gd name="T21" fmla="*/ 13 h 28"/>
                <a:gd name="T22" fmla="*/ 18 w 18"/>
                <a:gd name="T23" fmla="*/ 7 h 28"/>
                <a:gd name="T24" fmla="*/ 18 w 18"/>
                <a:gd name="T25" fmla="*/ 4 h 28"/>
                <a:gd name="T26" fmla="*/ 12 w 18"/>
                <a:gd name="T27" fmla="*/ 1 h 28"/>
                <a:gd name="T28" fmla="*/ 8 w 18"/>
                <a:gd name="T29" fmla="*/ 0 h 28"/>
                <a:gd name="T30" fmla="*/ 4 w 18"/>
                <a:gd name="T31" fmla="*/ 0 h 28"/>
                <a:gd name="T32" fmla="*/ 4 w 18"/>
                <a:gd name="T3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8">
                  <a:moveTo>
                    <a:pt x="4" y="3"/>
                  </a:moveTo>
                  <a:cubicBezTo>
                    <a:pt x="4" y="4"/>
                    <a:pt x="6" y="6"/>
                    <a:pt x="6" y="6"/>
                  </a:cubicBezTo>
                  <a:cubicBezTo>
                    <a:pt x="6" y="8"/>
                    <a:pt x="7" y="9"/>
                    <a:pt x="7" y="9"/>
                  </a:cubicBezTo>
                  <a:cubicBezTo>
                    <a:pt x="8" y="10"/>
                    <a:pt x="7" y="12"/>
                    <a:pt x="7" y="12"/>
                  </a:cubicBezTo>
                  <a:cubicBezTo>
                    <a:pt x="7" y="12"/>
                    <a:pt x="6" y="13"/>
                    <a:pt x="6" y="13"/>
                  </a:cubicBezTo>
                  <a:cubicBezTo>
                    <a:pt x="6" y="16"/>
                    <a:pt x="3" y="19"/>
                    <a:pt x="3" y="19"/>
                  </a:cubicBezTo>
                  <a:cubicBezTo>
                    <a:pt x="0" y="21"/>
                    <a:pt x="3" y="25"/>
                    <a:pt x="3" y="25"/>
                  </a:cubicBezTo>
                  <a:cubicBezTo>
                    <a:pt x="4" y="28"/>
                    <a:pt x="8" y="22"/>
                    <a:pt x="8" y="22"/>
                  </a:cubicBezTo>
                  <a:cubicBezTo>
                    <a:pt x="9" y="21"/>
                    <a:pt x="10" y="21"/>
                    <a:pt x="10" y="21"/>
                  </a:cubicBezTo>
                  <a:cubicBezTo>
                    <a:pt x="10" y="20"/>
                    <a:pt x="10" y="20"/>
                    <a:pt x="11" y="19"/>
                  </a:cubicBezTo>
                  <a:cubicBezTo>
                    <a:pt x="12" y="16"/>
                    <a:pt x="15" y="13"/>
                    <a:pt x="15" y="13"/>
                  </a:cubicBezTo>
                  <a:cubicBezTo>
                    <a:pt x="15" y="12"/>
                    <a:pt x="18" y="7"/>
                    <a:pt x="18" y="7"/>
                  </a:cubicBezTo>
                  <a:cubicBezTo>
                    <a:pt x="18" y="6"/>
                    <a:pt x="18" y="4"/>
                    <a:pt x="18" y="4"/>
                  </a:cubicBezTo>
                  <a:cubicBezTo>
                    <a:pt x="17" y="3"/>
                    <a:pt x="12" y="1"/>
                    <a:pt x="12" y="1"/>
                  </a:cubicBezTo>
                  <a:cubicBezTo>
                    <a:pt x="12" y="1"/>
                    <a:pt x="10" y="1"/>
                    <a:pt x="8" y="0"/>
                  </a:cubicBezTo>
                  <a:cubicBezTo>
                    <a:pt x="6" y="0"/>
                    <a:pt x="4" y="0"/>
                    <a:pt x="4" y="0"/>
                  </a:cubicBezTo>
                  <a:cubicBezTo>
                    <a:pt x="1" y="1"/>
                    <a:pt x="4"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2" name="Freeform 87"/>
            <p:cNvSpPr/>
            <p:nvPr/>
          </p:nvSpPr>
          <p:spPr bwMode="auto">
            <a:xfrm>
              <a:off x="2152" y="1076"/>
              <a:ext cx="68" cy="67"/>
            </a:xfrm>
            <a:custGeom>
              <a:avLst/>
              <a:gdLst>
                <a:gd name="T0" fmla="*/ 24 w 36"/>
                <a:gd name="T1" fmla="*/ 32 h 35"/>
                <a:gd name="T2" fmla="*/ 35 w 36"/>
                <a:gd name="T3" fmla="*/ 23 h 35"/>
                <a:gd name="T4" fmla="*/ 35 w 36"/>
                <a:gd name="T5" fmla="*/ 11 h 35"/>
                <a:gd name="T6" fmla="*/ 26 w 36"/>
                <a:gd name="T7" fmla="*/ 2 h 35"/>
                <a:gd name="T8" fmla="*/ 12 w 36"/>
                <a:gd name="T9" fmla="*/ 3 h 35"/>
                <a:gd name="T10" fmla="*/ 1 w 36"/>
                <a:gd name="T11" fmla="*/ 12 h 35"/>
                <a:gd name="T12" fmla="*/ 1 w 36"/>
                <a:gd name="T13" fmla="*/ 24 h 35"/>
                <a:gd name="T14" fmla="*/ 10 w 36"/>
                <a:gd name="T15" fmla="*/ 33 h 35"/>
                <a:gd name="T16" fmla="*/ 24 w 36"/>
                <a:gd name="T17"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5">
                  <a:moveTo>
                    <a:pt x="24" y="32"/>
                  </a:moveTo>
                  <a:cubicBezTo>
                    <a:pt x="30" y="30"/>
                    <a:pt x="33" y="27"/>
                    <a:pt x="35" y="23"/>
                  </a:cubicBezTo>
                  <a:cubicBezTo>
                    <a:pt x="36" y="19"/>
                    <a:pt x="36" y="15"/>
                    <a:pt x="35" y="11"/>
                  </a:cubicBezTo>
                  <a:cubicBezTo>
                    <a:pt x="33" y="6"/>
                    <a:pt x="30" y="3"/>
                    <a:pt x="26" y="2"/>
                  </a:cubicBezTo>
                  <a:cubicBezTo>
                    <a:pt x="22" y="0"/>
                    <a:pt x="17" y="1"/>
                    <a:pt x="12" y="3"/>
                  </a:cubicBezTo>
                  <a:cubicBezTo>
                    <a:pt x="7" y="5"/>
                    <a:pt x="3" y="8"/>
                    <a:pt x="1" y="12"/>
                  </a:cubicBezTo>
                  <a:cubicBezTo>
                    <a:pt x="0" y="16"/>
                    <a:pt x="0" y="20"/>
                    <a:pt x="1" y="24"/>
                  </a:cubicBezTo>
                  <a:cubicBezTo>
                    <a:pt x="3" y="29"/>
                    <a:pt x="6" y="31"/>
                    <a:pt x="10" y="33"/>
                  </a:cubicBezTo>
                  <a:cubicBezTo>
                    <a:pt x="14" y="35"/>
                    <a:pt x="18" y="34"/>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4633" b="4633"/>
          <a:stretch/>
        </p:blipFill>
        <p:spPr>
          <a:xfrm>
            <a:off x="-42838" y="0"/>
            <a:ext cx="12234838" cy="6858000"/>
          </a:xfrm>
          <a:prstGeom prst="rect">
            <a:avLst/>
          </a:prstGeom>
        </p:spPr>
      </p:pic>
      <p:cxnSp>
        <p:nvCxnSpPr>
          <p:cNvPr id="78" name="直线连接符 77"/>
          <p:cNvCxnSpPr/>
          <p:nvPr/>
        </p:nvCxnSpPr>
        <p:spPr>
          <a:xfrm flipH="1">
            <a:off x="-14232" y="6811062"/>
            <a:ext cx="12192001"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947300" y="6220729"/>
            <a:ext cx="2297403" cy="638773"/>
          </a:xfrm>
          <a:prstGeom prst="rect">
            <a:avLst/>
          </a:prstGeom>
          <a:solidFill>
            <a:srgbClr val="F6D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16" name="Group 4"/>
          <p:cNvGrpSpPr>
            <a:grpSpLocks noChangeAspect="1"/>
          </p:cNvGrpSpPr>
          <p:nvPr/>
        </p:nvGrpSpPr>
        <p:grpSpPr bwMode="auto">
          <a:xfrm>
            <a:off x="5147429" y="6335649"/>
            <a:ext cx="1886143" cy="453653"/>
            <a:chOff x="2838" y="1917"/>
            <a:chExt cx="2004" cy="482"/>
          </a:xfrm>
          <a:solidFill>
            <a:srgbClr val="09234F"/>
          </a:solidFill>
        </p:grpSpPr>
        <p:sp>
          <p:nvSpPr>
            <p:cNvPr id="217" name="Freeform 5"/>
            <p:cNvSpPr/>
            <p:nvPr/>
          </p:nvSpPr>
          <p:spPr bwMode="auto">
            <a:xfrm>
              <a:off x="3174" y="1952"/>
              <a:ext cx="191" cy="302"/>
            </a:xfrm>
            <a:custGeom>
              <a:avLst/>
              <a:gdLst>
                <a:gd name="T0" fmla="*/ 97 w 100"/>
                <a:gd name="T1" fmla="*/ 25 h 156"/>
                <a:gd name="T2" fmla="*/ 98 w 100"/>
                <a:gd name="T3" fmla="*/ 138 h 156"/>
                <a:gd name="T4" fmla="*/ 85 w 100"/>
                <a:gd name="T5" fmla="*/ 153 h 156"/>
                <a:gd name="T6" fmla="*/ 49 w 100"/>
                <a:gd name="T7" fmla="*/ 117 h 156"/>
                <a:gd name="T8" fmla="*/ 57 w 100"/>
                <a:gd name="T9" fmla="*/ 123 h 156"/>
                <a:gd name="T10" fmla="*/ 57 w 100"/>
                <a:gd name="T11" fmla="*/ 119 h 156"/>
                <a:gd name="T12" fmla="*/ 77 w 100"/>
                <a:gd name="T13" fmla="*/ 134 h 156"/>
                <a:gd name="T14" fmla="*/ 83 w 100"/>
                <a:gd name="T15" fmla="*/ 121 h 156"/>
                <a:gd name="T16" fmla="*/ 76 w 100"/>
                <a:gd name="T17" fmla="*/ 31 h 156"/>
                <a:gd name="T18" fmla="*/ 66 w 100"/>
                <a:gd name="T19" fmla="*/ 7 h 156"/>
                <a:gd name="T20" fmla="*/ 0 w 100"/>
                <a:gd name="T21" fmla="*/ 28 h 156"/>
                <a:gd name="T22" fmla="*/ 1 w 100"/>
                <a:gd name="T23" fmla="*/ 26 h 156"/>
                <a:gd name="T24" fmla="*/ 58 w 100"/>
                <a:gd name="T25" fmla="*/ 4 h 156"/>
                <a:gd name="T26" fmla="*/ 97 w 100"/>
                <a:gd name="T27" fmla="*/ 2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56">
                  <a:moveTo>
                    <a:pt x="97" y="25"/>
                  </a:moveTo>
                  <a:cubicBezTo>
                    <a:pt x="87" y="33"/>
                    <a:pt x="100" y="117"/>
                    <a:pt x="98" y="138"/>
                  </a:cubicBezTo>
                  <a:cubicBezTo>
                    <a:pt x="96" y="153"/>
                    <a:pt x="93" y="156"/>
                    <a:pt x="85" y="153"/>
                  </a:cubicBezTo>
                  <a:cubicBezTo>
                    <a:pt x="75" y="149"/>
                    <a:pt x="51" y="124"/>
                    <a:pt x="49" y="117"/>
                  </a:cubicBezTo>
                  <a:cubicBezTo>
                    <a:pt x="50" y="117"/>
                    <a:pt x="55" y="122"/>
                    <a:pt x="57" y="123"/>
                  </a:cubicBezTo>
                  <a:cubicBezTo>
                    <a:pt x="57" y="121"/>
                    <a:pt x="56" y="121"/>
                    <a:pt x="57" y="119"/>
                  </a:cubicBezTo>
                  <a:cubicBezTo>
                    <a:pt x="61" y="123"/>
                    <a:pt x="74" y="133"/>
                    <a:pt x="77" y="134"/>
                  </a:cubicBezTo>
                  <a:cubicBezTo>
                    <a:pt x="84" y="134"/>
                    <a:pt x="81" y="126"/>
                    <a:pt x="83" y="121"/>
                  </a:cubicBezTo>
                  <a:cubicBezTo>
                    <a:pt x="82" y="103"/>
                    <a:pt x="75" y="47"/>
                    <a:pt x="76" y="31"/>
                  </a:cubicBezTo>
                  <a:cubicBezTo>
                    <a:pt x="75" y="20"/>
                    <a:pt x="75" y="10"/>
                    <a:pt x="66" y="7"/>
                  </a:cubicBezTo>
                  <a:cubicBezTo>
                    <a:pt x="42" y="8"/>
                    <a:pt x="23" y="28"/>
                    <a:pt x="0" y="28"/>
                  </a:cubicBezTo>
                  <a:cubicBezTo>
                    <a:pt x="0" y="27"/>
                    <a:pt x="1" y="27"/>
                    <a:pt x="1" y="26"/>
                  </a:cubicBezTo>
                  <a:cubicBezTo>
                    <a:pt x="8" y="17"/>
                    <a:pt x="58" y="4"/>
                    <a:pt x="58" y="4"/>
                  </a:cubicBezTo>
                  <a:cubicBezTo>
                    <a:pt x="73" y="0"/>
                    <a:pt x="97" y="4"/>
                    <a:pt x="9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18" name="Freeform 6"/>
            <p:cNvSpPr/>
            <p:nvPr/>
          </p:nvSpPr>
          <p:spPr bwMode="auto">
            <a:xfrm>
              <a:off x="3254" y="1985"/>
              <a:ext cx="48" cy="39"/>
            </a:xfrm>
            <a:custGeom>
              <a:avLst/>
              <a:gdLst>
                <a:gd name="T0" fmla="*/ 7 w 25"/>
                <a:gd name="T1" fmla="*/ 1 h 20"/>
                <a:gd name="T2" fmla="*/ 24 w 25"/>
                <a:gd name="T3" fmla="*/ 9 h 20"/>
                <a:gd name="T4" fmla="*/ 24 w 25"/>
                <a:gd name="T5" fmla="*/ 16 h 20"/>
                <a:gd name="T6" fmla="*/ 12 w 25"/>
                <a:gd name="T7" fmla="*/ 17 h 20"/>
                <a:gd name="T8" fmla="*/ 1 w 25"/>
                <a:gd name="T9" fmla="*/ 5 h 20"/>
                <a:gd name="T10" fmla="*/ 7 w 25"/>
                <a:gd name="T11" fmla="*/ 1 h 20"/>
              </a:gdLst>
              <a:ahLst/>
              <a:cxnLst>
                <a:cxn ang="0">
                  <a:pos x="T0" y="T1"/>
                </a:cxn>
                <a:cxn ang="0">
                  <a:pos x="T2" y="T3"/>
                </a:cxn>
                <a:cxn ang="0">
                  <a:pos x="T4" y="T5"/>
                </a:cxn>
                <a:cxn ang="0">
                  <a:pos x="T6" y="T7"/>
                </a:cxn>
                <a:cxn ang="0">
                  <a:pos x="T8" y="T9"/>
                </a:cxn>
                <a:cxn ang="0">
                  <a:pos x="T10" y="T11"/>
                </a:cxn>
              </a:cxnLst>
              <a:rect l="0" t="0" r="r" b="b"/>
              <a:pathLst>
                <a:path w="25" h="20">
                  <a:moveTo>
                    <a:pt x="7" y="1"/>
                  </a:moveTo>
                  <a:cubicBezTo>
                    <a:pt x="12" y="2"/>
                    <a:pt x="17" y="1"/>
                    <a:pt x="24" y="9"/>
                  </a:cubicBezTo>
                  <a:cubicBezTo>
                    <a:pt x="25" y="11"/>
                    <a:pt x="25" y="13"/>
                    <a:pt x="24" y="16"/>
                  </a:cubicBezTo>
                  <a:cubicBezTo>
                    <a:pt x="23" y="18"/>
                    <a:pt x="15" y="20"/>
                    <a:pt x="12" y="17"/>
                  </a:cubicBezTo>
                  <a:cubicBezTo>
                    <a:pt x="9" y="13"/>
                    <a:pt x="2" y="8"/>
                    <a:pt x="1" y="5"/>
                  </a:cubicBezTo>
                  <a:cubicBezTo>
                    <a:pt x="0" y="2"/>
                    <a:pt x="5"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19" name="Freeform 7"/>
            <p:cNvSpPr/>
            <p:nvPr/>
          </p:nvSpPr>
          <p:spPr bwMode="auto">
            <a:xfrm>
              <a:off x="3124" y="2020"/>
              <a:ext cx="27" cy="180"/>
            </a:xfrm>
            <a:custGeom>
              <a:avLst/>
              <a:gdLst>
                <a:gd name="T0" fmla="*/ 5 w 14"/>
                <a:gd name="T1" fmla="*/ 0 h 93"/>
                <a:gd name="T2" fmla="*/ 8 w 14"/>
                <a:gd name="T3" fmla="*/ 9 h 93"/>
                <a:gd name="T4" fmla="*/ 14 w 14"/>
                <a:gd name="T5" fmla="*/ 91 h 93"/>
                <a:gd name="T6" fmla="*/ 9 w 14"/>
                <a:gd name="T7" fmla="*/ 93 h 93"/>
                <a:gd name="T8" fmla="*/ 1 w 14"/>
                <a:gd name="T9" fmla="*/ 86 h 93"/>
                <a:gd name="T10" fmla="*/ 3 w 14"/>
                <a:gd name="T11" fmla="*/ 6 h 93"/>
                <a:gd name="T12" fmla="*/ 5 w 14"/>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4" h="93">
                  <a:moveTo>
                    <a:pt x="5" y="0"/>
                  </a:moveTo>
                  <a:cubicBezTo>
                    <a:pt x="6" y="1"/>
                    <a:pt x="8" y="1"/>
                    <a:pt x="8" y="9"/>
                  </a:cubicBezTo>
                  <a:cubicBezTo>
                    <a:pt x="9" y="10"/>
                    <a:pt x="10" y="90"/>
                    <a:pt x="14" y="91"/>
                  </a:cubicBezTo>
                  <a:cubicBezTo>
                    <a:pt x="11" y="92"/>
                    <a:pt x="12" y="93"/>
                    <a:pt x="9" y="93"/>
                  </a:cubicBezTo>
                  <a:cubicBezTo>
                    <a:pt x="6" y="90"/>
                    <a:pt x="3" y="90"/>
                    <a:pt x="1" y="86"/>
                  </a:cubicBezTo>
                  <a:cubicBezTo>
                    <a:pt x="4" y="67"/>
                    <a:pt x="0" y="31"/>
                    <a:pt x="3" y="6"/>
                  </a:cubicBezTo>
                  <a:cubicBezTo>
                    <a:pt x="3" y="3"/>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0" name="Freeform 8"/>
            <p:cNvSpPr/>
            <p:nvPr/>
          </p:nvSpPr>
          <p:spPr bwMode="auto">
            <a:xfrm>
              <a:off x="2838" y="2053"/>
              <a:ext cx="99" cy="46"/>
            </a:xfrm>
            <a:custGeom>
              <a:avLst/>
              <a:gdLst>
                <a:gd name="T0" fmla="*/ 52 w 52"/>
                <a:gd name="T1" fmla="*/ 24 h 24"/>
                <a:gd name="T2" fmla="*/ 33 w 52"/>
                <a:gd name="T3" fmla="*/ 16 h 24"/>
                <a:gd name="T4" fmla="*/ 17 w 52"/>
                <a:gd name="T5" fmla="*/ 9 h 24"/>
                <a:gd name="T6" fmla="*/ 0 w 52"/>
                <a:gd name="T7" fmla="*/ 0 h 24"/>
                <a:gd name="T8" fmla="*/ 20 w 52"/>
                <a:gd name="T9" fmla="*/ 2 h 24"/>
                <a:gd name="T10" fmla="*/ 44 w 52"/>
                <a:gd name="T11" fmla="*/ 15 h 24"/>
                <a:gd name="T12" fmla="*/ 52 w 5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2" h="24">
                  <a:moveTo>
                    <a:pt x="52" y="24"/>
                  </a:moveTo>
                  <a:cubicBezTo>
                    <a:pt x="43" y="24"/>
                    <a:pt x="42" y="22"/>
                    <a:pt x="33" y="16"/>
                  </a:cubicBezTo>
                  <a:cubicBezTo>
                    <a:pt x="31" y="14"/>
                    <a:pt x="27" y="11"/>
                    <a:pt x="17" y="9"/>
                  </a:cubicBezTo>
                  <a:cubicBezTo>
                    <a:pt x="14" y="6"/>
                    <a:pt x="3" y="4"/>
                    <a:pt x="0" y="0"/>
                  </a:cubicBezTo>
                  <a:cubicBezTo>
                    <a:pt x="8" y="0"/>
                    <a:pt x="14" y="0"/>
                    <a:pt x="20" y="2"/>
                  </a:cubicBezTo>
                  <a:cubicBezTo>
                    <a:pt x="22" y="4"/>
                    <a:pt x="34" y="6"/>
                    <a:pt x="44" y="15"/>
                  </a:cubicBezTo>
                  <a:cubicBezTo>
                    <a:pt x="48" y="18"/>
                    <a:pt x="51" y="19"/>
                    <a:pt x="52"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1" name="Freeform 9"/>
            <p:cNvSpPr>
              <a:spLocks noEditPoints="1"/>
            </p:cNvSpPr>
            <p:nvPr/>
          </p:nvSpPr>
          <p:spPr bwMode="auto">
            <a:xfrm>
              <a:off x="2924" y="1917"/>
              <a:ext cx="164" cy="360"/>
            </a:xfrm>
            <a:custGeom>
              <a:avLst/>
              <a:gdLst>
                <a:gd name="T0" fmla="*/ 39 w 86"/>
                <a:gd name="T1" fmla="*/ 38 h 186"/>
                <a:gd name="T2" fmla="*/ 56 w 86"/>
                <a:gd name="T3" fmla="*/ 34 h 186"/>
                <a:gd name="T4" fmla="*/ 59 w 86"/>
                <a:gd name="T5" fmla="*/ 31 h 186"/>
                <a:gd name="T6" fmla="*/ 85 w 86"/>
                <a:gd name="T7" fmla="*/ 43 h 186"/>
                <a:gd name="T8" fmla="*/ 85 w 86"/>
                <a:gd name="T9" fmla="*/ 48 h 186"/>
                <a:gd name="T10" fmla="*/ 64 w 86"/>
                <a:gd name="T11" fmla="*/ 61 h 186"/>
                <a:gd name="T12" fmla="*/ 55 w 86"/>
                <a:gd name="T13" fmla="*/ 72 h 186"/>
                <a:gd name="T14" fmla="*/ 57 w 86"/>
                <a:gd name="T15" fmla="*/ 81 h 186"/>
                <a:gd name="T16" fmla="*/ 39 w 86"/>
                <a:gd name="T17" fmla="*/ 88 h 186"/>
                <a:gd name="T18" fmla="*/ 39 w 86"/>
                <a:gd name="T19" fmla="*/ 55 h 186"/>
                <a:gd name="T20" fmla="*/ 45 w 86"/>
                <a:gd name="T21" fmla="*/ 48 h 186"/>
                <a:gd name="T22" fmla="*/ 39 w 86"/>
                <a:gd name="T23" fmla="*/ 49 h 186"/>
                <a:gd name="T24" fmla="*/ 39 w 86"/>
                <a:gd name="T25" fmla="*/ 38 h 186"/>
                <a:gd name="T26" fmla="*/ 12 w 86"/>
                <a:gd name="T27" fmla="*/ 1 h 186"/>
                <a:gd name="T28" fmla="*/ 30 w 86"/>
                <a:gd name="T29" fmla="*/ 8 h 186"/>
                <a:gd name="T30" fmla="*/ 34 w 86"/>
                <a:gd name="T31" fmla="*/ 14 h 186"/>
                <a:gd name="T32" fmla="*/ 34 w 86"/>
                <a:gd name="T33" fmla="*/ 39 h 186"/>
                <a:gd name="T34" fmla="*/ 39 w 86"/>
                <a:gd name="T35" fmla="*/ 38 h 186"/>
                <a:gd name="T36" fmla="*/ 39 w 86"/>
                <a:gd name="T37" fmla="*/ 49 h 186"/>
                <a:gd name="T38" fmla="*/ 34 w 86"/>
                <a:gd name="T39" fmla="*/ 50 h 186"/>
                <a:gd name="T40" fmla="*/ 33 w 86"/>
                <a:gd name="T41" fmla="*/ 63 h 186"/>
                <a:gd name="T42" fmla="*/ 39 w 86"/>
                <a:gd name="T43" fmla="*/ 55 h 186"/>
                <a:gd name="T44" fmla="*/ 39 w 86"/>
                <a:gd name="T45" fmla="*/ 88 h 186"/>
                <a:gd name="T46" fmla="*/ 35 w 86"/>
                <a:gd name="T47" fmla="*/ 91 h 186"/>
                <a:gd name="T48" fmla="*/ 26 w 86"/>
                <a:gd name="T49" fmla="*/ 183 h 186"/>
                <a:gd name="T50" fmla="*/ 23 w 86"/>
                <a:gd name="T51" fmla="*/ 186 h 186"/>
                <a:gd name="T52" fmla="*/ 20 w 86"/>
                <a:gd name="T53" fmla="*/ 97 h 186"/>
                <a:gd name="T54" fmla="*/ 16 w 86"/>
                <a:gd name="T55" fmla="*/ 92 h 186"/>
                <a:gd name="T56" fmla="*/ 17 w 86"/>
                <a:gd name="T57" fmla="*/ 81 h 186"/>
                <a:gd name="T58" fmla="*/ 20 w 86"/>
                <a:gd name="T59" fmla="*/ 79 h 186"/>
                <a:gd name="T60" fmla="*/ 19 w 86"/>
                <a:gd name="T61" fmla="*/ 54 h 186"/>
                <a:gd name="T62" fmla="*/ 0 w 86"/>
                <a:gd name="T63" fmla="*/ 53 h 186"/>
                <a:gd name="T64" fmla="*/ 8 w 86"/>
                <a:gd name="T65" fmla="*/ 47 h 186"/>
                <a:gd name="T66" fmla="*/ 18 w 86"/>
                <a:gd name="T67" fmla="*/ 44 h 186"/>
                <a:gd name="T68" fmla="*/ 17 w 86"/>
                <a:gd name="T69" fmla="*/ 17 h 186"/>
                <a:gd name="T70" fmla="*/ 15 w 86"/>
                <a:gd name="T71" fmla="*/ 6 h 186"/>
                <a:gd name="T72" fmla="*/ 12 w 86"/>
                <a:gd name="T73" fmla="*/ 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86">
                  <a:moveTo>
                    <a:pt x="39" y="38"/>
                  </a:moveTo>
                  <a:cubicBezTo>
                    <a:pt x="45" y="37"/>
                    <a:pt x="50" y="35"/>
                    <a:pt x="56" y="34"/>
                  </a:cubicBezTo>
                  <a:cubicBezTo>
                    <a:pt x="56" y="33"/>
                    <a:pt x="59" y="32"/>
                    <a:pt x="59" y="31"/>
                  </a:cubicBezTo>
                  <a:cubicBezTo>
                    <a:pt x="75" y="29"/>
                    <a:pt x="85" y="39"/>
                    <a:pt x="85" y="43"/>
                  </a:cubicBezTo>
                  <a:cubicBezTo>
                    <a:pt x="86" y="45"/>
                    <a:pt x="86" y="46"/>
                    <a:pt x="85" y="48"/>
                  </a:cubicBezTo>
                  <a:cubicBezTo>
                    <a:pt x="83" y="52"/>
                    <a:pt x="65" y="60"/>
                    <a:pt x="64" y="61"/>
                  </a:cubicBezTo>
                  <a:cubicBezTo>
                    <a:pt x="57" y="66"/>
                    <a:pt x="55" y="68"/>
                    <a:pt x="55" y="72"/>
                  </a:cubicBezTo>
                  <a:cubicBezTo>
                    <a:pt x="57" y="73"/>
                    <a:pt x="60" y="78"/>
                    <a:pt x="57" y="81"/>
                  </a:cubicBezTo>
                  <a:cubicBezTo>
                    <a:pt x="53" y="82"/>
                    <a:pt x="45" y="85"/>
                    <a:pt x="39" y="88"/>
                  </a:cubicBezTo>
                  <a:cubicBezTo>
                    <a:pt x="39" y="55"/>
                    <a:pt x="39" y="55"/>
                    <a:pt x="39" y="55"/>
                  </a:cubicBezTo>
                  <a:cubicBezTo>
                    <a:pt x="45" y="48"/>
                    <a:pt x="45" y="48"/>
                    <a:pt x="45" y="48"/>
                  </a:cubicBezTo>
                  <a:cubicBezTo>
                    <a:pt x="39" y="49"/>
                    <a:pt x="39" y="49"/>
                    <a:pt x="39" y="49"/>
                  </a:cubicBezTo>
                  <a:lnTo>
                    <a:pt x="39" y="38"/>
                  </a:lnTo>
                  <a:close/>
                  <a:moveTo>
                    <a:pt x="12" y="1"/>
                  </a:moveTo>
                  <a:cubicBezTo>
                    <a:pt x="19" y="0"/>
                    <a:pt x="26" y="1"/>
                    <a:pt x="30" y="8"/>
                  </a:cubicBezTo>
                  <a:cubicBezTo>
                    <a:pt x="31" y="8"/>
                    <a:pt x="33" y="12"/>
                    <a:pt x="34" y="14"/>
                  </a:cubicBezTo>
                  <a:cubicBezTo>
                    <a:pt x="34" y="22"/>
                    <a:pt x="34" y="30"/>
                    <a:pt x="34" y="39"/>
                  </a:cubicBezTo>
                  <a:cubicBezTo>
                    <a:pt x="36" y="39"/>
                    <a:pt x="37" y="38"/>
                    <a:pt x="39" y="38"/>
                  </a:cubicBezTo>
                  <a:cubicBezTo>
                    <a:pt x="39" y="49"/>
                    <a:pt x="39" y="49"/>
                    <a:pt x="39" y="49"/>
                  </a:cubicBezTo>
                  <a:cubicBezTo>
                    <a:pt x="34" y="50"/>
                    <a:pt x="34" y="50"/>
                    <a:pt x="34" y="50"/>
                  </a:cubicBezTo>
                  <a:cubicBezTo>
                    <a:pt x="33" y="63"/>
                    <a:pt x="33" y="63"/>
                    <a:pt x="33" y="63"/>
                  </a:cubicBezTo>
                  <a:cubicBezTo>
                    <a:pt x="39" y="55"/>
                    <a:pt x="39" y="55"/>
                    <a:pt x="39" y="55"/>
                  </a:cubicBezTo>
                  <a:cubicBezTo>
                    <a:pt x="39" y="88"/>
                    <a:pt x="39" y="88"/>
                    <a:pt x="39" y="88"/>
                  </a:cubicBezTo>
                  <a:cubicBezTo>
                    <a:pt x="37" y="89"/>
                    <a:pt x="35" y="90"/>
                    <a:pt x="35" y="91"/>
                  </a:cubicBezTo>
                  <a:cubicBezTo>
                    <a:pt x="32" y="124"/>
                    <a:pt x="31" y="150"/>
                    <a:pt x="26" y="183"/>
                  </a:cubicBezTo>
                  <a:cubicBezTo>
                    <a:pt x="25" y="183"/>
                    <a:pt x="24" y="186"/>
                    <a:pt x="23" y="186"/>
                  </a:cubicBezTo>
                  <a:cubicBezTo>
                    <a:pt x="22" y="157"/>
                    <a:pt x="20" y="127"/>
                    <a:pt x="20" y="97"/>
                  </a:cubicBezTo>
                  <a:cubicBezTo>
                    <a:pt x="19" y="94"/>
                    <a:pt x="17" y="94"/>
                    <a:pt x="16" y="92"/>
                  </a:cubicBezTo>
                  <a:cubicBezTo>
                    <a:pt x="13" y="90"/>
                    <a:pt x="14" y="82"/>
                    <a:pt x="17" y="81"/>
                  </a:cubicBezTo>
                  <a:cubicBezTo>
                    <a:pt x="18" y="81"/>
                    <a:pt x="19" y="79"/>
                    <a:pt x="20" y="79"/>
                  </a:cubicBezTo>
                  <a:cubicBezTo>
                    <a:pt x="20" y="60"/>
                    <a:pt x="19" y="61"/>
                    <a:pt x="19" y="54"/>
                  </a:cubicBezTo>
                  <a:cubicBezTo>
                    <a:pt x="15" y="53"/>
                    <a:pt x="0" y="58"/>
                    <a:pt x="0" y="53"/>
                  </a:cubicBezTo>
                  <a:cubicBezTo>
                    <a:pt x="1" y="51"/>
                    <a:pt x="6" y="49"/>
                    <a:pt x="8" y="47"/>
                  </a:cubicBezTo>
                  <a:cubicBezTo>
                    <a:pt x="12" y="46"/>
                    <a:pt x="15" y="45"/>
                    <a:pt x="18" y="44"/>
                  </a:cubicBezTo>
                  <a:cubicBezTo>
                    <a:pt x="19" y="34"/>
                    <a:pt x="19" y="27"/>
                    <a:pt x="17" y="17"/>
                  </a:cubicBezTo>
                  <a:cubicBezTo>
                    <a:pt x="17" y="15"/>
                    <a:pt x="17" y="6"/>
                    <a:pt x="15" y="6"/>
                  </a:cubicBezTo>
                  <a:cubicBezTo>
                    <a:pt x="14" y="4"/>
                    <a:pt x="12" y="4"/>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2" name="Freeform 10"/>
            <p:cNvSpPr>
              <a:spLocks noEditPoints="1"/>
            </p:cNvSpPr>
            <p:nvPr/>
          </p:nvSpPr>
          <p:spPr bwMode="auto">
            <a:xfrm>
              <a:off x="3155" y="2012"/>
              <a:ext cx="154" cy="176"/>
            </a:xfrm>
            <a:custGeom>
              <a:avLst/>
              <a:gdLst>
                <a:gd name="T0" fmla="*/ 62 w 81"/>
                <a:gd name="T1" fmla="*/ 38 h 91"/>
                <a:gd name="T2" fmla="*/ 67 w 81"/>
                <a:gd name="T3" fmla="*/ 28 h 91"/>
                <a:gd name="T4" fmla="*/ 78 w 81"/>
                <a:gd name="T5" fmla="*/ 36 h 91"/>
                <a:gd name="T6" fmla="*/ 70 w 81"/>
                <a:gd name="T7" fmla="*/ 51 h 91"/>
                <a:gd name="T8" fmla="*/ 81 w 81"/>
                <a:gd name="T9" fmla="*/ 79 h 91"/>
                <a:gd name="T10" fmla="*/ 78 w 81"/>
                <a:gd name="T11" fmla="*/ 80 h 91"/>
                <a:gd name="T12" fmla="*/ 65 w 81"/>
                <a:gd name="T13" fmla="*/ 57 h 91"/>
                <a:gd name="T14" fmla="*/ 50 w 81"/>
                <a:gd name="T15" fmla="*/ 72 h 91"/>
                <a:gd name="T16" fmla="*/ 52 w 81"/>
                <a:gd name="T17" fmla="*/ 74 h 91"/>
                <a:gd name="T18" fmla="*/ 59 w 81"/>
                <a:gd name="T19" fmla="*/ 77 h 91"/>
                <a:gd name="T20" fmla="*/ 59 w 81"/>
                <a:gd name="T21" fmla="*/ 83 h 91"/>
                <a:gd name="T22" fmla="*/ 49 w 81"/>
                <a:gd name="T23" fmla="*/ 85 h 91"/>
                <a:gd name="T24" fmla="*/ 46 w 81"/>
                <a:gd name="T25" fmla="*/ 87 h 91"/>
                <a:gd name="T26" fmla="*/ 44 w 81"/>
                <a:gd name="T27" fmla="*/ 89 h 91"/>
                <a:gd name="T28" fmla="*/ 44 w 81"/>
                <a:gd name="T29" fmla="*/ 63 h 91"/>
                <a:gd name="T30" fmla="*/ 58 w 81"/>
                <a:gd name="T31" fmla="*/ 43 h 91"/>
                <a:gd name="T32" fmla="*/ 53 w 81"/>
                <a:gd name="T33" fmla="*/ 40 h 91"/>
                <a:gd name="T34" fmla="*/ 44 w 81"/>
                <a:gd name="T35" fmla="*/ 51 h 91"/>
                <a:gd name="T36" fmla="*/ 44 w 81"/>
                <a:gd name="T37" fmla="*/ 43 h 91"/>
                <a:gd name="T38" fmla="*/ 45 w 81"/>
                <a:gd name="T39" fmla="*/ 40 h 91"/>
                <a:gd name="T40" fmla="*/ 44 w 81"/>
                <a:gd name="T41" fmla="*/ 40 h 91"/>
                <a:gd name="T42" fmla="*/ 44 w 81"/>
                <a:gd name="T43" fmla="*/ 32 h 91"/>
                <a:gd name="T44" fmla="*/ 46 w 81"/>
                <a:gd name="T45" fmla="*/ 35 h 91"/>
                <a:gd name="T46" fmla="*/ 50 w 81"/>
                <a:gd name="T47" fmla="*/ 39 h 91"/>
                <a:gd name="T48" fmla="*/ 51 w 81"/>
                <a:gd name="T49" fmla="*/ 36 h 91"/>
                <a:gd name="T50" fmla="*/ 44 w 81"/>
                <a:gd name="T51" fmla="*/ 27 h 91"/>
                <a:gd name="T52" fmla="*/ 44 w 81"/>
                <a:gd name="T53" fmla="*/ 3 h 91"/>
                <a:gd name="T54" fmla="*/ 48 w 81"/>
                <a:gd name="T55" fmla="*/ 7 h 91"/>
                <a:gd name="T56" fmla="*/ 44 w 81"/>
                <a:gd name="T57" fmla="*/ 19 h 91"/>
                <a:gd name="T58" fmla="*/ 62 w 81"/>
                <a:gd name="T59" fmla="*/ 38 h 91"/>
                <a:gd name="T60" fmla="*/ 44 w 81"/>
                <a:gd name="T61" fmla="*/ 89 h 91"/>
                <a:gd name="T62" fmla="*/ 33 w 81"/>
                <a:gd name="T63" fmla="*/ 91 h 91"/>
                <a:gd name="T64" fmla="*/ 12 w 81"/>
                <a:gd name="T65" fmla="*/ 77 h 91"/>
                <a:gd name="T66" fmla="*/ 13 w 81"/>
                <a:gd name="T67" fmla="*/ 77 h 91"/>
                <a:gd name="T68" fmla="*/ 44 w 81"/>
                <a:gd name="T69" fmla="*/ 63 h 91"/>
                <a:gd name="T70" fmla="*/ 44 w 81"/>
                <a:gd name="T71" fmla="*/ 89 h 91"/>
                <a:gd name="T72" fmla="*/ 44 w 81"/>
                <a:gd name="T73" fmla="*/ 51 h 91"/>
                <a:gd name="T74" fmla="*/ 44 w 81"/>
                <a:gd name="T75" fmla="*/ 43 h 91"/>
                <a:gd name="T76" fmla="*/ 26 w 81"/>
                <a:gd name="T77" fmla="*/ 59 h 91"/>
                <a:gd name="T78" fmla="*/ 18 w 81"/>
                <a:gd name="T79" fmla="*/ 64 h 91"/>
                <a:gd name="T80" fmla="*/ 41 w 81"/>
                <a:gd name="T81" fmla="*/ 38 h 91"/>
                <a:gd name="T82" fmla="*/ 44 w 81"/>
                <a:gd name="T83" fmla="*/ 40 h 91"/>
                <a:gd name="T84" fmla="*/ 44 w 81"/>
                <a:gd name="T85" fmla="*/ 32 h 91"/>
                <a:gd name="T86" fmla="*/ 36 w 81"/>
                <a:gd name="T87" fmla="*/ 25 h 91"/>
                <a:gd name="T88" fmla="*/ 40 w 81"/>
                <a:gd name="T89" fmla="*/ 23 h 91"/>
                <a:gd name="T90" fmla="*/ 44 w 81"/>
                <a:gd name="T91" fmla="*/ 27 h 91"/>
                <a:gd name="T92" fmla="*/ 44 w 81"/>
                <a:gd name="T93" fmla="*/ 3 h 91"/>
                <a:gd name="T94" fmla="*/ 42 w 81"/>
                <a:gd name="T95" fmla="*/ 3 h 91"/>
                <a:gd name="T96" fmla="*/ 21 w 81"/>
                <a:gd name="T97" fmla="*/ 0 h 91"/>
                <a:gd name="T98" fmla="*/ 15 w 81"/>
                <a:gd name="T99" fmla="*/ 7 h 91"/>
                <a:gd name="T100" fmla="*/ 23 w 81"/>
                <a:gd name="T101" fmla="*/ 7 h 91"/>
                <a:gd name="T102" fmla="*/ 22 w 81"/>
                <a:gd name="T103" fmla="*/ 9 h 91"/>
                <a:gd name="T104" fmla="*/ 13 w 81"/>
                <a:gd name="T105" fmla="*/ 9 h 91"/>
                <a:gd name="T106" fmla="*/ 21 w 81"/>
                <a:gd name="T107" fmla="*/ 17 h 91"/>
                <a:gd name="T108" fmla="*/ 5 w 81"/>
                <a:gd name="T109" fmla="*/ 29 h 91"/>
                <a:gd name="T110" fmla="*/ 4 w 81"/>
                <a:gd name="T111" fmla="*/ 30 h 91"/>
                <a:gd name="T112" fmla="*/ 11 w 81"/>
                <a:gd name="T113" fmla="*/ 45 h 91"/>
                <a:gd name="T114" fmla="*/ 32 w 81"/>
                <a:gd name="T115" fmla="*/ 28 h 91"/>
                <a:gd name="T116" fmla="*/ 34 w 81"/>
                <a:gd name="T117" fmla="*/ 34 h 91"/>
                <a:gd name="T118" fmla="*/ 1 w 81"/>
                <a:gd name="T119" fmla="*/ 69 h 91"/>
                <a:gd name="T120" fmla="*/ 7 w 81"/>
                <a:gd name="T121" fmla="*/ 77 h 91"/>
                <a:gd name="T122" fmla="*/ 44 w 81"/>
                <a:gd name="T123"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91">
                  <a:moveTo>
                    <a:pt x="62" y="38"/>
                  </a:moveTo>
                  <a:cubicBezTo>
                    <a:pt x="64" y="34"/>
                    <a:pt x="67" y="32"/>
                    <a:pt x="67" y="28"/>
                  </a:cubicBezTo>
                  <a:cubicBezTo>
                    <a:pt x="72" y="30"/>
                    <a:pt x="75" y="31"/>
                    <a:pt x="78" y="36"/>
                  </a:cubicBezTo>
                  <a:cubicBezTo>
                    <a:pt x="79" y="45"/>
                    <a:pt x="70" y="48"/>
                    <a:pt x="70" y="51"/>
                  </a:cubicBezTo>
                  <a:cubicBezTo>
                    <a:pt x="72" y="60"/>
                    <a:pt x="80" y="71"/>
                    <a:pt x="81" y="79"/>
                  </a:cubicBezTo>
                  <a:cubicBezTo>
                    <a:pt x="81" y="80"/>
                    <a:pt x="79" y="81"/>
                    <a:pt x="78" y="80"/>
                  </a:cubicBezTo>
                  <a:cubicBezTo>
                    <a:pt x="73" y="76"/>
                    <a:pt x="67" y="64"/>
                    <a:pt x="65" y="57"/>
                  </a:cubicBezTo>
                  <a:cubicBezTo>
                    <a:pt x="62" y="61"/>
                    <a:pt x="57" y="66"/>
                    <a:pt x="50" y="72"/>
                  </a:cubicBezTo>
                  <a:cubicBezTo>
                    <a:pt x="51" y="74"/>
                    <a:pt x="51" y="73"/>
                    <a:pt x="52" y="74"/>
                  </a:cubicBezTo>
                  <a:cubicBezTo>
                    <a:pt x="56" y="75"/>
                    <a:pt x="57" y="75"/>
                    <a:pt x="59" y="77"/>
                  </a:cubicBezTo>
                  <a:cubicBezTo>
                    <a:pt x="60" y="79"/>
                    <a:pt x="59" y="82"/>
                    <a:pt x="59" y="83"/>
                  </a:cubicBezTo>
                  <a:cubicBezTo>
                    <a:pt x="58" y="85"/>
                    <a:pt x="54" y="84"/>
                    <a:pt x="49" y="85"/>
                  </a:cubicBezTo>
                  <a:cubicBezTo>
                    <a:pt x="48" y="86"/>
                    <a:pt x="47" y="87"/>
                    <a:pt x="46" y="87"/>
                  </a:cubicBezTo>
                  <a:cubicBezTo>
                    <a:pt x="45" y="88"/>
                    <a:pt x="45" y="89"/>
                    <a:pt x="44" y="89"/>
                  </a:cubicBezTo>
                  <a:cubicBezTo>
                    <a:pt x="44" y="63"/>
                    <a:pt x="44" y="63"/>
                    <a:pt x="44" y="63"/>
                  </a:cubicBezTo>
                  <a:cubicBezTo>
                    <a:pt x="52" y="55"/>
                    <a:pt x="58" y="45"/>
                    <a:pt x="58" y="43"/>
                  </a:cubicBezTo>
                  <a:cubicBezTo>
                    <a:pt x="56" y="42"/>
                    <a:pt x="56" y="41"/>
                    <a:pt x="53" y="40"/>
                  </a:cubicBezTo>
                  <a:cubicBezTo>
                    <a:pt x="53" y="42"/>
                    <a:pt x="49" y="46"/>
                    <a:pt x="44" y="51"/>
                  </a:cubicBezTo>
                  <a:cubicBezTo>
                    <a:pt x="44" y="43"/>
                    <a:pt x="44" y="43"/>
                    <a:pt x="44" y="43"/>
                  </a:cubicBezTo>
                  <a:cubicBezTo>
                    <a:pt x="44" y="42"/>
                    <a:pt x="45" y="41"/>
                    <a:pt x="45" y="40"/>
                  </a:cubicBezTo>
                  <a:cubicBezTo>
                    <a:pt x="44" y="40"/>
                    <a:pt x="44" y="40"/>
                    <a:pt x="44" y="40"/>
                  </a:cubicBezTo>
                  <a:cubicBezTo>
                    <a:pt x="44" y="32"/>
                    <a:pt x="44" y="32"/>
                    <a:pt x="44" y="32"/>
                  </a:cubicBezTo>
                  <a:cubicBezTo>
                    <a:pt x="45" y="33"/>
                    <a:pt x="46" y="34"/>
                    <a:pt x="46" y="35"/>
                  </a:cubicBezTo>
                  <a:cubicBezTo>
                    <a:pt x="50" y="37"/>
                    <a:pt x="48" y="36"/>
                    <a:pt x="50" y="39"/>
                  </a:cubicBezTo>
                  <a:cubicBezTo>
                    <a:pt x="52" y="39"/>
                    <a:pt x="51" y="38"/>
                    <a:pt x="51" y="36"/>
                  </a:cubicBezTo>
                  <a:cubicBezTo>
                    <a:pt x="49" y="34"/>
                    <a:pt x="47" y="30"/>
                    <a:pt x="44" y="27"/>
                  </a:cubicBezTo>
                  <a:cubicBezTo>
                    <a:pt x="44" y="3"/>
                    <a:pt x="44" y="3"/>
                    <a:pt x="44" y="3"/>
                  </a:cubicBezTo>
                  <a:cubicBezTo>
                    <a:pt x="45" y="4"/>
                    <a:pt x="47" y="6"/>
                    <a:pt x="48" y="7"/>
                  </a:cubicBezTo>
                  <a:cubicBezTo>
                    <a:pt x="50" y="14"/>
                    <a:pt x="49" y="16"/>
                    <a:pt x="44" y="19"/>
                  </a:cubicBezTo>
                  <a:cubicBezTo>
                    <a:pt x="50" y="26"/>
                    <a:pt x="52" y="33"/>
                    <a:pt x="62" y="38"/>
                  </a:cubicBezTo>
                  <a:close/>
                  <a:moveTo>
                    <a:pt x="44" y="89"/>
                  </a:moveTo>
                  <a:cubicBezTo>
                    <a:pt x="41" y="91"/>
                    <a:pt x="37" y="91"/>
                    <a:pt x="33" y="91"/>
                  </a:cubicBezTo>
                  <a:cubicBezTo>
                    <a:pt x="29" y="90"/>
                    <a:pt x="13" y="81"/>
                    <a:pt x="12" y="77"/>
                  </a:cubicBezTo>
                  <a:cubicBezTo>
                    <a:pt x="12" y="77"/>
                    <a:pt x="13" y="77"/>
                    <a:pt x="13" y="77"/>
                  </a:cubicBezTo>
                  <a:cubicBezTo>
                    <a:pt x="20" y="84"/>
                    <a:pt x="33" y="74"/>
                    <a:pt x="44" y="63"/>
                  </a:cubicBezTo>
                  <a:cubicBezTo>
                    <a:pt x="44" y="89"/>
                    <a:pt x="44" y="89"/>
                    <a:pt x="44" y="89"/>
                  </a:cubicBezTo>
                  <a:close/>
                  <a:moveTo>
                    <a:pt x="44" y="51"/>
                  </a:moveTo>
                  <a:cubicBezTo>
                    <a:pt x="44" y="43"/>
                    <a:pt x="44" y="43"/>
                    <a:pt x="44" y="43"/>
                  </a:cubicBezTo>
                  <a:cubicBezTo>
                    <a:pt x="41" y="47"/>
                    <a:pt x="33" y="54"/>
                    <a:pt x="26" y="59"/>
                  </a:cubicBezTo>
                  <a:cubicBezTo>
                    <a:pt x="24" y="60"/>
                    <a:pt x="20" y="64"/>
                    <a:pt x="18" y="64"/>
                  </a:cubicBezTo>
                  <a:cubicBezTo>
                    <a:pt x="22" y="58"/>
                    <a:pt x="36" y="48"/>
                    <a:pt x="41" y="38"/>
                  </a:cubicBezTo>
                  <a:cubicBezTo>
                    <a:pt x="42" y="39"/>
                    <a:pt x="43" y="39"/>
                    <a:pt x="44" y="40"/>
                  </a:cubicBezTo>
                  <a:cubicBezTo>
                    <a:pt x="44" y="32"/>
                    <a:pt x="44" y="32"/>
                    <a:pt x="44" y="32"/>
                  </a:cubicBezTo>
                  <a:cubicBezTo>
                    <a:pt x="42" y="30"/>
                    <a:pt x="40" y="28"/>
                    <a:pt x="36" y="25"/>
                  </a:cubicBezTo>
                  <a:cubicBezTo>
                    <a:pt x="37" y="25"/>
                    <a:pt x="39" y="23"/>
                    <a:pt x="40" y="23"/>
                  </a:cubicBezTo>
                  <a:cubicBezTo>
                    <a:pt x="42" y="24"/>
                    <a:pt x="43" y="25"/>
                    <a:pt x="44" y="27"/>
                  </a:cubicBezTo>
                  <a:cubicBezTo>
                    <a:pt x="44" y="3"/>
                    <a:pt x="44" y="3"/>
                    <a:pt x="44" y="3"/>
                  </a:cubicBezTo>
                  <a:cubicBezTo>
                    <a:pt x="43" y="3"/>
                    <a:pt x="42" y="3"/>
                    <a:pt x="42" y="3"/>
                  </a:cubicBezTo>
                  <a:cubicBezTo>
                    <a:pt x="41" y="3"/>
                    <a:pt x="25" y="0"/>
                    <a:pt x="21" y="0"/>
                  </a:cubicBezTo>
                  <a:cubicBezTo>
                    <a:pt x="17" y="1"/>
                    <a:pt x="14" y="2"/>
                    <a:pt x="15" y="7"/>
                  </a:cubicBezTo>
                  <a:cubicBezTo>
                    <a:pt x="16" y="8"/>
                    <a:pt x="20" y="8"/>
                    <a:pt x="23" y="7"/>
                  </a:cubicBezTo>
                  <a:cubicBezTo>
                    <a:pt x="24" y="8"/>
                    <a:pt x="23" y="9"/>
                    <a:pt x="22" y="9"/>
                  </a:cubicBezTo>
                  <a:cubicBezTo>
                    <a:pt x="18" y="10"/>
                    <a:pt x="17" y="9"/>
                    <a:pt x="13" y="9"/>
                  </a:cubicBezTo>
                  <a:cubicBezTo>
                    <a:pt x="9" y="9"/>
                    <a:pt x="18" y="15"/>
                    <a:pt x="21" y="17"/>
                  </a:cubicBezTo>
                  <a:cubicBezTo>
                    <a:pt x="20" y="21"/>
                    <a:pt x="10" y="30"/>
                    <a:pt x="5" y="29"/>
                  </a:cubicBezTo>
                  <a:cubicBezTo>
                    <a:pt x="5" y="30"/>
                    <a:pt x="5" y="29"/>
                    <a:pt x="4" y="30"/>
                  </a:cubicBezTo>
                  <a:cubicBezTo>
                    <a:pt x="4" y="36"/>
                    <a:pt x="4" y="43"/>
                    <a:pt x="11" y="45"/>
                  </a:cubicBezTo>
                  <a:cubicBezTo>
                    <a:pt x="15" y="42"/>
                    <a:pt x="29" y="33"/>
                    <a:pt x="32" y="28"/>
                  </a:cubicBezTo>
                  <a:cubicBezTo>
                    <a:pt x="36" y="31"/>
                    <a:pt x="34" y="33"/>
                    <a:pt x="34" y="34"/>
                  </a:cubicBezTo>
                  <a:cubicBezTo>
                    <a:pt x="26" y="45"/>
                    <a:pt x="10" y="59"/>
                    <a:pt x="1" y="69"/>
                  </a:cubicBezTo>
                  <a:cubicBezTo>
                    <a:pt x="0" y="76"/>
                    <a:pt x="0" y="79"/>
                    <a:pt x="7" y="77"/>
                  </a:cubicBezTo>
                  <a:cubicBezTo>
                    <a:pt x="10" y="78"/>
                    <a:pt x="31" y="62"/>
                    <a:pt x="44"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3" name="Freeform 11"/>
            <p:cNvSpPr/>
            <p:nvPr/>
          </p:nvSpPr>
          <p:spPr bwMode="auto">
            <a:xfrm>
              <a:off x="4241" y="1931"/>
              <a:ext cx="280" cy="191"/>
            </a:xfrm>
            <a:custGeom>
              <a:avLst/>
              <a:gdLst>
                <a:gd name="T0" fmla="*/ 29 w 147"/>
                <a:gd name="T1" fmla="*/ 27 h 99"/>
                <a:gd name="T2" fmla="*/ 50 w 147"/>
                <a:gd name="T3" fmla="*/ 67 h 99"/>
                <a:gd name="T4" fmla="*/ 59 w 147"/>
                <a:gd name="T5" fmla="*/ 64 h 99"/>
                <a:gd name="T6" fmla="*/ 44 w 147"/>
                <a:gd name="T7" fmla="*/ 19 h 99"/>
                <a:gd name="T8" fmla="*/ 60 w 147"/>
                <a:gd name="T9" fmla="*/ 35 h 99"/>
                <a:gd name="T10" fmla="*/ 66 w 147"/>
                <a:gd name="T11" fmla="*/ 56 h 99"/>
                <a:gd name="T12" fmla="*/ 69 w 147"/>
                <a:gd name="T13" fmla="*/ 51 h 99"/>
                <a:gd name="T14" fmla="*/ 70 w 147"/>
                <a:gd name="T15" fmla="*/ 45 h 99"/>
                <a:gd name="T16" fmla="*/ 66 w 147"/>
                <a:gd name="T17" fmla="*/ 40 h 99"/>
                <a:gd name="T18" fmla="*/ 72 w 147"/>
                <a:gd name="T19" fmla="*/ 40 h 99"/>
                <a:gd name="T20" fmla="*/ 73 w 147"/>
                <a:gd name="T21" fmla="*/ 30 h 99"/>
                <a:gd name="T22" fmla="*/ 63 w 147"/>
                <a:gd name="T23" fmla="*/ 16 h 99"/>
                <a:gd name="T24" fmla="*/ 66 w 147"/>
                <a:gd name="T25" fmla="*/ 5 h 99"/>
                <a:gd name="T26" fmla="*/ 80 w 147"/>
                <a:gd name="T27" fmla="*/ 15 h 99"/>
                <a:gd name="T28" fmla="*/ 87 w 147"/>
                <a:gd name="T29" fmla="*/ 39 h 99"/>
                <a:gd name="T30" fmla="*/ 82 w 147"/>
                <a:gd name="T31" fmla="*/ 50 h 99"/>
                <a:gd name="T32" fmla="*/ 77 w 147"/>
                <a:gd name="T33" fmla="*/ 58 h 99"/>
                <a:gd name="T34" fmla="*/ 99 w 147"/>
                <a:gd name="T35" fmla="*/ 53 h 99"/>
                <a:gd name="T36" fmla="*/ 94 w 147"/>
                <a:gd name="T37" fmla="*/ 40 h 99"/>
                <a:gd name="T38" fmla="*/ 99 w 147"/>
                <a:gd name="T39" fmla="*/ 38 h 99"/>
                <a:gd name="T40" fmla="*/ 104 w 147"/>
                <a:gd name="T41" fmla="*/ 37 h 99"/>
                <a:gd name="T42" fmla="*/ 98 w 147"/>
                <a:gd name="T43" fmla="*/ 23 h 99"/>
                <a:gd name="T44" fmla="*/ 101 w 147"/>
                <a:gd name="T45" fmla="*/ 19 h 99"/>
                <a:gd name="T46" fmla="*/ 105 w 147"/>
                <a:gd name="T47" fmla="*/ 15 h 99"/>
                <a:gd name="T48" fmla="*/ 96 w 147"/>
                <a:gd name="T49" fmla="*/ 6 h 99"/>
                <a:gd name="T50" fmla="*/ 104 w 147"/>
                <a:gd name="T51" fmla="*/ 3 h 99"/>
                <a:gd name="T52" fmla="*/ 111 w 147"/>
                <a:gd name="T53" fmla="*/ 2 h 99"/>
                <a:gd name="T54" fmla="*/ 120 w 147"/>
                <a:gd name="T55" fmla="*/ 19 h 99"/>
                <a:gd name="T56" fmla="*/ 114 w 147"/>
                <a:gd name="T57" fmla="*/ 32 h 99"/>
                <a:gd name="T58" fmla="*/ 112 w 147"/>
                <a:gd name="T59" fmla="*/ 49 h 99"/>
                <a:gd name="T60" fmla="*/ 143 w 147"/>
                <a:gd name="T61" fmla="*/ 56 h 99"/>
                <a:gd name="T62" fmla="*/ 130 w 147"/>
                <a:gd name="T63" fmla="*/ 63 h 99"/>
                <a:gd name="T64" fmla="*/ 119 w 147"/>
                <a:gd name="T65" fmla="*/ 58 h 99"/>
                <a:gd name="T66" fmla="*/ 127 w 147"/>
                <a:gd name="T67" fmla="*/ 55 h 99"/>
                <a:gd name="T68" fmla="*/ 109 w 147"/>
                <a:gd name="T69" fmla="*/ 59 h 99"/>
                <a:gd name="T70" fmla="*/ 108 w 147"/>
                <a:gd name="T71" fmla="*/ 63 h 99"/>
                <a:gd name="T72" fmla="*/ 98 w 147"/>
                <a:gd name="T73" fmla="*/ 60 h 99"/>
                <a:gd name="T74" fmla="*/ 79 w 147"/>
                <a:gd name="T75" fmla="*/ 64 h 99"/>
                <a:gd name="T76" fmla="*/ 65 w 147"/>
                <a:gd name="T77" fmla="*/ 74 h 99"/>
                <a:gd name="T78" fmla="*/ 58 w 147"/>
                <a:gd name="T79" fmla="*/ 71 h 99"/>
                <a:gd name="T80" fmla="*/ 53 w 147"/>
                <a:gd name="T81" fmla="*/ 80 h 99"/>
                <a:gd name="T82" fmla="*/ 48 w 147"/>
                <a:gd name="T83" fmla="*/ 76 h 99"/>
                <a:gd name="T84" fmla="*/ 25 w 147"/>
                <a:gd name="T85" fmla="*/ 86 h 99"/>
                <a:gd name="T86" fmla="*/ 19 w 147"/>
                <a:gd name="T87" fmla="*/ 94 h 99"/>
                <a:gd name="T88" fmla="*/ 8 w 147"/>
                <a:gd name="T89" fmla="*/ 98 h 99"/>
                <a:gd name="T90" fmla="*/ 4 w 147"/>
                <a:gd name="T91" fmla="*/ 88 h 99"/>
                <a:gd name="T92" fmla="*/ 16 w 147"/>
                <a:gd name="T93" fmla="*/ 74 h 99"/>
                <a:gd name="T94" fmla="*/ 25 w 147"/>
                <a:gd name="T95" fmla="*/ 76 h 99"/>
                <a:gd name="T96" fmla="*/ 48 w 147"/>
                <a:gd name="T97" fmla="*/ 66 h 99"/>
                <a:gd name="T98" fmla="*/ 31 w 147"/>
                <a:gd name="T99"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7" h="99">
                  <a:moveTo>
                    <a:pt x="31" y="33"/>
                  </a:moveTo>
                  <a:cubicBezTo>
                    <a:pt x="31" y="33"/>
                    <a:pt x="18" y="23"/>
                    <a:pt x="29" y="27"/>
                  </a:cubicBezTo>
                  <a:cubicBezTo>
                    <a:pt x="29" y="27"/>
                    <a:pt x="40" y="30"/>
                    <a:pt x="46" y="48"/>
                  </a:cubicBezTo>
                  <a:cubicBezTo>
                    <a:pt x="46" y="48"/>
                    <a:pt x="51" y="60"/>
                    <a:pt x="50" y="67"/>
                  </a:cubicBezTo>
                  <a:cubicBezTo>
                    <a:pt x="50" y="67"/>
                    <a:pt x="50" y="69"/>
                    <a:pt x="53" y="68"/>
                  </a:cubicBezTo>
                  <a:cubicBezTo>
                    <a:pt x="53" y="68"/>
                    <a:pt x="59" y="68"/>
                    <a:pt x="59" y="64"/>
                  </a:cubicBezTo>
                  <a:cubicBezTo>
                    <a:pt x="59" y="64"/>
                    <a:pt x="61" y="50"/>
                    <a:pt x="51" y="28"/>
                  </a:cubicBezTo>
                  <a:cubicBezTo>
                    <a:pt x="51" y="28"/>
                    <a:pt x="48" y="20"/>
                    <a:pt x="44" y="19"/>
                  </a:cubicBezTo>
                  <a:cubicBezTo>
                    <a:pt x="44" y="19"/>
                    <a:pt x="42" y="16"/>
                    <a:pt x="45" y="18"/>
                  </a:cubicBezTo>
                  <a:cubicBezTo>
                    <a:pt x="45" y="18"/>
                    <a:pt x="56" y="20"/>
                    <a:pt x="60" y="35"/>
                  </a:cubicBezTo>
                  <a:cubicBezTo>
                    <a:pt x="60" y="35"/>
                    <a:pt x="63" y="47"/>
                    <a:pt x="64" y="56"/>
                  </a:cubicBezTo>
                  <a:cubicBezTo>
                    <a:pt x="64" y="56"/>
                    <a:pt x="65" y="60"/>
                    <a:pt x="66" y="56"/>
                  </a:cubicBezTo>
                  <a:cubicBezTo>
                    <a:pt x="66" y="56"/>
                    <a:pt x="67" y="54"/>
                    <a:pt x="69" y="53"/>
                  </a:cubicBezTo>
                  <a:cubicBezTo>
                    <a:pt x="69" y="53"/>
                    <a:pt x="70" y="52"/>
                    <a:pt x="69" y="51"/>
                  </a:cubicBezTo>
                  <a:cubicBezTo>
                    <a:pt x="69" y="51"/>
                    <a:pt x="69" y="48"/>
                    <a:pt x="70" y="48"/>
                  </a:cubicBezTo>
                  <a:cubicBezTo>
                    <a:pt x="70" y="48"/>
                    <a:pt x="72" y="47"/>
                    <a:pt x="70" y="45"/>
                  </a:cubicBezTo>
                  <a:cubicBezTo>
                    <a:pt x="70" y="45"/>
                    <a:pt x="69" y="43"/>
                    <a:pt x="67" y="43"/>
                  </a:cubicBezTo>
                  <a:cubicBezTo>
                    <a:pt x="67" y="43"/>
                    <a:pt x="60" y="37"/>
                    <a:pt x="66" y="40"/>
                  </a:cubicBezTo>
                  <a:cubicBezTo>
                    <a:pt x="66" y="40"/>
                    <a:pt x="69" y="41"/>
                    <a:pt x="70" y="42"/>
                  </a:cubicBezTo>
                  <a:cubicBezTo>
                    <a:pt x="70" y="42"/>
                    <a:pt x="72" y="44"/>
                    <a:pt x="72" y="40"/>
                  </a:cubicBezTo>
                  <a:cubicBezTo>
                    <a:pt x="72" y="40"/>
                    <a:pt x="74" y="32"/>
                    <a:pt x="75" y="31"/>
                  </a:cubicBezTo>
                  <a:cubicBezTo>
                    <a:pt x="75" y="31"/>
                    <a:pt x="76" y="27"/>
                    <a:pt x="73" y="30"/>
                  </a:cubicBezTo>
                  <a:cubicBezTo>
                    <a:pt x="73" y="30"/>
                    <a:pt x="69" y="32"/>
                    <a:pt x="67" y="26"/>
                  </a:cubicBezTo>
                  <a:cubicBezTo>
                    <a:pt x="67" y="26"/>
                    <a:pt x="59" y="19"/>
                    <a:pt x="63" y="16"/>
                  </a:cubicBezTo>
                  <a:cubicBezTo>
                    <a:pt x="63" y="16"/>
                    <a:pt x="68" y="11"/>
                    <a:pt x="64" y="7"/>
                  </a:cubicBezTo>
                  <a:cubicBezTo>
                    <a:pt x="64" y="7"/>
                    <a:pt x="60" y="2"/>
                    <a:pt x="66" y="5"/>
                  </a:cubicBezTo>
                  <a:cubicBezTo>
                    <a:pt x="66" y="5"/>
                    <a:pt x="71" y="7"/>
                    <a:pt x="76" y="12"/>
                  </a:cubicBezTo>
                  <a:cubicBezTo>
                    <a:pt x="76" y="12"/>
                    <a:pt x="75" y="14"/>
                    <a:pt x="80" y="15"/>
                  </a:cubicBezTo>
                  <a:cubicBezTo>
                    <a:pt x="80" y="15"/>
                    <a:pt x="97" y="18"/>
                    <a:pt x="94" y="28"/>
                  </a:cubicBezTo>
                  <a:cubicBezTo>
                    <a:pt x="94" y="28"/>
                    <a:pt x="87" y="34"/>
                    <a:pt x="87" y="39"/>
                  </a:cubicBezTo>
                  <a:cubicBezTo>
                    <a:pt x="87" y="39"/>
                    <a:pt x="85" y="44"/>
                    <a:pt x="83" y="45"/>
                  </a:cubicBezTo>
                  <a:cubicBezTo>
                    <a:pt x="83" y="45"/>
                    <a:pt x="82" y="45"/>
                    <a:pt x="82" y="50"/>
                  </a:cubicBezTo>
                  <a:cubicBezTo>
                    <a:pt x="82" y="50"/>
                    <a:pt x="83" y="51"/>
                    <a:pt x="81" y="52"/>
                  </a:cubicBezTo>
                  <a:cubicBezTo>
                    <a:pt x="81" y="52"/>
                    <a:pt x="79" y="55"/>
                    <a:pt x="77" y="58"/>
                  </a:cubicBezTo>
                  <a:cubicBezTo>
                    <a:pt x="77" y="58"/>
                    <a:pt x="72" y="62"/>
                    <a:pt x="76" y="60"/>
                  </a:cubicBezTo>
                  <a:cubicBezTo>
                    <a:pt x="76" y="60"/>
                    <a:pt x="92" y="55"/>
                    <a:pt x="99" y="53"/>
                  </a:cubicBezTo>
                  <a:cubicBezTo>
                    <a:pt x="99" y="53"/>
                    <a:pt x="104" y="51"/>
                    <a:pt x="100" y="48"/>
                  </a:cubicBezTo>
                  <a:cubicBezTo>
                    <a:pt x="100" y="48"/>
                    <a:pt x="95" y="43"/>
                    <a:pt x="94" y="40"/>
                  </a:cubicBezTo>
                  <a:cubicBezTo>
                    <a:pt x="94" y="40"/>
                    <a:pt x="92" y="35"/>
                    <a:pt x="95" y="37"/>
                  </a:cubicBezTo>
                  <a:cubicBezTo>
                    <a:pt x="95" y="37"/>
                    <a:pt x="98" y="40"/>
                    <a:pt x="99" y="38"/>
                  </a:cubicBezTo>
                  <a:cubicBezTo>
                    <a:pt x="99" y="38"/>
                    <a:pt x="98" y="37"/>
                    <a:pt x="101" y="38"/>
                  </a:cubicBezTo>
                  <a:cubicBezTo>
                    <a:pt x="101" y="38"/>
                    <a:pt x="104" y="40"/>
                    <a:pt x="104" y="37"/>
                  </a:cubicBezTo>
                  <a:cubicBezTo>
                    <a:pt x="104" y="37"/>
                    <a:pt x="107" y="31"/>
                    <a:pt x="104" y="32"/>
                  </a:cubicBezTo>
                  <a:cubicBezTo>
                    <a:pt x="104" y="32"/>
                    <a:pt x="98" y="28"/>
                    <a:pt x="98" y="23"/>
                  </a:cubicBezTo>
                  <a:cubicBezTo>
                    <a:pt x="98" y="23"/>
                    <a:pt x="97" y="20"/>
                    <a:pt x="98" y="19"/>
                  </a:cubicBezTo>
                  <a:cubicBezTo>
                    <a:pt x="98" y="19"/>
                    <a:pt x="99" y="17"/>
                    <a:pt x="101" y="19"/>
                  </a:cubicBezTo>
                  <a:cubicBezTo>
                    <a:pt x="101" y="19"/>
                    <a:pt x="105" y="27"/>
                    <a:pt x="105" y="22"/>
                  </a:cubicBezTo>
                  <a:cubicBezTo>
                    <a:pt x="105" y="15"/>
                    <a:pt x="105" y="15"/>
                    <a:pt x="105" y="15"/>
                  </a:cubicBezTo>
                  <a:cubicBezTo>
                    <a:pt x="105" y="15"/>
                    <a:pt x="106" y="12"/>
                    <a:pt x="100" y="12"/>
                  </a:cubicBezTo>
                  <a:cubicBezTo>
                    <a:pt x="100" y="12"/>
                    <a:pt x="90" y="7"/>
                    <a:pt x="96" y="6"/>
                  </a:cubicBezTo>
                  <a:cubicBezTo>
                    <a:pt x="96" y="6"/>
                    <a:pt x="100" y="7"/>
                    <a:pt x="99" y="4"/>
                  </a:cubicBezTo>
                  <a:cubicBezTo>
                    <a:pt x="99" y="4"/>
                    <a:pt x="99" y="3"/>
                    <a:pt x="104" y="3"/>
                  </a:cubicBezTo>
                  <a:cubicBezTo>
                    <a:pt x="104" y="3"/>
                    <a:pt x="105" y="3"/>
                    <a:pt x="106" y="1"/>
                  </a:cubicBezTo>
                  <a:cubicBezTo>
                    <a:pt x="106" y="1"/>
                    <a:pt x="107" y="0"/>
                    <a:pt x="111" y="2"/>
                  </a:cubicBezTo>
                  <a:cubicBezTo>
                    <a:pt x="111" y="2"/>
                    <a:pt x="127" y="6"/>
                    <a:pt x="124" y="14"/>
                  </a:cubicBezTo>
                  <a:cubicBezTo>
                    <a:pt x="124" y="14"/>
                    <a:pt x="123" y="18"/>
                    <a:pt x="120" y="19"/>
                  </a:cubicBezTo>
                  <a:cubicBezTo>
                    <a:pt x="120" y="19"/>
                    <a:pt x="119" y="18"/>
                    <a:pt x="116" y="26"/>
                  </a:cubicBezTo>
                  <a:cubicBezTo>
                    <a:pt x="116" y="26"/>
                    <a:pt x="114" y="29"/>
                    <a:pt x="114" y="32"/>
                  </a:cubicBezTo>
                  <a:cubicBezTo>
                    <a:pt x="114" y="32"/>
                    <a:pt x="115" y="38"/>
                    <a:pt x="113" y="41"/>
                  </a:cubicBezTo>
                  <a:cubicBezTo>
                    <a:pt x="113" y="41"/>
                    <a:pt x="113" y="47"/>
                    <a:pt x="112" y="49"/>
                  </a:cubicBezTo>
                  <a:cubicBezTo>
                    <a:pt x="112" y="49"/>
                    <a:pt x="111" y="52"/>
                    <a:pt x="114" y="51"/>
                  </a:cubicBezTo>
                  <a:cubicBezTo>
                    <a:pt x="114" y="51"/>
                    <a:pt x="136" y="46"/>
                    <a:pt x="143" y="56"/>
                  </a:cubicBezTo>
                  <a:cubicBezTo>
                    <a:pt x="143" y="56"/>
                    <a:pt x="147" y="58"/>
                    <a:pt x="136" y="62"/>
                  </a:cubicBezTo>
                  <a:cubicBezTo>
                    <a:pt x="136" y="62"/>
                    <a:pt x="132" y="64"/>
                    <a:pt x="130" y="63"/>
                  </a:cubicBezTo>
                  <a:cubicBezTo>
                    <a:pt x="118" y="60"/>
                    <a:pt x="118" y="60"/>
                    <a:pt x="118" y="60"/>
                  </a:cubicBezTo>
                  <a:cubicBezTo>
                    <a:pt x="118" y="60"/>
                    <a:pt x="113" y="59"/>
                    <a:pt x="119" y="58"/>
                  </a:cubicBezTo>
                  <a:cubicBezTo>
                    <a:pt x="119" y="58"/>
                    <a:pt x="127" y="58"/>
                    <a:pt x="128" y="56"/>
                  </a:cubicBezTo>
                  <a:cubicBezTo>
                    <a:pt x="128" y="56"/>
                    <a:pt x="131" y="54"/>
                    <a:pt x="127" y="55"/>
                  </a:cubicBezTo>
                  <a:cubicBezTo>
                    <a:pt x="127" y="55"/>
                    <a:pt x="118" y="56"/>
                    <a:pt x="115" y="55"/>
                  </a:cubicBezTo>
                  <a:cubicBezTo>
                    <a:pt x="115" y="55"/>
                    <a:pt x="110" y="55"/>
                    <a:pt x="109" y="59"/>
                  </a:cubicBezTo>
                  <a:cubicBezTo>
                    <a:pt x="109" y="59"/>
                    <a:pt x="110" y="60"/>
                    <a:pt x="108" y="61"/>
                  </a:cubicBezTo>
                  <a:cubicBezTo>
                    <a:pt x="108" y="61"/>
                    <a:pt x="108" y="61"/>
                    <a:pt x="108" y="63"/>
                  </a:cubicBezTo>
                  <a:cubicBezTo>
                    <a:pt x="108" y="63"/>
                    <a:pt x="108" y="70"/>
                    <a:pt x="102" y="66"/>
                  </a:cubicBezTo>
                  <a:cubicBezTo>
                    <a:pt x="102" y="66"/>
                    <a:pt x="97" y="64"/>
                    <a:pt x="98" y="60"/>
                  </a:cubicBezTo>
                  <a:cubicBezTo>
                    <a:pt x="98" y="60"/>
                    <a:pt x="99" y="56"/>
                    <a:pt x="95" y="58"/>
                  </a:cubicBezTo>
                  <a:cubicBezTo>
                    <a:pt x="95" y="58"/>
                    <a:pt x="84" y="63"/>
                    <a:pt x="79" y="64"/>
                  </a:cubicBezTo>
                  <a:cubicBezTo>
                    <a:pt x="79" y="64"/>
                    <a:pt x="65" y="66"/>
                    <a:pt x="66" y="70"/>
                  </a:cubicBezTo>
                  <a:cubicBezTo>
                    <a:pt x="66" y="70"/>
                    <a:pt x="68" y="74"/>
                    <a:pt x="65" y="74"/>
                  </a:cubicBezTo>
                  <a:cubicBezTo>
                    <a:pt x="65" y="74"/>
                    <a:pt x="63" y="73"/>
                    <a:pt x="61" y="70"/>
                  </a:cubicBezTo>
                  <a:cubicBezTo>
                    <a:pt x="61" y="70"/>
                    <a:pt x="61" y="69"/>
                    <a:pt x="58" y="71"/>
                  </a:cubicBezTo>
                  <a:cubicBezTo>
                    <a:pt x="58" y="71"/>
                    <a:pt x="50" y="73"/>
                    <a:pt x="52" y="77"/>
                  </a:cubicBezTo>
                  <a:cubicBezTo>
                    <a:pt x="52" y="77"/>
                    <a:pt x="53" y="78"/>
                    <a:pt x="53" y="80"/>
                  </a:cubicBezTo>
                  <a:cubicBezTo>
                    <a:pt x="53" y="80"/>
                    <a:pt x="56" y="82"/>
                    <a:pt x="53" y="82"/>
                  </a:cubicBezTo>
                  <a:cubicBezTo>
                    <a:pt x="53" y="82"/>
                    <a:pt x="50" y="79"/>
                    <a:pt x="48" y="76"/>
                  </a:cubicBezTo>
                  <a:cubicBezTo>
                    <a:pt x="48" y="76"/>
                    <a:pt x="48" y="73"/>
                    <a:pt x="44" y="76"/>
                  </a:cubicBezTo>
                  <a:cubicBezTo>
                    <a:pt x="44" y="76"/>
                    <a:pt x="31" y="77"/>
                    <a:pt x="25" y="86"/>
                  </a:cubicBezTo>
                  <a:cubicBezTo>
                    <a:pt x="25" y="86"/>
                    <a:pt x="23" y="87"/>
                    <a:pt x="23" y="90"/>
                  </a:cubicBezTo>
                  <a:cubicBezTo>
                    <a:pt x="23" y="90"/>
                    <a:pt x="20" y="93"/>
                    <a:pt x="19" y="94"/>
                  </a:cubicBezTo>
                  <a:cubicBezTo>
                    <a:pt x="19" y="94"/>
                    <a:pt x="15" y="99"/>
                    <a:pt x="13" y="99"/>
                  </a:cubicBezTo>
                  <a:cubicBezTo>
                    <a:pt x="13" y="99"/>
                    <a:pt x="10" y="98"/>
                    <a:pt x="8" y="98"/>
                  </a:cubicBezTo>
                  <a:cubicBezTo>
                    <a:pt x="8" y="98"/>
                    <a:pt x="8" y="98"/>
                    <a:pt x="6" y="96"/>
                  </a:cubicBezTo>
                  <a:cubicBezTo>
                    <a:pt x="6" y="96"/>
                    <a:pt x="0" y="92"/>
                    <a:pt x="4" y="88"/>
                  </a:cubicBezTo>
                  <a:cubicBezTo>
                    <a:pt x="4" y="88"/>
                    <a:pt x="8" y="84"/>
                    <a:pt x="10" y="79"/>
                  </a:cubicBezTo>
                  <a:cubicBezTo>
                    <a:pt x="10" y="79"/>
                    <a:pt x="11" y="73"/>
                    <a:pt x="16" y="74"/>
                  </a:cubicBezTo>
                  <a:cubicBezTo>
                    <a:pt x="16" y="74"/>
                    <a:pt x="21" y="75"/>
                    <a:pt x="22" y="77"/>
                  </a:cubicBezTo>
                  <a:cubicBezTo>
                    <a:pt x="22" y="77"/>
                    <a:pt x="23" y="78"/>
                    <a:pt x="25" y="76"/>
                  </a:cubicBezTo>
                  <a:cubicBezTo>
                    <a:pt x="25" y="76"/>
                    <a:pt x="40" y="74"/>
                    <a:pt x="47" y="70"/>
                  </a:cubicBezTo>
                  <a:cubicBezTo>
                    <a:pt x="47" y="70"/>
                    <a:pt x="48" y="70"/>
                    <a:pt x="48" y="66"/>
                  </a:cubicBezTo>
                  <a:cubicBezTo>
                    <a:pt x="48" y="66"/>
                    <a:pt x="45" y="51"/>
                    <a:pt x="40" y="44"/>
                  </a:cubicBezTo>
                  <a:cubicBezTo>
                    <a:pt x="40" y="44"/>
                    <a:pt x="35" y="35"/>
                    <a:pt x="3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4" name="Freeform 12"/>
            <p:cNvSpPr/>
            <p:nvPr/>
          </p:nvSpPr>
          <p:spPr bwMode="auto">
            <a:xfrm>
              <a:off x="4306" y="2062"/>
              <a:ext cx="168" cy="188"/>
            </a:xfrm>
            <a:custGeom>
              <a:avLst/>
              <a:gdLst>
                <a:gd name="T0" fmla="*/ 26 w 88"/>
                <a:gd name="T1" fmla="*/ 10 h 97"/>
                <a:gd name="T2" fmla="*/ 39 w 88"/>
                <a:gd name="T3" fmla="*/ 7 h 97"/>
                <a:gd name="T4" fmla="*/ 47 w 88"/>
                <a:gd name="T5" fmla="*/ 3 h 97"/>
                <a:gd name="T6" fmla="*/ 53 w 88"/>
                <a:gd name="T7" fmla="*/ 2 h 97"/>
                <a:gd name="T8" fmla="*/ 69 w 88"/>
                <a:gd name="T9" fmla="*/ 9 h 97"/>
                <a:gd name="T10" fmla="*/ 64 w 88"/>
                <a:gd name="T11" fmla="*/ 16 h 97"/>
                <a:gd name="T12" fmla="*/ 61 w 88"/>
                <a:gd name="T13" fmla="*/ 26 h 97"/>
                <a:gd name="T14" fmla="*/ 69 w 88"/>
                <a:gd name="T15" fmla="*/ 33 h 97"/>
                <a:gd name="T16" fmla="*/ 82 w 88"/>
                <a:gd name="T17" fmla="*/ 36 h 97"/>
                <a:gd name="T18" fmla="*/ 84 w 88"/>
                <a:gd name="T19" fmla="*/ 45 h 97"/>
                <a:gd name="T20" fmla="*/ 79 w 88"/>
                <a:gd name="T21" fmla="*/ 48 h 97"/>
                <a:gd name="T22" fmla="*/ 75 w 88"/>
                <a:gd name="T23" fmla="*/ 48 h 97"/>
                <a:gd name="T24" fmla="*/ 69 w 88"/>
                <a:gd name="T25" fmla="*/ 55 h 97"/>
                <a:gd name="T26" fmla="*/ 69 w 88"/>
                <a:gd name="T27" fmla="*/ 70 h 97"/>
                <a:gd name="T28" fmla="*/ 58 w 88"/>
                <a:gd name="T29" fmla="*/ 89 h 97"/>
                <a:gd name="T30" fmla="*/ 53 w 88"/>
                <a:gd name="T31" fmla="*/ 92 h 97"/>
                <a:gd name="T32" fmla="*/ 48 w 88"/>
                <a:gd name="T33" fmla="*/ 96 h 97"/>
                <a:gd name="T34" fmla="*/ 45 w 88"/>
                <a:gd name="T35" fmla="*/ 97 h 97"/>
                <a:gd name="T36" fmla="*/ 24 w 88"/>
                <a:gd name="T37" fmla="*/ 97 h 97"/>
                <a:gd name="T38" fmla="*/ 20 w 88"/>
                <a:gd name="T39" fmla="*/ 97 h 97"/>
                <a:gd name="T40" fmla="*/ 18 w 88"/>
                <a:gd name="T41" fmla="*/ 95 h 97"/>
                <a:gd name="T42" fmla="*/ 17 w 88"/>
                <a:gd name="T43" fmla="*/ 95 h 97"/>
                <a:gd name="T44" fmla="*/ 14 w 88"/>
                <a:gd name="T45" fmla="*/ 94 h 97"/>
                <a:gd name="T46" fmla="*/ 4 w 88"/>
                <a:gd name="T47" fmla="*/ 89 h 97"/>
                <a:gd name="T48" fmla="*/ 6 w 88"/>
                <a:gd name="T49" fmla="*/ 88 h 97"/>
                <a:gd name="T50" fmla="*/ 14 w 88"/>
                <a:gd name="T51" fmla="*/ 89 h 97"/>
                <a:gd name="T52" fmla="*/ 15 w 88"/>
                <a:gd name="T53" fmla="*/ 86 h 97"/>
                <a:gd name="T54" fmla="*/ 40 w 88"/>
                <a:gd name="T55" fmla="*/ 81 h 97"/>
                <a:gd name="T56" fmla="*/ 55 w 88"/>
                <a:gd name="T57" fmla="*/ 54 h 97"/>
                <a:gd name="T58" fmla="*/ 38 w 88"/>
                <a:gd name="T59" fmla="*/ 53 h 97"/>
                <a:gd name="T60" fmla="*/ 25 w 88"/>
                <a:gd name="T61" fmla="*/ 57 h 97"/>
                <a:gd name="T62" fmla="*/ 15 w 88"/>
                <a:gd name="T63" fmla="*/ 44 h 97"/>
                <a:gd name="T64" fmla="*/ 16 w 88"/>
                <a:gd name="T65" fmla="*/ 42 h 97"/>
                <a:gd name="T66" fmla="*/ 23 w 88"/>
                <a:gd name="T67" fmla="*/ 43 h 97"/>
                <a:gd name="T68" fmla="*/ 30 w 88"/>
                <a:gd name="T69" fmla="*/ 42 h 97"/>
                <a:gd name="T70" fmla="*/ 42 w 88"/>
                <a:gd name="T71" fmla="*/ 40 h 97"/>
                <a:gd name="T72" fmla="*/ 51 w 88"/>
                <a:gd name="T73" fmla="*/ 38 h 97"/>
                <a:gd name="T74" fmla="*/ 49 w 88"/>
                <a:gd name="T75" fmla="*/ 35 h 97"/>
                <a:gd name="T76" fmla="*/ 42 w 88"/>
                <a:gd name="T77" fmla="*/ 21 h 97"/>
                <a:gd name="T78" fmla="*/ 45 w 88"/>
                <a:gd name="T79" fmla="*/ 12 h 97"/>
                <a:gd name="T80" fmla="*/ 31 w 88"/>
                <a:gd name="T81" fmla="*/ 15 h 97"/>
                <a:gd name="T82" fmla="*/ 25 w 88"/>
                <a:gd name="T83" fmla="*/ 12 h 97"/>
                <a:gd name="T84" fmla="*/ 26 w 88"/>
                <a:gd name="T8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97">
                  <a:moveTo>
                    <a:pt x="26" y="10"/>
                  </a:moveTo>
                  <a:cubicBezTo>
                    <a:pt x="26" y="10"/>
                    <a:pt x="31" y="11"/>
                    <a:pt x="39" y="7"/>
                  </a:cubicBezTo>
                  <a:cubicBezTo>
                    <a:pt x="39" y="7"/>
                    <a:pt x="46" y="6"/>
                    <a:pt x="47" y="3"/>
                  </a:cubicBezTo>
                  <a:cubicBezTo>
                    <a:pt x="47" y="3"/>
                    <a:pt x="48" y="0"/>
                    <a:pt x="53" y="2"/>
                  </a:cubicBezTo>
                  <a:cubicBezTo>
                    <a:pt x="53" y="2"/>
                    <a:pt x="67" y="1"/>
                    <a:pt x="69" y="9"/>
                  </a:cubicBezTo>
                  <a:cubicBezTo>
                    <a:pt x="69" y="9"/>
                    <a:pt x="70" y="13"/>
                    <a:pt x="64" y="16"/>
                  </a:cubicBezTo>
                  <a:cubicBezTo>
                    <a:pt x="64" y="16"/>
                    <a:pt x="60" y="20"/>
                    <a:pt x="61" y="26"/>
                  </a:cubicBezTo>
                  <a:cubicBezTo>
                    <a:pt x="61" y="26"/>
                    <a:pt x="65" y="35"/>
                    <a:pt x="69" y="33"/>
                  </a:cubicBezTo>
                  <a:cubicBezTo>
                    <a:pt x="69" y="33"/>
                    <a:pt x="81" y="33"/>
                    <a:pt x="82" y="36"/>
                  </a:cubicBezTo>
                  <a:cubicBezTo>
                    <a:pt x="82" y="36"/>
                    <a:pt x="88" y="42"/>
                    <a:pt x="84" y="45"/>
                  </a:cubicBezTo>
                  <a:cubicBezTo>
                    <a:pt x="84" y="45"/>
                    <a:pt x="81" y="46"/>
                    <a:pt x="79" y="48"/>
                  </a:cubicBezTo>
                  <a:cubicBezTo>
                    <a:pt x="79" y="48"/>
                    <a:pt x="78" y="49"/>
                    <a:pt x="75" y="48"/>
                  </a:cubicBezTo>
                  <a:cubicBezTo>
                    <a:pt x="75" y="48"/>
                    <a:pt x="68" y="48"/>
                    <a:pt x="69" y="55"/>
                  </a:cubicBezTo>
                  <a:cubicBezTo>
                    <a:pt x="69" y="70"/>
                    <a:pt x="69" y="70"/>
                    <a:pt x="69" y="70"/>
                  </a:cubicBezTo>
                  <a:cubicBezTo>
                    <a:pt x="69" y="70"/>
                    <a:pt x="65" y="83"/>
                    <a:pt x="58" y="89"/>
                  </a:cubicBezTo>
                  <a:cubicBezTo>
                    <a:pt x="58" y="89"/>
                    <a:pt x="54" y="92"/>
                    <a:pt x="53" y="92"/>
                  </a:cubicBezTo>
                  <a:cubicBezTo>
                    <a:pt x="53" y="92"/>
                    <a:pt x="51" y="93"/>
                    <a:pt x="48" y="96"/>
                  </a:cubicBezTo>
                  <a:cubicBezTo>
                    <a:pt x="48" y="96"/>
                    <a:pt x="47" y="97"/>
                    <a:pt x="45" y="97"/>
                  </a:cubicBezTo>
                  <a:cubicBezTo>
                    <a:pt x="24" y="97"/>
                    <a:pt x="24" y="97"/>
                    <a:pt x="24" y="97"/>
                  </a:cubicBezTo>
                  <a:cubicBezTo>
                    <a:pt x="24" y="97"/>
                    <a:pt x="22" y="96"/>
                    <a:pt x="20" y="97"/>
                  </a:cubicBezTo>
                  <a:cubicBezTo>
                    <a:pt x="20" y="97"/>
                    <a:pt x="18" y="96"/>
                    <a:pt x="18" y="95"/>
                  </a:cubicBezTo>
                  <a:cubicBezTo>
                    <a:pt x="18" y="95"/>
                    <a:pt x="19" y="94"/>
                    <a:pt x="17" y="95"/>
                  </a:cubicBezTo>
                  <a:cubicBezTo>
                    <a:pt x="17" y="95"/>
                    <a:pt x="16" y="93"/>
                    <a:pt x="14" y="94"/>
                  </a:cubicBezTo>
                  <a:cubicBezTo>
                    <a:pt x="4" y="89"/>
                    <a:pt x="4" y="89"/>
                    <a:pt x="4" y="89"/>
                  </a:cubicBezTo>
                  <a:cubicBezTo>
                    <a:pt x="4" y="89"/>
                    <a:pt x="0" y="87"/>
                    <a:pt x="6" y="88"/>
                  </a:cubicBezTo>
                  <a:cubicBezTo>
                    <a:pt x="6" y="88"/>
                    <a:pt x="19" y="93"/>
                    <a:pt x="14" y="89"/>
                  </a:cubicBezTo>
                  <a:cubicBezTo>
                    <a:pt x="14" y="89"/>
                    <a:pt x="11" y="86"/>
                    <a:pt x="15" y="86"/>
                  </a:cubicBezTo>
                  <a:cubicBezTo>
                    <a:pt x="15" y="86"/>
                    <a:pt x="30" y="87"/>
                    <a:pt x="40" y="81"/>
                  </a:cubicBezTo>
                  <a:cubicBezTo>
                    <a:pt x="40" y="81"/>
                    <a:pt x="61" y="73"/>
                    <a:pt x="55" y="54"/>
                  </a:cubicBezTo>
                  <a:cubicBezTo>
                    <a:pt x="55" y="54"/>
                    <a:pt x="48" y="50"/>
                    <a:pt x="38" y="53"/>
                  </a:cubicBezTo>
                  <a:cubicBezTo>
                    <a:pt x="38" y="53"/>
                    <a:pt x="29" y="59"/>
                    <a:pt x="25" y="57"/>
                  </a:cubicBezTo>
                  <a:cubicBezTo>
                    <a:pt x="25" y="57"/>
                    <a:pt x="17" y="51"/>
                    <a:pt x="15" y="44"/>
                  </a:cubicBezTo>
                  <a:cubicBezTo>
                    <a:pt x="15" y="44"/>
                    <a:pt x="12" y="40"/>
                    <a:pt x="16" y="42"/>
                  </a:cubicBezTo>
                  <a:cubicBezTo>
                    <a:pt x="16" y="42"/>
                    <a:pt x="17" y="44"/>
                    <a:pt x="23" y="43"/>
                  </a:cubicBezTo>
                  <a:cubicBezTo>
                    <a:pt x="23" y="43"/>
                    <a:pt x="28" y="44"/>
                    <a:pt x="30" y="42"/>
                  </a:cubicBezTo>
                  <a:cubicBezTo>
                    <a:pt x="30" y="42"/>
                    <a:pt x="35" y="41"/>
                    <a:pt x="42" y="40"/>
                  </a:cubicBezTo>
                  <a:cubicBezTo>
                    <a:pt x="42" y="40"/>
                    <a:pt x="49" y="39"/>
                    <a:pt x="51" y="38"/>
                  </a:cubicBezTo>
                  <a:cubicBezTo>
                    <a:pt x="51" y="38"/>
                    <a:pt x="53" y="35"/>
                    <a:pt x="49" y="35"/>
                  </a:cubicBezTo>
                  <a:cubicBezTo>
                    <a:pt x="49" y="35"/>
                    <a:pt x="39" y="37"/>
                    <a:pt x="42" y="21"/>
                  </a:cubicBezTo>
                  <a:cubicBezTo>
                    <a:pt x="42" y="21"/>
                    <a:pt x="50" y="9"/>
                    <a:pt x="45" y="12"/>
                  </a:cubicBezTo>
                  <a:cubicBezTo>
                    <a:pt x="45" y="12"/>
                    <a:pt x="37" y="17"/>
                    <a:pt x="31" y="15"/>
                  </a:cubicBezTo>
                  <a:cubicBezTo>
                    <a:pt x="31" y="15"/>
                    <a:pt x="27" y="15"/>
                    <a:pt x="25" y="12"/>
                  </a:cubicBezTo>
                  <a:cubicBezTo>
                    <a:pt x="25" y="12"/>
                    <a:pt x="22"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5" name="Freeform 13"/>
            <p:cNvSpPr/>
            <p:nvPr/>
          </p:nvSpPr>
          <p:spPr bwMode="auto">
            <a:xfrm>
              <a:off x="4023" y="1962"/>
              <a:ext cx="151" cy="247"/>
            </a:xfrm>
            <a:custGeom>
              <a:avLst/>
              <a:gdLst>
                <a:gd name="T0" fmla="*/ 37 w 79"/>
                <a:gd name="T1" fmla="*/ 7 h 128"/>
                <a:gd name="T2" fmla="*/ 39 w 79"/>
                <a:gd name="T3" fmla="*/ 5 h 128"/>
                <a:gd name="T4" fmla="*/ 49 w 79"/>
                <a:gd name="T5" fmla="*/ 8 h 128"/>
                <a:gd name="T6" fmla="*/ 58 w 79"/>
                <a:gd name="T7" fmla="*/ 12 h 128"/>
                <a:gd name="T8" fmla="*/ 60 w 79"/>
                <a:gd name="T9" fmla="*/ 19 h 128"/>
                <a:gd name="T10" fmla="*/ 61 w 79"/>
                <a:gd name="T11" fmla="*/ 26 h 128"/>
                <a:gd name="T12" fmla="*/ 69 w 79"/>
                <a:gd name="T13" fmla="*/ 33 h 128"/>
                <a:gd name="T14" fmla="*/ 70 w 79"/>
                <a:gd name="T15" fmla="*/ 33 h 128"/>
                <a:gd name="T16" fmla="*/ 74 w 79"/>
                <a:gd name="T17" fmla="*/ 38 h 128"/>
                <a:gd name="T18" fmla="*/ 75 w 79"/>
                <a:gd name="T19" fmla="*/ 41 h 128"/>
                <a:gd name="T20" fmla="*/ 77 w 79"/>
                <a:gd name="T21" fmla="*/ 47 h 128"/>
                <a:gd name="T22" fmla="*/ 70 w 79"/>
                <a:gd name="T23" fmla="*/ 58 h 128"/>
                <a:gd name="T24" fmla="*/ 66 w 79"/>
                <a:gd name="T25" fmla="*/ 61 h 128"/>
                <a:gd name="T26" fmla="*/ 62 w 79"/>
                <a:gd name="T27" fmla="*/ 69 h 128"/>
                <a:gd name="T28" fmla="*/ 56 w 79"/>
                <a:gd name="T29" fmla="*/ 77 h 128"/>
                <a:gd name="T30" fmla="*/ 48 w 79"/>
                <a:gd name="T31" fmla="*/ 94 h 128"/>
                <a:gd name="T32" fmla="*/ 44 w 79"/>
                <a:gd name="T33" fmla="*/ 103 h 128"/>
                <a:gd name="T34" fmla="*/ 38 w 79"/>
                <a:gd name="T35" fmla="*/ 107 h 128"/>
                <a:gd name="T36" fmla="*/ 36 w 79"/>
                <a:gd name="T37" fmla="*/ 111 h 128"/>
                <a:gd name="T38" fmla="*/ 33 w 79"/>
                <a:gd name="T39" fmla="*/ 115 h 128"/>
                <a:gd name="T40" fmla="*/ 25 w 79"/>
                <a:gd name="T41" fmla="*/ 119 h 128"/>
                <a:gd name="T42" fmla="*/ 18 w 79"/>
                <a:gd name="T43" fmla="*/ 122 h 128"/>
                <a:gd name="T44" fmla="*/ 13 w 79"/>
                <a:gd name="T45" fmla="*/ 123 h 128"/>
                <a:gd name="T46" fmla="*/ 11 w 79"/>
                <a:gd name="T47" fmla="*/ 125 h 128"/>
                <a:gd name="T48" fmla="*/ 3 w 79"/>
                <a:gd name="T49" fmla="*/ 127 h 128"/>
                <a:gd name="T50" fmla="*/ 9 w 79"/>
                <a:gd name="T51" fmla="*/ 111 h 128"/>
                <a:gd name="T52" fmla="*/ 14 w 79"/>
                <a:gd name="T53" fmla="*/ 103 h 128"/>
                <a:gd name="T54" fmla="*/ 18 w 79"/>
                <a:gd name="T55" fmla="*/ 99 h 128"/>
                <a:gd name="T56" fmla="*/ 20 w 79"/>
                <a:gd name="T57" fmla="*/ 99 h 128"/>
                <a:gd name="T58" fmla="*/ 25 w 79"/>
                <a:gd name="T59" fmla="*/ 93 h 128"/>
                <a:gd name="T60" fmla="*/ 23 w 79"/>
                <a:gd name="T61" fmla="*/ 90 h 128"/>
                <a:gd name="T62" fmla="*/ 23 w 79"/>
                <a:gd name="T63" fmla="*/ 85 h 128"/>
                <a:gd name="T64" fmla="*/ 22 w 79"/>
                <a:gd name="T65" fmla="*/ 83 h 128"/>
                <a:gd name="T66" fmla="*/ 18 w 79"/>
                <a:gd name="T67" fmla="*/ 81 h 128"/>
                <a:gd name="T68" fmla="*/ 15 w 79"/>
                <a:gd name="T69" fmla="*/ 80 h 128"/>
                <a:gd name="T70" fmla="*/ 9 w 79"/>
                <a:gd name="T71" fmla="*/ 69 h 128"/>
                <a:gd name="T72" fmla="*/ 27 w 79"/>
                <a:gd name="T73" fmla="*/ 67 h 128"/>
                <a:gd name="T74" fmla="*/ 36 w 79"/>
                <a:gd name="T75" fmla="*/ 55 h 128"/>
                <a:gd name="T76" fmla="*/ 35 w 79"/>
                <a:gd name="T77" fmla="*/ 52 h 128"/>
                <a:gd name="T78" fmla="*/ 36 w 79"/>
                <a:gd name="T79" fmla="*/ 49 h 128"/>
                <a:gd name="T80" fmla="*/ 36 w 79"/>
                <a:gd name="T81" fmla="*/ 45 h 128"/>
                <a:gd name="T82" fmla="*/ 37 w 79"/>
                <a:gd name="T83" fmla="*/ 42 h 128"/>
                <a:gd name="T84" fmla="*/ 37 w 79"/>
                <a:gd name="T85" fmla="*/ 39 h 128"/>
                <a:gd name="T86" fmla="*/ 38 w 79"/>
                <a:gd name="T87" fmla="*/ 36 h 128"/>
                <a:gd name="T88" fmla="*/ 38 w 79"/>
                <a:gd name="T89" fmla="*/ 33 h 128"/>
                <a:gd name="T90" fmla="*/ 39 w 79"/>
                <a:gd name="T91" fmla="*/ 32 h 128"/>
                <a:gd name="T92" fmla="*/ 40 w 79"/>
                <a:gd name="T93" fmla="*/ 29 h 128"/>
                <a:gd name="T94" fmla="*/ 39 w 79"/>
                <a:gd name="T95" fmla="*/ 25 h 128"/>
                <a:gd name="T96" fmla="*/ 37 w 79"/>
                <a:gd name="T97" fmla="*/ 22 h 128"/>
                <a:gd name="T98" fmla="*/ 37 w 79"/>
                <a:gd name="T99" fmla="*/ 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8">
                  <a:moveTo>
                    <a:pt x="37" y="7"/>
                  </a:moveTo>
                  <a:cubicBezTo>
                    <a:pt x="37" y="7"/>
                    <a:pt x="33" y="0"/>
                    <a:pt x="39" y="5"/>
                  </a:cubicBezTo>
                  <a:cubicBezTo>
                    <a:pt x="39" y="5"/>
                    <a:pt x="46" y="5"/>
                    <a:pt x="49" y="8"/>
                  </a:cubicBezTo>
                  <a:cubicBezTo>
                    <a:pt x="49" y="8"/>
                    <a:pt x="55" y="11"/>
                    <a:pt x="58" y="12"/>
                  </a:cubicBezTo>
                  <a:cubicBezTo>
                    <a:pt x="58" y="12"/>
                    <a:pt x="60" y="12"/>
                    <a:pt x="60" y="19"/>
                  </a:cubicBezTo>
                  <a:cubicBezTo>
                    <a:pt x="60" y="19"/>
                    <a:pt x="59" y="26"/>
                    <a:pt x="61" y="26"/>
                  </a:cubicBezTo>
                  <a:cubicBezTo>
                    <a:pt x="61" y="26"/>
                    <a:pt x="67" y="31"/>
                    <a:pt x="69" y="33"/>
                  </a:cubicBezTo>
                  <a:cubicBezTo>
                    <a:pt x="69" y="33"/>
                    <a:pt x="69" y="34"/>
                    <a:pt x="70" y="33"/>
                  </a:cubicBezTo>
                  <a:cubicBezTo>
                    <a:pt x="70" y="33"/>
                    <a:pt x="74" y="33"/>
                    <a:pt x="74" y="38"/>
                  </a:cubicBezTo>
                  <a:cubicBezTo>
                    <a:pt x="74" y="38"/>
                    <a:pt x="73" y="41"/>
                    <a:pt x="75" y="41"/>
                  </a:cubicBezTo>
                  <a:cubicBezTo>
                    <a:pt x="75" y="41"/>
                    <a:pt x="79" y="42"/>
                    <a:pt x="77" y="47"/>
                  </a:cubicBezTo>
                  <a:cubicBezTo>
                    <a:pt x="77" y="47"/>
                    <a:pt x="77" y="56"/>
                    <a:pt x="70" y="58"/>
                  </a:cubicBezTo>
                  <a:cubicBezTo>
                    <a:pt x="70" y="58"/>
                    <a:pt x="67" y="58"/>
                    <a:pt x="66" y="61"/>
                  </a:cubicBezTo>
                  <a:cubicBezTo>
                    <a:pt x="66" y="61"/>
                    <a:pt x="62" y="66"/>
                    <a:pt x="62" y="69"/>
                  </a:cubicBezTo>
                  <a:cubicBezTo>
                    <a:pt x="62" y="69"/>
                    <a:pt x="60" y="73"/>
                    <a:pt x="56" y="77"/>
                  </a:cubicBezTo>
                  <a:cubicBezTo>
                    <a:pt x="56" y="77"/>
                    <a:pt x="47" y="82"/>
                    <a:pt x="48" y="94"/>
                  </a:cubicBezTo>
                  <a:cubicBezTo>
                    <a:pt x="48" y="94"/>
                    <a:pt x="51" y="100"/>
                    <a:pt x="44" y="103"/>
                  </a:cubicBezTo>
                  <a:cubicBezTo>
                    <a:pt x="44" y="103"/>
                    <a:pt x="42" y="103"/>
                    <a:pt x="38" y="107"/>
                  </a:cubicBezTo>
                  <a:cubicBezTo>
                    <a:pt x="38" y="107"/>
                    <a:pt x="36" y="110"/>
                    <a:pt x="36" y="111"/>
                  </a:cubicBezTo>
                  <a:cubicBezTo>
                    <a:pt x="36" y="111"/>
                    <a:pt x="33" y="114"/>
                    <a:pt x="33" y="115"/>
                  </a:cubicBezTo>
                  <a:cubicBezTo>
                    <a:pt x="33" y="115"/>
                    <a:pt x="31" y="118"/>
                    <a:pt x="25" y="119"/>
                  </a:cubicBezTo>
                  <a:cubicBezTo>
                    <a:pt x="25" y="119"/>
                    <a:pt x="20" y="119"/>
                    <a:pt x="18" y="122"/>
                  </a:cubicBezTo>
                  <a:cubicBezTo>
                    <a:pt x="18" y="122"/>
                    <a:pt x="15" y="124"/>
                    <a:pt x="13" y="123"/>
                  </a:cubicBezTo>
                  <a:cubicBezTo>
                    <a:pt x="13" y="123"/>
                    <a:pt x="12" y="123"/>
                    <a:pt x="11" y="125"/>
                  </a:cubicBezTo>
                  <a:cubicBezTo>
                    <a:pt x="11" y="125"/>
                    <a:pt x="8" y="128"/>
                    <a:pt x="3" y="127"/>
                  </a:cubicBezTo>
                  <a:cubicBezTo>
                    <a:pt x="3" y="127"/>
                    <a:pt x="7" y="116"/>
                    <a:pt x="9" y="111"/>
                  </a:cubicBezTo>
                  <a:cubicBezTo>
                    <a:pt x="9" y="111"/>
                    <a:pt x="11" y="105"/>
                    <a:pt x="14" y="103"/>
                  </a:cubicBezTo>
                  <a:cubicBezTo>
                    <a:pt x="14" y="103"/>
                    <a:pt x="15" y="98"/>
                    <a:pt x="18" y="99"/>
                  </a:cubicBezTo>
                  <a:cubicBezTo>
                    <a:pt x="18" y="99"/>
                    <a:pt x="19" y="101"/>
                    <a:pt x="20" y="99"/>
                  </a:cubicBezTo>
                  <a:cubicBezTo>
                    <a:pt x="20" y="99"/>
                    <a:pt x="24" y="93"/>
                    <a:pt x="25" y="93"/>
                  </a:cubicBezTo>
                  <a:cubicBezTo>
                    <a:pt x="25" y="93"/>
                    <a:pt x="24" y="90"/>
                    <a:pt x="23" y="90"/>
                  </a:cubicBezTo>
                  <a:cubicBezTo>
                    <a:pt x="23" y="90"/>
                    <a:pt x="22" y="87"/>
                    <a:pt x="23" y="85"/>
                  </a:cubicBezTo>
                  <a:cubicBezTo>
                    <a:pt x="23" y="85"/>
                    <a:pt x="24" y="84"/>
                    <a:pt x="22" y="83"/>
                  </a:cubicBezTo>
                  <a:cubicBezTo>
                    <a:pt x="22" y="83"/>
                    <a:pt x="19" y="79"/>
                    <a:pt x="18" y="81"/>
                  </a:cubicBezTo>
                  <a:cubicBezTo>
                    <a:pt x="18" y="81"/>
                    <a:pt x="17" y="81"/>
                    <a:pt x="15" y="80"/>
                  </a:cubicBezTo>
                  <a:cubicBezTo>
                    <a:pt x="15" y="80"/>
                    <a:pt x="0" y="69"/>
                    <a:pt x="9" y="69"/>
                  </a:cubicBezTo>
                  <a:cubicBezTo>
                    <a:pt x="9" y="69"/>
                    <a:pt x="18" y="72"/>
                    <a:pt x="27" y="67"/>
                  </a:cubicBezTo>
                  <a:cubicBezTo>
                    <a:pt x="27" y="67"/>
                    <a:pt x="29" y="66"/>
                    <a:pt x="36" y="55"/>
                  </a:cubicBezTo>
                  <a:cubicBezTo>
                    <a:pt x="36" y="55"/>
                    <a:pt x="37" y="53"/>
                    <a:pt x="35" y="52"/>
                  </a:cubicBezTo>
                  <a:cubicBezTo>
                    <a:pt x="35" y="52"/>
                    <a:pt x="35" y="50"/>
                    <a:pt x="36" y="49"/>
                  </a:cubicBezTo>
                  <a:cubicBezTo>
                    <a:pt x="36" y="49"/>
                    <a:pt x="36" y="48"/>
                    <a:pt x="36" y="45"/>
                  </a:cubicBezTo>
                  <a:cubicBezTo>
                    <a:pt x="36" y="45"/>
                    <a:pt x="36" y="43"/>
                    <a:pt x="37" y="42"/>
                  </a:cubicBezTo>
                  <a:cubicBezTo>
                    <a:pt x="37" y="42"/>
                    <a:pt x="38" y="40"/>
                    <a:pt x="37" y="39"/>
                  </a:cubicBezTo>
                  <a:cubicBezTo>
                    <a:pt x="37" y="39"/>
                    <a:pt x="37" y="37"/>
                    <a:pt x="38" y="36"/>
                  </a:cubicBezTo>
                  <a:cubicBezTo>
                    <a:pt x="38" y="36"/>
                    <a:pt x="38" y="35"/>
                    <a:pt x="38" y="33"/>
                  </a:cubicBezTo>
                  <a:cubicBezTo>
                    <a:pt x="38" y="33"/>
                    <a:pt x="37" y="32"/>
                    <a:pt x="39" y="32"/>
                  </a:cubicBezTo>
                  <a:cubicBezTo>
                    <a:pt x="39" y="32"/>
                    <a:pt x="41" y="33"/>
                    <a:pt x="40" y="29"/>
                  </a:cubicBezTo>
                  <a:cubicBezTo>
                    <a:pt x="40" y="29"/>
                    <a:pt x="39" y="27"/>
                    <a:pt x="39" y="25"/>
                  </a:cubicBezTo>
                  <a:cubicBezTo>
                    <a:pt x="37" y="22"/>
                    <a:pt x="37" y="22"/>
                    <a:pt x="37" y="22"/>
                  </a:cubicBezTo>
                  <a:lnTo>
                    <a:pt x="3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6" name="Freeform 14"/>
            <p:cNvSpPr/>
            <p:nvPr/>
          </p:nvSpPr>
          <p:spPr bwMode="auto">
            <a:xfrm>
              <a:off x="4157" y="2138"/>
              <a:ext cx="63" cy="70"/>
            </a:xfrm>
            <a:custGeom>
              <a:avLst/>
              <a:gdLst>
                <a:gd name="T0" fmla="*/ 3 w 33"/>
                <a:gd name="T1" fmla="*/ 8 h 36"/>
                <a:gd name="T2" fmla="*/ 7 w 33"/>
                <a:gd name="T3" fmla="*/ 3 h 36"/>
                <a:gd name="T4" fmla="*/ 13 w 33"/>
                <a:gd name="T5" fmla="*/ 4 h 36"/>
                <a:gd name="T6" fmla="*/ 23 w 33"/>
                <a:gd name="T7" fmla="*/ 12 h 36"/>
                <a:gd name="T8" fmla="*/ 30 w 33"/>
                <a:gd name="T9" fmla="*/ 18 h 36"/>
                <a:gd name="T10" fmla="*/ 31 w 33"/>
                <a:gd name="T11" fmla="*/ 25 h 36"/>
                <a:gd name="T12" fmla="*/ 30 w 33"/>
                <a:gd name="T13" fmla="*/ 28 h 36"/>
                <a:gd name="T14" fmla="*/ 28 w 33"/>
                <a:gd name="T15" fmla="*/ 31 h 36"/>
                <a:gd name="T16" fmla="*/ 19 w 33"/>
                <a:gd name="T17" fmla="*/ 34 h 36"/>
                <a:gd name="T18" fmla="*/ 12 w 33"/>
                <a:gd name="T19" fmla="*/ 33 h 36"/>
                <a:gd name="T20" fmla="*/ 8 w 33"/>
                <a:gd name="T21" fmla="*/ 30 h 36"/>
                <a:gd name="T22" fmla="*/ 5 w 33"/>
                <a:gd name="T23" fmla="*/ 29 h 36"/>
                <a:gd name="T24" fmla="*/ 2 w 33"/>
                <a:gd name="T25" fmla="*/ 25 h 36"/>
                <a:gd name="T26" fmla="*/ 2 w 33"/>
                <a:gd name="T27" fmla="*/ 19 h 36"/>
                <a:gd name="T28" fmla="*/ 3 w 33"/>
                <a:gd name="T2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6">
                  <a:moveTo>
                    <a:pt x="3" y="8"/>
                  </a:moveTo>
                  <a:cubicBezTo>
                    <a:pt x="3" y="8"/>
                    <a:pt x="4" y="0"/>
                    <a:pt x="7" y="3"/>
                  </a:cubicBezTo>
                  <a:cubicBezTo>
                    <a:pt x="7" y="3"/>
                    <a:pt x="10" y="4"/>
                    <a:pt x="13" y="4"/>
                  </a:cubicBezTo>
                  <a:cubicBezTo>
                    <a:pt x="13" y="4"/>
                    <a:pt x="19" y="7"/>
                    <a:pt x="23" y="12"/>
                  </a:cubicBezTo>
                  <a:cubicBezTo>
                    <a:pt x="23" y="12"/>
                    <a:pt x="28" y="17"/>
                    <a:pt x="30" y="18"/>
                  </a:cubicBezTo>
                  <a:cubicBezTo>
                    <a:pt x="30" y="18"/>
                    <a:pt x="33" y="20"/>
                    <a:pt x="31" y="25"/>
                  </a:cubicBezTo>
                  <a:cubicBezTo>
                    <a:pt x="31" y="25"/>
                    <a:pt x="29" y="27"/>
                    <a:pt x="30" y="28"/>
                  </a:cubicBezTo>
                  <a:cubicBezTo>
                    <a:pt x="30" y="28"/>
                    <a:pt x="29" y="30"/>
                    <a:pt x="28" y="31"/>
                  </a:cubicBezTo>
                  <a:cubicBezTo>
                    <a:pt x="28" y="31"/>
                    <a:pt x="24" y="36"/>
                    <a:pt x="19" y="34"/>
                  </a:cubicBezTo>
                  <a:cubicBezTo>
                    <a:pt x="19" y="34"/>
                    <a:pt x="15" y="34"/>
                    <a:pt x="12" y="33"/>
                  </a:cubicBezTo>
                  <a:cubicBezTo>
                    <a:pt x="12" y="33"/>
                    <a:pt x="9" y="32"/>
                    <a:pt x="8" y="30"/>
                  </a:cubicBezTo>
                  <a:cubicBezTo>
                    <a:pt x="8" y="30"/>
                    <a:pt x="6" y="29"/>
                    <a:pt x="5" y="29"/>
                  </a:cubicBezTo>
                  <a:cubicBezTo>
                    <a:pt x="5" y="29"/>
                    <a:pt x="4" y="29"/>
                    <a:pt x="2" y="25"/>
                  </a:cubicBezTo>
                  <a:cubicBezTo>
                    <a:pt x="2" y="25"/>
                    <a:pt x="0" y="23"/>
                    <a:pt x="2" y="19"/>
                  </a:cubicBezTo>
                  <a:cubicBezTo>
                    <a:pt x="2" y="19"/>
                    <a:pt x="4" y="14"/>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7" name="Freeform 15"/>
            <p:cNvSpPr/>
            <p:nvPr/>
          </p:nvSpPr>
          <p:spPr bwMode="auto">
            <a:xfrm>
              <a:off x="3720" y="2064"/>
              <a:ext cx="36" cy="142"/>
            </a:xfrm>
            <a:custGeom>
              <a:avLst/>
              <a:gdLst>
                <a:gd name="T0" fmla="*/ 0 w 19"/>
                <a:gd name="T1" fmla="*/ 48 h 73"/>
                <a:gd name="T2" fmla="*/ 1 w 19"/>
                <a:gd name="T3" fmla="*/ 27 h 73"/>
                <a:gd name="T4" fmla="*/ 1 w 19"/>
                <a:gd name="T5" fmla="*/ 24 h 73"/>
                <a:gd name="T6" fmla="*/ 1 w 19"/>
                <a:gd name="T7" fmla="*/ 12 h 73"/>
                <a:gd name="T8" fmla="*/ 3 w 19"/>
                <a:gd name="T9" fmla="*/ 10 h 73"/>
                <a:gd name="T10" fmla="*/ 3 w 19"/>
                <a:gd name="T11" fmla="*/ 7 h 73"/>
                <a:gd name="T12" fmla="*/ 3 w 19"/>
                <a:gd name="T13" fmla="*/ 5 h 73"/>
                <a:gd name="T14" fmla="*/ 7 w 19"/>
                <a:gd name="T15" fmla="*/ 3 h 73"/>
                <a:gd name="T16" fmla="*/ 6 w 19"/>
                <a:gd name="T17" fmla="*/ 8 h 73"/>
                <a:gd name="T18" fmla="*/ 9 w 19"/>
                <a:gd name="T19" fmla="*/ 26 h 73"/>
                <a:gd name="T20" fmla="*/ 11 w 19"/>
                <a:gd name="T21" fmla="*/ 30 h 73"/>
                <a:gd name="T22" fmla="*/ 14 w 19"/>
                <a:gd name="T23" fmla="*/ 37 h 73"/>
                <a:gd name="T24" fmla="*/ 14 w 19"/>
                <a:gd name="T25" fmla="*/ 42 h 73"/>
                <a:gd name="T26" fmla="*/ 15 w 19"/>
                <a:gd name="T27" fmla="*/ 43 h 73"/>
                <a:gd name="T28" fmla="*/ 17 w 19"/>
                <a:gd name="T29" fmla="*/ 45 h 73"/>
                <a:gd name="T30" fmla="*/ 16 w 19"/>
                <a:gd name="T31" fmla="*/ 54 h 73"/>
                <a:gd name="T32" fmla="*/ 17 w 19"/>
                <a:gd name="T33" fmla="*/ 57 h 73"/>
                <a:gd name="T34" fmla="*/ 18 w 19"/>
                <a:gd name="T35" fmla="*/ 59 h 73"/>
                <a:gd name="T36" fmla="*/ 18 w 19"/>
                <a:gd name="T37" fmla="*/ 61 h 73"/>
                <a:gd name="T38" fmla="*/ 18 w 19"/>
                <a:gd name="T39" fmla="*/ 70 h 73"/>
                <a:gd name="T40" fmla="*/ 13 w 19"/>
                <a:gd name="T41" fmla="*/ 71 h 73"/>
                <a:gd name="T42" fmla="*/ 0 w 19"/>
                <a:gd name="T43"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73">
                  <a:moveTo>
                    <a:pt x="0" y="48"/>
                  </a:moveTo>
                  <a:cubicBezTo>
                    <a:pt x="0" y="48"/>
                    <a:pt x="0" y="28"/>
                    <a:pt x="1" y="27"/>
                  </a:cubicBezTo>
                  <a:cubicBezTo>
                    <a:pt x="1" y="27"/>
                    <a:pt x="1" y="26"/>
                    <a:pt x="1" y="24"/>
                  </a:cubicBezTo>
                  <a:cubicBezTo>
                    <a:pt x="1" y="12"/>
                    <a:pt x="1" y="12"/>
                    <a:pt x="1" y="12"/>
                  </a:cubicBezTo>
                  <a:cubicBezTo>
                    <a:pt x="1" y="12"/>
                    <a:pt x="2" y="11"/>
                    <a:pt x="3" y="10"/>
                  </a:cubicBezTo>
                  <a:cubicBezTo>
                    <a:pt x="3" y="10"/>
                    <a:pt x="2" y="7"/>
                    <a:pt x="3" y="7"/>
                  </a:cubicBezTo>
                  <a:cubicBezTo>
                    <a:pt x="3" y="7"/>
                    <a:pt x="3" y="6"/>
                    <a:pt x="3" y="5"/>
                  </a:cubicBezTo>
                  <a:cubicBezTo>
                    <a:pt x="3" y="5"/>
                    <a:pt x="4" y="0"/>
                    <a:pt x="7" y="3"/>
                  </a:cubicBezTo>
                  <a:cubicBezTo>
                    <a:pt x="7" y="3"/>
                    <a:pt x="8" y="5"/>
                    <a:pt x="6" y="8"/>
                  </a:cubicBezTo>
                  <a:cubicBezTo>
                    <a:pt x="6" y="8"/>
                    <a:pt x="3" y="11"/>
                    <a:pt x="9" y="26"/>
                  </a:cubicBezTo>
                  <a:cubicBezTo>
                    <a:pt x="9" y="26"/>
                    <a:pt x="9" y="28"/>
                    <a:pt x="11" y="30"/>
                  </a:cubicBezTo>
                  <a:cubicBezTo>
                    <a:pt x="11" y="30"/>
                    <a:pt x="14" y="32"/>
                    <a:pt x="14" y="37"/>
                  </a:cubicBezTo>
                  <a:cubicBezTo>
                    <a:pt x="14" y="37"/>
                    <a:pt x="14" y="40"/>
                    <a:pt x="14" y="42"/>
                  </a:cubicBezTo>
                  <a:cubicBezTo>
                    <a:pt x="14" y="42"/>
                    <a:pt x="12" y="44"/>
                    <a:pt x="15" y="43"/>
                  </a:cubicBezTo>
                  <a:cubicBezTo>
                    <a:pt x="15" y="43"/>
                    <a:pt x="17" y="43"/>
                    <a:pt x="17" y="45"/>
                  </a:cubicBezTo>
                  <a:cubicBezTo>
                    <a:pt x="17" y="45"/>
                    <a:pt x="16" y="52"/>
                    <a:pt x="16" y="54"/>
                  </a:cubicBezTo>
                  <a:cubicBezTo>
                    <a:pt x="16" y="54"/>
                    <a:pt x="18" y="56"/>
                    <a:pt x="17" y="57"/>
                  </a:cubicBezTo>
                  <a:cubicBezTo>
                    <a:pt x="17" y="57"/>
                    <a:pt x="17" y="58"/>
                    <a:pt x="18" y="59"/>
                  </a:cubicBezTo>
                  <a:cubicBezTo>
                    <a:pt x="18" y="59"/>
                    <a:pt x="18" y="59"/>
                    <a:pt x="18" y="61"/>
                  </a:cubicBezTo>
                  <a:cubicBezTo>
                    <a:pt x="18" y="61"/>
                    <a:pt x="19" y="69"/>
                    <a:pt x="18" y="70"/>
                  </a:cubicBezTo>
                  <a:cubicBezTo>
                    <a:pt x="18" y="70"/>
                    <a:pt x="16" y="73"/>
                    <a:pt x="13" y="71"/>
                  </a:cubicBezTo>
                  <a:cubicBezTo>
                    <a:pt x="13" y="71"/>
                    <a:pt x="3" y="62"/>
                    <a:pt x="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8" name="Freeform 16"/>
            <p:cNvSpPr/>
            <p:nvPr/>
          </p:nvSpPr>
          <p:spPr bwMode="auto">
            <a:xfrm>
              <a:off x="3746" y="1985"/>
              <a:ext cx="35" cy="60"/>
            </a:xfrm>
            <a:custGeom>
              <a:avLst/>
              <a:gdLst>
                <a:gd name="T0" fmla="*/ 7 w 18"/>
                <a:gd name="T1" fmla="*/ 5 h 31"/>
                <a:gd name="T2" fmla="*/ 8 w 18"/>
                <a:gd name="T3" fmla="*/ 2 h 31"/>
                <a:gd name="T4" fmla="*/ 11 w 18"/>
                <a:gd name="T5" fmla="*/ 3 h 31"/>
                <a:gd name="T6" fmla="*/ 18 w 18"/>
                <a:gd name="T7" fmla="*/ 25 h 31"/>
                <a:gd name="T8" fmla="*/ 11 w 18"/>
                <a:gd name="T9" fmla="*/ 28 h 31"/>
                <a:gd name="T10" fmla="*/ 7 w 18"/>
                <a:gd name="T11" fmla="*/ 25 h 31"/>
                <a:gd name="T12" fmla="*/ 2 w 18"/>
                <a:gd name="T13" fmla="*/ 25 h 31"/>
                <a:gd name="T14" fmla="*/ 2 w 18"/>
                <a:gd name="T15" fmla="*/ 22 h 31"/>
                <a:gd name="T16" fmla="*/ 7 w 18"/>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1">
                  <a:moveTo>
                    <a:pt x="7" y="5"/>
                  </a:moveTo>
                  <a:cubicBezTo>
                    <a:pt x="7" y="5"/>
                    <a:pt x="6" y="4"/>
                    <a:pt x="8" y="2"/>
                  </a:cubicBezTo>
                  <a:cubicBezTo>
                    <a:pt x="8" y="2"/>
                    <a:pt x="10" y="0"/>
                    <a:pt x="11" y="3"/>
                  </a:cubicBezTo>
                  <a:cubicBezTo>
                    <a:pt x="11" y="3"/>
                    <a:pt x="18" y="18"/>
                    <a:pt x="18" y="25"/>
                  </a:cubicBezTo>
                  <a:cubicBezTo>
                    <a:pt x="18" y="25"/>
                    <a:pt x="17" y="31"/>
                    <a:pt x="11" y="28"/>
                  </a:cubicBezTo>
                  <a:cubicBezTo>
                    <a:pt x="11" y="28"/>
                    <a:pt x="9" y="27"/>
                    <a:pt x="7" y="25"/>
                  </a:cubicBezTo>
                  <a:cubicBezTo>
                    <a:pt x="7" y="25"/>
                    <a:pt x="5" y="26"/>
                    <a:pt x="2" y="25"/>
                  </a:cubicBezTo>
                  <a:cubicBezTo>
                    <a:pt x="2" y="25"/>
                    <a:pt x="0" y="24"/>
                    <a:pt x="2" y="22"/>
                  </a:cubicBezTo>
                  <a:cubicBezTo>
                    <a:pt x="2" y="22"/>
                    <a:pt x="7" y="13"/>
                    <a:pt x="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29" name="Freeform 17"/>
            <p:cNvSpPr>
              <a:spLocks noEditPoints="1"/>
            </p:cNvSpPr>
            <p:nvPr/>
          </p:nvSpPr>
          <p:spPr bwMode="auto">
            <a:xfrm>
              <a:off x="3769" y="1956"/>
              <a:ext cx="218" cy="246"/>
            </a:xfrm>
            <a:custGeom>
              <a:avLst/>
              <a:gdLst>
                <a:gd name="T0" fmla="*/ 98 w 114"/>
                <a:gd name="T1" fmla="*/ 50 h 127"/>
                <a:gd name="T2" fmla="*/ 110 w 114"/>
                <a:gd name="T3" fmla="*/ 70 h 127"/>
                <a:gd name="T4" fmla="*/ 98 w 114"/>
                <a:gd name="T5" fmla="*/ 83 h 127"/>
                <a:gd name="T6" fmla="*/ 82 w 114"/>
                <a:gd name="T7" fmla="*/ 103 h 127"/>
                <a:gd name="T8" fmla="*/ 83 w 114"/>
                <a:gd name="T9" fmla="*/ 119 h 127"/>
                <a:gd name="T10" fmla="*/ 79 w 114"/>
                <a:gd name="T11" fmla="*/ 85 h 127"/>
                <a:gd name="T12" fmla="*/ 97 w 114"/>
                <a:gd name="T13" fmla="*/ 64 h 127"/>
                <a:gd name="T14" fmla="*/ 88 w 114"/>
                <a:gd name="T15" fmla="*/ 51 h 127"/>
                <a:gd name="T16" fmla="*/ 79 w 114"/>
                <a:gd name="T17" fmla="*/ 45 h 127"/>
                <a:gd name="T18" fmla="*/ 38 w 114"/>
                <a:gd name="T19" fmla="*/ 47 h 127"/>
                <a:gd name="T20" fmla="*/ 53 w 114"/>
                <a:gd name="T21" fmla="*/ 40 h 127"/>
                <a:gd name="T22" fmla="*/ 54 w 114"/>
                <a:gd name="T23" fmla="*/ 3 h 127"/>
                <a:gd name="T24" fmla="*/ 61 w 114"/>
                <a:gd name="T25" fmla="*/ 3 h 127"/>
                <a:gd name="T26" fmla="*/ 67 w 114"/>
                <a:gd name="T27" fmla="*/ 27 h 127"/>
                <a:gd name="T28" fmla="*/ 69 w 114"/>
                <a:gd name="T29" fmla="*/ 43 h 127"/>
                <a:gd name="T30" fmla="*/ 79 w 114"/>
                <a:gd name="T31" fmla="*/ 49 h 127"/>
                <a:gd name="T32" fmla="*/ 71 w 114"/>
                <a:gd name="T33" fmla="*/ 53 h 127"/>
                <a:gd name="T34" fmla="*/ 76 w 114"/>
                <a:gd name="T35" fmla="*/ 64 h 127"/>
                <a:gd name="T36" fmla="*/ 72 w 114"/>
                <a:gd name="T37" fmla="*/ 73 h 127"/>
                <a:gd name="T38" fmla="*/ 62 w 114"/>
                <a:gd name="T39" fmla="*/ 95 h 127"/>
                <a:gd name="T40" fmla="*/ 77 w 114"/>
                <a:gd name="T41" fmla="*/ 88 h 127"/>
                <a:gd name="T42" fmla="*/ 79 w 114"/>
                <a:gd name="T43" fmla="*/ 120 h 127"/>
                <a:gd name="T44" fmla="*/ 65 w 114"/>
                <a:gd name="T45" fmla="*/ 120 h 127"/>
                <a:gd name="T46" fmla="*/ 54 w 114"/>
                <a:gd name="T47" fmla="*/ 119 h 127"/>
                <a:gd name="T48" fmla="*/ 33 w 114"/>
                <a:gd name="T49" fmla="*/ 115 h 127"/>
                <a:gd name="T50" fmla="*/ 38 w 114"/>
                <a:gd name="T51" fmla="*/ 109 h 127"/>
                <a:gd name="T52" fmla="*/ 49 w 114"/>
                <a:gd name="T53" fmla="*/ 98 h 127"/>
                <a:gd name="T54" fmla="*/ 50 w 114"/>
                <a:gd name="T55" fmla="*/ 84 h 127"/>
                <a:gd name="T56" fmla="*/ 43 w 114"/>
                <a:gd name="T57" fmla="*/ 67 h 127"/>
                <a:gd name="T58" fmla="*/ 51 w 114"/>
                <a:gd name="T59" fmla="*/ 61 h 127"/>
                <a:gd name="T60" fmla="*/ 53 w 114"/>
                <a:gd name="T61" fmla="*/ 50 h 127"/>
                <a:gd name="T62" fmla="*/ 35 w 114"/>
                <a:gd name="T63" fmla="*/ 59 h 127"/>
                <a:gd name="T64" fmla="*/ 33 w 114"/>
                <a:gd name="T65" fmla="*/ 51 h 127"/>
                <a:gd name="T66" fmla="*/ 0 w 114"/>
                <a:gd name="T67" fmla="*/ 78 h 127"/>
                <a:gd name="T68" fmla="*/ 0 w 114"/>
                <a:gd name="T69" fmla="*/ 76 h 127"/>
                <a:gd name="T70" fmla="*/ 13 w 114"/>
                <a:gd name="T71" fmla="*/ 63 h 127"/>
                <a:gd name="T72" fmla="*/ 33 w 114"/>
                <a:gd name="T73" fmla="*/ 51 h 127"/>
                <a:gd name="T74" fmla="*/ 30 w 114"/>
                <a:gd name="T75" fmla="*/ 63 h 127"/>
                <a:gd name="T76" fmla="*/ 18 w 114"/>
                <a:gd name="T77" fmla="*/ 69 h 127"/>
                <a:gd name="T78" fmla="*/ 12 w 114"/>
                <a:gd name="T79" fmla="*/ 86 h 127"/>
                <a:gd name="T80" fmla="*/ 26 w 114"/>
                <a:gd name="T81" fmla="*/ 106 h 127"/>
                <a:gd name="T82" fmla="*/ 33 w 114"/>
                <a:gd name="T83" fmla="*/ 115 h 127"/>
                <a:gd name="T84" fmla="*/ 13 w 114"/>
                <a:gd name="T85" fmla="*/ 98 h 127"/>
                <a:gd name="T86" fmla="*/ 3 w 114"/>
                <a:gd name="T87" fmla="*/ 8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127">
                  <a:moveTo>
                    <a:pt x="79" y="45"/>
                  </a:moveTo>
                  <a:cubicBezTo>
                    <a:pt x="86" y="47"/>
                    <a:pt x="95" y="49"/>
                    <a:pt x="98" y="50"/>
                  </a:cubicBezTo>
                  <a:cubicBezTo>
                    <a:pt x="98" y="50"/>
                    <a:pt x="106" y="52"/>
                    <a:pt x="112" y="63"/>
                  </a:cubicBezTo>
                  <a:cubicBezTo>
                    <a:pt x="112" y="63"/>
                    <a:pt x="114" y="64"/>
                    <a:pt x="110" y="70"/>
                  </a:cubicBezTo>
                  <a:cubicBezTo>
                    <a:pt x="110" y="70"/>
                    <a:pt x="106" y="75"/>
                    <a:pt x="101" y="77"/>
                  </a:cubicBezTo>
                  <a:cubicBezTo>
                    <a:pt x="101" y="77"/>
                    <a:pt x="99" y="78"/>
                    <a:pt x="98" y="83"/>
                  </a:cubicBezTo>
                  <a:cubicBezTo>
                    <a:pt x="98" y="83"/>
                    <a:pt x="91" y="93"/>
                    <a:pt x="87" y="95"/>
                  </a:cubicBezTo>
                  <a:cubicBezTo>
                    <a:pt x="87" y="95"/>
                    <a:pt x="81" y="97"/>
                    <a:pt x="82" y="103"/>
                  </a:cubicBezTo>
                  <a:cubicBezTo>
                    <a:pt x="82" y="103"/>
                    <a:pt x="88" y="109"/>
                    <a:pt x="86" y="117"/>
                  </a:cubicBezTo>
                  <a:cubicBezTo>
                    <a:pt x="86" y="117"/>
                    <a:pt x="86" y="119"/>
                    <a:pt x="83" y="119"/>
                  </a:cubicBezTo>
                  <a:cubicBezTo>
                    <a:pt x="83" y="119"/>
                    <a:pt x="82" y="119"/>
                    <a:pt x="79" y="120"/>
                  </a:cubicBezTo>
                  <a:cubicBezTo>
                    <a:pt x="79" y="85"/>
                    <a:pt x="79" y="85"/>
                    <a:pt x="79" y="85"/>
                  </a:cubicBezTo>
                  <a:cubicBezTo>
                    <a:pt x="83" y="81"/>
                    <a:pt x="89" y="76"/>
                    <a:pt x="89" y="76"/>
                  </a:cubicBezTo>
                  <a:cubicBezTo>
                    <a:pt x="90" y="73"/>
                    <a:pt x="97" y="64"/>
                    <a:pt x="97" y="64"/>
                  </a:cubicBezTo>
                  <a:cubicBezTo>
                    <a:pt x="98" y="63"/>
                    <a:pt x="97" y="59"/>
                    <a:pt x="97" y="59"/>
                  </a:cubicBezTo>
                  <a:cubicBezTo>
                    <a:pt x="97" y="57"/>
                    <a:pt x="88" y="51"/>
                    <a:pt x="88" y="51"/>
                  </a:cubicBezTo>
                  <a:cubicBezTo>
                    <a:pt x="87" y="50"/>
                    <a:pt x="83" y="50"/>
                    <a:pt x="79" y="49"/>
                  </a:cubicBezTo>
                  <a:lnTo>
                    <a:pt x="79" y="45"/>
                  </a:lnTo>
                  <a:close/>
                  <a:moveTo>
                    <a:pt x="33" y="51"/>
                  </a:moveTo>
                  <a:cubicBezTo>
                    <a:pt x="35" y="50"/>
                    <a:pt x="37" y="48"/>
                    <a:pt x="38" y="47"/>
                  </a:cubicBezTo>
                  <a:cubicBezTo>
                    <a:pt x="38" y="47"/>
                    <a:pt x="42" y="44"/>
                    <a:pt x="46" y="43"/>
                  </a:cubicBezTo>
                  <a:cubicBezTo>
                    <a:pt x="46" y="43"/>
                    <a:pt x="53" y="42"/>
                    <a:pt x="53" y="40"/>
                  </a:cubicBezTo>
                  <a:cubicBezTo>
                    <a:pt x="53" y="40"/>
                    <a:pt x="54" y="34"/>
                    <a:pt x="54" y="32"/>
                  </a:cubicBezTo>
                  <a:cubicBezTo>
                    <a:pt x="54" y="3"/>
                    <a:pt x="54" y="3"/>
                    <a:pt x="54" y="3"/>
                  </a:cubicBezTo>
                  <a:cubicBezTo>
                    <a:pt x="54" y="3"/>
                    <a:pt x="54" y="0"/>
                    <a:pt x="57" y="2"/>
                  </a:cubicBezTo>
                  <a:cubicBezTo>
                    <a:pt x="57" y="2"/>
                    <a:pt x="58" y="4"/>
                    <a:pt x="61" y="3"/>
                  </a:cubicBezTo>
                  <a:cubicBezTo>
                    <a:pt x="61" y="3"/>
                    <a:pt x="64" y="3"/>
                    <a:pt x="65" y="10"/>
                  </a:cubicBezTo>
                  <a:cubicBezTo>
                    <a:pt x="65" y="10"/>
                    <a:pt x="67" y="19"/>
                    <a:pt x="67" y="27"/>
                  </a:cubicBezTo>
                  <a:cubicBezTo>
                    <a:pt x="67" y="27"/>
                    <a:pt x="67" y="37"/>
                    <a:pt x="67" y="39"/>
                  </a:cubicBezTo>
                  <a:cubicBezTo>
                    <a:pt x="67" y="39"/>
                    <a:pt x="66" y="42"/>
                    <a:pt x="69" y="43"/>
                  </a:cubicBezTo>
                  <a:cubicBezTo>
                    <a:pt x="69" y="43"/>
                    <a:pt x="74" y="44"/>
                    <a:pt x="79" y="45"/>
                  </a:cubicBezTo>
                  <a:cubicBezTo>
                    <a:pt x="79" y="49"/>
                    <a:pt x="79" y="49"/>
                    <a:pt x="79" y="49"/>
                  </a:cubicBezTo>
                  <a:cubicBezTo>
                    <a:pt x="76" y="48"/>
                    <a:pt x="73" y="48"/>
                    <a:pt x="73" y="48"/>
                  </a:cubicBezTo>
                  <a:cubicBezTo>
                    <a:pt x="67" y="47"/>
                    <a:pt x="71" y="53"/>
                    <a:pt x="71" y="53"/>
                  </a:cubicBezTo>
                  <a:cubicBezTo>
                    <a:pt x="72" y="55"/>
                    <a:pt x="74" y="60"/>
                    <a:pt x="74" y="60"/>
                  </a:cubicBezTo>
                  <a:cubicBezTo>
                    <a:pt x="74" y="63"/>
                    <a:pt x="76" y="64"/>
                    <a:pt x="76" y="64"/>
                  </a:cubicBezTo>
                  <a:cubicBezTo>
                    <a:pt x="78" y="67"/>
                    <a:pt x="75" y="70"/>
                    <a:pt x="75" y="70"/>
                  </a:cubicBezTo>
                  <a:cubicBezTo>
                    <a:pt x="74" y="71"/>
                    <a:pt x="72" y="73"/>
                    <a:pt x="72" y="73"/>
                  </a:cubicBezTo>
                  <a:cubicBezTo>
                    <a:pt x="70" y="79"/>
                    <a:pt x="64" y="83"/>
                    <a:pt x="64" y="83"/>
                  </a:cubicBezTo>
                  <a:cubicBezTo>
                    <a:pt x="59" y="86"/>
                    <a:pt x="62" y="95"/>
                    <a:pt x="62" y="95"/>
                  </a:cubicBezTo>
                  <a:cubicBezTo>
                    <a:pt x="64" y="101"/>
                    <a:pt x="73" y="91"/>
                    <a:pt x="73" y="91"/>
                  </a:cubicBezTo>
                  <a:cubicBezTo>
                    <a:pt x="75" y="89"/>
                    <a:pt x="77" y="88"/>
                    <a:pt x="77" y="88"/>
                  </a:cubicBezTo>
                  <a:cubicBezTo>
                    <a:pt x="77" y="88"/>
                    <a:pt x="78" y="86"/>
                    <a:pt x="79" y="85"/>
                  </a:cubicBezTo>
                  <a:cubicBezTo>
                    <a:pt x="79" y="120"/>
                    <a:pt x="79" y="120"/>
                    <a:pt x="79" y="120"/>
                  </a:cubicBezTo>
                  <a:cubicBezTo>
                    <a:pt x="79" y="120"/>
                    <a:pt x="77" y="120"/>
                    <a:pt x="76" y="120"/>
                  </a:cubicBezTo>
                  <a:cubicBezTo>
                    <a:pt x="76" y="120"/>
                    <a:pt x="70" y="121"/>
                    <a:pt x="65" y="120"/>
                  </a:cubicBezTo>
                  <a:cubicBezTo>
                    <a:pt x="65" y="120"/>
                    <a:pt x="61" y="120"/>
                    <a:pt x="57" y="119"/>
                  </a:cubicBezTo>
                  <a:cubicBezTo>
                    <a:pt x="57" y="119"/>
                    <a:pt x="56" y="118"/>
                    <a:pt x="54" y="119"/>
                  </a:cubicBezTo>
                  <a:cubicBezTo>
                    <a:pt x="54" y="119"/>
                    <a:pt x="44" y="127"/>
                    <a:pt x="36" y="118"/>
                  </a:cubicBezTo>
                  <a:cubicBezTo>
                    <a:pt x="36" y="118"/>
                    <a:pt x="34" y="116"/>
                    <a:pt x="33" y="115"/>
                  </a:cubicBezTo>
                  <a:cubicBezTo>
                    <a:pt x="33" y="108"/>
                    <a:pt x="33" y="108"/>
                    <a:pt x="33" y="108"/>
                  </a:cubicBezTo>
                  <a:cubicBezTo>
                    <a:pt x="34" y="109"/>
                    <a:pt x="36" y="109"/>
                    <a:pt x="38" y="109"/>
                  </a:cubicBezTo>
                  <a:cubicBezTo>
                    <a:pt x="45" y="109"/>
                    <a:pt x="46" y="103"/>
                    <a:pt x="46" y="103"/>
                  </a:cubicBezTo>
                  <a:cubicBezTo>
                    <a:pt x="45" y="101"/>
                    <a:pt x="49" y="98"/>
                    <a:pt x="49" y="98"/>
                  </a:cubicBezTo>
                  <a:cubicBezTo>
                    <a:pt x="51" y="96"/>
                    <a:pt x="51" y="94"/>
                    <a:pt x="51" y="94"/>
                  </a:cubicBezTo>
                  <a:cubicBezTo>
                    <a:pt x="50" y="91"/>
                    <a:pt x="50" y="84"/>
                    <a:pt x="50" y="84"/>
                  </a:cubicBezTo>
                  <a:cubicBezTo>
                    <a:pt x="47" y="82"/>
                    <a:pt x="41" y="75"/>
                    <a:pt x="41" y="75"/>
                  </a:cubicBezTo>
                  <a:cubicBezTo>
                    <a:pt x="37" y="67"/>
                    <a:pt x="43" y="67"/>
                    <a:pt x="43" y="67"/>
                  </a:cubicBezTo>
                  <a:cubicBezTo>
                    <a:pt x="46" y="68"/>
                    <a:pt x="47" y="67"/>
                    <a:pt x="47" y="67"/>
                  </a:cubicBezTo>
                  <a:cubicBezTo>
                    <a:pt x="51" y="67"/>
                    <a:pt x="51" y="61"/>
                    <a:pt x="51" y="61"/>
                  </a:cubicBezTo>
                  <a:cubicBezTo>
                    <a:pt x="51" y="58"/>
                    <a:pt x="52" y="56"/>
                    <a:pt x="52" y="56"/>
                  </a:cubicBezTo>
                  <a:cubicBezTo>
                    <a:pt x="54" y="50"/>
                    <a:pt x="53" y="50"/>
                    <a:pt x="53" y="50"/>
                  </a:cubicBezTo>
                  <a:cubicBezTo>
                    <a:pt x="50" y="45"/>
                    <a:pt x="47" y="50"/>
                    <a:pt x="47" y="50"/>
                  </a:cubicBezTo>
                  <a:cubicBezTo>
                    <a:pt x="45" y="53"/>
                    <a:pt x="35" y="59"/>
                    <a:pt x="35" y="59"/>
                  </a:cubicBezTo>
                  <a:cubicBezTo>
                    <a:pt x="34" y="59"/>
                    <a:pt x="33" y="60"/>
                    <a:pt x="33" y="60"/>
                  </a:cubicBezTo>
                  <a:lnTo>
                    <a:pt x="33" y="51"/>
                  </a:lnTo>
                  <a:close/>
                  <a:moveTo>
                    <a:pt x="3" y="82"/>
                  </a:moveTo>
                  <a:cubicBezTo>
                    <a:pt x="3" y="82"/>
                    <a:pt x="0" y="81"/>
                    <a:pt x="0" y="78"/>
                  </a:cubicBezTo>
                  <a:cubicBezTo>
                    <a:pt x="0" y="78"/>
                    <a:pt x="0" y="78"/>
                    <a:pt x="0" y="78"/>
                  </a:cubicBezTo>
                  <a:cubicBezTo>
                    <a:pt x="0" y="77"/>
                    <a:pt x="0" y="77"/>
                    <a:pt x="0" y="76"/>
                  </a:cubicBezTo>
                  <a:cubicBezTo>
                    <a:pt x="0" y="76"/>
                    <a:pt x="0" y="74"/>
                    <a:pt x="5" y="69"/>
                  </a:cubicBezTo>
                  <a:cubicBezTo>
                    <a:pt x="5" y="69"/>
                    <a:pt x="9" y="65"/>
                    <a:pt x="13" y="63"/>
                  </a:cubicBezTo>
                  <a:cubicBezTo>
                    <a:pt x="13" y="63"/>
                    <a:pt x="22" y="57"/>
                    <a:pt x="28" y="55"/>
                  </a:cubicBezTo>
                  <a:cubicBezTo>
                    <a:pt x="28" y="55"/>
                    <a:pt x="30" y="53"/>
                    <a:pt x="33" y="51"/>
                  </a:cubicBezTo>
                  <a:cubicBezTo>
                    <a:pt x="33" y="60"/>
                    <a:pt x="33" y="60"/>
                    <a:pt x="33" y="60"/>
                  </a:cubicBezTo>
                  <a:cubicBezTo>
                    <a:pt x="31" y="62"/>
                    <a:pt x="30" y="63"/>
                    <a:pt x="30" y="63"/>
                  </a:cubicBezTo>
                  <a:cubicBezTo>
                    <a:pt x="26" y="62"/>
                    <a:pt x="22" y="65"/>
                    <a:pt x="22" y="65"/>
                  </a:cubicBezTo>
                  <a:cubicBezTo>
                    <a:pt x="17" y="67"/>
                    <a:pt x="18" y="69"/>
                    <a:pt x="18" y="69"/>
                  </a:cubicBezTo>
                  <a:cubicBezTo>
                    <a:pt x="17" y="72"/>
                    <a:pt x="14" y="78"/>
                    <a:pt x="14" y="78"/>
                  </a:cubicBezTo>
                  <a:cubicBezTo>
                    <a:pt x="13" y="79"/>
                    <a:pt x="12" y="84"/>
                    <a:pt x="12" y="86"/>
                  </a:cubicBezTo>
                  <a:cubicBezTo>
                    <a:pt x="12" y="86"/>
                    <a:pt x="14" y="92"/>
                    <a:pt x="14" y="92"/>
                  </a:cubicBezTo>
                  <a:cubicBezTo>
                    <a:pt x="16" y="97"/>
                    <a:pt x="26" y="106"/>
                    <a:pt x="26" y="106"/>
                  </a:cubicBezTo>
                  <a:cubicBezTo>
                    <a:pt x="28" y="107"/>
                    <a:pt x="30" y="108"/>
                    <a:pt x="33" y="108"/>
                  </a:cubicBezTo>
                  <a:cubicBezTo>
                    <a:pt x="33" y="115"/>
                    <a:pt x="33" y="115"/>
                    <a:pt x="33" y="115"/>
                  </a:cubicBezTo>
                  <a:cubicBezTo>
                    <a:pt x="31" y="113"/>
                    <a:pt x="29" y="111"/>
                    <a:pt x="27" y="111"/>
                  </a:cubicBezTo>
                  <a:cubicBezTo>
                    <a:pt x="27" y="111"/>
                    <a:pt x="17" y="102"/>
                    <a:pt x="13" y="98"/>
                  </a:cubicBezTo>
                  <a:cubicBezTo>
                    <a:pt x="13" y="98"/>
                    <a:pt x="7" y="92"/>
                    <a:pt x="7" y="87"/>
                  </a:cubicBezTo>
                  <a:cubicBezTo>
                    <a:pt x="7" y="87"/>
                    <a:pt x="6" y="82"/>
                    <a:pt x="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0" name="Freeform 18"/>
            <p:cNvSpPr/>
            <p:nvPr/>
          </p:nvSpPr>
          <p:spPr bwMode="auto">
            <a:xfrm>
              <a:off x="3397" y="1954"/>
              <a:ext cx="212" cy="261"/>
            </a:xfrm>
            <a:custGeom>
              <a:avLst/>
              <a:gdLst>
                <a:gd name="T0" fmla="*/ 92 w 111"/>
                <a:gd name="T1" fmla="*/ 4 h 135"/>
                <a:gd name="T2" fmla="*/ 108 w 111"/>
                <a:gd name="T3" fmla="*/ 13 h 135"/>
                <a:gd name="T4" fmla="*/ 106 w 111"/>
                <a:gd name="T5" fmla="*/ 20 h 135"/>
                <a:gd name="T6" fmla="*/ 98 w 111"/>
                <a:gd name="T7" fmla="*/ 25 h 135"/>
                <a:gd name="T8" fmla="*/ 93 w 111"/>
                <a:gd name="T9" fmla="*/ 28 h 135"/>
                <a:gd name="T10" fmla="*/ 68 w 111"/>
                <a:gd name="T11" fmla="*/ 65 h 135"/>
                <a:gd name="T12" fmla="*/ 48 w 111"/>
                <a:gd name="T13" fmla="*/ 97 h 135"/>
                <a:gd name="T14" fmla="*/ 27 w 111"/>
                <a:gd name="T15" fmla="*/ 124 h 135"/>
                <a:gd name="T16" fmla="*/ 23 w 111"/>
                <a:gd name="T17" fmla="*/ 128 h 135"/>
                <a:gd name="T18" fmla="*/ 20 w 111"/>
                <a:gd name="T19" fmla="*/ 132 h 135"/>
                <a:gd name="T20" fmla="*/ 13 w 111"/>
                <a:gd name="T21" fmla="*/ 135 h 135"/>
                <a:gd name="T22" fmla="*/ 8 w 111"/>
                <a:gd name="T23" fmla="*/ 134 h 135"/>
                <a:gd name="T24" fmla="*/ 3 w 111"/>
                <a:gd name="T25" fmla="*/ 134 h 135"/>
                <a:gd name="T26" fmla="*/ 4 w 111"/>
                <a:gd name="T27" fmla="*/ 132 h 135"/>
                <a:gd name="T28" fmla="*/ 6 w 111"/>
                <a:gd name="T29" fmla="*/ 130 h 135"/>
                <a:gd name="T30" fmla="*/ 8 w 111"/>
                <a:gd name="T31" fmla="*/ 129 h 135"/>
                <a:gd name="T32" fmla="*/ 9 w 111"/>
                <a:gd name="T33" fmla="*/ 128 h 135"/>
                <a:gd name="T34" fmla="*/ 11 w 111"/>
                <a:gd name="T35" fmla="*/ 125 h 135"/>
                <a:gd name="T36" fmla="*/ 13 w 111"/>
                <a:gd name="T37" fmla="*/ 123 h 135"/>
                <a:gd name="T38" fmla="*/ 31 w 111"/>
                <a:gd name="T39" fmla="*/ 102 h 135"/>
                <a:gd name="T40" fmla="*/ 48 w 111"/>
                <a:gd name="T41" fmla="*/ 77 h 135"/>
                <a:gd name="T42" fmla="*/ 58 w 111"/>
                <a:gd name="T43" fmla="*/ 61 h 135"/>
                <a:gd name="T44" fmla="*/ 78 w 111"/>
                <a:gd name="T45" fmla="*/ 28 h 135"/>
                <a:gd name="T46" fmla="*/ 58 w 111"/>
                <a:gd name="T47" fmla="*/ 17 h 135"/>
                <a:gd name="T48" fmla="*/ 61 w 111"/>
                <a:gd name="T49" fmla="*/ 16 h 135"/>
                <a:gd name="T50" fmla="*/ 81 w 111"/>
                <a:gd name="T51" fmla="*/ 13 h 135"/>
                <a:gd name="T52" fmla="*/ 92 w 111"/>
                <a:gd name="T53" fmla="*/ 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35">
                  <a:moveTo>
                    <a:pt x="92" y="4"/>
                  </a:moveTo>
                  <a:cubicBezTo>
                    <a:pt x="92" y="4"/>
                    <a:pt x="100" y="0"/>
                    <a:pt x="108" y="13"/>
                  </a:cubicBezTo>
                  <a:cubicBezTo>
                    <a:pt x="108" y="13"/>
                    <a:pt x="111" y="20"/>
                    <a:pt x="106" y="20"/>
                  </a:cubicBezTo>
                  <a:cubicBezTo>
                    <a:pt x="106" y="20"/>
                    <a:pt x="102" y="21"/>
                    <a:pt x="98" y="25"/>
                  </a:cubicBezTo>
                  <a:cubicBezTo>
                    <a:pt x="97" y="25"/>
                    <a:pt x="94" y="25"/>
                    <a:pt x="93" y="28"/>
                  </a:cubicBezTo>
                  <a:cubicBezTo>
                    <a:pt x="93" y="28"/>
                    <a:pt x="85" y="42"/>
                    <a:pt x="68" y="65"/>
                  </a:cubicBezTo>
                  <a:cubicBezTo>
                    <a:pt x="68" y="65"/>
                    <a:pt x="59" y="77"/>
                    <a:pt x="48" y="97"/>
                  </a:cubicBezTo>
                  <a:cubicBezTo>
                    <a:pt x="48" y="97"/>
                    <a:pt x="40" y="113"/>
                    <a:pt x="27" y="124"/>
                  </a:cubicBezTo>
                  <a:cubicBezTo>
                    <a:pt x="27" y="124"/>
                    <a:pt x="23" y="127"/>
                    <a:pt x="23" y="128"/>
                  </a:cubicBezTo>
                  <a:cubicBezTo>
                    <a:pt x="23" y="128"/>
                    <a:pt x="22" y="130"/>
                    <a:pt x="20" y="132"/>
                  </a:cubicBezTo>
                  <a:cubicBezTo>
                    <a:pt x="20" y="132"/>
                    <a:pt x="17" y="135"/>
                    <a:pt x="13" y="135"/>
                  </a:cubicBezTo>
                  <a:cubicBezTo>
                    <a:pt x="13" y="135"/>
                    <a:pt x="10" y="134"/>
                    <a:pt x="8" y="134"/>
                  </a:cubicBezTo>
                  <a:cubicBezTo>
                    <a:pt x="8" y="134"/>
                    <a:pt x="5" y="134"/>
                    <a:pt x="3" y="134"/>
                  </a:cubicBezTo>
                  <a:cubicBezTo>
                    <a:pt x="3" y="134"/>
                    <a:pt x="0" y="135"/>
                    <a:pt x="4" y="132"/>
                  </a:cubicBezTo>
                  <a:cubicBezTo>
                    <a:pt x="4" y="132"/>
                    <a:pt x="4" y="131"/>
                    <a:pt x="6" y="130"/>
                  </a:cubicBezTo>
                  <a:cubicBezTo>
                    <a:pt x="6" y="130"/>
                    <a:pt x="7" y="130"/>
                    <a:pt x="8" y="129"/>
                  </a:cubicBezTo>
                  <a:cubicBezTo>
                    <a:pt x="8" y="129"/>
                    <a:pt x="7" y="128"/>
                    <a:pt x="9" y="128"/>
                  </a:cubicBezTo>
                  <a:cubicBezTo>
                    <a:pt x="9" y="128"/>
                    <a:pt x="11" y="129"/>
                    <a:pt x="11" y="125"/>
                  </a:cubicBezTo>
                  <a:cubicBezTo>
                    <a:pt x="11" y="125"/>
                    <a:pt x="11" y="124"/>
                    <a:pt x="13" y="123"/>
                  </a:cubicBezTo>
                  <a:cubicBezTo>
                    <a:pt x="13" y="123"/>
                    <a:pt x="19" y="118"/>
                    <a:pt x="31" y="102"/>
                  </a:cubicBezTo>
                  <a:cubicBezTo>
                    <a:pt x="31" y="102"/>
                    <a:pt x="42" y="89"/>
                    <a:pt x="48" y="77"/>
                  </a:cubicBezTo>
                  <a:cubicBezTo>
                    <a:pt x="48" y="77"/>
                    <a:pt x="53" y="69"/>
                    <a:pt x="58" y="61"/>
                  </a:cubicBezTo>
                  <a:cubicBezTo>
                    <a:pt x="58" y="61"/>
                    <a:pt x="75" y="34"/>
                    <a:pt x="78" y="28"/>
                  </a:cubicBezTo>
                  <a:cubicBezTo>
                    <a:pt x="78" y="28"/>
                    <a:pt x="59" y="25"/>
                    <a:pt x="58" y="17"/>
                  </a:cubicBezTo>
                  <a:cubicBezTo>
                    <a:pt x="58" y="17"/>
                    <a:pt x="58" y="14"/>
                    <a:pt x="61" y="16"/>
                  </a:cubicBezTo>
                  <a:cubicBezTo>
                    <a:pt x="61" y="16"/>
                    <a:pt x="70" y="20"/>
                    <a:pt x="81" y="13"/>
                  </a:cubicBezTo>
                  <a:cubicBezTo>
                    <a:pt x="81" y="13"/>
                    <a:pt x="87" y="11"/>
                    <a:pt x="9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1" name="Freeform 19"/>
            <p:cNvSpPr/>
            <p:nvPr/>
          </p:nvSpPr>
          <p:spPr bwMode="auto">
            <a:xfrm>
              <a:off x="3508" y="2093"/>
              <a:ext cx="158" cy="118"/>
            </a:xfrm>
            <a:custGeom>
              <a:avLst/>
              <a:gdLst>
                <a:gd name="T0" fmla="*/ 11 w 83"/>
                <a:gd name="T1" fmla="*/ 29 h 61"/>
                <a:gd name="T2" fmla="*/ 4 w 83"/>
                <a:gd name="T3" fmla="*/ 21 h 61"/>
                <a:gd name="T4" fmla="*/ 20 w 83"/>
                <a:gd name="T5" fmla="*/ 27 h 61"/>
                <a:gd name="T6" fmla="*/ 23 w 83"/>
                <a:gd name="T7" fmla="*/ 33 h 61"/>
                <a:gd name="T8" fmla="*/ 33 w 83"/>
                <a:gd name="T9" fmla="*/ 46 h 61"/>
                <a:gd name="T10" fmla="*/ 34 w 83"/>
                <a:gd name="T11" fmla="*/ 44 h 61"/>
                <a:gd name="T12" fmla="*/ 34 w 83"/>
                <a:gd name="T13" fmla="*/ 39 h 61"/>
                <a:gd name="T14" fmla="*/ 38 w 83"/>
                <a:gd name="T15" fmla="*/ 36 h 61"/>
                <a:gd name="T16" fmla="*/ 40 w 83"/>
                <a:gd name="T17" fmla="*/ 35 h 61"/>
                <a:gd name="T18" fmla="*/ 47 w 83"/>
                <a:gd name="T19" fmla="*/ 26 h 61"/>
                <a:gd name="T20" fmla="*/ 47 w 83"/>
                <a:gd name="T21" fmla="*/ 19 h 61"/>
                <a:gd name="T22" fmla="*/ 37 w 83"/>
                <a:gd name="T23" fmla="*/ 13 h 61"/>
                <a:gd name="T24" fmla="*/ 35 w 83"/>
                <a:gd name="T25" fmla="*/ 11 h 61"/>
                <a:gd name="T26" fmla="*/ 42 w 83"/>
                <a:gd name="T27" fmla="*/ 10 h 61"/>
                <a:gd name="T28" fmla="*/ 55 w 83"/>
                <a:gd name="T29" fmla="*/ 4 h 61"/>
                <a:gd name="T30" fmla="*/ 59 w 83"/>
                <a:gd name="T31" fmla="*/ 1 h 61"/>
                <a:gd name="T32" fmla="*/ 68 w 83"/>
                <a:gd name="T33" fmla="*/ 3 h 61"/>
                <a:gd name="T34" fmla="*/ 81 w 83"/>
                <a:gd name="T35" fmla="*/ 15 h 61"/>
                <a:gd name="T36" fmla="*/ 82 w 83"/>
                <a:gd name="T37" fmla="*/ 18 h 61"/>
                <a:gd name="T38" fmla="*/ 78 w 83"/>
                <a:gd name="T39" fmla="*/ 23 h 61"/>
                <a:gd name="T40" fmla="*/ 66 w 83"/>
                <a:gd name="T41" fmla="*/ 34 h 61"/>
                <a:gd name="T42" fmla="*/ 64 w 83"/>
                <a:gd name="T43" fmla="*/ 46 h 61"/>
                <a:gd name="T44" fmla="*/ 62 w 83"/>
                <a:gd name="T45" fmla="*/ 53 h 61"/>
                <a:gd name="T46" fmla="*/ 55 w 83"/>
                <a:gd name="T47" fmla="*/ 55 h 61"/>
                <a:gd name="T48" fmla="*/ 46 w 83"/>
                <a:gd name="T49" fmla="*/ 59 h 61"/>
                <a:gd name="T50" fmla="*/ 43 w 83"/>
                <a:gd name="T51" fmla="*/ 59 h 61"/>
                <a:gd name="T52" fmla="*/ 40 w 83"/>
                <a:gd name="T53" fmla="*/ 58 h 61"/>
                <a:gd name="T54" fmla="*/ 38 w 83"/>
                <a:gd name="T55" fmla="*/ 55 h 61"/>
                <a:gd name="T56" fmla="*/ 33 w 83"/>
                <a:gd name="T57" fmla="*/ 51 h 61"/>
                <a:gd name="T58" fmla="*/ 29 w 83"/>
                <a:gd name="T59" fmla="*/ 49 h 61"/>
                <a:gd name="T60" fmla="*/ 20 w 83"/>
                <a:gd name="T61" fmla="*/ 35 h 61"/>
                <a:gd name="T62" fmla="*/ 11 w 83"/>
                <a:gd name="T63"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1">
                  <a:moveTo>
                    <a:pt x="11" y="29"/>
                  </a:moveTo>
                  <a:cubicBezTo>
                    <a:pt x="11" y="29"/>
                    <a:pt x="0" y="23"/>
                    <a:pt x="4" y="21"/>
                  </a:cubicBezTo>
                  <a:cubicBezTo>
                    <a:pt x="4" y="21"/>
                    <a:pt x="12" y="18"/>
                    <a:pt x="20" y="27"/>
                  </a:cubicBezTo>
                  <a:cubicBezTo>
                    <a:pt x="20" y="27"/>
                    <a:pt x="21" y="30"/>
                    <a:pt x="23" y="33"/>
                  </a:cubicBezTo>
                  <a:cubicBezTo>
                    <a:pt x="23" y="33"/>
                    <a:pt x="24" y="36"/>
                    <a:pt x="33" y="46"/>
                  </a:cubicBezTo>
                  <a:cubicBezTo>
                    <a:pt x="33" y="46"/>
                    <a:pt x="34" y="47"/>
                    <a:pt x="34" y="44"/>
                  </a:cubicBezTo>
                  <a:cubicBezTo>
                    <a:pt x="34" y="39"/>
                    <a:pt x="34" y="39"/>
                    <a:pt x="34" y="39"/>
                  </a:cubicBezTo>
                  <a:cubicBezTo>
                    <a:pt x="34" y="39"/>
                    <a:pt x="36" y="35"/>
                    <a:pt x="38" y="36"/>
                  </a:cubicBezTo>
                  <a:cubicBezTo>
                    <a:pt x="38" y="36"/>
                    <a:pt x="39" y="37"/>
                    <a:pt x="40" y="35"/>
                  </a:cubicBezTo>
                  <a:cubicBezTo>
                    <a:pt x="40" y="35"/>
                    <a:pt x="45" y="31"/>
                    <a:pt x="47" y="26"/>
                  </a:cubicBezTo>
                  <a:cubicBezTo>
                    <a:pt x="47" y="26"/>
                    <a:pt x="50" y="21"/>
                    <a:pt x="47" y="19"/>
                  </a:cubicBezTo>
                  <a:cubicBezTo>
                    <a:pt x="47" y="19"/>
                    <a:pt x="40" y="15"/>
                    <a:pt x="37" y="13"/>
                  </a:cubicBezTo>
                  <a:cubicBezTo>
                    <a:pt x="37" y="13"/>
                    <a:pt x="33" y="12"/>
                    <a:pt x="35" y="11"/>
                  </a:cubicBezTo>
                  <a:cubicBezTo>
                    <a:pt x="35" y="11"/>
                    <a:pt x="37" y="10"/>
                    <a:pt x="42" y="10"/>
                  </a:cubicBezTo>
                  <a:cubicBezTo>
                    <a:pt x="42" y="10"/>
                    <a:pt x="53" y="8"/>
                    <a:pt x="55" y="4"/>
                  </a:cubicBezTo>
                  <a:cubicBezTo>
                    <a:pt x="55" y="4"/>
                    <a:pt x="56" y="0"/>
                    <a:pt x="59" y="1"/>
                  </a:cubicBezTo>
                  <a:cubicBezTo>
                    <a:pt x="59" y="1"/>
                    <a:pt x="65" y="4"/>
                    <a:pt x="68" y="3"/>
                  </a:cubicBezTo>
                  <a:cubicBezTo>
                    <a:pt x="68" y="3"/>
                    <a:pt x="79" y="3"/>
                    <a:pt x="81" y="15"/>
                  </a:cubicBezTo>
                  <a:cubicBezTo>
                    <a:pt x="81" y="15"/>
                    <a:pt x="81" y="17"/>
                    <a:pt x="82" y="18"/>
                  </a:cubicBezTo>
                  <a:cubicBezTo>
                    <a:pt x="82" y="18"/>
                    <a:pt x="83" y="22"/>
                    <a:pt x="78" y="23"/>
                  </a:cubicBezTo>
                  <a:cubicBezTo>
                    <a:pt x="78" y="23"/>
                    <a:pt x="68" y="30"/>
                    <a:pt x="66" y="34"/>
                  </a:cubicBezTo>
                  <a:cubicBezTo>
                    <a:pt x="66" y="34"/>
                    <a:pt x="62" y="42"/>
                    <a:pt x="64" y="46"/>
                  </a:cubicBezTo>
                  <a:cubicBezTo>
                    <a:pt x="64" y="46"/>
                    <a:pt x="66" y="51"/>
                    <a:pt x="62" y="53"/>
                  </a:cubicBezTo>
                  <a:cubicBezTo>
                    <a:pt x="62" y="53"/>
                    <a:pt x="59" y="55"/>
                    <a:pt x="55" y="55"/>
                  </a:cubicBezTo>
                  <a:cubicBezTo>
                    <a:pt x="55" y="55"/>
                    <a:pt x="50" y="54"/>
                    <a:pt x="46" y="59"/>
                  </a:cubicBezTo>
                  <a:cubicBezTo>
                    <a:pt x="46" y="59"/>
                    <a:pt x="46" y="61"/>
                    <a:pt x="43" y="59"/>
                  </a:cubicBezTo>
                  <a:cubicBezTo>
                    <a:pt x="43" y="59"/>
                    <a:pt x="43" y="58"/>
                    <a:pt x="40" y="58"/>
                  </a:cubicBezTo>
                  <a:cubicBezTo>
                    <a:pt x="40" y="58"/>
                    <a:pt x="38" y="58"/>
                    <a:pt x="38" y="55"/>
                  </a:cubicBezTo>
                  <a:cubicBezTo>
                    <a:pt x="38" y="55"/>
                    <a:pt x="37" y="52"/>
                    <a:pt x="33" y="51"/>
                  </a:cubicBezTo>
                  <a:cubicBezTo>
                    <a:pt x="33" y="51"/>
                    <a:pt x="31" y="52"/>
                    <a:pt x="29" y="49"/>
                  </a:cubicBezTo>
                  <a:cubicBezTo>
                    <a:pt x="29" y="49"/>
                    <a:pt x="23" y="39"/>
                    <a:pt x="20" y="35"/>
                  </a:cubicBezTo>
                  <a:cubicBezTo>
                    <a:pt x="20" y="35"/>
                    <a:pt x="16" y="30"/>
                    <a:pt x="11"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2" name="Freeform 20"/>
            <p:cNvSpPr/>
            <p:nvPr/>
          </p:nvSpPr>
          <p:spPr bwMode="auto">
            <a:xfrm>
              <a:off x="4556" y="2116"/>
              <a:ext cx="19" cy="97"/>
            </a:xfrm>
            <a:custGeom>
              <a:avLst/>
              <a:gdLst>
                <a:gd name="T0" fmla="*/ 10 w 10"/>
                <a:gd name="T1" fmla="*/ 50 h 50"/>
                <a:gd name="T2" fmla="*/ 6 w 10"/>
                <a:gd name="T3" fmla="*/ 50 h 50"/>
                <a:gd name="T4" fmla="*/ 0 w 10"/>
                <a:gd name="T5" fmla="*/ 25 h 50"/>
                <a:gd name="T6" fmla="*/ 6 w 10"/>
                <a:gd name="T7" fmla="*/ 0 h 50"/>
                <a:gd name="T8" fmla="*/ 10 w 10"/>
                <a:gd name="T9" fmla="*/ 0 h 50"/>
                <a:gd name="T10" fmla="*/ 4 w 10"/>
                <a:gd name="T11" fmla="*/ 25 h 50"/>
                <a:gd name="T12" fmla="*/ 10 w 1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0" h="50">
                  <a:moveTo>
                    <a:pt x="10" y="50"/>
                  </a:moveTo>
                  <a:cubicBezTo>
                    <a:pt x="6" y="50"/>
                    <a:pt x="6" y="50"/>
                    <a:pt x="6" y="50"/>
                  </a:cubicBezTo>
                  <a:cubicBezTo>
                    <a:pt x="2" y="43"/>
                    <a:pt x="0" y="35"/>
                    <a:pt x="0" y="25"/>
                  </a:cubicBezTo>
                  <a:cubicBezTo>
                    <a:pt x="0" y="15"/>
                    <a:pt x="2" y="7"/>
                    <a:pt x="6" y="0"/>
                  </a:cubicBezTo>
                  <a:cubicBezTo>
                    <a:pt x="10" y="0"/>
                    <a:pt x="10" y="0"/>
                    <a:pt x="10" y="0"/>
                  </a:cubicBezTo>
                  <a:cubicBezTo>
                    <a:pt x="6" y="8"/>
                    <a:pt x="4" y="16"/>
                    <a:pt x="4" y="25"/>
                  </a:cubicBezTo>
                  <a:cubicBezTo>
                    <a:pt x="4" y="35"/>
                    <a:pt x="6" y="43"/>
                    <a:pt x="10"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3" name="Freeform 21"/>
            <p:cNvSpPr>
              <a:spLocks noEditPoints="1"/>
            </p:cNvSpPr>
            <p:nvPr/>
          </p:nvSpPr>
          <p:spPr bwMode="auto">
            <a:xfrm>
              <a:off x="4594" y="2116"/>
              <a:ext cx="95" cy="99"/>
            </a:xfrm>
            <a:custGeom>
              <a:avLst/>
              <a:gdLst>
                <a:gd name="T0" fmla="*/ 15 w 50"/>
                <a:gd name="T1" fmla="*/ 0 h 51"/>
                <a:gd name="T2" fmla="*/ 19 w 50"/>
                <a:gd name="T3" fmla="*/ 3 h 51"/>
                <a:gd name="T4" fmla="*/ 16 w 50"/>
                <a:gd name="T5" fmla="*/ 5 h 51"/>
                <a:gd name="T6" fmla="*/ 14 w 50"/>
                <a:gd name="T7" fmla="*/ 26 h 51"/>
                <a:gd name="T8" fmla="*/ 14 w 50"/>
                <a:gd name="T9" fmla="*/ 30 h 51"/>
                <a:gd name="T10" fmla="*/ 11 w 50"/>
                <a:gd name="T11" fmla="*/ 26 h 51"/>
                <a:gd name="T12" fmla="*/ 8 w 50"/>
                <a:gd name="T13" fmla="*/ 16 h 51"/>
                <a:gd name="T14" fmla="*/ 0 w 50"/>
                <a:gd name="T15" fmla="*/ 18 h 51"/>
                <a:gd name="T16" fmla="*/ 25 w 50"/>
                <a:gd name="T17" fmla="*/ 35 h 51"/>
                <a:gd name="T18" fmla="*/ 24 w 50"/>
                <a:gd name="T19" fmla="*/ 29 h 51"/>
                <a:gd name="T20" fmla="*/ 29 w 50"/>
                <a:gd name="T21" fmla="*/ 29 h 51"/>
                <a:gd name="T22" fmla="*/ 28 w 50"/>
                <a:gd name="T23" fmla="*/ 34 h 51"/>
                <a:gd name="T24" fmla="*/ 46 w 50"/>
                <a:gd name="T25" fmla="*/ 35 h 51"/>
                <a:gd name="T26" fmla="*/ 50 w 50"/>
                <a:gd name="T27" fmla="*/ 38 h 51"/>
                <a:gd name="T28" fmla="*/ 46 w 50"/>
                <a:gd name="T29" fmla="*/ 38 h 51"/>
                <a:gd name="T30" fmla="*/ 28 w 50"/>
                <a:gd name="T31" fmla="*/ 46 h 51"/>
                <a:gd name="T32" fmla="*/ 28 w 50"/>
                <a:gd name="T33" fmla="*/ 51 h 51"/>
                <a:gd name="T34" fmla="*/ 25 w 50"/>
                <a:gd name="T35" fmla="*/ 46 h 51"/>
                <a:gd name="T36" fmla="*/ 6 w 50"/>
                <a:gd name="T37" fmla="*/ 38 h 51"/>
                <a:gd name="T38" fmla="*/ 2 w 50"/>
                <a:gd name="T39" fmla="*/ 35 h 51"/>
                <a:gd name="T40" fmla="*/ 27 w 50"/>
                <a:gd name="T41" fmla="*/ 13 h 51"/>
                <a:gd name="T42" fmla="*/ 27 w 50"/>
                <a:gd name="T43" fmla="*/ 0 h 51"/>
                <a:gd name="T44" fmla="*/ 32 w 50"/>
                <a:gd name="T45" fmla="*/ 1 h 51"/>
                <a:gd name="T46" fmla="*/ 31 w 50"/>
                <a:gd name="T47" fmla="*/ 6 h 51"/>
                <a:gd name="T48" fmla="*/ 44 w 50"/>
                <a:gd name="T49" fmla="*/ 3 h 51"/>
                <a:gd name="T50" fmla="*/ 47 w 50"/>
                <a:gd name="T51" fmla="*/ 7 h 51"/>
                <a:gd name="T52" fmla="*/ 41 w 50"/>
                <a:gd name="T53" fmla="*/ 9 h 51"/>
                <a:gd name="T54" fmla="*/ 31 w 50"/>
                <a:gd name="T55" fmla="*/ 22 h 51"/>
                <a:gd name="T56" fmla="*/ 46 w 50"/>
                <a:gd name="T57" fmla="*/ 22 h 51"/>
                <a:gd name="T58" fmla="*/ 50 w 50"/>
                <a:gd name="T59" fmla="*/ 20 h 51"/>
                <a:gd name="T60" fmla="*/ 49 w 50"/>
                <a:gd name="T61" fmla="*/ 24 h 51"/>
                <a:gd name="T62" fmla="*/ 32 w 50"/>
                <a:gd name="T63" fmla="*/ 29 h 51"/>
                <a:gd name="T64" fmla="*/ 27 w 50"/>
                <a:gd name="T65" fmla="*/ 16 h 51"/>
                <a:gd name="T66" fmla="*/ 18 w 50"/>
                <a:gd name="T67" fmla="*/ 17 h 51"/>
                <a:gd name="T68" fmla="*/ 27 w 50"/>
                <a:gd name="T69"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51">
                  <a:moveTo>
                    <a:pt x="0" y="18"/>
                  </a:moveTo>
                  <a:cubicBezTo>
                    <a:pt x="8" y="13"/>
                    <a:pt x="13" y="6"/>
                    <a:pt x="15" y="0"/>
                  </a:cubicBezTo>
                  <a:cubicBezTo>
                    <a:pt x="19" y="2"/>
                    <a:pt x="19" y="2"/>
                    <a:pt x="19" y="2"/>
                  </a:cubicBezTo>
                  <a:cubicBezTo>
                    <a:pt x="20" y="2"/>
                    <a:pt x="20" y="3"/>
                    <a:pt x="19" y="3"/>
                  </a:cubicBezTo>
                  <a:cubicBezTo>
                    <a:pt x="19" y="3"/>
                    <a:pt x="19" y="3"/>
                    <a:pt x="19" y="3"/>
                  </a:cubicBezTo>
                  <a:cubicBezTo>
                    <a:pt x="18" y="3"/>
                    <a:pt x="17" y="4"/>
                    <a:pt x="16" y="5"/>
                  </a:cubicBezTo>
                  <a:cubicBezTo>
                    <a:pt x="15" y="7"/>
                    <a:pt x="15" y="9"/>
                    <a:pt x="14" y="10"/>
                  </a:cubicBezTo>
                  <a:cubicBezTo>
                    <a:pt x="14" y="26"/>
                    <a:pt x="14" y="26"/>
                    <a:pt x="14" y="26"/>
                  </a:cubicBezTo>
                  <a:cubicBezTo>
                    <a:pt x="14" y="26"/>
                    <a:pt x="14" y="27"/>
                    <a:pt x="14" y="29"/>
                  </a:cubicBezTo>
                  <a:cubicBezTo>
                    <a:pt x="14" y="29"/>
                    <a:pt x="14" y="30"/>
                    <a:pt x="14" y="30"/>
                  </a:cubicBezTo>
                  <a:cubicBezTo>
                    <a:pt x="10" y="30"/>
                    <a:pt x="10" y="30"/>
                    <a:pt x="10" y="30"/>
                  </a:cubicBezTo>
                  <a:cubicBezTo>
                    <a:pt x="10" y="28"/>
                    <a:pt x="11" y="27"/>
                    <a:pt x="11" y="26"/>
                  </a:cubicBezTo>
                  <a:cubicBezTo>
                    <a:pt x="11" y="14"/>
                    <a:pt x="11" y="14"/>
                    <a:pt x="11" y="14"/>
                  </a:cubicBezTo>
                  <a:cubicBezTo>
                    <a:pt x="10" y="14"/>
                    <a:pt x="9" y="15"/>
                    <a:pt x="8" y="16"/>
                  </a:cubicBezTo>
                  <a:cubicBezTo>
                    <a:pt x="7" y="17"/>
                    <a:pt x="6" y="18"/>
                    <a:pt x="3" y="21"/>
                  </a:cubicBezTo>
                  <a:cubicBezTo>
                    <a:pt x="2" y="19"/>
                    <a:pt x="1" y="19"/>
                    <a:pt x="0" y="18"/>
                  </a:cubicBezTo>
                  <a:close/>
                  <a:moveTo>
                    <a:pt x="6" y="35"/>
                  </a:moveTo>
                  <a:cubicBezTo>
                    <a:pt x="25" y="35"/>
                    <a:pt x="25" y="35"/>
                    <a:pt x="25" y="35"/>
                  </a:cubicBezTo>
                  <a:cubicBezTo>
                    <a:pt x="25" y="34"/>
                    <a:pt x="25" y="34"/>
                    <a:pt x="25" y="34"/>
                  </a:cubicBezTo>
                  <a:cubicBezTo>
                    <a:pt x="25" y="33"/>
                    <a:pt x="24" y="31"/>
                    <a:pt x="24" y="29"/>
                  </a:cubicBezTo>
                  <a:cubicBezTo>
                    <a:pt x="29" y="29"/>
                    <a:pt x="29" y="29"/>
                    <a:pt x="29" y="29"/>
                  </a:cubicBezTo>
                  <a:cubicBezTo>
                    <a:pt x="29" y="29"/>
                    <a:pt x="29" y="29"/>
                    <a:pt x="29" y="29"/>
                  </a:cubicBezTo>
                  <a:cubicBezTo>
                    <a:pt x="29" y="30"/>
                    <a:pt x="29" y="30"/>
                    <a:pt x="29" y="30"/>
                  </a:cubicBezTo>
                  <a:cubicBezTo>
                    <a:pt x="28" y="30"/>
                    <a:pt x="28" y="32"/>
                    <a:pt x="28" y="34"/>
                  </a:cubicBezTo>
                  <a:cubicBezTo>
                    <a:pt x="28" y="35"/>
                    <a:pt x="28" y="35"/>
                    <a:pt x="28" y="35"/>
                  </a:cubicBezTo>
                  <a:cubicBezTo>
                    <a:pt x="46" y="35"/>
                    <a:pt x="46" y="35"/>
                    <a:pt x="46" y="35"/>
                  </a:cubicBezTo>
                  <a:cubicBezTo>
                    <a:pt x="47" y="35"/>
                    <a:pt x="48" y="35"/>
                    <a:pt x="50" y="35"/>
                  </a:cubicBezTo>
                  <a:cubicBezTo>
                    <a:pt x="50" y="38"/>
                    <a:pt x="50" y="38"/>
                    <a:pt x="50" y="38"/>
                  </a:cubicBezTo>
                  <a:cubicBezTo>
                    <a:pt x="50" y="38"/>
                    <a:pt x="49" y="38"/>
                    <a:pt x="48" y="38"/>
                  </a:cubicBezTo>
                  <a:cubicBezTo>
                    <a:pt x="48" y="38"/>
                    <a:pt x="47" y="38"/>
                    <a:pt x="46" y="38"/>
                  </a:cubicBezTo>
                  <a:cubicBezTo>
                    <a:pt x="28" y="38"/>
                    <a:pt x="28" y="38"/>
                    <a:pt x="28" y="38"/>
                  </a:cubicBezTo>
                  <a:cubicBezTo>
                    <a:pt x="28" y="46"/>
                    <a:pt x="28" y="46"/>
                    <a:pt x="28" y="46"/>
                  </a:cubicBezTo>
                  <a:cubicBezTo>
                    <a:pt x="28" y="47"/>
                    <a:pt x="28" y="48"/>
                    <a:pt x="28" y="49"/>
                  </a:cubicBezTo>
                  <a:cubicBezTo>
                    <a:pt x="28" y="50"/>
                    <a:pt x="28" y="50"/>
                    <a:pt x="28" y="51"/>
                  </a:cubicBezTo>
                  <a:cubicBezTo>
                    <a:pt x="24" y="51"/>
                    <a:pt x="24" y="51"/>
                    <a:pt x="24" y="51"/>
                  </a:cubicBezTo>
                  <a:cubicBezTo>
                    <a:pt x="24" y="48"/>
                    <a:pt x="25" y="47"/>
                    <a:pt x="25" y="46"/>
                  </a:cubicBezTo>
                  <a:cubicBezTo>
                    <a:pt x="25" y="38"/>
                    <a:pt x="25" y="38"/>
                    <a:pt x="25" y="38"/>
                  </a:cubicBezTo>
                  <a:cubicBezTo>
                    <a:pt x="6" y="38"/>
                    <a:pt x="6" y="38"/>
                    <a:pt x="6" y="38"/>
                  </a:cubicBezTo>
                  <a:cubicBezTo>
                    <a:pt x="5" y="38"/>
                    <a:pt x="3" y="38"/>
                    <a:pt x="2" y="38"/>
                  </a:cubicBezTo>
                  <a:cubicBezTo>
                    <a:pt x="2" y="35"/>
                    <a:pt x="2" y="35"/>
                    <a:pt x="2" y="35"/>
                  </a:cubicBezTo>
                  <a:cubicBezTo>
                    <a:pt x="3" y="35"/>
                    <a:pt x="4" y="35"/>
                    <a:pt x="6" y="35"/>
                  </a:cubicBezTo>
                  <a:close/>
                  <a:moveTo>
                    <a:pt x="27" y="13"/>
                  </a:moveTo>
                  <a:cubicBezTo>
                    <a:pt x="27" y="5"/>
                    <a:pt x="27" y="5"/>
                    <a:pt x="27" y="5"/>
                  </a:cubicBezTo>
                  <a:cubicBezTo>
                    <a:pt x="27" y="5"/>
                    <a:pt x="27" y="3"/>
                    <a:pt x="27" y="0"/>
                  </a:cubicBezTo>
                  <a:cubicBezTo>
                    <a:pt x="31" y="1"/>
                    <a:pt x="31" y="1"/>
                    <a:pt x="31" y="1"/>
                  </a:cubicBezTo>
                  <a:cubicBezTo>
                    <a:pt x="32" y="1"/>
                    <a:pt x="32" y="1"/>
                    <a:pt x="32" y="1"/>
                  </a:cubicBezTo>
                  <a:cubicBezTo>
                    <a:pt x="31" y="2"/>
                    <a:pt x="31" y="2"/>
                    <a:pt x="31" y="2"/>
                  </a:cubicBezTo>
                  <a:cubicBezTo>
                    <a:pt x="31" y="2"/>
                    <a:pt x="31" y="3"/>
                    <a:pt x="31" y="6"/>
                  </a:cubicBezTo>
                  <a:cubicBezTo>
                    <a:pt x="31" y="12"/>
                    <a:pt x="31" y="12"/>
                    <a:pt x="31" y="12"/>
                  </a:cubicBezTo>
                  <a:cubicBezTo>
                    <a:pt x="36" y="9"/>
                    <a:pt x="40" y="6"/>
                    <a:pt x="44" y="3"/>
                  </a:cubicBezTo>
                  <a:cubicBezTo>
                    <a:pt x="47" y="7"/>
                    <a:pt x="47" y="7"/>
                    <a:pt x="47" y="7"/>
                  </a:cubicBezTo>
                  <a:cubicBezTo>
                    <a:pt x="47" y="7"/>
                    <a:pt x="47" y="7"/>
                    <a:pt x="47" y="7"/>
                  </a:cubicBezTo>
                  <a:cubicBezTo>
                    <a:pt x="47" y="8"/>
                    <a:pt x="46" y="8"/>
                    <a:pt x="46" y="8"/>
                  </a:cubicBezTo>
                  <a:cubicBezTo>
                    <a:pt x="44" y="8"/>
                    <a:pt x="42" y="9"/>
                    <a:pt x="41" y="9"/>
                  </a:cubicBezTo>
                  <a:cubicBezTo>
                    <a:pt x="39" y="11"/>
                    <a:pt x="36" y="13"/>
                    <a:pt x="31" y="15"/>
                  </a:cubicBezTo>
                  <a:cubicBezTo>
                    <a:pt x="31" y="22"/>
                    <a:pt x="31" y="22"/>
                    <a:pt x="31" y="22"/>
                  </a:cubicBezTo>
                  <a:cubicBezTo>
                    <a:pt x="30" y="25"/>
                    <a:pt x="32" y="26"/>
                    <a:pt x="38" y="26"/>
                  </a:cubicBezTo>
                  <a:cubicBezTo>
                    <a:pt x="43" y="26"/>
                    <a:pt x="46" y="25"/>
                    <a:pt x="46" y="22"/>
                  </a:cubicBezTo>
                  <a:cubicBezTo>
                    <a:pt x="46" y="21"/>
                    <a:pt x="46" y="20"/>
                    <a:pt x="46" y="19"/>
                  </a:cubicBezTo>
                  <a:cubicBezTo>
                    <a:pt x="48" y="20"/>
                    <a:pt x="49" y="20"/>
                    <a:pt x="50" y="20"/>
                  </a:cubicBezTo>
                  <a:cubicBezTo>
                    <a:pt x="50" y="21"/>
                    <a:pt x="50" y="21"/>
                    <a:pt x="50" y="21"/>
                  </a:cubicBezTo>
                  <a:cubicBezTo>
                    <a:pt x="50" y="22"/>
                    <a:pt x="50" y="23"/>
                    <a:pt x="49" y="24"/>
                  </a:cubicBezTo>
                  <a:cubicBezTo>
                    <a:pt x="48" y="27"/>
                    <a:pt x="45" y="29"/>
                    <a:pt x="40" y="29"/>
                  </a:cubicBezTo>
                  <a:cubicBezTo>
                    <a:pt x="35" y="29"/>
                    <a:pt x="33" y="29"/>
                    <a:pt x="32" y="29"/>
                  </a:cubicBezTo>
                  <a:cubicBezTo>
                    <a:pt x="29" y="28"/>
                    <a:pt x="27" y="27"/>
                    <a:pt x="27" y="24"/>
                  </a:cubicBezTo>
                  <a:cubicBezTo>
                    <a:pt x="27" y="16"/>
                    <a:pt x="27" y="16"/>
                    <a:pt x="27" y="16"/>
                  </a:cubicBezTo>
                  <a:cubicBezTo>
                    <a:pt x="25" y="17"/>
                    <a:pt x="22" y="18"/>
                    <a:pt x="20" y="19"/>
                  </a:cubicBezTo>
                  <a:cubicBezTo>
                    <a:pt x="19" y="19"/>
                    <a:pt x="18" y="18"/>
                    <a:pt x="18" y="17"/>
                  </a:cubicBezTo>
                  <a:cubicBezTo>
                    <a:pt x="17" y="17"/>
                    <a:pt x="17" y="16"/>
                    <a:pt x="17" y="16"/>
                  </a:cubicBezTo>
                  <a:cubicBezTo>
                    <a:pt x="20" y="16"/>
                    <a:pt x="23" y="15"/>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4" name="Freeform 22"/>
            <p:cNvSpPr>
              <a:spLocks noEditPoints="1"/>
            </p:cNvSpPr>
            <p:nvPr/>
          </p:nvSpPr>
          <p:spPr bwMode="auto">
            <a:xfrm>
              <a:off x="4703" y="2115"/>
              <a:ext cx="93" cy="100"/>
            </a:xfrm>
            <a:custGeom>
              <a:avLst/>
              <a:gdLst>
                <a:gd name="T0" fmla="*/ 19 w 49"/>
                <a:gd name="T1" fmla="*/ 0 h 52"/>
                <a:gd name="T2" fmla="*/ 22 w 49"/>
                <a:gd name="T3" fmla="*/ 1 h 52"/>
                <a:gd name="T4" fmla="*/ 23 w 49"/>
                <a:gd name="T5" fmla="*/ 1 h 52"/>
                <a:gd name="T6" fmla="*/ 22 w 49"/>
                <a:gd name="T7" fmla="*/ 2 h 52"/>
                <a:gd name="T8" fmla="*/ 21 w 49"/>
                <a:gd name="T9" fmla="*/ 4 h 52"/>
                <a:gd name="T10" fmla="*/ 20 w 49"/>
                <a:gd name="T11" fmla="*/ 6 h 52"/>
                <a:gd name="T12" fmla="*/ 19 w 49"/>
                <a:gd name="T13" fmla="*/ 9 h 52"/>
                <a:gd name="T14" fmla="*/ 44 w 49"/>
                <a:gd name="T15" fmla="*/ 9 h 52"/>
                <a:gd name="T16" fmla="*/ 47 w 49"/>
                <a:gd name="T17" fmla="*/ 8 h 52"/>
                <a:gd name="T18" fmla="*/ 49 w 49"/>
                <a:gd name="T19" fmla="*/ 8 h 52"/>
                <a:gd name="T20" fmla="*/ 49 w 49"/>
                <a:gd name="T21" fmla="*/ 12 h 52"/>
                <a:gd name="T22" fmla="*/ 47 w 49"/>
                <a:gd name="T23" fmla="*/ 11 h 52"/>
                <a:gd name="T24" fmla="*/ 44 w 49"/>
                <a:gd name="T25" fmla="*/ 11 h 52"/>
                <a:gd name="T26" fmla="*/ 18 w 49"/>
                <a:gd name="T27" fmla="*/ 11 h 52"/>
                <a:gd name="T28" fmla="*/ 11 w 49"/>
                <a:gd name="T29" fmla="*/ 25 h 52"/>
                <a:gd name="T30" fmla="*/ 24 w 49"/>
                <a:gd name="T31" fmla="*/ 25 h 52"/>
                <a:gd name="T32" fmla="*/ 24 w 49"/>
                <a:gd name="T33" fmla="*/ 21 h 52"/>
                <a:gd name="T34" fmla="*/ 24 w 49"/>
                <a:gd name="T35" fmla="*/ 16 h 52"/>
                <a:gd name="T36" fmla="*/ 28 w 49"/>
                <a:gd name="T37" fmla="*/ 16 h 52"/>
                <a:gd name="T38" fmla="*/ 28 w 49"/>
                <a:gd name="T39" fmla="*/ 17 h 52"/>
                <a:gd name="T40" fmla="*/ 28 w 49"/>
                <a:gd name="T41" fmla="*/ 17 h 52"/>
                <a:gd name="T42" fmla="*/ 27 w 49"/>
                <a:gd name="T43" fmla="*/ 21 h 52"/>
                <a:gd name="T44" fmla="*/ 27 w 49"/>
                <a:gd name="T45" fmla="*/ 25 h 52"/>
                <a:gd name="T46" fmla="*/ 39 w 49"/>
                <a:gd name="T47" fmla="*/ 25 h 52"/>
                <a:gd name="T48" fmla="*/ 44 w 49"/>
                <a:gd name="T49" fmla="*/ 25 h 52"/>
                <a:gd name="T50" fmla="*/ 44 w 49"/>
                <a:gd name="T51" fmla="*/ 28 h 52"/>
                <a:gd name="T52" fmla="*/ 39 w 49"/>
                <a:gd name="T53" fmla="*/ 28 h 52"/>
                <a:gd name="T54" fmla="*/ 27 w 49"/>
                <a:gd name="T55" fmla="*/ 28 h 52"/>
                <a:gd name="T56" fmla="*/ 27 w 49"/>
                <a:gd name="T57" fmla="*/ 47 h 52"/>
                <a:gd name="T58" fmla="*/ 19 w 49"/>
                <a:gd name="T59" fmla="*/ 52 h 52"/>
                <a:gd name="T60" fmla="*/ 17 w 49"/>
                <a:gd name="T61" fmla="*/ 47 h 52"/>
                <a:gd name="T62" fmla="*/ 24 w 49"/>
                <a:gd name="T63" fmla="*/ 46 h 52"/>
                <a:gd name="T64" fmla="*/ 24 w 49"/>
                <a:gd name="T65" fmla="*/ 28 h 52"/>
                <a:gd name="T66" fmla="*/ 11 w 49"/>
                <a:gd name="T67" fmla="*/ 28 h 52"/>
                <a:gd name="T68" fmla="*/ 8 w 49"/>
                <a:gd name="T69" fmla="*/ 29 h 52"/>
                <a:gd name="T70" fmla="*/ 6 w 49"/>
                <a:gd name="T71" fmla="*/ 25 h 52"/>
                <a:gd name="T72" fmla="*/ 9 w 49"/>
                <a:gd name="T73" fmla="*/ 22 h 52"/>
                <a:gd name="T74" fmla="*/ 14 w 49"/>
                <a:gd name="T75" fmla="*/ 11 h 52"/>
                <a:gd name="T76" fmla="*/ 4 w 49"/>
                <a:gd name="T77" fmla="*/ 11 h 52"/>
                <a:gd name="T78" fmla="*/ 1 w 49"/>
                <a:gd name="T79" fmla="*/ 11 h 52"/>
                <a:gd name="T80" fmla="*/ 0 w 49"/>
                <a:gd name="T81" fmla="*/ 12 h 52"/>
                <a:gd name="T82" fmla="*/ 0 w 49"/>
                <a:gd name="T83" fmla="*/ 8 h 52"/>
                <a:gd name="T84" fmla="*/ 2 w 49"/>
                <a:gd name="T85" fmla="*/ 8 h 52"/>
                <a:gd name="T86" fmla="*/ 4 w 49"/>
                <a:gd name="T87" fmla="*/ 9 h 52"/>
                <a:gd name="T88" fmla="*/ 15 w 49"/>
                <a:gd name="T89" fmla="*/ 9 h 52"/>
                <a:gd name="T90" fmla="*/ 19 w 49"/>
                <a:gd name="T91" fmla="*/ 0 h 52"/>
                <a:gd name="T92" fmla="*/ 0 w 49"/>
                <a:gd name="T93" fmla="*/ 46 h 52"/>
                <a:gd name="T94" fmla="*/ 14 w 49"/>
                <a:gd name="T95" fmla="*/ 33 h 52"/>
                <a:gd name="T96" fmla="*/ 18 w 49"/>
                <a:gd name="T97" fmla="*/ 36 h 52"/>
                <a:gd name="T98" fmla="*/ 19 w 49"/>
                <a:gd name="T99" fmla="*/ 36 h 52"/>
                <a:gd name="T100" fmla="*/ 18 w 49"/>
                <a:gd name="T101" fmla="*/ 37 h 52"/>
                <a:gd name="T102" fmla="*/ 15 w 49"/>
                <a:gd name="T103" fmla="*/ 39 h 52"/>
                <a:gd name="T104" fmla="*/ 4 w 49"/>
                <a:gd name="T105" fmla="*/ 49 h 52"/>
                <a:gd name="T106" fmla="*/ 0 w 49"/>
                <a:gd name="T107" fmla="*/ 46 h 52"/>
                <a:gd name="T108" fmla="*/ 32 w 49"/>
                <a:gd name="T109" fmla="*/ 37 h 52"/>
                <a:gd name="T110" fmla="*/ 34 w 49"/>
                <a:gd name="T111" fmla="*/ 34 h 52"/>
                <a:gd name="T112" fmla="*/ 48 w 49"/>
                <a:gd name="T113" fmla="*/ 45 h 52"/>
                <a:gd name="T114" fmla="*/ 46 w 49"/>
                <a:gd name="T115" fmla="*/ 48 h 52"/>
                <a:gd name="T116" fmla="*/ 32 w 49"/>
                <a:gd name="T117"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52">
                  <a:moveTo>
                    <a:pt x="19" y="0"/>
                  </a:moveTo>
                  <a:cubicBezTo>
                    <a:pt x="22" y="1"/>
                    <a:pt x="22" y="1"/>
                    <a:pt x="22" y="1"/>
                  </a:cubicBezTo>
                  <a:cubicBezTo>
                    <a:pt x="23" y="1"/>
                    <a:pt x="23" y="1"/>
                    <a:pt x="23" y="1"/>
                  </a:cubicBezTo>
                  <a:cubicBezTo>
                    <a:pt x="23" y="1"/>
                    <a:pt x="23" y="2"/>
                    <a:pt x="22" y="2"/>
                  </a:cubicBezTo>
                  <a:cubicBezTo>
                    <a:pt x="22" y="2"/>
                    <a:pt x="21" y="3"/>
                    <a:pt x="21" y="4"/>
                  </a:cubicBezTo>
                  <a:cubicBezTo>
                    <a:pt x="21" y="4"/>
                    <a:pt x="20" y="5"/>
                    <a:pt x="20" y="6"/>
                  </a:cubicBezTo>
                  <a:cubicBezTo>
                    <a:pt x="20" y="7"/>
                    <a:pt x="19" y="8"/>
                    <a:pt x="19" y="9"/>
                  </a:cubicBezTo>
                  <a:cubicBezTo>
                    <a:pt x="44" y="9"/>
                    <a:pt x="44" y="9"/>
                    <a:pt x="44" y="9"/>
                  </a:cubicBezTo>
                  <a:cubicBezTo>
                    <a:pt x="45" y="9"/>
                    <a:pt x="46" y="8"/>
                    <a:pt x="47" y="8"/>
                  </a:cubicBezTo>
                  <a:cubicBezTo>
                    <a:pt x="48" y="8"/>
                    <a:pt x="49" y="8"/>
                    <a:pt x="49" y="8"/>
                  </a:cubicBezTo>
                  <a:cubicBezTo>
                    <a:pt x="49" y="12"/>
                    <a:pt x="49" y="12"/>
                    <a:pt x="49" y="12"/>
                  </a:cubicBezTo>
                  <a:cubicBezTo>
                    <a:pt x="49" y="12"/>
                    <a:pt x="48" y="12"/>
                    <a:pt x="47" y="11"/>
                  </a:cubicBezTo>
                  <a:cubicBezTo>
                    <a:pt x="46" y="11"/>
                    <a:pt x="45" y="11"/>
                    <a:pt x="44" y="11"/>
                  </a:cubicBezTo>
                  <a:cubicBezTo>
                    <a:pt x="18" y="11"/>
                    <a:pt x="18" y="11"/>
                    <a:pt x="18" y="11"/>
                  </a:cubicBezTo>
                  <a:cubicBezTo>
                    <a:pt x="16" y="15"/>
                    <a:pt x="14" y="19"/>
                    <a:pt x="11" y="25"/>
                  </a:cubicBezTo>
                  <a:cubicBezTo>
                    <a:pt x="24" y="25"/>
                    <a:pt x="24" y="25"/>
                    <a:pt x="24" y="25"/>
                  </a:cubicBezTo>
                  <a:cubicBezTo>
                    <a:pt x="24" y="21"/>
                    <a:pt x="24" y="21"/>
                    <a:pt x="24" y="21"/>
                  </a:cubicBezTo>
                  <a:cubicBezTo>
                    <a:pt x="24" y="19"/>
                    <a:pt x="24" y="17"/>
                    <a:pt x="24" y="16"/>
                  </a:cubicBezTo>
                  <a:cubicBezTo>
                    <a:pt x="28" y="16"/>
                    <a:pt x="28" y="16"/>
                    <a:pt x="28" y="16"/>
                  </a:cubicBezTo>
                  <a:cubicBezTo>
                    <a:pt x="28" y="16"/>
                    <a:pt x="28" y="16"/>
                    <a:pt x="28" y="17"/>
                  </a:cubicBezTo>
                  <a:cubicBezTo>
                    <a:pt x="28" y="17"/>
                    <a:pt x="28" y="17"/>
                    <a:pt x="28" y="17"/>
                  </a:cubicBezTo>
                  <a:cubicBezTo>
                    <a:pt x="27" y="17"/>
                    <a:pt x="27" y="19"/>
                    <a:pt x="27" y="21"/>
                  </a:cubicBezTo>
                  <a:cubicBezTo>
                    <a:pt x="27" y="25"/>
                    <a:pt x="27" y="25"/>
                    <a:pt x="27" y="25"/>
                  </a:cubicBezTo>
                  <a:cubicBezTo>
                    <a:pt x="39" y="25"/>
                    <a:pt x="39" y="25"/>
                    <a:pt x="39" y="25"/>
                  </a:cubicBezTo>
                  <a:cubicBezTo>
                    <a:pt x="40" y="25"/>
                    <a:pt x="42" y="25"/>
                    <a:pt x="44" y="25"/>
                  </a:cubicBezTo>
                  <a:cubicBezTo>
                    <a:pt x="44" y="28"/>
                    <a:pt x="44" y="28"/>
                    <a:pt x="44" y="28"/>
                  </a:cubicBezTo>
                  <a:cubicBezTo>
                    <a:pt x="42" y="28"/>
                    <a:pt x="41" y="28"/>
                    <a:pt x="39" y="28"/>
                  </a:cubicBezTo>
                  <a:cubicBezTo>
                    <a:pt x="27" y="28"/>
                    <a:pt x="27" y="28"/>
                    <a:pt x="27" y="28"/>
                  </a:cubicBezTo>
                  <a:cubicBezTo>
                    <a:pt x="27" y="47"/>
                    <a:pt x="27" y="47"/>
                    <a:pt x="27" y="47"/>
                  </a:cubicBezTo>
                  <a:cubicBezTo>
                    <a:pt x="28" y="50"/>
                    <a:pt x="25" y="51"/>
                    <a:pt x="19" y="52"/>
                  </a:cubicBezTo>
                  <a:cubicBezTo>
                    <a:pt x="18" y="50"/>
                    <a:pt x="18" y="49"/>
                    <a:pt x="17" y="47"/>
                  </a:cubicBezTo>
                  <a:cubicBezTo>
                    <a:pt x="22" y="48"/>
                    <a:pt x="25" y="48"/>
                    <a:pt x="24" y="46"/>
                  </a:cubicBezTo>
                  <a:cubicBezTo>
                    <a:pt x="24" y="28"/>
                    <a:pt x="24" y="28"/>
                    <a:pt x="24" y="28"/>
                  </a:cubicBezTo>
                  <a:cubicBezTo>
                    <a:pt x="11" y="28"/>
                    <a:pt x="11" y="28"/>
                    <a:pt x="11" y="28"/>
                  </a:cubicBezTo>
                  <a:cubicBezTo>
                    <a:pt x="10" y="28"/>
                    <a:pt x="9" y="28"/>
                    <a:pt x="8" y="29"/>
                  </a:cubicBezTo>
                  <a:cubicBezTo>
                    <a:pt x="6" y="25"/>
                    <a:pt x="6" y="25"/>
                    <a:pt x="6" y="25"/>
                  </a:cubicBezTo>
                  <a:cubicBezTo>
                    <a:pt x="7" y="25"/>
                    <a:pt x="8" y="24"/>
                    <a:pt x="9" y="22"/>
                  </a:cubicBezTo>
                  <a:cubicBezTo>
                    <a:pt x="11" y="19"/>
                    <a:pt x="12" y="16"/>
                    <a:pt x="14" y="11"/>
                  </a:cubicBezTo>
                  <a:cubicBezTo>
                    <a:pt x="4" y="11"/>
                    <a:pt x="4" y="11"/>
                    <a:pt x="4" y="11"/>
                  </a:cubicBezTo>
                  <a:cubicBezTo>
                    <a:pt x="4" y="11"/>
                    <a:pt x="3" y="11"/>
                    <a:pt x="1" y="11"/>
                  </a:cubicBezTo>
                  <a:cubicBezTo>
                    <a:pt x="1" y="12"/>
                    <a:pt x="0" y="12"/>
                    <a:pt x="0" y="12"/>
                  </a:cubicBezTo>
                  <a:cubicBezTo>
                    <a:pt x="0" y="8"/>
                    <a:pt x="0" y="8"/>
                    <a:pt x="0" y="8"/>
                  </a:cubicBezTo>
                  <a:cubicBezTo>
                    <a:pt x="0" y="8"/>
                    <a:pt x="1" y="8"/>
                    <a:pt x="2" y="8"/>
                  </a:cubicBezTo>
                  <a:cubicBezTo>
                    <a:pt x="3" y="8"/>
                    <a:pt x="4" y="9"/>
                    <a:pt x="4" y="9"/>
                  </a:cubicBezTo>
                  <a:cubicBezTo>
                    <a:pt x="15" y="9"/>
                    <a:pt x="15" y="9"/>
                    <a:pt x="15" y="9"/>
                  </a:cubicBezTo>
                  <a:cubicBezTo>
                    <a:pt x="17" y="6"/>
                    <a:pt x="18" y="3"/>
                    <a:pt x="19" y="0"/>
                  </a:cubicBezTo>
                  <a:close/>
                  <a:moveTo>
                    <a:pt x="0" y="46"/>
                  </a:moveTo>
                  <a:cubicBezTo>
                    <a:pt x="6" y="43"/>
                    <a:pt x="11" y="39"/>
                    <a:pt x="14" y="33"/>
                  </a:cubicBezTo>
                  <a:cubicBezTo>
                    <a:pt x="18" y="36"/>
                    <a:pt x="18" y="36"/>
                    <a:pt x="18" y="36"/>
                  </a:cubicBezTo>
                  <a:cubicBezTo>
                    <a:pt x="19" y="36"/>
                    <a:pt x="19" y="36"/>
                    <a:pt x="19" y="36"/>
                  </a:cubicBezTo>
                  <a:cubicBezTo>
                    <a:pt x="19" y="36"/>
                    <a:pt x="18" y="36"/>
                    <a:pt x="18" y="37"/>
                  </a:cubicBezTo>
                  <a:cubicBezTo>
                    <a:pt x="17" y="37"/>
                    <a:pt x="16" y="38"/>
                    <a:pt x="15" y="39"/>
                  </a:cubicBezTo>
                  <a:cubicBezTo>
                    <a:pt x="12" y="42"/>
                    <a:pt x="8" y="46"/>
                    <a:pt x="4" y="49"/>
                  </a:cubicBezTo>
                  <a:cubicBezTo>
                    <a:pt x="3" y="47"/>
                    <a:pt x="2" y="46"/>
                    <a:pt x="0" y="46"/>
                  </a:cubicBezTo>
                  <a:close/>
                  <a:moveTo>
                    <a:pt x="32" y="37"/>
                  </a:moveTo>
                  <a:cubicBezTo>
                    <a:pt x="34" y="34"/>
                    <a:pt x="34" y="34"/>
                    <a:pt x="34" y="34"/>
                  </a:cubicBezTo>
                  <a:cubicBezTo>
                    <a:pt x="39" y="37"/>
                    <a:pt x="44" y="41"/>
                    <a:pt x="48" y="45"/>
                  </a:cubicBezTo>
                  <a:cubicBezTo>
                    <a:pt x="46" y="48"/>
                    <a:pt x="46" y="48"/>
                    <a:pt x="46" y="48"/>
                  </a:cubicBezTo>
                  <a:cubicBezTo>
                    <a:pt x="41" y="44"/>
                    <a:pt x="37" y="40"/>
                    <a:pt x="32"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5" name="Freeform 23"/>
            <p:cNvSpPr/>
            <p:nvPr/>
          </p:nvSpPr>
          <p:spPr bwMode="auto">
            <a:xfrm>
              <a:off x="4821" y="2116"/>
              <a:ext cx="19" cy="97"/>
            </a:xfrm>
            <a:custGeom>
              <a:avLst/>
              <a:gdLst>
                <a:gd name="T0" fmla="*/ 0 w 10"/>
                <a:gd name="T1" fmla="*/ 0 h 50"/>
                <a:gd name="T2" fmla="*/ 4 w 10"/>
                <a:gd name="T3" fmla="*/ 0 h 50"/>
                <a:gd name="T4" fmla="*/ 10 w 10"/>
                <a:gd name="T5" fmla="*/ 25 h 50"/>
                <a:gd name="T6" fmla="*/ 4 w 10"/>
                <a:gd name="T7" fmla="*/ 50 h 50"/>
                <a:gd name="T8" fmla="*/ 0 w 10"/>
                <a:gd name="T9" fmla="*/ 50 h 50"/>
                <a:gd name="T10" fmla="*/ 6 w 10"/>
                <a:gd name="T11" fmla="*/ 25 h 50"/>
                <a:gd name="T12" fmla="*/ 0 w 1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 h="50">
                  <a:moveTo>
                    <a:pt x="0" y="0"/>
                  </a:moveTo>
                  <a:cubicBezTo>
                    <a:pt x="4" y="0"/>
                    <a:pt x="4" y="0"/>
                    <a:pt x="4" y="0"/>
                  </a:cubicBezTo>
                  <a:cubicBezTo>
                    <a:pt x="8" y="7"/>
                    <a:pt x="10" y="15"/>
                    <a:pt x="10" y="25"/>
                  </a:cubicBezTo>
                  <a:cubicBezTo>
                    <a:pt x="10" y="35"/>
                    <a:pt x="8" y="43"/>
                    <a:pt x="4" y="50"/>
                  </a:cubicBezTo>
                  <a:cubicBezTo>
                    <a:pt x="0" y="50"/>
                    <a:pt x="0" y="50"/>
                    <a:pt x="0" y="50"/>
                  </a:cubicBezTo>
                  <a:cubicBezTo>
                    <a:pt x="4" y="43"/>
                    <a:pt x="6" y="35"/>
                    <a:pt x="6" y="25"/>
                  </a:cubicBezTo>
                  <a:cubicBezTo>
                    <a:pt x="6" y="16"/>
                    <a:pt x="4" y="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6" name="Freeform 24"/>
            <p:cNvSpPr/>
            <p:nvPr/>
          </p:nvSpPr>
          <p:spPr bwMode="auto">
            <a:xfrm>
              <a:off x="2857" y="2324"/>
              <a:ext cx="71" cy="75"/>
            </a:xfrm>
            <a:custGeom>
              <a:avLst/>
              <a:gdLst>
                <a:gd name="T0" fmla="*/ 35 w 37"/>
                <a:gd name="T1" fmla="*/ 0 h 39"/>
                <a:gd name="T2" fmla="*/ 36 w 37"/>
                <a:gd name="T3" fmla="*/ 13 h 39"/>
                <a:gd name="T4" fmla="*/ 35 w 37"/>
                <a:gd name="T5" fmla="*/ 13 h 39"/>
                <a:gd name="T6" fmla="*/ 30 w 37"/>
                <a:gd name="T7" fmla="*/ 5 h 39"/>
                <a:gd name="T8" fmla="*/ 21 w 37"/>
                <a:gd name="T9" fmla="*/ 2 h 39"/>
                <a:gd name="T10" fmla="*/ 14 w 37"/>
                <a:gd name="T11" fmla="*/ 4 h 39"/>
                <a:gd name="T12" fmla="*/ 9 w 37"/>
                <a:gd name="T13" fmla="*/ 10 h 39"/>
                <a:gd name="T14" fmla="*/ 7 w 37"/>
                <a:gd name="T15" fmla="*/ 20 h 39"/>
                <a:gd name="T16" fmla="*/ 9 w 37"/>
                <a:gd name="T17" fmla="*/ 29 h 39"/>
                <a:gd name="T18" fmla="*/ 14 w 37"/>
                <a:gd name="T19" fmla="*/ 35 h 39"/>
                <a:gd name="T20" fmla="*/ 22 w 37"/>
                <a:gd name="T21" fmla="*/ 37 h 39"/>
                <a:gd name="T22" fmla="*/ 29 w 37"/>
                <a:gd name="T23" fmla="*/ 35 h 39"/>
                <a:gd name="T24" fmla="*/ 36 w 37"/>
                <a:gd name="T25" fmla="*/ 29 h 39"/>
                <a:gd name="T26" fmla="*/ 37 w 37"/>
                <a:gd name="T27" fmla="*/ 30 h 39"/>
                <a:gd name="T28" fmla="*/ 30 w 37"/>
                <a:gd name="T29" fmla="*/ 37 h 39"/>
                <a:gd name="T30" fmla="*/ 20 w 37"/>
                <a:gd name="T31" fmla="*/ 39 h 39"/>
                <a:gd name="T32" fmla="*/ 4 w 37"/>
                <a:gd name="T33" fmla="*/ 32 h 39"/>
                <a:gd name="T34" fmla="*/ 0 w 37"/>
                <a:gd name="T35" fmla="*/ 20 h 39"/>
                <a:gd name="T36" fmla="*/ 3 w 37"/>
                <a:gd name="T37" fmla="*/ 10 h 39"/>
                <a:gd name="T38" fmla="*/ 10 w 37"/>
                <a:gd name="T39" fmla="*/ 3 h 39"/>
                <a:gd name="T40" fmla="*/ 21 w 37"/>
                <a:gd name="T41" fmla="*/ 0 h 39"/>
                <a:gd name="T42" fmla="*/ 30 w 37"/>
                <a:gd name="T43" fmla="*/ 2 h 39"/>
                <a:gd name="T44" fmla="*/ 31 w 37"/>
                <a:gd name="T45" fmla="*/ 3 h 39"/>
                <a:gd name="T46" fmla="*/ 33 w 37"/>
                <a:gd name="T47" fmla="*/ 2 h 39"/>
                <a:gd name="T48" fmla="*/ 34 w 37"/>
                <a:gd name="T49" fmla="*/ 0 h 39"/>
                <a:gd name="T50" fmla="*/ 35 w 37"/>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9">
                  <a:moveTo>
                    <a:pt x="35" y="0"/>
                  </a:moveTo>
                  <a:cubicBezTo>
                    <a:pt x="36" y="13"/>
                    <a:pt x="36" y="13"/>
                    <a:pt x="36" y="13"/>
                  </a:cubicBezTo>
                  <a:cubicBezTo>
                    <a:pt x="35" y="13"/>
                    <a:pt x="35" y="13"/>
                    <a:pt x="35" y="13"/>
                  </a:cubicBezTo>
                  <a:cubicBezTo>
                    <a:pt x="34" y="9"/>
                    <a:pt x="32" y="6"/>
                    <a:pt x="30" y="5"/>
                  </a:cubicBezTo>
                  <a:cubicBezTo>
                    <a:pt x="27" y="3"/>
                    <a:pt x="25" y="2"/>
                    <a:pt x="21" y="2"/>
                  </a:cubicBezTo>
                  <a:cubicBezTo>
                    <a:pt x="19" y="2"/>
                    <a:pt x="16" y="3"/>
                    <a:pt x="14" y="4"/>
                  </a:cubicBezTo>
                  <a:cubicBezTo>
                    <a:pt x="12" y="5"/>
                    <a:pt x="10" y="7"/>
                    <a:pt x="9" y="10"/>
                  </a:cubicBezTo>
                  <a:cubicBezTo>
                    <a:pt x="7" y="13"/>
                    <a:pt x="7" y="16"/>
                    <a:pt x="7" y="20"/>
                  </a:cubicBezTo>
                  <a:cubicBezTo>
                    <a:pt x="7" y="24"/>
                    <a:pt x="7" y="27"/>
                    <a:pt x="9" y="29"/>
                  </a:cubicBezTo>
                  <a:cubicBezTo>
                    <a:pt x="10" y="32"/>
                    <a:pt x="12" y="33"/>
                    <a:pt x="14" y="35"/>
                  </a:cubicBezTo>
                  <a:cubicBezTo>
                    <a:pt x="16" y="36"/>
                    <a:pt x="19" y="37"/>
                    <a:pt x="22" y="37"/>
                  </a:cubicBezTo>
                  <a:cubicBezTo>
                    <a:pt x="25" y="37"/>
                    <a:pt x="27" y="36"/>
                    <a:pt x="29" y="35"/>
                  </a:cubicBezTo>
                  <a:cubicBezTo>
                    <a:pt x="31" y="34"/>
                    <a:pt x="34" y="32"/>
                    <a:pt x="36" y="29"/>
                  </a:cubicBezTo>
                  <a:cubicBezTo>
                    <a:pt x="37" y="30"/>
                    <a:pt x="37" y="30"/>
                    <a:pt x="37" y="30"/>
                  </a:cubicBezTo>
                  <a:cubicBezTo>
                    <a:pt x="35" y="33"/>
                    <a:pt x="32" y="35"/>
                    <a:pt x="30" y="37"/>
                  </a:cubicBezTo>
                  <a:cubicBezTo>
                    <a:pt x="27" y="38"/>
                    <a:pt x="24" y="39"/>
                    <a:pt x="20" y="39"/>
                  </a:cubicBezTo>
                  <a:cubicBezTo>
                    <a:pt x="13" y="39"/>
                    <a:pt x="8" y="37"/>
                    <a:pt x="4" y="32"/>
                  </a:cubicBezTo>
                  <a:cubicBezTo>
                    <a:pt x="1" y="29"/>
                    <a:pt x="0" y="25"/>
                    <a:pt x="0" y="20"/>
                  </a:cubicBezTo>
                  <a:cubicBezTo>
                    <a:pt x="0" y="17"/>
                    <a:pt x="1" y="13"/>
                    <a:pt x="3" y="10"/>
                  </a:cubicBezTo>
                  <a:cubicBezTo>
                    <a:pt x="4" y="7"/>
                    <a:pt x="7" y="5"/>
                    <a:pt x="10" y="3"/>
                  </a:cubicBezTo>
                  <a:cubicBezTo>
                    <a:pt x="13" y="1"/>
                    <a:pt x="17" y="0"/>
                    <a:pt x="21" y="0"/>
                  </a:cubicBezTo>
                  <a:cubicBezTo>
                    <a:pt x="24" y="0"/>
                    <a:pt x="27" y="1"/>
                    <a:pt x="30" y="2"/>
                  </a:cubicBezTo>
                  <a:cubicBezTo>
                    <a:pt x="30" y="3"/>
                    <a:pt x="31" y="3"/>
                    <a:pt x="31" y="3"/>
                  </a:cubicBezTo>
                  <a:cubicBezTo>
                    <a:pt x="32" y="3"/>
                    <a:pt x="32" y="3"/>
                    <a:pt x="33" y="2"/>
                  </a:cubicBezTo>
                  <a:cubicBezTo>
                    <a:pt x="33" y="2"/>
                    <a:pt x="34" y="1"/>
                    <a:pt x="34" y="0"/>
                  </a:cubicBezTo>
                  <a:lnTo>
                    <a:pt x="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7" name="Freeform 25"/>
            <p:cNvSpPr/>
            <p:nvPr/>
          </p:nvSpPr>
          <p:spPr bwMode="auto">
            <a:xfrm>
              <a:off x="2932" y="2326"/>
              <a:ext cx="82" cy="71"/>
            </a:xfrm>
            <a:custGeom>
              <a:avLst/>
              <a:gdLst>
                <a:gd name="T0" fmla="*/ 12 w 43"/>
                <a:gd name="T1" fmla="*/ 17 h 37"/>
                <a:gd name="T2" fmla="*/ 31 w 43"/>
                <a:gd name="T3" fmla="*/ 17 h 37"/>
                <a:gd name="T4" fmla="*/ 31 w 43"/>
                <a:gd name="T5" fmla="*/ 7 h 37"/>
                <a:gd name="T6" fmla="*/ 31 w 43"/>
                <a:gd name="T7" fmla="*/ 3 h 37"/>
                <a:gd name="T8" fmla="*/ 30 w 43"/>
                <a:gd name="T9" fmla="*/ 2 h 37"/>
                <a:gd name="T10" fmla="*/ 27 w 43"/>
                <a:gd name="T11" fmla="*/ 1 h 37"/>
                <a:gd name="T12" fmla="*/ 25 w 43"/>
                <a:gd name="T13" fmla="*/ 1 h 37"/>
                <a:gd name="T14" fmla="*/ 25 w 43"/>
                <a:gd name="T15" fmla="*/ 0 h 37"/>
                <a:gd name="T16" fmla="*/ 43 w 43"/>
                <a:gd name="T17" fmla="*/ 0 h 37"/>
                <a:gd name="T18" fmla="*/ 43 w 43"/>
                <a:gd name="T19" fmla="*/ 1 h 37"/>
                <a:gd name="T20" fmla="*/ 42 w 43"/>
                <a:gd name="T21" fmla="*/ 1 h 37"/>
                <a:gd name="T22" fmla="*/ 39 w 43"/>
                <a:gd name="T23" fmla="*/ 2 h 37"/>
                <a:gd name="T24" fmla="*/ 37 w 43"/>
                <a:gd name="T25" fmla="*/ 3 h 37"/>
                <a:gd name="T26" fmla="*/ 37 w 43"/>
                <a:gd name="T27" fmla="*/ 7 h 37"/>
                <a:gd name="T28" fmla="*/ 37 w 43"/>
                <a:gd name="T29" fmla="*/ 31 h 37"/>
                <a:gd name="T30" fmla="*/ 37 w 43"/>
                <a:gd name="T31" fmla="*/ 34 h 37"/>
                <a:gd name="T32" fmla="*/ 39 w 43"/>
                <a:gd name="T33" fmla="*/ 36 h 37"/>
                <a:gd name="T34" fmla="*/ 42 w 43"/>
                <a:gd name="T35" fmla="*/ 36 h 37"/>
                <a:gd name="T36" fmla="*/ 43 w 43"/>
                <a:gd name="T37" fmla="*/ 36 h 37"/>
                <a:gd name="T38" fmla="*/ 43 w 43"/>
                <a:gd name="T39" fmla="*/ 37 h 37"/>
                <a:gd name="T40" fmla="*/ 25 w 43"/>
                <a:gd name="T41" fmla="*/ 37 h 37"/>
                <a:gd name="T42" fmla="*/ 25 w 43"/>
                <a:gd name="T43" fmla="*/ 36 h 37"/>
                <a:gd name="T44" fmla="*/ 27 w 43"/>
                <a:gd name="T45" fmla="*/ 36 h 37"/>
                <a:gd name="T46" fmla="*/ 31 w 43"/>
                <a:gd name="T47" fmla="*/ 35 h 37"/>
                <a:gd name="T48" fmla="*/ 31 w 43"/>
                <a:gd name="T49" fmla="*/ 31 h 37"/>
                <a:gd name="T50" fmla="*/ 31 w 43"/>
                <a:gd name="T51" fmla="*/ 19 h 37"/>
                <a:gd name="T52" fmla="*/ 12 w 43"/>
                <a:gd name="T53" fmla="*/ 19 h 37"/>
                <a:gd name="T54" fmla="*/ 12 w 43"/>
                <a:gd name="T55" fmla="*/ 31 h 37"/>
                <a:gd name="T56" fmla="*/ 13 w 43"/>
                <a:gd name="T57" fmla="*/ 34 h 37"/>
                <a:gd name="T58" fmla="*/ 14 w 43"/>
                <a:gd name="T59" fmla="*/ 36 h 37"/>
                <a:gd name="T60" fmla="*/ 17 w 43"/>
                <a:gd name="T61" fmla="*/ 36 h 37"/>
                <a:gd name="T62" fmla="*/ 18 w 43"/>
                <a:gd name="T63" fmla="*/ 36 h 37"/>
                <a:gd name="T64" fmla="*/ 18 w 43"/>
                <a:gd name="T65" fmla="*/ 37 h 37"/>
                <a:gd name="T66" fmla="*/ 0 w 43"/>
                <a:gd name="T67" fmla="*/ 37 h 37"/>
                <a:gd name="T68" fmla="*/ 0 w 43"/>
                <a:gd name="T69" fmla="*/ 36 h 37"/>
                <a:gd name="T70" fmla="*/ 2 w 43"/>
                <a:gd name="T71" fmla="*/ 36 h 37"/>
                <a:gd name="T72" fmla="*/ 6 w 43"/>
                <a:gd name="T73" fmla="*/ 35 h 37"/>
                <a:gd name="T74" fmla="*/ 6 w 43"/>
                <a:gd name="T75" fmla="*/ 31 h 37"/>
                <a:gd name="T76" fmla="*/ 6 w 43"/>
                <a:gd name="T77" fmla="*/ 7 h 37"/>
                <a:gd name="T78" fmla="*/ 6 w 43"/>
                <a:gd name="T79" fmla="*/ 3 h 37"/>
                <a:gd name="T80" fmla="*/ 5 w 43"/>
                <a:gd name="T81" fmla="*/ 2 h 37"/>
                <a:gd name="T82" fmla="*/ 2 w 43"/>
                <a:gd name="T83" fmla="*/ 1 h 37"/>
                <a:gd name="T84" fmla="*/ 0 w 43"/>
                <a:gd name="T85" fmla="*/ 1 h 37"/>
                <a:gd name="T86" fmla="*/ 0 w 43"/>
                <a:gd name="T87" fmla="*/ 0 h 37"/>
                <a:gd name="T88" fmla="*/ 18 w 43"/>
                <a:gd name="T89" fmla="*/ 0 h 37"/>
                <a:gd name="T90" fmla="*/ 18 w 43"/>
                <a:gd name="T91" fmla="*/ 1 h 37"/>
                <a:gd name="T92" fmla="*/ 17 w 43"/>
                <a:gd name="T93" fmla="*/ 1 h 37"/>
                <a:gd name="T94" fmla="*/ 14 w 43"/>
                <a:gd name="T95" fmla="*/ 2 h 37"/>
                <a:gd name="T96" fmla="*/ 13 w 43"/>
                <a:gd name="T97" fmla="*/ 3 h 37"/>
                <a:gd name="T98" fmla="*/ 12 w 43"/>
                <a:gd name="T99" fmla="*/ 7 h 37"/>
                <a:gd name="T100" fmla="*/ 12 w 43"/>
                <a:gd name="T101"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37">
                  <a:moveTo>
                    <a:pt x="12" y="17"/>
                  </a:moveTo>
                  <a:cubicBezTo>
                    <a:pt x="31" y="17"/>
                    <a:pt x="31" y="17"/>
                    <a:pt x="31" y="17"/>
                  </a:cubicBezTo>
                  <a:cubicBezTo>
                    <a:pt x="31" y="7"/>
                    <a:pt x="31" y="7"/>
                    <a:pt x="31" y="7"/>
                  </a:cubicBezTo>
                  <a:cubicBezTo>
                    <a:pt x="31" y="5"/>
                    <a:pt x="31" y="3"/>
                    <a:pt x="31" y="3"/>
                  </a:cubicBezTo>
                  <a:cubicBezTo>
                    <a:pt x="31" y="2"/>
                    <a:pt x="30" y="2"/>
                    <a:pt x="30" y="2"/>
                  </a:cubicBezTo>
                  <a:cubicBezTo>
                    <a:pt x="29" y="1"/>
                    <a:pt x="28" y="1"/>
                    <a:pt x="27" y="1"/>
                  </a:cubicBezTo>
                  <a:cubicBezTo>
                    <a:pt x="25" y="1"/>
                    <a:pt x="25" y="1"/>
                    <a:pt x="25" y="1"/>
                  </a:cubicBezTo>
                  <a:cubicBezTo>
                    <a:pt x="25" y="0"/>
                    <a:pt x="25" y="0"/>
                    <a:pt x="25" y="0"/>
                  </a:cubicBezTo>
                  <a:cubicBezTo>
                    <a:pt x="43" y="0"/>
                    <a:pt x="43" y="0"/>
                    <a:pt x="43" y="0"/>
                  </a:cubicBezTo>
                  <a:cubicBezTo>
                    <a:pt x="43" y="1"/>
                    <a:pt x="43" y="1"/>
                    <a:pt x="43" y="1"/>
                  </a:cubicBezTo>
                  <a:cubicBezTo>
                    <a:pt x="42" y="1"/>
                    <a:pt x="42" y="1"/>
                    <a:pt x="42" y="1"/>
                  </a:cubicBezTo>
                  <a:cubicBezTo>
                    <a:pt x="41" y="1"/>
                    <a:pt x="40" y="1"/>
                    <a:pt x="39" y="2"/>
                  </a:cubicBezTo>
                  <a:cubicBezTo>
                    <a:pt x="38" y="2"/>
                    <a:pt x="38" y="2"/>
                    <a:pt x="37" y="3"/>
                  </a:cubicBezTo>
                  <a:cubicBezTo>
                    <a:pt x="37" y="4"/>
                    <a:pt x="37" y="5"/>
                    <a:pt x="37" y="7"/>
                  </a:cubicBezTo>
                  <a:cubicBezTo>
                    <a:pt x="37" y="31"/>
                    <a:pt x="37" y="31"/>
                    <a:pt x="37" y="31"/>
                  </a:cubicBezTo>
                  <a:cubicBezTo>
                    <a:pt x="37" y="33"/>
                    <a:pt x="37" y="34"/>
                    <a:pt x="37" y="34"/>
                  </a:cubicBezTo>
                  <a:cubicBezTo>
                    <a:pt x="38" y="35"/>
                    <a:pt x="38" y="35"/>
                    <a:pt x="39" y="36"/>
                  </a:cubicBezTo>
                  <a:cubicBezTo>
                    <a:pt x="40" y="36"/>
                    <a:pt x="41" y="36"/>
                    <a:pt x="42" y="36"/>
                  </a:cubicBezTo>
                  <a:cubicBezTo>
                    <a:pt x="43" y="36"/>
                    <a:pt x="43" y="36"/>
                    <a:pt x="43" y="36"/>
                  </a:cubicBezTo>
                  <a:cubicBezTo>
                    <a:pt x="43" y="37"/>
                    <a:pt x="43" y="37"/>
                    <a:pt x="43" y="37"/>
                  </a:cubicBezTo>
                  <a:cubicBezTo>
                    <a:pt x="25" y="37"/>
                    <a:pt x="25" y="37"/>
                    <a:pt x="25" y="37"/>
                  </a:cubicBezTo>
                  <a:cubicBezTo>
                    <a:pt x="25" y="36"/>
                    <a:pt x="25" y="36"/>
                    <a:pt x="25" y="36"/>
                  </a:cubicBezTo>
                  <a:cubicBezTo>
                    <a:pt x="27" y="36"/>
                    <a:pt x="27" y="36"/>
                    <a:pt x="27" y="36"/>
                  </a:cubicBezTo>
                  <a:cubicBezTo>
                    <a:pt x="29" y="36"/>
                    <a:pt x="30" y="36"/>
                    <a:pt x="31" y="35"/>
                  </a:cubicBezTo>
                  <a:cubicBezTo>
                    <a:pt x="31" y="34"/>
                    <a:pt x="31" y="33"/>
                    <a:pt x="31" y="31"/>
                  </a:cubicBezTo>
                  <a:cubicBezTo>
                    <a:pt x="31" y="19"/>
                    <a:pt x="31" y="19"/>
                    <a:pt x="31" y="19"/>
                  </a:cubicBezTo>
                  <a:cubicBezTo>
                    <a:pt x="12" y="19"/>
                    <a:pt x="12" y="19"/>
                    <a:pt x="12" y="19"/>
                  </a:cubicBezTo>
                  <a:cubicBezTo>
                    <a:pt x="12" y="31"/>
                    <a:pt x="12" y="31"/>
                    <a:pt x="12" y="31"/>
                  </a:cubicBezTo>
                  <a:cubicBezTo>
                    <a:pt x="12" y="33"/>
                    <a:pt x="12" y="34"/>
                    <a:pt x="13" y="34"/>
                  </a:cubicBezTo>
                  <a:cubicBezTo>
                    <a:pt x="13" y="35"/>
                    <a:pt x="13" y="35"/>
                    <a:pt x="14" y="36"/>
                  </a:cubicBezTo>
                  <a:cubicBezTo>
                    <a:pt x="15" y="36"/>
                    <a:pt x="16" y="36"/>
                    <a:pt x="17" y="36"/>
                  </a:cubicBezTo>
                  <a:cubicBezTo>
                    <a:pt x="18" y="36"/>
                    <a:pt x="18" y="36"/>
                    <a:pt x="18" y="36"/>
                  </a:cubicBezTo>
                  <a:cubicBezTo>
                    <a:pt x="18" y="37"/>
                    <a:pt x="18" y="37"/>
                    <a:pt x="18"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5"/>
                    <a:pt x="6" y="3"/>
                    <a:pt x="6" y="3"/>
                  </a:cubicBezTo>
                  <a:cubicBezTo>
                    <a:pt x="6" y="2"/>
                    <a:pt x="5" y="2"/>
                    <a:pt x="5"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7" y="1"/>
                    <a:pt x="17" y="1"/>
                    <a:pt x="17" y="1"/>
                  </a:cubicBezTo>
                  <a:cubicBezTo>
                    <a:pt x="16" y="1"/>
                    <a:pt x="15" y="1"/>
                    <a:pt x="14" y="2"/>
                  </a:cubicBezTo>
                  <a:cubicBezTo>
                    <a:pt x="13" y="2"/>
                    <a:pt x="13" y="2"/>
                    <a:pt x="13" y="3"/>
                  </a:cubicBezTo>
                  <a:cubicBezTo>
                    <a:pt x="12" y="4"/>
                    <a:pt x="12" y="5"/>
                    <a:pt x="12" y="7"/>
                  </a:cubicBezTo>
                  <a:lnTo>
                    <a:pt x="12"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8" name="Freeform 26"/>
            <p:cNvSpPr/>
            <p:nvPr/>
          </p:nvSpPr>
          <p:spPr bwMode="auto">
            <a:xfrm>
              <a:off x="3017" y="2326"/>
              <a:ext cx="35" cy="71"/>
            </a:xfrm>
            <a:custGeom>
              <a:avLst/>
              <a:gdLst>
                <a:gd name="T0" fmla="*/ 18 w 18"/>
                <a:gd name="T1" fmla="*/ 36 h 37"/>
                <a:gd name="T2" fmla="*/ 18 w 18"/>
                <a:gd name="T3" fmla="*/ 37 h 37"/>
                <a:gd name="T4" fmla="*/ 0 w 18"/>
                <a:gd name="T5" fmla="*/ 37 h 37"/>
                <a:gd name="T6" fmla="*/ 0 w 18"/>
                <a:gd name="T7" fmla="*/ 36 h 37"/>
                <a:gd name="T8" fmla="*/ 2 w 18"/>
                <a:gd name="T9" fmla="*/ 36 h 37"/>
                <a:gd name="T10" fmla="*/ 5 w 18"/>
                <a:gd name="T11" fmla="*/ 35 h 37"/>
                <a:gd name="T12" fmla="*/ 6 w 18"/>
                <a:gd name="T13" fmla="*/ 31 h 37"/>
                <a:gd name="T14" fmla="*/ 6 w 18"/>
                <a:gd name="T15" fmla="*/ 7 h 37"/>
                <a:gd name="T16" fmla="*/ 6 w 18"/>
                <a:gd name="T17" fmla="*/ 3 h 37"/>
                <a:gd name="T18" fmla="*/ 4 w 18"/>
                <a:gd name="T19" fmla="*/ 2 h 37"/>
                <a:gd name="T20" fmla="*/ 2 w 18"/>
                <a:gd name="T21" fmla="*/ 1 h 37"/>
                <a:gd name="T22" fmla="*/ 0 w 18"/>
                <a:gd name="T23" fmla="*/ 1 h 37"/>
                <a:gd name="T24" fmla="*/ 0 w 18"/>
                <a:gd name="T25" fmla="*/ 0 h 37"/>
                <a:gd name="T26" fmla="*/ 18 w 18"/>
                <a:gd name="T27" fmla="*/ 0 h 37"/>
                <a:gd name="T28" fmla="*/ 18 w 18"/>
                <a:gd name="T29" fmla="*/ 1 h 37"/>
                <a:gd name="T30" fmla="*/ 16 w 18"/>
                <a:gd name="T31" fmla="*/ 1 h 37"/>
                <a:gd name="T32" fmla="*/ 13 w 18"/>
                <a:gd name="T33" fmla="*/ 2 h 37"/>
                <a:gd name="T34" fmla="*/ 12 w 18"/>
                <a:gd name="T35" fmla="*/ 7 h 37"/>
                <a:gd name="T36" fmla="*/ 12 w 18"/>
                <a:gd name="T37" fmla="*/ 31 h 37"/>
                <a:gd name="T38" fmla="*/ 12 w 18"/>
                <a:gd name="T39" fmla="*/ 34 h 37"/>
                <a:gd name="T40" fmla="*/ 13 w 18"/>
                <a:gd name="T41" fmla="*/ 36 h 37"/>
                <a:gd name="T42" fmla="*/ 16 w 18"/>
                <a:gd name="T43" fmla="*/ 36 h 37"/>
                <a:gd name="T44" fmla="*/ 18 w 18"/>
                <a:gd name="T4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7">
                  <a:moveTo>
                    <a:pt x="18" y="36"/>
                  </a:moveTo>
                  <a:cubicBezTo>
                    <a:pt x="18" y="37"/>
                    <a:pt x="18" y="37"/>
                    <a:pt x="18" y="37"/>
                  </a:cubicBezTo>
                  <a:cubicBezTo>
                    <a:pt x="0" y="37"/>
                    <a:pt x="0" y="37"/>
                    <a:pt x="0" y="37"/>
                  </a:cubicBezTo>
                  <a:cubicBezTo>
                    <a:pt x="0" y="36"/>
                    <a:pt x="0" y="36"/>
                    <a:pt x="0" y="36"/>
                  </a:cubicBezTo>
                  <a:cubicBezTo>
                    <a:pt x="2" y="36"/>
                    <a:pt x="2" y="36"/>
                    <a:pt x="2" y="36"/>
                  </a:cubicBezTo>
                  <a:cubicBezTo>
                    <a:pt x="3" y="36"/>
                    <a:pt x="5" y="36"/>
                    <a:pt x="5" y="35"/>
                  </a:cubicBezTo>
                  <a:cubicBezTo>
                    <a:pt x="6" y="34"/>
                    <a:pt x="6" y="33"/>
                    <a:pt x="6" y="31"/>
                  </a:cubicBezTo>
                  <a:cubicBezTo>
                    <a:pt x="6" y="7"/>
                    <a:pt x="6" y="7"/>
                    <a:pt x="6" y="7"/>
                  </a:cubicBezTo>
                  <a:cubicBezTo>
                    <a:pt x="6" y="5"/>
                    <a:pt x="6" y="4"/>
                    <a:pt x="6" y="3"/>
                  </a:cubicBezTo>
                  <a:cubicBezTo>
                    <a:pt x="5" y="2"/>
                    <a:pt x="5" y="2"/>
                    <a:pt x="4"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5" y="1"/>
                    <a:pt x="13" y="1"/>
                    <a:pt x="13" y="2"/>
                  </a:cubicBezTo>
                  <a:cubicBezTo>
                    <a:pt x="12" y="3"/>
                    <a:pt x="12" y="4"/>
                    <a:pt x="12" y="7"/>
                  </a:cubicBezTo>
                  <a:cubicBezTo>
                    <a:pt x="12" y="31"/>
                    <a:pt x="12" y="31"/>
                    <a:pt x="12" y="31"/>
                  </a:cubicBezTo>
                  <a:cubicBezTo>
                    <a:pt x="12" y="33"/>
                    <a:pt x="12" y="34"/>
                    <a:pt x="12" y="34"/>
                  </a:cubicBezTo>
                  <a:cubicBezTo>
                    <a:pt x="12" y="35"/>
                    <a:pt x="13" y="35"/>
                    <a:pt x="13" y="36"/>
                  </a:cubicBezTo>
                  <a:cubicBezTo>
                    <a:pt x="14" y="36"/>
                    <a:pt x="15" y="36"/>
                    <a:pt x="16" y="36"/>
                  </a:cubicBezTo>
                  <a:lnTo>
                    <a:pt x="1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9" name="Freeform 27"/>
            <p:cNvSpPr/>
            <p:nvPr/>
          </p:nvSpPr>
          <p:spPr bwMode="auto">
            <a:xfrm>
              <a:off x="3052" y="2326"/>
              <a:ext cx="86" cy="73"/>
            </a:xfrm>
            <a:custGeom>
              <a:avLst/>
              <a:gdLst>
                <a:gd name="T0" fmla="*/ 0 w 45"/>
                <a:gd name="T1" fmla="*/ 0 h 38"/>
                <a:gd name="T2" fmla="*/ 11 w 45"/>
                <a:gd name="T3" fmla="*/ 0 h 38"/>
                <a:gd name="T4" fmla="*/ 36 w 45"/>
                <a:gd name="T5" fmla="*/ 28 h 38"/>
                <a:gd name="T6" fmla="*/ 36 w 45"/>
                <a:gd name="T7" fmla="*/ 6 h 38"/>
                <a:gd name="T8" fmla="*/ 35 w 45"/>
                <a:gd name="T9" fmla="*/ 2 h 38"/>
                <a:gd name="T10" fmla="*/ 32 w 45"/>
                <a:gd name="T11" fmla="*/ 1 h 38"/>
                <a:gd name="T12" fmla="*/ 30 w 45"/>
                <a:gd name="T13" fmla="*/ 1 h 38"/>
                <a:gd name="T14" fmla="*/ 30 w 45"/>
                <a:gd name="T15" fmla="*/ 0 h 38"/>
                <a:gd name="T16" fmla="*/ 45 w 45"/>
                <a:gd name="T17" fmla="*/ 0 h 38"/>
                <a:gd name="T18" fmla="*/ 45 w 45"/>
                <a:gd name="T19" fmla="*/ 1 h 38"/>
                <a:gd name="T20" fmla="*/ 43 w 45"/>
                <a:gd name="T21" fmla="*/ 1 h 38"/>
                <a:gd name="T22" fmla="*/ 39 w 45"/>
                <a:gd name="T23" fmla="*/ 2 h 38"/>
                <a:gd name="T24" fmla="*/ 39 w 45"/>
                <a:gd name="T25" fmla="*/ 6 h 38"/>
                <a:gd name="T26" fmla="*/ 39 w 45"/>
                <a:gd name="T27" fmla="*/ 38 h 38"/>
                <a:gd name="T28" fmla="*/ 38 w 45"/>
                <a:gd name="T29" fmla="*/ 38 h 38"/>
                <a:gd name="T30" fmla="*/ 11 w 45"/>
                <a:gd name="T31" fmla="*/ 8 h 38"/>
                <a:gd name="T32" fmla="*/ 11 w 45"/>
                <a:gd name="T33" fmla="*/ 31 h 38"/>
                <a:gd name="T34" fmla="*/ 11 w 45"/>
                <a:gd name="T35" fmla="*/ 35 h 38"/>
                <a:gd name="T36" fmla="*/ 15 w 45"/>
                <a:gd name="T37" fmla="*/ 36 h 38"/>
                <a:gd name="T38" fmla="*/ 16 w 45"/>
                <a:gd name="T39" fmla="*/ 36 h 38"/>
                <a:gd name="T40" fmla="*/ 16 w 45"/>
                <a:gd name="T41" fmla="*/ 37 h 38"/>
                <a:gd name="T42" fmla="*/ 2 w 45"/>
                <a:gd name="T43" fmla="*/ 37 h 38"/>
                <a:gd name="T44" fmla="*/ 2 w 45"/>
                <a:gd name="T45" fmla="*/ 36 h 38"/>
                <a:gd name="T46" fmla="*/ 3 w 45"/>
                <a:gd name="T47" fmla="*/ 36 h 38"/>
                <a:gd name="T48" fmla="*/ 7 w 45"/>
                <a:gd name="T49" fmla="*/ 35 h 38"/>
                <a:gd name="T50" fmla="*/ 8 w 45"/>
                <a:gd name="T51" fmla="*/ 31 h 38"/>
                <a:gd name="T52" fmla="*/ 8 w 45"/>
                <a:gd name="T53" fmla="*/ 5 h 38"/>
                <a:gd name="T54" fmla="*/ 5 w 45"/>
                <a:gd name="T55" fmla="*/ 2 h 38"/>
                <a:gd name="T56" fmla="*/ 2 w 45"/>
                <a:gd name="T57" fmla="*/ 1 h 38"/>
                <a:gd name="T58" fmla="*/ 0 w 45"/>
                <a:gd name="T59" fmla="*/ 1 h 38"/>
                <a:gd name="T60" fmla="*/ 0 w 45"/>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8">
                  <a:moveTo>
                    <a:pt x="0" y="0"/>
                  </a:moveTo>
                  <a:cubicBezTo>
                    <a:pt x="11" y="0"/>
                    <a:pt x="11" y="0"/>
                    <a:pt x="11" y="0"/>
                  </a:cubicBezTo>
                  <a:cubicBezTo>
                    <a:pt x="36" y="28"/>
                    <a:pt x="36" y="28"/>
                    <a:pt x="36" y="28"/>
                  </a:cubicBezTo>
                  <a:cubicBezTo>
                    <a:pt x="36" y="6"/>
                    <a:pt x="36" y="6"/>
                    <a:pt x="36" y="6"/>
                  </a:cubicBezTo>
                  <a:cubicBezTo>
                    <a:pt x="36" y="4"/>
                    <a:pt x="36" y="3"/>
                    <a:pt x="35" y="2"/>
                  </a:cubicBezTo>
                  <a:cubicBezTo>
                    <a:pt x="34" y="1"/>
                    <a:pt x="33" y="1"/>
                    <a:pt x="32" y="1"/>
                  </a:cubicBezTo>
                  <a:cubicBezTo>
                    <a:pt x="30" y="1"/>
                    <a:pt x="30" y="1"/>
                    <a:pt x="30" y="1"/>
                  </a:cubicBezTo>
                  <a:cubicBezTo>
                    <a:pt x="30" y="0"/>
                    <a:pt x="30" y="0"/>
                    <a:pt x="30" y="0"/>
                  </a:cubicBezTo>
                  <a:cubicBezTo>
                    <a:pt x="45" y="0"/>
                    <a:pt x="45" y="0"/>
                    <a:pt x="45" y="0"/>
                  </a:cubicBezTo>
                  <a:cubicBezTo>
                    <a:pt x="45" y="1"/>
                    <a:pt x="45" y="1"/>
                    <a:pt x="45" y="1"/>
                  </a:cubicBezTo>
                  <a:cubicBezTo>
                    <a:pt x="43" y="1"/>
                    <a:pt x="43" y="1"/>
                    <a:pt x="43" y="1"/>
                  </a:cubicBezTo>
                  <a:cubicBezTo>
                    <a:pt x="41" y="1"/>
                    <a:pt x="40" y="2"/>
                    <a:pt x="39" y="2"/>
                  </a:cubicBezTo>
                  <a:cubicBezTo>
                    <a:pt x="39" y="3"/>
                    <a:pt x="39" y="4"/>
                    <a:pt x="39" y="6"/>
                  </a:cubicBezTo>
                  <a:cubicBezTo>
                    <a:pt x="39" y="38"/>
                    <a:pt x="39" y="38"/>
                    <a:pt x="39" y="38"/>
                  </a:cubicBezTo>
                  <a:cubicBezTo>
                    <a:pt x="38" y="38"/>
                    <a:pt x="38" y="38"/>
                    <a:pt x="38" y="38"/>
                  </a:cubicBezTo>
                  <a:cubicBezTo>
                    <a:pt x="11" y="8"/>
                    <a:pt x="11" y="8"/>
                    <a:pt x="11" y="8"/>
                  </a:cubicBezTo>
                  <a:cubicBezTo>
                    <a:pt x="11" y="31"/>
                    <a:pt x="11" y="31"/>
                    <a:pt x="11" y="31"/>
                  </a:cubicBezTo>
                  <a:cubicBezTo>
                    <a:pt x="11" y="33"/>
                    <a:pt x="11" y="35"/>
                    <a:pt x="11" y="35"/>
                  </a:cubicBezTo>
                  <a:cubicBezTo>
                    <a:pt x="12" y="36"/>
                    <a:pt x="13" y="36"/>
                    <a:pt x="15" y="36"/>
                  </a:cubicBezTo>
                  <a:cubicBezTo>
                    <a:pt x="16" y="36"/>
                    <a:pt x="16" y="36"/>
                    <a:pt x="16" y="36"/>
                  </a:cubicBezTo>
                  <a:cubicBezTo>
                    <a:pt x="16" y="37"/>
                    <a:pt x="16" y="37"/>
                    <a:pt x="16" y="37"/>
                  </a:cubicBezTo>
                  <a:cubicBezTo>
                    <a:pt x="2" y="37"/>
                    <a:pt x="2" y="37"/>
                    <a:pt x="2" y="37"/>
                  </a:cubicBezTo>
                  <a:cubicBezTo>
                    <a:pt x="2" y="36"/>
                    <a:pt x="2" y="36"/>
                    <a:pt x="2" y="36"/>
                  </a:cubicBezTo>
                  <a:cubicBezTo>
                    <a:pt x="3" y="36"/>
                    <a:pt x="3" y="36"/>
                    <a:pt x="3" y="36"/>
                  </a:cubicBezTo>
                  <a:cubicBezTo>
                    <a:pt x="5" y="36"/>
                    <a:pt x="6" y="36"/>
                    <a:pt x="7" y="35"/>
                  </a:cubicBezTo>
                  <a:cubicBezTo>
                    <a:pt x="8" y="34"/>
                    <a:pt x="8" y="33"/>
                    <a:pt x="8" y="31"/>
                  </a:cubicBezTo>
                  <a:cubicBezTo>
                    <a:pt x="8" y="5"/>
                    <a:pt x="8" y="5"/>
                    <a:pt x="8" y="5"/>
                  </a:cubicBezTo>
                  <a:cubicBezTo>
                    <a:pt x="7" y="4"/>
                    <a:pt x="6" y="3"/>
                    <a:pt x="5" y="2"/>
                  </a:cubicBezTo>
                  <a:cubicBezTo>
                    <a:pt x="4" y="2"/>
                    <a:pt x="4" y="2"/>
                    <a:pt x="2" y="1"/>
                  </a:cubicBezTo>
                  <a:cubicBezTo>
                    <a:pt x="2" y="1"/>
                    <a:pt x="1"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0" name="Freeform 28"/>
            <p:cNvSpPr>
              <a:spLocks noEditPoints="1"/>
            </p:cNvSpPr>
            <p:nvPr/>
          </p:nvSpPr>
          <p:spPr bwMode="auto">
            <a:xfrm>
              <a:off x="3138" y="2324"/>
              <a:ext cx="84" cy="73"/>
            </a:xfrm>
            <a:custGeom>
              <a:avLst/>
              <a:gdLst>
                <a:gd name="T0" fmla="*/ 28 w 44"/>
                <a:gd name="T1" fmla="*/ 26 h 38"/>
                <a:gd name="T2" fmla="*/ 12 w 44"/>
                <a:gd name="T3" fmla="*/ 26 h 38"/>
                <a:gd name="T4" fmla="*/ 9 w 44"/>
                <a:gd name="T5" fmla="*/ 32 h 38"/>
                <a:gd name="T6" fmla="*/ 8 w 44"/>
                <a:gd name="T7" fmla="*/ 35 h 38"/>
                <a:gd name="T8" fmla="*/ 9 w 44"/>
                <a:gd name="T9" fmla="*/ 37 h 38"/>
                <a:gd name="T10" fmla="*/ 13 w 44"/>
                <a:gd name="T11" fmla="*/ 37 h 38"/>
                <a:gd name="T12" fmla="*/ 13 w 44"/>
                <a:gd name="T13" fmla="*/ 38 h 38"/>
                <a:gd name="T14" fmla="*/ 0 w 44"/>
                <a:gd name="T15" fmla="*/ 38 h 38"/>
                <a:gd name="T16" fmla="*/ 0 w 44"/>
                <a:gd name="T17" fmla="*/ 37 h 38"/>
                <a:gd name="T18" fmla="*/ 4 w 44"/>
                <a:gd name="T19" fmla="*/ 36 h 38"/>
                <a:gd name="T20" fmla="*/ 7 w 44"/>
                <a:gd name="T21" fmla="*/ 31 h 38"/>
                <a:gd name="T22" fmla="*/ 22 w 44"/>
                <a:gd name="T23" fmla="*/ 0 h 38"/>
                <a:gd name="T24" fmla="*/ 23 w 44"/>
                <a:gd name="T25" fmla="*/ 0 h 38"/>
                <a:gd name="T26" fmla="*/ 37 w 44"/>
                <a:gd name="T27" fmla="*/ 31 h 38"/>
                <a:gd name="T28" fmla="*/ 40 w 44"/>
                <a:gd name="T29" fmla="*/ 36 h 38"/>
                <a:gd name="T30" fmla="*/ 44 w 44"/>
                <a:gd name="T31" fmla="*/ 37 h 38"/>
                <a:gd name="T32" fmla="*/ 44 w 44"/>
                <a:gd name="T33" fmla="*/ 38 h 38"/>
                <a:gd name="T34" fmla="*/ 28 w 44"/>
                <a:gd name="T35" fmla="*/ 38 h 38"/>
                <a:gd name="T36" fmla="*/ 28 w 44"/>
                <a:gd name="T37" fmla="*/ 37 h 38"/>
                <a:gd name="T38" fmla="*/ 31 w 44"/>
                <a:gd name="T39" fmla="*/ 37 h 38"/>
                <a:gd name="T40" fmla="*/ 32 w 44"/>
                <a:gd name="T41" fmla="*/ 35 h 38"/>
                <a:gd name="T42" fmla="*/ 31 w 44"/>
                <a:gd name="T43" fmla="*/ 31 h 38"/>
                <a:gd name="T44" fmla="*/ 28 w 44"/>
                <a:gd name="T45" fmla="*/ 26 h 38"/>
                <a:gd name="T46" fmla="*/ 27 w 44"/>
                <a:gd name="T47" fmla="*/ 24 h 38"/>
                <a:gd name="T48" fmla="*/ 20 w 44"/>
                <a:gd name="T49" fmla="*/ 9 h 38"/>
                <a:gd name="T50" fmla="*/ 13 w 44"/>
                <a:gd name="T51" fmla="*/ 24 h 38"/>
                <a:gd name="T52" fmla="*/ 27 w 44"/>
                <a:gd name="T53"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28" y="26"/>
                  </a:moveTo>
                  <a:cubicBezTo>
                    <a:pt x="12" y="26"/>
                    <a:pt x="12" y="26"/>
                    <a:pt x="12" y="26"/>
                  </a:cubicBezTo>
                  <a:cubicBezTo>
                    <a:pt x="9" y="32"/>
                    <a:pt x="9" y="32"/>
                    <a:pt x="9" y="32"/>
                  </a:cubicBezTo>
                  <a:cubicBezTo>
                    <a:pt x="9" y="33"/>
                    <a:pt x="8" y="34"/>
                    <a:pt x="8" y="35"/>
                  </a:cubicBezTo>
                  <a:cubicBezTo>
                    <a:pt x="8" y="36"/>
                    <a:pt x="9" y="36"/>
                    <a:pt x="9" y="37"/>
                  </a:cubicBezTo>
                  <a:cubicBezTo>
                    <a:pt x="10" y="37"/>
                    <a:pt x="11" y="37"/>
                    <a:pt x="13" y="37"/>
                  </a:cubicBezTo>
                  <a:cubicBezTo>
                    <a:pt x="13" y="38"/>
                    <a:pt x="13" y="38"/>
                    <a:pt x="13" y="38"/>
                  </a:cubicBezTo>
                  <a:cubicBezTo>
                    <a:pt x="0" y="38"/>
                    <a:pt x="0" y="38"/>
                    <a:pt x="0" y="38"/>
                  </a:cubicBezTo>
                  <a:cubicBezTo>
                    <a:pt x="0" y="37"/>
                    <a:pt x="0" y="37"/>
                    <a:pt x="0" y="37"/>
                  </a:cubicBezTo>
                  <a:cubicBezTo>
                    <a:pt x="2" y="37"/>
                    <a:pt x="3" y="37"/>
                    <a:pt x="4" y="36"/>
                  </a:cubicBezTo>
                  <a:cubicBezTo>
                    <a:pt x="5" y="35"/>
                    <a:pt x="6" y="34"/>
                    <a:pt x="7" y="31"/>
                  </a:cubicBezTo>
                  <a:cubicBezTo>
                    <a:pt x="22" y="0"/>
                    <a:pt x="22" y="0"/>
                    <a:pt x="22" y="0"/>
                  </a:cubicBezTo>
                  <a:cubicBezTo>
                    <a:pt x="23" y="0"/>
                    <a:pt x="23" y="0"/>
                    <a:pt x="23" y="0"/>
                  </a:cubicBezTo>
                  <a:cubicBezTo>
                    <a:pt x="37" y="31"/>
                    <a:pt x="37" y="31"/>
                    <a:pt x="37" y="31"/>
                  </a:cubicBezTo>
                  <a:cubicBezTo>
                    <a:pt x="38" y="34"/>
                    <a:pt x="39" y="35"/>
                    <a:pt x="40" y="36"/>
                  </a:cubicBezTo>
                  <a:cubicBezTo>
                    <a:pt x="41" y="37"/>
                    <a:pt x="42" y="37"/>
                    <a:pt x="44" y="37"/>
                  </a:cubicBezTo>
                  <a:cubicBezTo>
                    <a:pt x="44" y="38"/>
                    <a:pt x="44" y="38"/>
                    <a:pt x="44" y="38"/>
                  </a:cubicBezTo>
                  <a:cubicBezTo>
                    <a:pt x="28" y="38"/>
                    <a:pt x="28" y="38"/>
                    <a:pt x="28" y="38"/>
                  </a:cubicBezTo>
                  <a:cubicBezTo>
                    <a:pt x="28" y="37"/>
                    <a:pt x="28" y="37"/>
                    <a:pt x="28" y="37"/>
                  </a:cubicBezTo>
                  <a:cubicBezTo>
                    <a:pt x="29" y="37"/>
                    <a:pt x="31" y="37"/>
                    <a:pt x="31" y="37"/>
                  </a:cubicBezTo>
                  <a:cubicBezTo>
                    <a:pt x="32" y="36"/>
                    <a:pt x="32" y="36"/>
                    <a:pt x="32" y="35"/>
                  </a:cubicBezTo>
                  <a:cubicBezTo>
                    <a:pt x="32" y="34"/>
                    <a:pt x="32" y="33"/>
                    <a:pt x="31" y="31"/>
                  </a:cubicBezTo>
                  <a:lnTo>
                    <a:pt x="28" y="26"/>
                  </a:lnTo>
                  <a:close/>
                  <a:moveTo>
                    <a:pt x="27" y="24"/>
                  </a:moveTo>
                  <a:cubicBezTo>
                    <a:pt x="20" y="9"/>
                    <a:pt x="20" y="9"/>
                    <a:pt x="20" y="9"/>
                  </a:cubicBezTo>
                  <a:cubicBezTo>
                    <a:pt x="13" y="24"/>
                    <a:pt x="13" y="24"/>
                    <a:pt x="13" y="24"/>
                  </a:cubicBezTo>
                  <a:lnTo>
                    <a:pt x="27"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1" name="Freeform 29"/>
            <p:cNvSpPr/>
            <p:nvPr/>
          </p:nvSpPr>
          <p:spPr bwMode="auto">
            <a:xfrm>
              <a:off x="3245" y="2326"/>
              <a:ext cx="84" cy="73"/>
            </a:xfrm>
            <a:custGeom>
              <a:avLst/>
              <a:gdLst>
                <a:gd name="T0" fmla="*/ 29 w 44"/>
                <a:gd name="T1" fmla="*/ 1 h 38"/>
                <a:gd name="T2" fmla="*/ 29 w 44"/>
                <a:gd name="T3" fmla="*/ 0 h 38"/>
                <a:gd name="T4" fmla="*/ 44 w 44"/>
                <a:gd name="T5" fmla="*/ 0 h 38"/>
                <a:gd name="T6" fmla="*/ 44 w 44"/>
                <a:gd name="T7" fmla="*/ 1 h 38"/>
                <a:gd name="T8" fmla="*/ 42 w 44"/>
                <a:gd name="T9" fmla="*/ 1 h 38"/>
                <a:gd name="T10" fmla="*/ 38 w 44"/>
                <a:gd name="T11" fmla="*/ 3 h 38"/>
                <a:gd name="T12" fmla="*/ 38 w 44"/>
                <a:gd name="T13" fmla="*/ 7 h 38"/>
                <a:gd name="T14" fmla="*/ 38 w 44"/>
                <a:gd name="T15" fmla="*/ 22 h 38"/>
                <a:gd name="T16" fmla="*/ 36 w 44"/>
                <a:gd name="T17" fmla="*/ 31 h 38"/>
                <a:gd name="T18" fmla="*/ 32 w 44"/>
                <a:gd name="T19" fmla="*/ 36 h 38"/>
                <a:gd name="T20" fmla="*/ 22 w 44"/>
                <a:gd name="T21" fmla="*/ 38 h 38"/>
                <a:gd name="T22" fmla="*/ 12 w 44"/>
                <a:gd name="T23" fmla="*/ 36 h 38"/>
                <a:gd name="T24" fmla="*/ 7 w 44"/>
                <a:gd name="T25" fmla="*/ 30 h 38"/>
                <a:gd name="T26" fmla="*/ 6 w 44"/>
                <a:gd name="T27" fmla="*/ 21 h 38"/>
                <a:gd name="T28" fmla="*/ 6 w 44"/>
                <a:gd name="T29" fmla="*/ 7 h 38"/>
                <a:gd name="T30" fmla="*/ 5 w 44"/>
                <a:gd name="T31" fmla="*/ 2 h 38"/>
                <a:gd name="T32" fmla="*/ 1 w 44"/>
                <a:gd name="T33" fmla="*/ 1 h 38"/>
                <a:gd name="T34" fmla="*/ 0 w 44"/>
                <a:gd name="T35" fmla="*/ 1 h 38"/>
                <a:gd name="T36" fmla="*/ 0 w 44"/>
                <a:gd name="T37" fmla="*/ 0 h 38"/>
                <a:gd name="T38" fmla="*/ 18 w 44"/>
                <a:gd name="T39" fmla="*/ 0 h 38"/>
                <a:gd name="T40" fmla="*/ 18 w 44"/>
                <a:gd name="T41" fmla="*/ 1 h 38"/>
                <a:gd name="T42" fmla="*/ 16 w 44"/>
                <a:gd name="T43" fmla="*/ 1 h 38"/>
                <a:gd name="T44" fmla="*/ 12 w 44"/>
                <a:gd name="T45" fmla="*/ 3 h 38"/>
                <a:gd name="T46" fmla="*/ 12 w 44"/>
                <a:gd name="T47" fmla="*/ 7 h 38"/>
                <a:gd name="T48" fmla="*/ 12 w 44"/>
                <a:gd name="T49" fmla="*/ 23 h 38"/>
                <a:gd name="T50" fmla="*/ 12 w 44"/>
                <a:gd name="T51" fmla="*/ 28 h 38"/>
                <a:gd name="T52" fmla="*/ 14 w 44"/>
                <a:gd name="T53" fmla="*/ 32 h 38"/>
                <a:gd name="T54" fmla="*/ 17 w 44"/>
                <a:gd name="T55" fmla="*/ 35 h 38"/>
                <a:gd name="T56" fmla="*/ 22 w 44"/>
                <a:gd name="T57" fmla="*/ 36 h 38"/>
                <a:gd name="T58" fmla="*/ 29 w 44"/>
                <a:gd name="T59" fmla="*/ 34 h 38"/>
                <a:gd name="T60" fmla="*/ 34 w 44"/>
                <a:gd name="T61" fmla="*/ 30 h 38"/>
                <a:gd name="T62" fmla="*/ 35 w 44"/>
                <a:gd name="T63" fmla="*/ 22 h 38"/>
                <a:gd name="T64" fmla="*/ 35 w 44"/>
                <a:gd name="T65" fmla="*/ 7 h 38"/>
                <a:gd name="T66" fmla="*/ 34 w 44"/>
                <a:gd name="T67" fmla="*/ 2 h 38"/>
                <a:gd name="T68" fmla="*/ 31 w 44"/>
                <a:gd name="T69" fmla="*/ 1 h 38"/>
                <a:gd name="T70" fmla="*/ 29 w 44"/>
                <a:gd name="T71"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38">
                  <a:moveTo>
                    <a:pt x="29" y="1"/>
                  </a:moveTo>
                  <a:cubicBezTo>
                    <a:pt x="29" y="0"/>
                    <a:pt x="29" y="0"/>
                    <a:pt x="29" y="0"/>
                  </a:cubicBezTo>
                  <a:cubicBezTo>
                    <a:pt x="44" y="0"/>
                    <a:pt x="44" y="0"/>
                    <a:pt x="44" y="0"/>
                  </a:cubicBezTo>
                  <a:cubicBezTo>
                    <a:pt x="44" y="1"/>
                    <a:pt x="44" y="1"/>
                    <a:pt x="44" y="1"/>
                  </a:cubicBezTo>
                  <a:cubicBezTo>
                    <a:pt x="42" y="1"/>
                    <a:pt x="42" y="1"/>
                    <a:pt x="42" y="1"/>
                  </a:cubicBezTo>
                  <a:cubicBezTo>
                    <a:pt x="40" y="1"/>
                    <a:pt x="39" y="2"/>
                    <a:pt x="38" y="3"/>
                  </a:cubicBezTo>
                  <a:cubicBezTo>
                    <a:pt x="38" y="3"/>
                    <a:pt x="38" y="5"/>
                    <a:pt x="38" y="7"/>
                  </a:cubicBezTo>
                  <a:cubicBezTo>
                    <a:pt x="38" y="22"/>
                    <a:pt x="38" y="22"/>
                    <a:pt x="38" y="22"/>
                  </a:cubicBezTo>
                  <a:cubicBezTo>
                    <a:pt x="38" y="26"/>
                    <a:pt x="37" y="29"/>
                    <a:pt x="36" y="31"/>
                  </a:cubicBezTo>
                  <a:cubicBezTo>
                    <a:pt x="36" y="33"/>
                    <a:pt x="34" y="34"/>
                    <a:pt x="32" y="36"/>
                  </a:cubicBezTo>
                  <a:cubicBezTo>
                    <a:pt x="29" y="37"/>
                    <a:pt x="26" y="38"/>
                    <a:pt x="22" y="38"/>
                  </a:cubicBezTo>
                  <a:cubicBezTo>
                    <a:pt x="17" y="38"/>
                    <a:pt x="14" y="37"/>
                    <a:pt x="12" y="36"/>
                  </a:cubicBezTo>
                  <a:cubicBezTo>
                    <a:pt x="9" y="35"/>
                    <a:pt x="8" y="33"/>
                    <a:pt x="7" y="30"/>
                  </a:cubicBezTo>
                  <a:cubicBezTo>
                    <a:pt x="6" y="29"/>
                    <a:pt x="6" y="26"/>
                    <a:pt x="6" y="21"/>
                  </a:cubicBezTo>
                  <a:cubicBezTo>
                    <a:pt x="6" y="7"/>
                    <a:pt x="6" y="7"/>
                    <a:pt x="6" y="7"/>
                  </a:cubicBezTo>
                  <a:cubicBezTo>
                    <a:pt x="6" y="4"/>
                    <a:pt x="5" y="3"/>
                    <a:pt x="5" y="2"/>
                  </a:cubicBezTo>
                  <a:cubicBezTo>
                    <a:pt x="4" y="1"/>
                    <a:pt x="3" y="1"/>
                    <a:pt x="1"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4" y="1"/>
                    <a:pt x="13" y="2"/>
                    <a:pt x="12" y="3"/>
                  </a:cubicBezTo>
                  <a:cubicBezTo>
                    <a:pt x="12" y="3"/>
                    <a:pt x="12" y="5"/>
                    <a:pt x="12" y="7"/>
                  </a:cubicBezTo>
                  <a:cubicBezTo>
                    <a:pt x="12" y="23"/>
                    <a:pt x="12" y="23"/>
                    <a:pt x="12" y="23"/>
                  </a:cubicBezTo>
                  <a:cubicBezTo>
                    <a:pt x="12" y="24"/>
                    <a:pt x="12" y="26"/>
                    <a:pt x="12" y="28"/>
                  </a:cubicBezTo>
                  <a:cubicBezTo>
                    <a:pt x="12" y="30"/>
                    <a:pt x="13" y="31"/>
                    <a:pt x="14" y="32"/>
                  </a:cubicBezTo>
                  <a:cubicBezTo>
                    <a:pt x="14" y="33"/>
                    <a:pt x="15" y="34"/>
                    <a:pt x="17" y="35"/>
                  </a:cubicBezTo>
                  <a:cubicBezTo>
                    <a:pt x="18" y="35"/>
                    <a:pt x="20" y="36"/>
                    <a:pt x="22" y="36"/>
                  </a:cubicBezTo>
                  <a:cubicBezTo>
                    <a:pt x="25" y="36"/>
                    <a:pt x="27" y="35"/>
                    <a:pt x="29" y="34"/>
                  </a:cubicBezTo>
                  <a:cubicBezTo>
                    <a:pt x="32" y="33"/>
                    <a:pt x="33" y="32"/>
                    <a:pt x="34" y="30"/>
                  </a:cubicBezTo>
                  <a:cubicBezTo>
                    <a:pt x="35" y="28"/>
                    <a:pt x="35" y="26"/>
                    <a:pt x="35" y="22"/>
                  </a:cubicBezTo>
                  <a:cubicBezTo>
                    <a:pt x="35" y="7"/>
                    <a:pt x="35" y="7"/>
                    <a:pt x="35" y="7"/>
                  </a:cubicBezTo>
                  <a:cubicBezTo>
                    <a:pt x="35" y="4"/>
                    <a:pt x="35" y="3"/>
                    <a:pt x="34" y="2"/>
                  </a:cubicBezTo>
                  <a:cubicBezTo>
                    <a:pt x="33" y="1"/>
                    <a:pt x="32" y="1"/>
                    <a:pt x="31" y="1"/>
                  </a:cubicBezTo>
                  <a:lnTo>
                    <a:pt x="2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2" name="Freeform 30"/>
            <p:cNvSpPr/>
            <p:nvPr/>
          </p:nvSpPr>
          <p:spPr bwMode="auto">
            <a:xfrm>
              <a:off x="3327" y="2326"/>
              <a:ext cx="85" cy="73"/>
            </a:xfrm>
            <a:custGeom>
              <a:avLst/>
              <a:gdLst>
                <a:gd name="T0" fmla="*/ 0 w 45"/>
                <a:gd name="T1" fmla="*/ 0 h 38"/>
                <a:gd name="T2" fmla="*/ 11 w 45"/>
                <a:gd name="T3" fmla="*/ 0 h 38"/>
                <a:gd name="T4" fmla="*/ 36 w 45"/>
                <a:gd name="T5" fmla="*/ 28 h 38"/>
                <a:gd name="T6" fmla="*/ 36 w 45"/>
                <a:gd name="T7" fmla="*/ 6 h 38"/>
                <a:gd name="T8" fmla="*/ 35 w 45"/>
                <a:gd name="T9" fmla="*/ 2 h 38"/>
                <a:gd name="T10" fmla="*/ 32 w 45"/>
                <a:gd name="T11" fmla="*/ 1 h 38"/>
                <a:gd name="T12" fmla="*/ 30 w 45"/>
                <a:gd name="T13" fmla="*/ 1 h 38"/>
                <a:gd name="T14" fmla="*/ 30 w 45"/>
                <a:gd name="T15" fmla="*/ 0 h 38"/>
                <a:gd name="T16" fmla="*/ 45 w 45"/>
                <a:gd name="T17" fmla="*/ 0 h 38"/>
                <a:gd name="T18" fmla="*/ 45 w 45"/>
                <a:gd name="T19" fmla="*/ 1 h 38"/>
                <a:gd name="T20" fmla="*/ 43 w 45"/>
                <a:gd name="T21" fmla="*/ 1 h 38"/>
                <a:gd name="T22" fmla="*/ 39 w 45"/>
                <a:gd name="T23" fmla="*/ 2 h 38"/>
                <a:gd name="T24" fmla="*/ 39 w 45"/>
                <a:gd name="T25" fmla="*/ 6 h 38"/>
                <a:gd name="T26" fmla="*/ 39 w 45"/>
                <a:gd name="T27" fmla="*/ 38 h 38"/>
                <a:gd name="T28" fmla="*/ 38 w 45"/>
                <a:gd name="T29" fmla="*/ 38 h 38"/>
                <a:gd name="T30" fmla="*/ 10 w 45"/>
                <a:gd name="T31" fmla="*/ 8 h 38"/>
                <a:gd name="T32" fmla="*/ 10 w 45"/>
                <a:gd name="T33" fmla="*/ 31 h 38"/>
                <a:gd name="T34" fmla="*/ 11 w 45"/>
                <a:gd name="T35" fmla="*/ 35 h 38"/>
                <a:gd name="T36" fmla="*/ 15 w 45"/>
                <a:gd name="T37" fmla="*/ 36 h 38"/>
                <a:gd name="T38" fmla="*/ 16 w 45"/>
                <a:gd name="T39" fmla="*/ 36 h 38"/>
                <a:gd name="T40" fmla="*/ 16 w 45"/>
                <a:gd name="T41" fmla="*/ 37 h 38"/>
                <a:gd name="T42" fmla="*/ 2 w 45"/>
                <a:gd name="T43" fmla="*/ 37 h 38"/>
                <a:gd name="T44" fmla="*/ 2 w 45"/>
                <a:gd name="T45" fmla="*/ 36 h 38"/>
                <a:gd name="T46" fmla="*/ 3 w 45"/>
                <a:gd name="T47" fmla="*/ 36 h 38"/>
                <a:gd name="T48" fmla="*/ 7 w 45"/>
                <a:gd name="T49" fmla="*/ 35 h 38"/>
                <a:gd name="T50" fmla="*/ 8 w 45"/>
                <a:gd name="T51" fmla="*/ 31 h 38"/>
                <a:gd name="T52" fmla="*/ 8 w 45"/>
                <a:gd name="T53" fmla="*/ 5 h 38"/>
                <a:gd name="T54" fmla="*/ 5 w 45"/>
                <a:gd name="T55" fmla="*/ 2 h 38"/>
                <a:gd name="T56" fmla="*/ 2 w 45"/>
                <a:gd name="T57" fmla="*/ 1 h 38"/>
                <a:gd name="T58" fmla="*/ 0 w 45"/>
                <a:gd name="T59" fmla="*/ 1 h 38"/>
                <a:gd name="T60" fmla="*/ 0 w 45"/>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8">
                  <a:moveTo>
                    <a:pt x="0" y="0"/>
                  </a:moveTo>
                  <a:cubicBezTo>
                    <a:pt x="11" y="0"/>
                    <a:pt x="11" y="0"/>
                    <a:pt x="11" y="0"/>
                  </a:cubicBezTo>
                  <a:cubicBezTo>
                    <a:pt x="36" y="28"/>
                    <a:pt x="36" y="28"/>
                    <a:pt x="36" y="28"/>
                  </a:cubicBezTo>
                  <a:cubicBezTo>
                    <a:pt x="36" y="6"/>
                    <a:pt x="36" y="6"/>
                    <a:pt x="36" y="6"/>
                  </a:cubicBezTo>
                  <a:cubicBezTo>
                    <a:pt x="36" y="4"/>
                    <a:pt x="36" y="3"/>
                    <a:pt x="35" y="2"/>
                  </a:cubicBezTo>
                  <a:cubicBezTo>
                    <a:pt x="34" y="1"/>
                    <a:pt x="33" y="1"/>
                    <a:pt x="32" y="1"/>
                  </a:cubicBezTo>
                  <a:cubicBezTo>
                    <a:pt x="30" y="1"/>
                    <a:pt x="30" y="1"/>
                    <a:pt x="30" y="1"/>
                  </a:cubicBezTo>
                  <a:cubicBezTo>
                    <a:pt x="30" y="0"/>
                    <a:pt x="30" y="0"/>
                    <a:pt x="30" y="0"/>
                  </a:cubicBezTo>
                  <a:cubicBezTo>
                    <a:pt x="45" y="0"/>
                    <a:pt x="45" y="0"/>
                    <a:pt x="45" y="0"/>
                  </a:cubicBezTo>
                  <a:cubicBezTo>
                    <a:pt x="45" y="1"/>
                    <a:pt x="45" y="1"/>
                    <a:pt x="45" y="1"/>
                  </a:cubicBezTo>
                  <a:cubicBezTo>
                    <a:pt x="43" y="1"/>
                    <a:pt x="43" y="1"/>
                    <a:pt x="43" y="1"/>
                  </a:cubicBezTo>
                  <a:cubicBezTo>
                    <a:pt x="41" y="1"/>
                    <a:pt x="40" y="2"/>
                    <a:pt x="39" y="2"/>
                  </a:cubicBezTo>
                  <a:cubicBezTo>
                    <a:pt x="39" y="3"/>
                    <a:pt x="39" y="4"/>
                    <a:pt x="39" y="6"/>
                  </a:cubicBezTo>
                  <a:cubicBezTo>
                    <a:pt x="39" y="38"/>
                    <a:pt x="39" y="38"/>
                    <a:pt x="39" y="38"/>
                  </a:cubicBezTo>
                  <a:cubicBezTo>
                    <a:pt x="38" y="38"/>
                    <a:pt x="38" y="38"/>
                    <a:pt x="38" y="38"/>
                  </a:cubicBezTo>
                  <a:cubicBezTo>
                    <a:pt x="10" y="8"/>
                    <a:pt x="10" y="8"/>
                    <a:pt x="10" y="8"/>
                  </a:cubicBezTo>
                  <a:cubicBezTo>
                    <a:pt x="10" y="31"/>
                    <a:pt x="10" y="31"/>
                    <a:pt x="10" y="31"/>
                  </a:cubicBezTo>
                  <a:cubicBezTo>
                    <a:pt x="10" y="33"/>
                    <a:pt x="11" y="35"/>
                    <a:pt x="11" y="35"/>
                  </a:cubicBezTo>
                  <a:cubicBezTo>
                    <a:pt x="12" y="36"/>
                    <a:pt x="13" y="36"/>
                    <a:pt x="15" y="36"/>
                  </a:cubicBezTo>
                  <a:cubicBezTo>
                    <a:pt x="16" y="36"/>
                    <a:pt x="16" y="36"/>
                    <a:pt x="16" y="36"/>
                  </a:cubicBezTo>
                  <a:cubicBezTo>
                    <a:pt x="16" y="37"/>
                    <a:pt x="16" y="37"/>
                    <a:pt x="16" y="37"/>
                  </a:cubicBezTo>
                  <a:cubicBezTo>
                    <a:pt x="2" y="37"/>
                    <a:pt x="2" y="37"/>
                    <a:pt x="2" y="37"/>
                  </a:cubicBezTo>
                  <a:cubicBezTo>
                    <a:pt x="2" y="36"/>
                    <a:pt x="2" y="36"/>
                    <a:pt x="2" y="36"/>
                  </a:cubicBezTo>
                  <a:cubicBezTo>
                    <a:pt x="3" y="36"/>
                    <a:pt x="3" y="36"/>
                    <a:pt x="3" y="36"/>
                  </a:cubicBezTo>
                  <a:cubicBezTo>
                    <a:pt x="5" y="36"/>
                    <a:pt x="6" y="36"/>
                    <a:pt x="7" y="35"/>
                  </a:cubicBezTo>
                  <a:cubicBezTo>
                    <a:pt x="8" y="34"/>
                    <a:pt x="8" y="33"/>
                    <a:pt x="8" y="31"/>
                  </a:cubicBezTo>
                  <a:cubicBezTo>
                    <a:pt x="8" y="5"/>
                    <a:pt x="8" y="5"/>
                    <a:pt x="8" y="5"/>
                  </a:cubicBezTo>
                  <a:cubicBezTo>
                    <a:pt x="7" y="4"/>
                    <a:pt x="6" y="3"/>
                    <a:pt x="5" y="2"/>
                  </a:cubicBezTo>
                  <a:cubicBezTo>
                    <a:pt x="4" y="2"/>
                    <a:pt x="4" y="2"/>
                    <a:pt x="2" y="1"/>
                  </a:cubicBezTo>
                  <a:cubicBezTo>
                    <a:pt x="2" y="1"/>
                    <a:pt x="1"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3" name="Freeform 31"/>
            <p:cNvSpPr/>
            <p:nvPr/>
          </p:nvSpPr>
          <p:spPr bwMode="auto">
            <a:xfrm>
              <a:off x="3414" y="2326"/>
              <a:ext cx="35" cy="71"/>
            </a:xfrm>
            <a:custGeom>
              <a:avLst/>
              <a:gdLst>
                <a:gd name="T0" fmla="*/ 18 w 18"/>
                <a:gd name="T1" fmla="*/ 36 h 37"/>
                <a:gd name="T2" fmla="*/ 18 w 18"/>
                <a:gd name="T3" fmla="*/ 37 h 37"/>
                <a:gd name="T4" fmla="*/ 0 w 18"/>
                <a:gd name="T5" fmla="*/ 37 h 37"/>
                <a:gd name="T6" fmla="*/ 0 w 18"/>
                <a:gd name="T7" fmla="*/ 36 h 37"/>
                <a:gd name="T8" fmla="*/ 2 w 18"/>
                <a:gd name="T9" fmla="*/ 36 h 37"/>
                <a:gd name="T10" fmla="*/ 5 w 18"/>
                <a:gd name="T11" fmla="*/ 35 h 37"/>
                <a:gd name="T12" fmla="*/ 6 w 18"/>
                <a:gd name="T13" fmla="*/ 31 h 37"/>
                <a:gd name="T14" fmla="*/ 6 w 18"/>
                <a:gd name="T15" fmla="*/ 7 h 37"/>
                <a:gd name="T16" fmla="*/ 6 w 18"/>
                <a:gd name="T17" fmla="*/ 3 h 37"/>
                <a:gd name="T18" fmla="*/ 5 w 18"/>
                <a:gd name="T19" fmla="*/ 2 h 37"/>
                <a:gd name="T20" fmla="*/ 2 w 18"/>
                <a:gd name="T21" fmla="*/ 1 h 37"/>
                <a:gd name="T22" fmla="*/ 0 w 18"/>
                <a:gd name="T23" fmla="*/ 1 h 37"/>
                <a:gd name="T24" fmla="*/ 0 w 18"/>
                <a:gd name="T25" fmla="*/ 0 h 37"/>
                <a:gd name="T26" fmla="*/ 18 w 18"/>
                <a:gd name="T27" fmla="*/ 0 h 37"/>
                <a:gd name="T28" fmla="*/ 18 w 18"/>
                <a:gd name="T29" fmla="*/ 1 h 37"/>
                <a:gd name="T30" fmla="*/ 16 w 18"/>
                <a:gd name="T31" fmla="*/ 1 h 37"/>
                <a:gd name="T32" fmla="*/ 13 w 18"/>
                <a:gd name="T33" fmla="*/ 2 h 37"/>
                <a:gd name="T34" fmla="*/ 12 w 18"/>
                <a:gd name="T35" fmla="*/ 7 h 37"/>
                <a:gd name="T36" fmla="*/ 12 w 18"/>
                <a:gd name="T37" fmla="*/ 31 h 37"/>
                <a:gd name="T38" fmla="*/ 12 w 18"/>
                <a:gd name="T39" fmla="*/ 34 h 37"/>
                <a:gd name="T40" fmla="*/ 14 w 18"/>
                <a:gd name="T41" fmla="*/ 36 h 37"/>
                <a:gd name="T42" fmla="*/ 16 w 18"/>
                <a:gd name="T43" fmla="*/ 36 h 37"/>
                <a:gd name="T44" fmla="*/ 18 w 18"/>
                <a:gd name="T4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7">
                  <a:moveTo>
                    <a:pt x="18" y="36"/>
                  </a:moveTo>
                  <a:cubicBezTo>
                    <a:pt x="18" y="37"/>
                    <a:pt x="18" y="37"/>
                    <a:pt x="18" y="37"/>
                  </a:cubicBezTo>
                  <a:cubicBezTo>
                    <a:pt x="0" y="37"/>
                    <a:pt x="0" y="37"/>
                    <a:pt x="0" y="37"/>
                  </a:cubicBezTo>
                  <a:cubicBezTo>
                    <a:pt x="0" y="36"/>
                    <a:pt x="0" y="36"/>
                    <a:pt x="0" y="36"/>
                  </a:cubicBezTo>
                  <a:cubicBezTo>
                    <a:pt x="2" y="36"/>
                    <a:pt x="2" y="36"/>
                    <a:pt x="2" y="36"/>
                  </a:cubicBezTo>
                  <a:cubicBezTo>
                    <a:pt x="3" y="36"/>
                    <a:pt x="5" y="36"/>
                    <a:pt x="5" y="35"/>
                  </a:cubicBezTo>
                  <a:cubicBezTo>
                    <a:pt x="6" y="34"/>
                    <a:pt x="6" y="33"/>
                    <a:pt x="6" y="31"/>
                  </a:cubicBezTo>
                  <a:cubicBezTo>
                    <a:pt x="6" y="7"/>
                    <a:pt x="6" y="7"/>
                    <a:pt x="6" y="7"/>
                  </a:cubicBezTo>
                  <a:cubicBezTo>
                    <a:pt x="6" y="5"/>
                    <a:pt x="6" y="4"/>
                    <a:pt x="6" y="3"/>
                  </a:cubicBezTo>
                  <a:cubicBezTo>
                    <a:pt x="6" y="2"/>
                    <a:pt x="5" y="2"/>
                    <a:pt x="5"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5" y="1"/>
                    <a:pt x="14" y="1"/>
                    <a:pt x="13" y="2"/>
                  </a:cubicBezTo>
                  <a:cubicBezTo>
                    <a:pt x="12" y="3"/>
                    <a:pt x="12" y="4"/>
                    <a:pt x="12" y="7"/>
                  </a:cubicBezTo>
                  <a:cubicBezTo>
                    <a:pt x="12" y="31"/>
                    <a:pt x="12" y="31"/>
                    <a:pt x="12" y="31"/>
                  </a:cubicBezTo>
                  <a:cubicBezTo>
                    <a:pt x="12" y="33"/>
                    <a:pt x="12" y="34"/>
                    <a:pt x="12" y="34"/>
                  </a:cubicBezTo>
                  <a:cubicBezTo>
                    <a:pt x="13" y="35"/>
                    <a:pt x="13" y="35"/>
                    <a:pt x="14" y="36"/>
                  </a:cubicBezTo>
                  <a:cubicBezTo>
                    <a:pt x="15" y="36"/>
                    <a:pt x="15" y="36"/>
                    <a:pt x="16" y="36"/>
                  </a:cubicBezTo>
                  <a:lnTo>
                    <a:pt x="1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4" name="Freeform 32"/>
            <p:cNvSpPr/>
            <p:nvPr/>
          </p:nvSpPr>
          <p:spPr bwMode="auto">
            <a:xfrm>
              <a:off x="3451" y="2326"/>
              <a:ext cx="84" cy="73"/>
            </a:xfrm>
            <a:custGeom>
              <a:avLst/>
              <a:gdLst>
                <a:gd name="T0" fmla="*/ 44 w 44"/>
                <a:gd name="T1" fmla="*/ 0 h 38"/>
                <a:gd name="T2" fmla="*/ 44 w 44"/>
                <a:gd name="T3" fmla="*/ 1 h 38"/>
                <a:gd name="T4" fmla="*/ 41 w 44"/>
                <a:gd name="T5" fmla="*/ 2 h 38"/>
                <a:gd name="T6" fmla="*/ 38 w 44"/>
                <a:gd name="T7" fmla="*/ 6 h 38"/>
                <a:gd name="T8" fmla="*/ 23 w 44"/>
                <a:gd name="T9" fmla="*/ 38 h 38"/>
                <a:gd name="T10" fmla="*/ 22 w 44"/>
                <a:gd name="T11" fmla="*/ 38 h 38"/>
                <a:gd name="T12" fmla="*/ 7 w 44"/>
                <a:gd name="T13" fmla="*/ 6 h 38"/>
                <a:gd name="T14" fmla="*/ 5 w 44"/>
                <a:gd name="T15" fmla="*/ 3 h 38"/>
                <a:gd name="T16" fmla="*/ 3 w 44"/>
                <a:gd name="T17" fmla="*/ 2 h 38"/>
                <a:gd name="T18" fmla="*/ 0 w 44"/>
                <a:gd name="T19" fmla="*/ 1 h 38"/>
                <a:gd name="T20" fmla="*/ 0 w 44"/>
                <a:gd name="T21" fmla="*/ 0 h 38"/>
                <a:gd name="T22" fmla="*/ 17 w 44"/>
                <a:gd name="T23" fmla="*/ 0 h 38"/>
                <a:gd name="T24" fmla="*/ 17 w 44"/>
                <a:gd name="T25" fmla="*/ 1 h 38"/>
                <a:gd name="T26" fmla="*/ 13 w 44"/>
                <a:gd name="T27" fmla="*/ 2 h 38"/>
                <a:gd name="T28" fmla="*/ 13 w 44"/>
                <a:gd name="T29" fmla="*/ 4 h 38"/>
                <a:gd name="T30" fmla="*/ 14 w 44"/>
                <a:gd name="T31" fmla="*/ 8 h 38"/>
                <a:gd name="T32" fmla="*/ 24 w 44"/>
                <a:gd name="T33" fmla="*/ 30 h 38"/>
                <a:gd name="T34" fmla="*/ 34 w 44"/>
                <a:gd name="T35" fmla="*/ 8 h 38"/>
                <a:gd name="T36" fmla="*/ 36 w 44"/>
                <a:gd name="T37" fmla="*/ 4 h 38"/>
                <a:gd name="T38" fmla="*/ 35 w 44"/>
                <a:gd name="T39" fmla="*/ 2 h 38"/>
                <a:gd name="T40" fmla="*/ 32 w 44"/>
                <a:gd name="T41" fmla="*/ 1 h 38"/>
                <a:gd name="T42" fmla="*/ 31 w 44"/>
                <a:gd name="T43" fmla="*/ 1 h 38"/>
                <a:gd name="T44" fmla="*/ 31 w 44"/>
                <a:gd name="T45" fmla="*/ 0 h 38"/>
                <a:gd name="T46" fmla="*/ 44 w 44"/>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8">
                  <a:moveTo>
                    <a:pt x="44" y="0"/>
                  </a:moveTo>
                  <a:cubicBezTo>
                    <a:pt x="44" y="1"/>
                    <a:pt x="44" y="1"/>
                    <a:pt x="44" y="1"/>
                  </a:cubicBezTo>
                  <a:cubicBezTo>
                    <a:pt x="42" y="1"/>
                    <a:pt x="41" y="2"/>
                    <a:pt x="41" y="2"/>
                  </a:cubicBezTo>
                  <a:cubicBezTo>
                    <a:pt x="39" y="3"/>
                    <a:pt x="39" y="5"/>
                    <a:pt x="38" y="6"/>
                  </a:cubicBezTo>
                  <a:cubicBezTo>
                    <a:pt x="23" y="38"/>
                    <a:pt x="23" y="38"/>
                    <a:pt x="23" y="38"/>
                  </a:cubicBezTo>
                  <a:cubicBezTo>
                    <a:pt x="22" y="38"/>
                    <a:pt x="22" y="38"/>
                    <a:pt x="22" y="38"/>
                  </a:cubicBezTo>
                  <a:cubicBezTo>
                    <a:pt x="7" y="6"/>
                    <a:pt x="7" y="6"/>
                    <a:pt x="7" y="6"/>
                  </a:cubicBezTo>
                  <a:cubicBezTo>
                    <a:pt x="6" y="4"/>
                    <a:pt x="5" y="3"/>
                    <a:pt x="5" y="3"/>
                  </a:cubicBezTo>
                  <a:cubicBezTo>
                    <a:pt x="5" y="2"/>
                    <a:pt x="4" y="2"/>
                    <a:pt x="3" y="2"/>
                  </a:cubicBezTo>
                  <a:cubicBezTo>
                    <a:pt x="3" y="1"/>
                    <a:pt x="2" y="1"/>
                    <a:pt x="0" y="1"/>
                  </a:cubicBezTo>
                  <a:cubicBezTo>
                    <a:pt x="0" y="0"/>
                    <a:pt x="0" y="0"/>
                    <a:pt x="0" y="0"/>
                  </a:cubicBezTo>
                  <a:cubicBezTo>
                    <a:pt x="17" y="0"/>
                    <a:pt x="17" y="0"/>
                    <a:pt x="17" y="0"/>
                  </a:cubicBezTo>
                  <a:cubicBezTo>
                    <a:pt x="17" y="1"/>
                    <a:pt x="17" y="1"/>
                    <a:pt x="17" y="1"/>
                  </a:cubicBezTo>
                  <a:cubicBezTo>
                    <a:pt x="15" y="1"/>
                    <a:pt x="14" y="1"/>
                    <a:pt x="13" y="2"/>
                  </a:cubicBezTo>
                  <a:cubicBezTo>
                    <a:pt x="13" y="2"/>
                    <a:pt x="13" y="3"/>
                    <a:pt x="13" y="4"/>
                  </a:cubicBezTo>
                  <a:cubicBezTo>
                    <a:pt x="13" y="4"/>
                    <a:pt x="13" y="6"/>
                    <a:pt x="14" y="8"/>
                  </a:cubicBezTo>
                  <a:cubicBezTo>
                    <a:pt x="24" y="30"/>
                    <a:pt x="24" y="30"/>
                    <a:pt x="24" y="30"/>
                  </a:cubicBezTo>
                  <a:cubicBezTo>
                    <a:pt x="34" y="8"/>
                    <a:pt x="34" y="8"/>
                    <a:pt x="34" y="8"/>
                  </a:cubicBezTo>
                  <a:cubicBezTo>
                    <a:pt x="35" y="6"/>
                    <a:pt x="36" y="5"/>
                    <a:pt x="36" y="4"/>
                  </a:cubicBezTo>
                  <a:cubicBezTo>
                    <a:pt x="36" y="3"/>
                    <a:pt x="35" y="3"/>
                    <a:pt x="35" y="2"/>
                  </a:cubicBezTo>
                  <a:cubicBezTo>
                    <a:pt x="34" y="2"/>
                    <a:pt x="33" y="1"/>
                    <a:pt x="32" y="1"/>
                  </a:cubicBezTo>
                  <a:cubicBezTo>
                    <a:pt x="32" y="1"/>
                    <a:pt x="31" y="1"/>
                    <a:pt x="31" y="1"/>
                  </a:cubicBezTo>
                  <a:cubicBezTo>
                    <a:pt x="31" y="0"/>
                    <a:pt x="31" y="0"/>
                    <a:pt x="31" y="0"/>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5" name="Freeform 33"/>
            <p:cNvSpPr/>
            <p:nvPr/>
          </p:nvSpPr>
          <p:spPr bwMode="auto">
            <a:xfrm>
              <a:off x="3537" y="2326"/>
              <a:ext cx="66" cy="71"/>
            </a:xfrm>
            <a:custGeom>
              <a:avLst/>
              <a:gdLst>
                <a:gd name="T0" fmla="*/ 12 w 35"/>
                <a:gd name="T1" fmla="*/ 2 h 37"/>
                <a:gd name="T2" fmla="*/ 12 w 35"/>
                <a:gd name="T3" fmla="*/ 17 h 37"/>
                <a:gd name="T4" fmla="*/ 21 w 35"/>
                <a:gd name="T5" fmla="*/ 17 h 37"/>
                <a:gd name="T6" fmla="*/ 26 w 35"/>
                <a:gd name="T7" fmla="*/ 16 h 37"/>
                <a:gd name="T8" fmla="*/ 27 w 35"/>
                <a:gd name="T9" fmla="*/ 11 h 37"/>
                <a:gd name="T10" fmla="*/ 28 w 35"/>
                <a:gd name="T11" fmla="*/ 11 h 37"/>
                <a:gd name="T12" fmla="*/ 28 w 35"/>
                <a:gd name="T13" fmla="*/ 24 h 37"/>
                <a:gd name="T14" fmla="*/ 27 w 35"/>
                <a:gd name="T15" fmla="*/ 24 h 37"/>
                <a:gd name="T16" fmla="*/ 27 w 35"/>
                <a:gd name="T17" fmla="*/ 21 h 37"/>
                <a:gd name="T18" fmla="*/ 25 w 35"/>
                <a:gd name="T19" fmla="*/ 19 h 37"/>
                <a:gd name="T20" fmla="*/ 21 w 35"/>
                <a:gd name="T21" fmla="*/ 19 h 37"/>
                <a:gd name="T22" fmla="*/ 12 w 35"/>
                <a:gd name="T23" fmla="*/ 19 h 37"/>
                <a:gd name="T24" fmla="*/ 12 w 35"/>
                <a:gd name="T25" fmla="*/ 31 h 37"/>
                <a:gd name="T26" fmla="*/ 12 w 35"/>
                <a:gd name="T27" fmla="*/ 34 h 37"/>
                <a:gd name="T28" fmla="*/ 13 w 35"/>
                <a:gd name="T29" fmla="*/ 35 h 37"/>
                <a:gd name="T30" fmla="*/ 15 w 35"/>
                <a:gd name="T31" fmla="*/ 35 h 37"/>
                <a:gd name="T32" fmla="*/ 22 w 35"/>
                <a:gd name="T33" fmla="*/ 35 h 37"/>
                <a:gd name="T34" fmla="*/ 27 w 35"/>
                <a:gd name="T35" fmla="*/ 35 h 37"/>
                <a:gd name="T36" fmla="*/ 30 w 35"/>
                <a:gd name="T37" fmla="*/ 33 h 37"/>
                <a:gd name="T38" fmla="*/ 34 w 35"/>
                <a:gd name="T39" fmla="*/ 28 h 37"/>
                <a:gd name="T40" fmla="*/ 35 w 35"/>
                <a:gd name="T41" fmla="*/ 28 h 37"/>
                <a:gd name="T42" fmla="*/ 32 w 35"/>
                <a:gd name="T43" fmla="*/ 37 h 37"/>
                <a:gd name="T44" fmla="*/ 0 w 35"/>
                <a:gd name="T45" fmla="*/ 37 h 37"/>
                <a:gd name="T46" fmla="*/ 0 w 35"/>
                <a:gd name="T47" fmla="*/ 36 h 37"/>
                <a:gd name="T48" fmla="*/ 2 w 35"/>
                <a:gd name="T49" fmla="*/ 36 h 37"/>
                <a:gd name="T50" fmla="*/ 4 w 35"/>
                <a:gd name="T51" fmla="*/ 36 h 37"/>
                <a:gd name="T52" fmla="*/ 6 w 35"/>
                <a:gd name="T53" fmla="*/ 34 h 37"/>
                <a:gd name="T54" fmla="*/ 6 w 35"/>
                <a:gd name="T55" fmla="*/ 31 h 37"/>
                <a:gd name="T56" fmla="*/ 6 w 35"/>
                <a:gd name="T57" fmla="*/ 7 h 37"/>
                <a:gd name="T58" fmla="*/ 5 w 35"/>
                <a:gd name="T59" fmla="*/ 2 h 37"/>
                <a:gd name="T60" fmla="*/ 2 w 35"/>
                <a:gd name="T61" fmla="*/ 1 h 37"/>
                <a:gd name="T62" fmla="*/ 0 w 35"/>
                <a:gd name="T63" fmla="*/ 1 h 37"/>
                <a:gd name="T64" fmla="*/ 0 w 35"/>
                <a:gd name="T65" fmla="*/ 0 h 37"/>
                <a:gd name="T66" fmla="*/ 32 w 35"/>
                <a:gd name="T67" fmla="*/ 0 h 37"/>
                <a:gd name="T68" fmla="*/ 32 w 35"/>
                <a:gd name="T69" fmla="*/ 8 h 37"/>
                <a:gd name="T70" fmla="*/ 31 w 35"/>
                <a:gd name="T71" fmla="*/ 8 h 37"/>
                <a:gd name="T72" fmla="*/ 30 w 35"/>
                <a:gd name="T73" fmla="*/ 4 h 37"/>
                <a:gd name="T74" fmla="*/ 27 w 35"/>
                <a:gd name="T75" fmla="*/ 3 h 37"/>
                <a:gd name="T76" fmla="*/ 23 w 35"/>
                <a:gd name="T77" fmla="*/ 2 h 37"/>
                <a:gd name="T78" fmla="*/ 12 w 35"/>
                <a:gd name="T7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7">
                  <a:moveTo>
                    <a:pt x="12" y="2"/>
                  </a:moveTo>
                  <a:cubicBezTo>
                    <a:pt x="12" y="17"/>
                    <a:pt x="12" y="17"/>
                    <a:pt x="12" y="17"/>
                  </a:cubicBezTo>
                  <a:cubicBezTo>
                    <a:pt x="21" y="17"/>
                    <a:pt x="21" y="17"/>
                    <a:pt x="21" y="17"/>
                  </a:cubicBezTo>
                  <a:cubicBezTo>
                    <a:pt x="23" y="17"/>
                    <a:pt x="25" y="16"/>
                    <a:pt x="26" y="16"/>
                  </a:cubicBezTo>
                  <a:cubicBezTo>
                    <a:pt x="27" y="15"/>
                    <a:pt x="27" y="14"/>
                    <a:pt x="27" y="11"/>
                  </a:cubicBezTo>
                  <a:cubicBezTo>
                    <a:pt x="28" y="11"/>
                    <a:pt x="28" y="11"/>
                    <a:pt x="28" y="11"/>
                  </a:cubicBezTo>
                  <a:cubicBezTo>
                    <a:pt x="28" y="24"/>
                    <a:pt x="28" y="24"/>
                    <a:pt x="28" y="24"/>
                  </a:cubicBezTo>
                  <a:cubicBezTo>
                    <a:pt x="27" y="24"/>
                    <a:pt x="27" y="24"/>
                    <a:pt x="27" y="24"/>
                  </a:cubicBezTo>
                  <a:cubicBezTo>
                    <a:pt x="27" y="23"/>
                    <a:pt x="27" y="21"/>
                    <a:pt x="27" y="21"/>
                  </a:cubicBezTo>
                  <a:cubicBezTo>
                    <a:pt x="26" y="20"/>
                    <a:pt x="26" y="20"/>
                    <a:pt x="25" y="19"/>
                  </a:cubicBezTo>
                  <a:cubicBezTo>
                    <a:pt x="24" y="19"/>
                    <a:pt x="23" y="19"/>
                    <a:pt x="21" y="19"/>
                  </a:cubicBezTo>
                  <a:cubicBezTo>
                    <a:pt x="12" y="19"/>
                    <a:pt x="12" y="19"/>
                    <a:pt x="12" y="19"/>
                  </a:cubicBezTo>
                  <a:cubicBezTo>
                    <a:pt x="12" y="31"/>
                    <a:pt x="12" y="31"/>
                    <a:pt x="12" y="31"/>
                  </a:cubicBezTo>
                  <a:cubicBezTo>
                    <a:pt x="12" y="33"/>
                    <a:pt x="12" y="34"/>
                    <a:pt x="12" y="34"/>
                  </a:cubicBezTo>
                  <a:cubicBezTo>
                    <a:pt x="12" y="34"/>
                    <a:pt x="13" y="35"/>
                    <a:pt x="13" y="35"/>
                  </a:cubicBezTo>
                  <a:cubicBezTo>
                    <a:pt x="13" y="35"/>
                    <a:pt x="14" y="35"/>
                    <a:pt x="15" y="35"/>
                  </a:cubicBezTo>
                  <a:cubicBezTo>
                    <a:pt x="22" y="35"/>
                    <a:pt x="22" y="35"/>
                    <a:pt x="22" y="35"/>
                  </a:cubicBezTo>
                  <a:cubicBezTo>
                    <a:pt x="25" y="35"/>
                    <a:pt x="26" y="35"/>
                    <a:pt x="27" y="35"/>
                  </a:cubicBezTo>
                  <a:cubicBezTo>
                    <a:pt x="28" y="35"/>
                    <a:pt x="29" y="34"/>
                    <a:pt x="30" y="33"/>
                  </a:cubicBezTo>
                  <a:cubicBezTo>
                    <a:pt x="32" y="32"/>
                    <a:pt x="33" y="30"/>
                    <a:pt x="34" y="28"/>
                  </a:cubicBezTo>
                  <a:cubicBezTo>
                    <a:pt x="35" y="28"/>
                    <a:pt x="35" y="28"/>
                    <a:pt x="35" y="28"/>
                  </a:cubicBezTo>
                  <a:cubicBezTo>
                    <a:pt x="32" y="37"/>
                    <a:pt x="32" y="37"/>
                    <a:pt x="32" y="37"/>
                  </a:cubicBezTo>
                  <a:cubicBezTo>
                    <a:pt x="0" y="37"/>
                    <a:pt x="0" y="37"/>
                    <a:pt x="0" y="37"/>
                  </a:cubicBezTo>
                  <a:cubicBezTo>
                    <a:pt x="0" y="36"/>
                    <a:pt x="0" y="36"/>
                    <a:pt x="0" y="36"/>
                  </a:cubicBezTo>
                  <a:cubicBezTo>
                    <a:pt x="2" y="36"/>
                    <a:pt x="2" y="36"/>
                    <a:pt x="2" y="36"/>
                  </a:cubicBezTo>
                  <a:cubicBezTo>
                    <a:pt x="3" y="36"/>
                    <a:pt x="4" y="36"/>
                    <a:pt x="4" y="36"/>
                  </a:cubicBezTo>
                  <a:cubicBezTo>
                    <a:pt x="5" y="35"/>
                    <a:pt x="6" y="35"/>
                    <a:pt x="6" y="34"/>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32" y="0"/>
                    <a:pt x="32" y="0"/>
                    <a:pt x="32" y="0"/>
                  </a:cubicBezTo>
                  <a:cubicBezTo>
                    <a:pt x="32" y="8"/>
                    <a:pt x="32" y="8"/>
                    <a:pt x="32" y="8"/>
                  </a:cubicBezTo>
                  <a:cubicBezTo>
                    <a:pt x="31" y="8"/>
                    <a:pt x="31" y="8"/>
                    <a:pt x="31" y="8"/>
                  </a:cubicBezTo>
                  <a:cubicBezTo>
                    <a:pt x="31" y="6"/>
                    <a:pt x="30" y="5"/>
                    <a:pt x="30" y="4"/>
                  </a:cubicBezTo>
                  <a:cubicBezTo>
                    <a:pt x="29" y="3"/>
                    <a:pt x="28" y="3"/>
                    <a:pt x="27" y="3"/>
                  </a:cubicBezTo>
                  <a:cubicBezTo>
                    <a:pt x="27" y="2"/>
                    <a:pt x="25" y="2"/>
                    <a:pt x="23" y="2"/>
                  </a:cubicBezTo>
                  <a:lnTo>
                    <a:pt x="1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6" name="Freeform 34"/>
            <p:cNvSpPr>
              <a:spLocks noEditPoints="1"/>
            </p:cNvSpPr>
            <p:nvPr/>
          </p:nvSpPr>
          <p:spPr bwMode="auto">
            <a:xfrm>
              <a:off x="3607" y="2326"/>
              <a:ext cx="78" cy="71"/>
            </a:xfrm>
            <a:custGeom>
              <a:avLst/>
              <a:gdLst>
                <a:gd name="T0" fmla="*/ 41 w 41"/>
                <a:gd name="T1" fmla="*/ 37 h 37"/>
                <a:gd name="T2" fmla="*/ 30 w 41"/>
                <a:gd name="T3" fmla="*/ 37 h 37"/>
                <a:gd name="T4" fmla="*/ 16 w 41"/>
                <a:gd name="T5" fmla="*/ 20 h 37"/>
                <a:gd name="T6" fmla="*/ 14 w 41"/>
                <a:gd name="T7" fmla="*/ 20 h 37"/>
                <a:gd name="T8" fmla="*/ 13 w 41"/>
                <a:gd name="T9" fmla="*/ 20 h 37"/>
                <a:gd name="T10" fmla="*/ 12 w 41"/>
                <a:gd name="T11" fmla="*/ 20 h 37"/>
                <a:gd name="T12" fmla="*/ 12 w 41"/>
                <a:gd name="T13" fmla="*/ 31 h 37"/>
                <a:gd name="T14" fmla="*/ 13 w 41"/>
                <a:gd name="T15" fmla="*/ 35 h 37"/>
                <a:gd name="T16" fmla="*/ 16 w 41"/>
                <a:gd name="T17" fmla="*/ 36 h 37"/>
                <a:gd name="T18" fmla="*/ 18 w 41"/>
                <a:gd name="T19" fmla="*/ 36 h 37"/>
                <a:gd name="T20" fmla="*/ 18 w 41"/>
                <a:gd name="T21" fmla="*/ 37 h 37"/>
                <a:gd name="T22" fmla="*/ 0 w 41"/>
                <a:gd name="T23" fmla="*/ 37 h 37"/>
                <a:gd name="T24" fmla="*/ 0 w 41"/>
                <a:gd name="T25" fmla="*/ 36 h 37"/>
                <a:gd name="T26" fmla="*/ 2 w 41"/>
                <a:gd name="T27" fmla="*/ 36 h 37"/>
                <a:gd name="T28" fmla="*/ 6 w 41"/>
                <a:gd name="T29" fmla="*/ 35 h 37"/>
                <a:gd name="T30" fmla="*/ 6 w 41"/>
                <a:gd name="T31" fmla="*/ 31 h 37"/>
                <a:gd name="T32" fmla="*/ 6 w 41"/>
                <a:gd name="T33" fmla="*/ 7 h 37"/>
                <a:gd name="T34" fmla="*/ 5 w 41"/>
                <a:gd name="T35" fmla="*/ 2 h 37"/>
                <a:gd name="T36" fmla="*/ 2 w 41"/>
                <a:gd name="T37" fmla="*/ 1 h 37"/>
                <a:gd name="T38" fmla="*/ 0 w 41"/>
                <a:gd name="T39" fmla="*/ 1 h 37"/>
                <a:gd name="T40" fmla="*/ 0 w 41"/>
                <a:gd name="T41" fmla="*/ 0 h 37"/>
                <a:gd name="T42" fmla="*/ 15 w 41"/>
                <a:gd name="T43" fmla="*/ 0 h 37"/>
                <a:gd name="T44" fmla="*/ 25 w 41"/>
                <a:gd name="T45" fmla="*/ 1 h 37"/>
                <a:gd name="T46" fmla="*/ 30 w 41"/>
                <a:gd name="T47" fmla="*/ 4 h 37"/>
                <a:gd name="T48" fmla="*/ 32 w 41"/>
                <a:gd name="T49" fmla="*/ 10 h 37"/>
                <a:gd name="T50" fmla="*/ 30 w 41"/>
                <a:gd name="T51" fmla="*/ 16 h 37"/>
                <a:gd name="T52" fmla="*/ 22 w 41"/>
                <a:gd name="T53" fmla="*/ 19 h 37"/>
                <a:gd name="T54" fmla="*/ 31 w 41"/>
                <a:gd name="T55" fmla="*/ 30 h 37"/>
                <a:gd name="T56" fmla="*/ 36 w 41"/>
                <a:gd name="T57" fmla="*/ 35 h 37"/>
                <a:gd name="T58" fmla="*/ 41 w 41"/>
                <a:gd name="T59" fmla="*/ 36 h 37"/>
                <a:gd name="T60" fmla="*/ 41 w 41"/>
                <a:gd name="T61" fmla="*/ 37 h 37"/>
                <a:gd name="T62" fmla="*/ 12 w 41"/>
                <a:gd name="T63" fmla="*/ 18 h 37"/>
                <a:gd name="T64" fmla="*/ 13 w 41"/>
                <a:gd name="T65" fmla="*/ 18 h 37"/>
                <a:gd name="T66" fmla="*/ 14 w 41"/>
                <a:gd name="T67" fmla="*/ 18 h 37"/>
                <a:gd name="T68" fmla="*/ 23 w 41"/>
                <a:gd name="T69" fmla="*/ 16 h 37"/>
                <a:gd name="T70" fmla="*/ 26 w 41"/>
                <a:gd name="T71" fmla="*/ 10 h 37"/>
                <a:gd name="T72" fmla="*/ 23 w 41"/>
                <a:gd name="T73" fmla="*/ 4 h 37"/>
                <a:gd name="T74" fmla="*/ 17 w 41"/>
                <a:gd name="T75" fmla="*/ 2 h 37"/>
                <a:gd name="T76" fmla="*/ 12 w 41"/>
                <a:gd name="T77" fmla="*/ 3 h 37"/>
                <a:gd name="T78" fmla="*/ 12 w 41"/>
                <a:gd name="T7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37">
                  <a:moveTo>
                    <a:pt x="41" y="37"/>
                  </a:moveTo>
                  <a:cubicBezTo>
                    <a:pt x="30" y="37"/>
                    <a:pt x="30" y="37"/>
                    <a:pt x="30" y="37"/>
                  </a:cubicBezTo>
                  <a:cubicBezTo>
                    <a:pt x="16" y="20"/>
                    <a:pt x="16" y="20"/>
                    <a:pt x="16" y="20"/>
                  </a:cubicBezTo>
                  <a:cubicBezTo>
                    <a:pt x="15" y="20"/>
                    <a:pt x="14" y="20"/>
                    <a:pt x="14" y="20"/>
                  </a:cubicBezTo>
                  <a:cubicBezTo>
                    <a:pt x="14" y="20"/>
                    <a:pt x="13" y="20"/>
                    <a:pt x="13" y="20"/>
                  </a:cubicBezTo>
                  <a:cubicBezTo>
                    <a:pt x="13" y="20"/>
                    <a:pt x="12" y="20"/>
                    <a:pt x="12" y="20"/>
                  </a:cubicBezTo>
                  <a:cubicBezTo>
                    <a:pt x="12" y="31"/>
                    <a:pt x="12" y="31"/>
                    <a:pt x="12" y="31"/>
                  </a:cubicBezTo>
                  <a:cubicBezTo>
                    <a:pt x="12" y="33"/>
                    <a:pt x="12" y="35"/>
                    <a:pt x="13" y="35"/>
                  </a:cubicBezTo>
                  <a:cubicBezTo>
                    <a:pt x="14" y="36"/>
                    <a:pt x="15" y="36"/>
                    <a:pt x="16" y="36"/>
                  </a:cubicBezTo>
                  <a:cubicBezTo>
                    <a:pt x="18" y="36"/>
                    <a:pt x="18" y="36"/>
                    <a:pt x="18" y="36"/>
                  </a:cubicBezTo>
                  <a:cubicBezTo>
                    <a:pt x="18" y="37"/>
                    <a:pt x="18" y="37"/>
                    <a:pt x="18"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15" y="0"/>
                    <a:pt x="15" y="0"/>
                    <a:pt x="15" y="0"/>
                  </a:cubicBezTo>
                  <a:cubicBezTo>
                    <a:pt x="20" y="0"/>
                    <a:pt x="23" y="0"/>
                    <a:pt x="25" y="1"/>
                  </a:cubicBezTo>
                  <a:cubicBezTo>
                    <a:pt x="27" y="1"/>
                    <a:pt x="29" y="3"/>
                    <a:pt x="30" y="4"/>
                  </a:cubicBezTo>
                  <a:cubicBezTo>
                    <a:pt x="32" y="6"/>
                    <a:pt x="32" y="7"/>
                    <a:pt x="32" y="10"/>
                  </a:cubicBezTo>
                  <a:cubicBezTo>
                    <a:pt x="32" y="12"/>
                    <a:pt x="32" y="14"/>
                    <a:pt x="30" y="16"/>
                  </a:cubicBezTo>
                  <a:cubicBezTo>
                    <a:pt x="28" y="17"/>
                    <a:pt x="26" y="18"/>
                    <a:pt x="22" y="19"/>
                  </a:cubicBezTo>
                  <a:cubicBezTo>
                    <a:pt x="31" y="30"/>
                    <a:pt x="31" y="30"/>
                    <a:pt x="31" y="30"/>
                  </a:cubicBezTo>
                  <a:cubicBezTo>
                    <a:pt x="33" y="32"/>
                    <a:pt x="34" y="34"/>
                    <a:pt x="36" y="35"/>
                  </a:cubicBezTo>
                  <a:cubicBezTo>
                    <a:pt x="37" y="36"/>
                    <a:pt x="39" y="36"/>
                    <a:pt x="41" y="36"/>
                  </a:cubicBezTo>
                  <a:lnTo>
                    <a:pt x="41" y="37"/>
                  </a:lnTo>
                  <a:close/>
                  <a:moveTo>
                    <a:pt x="12" y="18"/>
                  </a:moveTo>
                  <a:cubicBezTo>
                    <a:pt x="12" y="18"/>
                    <a:pt x="13" y="18"/>
                    <a:pt x="13" y="18"/>
                  </a:cubicBezTo>
                  <a:cubicBezTo>
                    <a:pt x="13" y="18"/>
                    <a:pt x="14" y="18"/>
                    <a:pt x="14" y="18"/>
                  </a:cubicBezTo>
                  <a:cubicBezTo>
                    <a:pt x="18" y="18"/>
                    <a:pt x="21" y="17"/>
                    <a:pt x="23" y="16"/>
                  </a:cubicBezTo>
                  <a:cubicBezTo>
                    <a:pt x="25" y="14"/>
                    <a:pt x="26" y="12"/>
                    <a:pt x="26" y="10"/>
                  </a:cubicBezTo>
                  <a:cubicBezTo>
                    <a:pt x="26" y="8"/>
                    <a:pt x="25" y="6"/>
                    <a:pt x="23" y="4"/>
                  </a:cubicBezTo>
                  <a:cubicBezTo>
                    <a:pt x="22" y="3"/>
                    <a:pt x="19" y="2"/>
                    <a:pt x="17" y="2"/>
                  </a:cubicBezTo>
                  <a:cubicBezTo>
                    <a:pt x="16" y="2"/>
                    <a:pt x="14" y="2"/>
                    <a:pt x="12" y="3"/>
                  </a:cubicBezTo>
                  <a:lnTo>
                    <a:pt x="1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7" name="Freeform 35"/>
            <p:cNvSpPr/>
            <p:nvPr/>
          </p:nvSpPr>
          <p:spPr bwMode="auto">
            <a:xfrm>
              <a:off x="3691" y="2324"/>
              <a:ext cx="52" cy="75"/>
            </a:xfrm>
            <a:custGeom>
              <a:avLst/>
              <a:gdLst>
                <a:gd name="T0" fmla="*/ 24 w 27"/>
                <a:gd name="T1" fmla="*/ 0 h 39"/>
                <a:gd name="T2" fmla="*/ 24 w 27"/>
                <a:gd name="T3" fmla="*/ 13 h 39"/>
                <a:gd name="T4" fmla="*/ 23 w 27"/>
                <a:gd name="T5" fmla="*/ 13 h 39"/>
                <a:gd name="T6" fmla="*/ 21 w 27"/>
                <a:gd name="T7" fmla="*/ 7 h 39"/>
                <a:gd name="T8" fmla="*/ 17 w 27"/>
                <a:gd name="T9" fmla="*/ 4 h 39"/>
                <a:gd name="T10" fmla="*/ 12 w 27"/>
                <a:gd name="T11" fmla="*/ 2 h 39"/>
                <a:gd name="T12" fmla="*/ 7 w 27"/>
                <a:gd name="T13" fmla="*/ 4 h 39"/>
                <a:gd name="T14" fmla="*/ 5 w 27"/>
                <a:gd name="T15" fmla="*/ 8 h 39"/>
                <a:gd name="T16" fmla="*/ 6 w 27"/>
                <a:gd name="T17" fmla="*/ 11 h 39"/>
                <a:gd name="T18" fmla="*/ 15 w 27"/>
                <a:gd name="T19" fmla="*/ 17 h 39"/>
                <a:gd name="T20" fmla="*/ 23 w 27"/>
                <a:gd name="T21" fmla="*/ 21 h 39"/>
                <a:gd name="T22" fmla="*/ 26 w 27"/>
                <a:gd name="T23" fmla="*/ 25 h 39"/>
                <a:gd name="T24" fmla="*/ 27 w 27"/>
                <a:gd name="T25" fmla="*/ 29 h 39"/>
                <a:gd name="T26" fmla="*/ 24 w 27"/>
                <a:gd name="T27" fmla="*/ 36 h 39"/>
                <a:gd name="T28" fmla="*/ 14 w 27"/>
                <a:gd name="T29" fmla="*/ 39 h 39"/>
                <a:gd name="T30" fmla="*/ 11 w 27"/>
                <a:gd name="T31" fmla="*/ 39 h 39"/>
                <a:gd name="T32" fmla="*/ 7 w 27"/>
                <a:gd name="T33" fmla="*/ 38 h 39"/>
                <a:gd name="T34" fmla="*/ 3 w 27"/>
                <a:gd name="T35" fmla="*/ 37 h 39"/>
                <a:gd name="T36" fmla="*/ 2 w 27"/>
                <a:gd name="T37" fmla="*/ 37 h 39"/>
                <a:gd name="T38" fmla="*/ 1 w 27"/>
                <a:gd name="T39" fmla="*/ 39 h 39"/>
                <a:gd name="T40" fmla="*/ 0 w 27"/>
                <a:gd name="T41" fmla="*/ 39 h 39"/>
                <a:gd name="T42" fmla="*/ 0 w 27"/>
                <a:gd name="T43" fmla="*/ 26 h 39"/>
                <a:gd name="T44" fmla="*/ 1 w 27"/>
                <a:gd name="T45" fmla="*/ 26 h 39"/>
                <a:gd name="T46" fmla="*/ 3 w 27"/>
                <a:gd name="T47" fmla="*/ 32 h 39"/>
                <a:gd name="T48" fmla="*/ 8 w 27"/>
                <a:gd name="T49" fmla="*/ 36 h 39"/>
                <a:gd name="T50" fmla="*/ 14 w 27"/>
                <a:gd name="T51" fmla="*/ 37 h 39"/>
                <a:gd name="T52" fmla="*/ 20 w 27"/>
                <a:gd name="T53" fmla="*/ 35 h 39"/>
                <a:gd name="T54" fmla="*/ 22 w 27"/>
                <a:gd name="T55" fmla="*/ 31 h 39"/>
                <a:gd name="T56" fmla="*/ 21 w 27"/>
                <a:gd name="T57" fmla="*/ 28 h 39"/>
                <a:gd name="T58" fmla="*/ 18 w 27"/>
                <a:gd name="T59" fmla="*/ 26 h 39"/>
                <a:gd name="T60" fmla="*/ 12 w 27"/>
                <a:gd name="T61" fmla="*/ 22 h 39"/>
                <a:gd name="T62" fmla="*/ 4 w 27"/>
                <a:gd name="T63" fmla="*/ 18 h 39"/>
                <a:gd name="T64" fmla="*/ 1 w 27"/>
                <a:gd name="T65" fmla="*/ 14 h 39"/>
                <a:gd name="T66" fmla="*/ 0 w 27"/>
                <a:gd name="T67" fmla="*/ 10 h 39"/>
                <a:gd name="T68" fmla="*/ 3 w 27"/>
                <a:gd name="T69" fmla="*/ 3 h 39"/>
                <a:gd name="T70" fmla="*/ 12 w 27"/>
                <a:gd name="T71" fmla="*/ 0 h 39"/>
                <a:gd name="T72" fmla="*/ 19 w 27"/>
                <a:gd name="T73" fmla="*/ 2 h 39"/>
                <a:gd name="T74" fmla="*/ 21 w 27"/>
                <a:gd name="T75" fmla="*/ 2 h 39"/>
                <a:gd name="T76" fmla="*/ 23 w 27"/>
                <a:gd name="T77" fmla="*/ 2 h 39"/>
                <a:gd name="T78" fmla="*/ 23 w 27"/>
                <a:gd name="T79" fmla="*/ 0 h 39"/>
                <a:gd name="T80" fmla="*/ 24 w 27"/>
                <a:gd name="T8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39">
                  <a:moveTo>
                    <a:pt x="24" y="0"/>
                  </a:moveTo>
                  <a:cubicBezTo>
                    <a:pt x="24" y="13"/>
                    <a:pt x="24" y="13"/>
                    <a:pt x="24" y="13"/>
                  </a:cubicBezTo>
                  <a:cubicBezTo>
                    <a:pt x="23" y="13"/>
                    <a:pt x="23" y="13"/>
                    <a:pt x="23" y="13"/>
                  </a:cubicBezTo>
                  <a:cubicBezTo>
                    <a:pt x="23" y="11"/>
                    <a:pt x="22" y="9"/>
                    <a:pt x="21" y="7"/>
                  </a:cubicBezTo>
                  <a:cubicBezTo>
                    <a:pt x="20" y="6"/>
                    <a:pt x="19" y="5"/>
                    <a:pt x="17" y="4"/>
                  </a:cubicBezTo>
                  <a:cubicBezTo>
                    <a:pt x="16" y="3"/>
                    <a:pt x="14" y="2"/>
                    <a:pt x="12" y="2"/>
                  </a:cubicBezTo>
                  <a:cubicBezTo>
                    <a:pt x="10" y="2"/>
                    <a:pt x="8" y="3"/>
                    <a:pt x="7" y="4"/>
                  </a:cubicBezTo>
                  <a:cubicBezTo>
                    <a:pt x="5" y="5"/>
                    <a:pt x="5" y="7"/>
                    <a:pt x="5" y="8"/>
                  </a:cubicBezTo>
                  <a:cubicBezTo>
                    <a:pt x="5" y="9"/>
                    <a:pt x="5" y="10"/>
                    <a:pt x="6" y="11"/>
                  </a:cubicBezTo>
                  <a:cubicBezTo>
                    <a:pt x="7" y="13"/>
                    <a:pt x="10" y="14"/>
                    <a:pt x="15" y="17"/>
                  </a:cubicBezTo>
                  <a:cubicBezTo>
                    <a:pt x="19" y="19"/>
                    <a:pt x="21" y="20"/>
                    <a:pt x="23" y="21"/>
                  </a:cubicBezTo>
                  <a:cubicBezTo>
                    <a:pt x="24" y="22"/>
                    <a:pt x="25" y="23"/>
                    <a:pt x="26" y="25"/>
                  </a:cubicBezTo>
                  <a:cubicBezTo>
                    <a:pt x="27" y="26"/>
                    <a:pt x="27" y="27"/>
                    <a:pt x="27" y="29"/>
                  </a:cubicBezTo>
                  <a:cubicBezTo>
                    <a:pt x="27" y="32"/>
                    <a:pt x="26" y="34"/>
                    <a:pt x="24" y="36"/>
                  </a:cubicBezTo>
                  <a:cubicBezTo>
                    <a:pt x="21" y="38"/>
                    <a:pt x="18" y="39"/>
                    <a:pt x="14" y="39"/>
                  </a:cubicBezTo>
                  <a:cubicBezTo>
                    <a:pt x="13" y="39"/>
                    <a:pt x="12" y="39"/>
                    <a:pt x="11" y="39"/>
                  </a:cubicBezTo>
                  <a:cubicBezTo>
                    <a:pt x="10" y="39"/>
                    <a:pt x="9" y="38"/>
                    <a:pt x="7" y="38"/>
                  </a:cubicBezTo>
                  <a:cubicBezTo>
                    <a:pt x="5" y="37"/>
                    <a:pt x="4" y="37"/>
                    <a:pt x="3" y="37"/>
                  </a:cubicBezTo>
                  <a:cubicBezTo>
                    <a:pt x="3" y="37"/>
                    <a:pt x="2" y="37"/>
                    <a:pt x="2" y="37"/>
                  </a:cubicBezTo>
                  <a:cubicBezTo>
                    <a:pt x="2" y="38"/>
                    <a:pt x="1" y="38"/>
                    <a:pt x="1" y="39"/>
                  </a:cubicBezTo>
                  <a:cubicBezTo>
                    <a:pt x="0" y="39"/>
                    <a:pt x="0" y="39"/>
                    <a:pt x="0" y="39"/>
                  </a:cubicBezTo>
                  <a:cubicBezTo>
                    <a:pt x="0" y="26"/>
                    <a:pt x="0" y="26"/>
                    <a:pt x="0" y="26"/>
                  </a:cubicBezTo>
                  <a:cubicBezTo>
                    <a:pt x="1" y="26"/>
                    <a:pt x="1" y="26"/>
                    <a:pt x="1" y="26"/>
                  </a:cubicBezTo>
                  <a:cubicBezTo>
                    <a:pt x="2" y="29"/>
                    <a:pt x="3" y="31"/>
                    <a:pt x="3" y="32"/>
                  </a:cubicBezTo>
                  <a:cubicBezTo>
                    <a:pt x="4" y="34"/>
                    <a:pt x="6" y="35"/>
                    <a:pt x="8" y="36"/>
                  </a:cubicBezTo>
                  <a:cubicBezTo>
                    <a:pt x="9" y="37"/>
                    <a:pt x="11" y="37"/>
                    <a:pt x="14" y="37"/>
                  </a:cubicBezTo>
                  <a:cubicBezTo>
                    <a:pt x="16" y="37"/>
                    <a:pt x="18" y="36"/>
                    <a:pt x="20" y="35"/>
                  </a:cubicBezTo>
                  <a:cubicBezTo>
                    <a:pt x="21" y="34"/>
                    <a:pt x="22" y="33"/>
                    <a:pt x="22" y="31"/>
                  </a:cubicBezTo>
                  <a:cubicBezTo>
                    <a:pt x="22" y="30"/>
                    <a:pt x="21" y="29"/>
                    <a:pt x="21" y="28"/>
                  </a:cubicBezTo>
                  <a:cubicBezTo>
                    <a:pt x="20" y="27"/>
                    <a:pt x="20" y="26"/>
                    <a:pt x="18" y="26"/>
                  </a:cubicBezTo>
                  <a:cubicBezTo>
                    <a:pt x="18" y="25"/>
                    <a:pt x="15" y="24"/>
                    <a:pt x="12" y="22"/>
                  </a:cubicBezTo>
                  <a:cubicBezTo>
                    <a:pt x="8" y="20"/>
                    <a:pt x="6" y="19"/>
                    <a:pt x="4" y="18"/>
                  </a:cubicBezTo>
                  <a:cubicBezTo>
                    <a:pt x="3" y="17"/>
                    <a:pt x="2" y="16"/>
                    <a:pt x="1" y="14"/>
                  </a:cubicBezTo>
                  <a:cubicBezTo>
                    <a:pt x="0" y="13"/>
                    <a:pt x="0" y="12"/>
                    <a:pt x="0" y="10"/>
                  </a:cubicBezTo>
                  <a:cubicBezTo>
                    <a:pt x="0" y="7"/>
                    <a:pt x="1" y="5"/>
                    <a:pt x="3" y="3"/>
                  </a:cubicBezTo>
                  <a:cubicBezTo>
                    <a:pt x="5" y="1"/>
                    <a:pt x="8" y="0"/>
                    <a:pt x="12" y="0"/>
                  </a:cubicBezTo>
                  <a:cubicBezTo>
                    <a:pt x="14" y="0"/>
                    <a:pt x="16" y="1"/>
                    <a:pt x="19" y="2"/>
                  </a:cubicBezTo>
                  <a:cubicBezTo>
                    <a:pt x="20" y="2"/>
                    <a:pt x="21" y="2"/>
                    <a:pt x="21" y="2"/>
                  </a:cubicBezTo>
                  <a:cubicBezTo>
                    <a:pt x="22" y="2"/>
                    <a:pt x="22" y="2"/>
                    <a:pt x="23" y="2"/>
                  </a:cubicBezTo>
                  <a:cubicBezTo>
                    <a:pt x="23" y="2"/>
                    <a:pt x="23" y="1"/>
                    <a:pt x="23" y="0"/>
                  </a:cubicBez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8" name="Freeform 36"/>
            <p:cNvSpPr/>
            <p:nvPr/>
          </p:nvSpPr>
          <p:spPr bwMode="auto">
            <a:xfrm>
              <a:off x="3750" y="2326"/>
              <a:ext cx="35" cy="71"/>
            </a:xfrm>
            <a:custGeom>
              <a:avLst/>
              <a:gdLst>
                <a:gd name="T0" fmla="*/ 18 w 18"/>
                <a:gd name="T1" fmla="*/ 36 h 37"/>
                <a:gd name="T2" fmla="*/ 18 w 18"/>
                <a:gd name="T3" fmla="*/ 37 h 37"/>
                <a:gd name="T4" fmla="*/ 0 w 18"/>
                <a:gd name="T5" fmla="*/ 37 h 37"/>
                <a:gd name="T6" fmla="*/ 0 w 18"/>
                <a:gd name="T7" fmla="*/ 36 h 37"/>
                <a:gd name="T8" fmla="*/ 2 w 18"/>
                <a:gd name="T9" fmla="*/ 36 h 37"/>
                <a:gd name="T10" fmla="*/ 6 w 18"/>
                <a:gd name="T11" fmla="*/ 35 h 37"/>
                <a:gd name="T12" fmla="*/ 6 w 18"/>
                <a:gd name="T13" fmla="*/ 31 h 37"/>
                <a:gd name="T14" fmla="*/ 6 w 18"/>
                <a:gd name="T15" fmla="*/ 7 h 37"/>
                <a:gd name="T16" fmla="*/ 6 w 18"/>
                <a:gd name="T17" fmla="*/ 3 h 37"/>
                <a:gd name="T18" fmla="*/ 5 w 18"/>
                <a:gd name="T19" fmla="*/ 2 h 37"/>
                <a:gd name="T20" fmla="*/ 2 w 18"/>
                <a:gd name="T21" fmla="*/ 1 h 37"/>
                <a:gd name="T22" fmla="*/ 0 w 18"/>
                <a:gd name="T23" fmla="*/ 1 h 37"/>
                <a:gd name="T24" fmla="*/ 0 w 18"/>
                <a:gd name="T25" fmla="*/ 0 h 37"/>
                <a:gd name="T26" fmla="*/ 18 w 18"/>
                <a:gd name="T27" fmla="*/ 0 h 37"/>
                <a:gd name="T28" fmla="*/ 18 w 18"/>
                <a:gd name="T29" fmla="*/ 1 h 37"/>
                <a:gd name="T30" fmla="*/ 16 w 18"/>
                <a:gd name="T31" fmla="*/ 1 h 37"/>
                <a:gd name="T32" fmla="*/ 13 w 18"/>
                <a:gd name="T33" fmla="*/ 2 h 37"/>
                <a:gd name="T34" fmla="*/ 12 w 18"/>
                <a:gd name="T35" fmla="*/ 7 h 37"/>
                <a:gd name="T36" fmla="*/ 12 w 18"/>
                <a:gd name="T37" fmla="*/ 31 h 37"/>
                <a:gd name="T38" fmla="*/ 12 w 18"/>
                <a:gd name="T39" fmla="*/ 34 h 37"/>
                <a:gd name="T40" fmla="*/ 14 w 18"/>
                <a:gd name="T41" fmla="*/ 36 h 37"/>
                <a:gd name="T42" fmla="*/ 16 w 18"/>
                <a:gd name="T43" fmla="*/ 36 h 37"/>
                <a:gd name="T44" fmla="*/ 18 w 18"/>
                <a:gd name="T4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7">
                  <a:moveTo>
                    <a:pt x="18" y="36"/>
                  </a:moveTo>
                  <a:cubicBezTo>
                    <a:pt x="18" y="37"/>
                    <a:pt x="18" y="37"/>
                    <a:pt x="18"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5"/>
                    <a:pt x="6" y="4"/>
                    <a:pt x="6" y="3"/>
                  </a:cubicBezTo>
                  <a:cubicBezTo>
                    <a:pt x="6" y="2"/>
                    <a:pt x="5" y="2"/>
                    <a:pt x="5"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5" y="1"/>
                    <a:pt x="14" y="1"/>
                    <a:pt x="13" y="2"/>
                  </a:cubicBezTo>
                  <a:cubicBezTo>
                    <a:pt x="12" y="3"/>
                    <a:pt x="12" y="4"/>
                    <a:pt x="12" y="7"/>
                  </a:cubicBezTo>
                  <a:cubicBezTo>
                    <a:pt x="12" y="31"/>
                    <a:pt x="12" y="31"/>
                    <a:pt x="12" y="31"/>
                  </a:cubicBezTo>
                  <a:cubicBezTo>
                    <a:pt x="12" y="33"/>
                    <a:pt x="12" y="34"/>
                    <a:pt x="12" y="34"/>
                  </a:cubicBezTo>
                  <a:cubicBezTo>
                    <a:pt x="13" y="35"/>
                    <a:pt x="13" y="35"/>
                    <a:pt x="14" y="36"/>
                  </a:cubicBezTo>
                  <a:cubicBezTo>
                    <a:pt x="15" y="36"/>
                    <a:pt x="16" y="36"/>
                    <a:pt x="16" y="36"/>
                  </a:cubicBezTo>
                  <a:lnTo>
                    <a:pt x="1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9" name="Freeform 37"/>
            <p:cNvSpPr/>
            <p:nvPr/>
          </p:nvSpPr>
          <p:spPr bwMode="auto">
            <a:xfrm>
              <a:off x="3790" y="2326"/>
              <a:ext cx="65" cy="71"/>
            </a:xfrm>
            <a:custGeom>
              <a:avLst/>
              <a:gdLst>
                <a:gd name="T0" fmla="*/ 34 w 34"/>
                <a:gd name="T1" fmla="*/ 0 h 37"/>
                <a:gd name="T2" fmla="*/ 34 w 34"/>
                <a:gd name="T3" fmla="*/ 9 h 37"/>
                <a:gd name="T4" fmla="*/ 33 w 34"/>
                <a:gd name="T5" fmla="*/ 9 h 37"/>
                <a:gd name="T6" fmla="*/ 32 w 34"/>
                <a:gd name="T7" fmla="*/ 5 h 37"/>
                <a:gd name="T8" fmla="*/ 30 w 34"/>
                <a:gd name="T9" fmla="*/ 3 h 37"/>
                <a:gd name="T10" fmla="*/ 26 w 34"/>
                <a:gd name="T11" fmla="*/ 2 h 37"/>
                <a:gd name="T12" fmla="*/ 20 w 34"/>
                <a:gd name="T13" fmla="*/ 2 h 37"/>
                <a:gd name="T14" fmla="*/ 20 w 34"/>
                <a:gd name="T15" fmla="*/ 31 h 37"/>
                <a:gd name="T16" fmla="*/ 21 w 34"/>
                <a:gd name="T17" fmla="*/ 35 h 37"/>
                <a:gd name="T18" fmla="*/ 24 w 34"/>
                <a:gd name="T19" fmla="*/ 36 h 37"/>
                <a:gd name="T20" fmla="*/ 26 w 34"/>
                <a:gd name="T21" fmla="*/ 36 h 37"/>
                <a:gd name="T22" fmla="*/ 26 w 34"/>
                <a:gd name="T23" fmla="*/ 37 h 37"/>
                <a:gd name="T24" fmla="*/ 8 w 34"/>
                <a:gd name="T25" fmla="*/ 37 h 37"/>
                <a:gd name="T26" fmla="*/ 8 w 34"/>
                <a:gd name="T27" fmla="*/ 36 h 37"/>
                <a:gd name="T28" fmla="*/ 10 w 34"/>
                <a:gd name="T29" fmla="*/ 36 h 37"/>
                <a:gd name="T30" fmla="*/ 13 w 34"/>
                <a:gd name="T31" fmla="*/ 35 h 37"/>
                <a:gd name="T32" fmla="*/ 14 w 34"/>
                <a:gd name="T33" fmla="*/ 31 h 37"/>
                <a:gd name="T34" fmla="*/ 14 w 34"/>
                <a:gd name="T35" fmla="*/ 2 h 37"/>
                <a:gd name="T36" fmla="*/ 9 w 34"/>
                <a:gd name="T37" fmla="*/ 2 h 37"/>
                <a:gd name="T38" fmla="*/ 5 w 34"/>
                <a:gd name="T39" fmla="*/ 3 h 37"/>
                <a:gd name="T40" fmla="*/ 2 w 34"/>
                <a:gd name="T41" fmla="*/ 5 h 37"/>
                <a:gd name="T42" fmla="*/ 1 w 34"/>
                <a:gd name="T43" fmla="*/ 9 h 37"/>
                <a:gd name="T44" fmla="*/ 0 w 34"/>
                <a:gd name="T45" fmla="*/ 9 h 37"/>
                <a:gd name="T46" fmla="*/ 0 w 34"/>
                <a:gd name="T47" fmla="*/ 0 h 37"/>
                <a:gd name="T48" fmla="*/ 34 w 34"/>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7">
                  <a:moveTo>
                    <a:pt x="34" y="0"/>
                  </a:moveTo>
                  <a:cubicBezTo>
                    <a:pt x="34" y="9"/>
                    <a:pt x="34" y="9"/>
                    <a:pt x="34" y="9"/>
                  </a:cubicBezTo>
                  <a:cubicBezTo>
                    <a:pt x="33" y="9"/>
                    <a:pt x="33" y="9"/>
                    <a:pt x="33" y="9"/>
                  </a:cubicBezTo>
                  <a:cubicBezTo>
                    <a:pt x="33" y="7"/>
                    <a:pt x="33" y="6"/>
                    <a:pt x="32" y="5"/>
                  </a:cubicBezTo>
                  <a:cubicBezTo>
                    <a:pt x="32" y="4"/>
                    <a:pt x="31" y="4"/>
                    <a:pt x="30" y="3"/>
                  </a:cubicBezTo>
                  <a:cubicBezTo>
                    <a:pt x="29" y="3"/>
                    <a:pt x="27" y="2"/>
                    <a:pt x="26" y="2"/>
                  </a:cubicBezTo>
                  <a:cubicBezTo>
                    <a:pt x="20" y="2"/>
                    <a:pt x="20" y="2"/>
                    <a:pt x="20" y="2"/>
                  </a:cubicBezTo>
                  <a:cubicBezTo>
                    <a:pt x="20" y="31"/>
                    <a:pt x="20" y="31"/>
                    <a:pt x="20" y="31"/>
                  </a:cubicBezTo>
                  <a:cubicBezTo>
                    <a:pt x="20" y="33"/>
                    <a:pt x="20" y="35"/>
                    <a:pt x="21" y="35"/>
                  </a:cubicBezTo>
                  <a:cubicBezTo>
                    <a:pt x="21" y="36"/>
                    <a:pt x="23" y="36"/>
                    <a:pt x="24" y="36"/>
                  </a:cubicBezTo>
                  <a:cubicBezTo>
                    <a:pt x="26" y="36"/>
                    <a:pt x="26" y="36"/>
                    <a:pt x="26" y="36"/>
                  </a:cubicBezTo>
                  <a:cubicBezTo>
                    <a:pt x="26" y="37"/>
                    <a:pt x="26" y="37"/>
                    <a:pt x="26" y="37"/>
                  </a:cubicBezTo>
                  <a:cubicBezTo>
                    <a:pt x="8" y="37"/>
                    <a:pt x="8" y="37"/>
                    <a:pt x="8" y="37"/>
                  </a:cubicBezTo>
                  <a:cubicBezTo>
                    <a:pt x="8" y="36"/>
                    <a:pt x="8" y="36"/>
                    <a:pt x="8" y="36"/>
                  </a:cubicBezTo>
                  <a:cubicBezTo>
                    <a:pt x="10" y="36"/>
                    <a:pt x="10" y="36"/>
                    <a:pt x="10" y="36"/>
                  </a:cubicBezTo>
                  <a:cubicBezTo>
                    <a:pt x="11" y="36"/>
                    <a:pt x="13" y="36"/>
                    <a:pt x="13" y="35"/>
                  </a:cubicBezTo>
                  <a:cubicBezTo>
                    <a:pt x="14" y="34"/>
                    <a:pt x="14" y="33"/>
                    <a:pt x="14" y="31"/>
                  </a:cubicBezTo>
                  <a:cubicBezTo>
                    <a:pt x="14" y="2"/>
                    <a:pt x="14" y="2"/>
                    <a:pt x="14" y="2"/>
                  </a:cubicBezTo>
                  <a:cubicBezTo>
                    <a:pt x="9" y="2"/>
                    <a:pt x="9" y="2"/>
                    <a:pt x="9" y="2"/>
                  </a:cubicBezTo>
                  <a:cubicBezTo>
                    <a:pt x="7" y="2"/>
                    <a:pt x="6" y="2"/>
                    <a:pt x="5" y="3"/>
                  </a:cubicBezTo>
                  <a:cubicBezTo>
                    <a:pt x="4" y="3"/>
                    <a:pt x="3" y="4"/>
                    <a:pt x="2" y="5"/>
                  </a:cubicBezTo>
                  <a:cubicBezTo>
                    <a:pt x="1" y="6"/>
                    <a:pt x="1" y="7"/>
                    <a:pt x="1" y="9"/>
                  </a:cubicBezTo>
                  <a:cubicBezTo>
                    <a:pt x="0" y="9"/>
                    <a:pt x="0" y="9"/>
                    <a:pt x="0" y="9"/>
                  </a:cubicBezTo>
                  <a:cubicBezTo>
                    <a:pt x="0" y="0"/>
                    <a:pt x="0" y="0"/>
                    <a:pt x="0" y="0"/>
                  </a:cubicBez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0" name="Freeform 38"/>
            <p:cNvSpPr/>
            <p:nvPr/>
          </p:nvSpPr>
          <p:spPr bwMode="auto">
            <a:xfrm>
              <a:off x="3859" y="2326"/>
              <a:ext cx="82" cy="71"/>
            </a:xfrm>
            <a:custGeom>
              <a:avLst/>
              <a:gdLst>
                <a:gd name="T0" fmla="*/ 29 w 43"/>
                <a:gd name="T1" fmla="*/ 0 h 37"/>
                <a:gd name="T2" fmla="*/ 43 w 43"/>
                <a:gd name="T3" fmla="*/ 0 h 37"/>
                <a:gd name="T4" fmla="*/ 43 w 43"/>
                <a:gd name="T5" fmla="*/ 1 h 37"/>
                <a:gd name="T6" fmla="*/ 42 w 43"/>
                <a:gd name="T7" fmla="*/ 1 h 37"/>
                <a:gd name="T8" fmla="*/ 40 w 43"/>
                <a:gd name="T9" fmla="*/ 2 h 37"/>
                <a:gd name="T10" fmla="*/ 37 w 43"/>
                <a:gd name="T11" fmla="*/ 3 h 37"/>
                <a:gd name="T12" fmla="*/ 34 w 43"/>
                <a:gd name="T13" fmla="*/ 7 h 37"/>
                <a:gd name="T14" fmla="*/ 24 w 43"/>
                <a:gd name="T15" fmla="*/ 21 h 37"/>
                <a:gd name="T16" fmla="*/ 24 w 43"/>
                <a:gd name="T17" fmla="*/ 31 h 37"/>
                <a:gd name="T18" fmla="*/ 25 w 43"/>
                <a:gd name="T19" fmla="*/ 35 h 37"/>
                <a:gd name="T20" fmla="*/ 29 w 43"/>
                <a:gd name="T21" fmla="*/ 36 h 37"/>
                <a:gd name="T22" fmla="*/ 30 w 43"/>
                <a:gd name="T23" fmla="*/ 36 h 37"/>
                <a:gd name="T24" fmla="*/ 30 w 43"/>
                <a:gd name="T25" fmla="*/ 37 h 37"/>
                <a:gd name="T26" fmla="*/ 13 w 43"/>
                <a:gd name="T27" fmla="*/ 37 h 37"/>
                <a:gd name="T28" fmla="*/ 13 w 43"/>
                <a:gd name="T29" fmla="*/ 36 h 37"/>
                <a:gd name="T30" fmla="*/ 14 w 43"/>
                <a:gd name="T31" fmla="*/ 36 h 37"/>
                <a:gd name="T32" fmla="*/ 18 w 43"/>
                <a:gd name="T33" fmla="*/ 35 h 37"/>
                <a:gd name="T34" fmla="*/ 18 w 43"/>
                <a:gd name="T35" fmla="*/ 31 h 37"/>
                <a:gd name="T36" fmla="*/ 18 w 43"/>
                <a:gd name="T37" fmla="*/ 22 h 37"/>
                <a:gd name="T38" fmla="*/ 7 w 43"/>
                <a:gd name="T39" fmla="*/ 6 h 37"/>
                <a:gd name="T40" fmla="*/ 4 w 43"/>
                <a:gd name="T41" fmla="*/ 3 h 37"/>
                <a:gd name="T42" fmla="*/ 1 w 43"/>
                <a:gd name="T43" fmla="*/ 1 h 37"/>
                <a:gd name="T44" fmla="*/ 0 w 43"/>
                <a:gd name="T45" fmla="*/ 1 h 37"/>
                <a:gd name="T46" fmla="*/ 0 w 43"/>
                <a:gd name="T47" fmla="*/ 0 h 37"/>
                <a:gd name="T48" fmla="*/ 17 w 43"/>
                <a:gd name="T49" fmla="*/ 0 h 37"/>
                <a:gd name="T50" fmla="*/ 17 w 43"/>
                <a:gd name="T51" fmla="*/ 1 h 37"/>
                <a:gd name="T52" fmla="*/ 16 w 43"/>
                <a:gd name="T53" fmla="*/ 1 h 37"/>
                <a:gd name="T54" fmla="*/ 14 w 43"/>
                <a:gd name="T55" fmla="*/ 2 h 37"/>
                <a:gd name="T56" fmla="*/ 13 w 43"/>
                <a:gd name="T57" fmla="*/ 3 h 37"/>
                <a:gd name="T58" fmla="*/ 14 w 43"/>
                <a:gd name="T59" fmla="*/ 7 h 37"/>
                <a:gd name="T60" fmla="*/ 23 w 43"/>
                <a:gd name="T61" fmla="*/ 19 h 37"/>
                <a:gd name="T62" fmla="*/ 31 w 43"/>
                <a:gd name="T63" fmla="*/ 8 h 37"/>
                <a:gd name="T64" fmla="*/ 33 w 43"/>
                <a:gd name="T65" fmla="*/ 4 h 37"/>
                <a:gd name="T66" fmla="*/ 32 w 43"/>
                <a:gd name="T67" fmla="*/ 2 h 37"/>
                <a:gd name="T68" fmla="*/ 31 w 43"/>
                <a:gd name="T69" fmla="*/ 1 h 37"/>
                <a:gd name="T70" fmla="*/ 29 w 43"/>
                <a:gd name="T71" fmla="*/ 1 h 37"/>
                <a:gd name="T72" fmla="*/ 29 w 43"/>
                <a:gd name="T7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37">
                  <a:moveTo>
                    <a:pt x="29" y="0"/>
                  </a:moveTo>
                  <a:cubicBezTo>
                    <a:pt x="43" y="0"/>
                    <a:pt x="43" y="0"/>
                    <a:pt x="43" y="0"/>
                  </a:cubicBezTo>
                  <a:cubicBezTo>
                    <a:pt x="43" y="1"/>
                    <a:pt x="43" y="1"/>
                    <a:pt x="43" y="1"/>
                  </a:cubicBezTo>
                  <a:cubicBezTo>
                    <a:pt x="42" y="1"/>
                    <a:pt x="42" y="1"/>
                    <a:pt x="42" y="1"/>
                  </a:cubicBezTo>
                  <a:cubicBezTo>
                    <a:pt x="42" y="1"/>
                    <a:pt x="41" y="1"/>
                    <a:pt x="40" y="2"/>
                  </a:cubicBezTo>
                  <a:cubicBezTo>
                    <a:pt x="39" y="2"/>
                    <a:pt x="38" y="3"/>
                    <a:pt x="37" y="3"/>
                  </a:cubicBezTo>
                  <a:cubicBezTo>
                    <a:pt x="36" y="4"/>
                    <a:pt x="35" y="6"/>
                    <a:pt x="34" y="7"/>
                  </a:cubicBezTo>
                  <a:cubicBezTo>
                    <a:pt x="24" y="21"/>
                    <a:pt x="24" y="21"/>
                    <a:pt x="24" y="21"/>
                  </a:cubicBezTo>
                  <a:cubicBezTo>
                    <a:pt x="24" y="31"/>
                    <a:pt x="24" y="31"/>
                    <a:pt x="24" y="31"/>
                  </a:cubicBezTo>
                  <a:cubicBezTo>
                    <a:pt x="24" y="33"/>
                    <a:pt x="24" y="35"/>
                    <a:pt x="25" y="35"/>
                  </a:cubicBezTo>
                  <a:cubicBezTo>
                    <a:pt x="26" y="36"/>
                    <a:pt x="27" y="36"/>
                    <a:pt x="29" y="36"/>
                  </a:cubicBezTo>
                  <a:cubicBezTo>
                    <a:pt x="30" y="36"/>
                    <a:pt x="30" y="36"/>
                    <a:pt x="30" y="36"/>
                  </a:cubicBezTo>
                  <a:cubicBezTo>
                    <a:pt x="30" y="37"/>
                    <a:pt x="30" y="37"/>
                    <a:pt x="30" y="37"/>
                  </a:cubicBezTo>
                  <a:cubicBezTo>
                    <a:pt x="13" y="37"/>
                    <a:pt x="13" y="37"/>
                    <a:pt x="13" y="37"/>
                  </a:cubicBezTo>
                  <a:cubicBezTo>
                    <a:pt x="13" y="36"/>
                    <a:pt x="13" y="36"/>
                    <a:pt x="13" y="36"/>
                  </a:cubicBezTo>
                  <a:cubicBezTo>
                    <a:pt x="14" y="36"/>
                    <a:pt x="14" y="36"/>
                    <a:pt x="14" y="36"/>
                  </a:cubicBezTo>
                  <a:cubicBezTo>
                    <a:pt x="16" y="36"/>
                    <a:pt x="17" y="36"/>
                    <a:pt x="18" y="35"/>
                  </a:cubicBezTo>
                  <a:cubicBezTo>
                    <a:pt x="18" y="34"/>
                    <a:pt x="18" y="33"/>
                    <a:pt x="18" y="31"/>
                  </a:cubicBezTo>
                  <a:cubicBezTo>
                    <a:pt x="18" y="22"/>
                    <a:pt x="18" y="22"/>
                    <a:pt x="18" y="22"/>
                  </a:cubicBezTo>
                  <a:cubicBezTo>
                    <a:pt x="7" y="6"/>
                    <a:pt x="7" y="6"/>
                    <a:pt x="7" y="6"/>
                  </a:cubicBezTo>
                  <a:cubicBezTo>
                    <a:pt x="6" y="5"/>
                    <a:pt x="5" y="3"/>
                    <a:pt x="4" y="3"/>
                  </a:cubicBezTo>
                  <a:cubicBezTo>
                    <a:pt x="4" y="3"/>
                    <a:pt x="3" y="2"/>
                    <a:pt x="1" y="1"/>
                  </a:cubicBezTo>
                  <a:cubicBezTo>
                    <a:pt x="1" y="1"/>
                    <a:pt x="0" y="1"/>
                    <a:pt x="0" y="1"/>
                  </a:cubicBezTo>
                  <a:cubicBezTo>
                    <a:pt x="0" y="0"/>
                    <a:pt x="0" y="0"/>
                    <a:pt x="0" y="0"/>
                  </a:cubicBezTo>
                  <a:cubicBezTo>
                    <a:pt x="17" y="0"/>
                    <a:pt x="17" y="0"/>
                    <a:pt x="17" y="0"/>
                  </a:cubicBezTo>
                  <a:cubicBezTo>
                    <a:pt x="17" y="1"/>
                    <a:pt x="17" y="1"/>
                    <a:pt x="17" y="1"/>
                  </a:cubicBezTo>
                  <a:cubicBezTo>
                    <a:pt x="16" y="1"/>
                    <a:pt x="16" y="1"/>
                    <a:pt x="16" y="1"/>
                  </a:cubicBezTo>
                  <a:cubicBezTo>
                    <a:pt x="15" y="1"/>
                    <a:pt x="15" y="1"/>
                    <a:pt x="14" y="2"/>
                  </a:cubicBezTo>
                  <a:cubicBezTo>
                    <a:pt x="13" y="2"/>
                    <a:pt x="13" y="3"/>
                    <a:pt x="13" y="3"/>
                  </a:cubicBezTo>
                  <a:cubicBezTo>
                    <a:pt x="13" y="4"/>
                    <a:pt x="13" y="5"/>
                    <a:pt x="14" y="7"/>
                  </a:cubicBezTo>
                  <a:cubicBezTo>
                    <a:pt x="23" y="19"/>
                    <a:pt x="23" y="19"/>
                    <a:pt x="23" y="19"/>
                  </a:cubicBezTo>
                  <a:cubicBezTo>
                    <a:pt x="31" y="8"/>
                    <a:pt x="31" y="8"/>
                    <a:pt x="31" y="8"/>
                  </a:cubicBezTo>
                  <a:cubicBezTo>
                    <a:pt x="32" y="6"/>
                    <a:pt x="33" y="5"/>
                    <a:pt x="33" y="4"/>
                  </a:cubicBezTo>
                  <a:cubicBezTo>
                    <a:pt x="33" y="3"/>
                    <a:pt x="33" y="3"/>
                    <a:pt x="32" y="2"/>
                  </a:cubicBezTo>
                  <a:cubicBezTo>
                    <a:pt x="32" y="2"/>
                    <a:pt x="32" y="2"/>
                    <a:pt x="31" y="1"/>
                  </a:cubicBezTo>
                  <a:cubicBezTo>
                    <a:pt x="31" y="1"/>
                    <a:pt x="30" y="1"/>
                    <a:pt x="29" y="1"/>
                  </a:cubicBezTo>
                  <a:lnTo>
                    <a:pt x="2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1" name="Freeform 39"/>
            <p:cNvSpPr>
              <a:spLocks noEditPoints="1"/>
            </p:cNvSpPr>
            <p:nvPr/>
          </p:nvSpPr>
          <p:spPr bwMode="auto">
            <a:xfrm>
              <a:off x="3970" y="2324"/>
              <a:ext cx="76" cy="75"/>
            </a:xfrm>
            <a:custGeom>
              <a:avLst/>
              <a:gdLst>
                <a:gd name="T0" fmla="*/ 21 w 40"/>
                <a:gd name="T1" fmla="*/ 0 h 39"/>
                <a:gd name="T2" fmla="*/ 34 w 40"/>
                <a:gd name="T3" fmla="*/ 6 h 39"/>
                <a:gd name="T4" fmla="*/ 40 w 40"/>
                <a:gd name="T5" fmla="*/ 19 h 39"/>
                <a:gd name="T6" fmla="*/ 34 w 40"/>
                <a:gd name="T7" fmla="*/ 34 h 39"/>
                <a:gd name="T8" fmla="*/ 20 w 40"/>
                <a:gd name="T9" fmla="*/ 39 h 39"/>
                <a:gd name="T10" fmla="*/ 6 w 40"/>
                <a:gd name="T11" fmla="*/ 34 h 39"/>
                <a:gd name="T12" fmla="*/ 0 w 40"/>
                <a:gd name="T13" fmla="*/ 20 h 39"/>
                <a:gd name="T14" fmla="*/ 7 w 40"/>
                <a:gd name="T15" fmla="*/ 5 h 39"/>
                <a:gd name="T16" fmla="*/ 21 w 40"/>
                <a:gd name="T17" fmla="*/ 0 h 39"/>
                <a:gd name="T18" fmla="*/ 20 w 40"/>
                <a:gd name="T19" fmla="*/ 2 h 39"/>
                <a:gd name="T20" fmla="*/ 11 w 40"/>
                <a:gd name="T21" fmla="*/ 6 h 39"/>
                <a:gd name="T22" fmla="*/ 7 w 40"/>
                <a:gd name="T23" fmla="*/ 19 h 39"/>
                <a:gd name="T24" fmla="*/ 11 w 40"/>
                <a:gd name="T25" fmla="*/ 33 h 39"/>
                <a:gd name="T26" fmla="*/ 20 w 40"/>
                <a:gd name="T27" fmla="*/ 37 h 39"/>
                <a:gd name="T28" fmla="*/ 30 w 40"/>
                <a:gd name="T29" fmla="*/ 33 h 39"/>
                <a:gd name="T30" fmla="*/ 33 w 40"/>
                <a:gd name="T31" fmla="*/ 20 h 39"/>
                <a:gd name="T32" fmla="*/ 29 w 40"/>
                <a:gd name="T33" fmla="*/ 6 h 39"/>
                <a:gd name="T34" fmla="*/ 20 w 40"/>
                <a:gd name="T35"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9">
                  <a:moveTo>
                    <a:pt x="21" y="0"/>
                  </a:moveTo>
                  <a:cubicBezTo>
                    <a:pt x="26" y="0"/>
                    <a:pt x="31" y="2"/>
                    <a:pt x="34" y="6"/>
                  </a:cubicBezTo>
                  <a:cubicBezTo>
                    <a:pt x="38" y="9"/>
                    <a:pt x="40" y="14"/>
                    <a:pt x="40" y="19"/>
                  </a:cubicBezTo>
                  <a:cubicBezTo>
                    <a:pt x="40" y="25"/>
                    <a:pt x="38" y="30"/>
                    <a:pt x="34" y="34"/>
                  </a:cubicBezTo>
                  <a:cubicBezTo>
                    <a:pt x="30" y="37"/>
                    <a:pt x="26" y="39"/>
                    <a:pt x="20" y="39"/>
                  </a:cubicBezTo>
                  <a:cubicBezTo>
                    <a:pt x="14" y="39"/>
                    <a:pt x="10" y="37"/>
                    <a:pt x="6" y="34"/>
                  </a:cubicBezTo>
                  <a:cubicBezTo>
                    <a:pt x="2" y="30"/>
                    <a:pt x="0" y="25"/>
                    <a:pt x="0" y="20"/>
                  </a:cubicBezTo>
                  <a:cubicBezTo>
                    <a:pt x="0" y="14"/>
                    <a:pt x="2" y="9"/>
                    <a:pt x="7" y="5"/>
                  </a:cubicBezTo>
                  <a:cubicBezTo>
                    <a:pt x="11" y="2"/>
                    <a:pt x="15" y="0"/>
                    <a:pt x="21" y="0"/>
                  </a:cubicBezTo>
                  <a:close/>
                  <a:moveTo>
                    <a:pt x="20" y="2"/>
                  </a:moveTo>
                  <a:cubicBezTo>
                    <a:pt x="16" y="2"/>
                    <a:pt x="13" y="3"/>
                    <a:pt x="11" y="6"/>
                  </a:cubicBezTo>
                  <a:cubicBezTo>
                    <a:pt x="8" y="9"/>
                    <a:pt x="7" y="13"/>
                    <a:pt x="7" y="19"/>
                  </a:cubicBezTo>
                  <a:cubicBezTo>
                    <a:pt x="7" y="26"/>
                    <a:pt x="8" y="30"/>
                    <a:pt x="11" y="33"/>
                  </a:cubicBezTo>
                  <a:cubicBezTo>
                    <a:pt x="13" y="36"/>
                    <a:pt x="16" y="37"/>
                    <a:pt x="20" y="37"/>
                  </a:cubicBezTo>
                  <a:cubicBezTo>
                    <a:pt x="24" y="37"/>
                    <a:pt x="27" y="36"/>
                    <a:pt x="30" y="33"/>
                  </a:cubicBezTo>
                  <a:cubicBezTo>
                    <a:pt x="32" y="30"/>
                    <a:pt x="33" y="26"/>
                    <a:pt x="33" y="20"/>
                  </a:cubicBezTo>
                  <a:cubicBezTo>
                    <a:pt x="33" y="14"/>
                    <a:pt x="32" y="9"/>
                    <a:pt x="29" y="6"/>
                  </a:cubicBezTo>
                  <a:cubicBezTo>
                    <a:pt x="27" y="3"/>
                    <a:pt x="24" y="2"/>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2" name="Freeform 40"/>
            <p:cNvSpPr/>
            <p:nvPr/>
          </p:nvSpPr>
          <p:spPr bwMode="auto">
            <a:xfrm>
              <a:off x="4052" y="2326"/>
              <a:ext cx="59" cy="71"/>
            </a:xfrm>
            <a:custGeom>
              <a:avLst/>
              <a:gdLst>
                <a:gd name="T0" fmla="*/ 12 w 31"/>
                <a:gd name="T1" fmla="*/ 2 h 37"/>
                <a:gd name="T2" fmla="*/ 12 w 31"/>
                <a:gd name="T3" fmla="*/ 17 h 37"/>
                <a:gd name="T4" fmla="*/ 19 w 31"/>
                <a:gd name="T5" fmla="*/ 17 h 37"/>
                <a:gd name="T6" fmla="*/ 23 w 31"/>
                <a:gd name="T7" fmla="*/ 16 h 37"/>
                <a:gd name="T8" fmla="*/ 25 w 31"/>
                <a:gd name="T9" fmla="*/ 12 h 37"/>
                <a:gd name="T10" fmla="*/ 26 w 31"/>
                <a:gd name="T11" fmla="*/ 12 h 37"/>
                <a:gd name="T12" fmla="*/ 26 w 31"/>
                <a:gd name="T13" fmla="*/ 24 h 37"/>
                <a:gd name="T14" fmla="*/ 25 w 31"/>
                <a:gd name="T15" fmla="*/ 24 h 37"/>
                <a:gd name="T16" fmla="*/ 24 w 31"/>
                <a:gd name="T17" fmla="*/ 21 h 37"/>
                <a:gd name="T18" fmla="*/ 22 w 31"/>
                <a:gd name="T19" fmla="*/ 20 h 37"/>
                <a:gd name="T20" fmla="*/ 19 w 31"/>
                <a:gd name="T21" fmla="*/ 19 h 37"/>
                <a:gd name="T22" fmla="*/ 12 w 31"/>
                <a:gd name="T23" fmla="*/ 19 h 37"/>
                <a:gd name="T24" fmla="*/ 12 w 31"/>
                <a:gd name="T25" fmla="*/ 31 h 37"/>
                <a:gd name="T26" fmla="*/ 12 w 31"/>
                <a:gd name="T27" fmla="*/ 34 h 37"/>
                <a:gd name="T28" fmla="*/ 13 w 31"/>
                <a:gd name="T29" fmla="*/ 36 h 37"/>
                <a:gd name="T30" fmla="*/ 16 w 31"/>
                <a:gd name="T31" fmla="*/ 36 h 37"/>
                <a:gd name="T32" fmla="*/ 18 w 31"/>
                <a:gd name="T33" fmla="*/ 36 h 37"/>
                <a:gd name="T34" fmla="*/ 18 w 31"/>
                <a:gd name="T35" fmla="*/ 37 h 37"/>
                <a:gd name="T36" fmla="*/ 0 w 31"/>
                <a:gd name="T37" fmla="*/ 37 h 37"/>
                <a:gd name="T38" fmla="*/ 0 w 31"/>
                <a:gd name="T39" fmla="*/ 36 h 37"/>
                <a:gd name="T40" fmla="*/ 1 w 31"/>
                <a:gd name="T41" fmla="*/ 36 h 37"/>
                <a:gd name="T42" fmla="*/ 5 w 31"/>
                <a:gd name="T43" fmla="*/ 35 h 37"/>
                <a:gd name="T44" fmla="*/ 6 w 31"/>
                <a:gd name="T45" fmla="*/ 31 h 37"/>
                <a:gd name="T46" fmla="*/ 6 w 31"/>
                <a:gd name="T47" fmla="*/ 7 h 37"/>
                <a:gd name="T48" fmla="*/ 5 w 31"/>
                <a:gd name="T49" fmla="*/ 3 h 37"/>
                <a:gd name="T50" fmla="*/ 4 w 31"/>
                <a:gd name="T51" fmla="*/ 2 h 37"/>
                <a:gd name="T52" fmla="*/ 1 w 31"/>
                <a:gd name="T53" fmla="*/ 1 h 37"/>
                <a:gd name="T54" fmla="*/ 0 w 31"/>
                <a:gd name="T55" fmla="*/ 1 h 37"/>
                <a:gd name="T56" fmla="*/ 0 w 31"/>
                <a:gd name="T57" fmla="*/ 0 h 37"/>
                <a:gd name="T58" fmla="*/ 31 w 31"/>
                <a:gd name="T59" fmla="*/ 0 h 37"/>
                <a:gd name="T60" fmla="*/ 31 w 31"/>
                <a:gd name="T61" fmla="*/ 8 h 37"/>
                <a:gd name="T62" fmla="*/ 30 w 31"/>
                <a:gd name="T63" fmla="*/ 8 h 37"/>
                <a:gd name="T64" fmla="*/ 28 w 31"/>
                <a:gd name="T65" fmla="*/ 4 h 37"/>
                <a:gd name="T66" fmla="*/ 26 w 31"/>
                <a:gd name="T67" fmla="*/ 3 h 37"/>
                <a:gd name="T68" fmla="*/ 21 w 31"/>
                <a:gd name="T69" fmla="*/ 2 h 37"/>
                <a:gd name="T70" fmla="*/ 12 w 31"/>
                <a:gd name="T71"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7">
                  <a:moveTo>
                    <a:pt x="12" y="2"/>
                  </a:moveTo>
                  <a:cubicBezTo>
                    <a:pt x="12" y="17"/>
                    <a:pt x="12" y="17"/>
                    <a:pt x="12" y="17"/>
                  </a:cubicBezTo>
                  <a:cubicBezTo>
                    <a:pt x="19" y="17"/>
                    <a:pt x="19" y="17"/>
                    <a:pt x="19" y="17"/>
                  </a:cubicBezTo>
                  <a:cubicBezTo>
                    <a:pt x="21" y="17"/>
                    <a:pt x="22" y="16"/>
                    <a:pt x="23" y="16"/>
                  </a:cubicBezTo>
                  <a:cubicBezTo>
                    <a:pt x="24" y="15"/>
                    <a:pt x="24" y="14"/>
                    <a:pt x="25" y="12"/>
                  </a:cubicBezTo>
                  <a:cubicBezTo>
                    <a:pt x="26" y="12"/>
                    <a:pt x="26" y="12"/>
                    <a:pt x="26" y="12"/>
                  </a:cubicBezTo>
                  <a:cubicBezTo>
                    <a:pt x="26" y="24"/>
                    <a:pt x="26" y="24"/>
                    <a:pt x="26" y="24"/>
                  </a:cubicBezTo>
                  <a:cubicBezTo>
                    <a:pt x="25" y="24"/>
                    <a:pt x="25" y="24"/>
                    <a:pt x="25" y="24"/>
                  </a:cubicBezTo>
                  <a:cubicBezTo>
                    <a:pt x="25" y="23"/>
                    <a:pt x="24" y="22"/>
                    <a:pt x="24" y="21"/>
                  </a:cubicBezTo>
                  <a:cubicBezTo>
                    <a:pt x="24" y="20"/>
                    <a:pt x="23" y="20"/>
                    <a:pt x="22" y="20"/>
                  </a:cubicBezTo>
                  <a:cubicBezTo>
                    <a:pt x="22" y="19"/>
                    <a:pt x="21" y="19"/>
                    <a:pt x="19" y="19"/>
                  </a:cubicBezTo>
                  <a:cubicBezTo>
                    <a:pt x="12" y="19"/>
                    <a:pt x="12" y="19"/>
                    <a:pt x="12" y="19"/>
                  </a:cubicBezTo>
                  <a:cubicBezTo>
                    <a:pt x="12" y="31"/>
                    <a:pt x="12" y="31"/>
                    <a:pt x="12" y="31"/>
                  </a:cubicBezTo>
                  <a:cubicBezTo>
                    <a:pt x="12" y="33"/>
                    <a:pt x="12" y="34"/>
                    <a:pt x="12" y="34"/>
                  </a:cubicBezTo>
                  <a:cubicBezTo>
                    <a:pt x="12" y="35"/>
                    <a:pt x="13" y="35"/>
                    <a:pt x="13" y="36"/>
                  </a:cubicBezTo>
                  <a:cubicBezTo>
                    <a:pt x="14" y="36"/>
                    <a:pt x="15" y="36"/>
                    <a:pt x="16" y="36"/>
                  </a:cubicBezTo>
                  <a:cubicBezTo>
                    <a:pt x="18" y="36"/>
                    <a:pt x="18" y="36"/>
                    <a:pt x="18" y="36"/>
                  </a:cubicBezTo>
                  <a:cubicBezTo>
                    <a:pt x="18" y="37"/>
                    <a:pt x="18" y="37"/>
                    <a:pt x="18" y="37"/>
                  </a:cubicBezTo>
                  <a:cubicBezTo>
                    <a:pt x="0" y="37"/>
                    <a:pt x="0" y="37"/>
                    <a:pt x="0" y="37"/>
                  </a:cubicBezTo>
                  <a:cubicBezTo>
                    <a:pt x="0" y="36"/>
                    <a:pt x="0" y="36"/>
                    <a:pt x="0" y="36"/>
                  </a:cubicBezTo>
                  <a:cubicBezTo>
                    <a:pt x="1" y="36"/>
                    <a:pt x="1" y="36"/>
                    <a:pt x="1" y="36"/>
                  </a:cubicBezTo>
                  <a:cubicBezTo>
                    <a:pt x="3" y="36"/>
                    <a:pt x="4" y="36"/>
                    <a:pt x="5" y="35"/>
                  </a:cubicBezTo>
                  <a:cubicBezTo>
                    <a:pt x="6" y="34"/>
                    <a:pt x="6" y="33"/>
                    <a:pt x="6" y="31"/>
                  </a:cubicBezTo>
                  <a:cubicBezTo>
                    <a:pt x="6" y="7"/>
                    <a:pt x="6" y="7"/>
                    <a:pt x="6" y="7"/>
                  </a:cubicBezTo>
                  <a:cubicBezTo>
                    <a:pt x="6" y="5"/>
                    <a:pt x="6" y="4"/>
                    <a:pt x="5" y="3"/>
                  </a:cubicBezTo>
                  <a:cubicBezTo>
                    <a:pt x="5" y="2"/>
                    <a:pt x="5" y="2"/>
                    <a:pt x="4" y="2"/>
                  </a:cubicBezTo>
                  <a:cubicBezTo>
                    <a:pt x="3" y="1"/>
                    <a:pt x="2" y="1"/>
                    <a:pt x="1" y="1"/>
                  </a:cubicBezTo>
                  <a:cubicBezTo>
                    <a:pt x="0" y="1"/>
                    <a:pt x="0" y="1"/>
                    <a:pt x="0" y="1"/>
                  </a:cubicBezTo>
                  <a:cubicBezTo>
                    <a:pt x="0" y="0"/>
                    <a:pt x="0" y="0"/>
                    <a:pt x="0" y="0"/>
                  </a:cubicBezTo>
                  <a:cubicBezTo>
                    <a:pt x="31" y="0"/>
                    <a:pt x="31" y="0"/>
                    <a:pt x="31" y="0"/>
                  </a:cubicBezTo>
                  <a:cubicBezTo>
                    <a:pt x="31" y="8"/>
                    <a:pt x="31" y="8"/>
                    <a:pt x="31" y="8"/>
                  </a:cubicBezTo>
                  <a:cubicBezTo>
                    <a:pt x="30" y="8"/>
                    <a:pt x="30" y="8"/>
                    <a:pt x="30" y="8"/>
                  </a:cubicBezTo>
                  <a:cubicBezTo>
                    <a:pt x="29" y="6"/>
                    <a:pt x="29" y="5"/>
                    <a:pt x="28" y="4"/>
                  </a:cubicBezTo>
                  <a:cubicBezTo>
                    <a:pt x="27" y="4"/>
                    <a:pt x="27" y="3"/>
                    <a:pt x="26" y="3"/>
                  </a:cubicBezTo>
                  <a:cubicBezTo>
                    <a:pt x="25" y="2"/>
                    <a:pt x="23" y="2"/>
                    <a:pt x="21" y="2"/>
                  </a:cubicBezTo>
                  <a:lnTo>
                    <a:pt x="1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3" name="Freeform 41"/>
            <p:cNvSpPr>
              <a:spLocks noEditPoints="1"/>
            </p:cNvSpPr>
            <p:nvPr/>
          </p:nvSpPr>
          <p:spPr bwMode="auto">
            <a:xfrm>
              <a:off x="4145" y="2326"/>
              <a:ext cx="59" cy="71"/>
            </a:xfrm>
            <a:custGeom>
              <a:avLst/>
              <a:gdLst>
                <a:gd name="T0" fmla="*/ 11 w 31"/>
                <a:gd name="T1" fmla="*/ 20 h 37"/>
                <a:gd name="T2" fmla="*/ 11 w 31"/>
                <a:gd name="T3" fmla="*/ 31 h 37"/>
                <a:gd name="T4" fmla="*/ 12 w 31"/>
                <a:gd name="T5" fmla="*/ 35 h 37"/>
                <a:gd name="T6" fmla="*/ 16 w 31"/>
                <a:gd name="T7" fmla="*/ 36 h 37"/>
                <a:gd name="T8" fmla="*/ 17 w 31"/>
                <a:gd name="T9" fmla="*/ 36 h 37"/>
                <a:gd name="T10" fmla="*/ 17 w 31"/>
                <a:gd name="T11" fmla="*/ 37 h 37"/>
                <a:gd name="T12" fmla="*/ 0 w 31"/>
                <a:gd name="T13" fmla="*/ 37 h 37"/>
                <a:gd name="T14" fmla="*/ 0 w 31"/>
                <a:gd name="T15" fmla="*/ 36 h 37"/>
                <a:gd name="T16" fmla="*/ 1 w 31"/>
                <a:gd name="T17" fmla="*/ 36 h 37"/>
                <a:gd name="T18" fmla="*/ 5 w 31"/>
                <a:gd name="T19" fmla="*/ 35 h 37"/>
                <a:gd name="T20" fmla="*/ 6 w 31"/>
                <a:gd name="T21" fmla="*/ 31 h 37"/>
                <a:gd name="T22" fmla="*/ 6 w 31"/>
                <a:gd name="T23" fmla="*/ 7 h 37"/>
                <a:gd name="T24" fmla="*/ 5 w 31"/>
                <a:gd name="T25" fmla="*/ 2 h 37"/>
                <a:gd name="T26" fmla="*/ 1 w 31"/>
                <a:gd name="T27" fmla="*/ 1 h 37"/>
                <a:gd name="T28" fmla="*/ 0 w 31"/>
                <a:gd name="T29" fmla="*/ 1 h 37"/>
                <a:gd name="T30" fmla="*/ 0 w 31"/>
                <a:gd name="T31" fmla="*/ 0 h 37"/>
                <a:gd name="T32" fmla="*/ 15 w 31"/>
                <a:gd name="T33" fmla="*/ 0 h 37"/>
                <a:gd name="T34" fmla="*/ 24 w 31"/>
                <a:gd name="T35" fmla="*/ 1 h 37"/>
                <a:gd name="T36" fmla="*/ 29 w 31"/>
                <a:gd name="T37" fmla="*/ 5 h 37"/>
                <a:gd name="T38" fmla="*/ 31 w 31"/>
                <a:gd name="T39" fmla="*/ 10 h 37"/>
                <a:gd name="T40" fmla="*/ 28 w 31"/>
                <a:gd name="T41" fmla="*/ 18 h 37"/>
                <a:gd name="T42" fmla="*/ 18 w 31"/>
                <a:gd name="T43" fmla="*/ 21 h 37"/>
                <a:gd name="T44" fmla="*/ 15 w 31"/>
                <a:gd name="T45" fmla="*/ 20 h 37"/>
                <a:gd name="T46" fmla="*/ 11 w 31"/>
                <a:gd name="T47" fmla="*/ 20 h 37"/>
                <a:gd name="T48" fmla="*/ 11 w 31"/>
                <a:gd name="T49" fmla="*/ 18 h 37"/>
                <a:gd name="T50" fmla="*/ 14 w 31"/>
                <a:gd name="T51" fmla="*/ 19 h 37"/>
                <a:gd name="T52" fmla="*/ 16 w 31"/>
                <a:gd name="T53" fmla="*/ 19 h 37"/>
                <a:gd name="T54" fmla="*/ 22 w 31"/>
                <a:gd name="T55" fmla="*/ 17 h 37"/>
                <a:gd name="T56" fmla="*/ 24 w 31"/>
                <a:gd name="T57" fmla="*/ 11 h 37"/>
                <a:gd name="T58" fmla="*/ 23 w 31"/>
                <a:gd name="T59" fmla="*/ 6 h 37"/>
                <a:gd name="T60" fmla="*/ 20 w 31"/>
                <a:gd name="T61" fmla="*/ 3 h 37"/>
                <a:gd name="T62" fmla="*/ 15 w 31"/>
                <a:gd name="T63" fmla="*/ 2 h 37"/>
                <a:gd name="T64" fmla="*/ 11 w 31"/>
                <a:gd name="T65" fmla="*/ 3 h 37"/>
                <a:gd name="T66" fmla="*/ 11 w 31"/>
                <a:gd name="T6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11" y="20"/>
                  </a:moveTo>
                  <a:cubicBezTo>
                    <a:pt x="11" y="31"/>
                    <a:pt x="11" y="31"/>
                    <a:pt x="11" y="31"/>
                  </a:cubicBezTo>
                  <a:cubicBezTo>
                    <a:pt x="11" y="33"/>
                    <a:pt x="12" y="35"/>
                    <a:pt x="12" y="35"/>
                  </a:cubicBezTo>
                  <a:cubicBezTo>
                    <a:pt x="13" y="36"/>
                    <a:pt x="14" y="36"/>
                    <a:pt x="16" y="36"/>
                  </a:cubicBezTo>
                  <a:cubicBezTo>
                    <a:pt x="17" y="36"/>
                    <a:pt x="17" y="36"/>
                    <a:pt x="17" y="36"/>
                  </a:cubicBezTo>
                  <a:cubicBezTo>
                    <a:pt x="17" y="37"/>
                    <a:pt x="17" y="37"/>
                    <a:pt x="17" y="37"/>
                  </a:cubicBezTo>
                  <a:cubicBezTo>
                    <a:pt x="0" y="37"/>
                    <a:pt x="0" y="37"/>
                    <a:pt x="0" y="37"/>
                  </a:cubicBezTo>
                  <a:cubicBezTo>
                    <a:pt x="0" y="36"/>
                    <a:pt x="0" y="36"/>
                    <a:pt x="0" y="36"/>
                  </a:cubicBezTo>
                  <a:cubicBezTo>
                    <a:pt x="1" y="36"/>
                    <a:pt x="1" y="36"/>
                    <a:pt x="1" y="36"/>
                  </a:cubicBezTo>
                  <a:cubicBezTo>
                    <a:pt x="3" y="36"/>
                    <a:pt x="4" y="36"/>
                    <a:pt x="5" y="35"/>
                  </a:cubicBezTo>
                  <a:cubicBezTo>
                    <a:pt x="5" y="34"/>
                    <a:pt x="6" y="33"/>
                    <a:pt x="6" y="31"/>
                  </a:cubicBezTo>
                  <a:cubicBezTo>
                    <a:pt x="6" y="7"/>
                    <a:pt x="6" y="7"/>
                    <a:pt x="6" y="7"/>
                  </a:cubicBezTo>
                  <a:cubicBezTo>
                    <a:pt x="6" y="4"/>
                    <a:pt x="5" y="3"/>
                    <a:pt x="5" y="2"/>
                  </a:cubicBezTo>
                  <a:cubicBezTo>
                    <a:pt x="4" y="1"/>
                    <a:pt x="3" y="1"/>
                    <a:pt x="1" y="1"/>
                  </a:cubicBezTo>
                  <a:cubicBezTo>
                    <a:pt x="0" y="1"/>
                    <a:pt x="0" y="1"/>
                    <a:pt x="0" y="1"/>
                  </a:cubicBezTo>
                  <a:cubicBezTo>
                    <a:pt x="0" y="0"/>
                    <a:pt x="0" y="0"/>
                    <a:pt x="0" y="0"/>
                  </a:cubicBezTo>
                  <a:cubicBezTo>
                    <a:pt x="15" y="0"/>
                    <a:pt x="15" y="0"/>
                    <a:pt x="15" y="0"/>
                  </a:cubicBezTo>
                  <a:cubicBezTo>
                    <a:pt x="19" y="0"/>
                    <a:pt x="21" y="0"/>
                    <a:pt x="24" y="1"/>
                  </a:cubicBezTo>
                  <a:cubicBezTo>
                    <a:pt x="26" y="2"/>
                    <a:pt x="27" y="3"/>
                    <a:pt x="29" y="5"/>
                  </a:cubicBezTo>
                  <a:cubicBezTo>
                    <a:pt x="30" y="6"/>
                    <a:pt x="31" y="8"/>
                    <a:pt x="31" y="10"/>
                  </a:cubicBezTo>
                  <a:cubicBezTo>
                    <a:pt x="31" y="13"/>
                    <a:pt x="30" y="16"/>
                    <a:pt x="28" y="18"/>
                  </a:cubicBezTo>
                  <a:cubicBezTo>
                    <a:pt x="26" y="20"/>
                    <a:pt x="22" y="21"/>
                    <a:pt x="18" y="21"/>
                  </a:cubicBezTo>
                  <a:cubicBezTo>
                    <a:pt x="17" y="21"/>
                    <a:pt x="16" y="21"/>
                    <a:pt x="15" y="20"/>
                  </a:cubicBezTo>
                  <a:cubicBezTo>
                    <a:pt x="14" y="20"/>
                    <a:pt x="13" y="20"/>
                    <a:pt x="11" y="20"/>
                  </a:cubicBezTo>
                  <a:close/>
                  <a:moveTo>
                    <a:pt x="11" y="18"/>
                  </a:moveTo>
                  <a:cubicBezTo>
                    <a:pt x="13" y="18"/>
                    <a:pt x="13" y="19"/>
                    <a:pt x="14" y="19"/>
                  </a:cubicBezTo>
                  <a:cubicBezTo>
                    <a:pt x="15" y="19"/>
                    <a:pt x="16" y="19"/>
                    <a:pt x="16" y="19"/>
                  </a:cubicBezTo>
                  <a:cubicBezTo>
                    <a:pt x="19" y="19"/>
                    <a:pt x="20" y="18"/>
                    <a:pt x="22" y="17"/>
                  </a:cubicBezTo>
                  <a:cubicBezTo>
                    <a:pt x="23" y="15"/>
                    <a:pt x="24" y="13"/>
                    <a:pt x="24" y="11"/>
                  </a:cubicBezTo>
                  <a:cubicBezTo>
                    <a:pt x="24" y="9"/>
                    <a:pt x="24" y="8"/>
                    <a:pt x="23" y="6"/>
                  </a:cubicBezTo>
                  <a:cubicBezTo>
                    <a:pt x="22" y="5"/>
                    <a:pt x="21" y="4"/>
                    <a:pt x="20" y="3"/>
                  </a:cubicBezTo>
                  <a:cubicBezTo>
                    <a:pt x="19" y="3"/>
                    <a:pt x="17" y="2"/>
                    <a:pt x="15" y="2"/>
                  </a:cubicBezTo>
                  <a:cubicBezTo>
                    <a:pt x="14" y="2"/>
                    <a:pt x="13" y="2"/>
                    <a:pt x="11" y="3"/>
                  </a:cubicBezTo>
                  <a:lnTo>
                    <a:pt x="11"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4" name="Freeform 42"/>
            <p:cNvSpPr/>
            <p:nvPr/>
          </p:nvSpPr>
          <p:spPr bwMode="auto">
            <a:xfrm>
              <a:off x="4210" y="2326"/>
              <a:ext cx="67" cy="71"/>
            </a:xfrm>
            <a:custGeom>
              <a:avLst/>
              <a:gdLst>
                <a:gd name="T0" fmla="*/ 12 w 35"/>
                <a:gd name="T1" fmla="*/ 2 h 37"/>
                <a:gd name="T2" fmla="*/ 12 w 35"/>
                <a:gd name="T3" fmla="*/ 17 h 37"/>
                <a:gd name="T4" fmla="*/ 21 w 35"/>
                <a:gd name="T5" fmla="*/ 17 h 37"/>
                <a:gd name="T6" fmla="*/ 25 w 35"/>
                <a:gd name="T7" fmla="*/ 16 h 37"/>
                <a:gd name="T8" fmla="*/ 27 w 35"/>
                <a:gd name="T9" fmla="*/ 11 h 37"/>
                <a:gd name="T10" fmla="*/ 28 w 35"/>
                <a:gd name="T11" fmla="*/ 11 h 37"/>
                <a:gd name="T12" fmla="*/ 28 w 35"/>
                <a:gd name="T13" fmla="*/ 24 h 37"/>
                <a:gd name="T14" fmla="*/ 27 w 35"/>
                <a:gd name="T15" fmla="*/ 24 h 37"/>
                <a:gd name="T16" fmla="*/ 26 w 35"/>
                <a:gd name="T17" fmla="*/ 21 h 37"/>
                <a:gd name="T18" fmla="*/ 24 w 35"/>
                <a:gd name="T19" fmla="*/ 19 h 37"/>
                <a:gd name="T20" fmla="*/ 21 w 35"/>
                <a:gd name="T21" fmla="*/ 19 h 37"/>
                <a:gd name="T22" fmla="*/ 12 w 35"/>
                <a:gd name="T23" fmla="*/ 19 h 37"/>
                <a:gd name="T24" fmla="*/ 12 w 35"/>
                <a:gd name="T25" fmla="*/ 31 h 37"/>
                <a:gd name="T26" fmla="*/ 12 w 35"/>
                <a:gd name="T27" fmla="*/ 34 h 37"/>
                <a:gd name="T28" fmla="*/ 13 w 35"/>
                <a:gd name="T29" fmla="*/ 35 h 37"/>
                <a:gd name="T30" fmla="*/ 15 w 35"/>
                <a:gd name="T31" fmla="*/ 35 h 37"/>
                <a:gd name="T32" fmla="*/ 22 w 35"/>
                <a:gd name="T33" fmla="*/ 35 h 37"/>
                <a:gd name="T34" fmla="*/ 27 w 35"/>
                <a:gd name="T35" fmla="*/ 35 h 37"/>
                <a:gd name="T36" fmla="*/ 30 w 35"/>
                <a:gd name="T37" fmla="*/ 33 h 37"/>
                <a:gd name="T38" fmla="*/ 34 w 35"/>
                <a:gd name="T39" fmla="*/ 28 h 37"/>
                <a:gd name="T40" fmla="*/ 35 w 35"/>
                <a:gd name="T41" fmla="*/ 28 h 37"/>
                <a:gd name="T42" fmla="*/ 32 w 35"/>
                <a:gd name="T43" fmla="*/ 37 h 37"/>
                <a:gd name="T44" fmla="*/ 0 w 35"/>
                <a:gd name="T45" fmla="*/ 37 h 37"/>
                <a:gd name="T46" fmla="*/ 0 w 35"/>
                <a:gd name="T47" fmla="*/ 36 h 37"/>
                <a:gd name="T48" fmla="*/ 1 w 35"/>
                <a:gd name="T49" fmla="*/ 36 h 37"/>
                <a:gd name="T50" fmla="*/ 4 w 35"/>
                <a:gd name="T51" fmla="*/ 36 h 37"/>
                <a:gd name="T52" fmla="*/ 5 w 35"/>
                <a:gd name="T53" fmla="*/ 34 h 37"/>
                <a:gd name="T54" fmla="*/ 6 w 35"/>
                <a:gd name="T55" fmla="*/ 31 h 37"/>
                <a:gd name="T56" fmla="*/ 6 w 35"/>
                <a:gd name="T57" fmla="*/ 7 h 37"/>
                <a:gd name="T58" fmla="*/ 5 w 35"/>
                <a:gd name="T59" fmla="*/ 2 h 37"/>
                <a:gd name="T60" fmla="*/ 1 w 35"/>
                <a:gd name="T61" fmla="*/ 1 h 37"/>
                <a:gd name="T62" fmla="*/ 0 w 35"/>
                <a:gd name="T63" fmla="*/ 1 h 37"/>
                <a:gd name="T64" fmla="*/ 0 w 35"/>
                <a:gd name="T65" fmla="*/ 0 h 37"/>
                <a:gd name="T66" fmla="*/ 32 w 35"/>
                <a:gd name="T67" fmla="*/ 0 h 37"/>
                <a:gd name="T68" fmla="*/ 32 w 35"/>
                <a:gd name="T69" fmla="*/ 8 h 37"/>
                <a:gd name="T70" fmla="*/ 31 w 35"/>
                <a:gd name="T71" fmla="*/ 8 h 37"/>
                <a:gd name="T72" fmla="*/ 29 w 35"/>
                <a:gd name="T73" fmla="*/ 4 h 37"/>
                <a:gd name="T74" fmla="*/ 27 w 35"/>
                <a:gd name="T75" fmla="*/ 3 h 37"/>
                <a:gd name="T76" fmla="*/ 23 w 35"/>
                <a:gd name="T77" fmla="*/ 2 h 37"/>
                <a:gd name="T78" fmla="*/ 12 w 35"/>
                <a:gd name="T7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7">
                  <a:moveTo>
                    <a:pt x="12" y="2"/>
                  </a:moveTo>
                  <a:cubicBezTo>
                    <a:pt x="12" y="17"/>
                    <a:pt x="12" y="17"/>
                    <a:pt x="12" y="17"/>
                  </a:cubicBezTo>
                  <a:cubicBezTo>
                    <a:pt x="21" y="17"/>
                    <a:pt x="21" y="17"/>
                    <a:pt x="21" y="17"/>
                  </a:cubicBezTo>
                  <a:cubicBezTo>
                    <a:pt x="23" y="17"/>
                    <a:pt x="24" y="16"/>
                    <a:pt x="25" y="16"/>
                  </a:cubicBezTo>
                  <a:cubicBezTo>
                    <a:pt x="26" y="15"/>
                    <a:pt x="27" y="14"/>
                    <a:pt x="27" y="11"/>
                  </a:cubicBezTo>
                  <a:cubicBezTo>
                    <a:pt x="28" y="11"/>
                    <a:pt x="28" y="11"/>
                    <a:pt x="28" y="11"/>
                  </a:cubicBezTo>
                  <a:cubicBezTo>
                    <a:pt x="28" y="24"/>
                    <a:pt x="28" y="24"/>
                    <a:pt x="28" y="24"/>
                  </a:cubicBezTo>
                  <a:cubicBezTo>
                    <a:pt x="27" y="24"/>
                    <a:pt x="27" y="24"/>
                    <a:pt x="27" y="24"/>
                  </a:cubicBezTo>
                  <a:cubicBezTo>
                    <a:pt x="27" y="23"/>
                    <a:pt x="26" y="21"/>
                    <a:pt x="26" y="21"/>
                  </a:cubicBezTo>
                  <a:cubicBezTo>
                    <a:pt x="26" y="20"/>
                    <a:pt x="25" y="20"/>
                    <a:pt x="24" y="19"/>
                  </a:cubicBezTo>
                  <a:cubicBezTo>
                    <a:pt x="24" y="19"/>
                    <a:pt x="22" y="19"/>
                    <a:pt x="21" y="19"/>
                  </a:cubicBezTo>
                  <a:cubicBezTo>
                    <a:pt x="12" y="19"/>
                    <a:pt x="12" y="19"/>
                    <a:pt x="12" y="19"/>
                  </a:cubicBezTo>
                  <a:cubicBezTo>
                    <a:pt x="12" y="31"/>
                    <a:pt x="12" y="31"/>
                    <a:pt x="12" y="31"/>
                  </a:cubicBezTo>
                  <a:cubicBezTo>
                    <a:pt x="12" y="33"/>
                    <a:pt x="12" y="34"/>
                    <a:pt x="12" y="34"/>
                  </a:cubicBezTo>
                  <a:cubicBezTo>
                    <a:pt x="12" y="34"/>
                    <a:pt x="12" y="35"/>
                    <a:pt x="13" y="35"/>
                  </a:cubicBezTo>
                  <a:cubicBezTo>
                    <a:pt x="13" y="35"/>
                    <a:pt x="14" y="35"/>
                    <a:pt x="15" y="35"/>
                  </a:cubicBezTo>
                  <a:cubicBezTo>
                    <a:pt x="22" y="35"/>
                    <a:pt x="22" y="35"/>
                    <a:pt x="22" y="35"/>
                  </a:cubicBezTo>
                  <a:cubicBezTo>
                    <a:pt x="24" y="35"/>
                    <a:pt x="26" y="35"/>
                    <a:pt x="27" y="35"/>
                  </a:cubicBezTo>
                  <a:cubicBezTo>
                    <a:pt x="28" y="35"/>
                    <a:pt x="29" y="34"/>
                    <a:pt x="30" y="33"/>
                  </a:cubicBezTo>
                  <a:cubicBezTo>
                    <a:pt x="31" y="32"/>
                    <a:pt x="33" y="30"/>
                    <a:pt x="34" y="28"/>
                  </a:cubicBezTo>
                  <a:cubicBezTo>
                    <a:pt x="35" y="28"/>
                    <a:pt x="35" y="28"/>
                    <a:pt x="35" y="28"/>
                  </a:cubicBezTo>
                  <a:cubicBezTo>
                    <a:pt x="32" y="37"/>
                    <a:pt x="32" y="37"/>
                    <a:pt x="32" y="37"/>
                  </a:cubicBezTo>
                  <a:cubicBezTo>
                    <a:pt x="0" y="37"/>
                    <a:pt x="0" y="37"/>
                    <a:pt x="0" y="37"/>
                  </a:cubicBezTo>
                  <a:cubicBezTo>
                    <a:pt x="0" y="36"/>
                    <a:pt x="0" y="36"/>
                    <a:pt x="0" y="36"/>
                  </a:cubicBezTo>
                  <a:cubicBezTo>
                    <a:pt x="1" y="36"/>
                    <a:pt x="1" y="36"/>
                    <a:pt x="1" y="36"/>
                  </a:cubicBezTo>
                  <a:cubicBezTo>
                    <a:pt x="2" y="36"/>
                    <a:pt x="3" y="36"/>
                    <a:pt x="4" y="36"/>
                  </a:cubicBezTo>
                  <a:cubicBezTo>
                    <a:pt x="5" y="35"/>
                    <a:pt x="5" y="35"/>
                    <a:pt x="5" y="34"/>
                  </a:cubicBezTo>
                  <a:cubicBezTo>
                    <a:pt x="6" y="34"/>
                    <a:pt x="6" y="33"/>
                    <a:pt x="6" y="31"/>
                  </a:cubicBezTo>
                  <a:cubicBezTo>
                    <a:pt x="6" y="7"/>
                    <a:pt x="6" y="7"/>
                    <a:pt x="6" y="7"/>
                  </a:cubicBezTo>
                  <a:cubicBezTo>
                    <a:pt x="6" y="4"/>
                    <a:pt x="6" y="3"/>
                    <a:pt x="5" y="2"/>
                  </a:cubicBezTo>
                  <a:cubicBezTo>
                    <a:pt x="4" y="1"/>
                    <a:pt x="3" y="1"/>
                    <a:pt x="1" y="1"/>
                  </a:cubicBezTo>
                  <a:cubicBezTo>
                    <a:pt x="0" y="1"/>
                    <a:pt x="0" y="1"/>
                    <a:pt x="0" y="1"/>
                  </a:cubicBezTo>
                  <a:cubicBezTo>
                    <a:pt x="0" y="0"/>
                    <a:pt x="0" y="0"/>
                    <a:pt x="0" y="0"/>
                  </a:cubicBezTo>
                  <a:cubicBezTo>
                    <a:pt x="32" y="0"/>
                    <a:pt x="32" y="0"/>
                    <a:pt x="32" y="0"/>
                  </a:cubicBezTo>
                  <a:cubicBezTo>
                    <a:pt x="32" y="8"/>
                    <a:pt x="32" y="8"/>
                    <a:pt x="32" y="8"/>
                  </a:cubicBezTo>
                  <a:cubicBezTo>
                    <a:pt x="31" y="8"/>
                    <a:pt x="31" y="8"/>
                    <a:pt x="31" y="8"/>
                  </a:cubicBezTo>
                  <a:cubicBezTo>
                    <a:pt x="30" y="6"/>
                    <a:pt x="30" y="5"/>
                    <a:pt x="29" y="4"/>
                  </a:cubicBezTo>
                  <a:cubicBezTo>
                    <a:pt x="29" y="3"/>
                    <a:pt x="28" y="3"/>
                    <a:pt x="27" y="3"/>
                  </a:cubicBezTo>
                  <a:cubicBezTo>
                    <a:pt x="26" y="2"/>
                    <a:pt x="25" y="2"/>
                    <a:pt x="23" y="2"/>
                  </a:cubicBezTo>
                  <a:lnTo>
                    <a:pt x="1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5" name="Freeform 43"/>
            <p:cNvSpPr/>
            <p:nvPr/>
          </p:nvSpPr>
          <p:spPr bwMode="auto">
            <a:xfrm>
              <a:off x="4283" y="2326"/>
              <a:ext cx="65" cy="71"/>
            </a:xfrm>
            <a:custGeom>
              <a:avLst/>
              <a:gdLst>
                <a:gd name="T0" fmla="*/ 34 w 34"/>
                <a:gd name="T1" fmla="*/ 0 h 37"/>
                <a:gd name="T2" fmla="*/ 34 w 34"/>
                <a:gd name="T3" fmla="*/ 9 h 37"/>
                <a:gd name="T4" fmla="*/ 33 w 34"/>
                <a:gd name="T5" fmla="*/ 9 h 37"/>
                <a:gd name="T6" fmla="*/ 32 w 34"/>
                <a:gd name="T7" fmla="*/ 5 h 37"/>
                <a:gd name="T8" fmla="*/ 30 w 34"/>
                <a:gd name="T9" fmla="*/ 3 h 37"/>
                <a:gd name="T10" fmla="*/ 26 w 34"/>
                <a:gd name="T11" fmla="*/ 2 h 37"/>
                <a:gd name="T12" fmla="*/ 20 w 34"/>
                <a:gd name="T13" fmla="*/ 2 h 37"/>
                <a:gd name="T14" fmla="*/ 20 w 34"/>
                <a:gd name="T15" fmla="*/ 31 h 37"/>
                <a:gd name="T16" fmla="*/ 21 w 34"/>
                <a:gd name="T17" fmla="*/ 35 h 37"/>
                <a:gd name="T18" fmla="*/ 24 w 34"/>
                <a:gd name="T19" fmla="*/ 36 h 37"/>
                <a:gd name="T20" fmla="*/ 26 w 34"/>
                <a:gd name="T21" fmla="*/ 36 h 37"/>
                <a:gd name="T22" fmla="*/ 26 w 34"/>
                <a:gd name="T23" fmla="*/ 37 h 37"/>
                <a:gd name="T24" fmla="*/ 8 w 34"/>
                <a:gd name="T25" fmla="*/ 37 h 37"/>
                <a:gd name="T26" fmla="*/ 8 w 34"/>
                <a:gd name="T27" fmla="*/ 36 h 37"/>
                <a:gd name="T28" fmla="*/ 10 w 34"/>
                <a:gd name="T29" fmla="*/ 36 h 37"/>
                <a:gd name="T30" fmla="*/ 13 w 34"/>
                <a:gd name="T31" fmla="*/ 35 h 37"/>
                <a:gd name="T32" fmla="*/ 14 w 34"/>
                <a:gd name="T33" fmla="*/ 31 h 37"/>
                <a:gd name="T34" fmla="*/ 14 w 34"/>
                <a:gd name="T35" fmla="*/ 2 h 37"/>
                <a:gd name="T36" fmla="*/ 9 w 34"/>
                <a:gd name="T37" fmla="*/ 2 h 37"/>
                <a:gd name="T38" fmla="*/ 5 w 34"/>
                <a:gd name="T39" fmla="*/ 3 h 37"/>
                <a:gd name="T40" fmla="*/ 2 w 34"/>
                <a:gd name="T41" fmla="*/ 5 h 37"/>
                <a:gd name="T42" fmla="*/ 1 w 34"/>
                <a:gd name="T43" fmla="*/ 9 h 37"/>
                <a:gd name="T44" fmla="*/ 0 w 34"/>
                <a:gd name="T45" fmla="*/ 9 h 37"/>
                <a:gd name="T46" fmla="*/ 0 w 34"/>
                <a:gd name="T47" fmla="*/ 0 h 37"/>
                <a:gd name="T48" fmla="*/ 34 w 34"/>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7">
                  <a:moveTo>
                    <a:pt x="34" y="0"/>
                  </a:moveTo>
                  <a:cubicBezTo>
                    <a:pt x="34" y="9"/>
                    <a:pt x="34" y="9"/>
                    <a:pt x="34" y="9"/>
                  </a:cubicBezTo>
                  <a:cubicBezTo>
                    <a:pt x="33" y="9"/>
                    <a:pt x="33" y="9"/>
                    <a:pt x="33" y="9"/>
                  </a:cubicBezTo>
                  <a:cubicBezTo>
                    <a:pt x="33" y="7"/>
                    <a:pt x="33" y="6"/>
                    <a:pt x="32" y="5"/>
                  </a:cubicBezTo>
                  <a:cubicBezTo>
                    <a:pt x="32" y="4"/>
                    <a:pt x="31" y="4"/>
                    <a:pt x="30" y="3"/>
                  </a:cubicBezTo>
                  <a:cubicBezTo>
                    <a:pt x="29" y="3"/>
                    <a:pt x="27" y="2"/>
                    <a:pt x="26" y="2"/>
                  </a:cubicBezTo>
                  <a:cubicBezTo>
                    <a:pt x="20" y="2"/>
                    <a:pt x="20" y="2"/>
                    <a:pt x="20" y="2"/>
                  </a:cubicBezTo>
                  <a:cubicBezTo>
                    <a:pt x="20" y="31"/>
                    <a:pt x="20" y="31"/>
                    <a:pt x="20" y="31"/>
                  </a:cubicBezTo>
                  <a:cubicBezTo>
                    <a:pt x="20" y="33"/>
                    <a:pt x="20" y="35"/>
                    <a:pt x="21" y="35"/>
                  </a:cubicBezTo>
                  <a:cubicBezTo>
                    <a:pt x="21" y="36"/>
                    <a:pt x="23" y="36"/>
                    <a:pt x="24" y="36"/>
                  </a:cubicBezTo>
                  <a:cubicBezTo>
                    <a:pt x="26" y="36"/>
                    <a:pt x="26" y="36"/>
                    <a:pt x="26" y="36"/>
                  </a:cubicBezTo>
                  <a:cubicBezTo>
                    <a:pt x="26" y="37"/>
                    <a:pt x="26" y="37"/>
                    <a:pt x="26" y="37"/>
                  </a:cubicBezTo>
                  <a:cubicBezTo>
                    <a:pt x="8" y="37"/>
                    <a:pt x="8" y="37"/>
                    <a:pt x="8" y="37"/>
                  </a:cubicBezTo>
                  <a:cubicBezTo>
                    <a:pt x="8" y="36"/>
                    <a:pt x="8" y="36"/>
                    <a:pt x="8" y="36"/>
                  </a:cubicBezTo>
                  <a:cubicBezTo>
                    <a:pt x="10" y="36"/>
                    <a:pt x="10" y="36"/>
                    <a:pt x="10" y="36"/>
                  </a:cubicBezTo>
                  <a:cubicBezTo>
                    <a:pt x="11" y="36"/>
                    <a:pt x="13" y="36"/>
                    <a:pt x="13" y="35"/>
                  </a:cubicBezTo>
                  <a:cubicBezTo>
                    <a:pt x="14" y="34"/>
                    <a:pt x="14" y="33"/>
                    <a:pt x="14" y="31"/>
                  </a:cubicBezTo>
                  <a:cubicBezTo>
                    <a:pt x="14" y="2"/>
                    <a:pt x="14" y="2"/>
                    <a:pt x="14" y="2"/>
                  </a:cubicBezTo>
                  <a:cubicBezTo>
                    <a:pt x="9" y="2"/>
                    <a:pt x="9" y="2"/>
                    <a:pt x="9" y="2"/>
                  </a:cubicBezTo>
                  <a:cubicBezTo>
                    <a:pt x="7" y="2"/>
                    <a:pt x="6" y="2"/>
                    <a:pt x="5" y="3"/>
                  </a:cubicBezTo>
                  <a:cubicBezTo>
                    <a:pt x="4" y="3"/>
                    <a:pt x="3" y="4"/>
                    <a:pt x="2" y="5"/>
                  </a:cubicBezTo>
                  <a:cubicBezTo>
                    <a:pt x="1" y="6"/>
                    <a:pt x="1" y="7"/>
                    <a:pt x="1" y="9"/>
                  </a:cubicBezTo>
                  <a:cubicBezTo>
                    <a:pt x="0" y="9"/>
                    <a:pt x="0" y="9"/>
                    <a:pt x="0" y="9"/>
                  </a:cubicBezTo>
                  <a:cubicBezTo>
                    <a:pt x="0" y="0"/>
                    <a:pt x="0" y="0"/>
                    <a:pt x="0" y="0"/>
                  </a:cubicBez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6" name="Freeform 44"/>
            <p:cNvSpPr>
              <a:spLocks noEditPoints="1"/>
            </p:cNvSpPr>
            <p:nvPr/>
          </p:nvSpPr>
          <p:spPr bwMode="auto">
            <a:xfrm>
              <a:off x="4351" y="2326"/>
              <a:ext cx="79" cy="71"/>
            </a:xfrm>
            <a:custGeom>
              <a:avLst/>
              <a:gdLst>
                <a:gd name="T0" fmla="*/ 41 w 41"/>
                <a:gd name="T1" fmla="*/ 37 h 37"/>
                <a:gd name="T2" fmla="*/ 30 w 41"/>
                <a:gd name="T3" fmla="*/ 37 h 37"/>
                <a:gd name="T4" fmla="*/ 16 w 41"/>
                <a:gd name="T5" fmla="*/ 20 h 37"/>
                <a:gd name="T6" fmla="*/ 14 w 41"/>
                <a:gd name="T7" fmla="*/ 20 h 37"/>
                <a:gd name="T8" fmla="*/ 13 w 41"/>
                <a:gd name="T9" fmla="*/ 20 h 37"/>
                <a:gd name="T10" fmla="*/ 12 w 41"/>
                <a:gd name="T11" fmla="*/ 20 h 37"/>
                <a:gd name="T12" fmla="*/ 12 w 41"/>
                <a:gd name="T13" fmla="*/ 31 h 37"/>
                <a:gd name="T14" fmla="*/ 13 w 41"/>
                <a:gd name="T15" fmla="*/ 35 h 37"/>
                <a:gd name="T16" fmla="*/ 16 w 41"/>
                <a:gd name="T17" fmla="*/ 36 h 37"/>
                <a:gd name="T18" fmla="*/ 18 w 41"/>
                <a:gd name="T19" fmla="*/ 36 h 37"/>
                <a:gd name="T20" fmla="*/ 18 w 41"/>
                <a:gd name="T21" fmla="*/ 37 h 37"/>
                <a:gd name="T22" fmla="*/ 0 w 41"/>
                <a:gd name="T23" fmla="*/ 37 h 37"/>
                <a:gd name="T24" fmla="*/ 0 w 41"/>
                <a:gd name="T25" fmla="*/ 36 h 37"/>
                <a:gd name="T26" fmla="*/ 2 w 41"/>
                <a:gd name="T27" fmla="*/ 36 h 37"/>
                <a:gd name="T28" fmla="*/ 5 w 41"/>
                <a:gd name="T29" fmla="*/ 35 h 37"/>
                <a:gd name="T30" fmla="*/ 6 w 41"/>
                <a:gd name="T31" fmla="*/ 31 h 37"/>
                <a:gd name="T32" fmla="*/ 6 w 41"/>
                <a:gd name="T33" fmla="*/ 7 h 37"/>
                <a:gd name="T34" fmla="*/ 5 w 41"/>
                <a:gd name="T35" fmla="*/ 2 h 37"/>
                <a:gd name="T36" fmla="*/ 2 w 41"/>
                <a:gd name="T37" fmla="*/ 1 h 37"/>
                <a:gd name="T38" fmla="*/ 0 w 41"/>
                <a:gd name="T39" fmla="*/ 1 h 37"/>
                <a:gd name="T40" fmla="*/ 0 w 41"/>
                <a:gd name="T41" fmla="*/ 0 h 37"/>
                <a:gd name="T42" fmla="*/ 15 w 41"/>
                <a:gd name="T43" fmla="*/ 0 h 37"/>
                <a:gd name="T44" fmla="*/ 25 w 41"/>
                <a:gd name="T45" fmla="*/ 1 h 37"/>
                <a:gd name="T46" fmla="*/ 30 w 41"/>
                <a:gd name="T47" fmla="*/ 4 h 37"/>
                <a:gd name="T48" fmla="*/ 32 w 41"/>
                <a:gd name="T49" fmla="*/ 10 h 37"/>
                <a:gd name="T50" fmla="*/ 30 w 41"/>
                <a:gd name="T51" fmla="*/ 16 h 37"/>
                <a:gd name="T52" fmla="*/ 22 w 41"/>
                <a:gd name="T53" fmla="*/ 19 h 37"/>
                <a:gd name="T54" fmla="*/ 31 w 41"/>
                <a:gd name="T55" fmla="*/ 30 h 37"/>
                <a:gd name="T56" fmla="*/ 36 w 41"/>
                <a:gd name="T57" fmla="*/ 35 h 37"/>
                <a:gd name="T58" fmla="*/ 41 w 41"/>
                <a:gd name="T59" fmla="*/ 36 h 37"/>
                <a:gd name="T60" fmla="*/ 41 w 41"/>
                <a:gd name="T61" fmla="*/ 37 h 37"/>
                <a:gd name="T62" fmla="*/ 12 w 41"/>
                <a:gd name="T63" fmla="*/ 18 h 37"/>
                <a:gd name="T64" fmla="*/ 13 w 41"/>
                <a:gd name="T65" fmla="*/ 18 h 37"/>
                <a:gd name="T66" fmla="*/ 14 w 41"/>
                <a:gd name="T67" fmla="*/ 18 h 37"/>
                <a:gd name="T68" fmla="*/ 22 w 41"/>
                <a:gd name="T69" fmla="*/ 16 h 37"/>
                <a:gd name="T70" fmla="*/ 25 w 41"/>
                <a:gd name="T71" fmla="*/ 10 h 37"/>
                <a:gd name="T72" fmla="*/ 23 w 41"/>
                <a:gd name="T73" fmla="*/ 4 h 37"/>
                <a:gd name="T74" fmla="*/ 17 w 41"/>
                <a:gd name="T75" fmla="*/ 2 h 37"/>
                <a:gd name="T76" fmla="*/ 12 w 41"/>
                <a:gd name="T77" fmla="*/ 3 h 37"/>
                <a:gd name="T78" fmla="*/ 12 w 41"/>
                <a:gd name="T7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37">
                  <a:moveTo>
                    <a:pt x="41" y="37"/>
                  </a:moveTo>
                  <a:cubicBezTo>
                    <a:pt x="30" y="37"/>
                    <a:pt x="30" y="37"/>
                    <a:pt x="30" y="37"/>
                  </a:cubicBezTo>
                  <a:cubicBezTo>
                    <a:pt x="16" y="20"/>
                    <a:pt x="16" y="20"/>
                    <a:pt x="16" y="20"/>
                  </a:cubicBezTo>
                  <a:cubicBezTo>
                    <a:pt x="15" y="20"/>
                    <a:pt x="14" y="20"/>
                    <a:pt x="14" y="20"/>
                  </a:cubicBezTo>
                  <a:cubicBezTo>
                    <a:pt x="13" y="20"/>
                    <a:pt x="13" y="20"/>
                    <a:pt x="13" y="20"/>
                  </a:cubicBezTo>
                  <a:cubicBezTo>
                    <a:pt x="13" y="20"/>
                    <a:pt x="12" y="20"/>
                    <a:pt x="12" y="20"/>
                  </a:cubicBezTo>
                  <a:cubicBezTo>
                    <a:pt x="12" y="31"/>
                    <a:pt x="12" y="31"/>
                    <a:pt x="12" y="31"/>
                  </a:cubicBezTo>
                  <a:cubicBezTo>
                    <a:pt x="12" y="33"/>
                    <a:pt x="12" y="35"/>
                    <a:pt x="13" y="35"/>
                  </a:cubicBezTo>
                  <a:cubicBezTo>
                    <a:pt x="14" y="36"/>
                    <a:pt x="15" y="36"/>
                    <a:pt x="16" y="36"/>
                  </a:cubicBezTo>
                  <a:cubicBezTo>
                    <a:pt x="18" y="36"/>
                    <a:pt x="18" y="36"/>
                    <a:pt x="18" y="36"/>
                  </a:cubicBezTo>
                  <a:cubicBezTo>
                    <a:pt x="18" y="37"/>
                    <a:pt x="18" y="37"/>
                    <a:pt x="18" y="37"/>
                  </a:cubicBezTo>
                  <a:cubicBezTo>
                    <a:pt x="0" y="37"/>
                    <a:pt x="0" y="37"/>
                    <a:pt x="0" y="37"/>
                  </a:cubicBezTo>
                  <a:cubicBezTo>
                    <a:pt x="0" y="36"/>
                    <a:pt x="0" y="36"/>
                    <a:pt x="0" y="36"/>
                  </a:cubicBezTo>
                  <a:cubicBezTo>
                    <a:pt x="2" y="36"/>
                    <a:pt x="2" y="36"/>
                    <a:pt x="2" y="36"/>
                  </a:cubicBezTo>
                  <a:cubicBezTo>
                    <a:pt x="4" y="36"/>
                    <a:pt x="5" y="36"/>
                    <a:pt x="5" y="35"/>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15" y="0"/>
                    <a:pt x="15" y="0"/>
                    <a:pt x="15" y="0"/>
                  </a:cubicBezTo>
                  <a:cubicBezTo>
                    <a:pt x="20" y="0"/>
                    <a:pt x="23" y="0"/>
                    <a:pt x="25" y="1"/>
                  </a:cubicBezTo>
                  <a:cubicBezTo>
                    <a:pt x="27" y="1"/>
                    <a:pt x="29" y="3"/>
                    <a:pt x="30" y="4"/>
                  </a:cubicBezTo>
                  <a:cubicBezTo>
                    <a:pt x="32" y="6"/>
                    <a:pt x="32" y="7"/>
                    <a:pt x="32" y="10"/>
                  </a:cubicBezTo>
                  <a:cubicBezTo>
                    <a:pt x="32" y="12"/>
                    <a:pt x="31" y="14"/>
                    <a:pt x="30" y="16"/>
                  </a:cubicBezTo>
                  <a:cubicBezTo>
                    <a:pt x="28" y="17"/>
                    <a:pt x="26" y="18"/>
                    <a:pt x="22" y="19"/>
                  </a:cubicBezTo>
                  <a:cubicBezTo>
                    <a:pt x="31" y="30"/>
                    <a:pt x="31" y="30"/>
                    <a:pt x="31" y="30"/>
                  </a:cubicBezTo>
                  <a:cubicBezTo>
                    <a:pt x="33" y="32"/>
                    <a:pt x="34" y="34"/>
                    <a:pt x="36" y="35"/>
                  </a:cubicBezTo>
                  <a:cubicBezTo>
                    <a:pt x="37" y="36"/>
                    <a:pt x="39" y="36"/>
                    <a:pt x="41" y="36"/>
                  </a:cubicBezTo>
                  <a:lnTo>
                    <a:pt x="41" y="37"/>
                  </a:lnTo>
                  <a:close/>
                  <a:moveTo>
                    <a:pt x="12" y="18"/>
                  </a:moveTo>
                  <a:cubicBezTo>
                    <a:pt x="12" y="18"/>
                    <a:pt x="13" y="18"/>
                    <a:pt x="13" y="18"/>
                  </a:cubicBezTo>
                  <a:cubicBezTo>
                    <a:pt x="13" y="18"/>
                    <a:pt x="13" y="18"/>
                    <a:pt x="14" y="18"/>
                  </a:cubicBezTo>
                  <a:cubicBezTo>
                    <a:pt x="18" y="18"/>
                    <a:pt x="20" y="17"/>
                    <a:pt x="22" y="16"/>
                  </a:cubicBezTo>
                  <a:cubicBezTo>
                    <a:pt x="24" y="14"/>
                    <a:pt x="25" y="12"/>
                    <a:pt x="25" y="10"/>
                  </a:cubicBezTo>
                  <a:cubicBezTo>
                    <a:pt x="25" y="8"/>
                    <a:pt x="25" y="6"/>
                    <a:pt x="23" y="4"/>
                  </a:cubicBezTo>
                  <a:cubicBezTo>
                    <a:pt x="21" y="3"/>
                    <a:pt x="19" y="2"/>
                    <a:pt x="17" y="2"/>
                  </a:cubicBezTo>
                  <a:cubicBezTo>
                    <a:pt x="16" y="2"/>
                    <a:pt x="14" y="2"/>
                    <a:pt x="12" y="3"/>
                  </a:cubicBezTo>
                  <a:lnTo>
                    <a:pt x="1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7" name="Freeform 45"/>
            <p:cNvSpPr>
              <a:spLocks noEditPoints="1"/>
            </p:cNvSpPr>
            <p:nvPr/>
          </p:nvSpPr>
          <p:spPr bwMode="auto">
            <a:xfrm>
              <a:off x="4432" y="2324"/>
              <a:ext cx="76" cy="75"/>
            </a:xfrm>
            <a:custGeom>
              <a:avLst/>
              <a:gdLst>
                <a:gd name="T0" fmla="*/ 21 w 40"/>
                <a:gd name="T1" fmla="*/ 0 h 39"/>
                <a:gd name="T2" fmla="*/ 35 w 40"/>
                <a:gd name="T3" fmla="*/ 6 h 39"/>
                <a:gd name="T4" fmla="*/ 40 w 40"/>
                <a:gd name="T5" fmla="*/ 19 h 39"/>
                <a:gd name="T6" fmla="*/ 34 w 40"/>
                <a:gd name="T7" fmla="*/ 34 h 39"/>
                <a:gd name="T8" fmla="*/ 20 w 40"/>
                <a:gd name="T9" fmla="*/ 39 h 39"/>
                <a:gd name="T10" fmla="*/ 6 w 40"/>
                <a:gd name="T11" fmla="*/ 34 h 39"/>
                <a:gd name="T12" fmla="*/ 0 w 40"/>
                <a:gd name="T13" fmla="*/ 20 h 39"/>
                <a:gd name="T14" fmla="*/ 7 w 40"/>
                <a:gd name="T15" fmla="*/ 5 h 39"/>
                <a:gd name="T16" fmla="*/ 21 w 40"/>
                <a:gd name="T17" fmla="*/ 0 h 39"/>
                <a:gd name="T18" fmla="*/ 20 w 40"/>
                <a:gd name="T19" fmla="*/ 2 h 39"/>
                <a:gd name="T20" fmla="*/ 11 w 40"/>
                <a:gd name="T21" fmla="*/ 6 h 39"/>
                <a:gd name="T22" fmla="*/ 7 w 40"/>
                <a:gd name="T23" fmla="*/ 19 h 39"/>
                <a:gd name="T24" fmla="*/ 11 w 40"/>
                <a:gd name="T25" fmla="*/ 33 h 39"/>
                <a:gd name="T26" fmla="*/ 20 w 40"/>
                <a:gd name="T27" fmla="*/ 37 h 39"/>
                <a:gd name="T28" fmla="*/ 30 w 40"/>
                <a:gd name="T29" fmla="*/ 33 h 39"/>
                <a:gd name="T30" fmla="*/ 33 w 40"/>
                <a:gd name="T31" fmla="*/ 20 h 39"/>
                <a:gd name="T32" fmla="*/ 29 w 40"/>
                <a:gd name="T33" fmla="*/ 6 h 39"/>
                <a:gd name="T34" fmla="*/ 20 w 40"/>
                <a:gd name="T35"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9">
                  <a:moveTo>
                    <a:pt x="21" y="0"/>
                  </a:moveTo>
                  <a:cubicBezTo>
                    <a:pt x="26" y="0"/>
                    <a:pt x="31" y="2"/>
                    <a:pt x="35" y="6"/>
                  </a:cubicBezTo>
                  <a:cubicBezTo>
                    <a:pt x="38" y="9"/>
                    <a:pt x="40" y="14"/>
                    <a:pt x="40" y="19"/>
                  </a:cubicBezTo>
                  <a:cubicBezTo>
                    <a:pt x="40" y="25"/>
                    <a:pt x="38" y="30"/>
                    <a:pt x="34" y="34"/>
                  </a:cubicBezTo>
                  <a:cubicBezTo>
                    <a:pt x="31" y="37"/>
                    <a:pt x="26" y="39"/>
                    <a:pt x="20" y="39"/>
                  </a:cubicBezTo>
                  <a:cubicBezTo>
                    <a:pt x="14" y="39"/>
                    <a:pt x="10" y="37"/>
                    <a:pt x="6" y="34"/>
                  </a:cubicBezTo>
                  <a:cubicBezTo>
                    <a:pt x="2" y="30"/>
                    <a:pt x="0" y="25"/>
                    <a:pt x="0" y="20"/>
                  </a:cubicBezTo>
                  <a:cubicBezTo>
                    <a:pt x="0" y="14"/>
                    <a:pt x="2" y="9"/>
                    <a:pt x="7" y="5"/>
                  </a:cubicBezTo>
                  <a:cubicBezTo>
                    <a:pt x="11" y="2"/>
                    <a:pt x="15" y="0"/>
                    <a:pt x="21" y="0"/>
                  </a:cubicBezTo>
                  <a:close/>
                  <a:moveTo>
                    <a:pt x="20" y="2"/>
                  </a:moveTo>
                  <a:cubicBezTo>
                    <a:pt x="16" y="2"/>
                    <a:pt x="13" y="3"/>
                    <a:pt x="11" y="6"/>
                  </a:cubicBezTo>
                  <a:cubicBezTo>
                    <a:pt x="8" y="9"/>
                    <a:pt x="7" y="13"/>
                    <a:pt x="7" y="19"/>
                  </a:cubicBezTo>
                  <a:cubicBezTo>
                    <a:pt x="7" y="26"/>
                    <a:pt x="8" y="30"/>
                    <a:pt x="11" y="33"/>
                  </a:cubicBezTo>
                  <a:cubicBezTo>
                    <a:pt x="14" y="36"/>
                    <a:pt x="16" y="37"/>
                    <a:pt x="20" y="37"/>
                  </a:cubicBezTo>
                  <a:cubicBezTo>
                    <a:pt x="24" y="37"/>
                    <a:pt x="27" y="36"/>
                    <a:pt x="30" y="33"/>
                  </a:cubicBezTo>
                  <a:cubicBezTo>
                    <a:pt x="32" y="30"/>
                    <a:pt x="33" y="26"/>
                    <a:pt x="33" y="20"/>
                  </a:cubicBezTo>
                  <a:cubicBezTo>
                    <a:pt x="33" y="14"/>
                    <a:pt x="32" y="9"/>
                    <a:pt x="29" y="6"/>
                  </a:cubicBezTo>
                  <a:cubicBezTo>
                    <a:pt x="27" y="3"/>
                    <a:pt x="24" y="2"/>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8" name="Freeform 46"/>
            <p:cNvSpPr/>
            <p:nvPr/>
          </p:nvSpPr>
          <p:spPr bwMode="auto">
            <a:xfrm>
              <a:off x="4514" y="2326"/>
              <a:ext cx="68" cy="71"/>
            </a:xfrm>
            <a:custGeom>
              <a:avLst/>
              <a:gdLst>
                <a:gd name="T0" fmla="*/ 35 w 36"/>
                <a:gd name="T1" fmla="*/ 27 h 37"/>
                <a:gd name="T2" fmla="*/ 36 w 36"/>
                <a:gd name="T3" fmla="*/ 27 h 37"/>
                <a:gd name="T4" fmla="*/ 32 w 36"/>
                <a:gd name="T5" fmla="*/ 37 h 37"/>
                <a:gd name="T6" fmla="*/ 0 w 36"/>
                <a:gd name="T7" fmla="*/ 37 h 37"/>
                <a:gd name="T8" fmla="*/ 0 w 36"/>
                <a:gd name="T9" fmla="*/ 36 h 37"/>
                <a:gd name="T10" fmla="*/ 2 w 36"/>
                <a:gd name="T11" fmla="*/ 36 h 37"/>
                <a:gd name="T12" fmla="*/ 6 w 36"/>
                <a:gd name="T13" fmla="*/ 35 h 37"/>
                <a:gd name="T14" fmla="*/ 6 w 36"/>
                <a:gd name="T15" fmla="*/ 31 h 37"/>
                <a:gd name="T16" fmla="*/ 6 w 36"/>
                <a:gd name="T17" fmla="*/ 7 h 37"/>
                <a:gd name="T18" fmla="*/ 5 w 36"/>
                <a:gd name="T19" fmla="*/ 2 h 37"/>
                <a:gd name="T20" fmla="*/ 2 w 36"/>
                <a:gd name="T21" fmla="*/ 1 h 37"/>
                <a:gd name="T22" fmla="*/ 0 w 36"/>
                <a:gd name="T23" fmla="*/ 1 h 37"/>
                <a:gd name="T24" fmla="*/ 0 w 36"/>
                <a:gd name="T25" fmla="*/ 0 h 37"/>
                <a:gd name="T26" fmla="*/ 19 w 36"/>
                <a:gd name="T27" fmla="*/ 0 h 37"/>
                <a:gd name="T28" fmla="*/ 19 w 36"/>
                <a:gd name="T29" fmla="*/ 1 h 37"/>
                <a:gd name="T30" fmla="*/ 14 w 36"/>
                <a:gd name="T31" fmla="*/ 2 h 37"/>
                <a:gd name="T32" fmla="*/ 13 w 36"/>
                <a:gd name="T33" fmla="*/ 3 h 37"/>
                <a:gd name="T34" fmla="*/ 12 w 36"/>
                <a:gd name="T35" fmla="*/ 7 h 37"/>
                <a:gd name="T36" fmla="*/ 12 w 36"/>
                <a:gd name="T37" fmla="*/ 31 h 37"/>
                <a:gd name="T38" fmla="*/ 13 w 36"/>
                <a:gd name="T39" fmla="*/ 34 h 37"/>
                <a:gd name="T40" fmla="*/ 14 w 36"/>
                <a:gd name="T41" fmla="*/ 35 h 37"/>
                <a:gd name="T42" fmla="*/ 18 w 36"/>
                <a:gd name="T43" fmla="*/ 35 h 37"/>
                <a:gd name="T44" fmla="*/ 21 w 36"/>
                <a:gd name="T45" fmla="*/ 35 h 37"/>
                <a:gd name="T46" fmla="*/ 28 w 36"/>
                <a:gd name="T47" fmla="*/ 34 h 37"/>
                <a:gd name="T48" fmla="*/ 32 w 36"/>
                <a:gd name="T49" fmla="*/ 32 h 37"/>
                <a:gd name="T50" fmla="*/ 35 w 36"/>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7">
                  <a:moveTo>
                    <a:pt x="35" y="27"/>
                  </a:moveTo>
                  <a:cubicBezTo>
                    <a:pt x="36" y="27"/>
                    <a:pt x="36" y="27"/>
                    <a:pt x="36" y="27"/>
                  </a:cubicBezTo>
                  <a:cubicBezTo>
                    <a:pt x="32" y="37"/>
                    <a:pt x="32" y="37"/>
                    <a:pt x="32"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19" y="0"/>
                    <a:pt x="19" y="0"/>
                    <a:pt x="19" y="0"/>
                  </a:cubicBezTo>
                  <a:cubicBezTo>
                    <a:pt x="19" y="1"/>
                    <a:pt x="19" y="1"/>
                    <a:pt x="19" y="1"/>
                  </a:cubicBezTo>
                  <a:cubicBezTo>
                    <a:pt x="17" y="1"/>
                    <a:pt x="15" y="1"/>
                    <a:pt x="14" y="2"/>
                  </a:cubicBezTo>
                  <a:cubicBezTo>
                    <a:pt x="13" y="2"/>
                    <a:pt x="13" y="2"/>
                    <a:pt x="13" y="3"/>
                  </a:cubicBezTo>
                  <a:cubicBezTo>
                    <a:pt x="12" y="4"/>
                    <a:pt x="12" y="5"/>
                    <a:pt x="12" y="7"/>
                  </a:cubicBezTo>
                  <a:cubicBezTo>
                    <a:pt x="12" y="31"/>
                    <a:pt x="12" y="31"/>
                    <a:pt x="12" y="31"/>
                  </a:cubicBezTo>
                  <a:cubicBezTo>
                    <a:pt x="12" y="32"/>
                    <a:pt x="12" y="33"/>
                    <a:pt x="13" y="34"/>
                  </a:cubicBezTo>
                  <a:cubicBezTo>
                    <a:pt x="13" y="34"/>
                    <a:pt x="13" y="35"/>
                    <a:pt x="14" y="35"/>
                  </a:cubicBezTo>
                  <a:cubicBezTo>
                    <a:pt x="14" y="35"/>
                    <a:pt x="16" y="35"/>
                    <a:pt x="18" y="35"/>
                  </a:cubicBezTo>
                  <a:cubicBezTo>
                    <a:pt x="21" y="35"/>
                    <a:pt x="21" y="35"/>
                    <a:pt x="21" y="35"/>
                  </a:cubicBezTo>
                  <a:cubicBezTo>
                    <a:pt x="25" y="35"/>
                    <a:pt x="27" y="35"/>
                    <a:pt x="28" y="34"/>
                  </a:cubicBezTo>
                  <a:cubicBezTo>
                    <a:pt x="29" y="34"/>
                    <a:pt x="30" y="33"/>
                    <a:pt x="32" y="32"/>
                  </a:cubicBezTo>
                  <a:cubicBezTo>
                    <a:pt x="33" y="31"/>
                    <a:pt x="34" y="29"/>
                    <a:pt x="3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59" name="Freeform 47"/>
            <p:cNvSpPr/>
            <p:nvPr/>
          </p:nvSpPr>
          <p:spPr bwMode="auto">
            <a:xfrm>
              <a:off x="4586" y="2326"/>
              <a:ext cx="67" cy="71"/>
            </a:xfrm>
            <a:custGeom>
              <a:avLst/>
              <a:gdLst>
                <a:gd name="T0" fmla="*/ 11 w 35"/>
                <a:gd name="T1" fmla="*/ 2 h 37"/>
                <a:gd name="T2" fmla="*/ 11 w 35"/>
                <a:gd name="T3" fmla="*/ 17 h 37"/>
                <a:gd name="T4" fmla="*/ 20 w 35"/>
                <a:gd name="T5" fmla="*/ 17 h 37"/>
                <a:gd name="T6" fmla="*/ 25 w 35"/>
                <a:gd name="T7" fmla="*/ 16 h 37"/>
                <a:gd name="T8" fmla="*/ 27 w 35"/>
                <a:gd name="T9" fmla="*/ 11 h 37"/>
                <a:gd name="T10" fmla="*/ 28 w 35"/>
                <a:gd name="T11" fmla="*/ 11 h 37"/>
                <a:gd name="T12" fmla="*/ 28 w 35"/>
                <a:gd name="T13" fmla="*/ 24 h 37"/>
                <a:gd name="T14" fmla="*/ 27 w 35"/>
                <a:gd name="T15" fmla="*/ 24 h 37"/>
                <a:gd name="T16" fmla="*/ 26 w 35"/>
                <a:gd name="T17" fmla="*/ 21 h 37"/>
                <a:gd name="T18" fmla="*/ 24 w 35"/>
                <a:gd name="T19" fmla="*/ 19 h 37"/>
                <a:gd name="T20" fmla="*/ 20 w 35"/>
                <a:gd name="T21" fmla="*/ 19 h 37"/>
                <a:gd name="T22" fmla="*/ 11 w 35"/>
                <a:gd name="T23" fmla="*/ 19 h 37"/>
                <a:gd name="T24" fmla="*/ 11 w 35"/>
                <a:gd name="T25" fmla="*/ 31 h 37"/>
                <a:gd name="T26" fmla="*/ 12 w 35"/>
                <a:gd name="T27" fmla="*/ 34 h 37"/>
                <a:gd name="T28" fmla="*/ 12 w 35"/>
                <a:gd name="T29" fmla="*/ 35 h 37"/>
                <a:gd name="T30" fmla="*/ 15 w 35"/>
                <a:gd name="T31" fmla="*/ 35 h 37"/>
                <a:gd name="T32" fmla="*/ 22 w 35"/>
                <a:gd name="T33" fmla="*/ 35 h 37"/>
                <a:gd name="T34" fmla="*/ 27 w 35"/>
                <a:gd name="T35" fmla="*/ 35 h 37"/>
                <a:gd name="T36" fmla="*/ 30 w 35"/>
                <a:gd name="T37" fmla="*/ 33 h 37"/>
                <a:gd name="T38" fmla="*/ 34 w 35"/>
                <a:gd name="T39" fmla="*/ 28 h 37"/>
                <a:gd name="T40" fmla="*/ 35 w 35"/>
                <a:gd name="T41" fmla="*/ 28 h 37"/>
                <a:gd name="T42" fmla="*/ 31 w 35"/>
                <a:gd name="T43" fmla="*/ 37 h 37"/>
                <a:gd name="T44" fmla="*/ 0 w 35"/>
                <a:gd name="T45" fmla="*/ 37 h 37"/>
                <a:gd name="T46" fmla="*/ 0 w 35"/>
                <a:gd name="T47" fmla="*/ 36 h 37"/>
                <a:gd name="T48" fmla="*/ 1 w 35"/>
                <a:gd name="T49" fmla="*/ 36 h 37"/>
                <a:gd name="T50" fmla="*/ 4 w 35"/>
                <a:gd name="T51" fmla="*/ 36 h 37"/>
                <a:gd name="T52" fmla="*/ 5 w 35"/>
                <a:gd name="T53" fmla="*/ 34 h 37"/>
                <a:gd name="T54" fmla="*/ 6 w 35"/>
                <a:gd name="T55" fmla="*/ 31 h 37"/>
                <a:gd name="T56" fmla="*/ 6 w 35"/>
                <a:gd name="T57" fmla="*/ 7 h 37"/>
                <a:gd name="T58" fmla="*/ 5 w 35"/>
                <a:gd name="T59" fmla="*/ 2 h 37"/>
                <a:gd name="T60" fmla="*/ 1 w 35"/>
                <a:gd name="T61" fmla="*/ 1 h 37"/>
                <a:gd name="T62" fmla="*/ 0 w 35"/>
                <a:gd name="T63" fmla="*/ 1 h 37"/>
                <a:gd name="T64" fmla="*/ 0 w 35"/>
                <a:gd name="T65" fmla="*/ 0 h 37"/>
                <a:gd name="T66" fmla="*/ 31 w 35"/>
                <a:gd name="T67" fmla="*/ 0 h 37"/>
                <a:gd name="T68" fmla="*/ 32 w 35"/>
                <a:gd name="T69" fmla="*/ 8 h 37"/>
                <a:gd name="T70" fmla="*/ 31 w 35"/>
                <a:gd name="T71" fmla="*/ 8 h 37"/>
                <a:gd name="T72" fmla="*/ 29 w 35"/>
                <a:gd name="T73" fmla="*/ 4 h 37"/>
                <a:gd name="T74" fmla="*/ 27 w 35"/>
                <a:gd name="T75" fmla="*/ 3 h 37"/>
                <a:gd name="T76" fmla="*/ 23 w 35"/>
                <a:gd name="T77" fmla="*/ 2 h 37"/>
                <a:gd name="T78" fmla="*/ 11 w 35"/>
                <a:gd name="T7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7">
                  <a:moveTo>
                    <a:pt x="11" y="2"/>
                  </a:moveTo>
                  <a:cubicBezTo>
                    <a:pt x="11" y="17"/>
                    <a:pt x="11" y="17"/>
                    <a:pt x="11" y="17"/>
                  </a:cubicBezTo>
                  <a:cubicBezTo>
                    <a:pt x="20" y="17"/>
                    <a:pt x="20" y="17"/>
                    <a:pt x="20" y="17"/>
                  </a:cubicBezTo>
                  <a:cubicBezTo>
                    <a:pt x="23" y="17"/>
                    <a:pt x="24" y="16"/>
                    <a:pt x="25" y="16"/>
                  </a:cubicBezTo>
                  <a:cubicBezTo>
                    <a:pt x="26" y="15"/>
                    <a:pt x="27" y="14"/>
                    <a:pt x="27" y="11"/>
                  </a:cubicBezTo>
                  <a:cubicBezTo>
                    <a:pt x="28" y="11"/>
                    <a:pt x="28" y="11"/>
                    <a:pt x="28" y="11"/>
                  </a:cubicBezTo>
                  <a:cubicBezTo>
                    <a:pt x="28" y="24"/>
                    <a:pt x="28" y="24"/>
                    <a:pt x="28" y="24"/>
                  </a:cubicBezTo>
                  <a:cubicBezTo>
                    <a:pt x="27" y="24"/>
                    <a:pt x="27" y="24"/>
                    <a:pt x="27" y="24"/>
                  </a:cubicBezTo>
                  <a:cubicBezTo>
                    <a:pt x="26" y="23"/>
                    <a:pt x="26" y="21"/>
                    <a:pt x="26" y="21"/>
                  </a:cubicBezTo>
                  <a:cubicBezTo>
                    <a:pt x="26" y="20"/>
                    <a:pt x="25" y="20"/>
                    <a:pt x="24" y="19"/>
                  </a:cubicBezTo>
                  <a:cubicBezTo>
                    <a:pt x="23" y="19"/>
                    <a:pt x="22" y="19"/>
                    <a:pt x="20" y="19"/>
                  </a:cubicBezTo>
                  <a:cubicBezTo>
                    <a:pt x="11" y="19"/>
                    <a:pt x="11" y="19"/>
                    <a:pt x="11" y="19"/>
                  </a:cubicBezTo>
                  <a:cubicBezTo>
                    <a:pt x="11" y="31"/>
                    <a:pt x="11" y="31"/>
                    <a:pt x="11" y="31"/>
                  </a:cubicBezTo>
                  <a:cubicBezTo>
                    <a:pt x="11" y="33"/>
                    <a:pt x="11" y="34"/>
                    <a:pt x="12" y="34"/>
                  </a:cubicBezTo>
                  <a:cubicBezTo>
                    <a:pt x="12" y="34"/>
                    <a:pt x="12" y="35"/>
                    <a:pt x="12" y="35"/>
                  </a:cubicBezTo>
                  <a:cubicBezTo>
                    <a:pt x="13" y="35"/>
                    <a:pt x="14" y="35"/>
                    <a:pt x="15" y="35"/>
                  </a:cubicBezTo>
                  <a:cubicBezTo>
                    <a:pt x="22" y="35"/>
                    <a:pt x="22" y="35"/>
                    <a:pt x="22" y="35"/>
                  </a:cubicBezTo>
                  <a:cubicBezTo>
                    <a:pt x="24" y="35"/>
                    <a:pt x="26" y="35"/>
                    <a:pt x="27" y="35"/>
                  </a:cubicBezTo>
                  <a:cubicBezTo>
                    <a:pt x="28" y="35"/>
                    <a:pt x="29" y="34"/>
                    <a:pt x="30" y="33"/>
                  </a:cubicBezTo>
                  <a:cubicBezTo>
                    <a:pt x="31" y="32"/>
                    <a:pt x="32" y="30"/>
                    <a:pt x="34" y="28"/>
                  </a:cubicBezTo>
                  <a:cubicBezTo>
                    <a:pt x="35" y="28"/>
                    <a:pt x="35" y="28"/>
                    <a:pt x="35" y="28"/>
                  </a:cubicBezTo>
                  <a:cubicBezTo>
                    <a:pt x="31" y="37"/>
                    <a:pt x="31" y="37"/>
                    <a:pt x="31" y="37"/>
                  </a:cubicBezTo>
                  <a:cubicBezTo>
                    <a:pt x="0" y="37"/>
                    <a:pt x="0" y="37"/>
                    <a:pt x="0" y="37"/>
                  </a:cubicBezTo>
                  <a:cubicBezTo>
                    <a:pt x="0" y="36"/>
                    <a:pt x="0" y="36"/>
                    <a:pt x="0" y="36"/>
                  </a:cubicBezTo>
                  <a:cubicBezTo>
                    <a:pt x="1" y="36"/>
                    <a:pt x="1" y="36"/>
                    <a:pt x="1" y="36"/>
                  </a:cubicBezTo>
                  <a:cubicBezTo>
                    <a:pt x="2" y="36"/>
                    <a:pt x="3" y="36"/>
                    <a:pt x="4" y="36"/>
                  </a:cubicBezTo>
                  <a:cubicBezTo>
                    <a:pt x="4" y="35"/>
                    <a:pt x="5" y="35"/>
                    <a:pt x="5" y="34"/>
                  </a:cubicBezTo>
                  <a:cubicBezTo>
                    <a:pt x="5" y="34"/>
                    <a:pt x="6" y="33"/>
                    <a:pt x="6" y="31"/>
                  </a:cubicBezTo>
                  <a:cubicBezTo>
                    <a:pt x="6" y="7"/>
                    <a:pt x="6" y="7"/>
                    <a:pt x="6" y="7"/>
                  </a:cubicBezTo>
                  <a:cubicBezTo>
                    <a:pt x="6" y="4"/>
                    <a:pt x="5" y="3"/>
                    <a:pt x="5" y="2"/>
                  </a:cubicBezTo>
                  <a:cubicBezTo>
                    <a:pt x="4" y="1"/>
                    <a:pt x="3" y="1"/>
                    <a:pt x="1" y="1"/>
                  </a:cubicBezTo>
                  <a:cubicBezTo>
                    <a:pt x="0" y="1"/>
                    <a:pt x="0" y="1"/>
                    <a:pt x="0" y="1"/>
                  </a:cubicBezTo>
                  <a:cubicBezTo>
                    <a:pt x="0" y="0"/>
                    <a:pt x="0" y="0"/>
                    <a:pt x="0" y="0"/>
                  </a:cubicBezTo>
                  <a:cubicBezTo>
                    <a:pt x="31" y="0"/>
                    <a:pt x="31" y="0"/>
                    <a:pt x="31" y="0"/>
                  </a:cubicBezTo>
                  <a:cubicBezTo>
                    <a:pt x="32" y="8"/>
                    <a:pt x="32" y="8"/>
                    <a:pt x="32" y="8"/>
                  </a:cubicBezTo>
                  <a:cubicBezTo>
                    <a:pt x="31" y="8"/>
                    <a:pt x="31" y="8"/>
                    <a:pt x="31" y="8"/>
                  </a:cubicBezTo>
                  <a:cubicBezTo>
                    <a:pt x="30" y="6"/>
                    <a:pt x="30" y="5"/>
                    <a:pt x="29" y="4"/>
                  </a:cubicBezTo>
                  <a:cubicBezTo>
                    <a:pt x="29" y="3"/>
                    <a:pt x="28" y="3"/>
                    <a:pt x="27" y="3"/>
                  </a:cubicBezTo>
                  <a:cubicBezTo>
                    <a:pt x="26" y="2"/>
                    <a:pt x="25" y="2"/>
                    <a:pt x="23" y="2"/>
                  </a:cubicBezTo>
                  <a:lnTo>
                    <a:pt x="1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60" name="Freeform 48"/>
            <p:cNvSpPr/>
            <p:nvPr/>
          </p:nvSpPr>
          <p:spPr bwMode="auto">
            <a:xfrm>
              <a:off x="4655" y="2326"/>
              <a:ext cx="84" cy="73"/>
            </a:xfrm>
            <a:custGeom>
              <a:avLst/>
              <a:gdLst>
                <a:gd name="T0" fmla="*/ 29 w 44"/>
                <a:gd name="T1" fmla="*/ 1 h 38"/>
                <a:gd name="T2" fmla="*/ 29 w 44"/>
                <a:gd name="T3" fmla="*/ 0 h 38"/>
                <a:gd name="T4" fmla="*/ 44 w 44"/>
                <a:gd name="T5" fmla="*/ 0 h 38"/>
                <a:gd name="T6" fmla="*/ 44 w 44"/>
                <a:gd name="T7" fmla="*/ 1 h 38"/>
                <a:gd name="T8" fmla="*/ 42 w 44"/>
                <a:gd name="T9" fmla="*/ 1 h 38"/>
                <a:gd name="T10" fmla="*/ 39 w 44"/>
                <a:gd name="T11" fmla="*/ 3 h 38"/>
                <a:gd name="T12" fmla="*/ 38 w 44"/>
                <a:gd name="T13" fmla="*/ 7 h 38"/>
                <a:gd name="T14" fmla="*/ 38 w 44"/>
                <a:gd name="T15" fmla="*/ 22 h 38"/>
                <a:gd name="T16" fmla="*/ 37 w 44"/>
                <a:gd name="T17" fmla="*/ 31 h 38"/>
                <a:gd name="T18" fmla="*/ 32 w 44"/>
                <a:gd name="T19" fmla="*/ 36 h 38"/>
                <a:gd name="T20" fmla="*/ 22 w 44"/>
                <a:gd name="T21" fmla="*/ 38 h 38"/>
                <a:gd name="T22" fmla="*/ 12 w 44"/>
                <a:gd name="T23" fmla="*/ 36 h 38"/>
                <a:gd name="T24" fmla="*/ 7 w 44"/>
                <a:gd name="T25" fmla="*/ 30 h 38"/>
                <a:gd name="T26" fmla="*/ 6 w 44"/>
                <a:gd name="T27" fmla="*/ 21 h 38"/>
                <a:gd name="T28" fmla="*/ 6 w 44"/>
                <a:gd name="T29" fmla="*/ 7 h 38"/>
                <a:gd name="T30" fmla="*/ 5 w 44"/>
                <a:gd name="T31" fmla="*/ 2 h 38"/>
                <a:gd name="T32" fmla="*/ 1 w 44"/>
                <a:gd name="T33" fmla="*/ 1 h 38"/>
                <a:gd name="T34" fmla="*/ 0 w 44"/>
                <a:gd name="T35" fmla="*/ 1 h 38"/>
                <a:gd name="T36" fmla="*/ 0 w 44"/>
                <a:gd name="T37" fmla="*/ 0 h 38"/>
                <a:gd name="T38" fmla="*/ 18 w 44"/>
                <a:gd name="T39" fmla="*/ 0 h 38"/>
                <a:gd name="T40" fmla="*/ 18 w 44"/>
                <a:gd name="T41" fmla="*/ 1 h 38"/>
                <a:gd name="T42" fmla="*/ 16 w 44"/>
                <a:gd name="T43" fmla="*/ 1 h 38"/>
                <a:gd name="T44" fmla="*/ 12 w 44"/>
                <a:gd name="T45" fmla="*/ 3 h 38"/>
                <a:gd name="T46" fmla="*/ 12 w 44"/>
                <a:gd name="T47" fmla="*/ 7 h 38"/>
                <a:gd name="T48" fmla="*/ 12 w 44"/>
                <a:gd name="T49" fmla="*/ 23 h 38"/>
                <a:gd name="T50" fmla="*/ 12 w 44"/>
                <a:gd name="T51" fmla="*/ 28 h 38"/>
                <a:gd name="T52" fmla="*/ 14 w 44"/>
                <a:gd name="T53" fmla="*/ 32 h 38"/>
                <a:gd name="T54" fmla="*/ 17 w 44"/>
                <a:gd name="T55" fmla="*/ 35 h 38"/>
                <a:gd name="T56" fmla="*/ 22 w 44"/>
                <a:gd name="T57" fmla="*/ 36 h 38"/>
                <a:gd name="T58" fmla="*/ 30 w 44"/>
                <a:gd name="T59" fmla="*/ 34 h 38"/>
                <a:gd name="T60" fmla="*/ 34 w 44"/>
                <a:gd name="T61" fmla="*/ 30 h 38"/>
                <a:gd name="T62" fmla="*/ 35 w 44"/>
                <a:gd name="T63" fmla="*/ 22 h 38"/>
                <a:gd name="T64" fmla="*/ 35 w 44"/>
                <a:gd name="T65" fmla="*/ 7 h 38"/>
                <a:gd name="T66" fmla="*/ 34 w 44"/>
                <a:gd name="T67" fmla="*/ 2 h 38"/>
                <a:gd name="T68" fmla="*/ 31 w 44"/>
                <a:gd name="T69" fmla="*/ 1 h 38"/>
                <a:gd name="T70" fmla="*/ 29 w 44"/>
                <a:gd name="T71"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38">
                  <a:moveTo>
                    <a:pt x="29" y="1"/>
                  </a:moveTo>
                  <a:cubicBezTo>
                    <a:pt x="29" y="0"/>
                    <a:pt x="29" y="0"/>
                    <a:pt x="29" y="0"/>
                  </a:cubicBezTo>
                  <a:cubicBezTo>
                    <a:pt x="44" y="0"/>
                    <a:pt x="44" y="0"/>
                    <a:pt x="44" y="0"/>
                  </a:cubicBezTo>
                  <a:cubicBezTo>
                    <a:pt x="44" y="1"/>
                    <a:pt x="44" y="1"/>
                    <a:pt x="44" y="1"/>
                  </a:cubicBezTo>
                  <a:cubicBezTo>
                    <a:pt x="42" y="1"/>
                    <a:pt x="42" y="1"/>
                    <a:pt x="42" y="1"/>
                  </a:cubicBezTo>
                  <a:cubicBezTo>
                    <a:pt x="41" y="1"/>
                    <a:pt x="39" y="2"/>
                    <a:pt x="39" y="3"/>
                  </a:cubicBezTo>
                  <a:cubicBezTo>
                    <a:pt x="38" y="3"/>
                    <a:pt x="38" y="5"/>
                    <a:pt x="38" y="7"/>
                  </a:cubicBezTo>
                  <a:cubicBezTo>
                    <a:pt x="38" y="22"/>
                    <a:pt x="38" y="22"/>
                    <a:pt x="38" y="22"/>
                  </a:cubicBezTo>
                  <a:cubicBezTo>
                    <a:pt x="38" y="26"/>
                    <a:pt x="38" y="29"/>
                    <a:pt x="37" y="31"/>
                  </a:cubicBezTo>
                  <a:cubicBezTo>
                    <a:pt x="36" y="33"/>
                    <a:pt x="34" y="34"/>
                    <a:pt x="32" y="36"/>
                  </a:cubicBezTo>
                  <a:cubicBezTo>
                    <a:pt x="29" y="37"/>
                    <a:pt x="26" y="38"/>
                    <a:pt x="22" y="38"/>
                  </a:cubicBezTo>
                  <a:cubicBezTo>
                    <a:pt x="18" y="38"/>
                    <a:pt x="14" y="37"/>
                    <a:pt x="12" y="36"/>
                  </a:cubicBezTo>
                  <a:cubicBezTo>
                    <a:pt x="10" y="35"/>
                    <a:pt x="8" y="33"/>
                    <a:pt x="7" y="30"/>
                  </a:cubicBezTo>
                  <a:cubicBezTo>
                    <a:pt x="6" y="29"/>
                    <a:pt x="6" y="26"/>
                    <a:pt x="6" y="21"/>
                  </a:cubicBezTo>
                  <a:cubicBezTo>
                    <a:pt x="6" y="7"/>
                    <a:pt x="6" y="7"/>
                    <a:pt x="6" y="7"/>
                  </a:cubicBezTo>
                  <a:cubicBezTo>
                    <a:pt x="6" y="4"/>
                    <a:pt x="6" y="3"/>
                    <a:pt x="5" y="2"/>
                  </a:cubicBezTo>
                  <a:cubicBezTo>
                    <a:pt x="4" y="1"/>
                    <a:pt x="3" y="1"/>
                    <a:pt x="1"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4" y="1"/>
                    <a:pt x="13" y="2"/>
                    <a:pt x="12" y="3"/>
                  </a:cubicBezTo>
                  <a:cubicBezTo>
                    <a:pt x="12" y="3"/>
                    <a:pt x="12" y="5"/>
                    <a:pt x="12" y="7"/>
                  </a:cubicBezTo>
                  <a:cubicBezTo>
                    <a:pt x="12" y="23"/>
                    <a:pt x="12" y="23"/>
                    <a:pt x="12" y="23"/>
                  </a:cubicBezTo>
                  <a:cubicBezTo>
                    <a:pt x="12" y="24"/>
                    <a:pt x="12" y="26"/>
                    <a:pt x="12" y="28"/>
                  </a:cubicBezTo>
                  <a:cubicBezTo>
                    <a:pt x="12" y="30"/>
                    <a:pt x="13" y="31"/>
                    <a:pt x="14" y="32"/>
                  </a:cubicBezTo>
                  <a:cubicBezTo>
                    <a:pt x="15" y="33"/>
                    <a:pt x="16" y="34"/>
                    <a:pt x="17" y="35"/>
                  </a:cubicBezTo>
                  <a:cubicBezTo>
                    <a:pt x="19" y="35"/>
                    <a:pt x="20" y="36"/>
                    <a:pt x="22" y="36"/>
                  </a:cubicBezTo>
                  <a:cubicBezTo>
                    <a:pt x="25" y="36"/>
                    <a:pt x="28" y="35"/>
                    <a:pt x="30" y="34"/>
                  </a:cubicBezTo>
                  <a:cubicBezTo>
                    <a:pt x="32" y="33"/>
                    <a:pt x="33" y="32"/>
                    <a:pt x="34" y="30"/>
                  </a:cubicBezTo>
                  <a:cubicBezTo>
                    <a:pt x="35" y="28"/>
                    <a:pt x="35" y="26"/>
                    <a:pt x="35" y="22"/>
                  </a:cubicBezTo>
                  <a:cubicBezTo>
                    <a:pt x="35" y="7"/>
                    <a:pt x="35" y="7"/>
                    <a:pt x="35" y="7"/>
                  </a:cubicBezTo>
                  <a:cubicBezTo>
                    <a:pt x="35" y="4"/>
                    <a:pt x="35" y="3"/>
                    <a:pt x="34" y="2"/>
                  </a:cubicBezTo>
                  <a:cubicBezTo>
                    <a:pt x="34" y="1"/>
                    <a:pt x="32" y="1"/>
                    <a:pt x="31" y="1"/>
                  </a:cubicBezTo>
                  <a:lnTo>
                    <a:pt x="2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61" name="Freeform 49"/>
            <p:cNvSpPr/>
            <p:nvPr/>
          </p:nvSpPr>
          <p:spPr bwMode="auto">
            <a:xfrm>
              <a:off x="4741" y="2326"/>
              <a:ext cx="101" cy="71"/>
            </a:xfrm>
            <a:custGeom>
              <a:avLst/>
              <a:gdLst>
                <a:gd name="T0" fmla="*/ 24 w 53"/>
                <a:gd name="T1" fmla="*/ 37 h 37"/>
                <a:gd name="T2" fmla="*/ 8 w 53"/>
                <a:gd name="T3" fmla="*/ 6 h 37"/>
                <a:gd name="T4" fmla="*/ 8 w 53"/>
                <a:gd name="T5" fmla="*/ 31 h 37"/>
                <a:gd name="T6" fmla="*/ 9 w 53"/>
                <a:gd name="T7" fmla="*/ 35 h 37"/>
                <a:gd name="T8" fmla="*/ 13 w 53"/>
                <a:gd name="T9" fmla="*/ 36 h 37"/>
                <a:gd name="T10" fmla="*/ 14 w 53"/>
                <a:gd name="T11" fmla="*/ 36 h 37"/>
                <a:gd name="T12" fmla="*/ 14 w 53"/>
                <a:gd name="T13" fmla="*/ 37 h 37"/>
                <a:gd name="T14" fmla="*/ 0 w 53"/>
                <a:gd name="T15" fmla="*/ 37 h 37"/>
                <a:gd name="T16" fmla="*/ 0 w 53"/>
                <a:gd name="T17" fmla="*/ 36 h 37"/>
                <a:gd name="T18" fmla="*/ 1 w 53"/>
                <a:gd name="T19" fmla="*/ 36 h 37"/>
                <a:gd name="T20" fmla="*/ 5 w 53"/>
                <a:gd name="T21" fmla="*/ 35 h 37"/>
                <a:gd name="T22" fmla="*/ 6 w 53"/>
                <a:gd name="T23" fmla="*/ 31 h 37"/>
                <a:gd name="T24" fmla="*/ 6 w 53"/>
                <a:gd name="T25" fmla="*/ 6 h 37"/>
                <a:gd name="T26" fmla="*/ 5 w 53"/>
                <a:gd name="T27" fmla="*/ 3 h 37"/>
                <a:gd name="T28" fmla="*/ 3 w 53"/>
                <a:gd name="T29" fmla="*/ 2 h 37"/>
                <a:gd name="T30" fmla="*/ 0 w 53"/>
                <a:gd name="T31" fmla="*/ 1 h 37"/>
                <a:gd name="T32" fmla="*/ 0 w 53"/>
                <a:gd name="T33" fmla="*/ 0 h 37"/>
                <a:gd name="T34" fmla="*/ 12 w 53"/>
                <a:gd name="T35" fmla="*/ 0 h 37"/>
                <a:gd name="T36" fmla="*/ 26 w 53"/>
                <a:gd name="T37" fmla="*/ 29 h 37"/>
                <a:gd name="T38" fmla="*/ 41 w 53"/>
                <a:gd name="T39" fmla="*/ 0 h 37"/>
                <a:gd name="T40" fmla="*/ 53 w 53"/>
                <a:gd name="T41" fmla="*/ 0 h 37"/>
                <a:gd name="T42" fmla="*/ 53 w 53"/>
                <a:gd name="T43" fmla="*/ 1 h 37"/>
                <a:gd name="T44" fmla="*/ 51 w 53"/>
                <a:gd name="T45" fmla="*/ 1 h 37"/>
                <a:gd name="T46" fmla="*/ 48 w 53"/>
                <a:gd name="T47" fmla="*/ 2 h 37"/>
                <a:gd name="T48" fmla="*/ 47 w 53"/>
                <a:gd name="T49" fmla="*/ 6 h 37"/>
                <a:gd name="T50" fmla="*/ 47 w 53"/>
                <a:gd name="T51" fmla="*/ 31 h 37"/>
                <a:gd name="T52" fmla="*/ 48 w 53"/>
                <a:gd name="T53" fmla="*/ 35 h 37"/>
                <a:gd name="T54" fmla="*/ 51 w 53"/>
                <a:gd name="T55" fmla="*/ 36 h 37"/>
                <a:gd name="T56" fmla="*/ 53 w 53"/>
                <a:gd name="T57" fmla="*/ 36 h 37"/>
                <a:gd name="T58" fmla="*/ 53 w 53"/>
                <a:gd name="T59" fmla="*/ 37 h 37"/>
                <a:gd name="T60" fmla="*/ 35 w 53"/>
                <a:gd name="T61" fmla="*/ 37 h 37"/>
                <a:gd name="T62" fmla="*/ 35 w 53"/>
                <a:gd name="T63" fmla="*/ 36 h 37"/>
                <a:gd name="T64" fmla="*/ 37 w 53"/>
                <a:gd name="T65" fmla="*/ 36 h 37"/>
                <a:gd name="T66" fmla="*/ 40 w 53"/>
                <a:gd name="T67" fmla="*/ 35 h 37"/>
                <a:gd name="T68" fmla="*/ 41 w 53"/>
                <a:gd name="T69" fmla="*/ 31 h 37"/>
                <a:gd name="T70" fmla="*/ 41 w 53"/>
                <a:gd name="T71" fmla="*/ 6 h 37"/>
                <a:gd name="T72" fmla="*/ 25 w 53"/>
                <a:gd name="T73" fmla="*/ 37 h 37"/>
                <a:gd name="T74" fmla="*/ 24 w 53"/>
                <a:gd name="T7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37">
                  <a:moveTo>
                    <a:pt x="24" y="37"/>
                  </a:moveTo>
                  <a:cubicBezTo>
                    <a:pt x="8" y="6"/>
                    <a:pt x="8" y="6"/>
                    <a:pt x="8" y="6"/>
                  </a:cubicBezTo>
                  <a:cubicBezTo>
                    <a:pt x="8" y="31"/>
                    <a:pt x="8" y="31"/>
                    <a:pt x="8" y="31"/>
                  </a:cubicBezTo>
                  <a:cubicBezTo>
                    <a:pt x="8" y="33"/>
                    <a:pt x="9" y="35"/>
                    <a:pt x="9" y="35"/>
                  </a:cubicBezTo>
                  <a:cubicBezTo>
                    <a:pt x="10" y="36"/>
                    <a:pt x="11" y="36"/>
                    <a:pt x="13" y="36"/>
                  </a:cubicBezTo>
                  <a:cubicBezTo>
                    <a:pt x="14" y="36"/>
                    <a:pt x="14" y="36"/>
                    <a:pt x="14" y="36"/>
                  </a:cubicBezTo>
                  <a:cubicBezTo>
                    <a:pt x="14" y="37"/>
                    <a:pt x="14" y="37"/>
                    <a:pt x="14" y="37"/>
                  </a:cubicBezTo>
                  <a:cubicBezTo>
                    <a:pt x="0" y="37"/>
                    <a:pt x="0" y="37"/>
                    <a:pt x="0" y="37"/>
                  </a:cubicBezTo>
                  <a:cubicBezTo>
                    <a:pt x="0" y="36"/>
                    <a:pt x="0" y="36"/>
                    <a:pt x="0" y="36"/>
                  </a:cubicBezTo>
                  <a:cubicBezTo>
                    <a:pt x="1" y="36"/>
                    <a:pt x="1" y="36"/>
                    <a:pt x="1" y="36"/>
                  </a:cubicBezTo>
                  <a:cubicBezTo>
                    <a:pt x="3" y="36"/>
                    <a:pt x="4" y="36"/>
                    <a:pt x="5" y="35"/>
                  </a:cubicBezTo>
                  <a:cubicBezTo>
                    <a:pt x="5" y="34"/>
                    <a:pt x="6" y="33"/>
                    <a:pt x="6" y="31"/>
                  </a:cubicBezTo>
                  <a:cubicBezTo>
                    <a:pt x="6" y="6"/>
                    <a:pt x="6" y="6"/>
                    <a:pt x="6" y="6"/>
                  </a:cubicBezTo>
                  <a:cubicBezTo>
                    <a:pt x="6" y="5"/>
                    <a:pt x="5" y="4"/>
                    <a:pt x="5" y="3"/>
                  </a:cubicBezTo>
                  <a:cubicBezTo>
                    <a:pt x="5" y="2"/>
                    <a:pt x="4" y="2"/>
                    <a:pt x="3" y="2"/>
                  </a:cubicBezTo>
                  <a:cubicBezTo>
                    <a:pt x="3" y="1"/>
                    <a:pt x="1" y="1"/>
                    <a:pt x="0" y="1"/>
                  </a:cubicBezTo>
                  <a:cubicBezTo>
                    <a:pt x="0" y="0"/>
                    <a:pt x="0" y="0"/>
                    <a:pt x="0" y="0"/>
                  </a:cubicBezTo>
                  <a:cubicBezTo>
                    <a:pt x="12" y="0"/>
                    <a:pt x="12" y="0"/>
                    <a:pt x="12" y="0"/>
                  </a:cubicBezTo>
                  <a:cubicBezTo>
                    <a:pt x="26" y="29"/>
                    <a:pt x="26" y="29"/>
                    <a:pt x="26" y="29"/>
                  </a:cubicBezTo>
                  <a:cubicBezTo>
                    <a:pt x="41" y="0"/>
                    <a:pt x="41" y="0"/>
                    <a:pt x="41" y="0"/>
                  </a:cubicBezTo>
                  <a:cubicBezTo>
                    <a:pt x="53" y="0"/>
                    <a:pt x="53" y="0"/>
                    <a:pt x="53" y="0"/>
                  </a:cubicBezTo>
                  <a:cubicBezTo>
                    <a:pt x="53" y="1"/>
                    <a:pt x="53" y="1"/>
                    <a:pt x="53" y="1"/>
                  </a:cubicBezTo>
                  <a:cubicBezTo>
                    <a:pt x="51" y="1"/>
                    <a:pt x="51" y="1"/>
                    <a:pt x="51" y="1"/>
                  </a:cubicBezTo>
                  <a:cubicBezTo>
                    <a:pt x="50" y="1"/>
                    <a:pt x="48" y="2"/>
                    <a:pt x="48" y="2"/>
                  </a:cubicBezTo>
                  <a:cubicBezTo>
                    <a:pt x="47" y="3"/>
                    <a:pt x="47" y="4"/>
                    <a:pt x="47" y="6"/>
                  </a:cubicBezTo>
                  <a:cubicBezTo>
                    <a:pt x="47" y="31"/>
                    <a:pt x="47" y="31"/>
                    <a:pt x="47" y="31"/>
                  </a:cubicBezTo>
                  <a:cubicBezTo>
                    <a:pt x="47" y="33"/>
                    <a:pt x="47" y="35"/>
                    <a:pt x="48" y="35"/>
                  </a:cubicBezTo>
                  <a:cubicBezTo>
                    <a:pt x="49" y="36"/>
                    <a:pt x="50" y="36"/>
                    <a:pt x="51" y="36"/>
                  </a:cubicBezTo>
                  <a:cubicBezTo>
                    <a:pt x="53" y="36"/>
                    <a:pt x="53" y="36"/>
                    <a:pt x="53" y="36"/>
                  </a:cubicBezTo>
                  <a:cubicBezTo>
                    <a:pt x="53" y="37"/>
                    <a:pt x="53" y="37"/>
                    <a:pt x="53" y="37"/>
                  </a:cubicBezTo>
                  <a:cubicBezTo>
                    <a:pt x="35" y="37"/>
                    <a:pt x="35" y="37"/>
                    <a:pt x="35" y="37"/>
                  </a:cubicBezTo>
                  <a:cubicBezTo>
                    <a:pt x="35" y="36"/>
                    <a:pt x="35" y="36"/>
                    <a:pt x="35" y="36"/>
                  </a:cubicBezTo>
                  <a:cubicBezTo>
                    <a:pt x="37" y="36"/>
                    <a:pt x="37" y="36"/>
                    <a:pt x="37" y="36"/>
                  </a:cubicBezTo>
                  <a:cubicBezTo>
                    <a:pt x="38" y="36"/>
                    <a:pt x="40" y="36"/>
                    <a:pt x="40" y="35"/>
                  </a:cubicBezTo>
                  <a:cubicBezTo>
                    <a:pt x="41" y="34"/>
                    <a:pt x="41" y="33"/>
                    <a:pt x="41" y="31"/>
                  </a:cubicBezTo>
                  <a:cubicBezTo>
                    <a:pt x="41" y="6"/>
                    <a:pt x="41" y="6"/>
                    <a:pt x="41" y="6"/>
                  </a:cubicBezTo>
                  <a:cubicBezTo>
                    <a:pt x="25" y="37"/>
                    <a:pt x="25" y="37"/>
                    <a:pt x="25" y="37"/>
                  </a:cubicBezTo>
                  <a:lnTo>
                    <a:pt x="24"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sp>
        <p:nvSpPr>
          <p:cNvPr id="11" name="直角三角形 10"/>
          <p:cNvSpPr/>
          <p:nvPr/>
        </p:nvSpPr>
        <p:spPr>
          <a:xfrm>
            <a:off x="7241927" y="4700241"/>
            <a:ext cx="91883" cy="291083"/>
          </a:xfrm>
          <a:prstGeom prst="rtTriangle">
            <a:avLst/>
          </a:prstGeom>
          <a:solidFill>
            <a:srgbClr val="D6A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62" name="直角三角形 261"/>
          <p:cNvSpPr/>
          <p:nvPr/>
        </p:nvSpPr>
        <p:spPr>
          <a:xfrm flipH="1">
            <a:off x="4852688" y="4708917"/>
            <a:ext cx="91883" cy="291083"/>
          </a:xfrm>
          <a:prstGeom prst="rtTriangle">
            <a:avLst/>
          </a:prstGeom>
          <a:solidFill>
            <a:srgbClr val="D6A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4" name="文本框 143"/>
          <p:cNvSpPr txBox="1"/>
          <p:nvPr/>
        </p:nvSpPr>
        <p:spPr>
          <a:xfrm>
            <a:off x="1887461" y="1334087"/>
            <a:ext cx="8596199" cy="4339650"/>
          </a:xfrm>
          <a:prstGeom prst="rect">
            <a:avLst/>
          </a:prstGeom>
          <a:noFill/>
          <a:ln>
            <a:noFill/>
          </a:ln>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115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 you </a:t>
            </a:r>
            <a:endParaRPr kumimoji="1" lang="en-US" altLang="zh-CN" sz="115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115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listening !</a:t>
            </a:r>
          </a:p>
        </p:txBody>
      </p:sp>
      <p:sp>
        <p:nvSpPr>
          <p:cNvPr id="75" name="文本框 74">
            <a:extLst>
              <a:ext uri="{FF2B5EF4-FFF2-40B4-BE49-F238E27FC236}">
                <a16:creationId xmlns:a16="http://schemas.microsoft.com/office/drawing/2014/main" id="{AAE5E768-0B36-4A0D-9ADA-BF6981BFFD81}"/>
              </a:ext>
            </a:extLst>
          </p:cNvPr>
          <p:cNvSpPr txBox="1"/>
          <p:nvPr/>
        </p:nvSpPr>
        <p:spPr>
          <a:xfrm>
            <a:off x="10005379" y="0"/>
            <a:ext cx="2172390"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EGU 2022</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628552"/>
      </p:ext>
    </p:extLst>
  </p:cSld>
  <p:clrMapOvr>
    <a:masterClrMapping/>
  </p:clrMapOvr>
  <mc:AlternateContent xmlns:mc="http://schemas.openxmlformats.org/markup-compatibility/2006" xmlns:p14="http://schemas.microsoft.com/office/powerpoint/2010/main">
    <mc:Choice Requires="p14">
      <p:transition spd="slow" p14:dur="2000" advTm="10896"/>
    </mc:Choice>
    <mc:Fallback xmlns="">
      <p:transition spd="slow" advTm="10896"/>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28714</TotalTime>
  <Words>1192</Words>
  <Application>Microsoft Office PowerPoint</Application>
  <PresentationFormat>宽屏</PresentationFormat>
  <Paragraphs>148</Paragraphs>
  <Slides>9</Slides>
  <Notes>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等线</vt:lpstr>
      <vt:lpstr>等线 Light</vt:lpstr>
      <vt:lpstr>黑体</vt:lpstr>
      <vt:lpstr>宋体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218</cp:revision>
  <dcterms:created xsi:type="dcterms:W3CDTF">2022-04-04T07:50:38Z</dcterms:created>
  <dcterms:modified xsi:type="dcterms:W3CDTF">2022-05-24T02:11:59Z</dcterms:modified>
</cp:coreProperties>
</file>