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4"/>
    <p:sldMasterId id="2147483711" r:id="rId5"/>
  </p:sldMasterIdLst>
  <p:notesMasterIdLst>
    <p:notesMasterId r:id="rId15"/>
  </p:notesMasterIdLst>
  <p:sldIdLst>
    <p:sldId id="457" r:id="rId6"/>
    <p:sldId id="486" r:id="rId7"/>
    <p:sldId id="502" r:id="rId8"/>
    <p:sldId id="503" r:id="rId9"/>
    <p:sldId id="504" r:id="rId10"/>
    <p:sldId id="505" r:id="rId11"/>
    <p:sldId id="506" r:id="rId12"/>
    <p:sldId id="461" r:id="rId13"/>
    <p:sldId id="501" r:id="rId1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1651"/>
    <a:srgbClr val="9437FF"/>
    <a:srgbClr val="D883FF"/>
    <a:srgbClr val="FF2600"/>
    <a:srgbClr val="FFFF00"/>
    <a:srgbClr val="0432FF"/>
    <a:srgbClr val="0000FF"/>
    <a:srgbClr val="CC9900"/>
    <a:srgbClr val="669900"/>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46" autoAdjust="0"/>
    <p:restoredTop sz="89860" autoAdjust="0"/>
  </p:normalViewPr>
  <p:slideViewPr>
    <p:cSldViewPr snapToGrid="0">
      <p:cViewPr varScale="1">
        <p:scale>
          <a:sx n="71" d="100"/>
          <a:sy n="71" d="100"/>
        </p:scale>
        <p:origin x="87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7B4C97-B0AB-415A-87C7-A72C5EB9248F}" type="datetimeFigureOut">
              <a:rPr lang="en-GB" smtClean="0"/>
              <a:t>23/05/2022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62B7FA-AB46-4993-BA79-F306F77A2046}" type="slidenum">
              <a:rPr lang="en-GB" smtClean="0"/>
              <a:t>‹#›</a:t>
            </a:fld>
            <a:endParaRPr lang="en-GB"/>
          </a:p>
        </p:txBody>
      </p:sp>
    </p:spTree>
    <p:extLst>
      <p:ext uri="{BB962C8B-B14F-4D97-AF65-F5344CB8AC3E}">
        <p14:creationId xmlns:p14="http://schemas.microsoft.com/office/powerpoint/2010/main" val="1449328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62B7FA-AB46-4993-BA79-F306F77A204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217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62B7FA-AB46-4993-BA79-F306F77A204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535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62B7FA-AB46-4993-BA79-F306F77A204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9802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62B7FA-AB46-4993-BA79-F306F77A204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9192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62B7FA-AB46-4993-BA79-F306F77A204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1115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62B7FA-AB46-4993-BA79-F306F77A204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3203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62B7FA-AB46-4993-BA79-F306F77A204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5320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62B7FA-AB46-4993-BA79-F306F77A204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99176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option 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65377" cy="5150942"/>
          </a:xfrm>
          <a:prstGeom prst="rect">
            <a:avLst/>
          </a:prstGeom>
        </p:spPr>
      </p:pic>
      <p:sp>
        <p:nvSpPr>
          <p:cNvPr id="2" name="Title 1"/>
          <p:cNvSpPr>
            <a:spLocks noGrp="1"/>
          </p:cNvSpPr>
          <p:nvPr>
            <p:ph type="ctrTitle"/>
          </p:nvPr>
        </p:nvSpPr>
        <p:spPr>
          <a:xfrm>
            <a:off x="252000" y="698400"/>
            <a:ext cx="5016036" cy="1157696"/>
          </a:xfrm>
        </p:spPr>
        <p:txBody>
          <a:bodyPr anchor="b">
            <a:normAutofit/>
          </a:bodyPr>
          <a:lstStyle>
            <a:lvl1pPr algn="l">
              <a:defRPr sz="3200">
                <a:solidFill>
                  <a:schemeClr val="bg2"/>
                </a:solidFill>
              </a:defRPr>
            </a:lvl1pPr>
          </a:lstStyle>
          <a:p>
            <a:r>
              <a:rPr lang="en-US"/>
              <a:t>Click to edit Master title style</a:t>
            </a:r>
          </a:p>
        </p:txBody>
      </p:sp>
      <p:sp>
        <p:nvSpPr>
          <p:cNvPr id="3" name="Subtitle 2"/>
          <p:cNvSpPr>
            <a:spLocks noGrp="1"/>
          </p:cNvSpPr>
          <p:nvPr>
            <p:ph type="subTitle" idx="1"/>
          </p:nvPr>
        </p:nvSpPr>
        <p:spPr>
          <a:xfrm>
            <a:off x="252000" y="2129051"/>
            <a:ext cx="4333648" cy="1814299"/>
          </a:xfrm>
        </p:spPr>
        <p:txBody>
          <a:bodyPr/>
          <a:lstStyle>
            <a:lvl1pPr marL="0" indent="0" algn="l">
              <a:buNone/>
              <a:defRPr sz="180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8" name="Rectangle 7"/>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a:solidFill>
                  <a:schemeClr val="bg2"/>
                </a:solidFill>
              </a:rPr>
              <a:t>www.metoffice.gov.uk	</a:t>
            </a:r>
            <a:endParaRPr lang="en-GB" sz="800">
              <a:solidFill>
                <a:schemeClr val="bg2"/>
              </a:solidFill>
            </a:endParaRPr>
          </a:p>
        </p:txBody>
      </p:sp>
      <p:sp>
        <p:nvSpPr>
          <p:cNvPr id="9" name="Rectangle 8"/>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dirty="0">
                <a:solidFill>
                  <a:schemeClr val="bg2"/>
                </a:solidFill>
              </a:rPr>
              <a:t>© Crown Copyright</a:t>
            </a:r>
            <a:r>
              <a:rPr lang="fr-BE" sz="800" baseline="0" dirty="0">
                <a:solidFill>
                  <a:schemeClr val="bg2"/>
                </a:solidFill>
              </a:rPr>
              <a:t> 2019, Met Office</a:t>
            </a:r>
            <a:endParaRPr lang="en-GB" sz="800" dirty="0">
              <a:solidFill>
                <a:schemeClr val="bg2"/>
              </a:solidFill>
            </a:endParaRPr>
          </a:p>
        </p:txBody>
      </p:sp>
      <p:pic>
        <p:nvPicPr>
          <p:cNvPr id="10" name="MO_MASTER_for_dark_backg_RBG.png"/>
          <p:cNvPicPr>
            <a:picLocks noChangeAspect="1"/>
          </p:cNvPicPr>
          <p:nvPr userDrawn="1"/>
        </p:nvPicPr>
        <p:blipFill>
          <a:blip r:embed="rId3" cstate="print"/>
          <a:stretch>
            <a:fillRect/>
          </a:stretch>
        </p:blipFill>
        <p:spPr>
          <a:xfrm>
            <a:off x="183600" y="54000"/>
            <a:ext cx="1803780" cy="565650"/>
          </a:xfrm>
          <a:prstGeom prst="rect">
            <a:avLst/>
          </a:prstGeom>
          <a:ln w="12700">
            <a:miter lim="400000"/>
          </a:ln>
        </p:spPr>
      </p:pic>
    </p:spTree>
    <p:extLst>
      <p:ext uri="{BB962C8B-B14F-4D97-AF65-F5344CB8AC3E}">
        <p14:creationId xmlns:p14="http://schemas.microsoft.com/office/powerpoint/2010/main" val="1936347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Content -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2000" y="1548000"/>
            <a:ext cx="4087988"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2400" y="1548000"/>
            <a:ext cx="4089600"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a:xfrm>
            <a:off x="4567473" y="1548000"/>
            <a:ext cx="0" cy="306000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5" name="Slide Number Placeholder 4"/>
          <p:cNvSpPr>
            <a:spLocks noGrp="1"/>
          </p:cNvSpPr>
          <p:nvPr>
            <p:ph type="sldNum" sz="quarter" idx="10"/>
          </p:nvPr>
        </p:nvSpPr>
        <p:spPr/>
        <p:txBody>
          <a:bodyPr/>
          <a:lstStyle/>
          <a:p>
            <a:fld id="{E5F9FE41-C8F9-47EF-94C3-C489748B47D0}" type="slidenum">
              <a:rPr lang="en-GB" smtClean="0"/>
              <a:pPr/>
              <a:t>‹#›</a:t>
            </a:fld>
            <a:endParaRPr lang="en-GB"/>
          </a:p>
        </p:txBody>
      </p:sp>
    </p:spTree>
    <p:extLst>
      <p:ext uri="{BB962C8B-B14F-4D97-AF65-F5344CB8AC3E}">
        <p14:creationId xmlns:p14="http://schemas.microsoft.com/office/powerpoint/2010/main" val="2871592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 2 columns third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2000" y="1548000"/>
            <a:ext cx="5670000"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2000" y="1548000"/>
            <a:ext cx="2700000"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a:off x="6057352" y="1548000"/>
            <a:ext cx="0" cy="306000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5" name="Slide Number Placeholder 4"/>
          <p:cNvSpPr>
            <a:spLocks noGrp="1"/>
          </p:cNvSpPr>
          <p:nvPr>
            <p:ph type="sldNum" sz="quarter" idx="10"/>
          </p:nvPr>
        </p:nvSpPr>
        <p:spPr/>
        <p:txBody>
          <a:bodyPr/>
          <a:lstStyle/>
          <a:p>
            <a:fld id="{E5F9FE41-C8F9-47EF-94C3-C489748B47D0}" type="slidenum">
              <a:rPr lang="en-GB" smtClean="0"/>
              <a:pPr/>
              <a:t>‹#›</a:t>
            </a:fld>
            <a:endParaRPr lang="en-GB"/>
          </a:p>
        </p:txBody>
      </p:sp>
    </p:spTree>
    <p:extLst>
      <p:ext uri="{BB962C8B-B14F-4D97-AF65-F5344CB8AC3E}">
        <p14:creationId xmlns:p14="http://schemas.microsoft.com/office/powerpoint/2010/main" val="32194811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 3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2000" y="1548000"/>
            <a:ext cx="2700000"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2000" y="1548000"/>
            <a:ext cx="2700000"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a:xfrm>
            <a:off x="3093513" y="1548000"/>
            <a:ext cx="0" cy="306000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6" name="Content Placeholder 3"/>
          <p:cNvSpPr>
            <a:spLocks noGrp="1"/>
          </p:cNvSpPr>
          <p:nvPr>
            <p:ph sz="half" idx="10"/>
          </p:nvPr>
        </p:nvSpPr>
        <p:spPr>
          <a:xfrm>
            <a:off x="3222000" y="1548000"/>
            <a:ext cx="2700000"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a:off x="6057352" y="1548000"/>
            <a:ext cx="0" cy="306000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5" name="Slide Number Placeholder 4"/>
          <p:cNvSpPr>
            <a:spLocks noGrp="1"/>
          </p:cNvSpPr>
          <p:nvPr>
            <p:ph type="sldNum" sz="quarter" idx="11"/>
          </p:nvPr>
        </p:nvSpPr>
        <p:spPr/>
        <p:txBody>
          <a:bodyPr/>
          <a:lstStyle/>
          <a:p>
            <a:fld id="{E5F9FE41-C8F9-47EF-94C3-C489748B47D0}" type="slidenum">
              <a:rPr lang="en-GB" smtClean="0"/>
              <a:pPr/>
              <a:t>‹#›</a:t>
            </a:fld>
            <a:endParaRPr lang="en-GB"/>
          </a:p>
        </p:txBody>
      </p:sp>
    </p:spTree>
    <p:extLst>
      <p:ext uri="{BB962C8B-B14F-4D97-AF65-F5344CB8AC3E}">
        <p14:creationId xmlns:p14="http://schemas.microsoft.com/office/powerpoint/2010/main" val="17704839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 1 column + image">
    <p:spTree>
      <p:nvGrpSpPr>
        <p:cNvPr id="1" name=""/>
        <p:cNvGrpSpPr/>
        <p:nvPr/>
      </p:nvGrpSpPr>
      <p:grpSpPr>
        <a:xfrm>
          <a:off x="0" y="0"/>
          <a:ext cx="0" cy="0"/>
          <a:chOff x="0" y="0"/>
          <a:chExt cx="0" cy="0"/>
        </a:xfrm>
      </p:grpSpPr>
      <p:sp>
        <p:nvSpPr>
          <p:cNvPr id="2" name="Title 1"/>
          <p:cNvSpPr>
            <a:spLocks noGrp="1"/>
          </p:cNvSpPr>
          <p:nvPr>
            <p:ph type="title"/>
          </p:nvPr>
        </p:nvSpPr>
        <p:spPr>
          <a:xfrm>
            <a:off x="252000" y="699740"/>
            <a:ext cx="4087988" cy="576000"/>
          </a:xfrm>
        </p:spPr>
        <p:txBody>
          <a:bodyPr/>
          <a:lstStyle/>
          <a:p>
            <a:r>
              <a:rPr lang="en-US"/>
              <a:t>Click to edit Master title style</a:t>
            </a:r>
          </a:p>
        </p:txBody>
      </p:sp>
      <p:sp>
        <p:nvSpPr>
          <p:cNvPr id="3" name="Content Placeholder 2"/>
          <p:cNvSpPr>
            <a:spLocks noGrp="1"/>
          </p:cNvSpPr>
          <p:nvPr>
            <p:ph sz="half" idx="1"/>
          </p:nvPr>
        </p:nvSpPr>
        <p:spPr>
          <a:xfrm>
            <a:off x="252000" y="1548000"/>
            <a:ext cx="4087988"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p:nvPr userDrawn="1"/>
        </p:nvSpPr>
        <p:spPr>
          <a:xfrm>
            <a:off x="4562272" y="1"/>
            <a:ext cx="4572000" cy="4716780"/>
          </a:xfrm>
          <a:prstGeom prst="rect">
            <a:avLst/>
          </a:prstGeom>
          <a:solidFill>
            <a:schemeClr val="tx1">
              <a:lumMod val="10000"/>
              <a:lumOff val="90000"/>
            </a:schemeClr>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a:p>
        </p:txBody>
      </p:sp>
    </p:spTree>
    <p:extLst>
      <p:ext uri="{BB962C8B-B14F-4D97-AF65-F5344CB8AC3E}">
        <p14:creationId xmlns:p14="http://schemas.microsoft.com/office/powerpoint/2010/main" val="10559719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Content -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E5F9FE41-C8F9-47EF-94C3-C489748B47D0}" type="slidenum">
              <a:rPr lang="en-GB" smtClean="0"/>
              <a:pPr/>
              <a:t>‹#›</a:t>
            </a:fld>
            <a:endParaRPr lang="en-GB"/>
          </a:p>
        </p:txBody>
      </p:sp>
    </p:spTree>
    <p:extLst>
      <p:ext uri="{BB962C8B-B14F-4D97-AF65-F5344CB8AC3E}">
        <p14:creationId xmlns:p14="http://schemas.microsoft.com/office/powerpoint/2010/main" val="25043475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 full image">
    <p:spTree>
      <p:nvGrpSpPr>
        <p:cNvPr id="1" name=""/>
        <p:cNvGrpSpPr/>
        <p:nvPr/>
      </p:nvGrpSpPr>
      <p:grpSpPr>
        <a:xfrm>
          <a:off x="0" y="0"/>
          <a:ext cx="0" cy="0"/>
          <a:chOff x="0" y="0"/>
          <a:chExt cx="0" cy="0"/>
        </a:xfrm>
      </p:grpSpPr>
      <p:sp>
        <p:nvSpPr>
          <p:cNvPr id="5" name="Rectangle 4"/>
          <p:cNvSpPr/>
          <p:nvPr userDrawn="1"/>
        </p:nvSpPr>
        <p:spPr>
          <a:xfrm>
            <a:off x="0" y="709468"/>
            <a:ext cx="9144000" cy="4022385"/>
          </a:xfrm>
          <a:prstGeom prst="rect">
            <a:avLst/>
          </a:prstGeom>
          <a:solidFill>
            <a:schemeClr val="tx1">
              <a:lumMod val="10000"/>
              <a:lumOff val="90000"/>
            </a:schemeClr>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Picture Placeholder 7"/>
          <p:cNvSpPr>
            <a:spLocks noGrp="1"/>
          </p:cNvSpPr>
          <p:nvPr>
            <p:ph type="pic" sz="quarter" idx="10"/>
          </p:nvPr>
        </p:nvSpPr>
        <p:spPr>
          <a:xfrm>
            <a:off x="252413" y="818866"/>
            <a:ext cx="8639175" cy="3789647"/>
          </a:xfrm>
        </p:spPr>
        <p:txBody>
          <a:bodyPr/>
          <a:lstStyle/>
          <a:p>
            <a:r>
              <a:rPr lang="en-US"/>
              <a:t>Click icon to add picture</a:t>
            </a:r>
            <a:endParaRPr lang="en-GB"/>
          </a:p>
        </p:txBody>
      </p:sp>
      <p:sp>
        <p:nvSpPr>
          <p:cNvPr id="2" name="Slide Number Placeholder 1"/>
          <p:cNvSpPr>
            <a:spLocks noGrp="1"/>
          </p:cNvSpPr>
          <p:nvPr>
            <p:ph type="sldNum" sz="quarter" idx="11"/>
          </p:nvPr>
        </p:nvSpPr>
        <p:spPr/>
        <p:txBody>
          <a:bodyPr/>
          <a:lstStyle/>
          <a:p>
            <a:fld id="{E5F9FE41-C8F9-47EF-94C3-C489748B47D0}" type="slidenum">
              <a:rPr lang="en-GB" smtClean="0"/>
              <a:pPr/>
              <a:t>‹#›</a:t>
            </a:fld>
            <a:endParaRPr lang="en-GB"/>
          </a:p>
        </p:txBody>
      </p:sp>
    </p:spTree>
    <p:extLst>
      <p:ext uri="{BB962C8B-B14F-4D97-AF65-F5344CB8AC3E}">
        <p14:creationId xmlns:p14="http://schemas.microsoft.com/office/powerpoint/2010/main" val="25321732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Content - 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E5F9FE41-C8F9-47EF-94C3-C489748B47D0}" type="slidenum">
              <a:rPr lang="en-GB" smtClean="0"/>
              <a:pPr/>
              <a:t>‹#›</a:t>
            </a:fld>
            <a:endParaRPr lang="en-GB"/>
          </a:p>
        </p:txBody>
      </p:sp>
    </p:spTree>
    <p:extLst>
      <p:ext uri="{BB962C8B-B14F-4D97-AF65-F5344CB8AC3E}">
        <p14:creationId xmlns:p14="http://schemas.microsoft.com/office/powerpoint/2010/main" val="17040179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Content - really blank">
    <p:spTree>
      <p:nvGrpSpPr>
        <p:cNvPr id="1" name=""/>
        <p:cNvGrpSpPr/>
        <p:nvPr/>
      </p:nvGrpSpPr>
      <p:grpSpPr>
        <a:xfrm>
          <a:off x="0" y="0"/>
          <a:ext cx="0" cy="0"/>
          <a:chOff x="0" y="0"/>
          <a:chExt cx="0" cy="0"/>
        </a:xfrm>
      </p:grpSpPr>
      <p:sp>
        <p:nvSpPr>
          <p:cNvPr id="2" name="Rectangle 1"/>
          <p:cNvSpPr/>
          <p:nvPr userDrawn="1"/>
        </p:nvSpPr>
        <p:spPr>
          <a:xfrm>
            <a:off x="0" y="4735773"/>
            <a:ext cx="9144000" cy="407727"/>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a:solidFill>
                  <a:schemeClr val="tx1"/>
                </a:solidFill>
              </a:rPr>
              <a:t>	</a:t>
            </a:r>
            <a:endParaRPr lang="en-GB" sz="800">
              <a:solidFill>
                <a:schemeClr val="tx1"/>
              </a:solidFill>
            </a:endParaRPr>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a:p>
        </p:txBody>
      </p:sp>
    </p:spTree>
    <p:extLst>
      <p:ext uri="{BB962C8B-B14F-4D97-AF65-F5344CB8AC3E}">
        <p14:creationId xmlns:p14="http://schemas.microsoft.com/office/powerpoint/2010/main" val="40310382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Divider - green">
    <p:spTree>
      <p:nvGrpSpPr>
        <p:cNvPr id="1" name=""/>
        <p:cNvGrpSpPr/>
        <p:nvPr/>
      </p:nvGrpSpPr>
      <p:grpSpPr>
        <a:xfrm>
          <a:off x="0" y="0"/>
          <a:ext cx="0" cy="0"/>
          <a:chOff x="0" y="0"/>
          <a:chExt cx="0" cy="0"/>
        </a:xfrm>
      </p:grpSpPr>
      <p:sp>
        <p:nvSpPr>
          <p:cNvPr id="6" name="Rectangle 5"/>
          <p:cNvSpPr/>
          <p:nvPr userDrawn="1"/>
        </p:nvSpPr>
        <p:spPr>
          <a:xfrm>
            <a:off x="0" y="1728000"/>
            <a:ext cx="9144000" cy="3415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52000" y="699739"/>
            <a:ext cx="8640000" cy="900487"/>
          </a:xfrm>
        </p:spPr>
        <p:txBody>
          <a:bodyPr/>
          <a:lstStyle/>
          <a:p>
            <a:r>
              <a:rPr lang="en-US"/>
              <a:t>Click to edit Master title style</a:t>
            </a:r>
          </a:p>
        </p:txBody>
      </p:sp>
      <p:sp>
        <p:nvSpPr>
          <p:cNvPr id="3" name="Content Placeholder 2"/>
          <p:cNvSpPr>
            <a:spLocks noGrp="1"/>
          </p:cNvSpPr>
          <p:nvPr>
            <p:ph idx="1" hasCustomPrompt="1"/>
          </p:nvPr>
        </p:nvSpPr>
        <p:spPr>
          <a:xfrm>
            <a:off x="252000" y="1975480"/>
            <a:ext cx="8640000" cy="2632520"/>
          </a:xfrm>
        </p:spPr>
        <p:txBody>
          <a:bodyPr/>
          <a:lstStyle>
            <a:lvl1pPr marL="0" indent="0">
              <a:buNone/>
              <a:defRPr baseline="0"/>
            </a:lvl1pPr>
            <a:lvl2pPr marL="342900" indent="0">
              <a:buNone/>
              <a:defRPr/>
            </a:lvl2pPr>
            <a:lvl3pPr marL="685800" indent="0">
              <a:buNone/>
              <a:defRPr/>
            </a:lvl3pPr>
            <a:lvl4pPr marL="1028700" indent="0">
              <a:buNone/>
              <a:defRPr/>
            </a:lvl4pPr>
            <a:lvl5pPr marL="1371600" indent="0">
              <a:buNone/>
              <a:defRPr/>
            </a:lvl5pPr>
          </a:lstStyle>
          <a:p>
            <a:pPr lvl="0"/>
            <a:r>
              <a:rPr lang="en-US"/>
              <a:t>Click to add subtitle</a:t>
            </a:r>
          </a:p>
        </p:txBody>
      </p:sp>
      <p:sp>
        <p:nvSpPr>
          <p:cNvPr id="7" name="Rectangle 6"/>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a:solidFill>
                  <a:schemeClr val="tx1"/>
                </a:solidFill>
              </a:rPr>
              <a:t>	</a:t>
            </a:r>
            <a:endParaRPr lang="en-GB" sz="800">
              <a:solidFill>
                <a:schemeClr val="tx1"/>
              </a:solidFill>
            </a:endParaRPr>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a:p>
        </p:txBody>
      </p:sp>
    </p:spTree>
    <p:extLst>
      <p:ext uri="{BB962C8B-B14F-4D97-AF65-F5344CB8AC3E}">
        <p14:creationId xmlns:p14="http://schemas.microsoft.com/office/powerpoint/2010/main" val="5588747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Divider - grey">
    <p:spTree>
      <p:nvGrpSpPr>
        <p:cNvPr id="1" name=""/>
        <p:cNvGrpSpPr/>
        <p:nvPr/>
      </p:nvGrpSpPr>
      <p:grpSpPr>
        <a:xfrm>
          <a:off x="0" y="0"/>
          <a:ext cx="0" cy="0"/>
          <a:chOff x="0" y="0"/>
          <a:chExt cx="0" cy="0"/>
        </a:xfrm>
      </p:grpSpPr>
      <p:sp>
        <p:nvSpPr>
          <p:cNvPr id="6" name="Rectangle 5"/>
          <p:cNvSpPr/>
          <p:nvPr userDrawn="1"/>
        </p:nvSpPr>
        <p:spPr>
          <a:xfrm>
            <a:off x="0" y="1728000"/>
            <a:ext cx="9144000" cy="34155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52000" y="699740"/>
            <a:ext cx="8640000" cy="900000"/>
          </a:xfrm>
        </p:spPr>
        <p:txBody>
          <a:bodyPr/>
          <a:lstStyle/>
          <a:p>
            <a:r>
              <a:rPr lang="en-US"/>
              <a:t>Click to edit Master title style</a:t>
            </a:r>
          </a:p>
        </p:txBody>
      </p:sp>
      <p:sp>
        <p:nvSpPr>
          <p:cNvPr id="3" name="Content Placeholder 2"/>
          <p:cNvSpPr>
            <a:spLocks noGrp="1"/>
          </p:cNvSpPr>
          <p:nvPr>
            <p:ph idx="1" hasCustomPrompt="1"/>
          </p:nvPr>
        </p:nvSpPr>
        <p:spPr>
          <a:xfrm>
            <a:off x="252000" y="1976400"/>
            <a:ext cx="8640000" cy="2631600"/>
          </a:xfrm>
        </p:spPr>
        <p:txBody>
          <a:bodyPr/>
          <a:lstStyle>
            <a:lvl1pPr marL="0" indent="0">
              <a:buNone/>
              <a:defRPr baseline="0"/>
            </a:lvl1pPr>
            <a:lvl2pPr marL="342900" indent="0">
              <a:buNone/>
              <a:defRPr/>
            </a:lvl2pPr>
            <a:lvl3pPr marL="685800" indent="0">
              <a:buNone/>
              <a:defRPr/>
            </a:lvl3pPr>
            <a:lvl4pPr marL="1028700" indent="0">
              <a:buNone/>
              <a:defRPr/>
            </a:lvl4pPr>
            <a:lvl5pPr marL="1371600" indent="0">
              <a:buNone/>
              <a:defRPr/>
            </a:lvl5pPr>
          </a:lstStyle>
          <a:p>
            <a:pPr lvl="0"/>
            <a:r>
              <a:rPr lang="en-US"/>
              <a:t>Click to add subtitle</a:t>
            </a:r>
          </a:p>
        </p:txBody>
      </p:sp>
      <p:sp>
        <p:nvSpPr>
          <p:cNvPr id="7" name="Rectangle 6"/>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a:solidFill>
                  <a:schemeClr val="tx1"/>
                </a:solidFill>
              </a:rPr>
              <a:t>	</a:t>
            </a:r>
            <a:endParaRPr lang="en-GB" sz="800">
              <a:solidFill>
                <a:schemeClr val="tx1"/>
              </a:solidFill>
            </a:endParaRPr>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a:p>
        </p:txBody>
      </p:sp>
    </p:spTree>
    <p:extLst>
      <p:ext uri="{BB962C8B-B14F-4D97-AF65-F5344CB8AC3E}">
        <p14:creationId xmlns:p14="http://schemas.microsoft.com/office/powerpoint/2010/main" val="1461375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 option 2">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stretch>
            <a:fillRect/>
          </a:stretch>
        </p:blipFill>
        <p:spPr>
          <a:xfrm>
            <a:off x="0" y="0"/>
            <a:ext cx="9161294" cy="5153228"/>
          </a:xfrm>
          <a:prstGeom prst="rect">
            <a:avLst/>
          </a:prstGeom>
        </p:spPr>
      </p:pic>
      <p:sp>
        <p:nvSpPr>
          <p:cNvPr id="2" name="Title 1"/>
          <p:cNvSpPr>
            <a:spLocks noGrp="1"/>
          </p:cNvSpPr>
          <p:nvPr>
            <p:ph type="ctrTitle"/>
          </p:nvPr>
        </p:nvSpPr>
        <p:spPr>
          <a:xfrm>
            <a:off x="252000" y="698400"/>
            <a:ext cx="5016036" cy="1157696"/>
          </a:xfrm>
        </p:spPr>
        <p:txBody>
          <a:bodyPr anchor="b">
            <a:normAutofit/>
          </a:bodyPr>
          <a:lstStyle>
            <a:lvl1pPr algn="l">
              <a:defRPr sz="3200">
                <a:solidFill>
                  <a:schemeClr val="bg2"/>
                </a:solidFill>
              </a:defRPr>
            </a:lvl1pPr>
          </a:lstStyle>
          <a:p>
            <a:r>
              <a:rPr lang="en-US"/>
              <a:t>Click to edit Master title style</a:t>
            </a:r>
          </a:p>
        </p:txBody>
      </p:sp>
      <p:sp>
        <p:nvSpPr>
          <p:cNvPr id="3" name="Subtitle 2"/>
          <p:cNvSpPr>
            <a:spLocks noGrp="1"/>
          </p:cNvSpPr>
          <p:nvPr>
            <p:ph type="subTitle" idx="1"/>
          </p:nvPr>
        </p:nvSpPr>
        <p:spPr>
          <a:xfrm>
            <a:off x="252000" y="2129051"/>
            <a:ext cx="4333648" cy="1814299"/>
          </a:xfrm>
        </p:spPr>
        <p:txBody>
          <a:bodyPr/>
          <a:lstStyle>
            <a:lvl1pPr marL="0" indent="0" algn="l">
              <a:buNone/>
              <a:defRPr sz="180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8" name="Rectangle 7"/>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a:solidFill>
                  <a:schemeClr val="bg2"/>
                </a:solidFill>
              </a:rPr>
              <a:t>www.metoffice.gov.uk	</a:t>
            </a:r>
            <a:endParaRPr lang="en-GB" sz="800">
              <a:solidFill>
                <a:schemeClr val="bg2"/>
              </a:solidFill>
            </a:endParaRPr>
          </a:p>
        </p:txBody>
      </p:sp>
      <p:sp>
        <p:nvSpPr>
          <p:cNvPr id="9" name="Rectangle 8"/>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a:solidFill>
                  <a:schemeClr val="bg2"/>
                </a:solidFill>
              </a:rPr>
              <a:t>© Crown Copyright</a:t>
            </a:r>
            <a:r>
              <a:rPr lang="fr-BE" sz="800" baseline="0">
                <a:solidFill>
                  <a:schemeClr val="bg2"/>
                </a:solidFill>
              </a:rPr>
              <a:t> 2018 Met Office</a:t>
            </a:r>
            <a:endParaRPr lang="en-GB" sz="800">
              <a:solidFill>
                <a:schemeClr val="bg2"/>
              </a:solidFill>
            </a:endParaRPr>
          </a:p>
        </p:txBody>
      </p:sp>
      <p:pic>
        <p:nvPicPr>
          <p:cNvPr id="10" name="MO_MASTER_for_dark_backg_RBG.png"/>
          <p:cNvPicPr>
            <a:picLocks noChangeAspect="1"/>
          </p:cNvPicPr>
          <p:nvPr userDrawn="1"/>
        </p:nvPicPr>
        <p:blipFill>
          <a:blip r:embed="rId3" cstate="print"/>
          <a:stretch>
            <a:fillRect/>
          </a:stretch>
        </p:blipFill>
        <p:spPr>
          <a:xfrm>
            <a:off x="183600" y="54000"/>
            <a:ext cx="1803780" cy="565650"/>
          </a:xfrm>
          <a:prstGeom prst="rect">
            <a:avLst/>
          </a:prstGeom>
          <a:ln w="12700">
            <a:miter lim="400000"/>
          </a:ln>
        </p:spPr>
      </p:pic>
    </p:spTree>
    <p:extLst>
      <p:ext uri="{BB962C8B-B14F-4D97-AF65-F5344CB8AC3E}">
        <p14:creationId xmlns:p14="http://schemas.microsoft.com/office/powerpoint/2010/main" val="38743792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Divider - blue">
    <p:spTree>
      <p:nvGrpSpPr>
        <p:cNvPr id="1" name=""/>
        <p:cNvGrpSpPr/>
        <p:nvPr/>
      </p:nvGrpSpPr>
      <p:grpSpPr>
        <a:xfrm>
          <a:off x="0" y="0"/>
          <a:ext cx="0" cy="0"/>
          <a:chOff x="0" y="0"/>
          <a:chExt cx="0" cy="0"/>
        </a:xfrm>
      </p:grpSpPr>
      <p:sp>
        <p:nvSpPr>
          <p:cNvPr id="6" name="Rectangle 5"/>
          <p:cNvSpPr/>
          <p:nvPr userDrawn="1"/>
        </p:nvSpPr>
        <p:spPr>
          <a:xfrm>
            <a:off x="0" y="1728000"/>
            <a:ext cx="9144000" cy="34155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52000" y="699740"/>
            <a:ext cx="8640000" cy="900000"/>
          </a:xfrm>
        </p:spPr>
        <p:txBody>
          <a:bodyPr/>
          <a:lstStyle/>
          <a:p>
            <a:r>
              <a:rPr lang="en-US"/>
              <a:t>Click to edit Master title style</a:t>
            </a:r>
          </a:p>
        </p:txBody>
      </p:sp>
      <p:sp>
        <p:nvSpPr>
          <p:cNvPr id="3" name="Content Placeholder 2"/>
          <p:cNvSpPr>
            <a:spLocks noGrp="1"/>
          </p:cNvSpPr>
          <p:nvPr>
            <p:ph idx="1" hasCustomPrompt="1"/>
          </p:nvPr>
        </p:nvSpPr>
        <p:spPr>
          <a:xfrm>
            <a:off x="252000" y="1976400"/>
            <a:ext cx="8640000" cy="2631600"/>
          </a:xfrm>
        </p:spPr>
        <p:txBody>
          <a:bodyPr/>
          <a:lstStyle>
            <a:lvl1pPr marL="0" indent="0">
              <a:buNone/>
              <a:defRPr baseline="0">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add subtitle</a:t>
            </a:r>
          </a:p>
        </p:txBody>
      </p:sp>
      <p:sp>
        <p:nvSpPr>
          <p:cNvPr id="7" name="Rectangle 6"/>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a:solidFill>
                  <a:schemeClr val="bg2"/>
                </a:solidFill>
              </a:rPr>
              <a:t>	</a:t>
            </a:r>
            <a:endParaRPr lang="en-GB" sz="800">
              <a:solidFill>
                <a:schemeClr val="bg2"/>
              </a:solidFill>
            </a:endParaRPr>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a:p>
        </p:txBody>
      </p:sp>
    </p:spTree>
    <p:extLst>
      <p:ext uri="{BB962C8B-B14F-4D97-AF65-F5344CB8AC3E}">
        <p14:creationId xmlns:p14="http://schemas.microsoft.com/office/powerpoint/2010/main" val="3552118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Divider - red">
    <p:spTree>
      <p:nvGrpSpPr>
        <p:cNvPr id="1" name=""/>
        <p:cNvGrpSpPr/>
        <p:nvPr/>
      </p:nvGrpSpPr>
      <p:grpSpPr>
        <a:xfrm>
          <a:off x="0" y="0"/>
          <a:ext cx="0" cy="0"/>
          <a:chOff x="0" y="0"/>
          <a:chExt cx="0" cy="0"/>
        </a:xfrm>
      </p:grpSpPr>
      <p:sp>
        <p:nvSpPr>
          <p:cNvPr id="6" name="Rectangle 5"/>
          <p:cNvSpPr/>
          <p:nvPr userDrawn="1"/>
        </p:nvSpPr>
        <p:spPr>
          <a:xfrm>
            <a:off x="0" y="1728000"/>
            <a:ext cx="9144000" cy="34155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52000" y="699740"/>
            <a:ext cx="8640000" cy="900000"/>
          </a:xfrm>
        </p:spPr>
        <p:txBody>
          <a:bodyPr/>
          <a:lstStyle/>
          <a:p>
            <a:r>
              <a:rPr lang="en-US"/>
              <a:t>Click to edit Master title style</a:t>
            </a:r>
          </a:p>
        </p:txBody>
      </p:sp>
      <p:sp>
        <p:nvSpPr>
          <p:cNvPr id="3" name="Content Placeholder 2"/>
          <p:cNvSpPr>
            <a:spLocks noGrp="1"/>
          </p:cNvSpPr>
          <p:nvPr>
            <p:ph idx="1" hasCustomPrompt="1"/>
          </p:nvPr>
        </p:nvSpPr>
        <p:spPr>
          <a:xfrm>
            <a:off x="252000" y="1976400"/>
            <a:ext cx="8640000" cy="2631600"/>
          </a:xfrm>
        </p:spPr>
        <p:txBody>
          <a:bodyPr/>
          <a:lstStyle>
            <a:lvl1pPr marL="0" indent="0">
              <a:buNone/>
              <a:defRPr baseline="0"/>
            </a:lvl1pPr>
            <a:lvl2pPr marL="342900" indent="0">
              <a:buNone/>
              <a:defRPr/>
            </a:lvl2pPr>
            <a:lvl3pPr marL="685800" indent="0">
              <a:buNone/>
              <a:defRPr/>
            </a:lvl3pPr>
            <a:lvl4pPr marL="1028700" indent="0">
              <a:buNone/>
              <a:defRPr/>
            </a:lvl4pPr>
            <a:lvl5pPr marL="1371600" indent="0">
              <a:buNone/>
              <a:defRPr/>
            </a:lvl5pPr>
          </a:lstStyle>
          <a:p>
            <a:pPr lvl="0"/>
            <a:r>
              <a:rPr lang="en-US"/>
              <a:t>Click to add subtitle</a:t>
            </a:r>
          </a:p>
        </p:txBody>
      </p:sp>
      <p:sp>
        <p:nvSpPr>
          <p:cNvPr id="7" name="Rectangle 6"/>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a:solidFill>
                  <a:schemeClr val="tx1"/>
                </a:solidFill>
              </a:rPr>
              <a:t>	</a:t>
            </a:r>
            <a:endParaRPr lang="en-GB" sz="800">
              <a:solidFill>
                <a:schemeClr val="tx1"/>
              </a:solidFill>
            </a:endParaRPr>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a:p>
        </p:txBody>
      </p:sp>
    </p:spTree>
    <p:extLst>
      <p:ext uri="{BB962C8B-B14F-4D97-AF65-F5344CB8AC3E}">
        <p14:creationId xmlns:p14="http://schemas.microsoft.com/office/powerpoint/2010/main" val="31091542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Divider - teal">
    <p:spTree>
      <p:nvGrpSpPr>
        <p:cNvPr id="1" name=""/>
        <p:cNvGrpSpPr/>
        <p:nvPr/>
      </p:nvGrpSpPr>
      <p:grpSpPr>
        <a:xfrm>
          <a:off x="0" y="0"/>
          <a:ext cx="0" cy="0"/>
          <a:chOff x="0" y="0"/>
          <a:chExt cx="0" cy="0"/>
        </a:xfrm>
      </p:grpSpPr>
      <p:sp>
        <p:nvSpPr>
          <p:cNvPr id="6" name="Rectangle 5"/>
          <p:cNvSpPr/>
          <p:nvPr userDrawn="1"/>
        </p:nvSpPr>
        <p:spPr>
          <a:xfrm>
            <a:off x="0" y="1728000"/>
            <a:ext cx="9144000" cy="34155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52000" y="699740"/>
            <a:ext cx="8640000" cy="900000"/>
          </a:xfrm>
        </p:spPr>
        <p:txBody>
          <a:bodyPr/>
          <a:lstStyle/>
          <a:p>
            <a:r>
              <a:rPr lang="en-US"/>
              <a:t>Click to edit Master title style</a:t>
            </a:r>
          </a:p>
        </p:txBody>
      </p:sp>
      <p:sp>
        <p:nvSpPr>
          <p:cNvPr id="3" name="Content Placeholder 2"/>
          <p:cNvSpPr>
            <a:spLocks noGrp="1"/>
          </p:cNvSpPr>
          <p:nvPr>
            <p:ph idx="1" hasCustomPrompt="1"/>
          </p:nvPr>
        </p:nvSpPr>
        <p:spPr>
          <a:xfrm>
            <a:off x="252000" y="1976400"/>
            <a:ext cx="8640000" cy="2631600"/>
          </a:xfrm>
        </p:spPr>
        <p:txBody>
          <a:bodyPr/>
          <a:lstStyle>
            <a:lvl1pPr marL="0" indent="0">
              <a:buNone/>
              <a:defRPr baseline="0"/>
            </a:lvl1pPr>
            <a:lvl2pPr marL="342900" indent="0">
              <a:buNone/>
              <a:defRPr/>
            </a:lvl2pPr>
            <a:lvl3pPr marL="685800" indent="0">
              <a:buNone/>
              <a:defRPr/>
            </a:lvl3pPr>
            <a:lvl4pPr marL="1028700" indent="0">
              <a:buNone/>
              <a:defRPr/>
            </a:lvl4pPr>
            <a:lvl5pPr marL="1371600" indent="0">
              <a:buNone/>
              <a:defRPr/>
            </a:lvl5pPr>
          </a:lstStyle>
          <a:p>
            <a:pPr lvl="0"/>
            <a:r>
              <a:rPr lang="en-US"/>
              <a:t>Click to add subtitle</a:t>
            </a:r>
          </a:p>
        </p:txBody>
      </p:sp>
      <p:sp>
        <p:nvSpPr>
          <p:cNvPr id="7" name="Rectangle 6"/>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a:solidFill>
                  <a:schemeClr val="tx1"/>
                </a:solidFill>
              </a:rPr>
              <a:t>	</a:t>
            </a:r>
            <a:endParaRPr lang="en-GB" sz="800">
              <a:solidFill>
                <a:schemeClr val="tx1"/>
              </a:solidFill>
            </a:endParaRPr>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a:p>
        </p:txBody>
      </p:sp>
    </p:spTree>
    <p:extLst>
      <p:ext uri="{BB962C8B-B14F-4D97-AF65-F5344CB8AC3E}">
        <p14:creationId xmlns:p14="http://schemas.microsoft.com/office/powerpoint/2010/main" val="38613338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estion Contact">
    <p:spTree>
      <p:nvGrpSpPr>
        <p:cNvPr id="1" name=""/>
        <p:cNvGrpSpPr/>
        <p:nvPr/>
      </p:nvGrpSpPr>
      <p:grpSpPr>
        <a:xfrm>
          <a:off x="0" y="0"/>
          <a:ext cx="0" cy="0"/>
          <a:chOff x="0" y="0"/>
          <a:chExt cx="0" cy="0"/>
        </a:xfrm>
      </p:grpSpPr>
      <p:sp>
        <p:nvSpPr>
          <p:cNvPr id="6" name="Rectangle 5"/>
          <p:cNvSpPr/>
          <p:nvPr userDrawn="1"/>
        </p:nvSpPr>
        <p:spPr>
          <a:xfrm>
            <a:off x="0" y="1822593"/>
            <a:ext cx="9144000" cy="3415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lang="en-GB" sz="2000"/>
          </a:p>
        </p:txBody>
      </p:sp>
      <p:sp>
        <p:nvSpPr>
          <p:cNvPr id="2" name="Title 1"/>
          <p:cNvSpPr>
            <a:spLocks noGrp="1"/>
          </p:cNvSpPr>
          <p:nvPr>
            <p:ph type="title" hasCustomPrompt="1"/>
          </p:nvPr>
        </p:nvSpPr>
        <p:spPr>
          <a:xfrm>
            <a:off x="252000" y="699739"/>
            <a:ext cx="8640000" cy="900487"/>
          </a:xfrm>
        </p:spPr>
        <p:txBody>
          <a:bodyPr/>
          <a:lstStyle>
            <a:lvl1pPr>
              <a:defRPr/>
            </a:lvl1pPr>
          </a:lstStyle>
          <a:p>
            <a:r>
              <a:rPr lang="en-US"/>
              <a:t>Questions?</a:t>
            </a:r>
          </a:p>
        </p:txBody>
      </p:sp>
      <p:sp>
        <p:nvSpPr>
          <p:cNvPr id="7" name="Rectangle 6"/>
          <p:cNvSpPr/>
          <p:nvPr userDrawn="1"/>
        </p:nvSpPr>
        <p:spPr>
          <a:xfrm>
            <a:off x="0" y="482721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a:solidFill>
                  <a:schemeClr val="tx1"/>
                </a:solidFill>
              </a:rPr>
              <a:t>www.metoffice.gov.uk	</a:t>
            </a:r>
            <a:endParaRPr lang="en-GB" sz="800">
              <a:solidFill>
                <a:schemeClr val="tx1"/>
              </a:solidFill>
            </a:endParaRPr>
          </a:p>
        </p:txBody>
      </p:sp>
      <p:sp>
        <p:nvSpPr>
          <p:cNvPr id="8" name="Rectangle 7"/>
          <p:cNvSpPr/>
          <p:nvPr userDrawn="1"/>
        </p:nvSpPr>
        <p:spPr>
          <a:xfrm>
            <a:off x="4217158" y="482721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a:solidFill>
                  <a:schemeClr val="tx1"/>
                </a:solidFill>
              </a:rPr>
              <a:t>© Crown Copyright</a:t>
            </a:r>
            <a:r>
              <a:rPr lang="fr-BE" sz="800" baseline="0">
                <a:solidFill>
                  <a:schemeClr val="tx1"/>
                </a:solidFill>
              </a:rPr>
              <a:t> 2018, Met Office</a:t>
            </a:r>
            <a:endParaRPr lang="en-GB" sz="800">
              <a:solidFill>
                <a:schemeClr val="tx1"/>
              </a:solidFill>
            </a:endParaRPr>
          </a:p>
        </p:txBody>
      </p:sp>
      <p:sp>
        <p:nvSpPr>
          <p:cNvPr id="4" name="TextBox 3"/>
          <p:cNvSpPr txBox="1"/>
          <p:nvPr userDrawn="1"/>
        </p:nvSpPr>
        <p:spPr>
          <a:xfrm>
            <a:off x="246704" y="2004607"/>
            <a:ext cx="8640000" cy="338554"/>
          </a:xfrm>
          <a:prstGeom prst="rect">
            <a:avLst/>
          </a:prstGeom>
          <a:noFill/>
        </p:spPr>
        <p:txBody>
          <a:bodyPr wrap="square" rtlCol="0" anchor="ctr">
            <a:spAutoFit/>
          </a:bodyPr>
          <a:lstStyle/>
          <a:p>
            <a:r>
              <a:rPr lang="fr-BE" sz="1600"/>
              <a:t>For more information </a:t>
            </a:r>
            <a:r>
              <a:rPr lang="fr-BE" sz="1600" err="1"/>
              <a:t>please</a:t>
            </a:r>
            <a:r>
              <a:rPr lang="fr-BE" sz="1600"/>
              <a:t> contact</a:t>
            </a:r>
            <a:endParaRPr lang="en-GB" sz="1600"/>
          </a:p>
        </p:txBody>
      </p:sp>
      <p:sp>
        <p:nvSpPr>
          <p:cNvPr id="9" name="TextBox 8"/>
          <p:cNvSpPr txBox="1"/>
          <p:nvPr userDrawn="1"/>
        </p:nvSpPr>
        <p:spPr>
          <a:xfrm>
            <a:off x="786704" y="2616442"/>
            <a:ext cx="8100000" cy="360000"/>
          </a:xfrm>
          <a:prstGeom prst="rect">
            <a:avLst/>
          </a:prstGeom>
          <a:noFill/>
        </p:spPr>
        <p:txBody>
          <a:bodyPr wrap="square" rtlCol="0" anchor="ctr">
            <a:spAutoFit/>
          </a:bodyPr>
          <a:lstStyle/>
          <a:p>
            <a:pPr marL="0" indent="0">
              <a:buFont typeface="Arial" panose="020B0604020202020204" pitchFamily="34" charset="0"/>
              <a:buNone/>
            </a:pPr>
            <a:r>
              <a:rPr lang="fr-BE" sz="1600"/>
              <a:t>www.metoffice.gov.uk</a:t>
            </a:r>
            <a:endParaRPr lang="en-GB" sz="1600"/>
          </a:p>
        </p:txBody>
      </p:sp>
      <p:sp>
        <p:nvSpPr>
          <p:cNvPr id="10" name="Text Placeholder 9"/>
          <p:cNvSpPr>
            <a:spLocks noGrp="1"/>
          </p:cNvSpPr>
          <p:nvPr>
            <p:ph type="body" sz="quarter" idx="10" hasCustomPrompt="1"/>
          </p:nvPr>
        </p:nvSpPr>
        <p:spPr>
          <a:xfrm>
            <a:off x="786704" y="3994278"/>
            <a:ext cx="8100000" cy="360000"/>
          </a:xfrm>
        </p:spPr>
        <p:txBody>
          <a:bodyPr anchor="ctr">
            <a:normAutofit/>
          </a:bodyPr>
          <a:lstStyle>
            <a:lvl1pPr marL="0" indent="0">
              <a:buNone/>
              <a:defRPr sz="1600" baseline="0"/>
            </a:lvl1pPr>
          </a:lstStyle>
          <a:p>
            <a:pPr lvl="0"/>
            <a:r>
              <a:rPr lang="en-US"/>
              <a:t>Insert phone number here</a:t>
            </a:r>
            <a:endParaRPr lang="en-GB"/>
          </a:p>
        </p:txBody>
      </p:sp>
      <p:sp>
        <p:nvSpPr>
          <p:cNvPr id="14" name="Text Placeholder 9"/>
          <p:cNvSpPr>
            <a:spLocks noGrp="1"/>
          </p:cNvSpPr>
          <p:nvPr>
            <p:ph type="body" sz="quarter" idx="11" hasCustomPrompt="1"/>
          </p:nvPr>
        </p:nvSpPr>
        <p:spPr>
          <a:xfrm>
            <a:off x="786704" y="3308732"/>
            <a:ext cx="8100000" cy="360000"/>
          </a:xfrm>
        </p:spPr>
        <p:txBody>
          <a:bodyPr anchor="ctr">
            <a:normAutofit/>
          </a:bodyPr>
          <a:lstStyle>
            <a:lvl1pPr marL="0" indent="0">
              <a:buNone/>
              <a:defRPr sz="1600"/>
            </a:lvl1pPr>
          </a:lstStyle>
          <a:p>
            <a:pPr lvl="0"/>
            <a:r>
              <a:rPr lang="en-US"/>
              <a:t>Insert e-mail here</a:t>
            </a:r>
            <a:endParaRPr lang="en-GB"/>
          </a:p>
        </p:txBody>
      </p:sp>
      <p:pic>
        <p:nvPicPr>
          <p:cNvPr id="16" name="email-icon.png"/>
          <p:cNvPicPr>
            <a:picLocks noChangeAspect="1"/>
          </p:cNvPicPr>
          <p:nvPr userDrawn="1"/>
        </p:nvPicPr>
        <p:blipFill>
          <a:blip r:embed="rId2" cstate="print"/>
          <a:stretch>
            <a:fillRect/>
          </a:stretch>
        </p:blipFill>
        <p:spPr>
          <a:xfrm>
            <a:off x="379161" y="3293168"/>
            <a:ext cx="357677" cy="396000"/>
          </a:xfrm>
          <a:prstGeom prst="rect">
            <a:avLst/>
          </a:prstGeom>
          <a:ln w="12700">
            <a:miter lim="400000"/>
          </a:ln>
        </p:spPr>
      </p:pic>
      <p:pic>
        <p:nvPicPr>
          <p:cNvPr id="17" name="phone-icon.png"/>
          <p:cNvPicPr>
            <a:picLocks noChangeAspect="1"/>
          </p:cNvPicPr>
          <p:nvPr userDrawn="1"/>
        </p:nvPicPr>
        <p:blipFill>
          <a:blip r:embed="rId3" cstate="print"/>
          <a:stretch>
            <a:fillRect/>
          </a:stretch>
        </p:blipFill>
        <p:spPr>
          <a:xfrm>
            <a:off x="350419" y="3969028"/>
            <a:ext cx="415161" cy="396000"/>
          </a:xfrm>
          <a:prstGeom prst="rect">
            <a:avLst/>
          </a:prstGeom>
          <a:ln w="12700">
            <a:miter lim="400000"/>
          </a:ln>
        </p:spPr>
      </p:pic>
      <p:pic>
        <p:nvPicPr>
          <p:cNvPr id="18" name="web-icon.png"/>
          <p:cNvPicPr>
            <a:picLocks noChangeAspect="1"/>
          </p:cNvPicPr>
          <p:nvPr userDrawn="1"/>
        </p:nvPicPr>
        <p:blipFill>
          <a:blip r:embed="rId4" cstate="print"/>
          <a:stretch>
            <a:fillRect/>
          </a:stretch>
        </p:blipFill>
        <p:spPr>
          <a:xfrm>
            <a:off x="324000" y="2617307"/>
            <a:ext cx="467999" cy="396000"/>
          </a:xfrm>
          <a:prstGeom prst="rect">
            <a:avLst/>
          </a:prstGeom>
          <a:ln w="12700">
            <a:miter lim="400000"/>
          </a:ln>
        </p:spPr>
      </p:pic>
    </p:spTree>
    <p:extLst>
      <p:ext uri="{BB962C8B-B14F-4D97-AF65-F5344CB8AC3E}">
        <p14:creationId xmlns:p14="http://schemas.microsoft.com/office/powerpoint/2010/main" val="7202516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endParaRPr lang="en-GB"/>
          </a:p>
        </p:txBody>
      </p:sp>
      <p:sp>
        <p:nvSpPr>
          <p:cNvPr id="4" name="Rectangle 4"/>
          <p:cNvSpPr>
            <a:spLocks noGrp="1" noChangeArrowheads="1"/>
          </p:cNvSpPr>
          <p:nvPr>
            <p:ph type="ftr" sz="quarter" idx="10"/>
          </p:nvPr>
        </p:nvSpPr>
        <p:spPr>
          <a:ln/>
        </p:spPr>
        <p:txBody>
          <a:bodyPr/>
          <a:lstStyle>
            <a:lvl1pPr>
              <a:defRPr/>
            </a:lvl1pPr>
          </a:lstStyle>
          <a:p>
            <a:r>
              <a:rPr lang="en-GB" altLang="en-US">
                <a:solidFill>
                  <a:srgbClr val="000000"/>
                </a:solidFill>
              </a:rPr>
              <a:t>© Crown copyright   Met Office</a:t>
            </a:r>
            <a:endParaRPr lang="en-GB" altLang="en-US" sz="1050">
              <a:solidFill>
                <a:srgbClr val="000000"/>
              </a:solidFill>
              <a:latin typeface="Times" charset="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ftr" sz="quarter" idx="10"/>
          </p:nvPr>
        </p:nvSpPr>
        <p:spPr>
          <a:ln/>
        </p:spPr>
        <p:txBody>
          <a:bodyPr/>
          <a:lstStyle>
            <a:lvl1pPr>
              <a:defRPr/>
            </a:lvl1pPr>
          </a:lstStyle>
          <a:p>
            <a:r>
              <a:rPr lang="en-GB" altLang="en-US">
                <a:solidFill>
                  <a:srgbClr val="000000"/>
                </a:solidFill>
              </a:rPr>
              <a:t>© Crown copyright   Met Office</a:t>
            </a:r>
            <a:endParaRPr lang="en-GB" altLang="en-US" sz="1050">
              <a:solidFill>
                <a:srgbClr val="000000"/>
              </a:solidFill>
              <a:latin typeface="Times" charset="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ftr" sz="quarter" idx="10"/>
          </p:nvPr>
        </p:nvSpPr>
        <p:spPr>
          <a:ln/>
        </p:spPr>
        <p:txBody>
          <a:bodyPr/>
          <a:lstStyle>
            <a:lvl1pPr>
              <a:defRPr/>
            </a:lvl1pPr>
          </a:lstStyle>
          <a:p>
            <a:r>
              <a:rPr lang="en-GB" altLang="en-US">
                <a:solidFill>
                  <a:srgbClr val="000000"/>
                </a:solidFill>
              </a:rPr>
              <a:t>© Crown copyright   Met Office</a:t>
            </a:r>
            <a:endParaRPr lang="en-GB" altLang="en-US" sz="1050">
              <a:solidFill>
                <a:srgbClr val="000000"/>
              </a:solidFill>
              <a:latin typeface="Times" charset="0"/>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752600" y="1329929"/>
            <a:ext cx="3390900" cy="356354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295900" y="1329929"/>
            <a:ext cx="3390900" cy="356354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ftr" sz="quarter" idx="10"/>
          </p:nvPr>
        </p:nvSpPr>
        <p:spPr>
          <a:ln/>
        </p:spPr>
        <p:txBody>
          <a:bodyPr/>
          <a:lstStyle>
            <a:lvl1pPr>
              <a:defRPr/>
            </a:lvl1pPr>
          </a:lstStyle>
          <a:p>
            <a:r>
              <a:rPr lang="en-GB" altLang="en-US">
                <a:solidFill>
                  <a:srgbClr val="000000"/>
                </a:solidFill>
              </a:rPr>
              <a:t>© Crown copyright   Met Office</a:t>
            </a:r>
            <a:endParaRPr lang="en-GB" altLang="en-US" sz="1050">
              <a:solidFill>
                <a:srgbClr val="000000"/>
              </a:solidFill>
              <a:latin typeface="Times" charset="0"/>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ftr" sz="quarter" idx="10"/>
          </p:nvPr>
        </p:nvSpPr>
        <p:spPr>
          <a:ln/>
        </p:spPr>
        <p:txBody>
          <a:bodyPr/>
          <a:lstStyle>
            <a:lvl1pPr>
              <a:defRPr/>
            </a:lvl1pPr>
          </a:lstStyle>
          <a:p>
            <a:r>
              <a:rPr lang="en-GB" altLang="en-US">
                <a:solidFill>
                  <a:srgbClr val="000000"/>
                </a:solidFill>
              </a:rPr>
              <a:t>© Crown copyright   Met Office</a:t>
            </a:r>
            <a:endParaRPr lang="en-GB" altLang="en-US" sz="1050">
              <a:solidFill>
                <a:srgbClr val="000000"/>
              </a:solidFill>
              <a:latin typeface="Times" charset="0"/>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ftr" sz="quarter" idx="10"/>
          </p:nvPr>
        </p:nvSpPr>
        <p:spPr>
          <a:ln/>
        </p:spPr>
        <p:txBody>
          <a:bodyPr/>
          <a:lstStyle>
            <a:lvl1pPr>
              <a:defRPr/>
            </a:lvl1pPr>
          </a:lstStyle>
          <a:p>
            <a:r>
              <a:rPr lang="en-GB" altLang="en-US">
                <a:solidFill>
                  <a:srgbClr val="000000"/>
                </a:solidFill>
              </a:rPr>
              <a:t>© Crown copyright   Met Office</a:t>
            </a:r>
            <a:endParaRPr lang="en-GB" altLang="en-US" sz="1050">
              <a:solidFill>
                <a:srgbClr val="000000"/>
              </a:solidFill>
              <a:latin typeface="Times"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 option 3">
    <p:spTree>
      <p:nvGrpSpPr>
        <p:cNvPr id="1" name=""/>
        <p:cNvGrpSpPr/>
        <p:nvPr/>
      </p:nvGrpSpPr>
      <p:grpSpPr>
        <a:xfrm>
          <a:off x="0" y="0"/>
          <a:ext cx="0" cy="0"/>
          <a:chOff x="0" y="0"/>
          <a:chExt cx="0" cy="0"/>
        </a:xfrm>
      </p:grpSpPr>
      <p:pic>
        <p:nvPicPr>
          <p:cNvPr id="7" name="cover-backg-2.jpg"/>
          <p:cNvPicPr>
            <a:picLocks noChangeAspect="1"/>
          </p:cNvPicPr>
          <p:nvPr userDrawn="1"/>
        </p:nvPicPr>
        <p:blipFill>
          <a:blip r:embed="rId2" cstate="print"/>
          <a:stretch>
            <a:fillRect/>
          </a:stretch>
        </p:blipFill>
        <p:spPr>
          <a:xfrm>
            <a:off x="0" y="0"/>
            <a:ext cx="9161294" cy="5153228"/>
          </a:xfrm>
          <a:prstGeom prst="rect">
            <a:avLst/>
          </a:prstGeom>
          <a:ln w="12700">
            <a:miter lim="400000"/>
          </a:ln>
        </p:spPr>
      </p:pic>
      <p:sp>
        <p:nvSpPr>
          <p:cNvPr id="2" name="Title 1"/>
          <p:cNvSpPr>
            <a:spLocks noGrp="1"/>
          </p:cNvSpPr>
          <p:nvPr>
            <p:ph type="ctrTitle"/>
          </p:nvPr>
        </p:nvSpPr>
        <p:spPr>
          <a:xfrm>
            <a:off x="252000" y="698400"/>
            <a:ext cx="8640000" cy="1157696"/>
          </a:xfrm>
        </p:spPr>
        <p:txBody>
          <a:bodyPr anchor="b">
            <a:normAutofit/>
          </a:bodyPr>
          <a:lstStyle>
            <a:lvl1pPr algn="l">
              <a:defRPr sz="3200">
                <a:solidFill>
                  <a:schemeClr val="bg2"/>
                </a:solidFill>
              </a:defRPr>
            </a:lvl1pPr>
          </a:lstStyle>
          <a:p>
            <a:r>
              <a:rPr lang="en-US"/>
              <a:t>Click to edit Master title style</a:t>
            </a:r>
          </a:p>
        </p:txBody>
      </p:sp>
      <p:sp>
        <p:nvSpPr>
          <p:cNvPr id="3" name="Subtitle 2"/>
          <p:cNvSpPr>
            <a:spLocks noGrp="1"/>
          </p:cNvSpPr>
          <p:nvPr>
            <p:ph type="subTitle" idx="1"/>
          </p:nvPr>
        </p:nvSpPr>
        <p:spPr>
          <a:xfrm>
            <a:off x="252000" y="2129051"/>
            <a:ext cx="8640000" cy="1814299"/>
          </a:xfrm>
        </p:spPr>
        <p:txBody>
          <a:bodyPr/>
          <a:lstStyle>
            <a:lvl1pPr marL="0" indent="0" algn="l">
              <a:buNone/>
              <a:defRPr sz="180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8" name="Rectangle 7"/>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a:solidFill>
                  <a:schemeClr val="bg2"/>
                </a:solidFill>
              </a:rPr>
              <a:t>www.metoffice.gov.uk	</a:t>
            </a:r>
            <a:endParaRPr lang="en-GB" sz="800">
              <a:solidFill>
                <a:schemeClr val="bg2"/>
              </a:solidFill>
            </a:endParaRPr>
          </a:p>
        </p:txBody>
      </p:sp>
      <p:sp>
        <p:nvSpPr>
          <p:cNvPr id="9" name="Rectangle 8"/>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a:solidFill>
                  <a:schemeClr val="bg2"/>
                </a:solidFill>
              </a:rPr>
              <a:t>© Crown Copyright</a:t>
            </a:r>
            <a:r>
              <a:rPr lang="fr-BE" sz="800" baseline="0">
                <a:solidFill>
                  <a:schemeClr val="bg2"/>
                </a:solidFill>
              </a:rPr>
              <a:t> 2018, Met Office</a:t>
            </a:r>
            <a:endParaRPr lang="en-GB" sz="800">
              <a:solidFill>
                <a:schemeClr val="bg2"/>
              </a:solidFill>
            </a:endParaRPr>
          </a:p>
        </p:txBody>
      </p:sp>
      <p:pic>
        <p:nvPicPr>
          <p:cNvPr id="10" name="MO_MASTER_for_dark_backg_RBG.png"/>
          <p:cNvPicPr>
            <a:picLocks noChangeAspect="1"/>
          </p:cNvPicPr>
          <p:nvPr userDrawn="1"/>
        </p:nvPicPr>
        <p:blipFill>
          <a:blip r:embed="rId3" cstate="print"/>
          <a:stretch>
            <a:fillRect/>
          </a:stretch>
        </p:blipFill>
        <p:spPr>
          <a:xfrm>
            <a:off x="183600" y="54000"/>
            <a:ext cx="1803780" cy="565650"/>
          </a:xfrm>
          <a:prstGeom prst="rect">
            <a:avLst/>
          </a:prstGeom>
          <a:ln w="12700">
            <a:miter lim="400000"/>
          </a:ln>
        </p:spPr>
      </p:pic>
    </p:spTree>
    <p:extLst>
      <p:ext uri="{BB962C8B-B14F-4D97-AF65-F5344CB8AC3E}">
        <p14:creationId xmlns:p14="http://schemas.microsoft.com/office/powerpoint/2010/main" val="13450832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r>
              <a:rPr lang="en-GB" altLang="en-US">
                <a:solidFill>
                  <a:srgbClr val="000000"/>
                </a:solidFill>
              </a:rPr>
              <a:t>© Crown copyright   Met Office</a:t>
            </a:r>
            <a:endParaRPr lang="en-GB" altLang="en-US" sz="1050">
              <a:solidFill>
                <a:srgbClr val="000000"/>
              </a:solidFill>
              <a:latin typeface="Times" charset="0"/>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r>
              <a:rPr lang="en-GB" altLang="en-US">
                <a:solidFill>
                  <a:srgbClr val="000000"/>
                </a:solidFill>
              </a:rPr>
              <a:t>© Crown copyright   Met Office</a:t>
            </a:r>
            <a:endParaRPr lang="en-GB" altLang="en-US" sz="1050">
              <a:solidFill>
                <a:srgbClr val="000000"/>
              </a:solidFill>
              <a:latin typeface="Times" charset="0"/>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r>
              <a:rPr lang="en-GB" altLang="en-US">
                <a:solidFill>
                  <a:srgbClr val="000000"/>
                </a:solidFill>
              </a:rPr>
              <a:t>© Crown copyright   Met Office</a:t>
            </a:r>
            <a:endParaRPr lang="en-GB" altLang="en-US" sz="1050">
              <a:solidFill>
                <a:srgbClr val="000000"/>
              </a:solidFill>
              <a:latin typeface="Times" charset="0"/>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ftr" sz="quarter" idx="10"/>
          </p:nvPr>
        </p:nvSpPr>
        <p:spPr>
          <a:ln/>
        </p:spPr>
        <p:txBody>
          <a:bodyPr/>
          <a:lstStyle>
            <a:lvl1pPr>
              <a:defRPr/>
            </a:lvl1pPr>
          </a:lstStyle>
          <a:p>
            <a:r>
              <a:rPr lang="en-GB" altLang="en-US">
                <a:solidFill>
                  <a:srgbClr val="000000"/>
                </a:solidFill>
              </a:rPr>
              <a:t>© Crown copyright   Met Office</a:t>
            </a:r>
            <a:endParaRPr lang="en-GB" altLang="en-US" sz="1050">
              <a:solidFill>
                <a:srgbClr val="000000"/>
              </a:solidFill>
              <a:latin typeface="Times" charset="0"/>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0" y="260747"/>
            <a:ext cx="1733550" cy="463272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752600" y="260747"/>
            <a:ext cx="5048250" cy="46327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ftr" sz="quarter" idx="10"/>
          </p:nvPr>
        </p:nvSpPr>
        <p:spPr>
          <a:ln/>
        </p:spPr>
        <p:txBody>
          <a:bodyPr/>
          <a:lstStyle>
            <a:lvl1pPr>
              <a:defRPr/>
            </a:lvl1pPr>
          </a:lstStyle>
          <a:p>
            <a:r>
              <a:rPr lang="en-GB" altLang="en-US">
                <a:solidFill>
                  <a:srgbClr val="000000"/>
                </a:solidFill>
              </a:rPr>
              <a:t>© Crown copyright   Met Office</a:t>
            </a:r>
            <a:endParaRPr lang="en-GB" altLang="en-US" sz="1050">
              <a:solidFill>
                <a:srgbClr val="000000"/>
              </a:solidFill>
              <a:latin typeface="Times"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le slide - option 3">
    <p:spTree>
      <p:nvGrpSpPr>
        <p:cNvPr id="1" name=""/>
        <p:cNvGrpSpPr/>
        <p:nvPr/>
      </p:nvGrpSpPr>
      <p:grpSpPr>
        <a:xfrm>
          <a:off x="0" y="0"/>
          <a:ext cx="0" cy="0"/>
          <a:chOff x="0" y="0"/>
          <a:chExt cx="0" cy="0"/>
        </a:xfrm>
      </p:grpSpPr>
      <p:pic>
        <p:nvPicPr>
          <p:cNvPr id="7" name="cover-backg-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3" y="0"/>
            <a:ext cx="9155568" cy="5153228"/>
          </a:xfrm>
          <a:prstGeom prst="rect">
            <a:avLst/>
          </a:prstGeom>
          <a:ln w="12700">
            <a:miter lim="400000"/>
          </a:ln>
        </p:spPr>
      </p:pic>
      <p:sp>
        <p:nvSpPr>
          <p:cNvPr id="2" name="Title 1"/>
          <p:cNvSpPr>
            <a:spLocks noGrp="1"/>
          </p:cNvSpPr>
          <p:nvPr>
            <p:ph type="ctrTitle"/>
          </p:nvPr>
        </p:nvSpPr>
        <p:spPr>
          <a:xfrm>
            <a:off x="252000" y="698400"/>
            <a:ext cx="8640000" cy="1157696"/>
          </a:xfrm>
        </p:spPr>
        <p:txBody>
          <a:bodyPr anchor="b">
            <a:normAutofit/>
          </a:bodyPr>
          <a:lstStyle>
            <a:lvl1pPr algn="l">
              <a:defRPr sz="3200">
                <a:solidFill>
                  <a:schemeClr val="tx1"/>
                </a:solidFill>
              </a:defRPr>
            </a:lvl1pPr>
          </a:lstStyle>
          <a:p>
            <a:r>
              <a:rPr lang="en-US"/>
              <a:t>Click to edit Master title style</a:t>
            </a:r>
          </a:p>
        </p:txBody>
      </p:sp>
      <p:sp>
        <p:nvSpPr>
          <p:cNvPr id="3" name="Subtitle 2"/>
          <p:cNvSpPr>
            <a:spLocks noGrp="1"/>
          </p:cNvSpPr>
          <p:nvPr>
            <p:ph type="subTitle" idx="1"/>
          </p:nvPr>
        </p:nvSpPr>
        <p:spPr>
          <a:xfrm>
            <a:off x="252000" y="2129051"/>
            <a:ext cx="8640000" cy="1814299"/>
          </a:xfrm>
        </p:spPr>
        <p:txBody>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8" name="Rectangle 7"/>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a:solidFill>
                  <a:schemeClr val="tx1"/>
                </a:solidFill>
              </a:rPr>
              <a:t>www.metoffice.gov.uk</a:t>
            </a:r>
            <a:r>
              <a:rPr lang="fr-BE" sz="800">
                <a:solidFill>
                  <a:schemeClr val="bg2"/>
                </a:solidFill>
              </a:rPr>
              <a:t>	</a:t>
            </a:r>
            <a:endParaRPr lang="en-GB" sz="800">
              <a:solidFill>
                <a:schemeClr val="bg2"/>
              </a:solidFill>
            </a:endParaRPr>
          </a:p>
        </p:txBody>
      </p:sp>
      <p:sp>
        <p:nvSpPr>
          <p:cNvPr id="9" name="Rectangle 8"/>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a:solidFill>
                  <a:schemeClr val="tx1"/>
                </a:solidFill>
              </a:rPr>
              <a:t>© Crown Copyright</a:t>
            </a:r>
            <a:r>
              <a:rPr lang="fr-BE" sz="800" baseline="0">
                <a:solidFill>
                  <a:schemeClr val="tx1"/>
                </a:solidFill>
              </a:rPr>
              <a:t> 2018, Met Office</a:t>
            </a:r>
            <a:endParaRPr lang="en-GB" sz="800">
              <a:solidFill>
                <a:schemeClr val="tx1"/>
              </a:solidFill>
            </a:endParaRPr>
          </a:p>
        </p:txBody>
      </p:sp>
      <p:pic>
        <p:nvPicPr>
          <p:cNvPr id="11" name="MO_MASTER_black_mono_for_light_backg_RBG.png"/>
          <p:cNvPicPr>
            <a:picLocks noChangeAspect="1"/>
          </p:cNvPicPr>
          <p:nvPr userDrawn="1"/>
        </p:nvPicPr>
        <p:blipFill>
          <a:blip r:embed="rId3" cstate="print"/>
          <a:stretch>
            <a:fillRect/>
          </a:stretch>
        </p:blipFill>
        <p:spPr>
          <a:xfrm>
            <a:off x="183946" y="54592"/>
            <a:ext cx="1802343" cy="565200"/>
          </a:xfrm>
          <a:prstGeom prst="rect">
            <a:avLst/>
          </a:prstGeom>
          <a:ln w="12700">
            <a:miter lim="400000"/>
          </a:ln>
        </p:spPr>
      </p:pic>
    </p:spTree>
    <p:extLst>
      <p:ext uri="{BB962C8B-B14F-4D97-AF65-F5344CB8AC3E}">
        <p14:creationId xmlns:p14="http://schemas.microsoft.com/office/powerpoint/2010/main" val="2319510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 option 4">
    <p:spTree>
      <p:nvGrpSpPr>
        <p:cNvPr id="1" name=""/>
        <p:cNvGrpSpPr/>
        <p:nvPr/>
      </p:nvGrpSpPr>
      <p:grpSpPr>
        <a:xfrm>
          <a:off x="0" y="0"/>
          <a:ext cx="0" cy="0"/>
          <a:chOff x="0" y="0"/>
          <a:chExt cx="0" cy="0"/>
        </a:xfrm>
      </p:grpSpPr>
      <p:sp>
        <p:nvSpPr>
          <p:cNvPr id="2" name="Title 1"/>
          <p:cNvSpPr>
            <a:spLocks noGrp="1"/>
          </p:cNvSpPr>
          <p:nvPr>
            <p:ph type="ctrTitle"/>
          </p:nvPr>
        </p:nvSpPr>
        <p:spPr>
          <a:xfrm>
            <a:off x="252000" y="698400"/>
            <a:ext cx="8640000" cy="1157696"/>
          </a:xfrm>
        </p:spPr>
        <p:txBody>
          <a:bodyPr anchor="b">
            <a:normAutofit/>
          </a:bodyPr>
          <a:lstStyle>
            <a:lvl1pPr algn="l">
              <a:defRPr sz="3600">
                <a:solidFill>
                  <a:schemeClr val="tx1"/>
                </a:solidFill>
              </a:defRPr>
            </a:lvl1pPr>
          </a:lstStyle>
          <a:p>
            <a:r>
              <a:rPr lang="en-US"/>
              <a:t>Click to edit Master title style</a:t>
            </a:r>
          </a:p>
        </p:txBody>
      </p:sp>
      <p:sp>
        <p:nvSpPr>
          <p:cNvPr id="3" name="Subtitle 2"/>
          <p:cNvSpPr>
            <a:spLocks noGrp="1"/>
          </p:cNvSpPr>
          <p:nvPr>
            <p:ph type="subTitle" idx="1"/>
          </p:nvPr>
        </p:nvSpPr>
        <p:spPr>
          <a:xfrm>
            <a:off x="252000" y="2129051"/>
            <a:ext cx="8640000" cy="1814299"/>
          </a:xfrm>
        </p:spPr>
        <p:txBody>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Rectangle 4"/>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a:solidFill>
                  <a:schemeClr val="tx1"/>
                </a:solidFill>
              </a:rPr>
              <a:t>© Crown Copyright</a:t>
            </a:r>
            <a:r>
              <a:rPr lang="fr-BE" sz="800" baseline="0">
                <a:solidFill>
                  <a:schemeClr val="tx1"/>
                </a:solidFill>
              </a:rPr>
              <a:t> 2018, Met Office</a:t>
            </a:r>
            <a:endParaRPr lang="en-GB" sz="800">
              <a:solidFill>
                <a:schemeClr val="tx1"/>
              </a:solidFill>
            </a:endParaRPr>
          </a:p>
        </p:txBody>
      </p:sp>
      <p:sp>
        <p:nvSpPr>
          <p:cNvPr id="6" name="Rectangle 5"/>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a:solidFill>
                  <a:schemeClr val="tx1"/>
                </a:solidFill>
              </a:rPr>
              <a:t>www.metoffice.gov.uk</a:t>
            </a:r>
            <a:r>
              <a:rPr lang="fr-BE" sz="800">
                <a:solidFill>
                  <a:schemeClr val="bg2"/>
                </a:solidFill>
              </a:rPr>
              <a:t>	</a:t>
            </a:r>
            <a:endParaRPr lang="en-GB" sz="800">
              <a:solidFill>
                <a:schemeClr val="bg2"/>
              </a:solidFill>
            </a:endParaRPr>
          </a:p>
        </p:txBody>
      </p:sp>
    </p:spTree>
    <p:extLst>
      <p:ext uri="{BB962C8B-B14F-4D97-AF65-F5344CB8AC3E}">
        <p14:creationId xmlns:p14="http://schemas.microsoft.com/office/powerpoint/2010/main" val="3609362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_Title slide - option 4">
    <p:spTree>
      <p:nvGrpSpPr>
        <p:cNvPr id="1" name=""/>
        <p:cNvGrpSpPr/>
        <p:nvPr/>
      </p:nvGrpSpPr>
      <p:grpSpPr>
        <a:xfrm>
          <a:off x="0" y="0"/>
          <a:ext cx="0" cy="0"/>
          <a:chOff x="0" y="0"/>
          <a:chExt cx="0" cy="0"/>
        </a:xfrm>
      </p:grpSpPr>
      <p:sp>
        <p:nvSpPr>
          <p:cNvPr id="2" name="Title 1"/>
          <p:cNvSpPr>
            <a:spLocks noGrp="1"/>
          </p:cNvSpPr>
          <p:nvPr>
            <p:ph type="ctrTitle"/>
          </p:nvPr>
        </p:nvSpPr>
        <p:spPr>
          <a:xfrm>
            <a:off x="252000" y="698400"/>
            <a:ext cx="8640000" cy="1157696"/>
          </a:xfrm>
        </p:spPr>
        <p:txBody>
          <a:bodyPr anchor="b">
            <a:normAutofit/>
          </a:bodyPr>
          <a:lstStyle>
            <a:lvl1pPr algn="l">
              <a:defRPr sz="3600">
                <a:solidFill>
                  <a:schemeClr val="tx1"/>
                </a:solidFill>
              </a:defRPr>
            </a:lvl1pPr>
          </a:lstStyle>
          <a:p>
            <a:r>
              <a:rPr lang="en-US"/>
              <a:t>Click to edit Master title style</a:t>
            </a:r>
          </a:p>
        </p:txBody>
      </p:sp>
      <p:sp>
        <p:nvSpPr>
          <p:cNvPr id="3" name="Subtitle 2"/>
          <p:cNvSpPr>
            <a:spLocks noGrp="1"/>
          </p:cNvSpPr>
          <p:nvPr>
            <p:ph type="subTitle" idx="1"/>
          </p:nvPr>
        </p:nvSpPr>
        <p:spPr>
          <a:xfrm>
            <a:off x="252000" y="2129051"/>
            <a:ext cx="8640000" cy="1814299"/>
          </a:xfrm>
        </p:spPr>
        <p:txBody>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Rectangle 4"/>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a:solidFill>
                  <a:schemeClr val="tx1"/>
                </a:solidFill>
              </a:rPr>
              <a:t>© Crown Copyright</a:t>
            </a:r>
            <a:r>
              <a:rPr lang="fr-BE" sz="800" baseline="0">
                <a:solidFill>
                  <a:schemeClr val="tx1"/>
                </a:solidFill>
              </a:rPr>
              <a:t> 2018, Met Office</a:t>
            </a:r>
            <a:endParaRPr lang="en-GB" sz="800">
              <a:solidFill>
                <a:schemeClr val="tx1"/>
              </a:solidFill>
            </a:endParaRPr>
          </a:p>
        </p:txBody>
      </p:sp>
      <p:sp>
        <p:nvSpPr>
          <p:cNvPr id="6" name="Rectangle 5"/>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a:solidFill>
                  <a:schemeClr val="tx1"/>
                </a:solidFill>
              </a:rPr>
              <a:t>www.metoffice.gov.uk</a:t>
            </a:r>
            <a:r>
              <a:rPr lang="fr-BE" sz="800">
                <a:solidFill>
                  <a:schemeClr val="bg2"/>
                </a:solidFill>
              </a:rPr>
              <a:t>	</a:t>
            </a:r>
            <a:endParaRPr lang="en-GB" sz="800">
              <a:solidFill>
                <a:schemeClr val="bg2"/>
              </a:solidFill>
            </a:endParaRPr>
          </a:p>
        </p:txBody>
      </p:sp>
      <p:sp>
        <p:nvSpPr>
          <p:cNvPr id="7" name="Shape 48"/>
          <p:cNvSpPr/>
          <p:nvPr userDrawn="1"/>
        </p:nvSpPr>
        <p:spPr>
          <a:xfrm>
            <a:off x="-1" y="-6009"/>
            <a:ext cx="9144002" cy="687642"/>
          </a:xfrm>
          <a:prstGeom prst="rect">
            <a:avLst/>
          </a:prstGeom>
          <a:blipFill>
            <a:blip r:embed="rId2" cstate="print"/>
          </a:blipFill>
          <a:ln w="12700">
            <a:miter lim="400000"/>
          </a:ln>
          <a:extLst>
            <a:ext uri="{C572A759-6A51-4108-AA02-DFA0A04FC94B}">
              <ma14:wrappingTextBoxFlag xmlns:ma14="http://schemas.microsoft.com/office/mac/drawingml/2011/main" xmlns=""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a:ln>
                  <a:noFill/>
                </a:ln>
                <a:solidFill>
                  <a:srgbClr val="FFFFFF"/>
                </a:solidFill>
                <a:effectLst/>
                <a:uLnTx/>
                <a:uFillTx/>
                <a:latin typeface="Arial"/>
                <a:sym typeface="Helvetica Light"/>
              </a:rPr>
              <a:t>  </a:t>
            </a:r>
          </a:p>
        </p:txBody>
      </p:sp>
      <p:pic>
        <p:nvPicPr>
          <p:cNvPr id="9" name="MO_MASTER_for_dark_backg_RBG.png"/>
          <p:cNvPicPr>
            <a:picLocks noChangeAspect="1"/>
          </p:cNvPicPr>
          <p:nvPr userDrawn="1"/>
        </p:nvPicPr>
        <p:blipFill>
          <a:blip r:embed="rId3" cstate="print"/>
          <a:stretch>
            <a:fillRect/>
          </a:stretch>
        </p:blipFill>
        <p:spPr>
          <a:xfrm>
            <a:off x="183600" y="54000"/>
            <a:ext cx="1803780" cy="565650"/>
          </a:xfrm>
          <a:prstGeom prst="rect">
            <a:avLst/>
          </a:prstGeom>
          <a:ln w="12700">
            <a:miter lim="400000"/>
          </a:ln>
        </p:spPr>
      </p:pic>
    </p:spTree>
    <p:extLst>
      <p:ext uri="{BB962C8B-B14F-4D97-AF65-F5344CB8AC3E}">
        <p14:creationId xmlns:p14="http://schemas.microsoft.com/office/powerpoint/2010/main" val="3284869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 option 5">
    <p:spTree>
      <p:nvGrpSpPr>
        <p:cNvPr id="1" name=""/>
        <p:cNvGrpSpPr/>
        <p:nvPr/>
      </p:nvGrpSpPr>
      <p:grpSpPr>
        <a:xfrm>
          <a:off x="0" y="0"/>
          <a:ext cx="0" cy="0"/>
          <a:chOff x="0" y="0"/>
          <a:chExt cx="0" cy="0"/>
        </a:xfrm>
      </p:grpSpPr>
      <p:sp>
        <p:nvSpPr>
          <p:cNvPr id="2" name="Title 1"/>
          <p:cNvSpPr>
            <a:spLocks noGrp="1"/>
          </p:cNvSpPr>
          <p:nvPr>
            <p:ph type="ctrTitle"/>
          </p:nvPr>
        </p:nvSpPr>
        <p:spPr>
          <a:xfrm>
            <a:off x="252000" y="698400"/>
            <a:ext cx="8640000" cy="1157696"/>
          </a:xfrm>
        </p:spPr>
        <p:txBody>
          <a:bodyPr anchor="b">
            <a:normAutofit/>
          </a:bodyPr>
          <a:lstStyle>
            <a:lvl1pPr algn="l">
              <a:defRPr sz="3600">
                <a:solidFill>
                  <a:schemeClr val="tx1"/>
                </a:solidFill>
              </a:defRPr>
            </a:lvl1pPr>
          </a:lstStyle>
          <a:p>
            <a:r>
              <a:rPr lang="en-US"/>
              <a:t>Click to edit Master title style</a:t>
            </a:r>
          </a:p>
        </p:txBody>
      </p:sp>
      <p:sp>
        <p:nvSpPr>
          <p:cNvPr id="3" name="Subtitle 2"/>
          <p:cNvSpPr>
            <a:spLocks noGrp="1"/>
          </p:cNvSpPr>
          <p:nvPr>
            <p:ph type="subTitle" idx="1"/>
          </p:nvPr>
        </p:nvSpPr>
        <p:spPr>
          <a:xfrm>
            <a:off x="252000" y="2129051"/>
            <a:ext cx="8640000" cy="1814299"/>
          </a:xfrm>
        </p:spPr>
        <p:txBody>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Shape 64"/>
          <p:cNvSpPr/>
          <p:nvPr userDrawn="1"/>
        </p:nvSpPr>
        <p:spPr>
          <a:xfrm flipV="1">
            <a:off x="2141935"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2A2A2A"/>
              </a:solidFill>
              <a:effectLst/>
              <a:uLnTx/>
              <a:uFillTx/>
              <a:latin typeface="Arial"/>
              <a:sym typeface="Helvetica Light"/>
            </a:endParaRPr>
          </a:p>
        </p:txBody>
      </p:sp>
      <p:sp>
        <p:nvSpPr>
          <p:cNvPr id="5" name="Shape 68"/>
          <p:cNvSpPr/>
          <p:nvPr userDrawn="1"/>
        </p:nvSpPr>
        <p:spPr>
          <a:xfrm>
            <a:off x="7531089" y="204551"/>
            <a:ext cx="1360911" cy="270000"/>
          </a:xfrm>
          <a:prstGeom prst="rect">
            <a:avLst/>
          </a:prstGeom>
          <a:ln w="12700">
            <a:miter lim="400000"/>
          </a:ln>
          <a:extLst>
            <a:ext uri="{C572A759-6A51-4108-AA02-DFA0A04FC94B}">
              <ma14:wrappingTextBoxFlag xmlns:ma14="http://schemas.microsoft.com/office/mac/drawingml/2011/main" xmlns="" val="1"/>
            </a:ext>
          </a:extLst>
        </p:spPr>
        <p:txBody>
          <a:bodyPr lIns="26789" tIns="26789" rIns="26789" bIns="26789"/>
          <a:lstStyle/>
          <a:p>
            <a:pPr marL="0" marR="0" lvl="0" indent="0" algn="l" defTabSz="342900" rtl="0" eaLnBrk="1" fontAlgn="auto" latinLnBrk="0" hangingPunct="0">
              <a:lnSpc>
                <a:spcPct val="90000"/>
              </a:lnSpc>
              <a:spcBef>
                <a:spcPts val="300"/>
              </a:spcBef>
              <a:spcAft>
                <a:spcPts val="0"/>
              </a:spcAft>
              <a:buClrTx/>
              <a:buSzTx/>
              <a:buFontTx/>
              <a:buNone/>
              <a:tabLst/>
              <a:defRPr sz="2100">
                <a:solidFill>
                  <a:srgbClr val="2A2A2A"/>
                </a:solidFill>
                <a:latin typeface="Arial"/>
                <a:ea typeface="Arial"/>
                <a:cs typeface="Arial"/>
                <a:sym typeface="Arial"/>
              </a:defRPr>
            </a:pPr>
            <a:r>
              <a:rPr kumimoji="0" sz="800" b="0" i="0" u="none" strike="noStrike" kern="0" cap="none" spc="0" normalizeH="0" baseline="0" noProof="0">
                <a:ln>
                  <a:noFill/>
                </a:ln>
                <a:solidFill>
                  <a:srgbClr val="2A2A2A"/>
                </a:solidFill>
                <a:effectLst/>
                <a:uLnTx/>
                <a:uFillTx/>
                <a:latin typeface="Arial"/>
                <a:cs typeface="Arial"/>
                <a:sym typeface="Arial"/>
              </a:rPr>
              <a:t>Working together </a:t>
            </a:r>
            <a:br>
              <a:rPr kumimoji="0" sz="800" b="0" i="0" u="none" strike="noStrike" kern="0" cap="none" spc="0" normalizeH="0" baseline="0" noProof="0">
                <a:ln>
                  <a:noFill/>
                </a:ln>
                <a:solidFill>
                  <a:srgbClr val="2A2A2A"/>
                </a:solidFill>
                <a:effectLst/>
                <a:uLnTx/>
                <a:uFillTx/>
                <a:latin typeface="Arial"/>
                <a:cs typeface="Arial"/>
                <a:sym typeface="Arial"/>
              </a:rPr>
            </a:br>
            <a:r>
              <a:rPr kumimoji="0" sz="800" b="0" i="0" u="none" strike="noStrike" kern="0" cap="none" spc="0" normalizeH="0" baseline="0" noProof="0">
                <a:ln>
                  <a:noFill/>
                </a:ln>
                <a:solidFill>
                  <a:srgbClr val="2A2A2A"/>
                </a:solidFill>
                <a:effectLst/>
                <a:uLnTx/>
                <a:uFillTx/>
                <a:latin typeface="Arial"/>
                <a:cs typeface="Arial"/>
                <a:sym typeface="Arial"/>
              </a:rPr>
              <a:t>(enter working relationship)</a:t>
            </a:r>
          </a:p>
        </p:txBody>
      </p:sp>
      <p:sp>
        <p:nvSpPr>
          <p:cNvPr id="6" name="Shape 69"/>
          <p:cNvSpPr>
            <a:spLocks noGrp="1"/>
          </p:cNvSpPr>
          <p:nvPr>
            <p:ph type="pic" sz="quarter" idx="13"/>
          </p:nvPr>
        </p:nvSpPr>
        <p:spPr>
          <a:xfrm>
            <a:off x="2227171" y="204551"/>
            <a:ext cx="1176126" cy="270000"/>
          </a:xfrm>
          <a:prstGeom prst="rect">
            <a:avLst/>
          </a:prstGeom>
          <a:noFill/>
          <a:ln>
            <a:noFill/>
          </a:ln>
        </p:spPr>
        <p:txBody>
          <a:bodyPr wrap="square" lIns="68579" tIns="34289" rIns="68579" bIns="34289" anchor="t">
            <a:noAutofit/>
          </a:bodyPr>
          <a:lstStyle>
            <a:lvl1pPr marL="0" indent="0">
              <a:buNone/>
              <a:defRPr sz="800">
                <a:latin typeface="+mn-lt"/>
              </a:defRPr>
            </a:lvl1pPr>
          </a:lstStyle>
          <a:p>
            <a:r>
              <a:rPr lang="en-US"/>
              <a:t>Click icon to add picture</a:t>
            </a:r>
            <a:endParaRPr lang="en-GB"/>
          </a:p>
        </p:txBody>
      </p:sp>
      <p:sp>
        <p:nvSpPr>
          <p:cNvPr id="7" name="Shape 70"/>
          <p:cNvSpPr>
            <a:spLocks noGrp="1"/>
          </p:cNvSpPr>
          <p:nvPr>
            <p:ph type="pic" sz="quarter" idx="14"/>
          </p:nvPr>
        </p:nvSpPr>
        <p:spPr>
          <a:xfrm>
            <a:off x="3577935"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a:p>
        </p:txBody>
      </p:sp>
      <p:sp>
        <p:nvSpPr>
          <p:cNvPr id="8" name="Shape 71"/>
          <p:cNvSpPr>
            <a:spLocks noGrp="1"/>
          </p:cNvSpPr>
          <p:nvPr>
            <p:ph type="pic" sz="quarter" idx="15"/>
          </p:nvPr>
        </p:nvSpPr>
        <p:spPr>
          <a:xfrm>
            <a:off x="4928103"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a:p>
        </p:txBody>
      </p:sp>
      <p:sp>
        <p:nvSpPr>
          <p:cNvPr id="9" name="Shape 64"/>
          <p:cNvSpPr/>
          <p:nvPr userDrawn="1"/>
        </p:nvSpPr>
        <p:spPr>
          <a:xfrm flipV="1">
            <a:off x="3490913"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2A2A2A"/>
              </a:solidFill>
              <a:effectLst/>
              <a:uLnTx/>
              <a:uFillTx/>
              <a:latin typeface="Arial"/>
              <a:sym typeface="Helvetica Light"/>
            </a:endParaRPr>
          </a:p>
        </p:txBody>
      </p:sp>
      <p:sp>
        <p:nvSpPr>
          <p:cNvPr id="10" name="Shape 64"/>
          <p:cNvSpPr/>
          <p:nvPr userDrawn="1"/>
        </p:nvSpPr>
        <p:spPr>
          <a:xfrm flipV="1">
            <a:off x="4842272"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2A2A2A"/>
              </a:solidFill>
              <a:effectLst/>
              <a:uLnTx/>
              <a:uFillTx/>
              <a:latin typeface="Arial"/>
              <a:sym typeface="Helvetica Light"/>
            </a:endParaRPr>
          </a:p>
        </p:txBody>
      </p:sp>
      <p:sp>
        <p:nvSpPr>
          <p:cNvPr id="11" name="Shape 64"/>
          <p:cNvSpPr/>
          <p:nvPr userDrawn="1"/>
        </p:nvSpPr>
        <p:spPr>
          <a:xfrm flipV="1">
            <a:off x="6192441"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2A2A2A"/>
              </a:solidFill>
              <a:effectLst/>
              <a:uLnTx/>
              <a:uFillTx/>
              <a:latin typeface="Arial"/>
              <a:sym typeface="Helvetica Light"/>
            </a:endParaRPr>
          </a:p>
        </p:txBody>
      </p:sp>
      <p:sp>
        <p:nvSpPr>
          <p:cNvPr id="12" name="Shape 71"/>
          <p:cNvSpPr>
            <a:spLocks noGrp="1"/>
          </p:cNvSpPr>
          <p:nvPr>
            <p:ph type="pic" sz="quarter" idx="17"/>
          </p:nvPr>
        </p:nvSpPr>
        <p:spPr>
          <a:xfrm>
            <a:off x="6273702"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a:p>
        </p:txBody>
      </p:sp>
      <p:sp>
        <p:nvSpPr>
          <p:cNvPr id="13" name="Rectangle 12"/>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a:solidFill>
                  <a:schemeClr val="tx1"/>
                </a:solidFill>
              </a:rPr>
              <a:t>www.metoffice.gov.uk</a:t>
            </a:r>
            <a:r>
              <a:rPr lang="fr-BE" sz="800">
                <a:solidFill>
                  <a:schemeClr val="bg2"/>
                </a:solidFill>
              </a:rPr>
              <a:t>	</a:t>
            </a:r>
            <a:endParaRPr lang="en-GB" sz="800">
              <a:solidFill>
                <a:schemeClr val="bg2"/>
              </a:solidFill>
            </a:endParaRPr>
          </a:p>
        </p:txBody>
      </p:sp>
      <p:sp>
        <p:nvSpPr>
          <p:cNvPr id="14" name="Rectangle 13"/>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a:solidFill>
                  <a:schemeClr val="tx1"/>
                </a:solidFill>
              </a:rPr>
              <a:t>© Crown Copyright</a:t>
            </a:r>
            <a:r>
              <a:rPr lang="fr-BE" sz="800" baseline="0">
                <a:solidFill>
                  <a:schemeClr val="tx1"/>
                </a:solidFill>
              </a:rPr>
              <a:t> 2018, Met Office</a:t>
            </a:r>
            <a:endParaRPr lang="en-GB" sz="800">
              <a:solidFill>
                <a:schemeClr val="tx1"/>
              </a:solidFill>
            </a:endParaRPr>
          </a:p>
        </p:txBody>
      </p:sp>
    </p:spTree>
    <p:extLst>
      <p:ext uri="{BB962C8B-B14F-4D97-AF65-F5344CB8AC3E}">
        <p14:creationId xmlns:p14="http://schemas.microsoft.com/office/powerpoint/2010/main" val="2319979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 option 5">
    <p:spTree>
      <p:nvGrpSpPr>
        <p:cNvPr id="1" name=""/>
        <p:cNvGrpSpPr/>
        <p:nvPr/>
      </p:nvGrpSpPr>
      <p:grpSpPr>
        <a:xfrm>
          <a:off x="0" y="0"/>
          <a:ext cx="0" cy="0"/>
          <a:chOff x="0" y="0"/>
          <a:chExt cx="0" cy="0"/>
        </a:xfrm>
      </p:grpSpPr>
      <p:sp>
        <p:nvSpPr>
          <p:cNvPr id="15" name="Shape 48"/>
          <p:cNvSpPr/>
          <p:nvPr userDrawn="1"/>
        </p:nvSpPr>
        <p:spPr>
          <a:xfrm>
            <a:off x="-1" y="-6009"/>
            <a:ext cx="9144002" cy="687642"/>
          </a:xfrm>
          <a:prstGeom prst="rect">
            <a:avLst/>
          </a:prstGeom>
          <a:blipFill>
            <a:blip r:embed="rId2" cstate="print"/>
          </a:blipFill>
          <a:ln w="12700">
            <a:miter lim="400000"/>
          </a:ln>
          <a:extLst>
            <a:ext uri="{C572A759-6A51-4108-AA02-DFA0A04FC94B}">
              <ma14:wrappingTextBoxFlag xmlns:ma14="http://schemas.microsoft.com/office/mac/drawingml/2011/main" xmlns=""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a:ln>
                  <a:noFill/>
                </a:ln>
                <a:solidFill>
                  <a:srgbClr val="FFFFFF"/>
                </a:solidFill>
                <a:effectLst/>
                <a:uLnTx/>
                <a:uFillTx/>
                <a:latin typeface="Arial"/>
                <a:sym typeface="Helvetica Light"/>
              </a:rPr>
              <a:t>  </a:t>
            </a:r>
          </a:p>
        </p:txBody>
      </p:sp>
      <p:sp>
        <p:nvSpPr>
          <p:cNvPr id="2" name="Title 1"/>
          <p:cNvSpPr>
            <a:spLocks noGrp="1"/>
          </p:cNvSpPr>
          <p:nvPr>
            <p:ph type="ctrTitle"/>
          </p:nvPr>
        </p:nvSpPr>
        <p:spPr>
          <a:xfrm>
            <a:off x="252000" y="698400"/>
            <a:ext cx="8640000" cy="1157696"/>
          </a:xfrm>
        </p:spPr>
        <p:txBody>
          <a:bodyPr anchor="b">
            <a:normAutofit/>
          </a:bodyPr>
          <a:lstStyle>
            <a:lvl1pPr algn="l">
              <a:defRPr sz="3600">
                <a:solidFill>
                  <a:schemeClr val="tx1"/>
                </a:solidFill>
              </a:defRPr>
            </a:lvl1pPr>
          </a:lstStyle>
          <a:p>
            <a:r>
              <a:rPr lang="en-US"/>
              <a:t>Click to edit Master title style</a:t>
            </a:r>
          </a:p>
        </p:txBody>
      </p:sp>
      <p:sp>
        <p:nvSpPr>
          <p:cNvPr id="3" name="Subtitle 2"/>
          <p:cNvSpPr>
            <a:spLocks noGrp="1"/>
          </p:cNvSpPr>
          <p:nvPr>
            <p:ph type="subTitle" idx="1"/>
          </p:nvPr>
        </p:nvSpPr>
        <p:spPr>
          <a:xfrm>
            <a:off x="252000" y="2129051"/>
            <a:ext cx="8640000" cy="1814299"/>
          </a:xfrm>
        </p:spPr>
        <p:txBody>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Shape 64"/>
          <p:cNvSpPr/>
          <p:nvPr userDrawn="1"/>
        </p:nvSpPr>
        <p:spPr>
          <a:xfrm flipV="1">
            <a:off x="2141935"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2A2A2A"/>
              </a:solidFill>
              <a:effectLst/>
              <a:uLnTx/>
              <a:uFillTx/>
              <a:latin typeface="Arial"/>
              <a:sym typeface="Helvetica Light"/>
            </a:endParaRPr>
          </a:p>
        </p:txBody>
      </p:sp>
      <p:sp>
        <p:nvSpPr>
          <p:cNvPr id="6" name="Shape 69"/>
          <p:cNvSpPr>
            <a:spLocks noGrp="1"/>
          </p:cNvSpPr>
          <p:nvPr>
            <p:ph type="pic" sz="quarter" idx="13"/>
          </p:nvPr>
        </p:nvSpPr>
        <p:spPr>
          <a:xfrm>
            <a:off x="2227171" y="204551"/>
            <a:ext cx="1176126" cy="270000"/>
          </a:xfrm>
          <a:prstGeom prst="rect">
            <a:avLst/>
          </a:prstGeom>
          <a:noFill/>
          <a:ln>
            <a:noFill/>
          </a:ln>
        </p:spPr>
        <p:txBody>
          <a:bodyPr wrap="square" lIns="68579" tIns="34289" rIns="68579" bIns="34289" anchor="t">
            <a:noAutofit/>
          </a:bodyPr>
          <a:lstStyle>
            <a:lvl1pPr marL="0" indent="0">
              <a:buNone/>
              <a:defRPr sz="800">
                <a:latin typeface="+mn-lt"/>
              </a:defRPr>
            </a:lvl1pPr>
          </a:lstStyle>
          <a:p>
            <a:r>
              <a:rPr lang="en-US"/>
              <a:t>Click icon to add picture</a:t>
            </a:r>
            <a:endParaRPr lang="en-GB"/>
          </a:p>
        </p:txBody>
      </p:sp>
      <p:sp>
        <p:nvSpPr>
          <p:cNvPr id="7" name="Shape 70"/>
          <p:cNvSpPr>
            <a:spLocks noGrp="1"/>
          </p:cNvSpPr>
          <p:nvPr>
            <p:ph type="pic" sz="quarter" idx="14"/>
          </p:nvPr>
        </p:nvSpPr>
        <p:spPr>
          <a:xfrm>
            <a:off x="3577935"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a:p>
        </p:txBody>
      </p:sp>
      <p:sp>
        <p:nvSpPr>
          <p:cNvPr id="8" name="Shape 71"/>
          <p:cNvSpPr>
            <a:spLocks noGrp="1"/>
          </p:cNvSpPr>
          <p:nvPr>
            <p:ph type="pic" sz="quarter" idx="15"/>
          </p:nvPr>
        </p:nvSpPr>
        <p:spPr>
          <a:xfrm>
            <a:off x="4928103"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a:p>
        </p:txBody>
      </p:sp>
      <p:sp>
        <p:nvSpPr>
          <p:cNvPr id="9" name="Shape 64"/>
          <p:cNvSpPr/>
          <p:nvPr userDrawn="1"/>
        </p:nvSpPr>
        <p:spPr>
          <a:xfrm flipV="1">
            <a:off x="3490913"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2A2A2A"/>
              </a:solidFill>
              <a:effectLst/>
              <a:uLnTx/>
              <a:uFillTx/>
              <a:latin typeface="Arial"/>
              <a:sym typeface="Helvetica Light"/>
            </a:endParaRPr>
          </a:p>
        </p:txBody>
      </p:sp>
      <p:sp>
        <p:nvSpPr>
          <p:cNvPr id="10" name="Shape 64"/>
          <p:cNvSpPr/>
          <p:nvPr userDrawn="1"/>
        </p:nvSpPr>
        <p:spPr>
          <a:xfrm flipV="1">
            <a:off x="4842272"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2A2A2A"/>
              </a:solidFill>
              <a:effectLst/>
              <a:uLnTx/>
              <a:uFillTx/>
              <a:latin typeface="Arial"/>
              <a:sym typeface="Helvetica Light"/>
            </a:endParaRPr>
          </a:p>
        </p:txBody>
      </p:sp>
      <p:sp>
        <p:nvSpPr>
          <p:cNvPr id="11" name="Shape 64"/>
          <p:cNvSpPr/>
          <p:nvPr userDrawn="1"/>
        </p:nvSpPr>
        <p:spPr>
          <a:xfrm flipV="1">
            <a:off x="6192441"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2A2A2A"/>
              </a:solidFill>
              <a:effectLst/>
              <a:uLnTx/>
              <a:uFillTx/>
              <a:latin typeface="Arial"/>
              <a:sym typeface="Helvetica Light"/>
            </a:endParaRPr>
          </a:p>
        </p:txBody>
      </p:sp>
      <p:sp>
        <p:nvSpPr>
          <p:cNvPr id="12" name="Shape 71"/>
          <p:cNvSpPr>
            <a:spLocks noGrp="1"/>
          </p:cNvSpPr>
          <p:nvPr>
            <p:ph type="pic" sz="quarter" idx="17"/>
          </p:nvPr>
        </p:nvSpPr>
        <p:spPr>
          <a:xfrm>
            <a:off x="6273702"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a:p>
        </p:txBody>
      </p:sp>
      <p:sp>
        <p:nvSpPr>
          <p:cNvPr id="13" name="Rectangle 12"/>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a:solidFill>
                  <a:schemeClr val="tx1"/>
                </a:solidFill>
              </a:rPr>
              <a:t>www.metoffice.gov.uk</a:t>
            </a:r>
            <a:r>
              <a:rPr lang="fr-BE" sz="800">
                <a:solidFill>
                  <a:schemeClr val="bg2"/>
                </a:solidFill>
              </a:rPr>
              <a:t>	</a:t>
            </a:r>
            <a:endParaRPr lang="en-GB" sz="800">
              <a:solidFill>
                <a:schemeClr val="bg2"/>
              </a:solidFill>
            </a:endParaRPr>
          </a:p>
        </p:txBody>
      </p:sp>
      <p:sp>
        <p:nvSpPr>
          <p:cNvPr id="14" name="Rectangle 13"/>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a:solidFill>
                  <a:schemeClr val="tx1"/>
                </a:solidFill>
              </a:rPr>
              <a:t>© Crown Copyright</a:t>
            </a:r>
            <a:r>
              <a:rPr lang="fr-BE" sz="800" baseline="0">
                <a:solidFill>
                  <a:schemeClr val="tx1"/>
                </a:solidFill>
              </a:rPr>
              <a:t> 2018, Met Office</a:t>
            </a:r>
            <a:endParaRPr lang="en-GB" sz="800">
              <a:solidFill>
                <a:schemeClr val="tx1"/>
              </a:solidFill>
            </a:endParaRPr>
          </a:p>
        </p:txBody>
      </p:sp>
      <p:sp>
        <p:nvSpPr>
          <p:cNvPr id="5" name="Shape 68"/>
          <p:cNvSpPr/>
          <p:nvPr userDrawn="1"/>
        </p:nvSpPr>
        <p:spPr>
          <a:xfrm>
            <a:off x="7531089" y="204551"/>
            <a:ext cx="1360911" cy="270000"/>
          </a:xfrm>
          <a:prstGeom prst="rect">
            <a:avLst/>
          </a:prstGeom>
          <a:ln w="12700">
            <a:miter lim="400000"/>
          </a:ln>
          <a:extLst>
            <a:ext uri="{C572A759-6A51-4108-AA02-DFA0A04FC94B}">
              <ma14:wrappingTextBoxFlag xmlns:ma14="http://schemas.microsoft.com/office/mac/drawingml/2011/main" xmlns="" val="1"/>
            </a:ext>
          </a:extLst>
        </p:spPr>
        <p:txBody>
          <a:bodyPr lIns="26789" tIns="26789" rIns="26789" bIns="26789"/>
          <a:lstStyle/>
          <a:p>
            <a:pPr marL="0" marR="0" lvl="0" indent="0" algn="l" defTabSz="342900" rtl="0" eaLnBrk="1" fontAlgn="auto" latinLnBrk="0" hangingPunct="0">
              <a:lnSpc>
                <a:spcPct val="90000"/>
              </a:lnSpc>
              <a:spcBef>
                <a:spcPts val="300"/>
              </a:spcBef>
              <a:spcAft>
                <a:spcPts val="0"/>
              </a:spcAft>
              <a:buClrTx/>
              <a:buSzTx/>
              <a:buFontTx/>
              <a:buNone/>
              <a:tabLst/>
              <a:defRPr sz="2100">
                <a:solidFill>
                  <a:srgbClr val="2A2A2A"/>
                </a:solidFill>
                <a:latin typeface="Arial"/>
                <a:ea typeface="Arial"/>
                <a:cs typeface="Arial"/>
                <a:sym typeface="Arial"/>
              </a:defRPr>
            </a:pPr>
            <a:r>
              <a:rPr kumimoji="0" sz="800" b="0" i="0" u="none" strike="noStrike" kern="0" cap="none" spc="0" normalizeH="0" baseline="0" noProof="0">
                <a:ln>
                  <a:noFill/>
                </a:ln>
                <a:solidFill>
                  <a:schemeClr val="accent6"/>
                </a:solidFill>
                <a:effectLst/>
                <a:uLnTx/>
                <a:uFillTx/>
                <a:latin typeface="Arial"/>
                <a:cs typeface="Arial"/>
                <a:sym typeface="Arial"/>
              </a:rPr>
              <a:t>Working together </a:t>
            </a:r>
            <a:br>
              <a:rPr kumimoji="0" sz="800" b="0" i="0" u="none" strike="noStrike" kern="0" cap="none" spc="0" normalizeH="0" baseline="0" noProof="0">
                <a:ln>
                  <a:noFill/>
                </a:ln>
                <a:solidFill>
                  <a:schemeClr val="accent6"/>
                </a:solidFill>
                <a:effectLst/>
                <a:uLnTx/>
                <a:uFillTx/>
                <a:latin typeface="Arial"/>
                <a:cs typeface="Arial"/>
                <a:sym typeface="Arial"/>
              </a:rPr>
            </a:br>
            <a:r>
              <a:rPr kumimoji="0" sz="800" b="0" i="0" u="none" strike="noStrike" kern="0" cap="none" spc="0" normalizeH="0" baseline="0" noProof="0">
                <a:ln>
                  <a:noFill/>
                </a:ln>
                <a:solidFill>
                  <a:schemeClr val="accent6"/>
                </a:solidFill>
                <a:effectLst/>
                <a:uLnTx/>
                <a:uFillTx/>
                <a:latin typeface="Arial"/>
                <a:cs typeface="Arial"/>
                <a:sym typeface="Arial"/>
              </a:rPr>
              <a:t>(enter working relationship)</a:t>
            </a:r>
          </a:p>
        </p:txBody>
      </p:sp>
      <p:pic>
        <p:nvPicPr>
          <p:cNvPr id="18" name="MO_MASTER_for_dark_backg_RBG.png"/>
          <p:cNvPicPr>
            <a:picLocks noChangeAspect="1"/>
          </p:cNvPicPr>
          <p:nvPr userDrawn="1"/>
        </p:nvPicPr>
        <p:blipFill>
          <a:blip r:embed="rId3" cstate="print"/>
          <a:stretch>
            <a:fillRect/>
          </a:stretch>
        </p:blipFill>
        <p:spPr>
          <a:xfrm>
            <a:off x="183600" y="54000"/>
            <a:ext cx="1803780" cy="565650"/>
          </a:xfrm>
          <a:prstGeom prst="rect">
            <a:avLst/>
          </a:prstGeom>
          <a:ln w="12700">
            <a:miter lim="400000"/>
          </a:ln>
        </p:spPr>
      </p:pic>
    </p:spTree>
    <p:extLst>
      <p:ext uri="{BB962C8B-B14F-4D97-AF65-F5344CB8AC3E}">
        <p14:creationId xmlns:p14="http://schemas.microsoft.com/office/powerpoint/2010/main" val="2047208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 1 column">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p:txBody>
          <a:bodyPr/>
          <a:lstStyle/>
          <a:p>
            <a:r>
              <a:rPr lang="en-US"/>
              <a:t>Click to edit Master title style</a:t>
            </a:r>
            <a:endParaRPr lang="en-GB"/>
          </a:p>
        </p:txBody>
      </p:sp>
      <p:sp>
        <p:nvSpPr>
          <p:cNvPr id="11" name="Slide Number Placeholder 10"/>
          <p:cNvSpPr>
            <a:spLocks noGrp="1"/>
          </p:cNvSpPr>
          <p:nvPr>
            <p:ph type="sldNum" sz="quarter" idx="10"/>
          </p:nvPr>
        </p:nvSpPr>
        <p:spPr/>
        <p:txBody>
          <a:bodyPr/>
          <a:lstStyle/>
          <a:p>
            <a:fld id="{E5F9FE41-C8F9-47EF-94C3-C489748B47D0}" type="slidenum">
              <a:rPr lang="en-GB" smtClean="0"/>
              <a:pPr/>
              <a:t>‹#›</a:t>
            </a:fld>
            <a:endParaRPr lang="en-GB"/>
          </a:p>
        </p:txBody>
      </p:sp>
    </p:spTree>
    <p:extLst>
      <p:ext uri="{BB962C8B-B14F-4D97-AF65-F5344CB8AC3E}">
        <p14:creationId xmlns:p14="http://schemas.microsoft.com/office/powerpoint/2010/main" val="1012625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2.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2000" y="699740"/>
            <a:ext cx="8640000" cy="576000"/>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252000" y="1548000"/>
            <a:ext cx="8640000" cy="30600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MO_MASTER_black_mono_for_light_backg_RBG.png"/>
          <p:cNvPicPr>
            <a:picLocks noChangeAspect="1"/>
          </p:cNvPicPr>
          <p:nvPr userDrawn="1"/>
        </p:nvPicPr>
        <p:blipFill>
          <a:blip r:embed="rId25" cstate="print"/>
          <a:stretch>
            <a:fillRect/>
          </a:stretch>
        </p:blipFill>
        <p:spPr>
          <a:xfrm>
            <a:off x="183946" y="54592"/>
            <a:ext cx="1802343" cy="565200"/>
          </a:xfrm>
          <a:prstGeom prst="rect">
            <a:avLst/>
          </a:prstGeom>
          <a:ln w="12700">
            <a:miter lim="400000"/>
          </a:ln>
        </p:spPr>
      </p:pic>
      <p:sp>
        <p:nvSpPr>
          <p:cNvPr id="9" name="Rectangle 8"/>
          <p:cNvSpPr/>
          <p:nvPr userDrawn="1"/>
        </p:nvSpPr>
        <p:spPr>
          <a:xfrm>
            <a:off x="0" y="4735773"/>
            <a:ext cx="9144000" cy="407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a:solidFill>
                  <a:schemeClr val="tx1"/>
                </a:solidFill>
              </a:rPr>
              <a:t>	</a:t>
            </a:r>
            <a:endParaRPr lang="en-GB" sz="800">
              <a:solidFill>
                <a:schemeClr val="tx1"/>
              </a:solidFill>
            </a:endParaRPr>
          </a:p>
        </p:txBody>
      </p:sp>
      <p:sp>
        <p:nvSpPr>
          <p:cNvPr id="4" name="Slide Number Placeholder 3"/>
          <p:cNvSpPr>
            <a:spLocks noGrp="1"/>
          </p:cNvSpPr>
          <p:nvPr>
            <p:ph type="sldNum" sz="quarter" idx="4"/>
          </p:nvPr>
        </p:nvSpPr>
        <p:spPr>
          <a:xfrm>
            <a:off x="3851910" y="4802317"/>
            <a:ext cx="1436370" cy="274637"/>
          </a:xfrm>
          <a:prstGeom prst="rect">
            <a:avLst/>
          </a:prstGeom>
        </p:spPr>
        <p:txBody>
          <a:bodyPr vert="horz" lIns="91440" tIns="45720" rIns="91440" bIns="45720" rtlCol="0" anchor="ctr"/>
          <a:lstStyle>
            <a:lvl1pPr algn="ctr">
              <a:defRPr sz="1200">
                <a:solidFill>
                  <a:schemeClr val="tx1"/>
                </a:solidFill>
              </a:defRPr>
            </a:lvl1pPr>
          </a:lstStyle>
          <a:p>
            <a:fld id="{E5F9FE41-C8F9-47EF-94C3-C489748B47D0}" type="slidenum">
              <a:rPr lang="en-GB" smtClean="0"/>
              <a:pPr/>
              <a:t>‹#›</a:t>
            </a:fld>
            <a:endParaRPr lang="en-GB"/>
          </a:p>
        </p:txBody>
      </p:sp>
    </p:spTree>
    <p:extLst>
      <p:ext uri="{BB962C8B-B14F-4D97-AF65-F5344CB8AC3E}">
        <p14:creationId xmlns:p14="http://schemas.microsoft.com/office/powerpoint/2010/main" val="3098655942"/>
      </p:ext>
    </p:extLst>
  </p:cSld>
  <p:clrMap bg1="lt1" tx1="dk1" bg2="lt2" tx2="dk2" accent1="accent1" accent2="accent2" accent3="accent3" accent4="accent4" accent5="accent5" accent6="accent6" hlink="hlink" folHlink="folHlink"/>
  <p:sldLayoutIdLst>
    <p:sldLayoutId id="2147483679" r:id="rId1"/>
    <p:sldLayoutId id="2147483678" r:id="rId2"/>
    <p:sldLayoutId id="2147483659" r:id="rId3"/>
    <p:sldLayoutId id="2147483686" r:id="rId4"/>
    <p:sldLayoutId id="2147483681" r:id="rId5"/>
    <p:sldLayoutId id="2147483684" r:id="rId6"/>
    <p:sldLayoutId id="2147483682" r:id="rId7"/>
    <p:sldLayoutId id="2147483685" r:id="rId8"/>
    <p:sldLayoutId id="2147483660" r:id="rId9"/>
    <p:sldLayoutId id="2147483662" r:id="rId10"/>
    <p:sldLayoutId id="2147483670" r:id="rId11"/>
    <p:sldLayoutId id="2147483669" r:id="rId12"/>
    <p:sldLayoutId id="2147483668" r:id="rId13"/>
    <p:sldLayoutId id="2147483664" r:id="rId14"/>
    <p:sldLayoutId id="2147483671" r:id="rId15"/>
    <p:sldLayoutId id="2147483665" r:id="rId16"/>
    <p:sldLayoutId id="2147483677" r:id="rId17"/>
    <p:sldLayoutId id="2147483672" r:id="rId18"/>
    <p:sldLayoutId id="2147483676" r:id="rId19"/>
    <p:sldLayoutId id="2147483674" r:id="rId20"/>
    <p:sldLayoutId id="2147483675" r:id="rId21"/>
    <p:sldLayoutId id="2147483673" r:id="rId22"/>
    <p:sldLayoutId id="2147483683" r:id="rId23"/>
  </p:sldLayoutIdLst>
  <p:hf sldNum="0" hdr="0" ftr="0" dt="0"/>
  <p:txStyles>
    <p:titleStyle>
      <a:lvl1pPr algn="l" defTabSz="6858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1752600" y="260747"/>
            <a:ext cx="69342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ltLang="en-US"/>
              <a:t>Slide heading Arial 40</a:t>
            </a:r>
          </a:p>
        </p:txBody>
      </p:sp>
      <p:sp>
        <p:nvSpPr>
          <p:cNvPr id="12291" name="Rectangle 3"/>
          <p:cNvSpPr>
            <a:spLocks noGrp="1" noChangeArrowheads="1"/>
          </p:cNvSpPr>
          <p:nvPr>
            <p:ph type="body" idx="1"/>
          </p:nvPr>
        </p:nvSpPr>
        <p:spPr bwMode="auto">
          <a:xfrm>
            <a:off x="1752600" y="1329929"/>
            <a:ext cx="6934200" cy="3563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ltLang="en-US"/>
              <a:t>First level Arial 24</a:t>
            </a:r>
          </a:p>
          <a:p>
            <a:pPr lvl="1"/>
            <a:r>
              <a:rPr lang="en-GB" altLang="en-US"/>
              <a:t>Second level Arial 20</a:t>
            </a:r>
          </a:p>
          <a:p>
            <a:pPr lvl="2"/>
            <a:r>
              <a:rPr lang="en-GB" altLang="en-US"/>
              <a:t>Third level Arial 20</a:t>
            </a:r>
          </a:p>
          <a:p>
            <a:pPr lvl="3"/>
            <a:r>
              <a:rPr lang="en-GB" altLang="en-US"/>
              <a:t>Fourth level Arial 20</a:t>
            </a:r>
          </a:p>
          <a:p>
            <a:pPr lvl="4"/>
            <a:r>
              <a:rPr lang="en-GB" altLang="en-US"/>
              <a:t>Fifth level Arial 20</a:t>
            </a:r>
          </a:p>
        </p:txBody>
      </p:sp>
      <p:sp>
        <p:nvSpPr>
          <p:cNvPr id="165892" name="Rectangle 4"/>
          <p:cNvSpPr>
            <a:spLocks noGrp="1" noChangeArrowheads="1"/>
          </p:cNvSpPr>
          <p:nvPr>
            <p:ph type="ftr" sz="quarter" idx="3"/>
          </p:nvPr>
        </p:nvSpPr>
        <p:spPr bwMode="auto">
          <a:xfrm>
            <a:off x="323850" y="4914900"/>
            <a:ext cx="2895600" cy="1714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750">
                <a:solidFill>
                  <a:schemeClr val="bg1"/>
                </a:solidFill>
              </a:defRPr>
            </a:lvl1pPr>
          </a:lstStyle>
          <a:p>
            <a:pPr defTabSz="685800" eaLnBrk="0" fontAlgn="base" hangingPunct="0">
              <a:spcBef>
                <a:spcPct val="0"/>
              </a:spcBef>
              <a:spcAft>
                <a:spcPct val="0"/>
              </a:spcAft>
            </a:pPr>
            <a:r>
              <a:rPr lang="en-GB" altLang="en-US">
                <a:solidFill>
                  <a:srgbClr val="000000"/>
                </a:solidFill>
                <a:ea typeface="Arial" charset="0"/>
                <a:cs typeface="Arial" charset="0"/>
              </a:rPr>
              <a:t>© Crown copyright   Met Office</a:t>
            </a:r>
            <a:endParaRPr lang="en-GB" altLang="en-US" sz="1050">
              <a:solidFill>
                <a:srgbClr val="000000"/>
              </a:solidFill>
              <a:latin typeface="Times" charset="0"/>
              <a:ea typeface="Arial" charset="0"/>
              <a:cs typeface="Arial" charset="0"/>
            </a:endParaRPr>
          </a:p>
        </p:txBody>
      </p:sp>
    </p:spTree>
    <p:extLst>
      <p:ext uri="{BB962C8B-B14F-4D97-AF65-F5344CB8AC3E}">
        <p14:creationId xmlns:p14="http://schemas.microsoft.com/office/powerpoint/2010/main" val="274301185"/>
      </p:ext>
    </p:extLst>
  </p:cSld>
  <p:clrMap bg1="dk2" tx1="lt1" bg2="dk1" tx2="lt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hf sldNum="0" hdr="0" dt="0"/>
  <p:txStyles>
    <p:titleStyle>
      <a:lvl1pPr algn="l" rtl="0" eaLnBrk="0" fontAlgn="base" hangingPunct="0">
        <a:lnSpc>
          <a:spcPct val="85000"/>
        </a:lnSpc>
        <a:spcBef>
          <a:spcPct val="0"/>
        </a:spcBef>
        <a:spcAft>
          <a:spcPct val="0"/>
        </a:spcAft>
        <a:defRPr sz="3000">
          <a:solidFill>
            <a:srgbClr val="000000"/>
          </a:solidFill>
          <a:latin typeface="+mj-lt"/>
          <a:ea typeface="+mj-ea"/>
          <a:cs typeface="+mj-cs"/>
        </a:defRPr>
      </a:lvl1pPr>
      <a:lvl2pPr algn="l" rtl="0" eaLnBrk="0" fontAlgn="base" hangingPunct="0">
        <a:lnSpc>
          <a:spcPct val="85000"/>
        </a:lnSpc>
        <a:spcBef>
          <a:spcPct val="0"/>
        </a:spcBef>
        <a:spcAft>
          <a:spcPct val="0"/>
        </a:spcAft>
        <a:defRPr sz="3000">
          <a:solidFill>
            <a:srgbClr val="000000"/>
          </a:solidFill>
          <a:latin typeface="Arial" charset="0"/>
        </a:defRPr>
      </a:lvl2pPr>
      <a:lvl3pPr algn="l" rtl="0" eaLnBrk="0" fontAlgn="base" hangingPunct="0">
        <a:lnSpc>
          <a:spcPct val="85000"/>
        </a:lnSpc>
        <a:spcBef>
          <a:spcPct val="0"/>
        </a:spcBef>
        <a:spcAft>
          <a:spcPct val="0"/>
        </a:spcAft>
        <a:defRPr sz="3000">
          <a:solidFill>
            <a:srgbClr val="000000"/>
          </a:solidFill>
          <a:latin typeface="Arial" charset="0"/>
        </a:defRPr>
      </a:lvl3pPr>
      <a:lvl4pPr algn="l" rtl="0" eaLnBrk="0" fontAlgn="base" hangingPunct="0">
        <a:lnSpc>
          <a:spcPct val="85000"/>
        </a:lnSpc>
        <a:spcBef>
          <a:spcPct val="0"/>
        </a:spcBef>
        <a:spcAft>
          <a:spcPct val="0"/>
        </a:spcAft>
        <a:defRPr sz="3000">
          <a:solidFill>
            <a:srgbClr val="000000"/>
          </a:solidFill>
          <a:latin typeface="Arial" charset="0"/>
        </a:defRPr>
      </a:lvl4pPr>
      <a:lvl5pPr algn="l" rtl="0" eaLnBrk="0" fontAlgn="base" hangingPunct="0">
        <a:lnSpc>
          <a:spcPct val="85000"/>
        </a:lnSpc>
        <a:spcBef>
          <a:spcPct val="0"/>
        </a:spcBef>
        <a:spcAft>
          <a:spcPct val="0"/>
        </a:spcAft>
        <a:defRPr sz="3000">
          <a:solidFill>
            <a:srgbClr val="000000"/>
          </a:solidFill>
          <a:latin typeface="Arial" charset="0"/>
        </a:defRPr>
      </a:lvl5pPr>
      <a:lvl6pPr marL="342900" algn="l" rtl="0" fontAlgn="base">
        <a:lnSpc>
          <a:spcPct val="85000"/>
        </a:lnSpc>
        <a:spcBef>
          <a:spcPct val="0"/>
        </a:spcBef>
        <a:spcAft>
          <a:spcPct val="0"/>
        </a:spcAft>
        <a:defRPr sz="3000">
          <a:solidFill>
            <a:srgbClr val="000000"/>
          </a:solidFill>
          <a:latin typeface="Arial" charset="0"/>
        </a:defRPr>
      </a:lvl6pPr>
      <a:lvl7pPr marL="685800" algn="l" rtl="0" fontAlgn="base">
        <a:lnSpc>
          <a:spcPct val="85000"/>
        </a:lnSpc>
        <a:spcBef>
          <a:spcPct val="0"/>
        </a:spcBef>
        <a:spcAft>
          <a:spcPct val="0"/>
        </a:spcAft>
        <a:defRPr sz="3000">
          <a:solidFill>
            <a:srgbClr val="000000"/>
          </a:solidFill>
          <a:latin typeface="Arial" charset="0"/>
        </a:defRPr>
      </a:lvl7pPr>
      <a:lvl8pPr marL="1028700" algn="l" rtl="0" fontAlgn="base">
        <a:lnSpc>
          <a:spcPct val="85000"/>
        </a:lnSpc>
        <a:spcBef>
          <a:spcPct val="0"/>
        </a:spcBef>
        <a:spcAft>
          <a:spcPct val="0"/>
        </a:spcAft>
        <a:defRPr sz="3000">
          <a:solidFill>
            <a:srgbClr val="000000"/>
          </a:solidFill>
          <a:latin typeface="Arial" charset="0"/>
        </a:defRPr>
      </a:lvl8pPr>
      <a:lvl9pPr marL="1371600" algn="l" rtl="0" fontAlgn="base">
        <a:lnSpc>
          <a:spcPct val="85000"/>
        </a:lnSpc>
        <a:spcBef>
          <a:spcPct val="0"/>
        </a:spcBef>
        <a:spcAft>
          <a:spcPct val="0"/>
        </a:spcAft>
        <a:defRPr sz="3000">
          <a:solidFill>
            <a:srgbClr val="000000"/>
          </a:solidFill>
          <a:latin typeface="Arial" charset="0"/>
        </a:defRPr>
      </a:lvl9pPr>
    </p:titleStyle>
    <p:bodyStyle>
      <a:lvl1pPr marL="196454" indent="-196454" algn="l" rtl="0" eaLnBrk="0" fontAlgn="base" hangingPunct="0">
        <a:lnSpc>
          <a:spcPct val="90000"/>
        </a:lnSpc>
        <a:spcBef>
          <a:spcPct val="35000"/>
        </a:spcBef>
        <a:spcAft>
          <a:spcPct val="35000"/>
        </a:spcAft>
        <a:buChar char="•"/>
        <a:defRPr sz="1800">
          <a:solidFill>
            <a:srgbClr val="000000"/>
          </a:solidFill>
          <a:latin typeface="+mn-lt"/>
          <a:ea typeface="+mn-ea"/>
          <a:cs typeface="+mn-cs"/>
        </a:defRPr>
      </a:lvl1pPr>
      <a:lvl2pPr marL="467916" indent="-136922" algn="l" rtl="0" eaLnBrk="0" fontAlgn="base" hangingPunct="0">
        <a:lnSpc>
          <a:spcPct val="90000"/>
        </a:lnSpc>
        <a:spcBef>
          <a:spcPct val="35000"/>
        </a:spcBef>
        <a:spcAft>
          <a:spcPct val="35000"/>
        </a:spcAft>
        <a:buChar char="•"/>
        <a:defRPr sz="1500">
          <a:solidFill>
            <a:srgbClr val="000000"/>
          </a:solidFill>
          <a:latin typeface="+mn-lt"/>
        </a:defRPr>
      </a:lvl2pPr>
      <a:lvl3pPr marL="740569" indent="-138113" algn="l" rtl="0" eaLnBrk="0" fontAlgn="base" hangingPunct="0">
        <a:lnSpc>
          <a:spcPct val="90000"/>
        </a:lnSpc>
        <a:spcBef>
          <a:spcPct val="35000"/>
        </a:spcBef>
        <a:spcAft>
          <a:spcPct val="35000"/>
        </a:spcAft>
        <a:buChar char="•"/>
        <a:defRPr sz="1500">
          <a:solidFill>
            <a:srgbClr val="000000"/>
          </a:solidFill>
          <a:latin typeface="+mn-lt"/>
        </a:defRPr>
      </a:lvl3pPr>
      <a:lvl4pPr marL="1012031" indent="-136922" algn="l" rtl="0" eaLnBrk="0" fontAlgn="base" hangingPunct="0">
        <a:lnSpc>
          <a:spcPct val="90000"/>
        </a:lnSpc>
        <a:spcBef>
          <a:spcPct val="35000"/>
        </a:spcBef>
        <a:spcAft>
          <a:spcPct val="35000"/>
        </a:spcAft>
        <a:buChar char="•"/>
        <a:defRPr sz="1500">
          <a:solidFill>
            <a:srgbClr val="000000"/>
          </a:solidFill>
          <a:latin typeface="+mn-lt"/>
        </a:defRPr>
      </a:lvl4pPr>
      <a:lvl5pPr marL="1273969" indent="-127397" algn="l" rtl="0" eaLnBrk="0" fontAlgn="base" hangingPunct="0">
        <a:lnSpc>
          <a:spcPct val="90000"/>
        </a:lnSpc>
        <a:spcBef>
          <a:spcPct val="35000"/>
        </a:spcBef>
        <a:spcAft>
          <a:spcPct val="35000"/>
        </a:spcAft>
        <a:buChar char="•"/>
        <a:defRPr sz="1500">
          <a:solidFill>
            <a:srgbClr val="000000"/>
          </a:solidFill>
          <a:latin typeface="+mn-lt"/>
        </a:defRPr>
      </a:lvl5pPr>
      <a:lvl6pPr marL="1616869" indent="-127397" algn="l" rtl="0" fontAlgn="base">
        <a:lnSpc>
          <a:spcPct val="90000"/>
        </a:lnSpc>
        <a:spcBef>
          <a:spcPct val="35000"/>
        </a:spcBef>
        <a:spcAft>
          <a:spcPct val="35000"/>
        </a:spcAft>
        <a:buChar char="•"/>
        <a:defRPr sz="1500">
          <a:solidFill>
            <a:srgbClr val="000000"/>
          </a:solidFill>
          <a:latin typeface="+mn-lt"/>
        </a:defRPr>
      </a:lvl6pPr>
      <a:lvl7pPr marL="1959769" indent="-127397" algn="l" rtl="0" fontAlgn="base">
        <a:lnSpc>
          <a:spcPct val="90000"/>
        </a:lnSpc>
        <a:spcBef>
          <a:spcPct val="35000"/>
        </a:spcBef>
        <a:spcAft>
          <a:spcPct val="35000"/>
        </a:spcAft>
        <a:buChar char="•"/>
        <a:defRPr sz="1500">
          <a:solidFill>
            <a:srgbClr val="000000"/>
          </a:solidFill>
          <a:latin typeface="+mn-lt"/>
        </a:defRPr>
      </a:lvl7pPr>
      <a:lvl8pPr marL="2302669" indent="-127397" algn="l" rtl="0" fontAlgn="base">
        <a:lnSpc>
          <a:spcPct val="90000"/>
        </a:lnSpc>
        <a:spcBef>
          <a:spcPct val="35000"/>
        </a:spcBef>
        <a:spcAft>
          <a:spcPct val="35000"/>
        </a:spcAft>
        <a:buChar char="•"/>
        <a:defRPr sz="1500">
          <a:solidFill>
            <a:srgbClr val="000000"/>
          </a:solidFill>
          <a:latin typeface="+mn-lt"/>
        </a:defRPr>
      </a:lvl8pPr>
      <a:lvl9pPr marL="2645569" indent="-127397" algn="l" rtl="0" fontAlgn="base">
        <a:lnSpc>
          <a:spcPct val="90000"/>
        </a:lnSpc>
        <a:spcBef>
          <a:spcPct val="35000"/>
        </a:spcBef>
        <a:spcAft>
          <a:spcPct val="35000"/>
        </a:spcAft>
        <a:buChar char="•"/>
        <a:defRPr sz="1500">
          <a:solidFill>
            <a:srgbClr val="000000"/>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hyperlink" Target="https://doi.org/10.1007/s00382-019-04956-1" TargetMode="External"/><Relationship Id="rId2" Type="http://schemas.openxmlformats.org/officeDocument/2006/relationships/notesSlide" Target="../notesSlides/notesSlide2.xml"/><Relationship Id="rId1" Type="http://schemas.openxmlformats.org/officeDocument/2006/relationships/slideLayout" Target="../slideLayouts/slideLayout25.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5.xml"/><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5.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5.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hyperlink" Target="https://doi.org/10.1073/pnas.1817205116" TargetMode="External"/><Relationship Id="rId2" Type="http://schemas.openxmlformats.org/officeDocument/2006/relationships/notesSlide" Target="../notesSlides/notesSlide7.xml"/><Relationship Id="rId1" Type="http://schemas.openxmlformats.org/officeDocument/2006/relationships/slideLayout" Target="../slideLayouts/slideLayout25.xml"/><Relationship Id="rId4" Type="http://schemas.openxmlformats.org/officeDocument/2006/relationships/hyperlink" Target="https://doi.org/10.1007/s00382-019-04956-1"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37694" y="661016"/>
            <a:ext cx="4496565" cy="4152692"/>
          </a:xfrm>
          <a:prstGeom prst="rect">
            <a:avLst/>
          </a:prstGeom>
        </p:spPr>
        <p:txBody>
          <a:bodyPr vert="horz" lIns="91440" tIns="45720" rIns="91440" bIns="45720" rtlCol="0" anchor="b">
            <a:normAutofit fontScale="67500" lnSpcReduction="20000"/>
          </a:bodyPr>
          <a:lstStyle>
            <a:lvl1pPr algn="l" defTabSz="685800" rtl="0" eaLnBrk="1" latinLnBrk="0" hangingPunct="1">
              <a:lnSpc>
                <a:spcPct val="90000"/>
              </a:lnSpc>
              <a:spcBef>
                <a:spcPct val="0"/>
              </a:spcBef>
              <a:buNone/>
              <a:defRPr sz="3200" kern="1200">
                <a:solidFill>
                  <a:schemeClr val="bg2"/>
                </a:solidFill>
                <a:latin typeface="+mj-lt"/>
                <a:ea typeface="+mj-ea"/>
                <a:cs typeface="+mj-cs"/>
              </a:defRPr>
            </a:lvl1pPr>
          </a:lstStyle>
          <a:p>
            <a:r>
              <a:rPr lang="en-GB" sz="5300" dirty="0"/>
              <a:t>Climate storylines for AMOC tipping in response to increasing greenhouse gases</a:t>
            </a:r>
            <a:br>
              <a:rPr lang="en-GB" sz="3600" dirty="0"/>
            </a:br>
            <a:br>
              <a:rPr lang="en-GB" sz="3000" dirty="0"/>
            </a:br>
            <a:r>
              <a:rPr lang="en-GB" sz="3000" dirty="0"/>
              <a:t>Richard Wood</a:t>
            </a:r>
          </a:p>
          <a:p>
            <a:endParaRPr lang="en-GB" sz="2400" dirty="0"/>
          </a:p>
          <a:p>
            <a:br>
              <a:rPr lang="en-GB" sz="2200" dirty="0"/>
            </a:br>
            <a:endParaRPr lang="en-GB" sz="2200" dirty="0"/>
          </a:p>
          <a:p>
            <a:pPr>
              <a:spcAft>
                <a:spcPts val="300"/>
              </a:spcAft>
            </a:pPr>
            <a:br>
              <a:rPr lang="en-GB" sz="1700" dirty="0"/>
            </a:br>
            <a:br>
              <a:rPr lang="en-GB" sz="3100" dirty="0"/>
            </a:br>
            <a:r>
              <a:rPr lang="en-GB" sz="1800" baseline="30000" dirty="0"/>
              <a:t>1</a:t>
            </a:r>
            <a:r>
              <a:rPr lang="en-GB" sz="1800" dirty="0"/>
              <a:t>Met Office Hadley Centre, UK</a:t>
            </a:r>
          </a:p>
          <a:p>
            <a:br>
              <a:rPr lang="en-GB" sz="2700" dirty="0"/>
            </a:br>
            <a:endParaRPr lang="en-GB" sz="2200" baseline="30000" dirty="0">
              <a:cs typeface="Arial"/>
            </a:endParaRPr>
          </a:p>
        </p:txBody>
      </p:sp>
      <p:pic>
        <p:nvPicPr>
          <p:cNvPr id="7" name="Picture 2" descr="EC-H202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2532" y="4528457"/>
            <a:ext cx="3651222" cy="57050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TiPES_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93450" y="4586514"/>
            <a:ext cx="925505" cy="538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6096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3687352" y="310711"/>
            <a:ext cx="1820819" cy="837322"/>
          </a:xfrm>
        </p:spPr>
        <p:txBody>
          <a:bodyPr/>
          <a:lstStyle/>
          <a:p>
            <a:r>
              <a:rPr lang="en-GB" altLang="en-GB" sz="2800" b="1" dirty="0">
                <a:solidFill>
                  <a:schemeClr val="bg1"/>
                </a:solidFill>
              </a:rPr>
              <a:t>Abstract</a:t>
            </a:r>
            <a:br>
              <a:rPr lang="en-GB" altLang="en-GB" sz="2100" b="1" dirty="0">
                <a:solidFill>
                  <a:schemeClr val="bg1"/>
                </a:solidFill>
              </a:rPr>
            </a:br>
            <a:r>
              <a:rPr lang="en-GB" altLang="en-GB" sz="2100" b="1" dirty="0">
                <a:solidFill>
                  <a:schemeClr val="bg1"/>
                </a:solidFill>
              </a:rPr>
              <a:t>   </a:t>
            </a:r>
            <a:endParaRPr lang="en-GB" altLang="en-GB" sz="1600" b="1" dirty="0">
              <a:solidFill>
                <a:schemeClr val="bg1"/>
              </a:solidFill>
            </a:endParaRPr>
          </a:p>
        </p:txBody>
      </p:sp>
      <p:cxnSp>
        <p:nvCxnSpPr>
          <p:cNvPr id="30736" name="Straight Arrow Connector 17"/>
          <p:cNvCxnSpPr>
            <a:cxnSpLocks noChangeShapeType="1"/>
          </p:cNvCxnSpPr>
          <p:nvPr/>
        </p:nvCxnSpPr>
        <p:spPr bwMode="auto">
          <a:xfrm>
            <a:off x="1143000" y="2842022"/>
            <a:ext cx="1376363" cy="323850"/>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arrow" w="med" len="med"/>
              </a14:hiddenLine>
            </a:ext>
          </a:extLst>
        </p:spPr>
      </p:cxnSp>
      <p:cxnSp>
        <p:nvCxnSpPr>
          <p:cNvPr id="30737" name="Straight Arrow Connector 21"/>
          <p:cNvCxnSpPr>
            <a:cxnSpLocks noChangeShapeType="1"/>
          </p:cNvCxnSpPr>
          <p:nvPr/>
        </p:nvCxnSpPr>
        <p:spPr bwMode="auto">
          <a:xfrm flipH="1" flipV="1">
            <a:off x="2412207" y="3274219"/>
            <a:ext cx="1727597" cy="1512094"/>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arrow" w="med" len="med"/>
              </a14:hiddenLine>
            </a:ext>
          </a:extLst>
        </p:spPr>
      </p:cxnSp>
      <p:sp>
        <p:nvSpPr>
          <p:cNvPr id="2" name="Rectangle 1">
            <a:extLst>
              <a:ext uri="{FF2B5EF4-FFF2-40B4-BE49-F238E27FC236}">
                <a16:creationId xmlns:a16="http://schemas.microsoft.com/office/drawing/2014/main" id="{AE41CD72-7277-4F7C-892A-160D36555B57}"/>
              </a:ext>
            </a:extLst>
          </p:cNvPr>
          <p:cNvSpPr/>
          <p:nvPr/>
        </p:nvSpPr>
        <p:spPr>
          <a:xfrm>
            <a:off x="73959" y="1068416"/>
            <a:ext cx="8953500" cy="3923125"/>
          </a:xfrm>
          <a:prstGeom prst="rect">
            <a:avLst/>
          </a:prstGeom>
        </p:spPr>
        <p:txBody>
          <a:bodyPr wrap="square">
            <a:spAutoFit/>
          </a:bodyPr>
          <a:lstStyle/>
          <a:p>
            <a:r>
              <a:rPr lang="en-GB" sz="1200" dirty="0">
                <a:solidFill>
                  <a:schemeClr val="bg1"/>
                </a:solidFill>
                <a:ea typeface="Calibri" panose="020F0502020204030204" pitchFamily="34" charset="0"/>
                <a:cs typeface="Arial" panose="020B0604020202020204" pitchFamily="34" charset="0"/>
              </a:rPr>
              <a:t> </a:t>
            </a:r>
          </a:p>
          <a:p>
            <a:pPr>
              <a:lnSpc>
                <a:spcPct val="107000"/>
              </a:lnSpc>
              <a:spcAft>
                <a:spcPts val="800"/>
              </a:spcAft>
            </a:pPr>
            <a:r>
              <a:rPr lang="en-GB" sz="1200" dirty="0">
                <a:solidFill>
                  <a:schemeClr val="bg1"/>
                </a:solidFill>
                <a:effectLst/>
                <a:ea typeface="Calibri" panose="020F0502020204030204" pitchFamily="34" charset="0"/>
                <a:cs typeface="Times New Roman" panose="02020603050405020304" pitchFamily="18" charset="0"/>
              </a:rPr>
              <a:t> </a:t>
            </a:r>
            <a:r>
              <a:rPr lang="en-GB" sz="1400" dirty="0">
                <a:solidFill>
                  <a:schemeClr val="bg1"/>
                </a:solidFill>
                <a:effectLst/>
                <a:ea typeface="Calibri" panose="020F0502020204030204" pitchFamily="34" charset="0"/>
                <a:cs typeface="Times New Roman" panose="02020603050405020304" pitchFamily="18" charset="0"/>
              </a:rPr>
              <a:t>Many generations of climate general circulation models (GCMs) have suggested that a radical reorganisation (tipping) of the Atlantic Meridional Overturning Circulation is unlikely in the 21</a:t>
            </a:r>
            <a:r>
              <a:rPr lang="en-GB" sz="1400" baseline="30000" dirty="0">
                <a:solidFill>
                  <a:schemeClr val="bg1"/>
                </a:solidFill>
                <a:effectLst/>
                <a:ea typeface="Calibri" panose="020F0502020204030204" pitchFamily="34" charset="0"/>
                <a:cs typeface="Times New Roman" panose="02020603050405020304" pitchFamily="18" charset="0"/>
              </a:rPr>
              <a:t>st</a:t>
            </a:r>
            <a:r>
              <a:rPr lang="en-GB" sz="1400" dirty="0">
                <a:solidFill>
                  <a:schemeClr val="bg1"/>
                </a:solidFill>
                <a:effectLst/>
                <a:ea typeface="Calibri" panose="020F0502020204030204" pitchFamily="34" charset="0"/>
                <a:cs typeface="Times New Roman" panose="02020603050405020304" pitchFamily="18" charset="0"/>
              </a:rPr>
              <a:t> Century in response to the greenhouse gas emissions pathways considered by the Intergovernmental Panel on Climate Change (IPCC). Yet some studies suggest that GCMs as a class may represent an AMOC that is biased towards excessive stability. If this is the case then simply looking at AMOC response in the ensemble of current GCMs may give a misleading picture of the possible future pathways of the AMOC.</a:t>
            </a:r>
          </a:p>
          <a:p>
            <a:pPr>
              <a:lnSpc>
                <a:spcPct val="107000"/>
              </a:lnSpc>
              <a:spcAft>
                <a:spcPts val="800"/>
              </a:spcAft>
            </a:pPr>
            <a:r>
              <a:rPr lang="en-GB" sz="1400" dirty="0">
                <a:solidFill>
                  <a:schemeClr val="bg1"/>
                </a:solidFill>
                <a:effectLst/>
                <a:ea typeface="Calibri" panose="020F0502020204030204" pitchFamily="34" charset="0"/>
                <a:cs typeface="Times New Roman" panose="02020603050405020304" pitchFamily="18" charset="0"/>
              </a:rPr>
              <a:t>In this study we use a simple coupled climate model, including both the thermal and water cycle responses to greenhouse gas increase, to explore beyond the range of the current ensemble of ‘best estimate’ GCMs. What would the climate system need to look like in order for AMOC tipping to be a plausible outcome? We find that tipping behaviour would require key parameters controlling the response of the hydrological cycle to surface warming to be towards the edge of plausible ranges. </a:t>
            </a:r>
          </a:p>
          <a:p>
            <a:pPr>
              <a:lnSpc>
                <a:spcPct val="107000"/>
              </a:lnSpc>
              <a:spcAft>
                <a:spcPts val="800"/>
              </a:spcAft>
            </a:pPr>
            <a:r>
              <a:rPr lang="en-GB" sz="1400" dirty="0">
                <a:solidFill>
                  <a:schemeClr val="bg1"/>
                </a:solidFill>
                <a:effectLst/>
                <a:ea typeface="Calibri" panose="020F0502020204030204" pitchFamily="34" charset="0"/>
                <a:cs typeface="Times New Roman" panose="02020603050405020304" pitchFamily="18" charset="0"/>
              </a:rPr>
              <a:t>While AMOC tipping remains a ‘High Impact, Low Likelihood’ outcome, our results extend current knowledge by showing how AMOC tipping could occur in response to greenhouse gas forcing (as opposed to the common idealisation of ‘water hosing’ experiments). The results also show how monitoring key parameters of the climate system may over time allow the possibility of tipping to be more confidently assessed. </a:t>
            </a:r>
            <a:endParaRPr lang="en-GB" sz="16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7678873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383464" y="963455"/>
            <a:ext cx="4628559" cy="4062651"/>
          </a:xfrm>
          <a:prstGeom prst="rect">
            <a:avLst/>
          </a:prstGeom>
          <a:noFill/>
          <a:ln w="28575">
            <a:solidFill>
              <a:schemeClr val="accent2"/>
            </a:solidFill>
          </a:ln>
        </p:spPr>
        <p:txBody>
          <a:bodyPr wrap="square" rtlCol="0">
            <a:spAutoFit/>
          </a:bodyPr>
          <a:lstStyle/>
          <a:p>
            <a:pPr algn="ctr">
              <a:spcAft>
                <a:spcPts val="600"/>
              </a:spcAft>
            </a:pPr>
            <a:r>
              <a:rPr lang="en-GB" sz="1600" b="1" dirty="0">
                <a:solidFill>
                  <a:schemeClr val="accent2"/>
                </a:solidFill>
              </a:rPr>
              <a:t>What would the climate system have to look like for the AMOC to tip?</a:t>
            </a:r>
          </a:p>
          <a:p>
            <a:pPr>
              <a:spcAft>
                <a:spcPts val="600"/>
              </a:spcAft>
            </a:pPr>
            <a:r>
              <a:rPr lang="en-GB" sz="1600" dirty="0">
                <a:solidFill>
                  <a:schemeClr val="accent2"/>
                </a:solidFill>
              </a:rPr>
              <a:t>Traditional studies of AMOC tipping in response to fresh water ‘hosing’. What about a more realistic scenario driven by warming?</a:t>
            </a:r>
          </a:p>
          <a:p>
            <a:r>
              <a:rPr lang="en-GB" sz="1600" dirty="0">
                <a:solidFill>
                  <a:schemeClr val="accent2"/>
                </a:solidFill>
              </a:rPr>
              <a:t>Thermal- and </a:t>
            </a:r>
            <a:r>
              <a:rPr lang="en-GB" sz="1600" dirty="0" err="1">
                <a:solidFill>
                  <a:schemeClr val="accent2"/>
                </a:solidFill>
              </a:rPr>
              <a:t>haline</a:t>
            </a:r>
            <a:r>
              <a:rPr lang="en-GB" sz="1600" dirty="0">
                <a:solidFill>
                  <a:schemeClr val="accent2"/>
                </a:solidFill>
              </a:rPr>
              <a:t>-driven box model. Captures GCM tipping in hosing scenarios. 3 key </a:t>
            </a:r>
            <a:r>
              <a:rPr lang="en-GB" sz="1600" dirty="0" err="1">
                <a:solidFill>
                  <a:schemeClr val="accent2"/>
                </a:solidFill>
              </a:rPr>
              <a:t>params</a:t>
            </a:r>
            <a:r>
              <a:rPr lang="en-GB" sz="1600" dirty="0">
                <a:solidFill>
                  <a:schemeClr val="accent2"/>
                </a:solidFill>
              </a:rPr>
              <a:t>:</a:t>
            </a:r>
          </a:p>
          <a:p>
            <a:pPr marL="171450" indent="-171450">
              <a:buFont typeface="Arial" charset="0"/>
              <a:buChar char="•"/>
            </a:pPr>
            <a:r>
              <a:rPr lang="en-GB" sz="1200" dirty="0">
                <a:solidFill>
                  <a:schemeClr val="accent2"/>
                </a:solidFill>
              </a:rPr>
              <a:t>Climate sensitivity</a:t>
            </a:r>
          </a:p>
          <a:p>
            <a:pPr marL="171450" indent="-171450">
              <a:buFont typeface="Arial" charset="0"/>
              <a:buChar char="•"/>
            </a:pPr>
            <a:r>
              <a:rPr lang="en-GB" sz="1200" dirty="0">
                <a:solidFill>
                  <a:schemeClr val="accent2"/>
                </a:solidFill>
              </a:rPr>
              <a:t>Hydrological sensitivity (% intensification of </a:t>
            </a:r>
            <a:r>
              <a:rPr lang="en-GB" sz="1200" dirty="0" err="1">
                <a:solidFill>
                  <a:schemeClr val="accent2"/>
                </a:solidFill>
              </a:rPr>
              <a:t>atmos</a:t>
            </a:r>
            <a:r>
              <a:rPr lang="en-GB" sz="1200" dirty="0">
                <a:solidFill>
                  <a:schemeClr val="accent2"/>
                </a:solidFill>
              </a:rPr>
              <a:t> water transports per degree warming)</a:t>
            </a:r>
          </a:p>
          <a:p>
            <a:pPr marL="171450" indent="-171450">
              <a:buFont typeface="Arial" charset="0"/>
              <a:buChar char="•"/>
            </a:pPr>
            <a:r>
              <a:rPr lang="en-GB" sz="1200" dirty="0">
                <a:solidFill>
                  <a:schemeClr val="accent2"/>
                </a:solidFill>
              </a:rPr>
              <a:t>Greenland ice sheet sensitivity (</a:t>
            </a:r>
            <a:r>
              <a:rPr lang="en-GB" sz="1200" dirty="0" err="1">
                <a:solidFill>
                  <a:schemeClr val="accent2"/>
                </a:solidFill>
              </a:rPr>
              <a:t>Sv</a:t>
            </a:r>
            <a:r>
              <a:rPr lang="en-GB" sz="1200" dirty="0">
                <a:solidFill>
                  <a:schemeClr val="accent2"/>
                </a:solidFill>
              </a:rPr>
              <a:t> of extra fresh water input per degree warming) </a:t>
            </a:r>
          </a:p>
          <a:p>
            <a:pPr marL="171450" indent="-171450">
              <a:buFont typeface="Arial" charset="0"/>
              <a:buChar char="•"/>
            </a:pPr>
            <a:endParaRPr lang="en-GB" sz="1200" dirty="0">
              <a:solidFill>
                <a:schemeClr val="accent2"/>
              </a:solidFill>
            </a:endParaRPr>
          </a:p>
          <a:p>
            <a:pPr marL="171450" indent="-171450">
              <a:buFont typeface="Arial" charset="0"/>
              <a:buChar char="•"/>
            </a:pPr>
            <a:endParaRPr lang="en-GB" sz="1200" dirty="0">
              <a:solidFill>
                <a:schemeClr val="accent2"/>
              </a:solidFill>
            </a:endParaRPr>
          </a:p>
          <a:p>
            <a:endParaRPr lang="en-GB" sz="1600" dirty="0">
              <a:solidFill>
                <a:schemeClr val="accent2"/>
              </a:solidFill>
            </a:endParaRPr>
          </a:p>
          <a:p>
            <a:endParaRPr lang="en-GB" sz="1600" dirty="0">
              <a:solidFill>
                <a:schemeClr val="accent2"/>
              </a:solidFill>
            </a:endParaRPr>
          </a:p>
          <a:p>
            <a:r>
              <a:rPr lang="en-GB" sz="1000" dirty="0">
                <a:solidFill>
                  <a:schemeClr val="bg1"/>
                </a:solidFill>
              </a:rPr>
              <a:t> </a:t>
            </a:r>
          </a:p>
          <a:p>
            <a:r>
              <a:rPr lang="en-GB" sz="1000" dirty="0">
                <a:solidFill>
                  <a:schemeClr val="bg1"/>
                </a:solidFill>
              </a:rPr>
              <a:t> </a:t>
            </a:r>
          </a:p>
        </p:txBody>
      </p:sp>
      <p:sp>
        <p:nvSpPr>
          <p:cNvPr id="30721" name="Rectangle 2"/>
          <p:cNvSpPr>
            <a:spLocks noGrp="1" noChangeArrowheads="1"/>
          </p:cNvSpPr>
          <p:nvPr>
            <p:ph type="title"/>
          </p:nvPr>
        </p:nvSpPr>
        <p:spPr>
          <a:xfrm>
            <a:off x="1617044" y="252188"/>
            <a:ext cx="7233463" cy="837322"/>
          </a:xfrm>
        </p:spPr>
        <p:txBody>
          <a:bodyPr/>
          <a:lstStyle/>
          <a:p>
            <a:pPr algn="ctr"/>
            <a:r>
              <a:rPr lang="en-GB" altLang="en-GB" sz="2200" b="1" dirty="0">
                <a:solidFill>
                  <a:schemeClr val="bg1"/>
                </a:solidFill>
              </a:rPr>
              <a:t>AMOC collapse: A High Impact, Low Likelihood (HILL) climate outcome?</a:t>
            </a:r>
            <a:br>
              <a:rPr lang="en-GB" altLang="en-GB" sz="2100" b="1" dirty="0">
                <a:solidFill>
                  <a:schemeClr val="bg1"/>
                </a:solidFill>
              </a:rPr>
            </a:br>
            <a:endParaRPr lang="en-GB" altLang="en-GB" sz="1600" b="1" dirty="0">
              <a:solidFill>
                <a:schemeClr val="bg1"/>
              </a:solidFill>
            </a:endParaRPr>
          </a:p>
        </p:txBody>
      </p:sp>
      <p:cxnSp>
        <p:nvCxnSpPr>
          <p:cNvPr id="30736" name="Straight Arrow Connector 17"/>
          <p:cNvCxnSpPr>
            <a:cxnSpLocks noChangeShapeType="1"/>
          </p:cNvCxnSpPr>
          <p:nvPr/>
        </p:nvCxnSpPr>
        <p:spPr bwMode="auto">
          <a:xfrm>
            <a:off x="1143000" y="2842022"/>
            <a:ext cx="1376363" cy="323850"/>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arrow" w="med" len="med"/>
              </a14:hiddenLine>
            </a:ext>
          </a:extLst>
        </p:spPr>
      </p:cxnSp>
      <p:cxnSp>
        <p:nvCxnSpPr>
          <p:cNvPr id="30737" name="Straight Arrow Connector 21"/>
          <p:cNvCxnSpPr>
            <a:cxnSpLocks noChangeShapeType="1"/>
          </p:cNvCxnSpPr>
          <p:nvPr/>
        </p:nvCxnSpPr>
        <p:spPr bwMode="auto">
          <a:xfrm flipH="1" flipV="1">
            <a:off x="2412207" y="3274219"/>
            <a:ext cx="1727597" cy="1512094"/>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arrow" w="med" len="med"/>
              </a14:hiddenLine>
            </a:ext>
          </a:extLst>
        </p:spPr>
      </p:cxnSp>
      <p:sp>
        <p:nvSpPr>
          <p:cNvPr id="17" name="TextBox 16"/>
          <p:cNvSpPr txBox="1"/>
          <p:nvPr/>
        </p:nvSpPr>
        <p:spPr>
          <a:xfrm>
            <a:off x="4400172" y="4810659"/>
            <a:ext cx="2418248" cy="246221"/>
          </a:xfrm>
          <a:prstGeom prst="rect">
            <a:avLst/>
          </a:prstGeom>
          <a:noFill/>
        </p:spPr>
        <p:txBody>
          <a:bodyPr wrap="square" rtlCol="0">
            <a:spAutoFit/>
          </a:bodyPr>
          <a:lstStyle/>
          <a:p>
            <a:r>
              <a:rPr lang="en-GB" sz="1000" dirty="0">
                <a:solidFill>
                  <a:schemeClr val="bg1"/>
                </a:solidFill>
                <a:hlinkClick r:id="rId3"/>
              </a:rPr>
              <a:t>Wood et al. </a:t>
            </a:r>
            <a:r>
              <a:rPr lang="en-GB" sz="1000" dirty="0" err="1">
                <a:solidFill>
                  <a:schemeClr val="bg1"/>
                </a:solidFill>
                <a:hlinkClick r:id="rId3"/>
              </a:rPr>
              <a:t>Clim</a:t>
            </a:r>
            <a:r>
              <a:rPr lang="en-GB" sz="1000" dirty="0">
                <a:solidFill>
                  <a:schemeClr val="bg1"/>
                </a:solidFill>
                <a:hlinkClick r:id="rId3"/>
              </a:rPr>
              <a:t>. </a:t>
            </a:r>
            <a:r>
              <a:rPr lang="en-GB" sz="1000" dirty="0" err="1">
                <a:solidFill>
                  <a:schemeClr val="bg1"/>
                </a:solidFill>
                <a:hlinkClick r:id="rId3"/>
              </a:rPr>
              <a:t>Dyn</a:t>
            </a:r>
            <a:r>
              <a:rPr lang="en-GB" sz="1000" dirty="0">
                <a:solidFill>
                  <a:schemeClr val="bg1"/>
                </a:solidFill>
                <a:hlinkClick r:id="rId3"/>
              </a:rPr>
              <a:t>., 2019</a:t>
            </a:r>
            <a:endParaRPr lang="en-GB" sz="1000" dirty="0">
              <a:solidFill>
                <a:schemeClr val="bg1"/>
              </a:solidFill>
            </a:endParaRPr>
          </a:p>
        </p:txBody>
      </p:sp>
      <p:pic>
        <p:nvPicPr>
          <p:cNvPr id="8" name="Picture 7"/>
          <p:cNvPicPr>
            <a:picLocks noChangeAspect="1"/>
          </p:cNvPicPr>
          <p:nvPr/>
        </p:nvPicPr>
        <p:blipFill>
          <a:blip r:embed="rId4"/>
          <a:stretch>
            <a:fillRect/>
          </a:stretch>
        </p:blipFill>
        <p:spPr>
          <a:xfrm>
            <a:off x="6749591" y="3729602"/>
            <a:ext cx="2100915" cy="1281108"/>
          </a:xfrm>
          <a:prstGeom prst="rect">
            <a:avLst/>
          </a:prstGeom>
        </p:spPr>
      </p:pic>
      <p:sp>
        <p:nvSpPr>
          <p:cNvPr id="32" name="Rectangle 2"/>
          <p:cNvSpPr txBox="1">
            <a:spLocks noChangeArrowheads="1"/>
          </p:cNvSpPr>
          <p:nvPr/>
        </p:nvSpPr>
        <p:spPr bwMode="auto">
          <a:xfrm>
            <a:off x="174132" y="1438485"/>
            <a:ext cx="4044158" cy="3347828"/>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lnSpc>
                <a:spcPct val="85000"/>
              </a:lnSpc>
              <a:spcBef>
                <a:spcPct val="0"/>
              </a:spcBef>
              <a:spcAft>
                <a:spcPct val="0"/>
              </a:spcAft>
              <a:defRPr sz="3000">
                <a:solidFill>
                  <a:srgbClr val="000000"/>
                </a:solidFill>
                <a:latin typeface="+mj-lt"/>
                <a:ea typeface="+mj-ea"/>
                <a:cs typeface="+mj-cs"/>
              </a:defRPr>
            </a:lvl1pPr>
            <a:lvl2pPr algn="l" rtl="0" eaLnBrk="0" fontAlgn="base" hangingPunct="0">
              <a:lnSpc>
                <a:spcPct val="85000"/>
              </a:lnSpc>
              <a:spcBef>
                <a:spcPct val="0"/>
              </a:spcBef>
              <a:spcAft>
                <a:spcPct val="0"/>
              </a:spcAft>
              <a:defRPr sz="3000">
                <a:solidFill>
                  <a:srgbClr val="000000"/>
                </a:solidFill>
                <a:latin typeface="Arial" charset="0"/>
              </a:defRPr>
            </a:lvl2pPr>
            <a:lvl3pPr algn="l" rtl="0" eaLnBrk="0" fontAlgn="base" hangingPunct="0">
              <a:lnSpc>
                <a:spcPct val="85000"/>
              </a:lnSpc>
              <a:spcBef>
                <a:spcPct val="0"/>
              </a:spcBef>
              <a:spcAft>
                <a:spcPct val="0"/>
              </a:spcAft>
              <a:defRPr sz="3000">
                <a:solidFill>
                  <a:srgbClr val="000000"/>
                </a:solidFill>
                <a:latin typeface="Arial" charset="0"/>
              </a:defRPr>
            </a:lvl3pPr>
            <a:lvl4pPr algn="l" rtl="0" eaLnBrk="0" fontAlgn="base" hangingPunct="0">
              <a:lnSpc>
                <a:spcPct val="85000"/>
              </a:lnSpc>
              <a:spcBef>
                <a:spcPct val="0"/>
              </a:spcBef>
              <a:spcAft>
                <a:spcPct val="0"/>
              </a:spcAft>
              <a:defRPr sz="3000">
                <a:solidFill>
                  <a:srgbClr val="000000"/>
                </a:solidFill>
                <a:latin typeface="Arial" charset="0"/>
              </a:defRPr>
            </a:lvl4pPr>
            <a:lvl5pPr algn="l" rtl="0" eaLnBrk="0" fontAlgn="base" hangingPunct="0">
              <a:lnSpc>
                <a:spcPct val="85000"/>
              </a:lnSpc>
              <a:spcBef>
                <a:spcPct val="0"/>
              </a:spcBef>
              <a:spcAft>
                <a:spcPct val="0"/>
              </a:spcAft>
              <a:defRPr sz="3000">
                <a:solidFill>
                  <a:srgbClr val="000000"/>
                </a:solidFill>
                <a:latin typeface="Arial" charset="0"/>
              </a:defRPr>
            </a:lvl5pPr>
            <a:lvl6pPr marL="342900" algn="l" rtl="0" fontAlgn="base">
              <a:lnSpc>
                <a:spcPct val="85000"/>
              </a:lnSpc>
              <a:spcBef>
                <a:spcPct val="0"/>
              </a:spcBef>
              <a:spcAft>
                <a:spcPct val="0"/>
              </a:spcAft>
              <a:defRPr sz="3000">
                <a:solidFill>
                  <a:srgbClr val="000000"/>
                </a:solidFill>
                <a:latin typeface="Arial" charset="0"/>
              </a:defRPr>
            </a:lvl6pPr>
            <a:lvl7pPr marL="685800" algn="l" rtl="0" fontAlgn="base">
              <a:lnSpc>
                <a:spcPct val="85000"/>
              </a:lnSpc>
              <a:spcBef>
                <a:spcPct val="0"/>
              </a:spcBef>
              <a:spcAft>
                <a:spcPct val="0"/>
              </a:spcAft>
              <a:defRPr sz="3000">
                <a:solidFill>
                  <a:srgbClr val="000000"/>
                </a:solidFill>
                <a:latin typeface="Arial" charset="0"/>
              </a:defRPr>
            </a:lvl7pPr>
            <a:lvl8pPr marL="1028700" algn="l" rtl="0" fontAlgn="base">
              <a:lnSpc>
                <a:spcPct val="85000"/>
              </a:lnSpc>
              <a:spcBef>
                <a:spcPct val="0"/>
              </a:spcBef>
              <a:spcAft>
                <a:spcPct val="0"/>
              </a:spcAft>
              <a:defRPr sz="3000">
                <a:solidFill>
                  <a:srgbClr val="000000"/>
                </a:solidFill>
                <a:latin typeface="Arial" charset="0"/>
              </a:defRPr>
            </a:lvl8pPr>
            <a:lvl9pPr marL="1371600" algn="l" rtl="0" fontAlgn="base">
              <a:lnSpc>
                <a:spcPct val="85000"/>
              </a:lnSpc>
              <a:spcBef>
                <a:spcPct val="0"/>
              </a:spcBef>
              <a:spcAft>
                <a:spcPct val="0"/>
              </a:spcAft>
              <a:defRPr sz="3000">
                <a:solidFill>
                  <a:srgbClr val="000000"/>
                </a:solidFill>
                <a:latin typeface="Arial" charset="0"/>
              </a:defRPr>
            </a:lvl9pPr>
          </a:lstStyle>
          <a:p>
            <a:pPr defTabSz="914400"/>
            <a:r>
              <a:rPr lang="en-GB" altLang="en-GB" sz="1800" kern="0" dirty="0">
                <a:solidFill>
                  <a:schemeClr val="bg1"/>
                </a:solidFill>
              </a:rPr>
              <a:t>High Impact, Low Likelihood (HILL) outcomes represent some of the key risks from climate change</a:t>
            </a:r>
          </a:p>
          <a:p>
            <a:pPr defTabSz="914400"/>
            <a:endParaRPr lang="en-GB" altLang="en-GB" sz="1800" kern="0" dirty="0">
              <a:solidFill>
                <a:schemeClr val="bg1"/>
              </a:solidFill>
            </a:endParaRPr>
          </a:p>
          <a:p>
            <a:pPr defTabSz="914400"/>
            <a:r>
              <a:rPr lang="en-GB" altLang="en-GB" sz="1800" kern="0" dirty="0">
                <a:solidFill>
                  <a:schemeClr val="bg1"/>
                </a:solidFill>
              </a:rPr>
              <a:t>Traditional ensemble modelling approaches focus on the middle of the pdf (most likely outcomes), rather than the potentially most dangerous outcomes</a:t>
            </a:r>
          </a:p>
          <a:p>
            <a:pPr defTabSz="914400"/>
            <a:endParaRPr lang="en-GB" altLang="en-GB" sz="1800" kern="0" dirty="0">
              <a:solidFill>
                <a:schemeClr val="bg1"/>
              </a:solidFill>
            </a:endParaRPr>
          </a:p>
          <a:p>
            <a:pPr defTabSz="914400"/>
            <a:r>
              <a:rPr lang="en-GB" altLang="en-GB" sz="1800" kern="0" dirty="0">
                <a:solidFill>
                  <a:schemeClr val="bg1"/>
                </a:solidFill>
              </a:rPr>
              <a:t>HILL risks need different approach:</a:t>
            </a:r>
          </a:p>
          <a:p>
            <a:pPr marL="285750" indent="-285750" defTabSz="914400">
              <a:buFont typeface="Arial" charset="0"/>
              <a:buChar char="•"/>
            </a:pPr>
            <a:r>
              <a:rPr lang="en-GB" altLang="en-GB" sz="1800" kern="0" dirty="0">
                <a:solidFill>
                  <a:schemeClr val="bg1"/>
                </a:solidFill>
              </a:rPr>
              <a:t>Storylines of plausible outcomes</a:t>
            </a:r>
          </a:p>
          <a:p>
            <a:pPr marL="285750" indent="-285750" defTabSz="914400">
              <a:buFont typeface="Arial" charset="0"/>
              <a:buChar char="•"/>
            </a:pPr>
            <a:r>
              <a:rPr lang="en-GB" altLang="en-GB" sz="1800" kern="0" dirty="0">
                <a:solidFill>
                  <a:schemeClr val="bg1"/>
                </a:solidFill>
              </a:rPr>
              <a:t>Early warning indicators</a:t>
            </a:r>
            <a:br>
              <a:rPr lang="en-GB" altLang="en-GB" sz="2100" b="1" kern="0" dirty="0">
                <a:solidFill>
                  <a:schemeClr val="bg1"/>
                </a:solidFill>
              </a:rPr>
            </a:br>
            <a:endParaRPr lang="en-GB" altLang="en-GB" sz="1600" b="1" kern="0" dirty="0">
              <a:solidFill>
                <a:schemeClr val="bg1"/>
              </a:solidFill>
            </a:endParaRPr>
          </a:p>
        </p:txBody>
      </p:sp>
    </p:spTree>
    <p:extLst>
      <p:ext uri="{BB962C8B-B14F-4D97-AF65-F5344CB8AC3E}">
        <p14:creationId xmlns:p14="http://schemas.microsoft.com/office/powerpoint/2010/main" val="18218033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60000">
            <a:off x="3405622" y="1253239"/>
            <a:ext cx="2794467" cy="1343434"/>
          </a:xfrm>
          <a:prstGeom prst="rect">
            <a:avLst/>
          </a:prstGeom>
        </p:spPr>
      </p:pic>
      <p:sp>
        <p:nvSpPr>
          <p:cNvPr id="30721" name="Rectangle 2"/>
          <p:cNvSpPr>
            <a:spLocks noGrp="1" noChangeArrowheads="1"/>
          </p:cNvSpPr>
          <p:nvPr>
            <p:ph type="title"/>
          </p:nvPr>
        </p:nvSpPr>
        <p:spPr>
          <a:xfrm>
            <a:off x="1524000" y="145196"/>
            <a:ext cx="7648844" cy="837322"/>
          </a:xfrm>
        </p:spPr>
        <p:txBody>
          <a:bodyPr/>
          <a:lstStyle/>
          <a:p>
            <a:pPr algn="ctr"/>
            <a:r>
              <a:rPr lang="en-GB" altLang="en-GB" sz="2200" b="1" dirty="0">
                <a:solidFill>
                  <a:schemeClr val="bg1"/>
                </a:solidFill>
              </a:rPr>
              <a:t>Instantaneous increase to 4xCO2: typical AMOC responses</a:t>
            </a:r>
            <a:br>
              <a:rPr lang="en-GB" altLang="en-GB" sz="2100" b="1" dirty="0">
                <a:solidFill>
                  <a:schemeClr val="bg1"/>
                </a:solidFill>
              </a:rPr>
            </a:br>
            <a:r>
              <a:rPr lang="en-GB" altLang="en-GB" sz="1400" dirty="0">
                <a:solidFill>
                  <a:schemeClr val="bg1"/>
                </a:solidFill>
              </a:rPr>
              <a:t>1000 years </a:t>
            </a:r>
            <a:r>
              <a:rPr lang="en-GB" altLang="en-GB" sz="1400" dirty="0" err="1">
                <a:solidFill>
                  <a:schemeClr val="bg1"/>
                </a:solidFill>
              </a:rPr>
              <a:t>spinup</a:t>
            </a:r>
            <a:r>
              <a:rPr lang="en-GB" altLang="en-GB" sz="1400" dirty="0">
                <a:solidFill>
                  <a:schemeClr val="bg1"/>
                </a:solidFill>
              </a:rPr>
              <a:t> at 1xCO</a:t>
            </a:r>
            <a:r>
              <a:rPr lang="en-GB" altLang="en-GB" sz="1400" baseline="-25000" dirty="0">
                <a:solidFill>
                  <a:schemeClr val="bg1"/>
                </a:solidFill>
              </a:rPr>
              <a:t>2</a:t>
            </a:r>
            <a:r>
              <a:rPr lang="en-GB" altLang="en-GB" sz="1400" dirty="0">
                <a:solidFill>
                  <a:schemeClr val="bg1"/>
                </a:solidFill>
              </a:rPr>
              <a:t>. Then instantaneously increase to 4xCO</a:t>
            </a:r>
            <a:r>
              <a:rPr lang="en-GB" altLang="en-GB" sz="1400" baseline="-25000" dirty="0">
                <a:solidFill>
                  <a:schemeClr val="bg1"/>
                </a:solidFill>
              </a:rPr>
              <a:t>2</a:t>
            </a:r>
            <a:r>
              <a:rPr lang="en-GB" altLang="en-GB" sz="1400" dirty="0">
                <a:solidFill>
                  <a:schemeClr val="bg1"/>
                </a:solidFill>
              </a:rPr>
              <a:t> and hold it there.</a:t>
            </a:r>
          </a:p>
        </p:txBody>
      </p:sp>
      <p:cxnSp>
        <p:nvCxnSpPr>
          <p:cNvPr id="30736" name="Straight Arrow Connector 17"/>
          <p:cNvCxnSpPr>
            <a:cxnSpLocks noChangeShapeType="1"/>
          </p:cNvCxnSpPr>
          <p:nvPr/>
        </p:nvCxnSpPr>
        <p:spPr bwMode="auto">
          <a:xfrm>
            <a:off x="1143000" y="2842022"/>
            <a:ext cx="1376363" cy="323850"/>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arrow" w="med" len="med"/>
              </a14:hiddenLine>
            </a:ext>
          </a:extLst>
        </p:spPr>
      </p:cxnSp>
      <p:cxnSp>
        <p:nvCxnSpPr>
          <p:cNvPr id="30737" name="Straight Arrow Connector 21"/>
          <p:cNvCxnSpPr>
            <a:cxnSpLocks noChangeShapeType="1"/>
          </p:cNvCxnSpPr>
          <p:nvPr/>
        </p:nvCxnSpPr>
        <p:spPr bwMode="auto">
          <a:xfrm flipH="1" flipV="1">
            <a:off x="2412207" y="3274219"/>
            <a:ext cx="1727597" cy="1512094"/>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arrow" w="med" len="med"/>
              </a14:hiddenLine>
            </a:ext>
          </a:extLst>
        </p:spPr>
      </p:cxn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845" y="2428823"/>
            <a:ext cx="3475772" cy="2568584"/>
          </a:xfrm>
          <a:prstGeom prst="rect">
            <a:avLst/>
          </a:prstGeom>
        </p:spPr>
      </p:pic>
      <p:sp>
        <p:nvSpPr>
          <p:cNvPr id="4" name="TextBox 3"/>
          <p:cNvSpPr txBox="1"/>
          <p:nvPr/>
        </p:nvSpPr>
        <p:spPr>
          <a:xfrm>
            <a:off x="348333" y="1320827"/>
            <a:ext cx="3054795" cy="1107996"/>
          </a:xfrm>
          <a:prstGeom prst="rect">
            <a:avLst/>
          </a:prstGeom>
          <a:noFill/>
          <a:ln w="12700">
            <a:solidFill>
              <a:schemeClr val="bg1"/>
            </a:solidFill>
          </a:ln>
        </p:spPr>
        <p:txBody>
          <a:bodyPr wrap="square" rtlCol="0">
            <a:spAutoFit/>
          </a:bodyPr>
          <a:lstStyle/>
          <a:p>
            <a:r>
              <a:rPr lang="en-US" sz="1000" dirty="0">
                <a:solidFill>
                  <a:schemeClr val="bg1"/>
                </a:solidFill>
              </a:rPr>
              <a:t>ECS = 4 </a:t>
            </a:r>
            <a:r>
              <a:rPr lang="en-US" sz="1000" dirty="0" err="1">
                <a:solidFill>
                  <a:schemeClr val="bg1"/>
                </a:solidFill>
              </a:rPr>
              <a:t>degC</a:t>
            </a:r>
            <a:endParaRPr lang="en-US" sz="1000" dirty="0">
              <a:solidFill>
                <a:schemeClr val="bg1"/>
              </a:solidFill>
            </a:endParaRPr>
          </a:p>
          <a:p>
            <a:r>
              <a:rPr lang="en-US" sz="1000" dirty="0" err="1">
                <a:solidFill>
                  <a:schemeClr val="bg1"/>
                </a:solidFill>
              </a:rPr>
              <a:t>Hydrol</a:t>
            </a:r>
            <a:r>
              <a:rPr lang="en-US" sz="1000" dirty="0">
                <a:solidFill>
                  <a:schemeClr val="bg1"/>
                </a:solidFill>
              </a:rPr>
              <a:t> Sens = 0.06 per </a:t>
            </a:r>
            <a:r>
              <a:rPr lang="en-US" sz="1000" dirty="0" err="1">
                <a:solidFill>
                  <a:schemeClr val="bg1"/>
                </a:solidFill>
              </a:rPr>
              <a:t>degC</a:t>
            </a:r>
            <a:endParaRPr lang="en-US" sz="1000" dirty="0">
              <a:solidFill>
                <a:schemeClr val="bg1"/>
              </a:solidFill>
            </a:endParaRPr>
          </a:p>
          <a:p>
            <a:r>
              <a:rPr lang="en-US" sz="1000" dirty="0">
                <a:solidFill>
                  <a:schemeClr val="bg1"/>
                </a:solidFill>
              </a:rPr>
              <a:t>Greenland Sens = 0.01 </a:t>
            </a:r>
            <a:r>
              <a:rPr lang="en-US" sz="1000" dirty="0" err="1">
                <a:solidFill>
                  <a:schemeClr val="bg1"/>
                </a:solidFill>
              </a:rPr>
              <a:t>Sv</a:t>
            </a:r>
            <a:r>
              <a:rPr lang="en-US" sz="1000" dirty="0">
                <a:solidFill>
                  <a:schemeClr val="bg1"/>
                </a:solidFill>
              </a:rPr>
              <a:t> per </a:t>
            </a:r>
            <a:r>
              <a:rPr lang="en-US" sz="1000" dirty="0" err="1">
                <a:solidFill>
                  <a:schemeClr val="bg1"/>
                </a:solidFill>
              </a:rPr>
              <a:t>degC</a:t>
            </a:r>
            <a:endParaRPr lang="en-US" sz="1000" dirty="0">
              <a:solidFill>
                <a:schemeClr val="bg1"/>
              </a:solidFill>
            </a:endParaRPr>
          </a:p>
          <a:p>
            <a:endParaRPr lang="en-US" sz="1200" dirty="0">
              <a:solidFill>
                <a:schemeClr val="bg1"/>
              </a:solidFill>
            </a:endParaRPr>
          </a:p>
          <a:p>
            <a:r>
              <a:rPr lang="en-US" sz="1200" dirty="0">
                <a:solidFill>
                  <a:srgbClr val="C00000"/>
                </a:solidFill>
              </a:rPr>
              <a:t>AMOC weakens then recovers, sometimes to stronger than initial state</a:t>
            </a: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62840" y="2428823"/>
            <a:ext cx="3372636" cy="2436813"/>
          </a:xfrm>
          <a:prstGeom prst="rect">
            <a:avLst/>
          </a:prstGeom>
        </p:spPr>
      </p:pic>
      <p:sp>
        <p:nvSpPr>
          <p:cNvPr id="12" name="TextBox 11"/>
          <p:cNvSpPr txBox="1"/>
          <p:nvPr/>
        </p:nvSpPr>
        <p:spPr>
          <a:xfrm>
            <a:off x="6425585" y="1322652"/>
            <a:ext cx="2316660" cy="923330"/>
          </a:xfrm>
          <a:prstGeom prst="rect">
            <a:avLst/>
          </a:prstGeom>
          <a:noFill/>
          <a:ln w="12700">
            <a:solidFill>
              <a:schemeClr val="bg1"/>
            </a:solidFill>
          </a:ln>
        </p:spPr>
        <p:txBody>
          <a:bodyPr wrap="none" rtlCol="0">
            <a:spAutoFit/>
          </a:bodyPr>
          <a:lstStyle/>
          <a:p>
            <a:r>
              <a:rPr lang="en-US" sz="1000" dirty="0">
                <a:solidFill>
                  <a:schemeClr val="bg1"/>
                </a:solidFill>
              </a:rPr>
              <a:t>ECS = 4 </a:t>
            </a:r>
            <a:r>
              <a:rPr lang="en-US" sz="1000" dirty="0" err="1">
                <a:solidFill>
                  <a:schemeClr val="bg1"/>
                </a:solidFill>
              </a:rPr>
              <a:t>degC</a:t>
            </a:r>
            <a:endParaRPr lang="en-US" sz="1000" dirty="0">
              <a:solidFill>
                <a:schemeClr val="bg1"/>
              </a:solidFill>
            </a:endParaRPr>
          </a:p>
          <a:p>
            <a:r>
              <a:rPr lang="en-US" sz="1000" dirty="0" err="1">
                <a:solidFill>
                  <a:schemeClr val="bg1"/>
                </a:solidFill>
              </a:rPr>
              <a:t>Hydrol</a:t>
            </a:r>
            <a:r>
              <a:rPr lang="en-US" sz="1000" dirty="0">
                <a:solidFill>
                  <a:schemeClr val="bg1"/>
                </a:solidFill>
              </a:rPr>
              <a:t> Sens = 0.06 per </a:t>
            </a:r>
            <a:r>
              <a:rPr lang="en-US" sz="1000" dirty="0" err="1">
                <a:solidFill>
                  <a:schemeClr val="bg1"/>
                </a:solidFill>
              </a:rPr>
              <a:t>degC</a:t>
            </a:r>
            <a:endParaRPr lang="en-US" sz="1000" dirty="0">
              <a:solidFill>
                <a:schemeClr val="bg1"/>
              </a:solidFill>
            </a:endParaRPr>
          </a:p>
          <a:p>
            <a:r>
              <a:rPr lang="en-US" sz="1000" dirty="0">
                <a:solidFill>
                  <a:schemeClr val="bg1"/>
                </a:solidFill>
              </a:rPr>
              <a:t>Greenland Sens = 0.06 </a:t>
            </a:r>
            <a:r>
              <a:rPr lang="en-US" sz="1000" dirty="0" err="1">
                <a:solidFill>
                  <a:schemeClr val="bg1"/>
                </a:solidFill>
              </a:rPr>
              <a:t>Sv</a:t>
            </a:r>
            <a:r>
              <a:rPr lang="en-US" sz="1000" dirty="0">
                <a:solidFill>
                  <a:schemeClr val="bg1"/>
                </a:solidFill>
              </a:rPr>
              <a:t> per </a:t>
            </a:r>
            <a:r>
              <a:rPr lang="en-US" sz="1000" dirty="0" err="1">
                <a:solidFill>
                  <a:schemeClr val="bg1"/>
                </a:solidFill>
              </a:rPr>
              <a:t>degC</a:t>
            </a:r>
            <a:endParaRPr lang="en-US" sz="1000" dirty="0">
              <a:solidFill>
                <a:schemeClr val="bg1"/>
              </a:solidFill>
            </a:endParaRPr>
          </a:p>
          <a:p>
            <a:endParaRPr lang="en-US" sz="1200" dirty="0">
              <a:solidFill>
                <a:schemeClr val="bg1"/>
              </a:solidFill>
            </a:endParaRPr>
          </a:p>
          <a:p>
            <a:r>
              <a:rPr lang="en-US" sz="1200" dirty="0">
                <a:solidFill>
                  <a:srgbClr val="C00000"/>
                </a:solidFill>
              </a:rPr>
              <a:t>AMOC weakens then collapses</a:t>
            </a:r>
          </a:p>
        </p:txBody>
      </p:sp>
      <p:sp>
        <p:nvSpPr>
          <p:cNvPr id="6" name="TextBox 5"/>
          <p:cNvSpPr txBox="1"/>
          <p:nvPr/>
        </p:nvSpPr>
        <p:spPr>
          <a:xfrm>
            <a:off x="3791849" y="1107331"/>
            <a:ext cx="2146434" cy="276999"/>
          </a:xfrm>
          <a:prstGeom prst="rect">
            <a:avLst/>
          </a:prstGeom>
          <a:noFill/>
        </p:spPr>
        <p:txBody>
          <a:bodyPr wrap="square" rtlCol="0">
            <a:spAutoFit/>
          </a:bodyPr>
          <a:lstStyle/>
          <a:p>
            <a:pPr algn="ctr"/>
            <a:r>
              <a:rPr lang="en-US" sz="1200" dirty="0">
                <a:solidFill>
                  <a:schemeClr val="accent2"/>
                </a:solidFill>
              </a:rPr>
              <a:t>cf. many GCM results</a:t>
            </a:r>
          </a:p>
        </p:txBody>
      </p:sp>
      <p:sp>
        <p:nvSpPr>
          <p:cNvPr id="11" name="TextBox 10"/>
          <p:cNvSpPr txBox="1"/>
          <p:nvPr/>
        </p:nvSpPr>
        <p:spPr>
          <a:xfrm>
            <a:off x="3729638" y="2505751"/>
            <a:ext cx="2146434" cy="246221"/>
          </a:xfrm>
          <a:prstGeom prst="rect">
            <a:avLst/>
          </a:prstGeom>
          <a:noFill/>
        </p:spPr>
        <p:txBody>
          <a:bodyPr wrap="square" rtlCol="0">
            <a:spAutoFit/>
          </a:bodyPr>
          <a:lstStyle/>
          <a:p>
            <a:pPr algn="ctr"/>
            <a:r>
              <a:rPr lang="en-US" sz="1000" dirty="0" err="1">
                <a:solidFill>
                  <a:schemeClr val="bg1"/>
                </a:solidFill>
              </a:rPr>
              <a:t>Manabe</a:t>
            </a:r>
            <a:r>
              <a:rPr lang="en-US" sz="1000" dirty="0">
                <a:solidFill>
                  <a:schemeClr val="bg1"/>
                </a:solidFill>
              </a:rPr>
              <a:t> &amp; Stouffer </a:t>
            </a:r>
            <a:r>
              <a:rPr lang="en-US" sz="1000" dirty="0" err="1">
                <a:solidFill>
                  <a:schemeClr val="bg1"/>
                </a:solidFill>
              </a:rPr>
              <a:t>JClim</a:t>
            </a:r>
            <a:r>
              <a:rPr lang="en-US" sz="1000" dirty="0">
                <a:solidFill>
                  <a:schemeClr val="bg1"/>
                </a:solidFill>
              </a:rPr>
              <a:t> 1994</a:t>
            </a:r>
          </a:p>
        </p:txBody>
      </p:sp>
    </p:spTree>
    <p:extLst>
      <p:ext uri="{BB962C8B-B14F-4D97-AF65-F5344CB8AC3E}">
        <p14:creationId xmlns:p14="http://schemas.microsoft.com/office/powerpoint/2010/main" val="16618701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81067" y="1796720"/>
            <a:ext cx="3338585" cy="2243746"/>
          </a:xfrm>
          <a:prstGeom prst="rect">
            <a:avLst/>
          </a:prstGeom>
        </p:spPr>
      </p:pic>
      <p:sp>
        <p:nvSpPr>
          <p:cNvPr id="30721" name="Rectangle 2"/>
          <p:cNvSpPr>
            <a:spLocks noGrp="1" noChangeArrowheads="1"/>
          </p:cNvSpPr>
          <p:nvPr>
            <p:ph type="title"/>
          </p:nvPr>
        </p:nvSpPr>
        <p:spPr>
          <a:xfrm>
            <a:off x="1571134" y="94217"/>
            <a:ext cx="7648844" cy="837322"/>
          </a:xfrm>
        </p:spPr>
        <p:txBody>
          <a:bodyPr/>
          <a:lstStyle/>
          <a:p>
            <a:pPr algn="ctr"/>
            <a:r>
              <a:rPr lang="en-GB" altLang="en-GB" sz="2200" b="1" dirty="0">
                <a:solidFill>
                  <a:schemeClr val="bg1"/>
                </a:solidFill>
              </a:rPr>
              <a:t>Sensitivity of tipping to</a:t>
            </a:r>
            <a:br>
              <a:rPr lang="en-GB" altLang="en-GB" sz="2200" b="1" dirty="0">
                <a:solidFill>
                  <a:schemeClr val="bg1"/>
                </a:solidFill>
              </a:rPr>
            </a:br>
            <a:r>
              <a:rPr lang="en-GB" altLang="en-GB" sz="1600" b="1" dirty="0">
                <a:solidFill>
                  <a:schemeClr val="bg1"/>
                </a:solidFill>
              </a:rPr>
              <a:t>Climate Sensitivity ; Hydrological Sensitivity ; Greenland Sensitivity</a:t>
            </a:r>
            <a:br>
              <a:rPr lang="en-GB" altLang="en-GB" sz="1600" b="1" dirty="0">
                <a:solidFill>
                  <a:schemeClr val="bg1"/>
                </a:solidFill>
              </a:rPr>
            </a:br>
            <a:endParaRPr lang="en-GB" altLang="en-GB" sz="1600" b="1" dirty="0">
              <a:solidFill>
                <a:schemeClr val="bg1"/>
              </a:solidFill>
            </a:endParaRPr>
          </a:p>
        </p:txBody>
      </p:sp>
      <p:cxnSp>
        <p:nvCxnSpPr>
          <p:cNvPr id="30736" name="Straight Arrow Connector 17"/>
          <p:cNvCxnSpPr>
            <a:cxnSpLocks noChangeShapeType="1"/>
          </p:cNvCxnSpPr>
          <p:nvPr/>
        </p:nvCxnSpPr>
        <p:spPr bwMode="auto">
          <a:xfrm>
            <a:off x="1143000" y="2842022"/>
            <a:ext cx="1376363" cy="323850"/>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arrow" w="med" len="med"/>
              </a14:hiddenLine>
            </a:ext>
          </a:extLst>
        </p:spPr>
      </p:cxnSp>
      <p:cxnSp>
        <p:nvCxnSpPr>
          <p:cNvPr id="30737" name="Straight Arrow Connector 21"/>
          <p:cNvCxnSpPr>
            <a:cxnSpLocks noChangeShapeType="1"/>
          </p:cNvCxnSpPr>
          <p:nvPr/>
        </p:nvCxnSpPr>
        <p:spPr bwMode="auto">
          <a:xfrm flipH="1" flipV="1">
            <a:off x="2412207" y="3274219"/>
            <a:ext cx="1727597" cy="1512094"/>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arrow" w="med" len="med"/>
              </a14:hiddenLine>
            </a:ext>
          </a:extLst>
        </p:spPr>
      </p:cxnSp>
      <p:sp>
        <p:nvSpPr>
          <p:cNvPr id="11" name="TextBox 10"/>
          <p:cNvSpPr txBox="1"/>
          <p:nvPr/>
        </p:nvSpPr>
        <p:spPr>
          <a:xfrm>
            <a:off x="91243" y="1395674"/>
            <a:ext cx="2483551" cy="3539430"/>
          </a:xfrm>
          <a:prstGeom prst="rect">
            <a:avLst/>
          </a:prstGeom>
          <a:solidFill>
            <a:schemeClr val="tx1"/>
          </a:solidFill>
          <a:ln w="28575">
            <a:solidFill>
              <a:schemeClr val="accent2"/>
            </a:solidFill>
          </a:ln>
        </p:spPr>
        <p:txBody>
          <a:bodyPr wrap="square" rtlCol="0">
            <a:spAutoFit/>
          </a:bodyPr>
          <a:lstStyle/>
          <a:p>
            <a:r>
              <a:rPr lang="en-GB" sz="1400" dirty="0">
                <a:solidFill>
                  <a:schemeClr val="accent2"/>
                </a:solidFill>
              </a:rPr>
              <a:t>Within plausible parameter ranges:</a:t>
            </a:r>
          </a:p>
          <a:p>
            <a:r>
              <a:rPr lang="en-GB" sz="1400" dirty="0">
                <a:solidFill>
                  <a:schemeClr val="accent2"/>
                </a:solidFill>
              </a:rPr>
              <a:t> </a:t>
            </a:r>
          </a:p>
          <a:p>
            <a:pPr marL="285750" indent="-285750">
              <a:buFont typeface="Arial" charset="0"/>
              <a:buChar char="•"/>
            </a:pPr>
            <a:r>
              <a:rPr lang="en-GB" sz="1400" dirty="0">
                <a:solidFill>
                  <a:schemeClr val="accent2"/>
                </a:solidFill>
              </a:rPr>
              <a:t>Increasing Climate Sensitivity makes tipping somewhat more likely. </a:t>
            </a:r>
            <a:r>
              <a:rPr lang="en-GB" sz="1400" i="1" dirty="0">
                <a:solidFill>
                  <a:schemeClr val="accent2"/>
                </a:solidFill>
              </a:rPr>
              <a:t>Weak effect at high CS</a:t>
            </a:r>
          </a:p>
          <a:p>
            <a:pPr marL="285750" indent="-285750">
              <a:buFont typeface="Arial" charset="0"/>
              <a:buChar char="•"/>
            </a:pPr>
            <a:endParaRPr lang="en-GB" sz="1400" dirty="0">
              <a:solidFill>
                <a:schemeClr val="accent2"/>
              </a:solidFill>
            </a:endParaRPr>
          </a:p>
          <a:p>
            <a:pPr marL="285750" indent="-285750">
              <a:buFont typeface="Arial" charset="0"/>
              <a:buChar char="•"/>
            </a:pPr>
            <a:r>
              <a:rPr lang="en-GB" sz="1400" dirty="0">
                <a:solidFill>
                  <a:schemeClr val="accent2"/>
                </a:solidFill>
              </a:rPr>
              <a:t>High </a:t>
            </a:r>
            <a:r>
              <a:rPr lang="en-GB" sz="1400" dirty="0" err="1">
                <a:solidFill>
                  <a:schemeClr val="accent2"/>
                </a:solidFill>
              </a:rPr>
              <a:t>Hydrol</a:t>
            </a:r>
            <a:r>
              <a:rPr lang="en-GB" sz="1400" dirty="0">
                <a:solidFill>
                  <a:schemeClr val="accent2"/>
                </a:solidFill>
              </a:rPr>
              <a:t> Sens makes tipping </a:t>
            </a:r>
            <a:r>
              <a:rPr lang="en-GB" sz="1400" i="1" dirty="0">
                <a:solidFill>
                  <a:schemeClr val="accent2"/>
                </a:solidFill>
              </a:rPr>
              <a:t>somewhat less likely </a:t>
            </a:r>
            <a:r>
              <a:rPr lang="en-GB" sz="1400" dirty="0">
                <a:solidFill>
                  <a:schemeClr val="accent2"/>
                </a:solidFill>
              </a:rPr>
              <a:t>and favours </a:t>
            </a:r>
            <a:r>
              <a:rPr lang="en-GB" sz="1400" i="1" dirty="0">
                <a:solidFill>
                  <a:schemeClr val="accent2"/>
                </a:solidFill>
              </a:rPr>
              <a:t>overshooting recovery</a:t>
            </a:r>
          </a:p>
          <a:p>
            <a:pPr marL="285750" indent="-285750">
              <a:buFont typeface="Arial" charset="0"/>
              <a:buChar char="•"/>
            </a:pPr>
            <a:endParaRPr lang="en-GB" sz="1400" dirty="0">
              <a:solidFill>
                <a:schemeClr val="accent2"/>
              </a:solidFill>
            </a:endParaRPr>
          </a:p>
          <a:p>
            <a:pPr marL="285750" indent="-285750">
              <a:buFont typeface="Arial" charset="0"/>
              <a:buChar char="•"/>
            </a:pPr>
            <a:r>
              <a:rPr lang="en-GB" sz="1400" dirty="0">
                <a:solidFill>
                  <a:schemeClr val="accent2"/>
                </a:solidFill>
              </a:rPr>
              <a:t>Greenland sensitivity is the </a:t>
            </a:r>
            <a:r>
              <a:rPr lang="en-GB" sz="1400" i="1" dirty="0">
                <a:solidFill>
                  <a:schemeClr val="accent2"/>
                </a:solidFill>
              </a:rPr>
              <a:t>strongest control </a:t>
            </a:r>
            <a:r>
              <a:rPr lang="en-GB" sz="1400" dirty="0">
                <a:solidFill>
                  <a:schemeClr val="accent2"/>
                </a:solidFill>
              </a:rPr>
              <a:t>on tipping</a:t>
            </a: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7174" y="1796720"/>
            <a:ext cx="3267324" cy="2216041"/>
          </a:xfrm>
          <a:prstGeom prst="rect">
            <a:avLst/>
          </a:prstGeom>
        </p:spPr>
      </p:pic>
      <p:sp>
        <p:nvSpPr>
          <p:cNvPr id="17" name="TextBox 16"/>
          <p:cNvSpPr txBox="1"/>
          <p:nvPr/>
        </p:nvSpPr>
        <p:spPr>
          <a:xfrm>
            <a:off x="3083269" y="1395674"/>
            <a:ext cx="2620581" cy="307777"/>
          </a:xfrm>
          <a:prstGeom prst="rect">
            <a:avLst/>
          </a:prstGeom>
          <a:noFill/>
          <a:ln w="22225">
            <a:solidFill>
              <a:srgbClr val="941651"/>
            </a:solidFill>
          </a:ln>
        </p:spPr>
        <p:txBody>
          <a:bodyPr wrap="square" rtlCol="0">
            <a:spAutoFit/>
          </a:bodyPr>
          <a:lstStyle/>
          <a:p>
            <a:r>
              <a:rPr lang="en-US" sz="1400" dirty="0" err="1">
                <a:solidFill>
                  <a:srgbClr val="941651"/>
                </a:solidFill>
              </a:rPr>
              <a:t>Hydrol</a:t>
            </a:r>
            <a:r>
              <a:rPr lang="en-US" sz="1400" dirty="0">
                <a:solidFill>
                  <a:srgbClr val="941651"/>
                </a:solidFill>
              </a:rPr>
              <a:t> Sens = 0.06 per </a:t>
            </a:r>
            <a:r>
              <a:rPr lang="en-US" sz="1400" dirty="0" err="1">
                <a:solidFill>
                  <a:srgbClr val="941651"/>
                </a:solidFill>
              </a:rPr>
              <a:t>degC</a:t>
            </a:r>
            <a:endParaRPr lang="en-US" sz="1400" dirty="0">
              <a:solidFill>
                <a:srgbClr val="941651"/>
              </a:solidFill>
            </a:endParaRPr>
          </a:p>
        </p:txBody>
      </p:sp>
      <p:sp>
        <p:nvSpPr>
          <p:cNvPr id="30" name="TextBox 29"/>
          <p:cNvSpPr txBox="1"/>
          <p:nvPr/>
        </p:nvSpPr>
        <p:spPr>
          <a:xfrm>
            <a:off x="6222088" y="1395674"/>
            <a:ext cx="2620581" cy="307777"/>
          </a:xfrm>
          <a:prstGeom prst="rect">
            <a:avLst/>
          </a:prstGeom>
          <a:noFill/>
          <a:ln w="22225">
            <a:solidFill>
              <a:srgbClr val="941651"/>
            </a:solidFill>
          </a:ln>
        </p:spPr>
        <p:txBody>
          <a:bodyPr wrap="square" rtlCol="0">
            <a:spAutoFit/>
          </a:bodyPr>
          <a:lstStyle/>
          <a:p>
            <a:r>
              <a:rPr lang="en-US" sz="1400" dirty="0" err="1">
                <a:solidFill>
                  <a:srgbClr val="941651"/>
                </a:solidFill>
              </a:rPr>
              <a:t>Hydrol</a:t>
            </a:r>
            <a:r>
              <a:rPr lang="en-US" sz="1400" dirty="0">
                <a:solidFill>
                  <a:srgbClr val="941651"/>
                </a:solidFill>
              </a:rPr>
              <a:t> Sens = 0.12 per </a:t>
            </a:r>
            <a:r>
              <a:rPr lang="en-US" sz="1400" dirty="0" err="1">
                <a:solidFill>
                  <a:srgbClr val="941651"/>
                </a:solidFill>
              </a:rPr>
              <a:t>degC</a:t>
            </a:r>
            <a:endParaRPr lang="en-US" sz="1400" dirty="0">
              <a:solidFill>
                <a:srgbClr val="941651"/>
              </a:solidFill>
            </a:endParaRPr>
          </a:p>
        </p:txBody>
      </p:sp>
      <p:sp>
        <p:nvSpPr>
          <p:cNvPr id="32" name="TextBox 31"/>
          <p:cNvSpPr txBox="1"/>
          <p:nvPr/>
        </p:nvSpPr>
        <p:spPr>
          <a:xfrm>
            <a:off x="4693223" y="1010486"/>
            <a:ext cx="2469827" cy="338554"/>
          </a:xfrm>
          <a:prstGeom prst="rect">
            <a:avLst/>
          </a:prstGeom>
          <a:noFill/>
          <a:ln w="22225">
            <a:noFill/>
          </a:ln>
        </p:spPr>
        <p:txBody>
          <a:bodyPr wrap="square" rtlCol="0">
            <a:spAutoFit/>
          </a:bodyPr>
          <a:lstStyle/>
          <a:p>
            <a:r>
              <a:rPr lang="en-US" sz="1600" b="1" dirty="0">
                <a:solidFill>
                  <a:schemeClr val="bg1"/>
                </a:solidFill>
              </a:rPr>
              <a:t>AMOC at year 3000 (</a:t>
            </a:r>
            <a:r>
              <a:rPr lang="en-US" sz="1600" b="1" dirty="0" err="1">
                <a:solidFill>
                  <a:schemeClr val="bg1"/>
                </a:solidFill>
              </a:rPr>
              <a:t>Sv</a:t>
            </a:r>
            <a:r>
              <a:rPr lang="en-US" sz="1600" b="1" dirty="0">
                <a:solidFill>
                  <a:schemeClr val="bg1"/>
                </a:solidFill>
              </a:rPr>
              <a:t>)</a:t>
            </a:r>
            <a:endParaRPr lang="en-US" sz="1600" b="1" baseline="-25000" dirty="0">
              <a:solidFill>
                <a:schemeClr val="bg1"/>
              </a:solidFill>
            </a:endParaRPr>
          </a:p>
        </p:txBody>
      </p:sp>
      <p:sp>
        <p:nvSpPr>
          <p:cNvPr id="20" name="TextBox 19"/>
          <p:cNvSpPr txBox="1"/>
          <p:nvPr/>
        </p:nvSpPr>
        <p:spPr>
          <a:xfrm>
            <a:off x="3252830" y="3027372"/>
            <a:ext cx="422365" cy="276999"/>
          </a:xfrm>
          <a:prstGeom prst="rect">
            <a:avLst/>
          </a:prstGeom>
          <a:noFill/>
        </p:spPr>
        <p:txBody>
          <a:bodyPr wrap="square" rtlCol="0">
            <a:spAutoFit/>
          </a:bodyPr>
          <a:lstStyle/>
          <a:p>
            <a:r>
              <a:rPr lang="en-US" sz="1200" dirty="0">
                <a:solidFill>
                  <a:schemeClr val="bg1"/>
                </a:solidFill>
                <a:ea typeface="Andale Mono" charset="0"/>
                <a:cs typeface="Andale Mono" charset="0"/>
              </a:rPr>
              <a:t>1</a:t>
            </a:r>
            <a:r>
              <a:rPr lang="en-US" sz="1200" dirty="0">
                <a:solidFill>
                  <a:schemeClr val="bg1"/>
                </a:solidFill>
                <a:latin typeface="Andale Mono" charset="0"/>
                <a:ea typeface="Andale Mono" charset="0"/>
                <a:cs typeface="Andale Mono" charset="0"/>
              </a:rPr>
              <a:t>8</a:t>
            </a:r>
          </a:p>
        </p:txBody>
      </p:sp>
      <p:sp>
        <p:nvSpPr>
          <p:cNvPr id="35" name="TextBox 34"/>
          <p:cNvSpPr txBox="1"/>
          <p:nvPr/>
        </p:nvSpPr>
        <p:spPr>
          <a:xfrm>
            <a:off x="3675195" y="2620432"/>
            <a:ext cx="398468" cy="276999"/>
          </a:xfrm>
          <a:prstGeom prst="rect">
            <a:avLst/>
          </a:prstGeom>
          <a:noFill/>
        </p:spPr>
        <p:txBody>
          <a:bodyPr wrap="square" rtlCol="0">
            <a:spAutoFit/>
          </a:bodyPr>
          <a:lstStyle/>
          <a:p>
            <a:r>
              <a:rPr lang="en-US" sz="1200" dirty="0">
                <a:solidFill>
                  <a:schemeClr val="bg1"/>
                </a:solidFill>
                <a:ea typeface="Andale Mono" charset="0"/>
                <a:cs typeface="Andale Mono" charset="0"/>
              </a:rPr>
              <a:t>12</a:t>
            </a:r>
          </a:p>
        </p:txBody>
      </p:sp>
      <p:sp>
        <p:nvSpPr>
          <p:cNvPr id="37" name="TextBox 36"/>
          <p:cNvSpPr txBox="1"/>
          <p:nvPr/>
        </p:nvSpPr>
        <p:spPr>
          <a:xfrm>
            <a:off x="4309371" y="2637970"/>
            <a:ext cx="422365" cy="276999"/>
          </a:xfrm>
          <a:prstGeom prst="rect">
            <a:avLst/>
          </a:prstGeom>
          <a:noFill/>
        </p:spPr>
        <p:txBody>
          <a:bodyPr wrap="square" rtlCol="0">
            <a:spAutoFit/>
          </a:bodyPr>
          <a:lstStyle/>
          <a:p>
            <a:r>
              <a:rPr lang="en-US" sz="1200" dirty="0">
                <a:solidFill>
                  <a:schemeClr val="bg1"/>
                </a:solidFill>
                <a:latin typeface="Arial" charset="0"/>
                <a:ea typeface="Arial" charset="0"/>
                <a:cs typeface="Arial" charset="0"/>
              </a:rPr>
              <a:t>0</a:t>
            </a:r>
          </a:p>
        </p:txBody>
      </p:sp>
      <p:sp>
        <p:nvSpPr>
          <p:cNvPr id="38" name="TextBox 37"/>
          <p:cNvSpPr txBox="1"/>
          <p:nvPr/>
        </p:nvSpPr>
        <p:spPr>
          <a:xfrm>
            <a:off x="4617378" y="2208237"/>
            <a:ext cx="422365" cy="276999"/>
          </a:xfrm>
          <a:prstGeom prst="rect">
            <a:avLst/>
          </a:prstGeom>
          <a:noFill/>
        </p:spPr>
        <p:txBody>
          <a:bodyPr wrap="square" rtlCol="0">
            <a:spAutoFit/>
          </a:bodyPr>
          <a:lstStyle/>
          <a:p>
            <a:r>
              <a:rPr lang="en-US" sz="1200" dirty="0">
                <a:solidFill>
                  <a:schemeClr val="bg1"/>
                </a:solidFill>
                <a:latin typeface="Arial" charset="0"/>
                <a:ea typeface="Arial" charset="0"/>
                <a:cs typeface="Arial" charset="0"/>
              </a:rPr>
              <a:t>-6</a:t>
            </a:r>
          </a:p>
        </p:txBody>
      </p:sp>
      <p:sp>
        <p:nvSpPr>
          <p:cNvPr id="39" name="TextBox 38"/>
          <p:cNvSpPr txBox="1"/>
          <p:nvPr/>
        </p:nvSpPr>
        <p:spPr>
          <a:xfrm>
            <a:off x="7445799" y="2574601"/>
            <a:ext cx="422365" cy="276999"/>
          </a:xfrm>
          <a:prstGeom prst="rect">
            <a:avLst/>
          </a:prstGeom>
          <a:noFill/>
        </p:spPr>
        <p:txBody>
          <a:bodyPr wrap="square" rtlCol="0">
            <a:spAutoFit/>
          </a:bodyPr>
          <a:lstStyle/>
          <a:p>
            <a:r>
              <a:rPr lang="en-US" sz="1200" dirty="0">
                <a:solidFill>
                  <a:schemeClr val="bg1"/>
                </a:solidFill>
                <a:latin typeface="Arial" charset="0"/>
                <a:ea typeface="Arial" charset="0"/>
                <a:cs typeface="Arial" charset="0"/>
              </a:rPr>
              <a:t>0</a:t>
            </a:r>
          </a:p>
        </p:txBody>
      </p:sp>
      <p:sp>
        <p:nvSpPr>
          <p:cNvPr id="44" name="TextBox 43"/>
          <p:cNvSpPr txBox="1"/>
          <p:nvPr/>
        </p:nvSpPr>
        <p:spPr>
          <a:xfrm>
            <a:off x="4058171" y="2634284"/>
            <a:ext cx="422365" cy="276999"/>
          </a:xfrm>
          <a:prstGeom prst="rect">
            <a:avLst/>
          </a:prstGeom>
          <a:noFill/>
        </p:spPr>
        <p:txBody>
          <a:bodyPr wrap="square" rtlCol="0">
            <a:spAutoFit/>
          </a:bodyPr>
          <a:lstStyle/>
          <a:p>
            <a:r>
              <a:rPr lang="en-US" sz="1200" dirty="0">
                <a:solidFill>
                  <a:schemeClr val="bg1"/>
                </a:solidFill>
                <a:latin typeface="Arial" charset="0"/>
                <a:ea typeface="Arial" charset="0"/>
                <a:cs typeface="Arial" charset="0"/>
              </a:rPr>
              <a:t>6</a:t>
            </a:r>
          </a:p>
        </p:txBody>
      </p:sp>
      <p:sp>
        <p:nvSpPr>
          <p:cNvPr id="45" name="TextBox 44"/>
          <p:cNvSpPr txBox="1"/>
          <p:nvPr/>
        </p:nvSpPr>
        <p:spPr>
          <a:xfrm>
            <a:off x="7163050" y="2542106"/>
            <a:ext cx="422365" cy="276999"/>
          </a:xfrm>
          <a:prstGeom prst="rect">
            <a:avLst/>
          </a:prstGeom>
          <a:noFill/>
        </p:spPr>
        <p:txBody>
          <a:bodyPr wrap="square" rtlCol="0">
            <a:spAutoFit/>
          </a:bodyPr>
          <a:lstStyle/>
          <a:p>
            <a:r>
              <a:rPr lang="en-US" sz="1200" dirty="0">
                <a:solidFill>
                  <a:schemeClr val="bg1"/>
                </a:solidFill>
                <a:latin typeface="Arial" charset="0"/>
                <a:ea typeface="Arial" charset="0"/>
                <a:cs typeface="Arial" charset="0"/>
              </a:rPr>
              <a:t>6</a:t>
            </a:r>
          </a:p>
        </p:txBody>
      </p:sp>
      <p:sp>
        <p:nvSpPr>
          <p:cNvPr id="46" name="TextBox 45"/>
          <p:cNvSpPr txBox="1"/>
          <p:nvPr/>
        </p:nvSpPr>
        <p:spPr>
          <a:xfrm>
            <a:off x="6826267" y="2495784"/>
            <a:ext cx="398468" cy="276999"/>
          </a:xfrm>
          <a:prstGeom prst="rect">
            <a:avLst/>
          </a:prstGeom>
          <a:noFill/>
        </p:spPr>
        <p:txBody>
          <a:bodyPr wrap="square" rtlCol="0">
            <a:spAutoFit/>
          </a:bodyPr>
          <a:lstStyle/>
          <a:p>
            <a:r>
              <a:rPr lang="en-US" sz="1200" dirty="0">
                <a:solidFill>
                  <a:schemeClr val="bg1"/>
                </a:solidFill>
                <a:ea typeface="Andale Mono" charset="0"/>
                <a:cs typeface="Andale Mono" charset="0"/>
              </a:rPr>
              <a:t>12</a:t>
            </a:r>
          </a:p>
        </p:txBody>
      </p:sp>
      <p:sp>
        <p:nvSpPr>
          <p:cNvPr id="47" name="TextBox 46"/>
          <p:cNvSpPr txBox="1"/>
          <p:nvPr/>
        </p:nvSpPr>
        <p:spPr>
          <a:xfrm>
            <a:off x="6333434" y="2508731"/>
            <a:ext cx="422365" cy="276999"/>
          </a:xfrm>
          <a:prstGeom prst="rect">
            <a:avLst/>
          </a:prstGeom>
          <a:noFill/>
        </p:spPr>
        <p:txBody>
          <a:bodyPr wrap="square" rtlCol="0">
            <a:spAutoFit/>
          </a:bodyPr>
          <a:lstStyle/>
          <a:p>
            <a:r>
              <a:rPr lang="en-US" sz="1200" dirty="0">
                <a:solidFill>
                  <a:schemeClr val="bg1"/>
                </a:solidFill>
                <a:ea typeface="Andale Mono" charset="0"/>
                <a:cs typeface="Andale Mono" charset="0"/>
              </a:rPr>
              <a:t>1</a:t>
            </a:r>
            <a:r>
              <a:rPr lang="en-US" sz="1200" dirty="0">
                <a:solidFill>
                  <a:schemeClr val="bg1"/>
                </a:solidFill>
                <a:latin typeface="Andale Mono" charset="0"/>
                <a:ea typeface="Andale Mono" charset="0"/>
                <a:cs typeface="Andale Mono" charset="0"/>
              </a:rPr>
              <a:t>8</a:t>
            </a:r>
          </a:p>
        </p:txBody>
      </p:sp>
      <p:sp>
        <p:nvSpPr>
          <p:cNvPr id="48" name="TextBox 47"/>
          <p:cNvSpPr txBox="1"/>
          <p:nvPr/>
        </p:nvSpPr>
        <p:spPr>
          <a:xfrm>
            <a:off x="7585416" y="3419653"/>
            <a:ext cx="573716" cy="276999"/>
          </a:xfrm>
          <a:prstGeom prst="rect">
            <a:avLst/>
          </a:prstGeom>
          <a:noFill/>
        </p:spPr>
        <p:txBody>
          <a:bodyPr wrap="square" rtlCol="0">
            <a:spAutoFit/>
          </a:bodyPr>
          <a:lstStyle/>
          <a:p>
            <a:r>
              <a:rPr lang="en-US" sz="1200" dirty="0">
                <a:solidFill>
                  <a:schemeClr val="bg1"/>
                </a:solidFill>
                <a:ea typeface="Andale Mono" charset="0"/>
                <a:cs typeface="Andale Mono" charset="0"/>
              </a:rPr>
              <a:t>24</a:t>
            </a:r>
            <a:endParaRPr lang="en-US" sz="1200" dirty="0">
              <a:solidFill>
                <a:schemeClr val="bg1"/>
              </a:solidFill>
              <a:latin typeface="Andale Mono" charset="0"/>
              <a:ea typeface="Andale Mono" charset="0"/>
              <a:cs typeface="Andale Mono" charset="0"/>
            </a:endParaRPr>
          </a:p>
        </p:txBody>
      </p:sp>
      <p:sp>
        <p:nvSpPr>
          <p:cNvPr id="49" name="TextBox 48"/>
          <p:cNvSpPr txBox="1"/>
          <p:nvPr/>
        </p:nvSpPr>
        <p:spPr>
          <a:xfrm>
            <a:off x="8050548" y="2273333"/>
            <a:ext cx="422365" cy="276999"/>
          </a:xfrm>
          <a:prstGeom prst="rect">
            <a:avLst/>
          </a:prstGeom>
          <a:noFill/>
        </p:spPr>
        <p:txBody>
          <a:bodyPr wrap="square" rtlCol="0">
            <a:spAutoFit/>
          </a:bodyPr>
          <a:lstStyle/>
          <a:p>
            <a:r>
              <a:rPr lang="en-US" sz="1200" dirty="0">
                <a:solidFill>
                  <a:schemeClr val="bg1"/>
                </a:solidFill>
                <a:latin typeface="Arial" charset="0"/>
                <a:ea typeface="Arial" charset="0"/>
                <a:cs typeface="Arial" charset="0"/>
              </a:rPr>
              <a:t>-6</a:t>
            </a:r>
          </a:p>
        </p:txBody>
      </p:sp>
      <p:cxnSp>
        <p:nvCxnSpPr>
          <p:cNvPr id="59" name="Straight Connector 58"/>
          <p:cNvCxnSpPr/>
          <p:nvPr/>
        </p:nvCxnSpPr>
        <p:spPr bwMode="auto">
          <a:xfrm>
            <a:off x="3054657" y="3393865"/>
            <a:ext cx="2565508" cy="12422"/>
          </a:xfrm>
          <a:prstGeom prst="line">
            <a:avLst/>
          </a:prstGeom>
          <a:noFill/>
          <a:ln w="9525" cap="flat" cmpd="sng" algn="ctr">
            <a:solidFill>
              <a:schemeClr val="bg1"/>
            </a:solidFill>
            <a:prstDash val="dash"/>
            <a:round/>
            <a:headEnd type="none" w="med" len="med"/>
            <a:tailEnd type="none" w="med" len="med"/>
          </a:ln>
          <a:effectLst/>
        </p:spPr>
      </p:cxnSp>
      <p:sp>
        <p:nvSpPr>
          <p:cNvPr id="12" name="TextBox 11"/>
          <p:cNvSpPr txBox="1"/>
          <p:nvPr/>
        </p:nvSpPr>
        <p:spPr>
          <a:xfrm>
            <a:off x="2738835" y="4316789"/>
            <a:ext cx="1313180" cy="553998"/>
          </a:xfrm>
          <a:prstGeom prst="rect">
            <a:avLst/>
          </a:prstGeom>
          <a:noFill/>
        </p:spPr>
        <p:txBody>
          <a:bodyPr wrap="none" rtlCol="0">
            <a:spAutoFit/>
          </a:bodyPr>
          <a:lstStyle/>
          <a:p>
            <a:r>
              <a:rPr lang="en-US" sz="1000" dirty="0">
                <a:solidFill>
                  <a:schemeClr val="bg1"/>
                </a:solidFill>
              </a:rPr>
              <a:t>95%ile derived from</a:t>
            </a:r>
          </a:p>
          <a:p>
            <a:r>
              <a:rPr lang="en-US" sz="1000" dirty="0" err="1">
                <a:solidFill>
                  <a:schemeClr val="bg1"/>
                </a:solidFill>
              </a:rPr>
              <a:t>Bamber</a:t>
            </a:r>
            <a:r>
              <a:rPr lang="en-US" sz="1000" dirty="0">
                <a:solidFill>
                  <a:schemeClr val="bg1"/>
                </a:solidFill>
              </a:rPr>
              <a:t> et al </a:t>
            </a:r>
          </a:p>
          <a:p>
            <a:r>
              <a:rPr lang="en-US" sz="1000" dirty="0">
                <a:solidFill>
                  <a:schemeClr val="bg1"/>
                </a:solidFill>
              </a:rPr>
              <a:t>PNAS 2019</a:t>
            </a:r>
          </a:p>
        </p:txBody>
      </p:sp>
      <p:cxnSp>
        <p:nvCxnSpPr>
          <p:cNvPr id="14" name="Straight Arrow Connector 13"/>
          <p:cNvCxnSpPr/>
          <p:nvPr/>
        </p:nvCxnSpPr>
        <p:spPr bwMode="auto">
          <a:xfrm flipV="1">
            <a:off x="3276005" y="3404483"/>
            <a:ext cx="319012" cy="985066"/>
          </a:xfrm>
          <a:prstGeom prst="straightConnector1">
            <a:avLst/>
          </a:prstGeom>
          <a:noFill/>
          <a:ln w="9525" cap="flat" cmpd="sng" algn="ctr">
            <a:solidFill>
              <a:schemeClr val="bg1"/>
            </a:solidFill>
            <a:prstDash val="solid"/>
            <a:round/>
            <a:headEnd type="none" w="med" len="med"/>
            <a:tailEnd type="triangle"/>
          </a:ln>
          <a:effectLst/>
        </p:spPr>
      </p:cxnSp>
      <p:cxnSp>
        <p:nvCxnSpPr>
          <p:cNvPr id="60" name="Straight Connector 59"/>
          <p:cNvCxnSpPr/>
          <p:nvPr/>
        </p:nvCxnSpPr>
        <p:spPr bwMode="auto">
          <a:xfrm flipV="1">
            <a:off x="6274846" y="3419653"/>
            <a:ext cx="2595776" cy="8636"/>
          </a:xfrm>
          <a:prstGeom prst="line">
            <a:avLst/>
          </a:prstGeom>
          <a:noFill/>
          <a:ln w="9525" cap="flat" cmpd="sng" algn="ctr">
            <a:solidFill>
              <a:schemeClr val="bg1"/>
            </a:solidFill>
            <a:prstDash val="dash"/>
            <a:round/>
            <a:headEnd type="none" w="med" len="med"/>
            <a:tailEnd type="none" w="med" len="med"/>
          </a:ln>
          <a:effectLst/>
        </p:spPr>
      </p:cxnSp>
    </p:spTree>
    <p:extLst>
      <p:ext uri="{BB962C8B-B14F-4D97-AF65-F5344CB8AC3E}">
        <p14:creationId xmlns:p14="http://schemas.microsoft.com/office/powerpoint/2010/main" val="141365745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1524000" y="145196"/>
            <a:ext cx="7648844" cy="837322"/>
          </a:xfrm>
        </p:spPr>
        <p:txBody>
          <a:bodyPr/>
          <a:lstStyle/>
          <a:p>
            <a:pPr algn="ctr"/>
            <a:r>
              <a:rPr lang="en-GB" altLang="en-GB" sz="2200" b="1" dirty="0">
                <a:solidFill>
                  <a:schemeClr val="bg1"/>
                </a:solidFill>
              </a:rPr>
              <a:t>Instantaneous increase to 4xCO2: an atypical AMOC response (small region of parameter space)</a:t>
            </a:r>
            <a:br>
              <a:rPr lang="en-GB" altLang="en-GB" sz="2100" b="1" dirty="0">
                <a:solidFill>
                  <a:schemeClr val="bg1"/>
                </a:solidFill>
              </a:rPr>
            </a:br>
            <a:endParaRPr lang="en-GB" altLang="en-GB" sz="1600" b="1" dirty="0">
              <a:solidFill>
                <a:schemeClr val="bg1"/>
              </a:solidFill>
            </a:endParaRPr>
          </a:p>
        </p:txBody>
      </p:sp>
      <p:cxnSp>
        <p:nvCxnSpPr>
          <p:cNvPr id="30736" name="Straight Arrow Connector 17"/>
          <p:cNvCxnSpPr>
            <a:cxnSpLocks noChangeShapeType="1"/>
          </p:cNvCxnSpPr>
          <p:nvPr/>
        </p:nvCxnSpPr>
        <p:spPr bwMode="auto">
          <a:xfrm>
            <a:off x="1143000" y="2842022"/>
            <a:ext cx="1376363" cy="323850"/>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arrow" w="med" len="med"/>
              </a14:hiddenLine>
            </a:ext>
          </a:extLst>
        </p:spPr>
      </p:cxnSp>
      <p:cxnSp>
        <p:nvCxnSpPr>
          <p:cNvPr id="30737" name="Straight Arrow Connector 21"/>
          <p:cNvCxnSpPr>
            <a:cxnSpLocks noChangeShapeType="1"/>
          </p:cNvCxnSpPr>
          <p:nvPr/>
        </p:nvCxnSpPr>
        <p:spPr bwMode="auto">
          <a:xfrm flipH="1" flipV="1">
            <a:off x="2412207" y="3274219"/>
            <a:ext cx="1727597" cy="1512094"/>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arrow" w="med" len="med"/>
              </a14:hiddenLine>
            </a:ext>
          </a:extLst>
        </p:spPr>
      </p:cxnSp>
      <p:sp>
        <p:nvSpPr>
          <p:cNvPr id="4" name="TextBox 3"/>
          <p:cNvSpPr txBox="1"/>
          <p:nvPr/>
        </p:nvSpPr>
        <p:spPr>
          <a:xfrm>
            <a:off x="77855" y="1225546"/>
            <a:ext cx="5332650" cy="3877985"/>
          </a:xfrm>
          <a:prstGeom prst="rect">
            <a:avLst/>
          </a:prstGeom>
          <a:noFill/>
          <a:ln w="12700">
            <a:solidFill>
              <a:schemeClr val="bg1"/>
            </a:solidFill>
          </a:ln>
        </p:spPr>
        <p:txBody>
          <a:bodyPr wrap="square" rtlCol="0">
            <a:spAutoFit/>
          </a:bodyPr>
          <a:lstStyle/>
          <a:p>
            <a:r>
              <a:rPr lang="en-US" sz="1000" dirty="0">
                <a:solidFill>
                  <a:schemeClr val="bg1"/>
                </a:solidFill>
              </a:rPr>
              <a:t>ECS = 5 </a:t>
            </a:r>
            <a:r>
              <a:rPr lang="en-US" sz="1000" dirty="0" err="1">
                <a:solidFill>
                  <a:schemeClr val="bg1"/>
                </a:solidFill>
              </a:rPr>
              <a:t>degC</a:t>
            </a:r>
            <a:endParaRPr lang="en-US" sz="1000" dirty="0">
              <a:solidFill>
                <a:schemeClr val="bg1"/>
              </a:solidFill>
            </a:endParaRPr>
          </a:p>
          <a:p>
            <a:r>
              <a:rPr lang="en-US" sz="1000" dirty="0" err="1">
                <a:solidFill>
                  <a:schemeClr val="bg1"/>
                </a:solidFill>
              </a:rPr>
              <a:t>Hydrol</a:t>
            </a:r>
            <a:r>
              <a:rPr lang="en-US" sz="1000" dirty="0">
                <a:solidFill>
                  <a:schemeClr val="bg1"/>
                </a:solidFill>
              </a:rPr>
              <a:t> Sens = 0.12 per </a:t>
            </a:r>
            <a:r>
              <a:rPr lang="en-US" sz="1000" dirty="0" err="1">
                <a:solidFill>
                  <a:schemeClr val="bg1"/>
                </a:solidFill>
              </a:rPr>
              <a:t>degC</a:t>
            </a:r>
            <a:endParaRPr lang="en-US" sz="1000" dirty="0">
              <a:solidFill>
                <a:schemeClr val="bg1"/>
              </a:solidFill>
            </a:endParaRPr>
          </a:p>
          <a:p>
            <a:r>
              <a:rPr lang="en-US" sz="1000" dirty="0">
                <a:solidFill>
                  <a:schemeClr val="bg1"/>
                </a:solidFill>
              </a:rPr>
              <a:t>Greenland Sens = 0.05 </a:t>
            </a:r>
            <a:r>
              <a:rPr lang="en-US" sz="1000" dirty="0" err="1">
                <a:solidFill>
                  <a:schemeClr val="bg1"/>
                </a:solidFill>
              </a:rPr>
              <a:t>Sv</a:t>
            </a:r>
            <a:r>
              <a:rPr lang="en-US" sz="1000" dirty="0">
                <a:solidFill>
                  <a:schemeClr val="bg1"/>
                </a:solidFill>
              </a:rPr>
              <a:t> per </a:t>
            </a:r>
            <a:r>
              <a:rPr lang="en-US" sz="1000" dirty="0" err="1">
                <a:solidFill>
                  <a:schemeClr val="bg1"/>
                </a:solidFill>
              </a:rPr>
              <a:t>degC</a:t>
            </a:r>
            <a:endParaRPr lang="en-US" sz="1000" dirty="0">
              <a:solidFill>
                <a:schemeClr val="bg1"/>
              </a:solidFill>
            </a:endParaRPr>
          </a:p>
          <a:p>
            <a:r>
              <a:rPr lang="en-US" sz="800" dirty="0">
                <a:solidFill>
                  <a:schemeClr val="bg1"/>
                </a:solidFill>
              </a:rPr>
              <a:t> </a:t>
            </a:r>
          </a:p>
          <a:p>
            <a:r>
              <a:rPr lang="en-US" sz="1200" dirty="0">
                <a:solidFill>
                  <a:srgbClr val="C00000"/>
                </a:solidFill>
              </a:rPr>
              <a:t>AMOC weakens, then collapses, then spontaneously recovers after 1700 years in collapsed state</a:t>
            </a:r>
          </a:p>
          <a:p>
            <a:r>
              <a:rPr lang="en-US" sz="800" dirty="0">
                <a:solidFill>
                  <a:srgbClr val="C00000"/>
                </a:solidFill>
              </a:rPr>
              <a:t> </a:t>
            </a:r>
          </a:p>
          <a:p>
            <a:r>
              <a:rPr lang="en-US" sz="1200" dirty="0">
                <a:solidFill>
                  <a:schemeClr val="accent6"/>
                </a:solidFill>
              </a:rPr>
              <a:t>Mechanism:</a:t>
            </a:r>
          </a:p>
          <a:p>
            <a:pPr marL="171450" indent="-171450">
              <a:spcAft>
                <a:spcPts val="600"/>
              </a:spcAft>
              <a:buFont typeface="Arial" charset="0"/>
              <a:buChar char="•"/>
            </a:pPr>
            <a:r>
              <a:rPr lang="en-US" sz="1200" dirty="0">
                <a:solidFill>
                  <a:schemeClr val="accent6"/>
                </a:solidFill>
              </a:rPr>
              <a:t>In collapsed (weak reverse AMOC) state the N Atlantic (N box) is importing cool bottom water rather than warm thermocline water. Weak surface cooling continues despite the cooler SST. The net result is slow cooling of the N box.</a:t>
            </a:r>
          </a:p>
          <a:p>
            <a:pPr marL="171450" indent="-171450">
              <a:spcAft>
                <a:spcPts val="600"/>
              </a:spcAft>
              <a:buFont typeface="Arial" charset="0"/>
              <a:buChar char="•"/>
            </a:pPr>
            <a:r>
              <a:rPr lang="en-US" sz="1200" dirty="0">
                <a:solidFill>
                  <a:schemeClr val="accent6"/>
                </a:solidFill>
              </a:rPr>
              <a:t>The slow cooling gradually weakens the reverse overturning cell.</a:t>
            </a:r>
          </a:p>
          <a:p>
            <a:pPr marL="171450" indent="-171450">
              <a:spcAft>
                <a:spcPts val="600"/>
              </a:spcAft>
              <a:buFont typeface="Arial" charset="0"/>
              <a:buChar char="•"/>
            </a:pPr>
            <a:r>
              <a:rPr lang="en-US" sz="1200" dirty="0">
                <a:solidFill>
                  <a:schemeClr val="accent6"/>
                </a:solidFill>
              </a:rPr>
              <a:t>Meanwhile the salinity of the Atlantic thermocline (T box) is increasing due to enhanced hydrological cycle and only weak flushing of salinity anomalies by the AMOC </a:t>
            </a:r>
          </a:p>
          <a:p>
            <a:pPr marL="171450" indent="-171450">
              <a:spcAft>
                <a:spcPts val="600"/>
              </a:spcAft>
              <a:buFont typeface="Arial" charset="0"/>
              <a:buChar char="•"/>
            </a:pPr>
            <a:r>
              <a:rPr lang="en-US" sz="1200" dirty="0">
                <a:solidFill>
                  <a:schemeClr val="accent6"/>
                </a:solidFill>
              </a:rPr>
              <a:t>Eventually the overturning crosses zero and goes positive. At this point the N box begins to import the salty T box water  → strong positive feedback, spins up strong AMOC </a:t>
            </a:r>
          </a:p>
          <a:p>
            <a:pPr marL="171450" indent="-171450">
              <a:buFont typeface="Arial" charset="0"/>
              <a:buChar char="•"/>
            </a:pPr>
            <a:r>
              <a:rPr lang="en-US" sz="1200" dirty="0">
                <a:solidFill>
                  <a:schemeClr val="accent6"/>
                </a:solidFill>
              </a:rPr>
              <a:t>N.B. No convective process required!</a:t>
            </a:r>
            <a:endParaRPr lang="en-US" sz="1200" dirty="0">
              <a:solidFill>
                <a:srgbClr val="C00000"/>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29755" y="917155"/>
            <a:ext cx="3352293" cy="2486832"/>
          </a:xfrm>
          <a:prstGeom prst="rect">
            <a:avLst/>
          </a:prstGeom>
        </p:spPr>
      </p:pic>
      <p:pic>
        <p:nvPicPr>
          <p:cNvPr id="14" name="Picture 13">
            <a:extLst>
              <a:ext uri="{FF2B5EF4-FFF2-40B4-BE49-F238E27FC236}">
                <a16:creationId xmlns:a16="http://schemas.microsoft.com/office/drawing/2014/main" id="{9E2A7829-9180-47F2-9DC2-4E632970A0A4}"/>
              </a:ext>
            </a:extLst>
          </p:cNvPr>
          <p:cNvPicPr>
            <a:picLocks noChangeAspect="1"/>
          </p:cNvPicPr>
          <p:nvPr/>
        </p:nvPicPr>
        <p:blipFill>
          <a:blip r:embed="rId4"/>
          <a:stretch>
            <a:fillRect/>
          </a:stretch>
        </p:blipFill>
        <p:spPr>
          <a:xfrm>
            <a:off x="5866991" y="3354229"/>
            <a:ext cx="2823472" cy="1640444"/>
          </a:xfrm>
          <a:prstGeom prst="rect">
            <a:avLst/>
          </a:prstGeom>
        </p:spPr>
      </p:pic>
      <p:sp>
        <p:nvSpPr>
          <p:cNvPr id="15" name="TextBox 14">
            <a:extLst>
              <a:ext uri="{FF2B5EF4-FFF2-40B4-BE49-F238E27FC236}">
                <a16:creationId xmlns:a16="http://schemas.microsoft.com/office/drawing/2014/main" id="{48E88808-667D-427A-804A-B33AD8F9958B}"/>
              </a:ext>
            </a:extLst>
          </p:cNvPr>
          <p:cNvSpPr txBox="1"/>
          <p:nvPr/>
        </p:nvSpPr>
        <p:spPr>
          <a:xfrm>
            <a:off x="6166397" y="4062053"/>
            <a:ext cx="848134" cy="276999"/>
          </a:xfrm>
          <a:prstGeom prst="rect">
            <a:avLst/>
          </a:prstGeom>
          <a:noFill/>
        </p:spPr>
        <p:txBody>
          <a:bodyPr wrap="square" rtlCol="0">
            <a:spAutoFit/>
          </a:bodyPr>
          <a:lstStyle/>
          <a:p>
            <a:r>
              <a:rPr lang="en-GB" sz="1200" dirty="0">
                <a:solidFill>
                  <a:schemeClr val="accent2"/>
                </a:solidFill>
              </a:rPr>
              <a:t>2xCO</a:t>
            </a:r>
            <a:r>
              <a:rPr lang="en-GB" sz="1200" baseline="-25000" dirty="0">
                <a:solidFill>
                  <a:schemeClr val="accent2"/>
                </a:solidFill>
              </a:rPr>
              <a:t>2</a:t>
            </a:r>
          </a:p>
        </p:txBody>
      </p:sp>
      <p:sp>
        <p:nvSpPr>
          <p:cNvPr id="16" name="TextBox 15">
            <a:extLst>
              <a:ext uri="{FF2B5EF4-FFF2-40B4-BE49-F238E27FC236}">
                <a16:creationId xmlns:a16="http://schemas.microsoft.com/office/drawing/2014/main" id="{8043F12E-353B-4336-BEB7-54A7A0EE7088}"/>
              </a:ext>
            </a:extLst>
          </p:cNvPr>
          <p:cNvSpPr txBox="1"/>
          <p:nvPr/>
        </p:nvSpPr>
        <p:spPr>
          <a:xfrm>
            <a:off x="6681834" y="4528363"/>
            <a:ext cx="848134" cy="276999"/>
          </a:xfrm>
          <a:prstGeom prst="rect">
            <a:avLst/>
          </a:prstGeom>
          <a:noFill/>
        </p:spPr>
        <p:txBody>
          <a:bodyPr wrap="square" rtlCol="0">
            <a:spAutoFit/>
          </a:bodyPr>
          <a:lstStyle/>
          <a:p>
            <a:r>
              <a:rPr lang="en-GB" sz="1200" dirty="0">
                <a:solidFill>
                  <a:schemeClr val="accent2"/>
                </a:solidFill>
              </a:rPr>
              <a:t>4xCO</a:t>
            </a:r>
            <a:r>
              <a:rPr lang="en-GB" sz="1200" baseline="-25000" dirty="0">
                <a:solidFill>
                  <a:schemeClr val="accent2"/>
                </a:solidFill>
              </a:rPr>
              <a:t>2</a:t>
            </a:r>
          </a:p>
        </p:txBody>
      </p:sp>
      <p:sp>
        <p:nvSpPr>
          <p:cNvPr id="17" name="TextBox 16">
            <a:extLst>
              <a:ext uri="{FF2B5EF4-FFF2-40B4-BE49-F238E27FC236}">
                <a16:creationId xmlns:a16="http://schemas.microsoft.com/office/drawing/2014/main" id="{294FA1D1-E7ED-4C09-B4EB-50B58B5D6A4C}"/>
              </a:ext>
            </a:extLst>
          </p:cNvPr>
          <p:cNvSpPr txBox="1"/>
          <p:nvPr/>
        </p:nvSpPr>
        <p:spPr>
          <a:xfrm>
            <a:off x="7933915" y="4509314"/>
            <a:ext cx="756548" cy="276999"/>
          </a:xfrm>
          <a:prstGeom prst="rect">
            <a:avLst/>
          </a:prstGeom>
          <a:noFill/>
        </p:spPr>
        <p:txBody>
          <a:bodyPr wrap="square" rtlCol="0">
            <a:spAutoFit/>
          </a:bodyPr>
          <a:lstStyle/>
          <a:p>
            <a:r>
              <a:rPr lang="en-GB" sz="1200" dirty="0">
                <a:solidFill>
                  <a:schemeClr val="accent2"/>
                </a:solidFill>
              </a:rPr>
              <a:t>0.5xCO</a:t>
            </a:r>
            <a:r>
              <a:rPr lang="en-GB" sz="1200" baseline="-25000" dirty="0">
                <a:solidFill>
                  <a:schemeClr val="accent2"/>
                </a:solidFill>
              </a:rPr>
              <a:t>2</a:t>
            </a:r>
          </a:p>
        </p:txBody>
      </p:sp>
      <p:sp>
        <p:nvSpPr>
          <p:cNvPr id="11" name="TextBox 10"/>
          <p:cNvSpPr txBox="1"/>
          <p:nvPr/>
        </p:nvSpPr>
        <p:spPr>
          <a:xfrm>
            <a:off x="7120581" y="4924277"/>
            <a:ext cx="2146434" cy="246221"/>
          </a:xfrm>
          <a:prstGeom prst="rect">
            <a:avLst/>
          </a:prstGeom>
          <a:noFill/>
        </p:spPr>
        <p:txBody>
          <a:bodyPr wrap="square" rtlCol="0">
            <a:spAutoFit/>
          </a:bodyPr>
          <a:lstStyle/>
          <a:p>
            <a:pPr algn="ctr"/>
            <a:r>
              <a:rPr lang="en-US" sz="1000" dirty="0">
                <a:solidFill>
                  <a:schemeClr val="bg1"/>
                </a:solidFill>
              </a:rPr>
              <a:t>Stouffer &amp; </a:t>
            </a:r>
            <a:r>
              <a:rPr lang="en-US" sz="1000" dirty="0" err="1">
                <a:solidFill>
                  <a:schemeClr val="bg1"/>
                </a:solidFill>
              </a:rPr>
              <a:t>Manabe</a:t>
            </a:r>
            <a:r>
              <a:rPr lang="en-US" sz="1000" dirty="0">
                <a:solidFill>
                  <a:schemeClr val="bg1"/>
                </a:solidFill>
              </a:rPr>
              <a:t> </a:t>
            </a:r>
            <a:r>
              <a:rPr lang="en-US" sz="1000" dirty="0" err="1">
                <a:solidFill>
                  <a:schemeClr val="bg1"/>
                </a:solidFill>
              </a:rPr>
              <a:t>ClDyn</a:t>
            </a:r>
            <a:r>
              <a:rPr lang="en-US" sz="1000" dirty="0">
                <a:solidFill>
                  <a:schemeClr val="bg1"/>
                </a:solidFill>
              </a:rPr>
              <a:t> 2003</a:t>
            </a:r>
          </a:p>
        </p:txBody>
      </p:sp>
    </p:spTree>
    <p:extLst>
      <p:ext uri="{BB962C8B-B14F-4D97-AF65-F5344CB8AC3E}">
        <p14:creationId xmlns:p14="http://schemas.microsoft.com/office/powerpoint/2010/main" val="6370433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1" grpId="0"/>
      <p:bldP spid="11"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1831181" y="348005"/>
            <a:ext cx="6708297" cy="837322"/>
          </a:xfrm>
        </p:spPr>
        <p:txBody>
          <a:bodyPr/>
          <a:lstStyle/>
          <a:p>
            <a:pPr algn="ctr"/>
            <a:r>
              <a:rPr lang="en-GB" altLang="en-GB" sz="2800" b="1" dirty="0">
                <a:solidFill>
                  <a:schemeClr val="bg1"/>
                </a:solidFill>
              </a:rPr>
              <a:t>A (partial) storyline of AMOC tipping</a:t>
            </a:r>
            <a:br>
              <a:rPr lang="en-GB" altLang="en-GB" sz="2800" b="1" dirty="0">
                <a:solidFill>
                  <a:schemeClr val="bg1"/>
                </a:solidFill>
              </a:rPr>
            </a:br>
            <a:r>
              <a:rPr lang="en-GB" sz="1600" dirty="0">
                <a:solidFill>
                  <a:schemeClr val="accent2"/>
                </a:solidFill>
              </a:rPr>
              <a:t>What would the climate system have to look like for the AMOC to tip?</a:t>
            </a:r>
            <a:br>
              <a:rPr lang="en-GB" sz="1400" dirty="0">
                <a:solidFill>
                  <a:schemeClr val="accent2"/>
                </a:solidFill>
              </a:rPr>
            </a:br>
            <a:br>
              <a:rPr lang="en-GB" altLang="en-GB" sz="2100" b="1" dirty="0">
                <a:solidFill>
                  <a:schemeClr val="bg1"/>
                </a:solidFill>
              </a:rPr>
            </a:br>
            <a:r>
              <a:rPr lang="en-GB" altLang="en-GB" sz="2100" b="1" dirty="0">
                <a:solidFill>
                  <a:schemeClr val="bg1"/>
                </a:solidFill>
              </a:rPr>
              <a:t>   </a:t>
            </a:r>
            <a:endParaRPr lang="en-GB" altLang="en-GB" sz="1600" b="1" dirty="0">
              <a:solidFill>
                <a:schemeClr val="bg1"/>
              </a:solidFill>
            </a:endParaRPr>
          </a:p>
        </p:txBody>
      </p:sp>
      <p:cxnSp>
        <p:nvCxnSpPr>
          <p:cNvPr id="30736" name="Straight Arrow Connector 17"/>
          <p:cNvCxnSpPr>
            <a:cxnSpLocks noChangeShapeType="1"/>
          </p:cNvCxnSpPr>
          <p:nvPr/>
        </p:nvCxnSpPr>
        <p:spPr bwMode="auto">
          <a:xfrm>
            <a:off x="1143000" y="2842022"/>
            <a:ext cx="1376363" cy="323850"/>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arrow" w="med" len="med"/>
              </a14:hiddenLine>
            </a:ext>
          </a:extLst>
        </p:spPr>
      </p:cxnSp>
      <p:cxnSp>
        <p:nvCxnSpPr>
          <p:cNvPr id="30737" name="Straight Arrow Connector 21"/>
          <p:cNvCxnSpPr>
            <a:cxnSpLocks noChangeShapeType="1"/>
          </p:cNvCxnSpPr>
          <p:nvPr/>
        </p:nvCxnSpPr>
        <p:spPr bwMode="auto">
          <a:xfrm flipH="1" flipV="1">
            <a:off x="2412207" y="3274219"/>
            <a:ext cx="1727597" cy="1512094"/>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arrow" w="med" len="med"/>
              </a14:hiddenLine>
            </a:ext>
          </a:extLst>
        </p:spPr>
      </p:cxnSp>
      <p:sp>
        <p:nvSpPr>
          <p:cNvPr id="7" name="Text Box 15"/>
          <p:cNvSpPr txBox="1">
            <a:spLocks noChangeArrowheads="1"/>
          </p:cNvSpPr>
          <p:nvPr/>
        </p:nvSpPr>
        <p:spPr bwMode="auto">
          <a:xfrm>
            <a:off x="105195" y="1346435"/>
            <a:ext cx="8868871" cy="366254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4400">
                <a:solidFill>
                  <a:schemeClr val="tx2"/>
                </a:solidFill>
                <a:latin typeface="Arial" charset="0"/>
                <a:ea typeface="Arial" charset="0"/>
                <a:cs typeface="Arial" charset="0"/>
              </a:defRPr>
            </a:lvl1pPr>
            <a:lvl2pPr marL="742950" indent="-285750">
              <a:defRPr sz="4400">
                <a:solidFill>
                  <a:schemeClr val="tx2"/>
                </a:solidFill>
                <a:latin typeface="Arial" charset="0"/>
                <a:ea typeface="Arial" charset="0"/>
                <a:cs typeface="Arial" charset="0"/>
              </a:defRPr>
            </a:lvl2pPr>
            <a:lvl3pPr marL="1143000" indent="-228600">
              <a:defRPr sz="4400">
                <a:solidFill>
                  <a:schemeClr val="tx2"/>
                </a:solidFill>
                <a:latin typeface="Arial" charset="0"/>
                <a:ea typeface="Arial" charset="0"/>
                <a:cs typeface="Arial" charset="0"/>
              </a:defRPr>
            </a:lvl3pPr>
            <a:lvl4pPr marL="1600200" indent="-228600">
              <a:defRPr sz="4400">
                <a:solidFill>
                  <a:schemeClr val="tx2"/>
                </a:solidFill>
                <a:latin typeface="Arial" charset="0"/>
                <a:ea typeface="Arial" charset="0"/>
                <a:cs typeface="Arial" charset="0"/>
              </a:defRPr>
            </a:lvl4pPr>
            <a:lvl5pPr marL="2057400" indent="-228600">
              <a:defRPr sz="4400">
                <a:solidFill>
                  <a:schemeClr val="tx2"/>
                </a:solidFill>
                <a:latin typeface="Arial" charset="0"/>
                <a:ea typeface="Arial" charset="0"/>
                <a:cs typeface="Arial" charset="0"/>
              </a:defRPr>
            </a:lvl5pPr>
            <a:lvl6pPr marL="2514600" indent="-228600" eaLnBrk="0" fontAlgn="base" hangingPunct="0">
              <a:spcBef>
                <a:spcPct val="0"/>
              </a:spcBef>
              <a:spcAft>
                <a:spcPct val="0"/>
              </a:spcAft>
              <a:defRPr sz="4400">
                <a:solidFill>
                  <a:schemeClr val="tx2"/>
                </a:solidFill>
                <a:latin typeface="Arial" charset="0"/>
                <a:ea typeface="Arial" charset="0"/>
                <a:cs typeface="Arial" charset="0"/>
              </a:defRPr>
            </a:lvl6pPr>
            <a:lvl7pPr marL="2971800" indent="-228600" eaLnBrk="0" fontAlgn="base" hangingPunct="0">
              <a:spcBef>
                <a:spcPct val="0"/>
              </a:spcBef>
              <a:spcAft>
                <a:spcPct val="0"/>
              </a:spcAft>
              <a:defRPr sz="4400">
                <a:solidFill>
                  <a:schemeClr val="tx2"/>
                </a:solidFill>
                <a:latin typeface="Arial" charset="0"/>
                <a:ea typeface="Arial" charset="0"/>
                <a:cs typeface="Arial" charset="0"/>
              </a:defRPr>
            </a:lvl7pPr>
            <a:lvl8pPr marL="3429000" indent="-228600" eaLnBrk="0" fontAlgn="base" hangingPunct="0">
              <a:spcBef>
                <a:spcPct val="0"/>
              </a:spcBef>
              <a:spcAft>
                <a:spcPct val="0"/>
              </a:spcAft>
              <a:defRPr sz="4400">
                <a:solidFill>
                  <a:schemeClr val="tx2"/>
                </a:solidFill>
                <a:latin typeface="Arial" charset="0"/>
                <a:ea typeface="Arial" charset="0"/>
                <a:cs typeface="Arial" charset="0"/>
              </a:defRPr>
            </a:lvl8pPr>
            <a:lvl9pPr marL="3886200" indent="-228600" eaLnBrk="0" fontAlgn="base" hangingPunct="0">
              <a:spcBef>
                <a:spcPct val="0"/>
              </a:spcBef>
              <a:spcAft>
                <a:spcPct val="0"/>
              </a:spcAft>
              <a:defRPr sz="4400">
                <a:solidFill>
                  <a:schemeClr val="tx2"/>
                </a:solidFill>
                <a:latin typeface="Arial" charset="0"/>
                <a:ea typeface="Arial" charset="0"/>
                <a:cs typeface="Arial" charset="0"/>
              </a:defRPr>
            </a:lvl9pPr>
          </a:lstStyle>
          <a:p>
            <a:pPr marL="285750" marR="0" lvl="0" indent="-285750" algn="l" defTabSz="685800" rtl="0" eaLnBrk="0" fontAlgn="base" latinLnBrk="0" hangingPunct="0">
              <a:lnSpc>
                <a:spcPct val="100000"/>
              </a:lnSpc>
              <a:spcBef>
                <a:spcPts val="1200"/>
              </a:spcBef>
              <a:spcAft>
                <a:spcPct val="0"/>
              </a:spcAft>
              <a:buClrTx/>
              <a:buSzTx/>
              <a:buFont typeface="Arial" panose="020B0604020202020204" pitchFamily="34" charset="0"/>
              <a:buChar char="•"/>
              <a:tabLst/>
              <a:defRPr/>
            </a:pPr>
            <a:r>
              <a:rPr lang="en-GB" altLang="en-US" sz="1600" noProof="0" dirty="0">
                <a:solidFill>
                  <a:srgbClr val="000066"/>
                </a:solidFill>
              </a:rPr>
              <a:t>AMOC tipping can plausibly occur at high or low climate sensitivities</a:t>
            </a:r>
          </a:p>
          <a:p>
            <a:pPr marL="285750" marR="0" lvl="0" indent="-285750" algn="l" defTabSz="685800" rtl="0" eaLnBrk="0" fontAlgn="base" latinLnBrk="0" hangingPunct="0">
              <a:lnSpc>
                <a:spcPct val="100000"/>
              </a:lnSpc>
              <a:spcBef>
                <a:spcPts val="1200"/>
              </a:spcBef>
              <a:spcAft>
                <a:spcPct val="0"/>
              </a:spcAft>
              <a:buClrTx/>
              <a:buSzTx/>
              <a:buFont typeface="Arial" panose="020B0604020202020204" pitchFamily="34" charset="0"/>
              <a:buChar char="•"/>
              <a:tabLst/>
              <a:defRPr/>
            </a:pPr>
            <a:r>
              <a:rPr lang="en-GB" altLang="en-US" sz="1600" dirty="0">
                <a:solidFill>
                  <a:srgbClr val="000066"/>
                </a:solidFill>
              </a:rPr>
              <a:t>Competition</a:t>
            </a:r>
            <a:r>
              <a:rPr kumimoji="0" lang="en-GB" altLang="en-US" sz="1600" b="0" i="0" u="none" strike="noStrike" kern="1200" cap="none" spc="0" normalizeH="0" dirty="0">
                <a:ln>
                  <a:noFill/>
                </a:ln>
                <a:solidFill>
                  <a:srgbClr val="000066"/>
                </a:solidFill>
                <a:effectLst/>
                <a:uLnTx/>
                <a:uFillTx/>
              </a:rPr>
              <a:t> between an intensifying atmospheric water cycle (which stabilises the AMOC by making the Atlantic basin more evaporative) and increasing fresh water input from Greenland (destabilises). </a:t>
            </a:r>
            <a:r>
              <a:rPr lang="en-GB" altLang="en-US" sz="1600" dirty="0">
                <a:solidFill>
                  <a:srgbClr val="000066"/>
                </a:solidFill>
              </a:rPr>
              <a:t>Both these factors are greater with greater warming, which is why tipping is relatively insensitive to the amount of warming.</a:t>
            </a:r>
          </a:p>
          <a:p>
            <a:pPr marL="285750" marR="0" lvl="0" indent="-285750" algn="l" defTabSz="685800" rtl="0" eaLnBrk="0" fontAlgn="base" latinLnBrk="0" hangingPunct="0">
              <a:lnSpc>
                <a:spcPct val="100000"/>
              </a:lnSpc>
              <a:spcBef>
                <a:spcPts val="1200"/>
              </a:spcBef>
              <a:spcAft>
                <a:spcPct val="0"/>
              </a:spcAft>
              <a:buClrTx/>
              <a:buSzTx/>
              <a:buFont typeface="Arial" panose="020B0604020202020204" pitchFamily="34" charset="0"/>
              <a:buChar char="•"/>
              <a:tabLst/>
              <a:defRPr/>
            </a:pPr>
            <a:r>
              <a:rPr kumimoji="0" lang="en-GB" altLang="en-US" sz="1600" b="0" i="0" u="none" strike="noStrike" kern="1200" cap="none" spc="0" normalizeH="0" dirty="0">
                <a:ln>
                  <a:noFill/>
                </a:ln>
                <a:solidFill>
                  <a:srgbClr val="000066"/>
                </a:solidFill>
                <a:effectLst/>
                <a:uLnTx/>
                <a:uFillTx/>
              </a:rPr>
              <a:t>The key parameter affecting tipping is the sensitivity of Greenland water input to temperature (</a:t>
            </a:r>
            <a:r>
              <a:rPr kumimoji="0" lang="en-GB" altLang="en-US" sz="1600" b="0" i="0" u="none" strike="noStrike" kern="1200" cap="none" spc="0" normalizeH="0" dirty="0" err="1">
                <a:ln>
                  <a:noFill/>
                </a:ln>
                <a:solidFill>
                  <a:srgbClr val="000066"/>
                </a:solidFill>
                <a:effectLst/>
                <a:uLnTx/>
                <a:uFillTx/>
              </a:rPr>
              <a:t>Sv</a:t>
            </a:r>
            <a:r>
              <a:rPr kumimoji="0" lang="en-GB" altLang="en-US" sz="1600" b="0" i="0" u="none" strike="noStrike" kern="1200" cap="none" spc="0" normalizeH="0" dirty="0">
                <a:ln>
                  <a:noFill/>
                </a:ln>
                <a:solidFill>
                  <a:srgbClr val="000066"/>
                </a:solidFill>
                <a:effectLst/>
                <a:uLnTx/>
                <a:uFillTx/>
              </a:rPr>
              <a:t> per </a:t>
            </a:r>
            <a:r>
              <a:rPr kumimoji="0" lang="en-GB" altLang="en-US" sz="1600" b="0" i="0" u="none" strike="noStrike" kern="1200" cap="none" spc="0" normalizeH="0" dirty="0" err="1">
                <a:ln>
                  <a:noFill/>
                </a:ln>
                <a:solidFill>
                  <a:srgbClr val="000066"/>
                </a:solidFill>
                <a:effectLst/>
                <a:uLnTx/>
                <a:uFillTx/>
              </a:rPr>
              <a:t>degC</a:t>
            </a:r>
            <a:r>
              <a:rPr kumimoji="0" lang="en-GB" altLang="en-US" sz="1600" b="0" i="0" u="none" strike="noStrike" kern="1200" cap="none" spc="0" normalizeH="0" dirty="0">
                <a:ln>
                  <a:noFill/>
                </a:ln>
                <a:solidFill>
                  <a:srgbClr val="000066"/>
                </a:solidFill>
                <a:effectLst/>
                <a:uLnTx/>
                <a:uFillTx/>
              </a:rPr>
              <a:t>). In this model it needs to have a high value for tipping to occur (&gt;95%ile derived from </a:t>
            </a:r>
            <a:r>
              <a:rPr kumimoji="0" lang="en-GB" altLang="en-US" sz="1600" b="0" i="0" u="none" strike="noStrike" kern="1200" cap="none" spc="0" normalizeH="0" dirty="0" err="1">
                <a:ln>
                  <a:noFill/>
                </a:ln>
                <a:solidFill>
                  <a:srgbClr val="000066"/>
                </a:solidFill>
                <a:effectLst/>
                <a:uLnTx/>
                <a:uFillTx/>
              </a:rPr>
              <a:t>Bamber</a:t>
            </a:r>
            <a:r>
              <a:rPr kumimoji="0" lang="en-GB" altLang="en-US" sz="1600" b="0" i="0" u="none" strike="noStrike" kern="1200" cap="none" spc="0" normalizeH="0" dirty="0">
                <a:ln>
                  <a:noFill/>
                </a:ln>
                <a:solidFill>
                  <a:srgbClr val="000066"/>
                </a:solidFill>
                <a:effectLst/>
                <a:uLnTx/>
                <a:uFillTx/>
              </a:rPr>
              <a:t> et al 2019).</a:t>
            </a:r>
          </a:p>
          <a:p>
            <a:pPr marL="285750" marR="0" lvl="0" indent="-285750" algn="l" defTabSz="685800" rtl="0" eaLnBrk="0" fontAlgn="base" latinLnBrk="0" hangingPunct="0">
              <a:lnSpc>
                <a:spcPct val="100000"/>
              </a:lnSpc>
              <a:spcBef>
                <a:spcPts val="1200"/>
              </a:spcBef>
              <a:spcAft>
                <a:spcPct val="0"/>
              </a:spcAft>
              <a:buClrTx/>
              <a:buSzTx/>
              <a:buFont typeface="Arial" panose="020B0604020202020204" pitchFamily="34" charset="0"/>
              <a:buChar char="•"/>
              <a:tabLst/>
              <a:defRPr/>
            </a:pPr>
            <a:r>
              <a:rPr lang="en-GB" altLang="en-US" sz="1600" dirty="0">
                <a:solidFill>
                  <a:srgbClr val="000066"/>
                </a:solidFill>
              </a:rPr>
              <a:t>A world with </a:t>
            </a:r>
            <a:r>
              <a:rPr lang="en-GB" altLang="en-US" sz="1800" b="1" i="1" dirty="0">
                <a:solidFill>
                  <a:srgbClr val="000066"/>
                </a:solidFill>
              </a:rPr>
              <a:t>high Greenland sensitivity</a:t>
            </a:r>
            <a:r>
              <a:rPr lang="en-GB" altLang="en-US" sz="1600" dirty="0">
                <a:solidFill>
                  <a:srgbClr val="000066"/>
                </a:solidFill>
              </a:rPr>
              <a:t>, </a:t>
            </a:r>
            <a:r>
              <a:rPr lang="en-GB" altLang="en-US" sz="1600" i="1" dirty="0">
                <a:solidFill>
                  <a:srgbClr val="000066"/>
                </a:solidFill>
              </a:rPr>
              <a:t>low hydrological sensitivity </a:t>
            </a:r>
            <a:r>
              <a:rPr lang="en-GB" altLang="en-US" sz="1600" dirty="0">
                <a:solidFill>
                  <a:srgbClr val="000066"/>
                </a:solidFill>
              </a:rPr>
              <a:t>and </a:t>
            </a:r>
            <a:r>
              <a:rPr lang="en-GB" altLang="en-US" sz="1400" i="1" dirty="0">
                <a:solidFill>
                  <a:srgbClr val="000066"/>
                </a:solidFill>
              </a:rPr>
              <a:t>mid-to-high climate sensitivity</a:t>
            </a:r>
            <a:r>
              <a:rPr lang="en-GB" altLang="en-US" sz="1400" dirty="0">
                <a:solidFill>
                  <a:srgbClr val="000066"/>
                </a:solidFill>
              </a:rPr>
              <a:t> </a:t>
            </a:r>
            <a:r>
              <a:rPr lang="en-GB" altLang="en-US" sz="1600" dirty="0">
                <a:solidFill>
                  <a:srgbClr val="000066"/>
                </a:solidFill>
              </a:rPr>
              <a:t>would be the most likely to tip.</a:t>
            </a:r>
          </a:p>
          <a:p>
            <a:pPr marL="285750" marR="0" lvl="0" indent="-285750" algn="l" defTabSz="685800" rtl="0" eaLnBrk="0" fontAlgn="base" latinLnBrk="0" hangingPunct="0">
              <a:lnSpc>
                <a:spcPct val="100000"/>
              </a:lnSpc>
              <a:spcBef>
                <a:spcPts val="1200"/>
              </a:spcBef>
              <a:spcAft>
                <a:spcPct val="0"/>
              </a:spcAft>
              <a:buClrTx/>
              <a:buSzTx/>
              <a:buFont typeface="Arial" panose="020B0604020202020204" pitchFamily="34" charset="0"/>
              <a:buChar char="•"/>
              <a:tabLst/>
              <a:defRPr/>
            </a:pPr>
            <a:r>
              <a:rPr lang="en-GB" altLang="en-US" sz="1600" dirty="0">
                <a:solidFill>
                  <a:srgbClr val="000066"/>
                </a:solidFill>
              </a:rPr>
              <a:t>Such ‘climate science </a:t>
            </a:r>
            <a:r>
              <a:rPr lang="en-GB" altLang="en-US" sz="1600" dirty="0" err="1">
                <a:solidFill>
                  <a:srgbClr val="000066"/>
                </a:solidFill>
              </a:rPr>
              <a:t>storylines’</a:t>
            </a:r>
            <a:r>
              <a:rPr lang="en-GB" altLang="en-US" sz="1600" dirty="0">
                <a:solidFill>
                  <a:srgbClr val="000066"/>
                </a:solidFill>
              </a:rPr>
              <a:t> point to where we most need to develop knowledge in order to understand HILL risks better.</a:t>
            </a:r>
            <a:endParaRPr kumimoji="0" lang="en-GB" altLang="en-US" sz="1600" b="0" i="0" u="none" strike="noStrike" kern="1200" cap="none" spc="0" normalizeH="0" dirty="0">
              <a:ln>
                <a:noFill/>
              </a:ln>
              <a:solidFill>
                <a:srgbClr val="000066"/>
              </a:solidFill>
              <a:effectLst/>
              <a:uLnTx/>
              <a:uFillTx/>
            </a:endParaRPr>
          </a:p>
        </p:txBody>
      </p:sp>
    </p:spTree>
    <p:extLst>
      <p:ext uri="{BB962C8B-B14F-4D97-AF65-F5344CB8AC3E}">
        <p14:creationId xmlns:p14="http://schemas.microsoft.com/office/powerpoint/2010/main" val="8497958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2201333" y="378612"/>
            <a:ext cx="7166784" cy="837322"/>
          </a:xfrm>
        </p:spPr>
        <p:txBody>
          <a:bodyPr/>
          <a:lstStyle/>
          <a:p>
            <a:r>
              <a:rPr lang="en-GB" altLang="en-GB" sz="2200" b="1" dirty="0">
                <a:solidFill>
                  <a:schemeClr val="bg1"/>
                </a:solidFill>
              </a:rPr>
              <a:t>              References</a:t>
            </a:r>
            <a:br>
              <a:rPr lang="en-GB" altLang="en-GB" sz="2100" b="1" dirty="0">
                <a:solidFill>
                  <a:schemeClr val="bg1"/>
                </a:solidFill>
              </a:rPr>
            </a:br>
            <a:br>
              <a:rPr lang="en-GB" altLang="en-GB" sz="2100" b="1" dirty="0">
                <a:solidFill>
                  <a:schemeClr val="bg1"/>
                </a:solidFill>
              </a:rPr>
            </a:br>
            <a:endParaRPr lang="en-GB" altLang="en-GB" sz="1400" b="1" dirty="0">
              <a:solidFill>
                <a:schemeClr val="bg1"/>
              </a:solidFill>
            </a:endParaRPr>
          </a:p>
        </p:txBody>
      </p:sp>
      <p:cxnSp>
        <p:nvCxnSpPr>
          <p:cNvPr id="30736" name="Straight Arrow Connector 17"/>
          <p:cNvCxnSpPr>
            <a:cxnSpLocks noChangeShapeType="1"/>
          </p:cNvCxnSpPr>
          <p:nvPr/>
        </p:nvCxnSpPr>
        <p:spPr bwMode="auto">
          <a:xfrm>
            <a:off x="1143000" y="2842022"/>
            <a:ext cx="1376363" cy="323850"/>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arrow" w="med" len="med"/>
              </a14:hiddenLine>
            </a:ext>
          </a:extLst>
        </p:spPr>
      </p:cxnSp>
      <p:cxnSp>
        <p:nvCxnSpPr>
          <p:cNvPr id="30737" name="Straight Arrow Connector 21"/>
          <p:cNvCxnSpPr>
            <a:cxnSpLocks noChangeShapeType="1"/>
          </p:cNvCxnSpPr>
          <p:nvPr/>
        </p:nvCxnSpPr>
        <p:spPr bwMode="auto">
          <a:xfrm flipH="1" flipV="1">
            <a:off x="2412207" y="3274219"/>
            <a:ext cx="1727597" cy="1512094"/>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arrow" w="med" len="med"/>
              </a14:hiddenLine>
            </a:ext>
          </a:extLst>
        </p:spPr>
      </p:cxnSp>
      <p:sp>
        <p:nvSpPr>
          <p:cNvPr id="49167" name="Text Box 15"/>
          <p:cNvSpPr txBox="1">
            <a:spLocks noChangeArrowheads="1"/>
          </p:cNvSpPr>
          <p:nvPr/>
        </p:nvSpPr>
        <p:spPr bwMode="auto">
          <a:xfrm>
            <a:off x="347133" y="1320880"/>
            <a:ext cx="8119534" cy="256993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4400">
                <a:solidFill>
                  <a:schemeClr val="tx2"/>
                </a:solidFill>
                <a:latin typeface="Arial" charset="0"/>
                <a:ea typeface="Arial" charset="0"/>
                <a:cs typeface="Arial" charset="0"/>
              </a:defRPr>
            </a:lvl1pPr>
            <a:lvl2pPr marL="742950" indent="-285750">
              <a:defRPr sz="4400">
                <a:solidFill>
                  <a:schemeClr val="tx2"/>
                </a:solidFill>
                <a:latin typeface="Arial" charset="0"/>
                <a:ea typeface="Arial" charset="0"/>
                <a:cs typeface="Arial" charset="0"/>
              </a:defRPr>
            </a:lvl2pPr>
            <a:lvl3pPr marL="1143000" indent="-228600">
              <a:defRPr sz="4400">
                <a:solidFill>
                  <a:schemeClr val="tx2"/>
                </a:solidFill>
                <a:latin typeface="Arial" charset="0"/>
                <a:ea typeface="Arial" charset="0"/>
                <a:cs typeface="Arial" charset="0"/>
              </a:defRPr>
            </a:lvl3pPr>
            <a:lvl4pPr marL="1600200" indent="-228600">
              <a:defRPr sz="4400">
                <a:solidFill>
                  <a:schemeClr val="tx2"/>
                </a:solidFill>
                <a:latin typeface="Arial" charset="0"/>
                <a:ea typeface="Arial" charset="0"/>
                <a:cs typeface="Arial" charset="0"/>
              </a:defRPr>
            </a:lvl4pPr>
            <a:lvl5pPr marL="2057400" indent="-228600">
              <a:defRPr sz="4400">
                <a:solidFill>
                  <a:schemeClr val="tx2"/>
                </a:solidFill>
                <a:latin typeface="Arial" charset="0"/>
                <a:ea typeface="Arial" charset="0"/>
                <a:cs typeface="Arial" charset="0"/>
              </a:defRPr>
            </a:lvl5pPr>
            <a:lvl6pPr marL="2514600" indent="-228600" eaLnBrk="0" fontAlgn="base" hangingPunct="0">
              <a:spcBef>
                <a:spcPct val="0"/>
              </a:spcBef>
              <a:spcAft>
                <a:spcPct val="0"/>
              </a:spcAft>
              <a:defRPr sz="4400">
                <a:solidFill>
                  <a:schemeClr val="tx2"/>
                </a:solidFill>
                <a:latin typeface="Arial" charset="0"/>
                <a:ea typeface="Arial" charset="0"/>
                <a:cs typeface="Arial" charset="0"/>
              </a:defRPr>
            </a:lvl6pPr>
            <a:lvl7pPr marL="2971800" indent="-228600" eaLnBrk="0" fontAlgn="base" hangingPunct="0">
              <a:spcBef>
                <a:spcPct val="0"/>
              </a:spcBef>
              <a:spcAft>
                <a:spcPct val="0"/>
              </a:spcAft>
              <a:defRPr sz="4400">
                <a:solidFill>
                  <a:schemeClr val="tx2"/>
                </a:solidFill>
                <a:latin typeface="Arial" charset="0"/>
                <a:ea typeface="Arial" charset="0"/>
                <a:cs typeface="Arial" charset="0"/>
              </a:defRPr>
            </a:lvl7pPr>
            <a:lvl8pPr marL="3429000" indent="-228600" eaLnBrk="0" fontAlgn="base" hangingPunct="0">
              <a:spcBef>
                <a:spcPct val="0"/>
              </a:spcBef>
              <a:spcAft>
                <a:spcPct val="0"/>
              </a:spcAft>
              <a:defRPr sz="4400">
                <a:solidFill>
                  <a:schemeClr val="tx2"/>
                </a:solidFill>
                <a:latin typeface="Arial" charset="0"/>
                <a:ea typeface="Arial" charset="0"/>
                <a:cs typeface="Arial" charset="0"/>
              </a:defRPr>
            </a:lvl8pPr>
            <a:lvl9pPr marL="3886200" indent="-228600" eaLnBrk="0" fontAlgn="base" hangingPunct="0">
              <a:spcBef>
                <a:spcPct val="0"/>
              </a:spcBef>
              <a:spcAft>
                <a:spcPct val="0"/>
              </a:spcAft>
              <a:defRPr sz="4400">
                <a:solidFill>
                  <a:schemeClr val="tx2"/>
                </a:solidFill>
                <a:latin typeface="Arial" charset="0"/>
                <a:ea typeface="Arial" charset="0"/>
                <a:cs typeface="Arial" charset="0"/>
              </a:defRPr>
            </a:lvl9pPr>
          </a:lstStyle>
          <a:p>
            <a:pPr>
              <a:spcAft>
                <a:spcPts val="600"/>
              </a:spcAft>
            </a:pPr>
            <a:r>
              <a:rPr lang="en-GB" altLang="en-GB" sz="1600" b="1" dirty="0">
                <a:solidFill>
                  <a:schemeClr val="bg1"/>
                </a:solidFill>
              </a:rPr>
              <a:t>                                Contact: </a:t>
            </a:r>
            <a:r>
              <a:rPr lang="en-GB" altLang="en-GB" sz="1600" b="1" dirty="0" err="1">
                <a:solidFill>
                  <a:schemeClr val="bg1"/>
                </a:solidFill>
              </a:rPr>
              <a:t>richard.wood#metoffice.gov.uk</a:t>
            </a:r>
            <a:endParaRPr lang="en-GB" sz="1600" dirty="0">
              <a:solidFill>
                <a:schemeClr val="bg1"/>
              </a:solidFill>
            </a:endParaRPr>
          </a:p>
          <a:p>
            <a:pPr>
              <a:spcAft>
                <a:spcPts val="600"/>
              </a:spcAft>
            </a:pPr>
            <a:endParaRPr lang="en-GB" sz="1000" dirty="0">
              <a:solidFill>
                <a:schemeClr val="bg1"/>
              </a:solidFill>
            </a:endParaRPr>
          </a:p>
          <a:p>
            <a:pPr>
              <a:spcAft>
                <a:spcPts val="600"/>
              </a:spcAft>
            </a:pPr>
            <a:r>
              <a:rPr lang="en-GB" sz="1000" dirty="0" err="1">
                <a:solidFill>
                  <a:schemeClr val="bg1"/>
                </a:solidFill>
              </a:rPr>
              <a:t>Bamber</a:t>
            </a:r>
            <a:r>
              <a:rPr lang="en-GB" sz="1000" dirty="0">
                <a:solidFill>
                  <a:schemeClr val="bg1"/>
                </a:solidFill>
              </a:rPr>
              <a:t>, J.L. et al. 2019: Ice sheet contributions to future sea-level rise from structured expert judgment. PNAS, </a:t>
            </a:r>
            <a:r>
              <a:rPr lang="pt-BR" sz="1000" dirty="0">
                <a:solidFill>
                  <a:schemeClr val="bg1"/>
                </a:solidFill>
                <a:hlinkClick r:id="rId3"/>
              </a:rPr>
              <a:t>https://doi.org/10.1073/pnas.1817205116</a:t>
            </a:r>
            <a:r>
              <a:rPr lang="pt-BR" sz="1000" dirty="0">
                <a:solidFill>
                  <a:schemeClr val="bg1"/>
                </a:solidFill>
              </a:rPr>
              <a:t> </a:t>
            </a:r>
            <a:endParaRPr lang="en-GB" sz="1000" dirty="0">
              <a:solidFill>
                <a:schemeClr val="bg1"/>
              </a:solidFill>
            </a:endParaRPr>
          </a:p>
          <a:p>
            <a:pPr>
              <a:spcAft>
                <a:spcPts val="600"/>
              </a:spcAft>
            </a:pPr>
            <a:r>
              <a:rPr lang="en-GB" sz="1000" dirty="0" err="1">
                <a:solidFill>
                  <a:schemeClr val="bg1"/>
                </a:solidFill>
              </a:rPr>
              <a:t>Manabe</a:t>
            </a:r>
            <a:r>
              <a:rPr lang="en-GB" sz="1000" dirty="0">
                <a:solidFill>
                  <a:schemeClr val="bg1"/>
                </a:solidFill>
              </a:rPr>
              <a:t>, S. and R.J. Stouffer, 1994: Multiple-Century Response of a Coupled Ocean-Atmosphere Model to an Increase of Atmospheric Carbon Dioxide. J. </a:t>
            </a:r>
            <a:r>
              <a:rPr lang="en-GB" sz="1000" dirty="0" err="1">
                <a:solidFill>
                  <a:schemeClr val="bg1"/>
                </a:solidFill>
              </a:rPr>
              <a:t>Clim</a:t>
            </a:r>
            <a:r>
              <a:rPr lang="en-GB" sz="1000" dirty="0">
                <a:solidFill>
                  <a:schemeClr val="bg1"/>
                </a:solidFill>
              </a:rPr>
              <a:t>., </a:t>
            </a:r>
            <a:r>
              <a:rPr lang="en-GB" sz="1000" b="1" dirty="0">
                <a:solidFill>
                  <a:schemeClr val="bg1"/>
                </a:solidFill>
              </a:rPr>
              <a:t>7</a:t>
            </a:r>
            <a:r>
              <a:rPr lang="en-GB" sz="1000" dirty="0">
                <a:solidFill>
                  <a:schemeClr val="bg1"/>
                </a:solidFill>
              </a:rPr>
              <a:t>, 5-23.</a:t>
            </a:r>
          </a:p>
          <a:p>
            <a:pPr>
              <a:spcAft>
                <a:spcPts val="600"/>
              </a:spcAft>
            </a:pPr>
            <a:r>
              <a:rPr lang="en-GB" sz="1000" dirty="0">
                <a:solidFill>
                  <a:schemeClr val="bg1"/>
                </a:solidFill>
                <a:latin typeface="Arial" panose="020B0604020202020204" pitchFamily="34" charset="0"/>
                <a:ea typeface="Times New Roman" panose="02020603050405020304" pitchFamily="18" charset="0"/>
              </a:rPr>
              <a:t>Stouffer, R.J. and S. Manabe, 2003: Equilibrium response of the thermohaline circulation to large changes in atmospheric CO</a:t>
            </a:r>
            <a:r>
              <a:rPr lang="en-GB" sz="1000" baseline="-25000" dirty="0">
                <a:solidFill>
                  <a:schemeClr val="bg1"/>
                </a:solidFill>
                <a:latin typeface="Arial" panose="020B0604020202020204" pitchFamily="34" charset="0"/>
                <a:ea typeface="Times New Roman" panose="02020603050405020304" pitchFamily="18" charset="0"/>
              </a:rPr>
              <a:t>2</a:t>
            </a:r>
            <a:r>
              <a:rPr lang="en-GB" sz="1000" dirty="0">
                <a:solidFill>
                  <a:schemeClr val="bg1"/>
                </a:solidFill>
                <a:latin typeface="Arial" panose="020B0604020202020204" pitchFamily="34" charset="0"/>
                <a:ea typeface="Times New Roman" panose="02020603050405020304" pitchFamily="18" charset="0"/>
              </a:rPr>
              <a:t> concentration. </a:t>
            </a:r>
            <a:r>
              <a:rPr lang="en-GB" sz="1000" dirty="0" err="1">
                <a:solidFill>
                  <a:schemeClr val="bg1"/>
                </a:solidFill>
                <a:latin typeface="Arial" panose="020B0604020202020204" pitchFamily="34" charset="0"/>
                <a:ea typeface="Times New Roman" panose="02020603050405020304" pitchFamily="18" charset="0"/>
              </a:rPr>
              <a:t>Clim</a:t>
            </a:r>
            <a:r>
              <a:rPr lang="en-GB" sz="1000" dirty="0">
                <a:solidFill>
                  <a:schemeClr val="bg1"/>
                </a:solidFill>
                <a:latin typeface="Arial" panose="020B0604020202020204" pitchFamily="34" charset="0"/>
                <a:ea typeface="Times New Roman" panose="02020603050405020304" pitchFamily="18" charset="0"/>
              </a:rPr>
              <a:t>. </a:t>
            </a:r>
            <a:r>
              <a:rPr lang="en-GB" sz="1000" dirty="0" err="1">
                <a:solidFill>
                  <a:schemeClr val="bg1"/>
                </a:solidFill>
                <a:latin typeface="Arial" panose="020B0604020202020204" pitchFamily="34" charset="0"/>
                <a:ea typeface="Times New Roman" panose="02020603050405020304" pitchFamily="18" charset="0"/>
              </a:rPr>
              <a:t>Dyn</a:t>
            </a:r>
            <a:r>
              <a:rPr lang="en-GB" sz="1000" dirty="0">
                <a:solidFill>
                  <a:schemeClr val="bg1"/>
                </a:solidFill>
                <a:latin typeface="Arial" panose="020B0604020202020204" pitchFamily="34" charset="0"/>
                <a:ea typeface="Times New Roman" panose="02020603050405020304" pitchFamily="18" charset="0"/>
              </a:rPr>
              <a:t>., 20,759-773, </a:t>
            </a:r>
            <a:r>
              <a:rPr lang="en-GB" sz="1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doi</a:t>
            </a:r>
            <a:r>
              <a:rPr lang="en-GB" sz="1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GB" sz="1000" dirty="0">
                <a:solidFill>
                  <a:schemeClr val="bg1"/>
                </a:solidFill>
                <a:latin typeface="Arial" panose="020B0604020202020204" pitchFamily="34" charset="0"/>
                <a:cs typeface="Arial" panose="020B0604020202020204" pitchFamily="34" charset="0"/>
              </a:rPr>
              <a:t>10.1007/s00382-002-0302-4</a:t>
            </a:r>
            <a:endParaRPr lang="en-US" sz="10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lvl="0" defTabSz="685800" eaLnBrk="0" fontAlgn="base" hangingPunct="0">
              <a:spcAft>
                <a:spcPts val="600"/>
              </a:spcAft>
              <a:defRPr/>
            </a:pPr>
            <a:endParaRPr lang="en-US" sz="1000" dirty="0">
              <a:solidFill>
                <a:schemeClr val="bg1"/>
              </a:solidFill>
              <a:latin typeface="+mn-lt"/>
              <a:ea typeface="Times New Roman" panose="02020603050405020304" pitchFamily="18" charset="0"/>
            </a:endParaRPr>
          </a:p>
          <a:p>
            <a:pPr lvl="0" defTabSz="685800" eaLnBrk="0" fontAlgn="base" hangingPunct="0">
              <a:spcAft>
                <a:spcPts val="600"/>
              </a:spcAft>
              <a:defRPr/>
            </a:pPr>
            <a:r>
              <a:rPr lang="en-GB" sz="1000" b="1" dirty="0">
                <a:solidFill>
                  <a:schemeClr val="bg1"/>
                </a:solidFill>
                <a:latin typeface="Arial" panose="020B0604020202020204" pitchFamily="34" charset="0"/>
                <a:ea typeface="Times New Roman" panose="02020603050405020304" pitchFamily="18" charset="0"/>
              </a:rPr>
              <a:t>This work. Box model, traceability to AOGCM, and response of threshold to increased CO</a:t>
            </a:r>
            <a:r>
              <a:rPr lang="en-GB" sz="1000" b="1" baseline="-25000" dirty="0">
                <a:solidFill>
                  <a:schemeClr val="bg1"/>
                </a:solidFill>
                <a:latin typeface="Arial" panose="020B0604020202020204" pitchFamily="34" charset="0"/>
                <a:ea typeface="Times New Roman" panose="02020603050405020304" pitchFamily="18" charset="0"/>
              </a:rPr>
              <a:t>2</a:t>
            </a:r>
            <a:r>
              <a:rPr lang="en-GB" sz="1000" b="1" dirty="0">
                <a:solidFill>
                  <a:schemeClr val="bg1"/>
                </a:solidFill>
                <a:latin typeface="Arial" panose="020B0604020202020204" pitchFamily="34" charset="0"/>
                <a:ea typeface="Times New Roman" panose="02020603050405020304" pitchFamily="18" charset="0"/>
              </a:rPr>
              <a:t>:</a:t>
            </a:r>
          </a:p>
          <a:p>
            <a:pPr lvl="0" defTabSz="685800" eaLnBrk="0" fontAlgn="base" hangingPunct="0">
              <a:spcAft>
                <a:spcPts val="600"/>
              </a:spcAft>
              <a:defRPr/>
            </a:pPr>
            <a:r>
              <a:rPr lang="en-US" sz="1000" dirty="0">
                <a:solidFill>
                  <a:schemeClr val="bg1"/>
                </a:solidFill>
                <a:latin typeface="Arial" panose="020B0604020202020204" pitchFamily="34" charset="0"/>
                <a:ea typeface="Times New Roman" panose="02020603050405020304" pitchFamily="18" charset="0"/>
              </a:rPr>
              <a:t>Wood, R.A., J. Rodriguez, R.S. Smith, L.C. Jackson and E. Hawkins, 2019: Observable, low-order dynamical controls on thresholds of the Atlantic Meridional Overturning Circulation. </a:t>
            </a:r>
            <a:r>
              <a:rPr lang="en-US" sz="1000" i="1" dirty="0">
                <a:solidFill>
                  <a:schemeClr val="bg1"/>
                </a:solidFill>
                <a:latin typeface="Arial" panose="020B0604020202020204" pitchFamily="34" charset="0"/>
                <a:ea typeface="Times New Roman" panose="02020603050405020304" pitchFamily="18" charset="0"/>
              </a:rPr>
              <a:t>Climate </a:t>
            </a:r>
            <a:r>
              <a:rPr lang="en-US" sz="1000" i="1" dirty="0" err="1">
                <a:solidFill>
                  <a:schemeClr val="bg1"/>
                </a:solidFill>
                <a:latin typeface="Arial" panose="020B0604020202020204" pitchFamily="34" charset="0"/>
                <a:ea typeface="Times New Roman" panose="02020603050405020304" pitchFamily="18" charset="0"/>
              </a:rPr>
              <a:t>Dyn</a:t>
            </a:r>
            <a:r>
              <a:rPr lang="en-US" sz="1000" i="1" dirty="0">
                <a:solidFill>
                  <a:schemeClr val="bg1"/>
                </a:solidFill>
                <a:latin typeface="Arial" panose="020B0604020202020204" pitchFamily="34" charset="0"/>
                <a:ea typeface="Times New Roman" panose="02020603050405020304" pitchFamily="18" charset="0"/>
              </a:rPr>
              <a:t>.</a:t>
            </a:r>
            <a:r>
              <a:rPr lang="en-US" sz="1000" dirty="0">
                <a:solidFill>
                  <a:schemeClr val="bg1"/>
                </a:solidFill>
                <a:latin typeface="Arial" panose="020B0604020202020204" pitchFamily="34" charset="0"/>
                <a:ea typeface="Times New Roman" panose="02020603050405020304" pitchFamily="18" charset="0"/>
              </a:rPr>
              <a:t>, </a:t>
            </a:r>
            <a:r>
              <a:rPr lang="en-US" sz="1000" b="1" dirty="0">
                <a:solidFill>
                  <a:schemeClr val="bg1"/>
                </a:solidFill>
                <a:latin typeface="Arial" panose="020B0604020202020204" pitchFamily="34" charset="0"/>
                <a:ea typeface="Times New Roman" panose="02020603050405020304" pitchFamily="18" charset="0"/>
              </a:rPr>
              <a:t>53</a:t>
            </a:r>
            <a:r>
              <a:rPr lang="en-US" sz="1000" dirty="0">
                <a:solidFill>
                  <a:schemeClr val="bg1"/>
                </a:solidFill>
                <a:latin typeface="Arial" panose="020B0604020202020204" pitchFamily="34" charset="0"/>
                <a:ea typeface="Times New Roman" panose="02020603050405020304" pitchFamily="18" charset="0"/>
              </a:rPr>
              <a:t>, 6815-6834, </a:t>
            </a:r>
            <a:r>
              <a:rPr lang="en-US" sz="1000" dirty="0">
                <a:solidFill>
                  <a:schemeClr val="bg1"/>
                </a:solidFill>
                <a:latin typeface="Arial" panose="020B0604020202020204" pitchFamily="34" charset="0"/>
                <a:ea typeface="Times New Roman" panose="02020603050405020304" pitchFamily="18" charset="0"/>
                <a:hlinkClick r:id="rId4"/>
              </a:rPr>
              <a:t>https://doi.org/10.1007/s00382-019-04956-1</a:t>
            </a:r>
            <a:endParaRPr lang="en-US" sz="1000" dirty="0">
              <a:solidFill>
                <a:schemeClr val="bg1"/>
              </a:solidFill>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68314739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1571134" y="94217"/>
            <a:ext cx="7648844" cy="837322"/>
          </a:xfrm>
        </p:spPr>
        <p:txBody>
          <a:bodyPr/>
          <a:lstStyle/>
          <a:p>
            <a:pPr algn="ctr"/>
            <a:r>
              <a:rPr lang="en-GB" altLang="en-GB" sz="2200" b="1" dirty="0">
                <a:solidFill>
                  <a:schemeClr val="bg1"/>
                </a:solidFill>
              </a:rPr>
              <a:t>Sensitivity of tipping to</a:t>
            </a:r>
            <a:br>
              <a:rPr lang="en-GB" altLang="en-GB" sz="2200" b="1" dirty="0">
                <a:solidFill>
                  <a:schemeClr val="bg1"/>
                </a:solidFill>
              </a:rPr>
            </a:br>
            <a:r>
              <a:rPr lang="en-GB" altLang="en-GB" sz="1600" b="1" dirty="0">
                <a:solidFill>
                  <a:schemeClr val="bg1"/>
                </a:solidFill>
              </a:rPr>
              <a:t>Climate Sensitivity ; Hydrological Sensitivity ; Greenland Sensitivity</a:t>
            </a:r>
            <a:br>
              <a:rPr lang="en-GB" altLang="en-GB" sz="1600" b="1" dirty="0">
                <a:solidFill>
                  <a:schemeClr val="bg1"/>
                </a:solidFill>
              </a:rPr>
            </a:br>
            <a:endParaRPr lang="en-GB" altLang="en-GB" sz="1600" b="1" dirty="0">
              <a:solidFill>
                <a:schemeClr val="bg1"/>
              </a:solidFill>
            </a:endParaRPr>
          </a:p>
        </p:txBody>
      </p:sp>
      <p:cxnSp>
        <p:nvCxnSpPr>
          <p:cNvPr id="30736" name="Straight Arrow Connector 17"/>
          <p:cNvCxnSpPr>
            <a:cxnSpLocks noChangeShapeType="1"/>
          </p:cNvCxnSpPr>
          <p:nvPr/>
        </p:nvCxnSpPr>
        <p:spPr bwMode="auto">
          <a:xfrm>
            <a:off x="1143000" y="2842022"/>
            <a:ext cx="1376363" cy="323850"/>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arrow" w="med" len="med"/>
              </a14:hiddenLine>
            </a:ext>
          </a:extLst>
        </p:spPr>
      </p:cxnSp>
      <p:cxnSp>
        <p:nvCxnSpPr>
          <p:cNvPr id="30737" name="Straight Arrow Connector 21"/>
          <p:cNvCxnSpPr>
            <a:cxnSpLocks noChangeShapeType="1"/>
          </p:cNvCxnSpPr>
          <p:nvPr/>
        </p:nvCxnSpPr>
        <p:spPr bwMode="auto">
          <a:xfrm flipH="1" flipV="1">
            <a:off x="2412207" y="3274219"/>
            <a:ext cx="1727597" cy="1512094"/>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arrow" w="med" len="med"/>
              </a14:hiddenLine>
            </a:ext>
          </a:extLst>
        </p:spPr>
      </p:cxnSp>
      <p:sp>
        <p:nvSpPr>
          <p:cNvPr id="11" name="TextBox 10"/>
          <p:cNvSpPr txBox="1"/>
          <p:nvPr/>
        </p:nvSpPr>
        <p:spPr>
          <a:xfrm>
            <a:off x="81480" y="1288435"/>
            <a:ext cx="2382500" cy="3970318"/>
          </a:xfrm>
          <a:prstGeom prst="rect">
            <a:avLst/>
          </a:prstGeom>
          <a:solidFill>
            <a:schemeClr val="tx1"/>
          </a:solidFill>
          <a:ln w="28575">
            <a:solidFill>
              <a:schemeClr val="accent2"/>
            </a:solidFill>
          </a:ln>
        </p:spPr>
        <p:txBody>
          <a:bodyPr wrap="square" rtlCol="0">
            <a:spAutoFit/>
          </a:bodyPr>
          <a:lstStyle/>
          <a:p>
            <a:r>
              <a:rPr lang="en-GB" sz="1400" dirty="0">
                <a:solidFill>
                  <a:schemeClr val="accent2"/>
                </a:solidFill>
              </a:rPr>
              <a:t>Within plausible parameter ranges:</a:t>
            </a:r>
          </a:p>
          <a:p>
            <a:r>
              <a:rPr lang="en-GB" sz="1400" dirty="0">
                <a:solidFill>
                  <a:schemeClr val="accent2"/>
                </a:solidFill>
              </a:rPr>
              <a:t> </a:t>
            </a:r>
          </a:p>
          <a:p>
            <a:pPr marL="285750" indent="-285750">
              <a:buFont typeface="Arial" charset="0"/>
              <a:buChar char="•"/>
            </a:pPr>
            <a:r>
              <a:rPr lang="en-GB" sz="1400" dirty="0">
                <a:solidFill>
                  <a:schemeClr val="accent2"/>
                </a:solidFill>
              </a:rPr>
              <a:t>Increasing Climate Sensitivity makes tipping </a:t>
            </a:r>
            <a:r>
              <a:rPr lang="en-GB" sz="1400" i="1" dirty="0">
                <a:solidFill>
                  <a:schemeClr val="accent2"/>
                </a:solidFill>
              </a:rPr>
              <a:t>somewhat more likely </a:t>
            </a:r>
            <a:r>
              <a:rPr lang="en-GB" sz="1400" dirty="0">
                <a:solidFill>
                  <a:schemeClr val="accent2"/>
                </a:solidFill>
              </a:rPr>
              <a:t>(weak effect at high CS)</a:t>
            </a:r>
          </a:p>
          <a:p>
            <a:pPr marL="285750" indent="-285750">
              <a:buFont typeface="Arial" charset="0"/>
              <a:buChar char="•"/>
            </a:pPr>
            <a:endParaRPr lang="en-GB" sz="1400" dirty="0">
              <a:solidFill>
                <a:schemeClr val="accent2"/>
              </a:solidFill>
            </a:endParaRPr>
          </a:p>
          <a:p>
            <a:pPr marL="285750" indent="-285750">
              <a:buFont typeface="Arial" charset="0"/>
              <a:buChar char="•"/>
            </a:pPr>
            <a:r>
              <a:rPr lang="en-GB" sz="1400" dirty="0">
                <a:solidFill>
                  <a:schemeClr val="accent2"/>
                </a:solidFill>
              </a:rPr>
              <a:t>High </a:t>
            </a:r>
            <a:r>
              <a:rPr lang="en-GB" sz="1400" dirty="0" err="1">
                <a:solidFill>
                  <a:schemeClr val="accent2"/>
                </a:solidFill>
              </a:rPr>
              <a:t>Hydrol</a:t>
            </a:r>
            <a:r>
              <a:rPr lang="en-GB" sz="1400" dirty="0">
                <a:solidFill>
                  <a:schemeClr val="accent2"/>
                </a:solidFill>
              </a:rPr>
              <a:t> Sens makes tipping </a:t>
            </a:r>
            <a:r>
              <a:rPr lang="en-GB" sz="1400" i="1" dirty="0">
                <a:solidFill>
                  <a:schemeClr val="accent2"/>
                </a:solidFill>
              </a:rPr>
              <a:t>somewhat less likely </a:t>
            </a:r>
            <a:r>
              <a:rPr lang="en-GB" sz="1400" dirty="0">
                <a:solidFill>
                  <a:schemeClr val="accent2"/>
                </a:solidFill>
              </a:rPr>
              <a:t>and favours </a:t>
            </a:r>
            <a:r>
              <a:rPr lang="en-GB" sz="1400" i="1" dirty="0">
                <a:solidFill>
                  <a:schemeClr val="accent2"/>
                </a:solidFill>
              </a:rPr>
              <a:t>overshooting recovery</a:t>
            </a:r>
          </a:p>
          <a:p>
            <a:pPr marL="285750" indent="-285750">
              <a:buFont typeface="Arial" charset="0"/>
              <a:buChar char="•"/>
            </a:pPr>
            <a:endParaRPr lang="en-GB" sz="1400" dirty="0">
              <a:solidFill>
                <a:schemeClr val="accent2"/>
              </a:solidFill>
            </a:endParaRPr>
          </a:p>
          <a:p>
            <a:pPr marL="285750" indent="-285750">
              <a:buFont typeface="Arial" charset="0"/>
              <a:buChar char="•"/>
            </a:pPr>
            <a:r>
              <a:rPr lang="en-GB" sz="1400" dirty="0">
                <a:solidFill>
                  <a:schemeClr val="accent2"/>
                </a:solidFill>
              </a:rPr>
              <a:t>Greenland sensitivity is the </a:t>
            </a:r>
            <a:r>
              <a:rPr lang="en-GB" sz="1400" i="1" dirty="0">
                <a:solidFill>
                  <a:schemeClr val="accent2"/>
                </a:solidFill>
              </a:rPr>
              <a:t>strongest control </a:t>
            </a:r>
            <a:r>
              <a:rPr lang="en-GB" sz="1400" dirty="0">
                <a:solidFill>
                  <a:schemeClr val="accent2"/>
                </a:solidFill>
              </a:rPr>
              <a:t>on tipping</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7547" y="1196497"/>
            <a:ext cx="3070457" cy="1995429"/>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9534" y="3251996"/>
            <a:ext cx="2814466" cy="1891504"/>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52248" y="1173800"/>
            <a:ext cx="3022162" cy="2062548"/>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34148" y="3251996"/>
            <a:ext cx="2788828" cy="1891504"/>
          </a:xfrm>
          <a:prstGeom prst="rect">
            <a:avLst/>
          </a:prstGeom>
        </p:spPr>
      </p:pic>
      <p:sp>
        <p:nvSpPr>
          <p:cNvPr id="17" name="TextBox 16"/>
          <p:cNvSpPr txBox="1"/>
          <p:nvPr/>
        </p:nvSpPr>
        <p:spPr>
          <a:xfrm>
            <a:off x="3518271" y="811849"/>
            <a:ext cx="2620581" cy="307777"/>
          </a:xfrm>
          <a:prstGeom prst="rect">
            <a:avLst/>
          </a:prstGeom>
          <a:noFill/>
          <a:ln w="22225">
            <a:solidFill>
              <a:srgbClr val="941651"/>
            </a:solidFill>
          </a:ln>
        </p:spPr>
        <p:txBody>
          <a:bodyPr wrap="square" rtlCol="0">
            <a:spAutoFit/>
          </a:bodyPr>
          <a:lstStyle/>
          <a:p>
            <a:r>
              <a:rPr lang="en-US" sz="1400" dirty="0" err="1">
                <a:solidFill>
                  <a:srgbClr val="941651"/>
                </a:solidFill>
              </a:rPr>
              <a:t>Hydrol</a:t>
            </a:r>
            <a:r>
              <a:rPr lang="en-US" sz="1400" dirty="0">
                <a:solidFill>
                  <a:srgbClr val="941651"/>
                </a:solidFill>
              </a:rPr>
              <a:t> Sens = 0.06 per </a:t>
            </a:r>
            <a:r>
              <a:rPr lang="en-US" sz="1400" dirty="0" err="1">
                <a:solidFill>
                  <a:srgbClr val="941651"/>
                </a:solidFill>
              </a:rPr>
              <a:t>degC</a:t>
            </a:r>
            <a:endParaRPr lang="en-US" sz="1400" dirty="0">
              <a:solidFill>
                <a:srgbClr val="941651"/>
              </a:solidFill>
            </a:endParaRPr>
          </a:p>
        </p:txBody>
      </p:sp>
      <p:sp>
        <p:nvSpPr>
          <p:cNvPr id="30" name="TextBox 29"/>
          <p:cNvSpPr txBox="1"/>
          <p:nvPr/>
        </p:nvSpPr>
        <p:spPr>
          <a:xfrm>
            <a:off x="6426476" y="811849"/>
            <a:ext cx="2620581" cy="307777"/>
          </a:xfrm>
          <a:prstGeom prst="rect">
            <a:avLst/>
          </a:prstGeom>
          <a:noFill/>
          <a:ln w="22225">
            <a:solidFill>
              <a:srgbClr val="941651"/>
            </a:solidFill>
          </a:ln>
        </p:spPr>
        <p:txBody>
          <a:bodyPr wrap="square" rtlCol="0">
            <a:spAutoFit/>
          </a:bodyPr>
          <a:lstStyle/>
          <a:p>
            <a:r>
              <a:rPr lang="en-US" sz="1400" dirty="0" err="1">
                <a:solidFill>
                  <a:srgbClr val="941651"/>
                </a:solidFill>
              </a:rPr>
              <a:t>Hydrol</a:t>
            </a:r>
            <a:r>
              <a:rPr lang="en-US" sz="1400" dirty="0">
                <a:solidFill>
                  <a:srgbClr val="941651"/>
                </a:solidFill>
              </a:rPr>
              <a:t> Sens = 0.12 per </a:t>
            </a:r>
            <a:r>
              <a:rPr lang="en-US" sz="1400" dirty="0" err="1">
                <a:solidFill>
                  <a:srgbClr val="941651"/>
                </a:solidFill>
              </a:rPr>
              <a:t>degC</a:t>
            </a:r>
            <a:endParaRPr lang="en-US" sz="1400" dirty="0">
              <a:solidFill>
                <a:srgbClr val="941651"/>
              </a:solidFill>
            </a:endParaRPr>
          </a:p>
        </p:txBody>
      </p:sp>
      <p:sp>
        <p:nvSpPr>
          <p:cNvPr id="31" name="TextBox 30"/>
          <p:cNvSpPr txBox="1"/>
          <p:nvPr/>
        </p:nvSpPr>
        <p:spPr>
          <a:xfrm>
            <a:off x="2592371" y="1887454"/>
            <a:ext cx="925900" cy="307777"/>
          </a:xfrm>
          <a:prstGeom prst="rect">
            <a:avLst/>
          </a:prstGeom>
          <a:noFill/>
          <a:ln w="22225">
            <a:solidFill>
              <a:srgbClr val="941651"/>
            </a:solidFill>
          </a:ln>
        </p:spPr>
        <p:txBody>
          <a:bodyPr wrap="square" rtlCol="0">
            <a:spAutoFit/>
          </a:bodyPr>
          <a:lstStyle/>
          <a:p>
            <a:r>
              <a:rPr lang="en-US" sz="1400" dirty="0" err="1">
                <a:solidFill>
                  <a:srgbClr val="941651"/>
                </a:solidFill>
              </a:rPr>
              <a:t>AMOC</a:t>
            </a:r>
            <a:r>
              <a:rPr lang="en-US" sz="1400" baseline="-25000" dirty="0" err="1">
                <a:solidFill>
                  <a:srgbClr val="941651"/>
                </a:solidFill>
              </a:rPr>
              <a:t>min</a:t>
            </a:r>
            <a:endParaRPr lang="en-US" sz="1400" baseline="-25000" dirty="0">
              <a:solidFill>
                <a:srgbClr val="941651"/>
              </a:solidFill>
            </a:endParaRPr>
          </a:p>
        </p:txBody>
      </p:sp>
      <p:sp>
        <p:nvSpPr>
          <p:cNvPr id="32" name="TextBox 31"/>
          <p:cNvSpPr txBox="1"/>
          <p:nvPr/>
        </p:nvSpPr>
        <p:spPr>
          <a:xfrm>
            <a:off x="2528790" y="3933700"/>
            <a:ext cx="998908" cy="307777"/>
          </a:xfrm>
          <a:prstGeom prst="rect">
            <a:avLst/>
          </a:prstGeom>
          <a:noFill/>
          <a:ln w="22225">
            <a:solidFill>
              <a:srgbClr val="941651"/>
            </a:solidFill>
          </a:ln>
        </p:spPr>
        <p:txBody>
          <a:bodyPr wrap="square" rtlCol="0">
            <a:spAutoFit/>
          </a:bodyPr>
          <a:lstStyle/>
          <a:p>
            <a:r>
              <a:rPr lang="en-US" sz="1400" dirty="0">
                <a:solidFill>
                  <a:srgbClr val="941651"/>
                </a:solidFill>
              </a:rPr>
              <a:t>AMOC</a:t>
            </a:r>
            <a:r>
              <a:rPr lang="en-US" sz="1400" baseline="-25000" dirty="0">
                <a:solidFill>
                  <a:srgbClr val="941651"/>
                </a:solidFill>
              </a:rPr>
              <a:t>3000</a:t>
            </a:r>
          </a:p>
        </p:txBody>
      </p:sp>
      <p:sp>
        <p:nvSpPr>
          <p:cNvPr id="20" name="TextBox 19"/>
          <p:cNvSpPr txBox="1"/>
          <p:nvPr/>
        </p:nvSpPr>
        <p:spPr>
          <a:xfrm>
            <a:off x="4010691" y="4269758"/>
            <a:ext cx="422365" cy="276999"/>
          </a:xfrm>
          <a:prstGeom prst="rect">
            <a:avLst/>
          </a:prstGeom>
          <a:noFill/>
        </p:spPr>
        <p:txBody>
          <a:bodyPr wrap="square" rtlCol="0">
            <a:spAutoFit/>
          </a:bodyPr>
          <a:lstStyle/>
          <a:p>
            <a:r>
              <a:rPr lang="en-US" sz="1200" dirty="0">
                <a:solidFill>
                  <a:schemeClr val="bg1"/>
                </a:solidFill>
                <a:ea typeface="Andale Mono" charset="0"/>
                <a:cs typeface="Andale Mono" charset="0"/>
              </a:rPr>
              <a:t>1</a:t>
            </a:r>
            <a:r>
              <a:rPr lang="en-US" sz="1200" dirty="0">
                <a:solidFill>
                  <a:schemeClr val="bg1"/>
                </a:solidFill>
                <a:latin typeface="Andale Mono" charset="0"/>
                <a:ea typeface="Andale Mono" charset="0"/>
                <a:cs typeface="Andale Mono" charset="0"/>
              </a:rPr>
              <a:t>8</a:t>
            </a:r>
          </a:p>
        </p:txBody>
      </p:sp>
      <p:sp>
        <p:nvSpPr>
          <p:cNvPr id="35" name="TextBox 34"/>
          <p:cNvSpPr txBox="1"/>
          <p:nvPr/>
        </p:nvSpPr>
        <p:spPr>
          <a:xfrm>
            <a:off x="4248947" y="3907835"/>
            <a:ext cx="398468" cy="276999"/>
          </a:xfrm>
          <a:prstGeom prst="rect">
            <a:avLst/>
          </a:prstGeom>
          <a:noFill/>
        </p:spPr>
        <p:txBody>
          <a:bodyPr wrap="square" rtlCol="0">
            <a:spAutoFit/>
          </a:bodyPr>
          <a:lstStyle/>
          <a:p>
            <a:r>
              <a:rPr lang="en-US" sz="1200" dirty="0">
                <a:solidFill>
                  <a:schemeClr val="bg1"/>
                </a:solidFill>
                <a:ea typeface="Andale Mono" charset="0"/>
                <a:cs typeface="Andale Mono" charset="0"/>
              </a:rPr>
              <a:t>12</a:t>
            </a:r>
          </a:p>
        </p:txBody>
      </p:sp>
      <p:sp>
        <p:nvSpPr>
          <p:cNvPr id="36" name="TextBox 35"/>
          <p:cNvSpPr txBox="1"/>
          <p:nvPr/>
        </p:nvSpPr>
        <p:spPr>
          <a:xfrm>
            <a:off x="4550194" y="1938821"/>
            <a:ext cx="422365" cy="276999"/>
          </a:xfrm>
          <a:prstGeom prst="rect">
            <a:avLst/>
          </a:prstGeom>
          <a:noFill/>
        </p:spPr>
        <p:txBody>
          <a:bodyPr wrap="square" rtlCol="0">
            <a:spAutoFit/>
          </a:bodyPr>
          <a:lstStyle/>
          <a:p>
            <a:r>
              <a:rPr lang="en-US" sz="1200" dirty="0">
                <a:solidFill>
                  <a:schemeClr val="bg1"/>
                </a:solidFill>
                <a:latin typeface="Arial" charset="0"/>
                <a:ea typeface="Arial" charset="0"/>
                <a:cs typeface="Arial" charset="0"/>
              </a:rPr>
              <a:t>6</a:t>
            </a:r>
          </a:p>
        </p:txBody>
      </p:sp>
      <p:sp>
        <p:nvSpPr>
          <p:cNvPr id="37" name="TextBox 36"/>
          <p:cNvSpPr txBox="1"/>
          <p:nvPr/>
        </p:nvSpPr>
        <p:spPr>
          <a:xfrm>
            <a:off x="4847986" y="3939921"/>
            <a:ext cx="422365" cy="276999"/>
          </a:xfrm>
          <a:prstGeom prst="rect">
            <a:avLst/>
          </a:prstGeom>
          <a:noFill/>
        </p:spPr>
        <p:txBody>
          <a:bodyPr wrap="square" rtlCol="0">
            <a:spAutoFit/>
          </a:bodyPr>
          <a:lstStyle/>
          <a:p>
            <a:r>
              <a:rPr lang="en-US" sz="1200" dirty="0">
                <a:solidFill>
                  <a:schemeClr val="bg1"/>
                </a:solidFill>
                <a:latin typeface="Arial" charset="0"/>
                <a:ea typeface="Arial" charset="0"/>
                <a:cs typeface="Arial" charset="0"/>
              </a:rPr>
              <a:t>0</a:t>
            </a:r>
          </a:p>
        </p:txBody>
      </p:sp>
      <p:sp>
        <p:nvSpPr>
          <p:cNvPr id="38" name="TextBox 37"/>
          <p:cNvSpPr txBox="1"/>
          <p:nvPr/>
        </p:nvSpPr>
        <p:spPr>
          <a:xfrm>
            <a:off x="5270351" y="3633671"/>
            <a:ext cx="422365" cy="276999"/>
          </a:xfrm>
          <a:prstGeom prst="rect">
            <a:avLst/>
          </a:prstGeom>
          <a:noFill/>
        </p:spPr>
        <p:txBody>
          <a:bodyPr wrap="square" rtlCol="0">
            <a:spAutoFit/>
          </a:bodyPr>
          <a:lstStyle/>
          <a:p>
            <a:r>
              <a:rPr lang="en-US" sz="1200" dirty="0">
                <a:solidFill>
                  <a:schemeClr val="bg1"/>
                </a:solidFill>
                <a:latin typeface="Arial" charset="0"/>
                <a:ea typeface="Arial" charset="0"/>
                <a:cs typeface="Arial" charset="0"/>
              </a:rPr>
              <a:t>-6</a:t>
            </a:r>
          </a:p>
        </p:txBody>
      </p:sp>
      <p:sp>
        <p:nvSpPr>
          <p:cNvPr id="39" name="TextBox 38"/>
          <p:cNvSpPr txBox="1"/>
          <p:nvPr/>
        </p:nvSpPr>
        <p:spPr>
          <a:xfrm>
            <a:off x="7941549" y="3891766"/>
            <a:ext cx="422365" cy="276999"/>
          </a:xfrm>
          <a:prstGeom prst="rect">
            <a:avLst/>
          </a:prstGeom>
          <a:noFill/>
        </p:spPr>
        <p:txBody>
          <a:bodyPr wrap="square" rtlCol="0">
            <a:spAutoFit/>
          </a:bodyPr>
          <a:lstStyle/>
          <a:p>
            <a:r>
              <a:rPr lang="en-US" sz="1200" dirty="0">
                <a:solidFill>
                  <a:schemeClr val="bg1"/>
                </a:solidFill>
                <a:latin typeface="Arial" charset="0"/>
                <a:ea typeface="Arial" charset="0"/>
                <a:cs typeface="Arial" charset="0"/>
              </a:rPr>
              <a:t>0</a:t>
            </a:r>
          </a:p>
        </p:txBody>
      </p:sp>
      <p:sp>
        <p:nvSpPr>
          <p:cNvPr id="40" name="TextBox 39"/>
          <p:cNvSpPr txBox="1"/>
          <p:nvPr/>
        </p:nvSpPr>
        <p:spPr>
          <a:xfrm>
            <a:off x="4806976" y="1964379"/>
            <a:ext cx="422365" cy="276999"/>
          </a:xfrm>
          <a:prstGeom prst="rect">
            <a:avLst/>
          </a:prstGeom>
          <a:noFill/>
        </p:spPr>
        <p:txBody>
          <a:bodyPr wrap="square" rtlCol="0">
            <a:spAutoFit/>
          </a:bodyPr>
          <a:lstStyle/>
          <a:p>
            <a:r>
              <a:rPr lang="en-US" sz="1200" dirty="0">
                <a:solidFill>
                  <a:schemeClr val="bg1"/>
                </a:solidFill>
                <a:latin typeface="Arial" charset="0"/>
                <a:ea typeface="Arial" charset="0"/>
                <a:cs typeface="Arial" charset="0"/>
              </a:rPr>
              <a:t>0</a:t>
            </a:r>
          </a:p>
        </p:txBody>
      </p:sp>
      <p:sp>
        <p:nvSpPr>
          <p:cNvPr id="41" name="TextBox 40"/>
          <p:cNvSpPr txBox="1"/>
          <p:nvPr/>
        </p:nvSpPr>
        <p:spPr>
          <a:xfrm>
            <a:off x="5184373" y="1807551"/>
            <a:ext cx="422365" cy="276999"/>
          </a:xfrm>
          <a:prstGeom prst="rect">
            <a:avLst/>
          </a:prstGeom>
          <a:noFill/>
        </p:spPr>
        <p:txBody>
          <a:bodyPr wrap="square" rtlCol="0">
            <a:spAutoFit/>
          </a:bodyPr>
          <a:lstStyle/>
          <a:p>
            <a:r>
              <a:rPr lang="en-US" sz="1200" dirty="0">
                <a:solidFill>
                  <a:schemeClr val="bg1"/>
                </a:solidFill>
                <a:latin typeface="Arial" charset="0"/>
                <a:ea typeface="Arial" charset="0"/>
                <a:cs typeface="Arial" charset="0"/>
              </a:rPr>
              <a:t>-6</a:t>
            </a:r>
          </a:p>
        </p:txBody>
      </p:sp>
      <p:sp>
        <p:nvSpPr>
          <p:cNvPr id="42" name="TextBox 41"/>
          <p:cNvSpPr txBox="1"/>
          <p:nvPr/>
        </p:nvSpPr>
        <p:spPr>
          <a:xfrm>
            <a:off x="5606738" y="1308336"/>
            <a:ext cx="422365" cy="276999"/>
          </a:xfrm>
          <a:prstGeom prst="rect">
            <a:avLst/>
          </a:prstGeom>
          <a:noFill/>
        </p:spPr>
        <p:txBody>
          <a:bodyPr wrap="square" rtlCol="0">
            <a:spAutoFit/>
          </a:bodyPr>
          <a:lstStyle/>
          <a:p>
            <a:r>
              <a:rPr lang="en-US" sz="1200" dirty="0">
                <a:solidFill>
                  <a:schemeClr val="bg1"/>
                </a:solidFill>
                <a:latin typeface="Arial" charset="0"/>
                <a:ea typeface="Arial" charset="0"/>
                <a:cs typeface="Arial" charset="0"/>
              </a:rPr>
              <a:t>-12</a:t>
            </a:r>
          </a:p>
        </p:txBody>
      </p:sp>
      <p:sp>
        <p:nvSpPr>
          <p:cNvPr id="43" name="TextBox 42"/>
          <p:cNvSpPr txBox="1"/>
          <p:nvPr/>
        </p:nvSpPr>
        <p:spPr>
          <a:xfrm>
            <a:off x="4082229" y="2137388"/>
            <a:ext cx="422365" cy="276999"/>
          </a:xfrm>
          <a:prstGeom prst="rect">
            <a:avLst/>
          </a:prstGeom>
          <a:noFill/>
        </p:spPr>
        <p:txBody>
          <a:bodyPr wrap="square" rtlCol="0">
            <a:spAutoFit/>
          </a:bodyPr>
          <a:lstStyle/>
          <a:p>
            <a:r>
              <a:rPr lang="en-US" sz="1200" dirty="0">
                <a:solidFill>
                  <a:schemeClr val="bg1"/>
                </a:solidFill>
                <a:latin typeface="Arial" charset="0"/>
                <a:ea typeface="Arial" charset="0"/>
                <a:cs typeface="Arial" charset="0"/>
              </a:rPr>
              <a:t>12</a:t>
            </a:r>
          </a:p>
        </p:txBody>
      </p:sp>
      <p:sp>
        <p:nvSpPr>
          <p:cNvPr id="44" name="TextBox 43"/>
          <p:cNvSpPr txBox="1"/>
          <p:nvPr/>
        </p:nvSpPr>
        <p:spPr>
          <a:xfrm>
            <a:off x="4595609" y="3937086"/>
            <a:ext cx="422365" cy="276999"/>
          </a:xfrm>
          <a:prstGeom prst="rect">
            <a:avLst/>
          </a:prstGeom>
          <a:noFill/>
        </p:spPr>
        <p:txBody>
          <a:bodyPr wrap="square" rtlCol="0">
            <a:spAutoFit/>
          </a:bodyPr>
          <a:lstStyle/>
          <a:p>
            <a:r>
              <a:rPr lang="en-US" sz="1200" dirty="0">
                <a:solidFill>
                  <a:schemeClr val="bg1"/>
                </a:solidFill>
                <a:latin typeface="Arial" charset="0"/>
                <a:ea typeface="Arial" charset="0"/>
                <a:cs typeface="Arial" charset="0"/>
              </a:rPr>
              <a:t>6</a:t>
            </a:r>
          </a:p>
        </p:txBody>
      </p:sp>
      <p:sp>
        <p:nvSpPr>
          <p:cNvPr id="45" name="TextBox 44"/>
          <p:cNvSpPr txBox="1"/>
          <p:nvPr/>
        </p:nvSpPr>
        <p:spPr>
          <a:xfrm>
            <a:off x="7646784" y="3864061"/>
            <a:ext cx="422365" cy="276999"/>
          </a:xfrm>
          <a:prstGeom prst="rect">
            <a:avLst/>
          </a:prstGeom>
          <a:noFill/>
        </p:spPr>
        <p:txBody>
          <a:bodyPr wrap="square" rtlCol="0">
            <a:spAutoFit/>
          </a:bodyPr>
          <a:lstStyle/>
          <a:p>
            <a:r>
              <a:rPr lang="en-US" sz="1200" dirty="0">
                <a:solidFill>
                  <a:schemeClr val="bg1"/>
                </a:solidFill>
                <a:latin typeface="Arial" charset="0"/>
                <a:ea typeface="Arial" charset="0"/>
                <a:cs typeface="Arial" charset="0"/>
              </a:rPr>
              <a:t>6</a:t>
            </a:r>
          </a:p>
        </p:txBody>
      </p:sp>
      <p:sp>
        <p:nvSpPr>
          <p:cNvPr id="46" name="TextBox 45"/>
          <p:cNvSpPr txBox="1"/>
          <p:nvPr/>
        </p:nvSpPr>
        <p:spPr>
          <a:xfrm>
            <a:off x="7290568" y="3806242"/>
            <a:ext cx="398468" cy="276999"/>
          </a:xfrm>
          <a:prstGeom prst="rect">
            <a:avLst/>
          </a:prstGeom>
          <a:noFill/>
        </p:spPr>
        <p:txBody>
          <a:bodyPr wrap="square" rtlCol="0">
            <a:spAutoFit/>
          </a:bodyPr>
          <a:lstStyle/>
          <a:p>
            <a:r>
              <a:rPr lang="en-US" sz="1200" dirty="0">
                <a:solidFill>
                  <a:schemeClr val="bg1"/>
                </a:solidFill>
                <a:ea typeface="Andale Mono" charset="0"/>
                <a:cs typeface="Andale Mono" charset="0"/>
              </a:rPr>
              <a:t>12</a:t>
            </a:r>
          </a:p>
        </p:txBody>
      </p:sp>
      <p:sp>
        <p:nvSpPr>
          <p:cNvPr id="47" name="TextBox 46"/>
          <p:cNvSpPr txBox="1"/>
          <p:nvPr/>
        </p:nvSpPr>
        <p:spPr>
          <a:xfrm>
            <a:off x="6908036" y="3835151"/>
            <a:ext cx="422365" cy="276999"/>
          </a:xfrm>
          <a:prstGeom prst="rect">
            <a:avLst/>
          </a:prstGeom>
          <a:noFill/>
        </p:spPr>
        <p:txBody>
          <a:bodyPr wrap="square" rtlCol="0">
            <a:spAutoFit/>
          </a:bodyPr>
          <a:lstStyle/>
          <a:p>
            <a:r>
              <a:rPr lang="en-US" sz="1200" dirty="0">
                <a:solidFill>
                  <a:schemeClr val="bg1"/>
                </a:solidFill>
                <a:ea typeface="Andale Mono" charset="0"/>
                <a:cs typeface="Andale Mono" charset="0"/>
              </a:rPr>
              <a:t>1</a:t>
            </a:r>
            <a:r>
              <a:rPr lang="en-US" sz="1200" dirty="0">
                <a:solidFill>
                  <a:schemeClr val="bg1"/>
                </a:solidFill>
                <a:latin typeface="Andale Mono" charset="0"/>
                <a:ea typeface="Andale Mono" charset="0"/>
                <a:cs typeface="Andale Mono" charset="0"/>
              </a:rPr>
              <a:t>8</a:t>
            </a:r>
          </a:p>
        </p:txBody>
      </p:sp>
      <p:sp>
        <p:nvSpPr>
          <p:cNvPr id="48" name="TextBox 47"/>
          <p:cNvSpPr txBox="1"/>
          <p:nvPr/>
        </p:nvSpPr>
        <p:spPr>
          <a:xfrm>
            <a:off x="7573041" y="4642330"/>
            <a:ext cx="422365" cy="276999"/>
          </a:xfrm>
          <a:prstGeom prst="rect">
            <a:avLst/>
          </a:prstGeom>
          <a:noFill/>
        </p:spPr>
        <p:txBody>
          <a:bodyPr wrap="square" rtlCol="0">
            <a:spAutoFit/>
          </a:bodyPr>
          <a:lstStyle/>
          <a:p>
            <a:r>
              <a:rPr lang="en-US" sz="1200" dirty="0">
                <a:solidFill>
                  <a:schemeClr val="bg1"/>
                </a:solidFill>
                <a:ea typeface="Andale Mono" charset="0"/>
                <a:cs typeface="Andale Mono" charset="0"/>
              </a:rPr>
              <a:t>24</a:t>
            </a:r>
            <a:endParaRPr lang="en-US" sz="1200" dirty="0">
              <a:solidFill>
                <a:schemeClr val="bg1"/>
              </a:solidFill>
              <a:latin typeface="Andale Mono" charset="0"/>
              <a:ea typeface="Andale Mono" charset="0"/>
              <a:cs typeface="Andale Mono" charset="0"/>
            </a:endParaRPr>
          </a:p>
        </p:txBody>
      </p:sp>
      <p:sp>
        <p:nvSpPr>
          <p:cNvPr id="49" name="TextBox 48"/>
          <p:cNvSpPr txBox="1"/>
          <p:nvPr/>
        </p:nvSpPr>
        <p:spPr>
          <a:xfrm>
            <a:off x="8110479" y="3614767"/>
            <a:ext cx="422365" cy="276999"/>
          </a:xfrm>
          <a:prstGeom prst="rect">
            <a:avLst/>
          </a:prstGeom>
          <a:noFill/>
        </p:spPr>
        <p:txBody>
          <a:bodyPr wrap="square" rtlCol="0">
            <a:spAutoFit/>
          </a:bodyPr>
          <a:lstStyle/>
          <a:p>
            <a:r>
              <a:rPr lang="en-US" sz="1200" dirty="0">
                <a:solidFill>
                  <a:schemeClr val="bg1"/>
                </a:solidFill>
                <a:latin typeface="Arial" charset="0"/>
                <a:ea typeface="Arial" charset="0"/>
                <a:cs typeface="Arial" charset="0"/>
              </a:rPr>
              <a:t>-6</a:t>
            </a:r>
          </a:p>
        </p:txBody>
      </p:sp>
      <p:sp>
        <p:nvSpPr>
          <p:cNvPr id="50" name="TextBox 49"/>
          <p:cNvSpPr txBox="1"/>
          <p:nvPr/>
        </p:nvSpPr>
        <p:spPr>
          <a:xfrm>
            <a:off x="7047656" y="1965717"/>
            <a:ext cx="422365" cy="276999"/>
          </a:xfrm>
          <a:prstGeom prst="rect">
            <a:avLst/>
          </a:prstGeom>
          <a:noFill/>
        </p:spPr>
        <p:txBody>
          <a:bodyPr wrap="square" rtlCol="0">
            <a:spAutoFit/>
          </a:bodyPr>
          <a:lstStyle/>
          <a:p>
            <a:r>
              <a:rPr lang="en-US" sz="1200" dirty="0">
                <a:solidFill>
                  <a:schemeClr val="bg1"/>
                </a:solidFill>
                <a:latin typeface="Arial" charset="0"/>
                <a:ea typeface="Arial" charset="0"/>
                <a:cs typeface="Arial" charset="0"/>
              </a:rPr>
              <a:t>12</a:t>
            </a:r>
          </a:p>
        </p:txBody>
      </p:sp>
      <p:sp>
        <p:nvSpPr>
          <p:cNvPr id="51" name="TextBox 50"/>
          <p:cNvSpPr txBox="1"/>
          <p:nvPr/>
        </p:nvSpPr>
        <p:spPr>
          <a:xfrm>
            <a:off x="7330401" y="1821279"/>
            <a:ext cx="422365" cy="276999"/>
          </a:xfrm>
          <a:prstGeom prst="rect">
            <a:avLst/>
          </a:prstGeom>
          <a:noFill/>
        </p:spPr>
        <p:txBody>
          <a:bodyPr wrap="square" rtlCol="0">
            <a:spAutoFit/>
          </a:bodyPr>
          <a:lstStyle/>
          <a:p>
            <a:r>
              <a:rPr lang="en-US" sz="1200" dirty="0">
                <a:solidFill>
                  <a:schemeClr val="bg1"/>
                </a:solidFill>
                <a:latin typeface="Arial" charset="0"/>
                <a:ea typeface="Arial" charset="0"/>
                <a:cs typeface="Arial" charset="0"/>
              </a:rPr>
              <a:t>6</a:t>
            </a:r>
          </a:p>
        </p:txBody>
      </p:sp>
      <p:sp>
        <p:nvSpPr>
          <p:cNvPr id="52" name="TextBox 51"/>
          <p:cNvSpPr txBox="1"/>
          <p:nvPr/>
        </p:nvSpPr>
        <p:spPr>
          <a:xfrm>
            <a:off x="7613146" y="1864341"/>
            <a:ext cx="422365" cy="276999"/>
          </a:xfrm>
          <a:prstGeom prst="rect">
            <a:avLst/>
          </a:prstGeom>
          <a:noFill/>
        </p:spPr>
        <p:txBody>
          <a:bodyPr wrap="square" rtlCol="0">
            <a:spAutoFit/>
          </a:bodyPr>
          <a:lstStyle/>
          <a:p>
            <a:r>
              <a:rPr lang="en-US" sz="1200" dirty="0">
                <a:solidFill>
                  <a:schemeClr val="bg1"/>
                </a:solidFill>
                <a:latin typeface="Arial" charset="0"/>
                <a:ea typeface="Arial" charset="0"/>
                <a:cs typeface="Arial" charset="0"/>
              </a:rPr>
              <a:t>0</a:t>
            </a:r>
          </a:p>
        </p:txBody>
      </p:sp>
      <p:sp>
        <p:nvSpPr>
          <p:cNvPr id="53" name="TextBox 52"/>
          <p:cNvSpPr txBox="1"/>
          <p:nvPr/>
        </p:nvSpPr>
        <p:spPr>
          <a:xfrm>
            <a:off x="7992444" y="1748954"/>
            <a:ext cx="422365" cy="276999"/>
          </a:xfrm>
          <a:prstGeom prst="rect">
            <a:avLst/>
          </a:prstGeom>
          <a:noFill/>
        </p:spPr>
        <p:txBody>
          <a:bodyPr wrap="square" rtlCol="0">
            <a:spAutoFit/>
          </a:bodyPr>
          <a:lstStyle/>
          <a:p>
            <a:r>
              <a:rPr lang="en-US" sz="1200" dirty="0">
                <a:solidFill>
                  <a:schemeClr val="bg1"/>
                </a:solidFill>
                <a:latin typeface="Arial" charset="0"/>
                <a:ea typeface="Arial" charset="0"/>
                <a:cs typeface="Arial" charset="0"/>
              </a:rPr>
              <a:t>-6</a:t>
            </a:r>
          </a:p>
        </p:txBody>
      </p:sp>
      <p:sp>
        <p:nvSpPr>
          <p:cNvPr id="54" name="TextBox 53"/>
          <p:cNvSpPr txBox="1"/>
          <p:nvPr/>
        </p:nvSpPr>
        <p:spPr>
          <a:xfrm>
            <a:off x="8532844" y="1343897"/>
            <a:ext cx="422365" cy="276999"/>
          </a:xfrm>
          <a:prstGeom prst="rect">
            <a:avLst/>
          </a:prstGeom>
          <a:noFill/>
        </p:spPr>
        <p:txBody>
          <a:bodyPr wrap="square" rtlCol="0">
            <a:spAutoFit/>
          </a:bodyPr>
          <a:lstStyle/>
          <a:p>
            <a:r>
              <a:rPr lang="en-US" sz="1200" dirty="0">
                <a:solidFill>
                  <a:schemeClr val="bg1"/>
                </a:solidFill>
                <a:latin typeface="Arial" charset="0"/>
                <a:ea typeface="Arial" charset="0"/>
                <a:cs typeface="Arial" charset="0"/>
              </a:rPr>
              <a:t>-12</a:t>
            </a:r>
          </a:p>
        </p:txBody>
      </p:sp>
      <p:cxnSp>
        <p:nvCxnSpPr>
          <p:cNvPr id="5" name="Straight Connector 4"/>
          <p:cNvCxnSpPr/>
          <p:nvPr/>
        </p:nvCxnSpPr>
        <p:spPr bwMode="auto">
          <a:xfrm>
            <a:off x="3811604" y="2637322"/>
            <a:ext cx="2217499" cy="0"/>
          </a:xfrm>
          <a:prstGeom prst="line">
            <a:avLst/>
          </a:prstGeom>
          <a:noFill/>
          <a:ln w="9525" cap="flat" cmpd="sng" algn="ctr">
            <a:solidFill>
              <a:schemeClr val="bg1"/>
            </a:solidFill>
            <a:prstDash val="dash"/>
            <a:round/>
            <a:headEnd type="none" w="med" len="med"/>
            <a:tailEnd type="none" w="med" len="med"/>
          </a:ln>
          <a:effectLst/>
        </p:spPr>
      </p:cxnSp>
      <p:cxnSp>
        <p:nvCxnSpPr>
          <p:cNvPr id="56" name="Straight Connector 55"/>
          <p:cNvCxnSpPr/>
          <p:nvPr/>
        </p:nvCxnSpPr>
        <p:spPr bwMode="auto">
          <a:xfrm>
            <a:off x="6800683" y="2643739"/>
            <a:ext cx="2217499" cy="0"/>
          </a:xfrm>
          <a:prstGeom prst="line">
            <a:avLst/>
          </a:prstGeom>
          <a:noFill/>
          <a:ln w="9525" cap="flat" cmpd="sng" algn="ctr">
            <a:solidFill>
              <a:schemeClr val="bg1"/>
            </a:solidFill>
            <a:prstDash val="dash"/>
            <a:round/>
            <a:headEnd type="none" w="med" len="med"/>
            <a:tailEnd type="none" w="med" len="med"/>
          </a:ln>
          <a:effectLst/>
        </p:spPr>
      </p:cxnSp>
      <p:cxnSp>
        <p:nvCxnSpPr>
          <p:cNvPr id="57" name="Straight Connector 56"/>
          <p:cNvCxnSpPr/>
          <p:nvPr/>
        </p:nvCxnSpPr>
        <p:spPr bwMode="auto">
          <a:xfrm>
            <a:off x="3811604" y="4603830"/>
            <a:ext cx="2217499" cy="0"/>
          </a:xfrm>
          <a:prstGeom prst="line">
            <a:avLst/>
          </a:prstGeom>
          <a:noFill/>
          <a:ln w="9525" cap="flat" cmpd="sng" algn="ctr">
            <a:solidFill>
              <a:schemeClr val="bg1"/>
            </a:solidFill>
            <a:prstDash val="dash"/>
            <a:round/>
            <a:headEnd type="none" w="med" len="med"/>
            <a:tailEnd type="none" w="med" len="med"/>
          </a:ln>
          <a:effectLst/>
        </p:spPr>
      </p:cxnSp>
      <p:cxnSp>
        <p:nvCxnSpPr>
          <p:cNvPr id="59" name="Straight Connector 58"/>
          <p:cNvCxnSpPr/>
          <p:nvPr/>
        </p:nvCxnSpPr>
        <p:spPr bwMode="auto">
          <a:xfrm>
            <a:off x="6760579" y="4596068"/>
            <a:ext cx="2217499" cy="0"/>
          </a:xfrm>
          <a:prstGeom prst="line">
            <a:avLst/>
          </a:prstGeom>
          <a:noFill/>
          <a:ln w="9525" cap="flat" cmpd="sng" algn="ctr">
            <a:solidFill>
              <a:schemeClr val="bg1"/>
            </a:solidFill>
            <a:prstDash val="dash"/>
            <a:round/>
            <a:headEnd type="none" w="med" len="med"/>
            <a:tailEnd type="none" w="med" len="med"/>
          </a:ln>
          <a:effectLst/>
        </p:spPr>
      </p:cxnSp>
      <p:sp>
        <p:nvSpPr>
          <p:cNvPr id="12" name="TextBox 11"/>
          <p:cNvSpPr txBox="1"/>
          <p:nvPr/>
        </p:nvSpPr>
        <p:spPr>
          <a:xfrm>
            <a:off x="2547094" y="2736524"/>
            <a:ext cx="1313180" cy="553998"/>
          </a:xfrm>
          <a:prstGeom prst="rect">
            <a:avLst/>
          </a:prstGeom>
          <a:noFill/>
        </p:spPr>
        <p:txBody>
          <a:bodyPr wrap="none" rtlCol="0">
            <a:spAutoFit/>
          </a:bodyPr>
          <a:lstStyle/>
          <a:p>
            <a:r>
              <a:rPr lang="en-US" sz="1000" dirty="0">
                <a:solidFill>
                  <a:schemeClr val="bg1"/>
                </a:solidFill>
              </a:rPr>
              <a:t>95%ile derived from</a:t>
            </a:r>
          </a:p>
          <a:p>
            <a:r>
              <a:rPr lang="en-US" sz="1000" dirty="0" err="1">
                <a:solidFill>
                  <a:schemeClr val="bg1"/>
                </a:solidFill>
              </a:rPr>
              <a:t>Bamber</a:t>
            </a:r>
            <a:r>
              <a:rPr lang="en-US" sz="1000" dirty="0">
                <a:solidFill>
                  <a:schemeClr val="bg1"/>
                </a:solidFill>
              </a:rPr>
              <a:t> et al </a:t>
            </a:r>
          </a:p>
          <a:p>
            <a:r>
              <a:rPr lang="en-US" sz="1000" dirty="0">
                <a:solidFill>
                  <a:schemeClr val="bg1"/>
                </a:solidFill>
              </a:rPr>
              <a:t>PNAS 2019</a:t>
            </a:r>
          </a:p>
        </p:txBody>
      </p:sp>
      <p:cxnSp>
        <p:nvCxnSpPr>
          <p:cNvPr id="14" name="Straight Arrow Connector 13"/>
          <p:cNvCxnSpPr/>
          <p:nvPr/>
        </p:nvCxnSpPr>
        <p:spPr bwMode="auto">
          <a:xfrm flipV="1">
            <a:off x="3518271" y="2653365"/>
            <a:ext cx="492420" cy="378593"/>
          </a:xfrm>
          <a:prstGeom prst="straightConnector1">
            <a:avLst/>
          </a:prstGeom>
          <a:noFill/>
          <a:ln w="9525" cap="flat" cmpd="sng" algn="ctr">
            <a:solidFill>
              <a:schemeClr val="bg1"/>
            </a:solidFill>
            <a:prstDash val="solid"/>
            <a:round/>
            <a:headEnd type="none" w="med" len="med"/>
            <a:tailEnd type="triangle"/>
          </a:ln>
          <a:effectLst/>
        </p:spPr>
      </p:cxnSp>
    </p:spTree>
    <p:extLst>
      <p:ext uri="{BB962C8B-B14F-4D97-AF65-F5344CB8AC3E}">
        <p14:creationId xmlns:p14="http://schemas.microsoft.com/office/powerpoint/2010/main" val="72063617"/>
      </p:ext>
    </p:extLst>
  </p:cSld>
  <p:clrMapOvr>
    <a:masterClrMapping/>
  </p:clrMapOvr>
  <p:transition/>
</p:sld>
</file>

<file path=ppt/theme/theme1.xml><?xml version="1.0" encoding="utf-8"?>
<a:theme xmlns:a="http://schemas.openxmlformats.org/drawingml/2006/main" name="Office Theme">
  <a:themeElements>
    <a:clrScheme name="Met Office">
      <a:dk1>
        <a:srgbClr val="2A2A2A"/>
      </a:dk1>
      <a:lt1>
        <a:srgbClr val="B9DC0C"/>
      </a:lt1>
      <a:dk2>
        <a:srgbClr val="2A2A2A"/>
      </a:dk2>
      <a:lt2>
        <a:srgbClr val="FFFFFF"/>
      </a:lt2>
      <a:accent1>
        <a:srgbClr val="50B9A4"/>
      </a:accent1>
      <a:accent2>
        <a:srgbClr val="007AA9"/>
      </a:accent2>
      <a:accent3>
        <a:srgbClr val="E47452"/>
      </a:accent3>
      <a:accent4>
        <a:srgbClr val="A1A0AA"/>
      </a:accent4>
      <a:accent5>
        <a:srgbClr val="FFFFFF"/>
      </a:accent5>
      <a:accent6>
        <a:srgbClr val="FFFFFF"/>
      </a:accent6>
      <a:hlink>
        <a:srgbClr val="0673F9"/>
      </a:hlink>
      <a:folHlink>
        <a:srgbClr val="6F2735"/>
      </a:folHlink>
    </a:clrScheme>
    <a:fontScheme name="Met Office">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C19B062-023A-40C9-A3F4-13BE4308F963}" vid="{E3889E12-D829-4549-AA70-6F580A5BA266}"/>
    </a:ext>
  </a:extLst>
</a:theme>
</file>

<file path=ppt/theme/theme2.xml><?xml version="1.0" encoding="utf-8"?>
<a:theme xmlns:a="http://schemas.openxmlformats.org/drawingml/2006/main" name="1_Blank Presentation">
  <a:themeElements>
    <a:clrScheme name="">
      <a:dk1>
        <a:srgbClr val="808080"/>
      </a:dk1>
      <a:lt1>
        <a:srgbClr val="FFFFFF"/>
      </a:lt1>
      <a:dk2>
        <a:srgbClr val="000000"/>
      </a:dk2>
      <a:lt2>
        <a:srgbClr val="FFFFFF"/>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CCFF33"/>
      </a:folHlink>
    </a:clrScheme>
    <a:fontScheme name="1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85000"/>
          </a:lnSpc>
          <a:spcBef>
            <a:spcPct val="0"/>
          </a:spcBef>
          <a:spcAft>
            <a:spcPct val="0"/>
          </a:spcAft>
          <a:buClrTx/>
          <a:buSzTx/>
          <a:buFontTx/>
          <a:buNone/>
          <a:tabLst/>
          <a:defRPr kumimoji="0" lang="en-GB" sz="44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85000"/>
          </a:lnSpc>
          <a:spcBef>
            <a:spcPct val="0"/>
          </a:spcBef>
          <a:spcAft>
            <a:spcPct val="0"/>
          </a:spcAft>
          <a:buClrTx/>
          <a:buSzTx/>
          <a:buFontTx/>
          <a:buNone/>
          <a:tabLst/>
          <a:defRPr kumimoji="0" lang="en-GB" sz="4400" b="0" i="0" u="none" strike="noStrike" cap="none" normalizeH="0" baseline="0" smtClean="0">
            <a:ln>
              <a:noFill/>
            </a:ln>
            <a:solidFill>
              <a:schemeClr val="tx2"/>
            </a:solidFill>
            <a:effectLst/>
            <a:latin typeface="Arial" charset="0"/>
          </a:defRPr>
        </a:defPPr>
      </a:lstStyle>
    </a:lnDef>
  </a:objectDefaults>
  <a:extraClrSchemeLst>
    <a:extraClrScheme>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Blank Presentation 13">
        <a:dk1>
          <a:srgbClr val="808080"/>
        </a:dk1>
        <a:lt1>
          <a:srgbClr val="FFFFFF"/>
        </a:lt1>
        <a:dk2>
          <a:srgbClr val="000000"/>
        </a:dk2>
        <a:lt2>
          <a:srgbClr val="FFFFFF"/>
        </a:lt2>
        <a:accent1>
          <a:srgbClr val="BBE0E3"/>
        </a:accent1>
        <a:accent2>
          <a:srgbClr val="ED2939"/>
        </a:accent2>
        <a:accent3>
          <a:srgbClr val="AAAAAA"/>
        </a:accent3>
        <a:accent4>
          <a:srgbClr val="DADADA"/>
        </a:accent4>
        <a:accent5>
          <a:srgbClr val="DAEDEF"/>
        </a:accent5>
        <a:accent6>
          <a:srgbClr val="D72433"/>
        </a:accent6>
        <a:hlink>
          <a:srgbClr val="009999"/>
        </a:hlink>
        <a:folHlink>
          <a:srgbClr val="CCFF33"/>
        </a:folHlink>
      </a:clrScheme>
      <a:clrMap bg1="dk2" tx1="lt1" bg2="dk1" tx2="lt2" accent1="accent1" accent2="accent2" accent3="accent3" accent4="accent4" accent5="accent5" accent6="accent6" hlink="hlink" folHlink="folHlink"/>
    </a:extraClrScheme>
    <a:extraClrScheme>
      <a:clrScheme name="1_Blank Presentation 14">
        <a:dk1>
          <a:srgbClr val="808080"/>
        </a:dk1>
        <a:lt1>
          <a:srgbClr val="FFFFFF"/>
        </a:lt1>
        <a:dk2>
          <a:srgbClr val="000000"/>
        </a:dk2>
        <a:lt2>
          <a:srgbClr val="FFFFFF"/>
        </a:lt2>
        <a:accent1>
          <a:srgbClr val="BBE0E3"/>
        </a:accent1>
        <a:accent2>
          <a:srgbClr val="ED2939"/>
        </a:accent2>
        <a:accent3>
          <a:srgbClr val="AAAAAA"/>
        </a:accent3>
        <a:accent4>
          <a:srgbClr val="DADADA"/>
        </a:accent4>
        <a:accent5>
          <a:srgbClr val="DAEDEF"/>
        </a:accent5>
        <a:accent6>
          <a:srgbClr val="D72433"/>
        </a:accent6>
        <a:hlink>
          <a:srgbClr val="009999"/>
        </a:hlink>
        <a:folHlink>
          <a:srgbClr val="B9DB0E"/>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48D57AF448AA6469341826540755A44" ma:contentTypeVersion="6" ma:contentTypeDescription="Create a new document." ma:contentTypeScope="" ma:versionID="04ec8b7d9c4dff94d7ff4db07e6fc322">
  <xsd:schema xmlns:xsd="http://www.w3.org/2001/XMLSchema" xmlns:xs="http://www.w3.org/2001/XMLSchema" xmlns:p="http://schemas.microsoft.com/office/2006/metadata/properties" xmlns:ns2="a397ecd2-743e-41cd-9bfa-374d4cd6a7df" xmlns:ns3="6be9a1d9-ae79-48d6-93a9-9c26355f9d93" targetNamespace="http://schemas.microsoft.com/office/2006/metadata/properties" ma:root="true" ma:fieldsID="3058166f9dfc874ac79f0533f6e9c7f5" ns2:_="" ns3:_="">
    <xsd:import namespace="a397ecd2-743e-41cd-9bfa-374d4cd6a7df"/>
    <xsd:import namespace="6be9a1d9-ae79-48d6-93a9-9c26355f9d9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97ecd2-743e-41cd-9bfa-374d4cd6a7d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be9a1d9-ae79-48d6-93a9-9c26355f9d9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D974491-1FE3-4471-953A-147C83CD70B5}">
  <ds:schemaRefs>
    <ds:schemaRef ds:uri="http://schemas.microsoft.com/sharepoint/v3/contenttype/forms"/>
  </ds:schemaRefs>
</ds:datastoreItem>
</file>

<file path=customXml/itemProps2.xml><?xml version="1.0" encoding="utf-8"?>
<ds:datastoreItem xmlns:ds="http://schemas.openxmlformats.org/officeDocument/2006/customXml" ds:itemID="{3E79ED3F-AA7E-4612-B7AA-69BE1EDFEF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97ecd2-743e-41cd-9bfa-374d4cd6a7df"/>
    <ds:schemaRef ds:uri="6be9a1d9-ae79-48d6-93a9-9c26355f9d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19BCD20-BD37-435E-ABA2-E53283BE0D34}">
  <ds:schemaRefs>
    <ds:schemaRef ds:uri="6be9a1d9-ae79-48d6-93a9-9c26355f9d93"/>
    <ds:schemaRef ds:uri="http://purl.org/dc/terms/"/>
    <ds:schemaRef ds:uri="a397ecd2-743e-41cd-9bfa-374d4cd6a7df"/>
    <ds:schemaRef ds:uri="http://purl.org/dc/dcmitype/"/>
    <ds:schemaRef ds:uri="http://schemas.microsoft.com/office/infopath/2007/PartnerControls"/>
    <ds:schemaRef ds:uri="http://purl.org/dc/elements/1.1/"/>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1.Met Office PowerPoint Template (2)</Template>
  <TotalTime>7155</TotalTime>
  <Words>1318</Words>
  <Application>Microsoft Office PowerPoint</Application>
  <PresentationFormat>On-screen Show (16:9)</PresentationFormat>
  <Paragraphs>151</Paragraphs>
  <Slides>9</Slides>
  <Notes>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Andale Mono</vt:lpstr>
      <vt:lpstr>Arial</vt:lpstr>
      <vt:lpstr>Calibri</vt:lpstr>
      <vt:lpstr>Times</vt:lpstr>
      <vt:lpstr>Office Theme</vt:lpstr>
      <vt:lpstr>1_Blank Presentation</vt:lpstr>
      <vt:lpstr>PowerPoint Presentation</vt:lpstr>
      <vt:lpstr>Abstract    </vt:lpstr>
      <vt:lpstr>AMOC collapse: A High Impact, Low Likelihood (HILL) climate outcome? </vt:lpstr>
      <vt:lpstr>Instantaneous increase to 4xCO2: typical AMOC responses 1000 years spinup at 1xCO2. Then instantaneously increase to 4xCO2 and hold it there.</vt:lpstr>
      <vt:lpstr>Sensitivity of tipping to Climate Sensitivity ; Hydrological Sensitivity ; Greenland Sensitivity </vt:lpstr>
      <vt:lpstr>Instantaneous increase to 4xCO2: an atypical AMOC response (small region of parameter space) </vt:lpstr>
      <vt:lpstr>A (partial) storyline of AMOC tipping What would the climate system have to look like for the AMOC to tip?     </vt:lpstr>
      <vt:lpstr>              References  </vt:lpstr>
      <vt:lpstr>Sensitivity of tipping to Climate Sensitivity ; Hydrological Sensitivity ; Greenland Sensitivity </vt:lpstr>
    </vt:vector>
  </TitlesOfParts>
  <Company>Met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 Office Science Strategy</dc:title>
  <dc:creator>Chadwick, Amy</dc:creator>
  <cp:lastModifiedBy>Wood, Richard</cp:lastModifiedBy>
  <cp:revision>259</cp:revision>
  <dcterms:created xsi:type="dcterms:W3CDTF">2019-05-02T09:01:57Z</dcterms:created>
  <dcterms:modified xsi:type="dcterms:W3CDTF">2022-05-23T10:05:36Z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0x010100E48D57AF448AA6469341826540755A44</vt:lpwstr>
  </property>
</Properties>
</file>