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9228"/>
  </p:normalViewPr>
  <p:slideViewPr>
    <p:cSldViewPr snapToGrid="0" snapToObjects="1">
      <p:cViewPr varScale="1">
        <p:scale>
          <a:sx n="49" d="100"/>
          <a:sy n="49" d="100"/>
        </p:scale>
        <p:origin x="3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pPr>
              <a:defRPr sz="1600"/>
            </a:pPr>
            <a:r>
              <a:t>Models proposed for changes in geometry in the MHT that may have restricted/hemmed in the propagation of the rupture.</a:t>
            </a:r>
          </a:p>
          <a:p>
            <a:pPr>
              <a:defRPr sz="1600"/>
            </a:pPr>
            <a:endParaRPr/>
          </a:p>
          <a:p>
            <a:pPr>
              <a:defRPr sz="1600"/>
            </a:pPr>
            <a:r>
              <a:t>One important thing that is common to both models is that the rupture was controlled by changes in the geometry and location of the ramp. Can we assess whether such a geometric change occurs in the ramp?</a:t>
            </a:r>
          </a:p>
          <a:p>
            <a:pPr>
              <a:defRPr sz="1600"/>
            </a:pPr>
            <a:endParaRPr/>
          </a:p>
          <a:p>
            <a:pPr>
              <a:defRPr sz="1600"/>
            </a:pPr>
            <a:r>
              <a:t>So, we concentrated on the western boundary of the rupture.</a:t>
            </a:r>
          </a:p>
          <a:p>
            <a:pPr>
              <a:defRPr sz="1600"/>
            </a:pPr>
            <a:endParaRPr/>
          </a:p>
          <a:p>
            <a:pPr>
              <a:defRPr sz="1600"/>
            </a:pPr>
            <a:r>
              <a:t>Since ramps in the decollement control the location and magnitude of uplift/exhumation, they exert a first-order control on measured thermochronometers at the surface.</a:t>
            </a:r>
          </a:p>
          <a:p>
            <a:pPr>
              <a:defRPr sz="1600"/>
            </a:pPr>
            <a:r>
              <a:t>We can use the distribution of cooling ages at the surface to identify whether there is such a lateral boundary in the MHT that may have played a part in the rupture propagation.</a:t>
            </a:r>
          </a:p>
          <a:p>
            <a:pPr>
              <a:defRPr sz="1600"/>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r>
              <a:t>And finally, motion on the Siwalik thrusts out in the south brings the rocks of the duplex up and over the ramp producing these reset ZHe and AFT ages, and steadily advecting the young MAr ages southwards, and then the initiation of out-of-sequence thrusting occurs.</a:t>
            </a:r>
          </a:p>
          <a:p>
            <a:r>
              <a:t>These faults are back in the north, rather than following the southward stepping sequence that we were seeing up till now. The quick uplift and exhumation caused by the OOS thrusts create this inflection point in the cooling ages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r>
              <a:t>When we look at contour maps of the distributions of the ZHe and AFT systems (which are lower temperature) they show a significantly more linear relationship, with the youngest ages paralleling the location of the ramp. This suggests that the lower T cooling ages are actually more sensitive to the ramp than the MAr ages, which end up being advected over the ramp in the direction of transport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xfrm>
            <a:off x="381000" y="685800"/>
            <a:ext cx="6096000" cy="3429000"/>
          </a:xfrm>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r>
              <a:t>This shows how lateral changes in the upper plate that we see today in the surface geology and distribution of cooling ages began life as significant changes to the geometry of the MHT in the mid- to late Miocene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pPr>
              <a:defRPr sz="1400"/>
            </a:pPr>
            <a:r>
              <a:t>Trace of the Main Central thrust abruptly steps ~30 km south from its location immediately east of the earthquake epicenter. The traces of the MCT and Ramgarh-Munsiari thrust sheets also cut across all the upper Lesser Himalayan units</a:t>
            </a:r>
          </a:p>
          <a:p>
            <a:pPr>
              <a:defRPr sz="1400"/>
            </a:pPr>
            <a:endParaRPr/>
          </a:p>
          <a:p>
            <a:pPr>
              <a:defRPr sz="1400"/>
            </a:pPr>
            <a:r>
              <a:t>The distribution of young MAr ages (blue = young) coincides with this southward step.</a:t>
            </a:r>
          </a:p>
          <a:p>
            <a:pPr>
              <a:defRPr sz="1400"/>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a:defRPr sz="1800"/>
            </a:pPr>
            <a:r>
              <a:t>We know the locations of the ramp for the Budhi Gandaki valley, and the Marsyangdi. Based on the distribution of cooling ages and similarity of surface geology we can infer the location of the ramp for the Trishuli.</a:t>
            </a:r>
          </a:p>
          <a:p>
            <a:pPr>
              <a:defRPr sz="1800"/>
            </a:pPr>
            <a:endParaRPr/>
          </a:p>
          <a:p>
            <a:pPr>
              <a:defRPr sz="1800"/>
            </a:pPr>
            <a:r>
              <a:t>We can also assess the location of the ramp for the Daraundi valley by creating a cross-section that intersects this offset.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Now that we know that the ramps are in the same place, we can align the cross-sections at the ramp.</a:t>
            </a:r>
          </a:p>
          <a:p>
            <a:endParaRPr/>
          </a:p>
          <a:p>
            <a:r>
              <a:t>This is the location that we’re interested in</a:t>
            </a:r>
          </a:p>
          <a:p>
            <a:endParaRPr/>
          </a:p>
          <a:p>
            <a:r>
              <a:t>Importantly, we also find that the OOS fault planes all line up and follow paths that are consistent along-strike.</a:t>
            </a:r>
          </a:p>
          <a:p>
            <a:endParaRPr/>
          </a:p>
          <a:p>
            <a:r>
              <a:t>Combining the three kinematic models together provides a way of evaluating how this offset is formed through time.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t>But what is so different about the transect in the middle?</a:t>
            </a:r>
          </a:p>
          <a:p>
            <a:r>
              <a:t>Well, in the Daraundi, material is being moved southwards over a ramp that is between 80~110 km farther south than in the other two cross-sections.</a:t>
            </a:r>
          </a:p>
          <a:p>
            <a:r>
              <a:t>We also find that there is a small lateral change in the ramp, compared to the others. This allows the placement of the RMT directly on top of the Kuncha formation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r>
              <a:t>This shorter length also shows up in the reset ages, where the youngest AFT ages are predicted ~80 km farther to south here.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xfrm>
            <a:off x="381000" y="685800"/>
            <a:ext cx="6096000" cy="3429000"/>
          </a:xfrm>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r>
              <a:t>Here, the Trishuli thrust moves southwards. You can see how much shorter the thrust sheet is compared to the other two. You can also see this difference coming out in the thermochron, with the reset AFT and ZHe ages north of 200 km in the eastern and western sections, whereas you get a sharp transition from young to older reset ages in the Daraundi</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t>Now for some of the major developments in the cooling ages</a:t>
            </a:r>
          </a:p>
          <a:p>
            <a:r>
              <a:t>Initiation of the duplex in the two western sections begins and the Lesser Himalaya is first exposed at the surface. In the Daraundi, you can see the short Trishuli thrust sheet acting almost like a horse of the duplex being passively uplifted by the first true horse.</a:t>
            </a:r>
          </a:p>
          <a:p>
            <a:endParaRPr/>
          </a:p>
          <a:p>
            <a:r>
              <a:t>In the Budhi Gandaki section, the formation of the duplex actually starts earlier, because there are two extra horses to move. As motion and exhumation is distributed on the horses of the duplex, we start to get a more complex distribution of cooling ages</a:t>
            </a:r>
          </a:p>
          <a:p>
            <a:endParaRPr/>
          </a:p>
          <a:p>
            <a:r>
              <a:t>This also starts to show how a zone of unreset MAr ages begins to form as rocks that have not been heated enough to reset MAr ages is exposed in the Marsyangdi to the west. Most importantly, the shorter TT in the Daraundi starts to act like a horse itself, as its trailing edge gets passive lifted up to start creating a flat.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r>
              <a:t>With the duplex moving over the main ramp, all traces of the GH are eroded away from the front of the system along the two western sections, also predicting unreset MAr ages. You can also see that the shorter TT sheet in the Daraundi creates a flat portion over the horses of the duplex that exposes the GH farther south, along with younger ages.</a:t>
            </a:r>
          </a:p>
          <a:p>
            <a:endParaRPr/>
          </a:p>
          <a:p>
            <a:r>
              <a:t>As for the Budhi Gandaki, the southern location of the MBT, the GH is allowed to remain in this synform, which will later become the Kathmandu Klippe, retaining its reset MAr ages in the south.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003462"/>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sz="3600" b="1">
                <a:solidFill>
                  <a:srgbClr val="FFFFFF"/>
                </a:solidFill>
              </a:defRPr>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solidFill>
                  <a:srgbClr val="FFFFFF"/>
                </a:solidFill>
              </a:defRPr>
            </a:lvl1pPr>
          </a:lstStyle>
          <a:p>
            <a:r>
              <a:t>Presentation Title</a:t>
            </a:r>
          </a:p>
        </p:txBody>
      </p:sp>
      <p:sp>
        <p:nvSpPr>
          <p:cNvPr id="13" name="Body Level One…"/>
          <p:cNvSpPr txBox="1">
            <a:spLocks noGrp="1"/>
          </p:cNvSpPr>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sz="5500" b="1">
                <a:solidFill>
                  <a:schemeClr val="accent1"/>
                </a:solidFill>
              </a:defRPr>
            </a:lvl1pPr>
            <a:lvl2pPr marL="0" indent="457200" defTabSz="825500">
              <a:lnSpc>
                <a:spcPct val="100000"/>
              </a:lnSpc>
              <a:spcBef>
                <a:spcPts val="0"/>
              </a:spcBef>
              <a:buSzTx/>
              <a:buNone/>
              <a:defRPr sz="5500" b="1">
                <a:solidFill>
                  <a:schemeClr val="accent1"/>
                </a:solidFill>
              </a:defRPr>
            </a:lvl2pPr>
            <a:lvl3pPr marL="0" indent="914400" defTabSz="825500">
              <a:lnSpc>
                <a:spcPct val="100000"/>
              </a:lnSpc>
              <a:spcBef>
                <a:spcPts val="0"/>
              </a:spcBef>
              <a:buSzTx/>
              <a:buNone/>
              <a:defRPr sz="5500" b="1">
                <a:solidFill>
                  <a:schemeClr val="accent1"/>
                </a:solidFill>
              </a:defRPr>
            </a:lvl3pPr>
            <a:lvl4pPr marL="0" indent="1371600" defTabSz="825500">
              <a:lnSpc>
                <a:spcPct val="100000"/>
              </a:lnSpc>
              <a:spcBef>
                <a:spcPts val="0"/>
              </a:spcBef>
              <a:buSzTx/>
              <a:buNone/>
              <a:defRPr sz="5500" b="1">
                <a:solidFill>
                  <a:schemeClr val="accent1"/>
                </a:solidFill>
              </a:defRPr>
            </a:lvl4pPr>
            <a:lvl5pPr marL="0" indent="1828800" defTabSz="825500">
              <a:lnSpc>
                <a:spcPct val="100000"/>
              </a:lnSpc>
              <a:spcBef>
                <a:spcPts val="0"/>
              </a:spcBef>
              <a:buSzTx/>
              <a:buNone/>
              <a:defRPr sz="5500" b="1">
                <a:solidFill>
                  <a:schemeClr val="accent1"/>
                </a:solidFill>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solidFill>
                  <a:schemeClr val="accent1">
                    <a:hueOff val="114395"/>
                    <a:lumOff val="-24975"/>
                  </a:schemeClr>
                </a:solidFill>
              </a:defRPr>
            </a:lvl1pPr>
            <a:lvl2pPr marL="0" indent="457200" algn="ctr">
              <a:lnSpc>
                <a:spcPct val="80000"/>
              </a:lnSpc>
              <a:spcBef>
                <a:spcPts val="0"/>
              </a:spcBef>
              <a:buSzTx/>
              <a:buNone/>
              <a:defRPr sz="25000" b="1" spc="-250">
                <a:solidFill>
                  <a:schemeClr val="accent1">
                    <a:hueOff val="114395"/>
                    <a:lumOff val="-24975"/>
                  </a:schemeClr>
                </a:solidFill>
              </a:defRPr>
            </a:lvl2pPr>
            <a:lvl3pPr marL="0" indent="914400" algn="ctr">
              <a:lnSpc>
                <a:spcPct val="80000"/>
              </a:lnSpc>
              <a:spcBef>
                <a:spcPts val="0"/>
              </a:spcBef>
              <a:buSzTx/>
              <a:buNone/>
              <a:defRPr sz="25000" b="1" spc="-250">
                <a:solidFill>
                  <a:schemeClr val="accent1">
                    <a:hueOff val="114395"/>
                    <a:lumOff val="-24975"/>
                  </a:schemeClr>
                </a:solidFill>
              </a:defRPr>
            </a:lvl3pPr>
            <a:lvl4pPr marL="0" indent="1371600" algn="ctr">
              <a:lnSpc>
                <a:spcPct val="80000"/>
              </a:lnSpc>
              <a:spcBef>
                <a:spcPts val="0"/>
              </a:spcBef>
              <a:buSzTx/>
              <a:buNone/>
              <a:defRPr sz="25000" b="1" spc="-250">
                <a:solidFill>
                  <a:schemeClr val="accent1">
                    <a:hueOff val="114395"/>
                    <a:lumOff val="-24975"/>
                  </a:schemeClr>
                </a:solidFill>
              </a:defRPr>
            </a:lvl4pPr>
            <a:lvl5pPr marL="0" indent="1828800" algn="ctr">
              <a:lnSpc>
                <a:spcPct val="80000"/>
              </a:lnSpc>
              <a:spcBef>
                <a:spcPts val="0"/>
              </a:spcBef>
              <a:buSzTx/>
              <a:buNone/>
              <a:defRPr sz="25000" b="1" spc="-250">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Hot air balloons viewed from below against a blue sky"/>
          <p:cNvSpPr>
            <a:spLocks noGrp="1"/>
          </p:cNvSpPr>
          <p:nvPr>
            <p:ph type="pic" sz="quarter" idx="21"/>
          </p:nvPr>
        </p:nvSpPr>
        <p:spPr>
          <a:xfrm>
            <a:off x="15436504" y="1270000"/>
            <a:ext cx="8167167" cy="5422900"/>
          </a:xfrm>
          <a:prstGeom prst="rect">
            <a:avLst/>
          </a:prstGeom>
        </p:spPr>
        <p:txBody>
          <a:bodyPr lIns="91439" tIns="45719" rIns="91439" bIns="45719">
            <a:noAutofit/>
          </a:bodyPr>
          <a:lstStyle/>
          <a:p>
            <a:endParaRPr/>
          </a:p>
        </p:txBody>
      </p:sp>
      <p:sp>
        <p:nvSpPr>
          <p:cNvPr id="125" name="Close-up of the top of a hot air balloon viewed from above"/>
          <p:cNvSpPr>
            <a:spLocks noGrp="1"/>
          </p:cNvSpPr>
          <p:nvPr>
            <p:ph type="pic" sz="quarter" idx="22"/>
          </p:nvPr>
        </p:nvSpPr>
        <p:spPr>
          <a:xfrm>
            <a:off x="15461772" y="7085972"/>
            <a:ext cx="8148414" cy="5432276"/>
          </a:xfrm>
          <a:prstGeom prst="rect">
            <a:avLst/>
          </a:prstGeom>
        </p:spPr>
        <p:txBody>
          <a:bodyPr lIns="91439" tIns="45719" rIns="91439" bIns="45719">
            <a:noAutofit/>
          </a:bodyPr>
          <a:lstStyle/>
          <a:p>
            <a:endParaRPr/>
          </a:p>
        </p:txBody>
      </p:sp>
      <p:sp>
        <p:nvSpPr>
          <p:cNvPr id="126" name="Hot air balloons viewed from below against a blue sky"/>
          <p:cNvSpPr>
            <a:spLocks noGrp="1"/>
          </p:cNvSpPr>
          <p:nvPr>
            <p:ph type="pic" idx="23"/>
          </p:nvPr>
        </p:nvSpPr>
        <p:spPr>
          <a:xfrm>
            <a:off x="-124635" y="1270000"/>
            <a:ext cx="16859219" cy="11239479"/>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Hot air balloons viewed from below against a blue sky"/>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Close-up of the top of a hot air balloon viewed from above"/>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FFFFFF"/>
                </a:solidFill>
              </a:defRPr>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solidFill>
                  <a:srgbClr val="FFFFFF"/>
                </a:solidFill>
              </a:defRPr>
            </a:lvl1pPr>
            <a:lvl2pPr marL="0" indent="457200" defTabSz="825500">
              <a:lnSpc>
                <a:spcPct val="100000"/>
              </a:lnSpc>
              <a:spcBef>
                <a:spcPts val="0"/>
              </a:spcBef>
              <a:buSzTx/>
              <a:buNone/>
              <a:defRPr sz="5500" b="1">
                <a:solidFill>
                  <a:srgbClr val="FFFFFF"/>
                </a:solidFill>
              </a:defRPr>
            </a:lvl2pPr>
            <a:lvl3pPr marL="0" indent="914400" defTabSz="825500">
              <a:lnSpc>
                <a:spcPct val="100000"/>
              </a:lnSpc>
              <a:spcBef>
                <a:spcPts val="0"/>
              </a:spcBef>
              <a:buSzTx/>
              <a:buNone/>
              <a:defRPr sz="5500" b="1">
                <a:solidFill>
                  <a:srgbClr val="FFFFFF"/>
                </a:solidFill>
              </a:defRPr>
            </a:lvl3pPr>
            <a:lvl4pPr marL="0" indent="1371600" defTabSz="825500">
              <a:lnSpc>
                <a:spcPct val="100000"/>
              </a:lnSpc>
              <a:spcBef>
                <a:spcPts val="0"/>
              </a:spcBef>
              <a:buSzTx/>
              <a:buNone/>
              <a:defRPr sz="5500" b="1">
                <a:solidFill>
                  <a:srgbClr val="FFFFFF"/>
                </a:solidFill>
              </a:defRPr>
            </a:lvl4pPr>
            <a:lvl5pPr marL="0" indent="1828800" defTabSz="825500">
              <a:lnSpc>
                <a:spcPct val="100000"/>
              </a:lnSpc>
              <a:spcBef>
                <a:spcPts val="0"/>
              </a:spcBef>
              <a:buSzTx/>
              <a:buNone/>
              <a:defRPr sz="5500" b="1">
                <a:solidFill>
                  <a:srgbClr val="FFFFFF"/>
                </a:solidFill>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lose-up of a hot air balloon viewed from below"/>
          <p:cNvSpPr>
            <a:spLocks noGrp="1"/>
          </p:cNvSpPr>
          <p:nvPr>
            <p:ph type="pic" idx="21"/>
          </p:nvPr>
        </p:nvSpPr>
        <p:spPr>
          <a:xfrm>
            <a:off x="9226574" y="1270000"/>
            <a:ext cx="16840152" cy="11184435"/>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Hot air balloons viewed from below against a blue sky"/>
          <p:cNvSpPr>
            <a:spLocks noGrp="1"/>
          </p:cNvSpPr>
          <p:nvPr>
            <p:ph type="pic" idx="22"/>
          </p:nvPr>
        </p:nvSpPr>
        <p:spPr>
          <a:xfrm>
            <a:off x="8432800" y="1263848"/>
            <a:ext cx="16850011" cy="11188205"/>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FFFFFF"/>
                </a:solidFill>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1" name="Rectangle"/>
          <p:cNvSpPr/>
          <p:nvPr/>
        </p:nvSpPr>
        <p:spPr>
          <a:xfrm>
            <a:off x="18572" y="12105230"/>
            <a:ext cx="24384001" cy="1610770"/>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52" name="Image" descr="Image"/>
          <p:cNvPicPr>
            <a:picLocks noChangeAspect="1"/>
          </p:cNvPicPr>
          <p:nvPr/>
        </p:nvPicPr>
        <p:blipFill>
          <a:blip r:embed="rId2"/>
          <a:stretch>
            <a:fillRect/>
          </a:stretch>
        </p:blipFill>
        <p:spPr>
          <a:xfrm>
            <a:off x="483066" y="12108140"/>
            <a:ext cx="1577747" cy="1604950"/>
          </a:xfrm>
          <a:prstGeom prst="rect">
            <a:avLst/>
          </a:prstGeom>
          <a:ln w="12700">
            <a:miter lim="400000"/>
          </a:ln>
        </p:spPr>
      </p:pic>
      <p:pic>
        <p:nvPicPr>
          <p:cNvPr id="153" name="Image" descr="Image"/>
          <p:cNvPicPr>
            <a:picLocks noChangeAspect="1"/>
          </p:cNvPicPr>
          <p:nvPr/>
        </p:nvPicPr>
        <p:blipFill>
          <a:blip r:embed="rId3"/>
          <a:stretch>
            <a:fillRect/>
          </a:stretch>
        </p:blipFill>
        <p:spPr>
          <a:xfrm>
            <a:off x="9626438" y="12234492"/>
            <a:ext cx="5131124" cy="1352246"/>
          </a:xfrm>
          <a:prstGeom prst="rect">
            <a:avLst/>
          </a:prstGeom>
          <a:ln w="12700">
            <a:miter lim="400000"/>
          </a:ln>
        </p:spPr>
      </p:pic>
      <p:pic>
        <p:nvPicPr>
          <p:cNvPr id="154" name="Image" descr="Image"/>
          <p:cNvPicPr>
            <a:picLocks noChangeAspect="1"/>
          </p:cNvPicPr>
          <p:nvPr/>
        </p:nvPicPr>
        <p:blipFill>
          <a:blip r:embed="rId4"/>
          <a:stretch>
            <a:fillRect/>
          </a:stretch>
        </p:blipFill>
        <p:spPr>
          <a:xfrm>
            <a:off x="19740078" y="12387185"/>
            <a:ext cx="4049170" cy="1046860"/>
          </a:xfrm>
          <a:prstGeom prst="rect">
            <a:avLst/>
          </a:prstGeom>
          <a:ln w="12700">
            <a:miter lim="400000"/>
          </a:ln>
        </p:spPr>
      </p:pic>
      <p:pic>
        <p:nvPicPr>
          <p:cNvPr id="155" name="Image" descr="Image"/>
          <p:cNvPicPr>
            <a:picLocks noChangeAspect="1"/>
          </p:cNvPicPr>
          <p:nvPr/>
        </p:nvPicPr>
        <p:blipFill>
          <a:blip r:embed="rId5"/>
          <a:stretch>
            <a:fillRect/>
          </a:stretch>
        </p:blipFill>
        <p:spPr>
          <a:xfrm>
            <a:off x="995001" y="1893332"/>
            <a:ext cx="22393998" cy="8652227"/>
          </a:xfrm>
          <a:prstGeom prst="rect">
            <a:avLst/>
          </a:prstGeom>
          <a:ln w="12700">
            <a:miter lim="400000"/>
          </a:ln>
        </p:spPr>
      </p:pic>
      <p:sp>
        <p:nvSpPr>
          <p:cNvPr id="156" name="Assessing the geometry of the Main Himalayan thrust in central Nepal:…"/>
          <p:cNvSpPr txBox="1"/>
          <p:nvPr/>
        </p:nvSpPr>
        <p:spPr>
          <a:xfrm>
            <a:off x="3196933" y="214462"/>
            <a:ext cx="17990135" cy="1381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825500">
              <a:defRPr sz="4200" b="1">
                <a:solidFill>
                  <a:srgbClr val="FFFFFF"/>
                </a:solidFill>
              </a:defRPr>
            </a:pPr>
            <a:r>
              <a:t>Assessing the geometry of the Main Himalayan thrust in central Nepal:</a:t>
            </a:r>
          </a:p>
          <a:p>
            <a:pPr defTabSz="825500">
              <a:defRPr sz="4200" b="1">
                <a:solidFill>
                  <a:srgbClr val="FFFFFF"/>
                </a:solidFill>
              </a:defRPr>
            </a:pPr>
            <a:r>
              <a:t>Insights from thermokinematic modeling</a:t>
            </a:r>
          </a:p>
        </p:txBody>
      </p:sp>
      <p:sp>
        <p:nvSpPr>
          <p:cNvPr id="157" name="1University of Pittsburgh; 2University of Alabama; 3University of Washington; 4University of Tübingen"/>
          <p:cNvSpPr txBox="1"/>
          <p:nvPr/>
        </p:nvSpPr>
        <p:spPr>
          <a:xfrm>
            <a:off x="5362092" y="11492759"/>
            <a:ext cx="13659816"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D5D5D5"/>
                </a:solidFill>
              </a:defRPr>
            </a:pPr>
            <a:r>
              <a:rPr baseline="31999"/>
              <a:t>1</a:t>
            </a:r>
            <a:r>
              <a:t>University of Pittsburgh; </a:t>
            </a:r>
            <a:r>
              <a:rPr baseline="31999"/>
              <a:t>2</a:t>
            </a:r>
            <a:r>
              <a:t>University of Alabama; </a:t>
            </a:r>
            <a:r>
              <a:rPr baseline="31999"/>
              <a:t>3</a:t>
            </a:r>
            <a:r>
              <a:t>University of Washington; </a:t>
            </a:r>
            <a:r>
              <a:rPr baseline="31999"/>
              <a:t>4</a:t>
            </a:r>
            <a:r>
              <a:t>University of Tübingen</a:t>
            </a:r>
          </a:p>
        </p:txBody>
      </p:sp>
      <p:sp>
        <p:nvSpPr>
          <p:cNvPr id="158" name="Ghoshal. S.1,4, McQuarrie, N.1, Robinson, D. M.2, Huntington, K.3, Ehlers, T. A.4"/>
          <p:cNvSpPr txBox="1"/>
          <p:nvPr/>
        </p:nvSpPr>
        <p:spPr>
          <a:xfrm>
            <a:off x="6357450" y="10842900"/>
            <a:ext cx="11669100" cy="498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600">
                <a:solidFill>
                  <a:srgbClr val="D5D5D5"/>
                </a:solidFill>
              </a:defRPr>
            </a:pPr>
            <a:r>
              <a:t>Ghoshal. S.</a:t>
            </a:r>
            <a:r>
              <a:rPr baseline="31999"/>
              <a:t>1,4</a:t>
            </a:r>
            <a:r>
              <a:t>, McQuarrie, N.</a:t>
            </a:r>
            <a:r>
              <a:rPr baseline="31999"/>
              <a:t>1</a:t>
            </a:r>
            <a:r>
              <a:t>, Robinson, D. M.</a:t>
            </a:r>
            <a:r>
              <a:rPr baseline="31999"/>
              <a:t>2</a:t>
            </a:r>
            <a:r>
              <a:t>, Huntington, K.</a:t>
            </a:r>
            <a:r>
              <a:rPr baseline="31999"/>
              <a:t>3</a:t>
            </a:r>
            <a:r>
              <a:t>, Ehlers, T. A.</a:t>
            </a:r>
            <a:r>
              <a:rPr baseline="31999"/>
              <a:t>4</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5" name="Rectangle"/>
          <p:cNvSpPr/>
          <p:nvPr/>
        </p:nvSpPr>
        <p:spPr>
          <a:xfrm>
            <a:off x="295632" y="5739939"/>
            <a:ext cx="14412620" cy="7244067"/>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6" name="Translation of the duplex over the modern ramp: ~4.5 Ma"/>
          <p:cNvSpPr txBox="1"/>
          <p:nvPr/>
        </p:nvSpPr>
        <p:spPr>
          <a:xfrm>
            <a:off x="479148" y="5922482"/>
            <a:ext cx="11938859" cy="634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90000"/>
              </a:lnSpc>
              <a:spcBef>
                <a:spcPts val="4500"/>
              </a:spcBef>
              <a:defRPr sz="3600">
                <a:solidFill>
                  <a:srgbClr val="000000"/>
                </a:solidFill>
              </a:defRPr>
            </a:lvl1pPr>
          </a:lstStyle>
          <a:p>
            <a:r>
              <a:t>Translation of the duplex over the modern ramp: ~4.5 Ma</a:t>
            </a:r>
          </a:p>
        </p:txBody>
      </p:sp>
      <p:grpSp>
        <p:nvGrpSpPr>
          <p:cNvPr id="309" name="Group"/>
          <p:cNvGrpSpPr/>
          <p:nvPr/>
        </p:nvGrpSpPr>
        <p:grpSpPr>
          <a:xfrm>
            <a:off x="6027521" y="6695203"/>
            <a:ext cx="842113" cy="647323"/>
            <a:chOff x="0" y="0"/>
            <a:chExt cx="842112" cy="647321"/>
          </a:xfrm>
        </p:grpSpPr>
        <p:sp>
          <p:nvSpPr>
            <p:cNvPr id="307" name="Arrow"/>
            <p:cNvSpPr/>
            <p:nvPr/>
          </p:nvSpPr>
          <p:spPr>
            <a:xfrm rot="20040000">
              <a:off x="38196" y="278776"/>
              <a:ext cx="799773" cy="203547"/>
            </a:xfrm>
            <a:prstGeom prst="rightArrow">
              <a:avLst>
                <a:gd name="adj1" fmla="val 32000"/>
                <a:gd name="adj2" fmla="val 205706"/>
              </a:avLst>
            </a:pr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8" name="N"/>
            <p:cNvSpPr txBox="1"/>
            <p:nvPr/>
          </p:nvSpPr>
          <p:spPr>
            <a:xfrm>
              <a:off x="0" y="-1"/>
              <a:ext cx="340157"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t>N</a:t>
              </a:r>
            </a:p>
          </p:txBody>
        </p:sp>
      </p:grpSp>
      <p:grpSp>
        <p:nvGrpSpPr>
          <p:cNvPr id="312" name="Group"/>
          <p:cNvGrpSpPr/>
          <p:nvPr/>
        </p:nvGrpSpPr>
        <p:grpSpPr>
          <a:xfrm>
            <a:off x="14852152" y="1683954"/>
            <a:ext cx="9393798" cy="10669821"/>
            <a:chOff x="0" y="0"/>
            <a:chExt cx="9393796" cy="10669819"/>
          </a:xfrm>
        </p:grpSpPr>
        <p:sp>
          <p:nvSpPr>
            <p:cNvPr id="310" name="Rectangle"/>
            <p:cNvSpPr/>
            <p:nvPr/>
          </p:nvSpPr>
          <p:spPr>
            <a:xfrm>
              <a:off x="85693" y="12410"/>
              <a:ext cx="9308104" cy="1065741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11" name="Image" descr="Image"/>
            <p:cNvPicPr>
              <a:picLocks noChangeAspect="1"/>
            </p:cNvPicPr>
            <p:nvPr/>
          </p:nvPicPr>
          <p:blipFill>
            <a:blip r:embed="rId3"/>
            <a:stretch>
              <a:fillRect/>
            </a:stretch>
          </p:blipFill>
          <p:spPr>
            <a:xfrm>
              <a:off x="0" y="0"/>
              <a:ext cx="9308104" cy="10556234"/>
            </a:xfrm>
            <a:prstGeom prst="rect">
              <a:avLst/>
            </a:prstGeom>
            <a:ln w="12700" cap="flat">
              <a:noFill/>
              <a:miter lim="400000"/>
            </a:ln>
            <a:effectLst/>
          </p:spPr>
        </p:pic>
      </p:grpSp>
      <p:sp>
        <p:nvSpPr>
          <p:cNvPr id="313" name="Kinematic sequence in central Nepal"/>
          <p:cNvSpPr txBox="1">
            <a:spLocks noGrp="1"/>
          </p:cNvSpPr>
          <p:nvPr>
            <p:ph type="title"/>
          </p:nvPr>
        </p:nvSpPr>
        <p:spPr>
          <a:xfrm>
            <a:off x="241300" y="2993935"/>
            <a:ext cx="14412620" cy="1433163"/>
          </a:xfrm>
          <a:prstGeom prst="rect">
            <a:avLst/>
          </a:prstGeom>
        </p:spPr>
        <p:txBody>
          <a:bodyPr/>
          <a:lstStyle>
            <a:lvl1pPr defTabSz="1901904">
              <a:defRPr sz="6629" spc="-132">
                <a:solidFill>
                  <a:srgbClr val="FFFFFF"/>
                </a:solidFill>
              </a:defRPr>
            </a:lvl1pPr>
          </a:lstStyle>
          <a:p>
            <a:r>
              <a:t>Kinematic sequence in central Nepal</a:t>
            </a:r>
          </a:p>
        </p:txBody>
      </p:sp>
      <p:sp>
        <p:nvSpPr>
          <p:cNvPr id="314" name="How are these along-strike changes formed?"/>
          <p:cNvSpPr txBox="1"/>
          <p:nvPr/>
        </p:nvSpPr>
        <p:spPr>
          <a:xfrm>
            <a:off x="241300" y="275166"/>
            <a:ext cx="15706891" cy="2534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170">
                <a:solidFill>
                  <a:srgbClr val="FFFFFF"/>
                </a:solidFill>
              </a:defRPr>
            </a:lvl1pPr>
          </a:lstStyle>
          <a:p>
            <a:r>
              <a:t>How are these along-strike changes formed?</a:t>
            </a:r>
          </a:p>
        </p:txBody>
      </p:sp>
      <p:sp>
        <p:nvSpPr>
          <p:cNvPr id="315" name="Line"/>
          <p:cNvSpPr/>
          <p:nvPr/>
        </p:nvSpPr>
        <p:spPr>
          <a:xfrm flipH="1">
            <a:off x="10046724" y="6431977"/>
            <a:ext cx="3641524" cy="1987372"/>
          </a:xfrm>
          <a:prstGeom prst="line">
            <a:avLst/>
          </a:prstGeom>
          <a:ln w="25400">
            <a:solidFill>
              <a:srgbClr val="000000"/>
            </a:solidFill>
            <a:miter lim="400000"/>
            <a:headEnd type="triangle" len="sm"/>
            <a:tailEnd type="triangle"/>
          </a:ln>
        </p:spPr>
        <p:txBody>
          <a:bodyPr lIns="50800" tIns="50800" rIns="50800" bIns="50800" anchor="ctr"/>
          <a:lstStyle/>
          <a:p>
            <a:endParaRPr/>
          </a:p>
        </p:txBody>
      </p:sp>
      <p:pic>
        <p:nvPicPr>
          <p:cNvPr id="316" name="Fig5D_Figure3D_Revised.pdf" descr="Fig5D_Figure3D_Revised.pdf"/>
          <p:cNvPicPr>
            <a:picLocks noChangeAspect="1"/>
          </p:cNvPicPr>
          <p:nvPr/>
        </p:nvPicPr>
        <p:blipFill>
          <a:blip r:embed="rId4"/>
          <a:srcRect l="8995" t="3652" b="40936"/>
          <a:stretch>
            <a:fillRect/>
          </a:stretch>
        </p:blipFill>
        <p:spPr>
          <a:xfrm rot="67363">
            <a:off x="410155" y="6636328"/>
            <a:ext cx="12686231" cy="6448658"/>
          </a:xfrm>
          <a:prstGeom prst="rect">
            <a:avLst/>
          </a:prstGeom>
          <a:ln w="12700">
            <a:miter lim="400000"/>
          </a:ln>
        </p:spPr>
      </p:pic>
      <p:pic>
        <p:nvPicPr>
          <p:cNvPr id="317" name="Oval Oval" descr="Oval Oval"/>
          <p:cNvPicPr>
            <a:picLocks/>
          </p:cNvPicPr>
          <p:nvPr/>
        </p:nvPicPr>
        <p:blipFill>
          <a:blip r:embed="rId5"/>
          <a:stretch>
            <a:fillRect/>
          </a:stretch>
        </p:blipFill>
        <p:spPr>
          <a:xfrm rot="21520963">
            <a:off x="6577130" y="8622079"/>
            <a:ext cx="1309876" cy="661879"/>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2" name="Rectangle"/>
          <p:cNvSpPr/>
          <p:nvPr/>
        </p:nvSpPr>
        <p:spPr>
          <a:xfrm>
            <a:off x="14769140" y="1226113"/>
            <a:ext cx="9497904" cy="11285040"/>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3" name="Rectangle"/>
          <p:cNvSpPr/>
          <p:nvPr/>
        </p:nvSpPr>
        <p:spPr>
          <a:xfrm>
            <a:off x="308332" y="5714539"/>
            <a:ext cx="14412620" cy="7476332"/>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4" name="Out-of-sequence thrusting: 1.2 - 0.6 Ma"/>
          <p:cNvSpPr txBox="1"/>
          <p:nvPr/>
        </p:nvSpPr>
        <p:spPr>
          <a:xfrm>
            <a:off x="524933" y="5956348"/>
            <a:ext cx="8448093" cy="634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90000"/>
              </a:lnSpc>
              <a:spcBef>
                <a:spcPts val="4500"/>
              </a:spcBef>
              <a:defRPr sz="3600">
                <a:solidFill>
                  <a:srgbClr val="000000"/>
                </a:solidFill>
              </a:defRPr>
            </a:lvl1pPr>
          </a:lstStyle>
          <a:p>
            <a:r>
              <a:t>Out-of-sequence thrusting: 1.2 - 0.6 Ma</a:t>
            </a:r>
          </a:p>
        </p:txBody>
      </p:sp>
      <p:grpSp>
        <p:nvGrpSpPr>
          <p:cNvPr id="327" name="Group"/>
          <p:cNvGrpSpPr/>
          <p:nvPr/>
        </p:nvGrpSpPr>
        <p:grpSpPr>
          <a:xfrm>
            <a:off x="4486706" y="6864537"/>
            <a:ext cx="842113" cy="647322"/>
            <a:chOff x="0" y="0"/>
            <a:chExt cx="842112" cy="647321"/>
          </a:xfrm>
        </p:grpSpPr>
        <p:sp>
          <p:nvSpPr>
            <p:cNvPr id="325" name="Arrow"/>
            <p:cNvSpPr/>
            <p:nvPr/>
          </p:nvSpPr>
          <p:spPr>
            <a:xfrm rot="20040000">
              <a:off x="38196" y="278776"/>
              <a:ext cx="799773" cy="203547"/>
            </a:xfrm>
            <a:prstGeom prst="rightArrow">
              <a:avLst>
                <a:gd name="adj1" fmla="val 32000"/>
                <a:gd name="adj2" fmla="val 205706"/>
              </a:avLst>
            </a:pr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6" name="N"/>
            <p:cNvSpPr txBox="1"/>
            <p:nvPr/>
          </p:nvSpPr>
          <p:spPr>
            <a:xfrm>
              <a:off x="0" y="-1"/>
              <a:ext cx="340157"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t>N</a:t>
              </a:r>
            </a:p>
          </p:txBody>
        </p:sp>
      </p:grpSp>
      <p:pic>
        <p:nvPicPr>
          <p:cNvPr id="328" name="Image" descr="Image"/>
          <p:cNvPicPr>
            <a:picLocks noChangeAspect="1"/>
          </p:cNvPicPr>
          <p:nvPr/>
        </p:nvPicPr>
        <p:blipFill>
          <a:blip r:embed="rId3"/>
          <a:stretch>
            <a:fillRect/>
          </a:stretch>
        </p:blipFill>
        <p:spPr>
          <a:xfrm>
            <a:off x="14666456" y="1204847"/>
            <a:ext cx="9497904" cy="10785398"/>
          </a:xfrm>
          <a:prstGeom prst="rect">
            <a:avLst/>
          </a:prstGeom>
          <a:ln w="12700">
            <a:miter lim="400000"/>
          </a:ln>
        </p:spPr>
      </p:pic>
      <p:sp>
        <p:nvSpPr>
          <p:cNvPr id="329" name="Kinematic sequence in central Nepal"/>
          <p:cNvSpPr txBox="1">
            <a:spLocks noGrp="1"/>
          </p:cNvSpPr>
          <p:nvPr>
            <p:ph type="title"/>
          </p:nvPr>
        </p:nvSpPr>
        <p:spPr>
          <a:xfrm>
            <a:off x="241300" y="2993935"/>
            <a:ext cx="14213527" cy="1433163"/>
          </a:xfrm>
          <a:prstGeom prst="rect">
            <a:avLst/>
          </a:prstGeom>
        </p:spPr>
        <p:txBody>
          <a:bodyPr/>
          <a:lstStyle>
            <a:lvl1pPr defTabSz="1877520">
              <a:defRPr sz="6544" spc="-130">
                <a:solidFill>
                  <a:srgbClr val="FFFFFF"/>
                </a:solidFill>
              </a:defRPr>
            </a:lvl1pPr>
          </a:lstStyle>
          <a:p>
            <a:r>
              <a:t>Kinematic sequence in central Nepal</a:t>
            </a:r>
          </a:p>
        </p:txBody>
      </p:sp>
      <p:sp>
        <p:nvSpPr>
          <p:cNvPr id="330" name="How are these along-strike changes formed?"/>
          <p:cNvSpPr txBox="1"/>
          <p:nvPr/>
        </p:nvSpPr>
        <p:spPr>
          <a:xfrm>
            <a:off x="241300" y="275166"/>
            <a:ext cx="15706891" cy="2534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170">
                <a:solidFill>
                  <a:srgbClr val="FFFFFF"/>
                </a:solidFill>
              </a:defRPr>
            </a:lvl1pPr>
          </a:lstStyle>
          <a:p>
            <a:r>
              <a:t>How are these along-strike changes formed?</a:t>
            </a:r>
          </a:p>
        </p:txBody>
      </p:sp>
      <p:sp>
        <p:nvSpPr>
          <p:cNvPr id="331" name="Line"/>
          <p:cNvSpPr/>
          <p:nvPr/>
        </p:nvSpPr>
        <p:spPr>
          <a:xfrm flipH="1">
            <a:off x="8445463" y="6161044"/>
            <a:ext cx="3803452" cy="2434294"/>
          </a:xfrm>
          <a:prstGeom prst="line">
            <a:avLst/>
          </a:prstGeom>
          <a:ln w="25400">
            <a:solidFill>
              <a:srgbClr val="000000"/>
            </a:solidFill>
            <a:miter lim="400000"/>
            <a:headEnd type="triangle" len="sm"/>
            <a:tailEnd type="triangle"/>
          </a:ln>
        </p:spPr>
        <p:txBody>
          <a:bodyPr lIns="50800" tIns="50800" rIns="50800" bIns="50800" anchor="ctr"/>
          <a:lstStyle/>
          <a:p>
            <a:endParaRPr/>
          </a:p>
        </p:txBody>
      </p:sp>
      <p:pic>
        <p:nvPicPr>
          <p:cNvPr id="332" name="Figure3D_PostPT2.pdf" descr="Figure3D_PostPT2.pdf"/>
          <p:cNvPicPr>
            <a:picLocks noChangeAspect="1"/>
          </p:cNvPicPr>
          <p:nvPr/>
        </p:nvPicPr>
        <p:blipFill>
          <a:blip r:embed="rId4"/>
          <a:srcRect l="5684" t="4010" b="42245"/>
          <a:stretch>
            <a:fillRect/>
          </a:stretch>
        </p:blipFill>
        <p:spPr>
          <a:xfrm>
            <a:off x="394155" y="6722451"/>
            <a:ext cx="11315806" cy="6197476"/>
          </a:xfrm>
          <a:prstGeom prst="rect">
            <a:avLst/>
          </a:prstGeom>
          <a:ln w="12700">
            <a:miter lim="400000"/>
          </a:ln>
        </p:spPr>
      </p:pic>
      <p:pic>
        <p:nvPicPr>
          <p:cNvPr id="333" name="Oval Oval" descr="Oval Oval"/>
          <p:cNvPicPr>
            <a:picLocks/>
          </p:cNvPicPr>
          <p:nvPr/>
        </p:nvPicPr>
        <p:blipFill>
          <a:blip r:embed="rId5"/>
          <a:stretch>
            <a:fillRect/>
          </a:stretch>
        </p:blipFill>
        <p:spPr>
          <a:xfrm rot="1044814">
            <a:off x="5782788" y="8527364"/>
            <a:ext cx="1361372" cy="725272"/>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33"/>
                                        </p:tgtEl>
                                        <p:attrNameLst>
                                          <p:attrName>style.visibility</p:attrName>
                                        </p:attrNameLst>
                                      </p:cBhvr>
                                      <p:to>
                                        <p:strVal val="visible"/>
                                      </p:to>
                                    </p:set>
                                    <p:animEffect transition="in" filter="dissolve">
                                      <p:cBhvr>
                                        <p:cTn id="7"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8" name="Geometry of the MHT ramp in central Nepal"/>
          <p:cNvSpPr txBox="1">
            <a:spLocks noGrp="1"/>
          </p:cNvSpPr>
          <p:nvPr>
            <p:ph type="title"/>
          </p:nvPr>
        </p:nvSpPr>
        <p:spPr>
          <a:xfrm>
            <a:off x="1206500" y="275166"/>
            <a:ext cx="21971000" cy="1433164"/>
          </a:xfrm>
          <a:prstGeom prst="rect">
            <a:avLst/>
          </a:prstGeom>
        </p:spPr>
        <p:txBody>
          <a:bodyPr/>
          <a:lstStyle>
            <a:lvl1pPr>
              <a:defRPr>
                <a:solidFill>
                  <a:srgbClr val="FFFFFF"/>
                </a:solidFill>
              </a:defRPr>
            </a:lvl1pPr>
          </a:lstStyle>
          <a:p>
            <a:r>
              <a:t>Geometry of the MHT ramp in central Nepal</a:t>
            </a:r>
          </a:p>
        </p:txBody>
      </p:sp>
      <p:sp>
        <p:nvSpPr>
          <p:cNvPr id="339" name="Rectangle"/>
          <p:cNvSpPr/>
          <p:nvPr/>
        </p:nvSpPr>
        <p:spPr>
          <a:xfrm>
            <a:off x="12287187" y="2204405"/>
            <a:ext cx="11731674" cy="10938260"/>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40" name="Image" descr="Image"/>
          <p:cNvPicPr>
            <a:picLocks noChangeAspect="1"/>
          </p:cNvPicPr>
          <p:nvPr/>
        </p:nvPicPr>
        <p:blipFill>
          <a:blip r:embed="rId3"/>
          <a:stretch>
            <a:fillRect/>
          </a:stretch>
        </p:blipFill>
        <p:spPr>
          <a:xfrm>
            <a:off x="522300" y="2512501"/>
            <a:ext cx="10815639" cy="10322068"/>
          </a:xfrm>
          <a:prstGeom prst="rect">
            <a:avLst/>
          </a:prstGeom>
          <a:ln w="12700">
            <a:miter lim="400000"/>
          </a:ln>
        </p:spPr>
      </p:pic>
      <p:sp>
        <p:nvSpPr>
          <p:cNvPr id="341" name="Line"/>
          <p:cNvSpPr/>
          <p:nvPr/>
        </p:nvSpPr>
        <p:spPr>
          <a:xfrm flipV="1">
            <a:off x="11812563" y="2013711"/>
            <a:ext cx="1" cy="11319648"/>
          </a:xfrm>
          <a:prstGeom prst="line">
            <a:avLst/>
          </a:prstGeom>
          <a:ln w="25400">
            <a:solidFill>
              <a:srgbClr val="FFFFFF"/>
            </a:solidFill>
            <a:miter lim="400000"/>
          </a:ln>
        </p:spPr>
        <p:txBody>
          <a:bodyPr lIns="50800" tIns="50800" rIns="50800" bIns="50800" anchor="ctr"/>
          <a:lstStyle/>
          <a:p>
            <a:endParaRPr/>
          </a:p>
        </p:txBody>
      </p:sp>
      <p:pic>
        <p:nvPicPr>
          <p:cNvPr id="342" name="Image" descr="Image"/>
          <p:cNvPicPr>
            <a:picLocks noChangeAspect="1"/>
          </p:cNvPicPr>
          <p:nvPr/>
        </p:nvPicPr>
        <p:blipFill>
          <a:blip r:embed="rId4"/>
          <a:stretch>
            <a:fillRect/>
          </a:stretch>
        </p:blipFill>
        <p:spPr>
          <a:xfrm>
            <a:off x="12287187" y="2235200"/>
            <a:ext cx="6324584" cy="10876671"/>
          </a:xfrm>
          <a:prstGeom prst="rect">
            <a:avLst/>
          </a:prstGeom>
          <a:ln w="12700">
            <a:miter lim="400000"/>
          </a:ln>
        </p:spPr>
      </p:pic>
      <p:pic>
        <p:nvPicPr>
          <p:cNvPr id="343" name="Image" descr="Image"/>
          <p:cNvPicPr>
            <a:picLocks noChangeAspect="1"/>
          </p:cNvPicPr>
          <p:nvPr/>
        </p:nvPicPr>
        <p:blipFill>
          <a:blip r:embed="rId5"/>
          <a:stretch>
            <a:fillRect/>
          </a:stretch>
        </p:blipFill>
        <p:spPr>
          <a:xfrm>
            <a:off x="19073694" y="9459600"/>
            <a:ext cx="2597775" cy="3045667"/>
          </a:xfrm>
          <a:prstGeom prst="rect">
            <a:avLst/>
          </a:prstGeom>
          <a:ln w="12700">
            <a:miter lim="400000"/>
          </a:ln>
        </p:spPr>
      </p:pic>
      <p:pic>
        <p:nvPicPr>
          <p:cNvPr id="344" name="Image" descr="Image"/>
          <p:cNvPicPr>
            <a:picLocks noChangeAspect="1"/>
          </p:cNvPicPr>
          <p:nvPr/>
        </p:nvPicPr>
        <p:blipFill>
          <a:blip r:embed="rId6"/>
          <a:stretch>
            <a:fillRect/>
          </a:stretch>
        </p:blipFill>
        <p:spPr>
          <a:xfrm>
            <a:off x="13591116" y="2366071"/>
            <a:ext cx="4235112" cy="1590653"/>
          </a:xfrm>
          <a:prstGeom prst="rect">
            <a:avLst/>
          </a:prstGeom>
          <a:ln w="12700">
            <a:miter lim="400000"/>
          </a:ln>
        </p:spPr>
      </p:pic>
      <p:pic>
        <p:nvPicPr>
          <p:cNvPr id="345" name="Image" descr="Image"/>
          <p:cNvPicPr>
            <a:picLocks noChangeAspect="1"/>
          </p:cNvPicPr>
          <p:nvPr/>
        </p:nvPicPr>
        <p:blipFill>
          <a:blip r:embed="rId6"/>
          <a:stretch>
            <a:fillRect/>
          </a:stretch>
        </p:blipFill>
        <p:spPr>
          <a:xfrm>
            <a:off x="13616516" y="7759338"/>
            <a:ext cx="4235112" cy="1590653"/>
          </a:xfrm>
          <a:prstGeom prst="rect">
            <a:avLst/>
          </a:prstGeom>
          <a:ln w="12700">
            <a:miter lim="400000"/>
          </a:ln>
        </p:spPr>
      </p:pic>
      <p:grpSp>
        <p:nvGrpSpPr>
          <p:cNvPr id="349" name="Group"/>
          <p:cNvGrpSpPr/>
          <p:nvPr/>
        </p:nvGrpSpPr>
        <p:grpSpPr>
          <a:xfrm>
            <a:off x="18520263" y="4071120"/>
            <a:ext cx="5512940" cy="4868030"/>
            <a:chOff x="0" y="0"/>
            <a:chExt cx="5512938" cy="4868028"/>
          </a:xfrm>
        </p:grpSpPr>
        <p:pic>
          <p:nvPicPr>
            <p:cNvPr id="346" name="Image" descr="Image"/>
            <p:cNvPicPr>
              <a:picLocks noChangeAspect="1"/>
            </p:cNvPicPr>
            <p:nvPr/>
          </p:nvPicPr>
          <p:blipFill>
            <a:blip r:embed="rId7"/>
            <a:stretch>
              <a:fillRect/>
            </a:stretch>
          </p:blipFill>
          <p:spPr>
            <a:xfrm>
              <a:off x="0" y="0"/>
              <a:ext cx="5512939" cy="4868029"/>
            </a:xfrm>
            <a:prstGeom prst="rect">
              <a:avLst/>
            </a:prstGeom>
            <a:ln w="12700" cap="flat">
              <a:noFill/>
              <a:miter lim="400000"/>
            </a:ln>
            <a:effectLst/>
          </p:spPr>
        </p:pic>
        <p:sp>
          <p:nvSpPr>
            <p:cNvPr id="347" name="MAr"/>
            <p:cNvSpPr txBox="1"/>
            <p:nvPr/>
          </p:nvSpPr>
          <p:spPr>
            <a:xfrm>
              <a:off x="877556" y="4248995"/>
              <a:ext cx="608229" cy="4116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100">
                  <a:solidFill>
                    <a:srgbClr val="000000"/>
                  </a:solidFill>
                </a:defRPr>
              </a:lvl1pPr>
            </a:lstStyle>
            <a:p>
              <a:r>
                <a:t>MAr</a:t>
              </a:r>
            </a:p>
          </p:txBody>
        </p:sp>
        <p:pic>
          <p:nvPicPr>
            <p:cNvPr id="348" name="Image" descr="Image"/>
            <p:cNvPicPr>
              <a:picLocks noChangeAspect="1"/>
            </p:cNvPicPr>
            <p:nvPr/>
          </p:nvPicPr>
          <p:blipFill>
            <a:blip r:embed="rId6"/>
            <a:stretch>
              <a:fillRect/>
            </a:stretch>
          </p:blipFill>
          <p:spPr>
            <a:xfrm>
              <a:off x="1040756" y="115284"/>
              <a:ext cx="3868918" cy="1453115"/>
            </a:xfrm>
            <a:prstGeom prst="rect">
              <a:avLst/>
            </a:prstGeom>
            <a:ln w="12700" cap="flat">
              <a:noFill/>
              <a:miter lim="400000"/>
            </a:ln>
            <a:effectLst/>
          </p:spPr>
        </p:pic>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3" name="The along-strike variations that we see in the surface geology and measured thermochronology are not due to a major lateral ramp in the modern Main Himalayan thrust.…"/>
          <p:cNvSpPr txBox="1">
            <a:spLocks noGrp="1"/>
          </p:cNvSpPr>
          <p:nvPr>
            <p:ph type="body" sz="quarter" idx="1"/>
          </p:nvPr>
        </p:nvSpPr>
        <p:spPr>
          <a:xfrm>
            <a:off x="655173" y="4605931"/>
            <a:ext cx="11310473" cy="6628126"/>
          </a:xfrm>
          <a:prstGeom prst="rect">
            <a:avLst/>
          </a:prstGeom>
        </p:spPr>
        <p:txBody>
          <a:bodyPr>
            <a:noAutofit/>
          </a:bodyPr>
          <a:lstStyle/>
          <a:p>
            <a:pPr marL="381000" indent="-381000" defTabSz="457200">
              <a:lnSpc>
                <a:spcPts val="4600"/>
              </a:lnSpc>
              <a:spcBef>
                <a:spcPts val="0"/>
              </a:spcBef>
              <a:defRPr sz="3000">
                <a:solidFill>
                  <a:srgbClr val="FFFFFF"/>
                </a:solidFill>
                <a:latin typeface="Helvetica"/>
                <a:ea typeface="Helvetica"/>
                <a:cs typeface="Helvetica"/>
                <a:sym typeface="Helvetica"/>
              </a:defRPr>
            </a:pPr>
            <a:r>
              <a:rPr sz="3200" dirty="0"/>
              <a:t>The along-strike variations that we see in the surface geology and measured thermochronology are not due to a major lateral ramp in the modern Main Himalayan thrust.</a:t>
            </a:r>
          </a:p>
          <a:p>
            <a:pPr marL="381000" indent="-381000" defTabSz="457200">
              <a:lnSpc>
                <a:spcPts val="4600"/>
              </a:lnSpc>
              <a:spcBef>
                <a:spcPts val="0"/>
              </a:spcBef>
              <a:defRPr sz="3000">
                <a:solidFill>
                  <a:srgbClr val="FFFFFF"/>
                </a:solidFill>
                <a:latin typeface="Helvetica"/>
                <a:ea typeface="Helvetica"/>
                <a:cs typeface="Helvetica"/>
                <a:sym typeface="Helvetica"/>
              </a:defRPr>
            </a:pPr>
            <a:endParaRPr sz="3200" dirty="0"/>
          </a:p>
          <a:p>
            <a:pPr marL="381000" indent="-381000" defTabSz="457200">
              <a:lnSpc>
                <a:spcPts val="4600"/>
              </a:lnSpc>
              <a:spcBef>
                <a:spcPts val="0"/>
              </a:spcBef>
              <a:defRPr sz="3000">
                <a:solidFill>
                  <a:srgbClr val="FFFFFF"/>
                </a:solidFill>
                <a:latin typeface="Helvetica"/>
                <a:ea typeface="Helvetica"/>
                <a:cs typeface="Helvetica"/>
                <a:sym typeface="Helvetica"/>
              </a:defRPr>
            </a:pPr>
            <a:r>
              <a:rPr sz="3200" dirty="0"/>
              <a:t>Rather, they are the result of past variations in the geometry of the MHT.</a:t>
            </a:r>
            <a:endParaRPr sz="3200" dirty="0">
              <a:ea typeface="Times Roman"/>
              <a:cs typeface="Times Roman"/>
              <a:sym typeface="Times Roman"/>
            </a:endParaRPr>
          </a:p>
          <a:p>
            <a:pPr marL="990600" lvl="1" indent="-381000" defTabSz="457200">
              <a:lnSpc>
                <a:spcPts val="4600"/>
              </a:lnSpc>
              <a:spcBef>
                <a:spcPts val="0"/>
              </a:spcBef>
              <a:defRPr sz="3000">
                <a:solidFill>
                  <a:srgbClr val="FFFFFF"/>
                </a:solidFill>
                <a:latin typeface="Helvetica"/>
                <a:ea typeface="Helvetica"/>
                <a:cs typeface="Helvetica"/>
                <a:sym typeface="Helvetica"/>
              </a:defRPr>
            </a:pPr>
            <a:r>
              <a:rPr sz="3200" dirty="0"/>
              <a:t>A significantly shorter Trishuli thrust sheet in the Daraundi transect.</a:t>
            </a:r>
            <a:endParaRPr sz="3200" dirty="0">
              <a:ea typeface="Times Roman"/>
              <a:cs typeface="Times Roman"/>
              <a:sym typeface="Times Roman"/>
            </a:endParaRPr>
          </a:p>
          <a:p>
            <a:pPr marL="990600" lvl="1" indent="-381000" defTabSz="457200">
              <a:lnSpc>
                <a:spcPts val="4600"/>
              </a:lnSpc>
              <a:spcBef>
                <a:spcPts val="0"/>
              </a:spcBef>
              <a:defRPr sz="3000">
                <a:solidFill>
                  <a:srgbClr val="FFFFFF"/>
                </a:solidFill>
                <a:latin typeface="Helvetica"/>
                <a:ea typeface="Helvetica"/>
                <a:cs typeface="Helvetica"/>
                <a:sym typeface="Helvetica"/>
              </a:defRPr>
            </a:pPr>
            <a:r>
              <a:rPr sz="3200" dirty="0"/>
              <a:t>A lateral ramp in the footwall of the shortened Trishuli thrust sheet also allows the RMT to place the Robang and GH directly on top of the Kuncha.</a:t>
            </a:r>
          </a:p>
        </p:txBody>
      </p:sp>
      <p:sp>
        <p:nvSpPr>
          <p:cNvPr id="354" name="Conclusions"/>
          <p:cNvSpPr txBox="1">
            <a:spLocks noGrp="1"/>
          </p:cNvSpPr>
          <p:nvPr>
            <p:ph type="title"/>
          </p:nvPr>
        </p:nvSpPr>
        <p:spPr>
          <a:xfrm>
            <a:off x="1206500" y="952500"/>
            <a:ext cx="10207819" cy="1433163"/>
          </a:xfrm>
          <a:prstGeom prst="rect">
            <a:avLst/>
          </a:prstGeom>
        </p:spPr>
        <p:txBody>
          <a:bodyPr/>
          <a:lstStyle>
            <a:lvl1pPr>
              <a:defRPr>
                <a:solidFill>
                  <a:srgbClr val="FFFFFF"/>
                </a:solidFill>
              </a:defRPr>
            </a:lvl1pPr>
          </a:lstStyle>
          <a:p>
            <a:r>
              <a:t>Conclusions</a:t>
            </a:r>
          </a:p>
        </p:txBody>
      </p:sp>
      <p:pic>
        <p:nvPicPr>
          <p:cNvPr id="355" name="Image" descr="Image"/>
          <p:cNvPicPr>
            <a:picLocks noChangeAspect="1"/>
          </p:cNvPicPr>
          <p:nvPr/>
        </p:nvPicPr>
        <p:blipFill>
          <a:blip r:embed="rId3"/>
          <a:stretch>
            <a:fillRect/>
          </a:stretch>
        </p:blipFill>
        <p:spPr>
          <a:xfrm>
            <a:off x="12342283" y="2012341"/>
            <a:ext cx="11310473" cy="10799843"/>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0" name="Geometric models for the Gorkha rupture"/>
          <p:cNvSpPr txBox="1">
            <a:spLocks noGrp="1"/>
          </p:cNvSpPr>
          <p:nvPr>
            <p:ph type="title"/>
          </p:nvPr>
        </p:nvSpPr>
        <p:spPr>
          <a:xfrm>
            <a:off x="1206500" y="713481"/>
            <a:ext cx="21971000" cy="1285475"/>
          </a:xfrm>
          <a:prstGeom prst="rect">
            <a:avLst/>
          </a:prstGeom>
        </p:spPr>
        <p:txBody>
          <a:bodyPr/>
          <a:lstStyle>
            <a:lvl1pPr algn="ctr" defTabSz="2243271">
              <a:defRPr sz="7820" spc="-156">
                <a:solidFill>
                  <a:srgbClr val="FFFFFF"/>
                </a:solidFill>
              </a:defRPr>
            </a:lvl1pPr>
          </a:lstStyle>
          <a:p>
            <a:r>
              <a:t>Geometric models for the Gorkha rupture</a:t>
            </a:r>
          </a:p>
        </p:txBody>
      </p:sp>
      <p:sp>
        <p:nvSpPr>
          <p:cNvPr id="161" name="Proposed that the eastern and western boundaries of the rupture were controlled by changes in the location of ramps (i.e., at pinch points)."/>
          <p:cNvSpPr txBox="1">
            <a:spLocks noGrp="1"/>
          </p:cNvSpPr>
          <p:nvPr>
            <p:ph type="body" sz="quarter" idx="1"/>
          </p:nvPr>
        </p:nvSpPr>
        <p:spPr>
          <a:xfrm>
            <a:off x="1206500" y="10813033"/>
            <a:ext cx="10209573" cy="1691483"/>
          </a:xfrm>
          <a:prstGeom prst="rect">
            <a:avLst/>
          </a:prstGeom>
        </p:spPr>
        <p:txBody>
          <a:bodyPr/>
          <a:lstStyle>
            <a:lvl1pPr marL="355600" indent="-355600" defTabSz="457200">
              <a:lnSpc>
                <a:spcPct val="100000"/>
              </a:lnSpc>
              <a:spcBef>
                <a:spcPts val="0"/>
              </a:spcBef>
              <a:defRPr sz="2800">
                <a:solidFill>
                  <a:srgbClr val="FFFFFF"/>
                </a:solidFill>
                <a:latin typeface="Helvetica"/>
                <a:ea typeface="Helvetica"/>
                <a:cs typeface="Helvetica"/>
                <a:sym typeface="Helvetica"/>
              </a:defRPr>
            </a:lvl1pPr>
          </a:lstStyle>
          <a:p>
            <a:r>
              <a:t>Proposed that the eastern and western boundaries of the rupture were controlled by changes in the location of ramps (i.e., at pinch points).</a:t>
            </a:r>
          </a:p>
        </p:txBody>
      </p:sp>
      <p:pic>
        <p:nvPicPr>
          <p:cNvPr id="162" name="Image" descr="Image"/>
          <p:cNvPicPr>
            <a:picLocks noChangeAspect="1"/>
          </p:cNvPicPr>
          <p:nvPr/>
        </p:nvPicPr>
        <p:blipFill>
          <a:blip r:embed="rId3"/>
          <a:stretch>
            <a:fillRect/>
          </a:stretch>
        </p:blipFill>
        <p:spPr>
          <a:xfrm>
            <a:off x="1412373" y="3822691"/>
            <a:ext cx="10023721" cy="6714001"/>
          </a:xfrm>
          <a:prstGeom prst="rect">
            <a:avLst/>
          </a:prstGeom>
          <a:ln w="12700">
            <a:miter lim="400000"/>
          </a:ln>
        </p:spPr>
      </p:pic>
      <p:sp>
        <p:nvSpPr>
          <p:cNvPr id="163" name="Rectangle"/>
          <p:cNvSpPr/>
          <p:nvPr/>
        </p:nvSpPr>
        <p:spPr>
          <a:xfrm>
            <a:off x="3850184" y="4350579"/>
            <a:ext cx="1897087" cy="3984295"/>
          </a:xfrm>
          <a:prstGeom prst="rect">
            <a:avLst/>
          </a:prstGeom>
          <a:ln w="63500">
            <a:solidFill>
              <a:schemeClr val="accent5">
                <a:hueOff val="-82419"/>
                <a:satOff val="-9513"/>
                <a:lumOff val="-16343"/>
              </a:schemeClr>
            </a:solidFill>
            <a:custDash>
              <a:ds d="200000" sp="200000"/>
            </a:custDash>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4" name="A: Hubbard et al., 2016"/>
          <p:cNvSpPr txBox="1"/>
          <p:nvPr/>
        </p:nvSpPr>
        <p:spPr>
          <a:xfrm>
            <a:off x="1167505" y="2994037"/>
            <a:ext cx="10513457" cy="678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defTabSz="457200">
              <a:defRPr sz="2800">
                <a:solidFill>
                  <a:srgbClr val="FFFFFF"/>
                </a:solidFill>
                <a:latin typeface="Helvetica"/>
                <a:ea typeface="Helvetica"/>
                <a:cs typeface="Helvetica"/>
                <a:sym typeface="Helvetica"/>
              </a:defRPr>
            </a:lvl1pPr>
          </a:lstStyle>
          <a:p>
            <a:r>
              <a:t>A: Hubbard et al., 2016</a:t>
            </a:r>
          </a:p>
        </p:txBody>
      </p:sp>
      <p:sp>
        <p:nvSpPr>
          <p:cNvPr id="165" name="Proposed that the eastern and western boundaries of the rupture were controlled by lineaments.…"/>
          <p:cNvSpPr txBox="1"/>
          <p:nvPr/>
        </p:nvSpPr>
        <p:spPr>
          <a:xfrm>
            <a:off x="12703037" y="10686497"/>
            <a:ext cx="10513458" cy="2139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355600" indent="-355600" algn="l" defTabSz="457200">
              <a:buSzPct val="123000"/>
              <a:buChar char="•"/>
              <a:defRPr sz="2800">
                <a:solidFill>
                  <a:srgbClr val="FFFFFF"/>
                </a:solidFill>
                <a:latin typeface="Helvetica"/>
                <a:ea typeface="Helvetica"/>
                <a:cs typeface="Helvetica"/>
                <a:sym typeface="Helvetica"/>
              </a:defRPr>
            </a:lvl1pPr>
            <a:lvl2pPr marL="965200" indent="-355600" algn="l" defTabSz="457200">
              <a:buSzPct val="123000"/>
              <a:buChar char="•"/>
              <a:defRPr sz="2800">
                <a:solidFill>
                  <a:srgbClr val="FFFFFF"/>
                </a:solidFill>
                <a:latin typeface="Helvetica"/>
                <a:ea typeface="Helvetica"/>
                <a:cs typeface="Helvetica"/>
                <a:sym typeface="Helvetica"/>
              </a:defRPr>
            </a:lvl2pPr>
          </a:lstStyle>
          <a:p>
            <a:r>
              <a:t>Proposed that the eastern and western boundaries of the rupture were controlled by lineaments.</a:t>
            </a:r>
          </a:p>
          <a:p>
            <a:pPr lvl="1"/>
            <a:r>
              <a:t>Lineaments are surface expressions of more deep-seated structures (e.g., lateral ramps in this case)</a:t>
            </a:r>
          </a:p>
        </p:txBody>
      </p:sp>
      <p:sp>
        <p:nvSpPr>
          <p:cNvPr id="166" name="Line"/>
          <p:cNvSpPr/>
          <p:nvPr/>
        </p:nvSpPr>
        <p:spPr>
          <a:xfrm flipV="1">
            <a:off x="12192000" y="3025387"/>
            <a:ext cx="1" cy="9807346"/>
          </a:xfrm>
          <a:prstGeom prst="line">
            <a:avLst/>
          </a:prstGeom>
          <a:ln w="25400">
            <a:solidFill>
              <a:srgbClr val="FFFFFF"/>
            </a:solidFill>
            <a:miter lim="400000"/>
          </a:ln>
        </p:spPr>
        <p:txBody>
          <a:bodyPr lIns="50800" tIns="50800" rIns="50800" bIns="50800" anchor="ctr"/>
          <a:lstStyle/>
          <a:p>
            <a:endParaRPr/>
          </a:p>
        </p:txBody>
      </p:sp>
      <p:sp>
        <p:nvSpPr>
          <p:cNvPr id="167" name="B: Mugnier et al., 2017"/>
          <p:cNvSpPr txBox="1"/>
          <p:nvPr/>
        </p:nvSpPr>
        <p:spPr>
          <a:xfrm>
            <a:off x="12703037" y="2994037"/>
            <a:ext cx="10513458" cy="678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defTabSz="457200">
              <a:defRPr sz="2800">
                <a:solidFill>
                  <a:srgbClr val="FFFFFF"/>
                </a:solidFill>
                <a:latin typeface="Helvetica"/>
                <a:ea typeface="Helvetica"/>
                <a:cs typeface="Helvetica"/>
                <a:sym typeface="Helvetica"/>
              </a:defRPr>
            </a:lvl1pPr>
          </a:lstStyle>
          <a:p>
            <a:r>
              <a:t>B: Mugnier et al., 2017</a:t>
            </a:r>
          </a:p>
        </p:txBody>
      </p:sp>
      <p:pic>
        <p:nvPicPr>
          <p:cNvPr id="168" name="Image" descr="Image"/>
          <p:cNvPicPr>
            <a:picLocks noChangeAspect="1"/>
          </p:cNvPicPr>
          <p:nvPr/>
        </p:nvPicPr>
        <p:blipFill>
          <a:blip r:embed="rId4"/>
          <a:stretch>
            <a:fillRect/>
          </a:stretch>
        </p:blipFill>
        <p:spPr>
          <a:xfrm>
            <a:off x="12967928" y="3832084"/>
            <a:ext cx="9983676" cy="6695215"/>
          </a:xfrm>
          <a:prstGeom prst="rect">
            <a:avLst/>
          </a:prstGeom>
          <a:ln w="12700">
            <a:miter lim="400000"/>
          </a:ln>
        </p:spPr>
      </p:pic>
      <p:sp>
        <p:nvSpPr>
          <p:cNvPr id="169" name="Rectangle"/>
          <p:cNvSpPr/>
          <p:nvPr/>
        </p:nvSpPr>
        <p:spPr>
          <a:xfrm>
            <a:off x="13360572" y="4557221"/>
            <a:ext cx="4015098" cy="5564338"/>
          </a:xfrm>
          <a:prstGeom prst="rect">
            <a:avLst/>
          </a:prstGeom>
          <a:ln w="63500">
            <a:solidFill>
              <a:schemeClr val="accent5">
                <a:hueOff val="-82419"/>
                <a:satOff val="-9513"/>
                <a:lumOff val="-16343"/>
              </a:schemeClr>
            </a:solidFill>
            <a:custDash>
              <a:ds d="200000" sp="200000"/>
            </a:custDash>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75" name="Group"/>
          <p:cNvGrpSpPr/>
          <p:nvPr/>
        </p:nvGrpSpPr>
        <p:grpSpPr>
          <a:xfrm>
            <a:off x="149534" y="3468203"/>
            <a:ext cx="11415369" cy="9744701"/>
            <a:chOff x="0" y="0"/>
            <a:chExt cx="11415367" cy="9744699"/>
          </a:xfrm>
        </p:grpSpPr>
        <p:sp>
          <p:nvSpPr>
            <p:cNvPr id="173" name="Rectangle"/>
            <p:cNvSpPr/>
            <p:nvPr/>
          </p:nvSpPr>
          <p:spPr>
            <a:xfrm>
              <a:off x="139972" y="0"/>
              <a:ext cx="11275396" cy="974470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74" name="Fig1_DaroundiMap_isotherm.pdf" descr="Fig1_DaroundiMap_isotherm.pdf"/>
            <p:cNvPicPr>
              <a:picLocks noChangeAspect="1"/>
            </p:cNvPicPr>
            <p:nvPr/>
          </p:nvPicPr>
          <p:blipFill>
            <a:blip r:embed="rId3"/>
            <a:srcRect b="43413"/>
            <a:stretch>
              <a:fillRect/>
            </a:stretch>
          </p:blipFill>
          <p:spPr>
            <a:xfrm>
              <a:off x="0" y="4539"/>
              <a:ext cx="11403546" cy="9489640"/>
            </a:xfrm>
            <a:prstGeom prst="rect">
              <a:avLst/>
            </a:prstGeom>
            <a:ln w="12700" cap="flat">
              <a:noFill/>
              <a:miter lim="400000"/>
            </a:ln>
            <a:effectLst/>
          </p:spPr>
        </p:pic>
      </p:grpSp>
      <p:grpSp>
        <p:nvGrpSpPr>
          <p:cNvPr id="178" name="Group"/>
          <p:cNvGrpSpPr/>
          <p:nvPr/>
        </p:nvGrpSpPr>
        <p:grpSpPr>
          <a:xfrm>
            <a:off x="12455610" y="3468203"/>
            <a:ext cx="11227431" cy="9816613"/>
            <a:chOff x="0" y="0"/>
            <a:chExt cx="11227429" cy="9816612"/>
          </a:xfrm>
        </p:grpSpPr>
        <p:sp>
          <p:nvSpPr>
            <p:cNvPr id="176" name="Rectangle"/>
            <p:cNvSpPr/>
            <p:nvPr/>
          </p:nvSpPr>
          <p:spPr>
            <a:xfrm>
              <a:off x="0" y="0"/>
              <a:ext cx="11052063" cy="9816613"/>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77" name="Fig2_CNthermochronMapsAI2.pdf" descr="Fig2_CNthermochronMapsAI2.pdf"/>
            <p:cNvPicPr>
              <a:picLocks noChangeAspect="1"/>
            </p:cNvPicPr>
            <p:nvPr/>
          </p:nvPicPr>
          <p:blipFill>
            <a:blip r:embed="rId4"/>
            <a:srcRect r="28497" b="66559"/>
            <a:stretch>
              <a:fillRect/>
            </a:stretch>
          </p:blipFill>
          <p:spPr>
            <a:xfrm>
              <a:off x="700" y="80469"/>
              <a:ext cx="11226730" cy="9508123"/>
            </a:xfrm>
            <a:prstGeom prst="rect">
              <a:avLst/>
            </a:prstGeom>
            <a:ln w="12700" cap="flat">
              <a:noFill/>
              <a:miter lim="400000"/>
            </a:ln>
            <a:effectLst/>
          </p:spPr>
        </p:pic>
      </p:grpSp>
      <p:sp>
        <p:nvSpPr>
          <p:cNvPr id="179" name="Evidence for a lateral structure in central Nepal"/>
          <p:cNvSpPr txBox="1">
            <a:spLocks noGrp="1"/>
          </p:cNvSpPr>
          <p:nvPr>
            <p:ph type="title"/>
          </p:nvPr>
        </p:nvSpPr>
        <p:spPr>
          <a:xfrm>
            <a:off x="1206500" y="474462"/>
            <a:ext cx="21971000" cy="1433164"/>
          </a:xfrm>
          <a:prstGeom prst="rect">
            <a:avLst/>
          </a:prstGeom>
        </p:spPr>
        <p:txBody>
          <a:bodyPr/>
          <a:lstStyle>
            <a:lvl1pPr defTabSz="2292038">
              <a:defRPr sz="7990" spc="-159">
                <a:solidFill>
                  <a:srgbClr val="FFFFFF"/>
                </a:solidFill>
              </a:defRPr>
            </a:lvl1pPr>
          </a:lstStyle>
          <a:p>
            <a:r>
              <a:t>Evidence for a lateral structure in central Nepal</a:t>
            </a:r>
          </a:p>
        </p:txBody>
      </p:sp>
      <p:sp>
        <p:nvSpPr>
          <p:cNvPr id="180" name="Line"/>
          <p:cNvSpPr/>
          <p:nvPr/>
        </p:nvSpPr>
        <p:spPr>
          <a:xfrm flipV="1">
            <a:off x="12010256" y="2962607"/>
            <a:ext cx="1" cy="10556871"/>
          </a:xfrm>
          <a:prstGeom prst="line">
            <a:avLst/>
          </a:prstGeom>
          <a:ln w="25400">
            <a:solidFill>
              <a:srgbClr val="FFFFFF"/>
            </a:solidFill>
            <a:miter lim="400000"/>
          </a:ln>
        </p:spPr>
        <p:txBody>
          <a:bodyPr lIns="50800" tIns="50800" rIns="50800" bIns="50800" anchor="ctr"/>
          <a:lstStyle/>
          <a:p>
            <a:endParaRPr/>
          </a:p>
        </p:txBody>
      </p:sp>
      <p:sp>
        <p:nvSpPr>
          <p:cNvPr id="181" name="Evidence from mapping"/>
          <p:cNvSpPr txBox="1"/>
          <p:nvPr/>
        </p:nvSpPr>
        <p:spPr>
          <a:xfrm>
            <a:off x="3710505" y="2400520"/>
            <a:ext cx="4293427" cy="573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u="sng">
                <a:solidFill>
                  <a:srgbClr val="FFFFFF"/>
                </a:solidFill>
              </a:defRPr>
            </a:lvl1pPr>
          </a:lstStyle>
          <a:p>
            <a:r>
              <a:t>Evidence from mapping</a:t>
            </a:r>
          </a:p>
        </p:txBody>
      </p:sp>
      <p:sp>
        <p:nvSpPr>
          <p:cNvPr id="182" name="Evidence from thermochronology"/>
          <p:cNvSpPr txBox="1"/>
          <p:nvPr/>
        </p:nvSpPr>
        <p:spPr>
          <a:xfrm>
            <a:off x="15091511" y="2400520"/>
            <a:ext cx="5955628" cy="573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u="sng">
                <a:solidFill>
                  <a:srgbClr val="FFFFFF"/>
                </a:solidFill>
              </a:defRPr>
            </a:lvl1pPr>
          </a:lstStyle>
          <a:p>
            <a:r>
              <a:t>Evidence from thermochronology</a:t>
            </a:r>
          </a:p>
        </p:txBody>
      </p:sp>
      <p:grpSp>
        <p:nvGrpSpPr>
          <p:cNvPr id="185" name="Group"/>
          <p:cNvGrpSpPr/>
          <p:nvPr/>
        </p:nvGrpSpPr>
        <p:grpSpPr>
          <a:xfrm>
            <a:off x="2842613" y="7133338"/>
            <a:ext cx="4082466" cy="2215409"/>
            <a:chOff x="0" y="0"/>
            <a:chExt cx="4082464" cy="2215407"/>
          </a:xfrm>
        </p:grpSpPr>
        <p:sp>
          <p:nvSpPr>
            <p:cNvPr id="183" name="Line"/>
            <p:cNvSpPr/>
            <p:nvPr/>
          </p:nvSpPr>
          <p:spPr>
            <a:xfrm>
              <a:off x="-1" y="0"/>
              <a:ext cx="4082466" cy="595174"/>
            </a:xfrm>
            <a:prstGeom prst="line">
              <a:avLst/>
            </a:prstGeom>
            <a:noFill/>
            <a:ln w="25400" cap="flat">
              <a:solidFill>
                <a:schemeClr val="accent5">
                  <a:hueOff val="-82419"/>
                  <a:satOff val="-9513"/>
                  <a:lumOff val="-16343"/>
                </a:schemeClr>
              </a:solidFill>
              <a:custDash>
                <a:ds d="200000" sp="200000"/>
              </a:custDash>
              <a:miter lim="400000"/>
              <a:headEnd type="triangle" w="med" len="sm"/>
              <a:tailEnd type="triangle" w="med" len="sm"/>
            </a:ln>
            <a:effectLst/>
          </p:spPr>
          <p:txBody>
            <a:bodyPr wrap="square" lIns="50800" tIns="50800" rIns="50800" bIns="50800" numCol="1" anchor="ctr">
              <a:noAutofit/>
            </a:bodyPr>
            <a:lstStyle/>
            <a:p>
              <a:endParaRPr/>
            </a:p>
          </p:txBody>
        </p:sp>
        <p:sp>
          <p:nvSpPr>
            <p:cNvPr id="184" name="Line"/>
            <p:cNvSpPr/>
            <p:nvPr/>
          </p:nvSpPr>
          <p:spPr>
            <a:xfrm flipH="1">
              <a:off x="2540715" y="417678"/>
              <a:ext cx="301252" cy="1797730"/>
            </a:xfrm>
            <a:prstGeom prst="line">
              <a:avLst/>
            </a:prstGeom>
            <a:noFill/>
            <a:ln w="25400" cap="flat">
              <a:solidFill>
                <a:schemeClr val="accent5">
                  <a:hueOff val="-82419"/>
                  <a:satOff val="-9513"/>
                  <a:lumOff val="-16343"/>
                </a:schemeClr>
              </a:solidFill>
              <a:custDash>
                <a:ds d="200000" sp="200000"/>
              </a:custDash>
              <a:miter lim="400000"/>
              <a:headEnd type="triangle" w="med" len="med"/>
              <a:tailEnd type="triangle" w="med" len="med"/>
            </a:ln>
            <a:effectLst/>
          </p:spPr>
          <p:txBody>
            <a:bodyPr wrap="square" lIns="50800" tIns="50800" rIns="50800" bIns="50800" numCol="1" anchor="ctr">
              <a:noAutofit/>
            </a:bodyPr>
            <a:lstStyle/>
            <a:p>
              <a:endParaRPr/>
            </a:p>
          </p:txBody>
        </p:sp>
      </p:grpSp>
      <p:grpSp>
        <p:nvGrpSpPr>
          <p:cNvPr id="188" name="Group"/>
          <p:cNvGrpSpPr/>
          <p:nvPr/>
        </p:nvGrpSpPr>
        <p:grpSpPr>
          <a:xfrm>
            <a:off x="15161614" y="5833241"/>
            <a:ext cx="3795752" cy="2049518"/>
            <a:chOff x="0" y="0"/>
            <a:chExt cx="3795751" cy="2049517"/>
          </a:xfrm>
        </p:grpSpPr>
        <p:sp>
          <p:nvSpPr>
            <p:cNvPr id="186" name="Line"/>
            <p:cNvSpPr/>
            <p:nvPr/>
          </p:nvSpPr>
          <p:spPr>
            <a:xfrm>
              <a:off x="-1" y="0"/>
              <a:ext cx="3795753" cy="513582"/>
            </a:xfrm>
            <a:prstGeom prst="line">
              <a:avLst/>
            </a:prstGeom>
            <a:noFill/>
            <a:ln w="25400" cap="flat">
              <a:solidFill>
                <a:schemeClr val="accent5">
                  <a:hueOff val="-82419"/>
                  <a:satOff val="-9513"/>
                  <a:lumOff val="-16343"/>
                </a:schemeClr>
              </a:solidFill>
              <a:custDash>
                <a:ds d="200000" sp="200000"/>
              </a:custDash>
              <a:miter lim="400000"/>
              <a:headEnd type="triangle" w="med" len="sm"/>
              <a:tailEnd type="triangle" w="med" len="sm"/>
            </a:ln>
            <a:effectLst/>
          </p:spPr>
          <p:txBody>
            <a:bodyPr wrap="square" lIns="50800" tIns="50800" rIns="50800" bIns="50800" numCol="1" anchor="ctr">
              <a:noAutofit/>
            </a:bodyPr>
            <a:lstStyle/>
            <a:p>
              <a:endParaRPr/>
            </a:p>
          </p:txBody>
        </p:sp>
        <p:sp>
          <p:nvSpPr>
            <p:cNvPr id="187" name="Line"/>
            <p:cNvSpPr/>
            <p:nvPr/>
          </p:nvSpPr>
          <p:spPr>
            <a:xfrm flipH="1">
              <a:off x="2540434" y="394736"/>
              <a:ext cx="256674" cy="1654782"/>
            </a:xfrm>
            <a:prstGeom prst="line">
              <a:avLst/>
            </a:prstGeom>
            <a:noFill/>
            <a:ln w="25400" cap="flat">
              <a:solidFill>
                <a:schemeClr val="accent5">
                  <a:hueOff val="-82419"/>
                  <a:satOff val="-9513"/>
                  <a:lumOff val="-16343"/>
                </a:schemeClr>
              </a:solidFill>
              <a:custDash>
                <a:ds d="200000" sp="200000"/>
              </a:custDash>
              <a:miter lim="400000"/>
              <a:headEnd type="triangle" w="med" len="med"/>
              <a:tailEnd type="triangle" w="med" len="med"/>
            </a:ln>
            <a:effectLst/>
          </p:spPr>
          <p:txBody>
            <a:bodyPr wrap="square" lIns="50800" tIns="50800" rIns="50800" bIns="50800" numCol="1" anchor="ctr">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1" animBg="1" advAuto="0"/>
      <p:bldP spid="188"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2" name="Image" descr="Image"/>
          <p:cNvPicPr>
            <a:picLocks noChangeAspect="1"/>
          </p:cNvPicPr>
          <p:nvPr/>
        </p:nvPicPr>
        <p:blipFill>
          <a:blip r:embed="rId3"/>
          <a:stretch>
            <a:fillRect/>
          </a:stretch>
        </p:blipFill>
        <p:spPr>
          <a:xfrm>
            <a:off x="13991049" y="8030336"/>
            <a:ext cx="8932569" cy="5715594"/>
          </a:xfrm>
          <a:prstGeom prst="rect">
            <a:avLst/>
          </a:prstGeom>
          <a:ln w="12700">
            <a:miter lim="400000"/>
          </a:ln>
        </p:spPr>
      </p:pic>
      <p:sp>
        <p:nvSpPr>
          <p:cNvPr id="193" name="Across-strike geometries along central Nepal"/>
          <p:cNvSpPr txBox="1">
            <a:spLocks noGrp="1"/>
          </p:cNvSpPr>
          <p:nvPr>
            <p:ph type="title"/>
          </p:nvPr>
        </p:nvSpPr>
        <p:spPr>
          <a:xfrm>
            <a:off x="1206500" y="331724"/>
            <a:ext cx="21971000" cy="1433163"/>
          </a:xfrm>
          <a:prstGeom prst="rect">
            <a:avLst/>
          </a:prstGeom>
        </p:spPr>
        <p:txBody>
          <a:bodyPr/>
          <a:lstStyle>
            <a:lvl1pPr defTabSz="2365188">
              <a:defRPr sz="8245" spc="-164">
                <a:solidFill>
                  <a:srgbClr val="FFFFFF"/>
                </a:solidFill>
              </a:defRPr>
            </a:lvl1pPr>
          </a:lstStyle>
          <a:p>
            <a:r>
              <a:t>Across-strike geometries along central Nepal</a:t>
            </a:r>
          </a:p>
        </p:txBody>
      </p:sp>
      <p:pic>
        <p:nvPicPr>
          <p:cNvPr id="194" name="Image" descr="Image"/>
          <p:cNvPicPr>
            <a:picLocks noChangeAspect="1"/>
          </p:cNvPicPr>
          <p:nvPr/>
        </p:nvPicPr>
        <p:blipFill>
          <a:blip r:embed="rId4"/>
          <a:stretch>
            <a:fillRect/>
          </a:stretch>
        </p:blipFill>
        <p:spPr>
          <a:xfrm>
            <a:off x="8852599" y="1635758"/>
            <a:ext cx="6678802" cy="6374016"/>
          </a:xfrm>
          <a:prstGeom prst="rect">
            <a:avLst/>
          </a:prstGeom>
          <a:ln w="12700">
            <a:miter lim="400000"/>
          </a:ln>
        </p:spPr>
      </p:pic>
      <p:pic>
        <p:nvPicPr>
          <p:cNvPr id="195" name="Image" descr="Image"/>
          <p:cNvPicPr>
            <a:picLocks noChangeAspect="1"/>
          </p:cNvPicPr>
          <p:nvPr/>
        </p:nvPicPr>
        <p:blipFill>
          <a:blip r:embed="rId5"/>
          <a:stretch>
            <a:fillRect/>
          </a:stretch>
        </p:blipFill>
        <p:spPr>
          <a:xfrm>
            <a:off x="10263716" y="1635758"/>
            <a:ext cx="419101" cy="787401"/>
          </a:xfrm>
          <a:prstGeom prst="rect">
            <a:avLst/>
          </a:prstGeom>
          <a:ln w="12700">
            <a:miter lim="400000"/>
          </a:ln>
        </p:spPr>
      </p:pic>
      <p:pic>
        <p:nvPicPr>
          <p:cNvPr id="196" name="Image" descr="Image"/>
          <p:cNvPicPr>
            <a:picLocks noChangeAspect="1"/>
          </p:cNvPicPr>
          <p:nvPr/>
        </p:nvPicPr>
        <p:blipFill>
          <a:blip r:embed="rId6"/>
          <a:stretch>
            <a:fillRect/>
          </a:stretch>
        </p:blipFill>
        <p:spPr>
          <a:xfrm>
            <a:off x="12745641" y="1970616"/>
            <a:ext cx="364993" cy="1081942"/>
          </a:xfrm>
          <a:prstGeom prst="rect">
            <a:avLst/>
          </a:prstGeom>
          <a:ln w="12700">
            <a:miter lim="400000"/>
          </a:ln>
        </p:spPr>
      </p:pic>
      <p:pic>
        <p:nvPicPr>
          <p:cNvPr id="197" name="Image" descr="Image"/>
          <p:cNvPicPr>
            <a:picLocks noChangeAspect="1"/>
          </p:cNvPicPr>
          <p:nvPr/>
        </p:nvPicPr>
        <p:blipFill>
          <a:blip r:embed="rId7"/>
          <a:stretch>
            <a:fillRect/>
          </a:stretch>
        </p:blipFill>
        <p:spPr>
          <a:xfrm>
            <a:off x="14461066" y="2099733"/>
            <a:ext cx="381001" cy="1168401"/>
          </a:xfrm>
          <a:prstGeom prst="rect">
            <a:avLst/>
          </a:prstGeom>
          <a:ln w="12700">
            <a:miter lim="400000"/>
          </a:ln>
        </p:spPr>
      </p:pic>
      <p:pic>
        <p:nvPicPr>
          <p:cNvPr id="198" name="Image" descr="Image"/>
          <p:cNvPicPr>
            <a:picLocks noChangeAspect="1"/>
          </p:cNvPicPr>
          <p:nvPr/>
        </p:nvPicPr>
        <p:blipFill>
          <a:blip r:embed="rId8"/>
          <a:stretch>
            <a:fillRect/>
          </a:stretch>
        </p:blipFill>
        <p:spPr>
          <a:xfrm rot="21566558">
            <a:off x="11830050" y="1733550"/>
            <a:ext cx="381000" cy="1171223"/>
          </a:xfrm>
          <a:prstGeom prst="rect">
            <a:avLst/>
          </a:prstGeom>
          <a:ln w="12700">
            <a:miter lim="400000"/>
          </a:ln>
        </p:spPr>
      </p:pic>
      <p:pic>
        <p:nvPicPr>
          <p:cNvPr id="199" name="Image" descr="Image"/>
          <p:cNvPicPr>
            <a:picLocks noChangeAspect="1"/>
          </p:cNvPicPr>
          <p:nvPr/>
        </p:nvPicPr>
        <p:blipFill>
          <a:blip r:embed="rId9"/>
          <a:stretch>
            <a:fillRect/>
          </a:stretch>
        </p:blipFill>
        <p:spPr>
          <a:xfrm>
            <a:off x="11764433" y="2193925"/>
            <a:ext cx="355601" cy="1181100"/>
          </a:xfrm>
          <a:prstGeom prst="rect">
            <a:avLst/>
          </a:prstGeom>
          <a:ln w="12700">
            <a:miter lim="400000"/>
          </a:ln>
        </p:spPr>
      </p:pic>
      <p:sp>
        <p:nvSpPr>
          <p:cNvPr id="200" name="Line"/>
          <p:cNvSpPr/>
          <p:nvPr/>
        </p:nvSpPr>
        <p:spPr>
          <a:xfrm>
            <a:off x="13016579" y="2001928"/>
            <a:ext cx="1753380" cy="115284"/>
          </a:xfrm>
          <a:prstGeom prst="line">
            <a:avLst/>
          </a:prstGeom>
          <a:ln w="25400">
            <a:solidFill>
              <a:schemeClr val="accent5">
                <a:hueOff val="-82419"/>
                <a:satOff val="-9513"/>
                <a:lumOff val="-16343"/>
              </a:schemeClr>
            </a:solidFill>
            <a:custDash>
              <a:ds d="200000" sp="200000"/>
            </a:custDash>
            <a:miter lim="400000"/>
          </a:ln>
        </p:spPr>
        <p:txBody>
          <a:bodyPr lIns="50800" tIns="50800" rIns="50800" bIns="50800" anchor="ctr"/>
          <a:lstStyle/>
          <a:p>
            <a:endParaRPr/>
          </a:p>
        </p:txBody>
      </p:sp>
      <p:grpSp>
        <p:nvGrpSpPr>
          <p:cNvPr id="205" name="Group"/>
          <p:cNvGrpSpPr/>
          <p:nvPr/>
        </p:nvGrpSpPr>
        <p:grpSpPr>
          <a:xfrm>
            <a:off x="10356526" y="1661989"/>
            <a:ext cx="2661571" cy="1704402"/>
            <a:chOff x="0" y="0"/>
            <a:chExt cx="2661569" cy="1704400"/>
          </a:xfrm>
        </p:grpSpPr>
        <p:sp>
          <p:nvSpPr>
            <p:cNvPr id="201" name="Line"/>
            <p:cNvSpPr/>
            <p:nvPr/>
          </p:nvSpPr>
          <p:spPr>
            <a:xfrm>
              <a:off x="236714" y="733955"/>
              <a:ext cx="1243459" cy="970446"/>
            </a:xfrm>
            <a:prstGeom prst="line">
              <a:avLst/>
            </a:prstGeom>
            <a:noFill/>
            <a:ln w="25400" cap="flat">
              <a:solidFill>
                <a:schemeClr val="accent5">
                  <a:hueOff val="-82419"/>
                  <a:satOff val="-9513"/>
                  <a:lumOff val="-16343"/>
                </a:schemeClr>
              </a:solidFill>
              <a:custDash>
                <a:ds d="200000" sp="200000"/>
              </a:custDash>
              <a:miter lim="400000"/>
            </a:ln>
            <a:effectLst/>
          </p:spPr>
          <p:txBody>
            <a:bodyPr wrap="square" lIns="50800" tIns="50800" rIns="50800" bIns="50800" numCol="1" anchor="ctr">
              <a:noAutofit/>
            </a:bodyPr>
            <a:lstStyle/>
            <a:p>
              <a:endParaRPr/>
            </a:p>
          </p:txBody>
        </p:sp>
        <p:sp>
          <p:nvSpPr>
            <p:cNvPr id="202" name="Line"/>
            <p:cNvSpPr/>
            <p:nvPr/>
          </p:nvSpPr>
          <p:spPr>
            <a:xfrm>
              <a:off x="-1" y="0"/>
              <a:ext cx="1675856" cy="536500"/>
            </a:xfrm>
            <a:prstGeom prst="line">
              <a:avLst/>
            </a:prstGeom>
            <a:noFill/>
            <a:ln w="25400" cap="flat">
              <a:solidFill>
                <a:schemeClr val="accent5">
                  <a:hueOff val="-82419"/>
                  <a:satOff val="-9513"/>
                  <a:lumOff val="-16343"/>
                </a:schemeClr>
              </a:solidFill>
              <a:custDash>
                <a:ds d="200000" sp="200000"/>
              </a:custDash>
              <a:miter lim="400000"/>
            </a:ln>
            <a:effectLst/>
          </p:spPr>
          <p:txBody>
            <a:bodyPr wrap="square" lIns="50800" tIns="50800" rIns="50800" bIns="50800" numCol="1" anchor="ctr">
              <a:noAutofit/>
            </a:bodyPr>
            <a:lstStyle/>
            <a:p>
              <a:endParaRPr/>
            </a:p>
          </p:txBody>
        </p:sp>
        <p:sp>
          <p:nvSpPr>
            <p:cNvPr id="203" name="Line"/>
            <p:cNvSpPr/>
            <p:nvPr/>
          </p:nvSpPr>
          <p:spPr>
            <a:xfrm flipH="1">
              <a:off x="1671063" y="347156"/>
              <a:ext cx="990507" cy="187137"/>
            </a:xfrm>
            <a:prstGeom prst="line">
              <a:avLst/>
            </a:prstGeom>
            <a:noFill/>
            <a:ln w="25400" cap="flat">
              <a:solidFill>
                <a:schemeClr val="accent5">
                  <a:hueOff val="-82419"/>
                  <a:satOff val="-9513"/>
                  <a:lumOff val="-16343"/>
                </a:schemeClr>
              </a:solidFill>
              <a:custDash>
                <a:ds d="200000" sp="200000"/>
              </a:custDash>
              <a:miter lim="400000"/>
            </a:ln>
            <a:effectLst/>
          </p:spPr>
          <p:txBody>
            <a:bodyPr wrap="square" lIns="50800" tIns="50800" rIns="50800" bIns="50800" numCol="1" anchor="ctr">
              <a:noAutofit/>
            </a:bodyPr>
            <a:lstStyle/>
            <a:p>
              <a:endParaRPr/>
            </a:p>
          </p:txBody>
        </p:sp>
        <p:sp>
          <p:nvSpPr>
            <p:cNvPr id="204" name="Line"/>
            <p:cNvSpPr/>
            <p:nvPr/>
          </p:nvSpPr>
          <p:spPr>
            <a:xfrm flipH="1">
              <a:off x="1475044" y="1384831"/>
              <a:ext cx="1017720" cy="316345"/>
            </a:xfrm>
            <a:prstGeom prst="line">
              <a:avLst/>
            </a:prstGeom>
            <a:noFill/>
            <a:ln w="25400" cap="flat">
              <a:solidFill>
                <a:schemeClr val="accent5">
                  <a:hueOff val="-82419"/>
                  <a:satOff val="-9513"/>
                  <a:lumOff val="-16343"/>
                </a:schemeClr>
              </a:solidFill>
              <a:custDash>
                <a:ds d="200000" sp="200000"/>
              </a:custDash>
              <a:miter lim="400000"/>
            </a:ln>
            <a:effectLst/>
          </p:spPr>
          <p:txBody>
            <a:bodyPr wrap="square" lIns="50800" tIns="50800" rIns="50800" bIns="50800" numCol="1" anchor="ctr">
              <a:noAutofit/>
            </a:bodyPr>
            <a:lstStyle/>
            <a:p>
              <a:endParaRPr/>
            </a:p>
          </p:txBody>
        </p:sp>
      </p:grpSp>
      <p:sp>
        <p:nvSpPr>
          <p:cNvPr id="206" name="Line"/>
          <p:cNvSpPr/>
          <p:nvPr/>
        </p:nvSpPr>
        <p:spPr>
          <a:xfrm>
            <a:off x="12843818" y="3046299"/>
            <a:ext cx="1717333" cy="215588"/>
          </a:xfrm>
          <a:prstGeom prst="line">
            <a:avLst/>
          </a:prstGeom>
          <a:ln w="25400">
            <a:solidFill>
              <a:schemeClr val="accent5">
                <a:hueOff val="-82419"/>
                <a:satOff val="-9513"/>
                <a:lumOff val="-16343"/>
              </a:schemeClr>
            </a:solidFill>
            <a:custDash>
              <a:ds d="200000" sp="200000"/>
            </a:custDash>
            <a:miter lim="400000"/>
          </a:ln>
        </p:spPr>
        <p:txBody>
          <a:bodyPr lIns="50800" tIns="50800" rIns="50800" bIns="50800" anchor="ctr"/>
          <a:lstStyle/>
          <a:p>
            <a:endParaRPr/>
          </a:p>
        </p:txBody>
      </p:sp>
      <p:sp>
        <p:nvSpPr>
          <p:cNvPr id="207" name="We know, or can infer the best-fit locations for the ramp along the:…"/>
          <p:cNvSpPr txBox="1"/>
          <p:nvPr/>
        </p:nvSpPr>
        <p:spPr>
          <a:xfrm>
            <a:off x="660821" y="3703811"/>
            <a:ext cx="7695059" cy="238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81000" indent="-381000" algn="l" defTabSz="457200">
              <a:lnSpc>
                <a:spcPts val="4600"/>
              </a:lnSpc>
              <a:buSzPct val="123000"/>
              <a:buChar char="•"/>
              <a:defRPr sz="3000">
                <a:solidFill>
                  <a:srgbClr val="FFFFFF"/>
                </a:solidFill>
                <a:latin typeface="Helvetica"/>
                <a:ea typeface="Helvetica"/>
                <a:cs typeface="Helvetica"/>
                <a:sym typeface="Helvetica"/>
              </a:defRPr>
            </a:pPr>
            <a:r>
              <a:t>We know, or can infer the best-fit locations for the ramp along the:</a:t>
            </a:r>
          </a:p>
          <a:p>
            <a:pPr marL="1444625" lvl="1" indent="-555625" algn="l" defTabSz="457200">
              <a:lnSpc>
                <a:spcPts val="4600"/>
              </a:lnSpc>
              <a:buSzPct val="100000"/>
              <a:buAutoNum type="arabicPeriod"/>
              <a:defRPr sz="3000">
                <a:solidFill>
                  <a:srgbClr val="FFFFFF"/>
                </a:solidFill>
                <a:latin typeface="Helvetica"/>
                <a:ea typeface="Helvetica"/>
                <a:cs typeface="Helvetica"/>
                <a:sym typeface="Helvetica"/>
              </a:defRPr>
            </a:pPr>
            <a:r>
              <a:t>Budhi Gandaki</a:t>
            </a:r>
          </a:p>
          <a:p>
            <a:pPr marL="1444625" lvl="1" indent="-555625" algn="l" defTabSz="457200">
              <a:lnSpc>
                <a:spcPts val="4600"/>
              </a:lnSpc>
              <a:buSzPct val="100000"/>
              <a:buAutoNum type="arabicPeriod"/>
              <a:defRPr sz="3000">
                <a:solidFill>
                  <a:srgbClr val="FFFFFF"/>
                </a:solidFill>
                <a:latin typeface="Helvetica"/>
                <a:ea typeface="Helvetica"/>
                <a:cs typeface="Helvetica"/>
                <a:sym typeface="Helvetica"/>
              </a:defRPr>
            </a:pPr>
            <a:r>
              <a:t>Marsyangdi</a:t>
            </a:r>
          </a:p>
          <a:p>
            <a:pPr marL="1444625" lvl="1" indent="-555625" algn="l" defTabSz="457200">
              <a:lnSpc>
                <a:spcPts val="4600"/>
              </a:lnSpc>
              <a:buSzPct val="100000"/>
              <a:buAutoNum type="arabicPeriod"/>
              <a:defRPr sz="3000">
                <a:solidFill>
                  <a:srgbClr val="FFFFFF"/>
                </a:solidFill>
                <a:latin typeface="Helvetica"/>
                <a:ea typeface="Helvetica"/>
                <a:cs typeface="Helvetica"/>
                <a:sym typeface="Helvetica"/>
              </a:defRPr>
            </a:pPr>
            <a:r>
              <a:t>Trishuli</a:t>
            </a:r>
          </a:p>
        </p:txBody>
      </p:sp>
      <p:sp>
        <p:nvSpPr>
          <p:cNvPr id="208" name="For the Daraundi valley, there are two primary options:…"/>
          <p:cNvSpPr txBox="1"/>
          <p:nvPr/>
        </p:nvSpPr>
        <p:spPr>
          <a:xfrm>
            <a:off x="16316546" y="3703811"/>
            <a:ext cx="6940712" cy="238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81000" indent="-381000" algn="l" defTabSz="457200">
              <a:lnSpc>
                <a:spcPts val="4600"/>
              </a:lnSpc>
              <a:buSzPct val="123000"/>
              <a:buChar char="•"/>
              <a:defRPr sz="3000">
                <a:solidFill>
                  <a:srgbClr val="FFFFFF"/>
                </a:solidFill>
                <a:latin typeface="Helvetica"/>
                <a:ea typeface="Helvetica"/>
                <a:cs typeface="Helvetica"/>
                <a:sym typeface="Helvetica"/>
              </a:defRPr>
            </a:pPr>
            <a:r>
              <a:t>For the Daraundi valley, there are two primary options:</a:t>
            </a:r>
            <a:endParaRPr>
              <a:latin typeface="Times Roman"/>
              <a:ea typeface="Times Roman"/>
              <a:cs typeface="Times Roman"/>
              <a:sym typeface="Times Roman"/>
            </a:endParaRPr>
          </a:p>
          <a:p>
            <a:pPr marL="1444625" lvl="1" indent="-555625" algn="l" defTabSz="457200">
              <a:lnSpc>
                <a:spcPts val="4600"/>
              </a:lnSpc>
              <a:buSzPct val="100000"/>
              <a:buAutoNum type="arabicPeriod"/>
              <a:defRPr sz="3000">
                <a:solidFill>
                  <a:srgbClr val="FFFFFF"/>
                </a:solidFill>
                <a:latin typeface="Helvetica"/>
                <a:ea typeface="Helvetica"/>
                <a:cs typeface="Helvetica"/>
                <a:sym typeface="Helvetica"/>
              </a:defRPr>
            </a:pPr>
            <a:r>
              <a:t>Ramp steps southwards</a:t>
            </a:r>
            <a:endParaRPr>
              <a:latin typeface="Times Roman"/>
              <a:ea typeface="Times Roman"/>
              <a:cs typeface="Times Roman"/>
              <a:sym typeface="Times Roman"/>
            </a:endParaRPr>
          </a:p>
          <a:p>
            <a:pPr marL="1444625" lvl="1" indent="-555625" algn="l" defTabSz="457200">
              <a:lnSpc>
                <a:spcPts val="4600"/>
              </a:lnSpc>
              <a:buSzPct val="100000"/>
              <a:buAutoNum type="arabicPeriod"/>
              <a:defRPr sz="3000">
                <a:solidFill>
                  <a:srgbClr val="FFFFFF"/>
                </a:solidFill>
                <a:latin typeface="Helvetica"/>
                <a:ea typeface="Helvetica"/>
                <a:cs typeface="Helvetica"/>
                <a:sym typeface="Helvetica"/>
              </a:defRPr>
            </a:pPr>
            <a:r>
              <a:t>Ramp remains in the same relative location</a:t>
            </a:r>
          </a:p>
        </p:txBody>
      </p:sp>
      <p:pic>
        <p:nvPicPr>
          <p:cNvPr id="209" name="Image" descr="Image"/>
          <p:cNvPicPr>
            <a:picLocks noChangeAspect="1"/>
          </p:cNvPicPr>
          <p:nvPr/>
        </p:nvPicPr>
        <p:blipFill>
          <a:blip r:embed="rId10"/>
          <a:stretch>
            <a:fillRect/>
          </a:stretch>
        </p:blipFill>
        <p:spPr>
          <a:xfrm>
            <a:off x="1123950" y="8116527"/>
            <a:ext cx="10669014" cy="5543213"/>
          </a:xfrm>
          <a:prstGeom prst="rect">
            <a:avLst/>
          </a:prstGeom>
          <a:ln w="12700">
            <a:miter lim="400000"/>
          </a:ln>
        </p:spPr>
      </p:pic>
      <p:grpSp>
        <p:nvGrpSpPr>
          <p:cNvPr id="214" name="Group"/>
          <p:cNvGrpSpPr/>
          <p:nvPr/>
        </p:nvGrpSpPr>
        <p:grpSpPr>
          <a:xfrm>
            <a:off x="10343228" y="1659027"/>
            <a:ext cx="2659740" cy="1383312"/>
            <a:chOff x="0" y="0"/>
            <a:chExt cx="2659739" cy="1383310"/>
          </a:xfrm>
        </p:grpSpPr>
        <p:sp>
          <p:nvSpPr>
            <p:cNvPr id="210" name="Line"/>
            <p:cNvSpPr/>
            <p:nvPr/>
          </p:nvSpPr>
          <p:spPr>
            <a:xfrm>
              <a:off x="0" y="-1"/>
              <a:ext cx="1774053" cy="94612"/>
            </a:xfrm>
            <a:prstGeom prst="line">
              <a:avLst/>
            </a:prstGeom>
            <a:noFill/>
            <a:ln w="25400" cap="flat">
              <a:solidFill>
                <a:schemeClr val="accent5">
                  <a:hueOff val="-82419"/>
                  <a:satOff val="-9513"/>
                  <a:lumOff val="-16343"/>
                </a:schemeClr>
              </a:solidFill>
              <a:custDash>
                <a:ds d="200000" sp="200000"/>
              </a:custDash>
              <a:miter lim="400000"/>
            </a:ln>
            <a:effectLst/>
          </p:spPr>
          <p:txBody>
            <a:bodyPr wrap="square" lIns="50800" tIns="50800" rIns="50800" bIns="50800" numCol="1" anchor="ctr">
              <a:noAutofit/>
            </a:bodyPr>
            <a:lstStyle/>
            <a:p>
              <a:endParaRPr/>
            </a:p>
          </p:txBody>
        </p:sp>
        <p:sp>
          <p:nvSpPr>
            <p:cNvPr id="211" name="Line"/>
            <p:cNvSpPr/>
            <p:nvPr/>
          </p:nvSpPr>
          <p:spPr>
            <a:xfrm flipH="1" flipV="1">
              <a:off x="1770015" y="100910"/>
              <a:ext cx="889725" cy="228912"/>
            </a:xfrm>
            <a:prstGeom prst="line">
              <a:avLst/>
            </a:prstGeom>
            <a:noFill/>
            <a:ln w="25400" cap="flat">
              <a:solidFill>
                <a:schemeClr val="accent5">
                  <a:hueOff val="-82419"/>
                  <a:satOff val="-9513"/>
                  <a:lumOff val="-16343"/>
                </a:schemeClr>
              </a:solidFill>
              <a:custDash>
                <a:ds d="200000" sp="200000"/>
              </a:custDash>
              <a:miter lim="400000"/>
            </a:ln>
            <a:effectLst/>
          </p:spPr>
          <p:txBody>
            <a:bodyPr wrap="square" lIns="50800" tIns="50800" rIns="50800" bIns="50800" numCol="1" anchor="ctr">
              <a:noAutofit/>
            </a:bodyPr>
            <a:lstStyle/>
            <a:p>
              <a:endParaRPr/>
            </a:p>
          </p:txBody>
        </p:sp>
        <p:sp>
          <p:nvSpPr>
            <p:cNvPr id="212" name="Line"/>
            <p:cNvSpPr/>
            <p:nvPr/>
          </p:nvSpPr>
          <p:spPr>
            <a:xfrm>
              <a:off x="237008" y="723289"/>
              <a:ext cx="1336249" cy="543958"/>
            </a:xfrm>
            <a:prstGeom prst="line">
              <a:avLst/>
            </a:prstGeom>
            <a:noFill/>
            <a:ln w="25400" cap="flat">
              <a:solidFill>
                <a:schemeClr val="accent5">
                  <a:hueOff val="-82419"/>
                  <a:satOff val="-9513"/>
                  <a:lumOff val="-16343"/>
                </a:schemeClr>
              </a:solidFill>
              <a:custDash>
                <a:ds d="200000" sp="200000"/>
              </a:custDash>
              <a:miter lim="400000"/>
            </a:ln>
            <a:effectLst/>
          </p:spPr>
          <p:txBody>
            <a:bodyPr wrap="square" lIns="50800" tIns="50800" rIns="50800" bIns="50800" numCol="1" anchor="ctr">
              <a:noAutofit/>
            </a:bodyPr>
            <a:lstStyle/>
            <a:p>
              <a:endParaRPr/>
            </a:p>
          </p:txBody>
        </p:sp>
        <p:sp>
          <p:nvSpPr>
            <p:cNvPr id="213" name="Line"/>
            <p:cNvSpPr/>
            <p:nvPr/>
          </p:nvSpPr>
          <p:spPr>
            <a:xfrm flipH="1" flipV="1">
              <a:off x="1591642" y="1256703"/>
              <a:ext cx="891068" cy="126608"/>
            </a:xfrm>
            <a:prstGeom prst="line">
              <a:avLst/>
            </a:prstGeom>
            <a:noFill/>
            <a:ln w="25400" cap="flat">
              <a:solidFill>
                <a:schemeClr val="accent5">
                  <a:hueOff val="-82419"/>
                  <a:satOff val="-9513"/>
                  <a:lumOff val="-16343"/>
                </a:schemeClr>
              </a:solidFill>
              <a:custDash>
                <a:ds d="200000" sp="200000"/>
              </a:custDash>
              <a:miter lim="400000"/>
            </a:ln>
            <a:effectLst/>
          </p:spPr>
          <p:txBody>
            <a:bodyPr wrap="square" lIns="50800" tIns="50800" rIns="50800" bIns="50800" numCol="1" anchor="ctr">
              <a:noAutofit/>
            </a:bodyPr>
            <a:lstStyle/>
            <a:p>
              <a:endParaRPr/>
            </a:p>
          </p:txBody>
        </p:sp>
      </p:grpSp>
      <p:sp>
        <p:nvSpPr>
          <p:cNvPr id="215" name="Line"/>
          <p:cNvSpPr/>
          <p:nvPr/>
        </p:nvSpPr>
        <p:spPr>
          <a:xfrm flipV="1">
            <a:off x="12892006" y="8429163"/>
            <a:ext cx="1" cy="4917941"/>
          </a:xfrm>
          <a:prstGeom prst="line">
            <a:avLst/>
          </a:prstGeom>
          <a:ln w="25400">
            <a:solidFill>
              <a:srgbClr val="000000"/>
            </a:solidFill>
            <a:miter lim="400000"/>
          </a:ln>
        </p:spPr>
        <p:txBody>
          <a:bodyPr lIns="50800" tIns="50800" rIns="50800" bIns="50800" anchor="ctr"/>
          <a:lstStyle/>
          <a:p>
            <a:endParaRPr/>
          </a:p>
        </p:txBody>
      </p:sp>
      <p:sp>
        <p:nvSpPr>
          <p:cNvPr id="216" name="Ghoshal et al. (2020); Tectonics"/>
          <p:cNvSpPr txBox="1"/>
          <p:nvPr/>
        </p:nvSpPr>
        <p:spPr>
          <a:xfrm rot="16200000">
            <a:off x="21344887" y="11178121"/>
            <a:ext cx="3732624"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ts val="3400"/>
              </a:lnSpc>
              <a:defRPr sz="2000">
                <a:solidFill>
                  <a:srgbClr val="FFFFFF"/>
                </a:solidFill>
                <a:latin typeface="Helvetica"/>
                <a:ea typeface="Helvetica"/>
                <a:cs typeface="Helvetica"/>
                <a:sym typeface="Helvetica"/>
              </a:defRPr>
            </a:pPr>
            <a:r>
              <a:t>Ghoshal et al. (2020); </a:t>
            </a:r>
            <a:r>
              <a:rPr i="1"/>
              <a:t>Tectonics</a:t>
            </a:r>
          </a:p>
        </p:txBody>
      </p:sp>
      <p:sp>
        <p:nvSpPr>
          <p:cNvPr id="217" name="Ghoshal et al. (in prep)"/>
          <p:cNvSpPr txBox="1"/>
          <p:nvPr/>
        </p:nvSpPr>
        <p:spPr>
          <a:xfrm rot="16200000">
            <a:off x="10477503" y="11533721"/>
            <a:ext cx="2929460"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ts val="3400"/>
              </a:lnSpc>
              <a:defRPr sz="2000">
                <a:solidFill>
                  <a:srgbClr val="FFFFFF"/>
                </a:solidFill>
                <a:latin typeface="Helvetica"/>
                <a:ea typeface="Helvetica"/>
                <a:cs typeface="Helvetica"/>
                <a:sym typeface="Helvetica"/>
              </a:defRPr>
            </a:pPr>
            <a:r>
              <a:t>Ghoshal et al. </a:t>
            </a:r>
            <a:r>
              <a:rPr i="1"/>
              <a:t>(in prep)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96"/>
                                        </p:tgtEl>
                                        <p:attrNameLst>
                                          <p:attrName>style.visibility</p:attrName>
                                        </p:attrNameLst>
                                      </p:cBhvr>
                                      <p:to>
                                        <p:strVal val="visible"/>
                                      </p:to>
                                    </p:set>
                                    <p:animEffect transition="in" filter="fade">
                                      <p:cBhvr>
                                        <p:cTn id="7" dur="500"/>
                                        <p:tgtEl>
                                          <p:spTgt spid="196"/>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195"/>
                                        </p:tgtEl>
                                        <p:attrNameLst>
                                          <p:attrName>style.visibility</p:attrName>
                                        </p:attrNameLst>
                                      </p:cBhvr>
                                      <p:to>
                                        <p:strVal val="visible"/>
                                      </p:to>
                                    </p:set>
                                    <p:animEffect transition="in" filter="fade">
                                      <p:cBhvr>
                                        <p:cTn id="11" dur="500"/>
                                        <p:tgtEl>
                                          <p:spTgt spid="195"/>
                                        </p:tgtEl>
                                      </p:cBhvr>
                                    </p:animEffect>
                                  </p:childTnLst>
                                </p:cTn>
                              </p:par>
                            </p:childTnLst>
                          </p:cTn>
                        </p:par>
                        <p:par>
                          <p:cTn id="12" fill="hold">
                            <p:stCondLst>
                              <p:cond delay="1000"/>
                            </p:stCondLst>
                            <p:childTnLst>
                              <p:par>
                                <p:cTn id="13" presetID="10" presetClass="entr" fill="hold" grpId="3" nodeType="afterEffect">
                                  <p:stCondLst>
                                    <p:cond delay="0"/>
                                  </p:stCondLst>
                                  <p:iterate>
                                    <p:tmAbs val="0"/>
                                  </p:iterate>
                                  <p:childTnLst>
                                    <p:set>
                                      <p:cBhvr>
                                        <p:cTn id="14" fill="hold"/>
                                        <p:tgtEl>
                                          <p:spTgt spid="197"/>
                                        </p:tgtEl>
                                        <p:attrNameLst>
                                          <p:attrName>style.visibility</p:attrName>
                                        </p:attrNameLst>
                                      </p:cBhvr>
                                      <p:to>
                                        <p:strVal val="visible"/>
                                      </p:to>
                                    </p:set>
                                    <p:animEffect transition="in" filter="fade">
                                      <p:cBhvr>
                                        <p:cTn id="15" dur="500"/>
                                        <p:tgtEl>
                                          <p:spTgt spid="19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p:tmAbs val="0"/>
                                  </p:iterate>
                                  <p:childTnLst>
                                    <p:set>
                                      <p:cBhvr>
                                        <p:cTn id="19" fill="hold"/>
                                        <p:tgtEl>
                                          <p:spTgt spid="208">
                                            <p:bg/>
                                          </p:spTgt>
                                        </p:tgtEl>
                                        <p:attrNameLst>
                                          <p:attrName>style.visibility</p:attrName>
                                        </p:attrNameLst>
                                      </p:cBhvr>
                                      <p:to>
                                        <p:strVal val="visible"/>
                                      </p:to>
                                    </p:set>
                                  </p:childTnLst>
                                </p:cTn>
                              </p:par>
                              <p:par>
                                <p:cTn id="20" presetID="1" presetClass="entr" presetSubtype="0" fill="hold" grpId="4" nodeType="withEffect">
                                  <p:stCondLst>
                                    <p:cond delay="0"/>
                                  </p:stCondLst>
                                  <p:iterate>
                                    <p:tmAbs val="0"/>
                                  </p:iterate>
                                  <p:childTnLst>
                                    <p:set>
                                      <p:cBhvr>
                                        <p:cTn id="21" fill="hold"/>
                                        <p:tgtEl>
                                          <p:spTgt spid="208">
                                            <p:txEl>
                                              <p:pRg st="0" end="0"/>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4" nodeType="afterEffect">
                                  <p:stCondLst>
                                    <p:cond delay="0"/>
                                  </p:stCondLst>
                                  <p:iterate>
                                    <p:tmAbs val="0"/>
                                  </p:iterate>
                                  <p:childTnLst>
                                    <p:set>
                                      <p:cBhvr>
                                        <p:cTn id="24" fill="hold"/>
                                        <p:tgtEl>
                                          <p:spTgt spid="208">
                                            <p:txEl>
                                              <p:pRg st="1" end="1"/>
                                            </p:txEl>
                                          </p:spTgt>
                                        </p:tgtEl>
                                        <p:attrNameLst>
                                          <p:attrName>style.visibility</p:attrName>
                                        </p:attrNameLst>
                                      </p:cBhvr>
                                      <p:to>
                                        <p:strVal val="visible"/>
                                      </p:to>
                                    </p:set>
                                  </p:childTnLst>
                                </p:cTn>
                              </p:par>
                            </p:childTnLst>
                          </p:cTn>
                        </p:par>
                        <p:par>
                          <p:cTn id="25" fill="hold">
                            <p:stCondLst>
                              <p:cond delay="0"/>
                            </p:stCondLst>
                            <p:childTnLst>
                              <p:par>
                                <p:cTn id="26" presetID="10" presetClass="entr" fill="hold" grpId="5" nodeType="afterEffect">
                                  <p:stCondLst>
                                    <p:cond delay="0"/>
                                  </p:stCondLst>
                                  <p:iterate>
                                    <p:tmAbs val="0"/>
                                  </p:iterate>
                                  <p:childTnLst>
                                    <p:set>
                                      <p:cBhvr>
                                        <p:cTn id="27" fill="hold"/>
                                        <p:tgtEl>
                                          <p:spTgt spid="199"/>
                                        </p:tgtEl>
                                        <p:attrNameLst>
                                          <p:attrName>style.visibility</p:attrName>
                                        </p:attrNameLst>
                                      </p:cBhvr>
                                      <p:to>
                                        <p:strVal val="visible"/>
                                      </p:to>
                                    </p:set>
                                    <p:animEffect transition="in" filter="fade">
                                      <p:cBhvr>
                                        <p:cTn id="28" dur="500"/>
                                        <p:tgtEl>
                                          <p:spTgt spid="199"/>
                                        </p:tgtEl>
                                      </p:cBhvr>
                                    </p:animEffect>
                                  </p:childTnLst>
                                </p:cTn>
                              </p:par>
                            </p:childTnLst>
                          </p:cTn>
                        </p:par>
                        <p:par>
                          <p:cTn id="29" fill="hold">
                            <p:stCondLst>
                              <p:cond delay="500"/>
                            </p:stCondLst>
                            <p:childTnLst>
                              <p:par>
                                <p:cTn id="30" presetID="10" presetClass="entr" fill="hold" grpId="6" nodeType="afterEffect">
                                  <p:stCondLst>
                                    <p:cond delay="0"/>
                                  </p:stCondLst>
                                  <p:iterate>
                                    <p:tmAbs val="0"/>
                                  </p:iterate>
                                  <p:childTnLst>
                                    <p:set>
                                      <p:cBhvr>
                                        <p:cTn id="31" fill="hold"/>
                                        <p:tgtEl>
                                          <p:spTgt spid="200"/>
                                        </p:tgtEl>
                                        <p:attrNameLst>
                                          <p:attrName>style.visibility</p:attrName>
                                        </p:attrNameLst>
                                      </p:cBhvr>
                                      <p:to>
                                        <p:strVal val="visible"/>
                                      </p:to>
                                    </p:set>
                                    <p:animEffect transition="in" filter="fade">
                                      <p:cBhvr>
                                        <p:cTn id="32" dur="200"/>
                                        <p:tgtEl>
                                          <p:spTgt spid="200"/>
                                        </p:tgtEl>
                                      </p:cBhvr>
                                    </p:animEffect>
                                  </p:childTnLst>
                                </p:cTn>
                              </p:par>
                            </p:childTnLst>
                          </p:cTn>
                        </p:par>
                        <p:par>
                          <p:cTn id="33" fill="hold">
                            <p:stCondLst>
                              <p:cond delay="700"/>
                            </p:stCondLst>
                            <p:childTnLst>
                              <p:par>
                                <p:cTn id="34" presetID="10" presetClass="entr" fill="hold" grpId="7" nodeType="afterEffect">
                                  <p:stCondLst>
                                    <p:cond delay="0"/>
                                  </p:stCondLst>
                                  <p:iterate>
                                    <p:tmAbs val="0"/>
                                  </p:iterate>
                                  <p:childTnLst>
                                    <p:set>
                                      <p:cBhvr>
                                        <p:cTn id="35" fill="hold"/>
                                        <p:tgtEl>
                                          <p:spTgt spid="206"/>
                                        </p:tgtEl>
                                        <p:attrNameLst>
                                          <p:attrName>style.visibility</p:attrName>
                                        </p:attrNameLst>
                                      </p:cBhvr>
                                      <p:to>
                                        <p:strVal val="visible"/>
                                      </p:to>
                                    </p:set>
                                    <p:animEffect transition="in" filter="fade">
                                      <p:cBhvr>
                                        <p:cTn id="36" dur="200"/>
                                        <p:tgtEl>
                                          <p:spTgt spid="206"/>
                                        </p:tgtEl>
                                      </p:cBhvr>
                                    </p:animEffect>
                                  </p:childTnLst>
                                </p:cTn>
                              </p:par>
                            </p:childTnLst>
                          </p:cTn>
                        </p:par>
                        <p:par>
                          <p:cTn id="37" fill="hold">
                            <p:stCondLst>
                              <p:cond delay="900"/>
                            </p:stCondLst>
                            <p:childTnLst>
                              <p:par>
                                <p:cTn id="38" presetID="1" presetClass="entr" presetSubtype="0" fill="hold" grpId="8" nodeType="afterEffect">
                                  <p:stCondLst>
                                    <p:cond delay="0"/>
                                  </p:stCondLst>
                                  <p:iterate>
                                    <p:tmAbs val="0"/>
                                  </p:iterate>
                                  <p:childTnLst>
                                    <p:set>
                                      <p:cBhvr>
                                        <p:cTn id="39" fill="hold"/>
                                        <p:tgtEl>
                                          <p:spTgt spid="20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4" nodeType="clickEffect">
                                  <p:stCondLst>
                                    <p:cond delay="0"/>
                                  </p:stCondLst>
                                  <p:iterate>
                                    <p:tmAbs val="0"/>
                                  </p:iterate>
                                  <p:childTnLst>
                                    <p:set>
                                      <p:cBhvr>
                                        <p:cTn id="43" fill="hold"/>
                                        <p:tgtEl>
                                          <p:spTgt spid="208">
                                            <p:txEl>
                                              <p:pRg st="2" end="2"/>
                                            </p:txEl>
                                          </p:spTgt>
                                        </p:tgtEl>
                                        <p:attrNameLst>
                                          <p:attrName>style.visibility</p:attrName>
                                        </p:attrNameLst>
                                      </p:cBhvr>
                                      <p:to>
                                        <p:strVal val="visible"/>
                                      </p:to>
                                    </p:set>
                                  </p:childTnLst>
                                </p:cTn>
                              </p:par>
                            </p:childTnLst>
                          </p:cTn>
                        </p:par>
                        <p:par>
                          <p:cTn id="44" fill="hold">
                            <p:stCondLst>
                              <p:cond delay="0"/>
                            </p:stCondLst>
                            <p:childTnLst>
                              <p:par>
                                <p:cTn id="45" presetID="1" presetClass="exit" presetSubtype="0" fill="hold" grpId="9" nodeType="afterEffect">
                                  <p:stCondLst>
                                    <p:cond delay="0"/>
                                  </p:stCondLst>
                                  <p:iterate>
                                    <p:tmAbs val="0"/>
                                  </p:iterate>
                                  <p:childTnLst>
                                    <p:set>
                                      <p:cBhvr>
                                        <p:cTn id="46" fill="hold">
                                          <p:stCondLst>
                                            <p:cond delay="0"/>
                                          </p:stCondLst>
                                        </p:cTn>
                                        <p:tgtEl>
                                          <p:spTgt spid="205"/>
                                        </p:tgtEl>
                                        <p:attrNameLst>
                                          <p:attrName>style.visibility</p:attrName>
                                        </p:attrNameLst>
                                      </p:cBhvr>
                                      <p:to>
                                        <p:strVal val="hidden"/>
                                      </p:to>
                                    </p:set>
                                  </p:childTnLst>
                                </p:cTn>
                              </p:par>
                            </p:childTnLst>
                          </p:cTn>
                        </p:par>
                        <p:par>
                          <p:cTn id="47" fill="hold">
                            <p:stCondLst>
                              <p:cond delay="0"/>
                            </p:stCondLst>
                            <p:childTnLst>
                              <p:par>
                                <p:cTn id="48" presetID="10" presetClass="exit" fill="hold" grpId="10" nodeType="afterEffect">
                                  <p:stCondLst>
                                    <p:cond delay="0"/>
                                  </p:stCondLst>
                                  <p:iterate>
                                    <p:tmAbs val="0"/>
                                  </p:iterate>
                                  <p:childTnLst>
                                    <p:animEffect transition="out" filter="fade">
                                      <p:cBhvr>
                                        <p:cTn id="49" dur="500" fill="hold"/>
                                        <p:tgtEl>
                                          <p:spTgt spid="199"/>
                                        </p:tgtEl>
                                      </p:cBhvr>
                                    </p:animEffect>
                                    <p:set>
                                      <p:cBhvr>
                                        <p:cTn id="50" fill="hold">
                                          <p:stCondLst>
                                            <p:cond delay="499"/>
                                          </p:stCondLst>
                                        </p:cTn>
                                        <p:tgtEl>
                                          <p:spTgt spid="199"/>
                                        </p:tgtEl>
                                        <p:attrNameLst>
                                          <p:attrName>style.visibility</p:attrName>
                                        </p:attrNameLst>
                                      </p:cBhvr>
                                      <p:to>
                                        <p:strVal val="hidden"/>
                                      </p:to>
                                    </p:set>
                                  </p:childTnLst>
                                </p:cTn>
                              </p:par>
                            </p:childTnLst>
                          </p:cTn>
                        </p:par>
                        <p:par>
                          <p:cTn id="51" fill="hold">
                            <p:stCondLst>
                              <p:cond delay="500"/>
                            </p:stCondLst>
                            <p:childTnLst>
                              <p:par>
                                <p:cTn id="52" presetID="10" presetClass="entr" fill="hold" grpId="11" nodeType="afterEffect">
                                  <p:stCondLst>
                                    <p:cond delay="0"/>
                                  </p:stCondLst>
                                  <p:iterate>
                                    <p:tmAbs val="0"/>
                                  </p:iterate>
                                  <p:childTnLst>
                                    <p:set>
                                      <p:cBhvr>
                                        <p:cTn id="53" fill="hold"/>
                                        <p:tgtEl>
                                          <p:spTgt spid="198"/>
                                        </p:tgtEl>
                                        <p:attrNameLst>
                                          <p:attrName>style.visibility</p:attrName>
                                        </p:attrNameLst>
                                      </p:cBhvr>
                                      <p:to>
                                        <p:strVal val="visible"/>
                                      </p:to>
                                    </p:set>
                                    <p:animEffect transition="in" filter="fade">
                                      <p:cBhvr>
                                        <p:cTn id="54" dur="500"/>
                                        <p:tgtEl>
                                          <p:spTgt spid="198"/>
                                        </p:tgtEl>
                                      </p:cBhvr>
                                    </p:animEffect>
                                  </p:childTnLst>
                                </p:cTn>
                              </p:par>
                            </p:childTnLst>
                          </p:cTn>
                        </p:par>
                        <p:par>
                          <p:cTn id="55" fill="hold">
                            <p:stCondLst>
                              <p:cond delay="1000"/>
                            </p:stCondLst>
                            <p:childTnLst>
                              <p:par>
                                <p:cTn id="56" presetID="1" presetClass="entr" presetSubtype="0" fill="hold" grpId="12" nodeType="afterEffect">
                                  <p:stCondLst>
                                    <p:cond delay="0"/>
                                  </p:stCondLst>
                                  <p:iterate>
                                    <p:tmAbs val="0"/>
                                  </p:iterate>
                                  <p:childTnLst>
                                    <p:set>
                                      <p:cBhvr>
                                        <p:cTn id="57" fill="hold"/>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2" animBg="1" advAuto="0"/>
      <p:bldP spid="196" grpId="1" animBg="1" advAuto="0"/>
      <p:bldP spid="197" grpId="3" animBg="1" advAuto="0"/>
      <p:bldP spid="198" grpId="11" animBg="1" advAuto="0"/>
      <p:bldP spid="199" grpId="5" animBg="1" advAuto="0"/>
      <p:bldP spid="199" grpId="10" animBg="1" advAuto="0"/>
      <p:bldP spid="200" grpId="6" animBg="1" advAuto="0"/>
      <p:bldP spid="205" grpId="8" animBg="1" advAuto="0"/>
      <p:bldP spid="205" grpId="9" animBg="1" advAuto="0"/>
      <p:bldP spid="206" grpId="7" animBg="1" advAuto="0"/>
      <p:bldP spid="208" grpId="4" build="p" bldLvl="5" animBg="1" advAuto="0"/>
      <p:bldP spid="214" grpId="1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1" name="Rectangle"/>
          <p:cNvSpPr/>
          <p:nvPr/>
        </p:nvSpPr>
        <p:spPr>
          <a:xfrm>
            <a:off x="14596612" y="37389"/>
            <a:ext cx="9400640" cy="1364122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2" name="Geometry of the MHT ramp in central Nepal"/>
          <p:cNvSpPr txBox="1">
            <a:spLocks noGrp="1"/>
          </p:cNvSpPr>
          <p:nvPr>
            <p:ph type="title"/>
          </p:nvPr>
        </p:nvSpPr>
        <p:spPr>
          <a:xfrm>
            <a:off x="1206500" y="478366"/>
            <a:ext cx="13246958" cy="2381309"/>
          </a:xfrm>
          <a:prstGeom prst="rect">
            <a:avLst/>
          </a:prstGeom>
        </p:spPr>
        <p:txBody>
          <a:bodyPr/>
          <a:lstStyle>
            <a:lvl1pPr defTabSz="2389572">
              <a:defRPr sz="8330" spc="-166">
                <a:solidFill>
                  <a:srgbClr val="FFFFFF"/>
                </a:solidFill>
              </a:defRPr>
            </a:lvl1pPr>
          </a:lstStyle>
          <a:p>
            <a:r>
              <a:t>Geometry of the MHT ramp in central Nepal</a:t>
            </a:r>
          </a:p>
        </p:txBody>
      </p:sp>
      <p:grpSp>
        <p:nvGrpSpPr>
          <p:cNvPr id="225" name="Group"/>
          <p:cNvGrpSpPr/>
          <p:nvPr/>
        </p:nvGrpSpPr>
        <p:grpSpPr>
          <a:xfrm>
            <a:off x="1761066" y="3429512"/>
            <a:ext cx="9968127" cy="9513232"/>
            <a:chOff x="0" y="0"/>
            <a:chExt cx="9968126" cy="9513230"/>
          </a:xfrm>
        </p:grpSpPr>
        <p:pic>
          <p:nvPicPr>
            <p:cNvPr id="223" name="Image" descr="Image"/>
            <p:cNvPicPr>
              <a:picLocks noChangeAspect="1"/>
            </p:cNvPicPr>
            <p:nvPr/>
          </p:nvPicPr>
          <p:blipFill>
            <a:blip r:embed="rId3"/>
            <a:stretch>
              <a:fillRect/>
            </a:stretch>
          </p:blipFill>
          <p:spPr>
            <a:xfrm>
              <a:off x="0" y="0"/>
              <a:ext cx="9968127" cy="9513231"/>
            </a:xfrm>
            <a:prstGeom prst="rect">
              <a:avLst/>
            </a:prstGeom>
            <a:ln w="12700" cap="flat">
              <a:noFill/>
              <a:miter lim="400000"/>
            </a:ln>
            <a:effectLst/>
          </p:spPr>
        </p:pic>
        <p:sp>
          <p:nvSpPr>
            <p:cNvPr id="224" name="Star"/>
            <p:cNvSpPr/>
            <p:nvPr/>
          </p:nvSpPr>
          <p:spPr>
            <a:xfrm>
              <a:off x="4279762" y="2544659"/>
              <a:ext cx="391437" cy="372278"/>
            </a:xfrm>
            <a:prstGeom prst="star5">
              <a:avLst>
                <a:gd name="adj" fmla="val 19100"/>
                <a:gd name="hf" fmla="val 105146"/>
                <a:gd name="vf" fmla="val 110557"/>
              </a:avLst>
            </a:prstGeom>
            <a:solidFill>
              <a:srgbClr val="60D937"/>
            </a:solidFill>
            <a:ln w="25400"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endParaRPr/>
            </a:p>
          </p:txBody>
        </p:sp>
      </p:grpSp>
      <p:pic>
        <p:nvPicPr>
          <p:cNvPr id="226" name="Image" descr="Image"/>
          <p:cNvPicPr>
            <a:picLocks noChangeAspect="1"/>
          </p:cNvPicPr>
          <p:nvPr/>
        </p:nvPicPr>
        <p:blipFill>
          <a:blip r:embed="rId4"/>
          <a:stretch>
            <a:fillRect/>
          </a:stretch>
        </p:blipFill>
        <p:spPr>
          <a:xfrm>
            <a:off x="14870758" y="257742"/>
            <a:ext cx="8580306" cy="13200516"/>
          </a:xfrm>
          <a:prstGeom prst="rect">
            <a:avLst/>
          </a:prstGeom>
          <a:ln w="12700">
            <a:miter lim="400000"/>
          </a:ln>
        </p:spPr>
      </p:pic>
      <p:sp>
        <p:nvSpPr>
          <p:cNvPr id="227" name="Line"/>
          <p:cNvSpPr/>
          <p:nvPr/>
        </p:nvSpPr>
        <p:spPr>
          <a:xfrm flipV="1">
            <a:off x="13283558" y="459938"/>
            <a:ext cx="1" cy="12796124"/>
          </a:xfrm>
          <a:prstGeom prst="line">
            <a:avLst/>
          </a:prstGeom>
          <a:ln w="25400">
            <a:solidFill>
              <a:srgbClr val="FFFFFF"/>
            </a:solidFill>
            <a:miter lim="400000"/>
          </a:ln>
        </p:spPr>
        <p:txBody>
          <a:bodyPr lIns="50800" tIns="50800" rIns="50800" bIns="50800" anchor="ctr"/>
          <a:lstStyle/>
          <a:p>
            <a:endParaRPr/>
          </a:p>
        </p:txBody>
      </p:sp>
      <p:pic>
        <p:nvPicPr>
          <p:cNvPr id="228" name="Rectangle Rectangle" descr="Rectangle Rectangle"/>
          <p:cNvPicPr>
            <a:picLocks/>
          </p:cNvPicPr>
          <p:nvPr/>
        </p:nvPicPr>
        <p:blipFill>
          <a:blip r:embed="rId5"/>
          <a:stretch>
            <a:fillRect/>
          </a:stretch>
        </p:blipFill>
        <p:spPr>
          <a:xfrm>
            <a:off x="15269723" y="4503057"/>
            <a:ext cx="8322589" cy="437967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8"/>
                                        </p:tgtEl>
                                        <p:attrNameLst>
                                          <p:attrName>style.visibility</p:attrName>
                                        </p:attrNameLst>
                                      </p:cBhvr>
                                      <p:to>
                                        <p:strVal val="visible"/>
                                      </p:to>
                                    </p:set>
                                    <p:animEffect transition="in" filter="dissolve">
                                      <p:cBhvr>
                                        <p:cTn id="7" dur="8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3" name="Kinematic sequence in central Nepal"/>
          <p:cNvSpPr txBox="1">
            <a:spLocks noGrp="1"/>
          </p:cNvSpPr>
          <p:nvPr>
            <p:ph type="title"/>
          </p:nvPr>
        </p:nvSpPr>
        <p:spPr>
          <a:xfrm>
            <a:off x="1306833" y="2149442"/>
            <a:ext cx="15736022" cy="1124016"/>
          </a:xfrm>
          <a:prstGeom prst="rect">
            <a:avLst/>
          </a:prstGeom>
        </p:spPr>
        <p:txBody>
          <a:bodyPr/>
          <a:lstStyle>
            <a:lvl1pPr defTabSz="825500">
              <a:lnSpc>
                <a:spcPct val="100000"/>
              </a:lnSpc>
              <a:defRPr sz="5500" spc="0">
                <a:solidFill>
                  <a:srgbClr val="FFFFFF"/>
                </a:solidFill>
              </a:defRPr>
            </a:lvl1pPr>
          </a:lstStyle>
          <a:p>
            <a:r>
              <a:t>Kinematic sequence in central Nepal</a:t>
            </a:r>
          </a:p>
        </p:txBody>
      </p:sp>
      <p:sp>
        <p:nvSpPr>
          <p:cNvPr id="234" name="How are these along-strike changes formed?"/>
          <p:cNvSpPr txBox="1"/>
          <p:nvPr/>
        </p:nvSpPr>
        <p:spPr>
          <a:xfrm>
            <a:off x="1206500" y="275166"/>
            <a:ext cx="21971000" cy="1433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2389572">
              <a:lnSpc>
                <a:spcPct val="80000"/>
              </a:lnSpc>
              <a:defRPr sz="8330" b="1" spc="-166">
                <a:solidFill>
                  <a:srgbClr val="FFFFFF"/>
                </a:solidFill>
              </a:defRPr>
            </a:lvl1pPr>
          </a:lstStyle>
          <a:p>
            <a:r>
              <a:t>How are these along-strike changes formed?</a:t>
            </a:r>
          </a:p>
        </p:txBody>
      </p:sp>
      <p:grpSp>
        <p:nvGrpSpPr>
          <p:cNvPr id="237" name="Group"/>
          <p:cNvGrpSpPr/>
          <p:nvPr/>
        </p:nvGrpSpPr>
        <p:grpSpPr>
          <a:xfrm>
            <a:off x="15714347" y="2976312"/>
            <a:ext cx="8364289" cy="7140154"/>
            <a:chOff x="0" y="0"/>
            <a:chExt cx="8364288" cy="7140153"/>
          </a:xfrm>
        </p:grpSpPr>
        <p:sp>
          <p:nvSpPr>
            <p:cNvPr id="235" name="Rectangle"/>
            <p:cNvSpPr/>
            <p:nvPr/>
          </p:nvSpPr>
          <p:spPr>
            <a:xfrm>
              <a:off x="102560" y="0"/>
              <a:ext cx="8261729" cy="714015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36" name="Fig1_DaroundiMap_isotherm.pdf" descr="Fig1_DaroundiMap_isotherm.pdf"/>
            <p:cNvPicPr>
              <a:picLocks noChangeAspect="1"/>
            </p:cNvPicPr>
            <p:nvPr/>
          </p:nvPicPr>
          <p:blipFill>
            <a:blip r:embed="rId3"/>
            <a:srcRect b="43413"/>
            <a:stretch>
              <a:fillRect/>
            </a:stretch>
          </p:blipFill>
          <p:spPr>
            <a:xfrm>
              <a:off x="0" y="3325"/>
              <a:ext cx="8355626" cy="6953266"/>
            </a:xfrm>
            <a:prstGeom prst="rect">
              <a:avLst/>
            </a:prstGeom>
            <a:ln w="12700" cap="flat">
              <a:noFill/>
              <a:miter lim="400000"/>
            </a:ln>
            <a:effectLst/>
          </p:spPr>
        </p:pic>
      </p:grpSp>
      <p:pic>
        <p:nvPicPr>
          <p:cNvPr id="238" name="Oval Oval" descr="Oval Oval"/>
          <p:cNvPicPr>
            <a:picLocks/>
          </p:cNvPicPr>
          <p:nvPr/>
        </p:nvPicPr>
        <p:blipFill>
          <a:blip r:embed="rId4"/>
          <a:stretch>
            <a:fillRect/>
          </a:stretch>
        </p:blipFill>
        <p:spPr>
          <a:xfrm>
            <a:off x="17885626" y="6007024"/>
            <a:ext cx="3050361" cy="1504425"/>
          </a:xfrm>
          <a:prstGeom prst="rect">
            <a:avLst/>
          </a:prstGeom>
        </p:spPr>
      </p:pic>
      <p:pic>
        <p:nvPicPr>
          <p:cNvPr id="240" name="Image" descr="Image"/>
          <p:cNvPicPr>
            <a:picLocks noChangeAspect="1"/>
          </p:cNvPicPr>
          <p:nvPr/>
        </p:nvPicPr>
        <p:blipFill>
          <a:blip r:embed="rId5"/>
          <a:stretch>
            <a:fillRect/>
          </a:stretch>
        </p:blipFill>
        <p:spPr>
          <a:xfrm>
            <a:off x="141384" y="5042511"/>
            <a:ext cx="15081462" cy="7970058"/>
          </a:xfrm>
          <a:prstGeom prst="rect">
            <a:avLst/>
          </a:prstGeom>
          <a:ln w="12700">
            <a:miter lim="400000"/>
          </a:ln>
        </p:spPr>
      </p:pic>
      <p:sp>
        <p:nvSpPr>
          <p:cNvPr id="241" name="Emplacement of the RMT: 16 - 7 Ma"/>
          <p:cNvSpPr txBox="1"/>
          <p:nvPr/>
        </p:nvSpPr>
        <p:spPr>
          <a:xfrm>
            <a:off x="694266" y="5437789"/>
            <a:ext cx="7492138" cy="634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600">
                <a:solidFill>
                  <a:srgbClr val="000000"/>
                </a:solidFill>
              </a:defRPr>
            </a:lvl1pPr>
          </a:lstStyle>
          <a:p>
            <a:r>
              <a:t>Emplacement of the RMT: 16 - 7 Ma</a:t>
            </a:r>
          </a:p>
        </p:txBody>
      </p:sp>
      <p:pic>
        <p:nvPicPr>
          <p:cNvPr id="242" name="Oval Oval" descr="Oval Oval"/>
          <p:cNvPicPr>
            <a:picLocks/>
          </p:cNvPicPr>
          <p:nvPr/>
        </p:nvPicPr>
        <p:blipFill>
          <a:blip r:embed="rId6"/>
          <a:stretch>
            <a:fillRect/>
          </a:stretch>
        </p:blipFill>
        <p:spPr>
          <a:xfrm rot="20385557">
            <a:off x="10086785" y="7954247"/>
            <a:ext cx="790254" cy="424328"/>
          </a:xfrm>
          <a:prstGeom prst="rect">
            <a:avLst/>
          </a:prstGeom>
        </p:spPr>
      </p:pic>
      <p:sp>
        <p:nvSpPr>
          <p:cNvPr id="244" name="Line"/>
          <p:cNvSpPr/>
          <p:nvPr/>
        </p:nvSpPr>
        <p:spPr>
          <a:xfrm flipV="1">
            <a:off x="10498303" y="6968991"/>
            <a:ext cx="1792280" cy="882538"/>
          </a:xfrm>
          <a:prstGeom prst="line">
            <a:avLst/>
          </a:prstGeom>
          <a:ln w="50800">
            <a:solidFill>
              <a:schemeClr val="accent5">
                <a:hueOff val="-82419"/>
                <a:satOff val="-9513"/>
                <a:lumOff val="-16343"/>
              </a:schemeClr>
            </a:solidFill>
            <a:custDash>
              <a:ds d="200000" sp="200000"/>
            </a:custDash>
            <a:miter lim="400000"/>
            <a:headEnd type="triangle"/>
            <a:tailEnd type="triangle"/>
          </a:ln>
        </p:spPr>
        <p:txBody>
          <a:bodyPr lIns="50800" tIns="50800" rIns="50800" bIns="50800" anchor="ctr"/>
          <a:lstStyle/>
          <a:p>
            <a:endParaRPr/>
          </a:p>
        </p:txBody>
      </p:sp>
      <p:sp>
        <p:nvSpPr>
          <p:cNvPr id="245" name="~100 km"/>
          <p:cNvSpPr txBox="1"/>
          <p:nvPr/>
        </p:nvSpPr>
        <p:spPr>
          <a:xfrm rot="19916724">
            <a:off x="10914993" y="7089077"/>
            <a:ext cx="860680" cy="312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00">
                <a:solidFill>
                  <a:schemeClr val="accent5">
                    <a:hueOff val="-82419"/>
                    <a:satOff val="-9513"/>
                    <a:lumOff val="-16343"/>
                  </a:schemeClr>
                </a:solidFill>
              </a:defRPr>
            </a:lvl1pPr>
          </a:lstStyle>
          <a:p>
            <a:r>
              <a:t>~100 km</a:t>
            </a:r>
          </a:p>
        </p:txBody>
      </p:sp>
      <p:grpSp>
        <p:nvGrpSpPr>
          <p:cNvPr id="248" name="Group"/>
          <p:cNvGrpSpPr/>
          <p:nvPr/>
        </p:nvGrpSpPr>
        <p:grpSpPr>
          <a:xfrm>
            <a:off x="8702988" y="5120404"/>
            <a:ext cx="842113" cy="647322"/>
            <a:chOff x="0" y="0"/>
            <a:chExt cx="842112" cy="647321"/>
          </a:xfrm>
        </p:grpSpPr>
        <p:sp>
          <p:nvSpPr>
            <p:cNvPr id="246" name="Arrow"/>
            <p:cNvSpPr/>
            <p:nvPr/>
          </p:nvSpPr>
          <p:spPr>
            <a:xfrm rot="20040000">
              <a:off x="38196" y="278776"/>
              <a:ext cx="799773" cy="203547"/>
            </a:xfrm>
            <a:prstGeom prst="rightArrow">
              <a:avLst>
                <a:gd name="adj1" fmla="val 32000"/>
                <a:gd name="adj2" fmla="val 205706"/>
              </a:avLst>
            </a:pr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7" name="N"/>
            <p:cNvSpPr txBox="1"/>
            <p:nvPr/>
          </p:nvSpPr>
          <p:spPr>
            <a:xfrm>
              <a:off x="0" y="-1"/>
              <a:ext cx="340157"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t>N</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2" name="Image" descr="Image"/>
          <p:cNvPicPr>
            <a:picLocks noChangeAspect="1"/>
          </p:cNvPicPr>
          <p:nvPr/>
        </p:nvPicPr>
        <p:blipFill>
          <a:blip r:embed="rId3"/>
          <a:stretch>
            <a:fillRect/>
          </a:stretch>
        </p:blipFill>
        <p:spPr>
          <a:xfrm>
            <a:off x="141384" y="5042511"/>
            <a:ext cx="15081462" cy="7970058"/>
          </a:xfrm>
          <a:prstGeom prst="rect">
            <a:avLst/>
          </a:prstGeom>
          <a:ln w="12700">
            <a:miter lim="400000"/>
          </a:ln>
        </p:spPr>
      </p:pic>
      <p:sp>
        <p:nvSpPr>
          <p:cNvPr id="253" name="Emplacement of the RMT: 16 - 7 Ma"/>
          <p:cNvSpPr txBox="1"/>
          <p:nvPr/>
        </p:nvSpPr>
        <p:spPr>
          <a:xfrm>
            <a:off x="694266" y="5437789"/>
            <a:ext cx="7492138" cy="634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600">
                <a:solidFill>
                  <a:srgbClr val="000000"/>
                </a:solidFill>
              </a:defRPr>
            </a:lvl1pPr>
          </a:lstStyle>
          <a:p>
            <a:r>
              <a:rPr dirty="0"/>
              <a:t>Emplacement of the RMT: 16 - 7 Ma</a:t>
            </a:r>
          </a:p>
        </p:txBody>
      </p:sp>
      <p:sp>
        <p:nvSpPr>
          <p:cNvPr id="256" name="Line"/>
          <p:cNvSpPr/>
          <p:nvPr/>
        </p:nvSpPr>
        <p:spPr>
          <a:xfrm flipV="1">
            <a:off x="10498303" y="6968991"/>
            <a:ext cx="1792280" cy="882538"/>
          </a:xfrm>
          <a:prstGeom prst="line">
            <a:avLst/>
          </a:prstGeom>
          <a:ln w="50800">
            <a:solidFill>
              <a:schemeClr val="accent5">
                <a:hueOff val="-82419"/>
                <a:satOff val="-9513"/>
                <a:lumOff val="-16343"/>
              </a:schemeClr>
            </a:solidFill>
            <a:custDash>
              <a:ds d="200000" sp="200000"/>
            </a:custDash>
            <a:miter lim="400000"/>
            <a:headEnd type="triangle"/>
            <a:tailEnd type="triangle"/>
          </a:ln>
        </p:spPr>
        <p:txBody>
          <a:bodyPr lIns="50800" tIns="50800" rIns="50800" bIns="50800" anchor="ctr"/>
          <a:lstStyle/>
          <a:p>
            <a:endParaRPr/>
          </a:p>
        </p:txBody>
      </p:sp>
      <p:sp>
        <p:nvSpPr>
          <p:cNvPr id="257" name="~100 km"/>
          <p:cNvSpPr txBox="1"/>
          <p:nvPr/>
        </p:nvSpPr>
        <p:spPr>
          <a:xfrm rot="19916724">
            <a:off x="10914993" y="7089077"/>
            <a:ext cx="860680" cy="312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00">
                <a:solidFill>
                  <a:schemeClr val="accent5">
                    <a:hueOff val="-82419"/>
                    <a:satOff val="-9513"/>
                    <a:lumOff val="-16343"/>
                  </a:schemeClr>
                </a:solidFill>
              </a:defRPr>
            </a:lvl1pPr>
          </a:lstStyle>
          <a:p>
            <a:r>
              <a:t>~100 km</a:t>
            </a:r>
          </a:p>
        </p:txBody>
      </p:sp>
      <p:grpSp>
        <p:nvGrpSpPr>
          <p:cNvPr id="260" name="Group"/>
          <p:cNvGrpSpPr/>
          <p:nvPr/>
        </p:nvGrpSpPr>
        <p:grpSpPr>
          <a:xfrm>
            <a:off x="15329572" y="2321055"/>
            <a:ext cx="8978124" cy="9073890"/>
            <a:chOff x="0" y="0"/>
            <a:chExt cx="8978122" cy="9073889"/>
          </a:xfrm>
        </p:grpSpPr>
        <p:sp>
          <p:nvSpPr>
            <p:cNvPr id="258" name="Rectangle"/>
            <p:cNvSpPr/>
            <p:nvPr/>
          </p:nvSpPr>
          <p:spPr>
            <a:xfrm>
              <a:off x="49917" y="0"/>
              <a:ext cx="8878288" cy="907389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59" name="Image" descr="Image"/>
            <p:cNvPicPr>
              <a:picLocks noChangeAspect="1"/>
            </p:cNvPicPr>
            <p:nvPr/>
          </p:nvPicPr>
          <p:blipFill>
            <a:blip r:embed="rId4"/>
            <a:stretch>
              <a:fillRect/>
            </a:stretch>
          </p:blipFill>
          <p:spPr>
            <a:xfrm>
              <a:off x="0" y="0"/>
              <a:ext cx="8978123" cy="9073890"/>
            </a:xfrm>
            <a:prstGeom prst="rect">
              <a:avLst/>
            </a:prstGeom>
            <a:ln w="12700" cap="flat">
              <a:noFill/>
              <a:miter lim="400000"/>
            </a:ln>
            <a:effectLst/>
          </p:spPr>
        </p:pic>
      </p:grpSp>
      <p:grpSp>
        <p:nvGrpSpPr>
          <p:cNvPr id="263" name="Group"/>
          <p:cNvGrpSpPr/>
          <p:nvPr/>
        </p:nvGrpSpPr>
        <p:grpSpPr>
          <a:xfrm>
            <a:off x="8702988" y="5120404"/>
            <a:ext cx="842113" cy="647322"/>
            <a:chOff x="0" y="0"/>
            <a:chExt cx="842112" cy="647321"/>
          </a:xfrm>
        </p:grpSpPr>
        <p:sp>
          <p:nvSpPr>
            <p:cNvPr id="261" name="Arrow"/>
            <p:cNvSpPr/>
            <p:nvPr/>
          </p:nvSpPr>
          <p:spPr>
            <a:xfrm rot="20040000">
              <a:off x="38196" y="278776"/>
              <a:ext cx="799773" cy="203547"/>
            </a:xfrm>
            <a:prstGeom prst="rightArrow">
              <a:avLst>
                <a:gd name="adj1" fmla="val 32000"/>
                <a:gd name="adj2" fmla="val 205706"/>
              </a:avLst>
            </a:pr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2" name="N"/>
            <p:cNvSpPr txBox="1"/>
            <p:nvPr/>
          </p:nvSpPr>
          <p:spPr>
            <a:xfrm>
              <a:off x="0" y="-1"/>
              <a:ext cx="340157"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t>N</a:t>
              </a:r>
            </a:p>
          </p:txBody>
        </p:sp>
      </p:grpSp>
      <p:sp>
        <p:nvSpPr>
          <p:cNvPr id="264" name="How are these along-strike changes formed?"/>
          <p:cNvSpPr txBox="1"/>
          <p:nvPr/>
        </p:nvSpPr>
        <p:spPr>
          <a:xfrm>
            <a:off x="241300" y="275166"/>
            <a:ext cx="15706891" cy="2534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170">
                <a:solidFill>
                  <a:srgbClr val="FFFFFF"/>
                </a:solidFill>
              </a:defRPr>
            </a:lvl1pPr>
          </a:lstStyle>
          <a:p>
            <a:r>
              <a:t>How are these along-strike changes formed?</a:t>
            </a:r>
          </a:p>
        </p:txBody>
      </p:sp>
      <p:sp>
        <p:nvSpPr>
          <p:cNvPr id="265" name="Slide Number"/>
          <p:cNvSpPr txBox="1">
            <a:spLocks noGrp="1"/>
          </p:cNvSpPr>
          <p:nvPr>
            <p:ph type="sldNum" sz="quarter" idx="4294967295"/>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66" name="Kinematic sequence in central Nepal"/>
          <p:cNvSpPr txBox="1">
            <a:spLocks noGrp="1"/>
          </p:cNvSpPr>
          <p:nvPr>
            <p:ph type="title"/>
          </p:nvPr>
        </p:nvSpPr>
        <p:spPr>
          <a:xfrm>
            <a:off x="241300" y="3129954"/>
            <a:ext cx="15081461" cy="1297144"/>
          </a:xfrm>
          <a:prstGeom prst="rect">
            <a:avLst/>
          </a:prstGeom>
        </p:spPr>
        <p:txBody>
          <a:bodyPr/>
          <a:lstStyle>
            <a:lvl1pPr defTabSz="1999437">
              <a:defRPr sz="6969" spc="-139">
                <a:solidFill>
                  <a:srgbClr val="FFFFFF"/>
                </a:solidFill>
              </a:defRPr>
            </a:lvl1pPr>
          </a:lstStyle>
          <a:p>
            <a:r>
              <a:t>Kinematic sequence in central Nepal</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0" name="Rectangle"/>
          <p:cNvSpPr/>
          <p:nvPr/>
        </p:nvSpPr>
        <p:spPr>
          <a:xfrm>
            <a:off x="132879" y="5016604"/>
            <a:ext cx="15098472" cy="8021872"/>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1" name="Rectangle"/>
          <p:cNvSpPr/>
          <p:nvPr/>
        </p:nvSpPr>
        <p:spPr>
          <a:xfrm>
            <a:off x="414005" y="5655750"/>
            <a:ext cx="14081586" cy="7164163"/>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2" name="Translation of the Trishuli thrust sheet: 7 - 6 Ma"/>
          <p:cNvSpPr txBox="1"/>
          <p:nvPr/>
        </p:nvSpPr>
        <p:spPr>
          <a:xfrm>
            <a:off x="636757" y="5794615"/>
            <a:ext cx="6327266" cy="1127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nSpc>
                <a:spcPct val="90000"/>
              </a:lnSpc>
              <a:spcBef>
                <a:spcPts val="4500"/>
              </a:spcBef>
              <a:defRPr sz="3600">
                <a:solidFill>
                  <a:srgbClr val="000000"/>
                </a:solidFill>
              </a:defRPr>
            </a:lvl1pPr>
          </a:lstStyle>
          <a:p>
            <a:r>
              <a:t>Translation of the Trishuli thrust sheet: 7 - 6 Ma</a:t>
            </a:r>
          </a:p>
        </p:txBody>
      </p:sp>
      <p:grpSp>
        <p:nvGrpSpPr>
          <p:cNvPr id="275" name="Group"/>
          <p:cNvGrpSpPr/>
          <p:nvPr/>
        </p:nvGrpSpPr>
        <p:grpSpPr>
          <a:xfrm>
            <a:off x="7162055" y="5814670"/>
            <a:ext cx="842113" cy="647323"/>
            <a:chOff x="0" y="0"/>
            <a:chExt cx="842112" cy="647321"/>
          </a:xfrm>
        </p:grpSpPr>
        <p:sp>
          <p:nvSpPr>
            <p:cNvPr id="273" name="Arrow"/>
            <p:cNvSpPr/>
            <p:nvPr/>
          </p:nvSpPr>
          <p:spPr>
            <a:xfrm rot="20040000">
              <a:off x="38196" y="278776"/>
              <a:ext cx="799773" cy="203547"/>
            </a:xfrm>
            <a:prstGeom prst="rightArrow">
              <a:avLst>
                <a:gd name="adj1" fmla="val 32000"/>
                <a:gd name="adj2" fmla="val 205706"/>
              </a:avLst>
            </a:pr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4" name="N"/>
            <p:cNvSpPr txBox="1"/>
            <p:nvPr/>
          </p:nvSpPr>
          <p:spPr>
            <a:xfrm>
              <a:off x="0" y="-1"/>
              <a:ext cx="340157"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t>N</a:t>
              </a:r>
            </a:p>
          </p:txBody>
        </p:sp>
      </p:grpSp>
      <p:grpSp>
        <p:nvGrpSpPr>
          <p:cNvPr id="278" name="Group"/>
          <p:cNvGrpSpPr/>
          <p:nvPr/>
        </p:nvGrpSpPr>
        <p:grpSpPr>
          <a:xfrm>
            <a:off x="15330329" y="2347514"/>
            <a:ext cx="8999034" cy="8021871"/>
            <a:chOff x="0" y="0"/>
            <a:chExt cx="8999032" cy="8021870"/>
          </a:xfrm>
        </p:grpSpPr>
        <p:sp>
          <p:nvSpPr>
            <p:cNvPr id="276" name="Rectangle"/>
            <p:cNvSpPr/>
            <p:nvPr/>
          </p:nvSpPr>
          <p:spPr>
            <a:xfrm>
              <a:off x="0" y="27692"/>
              <a:ext cx="8999033" cy="799417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77" name="Image" descr="Image"/>
            <p:cNvPicPr>
              <a:picLocks noChangeAspect="1"/>
            </p:cNvPicPr>
            <p:nvPr/>
          </p:nvPicPr>
          <p:blipFill>
            <a:blip r:embed="rId3"/>
            <a:stretch>
              <a:fillRect/>
            </a:stretch>
          </p:blipFill>
          <p:spPr>
            <a:xfrm>
              <a:off x="0" y="0"/>
              <a:ext cx="8999033" cy="7994179"/>
            </a:xfrm>
            <a:prstGeom prst="rect">
              <a:avLst/>
            </a:prstGeom>
            <a:ln w="12700" cap="flat">
              <a:noFill/>
              <a:miter lim="400000"/>
            </a:ln>
            <a:effectLst/>
          </p:spPr>
        </p:pic>
      </p:grpSp>
      <p:sp>
        <p:nvSpPr>
          <p:cNvPr id="279" name="How are these along-strike changes formed?"/>
          <p:cNvSpPr txBox="1"/>
          <p:nvPr/>
        </p:nvSpPr>
        <p:spPr>
          <a:xfrm>
            <a:off x="241300" y="275166"/>
            <a:ext cx="15706891" cy="2534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170">
                <a:solidFill>
                  <a:srgbClr val="FFFFFF"/>
                </a:solidFill>
              </a:defRPr>
            </a:lvl1pPr>
          </a:lstStyle>
          <a:p>
            <a:r>
              <a:t>How are these along-strike changes formed?</a:t>
            </a:r>
          </a:p>
        </p:txBody>
      </p:sp>
      <p:sp>
        <p:nvSpPr>
          <p:cNvPr id="280" name="Line"/>
          <p:cNvSpPr/>
          <p:nvPr/>
        </p:nvSpPr>
        <p:spPr>
          <a:xfrm flipH="1">
            <a:off x="11605499" y="6598530"/>
            <a:ext cx="2223034" cy="1112962"/>
          </a:xfrm>
          <a:prstGeom prst="line">
            <a:avLst/>
          </a:prstGeom>
          <a:ln w="25400">
            <a:solidFill>
              <a:srgbClr val="000000"/>
            </a:solidFill>
            <a:miter lim="400000"/>
            <a:headEnd type="triangle" len="sm"/>
            <a:tailEnd type="triangle"/>
          </a:ln>
        </p:spPr>
        <p:txBody>
          <a:bodyPr lIns="50800" tIns="50800" rIns="50800" bIns="50800" anchor="ctr"/>
          <a:lstStyle/>
          <a:p>
            <a:endParaRPr/>
          </a:p>
        </p:txBody>
      </p:sp>
      <p:sp>
        <p:nvSpPr>
          <p:cNvPr id="281" name="Kinematic sequence in central Nepal"/>
          <p:cNvSpPr txBox="1">
            <a:spLocks noGrp="1"/>
          </p:cNvSpPr>
          <p:nvPr>
            <p:ph type="title"/>
          </p:nvPr>
        </p:nvSpPr>
        <p:spPr>
          <a:xfrm>
            <a:off x="241300" y="3129954"/>
            <a:ext cx="15081461" cy="1297144"/>
          </a:xfrm>
          <a:prstGeom prst="rect">
            <a:avLst/>
          </a:prstGeom>
        </p:spPr>
        <p:txBody>
          <a:bodyPr/>
          <a:lstStyle>
            <a:lvl1pPr>
              <a:defRPr sz="6000" spc="-119">
                <a:solidFill>
                  <a:srgbClr val="FFFFFF"/>
                </a:solidFill>
              </a:defRPr>
            </a:lvl1pPr>
          </a:lstStyle>
          <a:p>
            <a:r>
              <a:t>Kinematic sequence in central Nepal</a:t>
            </a:r>
          </a:p>
        </p:txBody>
      </p:sp>
      <p:pic>
        <p:nvPicPr>
          <p:cNvPr id="282" name="Fig5B_Figure3D_Revised.pdf" descr="Fig5B_Figure3D_Revised.pdf"/>
          <p:cNvPicPr>
            <a:picLocks noChangeAspect="1"/>
          </p:cNvPicPr>
          <p:nvPr/>
        </p:nvPicPr>
        <p:blipFill>
          <a:blip r:embed="rId4"/>
          <a:srcRect l="7718" t="2182" r="9647" b="39281"/>
          <a:stretch>
            <a:fillRect/>
          </a:stretch>
        </p:blipFill>
        <p:spPr>
          <a:xfrm>
            <a:off x="273212" y="5857977"/>
            <a:ext cx="13787093" cy="7172671"/>
          </a:xfrm>
          <a:prstGeom prst="rect">
            <a:avLst/>
          </a:prstGeom>
          <a:ln w="12700">
            <a:miter lim="400000"/>
          </a:ln>
        </p:spPr>
      </p:pic>
      <p:sp>
        <p:nvSpPr>
          <p:cNvPr id="284" name="Rectangle"/>
          <p:cNvSpPr/>
          <p:nvPr/>
        </p:nvSpPr>
        <p:spPr>
          <a:xfrm>
            <a:off x="20719194" y="3050247"/>
            <a:ext cx="2094963" cy="7036988"/>
          </a:xfrm>
          <a:prstGeom prst="rect">
            <a:avLst/>
          </a:prstGeom>
          <a:solidFill>
            <a:srgbClr val="5E5E5E">
              <a:alpha val="55008"/>
            </a:srgbClr>
          </a:solidFill>
          <a:ln w="25400">
            <a:solidFill>
              <a:schemeClr val="accent5">
                <a:hueOff val="-82419"/>
                <a:satOff val="-9513"/>
                <a:lumOff val="-16343"/>
                <a:alpha val="55008"/>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8" name="Oval Oval" descr="Oval Oval">
            <a:extLst>
              <a:ext uri="{FF2B5EF4-FFF2-40B4-BE49-F238E27FC236}">
                <a16:creationId xmlns:a16="http://schemas.microsoft.com/office/drawing/2014/main" id="{09B807B1-3504-FEB2-25A8-04F7B958C7B2}"/>
              </a:ext>
            </a:extLst>
          </p:cNvPr>
          <p:cNvPicPr>
            <a:picLocks/>
          </p:cNvPicPr>
          <p:nvPr/>
        </p:nvPicPr>
        <p:blipFill>
          <a:blip r:embed="rId5"/>
          <a:stretch>
            <a:fillRect/>
          </a:stretch>
        </p:blipFill>
        <p:spPr>
          <a:xfrm rot="20473321">
            <a:off x="8286186" y="8260599"/>
            <a:ext cx="1430089" cy="67898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dissolve">
                                      <p:cBhvr>
                                        <p:cTn id="7" dur="500"/>
                                        <p:tgtEl>
                                          <p:spTgt spid="284"/>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8" name="Rectangle"/>
          <p:cNvSpPr/>
          <p:nvPr/>
        </p:nvSpPr>
        <p:spPr>
          <a:xfrm>
            <a:off x="308332" y="5714539"/>
            <a:ext cx="14412620" cy="7244067"/>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9" name="Initiation of the duplex: ~4.5 Ma"/>
          <p:cNvSpPr txBox="1"/>
          <p:nvPr/>
        </p:nvSpPr>
        <p:spPr>
          <a:xfrm>
            <a:off x="558800" y="5871681"/>
            <a:ext cx="6579566" cy="634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3600">
                <a:solidFill>
                  <a:srgbClr val="000000"/>
                </a:solidFill>
              </a:defRPr>
            </a:lvl1pPr>
          </a:lstStyle>
          <a:p>
            <a:r>
              <a:t>Initiation of the duplex: ~4.5 Ma</a:t>
            </a:r>
          </a:p>
        </p:txBody>
      </p:sp>
      <p:grpSp>
        <p:nvGrpSpPr>
          <p:cNvPr id="292" name="Group"/>
          <p:cNvGrpSpPr/>
          <p:nvPr/>
        </p:nvGrpSpPr>
        <p:grpSpPr>
          <a:xfrm>
            <a:off x="7686988" y="5865470"/>
            <a:ext cx="842113" cy="647323"/>
            <a:chOff x="0" y="0"/>
            <a:chExt cx="842112" cy="647321"/>
          </a:xfrm>
        </p:grpSpPr>
        <p:sp>
          <p:nvSpPr>
            <p:cNvPr id="290" name="Arrow"/>
            <p:cNvSpPr/>
            <p:nvPr/>
          </p:nvSpPr>
          <p:spPr>
            <a:xfrm rot="20040000">
              <a:off x="38196" y="278776"/>
              <a:ext cx="799773" cy="203547"/>
            </a:xfrm>
            <a:prstGeom prst="rightArrow">
              <a:avLst>
                <a:gd name="adj1" fmla="val 32000"/>
                <a:gd name="adj2" fmla="val 205706"/>
              </a:avLst>
            </a:pr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1" name="N"/>
            <p:cNvSpPr txBox="1"/>
            <p:nvPr/>
          </p:nvSpPr>
          <p:spPr>
            <a:xfrm>
              <a:off x="0" y="-1"/>
              <a:ext cx="340157" cy="461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t>N</a:t>
              </a:r>
            </a:p>
          </p:txBody>
        </p:sp>
      </p:grpSp>
      <p:grpSp>
        <p:nvGrpSpPr>
          <p:cNvPr id="295" name="Group"/>
          <p:cNvGrpSpPr/>
          <p:nvPr/>
        </p:nvGrpSpPr>
        <p:grpSpPr>
          <a:xfrm>
            <a:off x="14915705" y="1613823"/>
            <a:ext cx="9245580" cy="10488354"/>
            <a:chOff x="0" y="0"/>
            <a:chExt cx="9245579" cy="10488352"/>
          </a:xfrm>
        </p:grpSpPr>
        <p:sp>
          <p:nvSpPr>
            <p:cNvPr id="293" name="Rectangle"/>
            <p:cNvSpPr/>
            <p:nvPr/>
          </p:nvSpPr>
          <p:spPr>
            <a:xfrm>
              <a:off x="0" y="0"/>
              <a:ext cx="9245580" cy="10488353"/>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94" name="Image" descr="Image"/>
            <p:cNvPicPr>
              <a:picLocks noChangeAspect="1"/>
            </p:cNvPicPr>
            <p:nvPr/>
          </p:nvPicPr>
          <p:blipFill>
            <a:blip r:embed="rId3"/>
            <a:stretch>
              <a:fillRect/>
            </a:stretch>
          </p:blipFill>
          <p:spPr>
            <a:xfrm>
              <a:off x="53361" y="20488"/>
              <a:ext cx="9138858" cy="10447377"/>
            </a:xfrm>
            <a:prstGeom prst="rect">
              <a:avLst/>
            </a:prstGeom>
            <a:ln w="12700" cap="flat">
              <a:noFill/>
              <a:miter lim="400000"/>
            </a:ln>
            <a:effectLst/>
          </p:spPr>
        </p:pic>
      </p:grpSp>
      <p:sp>
        <p:nvSpPr>
          <p:cNvPr id="296" name="Kinematic sequence in central Nepal"/>
          <p:cNvSpPr txBox="1">
            <a:spLocks noGrp="1"/>
          </p:cNvSpPr>
          <p:nvPr>
            <p:ph type="title"/>
          </p:nvPr>
        </p:nvSpPr>
        <p:spPr>
          <a:xfrm>
            <a:off x="241300" y="3129954"/>
            <a:ext cx="15081461" cy="1297144"/>
          </a:xfrm>
          <a:prstGeom prst="rect">
            <a:avLst/>
          </a:prstGeom>
        </p:spPr>
        <p:txBody>
          <a:bodyPr/>
          <a:lstStyle>
            <a:lvl1pPr>
              <a:defRPr sz="6000" spc="-119">
                <a:solidFill>
                  <a:srgbClr val="FFFFFF"/>
                </a:solidFill>
              </a:defRPr>
            </a:lvl1pPr>
          </a:lstStyle>
          <a:p>
            <a:r>
              <a:t>Kinematic sequence in central Nepal</a:t>
            </a:r>
          </a:p>
        </p:txBody>
      </p:sp>
      <p:sp>
        <p:nvSpPr>
          <p:cNvPr id="297" name="How are these along-strike changes formed?"/>
          <p:cNvSpPr txBox="1"/>
          <p:nvPr/>
        </p:nvSpPr>
        <p:spPr>
          <a:xfrm>
            <a:off x="241300" y="275166"/>
            <a:ext cx="15706891" cy="2534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170">
                <a:solidFill>
                  <a:srgbClr val="FFFFFF"/>
                </a:solidFill>
              </a:defRPr>
            </a:lvl1pPr>
          </a:lstStyle>
          <a:p>
            <a:r>
              <a:t>How are these along-strike changes formed?</a:t>
            </a:r>
          </a:p>
        </p:txBody>
      </p:sp>
      <p:sp>
        <p:nvSpPr>
          <p:cNvPr id="298" name="Line"/>
          <p:cNvSpPr/>
          <p:nvPr/>
        </p:nvSpPr>
        <p:spPr>
          <a:xfrm flipH="1">
            <a:off x="11344291" y="7208130"/>
            <a:ext cx="2805975" cy="1158300"/>
          </a:xfrm>
          <a:prstGeom prst="line">
            <a:avLst/>
          </a:prstGeom>
          <a:ln w="25400">
            <a:solidFill>
              <a:srgbClr val="000000"/>
            </a:solidFill>
            <a:miter lim="400000"/>
            <a:headEnd type="triangle" len="sm"/>
            <a:tailEnd type="triangle"/>
          </a:ln>
        </p:spPr>
        <p:txBody>
          <a:bodyPr lIns="50800" tIns="50800" rIns="50800" bIns="50800" anchor="ctr"/>
          <a:lstStyle/>
          <a:p>
            <a:endParaRPr/>
          </a:p>
        </p:txBody>
      </p:sp>
      <p:pic>
        <p:nvPicPr>
          <p:cNvPr id="299" name="Fig5C_Figure3D_Revised.pdf" descr="Fig5C_Figure3D_Revised.pdf"/>
          <p:cNvPicPr>
            <a:picLocks noChangeAspect="1"/>
          </p:cNvPicPr>
          <p:nvPr/>
        </p:nvPicPr>
        <p:blipFill>
          <a:blip r:embed="rId4"/>
          <a:srcRect t="4733" b="40106"/>
          <a:stretch>
            <a:fillRect/>
          </a:stretch>
        </p:blipFill>
        <p:spPr>
          <a:xfrm>
            <a:off x="-483890" y="6308631"/>
            <a:ext cx="14295416" cy="6620489"/>
          </a:xfrm>
          <a:prstGeom prst="rect">
            <a:avLst/>
          </a:prstGeom>
          <a:ln w="12700">
            <a:miter lim="400000"/>
          </a:ln>
        </p:spPr>
      </p:pic>
      <p:pic>
        <p:nvPicPr>
          <p:cNvPr id="300" name="Oval Oval" descr="Oval Oval"/>
          <p:cNvPicPr>
            <a:picLocks/>
          </p:cNvPicPr>
          <p:nvPr/>
        </p:nvPicPr>
        <p:blipFill>
          <a:blip r:embed="rId5"/>
          <a:stretch>
            <a:fillRect/>
          </a:stretch>
        </p:blipFill>
        <p:spPr>
          <a:xfrm rot="20473321">
            <a:off x="7066986" y="8761342"/>
            <a:ext cx="1430089" cy="678984"/>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00"/>
                                        </p:tgtEl>
                                        <p:attrNameLst>
                                          <p:attrName>style.visibility</p:attrName>
                                        </p:attrNameLst>
                                      </p:cBhvr>
                                      <p:to>
                                        <p:strVal val="visible"/>
                                      </p:to>
                                    </p:set>
                                    <p:animEffect transition="in" filter="dissolve">
                                      <p:cBhvr>
                                        <p:cTn id="7" dur="5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1" animBg="1" advAuto="0"/>
    </p:bldLst>
  </p:timing>
</p:sld>
</file>

<file path=ppt/theme/theme1.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1443</Words>
  <Application>Microsoft Macintosh PowerPoint</Application>
  <PresentationFormat>Custom</PresentationFormat>
  <Paragraphs>98</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Helvetica</vt:lpstr>
      <vt:lpstr>Helvetica Neue</vt:lpstr>
      <vt:lpstr>Helvetica Neue Medium</vt:lpstr>
      <vt:lpstr>Times Roman</vt:lpstr>
      <vt:lpstr>30_BasicColor</vt:lpstr>
      <vt:lpstr>PowerPoint Presentation</vt:lpstr>
      <vt:lpstr>Geometric models for the Gorkha rupture</vt:lpstr>
      <vt:lpstr>Evidence for a lateral structure in central Nepal</vt:lpstr>
      <vt:lpstr>Across-strike geometries along central Nepal</vt:lpstr>
      <vt:lpstr>Geometry of the MHT ramp in central Nepal</vt:lpstr>
      <vt:lpstr>Kinematic sequence in central Nepal</vt:lpstr>
      <vt:lpstr>Kinematic sequence in central Nepal</vt:lpstr>
      <vt:lpstr>Kinematic sequence in central Nepal</vt:lpstr>
      <vt:lpstr>Kinematic sequence in central Nepal</vt:lpstr>
      <vt:lpstr>Kinematic sequence in central Nepal</vt:lpstr>
      <vt:lpstr>Kinematic sequence in central Nepal</vt:lpstr>
      <vt:lpstr>Geometry of the MHT ramp in central Nepal</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Ghoshal, Suryodoy</cp:lastModifiedBy>
  <cp:revision>3</cp:revision>
  <dcterms:modified xsi:type="dcterms:W3CDTF">2022-05-23T21:32:58Z</dcterms:modified>
</cp:coreProperties>
</file>