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8"/>
  </p:notesMasterIdLst>
  <p:sldIdLst>
    <p:sldId id="256" r:id="rId3"/>
    <p:sldId id="264" r:id="rId4"/>
    <p:sldId id="265" r:id="rId5"/>
    <p:sldId id="260" r:id="rId6"/>
    <p:sldId id="266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0A6"/>
    <a:srgbClr val="B9B9B9"/>
    <a:srgbClr val="8FCFFF"/>
    <a:srgbClr val="2451A0"/>
    <a:srgbClr val="666699"/>
    <a:srgbClr val="BEBED4"/>
    <a:srgbClr val="000000"/>
    <a:srgbClr val="C8EFF0"/>
    <a:srgbClr val="CEF1F2"/>
    <a:srgbClr val="AF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99FF23-0756-4341-A81A-1BD2854E3109}">
  <a:tblStyle styleId="{9299FF23-0756-4341-A81A-1BD2854E31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34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a604eb919_0_3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2a604eb919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c5a88db8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c5a88db8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43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c5a88db8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c5a88db8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5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288" y="141685"/>
            <a:ext cx="91296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0A6"/>
              </a:buClr>
              <a:buSzPts val="2800"/>
              <a:buFont typeface="Helvetica Neue"/>
              <a:buNone/>
              <a:defRPr sz="2800">
                <a:solidFill>
                  <a:srgbClr val="1A60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54" name="Google Shape;54;p13" descr="logo cmc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3113" y="4731544"/>
            <a:ext cx="266700" cy="270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0" y="4893469"/>
            <a:ext cx="8244000" cy="0"/>
          </a:xfrm>
          <a:prstGeom prst="straightConnector1">
            <a:avLst/>
          </a:prstGeom>
          <a:noFill/>
          <a:ln w="25400" cap="flat" cmpd="sng">
            <a:solidFill>
              <a:srgbClr val="1A60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0" y="692113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1A60A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3"/>
          <p:cNvSpPr/>
          <p:nvPr/>
        </p:nvSpPr>
        <p:spPr>
          <a:xfrm>
            <a:off x="0" y="0"/>
            <a:ext cx="9144000" cy="141900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bg>
      <p:bgPr>
        <a:solidFill>
          <a:srgbClr val="1A60A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457200" y="50065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472582" y="1631497"/>
            <a:ext cx="64008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1060711" y="2928782"/>
            <a:ext cx="3014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5556145" y="2943001"/>
            <a:ext cx="3014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4"/>
          </p:nvPr>
        </p:nvSpPr>
        <p:spPr>
          <a:xfrm>
            <a:off x="5556897" y="3441200"/>
            <a:ext cx="3014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0" i="1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/>
          <p:nvPr/>
        </p:nvSpPr>
        <p:spPr>
          <a:xfrm>
            <a:off x="0" y="4151767"/>
            <a:ext cx="9144000" cy="99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6" descr="logo cmc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655" y="4264198"/>
            <a:ext cx="2106215" cy="75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ctrTitle"/>
          </p:nvPr>
        </p:nvSpPr>
        <p:spPr>
          <a:xfrm>
            <a:off x="2229625" y="1033050"/>
            <a:ext cx="68079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 dirty="0">
                <a:latin typeface="Calibri"/>
                <a:ea typeface="Calibri"/>
                <a:cs typeface="Calibri"/>
                <a:sym typeface="Calibri"/>
              </a:rPr>
              <a:t>Seasonal forecasts for hydropower: downscaling of precipitation in </a:t>
            </a:r>
            <a:endParaRPr sz="27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 dirty="0">
                <a:latin typeface="Calibri"/>
                <a:ea typeface="Calibri"/>
                <a:cs typeface="Calibri"/>
                <a:sym typeface="Calibri"/>
              </a:rPr>
              <a:t>South American basins</a:t>
            </a:r>
            <a:endParaRPr sz="27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endParaRPr b="1" dirty="0"/>
          </a:p>
        </p:txBody>
      </p:sp>
      <p:sp>
        <p:nvSpPr>
          <p:cNvPr id="117" name="Google Shape;117;p27"/>
          <p:cNvSpPr txBox="1"/>
          <p:nvPr/>
        </p:nvSpPr>
        <p:spPr>
          <a:xfrm>
            <a:off x="1656900" y="2405199"/>
            <a:ext cx="7380625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Verónica Torralba</a:t>
            </a:r>
            <a:r>
              <a:rPr lang="en-GB" sz="1500" b="1" u="sng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GB" sz="15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(veronica.torralba@cmcc.it)</a:t>
            </a:r>
            <a:endParaRPr sz="15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Stefano Materia</a:t>
            </a:r>
            <a:r>
              <a:rPr lang="en-GB" sz="1400" baseline="30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M. Carmen Álvarez-Castro</a:t>
            </a:r>
            <a:r>
              <a:rPr lang="en-GB" sz="1200" baseline="30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Paolo Bonetti</a:t>
            </a:r>
            <a:r>
              <a:rPr lang="en-GB" sz="1200" baseline="30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3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Alberto Maria Metelli</a:t>
            </a:r>
            <a:r>
              <a:rPr lang="en-GB" sz="1200" baseline="30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Marcello Restelli</a:t>
            </a:r>
            <a:r>
              <a:rPr lang="en-GB" sz="1200" baseline="30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and Silvio Gualdi</a:t>
            </a:r>
            <a:r>
              <a:rPr lang="en-GB" sz="1200" baseline="30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3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26" y="4204996"/>
            <a:ext cx="2707826" cy="80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 descr="Hydropower vs wind energy – securing the world's electricity supp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125" y="618525"/>
            <a:ext cx="2830500" cy="2742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0" name="Google Shape;120;p27"/>
          <p:cNvCxnSpPr/>
          <p:nvPr/>
        </p:nvCxnSpPr>
        <p:spPr>
          <a:xfrm rot="10800000" flipH="1">
            <a:off x="2982800" y="2175400"/>
            <a:ext cx="6069600" cy="14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7"/>
          <p:cNvSpPr txBox="1">
            <a:spLocks noGrp="1"/>
          </p:cNvSpPr>
          <p:nvPr>
            <p:ph type="body" idx="4"/>
          </p:nvPr>
        </p:nvSpPr>
        <p:spPr>
          <a:xfrm>
            <a:off x="6674498" y="4897670"/>
            <a:ext cx="1415905" cy="55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2200"/>
              <a:buNone/>
            </a:pPr>
            <a:r>
              <a:rPr lang="en-GB" sz="1200" b="1" dirty="0">
                <a:solidFill>
                  <a:srgbClr val="E36C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Vienna, May 2022</a:t>
            </a:r>
            <a:endParaRPr sz="1200" b="1" dirty="0">
              <a:solidFill>
                <a:srgbClr val="E36C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4"/>
          </p:nvPr>
        </p:nvSpPr>
        <p:spPr>
          <a:xfrm>
            <a:off x="420775" y="4871684"/>
            <a:ext cx="361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2200"/>
              <a:buNone/>
            </a:pPr>
            <a:r>
              <a:rPr lang="en-GB" sz="1300" b="1" i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CL2.1 Climate Services: Underpinning Science</a:t>
            </a:r>
            <a:endParaRPr sz="1300" b="1" i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1B0C30-B555-283F-A5F1-4392A7227CF6}"/>
              </a:ext>
            </a:extLst>
          </p:cNvPr>
          <p:cNvSpPr txBox="1"/>
          <p:nvPr/>
        </p:nvSpPr>
        <p:spPr>
          <a:xfrm>
            <a:off x="4354283" y="3342445"/>
            <a:ext cx="463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b="0" i="0" baseline="30000" dirty="0">
                <a:solidFill>
                  <a:srgbClr val="8FC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b="0" i="0" dirty="0">
                <a:solidFill>
                  <a:srgbClr val="8FC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CMCC- Centro Euro-Mediterraneo sui Cambiamenti Climatici</a:t>
            </a:r>
          </a:p>
          <a:p>
            <a:pPr algn="r"/>
            <a:r>
              <a:rPr lang="it-IT" b="0" i="0" baseline="30000" dirty="0">
                <a:solidFill>
                  <a:srgbClr val="8FC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b="0" i="0" dirty="0">
                <a:solidFill>
                  <a:srgbClr val="8FC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Politecnico di Milano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14288" y="141685"/>
            <a:ext cx="9129600" cy="5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Climate services for hydropower and water management</a:t>
            </a:r>
            <a:endParaRPr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A3562B5-967F-E9F2-ACB2-B70DFFBDB160}"/>
              </a:ext>
            </a:extLst>
          </p:cNvPr>
          <p:cNvGrpSpPr/>
          <p:nvPr/>
        </p:nvGrpSpPr>
        <p:grpSpPr>
          <a:xfrm>
            <a:off x="7287269" y="923170"/>
            <a:ext cx="1856731" cy="3530078"/>
            <a:chOff x="7283034" y="1136232"/>
            <a:chExt cx="1856731" cy="3530078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3ACBFB9-EE4C-DD9C-407B-6C7FD129FF46}"/>
                </a:ext>
              </a:extLst>
            </p:cNvPr>
            <p:cNvGrpSpPr/>
            <p:nvPr/>
          </p:nvGrpSpPr>
          <p:grpSpPr>
            <a:xfrm>
              <a:off x="7283034" y="1136232"/>
              <a:ext cx="1768423" cy="3530078"/>
              <a:chOff x="7283034" y="1136232"/>
              <a:chExt cx="1768423" cy="3530078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74FD20FC-E6C1-1DA5-315B-76CBC66ED49B}"/>
                  </a:ext>
                </a:extLst>
              </p:cNvPr>
              <p:cNvSpPr/>
              <p:nvPr/>
            </p:nvSpPr>
            <p:spPr>
              <a:xfrm>
                <a:off x="7587868" y="1250306"/>
                <a:ext cx="1463589" cy="33019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B9B9B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Triángulo isósceles 25">
                <a:extLst>
                  <a:ext uri="{FF2B5EF4-FFF2-40B4-BE49-F238E27FC236}">
                    <a16:creationId xmlns:a16="http://schemas.microsoft.com/office/drawing/2014/main" id="{7F48A8E6-3618-3050-62C0-2E5107C52880}"/>
                  </a:ext>
                </a:extLst>
              </p:cNvPr>
              <p:cNvSpPr/>
              <p:nvPr/>
            </p:nvSpPr>
            <p:spPr>
              <a:xfrm rot="5400000">
                <a:off x="5643236" y="2776030"/>
                <a:ext cx="3530078" cy="250481"/>
              </a:xfrm>
              <a:prstGeom prst="triangl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Google Shape;139;p29"/>
              <p:cNvSpPr txBox="1"/>
              <p:nvPr/>
            </p:nvSpPr>
            <p:spPr>
              <a:xfrm>
                <a:off x="7582641" y="1250306"/>
                <a:ext cx="1461170" cy="435923"/>
              </a:xfrm>
              <a:prstGeom prst="rect">
                <a:avLst/>
              </a:prstGeom>
              <a:solidFill>
                <a:srgbClr val="2451A0"/>
              </a:solidFill>
              <a:ln>
                <a:solidFill>
                  <a:srgbClr val="2451A0"/>
                </a:solidFill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33" b="1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Hybrid model</a:t>
                </a:r>
                <a:endParaRPr sz="12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5D5482F-CBCD-B037-2E16-81EE44172B70}"/>
                </a:ext>
              </a:extLst>
            </p:cNvPr>
            <p:cNvSpPr txBox="1"/>
            <p:nvPr/>
          </p:nvSpPr>
          <p:spPr>
            <a:xfrm>
              <a:off x="7676176" y="1979376"/>
              <a:ext cx="1463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To exploit the empirical SST- precipitation relationship and the SST seasonal forecasts for the generation of high-resolution forecasts of precipitation seasonal forecasts in specific basins. 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C2C67A2-E851-BC35-AD43-60721A6EE180}"/>
              </a:ext>
            </a:extLst>
          </p:cNvPr>
          <p:cNvGrpSpPr/>
          <p:nvPr/>
        </p:nvGrpSpPr>
        <p:grpSpPr>
          <a:xfrm>
            <a:off x="4869785" y="901957"/>
            <a:ext cx="3099779" cy="3741447"/>
            <a:chOff x="4839364" y="1101009"/>
            <a:chExt cx="3099779" cy="3741447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EF4CA7A4-1E35-D3C8-F362-7EB40E88080E}"/>
                </a:ext>
              </a:extLst>
            </p:cNvPr>
            <p:cNvGrpSpPr/>
            <p:nvPr/>
          </p:nvGrpSpPr>
          <p:grpSpPr>
            <a:xfrm>
              <a:off x="4945980" y="2132213"/>
              <a:ext cx="2993163" cy="974869"/>
              <a:chOff x="4945980" y="2132213"/>
              <a:chExt cx="2993163" cy="974869"/>
            </a:xfrm>
          </p:grpSpPr>
          <p:pic>
            <p:nvPicPr>
              <p:cNvPr id="145" name="Google Shape;145;p29"/>
              <p:cNvPicPr preferRelativeResize="0"/>
              <p:nvPr/>
            </p:nvPicPr>
            <p:blipFill rotWithShape="1">
              <a:blip r:embed="rId3">
                <a:alphaModFix/>
              </a:blip>
              <a:srcRect l="9362" t="49942" b="25092"/>
              <a:stretch/>
            </p:blipFill>
            <p:spPr>
              <a:xfrm>
                <a:off x="4954963" y="2132213"/>
                <a:ext cx="2167053" cy="8363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21CD01E-C778-CB38-657B-7AAA36D9377F}"/>
                  </a:ext>
                </a:extLst>
              </p:cNvPr>
              <p:cNvSpPr/>
              <p:nvPr/>
            </p:nvSpPr>
            <p:spPr>
              <a:xfrm>
                <a:off x="4945980" y="2132213"/>
                <a:ext cx="2176036" cy="945839"/>
              </a:xfrm>
              <a:prstGeom prst="rect">
                <a:avLst/>
              </a:prstGeom>
              <a:noFill/>
              <a:ln w="31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7D73FAB9-F744-B273-FD29-16868967E707}"/>
                  </a:ext>
                </a:extLst>
              </p:cNvPr>
              <p:cNvSpPr txBox="1"/>
              <p:nvPr/>
            </p:nvSpPr>
            <p:spPr>
              <a:xfrm>
                <a:off x="5631562" y="2922416"/>
                <a:ext cx="230758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i="1" dirty="0">
                    <a:solidFill>
                      <a:schemeClr val="accent3">
                        <a:lumMod val="50000"/>
                      </a:schemeClr>
                    </a:solidFill>
                  </a:rPr>
                  <a:t>Cai et al. 2020</a:t>
                </a: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754B8D4-1A25-4834-905B-C524C45CCF76}"/>
                </a:ext>
              </a:extLst>
            </p:cNvPr>
            <p:cNvGrpSpPr/>
            <p:nvPr/>
          </p:nvGrpSpPr>
          <p:grpSpPr>
            <a:xfrm>
              <a:off x="4839364" y="1101009"/>
              <a:ext cx="2506432" cy="3741447"/>
              <a:chOff x="4839364" y="1101009"/>
              <a:chExt cx="2506432" cy="3741447"/>
            </a:xfrm>
          </p:grpSpPr>
          <p:sp>
            <p:nvSpPr>
              <p:cNvPr id="138" name="Google Shape;138;p29"/>
              <p:cNvSpPr txBox="1"/>
              <p:nvPr/>
            </p:nvSpPr>
            <p:spPr>
              <a:xfrm>
                <a:off x="4915395" y="1404619"/>
                <a:ext cx="2271300" cy="2215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Precipitation in South America is strongly related to the SST  conditions. 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Seasonal forecast systems provide skilful SST predictions.</a:t>
                </a:r>
                <a:r>
                  <a:rPr lang="en-GB" sz="1200" dirty="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200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C3A12B8F-4FCC-0016-BB9E-0719713AE4CD}"/>
                  </a:ext>
                </a:extLst>
              </p:cNvPr>
              <p:cNvSpPr/>
              <p:nvPr/>
            </p:nvSpPr>
            <p:spPr>
              <a:xfrm>
                <a:off x="4839670" y="1364381"/>
                <a:ext cx="2386593" cy="3478075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F3E5DAF-3613-C5A0-A4C1-822CBD237426}"/>
                  </a:ext>
                </a:extLst>
              </p:cNvPr>
              <p:cNvSpPr txBox="1"/>
              <p:nvPr/>
            </p:nvSpPr>
            <p:spPr>
              <a:xfrm>
                <a:off x="5038215" y="4548974"/>
                <a:ext cx="2307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i="1" dirty="0">
                    <a:solidFill>
                      <a:schemeClr val="accent3">
                        <a:lumMod val="50000"/>
                      </a:schemeClr>
                    </a:solidFill>
                  </a:rPr>
                  <a:t>CMCCSPS35  Ensemble mean correlation for the SST seasonal forecasts in AMJ.  (start date: March).  . </a:t>
                </a:r>
              </a:p>
            </p:txBody>
          </p:sp>
          <p:sp>
            <p:nvSpPr>
              <p:cNvPr id="37" name="Google Shape;144;p29">
                <a:extLst>
                  <a:ext uri="{FF2B5EF4-FFF2-40B4-BE49-F238E27FC236}">
                    <a16:creationId xmlns:a16="http://schemas.microsoft.com/office/drawing/2014/main" id="{7F05DADF-1A27-24EB-ABD7-C48D66204D8F}"/>
                  </a:ext>
                </a:extLst>
              </p:cNvPr>
              <p:cNvSpPr/>
              <p:nvPr/>
            </p:nvSpPr>
            <p:spPr>
              <a:xfrm>
                <a:off x="4839364" y="1101009"/>
                <a:ext cx="2395224" cy="358173"/>
              </a:xfrm>
              <a:prstGeom prst="roundRect">
                <a:avLst/>
              </a:prstGeom>
              <a:solidFill>
                <a:srgbClr val="2451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81625" tIns="40800" rIns="81625" bIns="408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33" b="1" dirty="0" err="1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Previous</a:t>
                </a:r>
                <a:r>
                  <a:rPr lang="es-ES" sz="1633" b="1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ES" sz="1633" b="1" dirty="0" err="1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knowledge</a:t>
                </a:r>
                <a:endParaRPr sz="1633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3689AC6E-72D1-46CE-E831-4EC6CE8BF1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50"/>
              <a:stretch/>
            </p:blipFill>
            <p:spPr bwMode="auto">
              <a:xfrm>
                <a:off x="5144495" y="3528863"/>
                <a:ext cx="1638292" cy="1043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CF3E7B8-6D60-5552-8528-DDB8183F3290}"/>
              </a:ext>
            </a:extLst>
          </p:cNvPr>
          <p:cNvGrpSpPr/>
          <p:nvPr/>
        </p:nvGrpSpPr>
        <p:grpSpPr>
          <a:xfrm>
            <a:off x="62951" y="893924"/>
            <a:ext cx="2654549" cy="3749480"/>
            <a:chOff x="61759" y="893925"/>
            <a:chExt cx="2654549" cy="374948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E6F41E0-97E7-4103-2F8D-60B5AE2152BF}"/>
                </a:ext>
              </a:extLst>
            </p:cNvPr>
            <p:cNvGrpSpPr/>
            <p:nvPr/>
          </p:nvGrpSpPr>
          <p:grpSpPr>
            <a:xfrm>
              <a:off x="61759" y="893925"/>
              <a:ext cx="2399184" cy="3749480"/>
              <a:chOff x="61759" y="1092976"/>
              <a:chExt cx="2399184" cy="3588495"/>
            </a:xfrm>
          </p:grpSpPr>
          <p:sp>
            <p:nvSpPr>
              <p:cNvPr id="136" name="Google Shape;136;p29"/>
              <p:cNvSpPr txBox="1"/>
              <p:nvPr/>
            </p:nvSpPr>
            <p:spPr>
              <a:xfrm>
                <a:off x="110885" y="1408721"/>
                <a:ext cx="2282400" cy="22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recent expansion of the hydropower capacity in </a:t>
                </a:r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South American regions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has raised the interest of this sector in </a:t>
                </a:r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climate information at seasonal time scales 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 can be used to anticipate persistent precipitation anomalies (e.g. meteorological droughts) over</a:t>
                </a:r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specific basins.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3DBBAE84-F0B7-25E3-ED0B-9A652A16EE7F}"/>
                  </a:ext>
                </a:extLst>
              </p:cNvPr>
              <p:cNvGrpSpPr/>
              <p:nvPr/>
            </p:nvGrpSpPr>
            <p:grpSpPr>
              <a:xfrm>
                <a:off x="94105" y="3482224"/>
                <a:ext cx="2221912" cy="1017255"/>
                <a:chOff x="4653776" y="1144859"/>
                <a:chExt cx="2996275" cy="1322813"/>
              </a:xfrm>
            </p:grpSpPr>
            <p:pic>
              <p:nvPicPr>
                <p:cNvPr id="15" name="Google Shape;140;p29">
                  <a:extLst>
                    <a:ext uri="{FF2B5EF4-FFF2-40B4-BE49-F238E27FC236}">
                      <a16:creationId xmlns:a16="http://schemas.microsoft.com/office/drawing/2014/main" id="{5CF5E838-BC4B-EC93-E1E5-BC07AAE11DF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45855"/>
                <a:stretch/>
              </p:blipFill>
              <p:spPr>
                <a:xfrm>
                  <a:off x="4653776" y="1144859"/>
                  <a:ext cx="2147925" cy="13228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6EAB1599-99BB-4AB8-D6C6-E350C1074407}"/>
                    </a:ext>
                  </a:extLst>
                </p:cNvPr>
                <p:cNvSpPr/>
                <p:nvPr/>
              </p:nvSpPr>
              <p:spPr>
                <a:xfrm>
                  <a:off x="6072390" y="1821366"/>
                  <a:ext cx="261504" cy="319668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7" name="Conector recto 16">
                  <a:extLst>
                    <a:ext uri="{FF2B5EF4-FFF2-40B4-BE49-F238E27FC236}">
                      <a16:creationId xmlns:a16="http://schemas.microsoft.com/office/drawing/2014/main" id="{2C3E0ECC-C9FE-7E72-CF90-4F359C1728BD}"/>
                    </a:ext>
                  </a:extLst>
                </p:cNvPr>
                <p:cNvCxnSpPr/>
                <p:nvPr/>
              </p:nvCxnSpPr>
              <p:spPr>
                <a:xfrm flipV="1">
                  <a:off x="6333894" y="1519707"/>
                  <a:ext cx="1296838" cy="301659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17">
                  <a:extLst>
                    <a:ext uri="{FF2B5EF4-FFF2-40B4-BE49-F238E27FC236}">
                      <a16:creationId xmlns:a16="http://schemas.microsoft.com/office/drawing/2014/main" id="{8048495A-BD0F-E82A-F96C-D70C8426E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3894" y="2149859"/>
                  <a:ext cx="1316157" cy="161899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8FCD3727-2C41-7F16-820B-C1C97A13C1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2390" y="2149859"/>
                  <a:ext cx="901520" cy="17072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19">
                  <a:extLst>
                    <a:ext uri="{FF2B5EF4-FFF2-40B4-BE49-F238E27FC236}">
                      <a16:creationId xmlns:a16="http://schemas.microsoft.com/office/drawing/2014/main" id="{DCB49D84-D90F-C882-7DB6-BC81E4F10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0452" y="1510882"/>
                  <a:ext cx="864139" cy="329547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" name="Google Shape;140;p29">
                  <a:extLst>
                    <a:ext uri="{FF2B5EF4-FFF2-40B4-BE49-F238E27FC236}">
                      <a16:creationId xmlns:a16="http://schemas.microsoft.com/office/drawing/2014/main" id="{2C4AC71D-2868-DE10-FCB9-521C438FE33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66964" t="28298" r="21260" b="60214"/>
                <a:stretch/>
              </p:blipFill>
              <p:spPr>
                <a:xfrm>
                  <a:off x="6973910" y="1519707"/>
                  <a:ext cx="656822" cy="792051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</p:pic>
            <p:sp>
              <p:nvSpPr>
                <p:cNvPr id="22" name="Rectángulo 21">
                  <a:extLst>
                    <a:ext uri="{FF2B5EF4-FFF2-40B4-BE49-F238E27FC236}">
                      <a16:creationId xmlns:a16="http://schemas.microsoft.com/office/drawing/2014/main" id="{3003DEAA-91E5-0D85-7B06-EC7701594CE1}"/>
                    </a:ext>
                  </a:extLst>
                </p:cNvPr>
                <p:cNvSpPr/>
                <p:nvPr/>
              </p:nvSpPr>
              <p:spPr>
                <a:xfrm>
                  <a:off x="4659387" y="1183651"/>
                  <a:ext cx="160986" cy="1545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5C1FFFE-8024-67D7-6ADC-2FB6E559B037}"/>
                  </a:ext>
                </a:extLst>
              </p:cNvPr>
              <p:cNvSpPr/>
              <p:nvPr/>
            </p:nvSpPr>
            <p:spPr>
              <a:xfrm>
                <a:off x="65720" y="1374840"/>
                <a:ext cx="2395223" cy="3306631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4" name="Google Shape;144;p29"/>
              <p:cNvSpPr/>
              <p:nvPr/>
            </p:nvSpPr>
            <p:spPr>
              <a:xfrm>
                <a:off x="61759" y="1092976"/>
                <a:ext cx="2395224" cy="358173"/>
              </a:xfrm>
              <a:prstGeom prst="roundRect">
                <a:avLst/>
              </a:prstGeom>
              <a:solidFill>
                <a:srgbClr val="2451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81625" tIns="40800" rIns="81625" bIns="408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33" b="1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Specific users’ needs</a:t>
                </a:r>
                <a:endParaRPr sz="1633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98081BD8-96E3-B39E-308B-C8B9CCDD82A2}"/>
                </a:ext>
              </a:extLst>
            </p:cNvPr>
            <p:cNvSpPr txBox="1"/>
            <p:nvPr/>
          </p:nvSpPr>
          <p:spPr>
            <a:xfrm>
              <a:off x="408727" y="4441811"/>
              <a:ext cx="230758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i="1" dirty="0">
                  <a:solidFill>
                    <a:schemeClr val="accent3">
                      <a:lumMod val="50000"/>
                    </a:schemeClr>
                  </a:solidFill>
                </a:rPr>
                <a:t>Brazilian basin selected for this study.  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F6271A4-98A3-4BCD-DAC8-68E33FA7C9D5}"/>
              </a:ext>
            </a:extLst>
          </p:cNvPr>
          <p:cNvGrpSpPr/>
          <p:nvPr/>
        </p:nvGrpSpPr>
        <p:grpSpPr>
          <a:xfrm>
            <a:off x="2501703" y="894026"/>
            <a:ext cx="2425453" cy="3779935"/>
            <a:chOff x="2501703" y="894026"/>
            <a:chExt cx="2425453" cy="3779935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94228C16-4BFB-9A34-B7E3-71BFCEA9B1B6}"/>
                </a:ext>
              </a:extLst>
            </p:cNvPr>
            <p:cNvGrpSpPr/>
            <p:nvPr/>
          </p:nvGrpSpPr>
          <p:grpSpPr>
            <a:xfrm>
              <a:off x="2501703" y="894026"/>
              <a:ext cx="2287857" cy="3749378"/>
              <a:chOff x="2501703" y="1093078"/>
              <a:chExt cx="2287857" cy="3749378"/>
            </a:xfrm>
          </p:grpSpPr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98D5A9A7-A61E-A0AF-28EB-F858FA0C948C}"/>
                  </a:ext>
                </a:extLst>
              </p:cNvPr>
              <p:cNvGrpSpPr/>
              <p:nvPr/>
            </p:nvGrpSpPr>
            <p:grpSpPr>
              <a:xfrm>
                <a:off x="4112045" y="3027196"/>
                <a:ext cx="322813" cy="1553893"/>
                <a:chOff x="3981395" y="2441733"/>
                <a:chExt cx="412580" cy="2071877"/>
              </a:xfrm>
            </p:grpSpPr>
            <p:sp>
              <p:nvSpPr>
                <p:cNvPr id="30" name="Google Shape;194;p31">
                  <a:extLst>
                    <a:ext uri="{FF2B5EF4-FFF2-40B4-BE49-F238E27FC236}">
                      <a16:creationId xmlns:a16="http://schemas.microsoft.com/office/drawing/2014/main" id="{8164D288-56EB-3EF0-11D2-3F4CDCD2332E}"/>
                    </a:ext>
                  </a:extLst>
                </p:cNvPr>
                <p:cNvSpPr txBox="1"/>
                <p:nvPr/>
              </p:nvSpPr>
              <p:spPr>
                <a:xfrm rot="16200000">
                  <a:off x="3824944" y="2598184"/>
                  <a:ext cx="713100" cy="4001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Drier (%)</a:t>
                  </a:r>
                  <a:endParaRPr sz="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Google Shape;195;p31">
                  <a:extLst>
                    <a:ext uri="{FF2B5EF4-FFF2-40B4-BE49-F238E27FC236}">
                      <a16:creationId xmlns:a16="http://schemas.microsoft.com/office/drawing/2014/main" id="{73F213A7-32A3-22A8-B5EB-82D71BCB6C69}"/>
                    </a:ext>
                  </a:extLst>
                </p:cNvPr>
                <p:cNvSpPr txBox="1"/>
                <p:nvPr/>
              </p:nvSpPr>
              <p:spPr>
                <a:xfrm rot="16200000">
                  <a:off x="3792174" y="3225359"/>
                  <a:ext cx="803401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Normal(%)</a:t>
                  </a:r>
                  <a:endParaRPr sz="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oogle Shape;196;p31">
                  <a:extLst>
                    <a:ext uri="{FF2B5EF4-FFF2-40B4-BE49-F238E27FC236}">
                      <a16:creationId xmlns:a16="http://schemas.microsoft.com/office/drawing/2014/main" id="{42C12288-0297-3C6B-E733-BA9C6E372CE3}"/>
                    </a:ext>
                  </a:extLst>
                </p:cNvPr>
                <p:cNvSpPr txBox="1"/>
                <p:nvPr/>
              </p:nvSpPr>
              <p:spPr>
                <a:xfrm rot="16200000">
                  <a:off x="3722827" y="3850410"/>
                  <a:ext cx="926203" cy="4001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Wetter (%)</a:t>
                  </a:r>
                  <a:endParaRPr sz="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A5ED6303-318E-39E9-BD63-DD369462952B}"/>
                  </a:ext>
                </a:extLst>
              </p:cNvPr>
              <p:cNvGrpSpPr/>
              <p:nvPr/>
            </p:nvGrpSpPr>
            <p:grpSpPr>
              <a:xfrm>
                <a:off x="2501703" y="1093078"/>
                <a:ext cx="2287857" cy="3749378"/>
                <a:chOff x="2501703" y="1093078"/>
                <a:chExt cx="2287857" cy="3749378"/>
              </a:xfrm>
            </p:grpSpPr>
            <p:grpSp>
              <p:nvGrpSpPr>
                <p:cNvPr id="9" name="Grupo 8">
                  <a:extLst>
                    <a:ext uri="{FF2B5EF4-FFF2-40B4-BE49-F238E27FC236}">
                      <a16:creationId xmlns:a16="http://schemas.microsoft.com/office/drawing/2014/main" id="{AEA4893C-78F3-829C-06BF-0A869580733D}"/>
                    </a:ext>
                  </a:extLst>
                </p:cNvPr>
                <p:cNvGrpSpPr/>
                <p:nvPr/>
              </p:nvGrpSpPr>
              <p:grpSpPr>
                <a:xfrm>
                  <a:off x="2501703" y="1388732"/>
                  <a:ext cx="2287857" cy="3453724"/>
                  <a:chOff x="2501703" y="1388732"/>
                  <a:chExt cx="2287857" cy="3453724"/>
                </a:xfrm>
              </p:grpSpPr>
              <p:sp>
                <p:nvSpPr>
                  <p:cNvPr id="137" name="Google Shape;137;p29"/>
                  <p:cNvSpPr/>
                  <p:nvPr/>
                </p:nvSpPr>
                <p:spPr>
                  <a:xfrm>
                    <a:off x="2533339" y="1463472"/>
                    <a:ext cx="2210006" cy="512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81625" tIns="40800" rIns="81625" bIns="40800" anchor="t" anchorCtr="0">
                    <a:noAutofit/>
                  </a:bodyPr>
                  <a:lstStyle/>
                  <a:p>
                    <a:pPr marL="0" marR="0" lvl="0" indent="0" algn="just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State-of-the-art dynamical seasonal forecasts systems show limitations in producing seasonal forecasts precipitation of:</a:t>
                    </a:r>
                  </a:p>
                  <a:p>
                    <a:pPr marL="0" marR="0" lvl="0" indent="0" algn="just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n-US" sz="120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171450" marR="0" lvl="0" indent="-171450" algn="just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High spatial r</a:t>
                    </a:r>
                    <a:r>
                      <a:rPr lang="en-US" sz="120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esolution</a:t>
                    </a:r>
                  </a:p>
                  <a:p>
                    <a:pPr marL="171450" marR="0" lvl="0" indent="-171450" algn="just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Sufficient forecast quality (systematic errors, skillful</a:t>
                    </a:r>
                    <a:r>
                      <a:rPr lang="en-US" sz="120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and reliable)</a:t>
                    </a:r>
                  </a:p>
                  <a:p>
                    <a:pPr marL="0" marR="0" lvl="0" indent="0" algn="just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Rectángulo 23">
                    <a:extLst>
                      <a:ext uri="{FF2B5EF4-FFF2-40B4-BE49-F238E27FC236}">
                        <a16:creationId xmlns:a16="http://schemas.microsoft.com/office/drawing/2014/main" id="{98434745-8508-1BFC-A707-22A2B3E69ADF}"/>
                      </a:ext>
                    </a:extLst>
                  </p:cNvPr>
                  <p:cNvSpPr/>
                  <p:nvPr/>
                </p:nvSpPr>
                <p:spPr>
                  <a:xfrm>
                    <a:off x="2501703" y="1388732"/>
                    <a:ext cx="2287857" cy="345372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" name="Grupo 1">
                    <a:extLst>
                      <a:ext uri="{FF2B5EF4-FFF2-40B4-BE49-F238E27FC236}">
                        <a16:creationId xmlns:a16="http://schemas.microsoft.com/office/drawing/2014/main" id="{6DAAF30F-F2B3-19CB-2DEB-5288C2438445}"/>
                      </a:ext>
                    </a:extLst>
                  </p:cNvPr>
                  <p:cNvGrpSpPr/>
                  <p:nvPr/>
                </p:nvGrpSpPr>
                <p:grpSpPr>
                  <a:xfrm>
                    <a:off x="2860314" y="3138381"/>
                    <a:ext cx="1360792" cy="1388641"/>
                    <a:chOff x="2699107" y="2921867"/>
                    <a:chExt cx="1346218" cy="1110269"/>
                  </a:xfrm>
                </p:grpSpPr>
                <p:pic>
                  <p:nvPicPr>
                    <p:cNvPr id="27" name="Google Shape;184;p31">
                      <a:extLst>
                        <a:ext uri="{FF2B5EF4-FFF2-40B4-BE49-F238E27FC236}">
                          <a16:creationId xmlns:a16="http://schemas.microsoft.com/office/drawing/2014/main" id="{1317AAC5-1424-76E0-3DD6-2C3EF90178EA}"/>
                        </a:ext>
                      </a:extLst>
                    </p:cNvPr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 l="50701" t="3118" b="66490"/>
                    <a:stretch/>
                  </p:blipFill>
                  <p:spPr>
                    <a:xfrm>
                      <a:off x="2699107" y="2960253"/>
                      <a:ext cx="983705" cy="10718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28" name="Google Shape;193;p31">
                      <a:extLst>
                        <a:ext uri="{FF2B5EF4-FFF2-40B4-BE49-F238E27FC236}">
                          <a16:creationId xmlns:a16="http://schemas.microsoft.com/office/drawing/2014/main" id="{D04CA1B0-3112-B43C-226C-AC707D7BAF6C}"/>
                        </a:ext>
                      </a:extLst>
                    </p:cNvPr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 l="38274" t="3950" r="19150" b="4180"/>
                    <a:stretch/>
                  </p:blipFill>
                  <p:spPr>
                    <a:xfrm>
                      <a:off x="3740663" y="2921867"/>
                      <a:ext cx="304662" cy="10820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  <p:sp>
              <p:nvSpPr>
                <p:cNvPr id="36" name="Google Shape;144;p29">
                  <a:extLst>
                    <a:ext uri="{FF2B5EF4-FFF2-40B4-BE49-F238E27FC236}">
                      <a16:creationId xmlns:a16="http://schemas.microsoft.com/office/drawing/2014/main" id="{B4626840-1E36-E3CC-F435-D7A85FC8DA81}"/>
                    </a:ext>
                  </a:extLst>
                </p:cNvPr>
                <p:cNvSpPr/>
                <p:nvPr/>
              </p:nvSpPr>
              <p:spPr>
                <a:xfrm>
                  <a:off x="2501704" y="1093078"/>
                  <a:ext cx="2286780" cy="358173"/>
                </a:xfrm>
                <a:prstGeom prst="roundRect">
                  <a:avLst/>
                </a:prstGeom>
                <a:solidFill>
                  <a:srgbClr val="2451A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81625" tIns="40800" rIns="81625" bIns="408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1633" b="1" i="0" u="none" strike="noStrike" cap="none" dirty="0" err="1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Current</a:t>
                  </a:r>
                  <a:r>
                    <a:rPr lang="es-ES" sz="1633" b="1" i="0" u="none" strike="noStrike" cap="none" dirty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633" b="1" i="0" u="none" strike="noStrike" cap="none" dirty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limitations</a:t>
                  </a:r>
                </a:p>
              </p:txBody>
            </p:sp>
          </p:grpSp>
        </p:grp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10B86498-2805-969E-F2A0-5D03BD001FDC}"/>
                </a:ext>
              </a:extLst>
            </p:cNvPr>
            <p:cNvSpPr txBox="1"/>
            <p:nvPr/>
          </p:nvSpPr>
          <p:spPr>
            <a:xfrm>
              <a:off x="2619575" y="4304629"/>
              <a:ext cx="230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i="1" dirty="0">
                  <a:solidFill>
                    <a:schemeClr val="accent3">
                      <a:lumMod val="50000"/>
                    </a:schemeClr>
                  </a:solidFill>
                </a:rPr>
                <a:t>The probability corresponding to the most likely category (drier, normal or wetter).of the CMCC-SPS35 seasonal forecast of precipitation.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2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 result for chain icon">
            <a:extLst>
              <a:ext uri="{FF2B5EF4-FFF2-40B4-BE49-F238E27FC236}">
                <a16:creationId xmlns:a16="http://schemas.microsoft.com/office/drawing/2014/main" id="{167C4A51-BCEA-B6B8-2C09-E113CD76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931">
            <a:off x="2661758" y="545942"/>
            <a:ext cx="359929" cy="359929"/>
          </a:xfrm>
          <a:custGeom>
            <a:avLst/>
            <a:gdLst>
              <a:gd name="connsiteX0" fmla="*/ 0 w 1584864"/>
              <a:gd name="connsiteY0" fmla="*/ 901088 h 1584864"/>
              <a:gd name="connsiteX1" fmla="*/ 881420 w 1584864"/>
              <a:gd name="connsiteY1" fmla="*/ 0 h 1584864"/>
              <a:gd name="connsiteX2" fmla="*/ 1584864 w 1584864"/>
              <a:gd name="connsiteY2" fmla="*/ 0 h 1584864"/>
              <a:gd name="connsiteX3" fmla="*/ 1584864 w 1584864"/>
              <a:gd name="connsiteY3" fmla="*/ 695870 h 1584864"/>
              <a:gd name="connsiteX4" fmla="*/ 715274 w 1584864"/>
              <a:gd name="connsiteY4" fmla="*/ 1584864 h 1584864"/>
              <a:gd name="connsiteX5" fmla="*/ 0 w 1584864"/>
              <a:gd name="connsiteY5" fmla="*/ 1584864 h 158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864" h="1584864">
                <a:moveTo>
                  <a:pt x="0" y="901088"/>
                </a:moveTo>
                <a:lnTo>
                  <a:pt x="881420" y="0"/>
                </a:lnTo>
                <a:lnTo>
                  <a:pt x="1584864" y="0"/>
                </a:lnTo>
                <a:lnTo>
                  <a:pt x="1584864" y="695870"/>
                </a:lnTo>
                <a:lnTo>
                  <a:pt x="715274" y="1584864"/>
                </a:lnTo>
                <a:lnTo>
                  <a:pt x="0" y="158486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65;p30">
            <a:extLst>
              <a:ext uri="{FF2B5EF4-FFF2-40B4-BE49-F238E27FC236}">
                <a16:creationId xmlns:a16="http://schemas.microsoft.com/office/drawing/2014/main" id="{90562292-EEAF-676A-1E16-937E8361377D}"/>
              </a:ext>
            </a:extLst>
          </p:cNvPr>
          <p:cNvSpPr txBox="1"/>
          <p:nvPr/>
        </p:nvSpPr>
        <p:spPr>
          <a:xfrm rot="-5400000">
            <a:off x="-2276914" y="2261936"/>
            <a:ext cx="5139471" cy="615600"/>
          </a:xfrm>
          <a:prstGeom prst="rect">
            <a:avLst/>
          </a:prstGeom>
          <a:solidFill>
            <a:srgbClr val="2451A0"/>
          </a:solidFill>
          <a:ln w="9525" cap="flat" cmpd="sng">
            <a:solidFill>
              <a:srgbClr val="2451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Hybrid model approach </a:t>
            </a:r>
            <a:endParaRPr sz="2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5;p30">
            <a:extLst>
              <a:ext uri="{FF2B5EF4-FFF2-40B4-BE49-F238E27FC236}">
                <a16:creationId xmlns:a16="http://schemas.microsoft.com/office/drawing/2014/main" id="{0FB60904-F85A-177E-5E1A-152DB0887CB7}"/>
              </a:ext>
            </a:extLst>
          </p:cNvPr>
          <p:cNvSpPr txBox="1"/>
          <p:nvPr/>
        </p:nvSpPr>
        <p:spPr>
          <a:xfrm>
            <a:off x="3067550" y="346881"/>
            <a:ext cx="1728083" cy="615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ERA5 (~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0.25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156;p30">
            <a:extLst>
              <a:ext uri="{FF2B5EF4-FFF2-40B4-BE49-F238E27FC236}">
                <a16:creationId xmlns:a16="http://schemas.microsoft.com/office/drawing/2014/main" id="{4A0C7E96-9E58-E2AA-6385-E4FDEA630208}"/>
              </a:ext>
            </a:extLst>
          </p:cNvPr>
          <p:cNvSpPr txBox="1"/>
          <p:nvPr/>
        </p:nvSpPr>
        <p:spPr>
          <a:xfrm>
            <a:off x="830833" y="357575"/>
            <a:ext cx="1790317" cy="615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Precipitation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CHIRPS-V2 (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0.05°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Google Shape;172;p30">
            <a:extLst>
              <a:ext uri="{FF2B5EF4-FFF2-40B4-BE49-F238E27FC236}">
                <a16:creationId xmlns:a16="http://schemas.microsoft.com/office/drawing/2014/main" id="{4E5192C1-F846-31F7-FC85-C7BF0E732187}"/>
              </a:ext>
            </a:extLst>
          </p:cNvPr>
          <p:cNvSpPr txBox="1"/>
          <p:nvPr/>
        </p:nvSpPr>
        <p:spPr>
          <a:xfrm>
            <a:off x="830833" y="60145"/>
            <a:ext cx="3964800" cy="400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Observational references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4" name="Google Shape;161;p30">
            <a:extLst>
              <a:ext uri="{FF2B5EF4-FFF2-40B4-BE49-F238E27FC236}">
                <a16:creationId xmlns:a16="http://schemas.microsoft.com/office/drawing/2014/main" id="{12ADA4BE-D5CF-3E75-5C81-A2F823F08C71}"/>
              </a:ext>
            </a:extLst>
          </p:cNvPr>
          <p:cNvSpPr txBox="1"/>
          <p:nvPr/>
        </p:nvSpPr>
        <p:spPr>
          <a:xfrm>
            <a:off x="5876403" y="364800"/>
            <a:ext cx="3152614" cy="615600"/>
          </a:xfrm>
          <a:prstGeom prst="rect">
            <a:avLst/>
          </a:prstGeom>
          <a:solidFill>
            <a:srgbClr val="BEBED4">
              <a:alpha val="5960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CMCC-SPS35 (1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73;p30">
            <a:extLst>
              <a:ext uri="{FF2B5EF4-FFF2-40B4-BE49-F238E27FC236}">
                <a16:creationId xmlns:a16="http://schemas.microsoft.com/office/drawing/2014/main" id="{3758F0AA-FE21-9F1B-7B99-C2C96DF484A6}"/>
              </a:ext>
            </a:extLst>
          </p:cNvPr>
          <p:cNvSpPr txBox="1"/>
          <p:nvPr/>
        </p:nvSpPr>
        <p:spPr>
          <a:xfrm>
            <a:off x="5876403" y="60145"/>
            <a:ext cx="3152614" cy="40020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Dynamical seasonal predictions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6" name="Google Shape;160;p30">
            <a:extLst>
              <a:ext uri="{FF2B5EF4-FFF2-40B4-BE49-F238E27FC236}">
                <a16:creationId xmlns:a16="http://schemas.microsoft.com/office/drawing/2014/main" id="{8ECFDEDD-DDA8-2FEF-864B-376317A6E04B}"/>
              </a:ext>
            </a:extLst>
          </p:cNvPr>
          <p:cNvSpPr txBox="1"/>
          <p:nvPr/>
        </p:nvSpPr>
        <p:spPr>
          <a:xfrm>
            <a:off x="1470457" y="1017358"/>
            <a:ext cx="2705758" cy="4000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Link? </a:t>
            </a:r>
          </a:p>
        </p:txBody>
      </p:sp>
      <p:grpSp>
        <p:nvGrpSpPr>
          <p:cNvPr id="2052" name="Grupo 2051">
            <a:extLst>
              <a:ext uri="{FF2B5EF4-FFF2-40B4-BE49-F238E27FC236}">
                <a16:creationId xmlns:a16="http://schemas.microsoft.com/office/drawing/2014/main" id="{C860D2DF-7AE4-90B7-9D67-DA854DD38A46}"/>
              </a:ext>
            </a:extLst>
          </p:cNvPr>
          <p:cNvGrpSpPr/>
          <p:nvPr/>
        </p:nvGrpSpPr>
        <p:grpSpPr>
          <a:xfrm>
            <a:off x="861950" y="973150"/>
            <a:ext cx="3964800" cy="615600"/>
            <a:chOff x="861950" y="973150"/>
            <a:chExt cx="3964800" cy="615600"/>
          </a:xfrm>
        </p:grpSpPr>
        <p:sp>
          <p:nvSpPr>
            <p:cNvPr id="37" name="Google Shape;158;p30">
              <a:extLst>
                <a:ext uri="{FF2B5EF4-FFF2-40B4-BE49-F238E27FC236}">
                  <a16:creationId xmlns:a16="http://schemas.microsoft.com/office/drawing/2014/main" id="{FDD4A2F6-BECE-5FFD-B9EF-2EF44AB8E988}"/>
                </a:ext>
              </a:extLst>
            </p:cNvPr>
            <p:cNvSpPr txBox="1"/>
            <p:nvPr/>
          </p:nvSpPr>
          <p:spPr>
            <a:xfrm>
              <a:off x="861950" y="973150"/>
              <a:ext cx="175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Linear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Correlation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Google Shape;159;p30">
              <a:extLst>
                <a:ext uri="{FF2B5EF4-FFF2-40B4-BE49-F238E27FC236}">
                  <a16:creationId xmlns:a16="http://schemas.microsoft.com/office/drawing/2014/main" id="{92322DF5-3BF8-839F-C319-3F9A0B5DFCA7}"/>
                </a:ext>
              </a:extLst>
            </p:cNvPr>
            <p:cNvSpPr txBox="1"/>
            <p:nvPr/>
          </p:nvSpPr>
          <p:spPr>
            <a:xfrm>
              <a:off x="3067550" y="973150"/>
              <a:ext cx="175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 </a:t>
              </a:r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Non-linear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Mutual information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Google Shape;166;p30">
            <a:extLst>
              <a:ext uri="{FF2B5EF4-FFF2-40B4-BE49-F238E27FC236}">
                <a16:creationId xmlns:a16="http://schemas.microsoft.com/office/drawing/2014/main" id="{19DAE9AF-D671-8529-20E3-B84C989696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34411" y="947811"/>
            <a:ext cx="443078" cy="223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167;p30">
            <a:extLst>
              <a:ext uri="{FF2B5EF4-FFF2-40B4-BE49-F238E27FC236}">
                <a16:creationId xmlns:a16="http://schemas.microsoft.com/office/drawing/2014/main" id="{E7270FA4-E9E3-E411-8D3A-41B62C532E98}"/>
              </a:ext>
            </a:extLst>
          </p:cNvPr>
          <p:cNvCxnSpPr>
            <a:cxnSpLocks/>
          </p:cNvCxnSpPr>
          <p:nvPr/>
        </p:nvCxnSpPr>
        <p:spPr>
          <a:xfrm rot="5400000">
            <a:off x="2511211" y="947811"/>
            <a:ext cx="443078" cy="223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D01253E-38DE-0603-5B0E-41B04108C011}"/>
              </a:ext>
            </a:extLst>
          </p:cNvPr>
          <p:cNvSpPr txBox="1"/>
          <p:nvPr/>
        </p:nvSpPr>
        <p:spPr>
          <a:xfrm>
            <a:off x="3077572" y="1488178"/>
            <a:ext cx="189021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information</a:t>
            </a:r>
            <a:r>
              <a:rPr lang="en-US" sz="11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obtained about one random variable by observing the other random variable</a:t>
            </a:r>
            <a:r>
              <a:rPr lang="en-US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20F2950-4C45-2005-031A-05C4129735F4}"/>
              </a:ext>
            </a:extLst>
          </p:cNvPr>
          <p:cNvSpPr txBox="1"/>
          <p:nvPr/>
        </p:nvSpPr>
        <p:spPr>
          <a:xfrm>
            <a:off x="1008112" y="1488178"/>
            <a:ext cx="16230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0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strength of the linear relationship between two variables. </a:t>
            </a:r>
            <a:endParaRPr lang="en-GB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Google Shape;151;p30">
            <a:extLst>
              <a:ext uri="{FF2B5EF4-FFF2-40B4-BE49-F238E27FC236}">
                <a16:creationId xmlns:a16="http://schemas.microsoft.com/office/drawing/2014/main" id="{AF77DEA5-A3B2-86F8-026F-4DE8D515FC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96" t="5562" r="5046" b="62827"/>
          <a:stretch/>
        </p:blipFill>
        <p:spPr>
          <a:xfrm>
            <a:off x="772775" y="1493204"/>
            <a:ext cx="4382133" cy="1162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CuadroTexto 2054">
            <a:extLst>
              <a:ext uri="{FF2B5EF4-FFF2-40B4-BE49-F238E27FC236}">
                <a16:creationId xmlns:a16="http://schemas.microsoft.com/office/drawing/2014/main" id="{DDA89637-E4FC-6538-15EB-14520D1155AF}"/>
              </a:ext>
            </a:extLst>
          </p:cNvPr>
          <p:cNvSpPr txBox="1"/>
          <p:nvPr/>
        </p:nvSpPr>
        <p:spPr>
          <a:xfrm>
            <a:off x="1226820" y="2662081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SST and precipitation in the Brazilian basin  AMJ (1981-2020)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A027CD1D-009A-5F0F-CB14-0F8E477439D2}"/>
              </a:ext>
            </a:extLst>
          </p:cNvPr>
          <p:cNvGrpSpPr/>
          <p:nvPr/>
        </p:nvGrpSpPr>
        <p:grpSpPr>
          <a:xfrm>
            <a:off x="526392" y="2312515"/>
            <a:ext cx="4278620" cy="2897698"/>
            <a:chOff x="2076461" y="1704710"/>
            <a:chExt cx="4278620" cy="3034500"/>
          </a:xfrm>
        </p:grpSpPr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D8F1E6B0-F45D-F885-C5E1-B50365F7FD75}"/>
                </a:ext>
              </a:extLst>
            </p:cNvPr>
            <p:cNvGrpSpPr/>
            <p:nvPr/>
          </p:nvGrpSpPr>
          <p:grpSpPr>
            <a:xfrm>
              <a:off x="2199651" y="2087880"/>
              <a:ext cx="4155430" cy="2398872"/>
              <a:chOff x="2199651" y="2087880"/>
              <a:chExt cx="4155430" cy="2398872"/>
            </a:xfrm>
          </p:grpSpPr>
          <p:pic>
            <p:nvPicPr>
              <p:cNvPr id="64" name="Google Shape;151;p30">
                <a:extLst>
                  <a:ext uri="{FF2B5EF4-FFF2-40B4-BE49-F238E27FC236}">
                    <a16:creationId xmlns:a16="http://schemas.microsoft.com/office/drawing/2014/main" id="{6CBCFC4B-EF2E-8183-280C-D3C119914CD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37366" r="12419" b="1"/>
              <a:stretch/>
            </p:blipFill>
            <p:spPr>
              <a:xfrm>
                <a:off x="2199651" y="2087880"/>
                <a:ext cx="4155430" cy="23988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153;p30">
                <a:extLst>
                  <a:ext uri="{FF2B5EF4-FFF2-40B4-BE49-F238E27FC236}">
                    <a16:creationId xmlns:a16="http://schemas.microsoft.com/office/drawing/2014/main" id="{3EA9A5EC-8E0B-4D8F-5584-F4DDFDA9D2C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907" t="5816" r="59576" b="63328"/>
              <a:stretch/>
            </p:blipFill>
            <p:spPr>
              <a:xfrm>
                <a:off x="2341168" y="3227690"/>
                <a:ext cx="1780136" cy="11817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38D69955-58C9-BCBC-FAAE-EE5117F48C8E}"/>
                  </a:ext>
                </a:extLst>
              </p:cNvPr>
              <p:cNvSpPr/>
              <p:nvPr/>
            </p:nvSpPr>
            <p:spPr>
              <a:xfrm>
                <a:off x="2524369" y="3814836"/>
                <a:ext cx="285262" cy="6941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0" name="Google Shape;168;p30">
              <a:extLst>
                <a:ext uri="{FF2B5EF4-FFF2-40B4-BE49-F238E27FC236}">
                  <a16:creationId xmlns:a16="http://schemas.microsoft.com/office/drawing/2014/main" id="{2B51714C-4EA4-0B5A-2FAE-D96672252895}"/>
                </a:ext>
              </a:extLst>
            </p:cNvPr>
            <p:cNvSpPr txBox="1"/>
            <p:nvPr/>
          </p:nvSpPr>
          <p:spPr>
            <a:xfrm rot="-5400000">
              <a:off x="1330811" y="2450360"/>
              <a:ext cx="1891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/>
                <a:t>Tropics</a:t>
              </a:r>
              <a:endParaRPr sz="1200" dirty="0"/>
            </a:p>
          </p:txBody>
        </p:sp>
        <p:sp>
          <p:nvSpPr>
            <p:cNvPr id="61" name="Google Shape;169;p30">
              <a:extLst>
                <a:ext uri="{FF2B5EF4-FFF2-40B4-BE49-F238E27FC236}">
                  <a16:creationId xmlns:a16="http://schemas.microsoft.com/office/drawing/2014/main" id="{7DB58F18-CC5F-30C2-4F84-A76309F91905}"/>
                </a:ext>
              </a:extLst>
            </p:cNvPr>
            <p:cNvSpPr txBox="1"/>
            <p:nvPr/>
          </p:nvSpPr>
          <p:spPr>
            <a:xfrm rot="-5400000">
              <a:off x="1330811" y="3593360"/>
              <a:ext cx="1891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/>
                <a:t>Nino3.4</a:t>
              </a:r>
              <a:endParaRPr sz="1200" dirty="0"/>
            </a:p>
          </p:txBody>
        </p:sp>
        <p:sp>
          <p:nvSpPr>
            <p:cNvPr id="62" name="Google Shape;170;p30">
              <a:extLst>
                <a:ext uri="{FF2B5EF4-FFF2-40B4-BE49-F238E27FC236}">
                  <a16:creationId xmlns:a16="http://schemas.microsoft.com/office/drawing/2014/main" id="{5859B67A-BC20-1BCA-A595-4DAB3BE4862C}"/>
                </a:ext>
              </a:extLst>
            </p:cNvPr>
            <p:cNvSpPr txBox="1"/>
            <p:nvPr/>
          </p:nvSpPr>
          <p:spPr>
            <a:xfrm rot="-5400000">
              <a:off x="3602411" y="2450360"/>
              <a:ext cx="1891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/>
                <a:t>K-means 5</a:t>
              </a:r>
              <a:endParaRPr sz="1200" dirty="0"/>
            </a:p>
          </p:txBody>
        </p:sp>
        <p:sp>
          <p:nvSpPr>
            <p:cNvPr id="63" name="Google Shape;171;p30">
              <a:extLst>
                <a:ext uri="{FF2B5EF4-FFF2-40B4-BE49-F238E27FC236}">
                  <a16:creationId xmlns:a16="http://schemas.microsoft.com/office/drawing/2014/main" id="{E50E70CE-2551-65F3-8A4A-5CCE0CD4D27E}"/>
                </a:ext>
              </a:extLst>
            </p:cNvPr>
            <p:cNvSpPr txBox="1"/>
            <p:nvPr/>
          </p:nvSpPr>
          <p:spPr>
            <a:xfrm rot="-5400000">
              <a:off x="3602411" y="3593360"/>
              <a:ext cx="1891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/>
                <a:t>K-means 10</a:t>
              </a:r>
              <a:endParaRPr sz="1200" dirty="0"/>
            </a:p>
          </p:txBody>
        </p:sp>
      </p:grpSp>
      <p:sp>
        <p:nvSpPr>
          <p:cNvPr id="67" name="Google Shape;160;p30">
            <a:extLst>
              <a:ext uri="{FF2B5EF4-FFF2-40B4-BE49-F238E27FC236}">
                <a16:creationId xmlns:a16="http://schemas.microsoft.com/office/drawing/2014/main" id="{022EFB23-C87C-BCCA-7DE5-E0F91113996E}"/>
              </a:ext>
            </a:extLst>
          </p:cNvPr>
          <p:cNvSpPr txBox="1"/>
          <p:nvPr/>
        </p:nvSpPr>
        <p:spPr>
          <a:xfrm>
            <a:off x="5234565" y="1577227"/>
            <a:ext cx="3217089" cy="51074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Google Shape;163;p30">
            <a:extLst>
              <a:ext uri="{FF2B5EF4-FFF2-40B4-BE49-F238E27FC236}">
                <a16:creationId xmlns:a16="http://schemas.microsoft.com/office/drawing/2014/main" id="{F3363142-D82F-3A70-1045-6B3D8941D0F3}"/>
              </a:ext>
            </a:extLst>
          </p:cNvPr>
          <p:cNvSpPr/>
          <p:nvPr/>
        </p:nvSpPr>
        <p:spPr>
          <a:xfrm>
            <a:off x="7017869" y="1125019"/>
            <a:ext cx="419882" cy="40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64;p30">
            <a:extLst>
              <a:ext uri="{FF2B5EF4-FFF2-40B4-BE49-F238E27FC236}">
                <a16:creationId xmlns:a16="http://schemas.microsoft.com/office/drawing/2014/main" id="{D6469F5B-CBF3-A14C-A647-25B5D11C5F90}"/>
              </a:ext>
            </a:extLst>
          </p:cNvPr>
          <p:cNvSpPr/>
          <p:nvPr/>
        </p:nvSpPr>
        <p:spPr>
          <a:xfrm>
            <a:off x="6225954" y="2194217"/>
            <a:ext cx="629958" cy="40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58" name="Grupo 2057">
            <a:extLst>
              <a:ext uri="{FF2B5EF4-FFF2-40B4-BE49-F238E27FC236}">
                <a16:creationId xmlns:a16="http://schemas.microsoft.com/office/drawing/2014/main" id="{FDEFF929-78F5-97A7-9433-286DEF68C745}"/>
              </a:ext>
            </a:extLst>
          </p:cNvPr>
          <p:cNvGrpSpPr/>
          <p:nvPr/>
        </p:nvGrpSpPr>
        <p:grpSpPr>
          <a:xfrm>
            <a:off x="5891304" y="2656119"/>
            <a:ext cx="1321800" cy="1241400"/>
            <a:chOff x="6115950" y="2709920"/>
            <a:chExt cx="1321800" cy="1241400"/>
          </a:xfr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Google Shape;174;p30">
              <a:extLst>
                <a:ext uri="{FF2B5EF4-FFF2-40B4-BE49-F238E27FC236}">
                  <a16:creationId xmlns:a16="http://schemas.microsoft.com/office/drawing/2014/main" id="{71421FF2-8B42-F91E-0CB4-867EAE13765A}"/>
                </a:ext>
              </a:extLst>
            </p:cNvPr>
            <p:cNvSpPr/>
            <p:nvPr/>
          </p:nvSpPr>
          <p:spPr>
            <a:xfrm>
              <a:off x="6115950" y="2709920"/>
              <a:ext cx="1321800" cy="12414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75;p30">
              <a:extLst>
                <a:ext uri="{FF2B5EF4-FFF2-40B4-BE49-F238E27FC236}">
                  <a16:creationId xmlns:a16="http://schemas.microsoft.com/office/drawing/2014/main" id="{609E8191-3597-DEE5-D52F-688924265C7C}"/>
                </a:ext>
              </a:extLst>
            </p:cNvPr>
            <p:cNvSpPr txBox="1"/>
            <p:nvPr/>
          </p:nvSpPr>
          <p:spPr>
            <a:xfrm>
              <a:off x="6227250" y="3130520"/>
              <a:ext cx="1099200" cy="4002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ANALOGS</a:t>
              </a:r>
              <a:endParaRPr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57" name="Flecha: doblada 2056">
            <a:extLst>
              <a:ext uri="{FF2B5EF4-FFF2-40B4-BE49-F238E27FC236}">
                <a16:creationId xmlns:a16="http://schemas.microsoft.com/office/drawing/2014/main" id="{57EB7682-D075-7218-65A1-B0C9CA85D783}"/>
              </a:ext>
            </a:extLst>
          </p:cNvPr>
          <p:cNvSpPr/>
          <p:nvPr/>
        </p:nvSpPr>
        <p:spPr>
          <a:xfrm rot="5400000">
            <a:off x="4888839" y="681462"/>
            <a:ext cx="913793" cy="755897"/>
          </a:xfrm>
          <a:prstGeom prst="ben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6" name="Google Shape;162;p30">
            <a:extLst>
              <a:ext uri="{FF2B5EF4-FFF2-40B4-BE49-F238E27FC236}">
                <a16:creationId xmlns:a16="http://schemas.microsoft.com/office/drawing/2014/main" id="{F82D94D7-BB35-E047-5966-91260459D4FE}"/>
              </a:ext>
            </a:extLst>
          </p:cNvPr>
          <p:cNvSpPr txBox="1"/>
          <p:nvPr/>
        </p:nvSpPr>
        <p:spPr>
          <a:xfrm>
            <a:off x="4873587" y="4393794"/>
            <a:ext cx="4155430" cy="738633"/>
          </a:xfrm>
          <a:prstGeom prst="rect">
            <a:avLst/>
          </a:prstGeom>
          <a:solidFill>
            <a:srgbClr val="2451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seasonal forecasts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precipitation  </a:t>
            </a:r>
            <a:endParaRPr sz="18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Google Shape;164;p30">
            <a:extLst>
              <a:ext uri="{FF2B5EF4-FFF2-40B4-BE49-F238E27FC236}">
                <a16:creationId xmlns:a16="http://schemas.microsoft.com/office/drawing/2014/main" id="{9D6C5EC2-FAD1-3A8F-3DB3-34CAC31878A6}"/>
              </a:ext>
            </a:extLst>
          </p:cNvPr>
          <p:cNvSpPr/>
          <p:nvPr/>
        </p:nvSpPr>
        <p:spPr>
          <a:xfrm>
            <a:off x="6290550" y="3974049"/>
            <a:ext cx="629958" cy="40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1" name="CuadroTexto 2060">
            <a:extLst>
              <a:ext uri="{FF2B5EF4-FFF2-40B4-BE49-F238E27FC236}">
                <a16:creationId xmlns:a16="http://schemas.microsoft.com/office/drawing/2014/main" id="{E93FBA68-0B31-3D7E-16E7-0DA7FE16AF5F}"/>
              </a:ext>
            </a:extLst>
          </p:cNvPr>
          <p:cNvSpPr txBox="1"/>
          <p:nvPr/>
        </p:nvSpPr>
        <p:spPr>
          <a:xfrm>
            <a:off x="7267534" y="2804891"/>
            <a:ext cx="1864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Non linear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Based on observed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Preserves the spatial covariance</a:t>
            </a:r>
          </a:p>
        </p:txBody>
      </p:sp>
    </p:spTree>
    <p:extLst>
      <p:ext uri="{BB962C8B-B14F-4D97-AF65-F5344CB8AC3E}">
        <p14:creationId xmlns:p14="http://schemas.microsoft.com/office/powerpoint/2010/main" val="6858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3" grpId="0"/>
      <p:bldP spid="45" grpId="0"/>
      <p:bldP spid="2055" grpId="0"/>
      <p:bldP spid="67" grpId="0" animBg="1"/>
      <p:bldP spid="68" grpId="0" animBg="1"/>
      <p:bldP spid="69" grpId="0" animBg="1"/>
      <p:bldP spid="2057" grpId="0" animBg="1"/>
      <p:bldP spid="76" grpId="0" animBg="1"/>
      <p:bldP spid="78" grpId="0" animBg="1"/>
      <p:bldP spid="2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14288" y="141685"/>
            <a:ext cx="9129600" cy="5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A60A6"/>
              </a:buClr>
              <a:buSzPts val="2800"/>
              <a:buFont typeface="Helvetica Neue"/>
              <a:buNone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Hybrid model output</a:t>
            </a:r>
            <a:endParaRPr dirty="0"/>
          </a:p>
        </p:txBody>
      </p:sp>
      <p:sp>
        <p:nvSpPr>
          <p:cNvPr id="197" name="Google Shape;197;p3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8B10961-2415-52CD-C1FC-F33E7DF33E3A}"/>
              </a:ext>
            </a:extLst>
          </p:cNvPr>
          <p:cNvGrpSpPr/>
          <p:nvPr/>
        </p:nvGrpSpPr>
        <p:grpSpPr>
          <a:xfrm>
            <a:off x="-235062" y="620151"/>
            <a:ext cx="5392500" cy="4220588"/>
            <a:chOff x="-235062" y="620151"/>
            <a:chExt cx="5392500" cy="4220588"/>
          </a:xfrm>
        </p:grpSpPr>
        <p:grpSp>
          <p:nvGrpSpPr>
            <p:cNvPr id="182" name="Google Shape;182;p31"/>
            <p:cNvGrpSpPr/>
            <p:nvPr/>
          </p:nvGrpSpPr>
          <p:grpSpPr>
            <a:xfrm>
              <a:off x="-235062" y="1152217"/>
              <a:ext cx="5392500" cy="2935134"/>
              <a:chOff x="-291312" y="822267"/>
              <a:chExt cx="5392500" cy="2935134"/>
            </a:xfrm>
          </p:grpSpPr>
          <p:grpSp>
            <p:nvGrpSpPr>
              <p:cNvPr id="183" name="Google Shape;183;p31"/>
              <p:cNvGrpSpPr/>
              <p:nvPr/>
            </p:nvGrpSpPr>
            <p:grpSpPr>
              <a:xfrm>
                <a:off x="115175" y="1133825"/>
                <a:ext cx="3818249" cy="2623577"/>
                <a:chOff x="115175" y="1133825"/>
                <a:chExt cx="3818249" cy="2623577"/>
              </a:xfrm>
            </p:grpSpPr>
            <p:pic>
              <p:nvPicPr>
                <p:cNvPr id="184" name="Google Shape;184;p3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3118" b="66490"/>
                <a:stretch/>
              </p:blipFill>
              <p:spPr>
                <a:xfrm>
                  <a:off x="1090300" y="1133825"/>
                  <a:ext cx="1886249" cy="11465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5" name="Google Shape;185;p3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36184" b="33424"/>
                <a:stretch/>
              </p:blipFill>
              <p:spPr>
                <a:xfrm>
                  <a:off x="115175" y="2610875"/>
                  <a:ext cx="1886249" cy="11465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6" name="Google Shape;186;p3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69608"/>
                <a:stretch/>
              </p:blipFill>
              <p:spPr>
                <a:xfrm>
                  <a:off x="2047175" y="2610875"/>
                  <a:ext cx="1886249" cy="11465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87" name="Google Shape;187;p31"/>
              <p:cNvSpPr txBox="1"/>
              <p:nvPr/>
            </p:nvSpPr>
            <p:spPr>
              <a:xfrm>
                <a:off x="-291312" y="2278600"/>
                <a:ext cx="18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Tropics</a:t>
                </a:r>
                <a:endParaRPr dirty="0"/>
              </a:p>
            </p:txBody>
          </p:sp>
          <p:sp>
            <p:nvSpPr>
              <p:cNvPr id="188" name="Google Shape;188;p31"/>
              <p:cNvSpPr txBox="1"/>
              <p:nvPr/>
            </p:nvSpPr>
            <p:spPr>
              <a:xfrm>
                <a:off x="641438" y="2278600"/>
                <a:ext cx="18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Nino3.4</a:t>
                </a:r>
                <a:endParaRPr dirty="0"/>
              </a:p>
            </p:txBody>
          </p:sp>
          <p:sp>
            <p:nvSpPr>
              <p:cNvPr id="189" name="Google Shape;189;p31"/>
              <p:cNvSpPr txBox="1"/>
              <p:nvPr/>
            </p:nvSpPr>
            <p:spPr>
              <a:xfrm>
                <a:off x="2154163" y="2278600"/>
                <a:ext cx="18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 MI- 5</a:t>
                </a:r>
                <a:endParaRPr dirty="0"/>
              </a:p>
            </p:txBody>
          </p:sp>
          <p:sp>
            <p:nvSpPr>
              <p:cNvPr id="190" name="Google Shape;190;p31"/>
              <p:cNvSpPr txBox="1"/>
              <p:nvPr/>
            </p:nvSpPr>
            <p:spPr>
              <a:xfrm>
                <a:off x="2022163" y="908550"/>
                <a:ext cx="18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dirty="0"/>
                  <a:t>CMCC-SPS35</a:t>
                </a:r>
                <a:endParaRPr sz="1100" dirty="0"/>
              </a:p>
            </p:txBody>
          </p:sp>
          <p:sp>
            <p:nvSpPr>
              <p:cNvPr id="191" name="Google Shape;191;p31"/>
              <p:cNvSpPr txBox="1"/>
              <p:nvPr/>
            </p:nvSpPr>
            <p:spPr>
              <a:xfrm>
                <a:off x="3209688" y="2278600"/>
                <a:ext cx="18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MI-10</a:t>
                </a:r>
                <a:endParaRPr dirty="0"/>
              </a:p>
            </p:txBody>
          </p:sp>
          <p:sp>
            <p:nvSpPr>
              <p:cNvPr id="192" name="Google Shape;192;p31"/>
              <p:cNvSpPr txBox="1"/>
              <p:nvPr/>
            </p:nvSpPr>
            <p:spPr>
              <a:xfrm>
                <a:off x="1161838" y="908550"/>
                <a:ext cx="189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dirty="0"/>
                  <a:t>CHIRPS-V2</a:t>
                </a:r>
                <a:endParaRPr sz="1100" dirty="0"/>
              </a:p>
            </p:txBody>
          </p:sp>
          <p:pic>
            <p:nvPicPr>
              <p:cNvPr id="193" name="Google Shape;193;p31"/>
              <p:cNvPicPr preferRelativeResize="0"/>
              <p:nvPr/>
            </p:nvPicPr>
            <p:blipFill rotWithShape="1">
              <a:blip r:embed="rId4">
                <a:alphaModFix/>
              </a:blip>
              <a:srcRect l="38274" t="3950" r="19150" b="4180"/>
              <a:stretch/>
            </p:blipFill>
            <p:spPr>
              <a:xfrm>
                <a:off x="3977750" y="822267"/>
                <a:ext cx="441850" cy="28589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4" name="Google Shape;194;p31"/>
              <p:cNvSpPr txBox="1"/>
              <p:nvPr/>
            </p:nvSpPr>
            <p:spPr>
              <a:xfrm rot="-5400000">
                <a:off x="3646975" y="1018550"/>
                <a:ext cx="713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/>
                  <a:t>Drier (%)</a:t>
                </a:r>
                <a:endParaRPr sz="1000" dirty="0"/>
              </a:p>
            </p:txBody>
          </p:sp>
          <p:sp>
            <p:nvSpPr>
              <p:cNvPr id="195" name="Google Shape;195;p31"/>
              <p:cNvSpPr txBox="1"/>
              <p:nvPr/>
            </p:nvSpPr>
            <p:spPr>
              <a:xfrm rot="-5400000">
                <a:off x="3636900" y="2077000"/>
                <a:ext cx="803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/>
                  <a:t>Normal(%)</a:t>
                </a:r>
                <a:endParaRPr sz="1000" dirty="0"/>
              </a:p>
            </p:txBody>
          </p:sp>
          <p:sp>
            <p:nvSpPr>
              <p:cNvPr id="196" name="Google Shape;196;p31"/>
              <p:cNvSpPr txBox="1"/>
              <p:nvPr/>
            </p:nvSpPr>
            <p:spPr>
              <a:xfrm rot="-5400000">
                <a:off x="3617250" y="2983550"/>
                <a:ext cx="842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/>
                  <a:t>Wetter (%)</a:t>
                </a:r>
                <a:endParaRPr sz="1000" dirty="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3C5A7EDC-8DBD-68F4-97A0-AC8F33B4A807}"/>
                </a:ext>
              </a:extLst>
            </p:cNvPr>
            <p:cNvGrpSpPr/>
            <p:nvPr/>
          </p:nvGrpSpPr>
          <p:grpSpPr>
            <a:xfrm>
              <a:off x="64297" y="620151"/>
              <a:ext cx="4411553" cy="4220588"/>
              <a:chOff x="64297" y="620151"/>
              <a:chExt cx="4411553" cy="4220588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61C40B3D-4079-62ED-14E7-16E3AB3D5A69}"/>
                  </a:ext>
                </a:extLst>
              </p:cNvPr>
              <p:cNvGrpSpPr/>
              <p:nvPr/>
            </p:nvGrpSpPr>
            <p:grpSpPr>
              <a:xfrm>
                <a:off x="64297" y="1031905"/>
                <a:ext cx="4411553" cy="3808834"/>
                <a:chOff x="64297" y="1031905"/>
                <a:chExt cx="4411553" cy="3808834"/>
              </a:xfrm>
            </p:grpSpPr>
            <p:sp>
              <p:nvSpPr>
                <p:cNvPr id="198" name="Google Shape;198;p31"/>
                <p:cNvSpPr/>
                <p:nvPr/>
              </p:nvSpPr>
              <p:spPr>
                <a:xfrm>
                  <a:off x="80606" y="1031905"/>
                  <a:ext cx="4328169" cy="3746941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20125D29-4276-C5E7-FF87-E7A9D5D26CE4}"/>
                    </a:ext>
                  </a:extLst>
                </p:cNvPr>
                <p:cNvSpPr txBox="1"/>
                <p:nvPr/>
              </p:nvSpPr>
              <p:spPr>
                <a:xfrm>
                  <a:off x="64297" y="4102075"/>
                  <a:ext cx="441155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i="1" dirty="0">
                      <a:solidFill>
                        <a:schemeClr val="accent3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The probability corresponding to the most likely category (drier, normal or wetter).of the CMCC-SPS35 and the hybrid seasonal forecast of precipitation. </a:t>
                  </a:r>
                </a:p>
              </p:txBody>
            </p:sp>
          </p:grpSp>
          <p:sp>
            <p:nvSpPr>
              <p:cNvPr id="25" name="Google Shape;162;p30">
                <a:extLst>
                  <a:ext uri="{FF2B5EF4-FFF2-40B4-BE49-F238E27FC236}">
                    <a16:creationId xmlns:a16="http://schemas.microsoft.com/office/drawing/2014/main" id="{5B57C049-C74E-2FFE-35F1-FA8EB216C047}"/>
                  </a:ext>
                </a:extLst>
              </p:cNvPr>
              <p:cNvSpPr txBox="1"/>
              <p:nvPr/>
            </p:nvSpPr>
            <p:spPr>
              <a:xfrm>
                <a:off x="80606" y="620151"/>
                <a:ext cx="4374438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  <a:r>
                  <a:rPr lang="es-ES"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800" b="1" dirty="0" err="1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s-ES"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800" b="1" dirty="0" err="1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es-ES"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800" b="1" dirty="0" err="1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hybrid</a:t>
                </a:r>
                <a:r>
                  <a:rPr lang="es-ES"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800" b="1" dirty="0" err="1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seasonal</a:t>
                </a:r>
                <a:r>
                  <a:rPr lang="es-ES"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800" b="1" dirty="0" err="1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forecasts</a:t>
                </a:r>
                <a:endParaRPr sz="1800" b="1" dirty="0">
                  <a:solidFill>
                    <a:srgbClr val="2451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8657519-EF16-A058-1231-DEE3FC81437A}"/>
              </a:ext>
            </a:extLst>
          </p:cNvPr>
          <p:cNvGrpSpPr/>
          <p:nvPr/>
        </p:nvGrpSpPr>
        <p:grpSpPr>
          <a:xfrm>
            <a:off x="4605633" y="623654"/>
            <a:ext cx="4394487" cy="4155192"/>
            <a:chOff x="4605633" y="623654"/>
            <a:chExt cx="4394487" cy="4155192"/>
          </a:xfrm>
        </p:grpSpPr>
        <p:sp>
          <p:nvSpPr>
            <p:cNvPr id="27" name="Google Shape;198;p31">
              <a:extLst>
                <a:ext uri="{FF2B5EF4-FFF2-40B4-BE49-F238E27FC236}">
                  <a16:creationId xmlns:a16="http://schemas.microsoft.com/office/drawing/2014/main" id="{03A3D95F-F980-0A58-1BCA-BAF24EF4F9B2}"/>
                </a:ext>
              </a:extLst>
            </p:cNvPr>
            <p:cNvSpPr/>
            <p:nvPr/>
          </p:nvSpPr>
          <p:spPr>
            <a:xfrm>
              <a:off x="4625682" y="1019560"/>
              <a:ext cx="4374438" cy="3759286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A13AA53-4307-DBC6-40B6-702B206260C9}"/>
                </a:ext>
              </a:extLst>
            </p:cNvPr>
            <p:cNvGrpSpPr/>
            <p:nvPr/>
          </p:nvGrpSpPr>
          <p:grpSpPr>
            <a:xfrm>
              <a:off x="4605633" y="623654"/>
              <a:ext cx="4374438" cy="4123809"/>
              <a:chOff x="4605633" y="623654"/>
              <a:chExt cx="4374438" cy="4123809"/>
            </a:xfrm>
          </p:grpSpPr>
          <p:pic>
            <p:nvPicPr>
              <p:cNvPr id="29" name="Picture 5">
                <a:extLst>
                  <a:ext uri="{FF2B5EF4-FFF2-40B4-BE49-F238E27FC236}">
                    <a16:creationId xmlns:a16="http://schemas.microsoft.com/office/drawing/2014/main" id="{1608590C-B773-4A0C-C79C-96C927AAB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21" r="3975" b="8835"/>
              <a:stretch/>
            </p:blipFill>
            <p:spPr bwMode="auto">
              <a:xfrm>
                <a:off x="6672583" y="2760522"/>
                <a:ext cx="2253051" cy="1913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EF64CDB9-D2E4-2C35-A8E1-7D3ECDB7D13D}"/>
                  </a:ext>
                </a:extLst>
              </p:cNvPr>
              <p:cNvGrpSpPr/>
              <p:nvPr/>
            </p:nvGrpSpPr>
            <p:grpSpPr>
              <a:xfrm>
                <a:off x="4605633" y="623654"/>
                <a:ext cx="4374438" cy="4123809"/>
                <a:chOff x="4605633" y="623654"/>
                <a:chExt cx="4374438" cy="4123809"/>
              </a:xfrm>
            </p:grpSpPr>
            <p:pic>
              <p:nvPicPr>
                <p:cNvPr id="22" name="Picture 2" descr="Mapa&#10;&#10;Descripción generada automáticamente">
                  <a:extLst>
                    <a:ext uri="{FF2B5EF4-FFF2-40B4-BE49-F238E27FC236}">
                      <a16:creationId xmlns:a16="http://schemas.microsoft.com/office/drawing/2014/main" id="{E0976818-72F2-153C-26B0-53214CF495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720000" y="1139666"/>
                  <a:ext cx="1952583" cy="19525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Google Shape;162;p30">
                  <a:extLst>
                    <a:ext uri="{FF2B5EF4-FFF2-40B4-BE49-F238E27FC236}">
                      <a16:creationId xmlns:a16="http://schemas.microsoft.com/office/drawing/2014/main" id="{45A4BD54-5667-7F4D-2377-949F0C28669A}"/>
                    </a:ext>
                  </a:extLst>
                </p:cNvPr>
                <p:cNvSpPr txBox="1"/>
                <p:nvPr/>
              </p:nvSpPr>
              <p:spPr>
                <a:xfrm>
                  <a:off x="4605633" y="623654"/>
                  <a:ext cx="4374438" cy="4616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1800" b="1" dirty="0" err="1">
                      <a:solidFill>
                        <a:srgbClr val="2451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Forecast</a:t>
                  </a:r>
                  <a:r>
                    <a:rPr lang="es-ES" sz="1800" b="1" dirty="0">
                      <a:solidFill>
                        <a:srgbClr val="2451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s-ES" sz="1800" b="1" dirty="0" err="1">
                      <a:solidFill>
                        <a:srgbClr val="2451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quality</a:t>
                  </a:r>
                  <a:r>
                    <a:rPr lang="es-ES" sz="1800" b="1" dirty="0">
                      <a:solidFill>
                        <a:srgbClr val="2451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s-ES" sz="1800" b="1" dirty="0" err="1">
                      <a:solidFill>
                        <a:srgbClr val="2451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assessment</a:t>
                  </a:r>
                  <a:endParaRPr sz="1800" b="1" dirty="0">
                    <a:solidFill>
                      <a:srgbClr val="2451A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B750D6A4-C0BA-A8B0-6091-C277800D393E}"/>
                    </a:ext>
                  </a:extLst>
                </p:cNvPr>
                <p:cNvSpPr txBox="1"/>
                <p:nvPr/>
              </p:nvSpPr>
              <p:spPr>
                <a:xfrm>
                  <a:off x="6811868" y="1139666"/>
                  <a:ext cx="216820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i="1" dirty="0">
                      <a:solidFill>
                        <a:schemeClr val="accent3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Maximum ensemble mean correlation between the hybrid seasonal forecasts and the CHIRPS-V2 precipitation in AMJ (1993-2016). </a:t>
                  </a:r>
                </a:p>
              </p:txBody>
            </p:sp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1797B53D-C774-079F-D299-2E4C37B808BD}"/>
                    </a:ext>
                  </a:extLst>
                </p:cNvPr>
                <p:cNvSpPr txBox="1"/>
                <p:nvPr/>
              </p:nvSpPr>
              <p:spPr>
                <a:xfrm>
                  <a:off x="4723086" y="3147025"/>
                  <a:ext cx="1875011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i="1" dirty="0">
                      <a:solidFill>
                        <a:schemeClr val="accent3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Number of grid points with positive RPSS (terciles) for hybrid seasonal forecasts and the CHIRPS-V2 precipitation in AMJ (1993-2016). 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4592E80A-091F-D970-6D76-206FB30AD2E5}"/>
              </a:ext>
            </a:extLst>
          </p:cNvPr>
          <p:cNvGrpSpPr/>
          <p:nvPr/>
        </p:nvGrpSpPr>
        <p:grpSpPr>
          <a:xfrm>
            <a:off x="0" y="4235587"/>
            <a:ext cx="5872766" cy="800400"/>
            <a:chOff x="0" y="4362600"/>
            <a:chExt cx="9129600" cy="800400"/>
          </a:xfrm>
        </p:grpSpPr>
        <p:sp>
          <p:nvSpPr>
            <p:cNvPr id="8" name="Google Shape;205;p32">
              <a:extLst>
                <a:ext uri="{FF2B5EF4-FFF2-40B4-BE49-F238E27FC236}">
                  <a16:creationId xmlns:a16="http://schemas.microsoft.com/office/drawing/2014/main" id="{9ADA3687-282F-3765-AF15-214C146DC9AE}"/>
                </a:ext>
              </a:extLst>
            </p:cNvPr>
            <p:cNvSpPr txBox="1"/>
            <p:nvPr/>
          </p:nvSpPr>
          <p:spPr>
            <a:xfrm>
              <a:off x="0" y="4362600"/>
              <a:ext cx="9129600" cy="800400"/>
            </a:xfrm>
            <a:prstGeom prst="rect">
              <a:avLst/>
            </a:prstGeom>
            <a:solidFill>
              <a:srgbClr val="1A60A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veronica.torralba@cmcc.it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DB3EC7A-DA97-B288-7E37-412771387183}"/>
                </a:ext>
              </a:extLst>
            </p:cNvPr>
            <p:cNvGrpSpPr/>
            <p:nvPr/>
          </p:nvGrpSpPr>
          <p:grpSpPr>
            <a:xfrm>
              <a:off x="1861954" y="4811485"/>
              <a:ext cx="448767" cy="222987"/>
              <a:chOff x="-4222161" y="1034143"/>
              <a:chExt cx="1346298" cy="794658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A271C140-4A18-3BD9-9F73-21946426DC09}"/>
                  </a:ext>
                </a:extLst>
              </p:cNvPr>
              <p:cNvSpPr/>
              <p:nvPr/>
            </p:nvSpPr>
            <p:spPr>
              <a:xfrm>
                <a:off x="-4222156" y="1034143"/>
                <a:ext cx="1346293" cy="794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A60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Triángulo isósceles 10">
                <a:extLst>
                  <a:ext uri="{FF2B5EF4-FFF2-40B4-BE49-F238E27FC236}">
                    <a16:creationId xmlns:a16="http://schemas.microsoft.com/office/drawing/2014/main" id="{1F2ED388-411D-04DE-729D-7B693A29A7A5}"/>
                  </a:ext>
                </a:extLst>
              </p:cNvPr>
              <p:cNvSpPr/>
              <p:nvPr/>
            </p:nvSpPr>
            <p:spPr>
              <a:xfrm rot="10800000">
                <a:off x="-4222161" y="1034143"/>
                <a:ext cx="1346298" cy="40870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1A60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2" name="Google Shape;204;p32">
            <a:extLst>
              <a:ext uri="{FF2B5EF4-FFF2-40B4-BE49-F238E27FC236}">
                <a16:creationId xmlns:a16="http://schemas.microsoft.com/office/drawing/2014/main" id="{7E9330FE-C770-158A-283E-84FD504838F3}"/>
              </a:ext>
            </a:extLst>
          </p:cNvPr>
          <p:cNvSpPr txBox="1"/>
          <p:nvPr/>
        </p:nvSpPr>
        <p:spPr>
          <a:xfrm>
            <a:off x="1121227" y="950287"/>
            <a:ext cx="7685229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1200"/>
              </a:spcAft>
              <a:buClr>
                <a:srgbClr val="1A60A6"/>
              </a:buClr>
              <a:buSzPts val="1400"/>
            </a:pP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combination of statistical relationships with dynamical forecasts through the  analogues’ method produces seasonal forecasts of precipitation at a </a:t>
            </a:r>
            <a:r>
              <a:rPr lang="en-GB" sz="16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higher spatial resolution 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than the dynamical models with the advantage that they are </a:t>
            </a:r>
            <a:r>
              <a:rPr lang="en-GB" sz="16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not affected by biases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1200"/>
              </a:spcAft>
              <a:buClr>
                <a:srgbClr val="1A60A6"/>
              </a:buClr>
              <a:buSzPts val="1400"/>
            </a:pP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State-of-the-art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machine learning algorithms (such as mutual information) 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can be applied in the seasonal forecasting context. Mutual information allows to detect in a very systematic way the regions of influence between two different variables.  Therefore this is a suitable framework for the climate services’ generation. </a:t>
            </a:r>
          </a:p>
          <a:p>
            <a:pPr marR="0" lvl="0" algn="just" rtl="0">
              <a:spcBef>
                <a:spcPts val="0"/>
              </a:spcBef>
              <a:spcAft>
                <a:spcPts val="1200"/>
              </a:spcAft>
              <a:buClr>
                <a:srgbClr val="1A60A6"/>
              </a:buClr>
              <a:buSzPts val="1400"/>
            </a:pP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Other machine learning methodologies can be further exploited for the  </a:t>
            </a:r>
            <a:r>
              <a:rPr lang="en-GB" sz="1600" b="1" dirty="0">
                <a:solidFill>
                  <a:srgbClr val="E36C09"/>
                </a:solidFill>
                <a:latin typeface="Calibri"/>
                <a:cs typeface="Calibri"/>
                <a:sym typeface="Calibri"/>
              </a:rPr>
              <a:t>identification of new predictors 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(e.g. SLP, Z500, u, v, ...)  that can enhance the forecast quality of the precipitation in specific locations.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018F907-8542-81BD-0E7B-897E3F30A7FE}"/>
              </a:ext>
            </a:extLst>
          </p:cNvPr>
          <p:cNvGrpSpPr/>
          <p:nvPr/>
        </p:nvGrpSpPr>
        <p:grpSpPr>
          <a:xfrm>
            <a:off x="348341" y="989865"/>
            <a:ext cx="772885" cy="3034185"/>
            <a:chOff x="315684" y="1174920"/>
            <a:chExt cx="772885" cy="303418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6D321034-D774-3197-2655-ED42EBFC47DD}"/>
                </a:ext>
              </a:extLst>
            </p:cNvPr>
            <p:cNvSpPr/>
            <p:nvPr/>
          </p:nvSpPr>
          <p:spPr>
            <a:xfrm>
              <a:off x="315684" y="1174920"/>
              <a:ext cx="772885" cy="794658"/>
            </a:xfrm>
            <a:prstGeom prst="roundRect">
              <a:avLst/>
            </a:prstGeom>
            <a:solidFill>
              <a:srgbClr val="1A60A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C2137A40-E8C2-E84A-3E7E-F1C0BE4DD382}"/>
                </a:ext>
              </a:extLst>
            </p:cNvPr>
            <p:cNvSpPr/>
            <p:nvPr/>
          </p:nvSpPr>
          <p:spPr>
            <a:xfrm>
              <a:off x="315684" y="2295053"/>
              <a:ext cx="772885" cy="794658"/>
            </a:xfrm>
            <a:prstGeom prst="roundRect">
              <a:avLst/>
            </a:prstGeom>
            <a:solidFill>
              <a:srgbClr val="1A60A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E87DD40E-2C5E-4E73-90FC-E171E3F31002}"/>
                </a:ext>
              </a:extLst>
            </p:cNvPr>
            <p:cNvSpPr/>
            <p:nvPr/>
          </p:nvSpPr>
          <p:spPr>
            <a:xfrm>
              <a:off x="315684" y="3414447"/>
              <a:ext cx="772885" cy="794658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1AB745-94BD-7D7C-2B88-D64F321262C5}"/>
                </a:ext>
              </a:extLst>
            </p:cNvPr>
            <p:cNvSpPr txBox="1"/>
            <p:nvPr/>
          </p:nvSpPr>
          <p:spPr>
            <a:xfrm>
              <a:off x="533402" y="1295758"/>
              <a:ext cx="37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02E431B-2986-21A1-DFA0-DFA24FADB3CB}"/>
                </a:ext>
              </a:extLst>
            </p:cNvPr>
            <p:cNvSpPr txBox="1"/>
            <p:nvPr/>
          </p:nvSpPr>
          <p:spPr>
            <a:xfrm>
              <a:off x="533398" y="2438760"/>
              <a:ext cx="37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E068CE7-EC6C-833F-B770-7E71168E849E}"/>
                </a:ext>
              </a:extLst>
            </p:cNvPr>
            <p:cNvSpPr txBox="1"/>
            <p:nvPr/>
          </p:nvSpPr>
          <p:spPr>
            <a:xfrm>
              <a:off x="511627" y="3538219"/>
              <a:ext cx="37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0" name="Google Shape;203;p32">
            <a:extLst>
              <a:ext uri="{FF2B5EF4-FFF2-40B4-BE49-F238E27FC236}">
                <a16:creationId xmlns:a16="http://schemas.microsoft.com/office/drawing/2014/main" id="{4BFFAD2E-2F60-F124-9538-2319FD1DDFCC}"/>
              </a:ext>
            </a:extLst>
          </p:cNvPr>
          <p:cNvSpPr txBox="1">
            <a:spLocks/>
          </p:cNvSpPr>
          <p:nvPr/>
        </p:nvSpPr>
        <p:spPr>
          <a:xfrm>
            <a:off x="-90152" y="0"/>
            <a:ext cx="9234152" cy="648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>
                <a:latin typeface="Calibri"/>
                <a:ea typeface="Calibri"/>
                <a:cs typeface="Calibri"/>
                <a:sym typeface="Calibri"/>
              </a:rPr>
              <a:t>Key points</a:t>
            </a:r>
            <a:endParaRPr lang="en-GB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4015778-09B6-9910-31AA-E069D12C6F7A}"/>
              </a:ext>
            </a:extLst>
          </p:cNvPr>
          <p:cNvSpPr/>
          <p:nvPr/>
        </p:nvSpPr>
        <p:spPr>
          <a:xfrm>
            <a:off x="0" y="4140752"/>
            <a:ext cx="9144000" cy="1002748"/>
          </a:xfrm>
          <a:prstGeom prst="rect">
            <a:avLst/>
          </a:prstGeom>
          <a:solidFill>
            <a:srgbClr val="1A6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7BDAF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BCEB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593</Words>
  <Application>Microsoft Office PowerPoint</Application>
  <PresentationFormat>Presentación en pantalla (16:9)</PresentationFormat>
  <Paragraphs>87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Simple Light</vt:lpstr>
      <vt:lpstr>Simple Light</vt:lpstr>
      <vt:lpstr>Seasonal forecasts for hydropower: downscaling of precipitation in  South American basins </vt:lpstr>
      <vt:lpstr>Climate services for hydropower and water management</vt:lpstr>
      <vt:lpstr>Presentación de PowerPoint</vt:lpstr>
      <vt:lpstr>Hybrid model output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forecasts for hydropower: downscaling of precipitation in  South American basins </dc:title>
  <cp:lastModifiedBy>verónica torralba fernandez</cp:lastModifiedBy>
  <cp:revision>11</cp:revision>
  <dcterms:modified xsi:type="dcterms:W3CDTF">2022-05-26T03:15:20Z</dcterms:modified>
</cp:coreProperties>
</file>