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9" r:id="rId9"/>
    <p:sldId id="270" r:id="rId10"/>
    <p:sldId id="271" r:id="rId11"/>
    <p:sldId id="267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>
      <p:cViewPr varScale="1">
        <p:scale>
          <a:sx n="138" d="100"/>
          <a:sy n="138" d="100"/>
        </p:scale>
        <p:origin x="88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62ac4c3d6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d62ac4c3d6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" name="Google Shape;59;gd62ac4c3d6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2d6a3240d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2d6a3240d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742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70c04e81b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70c04e81b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2c97d26d3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12c97d26d33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g12c97d26d33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5bc49ce3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5bc49ce3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70c04e81b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70c04e81b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d90f587d28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d90f587d28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d6a3240d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d6a3240d6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f17c5c0e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f17c5c0e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2d6a3240d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2d6a3240d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579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d6a3240d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d6a3240d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48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l="19743" t="27409"/>
          <a:stretch/>
        </p:blipFill>
        <p:spPr>
          <a:xfrm>
            <a:off x="-163" y="-326"/>
            <a:ext cx="3381383" cy="129818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ctrTitle" idx="4294967295"/>
          </p:nvPr>
        </p:nvSpPr>
        <p:spPr>
          <a:xfrm>
            <a:off x="2383200" y="1099665"/>
            <a:ext cx="4377600" cy="97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dirty="0">
                <a:latin typeface="Calibri"/>
                <a:ea typeface="Calibri"/>
                <a:cs typeface="Calibri"/>
                <a:sym typeface="Calibri"/>
              </a:rPr>
              <a:t>Developing a data-driven ocean forecast system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294967295"/>
          </p:nvPr>
        </p:nvSpPr>
        <p:spPr>
          <a:xfrm>
            <a:off x="461850" y="2078183"/>
            <a:ext cx="8220300" cy="7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55980"/>
              <a:buFont typeface="Arial"/>
              <a:buNone/>
            </a:pPr>
            <a:r>
              <a:rPr lang="en-GB" sz="3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Rachel Furner</a:t>
            </a:r>
            <a:endParaRPr sz="30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925" y="4371613"/>
            <a:ext cx="2612849" cy="5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3250" y="4200587"/>
            <a:ext cx="3552826" cy="7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3421" y="112800"/>
            <a:ext cx="974491" cy="129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97896" y="112802"/>
            <a:ext cx="1298130" cy="129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09C4E4-49BD-23A9-A0FF-2944315FB774}"/>
              </a:ext>
            </a:extLst>
          </p:cNvPr>
          <p:cNvSpPr txBox="1"/>
          <p:nvPr/>
        </p:nvSpPr>
        <p:spPr>
          <a:xfrm>
            <a:off x="1256145" y="3241601"/>
            <a:ext cx="6834909" cy="596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Aft>
                <a:spcPts val="0"/>
              </a:spcAft>
              <a:buClr>
                <a:srgbClr val="7F7F7F"/>
              </a:buClr>
              <a:buSzPct val="62878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Supervisors: </a:t>
            </a:r>
            <a:r>
              <a:rPr lang="en-GB" sz="1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Peter Haynes (DAMTP), Brooks Paige (UCL), Dan Jones (BAS),</a:t>
            </a:r>
          </a:p>
          <a:p>
            <a:pPr marL="0" marR="0" lvl="0" indent="0" algn="ctr" rtl="0">
              <a:lnSpc>
                <a:spcPct val="150000"/>
              </a:lnSpc>
              <a:spcAft>
                <a:spcPts val="0"/>
              </a:spcAft>
              <a:buClr>
                <a:srgbClr val="7F7F7F"/>
              </a:buClr>
              <a:buSzPct val="62878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Dave Munday (BAS), Emily Shuckburgh (Computer Science)</a:t>
            </a:r>
            <a:endParaRPr lang="en-GB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E4B3D7-1DA3-7DB0-1DA6-3EAFF66E8CFB}"/>
              </a:ext>
            </a:extLst>
          </p:cNvPr>
          <p:cNvSpPr txBox="1"/>
          <p:nvPr/>
        </p:nvSpPr>
        <p:spPr>
          <a:xfrm>
            <a:off x="2383200" y="2646304"/>
            <a:ext cx="457200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ct val="100000"/>
              <a:buNone/>
            </a:pPr>
            <a:r>
              <a:rPr lang="en-GB" sz="1800" dirty="0">
                <a:solidFill>
                  <a:srgbClr val="7F7F7F"/>
                </a:solidFill>
                <a:latin typeface="Calibri"/>
                <a:cs typeface="Calibri"/>
              </a:rPr>
              <a:t>@</a:t>
            </a:r>
            <a:r>
              <a:rPr lang="en-GB" sz="1800" dirty="0" err="1">
                <a:solidFill>
                  <a:srgbClr val="7F7F7F"/>
                </a:solidFill>
                <a:latin typeface="Calibri"/>
                <a:cs typeface="Calibri"/>
              </a:rPr>
              <a:t>rachelafurner</a:t>
            </a:r>
            <a:endParaRPr lang="en-GB" sz="1800" dirty="0">
              <a:solidFill>
                <a:srgbClr val="7F7F7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1026" name="Picture 2" descr="Image result for twitter logo">
            <a:extLst>
              <a:ext uri="{FF2B5EF4-FFF2-40B4-BE49-F238E27FC236}">
                <a16:creationId xmlns:a16="http://schemas.microsoft.com/office/drawing/2014/main" id="{2E9D9259-27B9-6A10-D92F-002FB65DC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56" y="2761422"/>
            <a:ext cx="320012" cy="3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/>
        </p:nvSpPr>
        <p:spPr>
          <a:xfrm>
            <a:off x="74150" y="100500"/>
            <a:ext cx="892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1 month timeseries at a point near the surface in the centre of the domain</a:t>
            </a:r>
            <a:endParaRPr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475D-0178-6A2E-0C8D-F1F328EFE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19" y="1676604"/>
            <a:ext cx="8496000" cy="1002474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D728BADB-6338-6F14-E80A-85CEC43A0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0" y="562201"/>
            <a:ext cx="8406000" cy="1045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5BC136-DE29-BF9D-50E2-30A29C059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40" y="2829984"/>
            <a:ext cx="8532000" cy="10052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AB7280-82BC-1FB6-7320-378DF837AF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94" y="3965651"/>
            <a:ext cx="8496000" cy="100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99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ctrTitle"/>
          </p:nvPr>
        </p:nvSpPr>
        <p:spPr>
          <a:xfrm>
            <a:off x="311700" y="144625"/>
            <a:ext cx="8520600" cy="6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1C4587"/>
                </a:solidFill>
              </a:rPr>
              <a:t>Summary and further challenges</a:t>
            </a:r>
            <a:endParaRPr sz="2800">
              <a:solidFill>
                <a:srgbClr val="1C4587"/>
              </a:solidFill>
            </a:endParaRPr>
          </a:p>
        </p:txBody>
      </p:sp>
      <p:sp>
        <p:nvSpPr>
          <p:cNvPr id="170" name="Google Shape;170;p25"/>
          <p:cNvSpPr txBox="1">
            <a:spLocks noGrp="1"/>
          </p:cNvSpPr>
          <p:nvPr>
            <p:ph type="subTitle" idx="1"/>
          </p:nvPr>
        </p:nvSpPr>
        <p:spPr>
          <a:xfrm>
            <a:off x="200400" y="1007448"/>
            <a:ext cx="87432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400"/>
              <a:buChar char="●"/>
            </a:pPr>
            <a:r>
              <a:rPr lang="en-GB" sz="1400" dirty="0">
                <a:solidFill>
                  <a:srgbClr val="3C78D8"/>
                </a:solidFill>
              </a:rPr>
              <a:t>Training a network to emulate an ocean simulation model (MITGCM) shows promise, but with further development needed</a:t>
            </a:r>
            <a:endParaRPr sz="1400" dirty="0">
              <a:solidFill>
                <a:srgbClr val="3C78D8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400"/>
              <a:buChar char="○"/>
            </a:pPr>
            <a:r>
              <a:rPr lang="en-GB" sz="1400" dirty="0">
                <a:solidFill>
                  <a:srgbClr val="3C78D8"/>
                </a:solidFill>
              </a:rPr>
              <a:t>The network replicates the internal ocean dynamics reasonably well, but…</a:t>
            </a:r>
            <a:endParaRPr sz="1400" dirty="0">
              <a:solidFill>
                <a:srgbClr val="3C78D8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400"/>
              <a:buChar char="○"/>
            </a:pPr>
            <a:r>
              <a:rPr lang="en-GB" sz="1400" dirty="0">
                <a:solidFill>
                  <a:srgbClr val="3C78D8"/>
                </a:solidFill>
              </a:rPr>
              <a:t>The network struggles to learn the complex coastal dynamics</a:t>
            </a:r>
            <a:endParaRPr sz="1400" dirty="0">
              <a:solidFill>
                <a:srgbClr val="3C78D8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400"/>
              <a:buChar char="○"/>
            </a:pPr>
            <a:r>
              <a:rPr lang="en-GB" sz="1400" dirty="0">
                <a:solidFill>
                  <a:srgbClr val="3C78D8"/>
                </a:solidFill>
              </a:rPr>
              <a:t>We see good predictions in the centre of the domain when iterating over a few weeks, but…</a:t>
            </a:r>
            <a:endParaRPr sz="1400" dirty="0">
              <a:solidFill>
                <a:srgbClr val="3C78D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400"/>
              <a:buChar char="○"/>
            </a:pPr>
            <a:r>
              <a:rPr lang="en-GB" sz="1400" dirty="0">
                <a:solidFill>
                  <a:srgbClr val="3C78D8"/>
                </a:solidFill>
              </a:rPr>
              <a:t>We see instabilities forming when we iterate over long periods of time</a:t>
            </a:r>
            <a:endParaRPr sz="1400" dirty="0">
              <a:solidFill>
                <a:srgbClr val="3C78D8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1400"/>
              <a:buChar char="●"/>
            </a:pPr>
            <a:r>
              <a:rPr lang="en-GB" sz="1400" dirty="0">
                <a:solidFill>
                  <a:srgbClr val="1C4587"/>
                </a:solidFill>
              </a:rPr>
              <a:t>Moving to a more realistic ocean poses further additional challenges:</a:t>
            </a:r>
            <a:endParaRPr sz="1400" dirty="0">
              <a:solidFill>
                <a:srgbClr val="1C458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n-GB" sz="1400" dirty="0">
                <a:solidFill>
                  <a:srgbClr val="1C4587"/>
                </a:solidFill>
              </a:rPr>
              <a:t>The ocean is not a cuboid - there are different depths, as well as more complicated coastlines and islands</a:t>
            </a:r>
            <a:endParaRPr sz="1400" dirty="0">
              <a:solidFill>
                <a:srgbClr val="1C458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n-GB" sz="1400" dirty="0">
                <a:solidFill>
                  <a:srgbClr val="1C4587"/>
                </a:solidFill>
              </a:rPr>
              <a:t>The dynamics varies across space, perhaps additional input such as the latitude (for the </a:t>
            </a:r>
            <a:r>
              <a:rPr lang="en-GB" sz="1400" dirty="0" err="1">
                <a:solidFill>
                  <a:srgbClr val="1C4587"/>
                </a:solidFill>
              </a:rPr>
              <a:t>coriolis</a:t>
            </a:r>
            <a:r>
              <a:rPr lang="en-GB" sz="1400" dirty="0">
                <a:solidFill>
                  <a:srgbClr val="1C4587"/>
                </a:solidFill>
              </a:rPr>
              <a:t> effect) is needed, and/or consideration of how we scale the domain</a:t>
            </a:r>
            <a:endParaRPr sz="1400" dirty="0">
              <a:solidFill>
                <a:srgbClr val="1C458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n-GB" sz="1400" dirty="0">
                <a:solidFill>
                  <a:srgbClr val="1C4587"/>
                </a:solidFill>
              </a:rPr>
              <a:t>Stability of iterations is key for usability</a:t>
            </a:r>
            <a:endParaRPr sz="1400" dirty="0">
              <a:solidFill>
                <a:srgbClr val="1C458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n-GB" sz="1400" dirty="0">
                <a:solidFill>
                  <a:srgbClr val="1C4587"/>
                </a:solidFill>
              </a:rPr>
              <a:t>We also need to consider other issues such as conservation</a:t>
            </a:r>
            <a:endParaRPr sz="1400" dirty="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</p:txBody>
      </p:sp>
      <p:pic>
        <p:nvPicPr>
          <p:cNvPr id="171" name="Google Shape;1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074" y="90825"/>
            <a:ext cx="611831" cy="81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900" y="90825"/>
            <a:ext cx="815025" cy="81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950" y="4351538"/>
            <a:ext cx="2612849" cy="5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3050" y="4287889"/>
            <a:ext cx="3000800" cy="670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32D8BD-B607-74AF-1F15-B4C2508235FB}"/>
              </a:ext>
            </a:extLst>
          </p:cNvPr>
          <p:cNvSpPr txBox="1"/>
          <p:nvPr/>
        </p:nvSpPr>
        <p:spPr>
          <a:xfrm>
            <a:off x="2264997" y="4351538"/>
            <a:ext cx="457200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ct val="100000"/>
              <a:buNone/>
            </a:pPr>
            <a:r>
              <a:rPr lang="en-GB" sz="1800" dirty="0">
                <a:solidFill>
                  <a:srgbClr val="7F7F7F"/>
                </a:solidFill>
                <a:latin typeface="Calibri"/>
                <a:cs typeface="Calibri"/>
              </a:rPr>
              <a:t>@</a:t>
            </a:r>
            <a:r>
              <a:rPr lang="en-GB" sz="1800" dirty="0" err="1">
                <a:solidFill>
                  <a:srgbClr val="7F7F7F"/>
                </a:solidFill>
                <a:latin typeface="Calibri"/>
                <a:cs typeface="Calibri"/>
              </a:rPr>
              <a:t>rachelafurner</a:t>
            </a:r>
            <a:endParaRPr lang="en-GB" sz="1800" dirty="0">
              <a:solidFill>
                <a:srgbClr val="7F7F7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9" name="Picture 2" descr="Image result for twitter logo">
            <a:extLst>
              <a:ext uri="{FF2B5EF4-FFF2-40B4-BE49-F238E27FC236}">
                <a16:creationId xmlns:a16="http://schemas.microsoft.com/office/drawing/2014/main" id="{9FEC78D9-ADDC-4636-70D6-9C795D720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53" y="4466656"/>
            <a:ext cx="320012" cy="3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628650" y="13712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Data Driven Forecast systems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0" y="671800"/>
            <a:ext cx="9144000" cy="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 dirty="0"/>
              <a:t>Growing field of interest,  lots of examples of data-driven forecasts of atmospheric evolution</a:t>
            </a:r>
            <a:endParaRPr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56E08E-DD88-7C31-1553-95BE39B97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1092775"/>
            <a:ext cx="8750300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0" y="23545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/>
              <a:t>My problem - A simple oceanic channel configuration</a:t>
            </a:r>
            <a:endParaRPr sz="2100" dirty="0"/>
          </a:p>
        </p:txBody>
      </p:sp>
      <p:sp>
        <p:nvSpPr>
          <p:cNvPr id="81" name="Google Shape;81;p16"/>
          <p:cNvSpPr txBox="1"/>
          <p:nvPr/>
        </p:nvSpPr>
        <p:spPr>
          <a:xfrm>
            <a:off x="7398725" y="1028825"/>
            <a:ext cx="18216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</a:rPr>
              <a:t>We run an </a:t>
            </a:r>
            <a:r>
              <a:rPr lang="en-GB" dirty="0" err="1">
                <a:solidFill>
                  <a:schemeClr val="dk1"/>
                </a:solidFill>
              </a:rPr>
              <a:t>MITgcm</a:t>
            </a:r>
            <a:r>
              <a:rPr lang="en-GB" dirty="0">
                <a:solidFill>
                  <a:schemeClr val="dk1"/>
                </a:solidFill>
              </a:rPr>
              <a:t> configuration of a simple ocean channel, with wind forcing &amp; periodic E&amp;W boundaries.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</a:rPr>
              <a:t>We them train a network to emulate this, predicting the same 12 hour time steps as the simulator, and use the network iteratively to forecast further in time</a:t>
            </a:r>
            <a:endParaRPr sz="1200" dirty="0"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2000" y="847800"/>
            <a:ext cx="3814127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847787"/>
            <a:ext cx="3665213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916000"/>
            <a:ext cx="3806352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2000" y="2916000"/>
            <a:ext cx="3814127" cy="19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/>
        </p:nvSpPr>
        <p:spPr>
          <a:xfrm>
            <a:off x="1571100" y="85925"/>
            <a:ext cx="6001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/>
              <a:t>Approach with a U-Net style network</a:t>
            </a:r>
            <a:endParaRPr sz="2900">
              <a:solidFill>
                <a:srgbClr val="FF0000"/>
              </a:solidFill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l="2744" r="2288"/>
          <a:stretch/>
        </p:blipFill>
        <p:spPr>
          <a:xfrm>
            <a:off x="0" y="853600"/>
            <a:ext cx="5306772" cy="39506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5255700" y="576054"/>
            <a:ext cx="38883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We only model ocean points</a:t>
            </a:r>
            <a:r>
              <a:rPr lang="en-GB" dirty="0"/>
              <a:t> giving input and output shapes of 96 x 240 ‘pixels’ per channel.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191 channels (</a:t>
            </a:r>
            <a:r>
              <a:rPr lang="en-GB" b="1" dirty="0"/>
              <a:t>each 3d variable at each of 38 depth levels</a:t>
            </a:r>
            <a:r>
              <a:rPr lang="en-GB" dirty="0"/>
              <a:t>, plus sea surface height, and land-sea masks)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</a:rPr>
              <a:t>Combination of convolutional, max pooling, </a:t>
            </a:r>
            <a:r>
              <a:rPr lang="en-GB" dirty="0" err="1">
                <a:solidFill>
                  <a:schemeClr val="dk1"/>
                </a:solidFill>
              </a:rPr>
              <a:t>upsampling</a:t>
            </a:r>
            <a:r>
              <a:rPr lang="en-GB" dirty="0">
                <a:solidFill>
                  <a:schemeClr val="dk1"/>
                </a:solidFill>
              </a:rPr>
              <a:t>, &amp; </a:t>
            </a:r>
            <a:r>
              <a:rPr lang="en-GB" dirty="0" err="1">
                <a:solidFill>
                  <a:schemeClr val="dk1"/>
                </a:solidFill>
              </a:rPr>
              <a:t>convtranspose</a:t>
            </a:r>
            <a:r>
              <a:rPr lang="en-GB" dirty="0">
                <a:solidFill>
                  <a:schemeClr val="dk1"/>
                </a:solidFill>
              </a:rPr>
              <a:t> layers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Reduce resolution down to 17 by ~70 and increase number of channels to 1024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We apply circular padding at East &amp; West boundaries</a:t>
            </a:r>
            <a:r>
              <a:rPr lang="en-GB" dirty="0"/>
              <a:t>. North &amp; South boundaries aren’t padded.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Use Adam optimiser, learning rate of 1.e-4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2700 training samples, 540 validation samples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/>
        </p:nvSpPr>
        <p:spPr>
          <a:xfrm>
            <a:off x="50" y="54725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RMS errors just below the surface, averaged over validation dataset</a:t>
            </a:r>
            <a:endParaRPr sz="2000"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3600" y="547200"/>
            <a:ext cx="455748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" y="547337"/>
            <a:ext cx="455748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2844000"/>
            <a:ext cx="455748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4096" y="2842337"/>
            <a:ext cx="4626429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/>
        </p:nvSpPr>
        <p:spPr>
          <a:xfrm>
            <a:off x="74150" y="100500"/>
            <a:ext cx="892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6 month timeseries at a point near the surface in the centre of the domain</a:t>
            </a:r>
            <a:endParaRPr sz="1800"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99" y="1628154"/>
            <a:ext cx="8496000" cy="1184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502012"/>
            <a:ext cx="8407202" cy="118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000" y="2866858"/>
            <a:ext cx="8496000" cy="10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6000" y="4051450"/>
            <a:ext cx="8496000" cy="1092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/>
        </p:nvSpPr>
        <p:spPr>
          <a:xfrm>
            <a:off x="0" y="18485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/>
              <a:t>But what about land?</a:t>
            </a:r>
            <a:endParaRPr sz="2100"/>
          </a:p>
        </p:txBody>
      </p:sp>
      <p:sp>
        <p:nvSpPr>
          <p:cNvPr id="129" name="Google Shape;129;p21"/>
          <p:cNvSpPr txBox="1"/>
          <p:nvPr/>
        </p:nvSpPr>
        <p:spPr>
          <a:xfrm>
            <a:off x="7342909" y="918243"/>
            <a:ext cx="1801091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We rerun a more complicated configuration of </a:t>
            </a:r>
            <a:r>
              <a:rPr lang="en-GB" dirty="0" err="1"/>
              <a:t>MITgcm</a:t>
            </a:r>
            <a:r>
              <a:rPr lang="en-GB" dirty="0"/>
              <a:t>, including land, and train our network on output from this.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We calculate the loss function over ocean points only, as we’re not interested in what the network does over land</a:t>
            </a:r>
            <a:endParaRPr dirty="0"/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0000" y="779300"/>
            <a:ext cx="3636000" cy="184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79288"/>
            <a:ext cx="3600000" cy="19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850025"/>
            <a:ext cx="3600000" cy="182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99988" y="2850025"/>
            <a:ext cx="3600000" cy="1827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/>
        </p:nvSpPr>
        <p:spPr>
          <a:xfrm>
            <a:off x="50" y="54725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RMS errors just below the surface, averaged over validation dataset</a:t>
            </a:r>
            <a:endParaRPr sz="200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25310F-1AFB-EF59-F7B4-5B0F89370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600" y="547200"/>
            <a:ext cx="4555191" cy="2286000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EEDC588-E338-774B-82D2-CA551EDB4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7200"/>
            <a:ext cx="4555191" cy="2286000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B93E652C-CEBE-6FEA-66A8-B7F0AB8EB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44000"/>
            <a:ext cx="4555191" cy="2286000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4E327979-299C-6105-DA47-77C1EF420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600" y="2844000"/>
            <a:ext cx="462242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01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/>
        </p:nvSpPr>
        <p:spPr>
          <a:xfrm>
            <a:off x="240325" y="691575"/>
            <a:ext cx="175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Temperature</a:t>
            </a:r>
            <a:endParaRPr/>
          </a:p>
        </p:txBody>
      </p:sp>
      <p:sp>
        <p:nvSpPr>
          <p:cNvPr id="148" name="Google Shape;148;p23"/>
          <p:cNvSpPr txBox="1"/>
          <p:nvPr/>
        </p:nvSpPr>
        <p:spPr>
          <a:xfrm>
            <a:off x="2491175" y="691575"/>
            <a:ext cx="180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Sea Surface Height</a:t>
            </a:r>
            <a:endParaRPr/>
          </a:p>
        </p:txBody>
      </p:sp>
      <p:sp>
        <p:nvSpPr>
          <p:cNvPr id="149" name="Google Shape;149;p23"/>
          <p:cNvSpPr txBox="1"/>
          <p:nvPr/>
        </p:nvSpPr>
        <p:spPr>
          <a:xfrm>
            <a:off x="4910400" y="691575"/>
            <a:ext cx="167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East-West Velocity</a:t>
            </a:r>
            <a:endParaRPr/>
          </a:p>
        </p:txBody>
      </p:sp>
      <p:sp>
        <p:nvSpPr>
          <p:cNvPr id="150" name="Google Shape;150;p23"/>
          <p:cNvSpPr txBox="1"/>
          <p:nvPr/>
        </p:nvSpPr>
        <p:spPr>
          <a:xfrm>
            <a:off x="7052400" y="691575"/>
            <a:ext cx="186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North-South Velocity</a:t>
            </a:r>
            <a:endParaRPr/>
          </a:p>
        </p:txBody>
      </p:sp>
      <p:sp>
        <p:nvSpPr>
          <p:cNvPr id="151" name="Google Shape;151;p23"/>
          <p:cNvSpPr txBox="1"/>
          <p:nvPr/>
        </p:nvSpPr>
        <p:spPr>
          <a:xfrm>
            <a:off x="386100" y="137475"/>
            <a:ext cx="8371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Results from iterating this model for 1 month</a:t>
            </a:r>
            <a:endParaRPr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DB327-3001-B06D-346D-8F73625EA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800" y="1022400"/>
            <a:ext cx="2287975" cy="39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C7F5F9-7530-9217-F3A7-941BE7BF2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" y="1022400"/>
            <a:ext cx="2257223" cy="39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4B2F1F-A906-A64F-EEF0-4CD937684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800" y="1022400"/>
            <a:ext cx="2257224" cy="39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B167B5-95C7-AA0A-5DC2-4E46578F4A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000" y="1022400"/>
            <a:ext cx="2257223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4757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499</Words>
  <Application>Microsoft Macintosh PowerPoint</Application>
  <PresentationFormat>On-screen Show (16:9)</PresentationFormat>
  <Paragraphs>52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Simple Light</vt:lpstr>
      <vt:lpstr>Developing a data-driven ocean forecast system</vt:lpstr>
      <vt:lpstr>Data Driven Forecast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further challenges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a data-driven ocean forecast system</dc:title>
  <cp:lastModifiedBy>Rachel Furner</cp:lastModifiedBy>
  <cp:revision>5</cp:revision>
  <dcterms:modified xsi:type="dcterms:W3CDTF">2022-05-23T20:26:17Z</dcterms:modified>
</cp:coreProperties>
</file>