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8" r:id="rId2"/>
    <p:sldId id="267" r:id="rId3"/>
    <p:sldId id="389" r:id="rId4"/>
    <p:sldId id="369" r:id="rId5"/>
    <p:sldId id="370" r:id="rId6"/>
    <p:sldId id="376" r:id="rId7"/>
    <p:sldId id="377" r:id="rId8"/>
    <p:sldId id="381" r:id="rId9"/>
    <p:sldId id="382" r:id="rId10"/>
    <p:sldId id="386" r:id="rId11"/>
    <p:sldId id="3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14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1F34"/>
    <a:srgbClr val="696969"/>
    <a:srgbClr val="CACACA"/>
    <a:srgbClr val="8A8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8299"/>
  </p:normalViewPr>
  <p:slideViewPr>
    <p:cSldViewPr snapToGrid="0">
      <p:cViewPr varScale="1">
        <p:scale>
          <a:sx n="107" d="100"/>
          <a:sy n="107" d="100"/>
        </p:scale>
        <p:origin x="176" y="184"/>
      </p:cViewPr>
      <p:guideLst>
        <p:guide orient="horz" pos="1728"/>
        <p:guide pos="14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E1162-FDD4-4819-8A92-5BF9A1787E83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E2083-6492-491D-9757-41587E03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Name+ </a:t>
            </a:r>
            <a:r>
              <a:rPr lang="en-US" dirty="0" err="1"/>
              <a:t>affil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E2083-6492-491D-9757-41587E03C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0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33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9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vs model, 1,2,3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E2083-6492-491D-9757-41587E03C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RTM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22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Here we show the reverse time migration image of mantle discontinuities along the Hawaii seamount chain. We imaged the known Mantle-transition zone discontinuities marked by yellow lines. There is a suppressed contrast at 410 near the main island. We also observed a local </a:t>
            </a:r>
            <a:r>
              <a:rPr lang="en-US" altLang="ja-JP" dirty="0" err="1"/>
              <a:t>discontintinutiy</a:t>
            </a:r>
            <a:r>
              <a:rPr lang="en-US" altLang="ja-JP" dirty="0"/>
              <a:t> at 1000km.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7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grey portion.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1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6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2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传统方法的缺陷和新方法的优势</a:t>
            </a:r>
            <a:r>
              <a:rPr lang="zh-CN" altLang="en-US" dirty="0"/>
              <a:t>，</a:t>
            </a:r>
            <a:r>
              <a:rPr lang="ja-JP" altLang="en-US"/>
              <a:t>不局限于</a:t>
            </a:r>
            <a:r>
              <a:rPr lang="en-US" altLang="zh-CN" dirty="0"/>
              <a:t>1d</a:t>
            </a:r>
            <a:r>
              <a:rPr lang="ja-JP" altLang="en-US"/>
              <a:t>层状模型假设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1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传统方法的缺陷和新方法的优势</a:t>
            </a:r>
            <a:r>
              <a:rPr lang="zh-CN" altLang="en-US" dirty="0"/>
              <a:t>，</a:t>
            </a:r>
            <a:r>
              <a:rPr lang="ja-JP" altLang="en-US"/>
              <a:t>不局限于</a:t>
            </a:r>
            <a:r>
              <a:rPr lang="en-US" altLang="zh-CN" dirty="0"/>
              <a:t>1d</a:t>
            </a:r>
            <a:r>
              <a:rPr lang="ja-JP" altLang="en-US"/>
              <a:t>层状模型假设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29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2D7CA-21E2-1B4B-B93F-C7BA7A437C8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MS PGothic" charset="0"/>
                <a:cs typeface="+mn-cs"/>
              </a:rPr>
              <a:pPr marL="0" marR="0" lvl="0" indent="0" algn="r" defTabSz="3429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A1EE-A258-4BEB-8CC1-10B4DE94D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407" y="258443"/>
            <a:ext cx="11563184" cy="1802005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B989D-FE12-42FC-A330-362A947A33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2623" y="2788058"/>
            <a:ext cx="9826752" cy="112169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authors (presenter: black)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F26E99C-668C-4B66-9717-86FA3E65DC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3392" y="5349875"/>
            <a:ext cx="1489075" cy="137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28B6271F-4429-B44F-8466-A16AD8C12B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67008" y="3980084"/>
            <a:ext cx="3498272" cy="261947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B624FC-CE2F-394B-860F-E798069E41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4241" y="2104782"/>
            <a:ext cx="11563350" cy="522288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US" dirty="0"/>
              <a:t>Click to add optional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002B551-86A9-7D4B-8AE1-3E39B0E764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638" y="3980084"/>
            <a:ext cx="6035738" cy="12746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institutes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4AF25A-8164-614C-A0C9-AA060FC544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1855" y="5349876"/>
            <a:ext cx="1489074" cy="13715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639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0A21-BC8D-4907-8D55-BF5769B3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E3273-ECDE-492E-9209-C3359C40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20A9-7D1C-4141-AE61-6619D240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D504-B70A-4EC6-8D89-83EEFF1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43823-339D-4C16-87D8-9FAC9A13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1F42-010B-4A80-B67C-F606765A1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125B0-8E03-4FB3-86BA-49CDE4C28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1FAA5-054F-4FC9-A1D1-57B3460C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6A36E-6D35-441A-BBCF-CF1DA433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EC453-CD0A-44E6-8415-9FDE7A1F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6D5E-F165-4666-8759-6F6EF794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D9BB-D9EF-4038-BB71-73EFE2F5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A59C-D411-486D-B50C-B16D0FB0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7A3F-CF62-4D4A-A3ED-7B917232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A0DD1-3FCA-4F8F-9D1D-FF539A9C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41CF-5652-4E8D-A949-F94AAF66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B38F6-A649-4E1D-8040-CCBF47DDC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5042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61095-DAD4-46F4-8221-90ECF704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383A2-388E-4BCE-8351-9669E419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7A247-45BF-44A9-AA0F-42DA9AE1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B95A-5A89-4EC4-B95E-42432F0F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4463B-F1ED-4C04-A657-571E2CEB6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07" y="1036320"/>
            <a:ext cx="5705393" cy="5218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D1217-ECD2-4089-8D79-3758401C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36320"/>
            <a:ext cx="5705392" cy="5218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08DBE-BFA2-40E0-8BB9-0859C418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D2B59-59EA-48DB-BB1D-C255411F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074A0-9483-4136-BF23-01000CCD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653D-8C28-4CF3-81E7-CB30D97F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3FB5-A018-4DE6-8F83-6418E5C8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C1E8B-527A-4879-A79A-7A452337E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CDE6A-BD67-42C3-99AC-F15506A8F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8ED44-EC3D-47D0-B5D9-114659AAD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457AC-DACA-430B-BDAA-BC676D68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0A7E6-8227-4FDA-A643-FA807FE6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8B80-DA54-4E5A-A175-B5DCD345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D6D7-3B2F-43C7-9B11-BA0BE9C2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6CD5E-FDC4-4913-85E5-D7719686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32BAA-86B9-497E-B2C3-33A4434B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D1796-520E-42DE-836F-B764F74F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9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98A64-F17E-49EA-8018-7601CCD4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79547-64D1-43E3-A29C-499C884D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FD547-8AE6-43F3-B868-F5DF0BAF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8FA6-3B11-47BA-A339-01B7BC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2D867-F8FC-4DB7-844E-9F24F4D4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0051A-A572-43FA-989B-C8154B6BE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96B75-CDCC-41CA-9EFB-F5D87DB8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262C4-2847-4EDE-B1E1-BB57259C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8F203-A5F7-437B-BF6A-41DAEBBE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2AF9-B68C-421C-BDA5-C84A486F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FEB87-45FB-4168-8CBD-D47C7C864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922F4-9CEE-4F8B-8504-C0132DFF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0D114-DC56-4B23-AA27-35681371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47049-AC0D-4B3A-B498-D684322E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9476B-2565-40EF-BF1F-ED413968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AFD6C-98C6-493B-A6ED-B3DE29C0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07" y="234821"/>
            <a:ext cx="11563185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6112C-EB89-4BF8-88D8-CA45D0C1B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407" y="1036320"/>
            <a:ext cx="11563185" cy="521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E92C2-108A-44B8-8767-144CBE9C1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A8B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F9E54-69FB-45F8-877F-3B0B39171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8A8B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6E3DC-D3EE-4BBA-9303-0ED7AE26D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0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8A8B8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8A8B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8A8B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A8B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A8B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A8B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4910-E57E-A54F-AA92-40A61FC0F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Seismic evidence for a 1000-km mantle discontinuity under the Pacific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E4DA8-7754-6547-97E6-9492B848D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 err="1">
                <a:solidFill>
                  <a:schemeClr val="tx2"/>
                </a:solidFill>
              </a:rPr>
              <a:t>Zhendong</a:t>
            </a:r>
            <a:r>
              <a:rPr lang="en-US" dirty="0">
                <a:solidFill>
                  <a:schemeClr val="tx2"/>
                </a:solidFill>
              </a:rPr>
              <a:t> Zhang</a:t>
            </a:r>
            <a:r>
              <a:rPr lang="en-US" dirty="0"/>
              <a:t>, Jessica C.E. Irving,</a:t>
            </a:r>
          </a:p>
          <a:p>
            <a:r>
              <a:rPr lang="en-US" dirty="0"/>
              <a:t>Frederik J. Simons, Tariq </a:t>
            </a:r>
            <a:r>
              <a:rPr lang="en-US" dirty="0" err="1"/>
              <a:t>Alkhalifah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950ED3A-0CA6-BB44-856F-91C87CA52B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16098" r="11218" b="31611"/>
          <a:stretch/>
        </p:blipFill>
        <p:spPr>
          <a:xfrm>
            <a:off x="6832664" y="4325809"/>
            <a:ext cx="4957698" cy="239566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24617F-6A65-1C44-8A53-AFD44393F9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60DED-30ED-1A4C-9554-A62E0CF97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MIT, Princeton University, Bristol University, and KAUST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B4990-B032-9747-8E52-5AF235EAB051}"/>
              </a:ext>
            </a:extLst>
          </p:cNvPr>
          <p:cNvSpPr/>
          <p:nvPr/>
        </p:nvSpPr>
        <p:spPr>
          <a:xfrm>
            <a:off x="7010400" y="4070742"/>
            <a:ext cx="552450" cy="546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832D0337-66B9-0542-B93A-417DDDF54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1" y="5881688"/>
            <a:ext cx="2783453" cy="850900"/>
          </a:xfrm>
          <a:prstGeom prst="rect">
            <a:avLst/>
          </a:prstGeom>
        </p:spPr>
      </p:pic>
      <p:sp>
        <p:nvSpPr>
          <p:cNvPr id="18" name="Trapezoid 17">
            <a:extLst>
              <a:ext uri="{FF2B5EF4-FFF2-40B4-BE49-F238E27FC236}">
                <a16:creationId xmlns:a16="http://schemas.microsoft.com/office/drawing/2014/main" id="{1ACA4138-433F-1844-B695-BDF24880079E}"/>
              </a:ext>
            </a:extLst>
          </p:cNvPr>
          <p:cNvSpPr/>
          <p:nvPr/>
        </p:nvSpPr>
        <p:spPr>
          <a:xfrm rot="754166">
            <a:off x="10680700" y="4521200"/>
            <a:ext cx="139700" cy="185118"/>
          </a:xfrm>
          <a:prstGeom prst="trapezoi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EBAA1-069A-FF4C-A458-C83976A5A2BA}"/>
              </a:ext>
            </a:extLst>
          </p:cNvPr>
          <p:cNvSpPr txBox="1"/>
          <p:nvPr/>
        </p:nvSpPr>
        <p:spPr>
          <a:xfrm>
            <a:off x="10750550" y="42568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Hawaii</a:t>
            </a:r>
          </a:p>
        </p:txBody>
      </p:sp>
    </p:spTree>
    <p:extLst>
      <p:ext uri="{BB962C8B-B14F-4D97-AF65-F5344CB8AC3E}">
        <p14:creationId xmlns:p14="http://schemas.microsoft.com/office/powerpoint/2010/main" val="208581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09" y="148854"/>
            <a:ext cx="7295991" cy="9941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67" dirty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01B8C-1280-0C4B-BF02-0B70B4D25669}"/>
              </a:ext>
            </a:extLst>
          </p:cNvPr>
          <p:cNvSpPr txBox="1"/>
          <p:nvPr/>
        </p:nvSpPr>
        <p:spPr>
          <a:xfrm>
            <a:off x="336250" y="895995"/>
            <a:ext cx="11646041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</a:rPr>
              <a:t>We observed MTZ thinning southeast of Hawaii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</a:rPr>
              <a:t>We observed a mid-mantle discontinuity at ~1000 km depth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</a:rPr>
              <a:t>This 1000 km discontinuity indicates a S-impedance reversal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chemeClr val="tx2"/>
                </a:solidFill>
              </a:rPr>
              <a:t>We demonstrate that our wavefield-based imaging method can be useful for global mantle discontinuity imaging</a:t>
            </a:r>
          </a:p>
        </p:txBody>
      </p:sp>
    </p:spTree>
    <p:extLst>
      <p:ext uri="{BB962C8B-B14F-4D97-AF65-F5344CB8AC3E}">
        <p14:creationId xmlns:p14="http://schemas.microsoft.com/office/powerpoint/2010/main" val="422384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09" y="148854"/>
            <a:ext cx="7295991" cy="9941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67" dirty="0">
                <a:solidFill>
                  <a:schemeClr val="bg1">
                    <a:lumMod val="50000"/>
                  </a:schemeClr>
                </a:solidFill>
              </a:rPr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01B8C-1280-0C4B-BF02-0B70B4D25669}"/>
              </a:ext>
            </a:extLst>
          </p:cNvPr>
          <p:cNvSpPr txBox="1"/>
          <p:nvPr/>
        </p:nvSpPr>
        <p:spPr>
          <a:xfrm>
            <a:off x="601335" y="1603607"/>
            <a:ext cx="1098933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Wenjie Lei, Jeroen Tromp and Yike Liu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The Supercomputing Laboratory of KAUST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The Princeton Institute for Computational Science &amp; Engineering (</a:t>
            </a:r>
            <a:r>
              <a:rPr lang="en-US" sz="2400" dirty="0" err="1">
                <a:solidFill>
                  <a:schemeClr val="tx2"/>
                </a:solidFill>
              </a:rPr>
              <a:t>PICSciE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SPECFEM_3D_GLOBE, </a:t>
            </a:r>
            <a:r>
              <a:rPr lang="en-US" sz="2400" dirty="0" err="1">
                <a:solidFill>
                  <a:schemeClr val="tx2"/>
                </a:solidFill>
              </a:rPr>
              <a:t>SphModel</a:t>
            </a:r>
            <a:r>
              <a:rPr lang="en-US" sz="2400" dirty="0">
                <a:solidFill>
                  <a:schemeClr val="tx2"/>
                </a:solidFill>
              </a:rPr>
              <a:t> and </a:t>
            </a:r>
            <a:r>
              <a:rPr lang="en-US" sz="2400" dirty="0" err="1">
                <a:solidFill>
                  <a:schemeClr val="tx2"/>
                </a:solidFill>
              </a:rPr>
              <a:t>SubMachine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We acknowledge IRIS (</a:t>
            </a:r>
            <a:r>
              <a:rPr lang="en-US" sz="2400" dirty="0" err="1">
                <a:solidFill>
                  <a:schemeClr val="tx2"/>
                </a:solidFill>
              </a:rPr>
              <a:t>iris.edu</a:t>
            </a:r>
            <a:r>
              <a:rPr lang="en-US" sz="2400" dirty="0">
                <a:solidFill>
                  <a:schemeClr val="tx2"/>
                </a:solidFill>
              </a:rPr>
              <a:t>) and ORFEUS (</a:t>
            </a:r>
            <a:r>
              <a:rPr lang="en-US" sz="2400" dirty="0" err="1">
                <a:solidFill>
                  <a:schemeClr val="tx2"/>
                </a:solidFill>
              </a:rPr>
              <a:t>orfeus-eu.org</a:t>
            </a:r>
            <a:r>
              <a:rPr lang="en-US" sz="2400" dirty="0">
                <a:solidFill>
                  <a:schemeClr val="tx2"/>
                </a:solidFill>
              </a:rPr>
              <a:t>) for providing the data used in this study</a:t>
            </a:r>
          </a:p>
        </p:txBody>
      </p:sp>
    </p:spTree>
    <p:extLst>
      <p:ext uri="{BB962C8B-B14F-4D97-AF65-F5344CB8AC3E}">
        <p14:creationId xmlns:p14="http://schemas.microsoft.com/office/powerpoint/2010/main" val="428733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81C3-F6DB-A249-A302-0FD5D5DB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E8E32-1745-5947-B41A-093374945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8329B-1FC7-0148-854C-BA0233AB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E3DC-D3EE-4BBA-9303-0ED7AE26D6B4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425AD7-E7B0-6E42-84DA-0B3B11FD77C9}"/>
              </a:ext>
            </a:extLst>
          </p:cNvPr>
          <p:cNvGrpSpPr/>
          <p:nvPr/>
        </p:nvGrpSpPr>
        <p:grpSpPr>
          <a:xfrm>
            <a:off x="3477496" y="208903"/>
            <a:ext cx="5190254" cy="3455447"/>
            <a:chOff x="2876049" y="1791237"/>
            <a:chExt cx="6553201" cy="3999963"/>
          </a:xfrm>
        </p:grpSpPr>
        <p:pic>
          <p:nvPicPr>
            <p:cNvPr id="5" name="Picture 4" descr="A picture containing umbrella, table, computer&#10;&#10;Description automatically generated">
              <a:extLst>
                <a:ext uri="{FF2B5EF4-FFF2-40B4-BE49-F238E27FC236}">
                  <a16:creationId xmlns:a16="http://schemas.microsoft.com/office/drawing/2014/main" id="{CBBC45CC-54D6-C341-A367-9A020DAFB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17" t="12606" r="10763" b="7469"/>
            <a:stretch/>
          </p:blipFill>
          <p:spPr>
            <a:xfrm>
              <a:off x="2876049" y="2282904"/>
              <a:ext cx="6553201" cy="35082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9741C5-87D6-2841-87A6-67D36A4FE19E}"/>
                </a:ext>
              </a:extLst>
            </p:cNvPr>
            <p:cNvSpPr txBox="1"/>
            <p:nvPr/>
          </p:nvSpPr>
          <p:spPr>
            <a:xfrm>
              <a:off x="5912955" y="1791237"/>
              <a:ext cx="2566771" cy="534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Princeton, NJ</a:t>
              </a:r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6CD08A44-D8C8-DC46-A533-56BCB64CB6D1}"/>
                </a:ext>
              </a:extLst>
            </p:cNvPr>
            <p:cNvSpPr/>
            <p:nvPr/>
          </p:nvSpPr>
          <p:spPr>
            <a:xfrm rot="12014166">
              <a:off x="6754735" y="2457449"/>
              <a:ext cx="400050" cy="28575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7DA9A-2C57-2E44-9EAE-292569545D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69" t="20062" r="17714" b="16550"/>
          <a:stretch/>
        </p:blipFill>
        <p:spPr>
          <a:xfrm>
            <a:off x="6419849" y="3766312"/>
            <a:ext cx="5548252" cy="288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9C8A9-997F-6F45-A68F-B0D7865E81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56" t="9638" r="10927" b="9504"/>
          <a:stretch/>
        </p:blipFill>
        <p:spPr>
          <a:xfrm>
            <a:off x="125435" y="3766204"/>
            <a:ext cx="5353840" cy="289979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EE5323-F20D-8D49-9BB0-7B516C72DFEA}"/>
              </a:ext>
            </a:extLst>
          </p:cNvPr>
          <p:cNvCxnSpPr>
            <a:cxnSpLocks/>
          </p:cNvCxnSpPr>
          <p:nvPr/>
        </p:nvCxnSpPr>
        <p:spPr>
          <a:xfrm flipH="1">
            <a:off x="6096000" y="1430091"/>
            <a:ext cx="617932" cy="190500"/>
          </a:xfrm>
          <a:prstGeom prst="straightConnector1">
            <a:avLst/>
          </a:prstGeom>
          <a:ln w="603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2E4457-4E99-C341-83D2-6B4DC8EC8189}"/>
              </a:ext>
            </a:extLst>
          </p:cNvPr>
          <p:cNvCxnSpPr>
            <a:cxnSpLocks/>
          </p:cNvCxnSpPr>
          <p:nvPr/>
        </p:nvCxnSpPr>
        <p:spPr>
          <a:xfrm flipH="1">
            <a:off x="3168530" y="4516191"/>
            <a:ext cx="617932" cy="190500"/>
          </a:xfrm>
          <a:prstGeom prst="straightConnector1">
            <a:avLst/>
          </a:prstGeom>
          <a:ln w="603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C59B9C-802F-D141-AD8B-EA6ED0D305A9}"/>
              </a:ext>
            </a:extLst>
          </p:cNvPr>
          <p:cNvCxnSpPr>
            <a:cxnSpLocks/>
          </p:cNvCxnSpPr>
          <p:nvPr/>
        </p:nvCxnSpPr>
        <p:spPr>
          <a:xfrm flipH="1">
            <a:off x="9193975" y="4439991"/>
            <a:ext cx="617932" cy="190500"/>
          </a:xfrm>
          <a:prstGeom prst="straightConnector1">
            <a:avLst/>
          </a:prstGeom>
          <a:ln w="603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35E324-D90F-8847-B001-D59146780543}"/>
              </a:ext>
            </a:extLst>
          </p:cNvPr>
          <p:cNvSpPr txBox="1"/>
          <p:nvPr/>
        </p:nvSpPr>
        <p:spPr>
          <a:xfrm>
            <a:off x="51706" y="6297224"/>
            <a:ext cx="118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 FWI tomography</a:t>
            </a:r>
            <a:r>
              <a:rPr lang="en-US" dirty="0">
                <a:solidFill>
                  <a:schemeClr val="tx2"/>
                </a:solidFill>
              </a:rPr>
              <a:t>                                          </a:t>
            </a:r>
            <a:endParaRPr lang="en-US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9B3C70-A496-E94E-948D-EBFFC61F8344}"/>
              </a:ext>
            </a:extLst>
          </p:cNvPr>
          <p:cNvSpPr txBox="1"/>
          <p:nvPr/>
        </p:nvSpPr>
        <p:spPr>
          <a:xfrm>
            <a:off x="1795448" y="6302858"/>
            <a:ext cx="118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                                                                       </a:t>
            </a:r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 RTM image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8E984-111C-1448-8A35-7C31A262B1E5}"/>
              </a:ext>
            </a:extLst>
          </p:cNvPr>
          <p:cNvSpPr txBox="1"/>
          <p:nvPr/>
        </p:nvSpPr>
        <p:spPr>
          <a:xfrm>
            <a:off x="3426970" y="3345891"/>
            <a:ext cx="118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Vs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1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297711"/>
            <a:ext cx="11582240" cy="7574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Technic details of our RTM imaging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825FD-D378-FD46-8709-7169294D1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9397" r="9305" b="15408"/>
          <a:stretch/>
        </p:blipFill>
        <p:spPr>
          <a:xfrm>
            <a:off x="1495954" y="945650"/>
            <a:ext cx="9115032" cy="5505118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0BF9C047-22AC-9B44-904D-BCAB9D4982CF}"/>
              </a:ext>
            </a:extLst>
          </p:cNvPr>
          <p:cNvSpPr/>
          <p:nvPr/>
        </p:nvSpPr>
        <p:spPr>
          <a:xfrm rot="2094825">
            <a:off x="2064468" y="3456857"/>
            <a:ext cx="871870" cy="659218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40AD78C-A8CB-6B47-8A6B-4BB07EFFAB02}"/>
              </a:ext>
            </a:extLst>
          </p:cNvPr>
          <p:cNvSpPr/>
          <p:nvPr/>
        </p:nvSpPr>
        <p:spPr>
          <a:xfrm>
            <a:off x="2525246" y="2776496"/>
            <a:ext cx="1894193" cy="1955106"/>
          </a:xfrm>
          <a:prstGeom prst="arc">
            <a:avLst>
              <a:gd name="adj1" fmla="val 16200000"/>
              <a:gd name="adj2" fmla="val 2151919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B5A5B3A-1CE3-A24A-AEE0-A6FE38A7A163}"/>
              </a:ext>
            </a:extLst>
          </p:cNvPr>
          <p:cNvSpPr/>
          <p:nvPr/>
        </p:nvSpPr>
        <p:spPr>
          <a:xfrm rot="21368029">
            <a:off x="3121322" y="2435413"/>
            <a:ext cx="2033978" cy="1941350"/>
          </a:xfrm>
          <a:prstGeom prst="arc">
            <a:avLst>
              <a:gd name="adj1" fmla="val 16200000"/>
              <a:gd name="adj2" fmla="val 58217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0759925-D07F-C64D-95CB-2E6F18CC24E8}"/>
              </a:ext>
            </a:extLst>
          </p:cNvPr>
          <p:cNvSpPr/>
          <p:nvPr/>
        </p:nvSpPr>
        <p:spPr>
          <a:xfrm rot="20315235">
            <a:off x="3822231" y="2037952"/>
            <a:ext cx="2541397" cy="2835447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24A8155-C5AE-5A43-B2B5-30E3D5184A0E}"/>
              </a:ext>
            </a:extLst>
          </p:cNvPr>
          <p:cNvSpPr/>
          <p:nvPr/>
        </p:nvSpPr>
        <p:spPr>
          <a:xfrm rot="1228175">
            <a:off x="2288803" y="3005841"/>
            <a:ext cx="1479943" cy="1388112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3B1EA57-EED1-4448-9AF9-6FFD65B6E252}"/>
              </a:ext>
            </a:extLst>
          </p:cNvPr>
          <p:cNvSpPr/>
          <p:nvPr/>
        </p:nvSpPr>
        <p:spPr>
          <a:xfrm rot="785825">
            <a:off x="2284406" y="3293844"/>
            <a:ext cx="980487" cy="1164594"/>
          </a:xfrm>
          <a:prstGeom prst="arc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F7CB755-A495-084C-A422-D8787C65F00E}"/>
              </a:ext>
            </a:extLst>
          </p:cNvPr>
          <p:cNvSpPr/>
          <p:nvPr/>
        </p:nvSpPr>
        <p:spPr>
          <a:xfrm rot="20315235">
            <a:off x="4336136" y="1956437"/>
            <a:ext cx="2541397" cy="2835447"/>
          </a:xfrm>
          <a:prstGeom prst="arc">
            <a:avLst/>
          </a:prstGeom>
          <a:ln w="57150"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BAC1661-78ED-EF40-BEE9-43D57D078730}"/>
              </a:ext>
            </a:extLst>
          </p:cNvPr>
          <p:cNvSpPr/>
          <p:nvPr/>
        </p:nvSpPr>
        <p:spPr>
          <a:xfrm rot="20495096">
            <a:off x="5312926" y="2268940"/>
            <a:ext cx="2033978" cy="1941350"/>
          </a:xfrm>
          <a:prstGeom prst="arc">
            <a:avLst>
              <a:gd name="adj1" fmla="val 16200000"/>
              <a:gd name="adj2" fmla="val 582170"/>
            </a:avLst>
          </a:prstGeom>
          <a:ln w="57150"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0673221-1131-D740-9890-E15066C3932C}"/>
              </a:ext>
            </a:extLst>
          </p:cNvPr>
          <p:cNvSpPr/>
          <p:nvPr/>
        </p:nvSpPr>
        <p:spPr>
          <a:xfrm rot="20759798">
            <a:off x="6020431" y="2564208"/>
            <a:ext cx="1894193" cy="1955106"/>
          </a:xfrm>
          <a:prstGeom prst="arc">
            <a:avLst>
              <a:gd name="adj1" fmla="val 16200000"/>
              <a:gd name="adj2" fmla="val 21519195"/>
            </a:avLst>
          </a:prstGeom>
          <a:ln w="57150"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0DA6DAB-5192-AB45-B508-9718E8C54718}"/>
              </a:ext>
            </a:extLst>
          </p:cNvPr>
          <p:cNvSpPr/>
          <p:nvPr/>
        </p:nvSpPr>
        <p:spPr>
          <a:xfrm rot="20191778">
            <a:off x="7014818" y="2910474"/>
            <a:ext cx="1479943" cy="1388112"/>
          </a:xfrm>
          <a:prstGeom prst="arc">
            <a:avLst/>
          </a:prstGeom>
          <a:ln w="57150"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281C3FE-796B-FB45-B74F-4D2E9DC319FF}"/>
              </a:ext>
            </a:extLst>
          </p:cNvPr>
          <p:cNvSpPr/>
          <p:nvPr/>
        </p:nvSpPr>
        <p:spPr>
          <a:xfrm rot="20666833">
            <a:off x="7730151" y="3041360"/>
            <a:ext cx="980487" cy="1164594"/>
          </a:xfrm>
          <a:prstGeom prst="arc">
            <a:avLst/>
          </a:prstGeom>
          <a:ln w="57150"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6EF6076-B3DB-8D47-B2A0-20CAA18EB3AC}"/>
              </a:ext>
            </a:extLst>
          </p:cNvPr>
          <p:cNvSpPr/>
          <p:nvPr/>
        </p:nvSpPr>
        <p:spPr>
          <a:xfrm rot="19601621">
            <a:off x="8207857" y="3284450"/>
            <a:ext cx="871870" cy="659218"/>
          </a:xfrm>
          <a:prstGeom prst="arc">
            <a:avLst/>
          </a:prstGeom>
          <a:ln w="57150"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63AED873-BE21-BD40-9FDA-A8F59A69FEF0}"/>
              </a:ext>
            </a:extLst>
          </p:cNvPr>
          <p:cNvSpPr/>
          <p:nvPr/>
        </p:nvSpPr>
        <p:spPr>
          <a:xfrm>
            <a:off x="5436714" y="2015408"/>
            <a:ext cx="365263" cy="3699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9FD91-35B9-194A-AD99-0EA18DDD061F}"/>
              </a:ext>
            </a:extLst>
          </p:cNvPr>
          <p:cNvSpPr txBox="1"/>
          <p:nvPr/>
        </p:nvSpPr>
        <p:spPr>
          <a:xfrm>
            <a:off x="9458270" y="3028751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Precursors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4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09" y="148854"/>
            <a:ext cx="7608836" cy="99414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RTM Image below Hawaii seamount chain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87DDA-8997-4247-A597-267DBBDEF122}"/>
              </a:ext>
            </a:extLst>
          </p:cNvPr>
          <p:cNvGrpSpPr/>
          <p:nvPr/>
        </p:nvGrpSpPr>
        <p:grpSpPr>
          <a:xfrm>
            <a:off x="9000968" y="38100"/>
            <a:ext cx="2422640" cy="2639820"/>
            <a:chOff x="9696451" y="38100"/>
            <a:chExt cx="2422640" cy="26398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D08060-F39F-FF4D-A6A2-6AA11BB5C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31667"/>
            <a:stretch/>
          </p:blipFill>
          <p:spPr>
            <a:xfrm>
              <a:off x="9696451" y="122273"/>
              <a:ext cx="2422640" cy="255564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CBE6FF-3792-E549-9425-AB3B73827EB0}"/>
                </a:ext>
              </a:extLst>
            </p:cNvPr>
            <p:cNvSpPr/>
            <p:nvPr/>
          </p:nvSpPr>
          <p:spPr>
            <a:xfrm>
              <a:off x="9696451" y="38100"/>
              <a:ext cx="304799" cy="148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ABA2B6-2FC1-2241-A049-0C9A4781F95F}"/>
              </a:ext>
            </a:extLst>
          </p:cNvPr>
          <p:cNvGrpSpPr/>
          <p:nvPr/>
        </p:nvGrpSpPr>
        <p:grpSpPr>
          <a:xfrm>
            <a:off x="7801703" y="2367330"/>
            <a:ext cx="3946262" cy="3808416"/>
            <a:chOff x="7769488" y="2516184"/>
            <a:chExt cx="4463523" cy="35246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A73AEB-9A33-844E-9913-64091E1F7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488" y="2677920"/>
              <a:ext cx="4463523" cy="336292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6E139D-2121-BB43-B016-710FADC802E8}"/>
                </a:ext>
              </a:extLst>
            </p:cNvPr>
            <p:cNvSpPr/>
            <p:nvPr/>
          </p:nvSpPr>
          <p:spPr>
            <a:xfrm>
              <a:off x="7788538" y="2516184"/>
              <a:ext cx="536312" cy="703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rapezoid 15">
            <a:extLst>
              <a:ext uri="{FF2B5EF4-FFF2-40B4-BE49-F238E27FC236}">
                <a16:creationId xmlns:a16="http://schemas.microsoft.com/office/drawing/2014/main" id="{18778358-737B-0F4C-A915-3D1051C1DF74}"/>
              </a:ext>
            </a:extLst>
          </p:cNvPr>
          <p:cNvSpPr/>
          <p:nvPr/>
        </p:nvSpPr>
        <p:spPr>
          <a:xfrm rot="754166">
            <a:off x="6193761" y="2777464"/>
            <a:ext cx="139700" cy="185118"/>
          </a:xfrm>
          <a:prstGeom prst="trapezoid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4BA09-813E-9643-8362-D7C29EA994E8}"/>
              </a:ext>
            </a:extLst>
          </p:cNvPr>
          <p:cNvSpPr txBox="1"/>
          <p:nvPr/>
        </p:nvSpPr>
        <p:spPr>
          <a:xfrm>
            <a:off x="6306141" y="24918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Hawaii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BB2759-4FCE-A341-8018-78E80E285F43}"/>
              </a:ext>
            </a:extLst>
          </p:cNvPr>
          <p:cNvGrpSpPr/>
          <p:nvPr/>
        </p:nvGrpSpPr>
        <p:grpSpPr>
          <a:xfrm>
            <a:off x="16842" y="2367330"/>
            <a:ext cx="7801703" cy="3854291"/>
            <a:chOff x="16842" y="2367330"/>
            <a:chExt cx="7801703" cy="38542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7AC7B8-6770-714B-8748-FEACB77EBA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42" y="2367330"/>
              <a:ext cx="7801703" cy="3356785"/>
              <a:chOff x="209709" y="1345019"/>
              <a:chExt cx="11661890" cy="501768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53C430F-B41E-9344-8915-DDBE9F5ACB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92" t="18333" r="12468" b="39167"/>
              <a:stretch/>
            </p:blipFill>
            <p:spPr>
              <a:xfrm>
                <a:off x="209709" y="1581149"/>
                <a:ext cx="11661890" cy="4781551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F3DC26-BABB-1944-AA4D-8D399DDF531D}"/>
                  </a:ext>
                </a:extLst>
              </p:cNvPr>
              <p:cNvSpPr/>
              <p:nvPr/>
            </p:nvSpPr>
            <p:spPr>
              <a:xfrm>
                <a:off x="457200" y="1345019"/>
                <a:ext cx="1295400" cy="826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CD0293-6137-0A49-92EF-2FCD76F2B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7" t="59396" r="25976" b="32245"/>
            <a:stretch/>
          </p:blipFill>
          <p:spPr>
            <a:xfrm>
              <a:off x="1890102" y="5648351"/>
              <a:ext cx="4205898" cy="57327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633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09" y="148854"/>
            <a:ext cx="8816304" cy="9941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67" dirty="0">
                <a:solidFill>
                  <a:schemeClr val="bg1">
                    <a:lumMod val="50000"/>
                  </a:schemeClr>
                </a:solidFill>
                <a:cs typeface="+mn-cs"/>
              </a:rPr>
              <a:t>Mantle transition zone topography</a:t>
            </a:r>
            <a:endParaRPr lang="en-US" sz="4267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286153-1DC5-BE47-80CA-4FBEEDAC717C}"/>
              </a:ext>
            </a:extLst>
          </p:cNvPr>
          <p:cNvSpPr/>
          <p:nvPr/>
        </p:nvSpPr>
        <p:spPr>
          <a:xfrm>
            <a:off x="1600200" y="914401"/>
            <a:ext cx="1113114" cy="977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D158B6-B3A9-5047-A2F6-DE700085DC8E}"/>
              </a:ext>
            </a:extLst>
          </p:cNvPr>
          <p:cNvGrpSpPr/>
          <p:nvPr/>
        </p:nvGrpSpPr>
        <p:grpSpPr>
          <a:xfrm>
            <a:off x="1028271" y="673466"/>
            <a:ext cx="8473110" cy="6227064"/>
            <a:chOff x="1382233" y="673466"/>
            <a:chExt cx="8473110" cy="62270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937CDC-6293-F545-8959-D657EE3C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606" y="673466"/>
              <a:ext cx="8404737" cy="62270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A66717-999A-D043-A94E-03F01F88F3CC}"/>
                </a:ext>
              </a:extLst>
            </p:cNvPr>
            <p:cNvSpPr/>
            <p:nvPr/>
          </p:nvSpPr>
          <p:spPr>
            <a:xfrm>
              <a:off x="1382233" y="709721"/>
              <a:ext cx="1127051" cy="7574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25EBE-8025-8D46-BC47-9853C3AB8403}"/>
              </a:ext>
            </a:extLst>
          </p:cNvPr>
          <p:cNvGrpSpPr/>
          <p:nvPr/>
        </p:nvGrpSpPr>
        <p:grpSpPr>
          <a:xfrm>
            <a:off x="9527457" y="6371"/>
            <a:ext cx="2422640" cy="2639820"/>
            <a:chOff x="9696451" y="38100"/>
            <a:chExt cx="2422640" cy="26398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9AB67A-FB32-774B-B168-EAA7D6334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31667"/>
            <a:stretch/>
          </p:blipFill>
          <p:spPr>
            <a:xfrm>
              <a:off x="9696451" y="122273"/>
              <a:ext cx="2422640" cy="255564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34D1F2-5B3D-4F47-B2D6-8FCED0716F4B}"/>
                </a:ext>
              </a:extLst>
            </p:cNvPr>
            <p:cNvSpPr/>
            <p:nvPr/>
          </p:nvSpPr>
          <p:spPr>
            <a:xfrm>
              <a:off x="9696451" y="38100"/>
              <a:ext cx="304799" cy="148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own Arrow 1">
            <a:extLst>
              <a:ext uri="{FF2B5EF4-FFF2-40B4-BE49-F238E27FC236}">
                <a16:creationId xmlns:a16="http://schemas.microsoft.com/office/drawing/2014/main" id="{91A77E70-A760-4A4C-A9BA-DE6417A8BEAD}"/>
              </a:ext>
            </a:extLst>
          </p:cNvPr>
          <p:cNvSpPr/>
          <p:nvPr/>
        </p:nvSpPr>
        <p:spPr>
          <a:xfrm rot="6870433">
            <a:off x="8979112" y="3217453"/>
            <a:ext cx="330875" cy="78377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0A33CA2A-77FB-8843-9C72-56EC13FCB385}"/>
              </a:ext>
            </a:extLst>
          </p:cNvPr>
          <p:cNvSpPr/>
          <p:nvPr/>
        </p:nvSpPr>
        <p:spPr>
          <a:xfrm rot="6870433">
            <a:off x="8614405" y="4494995"/>
            <a:ext cx="330875" cy="783771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08" y="148854"/>
            <a:ext cx="11982292" cy="9941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Comparison to model SEMUCB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CF17A-8727-1D44-8702-1EDFDCB99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33056" r="18005" b="33889"/>
          <a:stretch/>
        </p:blipFill>
        <p:spPr>
          <a:xfrm>
            <a:off x="6935640" y="1650630"/>
            <a:ext cx="5256360" cy="37909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484A2B-453A-2649-90F9-5733630C25D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083982"/>
            <a:ext cx="6490954" cy="2792818"/>
            <a:chOff x="209709" y="1345019"/>
            <a:chExt cx="11661890" cy="50176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556962-4B15-AD41-9C48-4FC23A05A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2" t="18333" r="12468" b="39167"/>
            <a:stretch/>
          </p:blipFill>
          <p:spPr>
            <a:xfrm>
              <a:off x="209709" y="1581149"/>
              <a:ext cx="11661890" cy="478155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2E0986-602D-0644-BB97-6B8DBC1910E7}"/>
                </a:ext>
              </a:extLst>
            </p:cNvPr>
            <p:cNvSpPr/>
            <p:nvPr/>
          </p:nvSpPr>
          <p:spPr>
            <a:xfrm>
              <a:off x="457200" y="1345019"/>
              <a:ext cx="1295400" cy="826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02130C78-D295-0947-A97C-D4B0200BC947}"/>
              </a:ext>
            </a:extLst>
          </p:cNvPr>
          <p:cNvSpPr/>
          <p:nvPr/>
        </p:nvSpPr>
        <p:spPr>
          <a:xfrm>
            <a:off x="9101140" y="2784453"/>
            <a:ext cx="1185863" cy="215924"/>
          </a:xfrm>
          <a:custGeom>
            <a:avLst/>
            <a:gdLst>
              <a:gd name="connsiteX0" fmla="*/ 0 w 1185863"/>
              <a:gd name="connsiteY0" fmla="*/ 30187 h 215924"/>
              <a:gd name="connsiteX1" fmla="*/ 400050 w 1185863"/>
              <a:gd name="connsiteY1" fmla="*/ 1612 h 215924"/>
              <a:gd name="connsiteX2" fmla="*/ 728663 w 1185863"/>
              <a:gd name="connsiteY2" fmla="*/ 73049 h 215924"/>
              <a:gd name="connsiteX3" fmla="*/ 971550 w 1185863"/>
              <a:gd name="connsiteY3" fmla="*/ 187349 h 215924"/>
              <a:gd name="connsiteX4" fmla="*/ 1185863 w 1185863"/>
              <a:gd name="connsiteY4" fmla="*/ 215924 h 21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863" h="215924">
                <a:moveTo>
                  <a:pt x="0" y="30187"/>
                </a:moveTo>
                <a:cubicBezTo>
                  <a:pt x="139303" y="12327"/>
                  <a:pt x="278606" y="-5532"/>
                  <a:pt x="400050" y="1612"/>
                </a:cubicBezTo>
                <a:cubicBezTo>
                  <a:pt x="521494" y="8756"/>
                  <a:pt x="633413" y="42093"/>
                  <a:pt x="728663" y="73049"/>
                </a:cubicBezTo>
                <a:cubicBezTo>
                  <a:pt x="823913" y="104005"/>
                  <a:pt x="895350" y="163537"/>
                  <a:pt x="971550" y="187349"/>
                </a:cubicBezTo>
                <a:cubicBezTo>
                  <a:pt x="1047750" y="211161"/>
                  <a:pt x="1133476" y="211162"/>
                  <a:pt x="1185863" y="215924"/>
                </a:cubicBezTo>
              </a:path>
            </a:pathLst>
          </a:custGeom>
          <a:noFill/>
          <a:ln w="539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1A2AB-4036-9440-BC5B-E7A3FCFA861F}"/>
              </a:ext>
            </a:extLst>
          </p:cNvPr>
          <p:cNvSpPr txBox="1"/>
          <p:nvPr/>
        </p:nvSpPr>
        <p:spPr>
          <a:xfrm>
            <a:off x="9845857" y="242003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EE407D-6417-6841-BBEA-5864BAD645F2}"/>
              </a:ext>
            </a:extLst>
          </p:cNvPr>
          <p:cNvCxnSpPr/>
          <p:nvPr/>
        </p:nvCxnSpPr>
        <p:spPr>
          <a:xfrm flipV="1">
            <a:off x="6286500" y="2892415"/>
            <a:ext cx="2671763" cy="1250960"/>
          </a:xfrm>
          <a:prstGeom prst="straightConnector1">
            <a:avLst/>
          </a:prstGeom>
          <a:ln w="50800">
            <a:solidFill>
              <a:srgbClr val="A31F3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C21025-2D09-D244-9FB7-35C3C75EC19B}"/>
              </a:ext>
            </a:extLst>
          </p:cNvPr>
          <p:cNvSpPr txBox="1"/>
          <p:nvPr/>
        </p:nvSpPr>
        <p:spPr>
          <a:xfrm>
            <a:off x="7701772" y="6390737"/>
            <a:ext cx="396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</a:t>
            </a:r>
            <a:r>
              <a:rPr lang="en-US" dirty="0"/>
              <a:t>rench and </a:t>
            </a:r>
            <a:r>
              <a:rPr lang="en-US" dirty="0" err="1"/>
              <a:t>Romanowicz</a:t>
            </a:r>
            <a:r>
              <a:rPr lang="en-US" sz="1600" dirty="0"/>
              <a:t>, </a:t>
            </a:r>
            <a:r>
              <a:rPr lang="en-US" sz="1600" i="1" dirty="0"/>
              <a:t>Nature</a:t>
            </a:r>
            <a:r>
              <a:rPr lang="en-US" sz="1600" dirty="0"/>
              <a:t>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484A2B-453A-2649-90F9-5733630C25D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083982"/>
            <a:ext cx="6490954" cy="2792818"/>
            <a:chOff x="209709" y="1345019"/>
            <a:chExt cx="11661890" cy="50176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556962-4B15-AD41-9C48-4FC23A05A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2" t="18333" r="12468" b="39167"/>
            <a:stretch/>
          </p:blipFill>
          <p:spPr>
            <a:xfrm>
              <a:off x="209709" y="1581149"/>
              <a:ext cx="11661890" cy="478155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2E0986-602D-0644-BB97-6B8DBC1910E7}"/>
                </a:ext>
              </a:extLst>
            </p:cNvPr>
            <p:cNvSpPr/>
            <p:nvPr/>
          </p:nvSpPr>
          <p:spPr>
            <a:xfrm>
              <a:off x="457200" y="1345019"/>
              <a:ext cx="1295400" cy="826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B34A20F-415A-B942-B5CA-5390D731CD7C}"/>
              </a:ext>
            </a:extLst>
          </p:cNvPr>
          <p:cNvGrpSpPr/>
          <p:nvPr/>
        </p:nvGrpSpPr>
        <p:grpSpPr>
          <a:xfrm>
            <a:off x="6832275" y="1764043"/>
            <a:ext cx="5332286" cy="3741407"/>
            <a:chOff x="6832275" y="1764043"/>
            <a:chExt cx="5332286" cy="37414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BCF17A-8727-1D44-8702-1EDFDCB99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1" t="34167" r="18329" b="33454"/>
            <a:stretch/>
          </p:blipFill>
          <p:spPr>
            <a:xfrm>
              <a:off x="6832275" y="1764043"/>
              <a:ext cx="5332286" cy="374140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D83C975-DE8A-D14C-A220-0FF35A3A4B15}"/>
                </a:ext>
              </a:extLst>
            </p:cNvPr>
            <p:cNvSpPr/>
            <p:nvPr/>
          </p:nvSpPr>
          <p:spPr>
            <a:xfrm>
              <a:off x="6832275" y="1764043"/>
              <a:ext cx="673425" cy="319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58036A-0FFC-7F4B-94BA-E0F9B1A5D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EDA0C7-DAB0-1540-802B-2D9C222D95FE}"/>
              </a:ext>
            </a:extLst>
          </p:cNvPr>
          <p:cNvSpPr txBox="1">
            <a:spLocks/>
          </p:cNvSpPr>
          <p:nvPr/>
        </p:nvSpPr>
        <p:spPr>
          <a:xfrm>
            <a:off x="209708" y="148854"/>
            <a:ext cx="10422850" cy="994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Comparison to model GLADM25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09931-302F-D149-82A9-FBC0C014DE26}"/>
              </a:ext>
            </a:extLst>
          </p:cNvPr>
          <p:cNvSpPr txBox="1"/>
          <p:nvPr/>
        </p:nvSpPr>
        <p:spPr>
          <a:xfrm>
            <a:off x="9437953" y="6370592"/>
            <a:ext cx="1909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Lei et al., </a:t>
            </a:r>
            <a:r>
              <a:rPr lang="en-US" sz="1600" i="1" dirty="0"/>
              <a:t>GJI</a:t>
            </a:r>
            <a:r>
              <a:rPr lang="en-US" sz="16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304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09" y="148854"/>
            <a:ext cx="7295991" cy="9941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67" dirty="0">
                <a:solidFill>
                  <a:schemeClr val="bg1">
                    <a:lumMod val="50000"/>
                  </a:schemeClr>
                </a:solidFill>
              </a:rPr>
              <a:t>Sensitivity test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7CEA9E-4895-EE42-AD7B-85C5657BA1FA}"/>
              </a:ext>
            </a:extLst>
          </p:cNvPr>
          <p:cNvGrpSpPr/>
          <p:nvPr/>
        </p:nvGrpSpPr>
        <p:grpSpPr>
          <a:xfrm>
            <a:off x="1461135" y="933450"/>
            <a:ext cx="9606915" cy="5467350"/>
            <a:chOff x="1461135" y="933450"/>
            <a:chExt cx="9606915" cy="5467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F126CC-FA22-7149-B918-626BA117E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6" t="13333" r="11459" b="28333"/>
            <a:stretch/>
          </p:blipFill>
          <p:spPr>
            <a:xfrm>
              <a:off x="1461135" y="933450"/>
              <a:ext cx="9606915" cy="54673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D2F543-9675-AB4C-A871-3C52EFC70F87}"/>
                </a:ext>
              </a:extLst>
            </p:cNvPr>
            <p:cNvSpPr/>
            <p:nvPr/>
          </p:nvSpPr>
          <p:spPr>
            <a:xfrm>
              <a:off x="1524000" y="1142999"/>
              <a:ext cx="952500" cy="723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39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09" y="148854"/>
            <a:ext cx="7295991" cy="9941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67" dirty="0">
                <a:solidFill>
                  <a:schemeClr val="bg1">
                    <a:lumMod val="50000"/>
                  </a:schemeClr>
                </a:solidFill>
              </a:rPr>
              <a:t>Sensitivity test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36DB64-6E9C-AA44-BCB5-9DEC3D920AE4}"/>
              </a:ext>
            </a:extLst>
          </p:cNvPr>
          <p:cNvGrpSpPr/>
          <p:nvPr/>
        </p:nvGrpSpPr>
        <p:grpSpPr>
          <a:xfrm>
            <a:off x="549014" y="1142999"/>
            <a:ext cx="10477535" cy="5547097"/>
            <a:chOff x="549014" y="1142999"/>
            <a:chExt cx="10477535" cy="55470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F82E51-F7EA-5C42-B6F8-A8761CC2D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" t="16666" r="11459" b="25000"/>
            <a:stretch/>
          </p:blipFill>
          <p:spPr>
            <a:xfrm>
              <a:off x="549014" y="1257300"/>
              <a:ext cx="10477535" cy="54327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F4C685-D80F-0348-B5D2-35FA1FAB4CE0}"/>
                </a:ext>
              </a:extLst>
            </p:cNvPr>
            <p:cNvSpPr/>
            <p:nvPr/>
          </p:nvSpPr>
          <p:spPr>
            <a:xfrm>
              <a:off x="1524000" y="1142999"/>
              <a:ext cx="952500" cy="723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503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.4|4.1|8.7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2.4|2.1|2.7|3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heme/theme1.xml><?xml version="1.0" encoding="utf-8"?>
<a:theme xmlns:a="http://schemas.openxmlformats.org/drawingml/2006/main" name="Office Theme">
  <a:themeElements>
    <a:clrScheme name="group">
      <a:dk1>
        <a:srgbClr val="8A8B8C"/>
      </a:dk1>
      <a:lt1>
        <a:srgbClr val="FFFFFF"/>
      </a:lt1>
      <a:dk2>
        <a:srgbClr val="000000"/>
      </a:dk2>
      <a:lt2>
        <a:srgbClr val="E7E6E6"/>
      </a:lt2>
      <a:accent1>
        <a:srgbClr val="A31E34"/>
      </a:accent1>
      <a:accent2>
        <a:srgbClr val="4471C3"/>
      </a:accent2>
      <a:accent3>
        <a:srgbClr val="ED7D3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633C11-CF6D-D644-BE5F-369964C6C55A}" vid="{EA7331A4-8DD5-E74B-9C92-561A999DE0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307</Words>
  <Application>Microsoft Macintosh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Office Theme</vt:lpstr>
      <vt:lpstr>Seismic evidence for a 1000-km mantle discontinuity under the Pacific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Nakata, Norimitsu</dc:creator>
  <cp:lastModifiedBy>Zhendong Zhang</cp:lastModifiedBy>
  <cp:revision>75</cp:revision>
  <dcterms:created xsi:type="dcterms:W3CDTF">2021-09-18T02:14:22Z</dcterms:created>
  <dcterms:modified xsi:type="dcterms:W3CDTF">2022-05-23T14:25:00Z</dcterms:modified>
</cp:coreProperties>
</file>